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309" r:id="rId29"/>
    <p:sldId id="310" r:id="rId30"/>
    <p:sldId id="284" r:id="rId31"/>
    <p:sldId id="311" r:id="rId32"/>
    <p:sldId id="285" r:id="rId33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CBE357-093A-4F7F-8D8C-32A08399E560}">
  <a:tblStyle styleId="{97CBE357-093A-4F7F-8D8C-32A08399E56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/>
    <p:restoredTop sz="94726"/>
  </p:normalViewPr>
  <p:slideViewPr>
    <p:cSldViewPr snapToGrid="0">
      <p:cViewPr varScale="1">
        <p:scale>
          <a:sx n="139" d="100"/>
          <a:sy n="139" d="100"/>
        </p:scale>
        <p:origin x="1272" y="16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o Pereira Soares" userId="16c53e34-c952-423e-8700-c0525d23304f" providerId="ADAL" clId="{2185BFD0-1C01-4FDC-BDA6-50D57E0166A4}"/>
    <pc:docChg chg="modSld">
      <pc:chgData name="Luciano Pereira Soares" userId="16c53e34-c952-423e-8700-c0525d23304f" providerId="ADAL" clId="{2185BFD0-1C01-4FDC-BDA6-50D57E0166A4}" dt="2024-09-11T21:16:05.142" v="14" actId="20577"/>
      <pc:docMkLst>
        <pc:docMk/>
      </pc:docMkLst>
      <pc:sldChg chg="modSp mod">
        <pc:chgData name="Luciano Pereira Soares" userId="16c53e34-c952-423e-8700-c0525d23304f" providerId="ADAL" clId="{2185BFD0-1C01-4FDC-BDA6-50D57E0166A4}" dt="2024-09-11T21:16:05.142" v="14" actId="20577"/>
        <pc:sldMkLst>
          <pc:docMk/>
          <pc:sldMk cId="0" sldId="256"/>
        </pc:sldMkLst>
        <pc:spChg chg="mod">
          <ac:chgData name="Luciano Pereira Soares" userId="16c53e34-c952-423e-8700-c0525d23304f" providerId="ADAL" clId="{2185BFD0-1C01-4FDC-BDA6-50D57E0166A4}" dt="2024-09-11T21:16:05.142" v="14" actId="20577"/>
          <ac:spMkLst>
            <pc:docMk/>
            <pc:sldMk cId="0" sldId="256"/>
            <ac:spMk id="43" creationId="{00000000-0000-0000-0000-000000000000}"/>
          </ac:spMkLst>
        </pc:spChg>
      </pc:sldChg>
      <pc:sldChg chg="modSp mod">
        <pc:chgData name="Luciano Pereira Soares" userId="16c53e34-c952-423e-8700-c0525d23304f" providerId="ADAL" clId="{2185BFD0-1C01-4FDC-BDA6-50D57E0166A4}" dt="2024-09-11T21:15:15.155" v="3" actId="20577"/>
        <pc:sldMkLst>
          <pc:docMk/>
          <pc:sldMk cId="0" sldId="283"/>
        </pc:sldMkLst>
        <pc:spChg chg="mod">
          <ac:chgData name="Luciano Pereira Soares" userId="16c53e34-c952-423e-8700-c0525d23304f" providerId="ADAL" clId="{2185BFD0-1C01-4FDC-BDA6-50D57E0166A4}" dt="2024-09-11T21:15:15.155" v="3" actId="20577"/>
          <ac:spMkLst>
            <pc:docMk/>
            <pc:sldMk cId="0" sldId="283"/>
            <ac:spMk id="8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https://www.shutterstock.com/image-vector/digital-photo-camera-isometric-flat-icon-610333982</a:t>
            </a:r>
            <a:endParaRPr/>
          </a:p>
        </p:txBody>
      </p:sp>
      <p:sp>
        <p:nvSpPr>
          <p:cNvPr id="522" name="Google Shape;52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https://www.shutterstock.com/image-vector/digital-photo-camera-isometric-flat-icon-610333982</a:t>
            </a:r>
            <a:endParaRPr/>
          </a:p>
        </p:txBody>
      </p:sp>
      <p:sp>
        <p:nvSpPr>
          <p:cNvPr id="558" name="Google Shape;55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https://www.shutterstock.com/image-vector/digital-photo-camera-isometric-flat-icon-610333982</a:t>
            </a:r>
            <a:endParaRPr/>
          </a:p>
        </p:txBody>
      </p:sp>
      <p:sp>
        <p:nvSpPr>
          <p:cNvPr id="593" name="Google Shape;59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28" name="Google Shape;62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42" name="Google Shape;64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6" name="Google Shape;68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8" name="Google Shape;76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8" name="Google Shape;80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8" name="Google Shape;80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f03b2a052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f03b2a052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gf03b2a0525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ef444b581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ef444b581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 </a:t>
            </a: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https://www.web3d.org/documents/specifications/19775-1/V3.3/Part01/components/geometry3D.html#Sphere</a:t>
            </a:r>
            <a:endParaRPr/>
          </a:p>
        </p:txBody>
      </p:sp>
      <p:sp>
        <p:nvSpPr>
          <p:cNvPr id="134" name="Google Shape;1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4" y="-1"/>
            <a:ext cx="9123426" cy="684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900112" y="5296958"/>
            <a:ext cx="7343775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233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None/>
              <a:defRPr sz="11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4500"/>
              <a:buFont typeface="Verdana"/>
              <a:buNone/>
              <a:defRPr sz="4500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»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fundo_ppt1_ok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0" y="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web3d.org/documents/specifications/19775-1/V3.3/Part01/fieldsDef.html#SFRotationAndMFRot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eb3d.org/documents/specifications/19775-1/V3.3/Part01/fieldsDef.html#SFVec3fAndMFVec3f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web3d.org/documents/specifications/19775-1/V3.3/Part01/components/navigation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documents/specifications/19775-1/V3.3/Part01/components/navigatio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eb3d.org/documents/specifications/19775-1/V3.3/Part01/components/navigation.htm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eb3d.org/documents/specifications/19775-1/V3.3/Part01/components/navigatio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eb3d.org/documents/specifications/19775-1/V3.3/Part01/components/group.htm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eb3d.org/documents/specifications/19775-1/V3.3/Part01/components/rendering.html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eb3d.org/documents/specifications/19775-1/V3.3/Part01/components/rendering.htm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3d.org/documents/specifications/19775-1/V3.3/Part01/fieldsDef.html#SFRotationAndMFRotation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en-BR"/>
              <a:t>Computação Gráfica</a:t>
            </a: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1600"/>
            </a:pPr>
            <a:r>
              <a:rPr lang="pt-BR" noProof="0" dirty="0"/>
              <a:t>Revisão: Transformações e Projeções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6" descr="A picture containing text, monitor,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6392" y="1176710"/>
            <a:ext cx="2355149" cy="165636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6"/>
          <p:cNvSpPr/>
          <p:nvPr/>
        </p:nvSpPr>
        <p:spPr>
          <a:xfrm>
            <a:off x="4977903" y="3374714"/>
            <a:ext cx="3603102" cy="7727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6" name="Google Shape;256;p16"/>
          <p:cNvSpPr/>
          <p:nvPr/>
        </p:nvSpPr>
        <p:spPr>
          <a:xfrm>
            <a:off x="4800587" y="1755367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0, -3)</a:t>
            </a:r>
            <a:endParaRPr/>
          </a:p>
        </p:txBody>
      </p:sp>
      <p:sp>
        <p:nvSpPr>
          <p:cNvPr id="257" name="Google Shape;257;p16"/>
          <p:cNvSpPr/>
          <p:nvPr/>
        </p:nvSpPr>
        <p:spPr>
          <a:xfrm>
            <a:off x="7465271" y="2815287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-2, 3)</a:t>
            </a:r>
            <a:endParaRPr/>
          </a:p>
        </p:txBody>
      </p:sp>
      <p:sp>
        <p:nvSpPr>
          <p:cNvPr id="258" name="Google Shape;258;p16"/>
          <p:cNvSpPr/>
          <p:nvPr/>
        </p:nvSpPr>
        <p:spPr>
          <a:xfrm>
            <a:off x="7406958" y="984646"/>
            <a:ext cx="62709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(0, 2, 3)</a:t>
            </a:r>
            <a:endParaRPr/>
          </a:p>
        </p:txBody>
      </p:sp>
      <p:sp>
        <p:nvSpPr>
          <p:cNvPr id="259" name="Google Shape;259;p16"/>
          <p:cNvSpPr/>
          <p:nvPr/>
        </p:nvSpPr>
        <p:spPr>
          <a:xfrm>
            <a:off x="7680660" y="1248191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6"/>
          <p:cNvSpPr/>
          <p:nvPr/>
        </p:nvSpPr>
        <p:spPr>
          <a:xfrm>
            <a:off x="5459168" y="1990724"/>
            <a:ext cx="34800" cy="3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7688207" y="2749924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Novo triângulo rotacionado</a:t>
            </a:r>
            <a:endParaRPr/>
          </a:p>
        </p:txBody>
      </p:sp>
      <p:sp>
        <p:nvSpPr>
          <p:cNvPr id="263" name="Google Shape;263;p16"/>
          <p:cNvSpPr/>
          <p:nvPr/>
        </p:nvSpPr>
        <p:spPr>
          <a:xfrm>
            <a:off x="5114134" y="4365451"/>
            <a:ext cx="3467681" cy="7727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64" name="Google Shape;264;p16"/>
          <p:cNvCxnSpPr/>
          <p:nvPr/>
        </p:nvCxnSpPr>
        <p:spPr>
          <a:xfrm flipH="1">
            <a:off x="6254803" y="4126230"/>
            <a:ext cx="1096974" cy="23922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5" name="Google Shape;265;p16"/>
          <p:cNvSpPr/>
          <p:nvPr/>
        </p:nvSpPr>
        <p:spPr>
          <a:xfrm>
            <a:off x="6228362" y="3187675"/>
            <a:ext cx="53572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escala</a:t>
            </a:r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5032077" y="3187675"/>
            <a:ext cx="6222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rotação</a:t>
            </a:r>
            <a:endParaRPr/>
          </a:p>
        </p:txBody>
      </p:sp>
      <p:pic>
        <p:nvPicPr>
          <p:cNvPr id="267" name="Google Shape;267;p16" descr="A picture containing balloon, aircraft,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61329" y="1683755"/>
            <a:ext cx="419490" cy="419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16"/>
          <p:cNvGrpSpPr/>
          <p:nvPr/>
        </p:nvGrpSpPr>
        <p:grpSpPr>
          <a:xfrm>
            <a:off x="8087327" y="795667"/>
            <a:ext cx="850153" cy="895117"/>
            <a:chOff x="8087327" y="795667"/>
            <a:chExt cx="850153" cy="895117"/>
          </a:xfrm>
        </p:grpSpPr>
        <p:grpSp>
          <p:nvGrpSpPr>
            <p:cNvPr id="269" name="Google Shape;269;p16"/>
            <p:cNvGrpSpPr/>
            <p:nvPr/>
          </p:nvGrpSpPr>
          <p:grpSpPr>
            <a:xfrm>
              <a:off x="8087327" y="795667"/>
              <a:ext cx="850153" cy="895117"/>
              <a:chOff x="7671296" y="900525"/>
              <a:chExt cx="850153" cy="895117"/>
            </a:xfrm>
          </p:grpSpPr>
          <p:cxnSp>
            <p:nvCxnSpPr>
              <p:cNvPr id="270" name="Google Shape;270;p16"/>
              <p:cNvCxnSpPr/>
              <p:nvPr/>
            </p:nvCxnSpPr>
            <p:spPr>
              <a:xfrm rot="10800000">
                <a:off x="7886823" y="900526"/>
                <a:ext cx="1" cy="6320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271" name="Google Shape;271;p16"/>
              <p:cNvCxnSpPr/>
              <p:nvPr/>
            </p:nvCxnSpPr>
            <p:spPr>
              <a:xfrm rot="10800000" flipH="1">
                <a:off x="7886822" y="1532590"/>
                <a:ext cx="625582" cy="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272" name="Google Shape;272;p16"/>
              <p:cNvSpPr/>
              <p:nvPr/>
            </p:nvSpPr>
            <p:spPr>
              <a:xfrm>
                <a:off x="8255029" y="1457088"/>
                <a:ext cx="2664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273" name="Google Shape;273;p16"/>
              <p:cNvSpPr/>
              <p:nvPr/>
            </p:nvSpPr>
            <p:spPr>
              <a:xfrm>
                <a:off x="7671296" y="900525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</a:t>
                </a:r>
                <a:endParaRPr/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>
                <a:off x="7800502" y="1451721"/>
                <a:ext cx="162128" cy="161735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6"/>
              <p:cNvSpPr/>
              <p:nvPr/>
            </p:nvSpPr>
            <p:spPr>
              <a:xfrm>
                <a:off x="7863369" y="1196182"/>
                <a:ext cx="2480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</p:grpSp>
        <p:grpSp>
          <p:nvGrpSpPr>
            <p:cNvPr id="276" name="Google Shape;276;p16"/>
            <p:cNvGrpSpPr/>
            <p:nvPr/>
          </p:nvGrpSpPr>
          <p:grpSpPr>
            <a:xfrm rot="2701836">
              <a:off x="8216506" y="1352347"/>
              <a:ext cx="153783" cy="152400"/>
              <a:chOff x="8289753" y="2056250"/>
              <a:chExt cx="153783" cy="152400"/>
            </a:xfrm>
          </p:grpSpPr>
          <p:cxnSp>
            <p:nvCxnSpPr>
              <p:cNvPr id="277" name="Google Shape;277;p16"/>
              <p:cNvCxnSpPr/>
              <p:nvPr/>
            </p:nvCxnSpPr>
            <p:spPr>
              <a:xfrm>
                <a:off x="8289753" y="2132450"/>
                <a:ext cx="153783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8" name="Google Shape;278;p16"/>
              <p:cNvCxnSpPr/>
              <p:nvPr/>
            </p:nvCxnSpPr>
            <p:spPr>
              <a:xfrm rot="10800000">
                <a:off x="8371456" y="2056250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79" name="Google Shape;279;p16"/>
          <p:cNvSpPr/>
          <p:nvPr/>
        </p:nvSpPr>
        <p:spPr>
          <a:xfrm>
            <a:off x="84177" y="648731"/>
            <a:ext cx="41835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252A6-BD56-9D53-FC49-CF16BCDDACD9}"/>
              </a:ext>
            </a:extLst>
          </p:cNvPr>
          <p:cNvSpPr txBox="1"/>
          <p:nvPr/>
        </p:nvSpPr>
        <p:spPr>
          <a:xfrm>
            <a:off x="1734532" y="5386270"/>
            <a:ext cx="65852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hlinkClick r:id="rId7"/>
              </a:rPr>
              <a:t>https://www.web3d.org/documents/specifications/19775-1/V3.3/Part01/fieldsDef.html#SFRotationAndMFRotation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7" descr="A picture containing text, monit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0649" y="893286"/>
            <a:ext cx="2130349" cy="157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7"/>
          <p:cNvSpPr/>
          <p:nvPr/>
        </p:nvSpPr>
        <p:spPr>
          <a:xfrm>
            <a:off x="4052792" y="3177306"/>
            <a:ext cx="4811574" cy="7727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7" name="Google Shape;287;p17"/>
          <p:cNvSpPr/>
          <p:nvPr/>
        </p:nvSpPr>
        <p:spPr>
          <a:xfrm>
            <a:off x="5379845" y="1368185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 1, -2)</a:t>
            </a:r>
            <a:endParaRPr/>
          </a:p>
        </p:txBody>
      </p:sp>
      <p:sp>
        <p:nvSpPr>
          <p:cNvPr id="288" name="Google Shape;288;p17"/>
          <p:cNvSpPr/>
          <p:nvPr/>
        </p:nvSpPr>
        <p:spPr>
          <a:xfrm>
            <a:off x="7639033" y="2283157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 -1, 4)</a:t>
            </a: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7586763" y="735071"/>
            <a:ext cx="62709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(2, 3, 4)</a:t>
            </a: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7860465" y="998616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6053505" y="1603542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7861969" y="2217794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Novo triângulo transladando</a:t>
            </a: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4619646" y="4297612"/>
            <a:ext cx="3467681" cy="7727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95" name="Google Shape;295;p17"/>
          <p:cNvCxnSpPr/>
          <p:nvPr/>
        </p:nvCxnSpPr>
        <p:spPr>
          <a:xfrm flipH="1">
            <a:off x="5310989" y="3957844"/>
            <a:ext cx="2664034" cy="33819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96" name="Google Shape;296;p17"/>
          <p:cNvSpPr/>
          <p:nvPr/>
        </p:nvSpPr>
        <p:spPr>
          <a:xfrm>
            <a:off x="6489619" y="2986188"/>
            <a:ext cx="53572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escala</a:t>
            </a:r>
            <a:endParaRPr/>
          </a:p>
        </p:txBody>
      </p:sp>
      <p:sp>
        <p:nvSpPr>
          <p:cNvPr id="297" name="Google Shape;297;p17"/>
          <p:cNvSpPr/>
          <p:nvPr/>
        </p:nvSpPr>
        <p:spPr>
          <a:xfrm>
            <a:off x="5293334" y="2986188"/>
            <a:ext cx="62228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rotação</a:t>
            </a:r>
            <a:endParaRPr/>
          </a:p>
        </p:txBody>
      </p:sp>
      <p:sp>
        <p:nvSpPr>
          <p:cNvPr id="298" name="Google Shape;298;p17"/>
          <p:cNvSpPr/>
          <p:nvPr/>
        </p:nvSpPr>
        <p:spPr>
          <a:xfrm>
            <a:off x="4160722" y="2965882"/>
            <a:ext cx="77617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translação</a:t>
            </a:r>
            <a:endParaRPr/>
          </a:p>
        </p:txBody>
      </p:sp>
      <p:grpSp>
        <p:nvGrpSpPr>
          <p:cNvPr id="299" name="Google Shape;299;p17"/>
          <p:cNvGrpSpPr/>
          <p:nvPr/>
        </p:nvGrpSpPr>
        <p:grpSpPr>
          <a:xfrm>
            <a:off x="8087327" y="795667"/>
            <a:ext cx="850153" cy="895117"/>
            <a:chOff x="8087327" y="795667"/>
            <a:chExt cx="850153" cy="895117"/>
          </a:xfrm>
        </p:grpSpPr>
        <p:grpSp>
          <p:nvGrpSpPr>
            <p:cNvPr id="300" name="Google Shape;300;p17"/>
            <p:cNvGrpSpPr/>
            <p:nvPr/>
          </p:nvGrpSpPr>
          <p:grpSpPr>
            <a:xfrm>
              <a:off x="8087327" y="795667"/>
              <a:ext cx="850153" cy="895117"/>
              <a:chOff x="7671296" y="900525"/>
              <a:chExt cx="850153" cy="895117"/>
            </a:xfrm>
          </p:grpSpPr>
          <p:cxnSp>
            <p:nvCxnSpPr>
              <p:cNvPr id="301" name="Google Shape;301;p17"/>
              <p:cNvCxnSpPr/>
              <p:nvPr/>
            </p:nvCxnSpPr>
            <p:spPr>
              <a:xfrm rot="10800000">
                <a:off x="7886823" y="900526"/>
                <a:ext cx="1" cy="6320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02" name="Google Shape;302;p17"/>
              <p:cNvCxnSpPr/>
              <p:nvPr/>
            </p:nvCxnSpPr>
            <p:spPr>
              <a:xfrm rot="10800000" flipH="1">
                <a:off x="7886822" y="1532590"/>
                <a:ext cx="625582" cy="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303" name="Google Shape;303;p17"/>
              <p:cNvSpPr/>
              <p:nvPr/>
            </p:nvSpPr>
            <p:spPr>
              <a:xfrm>
                <a:off x="8255029" y="1457088"/>
                <a:ext cx="2664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7671296" y="900525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</a:t>
                </a:r>
                <a:endParaRPr/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7800502" y="1451721"/>
                <a:ext cx="162128" cy="161735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7863369" y="1196182"/>
                <a:ext cx="2480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</p:grpSp>
        <p:grpSp>
          <p:nvGrpSpPr>
            <p:cNvPr id="307" name="Google Shape;307;p17"/>
            <p:cNvGrpSpPr/>
            <p:nvPr/>
          </p:nvGrpSpPr>
          <p:grpSpPr>
            <a:xfrm rot="2701836">
              <a:off x="8216506" y="1352347"/>
              <a:ext cx="153783" cy="152400"/>
              <a:chOff x="8289753" y="2056250"/>
              <a:chExt cx="153783" cy="152400"/>
            </a:xfrm>
          </p:grpSpPr>
          <p:cxnSp>
            <p:nvCxnSpPr>
              <p:cNvPr id="308" name="Google Shape;308;p17"/>
              <p:cNvCxnSpPr/>
              <p:nvPr/>
            </p:nvCxnSpPr>
            <p:spPr>
              <a:xfrm>
                <a:off x="8289753" y="2132450"/>
                <a:ext cx="153783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9" name="Google Shape;309;p17"/>
              <p:cNvCxnSpPr/>
              <p:nvPr/>
            </p:nvCxnSpPr>
            <p:spPr>
              <a:xfrm rot="10800000">
                <a:off x="8371456" y="2056250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310" name="Google Shape;310;p17"/>
          <p:cNvSpPr/>
          <p:nvPr/>
        </p:nvSpPr>
        <p:spPr>
          <a:xfrm>
            <a:off x="84177" y="553456"/>
            <a:ext cx="4183500" cy="516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 dirty="0"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 dirty="0"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translation</a:t>
            </a:r>
            <a:r>
              <a:rPr lang="en-BR" sz="83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"2 1 1"</a:t>
            </a: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3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C5ED8A-AD66-220C-E658-82420BFB7A27}"/>
              </a:ext>
            </a:extLst>
          </p:cNvPr>
          <p:cNvSpPr txBox="1"/>
          <p:nvPr/>
        </p:nvSpPr>
        <p:spPr>
          <a:xfrm>
            <a:off x="1734532" y="5386270"/>
            <a:ext cx="65852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hlinkClick r:id="rId6"/>
              </a:rPr>
              <a:t>https://www.web3d.org/documents/specifications/19775-1/V3.3/Part01/fieldsDef.html#SFVec3fAndMFVec3f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18"/>
          <p:cNvCxnSpPr/>
          <p:nvPr/>
        </p:nvCxnSpPr>
        <p:spPr>
          <a:xfrm>
            <a:off x="5056114" y="2806089"/>
            <a:ext cx="2143355" cy="134891"/>
          </a:xfrm>
          <a:prstGeom prst="straightConnector1">
            <a:avLst/>
          </a:prstGeom>
          <a:noFill/>
          <a:ln w="381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17" name="Google Shape;317;p18"/>
          <p:cNvGrpSpPr/>
          <p:nvPr/>
        </p:nvGrpSpPr>
        <p:grpSpPr>
          <a:xfrm>
            <a:off x="4436120" y="624107"/>
            <a:ext cx="3547681" cy="2600892"/>
            <a:chOff x="4436120" y="624107"/>
            <a:chExt cx="3547681" cy="2600892"/>
          </a:xfrm>
        </p:grpSpPr>
        <p:cxnSp>
          <p:nvCxnSpPr>
            <p:cNvPr id="318" name="Google Shape;318;p18"/>
            <p:cNvCxnSpPr/>
            <p:nvPr/>
          </p:nvCxnSpPr>
          <p:spPr>
            <a:xfrm flipH="1">
              <a:off x="5145464" y="624107"/>
              <a:ext cx="133993" cy="1986553"/>
            </a:xfrm>
            <a:prstGeom prst="straightConnector1">
              <a:avLst/>
            </a:prstGeom>
            <a:noFill/>
            <a:ln w="28575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19" name="Google Shape;319;p18"/>
            <p:cNvCxnSpPr/>
            <p:nvPr/>
          </p:nvCxnSpPr>
          <p:spPr>
            <a:xfrm rot="10800000" flipH="1">
              <a:off x="4436120" y="2610660"/>
              <a:ext cx="709343" cy="614339"/>
            </a:xfrm>
            <a:prstGeom prst="straightConnector1">
              <a:avLst/>
            </a:prstGeom>
            <a:noFill/>
            <a:ln w="28575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320" name="Google Shape;320;p18"/>
            <p:cNvCxnSpPr/>
            <p:nvPr/>
          </p:nvCxnSpPr>
          <p:spPr>
            <a:xfrm>
              <a:off x="5139001" y="2610660"/>
              <a:ext cx="2844800" cy="187474"/>
            </a:xfrm>
            <a:prstGeom prst="straightConnector1">
              <a:avLst/>
            </a:prstGeom>
            <a:noFill/>
            <a:ln w="28575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pic>
        <p:nvPicPr>
          <p:cNvPr id="321" name="Google Shape;321;p18" descr="A picture containing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3286" y="1243984"/>
            <a:ext cx="2487103" cy="202077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8"/>
          <p:cNvSpPr/>
          <p:nvPr/>
        </p:nvSpPr>
        <p:spPr>
          <a:xfrm>
            <a:off x="4562055" y="1792726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 1, -2)</a:t>
            </a:r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6665402" y="2916867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 -1, 4)</a:t>
            </a:r>
            <a:endParaRPr/>
          </a:p>
        </p:txBody>
      </p:sp>
      <p:sp>
        <p:nvSpPr>
          <p:cNvPr id="324" name="Google Shape;324;p18"/>
          <p:cNvSpPr/>
          <p:nvPr/>
        </p:nvSpPr>
        <p:spPr>
          <a:xfrm>
            <a:off x="7017377" y="1028770"/>
            <a:ext cx="62709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(2, 3, 4)</a:t>
            </a:r>
            <a:endParaRPr/>
          </a:p>
        </p:txBody>
      </p:sp>
      <p:sp>
        <p:nvSpPr>
          <p:cNvPr id="325" name="Google Shape;325;p18"/>
          <p:cNvSpPr/>
          <p:nvPr/>
        </p:nvSpPr>
        <p:spPr>
          <a:xfrm>
            <a:off x="7291079" y="1292315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5056114" y="2046007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7200518" y="2868101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Visualizando de outro ângulo</a:t>
            </a:r>
            <a:endParaRPr/>
          </a:p>
        </p:txBody>
      </p:sp>
      <p:sp>
        <p:nvSpPr>
          <p:cNvPr id="329" name="Google Shape;329;p18"/>
          <p:cNvSpPr/>
          <p:nvPr/>
        </p:nvSpPr>
        <p:spPr>
          <a:xfrm>
            <a:off x="4676555" y="2995722"/>
            <a:ext cx="716863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-1, -1)</a:t>
            </a:r>
            <a:endParaRPr/>
          </a:p>
        </p:txBody>
      </p:sp>
      <p:sp>
        <p:nvSpPr>
          <p:cNvPr id="330" name="Google Shape;330;p18"/>
          <p:cNvSpPr/>
          <p:nvPr/>
        </p:nvSpPr>
        <p:spPr>
          <a:xfrm>
            <a:off x="5662362" y="3062679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-1, 1)</a:t>
            </a:r>
            <a:endParaRPr/>
          </a:p>
        </p:txBody>
      </p:sp>
      <p:sp>
        <p:nvSpPr>
          <p:cNvPr id="331" name="Google Shape;331;p18"/>
          <p:cNvSpPr/>
          <p:nvPr/>
        </p:nvSpPr>
        <p:spPr>
          <a:xfrm>
            <a:off x="5445784" y="1982429"/>
            <a:ext cx="62709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(0, 1, 0)</a:t>
            </a:r>
            <a:endParaRPr/>
          </a:p>
        </p:txBody>
      </p:sp>
      <p:sp>
        <p:nvSpPr>
          <p:cNvPr id="332" name="Google Shape;332;p18"/>
          <p:cNvSpPr/>
          <p:nvPr/>
        </p:nvSpPr>
        <p:spPr>
          <a:xfrm>
            <a:off x="5473298" y="2164172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5086431" y="3005775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5917939" y="3070634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4530760" y="2276250"/>
            <a:ext cx="62709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(0, 0, 0)</a:t>
            </a:r>
            <a:endParaRPr/>
          </a:p>
        </p:txBody>
      </p:sp>
      <p:grpSp>
        <p:nvGrpSpPr>
          <p:cNvPr id="336" name="Google Shape;336;p18"/>
          <p:cNvGrpSpPr/>
          <p:nvPr/>
        </p:nvGrpSpPr>
        <p:grpSpPr>
          <a:xfrm>
            <a:off x="8439817" y="1128523"/>
            <a:ext cx="810629" cy="853906"/>
            <a:chOff x="7066746" y="572940"/>
            <a:chExt cx="1080838" cy="1138540"/>
          </a:xfrm>
        </p:grpSpPr>
        <p:grpSp>
          <p:nvGrpSpPr>
            <p:cNvPr id="337" name="Google Shape;337;p18"/>
            <p:cNvGrpSpPr/>
            <p:nvPr/>
          </p:nvGrpSpPr>
          <p:grpSpPr>
            <a:xfrm>
              <a:off x="7066746" y="572940"/>
              <a:ext cx="624525" cy="840772"/>
              <a:chOff x="4471823" y="55457"/>
              <a:chExt cx="624525" cy="840772"/>
            </a:xfrm>
          </p:grpSpPr>
          <p:cxnSp>
            <p:nvCxnSpPr>
              <p:cNvPr id="338" name="Google Shape;338;p18"/>
              <p:cNvCxnSpPr/>
              <p:nvPr/>
            </p:nvCxnSpPr>
            <p:spPr>
              <a:xfrm rot="10800000" flipH="1">
                <a:off x="4473832" y="55457"/>
                <a:ext cx="94775" cy="70259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39" name="Google Shape;339;p18"/>
              <p:cNvCxnSpPr/>
              <p:nvPr/>
            </p:nvCxnSpPr>
            <p:spPr>
              <a:xfrm rot="10800000" flipH="1">
                <a:off x="4471823" y="406755"/>
                <a:ext cx="508630" cy="341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40" name="Google Shape;340;p18"/>
              <p:cNvCxnSpPr/>
              <p:nvPr/>
            </p:nvCxnSpPr>
            <p:spPr>
              <a:xfrm>
                <a:off x="4477335" y="753093"/>
                <a:ext cx="619013" cy="143136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341" name="Google Shape;341;p18"/>
            <p:cNvSpPr/>
            <p:nvPr/>
          </p:nvSpPr>
          <p:spPr>
            <a:xfrm>
              <a:off x="7118215" y="572940"/>
              <a:ext cx="51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endParaRPr sz="1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7450721" y="808250"/>
              <a:ext cx="663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7484342" y="1342148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12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18"/>
          <p:cNvSpPr/>
          <p:nvPr/>
        </p:nvSpPr>
        <p:spPr>
          <a:xfrm>
            <a:off x="4364610" y="3974439"/>
            <a:ext cx="611581" cy="9473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1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5" name="Google Shape;345;p18"/>
          <p:cNvSpPr/>
          <p:nvPr/>
        </p:nvSpPr>
        <p:spPr>
          <a:xfrm>
            <a:off x="5086048" y="3975145"/>
            <a:ext cx="1537130" cy="94577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31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6" name="Google Shape;346;p18"/>
          <p:cNvSpPr/>
          <p:nvPr/>
        </p:nvSpPr>
        <p:spPr>
          <a:xfrm>
            <a:off x="6630971" y="3974439"/>
            <a:ext cx="1537130" cy="94647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31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7" name="Google Shape;347;p18"/>
          <p:cNvSpPr/>
          <p:nvPr/>
        </p:nvSpPr>
        <p:spPr>
          <a:xfrm rot="228567">
            <a:off x="4527821" y="680047"/>
            <a:ext cx="3508008" cy="2672617"/>
          </a:xfrm>
          <a:prstGeom prst="cube">
            <a:avLst>
              <a:gd name="adj" fmla="val 25000"/>
            </a:avLst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p18"/>
          <p:cNvCxnSpPr>
            <a:stCxn id="335" idx="2"/>
          </p:cNvCxnSpPr>
          <p:nvPr/>
        </p:nvCxnSpPr>
        <p:spPr>
          <a:xfrm rot="-5400000" flipH="1">
            <a:off x="5086258" y="2299757"/>
            <a:ext cx="97200" cy="581100"/>
          </a:xfrm>
          <a:prstGeom prst="curvedConnector2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49" name="Google Shape;349;p18"/>
          <p:cNvSpPr/>
          <p:nvPr/>
        </p:nvSpPr>
        <p:spPr>
          <a:xfrm>
            <a:off x="84177" y="553456"/>
            <a:ext cx="4183500" cy="516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 dirty="0"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 dirty="0"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 dirty="0">
                <a:solidFill>
                  <a:srgbClr val="FF0000"/>
                </a:solidFill>
              </a:rPr>
              <a:t>translation</a:t>
            </a:r>
            <a:r>
              <a:rPr lang="en-BR" sz="830" dirty="0">
                <a:solidFill>
                  <a:srgbClr val="000000"/>
                </a:solidFill>
              </a:rPr>
              <a:t>=</a:t>
            </a:r>
            <a:r>
              <a:rPr lang="en-BR" sz="830" dirty="0">
                <a:solidFill>
                  <a:srgbClr val="0000FF"/>
                </a:solidFill>
              </a:rPr>
              <a:t>"2 1 1"</a:t>
            </a:r>
            <a:r>
              <a:rPr lang="en-BR" sz="830" dirty="0">
                <a:solidFill>
                  <a:srgbClr val="800000"/>
                </a:solidFill>
              </a:rPr>
              <a:t>&gt;</a:t>
            </a:r>
            <a:endParaRPr sz="83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19"/>
          <p:cNvCxnSpPr/>
          <p:nvPr/>
        </p:nvCxnSpPr>
        <p:spPr>
          <a:xfrm rot="10800000">
            <a:off x="4506471" y="64510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356" name="Google Shape;3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Transformação da Câmera</a:t>
            </a:r>
            <a:endParaRPr dirty="0"/>
          </a:p>
        </p:txBody>
      </p:sp>
      <p:cxnSp>
        <p:nvCxnSpPr>
          <p:cNvPr id="358" name="Google Shape;358;p19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9" name="Google Shape;359;p19"/>
          <p:cNvCxnSpPr/>
          <p:nvPr/>
        </p:nvCxnSpPr>
        <p:spPr>
          <a:xfrm flipH="1">
            <a:off x="6481459" y="1701922"/>
            <a:ext cx="2172803" cy="12322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60" name="Google Shape;360;p19"/>
          <p:cNvGrpSpPr/>
          <p:nvPr/>
        </p:nvGrpSpPr>
        <p:grpSpPr>
          <a:xfrm>
            <a:off x="5305384" y="954286"/>
            <a:ext cx="1231145" cy="1106740"/>
            <a:chOff x="7073844" y="891381"/>
            <a:chExt cx="1641528" cy="1475653"/>
          </a:xfrm>
        </p:grpSpPr>
        <p:sp>
          <p:nvSpPr>
            <p:cNvPr id="361" name="Google Shape;361;p19"/>
            <p:cNvSpPr/>
            <p:nvPr/>
          </p:nvSpPr>
          <p:spPr>
            <a:xfrm>
              <a:off x="7567259" y="1997702"/>
              <a:ext cx="1148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(-8, 1, 1)</a:t>
              </a: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 rot="10800000">
              <a:off x="7073844" y="891381"/>
              <a:ext cx="1058396" cy="125037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19"/>
          <p:cNvSpPr/>
          <p:nvPr/>
        </p:nvSpPr>
        <p:spPr>
          <a:xfrm>
            <a:off x="8274838" y="2317567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364" name="Google Shape;364;p19"/>
          <p:cNvSpPr/>
          <p:nvPr/>
        </p:nvSpPr>
        <p:spPr>
          <a:xfrm>
            <a:off x="6442347" y="2505387"/>
            <a:ext cx="276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365" name="Google Shape;365;p19"/>
          <p:cNvSpPr/>
          <p:nvPr/>
        </p:nvSpPr>
        <p:spPr>
          <a:xfrm>
            <a:off x="7892559" y="60593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grpSp>
        <p:nvGrpSpPr>
          <p:cNvPr id="366" name="Google Shape;366;p19"/>
          <p:cNvGrpSpPr/>
          <p:nvPr/>
        </p:nvGrpSpPr>
        <p:grpSpPr>
          <a:xfrm>
            <a:off x="4816807" y="694868"/>
            <a:ext cx="1115393" cy="1006434"/>
            <a:chOff x="6421535" y="532209"/>
            <a:chExt cx="1487189" cy="1341910"/>
          </a:xfrm>
        </p:grpSpPr>
        <p:grpSp>
          <p:nvGrpSpPr>
            <p:cNvPr id="367" name="Google Shape;367;p19"/>
            <p:cNvGrpSpPr/>
            <p:nvPr/>
          </p:nvGrpSpPr>
          <p:grpSpPr>
            <a:xfrm>
              <a:off x="6512221" y="553217"/>
              <a:ext cx="1202267" cy="1025821"/>
              <a:chOff x="3917298" y="35734"/>
              <a:chExt cx="1202267" cy="1025821"/>
            </a:xfrm>
          </p:grpSpPr>
          <p:cxnSp>
            <p:nvCxnSpPr>
              <p:cNvPr id="368" name="Google Shape;368;p19"/>
              <p:cNvCxnSpPr/>
              <p:nvPr/>
            </p:nvCxnSpPr>
            <p:spPr>
              <a:xfrm rot="10800000">
                <a:off x="4473830" y="35734"/>
                <a:ext cx="1" cy="722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69" name="Google Shape;369;p19"/>
              <p:cNvCxnSpPr/>
              <p:nvPr/>
            </p:nvCxnSpPr>
            <p:spPr>
              <a:xfrm flipH="1">
                <a:off x="3917298" y="748074"/>
                <a:ext cx="554523" cy="31348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70" name="Google Shape;370;p19"/>
              <p:cNvCxnSpPr/>
              <p:nvPr/>
            </p:nvCxnSpPr>
            <p:spPr>
              <a:xfrm>
                <a:off x="4483969" y="744899"/>
                <a:ext cx="635596" cy="28627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371" name="Google Shape;371;p19"/>
            <p:cNvSpPr/>
            <p:nvPr/>
          </p:nvSpPr>
          <p:spPr>
            <a:xfrm>
              <a:off x="7048709" y="532209"/>
              <a:ext cx="518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</a:t>
              </a: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6421535" y="150478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</a:t>
              </a: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7245482" y="142229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endParaRPr/>
            </a:p>
          </p:txBody>
        </p:sp>
      </p:grpSp>
      <p:grpSp>
        <p:nvGrpSpPr>
          <p:cNvPr id="374" name="Google Shape;374;p19"/>
          <p:cNvGrpSpPr/>
          <p:nvPr/>
        </p:nvGrpSpPr>
        <p:grpSpPr>
          <a:xfrm>
            <a:off x="7071133" y="1538534"/>
            <a:ext cx="1330107" cy="1176152"/>
            <a:chOff x="7071133" y="1538534"/>
            <a:chExt cx="1330107" cy="1176152"/>
          </a:xfrm>
        </p:grpSpPr>
        <p:sp>
          <p:nvSpPr>
            <p:cNvPr id="375" name="Google Shape;375;p19"/>
            <p:cNvSpPr/>
            <p:nvPr/>
          </p:nvSpPr>
          <p:spPr>
            <a:xfrm rot="-1564282">
              <a:off x="7682468" y="1972748"/>
              <a:ext cx="319064" cy="40601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7883034" y="2102650"/>
              <a:ext cx="61472" cy="614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7" name="Google Shape;377;p19"/>
            <p:cNvCxnSpPr/>
            <p:nvPr/>
          </p:nvCxnSpPr>
          <p:spPr>
            <a:xfrm rot="10800000">
              <a:off x="7916873" y="2140391"/>
              <a:ext cx="407015" cy="17885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8" name="Google Shape;378;p19"/>
            <p:cNvSpPr/>
            <p:nvPr/>
          </p:nvSpPr>
          <p:spPr>
            <a:xfrm rot="5400000">
              <a:off x="7148110" y="1461557"/>
              <a:ext cx="1176152" cy="1330107"/>
            </a:xfrm>
            <a:prstGeom prst="triangle">
              <a:avLst>
                <a:gd name="adj" fmla="val 12284"/>
              </a:avLst>
            </a:prstGeom>
            <a:solidFill>
              <a:srgbClr val="390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9" name="Google Shape;379;p19" descr="{&quot;code&quot;:&quot;$$\\left(T\\cdot R\\right)^{-1}=R^{-1}\\cdot T^{-1}$$&quot;,&quot;backgroundColor&quot;:&quot;#FFFFFF&quot;,&quot;type&quot;:&quot;$$&quot;,&quot;backgroundColorModified&quot;:false,&quot;aid&quot;:null,&quot;font&quot;:{&quot;size&quot;:41.5,&quot;family&quot;:&quot;Verdana&quot;,&quot;color&quot;:&quot;#000000&quot;},&quot;id&quot;:&quot;5&quot;,&quot;ts&quot;:1631368313117,&quot;cs&quot;:&quot;kjIHYTthEp7xiRmrDDn9+Q==&quot;,&quot;size&quot;:{&quot;width&quot;:628.5,&quot;height&quot;:82}}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5583" y="4923011"/>
            <a:ext cx="2828935" cy="36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9" descr="{&quot;backgroundColorModified&quot;:false,&quot;aid&quot;:null,&quot;type&quot;:&quot;$$&quot;,&quot;backgroundColor&quot;:&quot;#FFFFFF&quot;,&quot;font&quot;:{&quot;family&quot;:&quot;Arial&quot;,&quot;color&quot;:&quot;#000000&quot;,&quot;size&quot;:16},&quot;code&quot;:&quot;$$\\begin{bmatrix}\n{\\text{u}_{x}}&amp;{\\text{v}_{x}}&amp;{\\text{-w}_{x}}&amp;{\\text{e}_{x}}\\\\\n{\\text{u}_{y}}&amp;{\\text{v}_{y}}&amp;{\\text{-w}_{y}}&amp;{\\text{e}_{y}}\\\\\n{\\text{u}_{z}}&amp;{\\text{v}_{z}}&amp;{\\text{-w}_{z}}&amp;{\\text{e}_{z}}\\\\\n{0}&amp;{0}&amp;{0}&amp;{1}\\\\\n\\end{bmatrix}^{-1}$$&quot;,&quot;id&quot;:&quot;3&quot;,&quot;ts&quot;:1631368395311,&quot;cs&quot;:&quot;ivbGM75iqunhch6w5ybWBg==&quot;,&quot;size&quot;:{&quot;width&quot;:232.19999999999996,&quot;height&quot;:136.20000000000002}}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6749" y="3544918"/>
            <a:ext cx="1744491" cy="102337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/>
          <p:nvPr/>
        </p:nvSpPr>
        <p:spPr>
          <a:xfrm>
            <a:off x="4879633" y="3642607"/>
            <a:ext cx="154633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</a:t>
            </a:r>
            <a:r>
              <a:rPr lang="en-BR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endParaRPr sz="16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</a:t>
            </a:r>
            <a:r>
              <a:rPr lang="en-BR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</a:t>
            </a:r>
            <a:endParaRPr sz="16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</a:t>
            </a:r>
            <a:r>
              <a:rPr lang="en-BR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  <a:endParaRPr sz="16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9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8" name="Google Shape;388;p20"/>
          <p:cNvCxnSpPr/>
          <p:nvPr/>
        </p:nvCxnSpPr>
        <p:spPr>
          <a:xfrm rot="10800000">
            <a:off x="4506471" y="64510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389" name="Google Shape;3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Transformação da Câmera (Rotação)</a:t>
            </a:r>
            <a:endParaRPr dirty="0"/>
          </a:p>
        </p:txBody>
      </p:sp>
      <p:cxnSp>
        <p:nvCxnSpPr>
          <p:cNvPr id="391" name="Google Shape;391;p20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2" name="Google Shape;392;p20"/>
          <p:cNvCxnSpPr/>
          <p:nvPr/>
        </p:nvCxnSpPr>
        <p:spPr>
          <a:xfrm flipH="1">
            <a:off x="6481459" y="1701922"/>
            <a:ext cx="2172803" cy="12322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93" name="Google Shape;393;p20"/>
          <p:cNvGrpSpPr/>
          <p:nvPr/>
        </p:nvGrpSpPr>
        <p:grpSpPr>
          <a:xfrm>
            <a:off x="5305384" y="954286"/>
            <a:ext cx="1231145" cy="1106740"/>
            <a:chOff x="7073844" y="891381"/>
            <a:chExt cx="1641528" cy="1475653"/>
          </a:xfrm>
        </p:grpSpPr>
        <p:sp>
          <p:nvSpPr>
            <p:cNvPr id="394" name="Google Shape;394;p20"/>
            <p:cNvSpPr/>
            <p:nvPr/>
          </p:nvSpPr>
          <p:spPr>
            <a:xfrm>
              <a:off x="7567259" y="1997702"/>
              <a:ext cx="1148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(-8, 1, 1)</a:t>
              </a: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 rot="10800000">
              <a:off x="7073844" y="891381"/>
              <a:ext cx="1058396" cy="125037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20"/>
          <p:cNvSpPr/>
          <p:nvPr/>
        </p:nvSpPr>
        <p:spPr>
          <a:xfrm>
            <a:off x="8274838" y="2317567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6442347" y="2505387"/>
            <a:ext cx="276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7892559" y="60593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4816807" y="694868"/>
            <a:ext cx="1115393" cy="1006434"/>
            <a:chOff x="6421535" y="532209"/>
            <a:chExt cx="1487189" cy="1341910"/>
          </a:xfrm>
        </p:grpSpPr>
        <p:grpSp>
          <p:nvGrpSpPr>
            <p:cNvPr id="400" name="Google Shape;400;p20"/>
            <p:cNvGrpSpPr/>
            <p:nvPr/>
          </p:nvGrpSpPr>
          <p:grpSpPr>
            <a:xfrm>
              <a:off x="6512221" y="553217"/>
              <a:ext cx="1202267" cy="1025821"/>
              <a:chOff x="3917298" y="35734"/>
              <a:chExt cx="1202267" cy="1025821"/>
            </a:xfrm>
          </p:grpSpPr>
          <p:cxnSp>
            <p:nvCxnSpPr>
              <p:cNvPr id="401" name="Google Shape;401;p20"/>
              <p:cNvCxnSpPr/>
              <p:nvPr/>
            </p:nvCxnSpPr>
            <p:spPr>
              <a:xfrm rot="10800000">
                <a:off x="4473830" y="35734"/>
                <a:ext cx="1" cy="722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02" name="Google Shape;402;p20"/>
              <p:cNvCxnSpPr/>
              <p:nvPr/>
            </p:nvCxnSpPr>
            <p:spPr>
              <a:xfrm flipH="1">
                <a:off x="3917298" y="748074"/>
                <a:ext cx="554523" cy="31348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03" name="Google Shape;403;p20"/>
              <p:cNvCxnSpPr/>
              <p:nvPr/>
            </p:nvCxnSpPr>
            <p:spPr>
              <a:xfrm>
                <a:off x="4483969" y="744899"/>
                <a:ext cx="635596" cy="28627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404" name="Google Shape;404;p20"/>
            <p:cNvSpPr/>
            <p:nvPr/>
          </p:nvSpPr>
          <p:spPr>
            <a:xfrm>
              <a:off x="7048709" y="532209"/>
              <a:ext cx="518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</a:t>
              </a: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6421535" y="150478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</a:t>
              </a: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7245482" y="142229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endParaRPr/>
            </a:p>
          </p:txBody>
        </p:sp>
      </p:grpSp>
      <p:pic>
        <p:nvPicPr>
          <p:cNvPr id="407" name="Google Shape;407;p20" descr="{&quot;code&quot;:&quot;\\begin{gather*}\n{q\\,=\\,\\cos\\left(-0.79\\right)+\\sin\\left(-0.79\\right)0i+\\sin\\left(-0.79\\right)1j+\\sin\\left(-0.79\\right)0k}\\\\\n{q\\,=\\,0.71-0.71j}\t\n\\end{gather*}&quot;,&quot;id&quot;:&quot;5&quot;,&quot;backgroundColor&quot;:&quot;#FFFFFF&quot;,&quot;aid&quot;:null,&quot;font&quot;:{&quot;size&quot;:20,&quot;family&quot;:&quot;Arial&quot;,&quot;color&quot;:&quot;#000000&quot;},&quot;type&quot;:&quot;gather*&quot;,&quot;backgroundColorModified&quot;:false,&quot;ts&quot;:1631368882661,&quot;cs&quot;:&quot;Rick/NWgwzsTnYVbjyvEuA==&quot;,&quot;size&quot;:{&quot;width&quot;:867,&quot;height&quot;:71}}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985" y="3800194"/>
            <a:ext cx="4585276" cy="375738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0"/>
          <p:cNvSpPr/>
          <p:nvPr/>
        </p:nvSpPr>
        <p:spPr>
          <a:xfrm>
            <a:off x="3882409" y="2936301"/>
            <a:ext cx="8217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Rotação:</a:t>
            </a:r>
            <a:endParaRPr/>
          </a:p>
        </p:txBody>
      </p:sp>
      <p:pic>
        <p:nvPicPr>
          <p:cNvPr id="409" name="Google Shape;409;p20" descr="{&quot;backgroundColor&quot;:&quot;#FFFFFF&quot;,&quot;aid&quot;:null,&quot;code&quot;:&quot;\\begin{lalign*}\n&amp;{R=\\begin{bmatrix}\n{0}&amp;{0}&amp;{-1}&amp;{0}\\\\\n{0}&amp;{1}&amp;{0}&amp;{0}\\\\\n{1}&amp;{0}&amp;{0}&amp;{0}\\\\\n{0}&amp;{0}&amp;{0}&amp;{1}\\\\\n\\end{bmatrix}}\\\\\n\\end{lalign*}&quot;,&quot;type&quot;:&quot;lalign*&quot;,&quot;font&quot;:{&quot;size&quot;:16.5,&quot;family&quot;:&quot;Arial&quot;,&quot;color&quot;:&quot;#000000&quot;},&quot;backgroundColorModified&quot;:false,&quot;id&quot;:&quot;9&quot;,&quot;ts&quot;:1631369318216,&quot;cs&quot;:&quot;RtkbiccSlNsaxjh5THkzXA==&quot;,&quot;size&quot;:{&quot;width&quot;:228.59999999999994,&quot;height&quot;:134.20000000000002}}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5078" y="4378064"/>
            <a:ext cx="1656896" cy="97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0" descr="{&quot;id&quot;:&quot;9&quot;,&quot;font&quot;:{&quot;family&quot;:&quot;Arial&quot;,&quot;size&quot;:16.5,&quot;color&quot;:&quot;#000000&quot;},&quot;backgroundColorModified&quot;:false,&quot;type&quot;:&quot;lalign*&quot;,&quot;code&quot;:&quot;\\begin{lalign*}\n&amp;{R^{-1}=\\begin{bmatrix}\n{0}&amp;{0}&amp;{1}&amp;{0}\\\\\n{0}&amp;{1}&amp;{0}&amp;{0}\\\\\n{-1}&amp;{0}&amp;{0}&amp;{0}\\\\\n{0}&amp;{0}&amp;{0}&amp;{1}\\\\\n\\end{bmatrix}}\\\\\n\\end{lalign*}&quot;,&quot;aid&quot;:null,&quot;backgroundColor&quot;:&quot;#FFFFFF&quot;,&quot;ts&quot;:1631369526477,&quot;cs&quot;:&quot;xlWtUJGLCEyVllFk/Rj1Vw==&quot;,&quot;size&quot;:{&quot;width&quot;:253.40000000000006,&quot;height&quot;:134.2}}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9021" y="4352565"/>
            <a:ext cx="1884867" cy="998063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0"/>
          <p:cNvSpPr/>
          <p:nvPr/>
        </p:nvSpPr>
        <p:spPr>
          <a:xfrm>
            <a:off x="3882409" y="3207484"/>
            <a:ext cx="51806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temos uma câmera que estava na base da cena (ou seja identidade), podemos usar diretamente a rotação realizada para calcular a nova matriz.</a:t>
            </a:r>
            <a:endParaRPr dirty="0"/>
          </a:p>
        </p:txBody>
      </p:sp>
      <p:grpSp>
        <p:nvGrpSpPr>
          <p:cNvPr id="412" name="Google Shape;412;p20"/>
          <p:cNvGrpSpPr/>
          <p:nvPr/>
        </p:nvGrpSpPr>
        <p:grpSpPr>
          <a:xfrm>
            <a:off x="7071133" y="1538534"/>
            <a:ext cx="1330107" cy="1176152"/>
            <a:chOff x="7071133" y="1538534"/>
            <a:chExt cx="1330107" cy="1176152"/>
          </a:xfrm>
        </p:grpSpPr>
        <p:sp>
          <p:nvSpPr>
            <p:cNvPr id="413" name="Google Shape;413;p20"/>
            <p:cNvSpPr/>
            <p:nvPr/>
          </p:nvSpPr>
          <p:spPr>
            <a:xfrm rot="-1564282">
              <a:off x="7682468" y="1972748"/>
              <a:ext cx="319064" cy="40601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7883034" y="2102650"/>
              <a:ext cx="61472" cy="614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5" name="Google Shape;415;p20"/>
            <p:cNvCxnSpPr/>
            <p:nvPr/>
          </p:nvCxnSpPr>
          <p:spPr>
            <a:xfrm rot="10800000">
              <a:off x="7916873" y="2140391"/>
              <a:ext cx="407015" cy="17885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6" name="Google Shape;416;p20"/>
            <p:cNvSpPr/>
            <p:nvPr/>
          </p:nvSpPr>
          <p:spPr>
            <a:xfrm rot="5400000">
              <a:off x="7148110" y="1461557"/>
              <a:ext cx="1176152" cy="1330107"/>
            </a:xfrm>
            <a:prstGeom prst="triangle">
              <a:avLst>
                <a:gd name="adj" fmla="val 12284"/>
              </a:avLst>
            </a:prstGeom>
            <a:solidFill>
              <a:srgbClr val="390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20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3" name="Google Shape;423;p21"/>
          <p:cNvCxnSpPr/>
          <p:nvPr/>
        </p:nvCxnSpPr>
        <p:spPr>
          <a:xfrm rot="10800000">
            <a:off x="4506471" y="64510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424" name="Google Shape;4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Transformação da Câmera (Translação)</a:t>
            </a:r>
            <a:endParaRPr dirty="0"/>
          </a:p>
        </p:txBody>
      </p:sp>
      <p:cxnSp>
        <p:nvCxnSpPr>
          <p:cNvPr id="426" name="Google Shape;426;p21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7" name="Google Shape;427;p21"/>
          <p:cNvCxnSpPr/>
          <p:nvPr/>
        </p:nvCxnSpPr>
        <p:spPr>
          <a:xfrm flipH="1">
            <a:off x="6481459" y="1701922"/>
            <a:ext cx="2172803" cy="12322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28" name="Google Shape;428;p21"/>
          <p:cNvGrpSpPr/>
          <p:nvPr/>
        </p:nvGrpSpPr>
        <p:grpSpPr>
          <a:xfrm>
            <a:off x="5305384" y="954286"/>
            <a:ext cx="1231145" cy="1106740"/>
            <a:chOff x="7073844" y="891381"/>
            <a:chExt cx="1641528" cy="1475653"/>
          </a:xfrm>
        </p:grpSpPr>
        <p:sp>
          <p:nvSpPr>
            <p:cNvPr id="429" name="Google Shape;429;p21"/>
            <p:cNvSpPr/>
            <p:nvPr/>
          </p:nvSpPr>
          <p:spPr>
            <a:xfrm>
              <a:off x="7567259" y="1997702"/>
              <a:ext cx="1148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(-8, 1, 1)</a:t>
              </a:r>
              <a:endParaRPr/>
            </a:p>
          </p:txBody>
        </p:sp>
        <p:sp>
          <p:nvSpPr>
            <p:cNvPr id="430" name="Google Shape;430;p21"/>
            <p:cNvSpPr/>
            <p:nvPr/>
          </p:nvSpPr>
          <p:spPr>
            <a:xfrm rot="10800000">
              <a:off x="7073844" y="891381"/>
              <a:ext cx="1058396" cy="125037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21"/>
          <p:cNvSpPr/>
          <p:nvPr/>
        </p:nvSpPr>
        <p:spPr>
          <a:xfrm>
            <a:off x="8274838" y="2317567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432" name="Google Shape;432;p21"/>
          <p:cNvSpPr/>
          <p:nvPr/>
        </p:nvSpPr>
        <p:spPr>
          <a:xfrm>
            <a:off x="6442347" y="2505387"/>
            <a:ext cx="276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433" name="Google Shape;433;p21"/>
          <p:cNvSpPr/>
          <p:nvPr/>
        </p:nvSpPr>
        <p:spPr>
          <a:xfrm>
            <a:off x="7892559" y="60593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grpSp>
        <p:nvGrpSpPr>
          <p:cNvPr id="434" name="Google Shape;434;p21"/>
          <p:cNvGrpSpPr/>
          <p:nvPr/>
        </p:nvGrpSpPr>
        <p:grpSpPr>
          <a:xfrm>
            <a:off x="4816807" y="694868"/>
            <a:ext cx="1115393" cy="1006434"/>
            <a:chOff x="6421535" y="532209"/>
            <a:chExt cx="1487189" cy="1341910"/>
          </a:xfrm>
        </p:grpSpPr>
        <p:grpSp>
          <p:nvGrpSpPr>
            <p:cNvPr id="435" name="Google Shape;435;p21"/>
            <p:cNvGrpSpPr/>
            <p:nvPr/>
          </p:nvGrpSpPr>
          <p:grpSpPr>
            <a:xfrm>
              <a:off x="6512221" y="553217"/>
              <a:ext cx="1202267" cy="1025821"/>
              <a:chOff x="3917298" y="35734"/>
              <a:chExt cx="1202267" cy="1025821"/>
            </a:xfrm>
          </p:grpSpPr>
          <p:cxnSp>
            <p:nvCxnSpPr>
              <p:cNvPr id="436" name="Google Shape;436;p21"/>
              <p:cNvCxnSpPr/>
              <p:nvPr/>
            </p:nvCxnSpPr>
            <p:spPr>
              <a:xfrm rot="10800000">
                <a:off x="4473830" y="35734"/>
                <a:ext cx="1" cy="722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37" name="Google Shape;437;p21"/>
              <p:cNvCxnSpPr/>
              <p:nvPr/>
            </p:nvCxnSpPr>
            <p:spPr>
              <a:xfrm flipH="1">
                <a:off x="3917298" y="748074"/>
                <a:ext cx="554523" cy="31348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38" name="Google Shape;438;p21"/>
              <p:cNvCxnSpPr/>
              <p:nvPr/>
            </p:nvCxnSpPr>
            <p:spPr>
              <a:xfrm>
                <a:off x="4483969" y="744899"/>
                <a:ext cx="635596" cy="28627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439" name="Google Shape;439;p21"/>
            <p:cNvSpPr/>
            <p:nvPr/>
          </p:nvSpPr>
          <p:spPr>
            <a:xfrm>
              <a:off x="7048709" y="532209"/>
              <a:ext cx="518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</a:t>
              </a: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6421535" y="150478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</a:t>
              </a: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245482" y="142229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endParaRPr/>
            </a:p>
          </p:txBody>
        </p:sp>
      </p:grpSp>
      <p:sp>
        <p:nvSpPr>
          <p:cNvPr id="442" name="Google Shape;442;p21"/>
          <p:cNvSpPr/>
          <p:nvPr/>
        </p:nvSpPr>
        <p:spPr>
          <a:xfrm>
            <a:off x="4298287" y="3007947"/>
            <a:ext cx="13771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Translação:</a:t>
            </a:r>
            <a:endParaRPr dirty="0"/>
          </a:p>
        </p:txBody>
      </p:sp>
      <p:pic>
        <p:nvPicPr>
          <p:cNvPr id="443" name="Google Shape;443;p21" descr="{&quot;type&quot;:&quot;lalign*&quot;,&quot;id&quot;:&quot;2&quot;,&quot;aid&quot;:null,&quot;font&quot;:{&quot;color&quot;:&quot;#000000&quot;,&quot;family&quot;:&quot;Arial&quot;,&quot;size&quot;:16.5},&quot;backgroundColor&quot;:&quot;#FFFFFF&quot;,&quot;code&quot;:&quot;\\begin{lalign*}\n&amp;{T=\\begin{bmatrix}\n{1}&amp;{0}&amp;{0}&amp;{-8}\\\\\n{0}&amp;{1}&amp;{0}&amp;{1}\\\\\n{0}&amp;{0}&amp;{1}&amp;{1}\\\\\n{0}&amp;{0}&amp;{0}&amp;{1}\\\\\n\\end{bmatrix}}\\\\\n\\end{lalign*}&quot;,&quot;backgroundColorModified&quot;:false,&quot;ts&quot;:1631369459969,&quot;cs&quot;:&quot;n8kxI0JdQPu8evHxjobR5A==&quot;,&quot;size&quot;:{&quot;width&quot;:227.6,&quot;height&quot;:134.2}}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999" y="3501534"/>
            <a:ext cx="1652067" cy="97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1" descr="{&quot;backgroundColorModified&quot;:false,&quot;font&quot;:{&quot;color&quot;:&quot;#000000&quot;,&quot;size&quot;:16.5,&quot;family&quot;:&quot;Arial&quot;},&quot;id&quot;:&quot;2&quot;,&quot;backgroundColor&quot;:&quot;#FFFFFF&quot;,&quot;code&quot;:&quot;\\begin{lalign*}\n&amp;{T^{-1}=\\begin{bmatrix}\n{1}&amp;{0}&amp;{0}&amp;{8}\\\\\n{0}&amp;{1}&amp;{0}&amp;{-1}\\\\\n{0}&amp;{0}&amp;{1}&amp;{-1}\\\\\n{0}&amp;{0}&amp;{0}&amp;{1}\\\\\n\\end{bmatrix}}\\\\\n\\end{lalign*}&quot;,&quot;type&quot;:&quot;lalign*&quot;,&quot;aid&quot;:null,&quot;ts&quot;:1631369604330,&quot;cs&quot;:&quot;qtHgyXuyvF2cCzL6xxQzAg==&quot;,&quot;size&quot;:{&quot;width&quot;:253.59999999999994,&quot;height&quot;:134.2}}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3176" y="3501533"/>
            <a:ext cx="1840688" cy="9740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5" name="Google Shape;445;p21"/>
          <p:cNvGrpSpPr/>
          <p:nvPr/>
        </p:nvGrpSpPr>
        <p:grpSpPr>
          <a:xfrm>
            <a:off x="7071133" y="1538534"/>
            <a:ext cx="1330107" cy="1176152"/>
            <a:chOff x="7071133" y="1538534"/>
            <a:chExt cx="1330107" cy="1176152"/>
          </a:xfrm>
        </p:grpSpPr>
        <p:sp>
          <p:nvSpPr>
            <p:cNvPr id="446" name="Google Shape;446;p21"/>
            <p:cNvSpPr/>
            <p:nvPr/>
          </p:nvSpPr>
          <p:spPr>
            <a:xfrm rot="-1564282">
              <a:off x="7682468" y="1972748"/>
              <a:ext cx="319064" cy="40601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7883034" y="2102650"/>
              <a:ext cx="61472" cy="614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8" name="Google Shape;448;p21"/>
            <p:cNvCxnSpPr/>
            <p:nvPr/>
          </p:nvCxnSpPr>
          <p:spPr>
            <a:xfrm rot="10800000">
              <a:off x="7916873" y="2140391"/>
              <a:ext cx="407015" cy="17885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9" name="Google Shape;449;p21"/>
            <p:cNvSpPr/>
            <p:nvPr/>
          </p:nvSpPr>
          <p:spPr>
            <a:xfrm rot="5400000">
              <a:off x="7148110" y="1461557"/>
              <a:ext cx="1176152" cy="1330107"/>
            </a:xfrm>
            <a:prstGeom prst="triangle">
              <a:avLst>
                <a:gd name="adj" fmla="val 12284"/>
              </a:avLst>
            </a:prstGeom>
            <a:solidFill>
              <a:srgbClr val="390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21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6" name="Google Shape;456;p22"/>
          <p:cNvCxnSpPr/>
          <p:nvPr/>
        </p:nvCxnSpPr>
        <p:spPr>
          <a:xfrm rot="10800000">
            <a:off x="4506471" y="64510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457" name="Google Shape;4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Transformação da Câmera</a:t>
            </a:r>
            <a:endParaRPr dirty="0"/>
          </a:p>
        </p:txBody>
      </p:sp>
      <p:cxnSp>
        <p:nvCxnSpPr>
          <p:cNvPr id="459" name="Google Shape;459;p22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0" name="Google Shape;460;p22"/>
          <p:cNvCxnSpPr/>
          <p:nvPr/>
        </p:nvCxnSpPr>
        <p:spPr>
          <a:xfrm flipH="1">
            <a:off x="6481459" y="1701922"/>
            <a:ext cx="2172803" cy="12322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61" name="Google Shape;461;p22"/>
          <p:cNvGrpSpPr/>
          <p:nvPr/>
        </p:nvGrpSpPr>
        <p:grpSpPr>
          <a:xfrm>
            <a:off x="5305384" y="954286"/>
            <a:ext cx="1231145" cy="1106740"/>
            <a:chOff x="7073844" y="891381"/>
            <a:chExt cx="1641528" cy="1475653"/>
          </a:xfrm>
        </p:grpSpPr>
        <p:sp>
          <p:nvSpPr>
            <p:cNvPr id="462" name="Google Shape;462;p22"/>
            <p:cNvSpPr/>
            <p:nvPr/>
          </p:nvSpPr>
          <p:spPr>
            <a:xfrm>
              <a:off x="7567259" y="1997702"/>
              <a:ext cx="1148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(-8, 1, 1)</a:t>
              </a: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 rot="10800000">
              <a:off x="7073844" y="891381"/>
              <a:ext cx="1058396" cy="125037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22"/>
          <p:cNvSpPr/>
          <p:nvPr/>
        </p:nvSpPr>
        <p:spPr>
          <a:xfrm>
            <a:off x="8274838" y="2317567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465" name="Google Shape;465;p22"/>
          <p:cNvSpPr/>
          <p:nvPr/>
        </p:nvSpPr>
        <p:spPr>
          <a:xfrm>
            <a:off x="6442347" y="2505387"/>
            <a:ext cx="276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466" name="Google Shape;466;p22"/>
          <p:cNvSpPr/>
          <p:nvPr/>
        </p:nvSpPr>
        <p:spPr>
          <a:xfrm>
            <a:off x="7892559" y="60593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grpSp>
        <p:nvGrpSpPr>
          <p:cNvPr id="467" name="Google Shape;467;p22"/>
          <p:cNvGrpSpPr/>
          <p:nvPr/>
        </p:nvGrpSpPr>
        <p:grpSpPr>
          <a:xfrm>
            <a:off x="4816807" y="694868"/>
            <a:ext cx="1115393" cy="1006434"/>
            <a:chOff x="6421535" y="532209"/>
            <a:chExt cx="1487189" cy="1341910"/>
          </a:xfrm>
        </p:grpSpPr>
        <p:grpSp>
          <p:nvGrpSpPr>
            <p:cNvPr id="468" name="Google Shape;468;p22"/>
            <p:cNvGrpSpPr/>
            <p:nvPr/>
          </p:nvGrpSpPr>
          <p:grpSpPr>
            <a:xfrm>
              <a:off x="6512221" y="553217"/>
              <a:ext cx="1202267" cy="1025821"/>
              <a:chOff x="3917298" y="35734"/>
              <a:chExt cx="1202267" cy="1025821"/>
            </a:xfrm>
          </p:grpSpPr>
          <p:cxnSp>
            <p:nvCxnSpPr>
              <p:cNvPr id="469" name="Google Shape;469;p22"/>
              <p:cNvCxnSpPr/>
              <p:nvPr/>
            </p:nvCxnSpPr>
            <p:spPr>
              <a:xfrm rot="10800000">
                <a:off x="4473830" y="35734"/>
                <a:ext cx="1" cy="722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70" name="Google Shape;470;p22"/>
              <p:cNvCxnSpPr/>
              <p:nvPr/>
            </p:nvCxnSpPr>
            <p:spPr>
              <a:xfrm flipH="1">
                <a:off x="3917298" y="748074"/>
                <a:ext cx="554523" cy="31348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71" name="Google Shape;471;p22"/>
              <p:cNvCxnSpPr/>
              <p:nvPr/>
            </p:nvCxnSpPr>
            <p:spPr>
              <a:xfrm>
                <a:off x="4483969" y="744899"/>
                <a:ext cx="635596" cy="28627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472" name="Google Shape;472;p22"/>
            <p:cNvSpPr/>
            <p:nvPr/>
          </p:nvSpPr>
          <p:spPr>
            <a:xfrm>
              <a:off x="7048709" y="532209"/>
              <a:ext cx="518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</a:t>
              </a: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6421535" y="150478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</a:t>
              </a: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7245482" y="142229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endParaRPr/>
            </a:p>
          </p:txBody>
        </p:sp>
      </p:grpSp>
      <p:sp>
        <p:nvSpPr>
          <p:cNvPr id="475" name="Google Shape;475;p22"/>
          <p:cNvSpPr/>
          <p:nvPr/>
        </p:nvSpPr>
        <p:spPr>
          <a:xfrm>
            <a:off x="4058488" y="3931214"/>
            <a:ext cx="4515723" cy="8860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6" name="Google Shape;476;p22"/>
          <p:cNvSpPr/>
          <p:nvPr/>
        </p:nvSpPr>
        <p:spPr>
          <a:xfrm>
            <a:off x="4286284" y="3714433"/>
            <a:ext cx="8386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Orientação</a:t>
            </a:r>
            <a:r>
              <a:rPr lang="en-BR" sz="12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1000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2"/>
          <p:cNvSpPr/>
          <p:nvPr/>
        </p:nvSpPr>
        <p:spPr>
          <a:xfrm>
            <a:off x="5786523" y="3714432"/>
            <a:ext cx="8114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Translação</a:t>
            </a:r>
            <a:r>
              <a:rPr lang="en-BR" sz="105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10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2"/>
          <p:cNvSpPr/>
          <p:nvPr/>
        </p:nvSpPr>
        <p:spPr>
          <a:xfrm>
            <a:off x="6930368" y="3629063"/>
            <a:ext cx="137217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Matriz de Visualização (view)</a:t>
            </a:r>
            <a:endParaRPr sz="1000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9" name="Google Shape;479;p22"/>
          <p:cNvGrpSpPr/>
          <p:nvPr/>
        </p:nvGrpSpPr>
        <p:grpSpPr>
          <a:xfrm>
            <a:off x="7071133" y="1538534"/>
            <a:ext cx="1330107" cy="1176152"/>
            <a:chOff x="7071133" y="1538534"/>
            <a:chExt cx="1330107" cy="1176152"/>
          </a:xfrm>
        </p:grpSpPr>
        <p:sp>
          <p:nvSpPr>
            <p:cNvPr id="480" name="Google Shape;480;p22"/>
            <p:cNvSpPr/>
            <p:nvPr/>
          </p:nvSpPr>
          <p:spPr>
            <a:xfrm rot="-1564282">
              <a:off x="7682468" y="1972748"/>
              <a:ext cx="319064" cy="40601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7883034" y="2102650"/>
              <a:ext cx="61472" cy="614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82" name="Google Shape;482;p22"/>
            <p:cNvCxnSpPr/>
            <p:nvPr/>
          </p:nvCxnSpPr>
          <p:spPr>
            <a:xfrm rot="10800000">
              <a:off x="7916873" y="2140391"/>
              <a:ext cx="407015" cy="17885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83" name="Google Shape;483;p22"/>
            <p:cNvSpPr/>
            <p:nvPr/>
          </p:nvSpPr>
          <p:spPr>
            <a:xfrm rot="5400000">
              <a:off x="7148110" y="1461557"/>
              <a:ext cx="1176152" cy="1330107"/>
            </a:xfrm>
            <a:prstGeom prst="triangle">
              <a:avLst>
                <a:gd name="adj" fmla="val 12284"/>
              </a:avLst>
            </a:prstGeom>
            <a:solidFill>
              <a:srgbClr val="390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22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23" descr="A picture containing text, monit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6901" y="113717"/>
            <a:ext cx="3205869" cy="2374717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23"/>
          <p:cNvSpPr/>
          <p:nvPr/>
        </p:nvSpPr>
        <p:spPr>
          <a:xfrm>
            <a:off x="4668143" y="2890054"/>
            <a:ext cx="2287870" cy="7727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2" name="Google Shape;492;p23"/>
          <p:cNvSpPr/>
          <p:nvPr/>
        </p:nvSpPr>
        <p:spPr>
          <a:xfrm>
            <a:off x="4751122" y="1869578"/>
            <a:ext cx="761747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(-1, -1, -8)</a:t>
            </a:r>
            <a:endParaRPr/>
          </a:p>
        </p:txBody>
      </p:sp>
      <p:sp>
        <p:nvSpPr>
          <p:cNvPr id="493" name="Google Shape;493;p23"/>
          <p:cNvSpPr/>
          <p:nvPr/>
        </p:nvSpPr>
        <p:spPr>
          <a:xfrm>
            <a:off x="7581243" y="2149612"/>
            <a:ext cx="790601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(3, -2, -10)</a:t>
            </a:r>
            <a:endParaRPr/>
          </a:p>
        </p:txBody>
      </p:sp>
      <p:sp>
        <p:nvSpPr>
          <p:cNvPr id="494" name="Google Shape;494;p23"/>
          <p:cNvSpPr/>
          <p:nvPr/>
        </p:nvSpPr>
        <p:spPr>
          <a:xfrm>
            <a:off x="7093186" y="103335"/>
            <a:ext cx="745717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(3, 2, -10)</a:t>
            </a:r>
            <a:endParaRPr/>
          </a:p>
        </p:txBody>
      </p:sp>
      <p:sp>
        <p:nvSpPr>
          <p:cNvPr id="495" name="Google Shape;495;p23"/>
          <p:cNvSpPr/>
          <p:nvPr/>
        </p:nvSpPr>
        <p:spPr>
          <a:xfrm>
            <a:off x="7805102" y="266852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3"/>
          <p:cNvSpPr/>
          <p:nvPr/>
        </p:nvSpPr>
        <p:spPr>
          <a:xfrm>
            <a:off x="5874222" y="1761055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3"/>
          <p:cNvSpPr/>
          <p:nvPr/>
        </p:nvSpPr>
        <p:spPr>
          <a:xfrm>
            <a:off x="7804179" y="2084250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3"/>
          <p:cNvSpPr/>
          <p:nvPr/>
        </p:nvSpPr>
        <p:spPr>
          <a:xfrm>
            <a:off x="4615212" y="2775140"/>
            <a:ext cx="1397682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Matriz de Visualização</a:t>
            </a:r>
            <a:endParaRPr lang="pt-BR" sz="800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3"/>
          <p:cNvSpPr/>
          <p:nvPr/>
        </p:nvSpPr>
        <p:spPr>
          <a:xfrm>
            <a:off x="5247635" y="296983"/>
            <a:ext cx="106939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câmera (0,0)</a:t>
            </a:r>
            <a:endParaRPr/>
          </a:p>
        </p:txBody>
      </p:sp>
      <p:grpSp>
        <p:nvGrpSpPr>
          <p:cNvPr id="500" name="Google Shape;500;p23"/>
          <p:cNvGrpSpPr/>
          <p:nvPr/>
        </p:nvGrpSpPr>
        <p:grpSpPr>
          <a:xfrm>
            <a:off x="6419836" y="854820"/>
            <a:ext cx="316576" cy="333001"/>
            <a:chOff x="9256464" y="881705"/>
            <a:chExt cx="422100" cy="444000"/>
          </a:xfrm>
        </p:grpSpPr>
        <p:cxnSp>
          <p:nvCxnSpPr>
            <p:cNvPr id="501" name="Google Shape;501;p23"/>
            <p:cNvCxnSpPr/>
            <p:nvPr/>
          </p:nvCxnSpPr>
          <p:spPr>
            <a:xfrm rot="10800000">
              <a:off x="9269552" y="881705"/>
              <a:ext cx="0" cy="444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02" name="Google Shape;502;p23"/>
            <p:cNvCxnSpPr/>
            <p:nvPr/>
          </p:nvCxnSpPr>
          <p:spPr>
            <a:xfrm>
              <a:off x="9256464" y="1320768"/>
              <a:ext cx="422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503" name="Google Shape;503;p23"/>
          <p:cNvCxnSpPr>
            <a:stCxn id="499" idx="2"/>
          </p:cNvCxnSpPr>
          <p:nvPr/>
        </p:nvCxnSpPr>
        <p:spPr>
          <a:xfrm rot="-5400000" flipH="1">
            <a:off x="5791933" y="587465"/>
            <a:ext cx="575700" cy="5949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04" name="Google Shape;504;p23"/>
          <p:cNvCxnSpPr>
            <a:stCxn id="492" idx="0"/>
          </p:cNvCxnSpPr>
          <p:nvPr/>
        </p:nvCxnSpPr>
        <p:spPr>
          <a:xfrm rot="-5400000">
            <a:off x="5411145" y="1494128"/>
            <a:ext cx="96300" cy="6546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05" name="Google Shape;505;p23"/>
          <p:cNvSpPr/>
          <p:nvPr/>
        </p:nvSpPr>
        <p:spPr>
          <a:xfrm>
            <a:off x="4668143" y="3813008"/>
            <a:ext cx="3717749" cy="7727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6" name="Google Shape;506;p23"/>
          <p:cNvSpPr/>
          <p:nvPr/>
        </p:nvSpPr>
        <p:spPr>
          <a:xfrm>
            <a:off x="4668143" y="3708075"/>
            <a:ext cx="1491412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Matriz de Visualização</a:t>
            </a:r>
            <a:endParaRPr lang="pt-BR" sz="800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3"/>
          <p:cNvSpPr/>
          <p:nvPr/>
        </p:nvSpPr>
        <p:spPr>
          <a:xfrm>
            <a:off x="4869453" y="2384668"/>
            <a:ext cx="761747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(-2, -2, -8)</a:t>
            </a:r>
            <a:endParaRPr/>
          </a:p>
        </p:txBody>
      </p:sp>
      <p:sp>
        <p:nvSpPr>
          <p:cNvPr id="508" name="Google Shape;508;p23"/>
          <p:cNvSpPr/>
          <p:nvPr/>
        </p:nvSpPr>
        <p:spPr>
          <a:xfrm>
            <a:off x="6207350" y="2386558"/>
            <a:ext cx="716863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-2, -8)</a:t>
            </a:r>
            <a:endParaRPr/>
          </a:p>
        </p:txBody>
      </p:sp>
      <p:sp>
        <p:nvSpPr>
          <p:cNvPr id="509" name="Google Shape;509;p23"/>
          <p:cNvSpPr/>
          <p:nvPr/>
        </p:nvSpPr>
        <p:spPr>
          <a:xfrm>
            <a:off x="5376321" y="994173"/>
            <a:ext cx="716863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(-1, 0, -8)</a:t>
            </a:r>
            <a:endParaRPr/>
          </a:p>
        </p:txBody>
      </p:sp>
      <p:sp>
        <p:nvSpPr>
          <p:cNvPr id="510" name="Google Shape;510;p23"/>
          <p:cNvSpPr/>
          <p:nvPr/>
        </p:nvSpPr>
        <p:spPr>
          <a:xfrm>
            <a:off x="5862869" y="1185109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3"/>
          <p:cNvSpPr/>
          <p:nvPr/>
        </p:nvSpPr>
        <p:spPr>
          <a:xfrm>
            <a:off x="5279329" y="2319305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3"/>
          <p:cNvSpPr/>
          <p:nvPr/>
        </p:nvSpPr>
        <p:spPr>
          <a:xfrm>
            <a:off x="6430286" y="2321195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3"/>
          <p:cNvSpPr/>
          <p:nvPr/>
        </p:nvSpPr>
        <p:spPr>
          <a:xfrm>
            <a:off x="4668144" y="4700634"/>
            <a:ext cx="3991862" cy="77271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4" name="Google Shape;514;p23"/>
          <p:cNvSpPr/>
          <p:nvPr/>
        </p:nvSpPr>
        <p:spPr>
          <a:xfrm>
            <a:off x="4668143" y="4599640"/>
            <a:ext cx="1491412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Matriz de Visualização</a:t>
            </a:r>
            <a:endParaRPr lang="pt-BR" sz="800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6547148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Aplicando Transformação </a:t>
            </a:r>
            <a:endParaRPr dirty="0"/>
          </a:p>
        </p:txBody>
      </p:sp>
      <p:sp>
        <p:nvSpPr>
          <p:cNvPr id="516" name="Google Shape;516;p23"/>
          <p:cNvSpPr/>
          <p:nvPr/>
        </p:nvSpPr>
        <p:spPr>
          <a:xfrm>
            <a:off x="4463097" y="936643"/>
            <a:ext cx="790601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(-3, 0, -10)</a:t>
            </a:r>
            <a:endParaRPr/>
          </a:p>
        </p:txBody>
      </p:sp>
      <p:sp>
        <p:nvSpPr>
          <p:cNvPr id="517" name="Google Shape;517;p23"/>
          <p:cNvSpPr/>
          <p:nvPr/>
        </p:nvSpPr>
        <p:spPr>
          <a:xfrm>
            <a:off x="5067695" y="1176955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3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4" name="Google Shape;524;p24"/>
          <p:cNvCxnSpPr/>
          <p:nvPr/>
        </p:nvCxnSpPr>
        <p:spPr>
          <a:xfrm rot="10800000">
            <a:off x="4506471" y="78226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25" name="Google Shape;5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Matriz Perspectiva</a:t>
            </a:r>
            <a:endParaRPr/>
          </a:p>
        </p:txBody>
      </p:sp>
      <p:cxnSp>
        <p:nvCxnSpPr>
          <p:cNvPr id="527" name="Google Shape;527;p24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8" name="Google Shape;528;p24"/>
          <p:cNvCxnSpPr/>
          <p:nvPr/>
        </p:nvCxnSpPr>
        <p:spPr>
          <a:xfrm flipH="1">
            <a:off x="6481460" y="1867262"/>
            <a:ext cx="2125261" cy="121774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9" name="Google Shape;529;p24"/>
          <p:cNvSpPr/>
          <p:nvPr/>
        </p:nvSpPr>
        <p:spPr>
          <a:xfrm>
            <a:off x="4533943" y="1929039"/>
            <a:ext cx="8877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fovy = ? </a:t>
            </a:r>
            <a:endParaRPr/>
          </a:p>
        </p:txBody>
      </p:sp>
      <p:sp>
        <p:nvSpPr>
          <p:cNvPr id="530" name="Google Shape;530;p24"/>
          <p:cNvSpPr/>
          <p:nvPr/>
        </p:nvSpPr>
        <p:spPr>
          <a:xfrm flipH="1">
            <a:off x="4817648" y="1501541"/>
            <a:ext cx="916996" cy="535628"/>
          </a:xfrm>
          <a:prstGeom prst="arc">
            <a:avLst>
              <a:gd name="adj1" fmla="val 5716518"/>
              <a:gd name="adj2" fmla="val 1180812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1" name="Google Shape;531;p24"/>
          <p:cNvCxnSpPr/>
          <p:nvPr/>
        </p:nvCxnSpPr>
        <p:spPr>
          <a:xfrm rot="10800000">
            <a:off x="6040970" y="1607231"/>
            <a:ext cx="122747" cy="18126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2" name="Google Shape;532;p24"/>
          <p:cNvCxnSpPr/>
          <p:nvPr/>
        </p:nvCxnSpPr>
        <p:spPr>
          <a:xfrm rot="10800000" flipH="1">
            <a:off x="6040969" y="420392"/>
            <a:ext cx="2565752" cy="120038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3" name="Google Shape;533;p24"/>
          <p:cNvCxnSpPr/>
          <p:nvPr/>
        </p:nvCxnSpPr>
        <p:spPr>
          <a:xfrm rot="10800000">
            <a:off x="8645595" y="402287"/>
            <a:ext cx="0" cy="16131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4" name="Google Shape;534;p24"/>
          <p:cNvCxnSpPr/>
          <p:nvPr/>
        </p:nvCxnSpPr>
        <p:spPr>
          <a:xfrm rot="10800000">
            <a:off x="5274129" y="1227568"/>
            <a:ext cx="882831" cy="218619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5" name="Google Shape;535;p24"/>
          <p:cNvCxnSpPr/>
          <p:nvPr/>
        </p:nvCxnSpPr>
        <p:spPr>
          <a:xfrm rot="10800000">
            <a:off x="5272029" y="1233114"/>
            <a:ext cx="762854" cy="3906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6" name="Google Shape;536;p24"/>
          <p:cNvCxnSpPr/>
          <p:nvPr/>
        </p:nvCxnSpPr>
        <p:spPr>
          <a:xfrm flipH="1">
            <a:off x="5274126" y="414303"/>
            <a:ext cx="3362789" cy="81477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7" name="Google Shape;537;p24"/>
          <p:cNvCxnSpPr/>
          <p:nvPr/>
        </p:nvCxnSpPr>
        <p:spPr>
          <a:xfrm rot="10800000">
            <a:off x="5814006" y="1518205"/>
            <a:ext cx="89377" cy="126843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8" name="Google Shape;538;p24"/>
          <p:cNvCxnSpPr/>
          <p:nvPr/>
        </p:nvCxnSpPr>
        <p:spPr>
          <a:xfrm rot="10800000" flipH="1">
            <a:off x="5827552" y="647629"/>
            <a:ext cx="1839552" cy="8407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39" name="Google Shape;539;p24"/>
          <p:cNvSpPr/>
          <p:nvPr/>
        </p:nvSpPr>
        <p:spPr>
          <a:xfrm>
            <a:off x="5168764" y="2627773"/>
            <a:ext cx="77617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</a:t>
            </a: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0.5</a:t>
            </a:r>
            <a:endParaRPr/>
          </a:p>
        </p:txBody>
      </p:sp>
      <p:sp>
        <p:nvSpPr>
          <p:cNvPr id="540" name="Google Shape;540;p24"/>
          <p:cNvSpPr/>
          <p:nvPr/>
        </p:nvSpPr>
        <p:spPr>
          <a:xfrm>
            <a:off x="5498925" y="3261088"/>
            <a:ext cx="708848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</a:t>
            </a: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100</a:t>
            </a:r>
            <a:endParaRPr/>
          </a:p>
        </p:txBody>
      </p:sp>
      <p:sp>
        <p:nvSpPr>
          <p:cNvPr id="541" name="Google Shape;541;p24"/>
          <p:cNvSpPr/>
          <p:nvPr/>
        </p:nvSpPr>
        <p:spPr>
          <a:xfrm>
            <a:off x="5285143" y="536266"/>
            <a:ext cx="16345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Razão de Aspecto = 2:1</a:t>
            </a:r>
            <a:endParaRPr/>
          </a:p>
        </p:txBody>
      </p:sp>
      <p:sp>
        <p:nvSpPr>
          <p:cNvPr id="542" name="Google Shape;542;p24"/>
          <p:cNvSpPr/>
          <p:nvPr/>
        </p:nvSpPr>
        <p:spPr>
          <a:xfrm flipH="1">
            <a:off x="3801447" y="654741"/>
            <a:ext cx="1985237" cy="1235694"/>
          </a:xfrm>
          <a:prstGeom prst="arc">
            <a:avLst>
              <a:gd name="adj1" fmla="val 8776124"/>
              <a:gd name="adj2" fmla="val 10096627"/>
            </a:avLst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3" name="Google Shape;543;p24"/>
          <p:cNvGrpSpPr/>
          <p:nvPr/>
        </p:nvGrpSpPr>
        <p:grpSpPr>
          <a:xfrm>
            <a:off x="7071133" y="1676846"/>
            <a:ext cx="1330107" cy="1176152"/>
            <a:chOff x="7071133" y="1538534"/>
            <a:chExt cx="1330107" cy="1176152"/>
          </a:xfrm>
        </p:grpSpPr>
        <p:sp>
          <p:nvSpPr>
            <p:cNvPr id="544" name="Google Shape;544;p24"/>
            <p:cNvSpPr/>
            <p:nvPr/>
          </p:nvSpPr>
          <p:spPr>
            <a:xfrm rot="-1564282">
              <a:off x="7682468" y="1972748"/>
              <a:ext cx="319064" cy="40601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7883034" y="2102650"/>
              <a:ext cx="61472" cy="614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6" name="Google Shape;546;p24"/>
            <p:cNvCxnSpPr/>
            <p:nvPr/>
          </p:nvCxnSpPr>
          <p:spPr>
            <a:xfrm rot="10800000">
              <a:off x="7916873" y="2140391"/>
              <a:ext cx="407015" cy="17885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7" name="Google Shape;547;p24"/>
            <p:cNvSpPr/>
            <p:nvPr/>
          </p:nvSpPr>
          <p:spPr>
            <a:xfrm rot="5400000">
              <a:off x="7148110" y="1461557"/>
              <a:ext cx="1176152" cy="1330107"/>
            </a:xfrm>
            <a:prstGeom prst="triangle">
              <a:avLst>
                <a:gd name="adj" fmla="val 12284"/>
              </a:avLst>
            </a:prstGeom>
            <a:solidFill>
              <a:srgbClr val="390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8" name="Google Shape;548;p24"/>
          <p:cNvSpPr/>
          <p:nvPr/>
        </p:nvSpPr>
        <p:spPr>
          <a:xfrm>
            <a:off x="3087979" y="3032816"/>
            <a:ext cx="20945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fielOfView = 𝜋/4 = 0.7854 </a:t>
            </a:r>
            <a:endParaRPr dirty="0"/>
          </a:p>
        </p:txBody>
      </p:sp>
      <p:pic>
        <p:nvPicPr>
          <p:cNvPr id="549" name="Google Shape;549;p24" descr="{&quot;backgroundColor&quot;:&quot;#FFFFFF&quot;,&quot;font&quot;:{&quot;color&quot;:&quot;#000000&quot;,&quot;family&quot;:&quot;Arial&quot;,&quot;size&quot;:12},&quot;id&quot;:&quot;5&quot;,&quot;code&quot;:&quot;$$\\text{FOV}y=2\\cdot\\arctan\\left(\\tan\\left(\\frac{FOVd}{2}\\right)\\cdot\\frac{\\text{Altura}}{{\\sqrt[]{\\text{Altura}^{2}+\\text{Largura}^{2}}}}\\right)$$&quot;,&quot;backgroundColorModified&quot;:false,&quot;aid&quot;:null,&quot;type&quot;:&quot;$$&quot;,&quot;ts&quot;:1631284722731,&quot;cs&quot;:&quot;ZdIotfucduc0bqxnu20j5Q==&quot;,&quot;size&quot;:{&quot;width&quot;:497.00000000000006,&quot;height&quot;:78}}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8343" y="3701465"/>
            <a:ext cx="4186078" cy="656982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4"/>
          <p:cNvSpPr/>
          <p:nvPr/>
        </p:nvSpPr>
        <p:spPr>
          <a:xfrm>
            <a:off x="5284388" y="312388"/>
            <a:ext cx="17363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Resolução: 40 x 20 pixels</a:t>
            </a:r>
            <a:endParaRPr/>
          </a:p>
        </p:txBody>
      </p:sp>
      <p:pic>
        <p:nvPicPr>
          <p:cNvPr id="551" name="Google Shape;551;p24" descr="{&quot;backgroundColorModified&quot;:false,&quot;code&quot;:&quot;$$\\text{FOV}y=2\\cdot\\arctan\\left(\\tan\\left(\\frac{0.7854}{2}\\right)\\cdot\\frac{\\text{20}}{{\\sqrt[]{\\text{20}^{2}+\\text{40}^{2}}}}\\right)$$&quot;,&quot;aid&quot;:null,&quot;font&quot;:{&quot;color&quot;:&quot;#000000&quot;,&quot;family&quot;:&quot;Arial&quot;,&quot;size&quot;:12},&quot;backgroundColor&quot;:&quot;#FFFFFF&quot;,&quot;id&quot;:&quot;5&quot;,&quot;type&quot;:&quot;$$&quot;,&quot;ts&quot;:1631391583315,&quot;cs&quot;:&quot;H0ldwuYHaGulKsA1ZAaZ4Q==&quot;,&quot;size&quot;:{&quot;width&quot;:413.3333333333333,&quot;height&quot;:56.33333333333335}}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8343" y="4417864"/>
            <a:ext cx="3528000" cy="48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4" descr="{&quot;type&quot;:&quot;$$&quot;,&quot;code&quot;:&quot;$$\\text{FOV}y=0.3663$$&quot;,&quot;backgroundColor&quot;:&quot;#FFFFFF&quot;,&quot;backgroundColorModified&quot;:false,&quot;font&quot;:{&quot;family&quot;:&quot;Arial&quot;,&quot;size&quot;:12,&quot;color&quot;:&quot;#000000&quot;},&quot;aid&quot;:null,&quot;id&quot;:&quot;5&quot;,&quot;ts&quot;:1631391905520,&quot;cs&quot;:&quot;lkvJL5PhQ5eWEE4ODttmeA==&quot;,&quot;size&quot;:{&quot;width&quot;:126,&quot;height&quot;:17.166666666666668}}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7693" y="4980405"/>
            <a:ext cx="1084472" cy="1477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3" name="Google Shape;553;p24"/>
          <p:cNvCxnSpPr/>
          <p:nvPr/>
        </p:nvCxnSpPr>
        <p:spPr>
          <a:xfrm rot="10800000" flipH="1">
            <a:off x="6193911" y="1999698"/>
            <a:ext cx="2443005" cy="139983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54" name="Google Shape;554;p24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310C29-6331-8531-6697-C0D7543B23AE}"/>
              </a:ext>
            </a:extLst>
          </p:cNvPr>
          <p:cNvSpPr txBox="1"/>
          <p:nvPr/>
        </p:nvSpPr>
        <p:spPr>
          <a:xfrm>
            <a:off x="127136" y="5386270"/>
            <a:ext cx="81926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hlinkClick r:id="rId7"/>
              </a:rPr>
              <a:t>https://www.web3d.org/documents/specifications/19775-1/V3.3/Part01/components/navigation.html</a:t>
            </a:r>
            <a:r>
              <a:rPr lang="pt-BR" sz="105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0" name="Google Shape;560;p25"/>
          <p:cNvCxnSpPr/>
          <p:nvPr/>
        </p:nvCxnSpPr>
        <p:spPr>
          <a:xfrm rot="10800000">
            <a:off x="4506471" y="78226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61" name="Google Shape;5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Matriz Perspectiva</a:t>
            </a:r>
            <a:endParaRPr/>
          </a:p>
        </p:txBody>
      </p:sp>
      <p:cxnSp>
        <p:nvCxnSpPr>
          <p:cNvPr id="563" name="Google Shape;563;p25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64" name="Google Shape;564;p25"/>
          <p:cNvCxnSpPr/>
          <p:nvPr/>
        </p:nvCxnSpPr>
        <p:spPr>
          <a:xfrm flipH="1">
            <a:off x="6481460" y="1867262"/>
            <a:ext cx="2125261" cy="121774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5" name="Google Shape;565;p25"/>
          <p:cNvSpPr/>
          <p:nvPr/>
        </p:nvSpPr>
        <p:spPr>
          <a:xfrm>
            <a:off x="4355407" y="1905186"/>
            <a:ext cx="1082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fovy = 0.3663</a:t>
            </a:r>
            <a:endParaRPr/>
          </a:p>
        </p:txBody>
      </p:sp>
      <p:sp>
        <p:nvSpPr>
          <p:cNvPr id="566" name="Google Shape;566;p25"/>
          <p:cNvSpPr/>
          <p:nvPr/>
        </p:nvSpPr>
        <p:spPr>
          <a:xfrm flipH="1">
            <a:off x="4817648" y="1501541"/>
            <a:ext cx="916996" cy="535628"/>
          </a:xfrm>
          <a:prstGeom prst="arc">
            <a:avLst>
              <a:gd name="adj1" fmla="val 5716518"/>
              <a:gd name="adj2" fmla="val 1180812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7" name="Google Shape;567;p25"/>
          <p:cNvCxnSpPr/>
          <p:nvPr/>
        </p:nvCxnSpPr>
        <p:spPr>
          <a:xfrm rot="10800000" flipH="1">
            <a:off x="6193911" y="1999698"/>
            <a:ext cx="2443005" cy="139983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68" name="Google Shape;568;p25"/>
          <p:cNvCxnSpPr/>
          <p:nvPr/>
        </p:nvCxnSpPr>
        <p:spPr>
          <a:xfrm rot="10800000">
            <a:off x="6040970" y="1607231"/>
            <a:ext cx="122747" cy="18126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69" name="Google Shape;569;p25"/>
          <p:cNvCxnSpPr/>
          <p:nvPr/>
        </p:nvCxnSpPr>
        <p:spPr>
          <a:xfrm rot="10800000" flipH="1">
            <a:off x="6040969" y="420392"/>
            <a:ext cx="2565752" cy="120038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70" name="Google Shape;570;p25"/>
          <p:cNvCxnSpPr/>
          <p:nvPr/>
        </p:nvCxnSpPr>
        <p:spPr>
          <a:xfrm rot="10800000">
            <a:off x="8645595" y="402287"/>
            <a:ext cx="0" cy="16131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71" name="Google Shape;571;p25"/>
          <p:cNvCxnSpPr/>
          <p:nvPr/>
        </p:nvCxnSpPr>
        <p:spPr>
          <a:xfrm rot="10800000">
            <a:off x="5274129" y="1227568"/>
            <a:ext cx="882831" cy="218619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72" name="Google Shape;572;p25"/>
          <p:cNvCxnSpPr/>
          <p:nvPr/>
        </p:nvCxnSpPr>
        <p:spPr>
          <a:xfrm rot="10800000">
            <a:off x="5272029" y="1233114"/>
            <a:ext cx="762854" cy="3906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73" name="Google Shape;573;p25"/>
          <p:cNvCxnSpPr/>
          <p:nvPr/>
        </p:nvCxnSpPr>
        <p:spPr>
          <a:xfrm flipH="1">
            <a:off x="5274126" y="414303"/>
            <a:ext cx="3362789" cy="81477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74" name="Google Shape;574;p25"/>
          <p:cNvCxnSpPr/>
          <p:nvPr/>
        </p:nvCxnSpPr>
        <p:spPr>
          <a:xfrm rot="10800000">
            <a:off x="5814006" y="1518205"/>
            <a:ext cx="89377" cy="126843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75" name="Google Shape;575;p25"/>
          <p:cNvCxnSpPr/>
          <p:nvPr/>
        </p:nvCxnSpPr>
        <p:spPr>
          <a:xfrm rot="10800000" flipH="1">
            <a:off x="5827552" y="647629"/>
            <a:ext cx="1839552" cy="8407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76" name="Google Shape;576;p25"/>
          <p:cNvSpPr/>
          <p:nvPr/>
        </p:nvSpPr>
        <p:spPr>
          <a:xfrm>
            <a:off x="5168764" y="2627773"/>
            <a:ext cx="77617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</a:t>
            </a: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0.5</a:t>
            </a:r>
            <a:endParaRPr/>
          </a:p>
        </p:txBody>
      </p:sp>
      <p:sp>
        <p:nvSpPr>
          <p:cNvPr id="577" name="Google Shape;577;p25"/>
          <p:cNvSpPr/>
          <p:nvPr/>
        </p:nvSpPr>
        <p:spPr>
          <a:xfrm>
            <a:off x="5498925" y="3261088"/>
            <a:ext cx="708848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</a:t>
            </a: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100</a:t>
            </a:r>
            <a:endParaRPr/>
          </a:p>
        </p:txBody>
      </p:sp>
      <p:sp>
        <p:nvSpPr>
          <p:cNvPr id="578" name="Google Shape;578;p25"/>
          <p:cNvSpPr/>
          <p:nvPr/>
        </p:nvSpPr>
        <p:spPr>
          <a:xfrm flipH="1">
            <a:off x="3801447" y="654741"/>
            <a:ext cx="1985237" cy="1235694"/>
          </a:xfrm>
          <a:prstGeom prst="arc">
            <a:avLst>
              <a:gd name="adj1" fmla="val 8776124"/>
              <a:gd name="adj2" fmla="val 10096627"/>
            </a:avLst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9" name="Google Shape;579;p25"/>
          <p:cNvGrpSpPr/>
          <p:nvPr/>
        </p:nvGrpSpPr>
        <p:grpSpPr>
          <a:xfrm>
            <a:off x="7071133" y="1676846"/>
            <a:ext cx="1330107" cy="1176152"/>
            <a:chOff x="7071133" y="1538534"/>
            <a:chExt cx="1330107" cy="1176152"/>
          </a:xfrm>
        </p:grpSpPr>
        <p:sp>
          <p:nvSpPr>
            <p:cNvPr id="580" name="Google Shape;580;p25"/>
            <p:cNvSpPr/>
            <p:nvPr/>
          </p:nvSpPr>
          <p:spPr>
            <a:xfrm rot="-1564282">
              <a:off x="7682468" y="1972748"/>
              <a:ext cx="319064" cy="40601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7883034" y="2102650"/>
              <a:ext cx="61472" cy="614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2" name="Google Shape;582;p25"/>
            <p:cNvCxnSpPr/>
            <p:nvPr/>
          </p:nvCxnSpPr>
          <p:spPr>
            <a:xfrm rot="10800000">
              <a:off x="7916873" y="2140391"/>
              <a:ext cx="407015" cy="17885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83" name="Google Shape;583;p25"/>
            <p:cNvSpPr/>
            <p:nvPr/>
          </p:nvSpPr>
          <p:spPr>
            <a:xfrm rot="5400000">
              <a:off x="7148110" y="1461557"/>
              <a:ext cx="1176152" cy="1330107"/>
            </a:xfrm>
            <a:prstGeom prst="triangle">
              <a:avLst>
                <a:gd name="adj" fmla="val 12284"/>
              </a:avLst>
            </a:prstGeom>
            <a:solidFill>
              <a:srgbClr val="390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4" name="Google Shape;584;p25"/>
          <p:cNvSpPr/>
          <p:nvPr/>
        </p:nvSpPr>
        <p:spPr>
          <a:xfrm>
            <a:off x="4728993" y="4450621"/>
            <a:ext cx="297641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top</a:t>
            </a: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= near * tan (fovy)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bottom</a:t>
            </a: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= –top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right</a:t>
            </a: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= top * aspect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left</a:t>
            </a: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= –right 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4226" y="3562878"/>
            <a:ext cx="3250299" cy="89383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5"/>
          <p:cNvSpPr/>
          <p:nvPr/>
        </p:nvSpPr>
        <p:spPr>
          <a:xfrm>
            <a:off x="5654950" y="4448949"/>
            <a:ext cx="322725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            = 0.5 * 0.3663 = 0.1832 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 = –top = -0.1832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= top * aspect = 0.3663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BR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= –right = -0.3663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5"/>
          <p:cNvSpPr/>
          <p:nvPr/>
        </p:nvSpPr>
        <p:spPr>
          <a:xfrm>
            <a:off x="5284388" y="312388"/>
            <a:ext cx="17363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Resolução: 40 x 20 pixels</a:t>
            </a:r>
            <a:endParaRPr/>
          </a:p>
        </p:txBody>
      </p:sp>
      <p:sp>
        <p:nvSpPr>
          <p:cNvPr id="588" name="Google Shape;588;p25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9" name="Google Shape;589;p25"/>
          <p:cNvSpPr/>
          <p:nvPr/>
        </p:nvSpPr>
        <p:spPr>
          <a:xfrm>
            <a:off x="5285143" y="536266"/>
            <a:ext cx="163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Razão de Aspecto = 2:1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BR" sz="2400"/>
              <a:t>Exemplo Completo: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Transformações Geométricas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Quatérnios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Transformação Look-at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Transformação Perspectiva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Coordenadas normalizadas (NDC)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Divisão Homogênea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Transformação de tela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Supersampling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5" name="Google Shape;595;p26"/>
          <p:cNvCxnSpPr/>
          <p:nvPr/>
        </p:nvCxnSpPr>
        <p:spPr>
          <a:xfrm rot="10800000">
            <a:off x="4506471" y="78226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96" name="Google Shape;5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26"/>
          <p:cNvSpPr/>
          <p:nvPr/>
        </p:nvSpPr>
        <p:spPr>
          <a:xfrm>
            <a:off x="7297816" y="3443622"/>
            <a:ext cx="143271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= 0.1832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 = -0.1832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= 0.3663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= -0.3663</a:t>
            </a:r>
            <a:endParaRPr/>
          </a:p>
        </p:txBody>
      </p:sp>
      <p:sp>
        <p:nvSpPr>
          <p:cNvPr id="598" name="Google Shape;598;p26"/>
          <p:cNvSpPr/>
          <p:nvPr/>
        </p:nvSpPr>
        <p:spPr>
          <a:xfrm>
            <a:off x="3270039" y="4354130"/>
            <a:ext cx="5743816" cy="119404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99" name="Google Shape;59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3943" y="3554691"/>
            <a:ext cx="2474924" cy="68060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2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Matriz Perspectiva</a:t>
            </a:r>
            <a:endParaRPr/>
          </a:p>
        </p:txBody>
      </p:sp>
      <p:cxnSp>
        <p:nvCxnSpPr>
          <p:cNvPr id="601" name="Google Shape;601;p26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2" name="Google Shape;602;p26"/>
          <p:cNvCxnSpPr/>
          <p:nvPr/>
        </p:nvCxnSpPr>
        <p:spPr>
          <a:xfrm flipH="1">
            <a:off x="6481460" y="1867262"/>
            <a:ext cx="2125261" cy="121774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03" name="Google Shape;603;p26"/>
          <p:cNvSpPr/>
          <p:nvPr/>
        </p:nvSpPr>
        <p:spPr>
          <a:xfrm>
            <a:off x="4360401" y="1905987"/>
            <a:ext cx="10612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fovy = 0.3663</a:t>
            </a:r>
            <a:endParaRPr/>
          </a:p>
        </p:txBody>
      </p:sp>
      <p:sp>
        <p:nvSpPr>
          <p:cNvPr id="604" name="Google Shape;604;p26"/>
          <p:cNvSpPr/>
          <p:nvPr/>
        </p:nvSpPr>
        <p:spPr>
          <a:xfrm flipH="1">
            <a:off x="4817648" y="1501541"/>
            <a:ext cx="916996" cy="535628"/>
          </a:xfrm>
          <a:prstGeom prst="arc">
            <a:avLst>
              <a:gd name="adj1" fmla="val 5716518"/>
              <a:gd name="adj2" fmla="val 1180812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5" name="Google Shape;605;p26"/>
          <p:cNvCxnSpPr/>
          <p:nvPr/>
        </p:nvCxnSpPr>
        <p:spPr>
          <a:xfrm rot="10800000" flipH="1">
            <a:off x="6193911" y="1999698"/>
            <a:ext cx="2443005" cy="139983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06" name="Google Shape;606;p26"/>
          <p:cNvCxnSpPr/>
          <p:nvPr/>
        </p:nvCxnSpPr>
        <p:spPr>
          <a:xfrm rot="10800000">
            <a:off x="6040970" y="1607231"/>
            <a:ext cx="122747" cy="18126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07" name="Google Shape;607;p26"/>
          <p:cNvCxnSpPr/>
          <p:nvPr/>
        </p:nvCxnSpPr>
        <p:spPr>
          <a:xfrm rot="10800000" flipH="1">
            <a:off x="6040969" y="420392"/>
            <a:ext cx="2565752" cy="120038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08" name="Google Shape;608;p26"/>
          <p:cNvCxnSpPr/>
          <p:nvPr/>
        </p:nvCxnSpPr>
        <p:spPr>
          <a:xfrm rot="10800000">
            <a:off x="8645595" y="402287"/>
            <a:ext cx="0" cy="161317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09" name="Google Shape;609;p26"/>
          <p:cNvCxnSpPr/>
          <p:nvPr/>
        </p:nvCxnSpPr>
        <p:spPr>
          <a:xfrm rot="10800000">
            <a:off x="5274129" y="1227568"/>
            <a:ext cx="882831" cy="218619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0" name="Google Shape;610;p26"/>
          <p:cNvCxnSpPr/>
          <p:nvPr/>
        </p:nvCxnSpPr>
        <p:spPr>
          <a:xfrm rot="10800000">
            <a:off x="5272029" y="1233114"/>
            <a:ext cx="762854" cy="3906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1" name="Google Shape;611;p26"/>
          <p:cNvCxnSpPr/>
          <p:nvPr/>
        </p:nvCxnSpPr>
        <p:spPr>
          <a:xfrm flipH="1">
            <a:off x="5274126" y="414303"/>
            <a:ext cx="3362789" cy="81477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2" name="Google Shape;612;p26"/>
          <p:cNvCxnSpPr/>
          <p:nvPr/>
        </p:nvCxnSpPr>
        <p:spPr>
          <a:xfrm rot="10800000">
            <a:off x="5814006" y="1518205"/>
            <a:ext cx="89377" cy="126843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3" name="Google Shape;613;p26"/>
          <p:cNvCxnSpPr/>
          <p:nvPr/>
        </p:nvCxnSpPr>
        <p:spPr>
          <a:xfrm rot="10800000" flipH="1">
            <a:off x="5827552" y="647629"/>
            <a:ext cx="1839552" cy="8407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14" name="Google Shape;614;p26"/>
          <p:cNvSpPr/>
          <p:nvPr/>
        </p:nvSpPr>
        <p:spPr>
          <a:xfrm>
            <a:off x="5168764" y="2627773"/>
            <a:ext cx="77617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</a:t>
            </a: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0.5</a:t>
            </a:r>
            <a:endParaRPr/>
          </a:p>
        </p:txBody>
      </p:sp>
      <p:sp>
        <p:nvSpPr>
          <p:cNvPr id="615" name="Google Shape;615;p26"/>
          <p:cNvSpPr/>
          <p:nvPr/>
        </p:nvSpPr>
        <p:spPr>
          <a:xfrm>
            <a:off x="5498925" y="3261088"/>
            <a:ext cx="708848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</a:t>
            </a: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100</a:t>
            </a:r>
            <a:endParaRPr/>
          </a:p>
        </p:txBody>
      </p:sp>
      <p:sp>
        <p:nvSpPr>
          <p:cNvPr id="616" name="Google Shape;616;p26"/>
          <p:cNvSpPr/>
          <p:nvPr/>
        </p:nvSpPr>
        <p:spPr>
          <a:xfrm flipH="1">
            <a:off x="3801447" y="654741"/>
            <a:ext cx="1985237" cy="1235694"/>
          </a:xfrm>
          <a:prstGeom prst="arc">
            <a:avLst>
              <a:gd name="adj1" fmla="val 8776124"/>
              <a:gd name="adj2" fmla="val 10096627"/>
            </a:avLst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7" name="Google Shape;617;p26"/>
          <p:cNvGrpSpPr/>
          <p:nvPr/>
        </p:nvGrpSpPr>
        <p:grpSpPr>
          <a:xfrm>
            <a:off x="7071133" y="1676846"/>
            <a:ext cx="1330107" cy="1176152"/>
            <a:chOff x="7071133" y="1538534"/>
            <a:chExt cx="1330107" cy="1176152"/>
          </a:xfrm>
        </p:grpSpPr>
        <p:sp>
          <p:nvSpPr>
            <p:cNvPr id="618" name="Google Shape;618;p26"/>
            <p:cNvSpPr/>
            <p:nvPr/>
          </p:nvSpPr>
          <p:spPr>
            <a:xfrm rot="-1564282">
              <a:off x="7682468" y="1972748"/>
              <a:ext cx="319064" cy="40601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7883034" y="2102650"/>
              <a:ext cx="61472" cy="614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0" name="Google Shape;620;p26"/>
            <p:cNvCxnSpPr/>
            <p:nvPr/>
          </p:nvCxnSpPr>
          <p:spPr>
            <a:xfrm rot="10800000">
              <a:off x="7916873" y="2140391"/>
              <a:ext cx="407015" cy="17885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21" name="Google Shape;621;p26"/>
            <p:cNvSpPr/>
            <p:nvPr/>
          </p:nvSpPr>
          <p:spPr>
            <a:xfrm rot="5400000">
              <a:off x="7148110" y="1461557"/>
              <a:ext cx="1176152" cy="1330107"/>
            </a:xfrm>
            <a:prstGeom prst="triangle">
              <a:avLst>
                <a:gd name="adj" fmla="val 12284"/>
              </a:avLst>
            </a:prstGeom>
            <a:solidFill>
              <a:srgbClr val="3900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2" name="Google Shape;622;p26"/>
          <p:cNvSpPr/>
          <p:nvPr/>
        </p:nvSpPr>
        <p:spPr>
          <a:xfrm>
            <a:off x="5284388" y="312388"/>
            <a:ext cx="17363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Resolução: 40 x 20 pixels</a:t>
            </a:r>
            <a:endParaRPr/>
          </a:p>
        </p:txBody>
      </p:sp>
      <p:sp>
        <p:nvSpPr>
          <p:cNvPr id="623" name="Google Shape;623;p26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4" name="Google Shape;624;p26"/>
          <p:cNvSpPr/>
          <p:nvPr/>
        </p:nvSpPr>
        <p:spPr>
          <a:xfrm>
            <a:off x="5285143" y="536266"/>
            <a:ext cx="163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Razão de Aspecto = 2:1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7"/>
          <p:cNvSpPr/>
          <p:nvPr/>
        </p:nvSpPr>
        <p:spPr>
          <a:xfrm>
            <a:off x="1467768" y="2756756"/>
            <a:ext cx="4059188" cy="7727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1" name="Google Shape;631;p27"/>
          <p:cNvSpPr/>
          <p:nvPr/>
        </p:nvSpPr>
        <p:spPr>
          <a:xfrm>
            <a:off x="1401395" y="2591498"/>
            <a:ext cx="1275817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7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Projeção Perspectiva</a:t>
            </a:r>
            <a:endParaRPr lang="pt-BR" sz="975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27"/>
          <p:cNvSpPr/>
          <p:nvPr/>
        </p:nvSpPr>
        <p:spPr>
          <a:xfrm>
            <a:off x="1467768" y="3692526"/>
            <a:ext cx="6335452" cy="7727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3" name="Google Shape;633;p27"/>
          <p:cNvSpPr/>
          <p:nvPr/>
        </p:nvSpPr>
        <p:spPr>
          <a:xfrm>
            <a:off x="1467766" y="3514453"/>
            <a:ext cx="1275817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97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Projeção Perspectiva</a:t>
            </a:r>
            <a:endParaRPr lang="pt-BR" sz="975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975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27"/>
          <p:cNvSpPr/>
          <p:nvPr/>
        </p:nvSpPr>
        <p:spPr>
          <a:xfrm>
            <a:off x="1467767" y="4544462"/>
            <a:ext cx="6474914" cy="7727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5" name="Google Shape;635;p27"/>
          <p:cNvSpPr/>
          <p:nvPr/>
        </p:nvSpPr>
        <p:spPr>
          <a:xfrm>
            <a:off x="1401394" y="4379203"/>
            <a:ext cx="1275817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97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Projeção Perspectiva</a:t>
            </a:r>
            <a:endParaRPr lang="pt-BR" sz="975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975" b="1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Aplicando Matriz de Projeção Perspectiva</a:t>
            </a:r>
            <a:endParaRPr sz="2000" dirty="0"/>
          </a:p>
        </p:txBody>
      </p:sp>
      <p:sp>
        <p:nvSpPr>
          <p:cNvPr id="637" name="Google Shape;637;p27"/>
          <p:cNvSpPr/>
          <p:nvPr/>
        </p:nvSpPr>
        <p:spPr>
          <a:xfrm>
            <a:off x="2233501" y="1288719"/>
            <a:ext cx="32199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Projeção em NDC (Normalized Device Coordinate)</a:t>
            </a:r>
            <a:endParaRPr/>
          </a:p>
        </p:txBody>
      </p:sp>
      <p:pic>
        <p:nvPicPr>
          <p:cNvPr id="638" name="Google Shape;638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2563" y="583395"/>
            <a:ext cx="2716214" cy="2412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/>
          <p:cNvSpPr/>
          <p:nvPr/>
        </p:nvSpPr>
        <p:spPr>
          <a:xfrm>
            <a:off x="1467768" y="2756756"/>
            <a:ext cx="2039020" cy="7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5" name="Google Shape;645;p28"/>
          <p:cNvSpPr/>
          <p:nvPr/>
        </p:nvSpPr>
        <p:spPr>
          <a:xfrm>
            <a:off x="1467768" y="3692526"/>
            <a:ext cx="5036635" cy="73866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69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6" name="Google Shape;646;p28"/>
          <p:cNvSpPr/>
          <p:nvPr/>
        </p:nvSpPr>
        <p:spPr>
          <a:xfrm>
            <a:off x="1467767" y="4544462"/>
            <a:ext cx="4988545" cy="7411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7" name="Google Shape;647;p2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Aplicando Divisão Homogênea</a:t>
            </a:r>
            <a:endParaRPr sz="2000"/>
          </a:p>
        </p:txBody>
      </p:sp>
      <p:sp>
        <p:nvSpPr>
          <p:cNvPr id="648" name="Google Shape;648;p28"/>
          <p:cNvSpPr/>
          <p:nvPr/>
        </p:nvSpPr>
        <p:spPr>
          <a:xfrm>
            <a:off x="2233501" y="1288719"/>
            <a:ext cx="32199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Projeção em NDC (Normalized Device Coordinate)</a:t>
            </a:r>
            <a:endParaRPr/>
          </a:p>
        </p:txBody>
      </p:sp>
      <p:pic>
        <p:nvPicPr>
          <p:cNvPr id="649" name="Google Shape;649;p28" descr="A picture containing text, monit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33630" y="921325"/>
            <a:ext cx="1042038" cy="1543761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28"/>
          <p:cNvSpPr/>
          <p:nvPr/>
        </p:nvSpPr>
        <p:spPr>
          <a:xfrm>
            <a:off x="6024676" y="1772471"/>
            <a:ext cx="989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(-0.1706, -0.3412, 0.8844)</a:t>
            </a:r>
            <a:endParaRPr/>
          </a:p>
        </p:txBody>
      </p:sp>
      <p:sp>
        <p:nvSpPr>
          <p:cNvPr id="651" name="Google Shape;651;p28"/>
          <p:cNvSpPr/>
          <p:nvPr/>
        </p:nvSpPr>
        <p:spPr>
          <a:xfrm>
            <a:off x="7603587" y="1033306"/>
            <a:ext cx="27000" cy="2527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8"/>
          <p:cNvSpPr/>
          <p:nvPr/>
        </p:nvSpPr>
        <p:spPr>
          <a:xfrm>
            <a:off x="6970368" y="1995355"/>
            <a:ext cx="27000" cy="2527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8"/>
          <p:cNvSpPr/>
          <p:nvPr/>
        </p:nvSpPr>
        <p:spPr>
          <a:xfrm>
            <a:off x="7600673" y="2214133"/>
            <a:ext cx="27000" cy="2527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8"/>
          <p:cNvSpPr/>
          <p:nvPr/>
        </p:nvSpPr>
        <p:spPr>
          <a:xfrm>
            <a:off x="6213639" y="860266"/>
            <a:ext cx="782587" cy="21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Projeção (0,0)</a:t>
            </a:r>
            <a:endParaRPr/>
          </a:p>
        </p:txBody>
      </p:sp>
      <p:cxnSp>
        <p:nvCxnSpPr>
          <p:cNvPr id="655" name="Google Shape;655;p28"/>
          <p:cNvCxnSpPr>
            <a:stCxn id="650" idx="2"/>
          </p:cNvCxnSpPr>
          <p:nvPr/>
        </p:nvCxnSpPr>
        <p:spPr>
          <a:xfrm rot="-5400000" flipH="1">
            <a:off x="6716326" y="1760321"/>
            <a:ext cx="50400" cy="4443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56" name="Google Shape;656;p28"/>
          <p:cNvSpPr/>
          <p:nvPr/>
        </p:nvSpPr>
        <p:spPr>
          <a:xfrm>
            <a:off x="6148055" y="2361546"/>
            <a:ext cx="9893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(-0.3412, -0.6825, 0.8844)</a:t>
            </a:r>
            <a:endParaRPr/>
          </a:p>
        </p:txBody>
      </p:sp>
      <p:sp>
        <p:nvSpPr>
          <p:cNvPr id="657" name="Google Shape;657;p28"/>
          <p:cNvSpPr/>
          <p:nvPr/>
        </p:nvSpPr>
        <p:spPr>
          <a:xfrm>
            <a:off x="6967171" y="1637906"/>
            <a:ext cx="27000" cy="2527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28"/>
          <p:cNvSpPr/>
          <p:nvPr/>
        </p:nvSpPr>
        <p:spPr>
          <a:xfrm>
            <a:off x="6782643" y="2363834"/>
            <a:ext cx="27000" cy="2527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28"/>
          <p:cNvSpPr/>
          <p:nvPr/>
        </p:nvSpPr>
        <p:spPr>
          <a:xfrm>
            <a:off x="7155023" y="2363081"/>
            <a:ext cx="27000" cy="2527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28"/>
          <p:cNvCxnSpPr/>
          <p:nvPr/>
        </p:nvCxnSpPr>
        <p:spPr>
          <a:xfrm>
            <a:off x="6795167" y="1061605"/>
            <a:ext cx="334865" cy="51902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61" name="Google Shape;661;p28"/>
          <p:cNvSpPr/>
          <p:nvPr/>
        </p:nvSpPr>
        <p:spPr>
          <a:xfrm>
            <a:off x="7113188" y="2347377"/>
            <a:ext cx="79220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-0.6825, 0.8844)</a:t>
            </a: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6276157" y="1612325"/>
            <a:ext cx="79220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(-0.1706, 0, 0.8844)</a:t>
            </a: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7395179" y="2192701"/>
            <a:ext cx="92685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(0.4095, -0.546, 0.9095)</a:t>
            </a: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7389186" y="896508"/>
            <a:ext cx="94128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(0.4095, 0.5460, 0.9095)</a:t>
            </a: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6713016" y="1615912"/>
            <a:ext cx="27000" cy="2527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8"/>
          <p:cNvSpPr/>
          <p:nvPr/>
        </p:nvSpPr>
        <p:spPr>
          <a:xfrm>
            <a:off x="6085498" y="1468737"/>
            <a:ext cx="79220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(-0.4095, 0, 0.9095)</a:t>
            </a:r>
            <a:endParaRPr/>
          </a:p>
        </p:txBody>
      </p:sp>
      <p:grpSp>
        <p:nvGrpSpPr>
          <p:cNvPr id="667" name="Google Shape;667;p28"/>
          <p:cNvGrpSpPr/>
          <p:nvPr/>
        </p:nvGrpSpPr>
        <p:grpSpPr>
          <a:xfrm>
            <a:off x="6094934" y="561435"/>
            <a:ext cx="2160000" cy="2160000"/>
            <a:chOff x="8126579" y="198247"/>
            <a:chExt cx="2880000" cy="2880000"/>
          </a:xfrm>
        </p:grpSpPr>
        <p:sp>
          <p:nvSpPr>
            <p:cNvPr id="668" name="Google Shape;668;p28"/>
            <p:cNvSpPr/>
            <p:nvPr/>
          </p:nvSpPr>
          <p:spPr>
            <a:xfrm>
              <a:off x="8126579" y="198247"/>
              <a:ext cx="2880000" cy="28800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9" name="Google Shape;669;p28"/>
            <p:cNvCxnSpPr>
              <a:stCxn id="668" idx="2"/>
              <a:endCxn id="668" idx="0"/>
            </p:cNvCxnSpPr>
            <p:nvPr/>
          </p:nvCxnSpPr>
          <p:spPr>
            <a:xfrm rot="10800000">
              <a:off x="9566579" y="198247"/>
              <a:ext cx="0" cy="2880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70" name="Google Shape;670;p28"/>
            <p:cNvCxnSpPr>
              <a:stCxn id="668" idx="1"/>
              <a:endCxn id="668" idx="3"/>
            </p:cNvCxnSpPr>
            <p:nvPr/>
          </p:nvCxnSpPr>
          <p:spPr>
            <a:xfrm>
              <a:off x="8126579" y="1638247"/>
              <a:ext cx="28800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71" name="Google Shape;671;p28"/>
            <p:cNvCxnSpPr/>
            <p:nvPr/>
          </p:nvCxnSpPr>
          <p:spPr>
            <a:xfrm>
              <a:off x="9532940" y="2353298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2" name="Google Shape;672;p28"/>
            <p:cNvCxnSpPr/>
            <p:nvPr/>
          </p:nvCxnSpPr>
          <p:spPr>
            <a:xfrm>
              <a:off x="9535034" y="2717694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3" name="Google Shape;673;p28"/>
            <p:cNvCxnSpPr/>
            <p:nvPr/>
          </p:nvCxnSpPr>
          <p:spPr>
            <a:xfrm>
              <a:off x="9536217" y="2011578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4" name="Google Shape;674;p28"/>
            <p:cNvCxnSpPr/>
            <p:nvPr/>
          </p:nvCxnSpPr>
          <p:spPr>
            <a:xfrm>
              <a:off x="9531757" y="890828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5" name="Google Shape;675;p28"/>
            <p:cNvCxnSpPr/>
            <p:nvPr/>
          </p:nvCxnSpPr>
          <p:spPr>
            <a:xfrm>
              <a:off x="9533851" y="1259132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6" name="Google Shape;676;p28"/>
            <p:cNvCxnSpPr/>
            <p:nvPr/>
          </p:nvCxnSpPr>
          <p:spPr>
            <a:xfrm>
              <a:off x="9535034" y="549108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7" name="Google Shape;677;p28"/>
            <p:cNvCxnSpPr/>
            <p:nvPr/>
          </p:nvCxnSpPr>
          <p:spPr>
            <a:xfrm rot="5400000">
              <a:off x="8813813" y="1638331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8" name="Google Shape;678;p28"/>
            <p:cNvCxnSpPr/>
            <p:nvPr/>
          </p:nvCxnSpPr>
          <p:spPr>
            <a:xfrm rot="5400000">
              <a:off x="8445509" y="1640425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9" name="Google Shape;679;p28"/>
            <p:cNvCxnSpPr/>
            <p:nvPr/>
          </p:nvCxnSpPr>
          <p:spPr>
            <a:xfrm rot="5400000">
              <a:off x="9155533" y="1641608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0" name="Google Shape;680;p28"/>
            <p:cNvCxnSpPr/>
            <p:nvPr/>
          </p:nvCxnSpPr>
          <p:spPr>
            <a:xfrm rot="5400000">
              <a:off x="10276283" y="1637148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1" name="Google Shape;681;p28"/>
            <p:cNvCxnSpPr/>
            <p:nvPr/>
          </p:nvCxnSpPr>
          <p:spPr>
            <a:xfrm rot="5400000">
              <a:off x="9907979" y="1639242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2" name="Google Shape;682;p28"/>
            <p:cNvCxnSpPr/>
            <p:nvPr/>
          </p:nvCxnSpPr>
          <p:spPr>
            <a:xfrm rot="5400000">
              <a:off x="10618003" y="1640425"/>
              <a:ext cx="62053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9"/>
          <p:cNvSpPr/>
          <p:nvPr/>
        </p:nvSpPr>
        <p:spPr>
          <a:xfrm>
            <a:off x="1467768" y="2756756"/>
            <a:ext cx="2039020" cy="7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9" name="Google Shape;689;p29"/>
          <p:cNvSpPr/>
          <p:nvPr/>
        </p:nvSpPr>
        <p:spPr>
          <a:xfrm>
            <a:off x="1467768" y="3692526"/>
            <a:ext cx="5036635" cy="73866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69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0" name="Google Shape;690;p29"/>
          <p:cNvSpPr/>
          <p:nvPr/>
        </p:nvSpPr>
        <p:spPr>
          <a:xfrm>
            <a:off x="1467767" y="4544462"/>
            <a:ext cx="4988545" cy="7411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1" name="Google Shape;691;p2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Aplicando Divisão Homogênea</a:t>
            </a:r>
            <a:endParaRPr sz="2000"/>
          </a:p>
        </p:txBody>
      </p:sp>
      <p:sp>
        <p:nvSpPr>
          <p:cNvPr id="692" name="Google Shape;692;p29"/>
          <p:cNvSpPr/>
          <p:nvPr/>
        </p:nvSpPr>
        <p:spPr>
          <a:xfrm>
            <a:off x="2233501" y="1288719"/>
            <a:ext cx="32199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Projeção em NDC (Normalized Device Coordinate)</a:t>
            </a:r>
            <a:endParaRPr/>
          </a:p>
        </p:txBody>
      </p:sp>
      <p:grpSp>
        <p:nvGrpSpPr>
          <p:cNvPr id="693" name="Google Shape;693;p29"/>
          <p:cNvGrpSpPr/>
          <p:nvPr/>
        </p:nvGrpSpPr>
        <p:grpSpPr>
          <a:xfrm>
            <a:off x="5720390" y="537491"/>
            <a:ext cx="2891905" cy="2847448"/>
            <a:chOff x="5620498" y="537491"/>
            <a:chExt cx="2891905" cy="2847448"/>
          </a:xfrm>
        </p:grpSpPr>
        <p:cxnSp>
          <p:nvCxnSpPr>
            <p:cNvPr id="694" name="Google Shape;694;p29"/>
            <p:cNvCxnSpPr/>
            <p:nvPr/>
          </p:nvCxnSpPr>
          <p:spPr>
            <a:xfrm>
              <a:off x="6089304" y="2756756"/>
              <a:ext cx="1501833" cy="102918"/>
            </a:xfrm>
            <a:prstGeom prst="straightConnector1">
              <a:avLst/>
            </a:prstGeom>
            <a:noFill/>
            <a:ln w="381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695" name="Google Shape;695;p29"/>
            <p:cNvGrpSpPr/>
            <p:nvPr/>
          </p:nvGrpSpPr>
          <p:grpSpPr>
            <a:xfrm>
              <a:off x="5624355" y="591671"/>
              <a:ext cx="2751114" cy="2552023"/>
              <a:chOff x="4436120" y="672977"/>
              <a:chExt cx="3547681" cy="2552023"/>
            </a:xfrm>
          </p:grpSpPr>
          <p:cxnSp>
            <p:nvCxnSpPr>
              <p:cNvPr id="696" name="Google Shape;696;p29"/>
              <p:cNvCxnSpPr/>
              <p:nvPr/>
            </p:nvCxnSpPr>
            <p:spPr>
              <a:xfrm flipH="1">
                <a:off x="5387835" y="672977"/>
                <a:ext cx="128815" cy="1937683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F7F7F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29"/>
              <p:cNvCxnSpPr/>
              <p:nvPr/>
            </p:nvCxnSpPr>
            <p:spPr>
              <a:xfrm rot="10800000" flipH="1">
                <a:off x="4436120" y="2610660"/>
                <a:ext cx="951715" cy="61434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F7F7F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29"/>
              <p:cNvCxnSpPr/>
              <p:nvPr/>
            </p:nvCxnSpPr>
            <p:spPr>
              <a:xfrm>
                <a:off x="5139001" y="2610660"/>
                <a:ext cx="2844800" cy="187474"/>
              </a:xfrm>
              <a:prstGeom prst="straightConnector1">
                <a:avLst/>
              </a:prstGeom>
              <a:noFill/>
              <a:ln w="28575" cap="flat" cmpd="sng">
                <a:solidFill>
                  <a:srgbClr val="7F7F7F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</p:grpSp>
        <p:pic>
          <p:nvPicPr>
            <p:cNvPr id="699" name="Google Shape;699;p29" descr="A picture containing chart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53388" y="1162678"/>
              <a:ext cx="1928669" cy="2020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0" name="Google Shape;700;p29"/>
            <p:cNvSpPr/>
            <p:nvPr/>
          </p:nvSpPr>
          <p:spPr>
            <a:xfrm rot="228567">
              <a:off x="5706275" y="624906"/>
              <a:ext cx="2720351" cy="2672617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0"/>
          <p:cNvSpPr/>
          <p:nvPr/>
        </p:nvSpPr>
        <p:spPr>
          <a:xfrm>
            <a:off x="625820" y="3513046"/>
            <a:ext cx="7046866" cy="11447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7" name="Google Shape;707;p30"/>
          <p:cNvSpPr/>
          <p:nvPr/>
        </p:nvSpPr>
        <p:spPr>
          <a:xfrm>
            <a:off x="741489" y="2719000"/>
            <a:ext cx="16365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 = 40 x 20</a:t>
            </a:r>
            <a:endParaRPr/>
          </a:p>
        </p:txBody>
      </p:sp>
      <p:sp>
        <p:nvSpPr>
          <p:cNvPr id="708" name="Google Shape;708;p30"/>
          <p:cNvSpPr/>
          <p:nvPr/>
        </p:nvSpPr>
        <p:spPr>
          <a:xfrm>
            <a:off x="2354721" y="3242348"/>
            <a:ext cx="52450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BR" sz="135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40,20</a:t>
            </a:r>
            <a:endParaRPr/>
          </a:p>
        </p:txBody>
      </p:sp>
      <p:sp>
        <p:nvSpPr>
          <p:cNvPr id="709" name="Google Shape;709;p30"/>
          <p:cNvSpPr/>
          <p:nvPr/>
        </p:nvSpPr>
        <p:spPr>
          <a:xfrm>
            <a:off x="3672761" y="3392389"/>
            <a:ext cx="41389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BR" sz="135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1,1</a:t>
            </a:r>
            <a:endParaRPr/>
          </a:p>
        </p:txBody>
      </p:sp>
      <p:sp>
        <p:nvSpPr>
          <p:cNvPr id="710" name="Google Shape;710;p30"/>
          <p:cNvSpPr/>
          <p:nvPr/>
        </p:nvSpPr>
        <p:spPr>
          <a:xfrm>
            <a:off x="4720951" y="3392389"/>
            <a:ext cx="41389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BR" sz="135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350" baseline="-25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Mapeando coordenadas para tela (screen)</a:t>
            </a:r>
            <a:endParaRPr dirty="0"/>
          </a:p>
        </p:txBody>
      </p:sp>
      <p:pic>
        <p:nvPicPr>
          <p:cNvPr id="712" name="Google Shape;712;p30" descr="{&quot;type&quot;:&quot;$$&quot;,&quot;code&quot;:&quot;$$\\begin{bmatrix}\n{\\frac{\\text{W}}{2}}&amp;{0}&amp;{0}&amp;{1}\\\\\n{0}&amp;{\\frac{\\text{H}}{2}}&amp;{0}&amp;{1}\\\\\n{0}&amp;{0}&amp;{1}&amp;{0}\\\\\n{0}&amp;{0}&amp;{0}&amp;{1}\\\\\n\\end{bmatrix}\\cdot$$&quot;,&quot;font&quot;:{&quot;size&quot;:16,&quot;family&quot;:&quot;Arial&quot;,&quot;color&quot;:&quot;#000000&quot;},&quot;backgroundColorModified&quot;:false,&quot;id&quot;:&quot;4&quot;,&quot;aid&quot;:null,&quot;backgroundColor&quot;:&quot;#FFFFFF&quot;,&quot;ts&quot;:1630605128363,&quot;cs&quot;:&quot;BuTg3rJjSc5mFGTT/Go1lg==&quot;,&quot;size&quot;:{&quot;width&quot;:184,&quot;height&quot;:141.33333333333337}}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218" y="1170271"/>
            <a:ext cx="1323809" cy="101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30" descr="{&quot;backgroundColor&quot;:&quot;#FFFFFF&quot;,&quot;font&quot;:{&quot;color&quot;:&quot;#000000&quot;,&quot;size&quot;:16,&quot;family&quot;:&quot;Arial&quot;},&quot;aid&quot;:null,&quot;backgroundColorModified&quot;:false,&quot;code&quot;:&quot;$$\\begin{bmatrix}\n{1}&amp;{0}&amp;{0}&amp;{1}\\\\\n{0}&amp;{1}&amp;{0}&amp;{1}\\\\\n{0}&amp;{0}&amp;{1}&amp;{0}\\\\\n{0}&amp;{0}&amp;{0}&amp;{1}\\\\\n\\end{bmatrix}\\cdot$$&quot;,&quot;id&quot;:&quot;4&quot;,&quot;type&quot;:&quot;$$&quot;,&quot;ts&quot;:1630605064011,&quot;cs&quot;:&quot;PE7OdIRoyNckV7X8pFz7nQ==&quot;,&quot;size&quot;:{&quot;width&quot;:155.66666666666666,&quot;height&quot;:130.16666666666666}}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9397" y="1177956"/>
            <a:ext cx="1215916" cy="101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30" descr="{&quot;aid&quot;:null,&quot;type&quot;:&quot;$$&quot;,&quot;id&quot;:&quot;4&quot;,&quot;backgroundColorModified&quot;:null,&quot;font&quot;:{&quot;color&quot;:&quot;#000000&quot;,&quot;family&quot;:&quot;Arial&quot;,&quot;size&quot;:16},&quot;backgroundColor&quot;:&quot;#FFFFFF&quot;,&quot;code&quot;:&quot;$$\\begin{bmatrix}\n{1}&amp;{0}&amp;{0}&amp;{0}\\\\\n{0}&amp;{-1}&amp;{0}&amp;{0}\\\\\n{0}&amp;{0}&amp;{1}&amp;{0}\\\\\n{0}&amp;{0}&amp;{0}&amp;{1}\\\\\n\\end{bmatrix}$$&quot;,&quot;ts&quot;:1630605030092,&quot;cs&quot;:&quot;j17D8J3YLMmzJ31pJ7MgTw==&quot;,&quot;size&quot;:{&quot;width&quot;:162.16666666666666,&quot;height&quot;:130.16666666666666}}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8457" y="1170271"/>
            <a:ext cx="1270019" cy="101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30" descr="{&quot;id&quot;:&quot;4&quot;,&quot;backgroundColor&quot;:&quot;#FFFFFF&quot;,&quot;backgroundColorModified&quot;:false,&quot;font&quot;:{&quot;family&quot;:&quot;Arial&quot;,&quot;color&quot;:&quot;#000000&quot;,&quot;size&quot;:16},&quot;code&quot;:&quot;$$=\\begin{bmatrix}\n{\\frac{\\text{W}}{2}}&amp;{0}&amp;{0}&amp;{\\frac{\\text{W}}{2}}\\\\\n{0}&amp;{-\\frac{\\text{H}}{2}}&amp;{0}&amp;{\\frac{\\text{H}}{2}}\\\\\n{0}&amp;{0}&amp;{1}&amp;{0}\\\\\n{0}&amp;{0}&amp;{0}&amp;{1}\\\\\n\\end{bmatrix}$$&quot;,&quot;aid&quot;:null,&quot;type&quot;:&quot;$$&quot;,&quot;ts&quot;:1630605218953,&quot;cs&quot;:&quot;4cXwVEsLqsoicLsMFiIc2g==&quot;,&quot;size&quot;:{&quot;width&quot;:240.20000000000005,&quot;height&quot;:141.39999999999998}}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76448" y="1170271"/>
            <a:ext cx="1727142" cy="1016795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0"/>
          <p:cNvSpPr/>
          <p:nvPr/>
        </p:nvSpPr>
        <p:spPr>
          <a:xfrm>
            <a:off x="1006736" y="876084"/>
            <a:ext cx="4572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Escala para (W/2, H/2)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30"/>
          <p:cNvSpPr/>
          <p:nvPr/>
        </p:nvSpPr>
        <p:spPr>
          <a:xfrm>
            <a:off x="2417231" y="879429"/>
            <a:ext cx="121591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Translate por (1,1)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30"/>
          <p:cNvSpPr/>
          <p:nvPr/>
        </p:nvSpPr>
        <p:spPr>
          <a:xfrm>
            <a:off x="3741688" y="876084"/>
            <a:ext cx="17849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Espelha em Y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30"/>
          <p:cNvSpPr/>
          <p:nvPr/>
        </p:nvSpPr>
        <p:spPr>
          <a:xfrm>
            <a:off x="462857" y="4877295"/>
            <a:ext cx="26629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Obs: Não há necessidade da matriz ser 4x4.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1"/>
          <p:cNvSpPr/>
          <p:nvPr/>
        </p:nvSpPr>
        <p:spPr>
          <a:xfrm>
            <a:off x="4386581" y="423267"/>
            <a:ext cx="4323014" cy="2160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6" name="Google Shape;726;p31" descr="A picture containing text, monit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1938" y="786543"/>
            <a:ext cx="2065415" cy="1529937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31"/>
          <p:cNvSpPr/>
          <p:nvPr/>
        </p:nvSpPr>
        <p:spPr>
          <a:xfrm>
            <a:off x="3686811" y="2804380"/>
            <a:ext cx="2923493" cy="7301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8" name="Google Shape;728;p31"/>
          <p:cNvSpPr/>
          <p:nvPr/>
        </p:nvSpPr>
        <p:spPr>
          <a:xfrm>
            <a:off x="3620438" y="2639122"/>
            <a:ext cx="402674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7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Tela</a:t>
            </a:r>
            <a:endParaRPr sz="975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1"/>
          <p:cNvSpPr/>
          <p:nvPr/>
        </p:nvSpPr>
        <p:spPr>
          <a:xfrm>
            <a:off x="3686321" y="3700537"/>
            <a:ext cx="5408147" cy="73013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4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0" name="Google Shape;730;p31"/>
          <p:cNvSpPr/>
          <p:nvPr/>
        </p:nvSpPr>
        <p:spPr>
          <a:xfrm>
            <a:off x="3686320" y="3522464"/>
            <a:ext cx="402674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7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Tela</a:t>
            </a:r>
            <a:endParaRPr sz="975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31"/>
          <p:cNvSpPr/>
          <p:nvPr/>
        </p:nvSpPr>
        <p:spPr>
          <a:xfrm>
            <a:off x="3686810" y="4598093"/>
            <a:ext cx="5388911" cy="7301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69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2" name="Google Shape;732;p31"/>
          <p:cNvSpPr/>
          <p:nvPr/>
        </p:nvSpPr>
        <p:spPr>
          <a:xfrm>
            <a:off x="3620438" y="4432835"/>
            <a:ext cx="402674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7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Tela</a:t>
            </a:r>
            <a:endParaRPr sz="975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31"/>
          <p:cNvSpPr/>
          <p:nvPr/>
        </p:nvSpPr>
        <p:spPr>
          <a:xfrm>
            <a:off x="5223650" y="1610659"/>
            <a:ext cx="8290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(16.59, 13.41)</a:t>
            </a:r>
            <a:endParaRPr/>
          </a:p>
        </p:txBody>
      </p:sp>
      <p:sp>
        <p:nvSpPr>
          <p:cNvPr id="734" name="Google Shape;734;p31"/>
          <p:cNvSpPr/>
          <p:nvPr/>
        </p:nvSpPr>
        <p:spPr>
          <a:xfrm>
            <a:off x="7425157" y="895735"/>
            <a:ext cx="27000" cy="2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1"/>
          <p:cNvSpPr/>
          <p:nvPr/>
        </p:nvSpPr>
        <p:spPr>
          <a:xfrm>
            <a:off x="6161134" y="1849854"/>
            <a:ext cx="27000" cy="2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31"/>
          <p:cNvSpPr/>
          <p:nvPr/>
        </p:nvSpPr>
        <p:spPr>
          <a:xfrm>
            <a:off x="7427816" y="2066623"/>
            <a:ext cx="27000" cy="2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31"/>
          <p:cNvSpPr/>
          <p:nvPr/>
        </p:nvSpPr>
        <p:spPr>
          <a:xfrm>
            <a:off x="4785478" y="743635"/>
            <a:ext cx="756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Tela (0,0)</a:t>
            </a:r>
            <a:endParaRPr/>
          </a:p>
        </p:txBody>
      </p:sp>
      <p:cxnSp>
        <p:nvCxnSpPr>
          <p:cNvPr id="738" name="Google Shape;738;p31"/>
          <p:cNvCxnSpPr>
            <a:stCxn id="733" idx="2"/>
          </p:cNvCxnSpPr>
          <p:nvPr/>
        </p:nvCxnSpPr>
        <p:spPr>
          <a:xfrm rot="-5400000" flipH="1">
            <a:off x="5848037" y="1631641"/>
            <a:ext cx="30900" cy="4506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39" name="Google Shape;739;p31"/>
          <p:cNvSpPr/>
          <p:nvPr/>
        </p:nvSpPr>
        <p:spPr>
          <a:xfrm>
            <a:off x="5063404" y="2103625"/>
            <a:ext cx="8290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(13.18, 16.82)</a:t>
            </a:r>
            <a:endParaRPr/>
          </a:p>
        </p:txBody>
      </p:sp>
      <p:sp>
        <p:nvSpPr>
          <p:cNvPr id="740" name="Google Shape;740;p31"/>
          <p:cNvSpPr/>
          <p:nvPr/>
        </p:nvSpPr>
        <p:spPr>
          <a:xfrm>
            <a:off x="6156200" y="1479555"/>
            <a:ext cx="27000" cy="2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31"/>
          <p:cNvSpPr/>
          <p:nvPr/>
        </p:nvSpPr>
        <p:spPr>
          <a:xfrm>
            <a:off x="5802383" y="2203466"/>
            <a:ext cx="27000" cy="2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31"/>
          <p:cNvSpPr/>
          <p:nvPr/>
        </p:nvSpPr>
        <p:spPr>
          <a:xfrm>
            <a:off x="6533798" y="2204755"/>
            <a:ext cx="27000" cy="2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3" name="Google Shape;743;p31"/>
          <p:cNvCxnSpPr/>
          <p:nvPr/>
        </p:nvCxnSpPr>
        <p:spPr>
          <a:xfrm rot="10800000">
            <a:off x="4476618" y="502484"/>
            <a:ext cx="370332" cy="31237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44" name="Google Shape;744;p31"/>
          <p:cNvSpPr/>
          <p:nvPr/>
        </p:nvSpPr>
        <p:spPr>
          <a:xfrm>
            <a:off x="6453738" y="2183506"/>
            <a:ext cx="68480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(20, 16.82)</a:t>
            </a:r>
            <a:endParaRPr/>
          </a:p>
        </p:txBody>
      </p:sp>
      <p:sp>
        <p:nvSpPr>
          <p:cNvPr id="745" name="Google Shape;745;p31"/>
          <p:cNvSpPr/>
          <p:nvPr/>
        </p:nvSpPr>
        <p:spPr>
          <a:xfrm>
            <a:off x="6111336" y="1348772"/>
            <a:ext cx="68480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(16.59, 10)</a:t>
            </a:r>
            <a:endParaRPr/>
          </a:p>
        </p:txBody>
      </p:sp>
      <p:sp>
        <p:nvSpPr>
          <p:cNvPr id="746" name="Google Shape;746;p31"/>
          <p:cNvSpPr/>
          <p:nvPr/>
        </p:nvSpPr>
        <p:spPr>
          <a:xfrm>
            <a:off x="7080060" y="2052689"/>
            <a:ext cx="8290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(28.19, 15.46)</a:t>
            </a:r>
            <a:endParaRPr/>
          </a:p>
        </p:txBody>
      </p:sp>
      <p:sp>
        <p:nvSpPr>
          <p:cNvPr id="747" name="Google Shape;747;p31"/>
          <p:cNvSpPr/>
          <p:nvPr/>
        </p:nvSpPr>
        <p:spPr>
          <a:xfrm>
            <a:off x="7316740" y="633848"/>
            <a:ext cx="77136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(28.19, 4.54)</a:t>
            </a:r>
            <a:endParaRPr/>
          </a:p>
        </p:txBody>
      </p:sp>
      <p:sp>
        <p:nvSpPr>
          <p:cNvPr id="748" name="Google Shape;748;p31"/>
          <p:cNvSpPr txBox="1">
            <a:spLocks noGrp="1"/>
          </p:cNvSpPr>
          <p:nvPr>
            <p:ph type="title"/>
          </p:nvPr>
        </p:nvSpPr>
        <p:spPr>
          <a:xfrm>
            <a:off x="80927" y="128802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Coordenadas de Tela</a:t>
            </a:r>
            <a:endParaRPr/>
          </a:p>
        </p:txBody>
      </p:sp>
      <p:sp>
        <p:nvSpPr>
          <p:cNvPr id="749" name="Google Shape;749;p31"/>
          <p:cNvSpPr/>
          <p:nvPr/>
        </p:nvSpPr>
        <p:spPr>
          <a:xfrm>
            <a:off x="4265057" y="2534762"/>
            <a:ext cx="2568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50" name="Google Shape;750;p31"/>
          <p:cNvSpPr/>
          <p:nvPr/>
        </p:nvSpPr>
        <p:spPr>
          <a:xfrm>
            <a:off x="4806661" y="2534762"/>
            <a:ext cx="25359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751" name="Google Shape;751;p31"/>
          <p:cNvSpPr/>
          <p:nvPr/>
        </p:nvSpPr>
        <p:spPr>
          <a:xfrm>
            <a:off x="5316679" y="2534762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752" name="Google Shape;752;p31"/>
          <p:cNvSpPr/>
          <p:nvPr/>
        </p:nvSpPr>
        <p:spPr>
          <a:xfrm>
            <a:off x="5852010" y="2534343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753" name="Google Shape;753;p31"/>
          <p:cNvSpPr/>
          <p:nvPr/>
        </p:nvSpPr>
        <p:spPr>
          <a:xfrm>
            <a:off x="6394428" y="2538972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  <p:sp>
        <p:nvSpPr>
          <p:cNvPr id="754" name="Google Shape;754;p31"/>
          <p:cNvSpPr/>
          <p:nvPr/>
        </p:nvSpPr>
        <p:spPr>
          <a:xfrm>
            <a:off x="6929707" y="2534343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755" name="Google Shape;755;p31"/>
          <p:cNvSpPr/>
          <p:nvPr/>
        </p:nvSpPr>
        <p:spPr>
          <a:xfrm>
            <a:off x="7471824" y="2534499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756" name="Google Shape;756;p31"/>
          <p:cNvSpPr/>
          <p:nvPr/>
        </p:nvSpPr>
        <p:spPr>
          <a:xfrm>
            <a:off x="8007103" y="2535504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endParaRPr/>
          </a:p>
        </p:txBody>
      </p:sp>
      <p:sp>
        <p:nvSpPr>
          <p:cNvPr id="757" name="Google Shape;757;p31"/>
          <p:cNvSpPr/>
          <p:nvPr/>
        </p:nvSpPr>
        <p:spPr>
          <a:xfrm>
            <a:off x="8548333" y="2541618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/>
          </a:p>
        </p:txBody>
      </p:sp>
      <p:sp>
        <p:nvSpPr>
          <p:cNvPr id="758" name="Google Shape;758;p31"/>
          <p:cNvSpPr/>
          <p:nvPr/>
        </p:nvSpPr>
        <p:spPr>
          <a:xfrm>
            <a:off x="4127831" y="2444072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  <p:sp>
        <p:nvSpPr>
          <p:cNvPr id="759" name="Google Shape;759;p31"/>
          <p:cNvSpPr/>
          <p:nvPr/>
        </p:nvSpPr>
        <p:spPr>
          <a:xfrm>
            <a:off x="4132876" y="1908695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760" name="Google Shape;760;p31"/>
          <p:cNvSpPr/>
          <p:nvPr/>
        </p:nvSpPr>
        <p:spPr>
          <a:xfrm>
            <a:off x="4127831" y="1373318"/>
            <a:ext cx="32252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4204194" y="840750"/>
            <a:ext cx="25359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4191285" y="310703"/>
            <a:ext cx="2568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5645329" y="1480515"/>
            <a:ext cx="27000" cy="2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31"/>
          <p:cNvSpPr/>
          <p:nvPr/>
        </p:nvSpPr>
        <p:spPr>
          <a:xfrm>
            <a:off x="5082207" y="1270549"/>
            <a:ext cx="68480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(11.81, 10)</a:t>
            </a: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775;p32">
            <a:extLst>
              <a:ext uri="{FF2B5EF4-FFF2-40B4-BE49-F238E27FC236}">
                <a16:creationId xmlns:a16="http://schemas.microsoft.com/office/drawing/2014/main" id="{8DE81CBF-DAEA-C582-A04A-CDA9BF524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472591"/>
              </p:ext>
            </p:extLst>
          </p:nvPr>
        </p:nvGraphicFramePr>
        <p:xfrm>
          <a:off x="4405344" y="429827"/>
          <a:ext cx="4303000" cy="2149000"/>
        </p:xfrm>
        <a:graphic>
          <a:graphicData uri="http://schemas.openxmlformats.org/drawingml/2006/table">
            <a:tbl>
              <a:tblPr>
                <a:noFill/>
                <a:tableStyleId>{97CBE357-093A-4F7F-8D8C-32A08399E560}</a:tableStyleId>
              </a:tblPr>
              <a:tblGrid>
                <a:gridCol w="10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BR" sz="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⬤</a:t>
                      </a:r>
                      <a:endParaRPr sz="100" dirty="0"/>
                    </a:p>
                  </a:txBody>
                  <a:tcPr marL="27000" marR="27000" marT="27000" marB="2700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771" name="Google Shape;771;p32"/>
          <p:cNvGrpSpPr/>
          <p:nvPr/>
        </p:nvGrpSpPr>
        <p:grpSpPr>
          <a:xfrm>
            <a:off x="5815883" y="1483509"/>
            <a:ext cx="740961" cy="746957"/>
            <a:chOff x="5815883" y="1483509"/>
            <a:chExt cx="740961" cy="746957"/>
          </a:xfrm>
        </p:grpSpPr>
        <p:cxnSp>
          <p:nvCxnSpPr>
            <p:cNvPr id="772" name="Google Shape;772;p32"/>
            <p:cNvCxnSpPr/>
            <p:nvPr/>
          </p:nvCxnSpPr>
          <p:spPr>
            <a:xfrm rot="10800000" flipH="1">
              <a:off x="5825429" y="1483509"/>
              <a:ext cx="334725" cy="743003"/>
            </a:xfrm>
            <a:prstGeom prst="straightConnector1">
              <a:avLst/>
            </a:prstGeom>
            <a:noFill/>
            <a:ln w="19050" cap="flat" cmpd="sng">
              <a:solidFill>
                <a:srgbClr val="C000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3" name="Google Shape;773;p32"/>
            <p:cNvCxnSpPr/>
            <p:nvPr/>
          </p:nvCxnSpPr>
          <p:spPr>
            <a:xfrm rot="10800000">
              <a:off x="6160154" y="1483509"/>
              <a:ext cx="396690" cy="743003"/>
            </a:xfrm>
            <a:prstGeom prst="straightConnector1">
              <a:avLst/>
            </a:prstGeom>
            <a:noFill/>
            <a:ln w="19050" cap="flat" cmpd="sng">
              <a:solidFill>
                <a:srgbClr val="C000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4" name="Google Shape;774;p32"/>
            <p:cNvCxnSpPr/>
            <p:nvPr/>
          </p:nvCxnSpPr>
          <p:spPr>
            <a:xfrm flipH="1">
              <a:off x="5815883" y="2227801"/>
              <a:ext cx="740961" cy="2665"/>
            </a:xfrm>
            <a:prstGeom prst="straightConnector1">
              <a:avLst/>
            </a:prstGeom>
            <a:noFill/>
            <a:ln w="19050" cap="flat" cmpd="sng">
              <a:solidFill>
                <a:srgbClr val="C0002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aphicFrame>
        <p:nvGraphicFramePr>
          <p:cNvPr id="775" name="Google Shape;775;p32"/>
          <p:cNvGraphicFramePr/>
          <p:nvPr/>
        </p:nvGraphicFramePr>
        <p:xfrm>
          <a:off x="4393458" y="420909"/>
          <a:ext cx="4303000" cy="2149000"/>
        </p:xfrm>
        <a:graphic>
          <a:graphicData uri="http://schemas.openxmlformats.org/drawingml/2006/table">
            <a:tbl>
              <a:tblPr>
                <a:noFill/>
                <a:tableStyleId>{97CBE357-093A-4F7F-8D8C-32A08399E560}</a:tableStyleId>
              </a:tblPr>
              <a:tblGrid>
                <a:gridCol w="10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76" name="Google Shape;776;p32"/>
          <p:cNvSpPr/>
          <p:nvPr/>
        </p:nvSpPr>
        <p:spPr>
          <a:xfrm>
            <a:off x="4500657" y="3464670"/>
            <a:ext cx="1718034" cy="4909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7" name="Google Shape;777;p32"/>
          <p:cNvSpPr/>
          <p:nvPr/>
        </p:nvSpPr>
        <p:spPr>
          <a:xfrm>
            <a:off x="4500657" y="3952837"/>
            <a:ext cx="4079835" cy="4909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620" b="-51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8" name="Google Shape;778;p32"/>
          <p:cNvSpPr/>
          <p:nvPr/>
        </p:nvSpPr>
        <p:spPr>
          <a:xfrm>
            <a:off x="4531635" y="4441003"/>
            <a:ext cx="3664529" cy="4859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689" b="-51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9" name="Google Shape;779;p32"/>
          <p:cNvSpPr/>
          <p:nvPr/>
        </p:nvSpPr>
        <p:spPr>
          <a:xfrm>
            <a:off x="4386581" y="423267"/>
            <a:ext cx="4323014" cy="2160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32"/>
          <p:cNvSpPr/>
          <p:nvPr/>
        </p:nvSpPr>
        <p:spPr>
          <a:xfrm>
            <a:off x="5008112" y="3015492"/>
            <a:ext cx="24327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Rasterizar os Triângulos</a:t>
            </a:r>
            <a:endParaRPr/>
          </a:p>
        </p:txBody>
      </p:sp>
      <p:sp>
        <p:nvSpPr>
          <p:cNvPr id="781" name="Google Shape;781;p3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Renderização</a:t>
            </a:r>
            <a:endParaRPr/>
          </a:p>
        </p:txBody>
      </p:sp>
      <p:sp>
        <p:nvSpPr>
          <p:cNvPr id="782" name="Google Shape;782;p32"/>
          <p:cNvSpPr/>
          <p:nvPr/>
        </p:nvSpPr>
        <p:spPr>
          <a:xfrm>
            <a:off x="6161134" y="1849854"/>
            <a:ext cx="36000" cy="36000"/>
          </a:xfrm>
          <a:prstGeom prst="ellipse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3" name="Google Shape;783;p32"/>
          <p:cNvGrpSpPr/>
          <p:nvPr/>
        </p:nvGrpSpPr>
        <p:grpSpPr>
          <a:xfrm>
            <a:off x="5649283" y="899693"/>
            <a:ext cx="1789375" cy="1174842"/>
            <a:chOff x="5649283" y="895735"/>
            <a:chExt cx="1789375" cy="1174842"/>
          </a:xfrm>
        </p:grpSpPr>
        <p:cxnSp>
          <p:nvCxnSpPr>
            <p:cNvPr id="784" name="Google Shape;784;p32"/>
            <p:cNvCxnSpPr/>
            <p:nvPr/>
          </p:nvCxnSpPr>
          <p:spPr>
            <a:xfrm flipH="1">
              <a:off x="5649283" y="895735"/>
              <a:ext cx="1789374" cy="588734"/>
            </a:xfrm>
            <a:prstGeom prst="straightConnector1">
              <a:avLst/>
            </a:prstGeom>
            <a:noFill/>
            <a:ln w="19050" cap="flat" cmpd="sng">
              <a:solidFill>
                <a:srgbClr val="3900F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5" name="Google Shape;785;p32"/>
            <p:cNvCxnSpPr/>
            <p:nvPr/>
          </p:nvCxnSpPr>
          <p:spPr>
            <a:xfrm rot="10800000" flipH="1">
              <a:off x="7431770" y="895735"/>
              <a:ext cx="6887" cy="1174842"/>
            </a:xfrm>
            <a:prstGeom prst="straightConnector1">
              <a:avLst/>
            </a:prstGeom>
            <a:noFill/>
            <a:ln w="19050" cap="flat" cmpd="sng">
              <a:solidFill>
                <a:srgbClr val="3900F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6" name="Google Shape;786;p32"/>
            <p:cNvCxnSpPr/>
            <p:nvPr/>
          </p:nvCxnSpPr>
          <p:spPr>
            <a:xfrm rot="10800000">
              <a:off x="5649283" y="1483509"/>
              <a:ext cx="1789375" cy="587068"/>
            </a:xfrm>
            <a:prstGeom prst="straightConnector1">
              <a:avLst/>
            </a:prstGeom>
            <a:noFill/>
            <a:ln w="19050" cap="flat" cmpd="sng">
              <a:solidFill>
                <a:srgbClr val="3900F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88" name="Google Shape;788;p32"/>
          <p:cNvSpPr/>
          <p:nvPr/>
        </p:nvSpPr>
        <p:spPr>
          <a:xfrm>
            <a:off x="84177" y="553456"/>
            <a:ext cx="41835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Transform&gt;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3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endParaRPr/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30">
                <a:solidFill>
                  <a:srgbClr val="FF0000"/>
                </a:solidFill>
              </a:rPr>
              <a:t>translation</a:t>
            </a:r>
            <a:r>
              <a:rPr lang="en-BR" sz="830">
                <a:solidFill>
                  <a:srgbClr val="000000"/>
                </a:solidFill>
              </a:rPr>
              <a:t>=</a:t>
            </a:r>
            <a:r>
              <a:rPr lang="en-BR" sz="830">
                <a:solidFill>
                  <a:srgbClr val="0000FF"/>
                </a:solidFill>
              </a:rPr>
              <a:t>"2 1 1"</a:t>
            </a:r>
            <a:r>
              <a:rPr lang="en-BR" sz="830">
                <a:solidFill>
                  <a:srgbClr val="800000"/>
                </a:solidFill>
              </a:rPr>
              <a:t>&gt;</a:t>
            </a:r>
            <a:endParaRPr sz="83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3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Resultado Final</a:t>
            </a:r>
            <a:endParaRPr dirty="0"/>
          </a:p>
        </p:txBody>
      </p:sp>
      <p:sp>
        <p:nvSpPr>
          <p:cNvPr id="814" name="Google Shape;814;p34"/>
          <p:cNvSpPr/>
          <p:nvPr/>
        </p:nvSpPr>
        <p:spPr>
          <a:xfrm>
            <a:off x="5323267" y="5008781"/>
            <a:ext cx="30003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 Final: 40 x 20 pixels</a:t>
            </a:r>
            <a:endParaRPr dirty="0"/>
          </a:p>
        </p:txBody>
      </p:sp>
      <p:graphicFrame>
        <p:nvGraphicFramePr>
          <p:cNvPr id="6" name="Google Shape;775;p32">
            <a:extLst>
              <a:ext uri="{FF2B5EF4-FFF2-40B4-BE49-F238E27FC236}">
                <a16:creationId xmlns:a16="http://schemas.microsoft.com/office/drawing/2014/main" id="{270CDD68-CF58-8778-85A5-286585D36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380292"/>
              </p:ext>
            </p:extLst>
          </p:nvPr>
        </p:nvGraphicFramePr>
        <p:xfrm>
          <a:off x="492738" y="855410"/>
          <a:ext cx="8039680" cy="4015180"/>
        </p:xfrm>
        <a:graphic>
          <a:graphicData uri="http://schemas.openxmlformats.org/drawingml/2006/table">
            <a:tbl>
              <a:tblPr>
                <a:noFill/>
                <a:tableStyleId>{97CBE357-093A-4F7F-8D8C-32A08399E560}</a:tableStyleId>
              </a:tblPr>
              <a:tblGrid>
                <a:gridCol w="20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50447" marR="50447" marT="50447" marB="5044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Google Shape;779;p32">
            <a:extLst>
              <a:ext uri="{FF2B5EF4-FFF2-40B4-BE49-F238E27FC236}">
                <a16:creationId xmlns:a16="http://schemas.microsoft.com/office/drawing/2014/main" id="{25F37307-878E-E664-9594-009D003EAC54}"/>
              </a:ext>
            </a:extLst>
          </p:cNvPr>
          <p:cNvSpPr/>
          <p:nvPr/>
        </p:nvSpPr>
        <p:spPr>
          <a:xfrm>
            <a:off x="472723" y="844410"/>
            <a:ext cx="8077075" cy="4035722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" name="Google Shape;787;p32">
            <a:extLst>
              <a:ext uri="{FF2B5EF4-FFF2-40B4-BE49-F238E27FC236}">
                <a16:creationId xmlns:a16="http://schemas.microsoft.com/office/drawing/2014/main" id="{347B864C-1125-A140-3391-5F9A00AEB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22078"/>
              </p:ext>
            </p:extLst>
          </p:nvPr>
        </p:nvGraphicFramePr>
        <p:xfrm>
          <a:off x="491420" y="860181"/>
          <a:ext cx="8039680" cy="4015180"/>
        </p:xfrm>
        <a:graphic>
          <a:graphicData uri="http://schemas.openxmlformats.org/drawingml/2006/table">
            <a:tbl>
              <a:tblPr>
                <a:noFill/>
                <a:tableStyleId>{97CBE357-093A-4F7F-8D8C-32A08399E560}</a:tableStyleId>
              </a:tblPr>
              <a:tblGrid>
                <a:gridCol w="20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0992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7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dirty="0"/>
                    </a:p>
                  </a:txBody>
                  <a:tcPr marL="50447" marR="50447" marT="50447" marB="5044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3"/>
          <p:cNvSpPr/>
          <p:nvPr/>
        </p:nvSpPr>
        <p:spPr>
          <a:xfrm>
            <a:off x="5572752" y="2799862"/>
            <a:ext cx="19884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Supersampling 2x2</a:t>
            </a:r>
            <a:endParaRPr/>
          </a:p>
        </p:txBody>
      </p:sp>
      <p:sp>
        <p:nvSpPr>
          <p:cNvPr id="795" name="Google Shape;795;p3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Anti-Aliasing</a:t>
            </a:r>
            <a:endParaRPr/>
          </a:p>
        </p:txBody>
      </p:sp>
      <p:graphicFrame>
        <p:nvGraphicFramePr>
          <p:cNvPr id="796" name="Google Shape;796;p33"/>
          <p:cNvGraphicFramePr/>
          <p:nvPr/>
        </p:nvGraphicFramePr>
        <p:xfrm>
          <a:off x="4417072" y="3148234"/>
          <a:ext cx="4303000" cy="2149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797" name="Google Shape;797;p33"/>
          <p:cNvGraphicFramePr/>
          <p:nvPr/>
        </p:nvGraphicFramePr>
        <p:xfrm>
          <a:off x="4405444" y="416673"/>
          <a:ext cx="4303000" cy="2149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07575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798" name="Google Shape;798;p33"/>
          <p:cNvGrpSpPr/>
          <p:nvPr/>
        </p:nvGrpSpPr>
        <p:grpSpPr>
          <a:xfrm>
            <a:off x="1436914" y="2936305"/>
            <a:ext cx="4490812" cy="1289620"/>
            <a:chOff x="1436914" y="2936305"/>
            <a:chExt cx="4490812" cy="1289620"/>
          </a:xfrm>
        </p:grpSpPr>
        <p:sp>
          <p:nvSpPr>
            <p:cNvPr id="799" name="Google Shape;799;p33"/>
            <p:cNvSpPr txBox="1"/>
            <p:nvPr/>
          </p:nvSpPr>
          <p:spPr>
            <a:xfrm>
              <a:off x="1436914" y="2936305"/>
              <a:ext cx="1275550" cy="1015663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R:0, G:0, B:0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R:0, G:0, B:0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R:0, G:0, B:0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R:0, G:0, B:255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R:0, G:0, B:64</a:t>
              </a: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5705476" y="4013200"/>
              <a:ext cx="222250" cy="212725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01" name="Google Shape;801;p33"/>
            <p:cNvCxnSpPr>
              <a:stCxn id="799" idx="3"/>
              <a:endCxn id="800" idx="1"/>
            </p:cNvCxnSpPr>
            <p:nvPr/>
          </p:nvCxnSpPr>
          <p:spPr>
            <a:xfrm>
              <a:off x="2712464" y="3444137"/>
              <a:ext cx="2993100" cy="6753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802" name="Google Shape;802;p33"/>
          <p:cNvGrpSpPr/>
          <p:nvPr/>
        </p:nvGrpSpPr>
        <p:grpSpPr>
          <a:xfrm>
            <a:off x="1750679" y="4300340"/>
            <a:ext cx="4389212" cy="1015663"/>
            <a:chOff x="1436914" y="2936305"/>
            <a:chExt cx="4389212" cy="1015663"/>
          </a:xfrm>
        </p:grpSpPr>
        <p:sp>
          <p:nvSpPr>
            <p:cNvPr id="803" name="Google Shape;803;p33"/>
            <p:cNvSpPr txBox="1"/>
            <p:nvPr/>
          </p:nvSpPr>
          <p:spPr>
            <a:xfrm>
              <a:off x="1436914" y="2936305"/>
              <a:ext cx="1275550" cy="1015663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R:0, G:0, B:0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R:255, G:0, B:0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R:0, G:0, B:0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R:255, G:0, B:0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R:128, G:0, B:0</a:t>
              </a: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5603876" y="3078477"/>
              <a:ext cx="222250" cy="212725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05" name="Google Shape;805;p33"/>
            <p:cNvCxnSpPr>
              <a:stCxn id="803" idx="3"/>
              <a:endCxn id="804" idx="1"/>
            </p:cNvCxnSpPr>
            <p:nvPr/>
          </p:nvCxnSpPr>
          <p:spPr>
            <a:xfrm rot="10800000" flipH="1">
              <a:off x="2712464" y="3184937"/>
              <a:ext cx="2891400" cy="259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 dirty="0"/>
              <a:t>Resultado Final (sem anti-aliasing)</a:t>
            </a:r>
            <a:endParaRPr dirty="0"/>
          </a:p>
        </p:txBody>
      </p:sp>
      <p:graphicFrame>
        <p:nvGraphicFramePr>
          <p:cNvPr id="812" name="Google Shape;812;p34"/>
          <p:cNvGraphicFramePr/>
          <p:nvPr/>
        </p:nvGraphicFramePr>
        <p:xfrm>
          <a:off x="457020" y="775890"/>
          <a:ext cx="8230000" cy="416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813" name="Google Shape;813;p34"/>
          <p:cNvGraphicFramePr/>
          <p:nvPr/>
        </p:nvGraphicFramePr>
        <p:xfrm>
          <a:off x="457020" y="775890"/>
          <a:ext cx="8230000" cy="416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</a:tblGrid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27000" marR="27000" marT="27000" marB="27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814" name="Google Shape;814;p34"/>
          <p:cNvSpPr/>
          <p:nvPr/>
        </p:nvSpPr>
        <p:spPr>
          <a:xfrm>
            <a:off x="5323267" y="5008781"/>
            <a:ext cx="30003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Resolução Final: 20 x 10 pixels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9"/>
          <p:cNvCxnSpPr/>
          <p:nvPr/>
        </p:nvCxnSpPr>
        <p:spPr>
          <a:xfrm rot="10800000">
            <a:off x="4506471" y="64510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57" name="Google Shape;57;p9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" name="Google Shape;58;p9"/>
          <p:cNvCxnSpPr/>
          <p:nvPr/>
        </p:nvCxnSpPr>
        <p:spPr>
          <a:xfrm flipH="1">
            <a:off x="6481459" y="1701922"/>
            <a:ext cx="2172803" cy="12322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59" name="Google Shape;59;p9"/>
          <p:cNvGrpSpPr/>
          <p:nvPr/>
        </p:nvGrpSpPr>
        <p:grpSpPr>
          <a:xfrm>
            <a:off x="7193748" y="1915067"/>
            <a:ext cx="836806" cy="1095030"/>
            <a:chOff x="7048709" y="532209"/>
            <a:chExt cx="1010532" cy="1322364"/>
          </a:xfrm>
        </p:grpSpPr>
        <p:grpSp>
          <p:nvGrpSpPr>
            <p:cNvPr id="60" name="Google Shape;60;p9"/>
            <p:cNvGrpSpPr/>
            <p:nvPr/>
          </p:nvGrpSpPr>
          <p:grpSpPr>
            <a:xfrm>
              <a:off x="7066744" y="553217"/>
              <a:ext cx="645561" cy="989279"/>
              <a:chOff x="4471821" y="35734"/>
              <a:chExt cx="645561" cy="989279"/>
            </a:xfrm>
          </p:grpSpPr>
          <p:cxnSp>
            <p:nvCxnSpPr>
              <p:cNvPr id="61" name="Google Shape;61;p9"/>
              <p:cNvCxnSpPr/>
              <p:nvPr/>
            </p:nvCxnSpPr>
            <p:spPr>
              <a:xfrm rot="10800000" flipH="1">
                <a:off x="4483968" y="404662"/>
                <a:ext cx="583868" cy="34023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62" name="Google Shape;62;p9"/>
              <p:cNvCxnSpPr/>
              <p:nvPr/>
            </p:nvCxnSpPr>
            <p:spPr>
              <a:xfrm rot="10800000">
                <a:off x="4473830" y="35734"/>
                <a:ext cx="1" cy="722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63" name="Google Shape;63;p9"/>
              <p:cNvCxnSpPr/>
              <p:nvPr/>
            </p:nvCxnSpPr>
            <p:spPr>
              <a:xfrm>
                <a:off x="4471821" y="748074"/>
                <a:ext cx="645561" cy="27693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64" name="Google Shape;64;p9"/>
            <p:cNvSpPr/>
            <p:nvPr/>
          </p:nvSpPr>
          <p:spPr>
            <a:xfrm>
              <a:off x="7048709" y="532209"/>
              <a:ext cx="518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</a:t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7370785" y="1485241"/>
              <a:ext cx="6632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</a:t>
              </a:r>
              <a:endParaRPr dirty="0"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7395999" y="952903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endParaRPr dirty="0"/>
            </a:p>
          </p:txBody>
        </p:sp>
      </p:grpSp>
      <p:grpSp>
        <p:nvGrpSpPr>
          <p:cNvPr id="67" name="Google Shape;67;p9"/>
          <p:cNvGrpSpPr/>
          <p:nvPr/>
        </p:nvGrpSpPr>
        <p:grpSpPr>
          <a:xfrm rot="291186">
            <a:off x="6906123" y="2230640"/>
            <a:ext cx="664825" cy="579120"/>
            <a:chOff x="2735830" y="3738708"/>
            <a:chExt cx="664835" cy="579129"/>
          </a:xfrm>
        </p:grpSpPr>
        <p:sp>
          <p:nvSpPr>
            <p:cNvPr id="68" name="Google Shape;68;p9"/>
            <p:cNvSpPr/>
            <p:nvPr/>
          </p:nvSpPr>
          <p:spPr>
            <a:xfrm rot="-8213546">
              <a:off x="3003722" y="3781876"/>
              <a:ext cx="247650" cy="367072"/>
            </a:xfrm>
            <a:prstGeom prst="can">
              <a:avLst>
                <a:gd name="adj" fmla="val 71795"/>
              </a:avLst>
            </a:prstGeom>
            <a:solidFill>
              <a:srgbClr val="2C3D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1122667">
              <a:off x="2779859" y="3865563"/>
              <a:ext cx="576776" cy="369525"/>
            </a:xfrm>
            <a:prstGeom prst="cube">
              <a:avLst>
                <a:gd name="adj" fmla="val 21990"/>
              </a:avLst>
            </a:prstGeom>
            <a:solidFill>
              <a:srgbClr val="2C3D50"/>
            </a:solidFill>
            <a:ln w="12700" cap="flat" cmpd="sng">
              <a:solidFill>
                <a:srgbClr val="2C3D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 rot="1122667">
              <a:off x="2873953" y="4007569"/>
              <a:ext cx="252392" cy="131386"/>
            </a:xfrm>
            <a:prstGeom prst="cube">
              <a:avLst>
                <a:gd name="adj" fmla="val 0"/>
              </a:avLst>
            </a:prstGeom>
            <a:solidFill>
              <a:srgbClr val="538CD5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 rot="1122534" flipH="1">
              <a:off x="3262644" y="3962954"/>
              <a:ext cx="32727" cy="4917"/>
            </a:xfrm>
            <a:prstGeom prst="can">
              <a:avLst>
                <a:gd name="adj" fmla="val 25000"/>
              </a:avLst>
            </a:prstGeom>
            <a:solidFill>
              <a:srgbClr val="E7A917"/>
            </a:solidFill>
            <a:ln w="25400" cap="flat" cmpd="sng">
              <a:solidFill>
                <a:srgbClr val="E7A9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 rot="1122667">
              <a:off x="2889895" y="3753811"/>
              <a:ext cx="115807" cy="131386"/>
            </a:xfrm>
            <a:prstGeom prst="cube">
              <a:avLst>
                <a:gd name="adj" fmla="val 23589"/>
              </a:avLst>
            </a:prstGeom>
            <a:solidFill>
              <a:srgbClr val="2C3D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9"/>
          <p:cNvSpPr/>
          <p:nvPr/>
        </p:nvSpPr>
        <p:spPr>
          <a:xfrm>
            <a:off x="89805" y="1532589"/>
            <a:ext cx="5184322" cy="47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&lt;Viewpoint/&gt;</a:t>
            </a:r>
            <a:endParaRPr sz="825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Definindo posição da câmera virtual</a:t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8346068" y="2300053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6442347" y="2505387"/>
            <a:ext cx="276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7892559" y="60593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A53DEE-7290-931E-FAE6-0B45036EDB3E}"/>
              </a:ext>
            </a:extLst>
          </p:cNvPr>
          <p:cNvGrpSpPr/>
          <p:nvPr/>
        </p:nvGrpSpPr>
        <p:grpSpPr>
          <a:xfrm>
            <a:off x="5711848" y="2320121"/>
            <a:ext cx="1182396" cy="276999"/>
            <a:chOff x="5711848" y="2320121"/>
            <a:chExt cx="1182396" cy="276999"/>
          </a:xfrm>
        </p:grpSpPr>
        <p:sp>
          <p:nvSpPr>
            <p:cNvPr id="75" name="Google Shape;75;p9"/>
            <p:cNvSpPr/>
            <p:nvPr/>
          </p:nvSpPr>
          <p:spPr>
            <a:xfrm>
              <a:off x="5711848" y="2320121"/>
              <a:ext cx="9326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(0, 0, 10)</a:t>
              </a:r>
              <a:endParaRPr dirty="0"/>
            </a:p>
          </p:txBody>
        </p:sp>
        <p:cxnSp>
          <p:nvCxnSpPr>
            <p:cNvPr id="79" name="Google Shape;79;p9"/>
            <p:cNvCxnSpPr/>
            <p:nvPr/>
          </p:nvCxnSpPr>
          <p:spPr>
            <a:xfrm>
              <a:off x="6400973" y="2457575"/>
              <a:ext cx="493271" cy="1184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cxnSp>
        <p:nvCxnSpPr>
          <p:cNvPr id="80" name="Google Shape;80;p9"/>
          <p:cNvCxnSpPr/>
          <p:nvPr/>
        </p:nvCxnSpPr>
        <p:spPr>
          <a:xfrm flipH="1">
            <a:off x="6710107" y="2549008"/>
            <a:ext cx="456769" cy="25638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EE91A39-2847-9323-0E4F-B0697B0444AE}"/>
              </a:ext>
            </a:extLst>
          </p:cNvPr>
          <p:cNvSpPr txBox="1"/>
          <p:nvPr/>
        </p:nvSpPr>
        <p:spPr>
          <a:xfrm>
            <a:off x="127136" y="5386270"/>
            <a:ext cx="81926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hlinkClick r:id="rId3"/>
              </a:rPr>
              <a:t>https://www.web3d.org/documents/specifications/19775-1/V3.3/Part01/components/navigation.html</a:t>
            </a:r>
            <a:r>
              <a:rPr lang="pt-BR" sz="105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Revisão Numpy</a:t>
            </a:r>
            <a:endParaRPr/>
          </a:p>
        </p:txBody>
      </p:sp>
      <p:sp>
        <p:nvSpPr>
          <p:cNvPr id="821" name="Google Shape;821;p3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30</a:t>
            </a:fld>
            <a:endParaRPr/>
          </a:p>
        </p:txBody>
      </p:sp>
      <p:sp>
        <p:nvSpPr>
          <p:cNvPr id="822" name="Google Shape;822;p35"/>
          <p:cNvSpPr txBox="1">
            <a:spLocks noGrp="1"/>
          </p:cNvSpPr>
          <p:nvPr>
            <p:ph type="body" idx="1"/>
          </p:nvPr>
        </p:nvSpPr>
        <p:spPr>
          <a:xfrm>
            <a:off x="228600" y="838985"/>
            <a:ext cx="8915400" cy="47622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numpy.array</a:t>
            </a:r>
            <a:r>
              <a:rPr lang="en-BR" dirty="0"/>
              <a:t>: cria matrizes tipo numpy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numpy.matmul</a:t>
            </a:r>
            <a:r>
              <a:rPr lang="en-BR" dirty="0"/>
              <a:t>: multiplica matrizes numpy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BR" dirty="0"/>
              <a:t>A partir do Python 3.5 você pode usar o arroba (</a:t>
            </a:r>
            <a:r>
              <a:rPr lang="en-BR" b="1" dirty="0"/>
              <a:t>@</a:t>
            </a:r>
            <a:r>
              <a:rPr lang="en-BR" dirty="0"/>
              <a:t>)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*</a:t>
            </a:r>
            <a:r>
              <a:rPr lang="en-BR" dirty="0"/>
              <a:t> : multiplica todos os valores da matriz por um escalar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b="1" dirty="0"/>
              <a:t>num</a:t>
            </a:r>
            <a:r>
              <a:rPr lang="en-BR" b="1" dirty="0"/>
              <a:t>py.multiply </a:t>
            </a:r>
            <a:r>
              <a:rPr lang="en-BR" dirty="0"/>
              <a:t>se quiser fazer uma chamada de função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/</a:t>
            </a:r>
            <a:r>
              <a:rPr lang="en-BR" dirty="0"/>
              <a:t> : divide todos os valores da matriz por um escalar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numpy.empty</a:t>
            </a:r>
            <a:r>
              <a:rPr lang="en-BR" dirty="0"/>
              <a:t>: matriz iniciada com valores não iniciados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numpy.zeros</a:t>
            </a:r>
            <a:r>
              <a:rPr lang="en-BR" dirty="0"/>
              <a:t>: matriz com todos os valores sendo zero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numpy.ones</a:t>
            </a:r>
            <a:r>
              <a:rPr lang="en-BR" dirty="0"/>
              <a:t>: matriz com todos os valores sendo um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BR" b="1" dirty="0"/>
              <a:t>np.uint8, np.uint16, np.float32</a:t>
            </a:r>
            <a:r>
              <a:rPr lang="en-BR" dirty="0"/>
              <a:t>: tipos de dados para numpy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lang="en-BR" dirty="0"/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BR" dirty="0"/>
              <a:t>CUIDADO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b="1" dirty="0" err="1"/>
              <a:t>numpy.dot</a:t>
            </a:r>
            <a:r>
              <a:rPr lang="pt-BR" dirty="0"/>
              <a:t>: realiza o cálculo do produto escalar</a:t>
            </a:r>
          </a:p>
          <a:p>
            <a:pPr marL="558800" lvl="1" indent="0">
              <a:spcBef>
                <a:spcPts val="0"/>
              </a:spcBef>
              <a:buNone/>
            </a:pPr>
            <a:r>
              <a:rPr lang="pt-BR" dirty="0"/>
              <a:t>(mas também algumas multiplicações de matrizes)</a:t>
            </a:r>
          </a:p>
          <a:p>
            <a:pPr marL="558800" lvl="1" indent="0">
              <a:spcBef>
                <a:spcPts val="0"/>
              </a:spcBef>
              <a:buNone/>
            </a:pPr>
            <a:r>
              <a:rPr lang="pt-BR" dirty="0"/>
              <a:t>(mas é confuso e não funciona em todos os casos)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45F2-0979-43B9-6749-98EC1A1B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Resultados Esperados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B8BED-FB07-385F-8293-6F382571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48" y="838986"/>
            <a:ext cx="8428232" cy="853536"/>
          </a:xfrm>
        </p:spPr>
        <p:txBody>
          <a:bodyPr/>
          <a:lstStyle/>
          <a:p>
            <a:r>
              <a:rPr lang="pt-BR" dirty="0"/>
              <a:t>No final dos arquivos X3D existe um comentários com os valores esperados das matrizes.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C7F18-2397-A159-D999-C07A315EE6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mtClean="0"/>
              <a:t>31</a:t>
            </a:fld>
            <a:endParaRPr lang="en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E99E4-6DC8-C671-A3D7-3182A01FF56D}"/>
              </a:ext>
            </a:extLst>
          </p:cNvPr>
          <p:cNvSpPr txBox="1"/>
          <p:nvPr/>
        </p:nvSpPr>
        <p:spPr>
          <a:xfrm>
            <a:off x="829818" y="1692521"/>
            <a:ext cx="4585716" cy="390876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&lt;!-- 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camera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[[-9.99999996e-01 0.00000000e+00 9.26535897e-05 4.63267948e-04]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[ 0.00000000e+00 1.00000000e+00 0.00000000e+00 0.00000000e+00]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[-9.26535897e-05 0.00000000e+00 -9.99999996e-01 -4.99999998e+00]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[ 0.00000000e+00 0.00000000e+00 0.00000000e+00 1.00000000e+00]]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US" sz="800" b="0" noProof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persp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[[ 1.37417368 0. 0. 0. 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[ 0. 2.06126053 0. 0. 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[ 0. 0. -1.00002 -0.0200002 ]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[ 0. 0. -1. 0. ]]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US" sz="800" b="0" noProof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screen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[[ 150. 0. 0. 150.]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[ 0. -100. 0. 100.]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[ 0. 0. 1. 0.]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[ 0. 0. 0. 1.]]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US" sz="800" b="0" noProof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view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[[-2.06112154e+02 0.00000000e+00 1.50019098e+02 7.50095488e+02]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[ 9.26535897e-03 -2.06126053e+02 9.99999996e+01 4.99999998e+02]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[ 9.26554428e-05 0.00000000e+00 1.00002000e+00 4.98009978e+00]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[ 9.26535897e-05 0.00000000e+00 9.99999996e-01 4.99999998e+00]]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model (transform)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[[ 1.00000000e+00 0.00000000e+00 0.00000000e+00 0.00000000e+00]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[ 0.00000000e+00 -9.99999996e-01 9.26535897e-05 0.00000000e+00]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[ 0.00000000e+00 -9.26535897e-05 -9.99999996e-01 5.00000000e+00]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[ 0.00000000e+00 0.00000000e+00 0.00000000e+00 1.00000000e+00]]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US" sz="800" b="0" noProof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sz="800" b="0" noProof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--&gt;</a:t>
            </a:r>
            <a:endParaRPr lang="en-US" sz="800" b="0" noProof="1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45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32</a:t>
            </a:fld>
            <a:endParaRPr/>
          </a:p>
        </p:txBody>
      </p:sp>
      <p:sp>
        <p:nvSpPr>
          <p:cNvPr id="828" name="Google Shape;828;p36"/>
          <p:cNvSpPr txBox="1">
            <a:spLocks noGrp="1"/>
          </p:cNvSpPr>
          <p:nvPr>
            <p:ph type="body" idx="1"/>
          </p:nvPr>
        </p:nvSpPr>
        <p:spPr>
          <a:xfrm>
            <a:off x="955687" y="1402663"/>
            <a:ext cx="73437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en-BR"/>
              <a:t>Computação Gráfica</a:t>
            </a:r>
            <a:endParaRPr/>
          </a:p>
        </p:txBody>
      </p:sp>
      <p:sp>
        <p:nvSpPr>
          <p:cNvPr id="4" name="Google Shape;926;p84">
            <a:extLst>
              <a:ext uri="{FF2B5EF4-FFF2-40B4-BE49-F238E27FC236}">
                <a16:creationId xmlns:a16="http://schemas.microsoft.com/office/drawing/2014/main" id="{9070A3B6-C902-972D-D49B-5B2397D526C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Luciano Soares</a:t>
            </a:r>
            <a:endParaRPr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&lt;</a:t>
            </a:r>
            <a:r>
              <a:rPr lang="pt-BR" sz="2333" dirty="0" err="1"/>
              <a:t>lpsoares@insper.edu.br</a:t>
            </a:r>
            <a:r>
              <a:rPr lang="pt-BR" sz="2333" dirty="0"/>
              <a:t>&gt;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lang="pt-BR"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Fabio Orfali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&lt;fabioO1@insper.edu.br&gt;</a:t>
            </a:r>
            <a:endParaRPr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sz="23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0" descr="Free Icon | Turn right arr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338637">
            <a:off x="7586435" y="2316132"/>
            <a:ext cx="354140" cy="3369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0"/>
          <p:cNvCxnSpPr/>
          <p:nvPr/>
        </p:nvCxnSpPr>
        <p:spPr>
          <a:xfrm rot="10800000">
            <a:off x="4506471" y="64510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87" name="Google Shape;8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8625" y="1762833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/>
          <p:nvPr/>
        </p:nvSpPr>
        <p:spPr>
          <a:xfrm>
            <a:off x="89805" y="1532589"/>
            <a:ext cx="5184322" cy="47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Definindo posição da câmera virtual</a:t>
            </a:r>
            <a:endParaRPr/>
          </a:p>
        </p:txBody>
      </p:sp>
      <p:cxnSp>
        <p:nvCxnSpPr>
          <p:cNvPr id="90" name="Google Shape;90;p10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" name="Google Shape;91;p10"/>
          <p:cNvCxnSpPr/>
          <p:nvPr/>
        </p:nvCxnSpPr>
        <p:spPr>
          <a:xfrm flipH="1">
            <a:off x="6481459" y="1701922"/>
            <a:ext cx="2172803" cy="12322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92" name="Google Shape;92;p10"/>
          <p:cNvGrpSpPr/>
          <p:nvPr/>
        </p:nvGrpSpPr>
        <p:grpSpPr>
          <a:xfrm>
            <a:off x="6736254" y="1969001"/>
            <a:ext cx="1115393" cy="1006434"/>
            <a:chOff x="6421535" y="532209"/>
            <a:chExt cx="1487189" cy="1341910"/>
          </a:xfrm>
        </p:grpSpPr>
        <p:grpSp>
          <p:nvGrpSpPr>
            <p:cNvPr id="93" name="Google Shape;93;p10"/>
            <p:cNvGrpSpPr/>
            <p:nvPr/>
          </p:nvGrpSpPr>
          <p:grpSpPr>
            <a:xfrm>
              <a:off x="6512221" y="553217"/>
              <a:ext cx="1202267" cy="1025821"/>
              <a:chOff x="3917298" y="35734"/>
              <a:chExt cx="1202267" cy="1025821"/>
            </a:xfrm>
          </p:grpSpPr>
          <p:cxnSp>
            <p:nvCxnSpPr>
              <p:cNvPr id="94" name="Google Shape;94;p10"/>
              <p:cNvCxnSpPr/>
              <p:nvPr/>
            </p:nvCxnSpPr>
            <p:spPr>
              <a:xfrm rot="10800000">
                <a:off x="4473830" y="35734"/>
                <a:ext cx="1" cy="722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95" name="Google Shape;95;p10"/>
              <p:cNvCxnSpPr/>
              <p:nvPr/>
            </p:nvCxnSpPr>
            <p:spPr>
              <a:xfrm flipH="1">
                <a:off x="3917298" y="748074"/>
                <a:ext cx="554523" cy="31348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96" name="Google Shape;96;p10"/>
              <p:cNvCxnSpPr/>
              <p:nvPr/>
            </p:nvCxnSpPr>
            <p:spPr>
              <a:xfrm>
                <a:off x="4483969" y="744899"/>
                <a:ext cx="635596" cy="28627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97" name="Google Shape;97;p10"/>
            <p:cNvSpPr/>
            <p:nvPr/>
          </p:nvSpPr>
          <p:spPr>
            <a:xfrm>
              <a:off x="7048709" y="532209"/>
              <a:ext cx="518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</a:t>
              </a:r>
              <a:endParaRPr/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6421535" y="150478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</a:t>
              </a:r>
              <a:endParaRPr/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7245482" y="142229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endParaRPr dirty="0"/>
            </a:p>
          </p:txBody>
        </p:sp>
      </p:grpSp>
      <p:sp>
        <p:nvSpPr>
          <p:cNvPr id="100" name="Google Shape;100;p10"/>
          <p:cNvSpPr/>
          <p:nvPr/>
        </p:nvSpPr>
        <p:spPr>
          <a:xfrm>
            <a:off x="8346068" y="2300053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101" name="Google Shape;101;p10"/>
          <p:cNvSpPr/>
          <p:nvPr/>
        </p:nvSpPr>
        <p:spPr>
          <a:xfrm>
            <a:off x="6442347" y="2505387"/>
            <a:ext cx="276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102" name="Google Shape;102;p10"/>
          <p:cNvSpPr/>
          <p:nvPr/>
        </p:nvSpPr>
        <p:spPr>
          <a:xfrm>
            <a:off x="7892559" y="60593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04" name="Google Shape;104;p10"/>
          <p:cNvSpPr/>
          <p:nvPr/>
        </p:nvSpPr>
        <p:spPr>
          <a:xfrm>
            <a:off x="7385291" y="2296824"/>
            <a:ext cx="4683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90°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763C6-A657-9237-E332-F27AF7651C44}"/>
              </a:ext>
            </a:extLst>
          </p:cNvPr>
          <p:cNvSpPr txBox="1"/>
          <p:nvPr/>
        </p:nvSpPr>
        <p:spPr>
          <a:xfrm>
            <a:off x="127136" y="5386270"/>
            <a:ext cx="81926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hlinkClick r:id="rId5"/>
              </a:rPr>
              <a:t>https://www.web3d.org/documents/specifications/19775-1/V3.3/Part01/components/navigation.html</a:t>
            </a:r>
            <a:r>
              <a:rPr lang="pt-BR" sz="105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11"/>
          <p:cNvCxnSpPr/>
          <p:nvPr/>
        </p:nvCxnSpPr>
        <p:spPr>
          <a:xfrm rot="10800000">
            <a:off x="4506471" y="645108"/>
            <a:ext cx="4147790" cy="181839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111" name="Google Shape;11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559" y="506542"/>
            <a:ext cx="1416100" cy="13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1"/>
          <p:cNvSpPr/>
          <p:nvPr/>
        </p:nvSpPr>
        <p:spPr>
          <a:xfrm>
            <a:off x="89805" y="1532589"/>
            <a:ext cx="5184322" cy="594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Definindo posição da câmera virtual</a:t>
            </a:r>
            <a:endParaRPr/>
          </a:p>
        </p:txBody>
      </p:sp>
      <p:cxnSp>
        <p:nvCxnSpPr>
          <p:cNvPr id="114" name="Google Shape;114;p11"/>
          <p:cNvCxnSpPr/>
          <p:nvPr/>
        </p:nvCxnSpPr>
        <p:spPr>
          <a:xfrm rot="10800000">
            <a:off x="7895259" y="607322"/>
            <a:ext cx="1" cy="21813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5" name="Google Shape;115;p11"/>
          <p:cNvCxnSpPr/>
          <p:nvPr/>
        </p:nvCxnSpPr>
        <p:spPr>
          <a:xfrm flipH="1">
            <a:off x="6481459" y="1701922"/>
            <a:ext cx="2172803" cy="123221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16" name="Google Shape;116;p11"/>
          <p:cNvGrpSpPr/>
          <p:nvPr/>
        </p:nvGrpSpPr>
        <p:grpSpPr>
          <a:xfrm>
            <a:off x="5305384" y="954286"/>
            <a:ext cx="1231145" cy="1106740"/>
            <a:chOff x="7073844" y="891381"/>
            <a:chExt cx="1641528" cy="1475653"/>
          </a:xfrm>
        </p:grpSpPr>
        <p:sp>
          <p:nvSpPr>
            <p:cNvPr id="117" name="Google Shape;117;p11"/>
            <p:cNvSpPr/>
            <p:nvPr/>
          </p:nvSpPr>
          <p:spPr>
            <a:xfrm>
              <a:off x="7567259" y="1997702"/>
              <a:ext cx="1148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(-8, 1, 1)</a:t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10800000">
              <a:off x="7073844" y="891381"/>
              <a:ext cx="1058396" cy="1250376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1"/>
          <p:cNvSpPr/>
          <p:nvPr/>
        </p:nvSpPr>
        <p:spPr>
          <a:xfrm>
            <a:off x="8274838" y="2317567"/>
            <a:ext cx="2840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120" name="Google Shape;120;p11"/>
          <p:cNvSpPr/>
          <p:nvPr/>
        </p:nvSpPr>
        <p:spPr>
          <a:xfrm>
            <a:off x="6442347" y="2505387"/>
            <a:ext cx="276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7892559" y="605932"/>
            <a:ext cx="288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grpSp>
        <p:nvGrpSpPr>
          <p:cNvPr id="122" name="Google Shape;122;p11"/>
          <p:cNvGrpSpPr/>
          <p:nvPr/>
        </p:nvGrpSpPr>
        <p:grpSpPr>
          <a:xfrm>
            <a:off x="4816807" y="694868"/>
            <a:ext cx="1115393" cy="1006434"/>
            <a:chOff x="6421535" y="532209"/>
            <a:chExt cx="1487189" cy="1341910"/>
          </a:xfrm>
        </p:grpSpPr>
        <p:grpSp>
          <p:nvGrpSpPr>
            <p:cNvPr id="123" name="Google Shape;123;p11"/>
            <p:cNvGrpSpPr/>
            <p:nvPr/>
          </p:nvGrpSpPr>
          <p:grpSpPr>
            <a:xfrm>
              <a:off x="6512221" y="553217"/>
              <a:ext cx="1202267" cy="1025821"/>
              <a:chOff x="3917298" y="35734"/>
              <a:chExt cx="1202267" cy="1025821"/>
            </a:xfrm>
          </p:grpSpPr>
          <p:cxnSp>
            <p:nvCxnSpPr>
              <p:cNvPr id="124" name="Google Shape;124;p11"/>
              <p:cNvCxnSpPr/>
              <p:nvPr/>
            </p:nvCxnSpPr>
            <p:spPr>
              <a:xfrm rot="10800000">
                <a:off x="4473830" y="35734"/>
                <a:ext cx="1" cy="7223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76923C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5" name="Google Shape;125;p11"/>
              <p:cNvCxnSpPr/>
              <p:nvPr/>
            </p:nvCxnSpPr>
            <p:spPr>
              <a:xfrm flipH="1">
                <a:off x="3917298" y="748074"/>
                <a:ext cx="554523" cy="313481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6" name="Google Shape;126;p11"/>
              <p:cNvCxnSpPr/>
              <p:nvPr/>
            </p:nvCxnSpPr>
            <p:spPr>
              <a:xfrm>
                <a:off x="4483969" y="744899"/>
                <a:ext cx="635596" cy="286272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127" name="Google Shape;127;p11"/>
            <p:cNvSpPr/>
            <p:nvPr/>
          </p:nvSpPr>
          <p:spPr>
            <a:xfrm>
              <a:off x="7048709" y="532209"/>
              <a:ext cx="5185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</a:t>
              </a: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6421535" y="150478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right</a:t>
              </a: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7245482" y="1422297"/>
              <a:ext cx="66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r>
                <a:rPr lang="en-BR" sz="12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view</a:t>
              </a:r>
              <a:endParaRPr/>
            </a:p>
          </p:txBody>
        </p:sp>
      </p:grpSp>
      <p:cxnSp>
        <p:nvCxnSpPr>
          <p:cNvPr id="130" name="Google Shape;130;p11"/>
          <p:cNvCxnSpPr>
            <a:cxnSpLocks/>
          </p:cNvCxnSpPr>
          <p:nvPr/>
        </p:nvCxnSpPr>
        <p:spPr>
          <a:xfrm flipH="1" flipV="1">
            <a:off x="5434769" y="1252366"/>
            <a:ext cx="2017591" cy="997058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7A9D465-873D-8E3E-56AA-AD49F96D5D45}"/>
              </a:ext>
            </a:extLst>
          </p:cNvPr>
          <p:cNvSpPr txBox="1"/>
          <p:nvPr/>
        </p:nvSpPr>
        <p:spPr>
          <a:xfrm>
            <a:off x="127136" y="5386270"/>
            <a:ext cx="81926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hlinkClick r:id="rId4"/>
              </a:rPr>
              <a:t>https://www.web3d.org/documents/specifications/19775-1/V3.3/Part01/components/navigation.html</a:t>
            </a:r>
            <a:r>
              <a:rPr lang="pt-BR" sz="105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/>
          <p:nvPr/>
        </p:nvSpPr>
        <p:spPr>
          <a:xfrm>
            <a:off x="89805" y="1532588"/>
            <a:ext cx="5184300" cy="184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137" name="Google Shape;137;p12"/>
          <p:cNvSpPr/>
          <p:nvPr/>
        </p:nvSpPr>
        <p:spPr>
          <a:xfrm>
            <a:off x="6984009" y="2405072"/>
            <a:ext cx="6270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(0, 0, 0)</a:t>
            </a:r>
            <a:endParaRPr/>
          </a:p>
        </p:txBody>
      </p:sp>
      <p:cxnSp>
        <p:nvCxnSpPr>
          <p:cNvPr id="138" name="Google Shape;138;p12"/>
          <p:cNvCxnSpPr>
            <a:stCxn id="137" idx="0"/>
          </p:cNvCxnSpPr>
          <p:nvPr/>
        </p:nvCxnSpPr>
        <p:spPr>
          <a:xfrm rot="5400000" flipH="1">
            <a:off x="6819309" y="1926872"/>
            <a:ext cx="378300" cy="5781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39" name="Google Shape;139;p12"/>
          <p:cNvSpPr/>
          <p:nvPr/>
        </p:nvSpPr>
        <p:spPr>
          <a:xfrm>
            <a:off x="5558108" y="3248903"/>
            <a:ext cx="2328714" cy="2803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81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Criando uma esfera no centro do mundo</a:t>
            </a:r>
            <a:endParaRPr/>
          </a:p>
        </p:txBody>
      </p:sp>
      <p:sp>
        <p:nvSpPr>
          <p:cNvPr id="141" name="Google Shape;141;p12"/>
          <p:cNvSpPr/>
          <p:nvPr/>
        </p:nvSpPr>
        <p:spPr>
          <a:xfrm>
            <a:off x="1572500" y="2495602"/>
            <a:ext cx="304800" cy="158700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2"/>
          <p:cNvSpPr/>
          <p:nvPr/>
        </p:nvSpPr>
        <p:spPr>
          <a:xfrm>
            <a:off x="1554824" y="3182512"/>
            <a:ext cx="95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amarelo</a:t>
            </a:r>
            <a:endParaRPr/>
          </a:p>
        </p:txBody>
      </p:sp>
      <p:cxnSp>
        <p:nvCxnSpPr>
          <p:cNvPr id="143" name="Google Shape;143;p12"/>
          <p:cNvCxnSpPr/>
          <p:nvPr/>
        </p:nvCxnSpPr>
        <p:spPr>
          <a:xfrm rot="10800000">
            <a:off x="1728765" y="2704658"/>
            <a:ext cx="304800" cy="5007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4" name="Google Shape;144;p12"/>
          <p:cNvSpPr/>
          <p:nvPr/>
        </p:nvSpPr>
        <p:spPr>
          <a:xfrm>
            <a:off x="5567863" y="3809585"/>
            <a:ext cx="1553952" cy="9573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" name="Google Shape;145;p12"/>
          <p:cNvSpPr/>
          <p:nvPr/>
        </p:nvSpPr>
        <p:spPr>
          <a:xfrm>
            <a:off x="84171" y="573246"/>
            <a:ext cx="73625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Visualização do ponto de vista da câmera mas no sistema de coordenadas do mundo.</a:t>
            </a:r>
            <a:endParaRPr/>
          </a:p>
        </p:txBody>
      </p:sp>
      <p:grpSp>
        <p:nvGrpSpPr>
          <p:cNvPr id="146" name="Google Shape;146;p12"/>
          <p:cNvGrpSpPr/>
          <p:nvPr/>
        </p:nvGrpSpPr>
        <p:grpSpPr>
          <a:xfrm>
            <a:off x="8087327" y="795667"/>
            <a:ext cx="850153" cy="895117"/>
            <a:chOff x="8087327" y="795667"/>
            <a:chExt cx="850153" cy="895117"/>
          </a:xfrm>
        </p:grpSpPr>
        <p:grpSp>
          <p:nvGrpSpPr>
            <p:cNvPr id="147" name="Google Shape;147;p12"/>
            <p:cNvGrpSpPr/>
            <p:nvPr/>
          </p:nvGrpSpPr>
          <p:grpSpPr>
            <a:xfrm>
              <a:off x="8087327" y="795667"/>
              <a:ext cx="850153" cy="895117"/>
              <a:chOff x="7671296" y="900525"/>
              <a:chExt cx="850153" cy="895117"/>
            </a:xfrm>
          </p:grpSpPr>
          <p:cxnSp>
            <p:nvCxnSpPr>
              <p:cNvPr id="148" name="Google Shape;148;p12"/>
              <p:cNvCxnSpPr/>
              <p:nvPr/>
            </p:nvCxnSpPr>
            <p:spPr>
              <a:xfrm rot="10800000">
                <a:off x="7886823" y="900526"/>
                <a:ext cx="1" cy="6320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49" name="Google Shape;149;p12"/>
              <p:cNvCxnSpPr/>
              <p:nvPr/>
            </p:nvCxnSpPr>
            <p:spPr>
              <a:xfrm rot="10800000" flipH="1">
                <a:off x="7886822" y="1532590"/>
                <a:ext cx="625582" cy="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150" name="Google Shape;150;p12"/>
              <p:cNvSpPr/>
              <p:nvPr/>
            </p:nvSpPr>
            <p:spPr>
              <a:xfrm>
                <a:off x="8255029" y="1457088"/>
                <a:ext cx="2664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7671296" y="900525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</a:t>
                </a:r>
                <a:endParaRPr/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7800502" y="1451721"/>
                <a:ext cx="162128" cy="161735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7863369" y="1196182"/>
                <a:ext cx="2480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</p:grpSp>
        <p:grpSp>
          <p:nvGrpSpPr>
            <p:cNvPr id="154" name="Google Shape;154;p12"/>
            <p:cNvGrpSpPr/>
            <p:nvPr/>
          </p:nvGrpSpPr>
          <p:grpSpPr>
            <a:xfrm rot="2701836">
              <a:off x="8216506" y="1352347"/>
              <a:ext cx="153783" cy="152400"/>
              <a:chOff x="8289753" y="2056250"/>
              <a:chExt cx="153783" cy="152400"/>
            </a:xfrm>
          </p:grpSpPr>
          <p:cxnSp>
            <p:nvCxnSpPr>
              <p:cNvPr id="155" name="Google Shape;155;p12"/>
              <p:cNvCxnSpPr/>
              <p:nvPr/>
            </p:nvCxnSpPr>
            <p:spPr>
              <a:xfrm>
                <a:off x="8289753" y="2132450"/>
                <a:ext cx="153783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" name="Google Shape;156;p12"/>
              <p:cNvCxnSpPr/>
              <p:nvPr/>
            </p:nvCxnSpPr>
            <p:spPr>
              <a:xfrm rot="10800000">
                <a:off x="8371456" y="2056250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pic>
        <p:nvPicPr>
          <p:cNvPr id="157" name="Google Shape;157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8100" y="1864562"/>
            <a:ext cx="4095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2"/>
          <p:cNvSpPr/>
          <p:nvPr/>
        </p:nvSpPr>
        <p:spPr>
          <a:xfrm>
            <a:off x="6676777" y="2015427"/>
            <a:ext cx="34800" cy="3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FBBE7-93F7-66D9-2BF7-754963095A19}"/>
              </a:ext>
            </a:extLst>
          </p:cNvPr>
          <p:cNvSpPr txBox="1"/>
          <p:nvPr/>
        </p:nvSpPr>
        <p:spPr>
          <a:xfrm>
            <a:off x="127136" y="5386270"/>
            <a:ext cx="81926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solidFill>
                  <a:srgbClr val="6A99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https://www.web3d.org/documents/specifications/19775-1/V3.3/Part01/components/group.html</a:t>
            </a:r>
            <a:r>
              <a:rPr lang="pt-BR" sz="1050" b="0" dirty="0">
                <a:solidFill>
                  <a:srgbClr val="6A99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0" dirty="0">
              <a:solidFill>
                <a:srgbClr val="D4D4D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3"/>
          <p:cNvPicPr preferRelativeResize="0"/>
          <p:nvPr/>
        </p:nvPicPr>
        <p:blipFill rotWithShape="1">
          <a:blip r:embed="rId3">
            <a:alphaModFix/>
          </a:blip>
          <a:srcRect l="20421" t="30722" r="24219" b="30111"/>
          <a:stretch/>
        </p:blipFill>
        <p:spPr>
          <a:xfrm>
            <a:off x="6118884" y="1558101"/>
            <a:ext cx="904900" cy="93126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3"/>
          <p:cNvSpPr/>
          <p:nvPr/>
        </p:nvSpPr>
        <p:spPr>
          <a:xfrm>
            <a:off x="5781528" y="2431632"/>
            <a:ext cx="716863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-1, -1)</a:t>
            </a:r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6720943" y="2431632"/>
            <a:ext cx="671979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-1, 1)</a:t>
            </a: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6295356" y="1352631"/>
            <a:ext cx="62709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(0, 1, 0)</a:t>
            </a: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6569059" y="1616176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6191404" y="2366269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6943879" y="2366269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5253100" y="3635585"/>
            <a:ext cx="2533835" cy="73238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6467327" y="3237621"/>
            <a:ext cx="33214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BR" sz="135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cxnSp>
        <p:nvCxnSpPr>
          <p:cNvPr id="172" name="Google Shape;172;p13"/>
          <p:cNvCxnSpPr>
            <a:stCxn id="171" idx="3"/>
          </p:cNvCxnSpPr>
          <p:nvPr/>
        </p:nvCxnSpPr>
        <p:spPr>
          <a:xfrm>
            <a:off x="6799469" y="3387662"/>
            <a:ext cx="113100" cy="2367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73" name="Google Shape;173;p13"/>
          <p:cNvSpPr/>
          <p:nvPr/>
        </p:nvSpPr>
        <p:spPr>
          <a:xfrm>
            <a:off x="7698259" y="3237621"/>
            <a:ext cx="33214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BR" sz="135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174" name="Google Shape;174;p13"/>
          <p:cNvCxnSpPr>
            <a:stCxn id="173" idx="1"/>
          </p:cNvCxnSpPr>
          <p:nvPr/>
        </p:nvCxnSpPr>
        <p:spPr>
          <a:xfrm flipH="1">
            <a:off x="7549459" y="3387662"/>
            <a:ext cx="148800" cy="2367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75" name="Google Shape;175;p13"/>
          <p:cNvSpPr/>
          <p:nvPr/>
        </p:nvSpPr>
        <p:spPr>
          <a:xfrm>
            <a:off x="7091379" y="3070665"/>
            <a:ext cx="33214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BR" sz="135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176" name="Google Shape;176;p13"/>
          <p:cNvCxnSpPr>
            <a:stCxn id="175" idx="2"/>
          </p:cNvCxnSpPr>
          <p:nvPr/>
        </p:nvCxnSpPr>
        <p:spPr>
          <a:xfrm rot="-5400000" flipH="1">
            <a:off x="7128600" y="3499597"/>
            <a:ext cx="258300" cy="600"/>
          </a:xfrm>
          <a:prstGeom prst="curvedConnector3">
            <a:avLst>
              <a:gd name="adj1" fmla="val 4997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77" name="Google Shape;177;p13"/>
          <p:cNvSpPr/>
          <p:nvPr/>
        </p:nvSpPr>
        <p:spPr>
          <a:xfrm>
            <a:off x="80927" y="900731"/>
            <a:ext cx="4183442" cy="346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178" name="Google Shape;178;p13"/>
          <p:cNvSpPr/>
          <p:nvPr/>
        </p:nvSpPr>
        <p:spPr>
          <a:xfrm>
            <a:off x="1364661" y="2947175"/>
            <a:ext cx="331500" cy="154500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1710926" y="2947175"/>
            <a:ext cx="285900" cy="154500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2012124" y="2947175"/>
            <a:ext cx="249000" cy="154500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Criando um triângulo no centro do mundo</a:t>
            </a: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1546444" y="3403937"/>
            <a:ext cx="331500" cy="154500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3"/>
          <p:cNvSpPr/>
          <p:nvPr/>
        </p:nvSpPr>
        <p:spPr>
          <a:xfrm>
            <a:off x="1515450" y="3894800"/>
            <a:ext cx="1296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vermelho</a:t>
            </a:r>
            <a:endParaRPr/>
          </a:p>
        </p:txBody>
      </p:sp>
      <p:cxnSp>
        <p:nvCxnSpPr>
          <p:cNvPr id="184" name="Google Shape;184;p13"/>
          <p:cNvCxnSpPr/>
          <p:nvPr/>
        </p:nvCxnSpPr>
        <p:spPr>
          <a:xfrm rot="10800000">
            <a:off x="1712028" y="3566579"/>
            <a:ext cx="215700" cy="3438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185" name="Google Shape;185;p13"/>
          <p:cNvGrpSpPr/>
          <p:nvPr/>
        </p:nvGrpSpPr>
        <p:grpSpPr>
          <a:xfrm>
            <a:off x="8087327" y="795667"/>
            <a:ext cx="850153" cy="895117"/>
            <a:chOff x="8087327" y="795667"/>
            <a:chExt cx="850153" cy="895117"/>
          </a:xfrm>
        </p:grpSpPr>
        <p:grpSp>
          <p:nvGrpSpPr>
            <p:cNvPr id="186" name="Google Shape;186;p13"/>
            <p:cNvGrpSpPr/>
            <p:nvPr/>
          </p:nvGrpSpPr>
          <p:grpSpPr>
            <a:xfrm>
              <a:off x="8087327" y="795667"/>
              <a:ext cx="850153" cy="895117"/>
              <a:chOff x="7671296" y="900525"/>
              <a:chExt cx="850153" cy="895117"/>
            </a:xfrm>
          </p:grpSpPr>
          <p:cxnSp>
            <p:nvCxnSpPr>
              <p:cNvPr id="187" name="Google Shape;187;p13"/>
              <p:cNvCxnSpPr/>
              <p:nvPr/>
            </p:nvCxnSpPr>
            <p:spPr>
              <a:xfrm rot="10800000">
                <a:off x="7886823" y="900526"/>
                <a:ext cx="1" cy="6320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88" name="Google Shape;188;p13"/>
              <p:cNvCxnSpPr/>
              <p:nvPr/>
            </p:nvCxnSpPr>
            <p:spPr>
              <a:xfrm rot="10800000" flipH="1">
                <a:off x="7886822" y="1532590"/>
                <a:ext cx="625582" cy="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189" name="Google Shape;189;p13"/>
              <p:cNvSpPr/>
              <p:nvPr/>
            </p:nvSpPr>
            <p:spPr>
              <a:xfrm>
                <a:off x="8255029" y="1457088"/>
                <a:ext cx="2664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7671296" y="900525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</a:t>
                </a: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7800502" y="1451721"/>
                <a:ext cx="162128" cy="161735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7863369" y="1196182"/>
                <a:ext cx="2480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</p:grpSp>
        <p:grpSp>
          <p:nvGrpSpPr>
            <p:cNvPr id="193" name="Google Shape;193;p13"/>
            <p:cNvGrpSpPr/>
            <p:nvPr/>
          </p:nvGrpSpPr>
          <p:grpSpPr>
            <a:xfrm rot="2701836">
              <a:off x="8216506" y="1352347"/>
              <a:ext cx="153783" cy="152400"/>
              <a:chOff x="8289753" y="2056250"/>
              <a:chExt cx="153783" cy="152400"/>
            </a:xfrm>
          </p:grpSpPr>
          <p:cxnSp>
            <p:nvCxnSpPr>
              <p:cNvPr id="194" name="Google Shape;194;p13"/>
              <p:cNvCxnSpPr/>
              <p:nvPr/>
            </p:nvCxnSpPr>
            <p:spPr>
              <a:xfrm>
                <a:off x="8289753" y="2132450"/>
                <a:ext cx="153783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13"/>
              <p:cNvCxnSpPr/>
              <p:nvPr/>
            </p:nvCxnSpPr>
            <p:spPr>
              <a:xfrm rot="10800000">
                <a:off x="8371456" y="2056250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86CCE3-A432-A543-A770-925B22FD9B4E}"/>
              </a:ext>
            </a:extLst>
          </p:cNvPr>
          <p:cNvSpPr txBox="1"/>
          <p:nvPr/>
        </p:nvSpPr>
        <p:spPr>
          <a:xfrm>
            <a:off x="127136" y="5386270"/>
            <a:ext cx="81926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solidFill>
                  <a:srgbClr val="6A99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https://www.web3d.org/documents/specifications/19775-1/V3.3/Part01/components/rendering.html</a:t>
            </a:r>
            <a:r>
              <a:rPr lang="en-US" sz="1050" dirty="0">
                <a:solidFill>
                  <a:srgbClr val="6A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0" dirty="0">
                <a:solidFill>
                  <a:srgbClr val="6A99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0" dirty="0">
              <a:solidFill>
                <a:srgbClr val="D4D4D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4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972" y="786649"/>
            <a:ext cx="1669517" cy="243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/>
          <p:nvPr/>
        </p:nvSpPr>
        <p:spPr>
          <a:xfrm>
            <a:off x="5399254" y="3201755"/>
            <a:ext cx="716863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-3, -2)</a:t>
            </a:r>
            <a:endParaRPr/>
          </a:p>
        </p:txBody>
      </p:sp>
      <p:sp>
        <p:nvSpPr>
          <p:cNvPr id="203" name="Google Shape;203;p14"/>
          <p:cNvSpPr/>
          <p:nvPr/>
        </p:nvSpPr>
        <p:spPr>
          <a:xfrm>
            <a:off x="7285389" y="2930055"/>
            <a:ext cx="6720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-3, 2)</a:t>
            </a:r>
            <a:endParaRPr/>
          </a:p>
        </p:txBody>
      </p:sp>
      <p:sp>
        <p:nvSpPr>
          <p:cNvPr id="204" name="Google Shape;204;p14"/>
          <p:cNvSpPr/>
          <p:nvPr/>
        </p:nvSpPr>
        <p:spPr>
          <a:xfrm>
            <a:off x="6287853" y="579139"/>
            <a:ext cx="627095" cy="26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1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(0, 3, 0)</a:t>
            </a:r>
            <a:endParaRPr/>
          </a:p>
        </p:txBody>
      </p:sp>
      <p:sp>
        <p:nvSpPr>
          <p:cNvPr id="205" name="Google Shape;205;p14"/>
          <p:cNvSpPr/>
          <p:nvPr/>
        </p:nvSpPr>
        <p:spPr>
          <a:xfrm>
            <a:off x="6566677" y="837596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5809130" y="3136392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/>
          <p:nvPr/>
        </p:nvSpPr>
        <p:spPr>
          <a:xfrm>
            <a:off x="7323875" y="3132642"/>
            <a:ext cx="34724" cy="34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4977903" y="3743546"/>
            <a:ext cx="3348288" cy="7348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09" name="Google Shape;209;p14"/>
          <p:cNvCxnSpPr>
            <a:endCxn id="202" idx="3"/>
          </p:cNvCxnSpPr>
          <p:nvPr/>
        </p:nvCxnSpPr>
        <p:spPr>
          <a:xfrm rot="10800000">
            <a:off x="6116117" y="3334484"/>
            <a:ext cx="1220100" cy="349800"/>
          </a:xfrm>
          <a:prstGeom prst="curvedConnector3">
            <a:avLst>
              <a:gd name="adj1" fmla="val 4999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10" name="Google Shape;210;p14"/>
          <p:cNvSpPr/>
          <p:nvPr/>
        </p:nvSpPr>
        <p:spPr>
          <a:xfrm>
            <a:off x="7204333" y="3684292"/>
            <a:ext cx="259256" cy="188595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p14"/>
          <p:cNvCxnSpPr>
            <a:endCxn id="203" idx="2"/>
          </p:cNvCxnSpPr>
          <p:nvPr/>
        </p:nvCxnSpPr>
        <p:spPr>
          <a:xfrm rot="5400000" flipH="1">
            <a:off x="7421589" y="3395355"/>
            <a:ext cx="574200" cy="174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2" name="Google Shape;212;p14"/>
          <p:cNvCxnSpPr/>
          <p:nvPr/>
        </p:nvCxnSpPr>
        <p:spPr>
          <a:xfrm rot="5400000" flipH="1">
            <a:off x="5920317" y="1612186"/>
            <a:ext cx="3060000" cy="12600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13" name="Google Shape;213;p14"/>
          <p:cNvSpPr/>
          <p:nvPr/>
        </p:nvSpPr>
        <p:spPr>
          <a:xfrm>
            <a:off x="84177" y="716617"/>
            <a:ext cx="4183500" cy="488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Novo triângulo ampliado</a:t>
            </a:r>
            <a:endParaRPr/>
          </a:p>
        </p:txBody>
      </p:sp>
      <p:cxnSp>
        <p:nvCxnSpPr>
          <p:cNvPr id="215" name="Google Shape;215;p14"/>
          <p:cNvCxnSpPr/>
          <p:nvPr/>
        </p:nvCxnSpPr>
        <p:spPr>
          <a:xfrm>
            <a:off x="6040203" y="1628775"/>
            <a:ext cx="0" cy="379915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diamond" w="med" len="med"/>
            <a:tailEnd type="diamond" w="med" len="med"/>
          </a:ln>
        </p:spPr>
      </p:cxnSp>
      <p:cxnSp>
        <p:nvCxnSpPr>
          <p:cNvPr id="216" name="Google Shape;216;p14"/>
          <p:cNvCxnSpPr/>
          <p:nvPr/>
        </p:nvCxnSpPr>
        <p:spPr>
          <a:xfrm>
            <a:off x="6040203" y="1248860"/>
            <a:ext cx="0" cy="379915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diamond" w="med" len="med"/>
            <a:tailEnd type="diamond" w="med" len="med"/>
          </a:ln>
        </p:spPr>
      </p:cxnSp>
      <p:cxnSp>
        <p:nvCxnSpPr>
          <p:cNvPr id="217" name="Google Shape;217;p14"/>
          <p:cNvCxnSpPr/>
          <p:nvPr/>
        </p:nvCxnSpPr>
        <p:spPr>
          <a:xfrm>
            <a:off x="6041556" y="868945"/>
            <a:ext cx="0" cy="379915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diamond" w="med" len="med"/>
            <a:tailEnd type="diamond" w="med" len="med"/>
          </a:ln>
        </p:spPr>
      </p:cxnSp>
      <p:cxnSp>
        <p:nvCxnSpPr>
          <p:cNvPr id="218" name="Google Shape;218;p14"/>
          <p:cNvCxnSpPr/>
          <p:nvPr/>
        </p:nvCxnSpPr>
        <p:spPr>
          <a:xfrm rot="10800000">
            <a:off x="6203950" y="2430965"/>
            <a:ext cx="754163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dash"/>
            <a:round/>
            <a:headEnd type="diamond" w="med" len="med"/>
            <a:tailEnd type="diamond" w="med" len="med"/>
          </a:ln>
        </p:spPr>
      </p:cxnSp>
      <p:cxnSp>
        <p:nvCxnSpPr>
          <p:cNvPr id="219" name="Google Shape;219;p14"/>
          <p:cNvCxnSpPr/>
          <p:nvPr/>
        </p:nvCxnSpPr>
        <p:spPr>
          <a:xfrm rot="10800000">
            <a:off x="6581031" y="3062790"/>
            <a:ext cx="754163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dash"/>
            <a:round/>
            <a:headEnd type="diamond" w="med" len="med"/>
            <a:tailEnd type="diamond" w="med" len="med"/>
          </a:ln>
        </p:spPr>
      </p:cxnSp>
      <p:cxnSp>
        <p:nvCxnSpPr>
          <p:cNvPr id="220" name="Google Shape;220;p14"/>
          <p:cNvCxnSpPr/>
          <p:nvPr/>
        </p:nvCxnSpPr>
        <p:spPr>
          <a:xfrm rot="10800000">
            <a:off x="5826868" y="3062790"/>
            <a:ext cx="754163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dash"/>
            <a:round/>
            <a:headEnd type="diamond" w="med" len="med"/>
            <a:tailEnd type="diamond" w="med" len="med"/>
          </a:ln>
        </p:spPr>
      </p:cxnSp>
      <p:pic>
        <p:nvPicPr>
          <p:cNvPr id="221" name="Google Shape;221;p14" descr="A picture containing balloon, aircraft,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329" y="1683755"/>
            <a:ext cx="419490" cy="41949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4"/>
          <p:cNvSpPr/>
          <p:nvPr/>
        </p:nvSpPr>
        <p:spPr>
          <a:xfrm>
            <a:off x="1540342" y="4728275"/>
            <a:ext cx="344400" cy="224700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2320912" y="4595168"/>
            <a:ext cx="56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azul</a:t>
            </a:r>
            <a:endParaRPr dirty="0"/>
          </a:p>
        </p:txBody>
      </p:sp>
      <p:cxnSp>
        <p:nvCxnSpPr>
          <p:cNvPr id="224" name="Google Shape;224;p14"/>
          <p:cNvCxnSpPr>
            <a:stCxn id="223" idx="1"/>
            <a:endCxn id="222" idx="3"/>
          </p:cNvCxnSpPr>
          <p:nvPr/>
        </p:nvCxnSpPr>
        <p:spPr>
          <a:xfrm flipH="1">
            <a:off x="1884742" y="4779818"/>
            <a:ext cx="436170" cy="60807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225" name="Google Shape;225;p14"/>
          <p:cNvGrpSpPr/>
          <p:nvPr/>
        </p:nvGrpSpPr>
        <p:grpSpPr>
          <a:xfrm>
            <a:off x="8087327" y="795667"/>
            <a:ext cx="850153" cy="895117"/>
            <a:chOff x="8087327" y="795667"/>
            <a:chExt cx="850153" cy="895117"/>
          </a:xfrm>
        </p:grpSpPr>
        <p:grpSp>
          <p:nvGrpSpPr>
            <p:cNvPr id="226" name="Google Shape;226;p14"/>
            <p:cNvGrpSpPr/>
            <p:nvPr/>
          </p:nvGrpSpPr>
          <p:grpSpPr>
            <a:xfrm>
              <a:off x="8087327" y="795667"/>
              <a:ext cx="850153" cy="895117"/>
              <a:chOff x="7671296" y="900525"/>
              <a:chExt cx="850153" cy="895117"/>
            </a:xfrm>
          </p:grpSpPr>
          <p:cxnSp>
            <p:nvCxnSpPr>
              <p:cNvPr id="227" name="Google Shape;227;p14"/>
              <p:cNvCxnSpPr/>
              <p:nvPr/>
            </p:nvCxnSpPr>
            <p:spPr>
              <a:xfrm rot="10800000">
                <a:off x="7886823" y="900526"/>
                <a:ext cx="1" cy="6320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228" name="Google Shape;228;p14"/>
              <p:cNvCxnSpPr/>
              <p:nvPr/>
            </p:nvCxnSpPr>
            <p:spPr>
              <a:xfrm rot="10800000" flipH="1">
                <a:off x="7886822" y="1532590"/>
                <a:ext cx="625582" cy="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229" name="Google Shape;229;p14"/>
              <p:cNvSpPr/>
              <p:nvPr/>
            </p:nvSpPr>
            <p:spPr>
              <a:xfrm>
                <a:off x="8255029" y="1457088"/>
                <a:ext cx="26642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</a:t>
                </a:r>
                <a:endParaRPr/>
              </a:p>
            </p:txBody>
          </p:sp>
          <p:sp>
            <p:nvSpPr>
              <p:cNvPr id="230" name="Google Shape;230;p14"/>
              <p:cNvSpPr/>
              <p:nvPr/>
            </p:nvSpPr>
            <p:spPr>
              <a:xfrm>
                <a:off x="7671296" y="900525"/>
                <a:ext cx="26642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</a:t>
                </a:r>
                <a:endParaRPr/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7800502" y="1451721"/>
                <a:ext cx="162128" cy="161735"/>
              </a:xfrm>
              <a:prstGeom prst="donut">
                <a:avLst>
                  <a:gd name="adj" fmla="val 0"/>
                </a:avLst>
              </a:prstGeom>
              <a:solidFill>
                <a:srgbClr val="FF0000"/>
              </a:solidFill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4"/>
              <p:cNvSpPr/>
              <p:nvPr/>
            </p:nvSpPr>
            <p:spPr>
              <a:xfrm>
                <a:off x="7863369" y="1196182"/>
                <a:ext cx="2480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BR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</p:grpSp>
        <p:grpSp>
          <p:nvGrpSpPr>
            <p:cNvPr id="233" name="Google Shape;233;p14"/>
            <p:cNvGrpSpPr/>
            <p:nvPr/>
          </p:nvGrpSpPr>
          <p:grpSpPr>
            <a:xfrm rot="2701836">
              <a:off x="8216506" y="1352347"/>
              <a:ext cx="153783" cy="152400"/>
              <a:chOff x="8289753" y="2056250"/>
              <a:chExt cx="153783" cy="152400"/>
            </a:xfrm>
          </p:grpSpPr>
          <p:cxnSp>
            <p:nvCxnSpPr>
              <p:cNvPr id="234" name="Google Shape;234;p14"/>
              <p:cNvCxnSpPr/>
              <p:nvPr/>
            </p:nvCxnSpPr>
            <p:spPr>
              <a:xfrm>
                <a:off x="8289753" y="2132450"/>
                <a:ext cx="153783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5" name="Google Shape;235;p14"/>
              <p:cNvCxnSpPr/>
              <p:nvPr/>
            </p:nvCxnSpPr>
            <p:spPr>
              <a:xfrm rot="10800000">
                <a:off x="8371456" y="2056250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3D04951-9DC4-A5FD-D7E4-C673AC7D68A6}"/>
              </a:ext>
            </a:extLst>
          </p:cNvPr>
          <p:cNvSpPr txBox="1"/>
          <p:nvPr/>
        </p:nvSpPr>
        <p:spPr>
          <a:xfrm>
            <a:off x="1734532" y="5386270"/>
            <a:ext cx="65852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solidFill>
                  <a:srgbClr val="6A99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https://www.web3d.org/documents/specifications/19775-1/V3.3/Part01/components/rendering.html</a:t>
            </a:r>
            <a:r>
              <a:rPr lang="en-US" sz="1050" dirty="0">
                <a:solidFill>
                  <a:srgbClr val="6A99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50" b="0" dirty="0">
                <a:solidFill>
                  <a:srgbClr val="6A99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0" dirty="0">
              <a:solidFill>
                <a:srgbClr val="D4D4D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/>
          <p:nvPr/>
        </p:nvSpPr>
        <p:spPr>
          <a:xfrm>
            <a:off x="84177" y="648730"/>
            <a:ext cx="4183500" cy="506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&lt;Scene&gt;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&lt;Viewpoint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"-8 1 1"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"0 1 0 -1.57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&lt;Transform&gt;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&lt;Sphere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'0.1'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'1 0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&lt;Transform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scale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3 2"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BR" sz="825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rotation</a:t>
            </a:r>
            <a:r>
              <a:rPr lang="en-BR" sz="82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"1 0 0 -1.57"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&lt;Shape&gt;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&lt;TriangleSet&gt;</a:t>
            </a:r>
            <a:endParaRPr sz="8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&lt;Coordinate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'0 -1 -1 0 -1 1 0 1 0'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&lt;/TriangleSet&gt;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&lt;Appearance&gt;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  &lt;Material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BR" sz="825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diffuseColor</a:t>
            </a: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BR" sz="825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'0 0 1'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/&gt;</a:t>
            </a:r>
            <a:endParaRPr dirty="0"/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&lt;/Appearance&gt;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&lt;/Shape&gt;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&lt;/Transform&gt;</a:t>
            </a:r>
            <a:endParaRPr sz="8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25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&lt;/Scene&gt;</a:t>
            </a:r>
            <a:r>
              <a:rPr lang="en-BR" sz="8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00"/>
              <a:buFont typeface="Verdana"/>
              <a:buNone/>
            </a:pPr>
            <a:r>
              <a:rPr lang="en-BR"/>
              <a:t>Novo triângulo rotacionado</a:t>
            </a:r>
            <a:endParaRPr/>
          </a:p>
        </p:txBody>
      </p:sp>
      <p:pic>
        <p:nvPicPr>
          <p:cNvPr id="243" name="Google Shape;243;p15" descr="{&quot;code&quot;:&quot;$$\\mathbf{R}_{x,\\theta}=\\begin{bmatrix}\n{1}&amp;{0}&amp;{0}&amp;{0}\\\\\n{0}&amp;{\\cos\\theta}&amp;{-\\sin\\theta}&amp;{0}\\\\\n{0}&amp;{\\sin\\theta}&amp;{\\cos\\theta}&amp;{0}\\\\\n{0}&amp;{0}&amp;{0}&amp;{1}\\\\\n\\end{bmatrix}$$&quot;,&quot;backgroundColor&quot;:&quot;#FFFFFF&quot;,&quot;backgroundColorModified&quot;:false,&quot;aid&quot;:null,&quot;font&quot;:{&quot;size&quot;:12.5,&quot;family&quot;:&quot;Arial&quot;,&quot;color&quot;:&quot;#000000&quot;},&quot;type&quot;:&quot;$$&quot;,&quot;id&quot;:&quot;8&quot;,&quot;ts&quot;:1630434688679,&quot;cs&quot;:&quot;w44DstqgaHAPJajKtan05g==&quot;,&quot;size&quot;:{&quot;width&quot;:253,&quot;height&quot;:102}}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6857" y="648716"/>
            <a:ext cx="1798063" cy="72484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5"/>
          <p:cNvSpPr/>
          <p:nvPr/>
        </p:nvSpPr>
        <p:spPr>
          <a:xfrm rot="2371959">
            <a:off x="6126942" y="334448"/>
            <a:ext cx="1300388" cy="1300388"/>
          </a:xfrm>
          <a:prstGeom prst="plus">
            <a:avLst>
              <a:gd name="adj" fmla="val 45248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5" descr="{&quot;type&quot;:&quot;$$&quot;,&quot;id&quot;:&quot;5&quot;,&quot;backgroundColorModified&quot;:null,&quot;aid&quot;:null,&quot;font&quot;:{&quot;size&quot;:12,&quot;family&quot;:&quot;Arial&quot;,&quot;color&quot;:&quot;#000000&quot;},&quot;code&quot;:&quot;$$q\\,=\\,\\cos\\left(\\frac{\\theta}{2}\\right)+\\sin\\left(\\frac{\\theta}{2}\\right)u_{x}i+\\sin\\left(\\frac{\\theta}{2}\\right)u_{y}j+\\sin\\left(\\frac{\\theta}{2}\\right)u_{z}k$$&quot;,&quot;backgroundColor&quot;:&quot;#FFFFFF&quot;,&quot;ts&quot;:1630328781141,&quot;cs&quot;:&quot;6VheOl04Zf18kosaENuGrw==&quot;,&quot;size&quot;:{&quot;width&quot;:478.3333333333333,&quot;height&quot;:45}}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1915" y="1819203"/>
            <a:ext cx="4183442" cy="39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5" descr="{&quot;type&quot;:&quot;lalign*&quot;,&quot;code&quot;:&quot;\\begin{lalign*}\n&amp;{R=\\begin{bmatrix}\n{1-2\\left(q_{j}^{2}+q_{k}^{2}\\right)}&amp;{2\\left(q_{i}q_{j}-q_{k}q_{r}\\right)}&amp;{2\\left(q_{i}q_{k}+q_{j}q_{r}\\right)}&amp;{0}\\\\\n{2\\left(q_{i}q_{j}+q_{k}q_{r}\\right)}&amp;{1-2\\left(q_{i}^{2}+q_{k}^{2}\\right)}&amp;{2\\left(q_{j}q_{k}-q_{i}q_{r}\\right)}&amp;{0}\\\\\n{2\\left(q_{i}q_{k}-q_{j}q_{r}\\right)}&amp;{2\\left(q_{j}q_{k}+q_{i}q_{r}\\right)}&amp;{1-2\\left(q_{i}^{2}+q_{j}^{2}\\right)}&amp;{0}\\\\\n{0}&amp;{0}&amp;{0}&amp;{1}\\\\\n\\end{bmatrix}}\\\\\n\\end{lalign*}&quot;,&quot;id&quot;:&quot;2&quot;,&quot;backgroundColorModified&quot;:false,&quot;backgroundColor&quot;:&quot;#FFFFFF&quot;,&quot;aid&quot;:null,&quot;font&quot;:{&quot;family&quot;:&quot;Arial&quot;,&quot;size&quot;:16.5,&quot;color&quot;:&quot;#000000&quot;},&quot;ts&quot;:1630611445548,&quot;cs&quot;:&quot;6wphMPxhKdI2o1dmH1tPfA==&quot;,&quot;size&quot;:{&quot;width&quot;:663.5,&quot;height&quot;:181}}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4996" y="2916356"/>
            <a:ext cx="3957277" cy="107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5" descr="{&quot;font&quot;:{&quot;size&quot;:20,&quot;color&quot;:&quot;#000000&quot;,&quot;family&quot;:&quot;Arial&quot;},&quot;aid&quot;:null,&quot;type&quot;:&quot;gather*&quot;,&quot;code&quot;:&quot;\\begin{gather*}\n{q\\,=\\,\\cos\\left(-0.79\\right)+\\sin\\left(-0.79\\right)1i+\\sin\\left(-0.79\\right)0j+\\sin\\left(-0.79\\right)0k}\\\\\n{q\\,=\\,0.71-0.71i}\t\n\\end{gather*}&quot;,&quot;backgroundColor&quot;:&quot;#FFFFFF&quot;,&quot;backgroundColorModified&quot;:false,&quot;id&quot;:&quot;5&quot;,&quot;ts&quot;:1631315504983,&quot;cs&quot;:&quot;uf8LOi74wCKl97f8f90OXA==&quot;,&quot;size&quot;:{&quot;width&quot;:867,&quot;height&quot;:71}}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1914" y="2399318"/>
            <a:ext cx="4183442" cy="34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 descr="{&quot;type&quot;:&quot;lalign*&quot;,&quot;id&quot;:&quot;9&quot;,&quot;backgroundColorModified&quot;:false,&quot;font&quot;:{&quot;size&quot;:16.5,&quot;family&quot;:&quot;Arial&quot;,&quot;color&quot;:&quot;#000000&quot;},&quot;code&quot;:&quot;\\begin{lalign*}\n&amp;{R=\\begin{bmatrix}\n{1}&amp;{0}&amp;{0}&amp;{0}\\\\\n{0}&amp;{0}&amp;{1}&amp;{0}\\\\\n{0}&amp;{-1}&amp;{0}&amp;{0}\\\\\n{0}&amp;{0}&amp;{0}&amp;{1}\\\\\n\\end{bmatrix}}\\\\\n\\end{lalign*}&quot;,&quot;backgroundColor&quot;:&quot;#FFFFFF&quot;,&quot;aid&quot;:null,&quot;ts&quot;:1631316388654,&quot;cs&quot;:&quot;nK4qXlr6KIxguwJ00J5o6w==&quot;,&quot;size&quot;:{&quot;width&quot;:228.59999999999994,&quot;height&quot;:134.20000000000002}}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26857" y="4177820"/>
            <a:ext cx="1838772" cy="10793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A5AA29-1B55-9524-9557-A792EF0999E5}"/>
              </a:ext>
            </a:extLst>
          </p:cNvPr>
          <p:cNvSpPr txBox="1"/>
          <p:nvPr/>
        </p:nvSpPr>
        <p:spPr>
          <a:xfrm>
            <a:off x="1734532" y="5386270"/>
            <a:ext cx="65852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hlinkClick r:id="rId8"/>
              </a:rPr>
              <a:t>https://www.web3d.org/documents/specifications/19775-1/V3.3/Part01/fieldsDef.html#SFRotationAndMFRotation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5783</Words>
  <Application>Microsoft Macintosh PowerPoint</Application>
  <PresentationFormat>On-screen Show (16:10)</PresentationFormat>
  <Paragraphs>1707</Paragraphs>
  <Slides>32</Slides>
  <Notes>31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Menlo</vt:lpstr>
      <vt:lpstr>Verdana</vt:lpstr>
      <vt:lpstr>Personalizar design</vt:lpstr>
      <vt:lpstr>PowerPoint Presentation</vt:lpstr>
      <vt:lpstr>PowerPoint Presentation</vt:lpstr>
      <vt:lpstr>Definindo posição da câmera virtual</vt:lpstr>
      <vt:lpstr>Definindo posição da câmera virtual</vt:lpstr>
      <vt:lpstr>Definindo posição da câmera virtual</vt:lpstr>
      <vt:lpstr>Criando uma esfera no centro do mundo</vt:lpstr>
      <vt:lpstr>Criando um triângulo no centro do mundo</vt:lpstr>
      <vt:lpstr>Novo triângulo ampliado</vt:lpstr>
      <vt:lpstr>Novo triângulo rotacionado</vt:lpstr>
      <vt:lpstr>Novo triângulo rotacionado</vt:lpstr>
      <vt:lpstr>Novo triângulo transladando</vt:lpstr>
      <vt:lpstr>Visualizando de outro ângulo</vt:lpstr>
      <vt:lpstr>Transformação da Câmera</vt:lpstr>
      <vt:lpstr>Transformação da Câmera (Rotação)</vt:lpstr>
      <vt:lpstr>Transformação da Câmera (Translação)</vt:lpstr>
      <vt:lpstr>Transformação da Câmera</vt:lpstr>
      <vt:lpstr>Aplicando Transformação </vt:lpstr>
      <vt:lpstr>Matriz Perspectiva</vt:lpstr>
      <vt:lpstr>Matriz Perspectiva</vt:lpstr>
      <vt:lpstr>Matriz Perspectiva</vt:lpstr>
      <vt:lpstr>Aplicando Matriz de Projeção Perspectiva</vt:lpstr>
      <vt:lpstr>Aplicando Divisão Homogênea</vt:lpstr>
      <vt:lpstr>Aplicando Divisão Homogênea</vt:lpstr>
      <vt:lpstr>Mapeando coordenadas para tela (screen)</vt:lpstr>
      <vt:lpstr>Coordenadas de Tela</vt:lpstr>
      <vt:lpstr>Renderização</vt:lpstr>
      <vt:lpstr>Resultado Final</vt:lpstr>
      <vt:lpstr>Anti-Aliasing</vt:lpstr>
      <vt:lpstr>Resultado Final (sem anti-aliasing)</vt:lpstr>
      <vt:lpstr>Revisão Numpy</vt:lpstr>
      <vt:lpstr>Resultados Esperados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Luciano Pereira Soares</cp:lastModifiedBy>
  <cp:revision>9</cp:revision>
  <dcterms:modified xsi:type="dcterms:W3CDTF">2025-09-07T18:27:56Z</dcterms:modified>
</cp:coreProperties>
</file>