
<file path=[Content_Types].xml><?xml version="1.0" encoding="utf-8"?>
<Types xmlns="http://schemas.openxmlformats.org/package/2006/content-types">
  <Default Extension="gif" ContentType="image/gif"/>
  <Default Extension="jpe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</p:sldMasterIdLst>
  <p:notesMasterIdLst>
    <p:notesMasterId r:id="rId11"/>
  </p:notesMasterIdLst>
  <p:sldIdLst>
    <p:sldId id="256" r:id="rId2"/>
    <p:sldId id="320" r:id="rId3"/>
    <p:sldId id="309" r:id="rId4"/>
    <p:sldId id="334" r:id="rId5"/>
    <p:sldId id="333" r:id="rId6"/>
    <p:sldId id="423" r:id="rId7"/>
    <p:sldId id="365" r:id="rId8"/>
    <p:sldId id="280" r:id="rId9"/>
    <p:sldId id="346" r:id="rId10"/>
  </p:sldIdLst>
  <p:sldSz cx="9144000" cy="5715000" type="screen16x1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D9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9C6B71-D78C-028C-4540-0FAC7D1DEA43}" v="1" dt="2025-10-06T12:44:29.881"/>
  </p1510:revLst>
</p1510:revInfo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36" d="100"/>
          <a:sy n="136" d="100"/>
        </p:scale>
        <p:origin x="200" y="240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stavo Beltrao Braga" userId="S::gustavobb1@insper.edu.br::af0aa7ae-b103-44e9-9c36-8c21682b38a4" providerId="AD" clId="Web-{449C6B71-D78C-028C-4540-0FAC7D1DEA43}"/>
    <pc:docChg chg="delSld">
      <pc:chgData name="Gustavo Beltrao Braga" userId="S::gustavobb1@insper.edu.br::af0aa7ae-b103-44e9-9c36-8c21682b38a4" providerId="AD" clId="Web-{449C6B71-D78C-028C-4540-0FAC7D1DEA43}" dt="2025-10-06T12:44:29.881" v="0"/>
      <pc:docMkLst>
        <pc:docMk/>
      </pc:docMkLst>
      <pc:sldChg chg="del">
        <pc:chgData name="Gustavo Beltrao Braga" userId="S::gustavobb1@insper.edu.br::af0aa7ae-b103-44e9-9c36-8c21682b38a4" providerId="AD" clId="Web-{449C6B71-D78C-028C-4540-0FAC7D1DEA43}" dt="2025-10-06T12:44:29.881" v="0"/>
        <pc:sldMkLst>
          <pc:docMk/>
          <pc:sldMk cId="2654402062" sldId="335"/>
        </pc:sldMkLst>
      </pc:sldChg>
    </pc:docChg>
  </pc:docChgLst>
  <pc:docChgLst>
    <pc:chgData name="Gustavo Beltrao Braga" userId="S::gustavobb1@insper.edu.br::af0aa7ae-b103-44e9-9c36-8c21682b38a4" providerId="AD" clId="Web-{A2FFE97A-23CC-267A-AA7E-2731295143FC}"/>
    <pc:docChg chg="addSld delSld modSld">
      <pc:chgData name="Gustavo Beltrao Braga" userId="S::gustavobb1@insper.edu.br::af0aa7ae-b103-44e9-9c36-8c21682b38a4" providerId="AD" clId="Web-{A2FFE97A-23CC-267A-AA7E-2731295143FC}" dt="2025-09-29T17:36:01.754" v="59" actId="20577"/>
      <pc:docMkLst>
        <pc:docMk/>
      </pc:docMkLst>
      <pc:sldChg chg="add">
        <pc:chgData name="Gustavo Beltrao Braga" userId="S::gustavobb1@insper.edu.br::af0aa7ae-b103-44e9-9c36-8c21682b38a4" providerId="AD" clId="Web-{A2FFE97A-23CC-267A-AA7E-2731295143FC}" dt="2025-09-29T13:33:09.562" v="6"/>
        <pc:sldMkLst>
          <pc:docMk/>
          <pc:sldMk cId="3226231667" sldId="334"/>
        </pc:sldMkLst>
      </pc:sldChg>
      <pc:sldChg chg="modSp add">
        <pc:chgData name="Gustavo Beltrao Braga" userId="S::gustavobb1@insper.edu.br::af0aa7ae-b103-44e9-9c36-8c21682b38a4" providerId="AD" clId="Web-{A2FFE97A-23CC-267A-AA7E-2731295143FC}" dt="2025-09-29T17:36:01.754" v="59" actId="20577"/>
        <pc:sldMkLst>
          <pc:docMk/>
          <pc:sldMk cId="155719360" sldId="365"/>
        </pc:sldMkLst>
        <pc:spChg chg="mod">
          <ac:chgData name="Gustavo Beltrao Braga" userId="S::gustavobb1@insper.edu.br::af0aa7ae-b103-44e9-9c36-8c21682b38a4" providerId="AD" clId="Web-{A2FFE97A-23CC-267A-AA7E-2731295143FC}" dt="2025-09-29T17:36:01.754" v="59" actId="20577"/>
          <ac:spMkLst>
            <pc:docMk/>
            <pc:sldMk cId="155719360" sldId="365"/>
            <ac:spMk id="7" creationId="{62FC7030-BB95-563C-7B0A-2FD2E4579B5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7527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ef444b581a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gef444b581a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 rotWithShape="1">
          <a:blip r:embed="rId2">
            <a:alphaModFix/>
          </a:blip>
          <a:srcRect t="1" b="16530"/>
          <a:stretch/>
        </p:blipFill>
        <p:spPr>
          <a:xfrm>
            <a:off x="6094" y="-1"/>
            <a:ext cx="9123426" cy="571500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3"/>
          </p:nvPr>
        </p:nvSpPr>
        <p:spPr>
          <a:xfrm>
            <a:off x="900112" y="5296958"/>
            <a:ext cx="7343775" cy="19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233"/>
              </a:spcBef>
              <a:spcAft>
                <a:spcPts val="0"/>
              </a:spcAft>
              <a:buClr>
                <a:schemeClr val="lt1"/>
              </a:buClr>
              <a:buSzPts val="1167"/>
              <a:buFont typeface="Arial"/>
              <a:buNone/>
              <a:defRPr sz="11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57200" y="228865"/>
            <a:ext cx="8229600" cy="9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57200" y="5296958"/>
            <a:ext cx="2133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24200" y="5296958"/>
            <a:ext cx="2895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553200" y="5296958"/>
            <a:ext cx="2133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descr="fundo_ppt1_ok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24000" y="0"/>
            <a:ext cx="7620000" cy="5715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ov"/><Relationship Id="rId13" Type="http://schemas.openxmlformats.org/officeDocument/2006/relationships/image" Target="../media/image7.png"/><Relationship Id="rId3" Type="http://schemas.microsoft.com/office/2007/relationships/media" Target="../media/media2.mov"/><Relationship Id="rId7" Type="http://schemas.microsoft.com/office/2007/relationships/media" Target="../media/media4.mov"/><Relationship Id="rId12" Type="http://schemas.openxmlformats.org/officeDocument/2006/relationships/image" Target="../media/image6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video" Target="../media/media3.mov"/><Relationship Id="rId11" Type="http://schemas.openxmlformats.org/officeDocument/2006/relationships/image" Target="../media/image5.png"/><Relationship Id="rId5" Type="http://schemas.microsoft.com/office/2007/relationships/media" Target="../media/media3.mov"/><Relationship Id="rId10" Type="http://schemas.openxmlformats.org/officeDocument/2006/relationships/image" Target="../media/image4.png"/><Relationship Id="rId4" Type="http://schemas.openxmlformats.org/officeDocument/2006/relationships/video" Target="../media/media2.mov"/><Relationship Id="rId9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adertoy.com/view/lX2BRK" TargetMode="External"/><Relationship Id="rId2" Type="http://schemas.openxmlformats.org/officeDocument/2006/relationships/hyperlink" Target="https://www.shadertoy.com/view/wfXyW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hadertoy.com/view/wcjBWt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nspirnathan.com/posts/49-shadertoy-tutorial-part-3" TargetMode="External"/><Relationship Id="rId2" Type="http://schemas.openxmlformats.org/officeDocument/2006/relationships/hyperlink" Target="https://www.shadertoy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hebookofshaders.com/" TargetMode="External"/><Relationship Id="rId4" Type="http://schemas.openxmlformats.org/officeDocument/2006/relationships/hyperlink" Target="https://iquilezles.org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pt-BR"/>
              <a:t>Computação Gráfica</a:t>
            </a:r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spcBef>
                <a:spcPts val="0"/>
              </a:spcBef>
              <a:buSzPts val="1600"/>
            </a:pPr>
            <a:r>
              <a:rPr lang="pt-BR" sz="1650" err="1"/>
              <a:t>Shaders</a:t>
            </a:r>
            <a:endParaRPr lang="pt-BR"/>
          </a:p>
          <a:p>
            <a:pPr marL="0" indent="0">
              <a:spcBef>
                <a:spcPts val="0"/>
              </a:spcBef>
              <a:buSzPts val="1600"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B50AE-2940-DFE5-01B2-525581120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Uniforms</a:t>
            </a:r>
            <a:r>
              <a:rPr lang="pt-BR" dirty="0"/>
              <a:t> padrões do </a:t>
            </a:r>
            <a:r>
              <a:rPr lang="pt-BR" dirty="0" err="1"/>
              <a:t>Shadertoy</a:t>
            </a:r>
            <a:r>
              <a:rPr lang="pt-BR" dirty="0"/>
              <a:t> (GLSL)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794075-3DA5-0907-6A15-DFDC25BAE3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uniform vec3 </a:t>
            </a:r>
            <a:r>
              <a:rPr lang="en-US" b="1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iResolution</a:t>
            </a:r>
            <a:r>
              <a:rPr lang="en-US" b="1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; // </a:t>
            </a:r>
            <a:r>
              <a:rPr lang="en-US" b="1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Resolução</a:t>
            </a:r>
            <a:r>
              <a:rPr lang="en-US" b="1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da Janela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uniform float </a:t>
            </a:r>
            <a:r>
              <a:rPr lang="en-US" b="1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iTime</a:t>
            </a:r>
            <a:r>
              <a:rPr lang="en-US" b="1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; // Float dos </a:t>
            </a:r>
            <a:r>
              <a:rPr lang="en-US" b="1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segundos</a:t>
            </a:r>
            <a:r>
              <a:rPr lang="en-US" b="1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passados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uniform float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iTimeDelta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;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uniform float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iFrame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;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uniform float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iChannelTime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[4];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uniform vec4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iMouse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;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uniform vec4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iDate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;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uniform float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iSampleRate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;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uniform vec3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iChannelResolution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[4];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uniform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samplerXX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iChanneli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;</a:t>
            </a:r>
            <a:endParaRPr lang="pt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19BD5B-FBBA-CB1B-D402-D88095185AE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2707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24757-2FBA-FD0F-D446-F2C8A83C8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Exemplo com Vetores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87281D-B426-44AA-02B3-C6A850468C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/>
              <a:t>Um recurso interessante é o </a:t>
            </a:r>
            <a:r>
              <a:rPr lang="pt-BR" b="1" err="1"/>
              <a:t>swizzling</a:t>
            </a:r>
            <a:r>
              <a:rPr lang="pt-BR"/>
              <a:t>, onde você pode combinar e misturar os valores do vetor, por exemplo:</a:t>
            </a:r>
          </a:p>
          <a:p>
            <a:endParaRPr lang="pt-BR"/>
          </a:p>
          <a:p>
            <a:endParaRPr lang="pt-BR"/>
          </a:p>
          <a:p>
            <a:endParaRPr lang="pt-BR"/>
          </a:p>
          <a:p>
            <a:endParaRPr lang="pt-BR"/>
          </a:p>
          <a:p>
            <a:endParaRPr lang="pt-BR" sz="1400"/>
          </a:p>
          <a:p>
            <a:r>
              <a:rPr lang="pt-BR"/>
              <a:t>Na construção de vetores, várias formas de combinação também são viáveis, por exemplo: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64F33-34E4-DE21-4DAD-247E3FB608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</a:t>
            </a:fld>
            <a:endParaRPr lang="pt-B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7FABE-1D11-561A-D0F2-6081017F2E64}"/>
              </a:ext>
            </a:extLst>
          </p:cNvPr>
          <p:cNvSpPr txBox="1"/>
          <p:nvPr/>
        </p:nvSpPr>
        <p:spPr>
          <a:xfrm>
            <a:off x="4688586" y="5390585"/>
            <a:ext cx="36781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/>
              <a:t>Referência: https://</a:t>
            </a:r>
            <a:r>
              <a:rPr lang="pt-BR" err="1"/>
              <a:t>learnopengl.com</a:t>
            </a:r>
            <a:r>
              <a:rPr lang="pt-BR"/>
              <a:t>/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D10D1E-22D5-5884-A668-A1ABCC9A8C36}"/>
              </a:ext>
            </a:extLst>
          </p:cNvPr>
          <p:cNvSpPr txBox="1"/>
          <p:nvPr/>
        </p:nvSpPr>
        <p:spPr>
          <a:xfrm>
            <a:off x="1418767" y="1759386"/>
            <a:ext cx="6539638" cy="107721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vec2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someVec;</a:t>
            </a:r>
          </a:p>
          <a:p>
            <a:r>
              <a:rPr lang="en-US" sz="16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vec4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differentVec = someVec.xyxx;</a:t>
            </a:r>
          </a:p>
          <a:p>
            <a:r>
              <a:rPr lang="en-US" sz="16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vec3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anotherVec = differentVec.zyw;</a:t>
            </a:r>
          </a:p>
          <a:p>
            <a:r>
              <a:rPr lang="en-US" sz="16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vec4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otherVec = someVec.xxxx + anotherVec.yxzy;</a:t>
            </a:r>
            <a:endParaRPr lang="en-US" sz="1600" noProof="1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C404A8-EC22-C05E-7C9E-928136E43953}"/>
              </a:ext>
            </a:extLst>
          </p:cNvPr>
          <p:cNvSpPr txBox="1"/>
          <p:nvPr/>
        </p:nvSpPr>
        <p:spPr>
          <a:xfrm>
            <a:off x="1418767" y="4018298"/>
            <a:ext cx="6539638" cy="83099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vec2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vect = </a:t>
            </a:r>
            <a:r>
              <a:rPr lang="en-US" sz="16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vec2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sz="1600" b="0" i="0" noProof="1">
                <a:solidFill>
                  <a:srgbClr val="FFCD22"/>
                </a:solidFill>
                <a:effectLst/>
                <a:latin typeface="Courier New" panose="02070309020205020404" pitchFamily="49" charset="0"/>
              </a:rPr>
              <a:t>0.5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sz="1600" b="0" i="0" noProof="1">
                <a:solidFill>
                  <a:srgbClr val="FFCD22"/>
                </a:solidFill>
                <a:effectLst/>
                <a:latin typeface="Courier New" panose="02070309020205020404" pitchFamily="49" charset="0"/>
              </a:rPr>
              <a:t>0.7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);</a:t>
            </a:r>
          </a:p>
          <a:p>
            <a:r>
              <a:rPr lang="en-US" sz="16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vec4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result = </a:t>
            </a:r>
            <a:r>
              <a:rPr lang="en-US" sz="16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vec4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(vect, </a:t>
            </a:r>
            <a:r>
              <a:rPr lang="en-US" sz="1600" b="0" i="0" noProof="1">
                <a:solidFill>
                  <a:srgbClr val="FFCD22"/>
                </a:solidFill>
                <a:effectLst/>
                <a:latin typeface="Courier New" panose="02070309020205020404" pitchFamily="49" charset="0"/>
              </a:rPr>
              <a:t>0.0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sz="1600" b="0" i="0" noProof="1">
                <a:solidFill>
                  <a:srgbClr val="FFCD22"/>
                </a:solidFill>
                <a:effectLst/>
                <a:latin typeface="Courier New" panose="02070309020205020404" pitchFamily="49" charset="0"/>
              </a:rPr>
              <a:t>0.0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);</a:t>
            </a:r>
          </a:p>
          <a:p>
            <a:r>
              <a:rPr lang="en-US" sz="16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vec4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otherResult = </a:t>
            </a:r>
            <a:r>
              <a:rPr lang="en-US" sz="16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vec4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(result.xyz, </a:t>
            </a:r>
            <a:r>
              <a:rPr lang="en-US" sz="1600" b="0" i="0" noProof="1">
                <a:solidFill>
                  <a:srgbClr val="FFCD22"/>
                </a:solidFill>
                <a:effectLst/>
                <a:latin typeface="Courier New" panose="02070309020205020404" pitchFamily="49" charset="0"/>
              </a:rPr>
              <a:t>1.0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);</a:t>
            </a:r>
            <a:endParaRPr lang="en-US" sz="1600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166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53622-53E4-43EB-BFD2-5BE0F5F08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50" noProof="0"/>
              <a:t>Live Coding</a:t>
            </a:r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208C92-0735-B5EB-7246-90E06A21B79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</a:t>
            </a:fld>
            <a:endParaRPr lang="pt-B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35DFFB-19BB-725A-5D36-3B0C854AFC2D}"/>
              </a:ext>
            </a:extLst>
          </p:cNvPr>
          <p:cNvSpPr txBox="1"/>
          <p:nvPr/>
        </p:nvSpPr>
        <p:spPr>
          <a:xfrm>
            <a:off x="5440680" y="5410729"/>
            <a:ext cx="29254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050" err="1"/>
              <a:t>Imagem:F.Andreussi</a:t>
            </a:r>
            <a:r>
              <a:rPr lang="pt-BR" sz="1050"/>
              <a:t>(BUW)</a:t>
            </a:r>
          </a:p>
        </p:txBody>
      </p:sp>
      <p:pic>
        <p:nvPicPr>
          <p:cNvPr id="11" name="Picture 10" descr="mavimedia giphyupload code developer yazılım GIF">
            <a:extLst>
              <a:ext uri="{FF2B5EF4-FFF2-40B4-BE49-F238E27FC236}">
                <a16:creationId xmlns:a16="http://schemas.microsoft.com/office/drawing/2014/main" id="{5B2E7726-B82C-B2AD-6346-2B10835AE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572" y="1011473"/>
            <a:ext cx="6948239" cy="389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231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53622-53E4-43EB-BFD2-5BE0F5F08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50" err="1"/>
              <a:t>Fragment</a:t>
            </a:r>
            <a:r>
              <a:rPr lang="pt-BR" sz="2650"/>
              <a:t> </a:t>
            </a:r>
            <a:r>
              <a:rPr lang="pt-BR" sz="2650" err="1"/>
              <a:t>Shader</a:t>
            </a:r>
            <a:r>
              <a:rPr lang="pt-BR" sz="2650"/>
              <a:t> - Atividade</a:t>
            </a:r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208C92-0735-B5EB-7246-90E06A21B79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</a:t>
            </a:fld>
            <a:endParaRPr lang="pt-B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35DFFB-19BB-725A-5D36-3B0C854AFC2D}"/>
              </a:ext>
            </a:extLst>
          </p:cNvPr>
          <p:cNvSpPr txBox="1"/>
          <p:nvPr/>
        </p:nvSpPr>
        <p:spPr>
          <a:xfrm>
            <a:off x="5440680" y="5410729"/>
            <a:ext cx="29254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050" err="1"/>
              <a:t>Imagem:F.Andreussi</a:t>
            </a:r>
            <a:r>
              <a:rPr lang="pt-BR" sz="1050"/>
              <a:t>(BUW)</a:t>
            </a:r>
          </a:p>
        </p:txBody>
      </p:sp>
      <p:pic>
        <p:nvPicPr>
          <p:cNvPr id="5" name="capture">
            <a:hlinkClick r:id="" action="ppaction://media"/>
            <a:extLst>
              <a:ext uri="{FF2B5EF4-FFF2-40B4-BE49-F238E27FC236}">
                <a16:creationId xmlns:a16="http://schemas.microsoft.com/office/drawing/2014/main" id="{FA8D82F7-8243-0968-DA2A-327D84C7A4F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58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400" y="800100"/>
            <a:ext cx="73152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443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53622-53E4-43EB-BFD2-5BE0F5F08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50" err="1"/>
              <a:t>Fragment</a:t>
            </a:r>
            <a:r>
              <a:rPr lang="pt-BR" sz="2650"/>
              <a:t> </a:t>
            </a:r>
            <a:r>
              <a:rPr lang="pt-BR" sz="2650" err="1"/>
              <a:t>Shader</a:t>
            </a:r>
            <a:r>
              <a:rPr lang="pt-BR" sz="2650"/>
              <a:t> - </a:t>
            </a:r>
            <a:r>
              <a:rPr lang="pt-BR" sz="2700"/>
              <a:t>Atividade</a:t>
            </a:r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208C92-0735-B5EB-7246-90E06A21B79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</a:t>
            </a:fld>
            <a:endParaRPr lang="pt-B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35DFFB-19BB-725A-5D36-3B0C854AFC2D}"/>
              </a:ext>
            </a:extLst>
          </p:cNvPr>
          <p:cNvSpPr txBox="1"/>
          <p:nvPr/>
        </p:nvSpPr>
        <p:spPr>
          <a:xfrm>
            <a:off x="5440680" y="5410729"/>
            <a:ext cx="29254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050" err="1"/>
              <a:t>Imagem:F.Andreussi</a:t>
            </a:r>
            <a:r>
              <a:rPr lang="pt-BR" sz="1050"/>
              <a:t>(BUW)</a:t>
            </a:r>
          </a:p>
        </p:txBody>
      </p:sp>
      <p:pic>
        <p:nvPicPr>
          <p:cNvPr id="5" name="capture">
            <a:hlinkClick r:id="" action="ppaction://media"/>
            <a:extLst>
              <a:ext uri="{FF2B5EF4-FFF2-40B4-BE49-F238E27FC236}">
                <a16:creationId xmlns:a16="http://schemas.microsoft.com/office/drawing/2014/main" id="{FA8D82F7-8243-0968-DA2A-327D84C7A4F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584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35870" y="846263"/>
            <a:ext cx="3304026" cy="1857422"/>
          </a:xfrm>
          <a:prstGeom prst="rect">
            <a:avLst/>
          </a:prstGeom>
        </p:spPr>
      </p:pic>
      <p:pic>
        <p:nvPicPr>
          <p:cNvPr id="3" name="Screen Recording 2024-10-23 at 18.36.21">
            <a:hlinkClick r:id="" action="ppaction://media"/>
            <a:extLst>
              <a:ext uri="{FF2B5EF4-FFF2-40B4-BE49-F238E27FC236}">
                <a16:creationId xmlns:a16="http://schemas.microsoft.com/office/drawing/2014/main" id="{0847B116-FD94-EBB7-DB38-71C7E2C6519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00492" y="3561534"/>
            <a:ext cx="2943990" cy="1611004"/>
          </a:xfrm>
          <a:prstGeom prst="rect">
            <a:avLst/>
          </a:prstGeom>
        </p:spPr>
      </p:pic>
      <p:pic>
        <p:nvPicPr>
          <p:cNvPr id="7" name="Screen Recording 2024-10-23 at 18.57.58">
            <a:hlinkClick r:id="" action="ppaction://media"/>
            <a:extLst>
              <a:ext uri="{FF2B5EF4-FFF2-40B4-BE49-F238E27FC236}">
                <a16:creationId xmlns:a16="http://schemas.microsoft.com/office/drawing/2014/main" id="{2F9E6268-A0C4-E491-ED0B-C5B45F61D79A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088768" y="3561533"/>
            <a:ext cx="2925528" cy="16110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5B1465B-732C-4921-D4ED-DA05F8E35286}"/>
              </a:ext>
            </a:extLst>
          </p:cNvPr>
          <p:cNvSpPr txBox="1"/>
          <p:nvPr/>
        </p:nvSpPr>
        <p:spPr>
          <a:xfrm>
            <a:off x="235497" y="3094593"/>
            <a:ext cx="274319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b="1"/>
              <a:t>Desafios:</a:t>
            </a:r>
          </a:p>
        </p:txBody>
      </p:sp>
      <p:pic>
        <p:nvPicPr>
          <p:cNvPr id="11" name="Screen Recording 2024-10-23 at 19.18.11">
            <a:hlinkClick r:id="" action="ppaction://media"/>
            <a:extLst>
              <a:ext uri="{FF2B5EF4-FFF2-40B4-BE49-F238E27FC236}">
                <a16:creationId xmlns:a16="http://schemas.microsoft.com/office/drawing/2014/main" id="{0BE5D50B-FFD3-26EA-1EE7-F8C06D185469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245403" y="3561534"/>
            <a:ext cx="2920912" cy="160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87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8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6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8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9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>
                <p:cTn id="20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>
                <p:cTn id="21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>
                <p:cTn id="22" repeatCount="indefinite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41844-BF2D-00D6-86A1-837EFA842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818FD-07B1-674D-DE74-EED9EE3F4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50" dirty="0" err="1"/>
              <a:t>Projeto</a:t>
            </a:r>
            <a:r>
              <a:rPr lang="en-US" sz="2650" dirty="0"/>
              <a:t>: </a:t>
            </a:r>
            <a:r>
              <a:rPr lang="en-US" sz="2650" dirty="0" err="1"/>
              <a:t>Dicas</a:t>
            </a:r>
            <a:endParaRPr lang="en-US" dirty="0" err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B0C66-2FB0-BAA7-E743-147AE9664CB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7</a:t>
            </a:fld>
            <a:endParaRPr lang="pt-B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6FC00-C6F2-6F1E-21C7-ADF9805601ED}"/>
              </a:ext>
            </a:extLst>
          </p:cNvPr>
          <p:cNvSpPr txBox="1"/>
          <p:nvPr/>
        </p:nvSpPr>
        <p:spPr>
          <a:xfrm>
            <a:off x="5440680" y="5410729"/>
            <a:ext cx="29254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050" err="1"/>
              <a:t>Imagem:F.Andreussi</a:t>
            </a:r>
            <a:r>
              <a:rPr lang="pt-BR" sz="1050"/>
              <a:t>(BUW)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FC7030-BB95-563C-7B0A-2FD2E4579B54}"/>
              </a:ext>
            </a:extLst>
          </p:cNvPr>
          <p:cNvSpPr txBox="1"/>
          <p:nvPr/>
        </p:nvSpPr>
        <p:spPr>
          <a:xfrm>
            <a:off x="237145" y="716748"/>
            <a:ext cx="6322938" cy="32932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800" b="1" dirty="0"/>
              <a:t>Links do </a:t>
            </a:r>
            <a:r>
              <a:rPr lang="en-US" sz="1800" b="1" dirty="0" err="1"/>
              <a:t>código</a:t>
            </a:r>
            <a:r>
              <a:rPr lang="en-US" sz="1800" b="1" dirty="0"/>
              <a:t> da aula e outros:</a:t>
            </a:r>
            <a:endParaRPr lang="en-US" dirty="0"/>
          </a:p>
          <a:p>
            <a:endParaRPr lang="en-US" sz="1800" b="1" dirty="0"/>
          </a:p>
          <a:p>
            <a:r>
              <a:rPr lang="en-US" sz="1800" dirty="0"/>
              <a:t>Aula:</a:t>
            </a:r>
            <a:r>
              <a:rPr lang="en-US" sz="1800" b="1" dirty="0"/>
              <a:t> </a:t>
            </a:r>
            <a:r>
              <a:rPr lang="en-US" sz="1800" dirty="0">
                <a:hlinkClick r:id="rId2"/>
              </a:rPr>
              <a:t>https://www.shadertoy.com/view/wfXyWX#</a:t>
            </a:r>
            <a:endParaRPr lang="en-US" sz="1800" b="1" dirty="0"/>
          </a:p>
          <a:p>
            <a:r>
              <a:rPr lang="en-US" sz="1800" err="1"/>
              <a:t>Funções</a:t>
            </a:r>
            <a:r>
              <a:rPr lang="en-US" sz="1800" dirty="0"/>
              <a:t>: </a:t>
            </a:r>
            <a:r>
              <a:rPr lang="en-US" sz="1800" dirty="0">
                <a:hlinkClick r:id="rId3"/>
              </a:rPr>
              <a:t>https://www.shadertoy.com/view/lX2BRK</a:t>
            </a:r>
            <a:endParaRPr lang="en-US" sz="1800" dirty="0"/>
          </a:p>
          <a:p>
            <a:r>
              <a:rPr lang="en-US" sz="1800" dirty="0"/>
              <a:t>FFT e </a:t>
            </a:r>
            <a:r>
              <a:rPr lang="en-US" sz="1800" dirty="0" err="1"/>
              <a:t>música</a:t>
            </a:r>
            <a:r>
              <a:rPr lang="en-US" sz="1800" dirty="0"/>
              <a:t>: </a:t>
            </a:r>
            <a:r>
              <a:rPr lang="en-US" sz="1800" dirty="0">
                <a:hlinkClick r:id="rId4"/>
              </a:rPr>
              <a:t>https://www.shadertoy.com/view/wcjBWt</a:t>
            </a:r>
          </a:p>
          <a:p>
            <a:pPr>
              <a:buChar char="•"/>
            </a:pPr>
            <a:endParaRPr lang="en-US" sz="1800" dirty="0"/>
          </a:p>
          <a:p>
            <a:endParaRPr lang="en-US" sz="1800" dirty="0"/>
          </a:p>
          <a:p>
            <a:pPr>
              <a:buChar char="•"/>
            </a:pPr>
            <a:endParaRPr lang="en-US" sz="1800" dirty="0"/>
          </a:p>
          <a:p>
            <a:pPr>
              <a:buChar char="•"/>
            </a:pPr>
            <a:endParaRPr lang="en-US" sz="1800" b="1" dirty="0"/>
          </a:p>
          <a:p>
            <a:pPr marL="285750" indent="-285750">
              <a:buChar char="•"/>
            </a:pPr>
            <a:endParaRPr lang="en-US" sz="1800" b="1" dirty="0"/>
          </a:p>
          <a:p>
            <a:pPr marL="285750" indent="-285750"/>
            <a:endParaRPr lang="en-US" dirty="0"/>
          </a:p>
          <a:p>
            <a:pPr marL="285750" indent="-28575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19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32F02-CFAA-2241-EB0D-302E57302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Referências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6C5517-DEEA-D3D5-173B-95ED5A8B0E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Baseado:</a:t>
            </a:r>
          </a:p>
          <a:p>
            <a:r>
              <a:rPr lang="pt-BR">
                <a:hlinkClick r:id="rId2"/>
              </a:rPr>
              <a:t>https://www.shadertoy.com/</a:t>
            </a:r>
            <a:endParaRPr lang="pt-BR"/>
          </a:p>
          <a:p>
            <a:endParaRPr lang="pt-BR"/>
          </a:p>
          <a:p>
            <a:r>
              <a:rPr lang="pt-BR"/>
              <a:t>Usando:</a:t>
            </a:r>
          </a:p>
          <a:p>
            <a:r>
              <a:rPr lang="pt-BR">
                <a:hlinkClick r:id="rId3"/>
              </a:rPr>
              <a:t>https://inspirnathan.com/posts/49-shadertoy-tutorial-part-3</a:t>
            </a:r>
            <a:endParaRPr lang="pt-BR"/>
          </a:p>
          <a:p>
            <a:endParaRPr lang="pt-BR"/>
          </a:p>
          <a:p>
            <a:r>
              <a:rPr lang="pt-BR"/>
              <a:t>Documentações:</a:t>
            </a:r>
          </a:p>
          <a:p>
            <a:r>
              <a:rPr lang="pt-BR">
                <a:hlinkClick r:id="rId4"/>
              </a:rPr>
              <a:t>https://iquilezles.org/</a:t>
            </a:r>
            <a:r>
              <a:rPr lang="pt-BR"/>
              <a:t> </a:t>
            </a:r>
          </a:p>
          <a:p>
            <a:r>
              <a:rPr lang="pt-BR">
                <a:hlinkClick r:id="rId5"/>
              </a:rPr>
              <a:t>https://thebookofshaders.com/</a:t>
            </a:r>
            <a:endParaRPr lang="pt-BR"/>
          </a:p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B0CFA4-E100-183E-9132-65E74F1376F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1180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66"/>
          <p:cNvSpPr txBox="1">
            <a:spLocks noGrp="1"/>
          </p:cNvSpPr>
          <p:nvPr>
            <p:ph type="body" idx="1"/>
          </p:nvPr>
        </p:nvSpPr>
        <p:spPr>
          <a:xfrm>
            <a:off x="955687" y="1402663"/>
            <a:ext cx="73437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en-BR"/>
              <a:t>Computação Gráfica</a:t>
            </a:r>
            <a:endParaRPr/>
          </a:p>
        </p:txBody>
      </p:sp>
      <p:sp>
        <p:nvSpPr>
          <p:cNvPr id="4" name="Google Shape;926;p84">
            <a:extLst>
              <a:ext uri="{FF2B5EF4-FFF2-40B4-BE49-F238E27FC236}">
                <a16:creationId xmlns:a16="http://schemas.microsoft.com/office/drawing/2014/main" id="{84ADE440-70D3-7993-9C1F-B5C671CFA3B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966787" y="2400300"/>
            <a:ext cx="7343775" cy="3284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300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200"/>
              <a:t>Luciano Soares</a:t>
            </a:r>
            <a:br>
              <a:rPr lang="pt-BR" sz="2200"/>
            </a:br>
            <a:r>
              <a:rPr lang="pt-BR" sz="2200"/>
              <a:t>&lt;</a:t>
            </a:r>
            <a:r>
              <a:rPr lang="pt-BR" sz="2200" err="1"/>
              <a:t>lpsoares@insper.edu.br</a:t>
            </a:r>
            <a:r>
              <a:rPr lang="pt-BR" sz="2200"/>
              <a:t>&gt;</a:t>
            </a:r>
          </a:p>
          <a:p>
            <a:pPr marL="0" lvl="0" indent="0" algn="ctr" rtl="0">
              <a:spcBef>
                <a:spcPts val="0"/>
              </a:spcBef>
              <a:spcAft>
                <a:spcPts val="300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200"/>
              <a:t>Fabio Orfali</a:t>
            </a:r>
            <a:br>
              <a:rPr lang="en-BR" sz="2200"/>
            </a:br>
            <a:r>
              <a:rPr lang="en-BR" sz="2200"/>
              <a:t>&lt;fabioo1@insper.edu.br&gt;</a:t>
            </a:r>
            <a:endParaRPr lang="pt-BR" sz="2200"/>
          </a:p>
          <a:p>
            <a:pPr marL="0" lvl="0" indent="0" algn="ctr" rtl="0">
              <a:spcBef>
                <a:spcPts val="0"/>
              </a:spcBef>
              <a:spcAft>
                <a:spcPts val="300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200"/>
              <a:t>Gustavo Braga</a:t>
            </a:r>
            <a:br>
              <a:rPr lang="en-BR" sz="2200"/>
            </a:br>
            <a:r>
              <a:rPr lang="en-US" sz="2200"/>
              <a:t>&lt;gustavobb1@insper.edu.br&gt;</a:t>
            </a:r>
            <a:endParaRPr sz="2200"/>
          </a:p>
          <a:p>
            <a:pPr marL="0" lvl="0" indent="0" algn="ctr" rtl="0">
              <a:spcBef>
                <a:spcPts val="0"/>
              </a:spcBef>
              <a:spcAft>
                <a:spcPts val="3000"/>
              </a:spcAft>
              <a:buClr>
                <a:schemeClr val="lt1"/>
              </a:buClr>
              <a:buSzPts val="2333"/>
              <a:buFont typeface="Verdana"/>
              <a:buNone/>
            </a:pPr>
            <a:endParaRPr sz="2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347</Words>
  <Application>Microsoft Macintosh PowerPoint</Application>
  <PresentationFormat>On-screen Show (16:10)</PresentationFormat>
  <Paragraphs>70</Paragraphs>
  <Slides>9</Slides>
  <Notes>3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Courier New</vt:lpstr>
      <vt:lpstr>Tahoma</vt:lpstr>
      <vt:lpstr>Verdana</vt:lpstr>
      <vt:lpstr>Personalizar design</vt:lpstr>
      <vt:lpstr>PowerPoint Presentation</vt:lpstr>
      <vt:lpstr>Uniforms padrões do Shadertoy (GLSL)</vt:lpstr>
      <vt:lpstr>Exemplo com Vetores</vt:lpstr>
      <vt:lpstr>Live Coding</vt:lpstr>
      <vt:lpstr>Fragment Shader - Atividade</vt:lpstr>
      <vt:lpstr>Fragment Shader - Atividade</vt:lpstr>
      <vt:lpstr>Projeto: Dicas</vt:lpstr>
      <vt:lpstr>Referências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Luciano Pereira Soares</cp:lastModifiedBy>
  <cp:revision>35</cp:revision>
  <cp:lastPrinted>2023-05-03T11:33:42Z</cp:lastPrinted>
  <dcterms:modified xsi:type="dcterms:W3CDTF">2025-10-06T21:24:03Z</dcterms:modified>
</cp:coreProperties>
</file>