
<file path=[Content_Types].xml><?xml version="1.0" encoding="utf-8"?>
<Types xmlns="http://schemas.openxmlformats.org/package/2006/content-types">
  <Default Extension="gif" ContentType="image/gif"/>
  <Default Extension="jpeg" ContentType="image/jpeg"/>
  <Default Extension="mov" ContentType="video/quicktime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1" r:id="rId1"/>
  </p:sldMasterIdLst>
  <p:notesMasterIdLst>
    <p:notesMasterId r:id="rId58"/>
  </p:notesMasterIdLst>
  <p:sldIdLst>
    <p:sldId id="256" r:id="rId2"/>
    <p:sldId id="336" r:id="rId3"/>
    <p:sldId id="284" r:id="rId4"/>
    <p:sldId id="287" r:id="rId5"/>
    <p:sldId id="288" r:id="rId6"/>
    <p:sldId id="289" r:id="rId7"/>
    <p:sldId id="290" r:id="rId8"/>
    <p:sldId id="291" r:id="rId9"/>
    <p:sldId id="293" r:id="rId10"/>
    <p:sldId id="294" r:id="rId11"/>
    <p:sldId id="330" r:id="rId12"/>
    <p:sldId id="329" r:id="rId13"/>
    <p:sldId id="308" r:id="rId14"/>
    <p:sldId id="328" r:id="rId15"/>
    <p:sldId id="353" r:id="rId16"/>
    <p:sldId id="354" r:id="rId17"/>
    <p:sldId id="355" r:id="rId18"/>
    <p:sldId id="356" r:id="rId19"/>
    <p:sldId id="357" r:id="rId20"/>
    <p:sldId id="286" r:id="rId21"/>
    <p:sldId id="295" r:id="rId22"/>
    <p:sldId id="296" r:id="rId23"/>
    <p:sldId id="297" r:id="rId24"/>
    <p:sldId id="298" r:id="rId25"/>
    <p:sldId id="299" r:id="rId26"/>
    <p:sldId id="347" r:id="rId27"/>
    <p:sldId id="300" r:id="rId28"/>
    <p:sldId id="301" r:id="rId29"/>
    <p:sldId id="302" r:id="rId30"/>
    <p:sldId id="303" r:id="rId31"/>
    <p:sldId id="304" r:id="rId32"/>
    <p:sldId id="305" r:id="rId33"/>
    <p:sldId id="332" r:id="rId34"/>
    <p:sldId id="313" r:id="rId35"/>
    <p:sldId id="314" r:id="rId36"/>
    <p:sldId id="310" r:id="rId37"/>
    <p:sldId id="311" r:id="rId38"/>
    <p:sldId id="312" r:id="rId39"/>
    <p:sldId id="317" r:id="rId40"/>
    <p:sldId id="326" r:id="rId41"/>
    <p:sldId id="348" r:id="rId42"/>
    <p:sldId id="349" r:id="rId43"/>
    <p:sldId id="350" r:id="rId44"/>
    <p:sldId id="351" r:id="rId45"/>
    <p:sldId id="352" r:id="rId46"/>
    <p:sldId id="272" r:id="rId47"/>
    <p:sldId id="271" r:id="rId48"/>
    <p:sldId id="334" r:id="rId49"/>
    <p:sldId id="359" r:id="rId50"/>
    <p:sldId id="360" r:id="rId51"/>
    <p:sldId id="361" r:id="rId52"/>
    <p:sldId id="362" r:id="rId53"/>
    <p:sldId id="363" r:id="rId54"/>
    <p:sldId id="364" r:id="rId55"/>
    <p:sldId id="365" r:id="rId56"/>
    <p:sldId id="346" r:id="rId57"/>
  </p:sldIdLst>
  <p:sldSz cx="9144000" cy="5715000" type="screen16x1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3E7BBD-4D48-F3EA-BD07-36955F6CB336}" v="77" dt="2025-10-05T12:32:05.7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>
      <p:cViewPr varScale="1">
        <p:scale>
          <a:sx n="139" d="100"/>
          <a:sy n="139" d="100"/>
        </p:scale>
        <p:origin x="1288" y="168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microsoft.com/office/2015/10/relationships/revisionInfo" Target="revisionInfo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stavo Beltrao Braga" userId="S::gustavobb1@insper.edu.br::af0aa7ae-b103-44e9-9c36-8c21682b38a4" providerId="AD" clId="Web-{64E096CF-9285-E60A-3CA6-E411ECE8C628}"/>
    <pc:docChg chg="addSld delSld modSld sldOrd">
      <pc:chgData name="Gustavo Beltrao Braga" userId="S::gustavobb1@insper.edu.br::af0aa7ae-b103-44e9-9c36-8c21682b38a4" providerId="AD" clId="Web-{64E096CF-9285-E60A-3CA6-E411ECE8C628}" dt="2025-09-29T13:28:22.893" v="1984"/>
      <pc:docMkLst>
        <pc:docMk/>
      </pc:docMkLst>
      <pc:sldChg chg="mod ord modShow">
        <pc:chgData name="Gustavo Beltrao Braga" userId="S::gustavobb1@insper.edu.br::af0aa7ae-b103-44e9-9c36-8c21682b38a4" providerId="AD" clId="Web-{64E096CF-9285-E60A-3CA6-E411ECE8C628}" dt="2025-09-29T12:40:16.107" v="510"/>
        <pc:sldMkLst>
          <pc:docMk/>
          <pc:sldMk cId="0" sldId="287"/>
        </pc:sldMkLst>
      </pc:sldChg>
      <pc:sldChg chg="mod ord modShow">
        <pc:chgData name="Gustavo Beltrao Braga" userId="S::gustavobb1@insper.edu.br::af0aa7ae-b103-44e9-9c36-8c21682b38a4" providerId="AD" clId="Web-{64E096CF-9285-E60A-3CA6-E411ECE8C628}" dt="2025-09-29T12:40:14.294" v="506"/>
        <pc:sldMkLst>
          <pc:docMk/>
          <pc:sldMk cId="0" sldId="288"/>
        </pc:sldMkLst>
      </pc:sldChg>
      <pc:sldChg chg="mod ord modShow">
        <pc:chgData name="Gustavo Beltrao Braga" userId="S::gustavobb1@insper.edu.br::af0aa7ae-b103-44e9-9c36-8c21682b38a4" providerId="AD" clId="Web-{64E096CF-9285-E60A-3CA6-E411ECE8C628}" dt="2025-09-29T12:40:15.216" v="508"/>
        <pc:sldMkLst>
          <pc:docMk/>
          <pc:sldMk cId="0" sldId="289"/>
        </pc:sldMkLst>
      </pc:sldChg>
      <pc:sldChg chg="mod ord modShow">
        <pc:chgData name="Gustavo Beltrao Braga" userId="S::gustavobb1@insper.edu.br::af0aa7ae-b103-44e9-9c36-8c21682b38a4" providerId="AD" clId="Web-{64E096CF-9285-E60A-3CA6-E411ECE8C628}" dt="2025-09-29T12:40:14.763" v="507"/>
        <pc:sldMkLst>
          <pc:docMk/>
          <pc:sldMk cId="0" sldId="290"/>
        </pc:sldMkLst>
      </pc:sldChg>
      <pc:sldChg chg="mod ord modShow">
        <pc:chgData name="Gustavo Beltrao Braga" userId="S::gustavobb1@insper.edu.br::af0aa7ae-b103-44e9-9c36-8c21682b38a4" providerId="AD" clId="Web-{64E096CF-9285-E60A-3CA6-E411ECE8C628}" dt="2025-09-29T12:40:15.685" v="509"/>
        <pc:sldMkLst>
          <pc:docMk/>
          <pc:sldMk cId="0" sldId="291"/>
        </pc:sldMkLst>
      </pc:sldChg>
      <pc:sldChg chg="ord">
        <pc:chgData name="Gustavo Beltrao Braga" userId="S::gustavobb1@insper.edu.br::af0aa7ae-b103-44e9-9c36-8c21682b38a4" providerId="AD" clId="Web-{64E096CF-9285-E60A-3CA6-E411ECE8C628}" dt="2025-09-29T12:31:39.383" v="477"/>
        <pc:sldMkLst>
          <pc:docMk/>
          <pc:sldMk cId="0" sldId="293"/>
        </pc:sldMkLst>
      </pc:sldChg>
      <pc:sldChg chg="modSp">
        <pc:chgData name="Gustavo Beltrao Braga" userId="S::gustavobb1@insper.edu.br::af0aa7ae-b103-44e9-9c36-8c21682b38a4" providerId="AD" clId="Web-{64E096CF-9285-E60A-3CA6-E411ECE8C628}" dt="2025-09-29T12:06:40.952" v="95" actId="20577"/>
        <pc:sldMkLst>
          <pc:docMk/>
          <pc:sldMk cId="0" sldId="294"/>
        </pc:sldMkLst>
        <pc:spChg chg="mod">
          <ac:chgData name="Gustavo Beltrao Braga" userId="S::gustavobb1@insper.edu.br::af0aa7ae-b103-44e9-9c36-8c21682b38a4" providerId="AD" clId="Web-{64E096CF-9285-E60A-3CA6-E411ECE8C628}" dt="2025-09-29T12:06:40.952" v="95" actId="20577"/>
          <ac:spMkLst>
            <pc:docMk/>
            <pc:sldMk cId="0" sldId="294"/>
            <ac:spMk id="373" creationId="{00000000-0000-0000-0000-000000000000}"/>
          </ac:spMkLst>
        </pc:spChg>
        <pc:spChg chg="mod">
          <ac:chgData name="Gustavo Beltrao Braga" userId="S::gustavobb1@insper.edu.br::af0aa7ae-b103-44e9-9c36-8c21682b38a4" providerId="AD" clId="Web-{64E096CF-9285-E60A-3CA6-E411ECE8C628}" dt="2025-09-29T12:04:13.790" v="81" actId="20577"/>
          <ac:spMkLst>
            <pc:docMk/>
            <pc:sldMk cId="0" sldId="294"/>
            <ac:spMk id="374" creationId="{00000000-0000-0000-0000-000000000000}"/>
          </ac:spMkLst>
        </pc:spChg>
        <pc:picChg chg="mod">
          <ac:chgData name="Gustavo Beltrao Braga" userId="S::gustavobb1@insper.edu.br::af0aa7ae-b103-44e9-9c36-8c21682b38a4" providerId="AD" clId="Web-{64E096CF-9285-E60A-3CA6-E411ECE8C628}" dt="2025-09-29T12:02:17.846" v="1" actId="1076"/>
          <ac:picMkLst>
            <pc:docMk/>
            <pc:sldMk cId="0" sldId="294"/>
            <ac:picMk id="2" creationId="{16283EBA-F75D-275D-361E-08DEBAB80D6F}"/>
          </ac:picMkLst>
        </pc:picChg>
        <pc:picChg chg="mod">
          <ac:chgData name="Gustavo Beltrao Braga" userId="S::gustavobb1@insper.edu.br::af0aa7ae-b103-44e9-9c36-8c21682b38a4" providerId="AD" clId="Web-{64E096CF-9285-E60A-3CA6-E411ECE8C628}" dt="2025-09-29T12:02:22.159" v="3" actId="1076"/>
          <ac:picMkLst>
            <pc:docMk/>
            <pc:sldMk cId="0" sldId="294"/>
            <ac:picMk id="6" creationId="{A7FE57D3-ABE4-FD68-950D-4CF587AE2F16}"/>
          </ac:picMkLst>
        </pc:picChg>
      </pc:sldChg>
      <pc:sldChg chg="modSp">
        <pc:chgData name="Gustavo Beltrao Braga" userId="S::gustavobb1@insper.edu.br::af0aa7ae-b103-44e9-9c36-8c21682b38a4" providerId="AD" clId="Web-{64E096CF-9285-E60A-3CA6-E411ECE8C628}" dt="2025-09-29T12:32:40.588" v="483" actId="20577"/>
        <pc:sldMkLst>
          <pc:docMk/>
          <pc:sldMk cId="1712022753" sldId="308"/>
        </pc:sldMkLst>
        <pc:spChg chg="mod">
          <ac:chgData name="Gustavo Beltrao Braga" userId="S::gustavobb1@insper.edu.br::af0aa7ae-b103-44e9-9c36-8c21682b38a4" providerId="AD" clId="Web-{64E096CF-9285-E60A-3CA6-E411ECE8C628}" dt="2025-09-29T12:10:08.755" v="146" actId="20577"/>
          <ac:spMkLst>
            <pc:docMk/>
            <pc:sldMk cId="1712022753" sldId="308"/>
            <ac:spMk id="2" creationId="{EF340883-219E-1108-F41E-DAE1E032AC87}"/>
          </ac:spMkLst>
        </pc:spChg>
        <pc:spChg chg="mod">
          <ac:chgData name="Gustavo Beltrao Braga" userId="S::gustavobb1@insper.edu.br::af0aa7ae-b103-44e9-9c36-8c21682b38a4" providerId="AD" clId="Web-{64E096CF-9285-E60A-3CA6-E411ECE8C628}" dt="2025-09-29T12:32:40.588" v="483" actId="20577"/>
          <ac:spMkLst>
            <pc:docMk/>
            <pc:sldMk cId="1712022753" sldId="308"/>
            <ac:spMk id="3" creationId="{C94EBA4D-ADFE-F96F-E8BC-AB394E42260F}"/>
          </ac:spMkLst>
        </pc:spChg>
      </pc:sldChg>
      <pc:sldChg chg="mod modShow">
        <pc:chgData name="Gustavo Beltrao Braga" userId="S::gustavobb1@insper.edu.br::af0aa7ae-b103-44e9-9c36-8c21682b38a4" providerId="AD" clId="Web-{64E096CF-9285-E60A-3CA6-E411ECE8C628}" dt="2025-09-29T12:35:16.606" v="487"/>
        <pc:sldMkLst>
          <pc:docMk/>
          <pc:sldMk cId="4207393658" sldId="310"/>
        </pc:sldMkLst>
      </pc:sldChg>
      <pc:sldChg chg="mod modShow">
        <pc:chgData name="Gustavo Beltrao Braga" userId="S::gustavobb1@insper.edu.br::af0aa7ae-b103-44e9-9c36-8c21682b38a4" providerId="AD" clId="Web-{64E096CF-9285-E60A-3CA6-E411ECE8C628}" dt="2025-09-29T12:35:18.559" v="488"/>
        <pc:sldMkLst>
          <pc:docMk/>
          <pc:sldMk cId="3846495236" sldId="311"/>
        </pc:sldMkLst>
      </pc:sldChg>
      <pc:sldChg chg="mod modShow">
        <pc:chgData name="Gustavo Beltrao Braga" userId="S::gustavobb1@insper.edu.br::af0aa7ae-b103-44e9-9c36-8c21682b38a4" providerId="AD" clId="Web-{64E096CF-9285-E60A-3CA6-E411ECE8C628}" dt="2025-09-29T12:35:22.090" v="489"/>
        <pc:sldMkLst>
          <pc:docMk/>
          <pc:sldMk cId="2655282994" sldId="312"/>
        </pc:sldMkLst>
      </pc:sldChg>
      <pc:sldChg chg="mod modShow">
        <pc:chgData name="Gustavo Beltrao Braga" userId="S::gustavobb1@insper.edu.br::af0aa7ae-b103-44e9-9c36-8c21682b38a4" providerId="AD" clId="Web-{64E096CF-9285-E60A-3CA6-E411ECE8C628}" dt="2025-09-29T12:35:11.011" v="485"/>
        <pc:sldMkLst>
          <pc:docMk/>
          <pc:sldMk cId="2960019925" sldId="313"/>
        </pc:sldMkLst>
      </pc:sldChg>
      <pc:sldChg chg="mod modShow">
        <pc:chgData name="Gustavo Beltrao Braga" userId="S::gustavobb1@insper.edu.br::af0aa7ae-b103-44e9-9c36-8c21682b38a4" providerId="AD" clId="Web-{64E096CF-9285-E60A-3CA6-E411ECE8C628}" dt="2025-09-29T12:35:13.652" v="486"/>
        <pc:sldMkLst>
          <pc:docMk/>
          <pc:sldMk cId="1925560877" sldId="314"/>
        </pc:sldMkLst>
      </pc:sldChg>
      <pc:sldChg chg="mod modShow">
        <pc:chgData name="Gustavo Beltrao Braga" userId="S::gustavobb1@insper.edu.br::af0aa7ae-b103-44e9-9c36-8c21682b38a4" providerId="AD" clId="Web-{64E096CF-9285-E60A-3CA6-E411ECE8C628}" dt="2025-09-29T12:35:40.889" v="490"/>
        <pc:sldMkLst>
          <pc:docMk/>
          <pc:sldMk cId="3187671037" sldId="317"/>
        </pc:sldMkLst>
      </pc:sldChg>
      <pc:sldChg chg="mod modShow">
        <pc:chgData name="Gustavo Beltrao Braga" userId="S::gustavobb1@insper.edu.br::af0aa7ae-b103-44e9-9c36-8c21682b38a4" providerId="AD" clId="Web-{64E096CF-9285-E60A-3CA6-E411ECE8C628}" dt="2025-09-29T12:35:43.076" v="491"/>
        <pc:sldMkLst>
          <pc:docMk/>
          <pc:sldMk cId="2047917734" sldId="326"/>
        </pc:sldMkLst>
      </pc:sldChg>
      <pc:sldChg chg="modSp">
        <pc:chgData name="Gustavo Beltrao Braga" userId="S::gustavobb1@insper.edu.br::af0aa7ae-b103-44e9-9c36-8c21682b38a4" providerId="AD" clId="Web-{64E096CF-9285-E60A-3CA6-E411ECE8C628}" dt="2025-09-29T12:10:20.020" v="154" actId="20577"/>
        <pc:sldMkLst>
          <pc:docMk/>
          <pc:sldMk cId="3353827742" sldId="328"/>
        </pc:sldMkLst>
        <pc:spChg chg="mod">
          <ac:chgData name="Gustavo Beltrao Braga" userId="S::gustavobb1@insper.edu.br::af0aa7ae-b103-44e9-9c36-8c21682b38a4" providerId="AD" clId="Web-{64E096CF-9285-E60A-3CA6-E411ECE8C628}" dt="2025-09-29T12:10:20.020" v="154" actId="20577"/>
          <ac:spMkLst>
            <pc:docMk/>
            <pc:sldMk cId="3353827742" sldId="328"/>
            <ac:spMk id="2" creationId="{EF340883-219E-1108-F41E-DAE1E032AC87}"/>
          </ac:spMkLst>
        </pc:spChg>
        <pc:spChg chg="mod">
          <ac:chgData name="Gustavo Beltrao Braga" userId="S::gustavobb1@insper.edu.br::af0aa7ae-b103-44e9-9c36-8c21682b38a4" providerId="AD" clId="Web-{64E096CF-9285-E60A-3CA6-E411ECE8C628}" dt="2025-09-29T12:09:44.660" v="143" actId="20577"/>
          <ac:spMkLst>
            <pc:docMk/>
            <pc:sldMk cId="3353827742" sldId="328"/>
            <ac:spMk id="3" creationId="{C94EBA4D-ADFE-F96F-E8BC-AB394E42260F}"/>
          </ac:spMkLst>
        </pc:spChg>
      </pc:sldChg>
      <pc:sldChg chg="addSp delSp modSp">
        <pc:chgData name="Gustavo Beltrao Braga" userId="S::gustavobb1@insper.edu.br::af0aa7ae-b103-44e9-9c36-8c21682b38a4" providerId="AD" clId="Web-{64E096CF-9285-E60A-3CA6-E411ECE8C628}" dt="2025-09-29T12:14:16.540" v="228"/>
        <pc:sldMkLst>
          <pc:docMk/>
          <pc:sldMk cId="1036294833" sldId="329"/>
        </pc:sldMkLst>
        <pc:spChg chg="mod">
          <ac:chgData name="Gustavo Beltrao Braga" userId="S::gustavobb1@insper.edu.br::af0aa7ae-b103-44e9-9c36-8c21682b38a4" providerId="AD" clId="Web-{64E096CF-9285-E60A-3CA6-E411ECE8C628}" dt="2025-09-29T12:06:45.249" v="97" actId="20577"/>
          <ac:spMkLst>
            <pc:docMk/>
            <pc:sldMk cId="1036294833" sldId="329"/>
            <ac:spMk id="2" creationId="{EF340883-219E-1108-F41E-DAE1E032AC87}"/>
          </ac:spMkLst>
        </pc:spChg>
        <pc:spChg chg="mod">
          <ac:chgData name="Gustavo Beltrao Braga" userId="S::gustavobb1@insper.edu.br::af0aa7ae-b103-44e9-9c36-8c21682b38a4" providerId="AD" clId="Web-{64E096CF-9285-E60A-3CA6-E411ECE8C628}" dt="2025-09-29T12:13:29.070" v="226" actId="20577"/>
          <ac:spMkLst>
            <pc:docMk/>
            <pc:sldMk cId="1036294833" sldId="329"/>
            <ac:spMk id="6" creationId="{94EF707D-2822-12F8-E713-2388726E2F71}"/>
          </ac:spMkLst>
        </pc:spChg>
        <pc:picChg chg="add mod">
          <ac:chgData name="Gustavo Beltrao Braga" userId="S::gustavobb1@insper.edu.br::af0aa7ae-b103-44e9-9c36-8c21682b38a4" providerId="AD" clId="Web-{64E096CF-9285-E60A-3CA6-E411ECE8C628}" dt="2025-09-29T12:14:16.540" v="228"/>
          <ac:picMkLst>
            <pc:docMk/>
            <pc:sldMk cId="1036294833" sldId="329"/>
            <ac:picMk id="3" creationId="{329FA016-1312-D44F-016A-C85EA6B52DDA}"/>
          </ac:picMkLst>
        </pc:picChg>
      </pc:sldChg>
      <pc:sldChg chg="modSp">
        <pc:chgData name="Gustavo Beltrao Braga" userId="S::gustavobb1@insper.edu.br::af0aa7ae-b103-44e9-9c36-8c21682b38a4" providerId="AD" clId="Web-{64E096CF-9285-E60A-3CA6-E411ECE8C628}" dt="2025-09-29T12:06:51.265" v="99" actId="20577"/>
        <pc:sldMkLst>
          <pc:docMk/>
          <pc:sldMk cId="1981549800" sldId="330"/>
        </pc:sldMkLst>
        <pc:spChg chg="mod">
          <ac:chgData name="Gustavo Beltrao Braga" userId="S::gustavobb1@insper.edu.br::af0aa7ae-b103-44e9-9c36-8c21682b38a4" providerId="AD" clId="Web-{64E096CF-9285-E60A-3CA6-E411ECE8C628}" dt="2025-09-29T12:06:51.265" v="99" actId="20577"/>
          <ac:spMkLst>
            <pc:docMk/>
            <pc:sldMk cId="1981549800" sldId="330"/>
            <ac:spMk id="2" creationId="{EF340883-219E-1108-F41E-DAE1E032AC87}"/>
          </ac:spMkLst>
        </pc:spChg>
        <pc:spChg chg="mod">
          <ac:chgData name="Gustavo Beltrao Braga" userId="S::gustavobb1@insper.edu.br::af0aa7ae-b103-44e9-9c36-8c21682b38a4" providerId="AD" clId="Web-{64E096CF-9285-E60A-3CA6-E411ECE8C628}" dt="2025-09-29T12:05:39.263" v="89" actId="20577"/>
          <ac:spMkLst>
            <pc:docMk/>
            <pc:sldMk cId="1981549800" sldId="330"/>
            <ac:spMk id="3" creationId="{C94EBA4D-ADFE-F96F-E8BC-AB394E42260F}"/>
          </ac:spMkLst>
        </pc:spChg>
      </pc:sldChg>
      <pc:sldChg chg="mod modShow">
        <pc:chgData name="Gustavo Beltrao Braga" userId="S::gustavobb1@insper.edu.br::af0aa7ae-b103-44e9-9c36-8c21682b38a4" providerId="AD" clId="Web-{64E096CF-9285-E60A-3CA6-E411ECE8C628}" dt="2025-09-29T12:35:08.277" v="484"/>
        <pc:sldMkLst>
          <pc:docMk/>
          <pc:sldMk cId="4108506128" sldId="332"/>
        </pc:sldMkLst>
      </pc:sldChg>
      <pc:sldChg chg="addSp modSp add replId">
        <pc:chgData name="Gustavo Beltrao Braga" userId="S::gustavobb1@insper.edu.br::af0aa7ae-b103-44e9-9c36-8c21682b38a4" providerId="AD" clId="Web-{64E096CF-9285-E60A-3CA6-E411ECE8C628}" dt="2025-09-29T12:11:23.740" v="190" actId="1076"/>
        <pc:sldMkLst>
          <pc:docMk/>
          <pc:sldMk cId="4098674592" sldId="353"/>
        </pc:sldMkLst>
        <pc:spChg chg="mod">
          <ac:chgData name="Gustavo Beltrao Braga" userId="S::gustavobb1@insper.edu.br::af0aa7ae-b103-44e9-9c36-8c21682b38a4" providerId="AD" clId="Web-{64E096CF-9285-E60A-3CA6-E411ECE8C628}" dt="2025-09-29T12:10:37.536" v="160" actId="20577"/>
          <ac:spMkLst>
            <pc:docMk/>
            <pc:sldMk cId="4098674592" sldId="353"/>
            <ac:spMk id="2" creationId="{AE504005-963B-C047-699E-7AA2B8387BDE}"/>
          </ac:spMkLst>
        </pc:spChg>
        <pc:spChg chg="mod">
          <ac:chgData name="Gustavo Beltrao Braga" userId="S::gustavobb1@insper.edu.br::af0aa7ae-b103-44e9-9c36-8c21682b38a4" providerId="AD" clId="Web-{64E096CF-9285-E60A-3CA6-E411ECE8C628}" dt="2025-09-29T12:11:04.943" v="175" actId="20577"/>
          <ac:spMkLst>
            <pc:docMk/>
            <pc:sldMk cId="4098674592" sldId="353"/>
            <ac:spMk id="3" creationId="{48E424CD-473D-7B2D-75A9-51B39871171C}"/>
          </ac:spMkLst>
        </pc:spChg>
        <pc:picChg chg="add mod">
          <ac:chgData name="Gustavo Beltrao Braga" userId="S::gustavobb1@insper.edu.br::af0aa7ae-b103-44e9-9c36-8c21682b38a4" providerId="AD" clId="Web-{64E096CF-9285-E60A-3CA6-E411ECE8C628}" dt="2025-09-29T12:11:22.162" v="189" actId="1076"/>
          <ac:picMkLst>
            <pc:docMk/>
            <pc:sldMk cId="4098674592" sldId="353"/>
            <ac:picMk id="6" creationId="{7743427A-04CE-B3DB-FCB3-4832C98C50B4}"/>
          </ac:picMkLst>
        </pc:picChg>
        <pc:picChg chg="add mod">
          <ac:chgData name="Gustavo Beltrao Braga" userId="S::gustavobb1@insper.edu.br::af0aa7ae-b103-44e9-9c36-8c21682b38a4" providerId="AD" clId="Web-{64E096CF-9285-E60A-3CA6-E411ECE8C628}" dt="2025-09-29T12:11:23.740" v="190" actId="1076"/>
          <ac:picMkLst>
            <pc:docMk/>
            <pc:sldMk cId="4098674592" sldId="353"/>
            <ac:picMk id="8" creationId="{25FB6567-7FE8-E3FC-619E-2F1A90B457F1}"/>
          </ac:picMkLst>
        </pc:picChg>
      </pc:sldChg>
      <pc:sldChg chg="addSp delSp modSp add replId">
        <pc:chgData name="Gustavo Beltrao Braga" userId="S::gustavobb1@insper.edu.br::af0aa7ae-b103-44e9-9c36-8c21682b38a4" providerId="AD" clId="Web-{64E096CF-9285-E60A-3CA6-E411ECE8C628}" dt="2025-09-29T12:12:26.570" v="220" actId="1076"/>
        <pc:sldMkLst>
          <pc:docMk/>
          <pc:sldMk cId="2782869387" sldId="354"/>
        </pc:sldMkLst>
        <pc:spChg chg="mod">
          <ac:chgData name="Gustavo Beltrao Braga" userId="S::gustavobb1@insper.edu.br::af0aa7ae-b103-44e9-9c36-8c21682b38a4" providerId="AD" clId="Web-{64E096CF-9285-E60A-3CA6-E411ECE8C628}" dt="2025-09-29T12:11:48.210" v="200" actId="20577"/>
          <ac:spMkLst>
            <pc:docMk/>
            <pc:sldMk cId="2782869387" sldId="354"/>
            <ac:spMk id="3" creationId="{6DCD6D19-D6FD-DC9D-CB4B-611080ABE8F3}"/>
          </ac:spMkLst>
        </pc:spChg>
        <pc:picChg chg="add mod">
          <ac:chgData name="Gustavo Beltrao Braga" userId="S::gustavobb1@insper.edu.br::af0aa7ae-b103-44e9-9c36-8c21682b38a4" providerId="AD" clId="Web-{64E096CF-9285-E60A-3CA6-E411ECE8C628}" dt="2025-09-29T12:12:21.726" v="218" actId="1076"/>
          <ac:picMkLst>
            <pc:docMk/>
            <pc:sldMk cId="2782869387" sldId="354"/>
            <ac:picMk id="7" creationId="{8DAD9129-9DAA-CC64-4CDB-09AEA93340EB}"/>
          </ac:picMkLst>
        </pc:picChg>
        <pc:picChg chg="add mod">
          <ac:chgData name="Gustavo Beltrao Braga" userId="S::gustavobb1@insper.edu.br::af0aa7ae-b103-44e9-9c36-8c21682b38a4" providerId="AD" clId="Web-{64E096CF-9285-E60A-3CA6-E411ECE8C628}" dt="2025-09-29T12:12:26.570" v="220" actId="1076"/>
          <ac:picMkLst>
            <pc:docMk/>
            <pc:sldMk cId="2782869387" sldId="354"/>
            <ac:picMk id="10" creationId="{E16ACE19-713C-9A69-0936-4821EC161E82}"/>
          </ac:picMkLst>
        </pc:picChg>
      </pc:sldChg>
      <pc:sldChg chg="addSp delSp modSp add replId">
        <pc:chgData name="Gustavo Beltrao Braga" userId="S::gustavobb1@insper.edu.br::af0aa7ae-b103-44e9-9c36-8c21682b38a4" providerId="AD" clId="Web-{64E096CF-9285-E60A-3CA6-E411ECE8C628}" dt="2025-09-29T12:15:22.744" v="246" actId="1076"/>
        <pc:sldMkLst>
          <pc:docMk/>
          <pc:sldMk cId="2662623082" sldId="355"/>
        </pc:sldMkLst>
        <pc:spChg chg="mod">
          <ac:chgData name="Gustavo Beltrao Braga" userId="S::gustavobb1@insper.edu.br::af0aa7ae-b103-44e9-9c36-8c21682b38a4" providerId="AD" clId="Web-{64E096CF-9285-E60A-3CA6-E411ECE8C628}" dt="2025-09-29T12:15:10.744" v="236" actId="20577"/>
          <ac:spMkLst>
            <pc:docMk/>
            <pc:sldMk cId="2662623082" sldId="355"/>
            <ac:spMk id="3" creationId="{F25CD930-466D-544C-3243-69601ECDC810}"/>
          </ac:spMkLst>
        </pc:spChg>
        <pc:picChg chg="add mod">
          <ac:chgData name="Gustavo Beltrao Braga" userId="S::gustavobb1@insper.edu.br::af0aa7ae-b103-44e9-9c36-8c21682b38a4" providerId="AD" clId="Web-{64E096CF-9285-E60A-3CA6-E411ECE8C628}" dt="2025-09-29T12:15:21.447" v="245" actId="1076"/>
          <ac:picMkLst>
            <pc:docMk/>
            <pc:sldMk cId="2662623082" sldId="355"/>
            <ac:picMk id="6" creationId="{368AB7DE-EBC8-3D5D-B121-3EA2CE4E1836}"/>
          </ac:picMkLst>
        </pc:picChg>
        <pc:picChg chg="add mod">
          <ac:chgData name="Gustavo Beltrao Braga" userId="S::gustavobb1@insper.edu.br::af0aa7ae-b103-44e9-9c36-8c21682b38a4" providerId="AD" clId="Web-{64E096CF-9285-E60A-3CA6-E411ECE8C628}" dt="2025-09-29T12:15:22.744" v="246" actId="1076"/>
          <ac:picMkLst>
            <pc:docMk/>
            <pc:sldMk cId="2662623082" sldId="355"/>
            <ac:picMk id="9" creationId="{5D280A59-E713-DD09-9E71-722CEEE1F931}"/>
          </ac:picMkLst>
        </pc:picChg>
      </pc:sldChg>
      <pc:sldChg chg="addSp delSp modSp add replId">
        <pc:chgData name="Gustavo Beltrao Braga" userId="S::gustavobb1@insper.edu.br::af0aa7ae-b103-44e9-9c36-8c21682b38a4" providerId="AD" clId="Web-{64E096CF-9285-E60A-3CA6-E411ECE8C628}" dt="2025-09-29T12:23:29.123" v="421" actId="1076"/>
        <pc:sldMkLst>
          <pc:docMk/>
          <pc:sldMk cId="3016078545" sldId="356"/>
        </pc:sldMkLst>
        <pc:spChg chg="mod">
          <ac:chgData name="Gustavo Beltrao Braga" userId="S::gustavobb1@insper.edu.br::af0aa7ae-b103-44e9-9c36-8c21682b38a4" providerId="AD" clId="Web-{64E096CF-9285-E60A-3CA6-E411ECE8C628}" dt="2025-09-29T12:17:37.290" v="335" actId="20577"/>
          <ac:spMkLst>
            <pc:docMk/>
            <pc:sldMk cId="3016078545" sldId="356"/>
            <ac:spMk id="3" creationId="{5FBE687A-524C-B689-017D-8197E670784E}"/>
          </ac:spMkLst>
        </pc:spChg>
        <pc:picChg chg="add mod">
          <ac:chgData name="Gustavo Beltrao Braga" userId="S::gustavobb1@insper.edu.br::af0aa7ae-b103-44e9-9c36-8c21682b38a4" providerId="AD" clId="Web-{64E096CF-9285-E60A-3CA6-E411ECE8C628}" dt="2025-09-29T12:23:29.123" v="421" actId="1076"/>
          <ac:picMkLst>
            <pc:docMk/>
            <pc:sldMk cId="3016078545" sldId="356"/>
            <ac:picMk id="15" creationId="{D3696953-EB8D-6E48-8841-AA924D0127F7}"/>
          </ac:picMkLst>
        </pc:picChg>
        <pc:picChg chg="add mod">
          <ac:chgData name="Gustavo Beltrao Braga" userId="S::gustavobb1@insper.edu.br::af0aa7ae-b103-44e9-9c36-8c21682b38a4" providerId="AD" clId="Web-{64E096CF-9285-E60A-3CA6-E411ECE8C628}" dt="2025-09-29T12:23:27.217" v="420" actId="1076"/>
          <ac:picMkLst>
            <pc:docMk/>
            <pc:sldMk cId="3016078545" sldId="356"/>
            <ac:picMk id="16" creationId="{03C0BD7D-765C-187A-E5FC-A33B493B37AA}"/>
          </ac:picMkLst>
        </pc:picChg>
        <pc:picChg chg="add mod">
          <ac:chgData name="Gustavo Beltrao Braga" userId="S::gustavobb1@insper.edu.br::af0aa7ae-b103-44e9-9c36-8c21682b38a4" providerId="AD" clId="Web-{64E096CF-9285-E60A-3CA6-E411ECE8C628}" dt="2025-09-29T12:23:24.264" v="419" actId="1076"/>
          <ac:picMkLst>
            <pc:docMk/>
            <pc:sldMk cId="3016078545" sldId="356"/>
            <ac:picMk id="17" creationId="{12E00381-9537-0407-3CAB-ECD1BAF16109}"/>
          </ac:picMkLst>
        </pc:picChg>
      </pc:sldChg>
      <pc:sldChg chg="addSp delSp modSp add replId">
        <pc:chgData name="Gustavo Beltrao Braga" userId="S::gustavobb1@insper.edu.br::af0aa7ae-b103-44e9-9c36-8c21682b38a4" providerId="AD" clId="Web-{64E096CF-9285-E60A-3CA6-E411ECE8C628}" dt="2025-09-29T12:30:09.179" v="469" actId="1076"/>
        <pc:sldMkLst>
          <pc:docMk/>
          <pc:sldMk cId="3710081110" sldId="357"/>
        </pc:sldMkLst>
        <pc:spChg chg="mod">
          <ac:chgData name="Gustavo Beltrao Braga" userId="S::gustavobb1@insper.edu.br::af0aa7ae-b103-44e9-9c36-8c21682b38a4" providerId="AD" clId="Web-{64E096CF-9285-E60A-3CA6-E411ECE8C628}" dt="2025-09-29T12:24:40.407" v="464" actId="20577"/>
          <ac:spMkLst>
            <pc:docMk/>
            <pc:sldMk cId="3710081110" sldId="357"/>
            <ac:spMk id="3" creationId="{6916872A-E73F-C4B0-27EF-69241A513E05}"/>
          </ac:spMkLst>
        </pc:spChg>
        <pc:picChg chg="add mod">
          <ac:chgData name="Gustavo Beltrao Braga" userId="S::gustavobb1@insper.edu.br::af0aa7ae-b103-44e9-9c36-8c21682b38a4" providerId="AD" clId="Web-{64E096CF-9285-E60A-3CA6-E411ECE8C628}" dt="2025-09-29T12:30:09.179" v="469" actId="1076"/>
          <ac:picMkLst>
            <pc:docMk/>
            <pc:sldMk cId="3710081110" sldId="357"/>
            <ac:picMk id="5" creationId="{87356C1B-2A3A-AD96-932B-D90FB0427B1C}"/>
          </ac:picMkLst>
        </pc:picChg>
      </pc:sldChg>
      <pc:sldChg chg="addSp delSp modSp add replId addAnim">
        <pc:chgData name="Gustavo Beltrao Braga" userId="S::gustavobb1@insper.edu.br::af0aa7ae-b103-44e9-9c36-8c21682b38a4" providerId="AD" clId="Web-{64E096CF-9285-E60A-3CA6-E411ECE8C628}" dt="2025-09-29T13:20:59.506" v="1679" actId="1076"/>
        <pc:sldMkLst>
          <pc:docMk/>
          <pc:sldMk cId="3529728311" sldId="359"/>
        </pc:sldMkLst>
        <pc:spChg chg="mod">
          <ac:chgData name="Gustavo Beltrao Braga" userId="S::gustavobb1@insper.edu.br::af0aa7ae-b103-44e9-9c36-8c21682b38a4" providerId="AD" clId="Web-{64E096CF-9285-E60A-3CA6-E411ECE8C628}" dt="2025-09-29T12:40:44.014" v="515" actId="20577"/>
          <ac:spMkLst>
            <pc:docMk/>
            <pc:sldMk cId="3529728311" sldId="359"/>
            <ac:spMk id="2" creationId="{EDC1F27A-531E-4588-44DF-B8FA64BFB39C}"/>
          </ac:spMkLst>
        </pc:spChg>
        <pc:spChg chg="add mod">
          <ac:chgData name="Gustavo Beltrao Braga" userId="S::gustavobb1@insper.edu.br::af0aa7ae-b103-44e9-9c36-8c21682b38a4" providerId="AD" clId="Web-{64E096CF-9285-E60A-3CA6-E411ECE8C628}" dt="2025-09-29T13:20:59.506" v="1679" actId="1076"/>
          <ac:spMkLst>
            <pc:docMk/>
            <pc:sldMk cId="3529728311" sldId="359"/>
            <ac:spMk id="5" creationId="{55F86141-38B7-60D6-7C57-98E142B30DF8}"/>
          </ac:spMkLst>
        </pc:spChg>
        <pc:spChg chg="add mod">
          <ac:chgData name="Gustavo Beltrao Braga" userId="S::gustavobb1@insper.edu.br::af0aa7ae-b103-44e9-9c36-8c21682b38a4" providerId="AD" clId="Web-{64E096CF-9285-E60A-3CA6-E411ECE8C628}" dt="2025-09-29T13:20:55.459" v="1678" actId="20577"/>
          <ac:spMkLst>
            <pc:docMk/>
            <pc:sldMk cId="3529728311" sldId="359"/>
            <ac:spMk id="6" creationId="{E6338F9E-CE0A-9F8D-CF89-4538FC0D5223}"/>
          </ac:spMkLst>
        </pc:spChg>
        <pc:picChg chg="add mod">
          <ac:chgData name="Gustavo Beltrao Braga" userId="S::gustavobb1@insper.edu.br::af0aa7ae-b103-44e9-9c36-8c21682b38a4" providerId="AD" clId="Web-{64E096CF-9285-E60A-3CA6-E411ECE8C628}" dt="2025-09-29T13:20:43.990" v="1674" actId="1076"/>
          <ac:picMkLst>
            <pc:docMk/>
            <pc:sldMk cId="3529728311" sldId="359"/>
            <ac:picMk id="3" creationId="{E8F358B1-1833-366A-4EE9-6F90EE4CA2FC}"/>
          </ac:picMkLst>
        </pc:picChg>
      </pc:sldChg>
      <pc:sldChg chg="addSp delSp modSp add replId addAnim delAnim">
        <pc:chgData name="Gustavo Beltrao Braga" userId="S::gustavobb1@insper.edu.br::af0aa7ae-b103-44e9-9c36-8c21682b38a4" providerId="AD" clId="Web-{64E096CF-9285-E60A-3CA6-E411ECE8C628}" dt="2025-09-29T13:27:21.061" v="1967" actId="20577"/>
        <pc:sldMkLst>
          <pc:docMk/>
          <pc:sldMk cId="1754926415" sldId="360"/>
        </pc:sldMkLst>
        <pc:spChg chg="mod">
          <ac:chgData name="Gustavo Beltrao Braga" userId="S::gustavobb1@insper.edu.br::af0aa7ae-b103-44e9-9c36-8c21682b38a4" providerId="AD" clId="Web-{64E096CF-9285-E60A-3CA6-E411ECE8C628}" dt="2025-09-29T12:47:43.226" v="570" actId="20577"/>
          <ac:spMkLst>
            <pc:docMk/>
            <pc:sldMk cId="1754926415" sldId="360"/>
            <ac:spMk id="2" creationId="{5F2A432B-FB3F-CB7C-66CC-896895881E81}"/>
          </ac:spMkLst>
        </pc:spChg>
        <pc:spChg chg="add mod">
          <ac:chgData name="Gustavo Beltrao Braga" userId="S::gustavobb1@insper.edu.br::af0aa7ae-b103-44e9-9c36-8c21682b38a4" providerId="AD" clId="Web-{64E096CF-9285-E60A-3CA6-E411ECE8C628}" dt="2025-09-29T13:27:21.061" v="1967" actId="20577"/>
          <ac:spMkLst>
            <pc:docMk/>
            <pc:sldMk cId="1754926415" sldId="360"/>
            <ac:spMk id="7" creationId="{C0D4DB82-E8B3-D873-CDB3-125EE6475CF0}"/>
          </ac:spMkLst>
        </pc:spChg>
      </pc:sldChg>
      <pc:sldChg chg="addSp delSp modSp add replId addAnim delAnim">
        <pc:chgData name="Gustavo Beltrao Braga" userId="S::gustavobb1@insper.edu.br::af0aa7ae-b103-44e9-9c36-8c21682b38a4" providerId="AD" clId="Web-{64E096CF-9285-E60A-3CA6-E411ECE8C628}" dt="2025-09-29T13:21:14.506" v="1681" actId="1076"/>
        <pc:sldMkLst>
          <pc:docMk/>
          <pc:sldMk cId="527844127" sldId="361"/>
        </pc:sldMkLst>
        <pc:spChg chg="mod">
          <ac:chgData name="Gustavo Beltrao Braga" userId="S::gustavobb1@insper.edu.br::af0aa7ae-b103-44e9-9c36-8c21682b38a4" providerId="AD" clId="Web-{64E096CF-9285-E60A-3CA6-E411ECE8C628}" dt="2025-09-29T13:05:15.366" v="1252" actId="20577"/>
          <ac:spMkLst>
            <pc:docMk/>
            <pc:sldMk cId="527844127" sldId="361"/>
            <ac:spMk id="7" creationId="{19AA14FB-245B-EE1D-A86C-233D081D82E7}"/>
          </ac:spMkLst>
        </pc:spChg>
        <pc:picChg chg="add mod">
          <ac:chgData name="Gustavo Beltrao Braga" userId="S::gustavobb1@insper.edu.br::af0aa7ae-b103-44e9-9c36-8c21682b38a4" providerId="AD" clId="Web-{64E096CF-9285-E60A-3CA6-E411ECE8C628}" dt="2025-09-29T13:21:11.209" v="1680" actId="14100"/>
          <ac:picMkLst>
            <pc:docMk/>
            <pc:sldMk cId="527844127" sldId="361"/>
            <ac:picMk id="3" creationId="{EF89DE5B-19EE-852F-823E-7FF0936119F4}"/>
          </ac:picMkLst>
        </pc:picChg>
        <pc:picChg chg="add mod">
          <ac:chgData name="Gustavo Beltrao Braga" userId="S::gustavobb1@insper.edu.br::af0aa7ae-b103-44e9-9c36-8c21682b38a4" providerId="AD" clId="Web-{64E096CF-9285-E60A-3CA6-E411ECE8C628}" dt="2025-09-29T13:21:14.506" v="1681" actId="1076"/>
          <ac:picMkLst>
            <pc:docMk/>
            <pc:sldMk cId="527844127" sldId="361"/>
            <ac:picMk id="5" creationId="{3A80A34F-3FFF-D8AA-89D1-1022A0DE2770}"/>
          </ac:picMkLst>
        </pc:picChg>
        <pc:picChg chg="mod">
          <ac:chgData name="Gustavo Beltrao Braga" userId="S::gustavobb1@insper.edu.br::af0aa7ae-b103-44e9-9c36-8c21682b38a4" providerId="AD" clId="Web-{64E096CF-9285-E60A-3CA6-E411ECE8C628}" dt="2025-09-29T13:07:21.264" v="1276" actId="1076"/>
          <ac:picMkLst>
            <pc:docMk/>
            <pc:sldMk cId="527844127" sldId="361"/>
            <ac:picMk id="6" creationId="{BB84B54F-5ABE-2A72-F2C5-D41EEBE9FB90}"/>
          </ac:picMkLst>
        </pc:picChg>
      </pc:sldChg>
      <pc:sldChg chg="addSp delSp modSp add replId addAnim delAnim">
        <pc:chgData name="Gustavo Beltrao Braga" userId="S::gustavobb1@insper.edu.br::af0aa7ae-b103-44e9-9c36-8c21682b38a4" providerId="AD" clId="Web-{64E096CF-9285-E60A-3CA6-E411ECE8C628}" dt="2025-09-29T13:09:26.026" v="1283" actId="1076"/>
        <pc:sldMkLst>
          <pc:docMk/>
          <pc:sldMk cId="552613834" sldId="362"/>
        </pc:sldMkLst>
        <pc:spChg chg="mod">
          <ac:chgData name="Gustavo Beltrao Braga" userId="S::gustavobb1@insper.edu.br::af0aa7ae-b103-44e9-9c36-8c21682b38a4" providerId="AD" clId="Web-{64E096CF-9285-E60A-3CA6-E411ECE8C628}" dt="2025-09-29T13:04:59.132" v="1240" actId="20577"/>
          <ac:spMkLst>
            <pc:docMk/>
            <pc:sldMk cId="552613834" sldId="362"/>
            <ac:spMk id="7" creationId="{6384C431-CF77-E359-B464-C68BB792B6D6}"/>
          </ac:spMkLst>
        </pc:spChg>
        <pc:picChg chg="add mod">
          <ac:chgData name="Gustavo Beltrao Braga" userId="S::gustavobb1@insper.edu.br::af0aa7ae-b103-44e9-9c36-8c21682b38a4" providerId="AD" clId="Web-{64E096CF-9285-E60A-3CA6-E411ECE8C628}" dt="2025-09-29T13:09:26.026" v="1283" actId="1076"/>
          <ac:picMkLst>
            <pc:docMk/>
            <pc:sldMk cId="552613834" sldId="362"/>
            <ac:picMk id="3" creationId="{2F72A31E-7B6F-713C-713B-626749ACCA89}"/>
          </ac:picMkLst>
        </pc:picChg>
      </pc:sldChg>
      <pc:sldChg chg="addSp delSp modSp add replId addAnim delAnim">
        <pc:chgData name="Gustavo Beltrao Braga" userId="S::gustavobb1@insper.edu.br::af0aa7ae-b103-44e9-9c36-8c21682b38a4" providerId="AD" clId="Web-{64E096CF-9285-E60A-3CA6-E411ECE8C628}" dt="2025-09-29T13:09:50.575" v="1292" actId="1076"/>
        <pc:sldMkLst>
          <pc:docMk/>
          <pc:sldMk cId="3639317541" sldId="363"/>
        </pc:sldMkLst>
        <pc:spChg chg="mod">
          <ac:chgData name="Gustavo Beltrao Braga" userId="S::gustavobb1@insper.edu.br::af0aa7ae-b103-44e9-9c36-8c21682b38a4" providerId="AD" clId="Web-{64E096CF-9285-E60A-3CA6-E411ECE8C628}" dt="2025-09-29T13:09:36.465" v="1285" actId="20577"/>
          <ac:spMkLst>
            <pc:docMk/>
            <pc:sldMk cId="3639317541" sldId="363"/>
            <ac:spMk id="7" creationId="{3F3F2AB4-6358-A06E-60BB-F986E1ED7F24}"/>
          </ac:spMkLst>
        </pc:spChg>
        <pc:picChg chg="add mod">
          <ac:chgData name="Gustavo Beltrao Braga" userId="S::gustavobb1@insper.edu.br::af0aa7ae-b103-44e9-9c36-8c21682b38a4" providerId="AD" clId="Web-{64E096CF-9285-E60A-3CA6-E411ECE8C628}" dt="2025-09-29T13:09:50.575" v="1292" actId="1076"/>
          <ac:picMkLst>
            <pc:docMk/>
            <pc:sldMk cId="3639317541" sldId="363"/>
            <ac:picMk id="6" creationId="{C93ADC4A-370D-D5E2-6E85-2CCC8FF26FE8}"/>
          </ac:picMkLst>
        </pc:picChg>
      </pc:sldChg>
      <pc:sldChg chg="delSp modSp add replId delAnim">
        <pc:chgData name="Gustavo Beltrao Braga" userId="S::gustavobb1@insper.edu.br::af0aa7ae-b103-44e9-9c36-8c21682b38a4" providerId="AD" clId="Web-{64E096CF-9285-E60A-3CA6-E411ECE8C628}" dt="2025-09-29T13:24:37.702" v="1947" actId="20577"/>
        <pc:sldMkLst>
          <pc:docMk/>
          <pc:sldMk cId="1414493683" sldId="364"/>
        </pc:sldMkLst>
        <pc:spChg chg="mod">
          <ac:chgData name="Gustavo Beltrao Braga" userId="S::gustavobb1@insper.edu.br::af0aa7ae-b103-44e9-9c36-8c21682b38a4" providerId="AD" clId="Web-{64E096CF-9285-E60A-3CA6-E411ECE8C628}" dt="2025-09-29T13:11:59.068" v="1312" actId="20577"/>
          <ac:spMkLst>
            <pc:docMk/>
            <pc:sldMk cId="1414493683" sldId="364"/>
            <ac:spMk id="2" creationId="{B10C713F-6558-C567-05CD-39461F38802E}"/>
          </ac:spMkLst>
        </pc:spChg>
        <pc:spChg chg="mod">
          <ac:chgData name="Gustavo Beltrao Braga" userId="S::gustavobb1@insper.edu.br::af0aa7ae-b103-44e9-9c36-8c21682b38a4" providerId="AD" clId="Web-{64E096CF-9285-E60A-3CA6-E411ECE8C628}" dt="2025-09-29T13:24:37.702" v="1947" actId="20577"/>
          <ac:spMkLst>
            <pc:docMk/>
            <pc:sldMk cId="1414493683" sldId="364"/>
            <ac:spMk id="7" creationId="{6D251061-C1C5-D7F9-99E2-BD775FD7E916}"/>
          </ac:spMkLst>
        </pc:spChg>
      </pc:sldChg>
      <pc:sldChg chg="modSp add replId">
        <pc:chgData name="Gustavo Beltrao Braga" userId="S::gustavobb1@insper.edu.br::af0aa7ae-b103-44e9-9c36-8c21682b38a4" providerId="AD" clId="Web-{64E096CF-9285-E60A-3CA6-E411ECE8C628}" dt="2025-09-29T13:28:17.517" v="1983" actId="20577"/>
        <pc:sldMkLst>
          <pc:docMk/>
          <pc:sldMk cId="155719360" sldId="365"/>
        </pc:sldMkLst>
        <pc:spChg chg="mod">
          <ac:chgData name="Gustavo Beltrao Braga" userId="S::gustavobb1@insper.edu.br::af0aa7ae-b103-44e9-9c36-8c21682b38a4" providerId="AD" clId="Web-{64E096CF-9285-E60A-3CA6-E411ECE8C628}" dt="2025-09-29T13:28:17.517" v="1983" actId="20577"/>
          <ac:spMkLst>
            <pc:docMk/>
            <pc:sldMk cId="155719360" sldId="365"/>
            <ac:spMk id="7" creationId="{62FC7030-BB95-563C-7B0A-2FD2E4579B54}"/>
          </ac:spMkLst>
        </pc:spChg>
      </pc:sldChg>
    </pc:docChg>
  </pc:docChgLst>
  <pc:docChgLst>
    <pc:chgData name="Gustavo Beltrao Braga" userId="S::gustavobb1@insper.edu.br::af0aa7ae-b103-44e9-9c36-8c21682b38a4" providerId="AD" clId="Web-{473E7BBD-4D48-F3EA-BD07-36955F6CB336}"/>
    <pc:docChg chg="modSld">
      <pc:chgData name="Gustavo Beltrao Braga" userId="S::gustavobb1@insper.edu.br::af0aa7ae-b103-44e9-9c36-8c21682b38a4" providerId="AD" clId="Web-{473E7BBD-4D48-F3EA-BD07-36955F6CB336}" dt="2025-10-05T12:32:05.781" v="38" actId="14100"/>
      <pc:docMkLst>
        <pc:docMk/>
      </pc:docMkLst>
      <pc:sldChg chg="mod modShow">
        <pc:chgData name="Gustavo Beltrao Braga" userId="S::gustavobb1@insper.edu.br::af0aa7ae-b103-44e9-9c36-8c21682b38a4" providerId="AD" clId="Web-{473E7BBD-4D48-F3EA-BD07-36955F6CB336}" dt="2025-10-05T12:29:10.477" v="0"/>
        <pc:sldMkLst>
          <pc:docMk/>
          <pc:sldMk cId="0" sldId="301"/>
        </pc:sldMkLst>
      </pc:sldChg>
      <pc:sldChg chg="modSp">
        <pc:chgData name="Gustavo Beltrao Braga" userId="S::gustavobb1@insper.edu.br::af0aa7ae-b103-44e9-9c36-8c21682b38a4" providerId="AD" clId="Web-{473E7BBD-4D48-F3EA-BD07-36955F6CB336}" dt="2025-10-05T12:31:34.134" v="32" actId="20577"/>
        <pc:sldMkLst>
          <pc:docMk/>
          <pc:sldMk cId="1754926415" sldId="360"/>
        </pc:sldMkLst>
        <pc:spChg chg="mod">
          <ac:chgData name="Gustavo Beltrao Braga" userId="S::gustavobb1@insper.edu.br::af0aa7ae-b103-44e9-9c36-8c21682b38a4" providerId="AD" clId="Web-{473E7BBD-4D48-F3EA-BD07-36955F6CB336}" dt="2025-10-05T12:31:34.134" v="32" actId="20577"/>
          <ac:spMkLst>
            <pc:docMk/>
            <pc:sldMk cId="1754926415" sldId="360"/>
            <ac:spMk id="7" creationId="{C0D4DB82-E8B3-D873-CDB3-125EE6475CF0}"/>
          </ac:spMkLst>
        </pc:spChg>
      </pc:sldChg>
      <pc:sldChg chg="modSp">
        <pc:chgData name="Gustavo Beltrao Braga" userId="S::gustavobb1@insper.edu.br::af0aa7ae-b103-44e9-9c36-8c21682b38a4" providerId="AD" clId="Web-{473E7BBD-4D48-F3EA-BD07-36955F6CB336}" dt="2025-10-05T12:29:42.321" v="1" actId="1076"/>
        <pc:sldMkLst>
          <pc:docMk/>
          <pc:sldMk cId="3639317541" sldId="363"/>
        </pc:sldMkLst>
        <pc:picChg chg="mod">
          <ac:chgData name="Gustavo Beltrao Braga" userId="S::gustavobb1@insper.edu.br::af0aa7ae-b103-44e9-9c36-8c21682b38a4" providerId="AD" clId="Web-{473E7BBD-4D48-F3EA-BD07-36955F6CB336}" dt="2025-10-05T12:29:42.321" v="1" actId="1076"/>
          <ac:picMkLst>
            <pc:docMk/>
            <pc:sldMk cId="3639317541" sldId="363"/>
            <ac:picMk id="6" creationId="{C93ADC4A-370D-D5E2-6E85-2CCC8FF26FE8}"/>
          </ac:picMkLst>
        </pc:picChg>
      </pc:sldChg>
      <pc:sldChg chg="modSp">
        <pc:chgData name="Gustavo Beltrao Braga" userId="S::gustavobb1@insper.edu.br::af0aa7ae-b103-44e9-9c36-8c21682b38a4" providerId="AD" clId="Web-{473E7BBD-4D48-F3EA-BD07-36955F6CB336}" dt="2025-10-05T12:32:05.781" v="38" actId="14100"/>
        <pc:sldMkLst>
          <pc:docMk/>
          <pc:sldMk cId="1414493683" sldId="364"/>
        </pc:sldMkLst>
        <pc:spChg chg="mod">
          <ac:chgData name="Gustavo Beltrao Braga" userId="S::gustavobb1@insper.edu.br::af0aa7ae-b103-44e9-9c36-8c21682b38a4" providerId="AD" clId="Web-{473E7BBD-4D48-F3EA-BD07-36955F6CB336}" dt="2025-10-05T12:32:05.781" v="38" actId="14100"/>
          <ac:spMkLst>
            <pc:docMk/>
            <pc:sldMk cId="1414493683" sldId="364"/>
            <ac:spMk id="7" creationId="{6D251061-C1C5-D7F9-99E2-BD775FD7E91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f3823b6950_2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f3823b6950_2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https://eclass.aueb.gr/modules/document/file.php/INF143/%CE%94%CE%B9%CE%B1%CE%BB%CE%AD%CE%BE%CE%B5%CE%B9%CF%82%20%CE%BC%CE%B1%CE%B8%CE%AE%CE%BC%CE%B1%CF%84%CE%BF%CF%82%20%28slides%29/ComputerGraphics-The_GPU.pdf</a:t>
            </a:r>
            <a:endParaRPr/>
          </a:p>
        </p:txBody>
      </p:sp>
      <p:sp>
        <p:nvSpPr>
          <p:cNvPr id="301" name="Google Shape;301;gf3823b6950_2_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f6cf828626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gf6cf828626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f3823b6950_2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" name="Google Shape;391;gf3823b6950_2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gf3823b6950_2_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f3823b6950_1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f3823b6950_1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gf3823b6950_1_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f3823b6950_1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f3823b6950_1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gf3823b6950_1_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f3823b6950_1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2" name="Google Shape;422;gf3823b6950_1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" name="Google Shape;423;gf3823b6950_1_4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f3823b6950_1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2" name="Google Shape;422;gf3823b6950_1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" name="Google Shape;423;gf3823b6950_1_4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974700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f3823b6950_1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3" name="Google Shape;433;gf3823b6950_1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gf3823b6950_1_5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f3823b6950_1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Google Shape;441;gf3823b6950_1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gf3823b6950_1_6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gf3823b6950_1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0" name="Google Shape;450;gf3823b6950_1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" name="Google Shape;451;gf3823b6950_1_7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f6cf828626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2" name="Google Shape;282;gf6cf828626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gf6cf828626_0_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f3823b6950_1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f3823b6950_1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gf3823b6950_1_8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f3823b6950_1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f3823b6950_1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gf3823b6950_1_9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f3823b6950_1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8" name="Google Shape;478;gf3823b6950_1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9" name="Google Shape;479;gf3823b6950_1_13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32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33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908355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45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7422458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46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7104267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gef444b581a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8" name="Google Shape;568;gef444b581a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f6cf828626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gf6cf828626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f6cf828626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gf6cf828626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f6cf828626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gf6cf828626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f6cf828626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gf6cf828626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f6cf828626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gf6cf828626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f6cf828626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gf6cf828626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f6cf828626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gf6cf828626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>
  <p:cSld name="Título e conteúdo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pic>
        <p:nvPicPr>
          <p:cNvPr id="15" name="Google Shape;15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94" y="-1"/>
            <a:ext cx="9123426" cy="6846849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2"/>
          <p:cNvSpPr txBox="1">
            <a:spLocks noGrp="1"/>
          </p:cNvSpPr>
          <p:nvPr>
            <p:ph type="body" idx="1"/>
          </p:nvPr>
        </p:nvSpPr>
        <p:spPr>
          <a:xfrm>
            <a:off x="966787" y="2262188"/>
            <a:ext cx="7343775" cy="595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2"/>
          </p:nvPr>
        </p:nvSpPr>
        <p:spPr>
          <a:xfrm>
            <a:off x="966787" y="2857501"/>
            <a:ext cx="734377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spcBef>
                <a:spcPts val="333"/>
              </a:spcBef>
              <a:spcAft>
                <a:spcPts val="0"/>
              </a:spcAft>
              <a:buClr>
                <a:schemeClr val="lt1"/>
              </a:buClr>
              <a:buSzPts val="1667"/>
              <a:buFont typeface="Arial"/>
              <a:buNone/>
              <a:defRPr sz="16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body" idx="3"/>
          </p:nvPr>
        </p:nvSpPr>
        <p:spPr>
          <a:xfrm>
            <a:off x="900112" y="5296958"/>
            <a:ext cx="7343775" cy="198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spcBef>
                <a:spcPts val="233"/>
              </a:spcBef>
              <a:spcAft>
                <a:spcPts val="0"/>
              </a:spcAft>
              <a:buClr>
                <a:schemeClr val="lt1"/>
              </a:buClr>
              <a:buSzPts val="1167"/>
              <a:buFont typeface="Arial"/>
              <a:buNone/>
              <a:defRPr sz="11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67"/>
              <a:buFont typeface="Verdana"/>
              <a:buNone/>
              <a:defRPr sz="2667" b="0" i="0" u="none" strike="noStrike" cap="none">
                <a:solidFill>
                  <a:srgbClr val="C0002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 descr="fundo_ppt1_ok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4000" y="0"/>
            <a:ext cx="7620000" cy="57150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Ge-g3xZ5bb8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Ge-g3xZ5bb8?feature=oembed" TargetMode="Externa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3" Type="http://schemas.openxmlformats.org/officeDocument/2006/relationships/image" Target="../media/image19.gif"/><Relationship Id="rId7" Type="http://schemas.openxmlformats.org/officeDocument/2006/relationships/image" Target="../media/image23.gif"/><Relationship Id="rId2" Type="http://schemas.openxmlformats.org/officeDocument/2006/relationships/hyperlink" Target="https://rocketleague.fandom.com/wiki/Decal/Black_market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gif"/><Relationship Id="rId5" Type="http://schemas.openxmlformats.org/officeDocument/2006/relationships/image" Target="../media/image21.gif"/><Relationship Id="rId4" Type="http://schemas.openxmlformats.org/officeDocument/2006/relationships/image" Target="../media/image20.gi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hyperlink" Target="https://forums.unrealengine.com/t/vertex-shader-animated-polygon-flip/42797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gif"/><Relationship Id="rId4" Type="http://schemas.openxmlformats.org/officeDocument/2006/relationships/hyperlink" Target="https://www.ronja-tutorials.com/post/015-wobble-displacement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hyperlink" Target="https://calummcmanus.wordpress.com/2019/05/28/vulkan-fur-geometry-shader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gif"/><Relationship Id="rId4" Type="http://schemas.openxmlformats.org/officeDocument/2006/relationships/hyperlink" Target="https://gamedevbill.com/unity-vertex-shader-and-geometry-shader-tutorial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hyperlink" Target="https://gubebra.itch.io/particle-collider-2d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gif"/><Relationship Id="rId5" Type="http://schemas.openxmlformats.org/officeDocument/2006/relationships/image" Target="../media/image30.gif"/><Relationship Id="rId4" Type="http://schemas.openxmlformats.org/officeDocument/2006/relationships/hyperlink" Target="https://gubebra.itch.io/physarum-exp-11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gi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hyperlink" Target="https://chromewebstore.google.com/detail/shadertoy-custom-texures/jgeibpcndpjboeebilehgbpkopkgkjda" TargetMode="External"/><Relationship Id="rId4" Type="http://schemas.openxmlformats.org/officeDocument/2006/relationships/image" Target="../media/image5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hyperlink" Target="https://iquilezles.org/articles/palettes/" TargetMode="Externa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microsoft.com/office/2007/relationships/media" Target="../media/media3.mp4"/><Relationship Id="rId7" Type="http://schemas.openxmlformats.org/officeDocument/2006/relationships/slideLayout" Target="../slideLayouts/slideLayout2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6" Type="http://schemas.openxmlformats.org/officeDocument/2006/relationships/video" Target="../media/media4.mp4"/><Relationship Id="rId5" Type="http://schemas.microsoft.com/office/2007/relationships/media" Target="../media/media4.mp4"/><Relationship Id="rId10" Type="http://schemas.openxmlformats.org/officeDocument/2006/relationships/image" Target="../media/image53.png"/><Relationship Id="rId4" Type="http://schemas.openxmlformats.org/officeDocument/2006/relationships/video" Target="../media/media3.mp4"/><Relationship Id="rId9" Type="http://schemas.openxmlformats.org/officeDocument/2006/relationships/image" Target="../media/image5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5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0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hadertoy.com/view/WcfcDf" TargetMode="External"/><Relationship Id="rId2" Type="http://schemas.openxmlformats.org/officeDocument/2006/relationships/hyperlink" Target="https://docs.gl/sl4/al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shadertoy.com/view/Xds3Rr" TargetMode="Externa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5qvVNzsJyB0?feature=oembed" TargetMode="Externa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966787" y="2262188"/>
            <a:ext cx="7343775" cy="595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Verdana"/>
              <a:buNone/>
            </a:pPr>
            <a:r>
              <a:rPr lang="pt-BR"/>
              <a:t>Computação Gráfica</a:t>
            </a:r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966787" y="2857501"/>
            <a:ext cx="734377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>
              <a:spcBef>
                <a:spcPts val="0"/>
              </a:spcBef>
              <a:buSzPts val="1600"/>
            </a:pPr>
            <a:r>
              <a:rPr lang="pt-BR" sz="1650"/>
              <a:t>Pipeline Gráfico &amp; </a:t>
            </a:r>
            <a:r>
              <a:rPr lang="pt-BR" sz="1650" err="1"/>
              <a:t>Shaders</a:t>
            </a:r>
            <a:r>
              <a:rPr lang="pt-BR" sz="1650"/>
              <a:t> 1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4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pt-BR" sz="2700" dirty="0"/>
              <a:t>Pipeline de </a:t>
            </a:r>
            <a:r>
              <a:rPr lang="pt-BR" sz="2700" dirty="0" err="1"/>
              <a:t>Rasterização</a:t>
            </a:r>
            <a:r>
              <a:rPr lang="pt-BR" sz="2700" dirty="0"/>
              <a:t>:</a:t>
            </a:r>
            <a:r>
              <a:rPr lang="pt-BR" sz="2650" dirty="0"/>
              <a:t> GPU</a:t>
            </a:r>
            <a:endParaRPr lang="en-US" sz="2650" dirty="0"/>
          </a:p>
        </p:txBody>
      </p:sp>
      <p:sp>
        <p:nvSpPr>
          <p:cNvPr id="374" name="Google Shape;374;p43"/>
          <p:cNvSpPr txBox="1">
            <a:spLocks noGrp="1"/>
          </p:cNvSpPr>
          <p:nvPr>
            <p:ph type="body" idx="1"/>
          </p:nvPr>
        </p:nvSpPr>
        <p:spPr>
          <a:xfrm>
            <a:off x="355547" y="716459"/>
            <a:ext cx="8428200" cy="10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indent="0"/>
            <a:r>
              <a:rPr lang="pt-BR" dirty="0"/>
              <a:t>Para paralelizarmos as operações da pipeline gráfica, utilizamos a GPU ao invés da CPU, já que ela possui um número de processadores lógicos muito superior;</a:t>
            </a:r>
          </a:p>
        </p:txBody>
      </p:sp>
      <p:sp>
        <p:nvSpPr>
          <p:cNvPr id="375" name="Google Shape;375;p4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10</a:t>
            </a:fld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0A49A4-E3A1-5894-16B6-14B5D68E5E31}"/>
              </a:ext>
            </a:extLst>
          </p:cNvPr>
          <p:cNvSpPr txBox="1"/>
          <p:nvPr/>
        </p:nvSpPr>
        <p:spPr>
          <a:xfrm>
            <a:off x="4749194" y="4656333"/>
            <a:ext cx="403455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 dirty="0">
                <a:latin typeface="Open Sans"/>
                <a:ea typeface="Open Sans"/>
                <a:cs typeface="Open Sans"/>
              </a:rPr>
              <a:t>96 threads</a:t>
            </a:r>
          </a:p>
          <a:p>
            <a:pPr algn="ctr"/>
            <a:r>
              <a:rPr lang="en-US" noProof="1"/>
              <a:t>AMD Ryzen Threadripper PRO 9995WX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0AD412-A19D-BFEB-5780-E7494F6043EE}"/>
              </a:ext>
            </a:extLst>
          </p:cNvPr>
          <p:cNvSpPr txBox="1"/>
          <p:nvPr/>
        </p:nvSpPr>
        <p:spPr>
          <a:xfrm>
            <a:off x="355547" y="4656333"/>
            <a:ext cx="4039261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b="1" dirty="0">
                <a:solidFill>
                  <a:srgbClr val="FF0000"/>
                </a:solidFill>
                <a:latin typeface="Verdana"/>
              </a:rPr>
              <a:t>21.760 CUDA cores</a:t>
            </a:r>
          </a:p>
          <a:p>
            <a:pPr algn="ctr"/>
            <a:r>
              <a:rPr lang="en-US" dirty="0"/>
              <a:t>NVIDIA GeForce RTX 5090</a:t>
            </a:r>
          </a:p>
        </p:txBody>
      </p:sp>
      <p:pic>
        <p:nvPicPr>
          <p:cNvPr id="1026" name="Picture 2" descr="Placa De Vídeo NVIDIA RTX 5090 Founders Edition 32GB - Peças para  Computadores e Workstation de Alta Performance | Performance Solutions">
            <a:extLst>
              <a:ext uri="{FF2B5EF4-FFF2-40B4-BE49-F238E27FC236}">
                <a16:creationId xmlns:a16="http://schemas.microsoft.com/office/drawing/2014/main" id="{46FB4324-C0AF-D7D4-099D-1CD40337C9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822" y="2023687"/>
            <a:ext cx="3080106" cy="237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MD Ryzen Threadripper PRO 5995WX, 64-core, 128-Thread Desktop Processor |  Amazon.com.br">
            <a:extLst>
              <a:ext uri="{FF2B5EF4-FFF2-40B4-BE49-F238E27FC236}">
                <a16:creationId xmlns:a16="http://schemas.microsoft.com/office/drawing/2014/main" id="{D64F1037-4FF4-9D39-E446-E4E3118A08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0" t="24320" r="8560" b="24800"/>
          <a:stretch>
            <a:fillRect/>
          </a:stretch>
        </p:blipFill>
        <p:spPr bwMode="auto">
          <a:xfrm>
            <a:off x="5495544" y="2715767"/>
            <a:ext cx="2290413" cy="1425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40883-219E-1108-F41E-DAE1E032A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700" dirty="0"/>
              <a:t>Pipeline de </a:t>
            </a:r>
            <a:r>
              <a:rPr lang="pt-BR" sz="2700" dirty="0" err="1"/>
              <a:t>Rasterização</a:t>
            </a:r>
            <a:r>
              <a:rPr lang="pt-BR" sz="2700" dirty="0"/>
              <a:t>: Papel da CPU</a:t>
            </a:r>
            <a:endParaRPr lang="en-US" sz="265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4EBA4D-ADFE-F96F-E8BC-AB394E4226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72" y="838985"/>
            <a:ext cx="8876948" cy="449615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0000"/>
                </a:solidFill>
              </a:rPr>
              <a:t>A </a:t>
            </a:r>
            <a:r>
              <a:rPr lang="pt-BR" b="1" dirty="0">
                <a:solidFill>
                  <a:srgbClr val="000000"/>
                </a:solidFill>
              </a:rPr>
              <a:t>CPU</a:t>
            </a:r>
            <a:r>
              <a:rPr lang="pt-BR" dirty="0">
                <a:solidFill>
                  <a:srgbClr val="000000"/>
                </a:solidFill>
              </a:rPr>
              <a:t> é responsável por: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0000"/>
                </a:solidFill>
              </a:rPr>
              <a:t>Enviar dados para a GPU, além de gerenciar o pipeline gráfico e a memória (buffers).</a:t>
            </a:r>
            <a:endParaRPr lang="pt-BR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0000"/>
                </a:solidFill>
              </a:rPr>
              <a:t>Definir o que a GPU irá renderizar, controlando movimentos de objetos e jogadores em cena.</a:t>
            </a:r>
            <a:endParaRPr lang="pt-BR" dirty="0"/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0000"/>
                </a:solidFill>
              </a:rPr>
              <a:t>Realizar, na maioria dos casos, a </a:t>
            </a:r>
            <a:r>
              <a:rPr lang="pt-BR" b="1" dirty="0">
                <a:solidFill>
                  <a:srgbClr val="000000"/>
                </a:solidFill>
              </a:rPr>
              <a:t>detecção de colisões</a:t>
            </a:r>
            <a:r>
              <a:rPr lang="pt-BR" dirty="0">
                <a:solidFill>
                  <a:srgbClr val="000000"/>
                </a:solidFill>
              </a:rPr>
              <a:t>.</a:t>
            </a:r>
            <a:endParaRPr lang="pt-BR"/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0000"/>
                </a:solidFill>
              </a:rPr>
              <a:t>Executar técnicas como </a:t>
            </a:r>
            <a:r>
              <a:rPr lang="pt-BR" b="1" err="1">
                <a:solidFill>
                  <a:srgbClr val="000000"/>
                </a:solidFill>
              </a:rPr>
              <a:t>culling</a:t>
            </a:r>
            <a:r>
              <a:rPr lang="pt-BR" dirty="0">
                <a:solidFill>
                  <a:srgbClr val="000000"/>
                </a:solidFill>
              </a:rPr>
              <a:t> de objetos e seleção de </a:t>
            </a:r>
            <a:r>
              <a:rPr lang="pt-BR" b="1" dirty="0">
                <a:solidFill>
                  <a:srgbClr val="000000"/>
                </a:solidFill>
              </a:rPr>
              <a:t>nível de detalhe (LOD)</a:t>
            </a:r>
            <a:r>
              <a:rPr lang="pt-BR" dirty="0">
                <a:solidFill>
                  <a:srgbClr val="000000"/>
                </a:solidFill>
              </a:rPr>
              <a:t>.</a:t>
            </a:r>
            <a:endParaRPr lang="pt-BR"/>
          </a:p>
          <a:p>
            <a:pPr lvl="1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0000"/>
                </a:solidFill>
              </a:rPr>
              <a:t>Outras funções mais intuitivas, como </a:t>
            </a:r>
            <a:r>
              <a:rPr lang="pt-BR" b="1" dirty="0">
                <a:solidFill>
                  <a:srgbClr val="000000"/>
                </a:solidFill>
              </a:rPr>
              <a:t>comunicação multiplayer</a:t>
            </a:r>
            <a:r>
              <a:rPr lang="pt-BR" dirty="0">
                <a:solidFill>
                  <a:srgbClr val="000000"/>
                </a:solidFill>
              </a:rPr>
              <a:t>, </a:t>
            </a:r>
            <a:r>
              <a:rPr lang="pt-BR" b="1" dirty="0">
                <a:solidFill>
                  <a:srgbClr val="000000"/>
                </a:solidFill>
              </a:rPr>
              <a:t>áudio</a:t>
            </a:r>
            <a:r>
              <a:rPr lang="pt-BR" dirty="0">
                <a:solidFill>
                  <a:srgbClr val="000000"/>
                </a:solidFill>
              </a:rPr>
              <a:t> e </a:t>
            </a:r>
            <a:r>
              <a:rPr lang="pt-BR" b="1" dirty="0">
                <a:solidFill>
                  <a:srgbClr val="000000"/>
                </a:solidFill>
              </a:rPr>
              <a:t>efeitos sonoros</a:t>
            </a:r>
            <a:r>
              <a:rPr lang="pt-BR" dirty="0">
                <a:solidFill>
                  <a:srgbClr val="000000"/>
                </a:solidFill>
              </a:rPr>
              <a:t>.</a:t>
            </a:r>
            <a:endParaRPr lang="pt-BR" dirty="0"/>
          </a:p>
          <a:p>
            <a:pPr marL="514350" indent="-28575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pt-BR" dirty="0"/>
          </a:p>
          <a:p>
            <a:pPr marL="571500" indent="-342900" algn="l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pt-BR" sz="2400">
              <a:solidFill>
                <a:srgbClr val="2D3748"/>
              </a:solidFill>
              <a:latin typeface="system-ui"/>
            </a:endParaRPr>
          </a:p>
          <a:p>
            <a:pPr marL="1028700" lvl="1" indent="-342900">
              <a:buFont typeface="Arial" panose="020B0604020202020204" pitchFamily="34" charset="0"/>
              <a:buChar char="•"/>
            </a:pPr>
            <a:endParaRPr lang="pt-BR" sz="2400">
              <a:solidFill>
                <a:srgbClr val="2D3748"/>
              </a:solidFill>
              <a:latin typeface="system-u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D09338-9341-8833-8DE1-F0054FF13FA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15498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40883-219E-1108-F41E-DAE1E032A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700" dirty="0"/>
              <a:t>Pipeline de </a:t>
            </a:r>
            <a:r>
              <a:rPr lang="pt-BR" sz="2700" dirty="0" err="1"/>
              <a:t>Rasterização</a:t>
            </a:r>
            <a:r>
              <a:rPr lang="pt-BR" sz="2700" dirty="0"/>
              <a:t>: GPU</a:t>
            </a:r>
            <a:endParaRPr lang="pt-BR" sz="2700" dirty="0">
              <a:solidFill>
                <a:srgbClr val="000000"/>
              </a:solidFill>
            </a:endParaRPr>
          </a:p>
          <a:p>
            <a:endParaRPr lang="pt-BR" sz="27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D09338-9341-8833-8DE1-F0054FF13FA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12</a:t>
            </a:fld>
            <a:endParaRPr lang="pt-B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EF707D-2822-12F8-E713-2388726E2F71}"/>
              </a:ext>
            </a:extLst>
          </p:cNvPr>
          <p:cNvSpPr txBox="1"/>
          <p:nvPr/>
        </p:nvSpPr>
        <p:spPr>
          <a:xfrm>
            <a:off x="3200400" y="2628900"/>
            <a:ext cx="27432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hlinkClick r:id="rId3"/>
              </a:rPr>
              <a:t>https://youtu.be/Ge-g3xZ5bb8</a:t>
            </a:r>
            <a:endParaRPr lang="en-US"/>
          </a:p>
        </p:txBody>
      </p:sp>
      <p:pic>
        <p:nvPicPr>
          <p:cNvPr id="3" name="Online Media 2" title="Mythbusters Demo GPU versus CPU">
            <a:hlinkClick r:id="" action="ppaction://noaction"/>
            <a:extLst>
              <a:ext uri="{FF2B5EF4-FFF2-40B4-BE49-F238E27FC236}">
                <a16:creationId xmlns:a16="http://schemas.microsoft.com/office/drawing/2014/main" id="{329FA016-1312-D44F-016A-C85EA6B52DD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914400" y="790575"/>
            <a:ext cx="7315200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2948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40883-219E-1108-F41E-DAE1E032A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700" noProof="0" dirty="0"/>
              <a:t>Shaders</a:t>
            </a:r>
            <a:r>
              <a:rPr lang="pt-BR" sz="2700" noProof="0" dirty="0"/>
              <a:t>: </a:t>
            </a:r>
            <a:r>
              <a:rPr lang="pt-BR" sz="2650" noProof="0" dirty="0"/>
              <a:t>O que são </a:t>
            </a:r>
            <a:r>
              <a:rPr lang="en-US" sz="2650" dirty="0"/>
              <a:t>shaders?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4EBA4D-ADFE-F96F-E8BC-AB394E4226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72" y="838985"/>
            <a:ext cx="8876948" cy="4496159"/>
          </a:xfrm>
        </p:spPr>
        <p:txBody>
          <a:bodyPr>
            <a:normAutofit/>
          </a:bodyPr>
          <a:lstStyle/>
          <a:p>
            <a:pPr marL="228600" indent="0"/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</a:rPr>
              <a:t>Códigos desenvolvidos </a:t>
            </a:r>
            <a:r>
              <a:rPr lang="pt-BR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>para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</a:rPr>
              <a:t>execução em cada core da GPU, geralmente </a:t>
            </a:r>
            <a:r>
              <a:rPr lang="pt-BR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>com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</a:rPr>
              <a:t>foco em processamento visual</a:t>
            </a:r>
            <a:r>
              <a:rPr lang="pt-BR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>.</a:t>
            </a:r>
            <a:endParaRPr lang="en-US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571500" indent="-342900">
              <a:buFont typeface="Arial" panose="020B0604020202020204" pitchFamily="34" charset="0"/>
              <a:buChar char="•"/>
            </a:pPr>
            <a:endParaRPr lang="pt-BR" sz="2400" i="0" dirty="0">
              <a:solidFill>
                <a:srgbClr val="2D3748"/>
              </a:solidFill>
              <a:effectLst/>
              <a:latin typeface="system-ui"/>
            </a:endParaRPr>
          </a:p>
          <a:p>
            <a:pPr marL="571500" indent="-342900" algn="l">
              <a:buFont typeface="Arial" panose="020B0604020202020204" pitchFamily="34" charset="0"/>
              <a:buChar char="•"/>
            </a:pPr>
            <a:endParaRPr lang="pt-BR" sz="2400" i="0">
              <a:solidFill>
                <a:srgbClr val="2D3748"/>
              </a:solidFill>
              <a:effectLst/>
              <a:latin typeface="system-ui"/>
            </a:endParaRPr>
          </a:p>
          <a:p>
            <a:pPr marL="1028700" lvl="1" indent="-342900" algn="l">
              <a:buFont typeface="Arial" panose="020B0604020202020204" pitchFamily="34" charset="0"/>
              <a:buChar char="•"/>
            </a:pPr>
            <a:endParaRPr lang="pt-BR" sz="2400">
              <a:solidFill>
                <a:srgbClr val="2D3748"/>
              </a:solidFill>
              <a:latin typeface="system-u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D09338-9341-8833-8DE1-F0054FF13FA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13</a:t>
            </a:fld>
            <a:endParaRPr lang="pt-BR"/>
          </a:p>
        </p:txBody>
      </p:sp>
      <p:pic>
        <p:nvPicPr>
          <p:cNvPr id="7" name="Google Shape;82;p16">
            <a:hlinkClick r:id="rId2"/>
            <a:extLst>
              <a:ext uri="{FF2B5EF4-FFF2-40B4-BE49-F238E27FC236}">
                <a16:creationId xmlns:a16="http://schemas.microsoft.com/office/drawing/2014/main" id="{C04718D3-D146-F60C-4E89-E747D1E46D9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15301" y="2298964"/>
            <a:ext cx="2281103" cy="2964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A computer screen shot of a cell&#10;&#10;Description automatically generated">
            <a:extLst>
              <a:ext uri="{FF2B5EF4-FFF2-40B4-BE49-F238E27FC236}">
                <a16:creationId xmlns:a16="http://schemas.microsoft.com/office/drawing/2014/main" id="{21AEAE67-BD3D-E967-AC98-B9904768B5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8429" y="1820296"/>
            <a:ext cx="2354195" cy="15208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FEDF887-DDF5-8B3B-7F94-886F3340AA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4209" y="1820522"/>
            <a:ext cx="2249436" cy="1485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DDBD3DE-A95F-EC98-4A99-DD486B898F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38574" y="1818626"/>
            <a:ext cx="2054883" cy="1499266"/>
          </a:xfrm>
          <a:prstGeom prst="rect">
            <a:avLst/>
          </a:prstGeom>
        </p:spPr>
      </p:pic>
      <p:pic>
        <p:nvPicPr>
          <p:cNvPr id="11" name="Picture 10" descr="Shadertoy">
            <a:extLst>
              <a:ext uri="{FF2B5EF4-FFF2-40B4-BE49-F238E27FC236}">
                <a16:creationId xmlns:a16="http://schemas.microsoft.com/office/drawing/2014/main" id="{E69C5401-5753-3BD8-B146-F99164DEED0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0268" y="3781523"/>
            <a:ext cx="2259312" cy="1273758"/>
          </a:xfrm>
          <a:prstGeom prst="rect">
            <a:avLst/>
          </a:prstGeom>
        </p:spPr>
      </p:pic>
      <p:pic>
        <p:nvPicPr>
          <p:cNvPr id="5" name="Picture 4" descr="Metaball effect with png images - Questions - three.js forum">
            <a:extLst>
              <a:ext uri="{FF2B5EF4-FFF2-40B4-BE49-F238E27FC236}">
                <a16:creationId xmlns:a16="http://schemas.microsoft.com/office/drawing/2014/main" id="{EF30062C-DE33-67BC-AAF9-5635203570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38906" y="3408529"/>
            <a:ext cx="1861573" cy="185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0227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40883-219E-1108-F41E-DAE1E032A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700" dirty="0" err="1"/>
              <a:t>Shaders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4EBA4D-ADFE-F96F-E8BC-AB394E4226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72" y="838985"/>
            <a:ext cx="8876948" cy="4496159"/>
          </a:xfrm>
        </p:spPr>
        <p:txBody>
          <a:bodyPr>
            <a:normAutofit/>
          </a:bodyPr>
          <a:lstStyle/>
          <a:p>
            <a:pPr marL="228600" indent="0"/>
            <a:r>
              <a:rPr lang="pt-BR" dirty="0">
                <a:solidFill>
                  <a:srgbClr val="000000"/>
                </a:solidFill>
              </a:rPr>
              <a:t>L</a:t>
            </a:r>
            <a:r>
              <a:rPr lang="pt-BR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inguagens </a:t>
            </a:r>
            <a:r>
              <a:rPr lang="pt-BR" sz="180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>para </a:t>
            </a:r>
            <a:r>
              <a:rPr lang="pt-BR" sz="1800" err="1">
                <a:solidFill>
                  <a:schemeClr val="tx1">
                    <a:lumMod val="95000"/>
                    <a:lumOff val="5000"/>
                  </a:schemeClr>
                </a:solidFill>
              </a:rPr>
              <a:t>shaders</a:t>
            </a:r>
            <a:r>
              <a:rPr lang="pt-BR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mais populares são:</a:t>
            </a:r>
            <a:endParaRPr lang="en-US" sz="180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GLSL (OpenGL </a:t>
            </a:r>
            <a:r>
              <a:rPr lang="pt-BR" sz="1600" b="1" err="1">
                <a:solidFill>
                  <a:schemeClr val="tx1">
                    <a:lumMod val="95000"/>
                    <a:lumOff val="5000"/>
                  </a:schemeClr>
                </a:solidFill>
              </a:rPr>
              <a:t>Shading</a:t>
            </a:r>
            <a:r>
              <a:rPr lang="pt-BR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pt-BR" sz="1600" b="1" err="1">
                <a:solidFill>
                  <a:schemeClr val="tx1">
                    <a:lumMod val="95000"/>
                    <a:lumOff val="5000"/>
                  </a:schemeClr>
                </a:solidFill>
              </a:rPr>
              <a:t>Language</a:t>
            </a:r>
            <a:r>
              <a:rPr lang="pt-BR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r>
              <a:rPr lang="pt-B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→ usada com </a:t>
            </a:r>
            <a:r>
              <a:rPr lang="pt-BR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OpenGL</a:t>
            </a:r>
            <a:r>
              <a:rPr lang="pt-B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 </a:t>
            </a:r>
            <a:r>
              <a:rPr lang="pt-BR" sz="1600" b="1" err="1">
                <a:solidFill>
                  <a:schemeClr val="tx1">
                    <a:lumMod val="95000"/>
                    <a:lumOff val="5000"/>
                  </a:schemeClr>
                </a:solidFill>
              </a:rPr>
              <a:t>Vulkan</a:t>
            </a:r>
            <a:r>
              <a:rPr lang="pt-B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(via SPIR-V).</a:t>
            </a:r>
            <a:endParaRPr lang="en-US" sz="160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HLSL (High </a:t>
            </a:r>
            <a:r>
              <a:rPr lang="pt-BR" sz="1600" b="1" err="1">
                <a:solidFill>
                  <a:schemeClr val="tx1">
                    <a:lumMod val="95000"/>
                    <a:lumOff val="5000"/>
                  </a:schemeClr>
                </a:solidFill>
              </a:rPr>
              <a:t>Level</a:t>
            </a:r>
            <a:r>
              <a:rPr lang="pt-BR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pt-BR" sz="1600" b="1" err="1">
                <a:solidFill>
                  <a:schemeClr val="tx1">
                    <a:lumMod val="95000"/>
                    <a:lumOff val="5000"/>
                  </a:schemeClr>
                </a:solidFill>
              </a:rPr>
              <a:t>Shading</a:t>
            </a:r>
            <a:r>
              <a:rPr lang="pt-BR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pt-BR" sz="1600" b="1" err="1">
                <a:solidFill>
                  <a:schemeClr val="tx1">
                    <a:lumMod val="95000"/>
                    <a:lumOff val="5000"/>
                  </a:schemeClr>
                </a:solidFill>
              </a:rPr>
              <a:t>Language</a:t>
            </a:r>
            <a:r>
              <a:rPr lang="pt-BR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r>
              <a:rPr lang="pt-B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→ usada no </a:t>
            </a:r>
            <a:r>
              <a:rPr lang="pt-BR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DirectX</a:t>
            </a:r>
            <a:r>
              <a:rPr lang="pt-B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en-US" sz="160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MSL (Metal </a:t>
            </a:r>
            <a:r>
              <a:rPr lang="pt-BR" sz="1600" b="1" err="1">
                <a:solidFill>
                  <a:schemeClr val="tx1">
                    <a:lumMod val="95000"/>
                    <a:lumOff val="5000"/>
                  </a:schemeClr>
                </a:solidFill>
              </a:rPr>
              <a:t>Shading</a:t>
            </a:r>
            <a:r>
              <a:rPr lang="pt-BR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pt-BR" sz="1600" b="1" err="1">
                <a:solidFill>
                  <a:schemeClr val="tx1">
                    <a:lumMod val="95000"/>
                    <a:lumOff val="5000"/>
                  </a:schemeClr>
                </a:solidFill>
              </a:rPr>
              <a:t>Language</a:t>
            </a:r>
            <a:r>
              <a:rPr lang="pt-BR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r>
              <a:rPr lang="pt-B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→ usada pela </a:t>
            </a:r>
            <a:r>
              <a:rPr lang="pt-BR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API Metal</a:t>
            </a:r>
            <a:r>
              <a:rPr lang="pt-B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(Apple).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Cg (C for </a:t>
            </a:r>
            <a:r>
              <a:rPr lang="pt-BR" sz="1600" b="1" err="1">
                <a:solidFill>
                  <a:schemeClr val="tx1">
                    <a:lumMod val="95000"/>
                    <a:lumOff val="5000"/>
                  </a:schemeClr>
                </a:solidFill>
              </a:rPr>
              <a:t>Graphics</a:t>
            </a:r>
            <a:r>
              <a:rPr lang="pt-BR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r>
              <a:rPr lang="pt-B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→ linguagem da NVIDIA (obsoleta, mas influenciou bastante HLSL/GLSL).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SPIR-V</a:t>
            </a:r>
            <a:r>
              <a:rPr lang="pt-B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→ não é uma linguagem de alto nível, mas um formato intermediário usado em </a:t>
            </a:r>
            <a:r>
              <a:rPr lang="pt-BR" sz="1600" b="1" err="1">
                <a:solidFill>
                  <a:schemeClr val="tx1">
                    <a:lumMod val="95000"/>
                    <a:lumOff val="5000"/>
                  </a:schemeClr>
                </a:solidFill>
              </a:rPr>
              <a:t>Vulkan</a:t>
            </a:r>
            <a:r>
              <a:rPr lang="pt-B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 compiladores.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WGSL (</a:t>
            </a:r>
            <a:r>
              <a:rPr lang="pt-BR" sz="1600" b="1" err="1">
                <a:solidFill>
                  <a:schemeClr val="tx1">
                    <a:lumMod val="95000"/>
                    <a:lumOff val="5000"/>
                  </a:schemeClr>
                </a:solidFill>
              </a:rPr>
              <a:t>WebGPU</a:t>
            </a:r>
            <a:r>
              <a:rPr lang="pt-BR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pt-BR" sz="1600" b="1" err="1">
                <a:solidFill>
                  <a:schemeClr val="tx1">
                    <a:lumMod val="95000"/>
                    <a:lumOff val="5000"/>
                  </a:schemeClr>
                </a:solidFill>
              </a:rPr>
              <a:t>Shading</a:t>
            </a:r>
            <a:r>
              <a:rPr lang="pt-BR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pt-BR" sz="1600" b="1" err="1">
                <a:solidFill>
                  <a:schemeClr val="tx1">
                    <a:lumMod val="95000"/>
                    <a:lumOff val="5000"/>
                  </a:schemeClr>
                </a:solidFill>
              </a:rPr>
              <a:t>Language</a:t>
            </a:r>
            <a:r>
              <a:rPr lang="pt-BR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r>
              <a:rPr lang="pt-B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→ usada pelo </a:t>
            </a:r>
            <a:r>
              <a:rPr lang="pt-BR" sz="1600" b="1" err="1">
                <a:solidFill>
                  <a:schemeClr val="tx1">
                    <a:lumMod val="95000"/>
                    <a:lumOff val="5000"/>
                  </a:schemeClr>
                </a:solidFill>
              </a:rPr>
              <a:t>WebGPU</a:t>
            </a:r>
            <a:r>
              <a:rPr lang="pt-B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mais recente.</a:t>
            </a:r>
          </a:p>
          <a:p>
            <a:pPr marL="571500" indent="-342900">
              <a:buFont typeface="Arial,Sans-Serif" panose="020B0604020202020204" pitchFamily="34" charset="0"/>
              <a:buChar char="•"/>
            </a:pPr>
            <a:endParaRPr lang="pt-BR" sz="1800" i="0" dirty="0">
              <a:solidFill>
                <a:schemeClr val="tx1">
                  <a:lumMod val="95000"/>
                  <a:lumOff val="5000"/>
                </a:schemeClr>
              </a:solidFill>
              <a:effectLst/>
            </a:endParaRPr>
          </a:p>
          <a:p>
            <a:pPr marL="228600" indent="0"/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system-ui"/>
              </a:rPr>
              <a:t>No curso, vamos aprender GLSL e WGSL.</a:t>
            </a:r>
          </a:p>
          <a:p>
            <a:pPr marL="1028700" lvl="1" indent="-342900">
              <a:buFont typeface="Arial" panose="020B0604020202020204" pitchFamily="34" charset="0"/>
              <a:buChar char="•"/>
            </a:pPr>
            <a:endParaRPr lang="pt-BR" dirty="0">
              <a:solidFill>
                <a:schemeClr val="tx1">
                  <a:lumMod val="95000"/>
                  <a:lumOff val="5000"/>
                </a:schemeClr>
              </a:solidFill>
              <a:latin typeface="system-u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D09338-9341-8833-8DE1-F0054FF13FA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38277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3B407A-9E3A-2DC9-F84E-FD6A9E83DD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04005-963B-C047-699E-7AA2B8387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700" dirty="0" err="1"/>
              <a:t>Shaders</a:t>
            </a:r>
            <a:r>
              <a:rPr lang="pt-BR" sz="2700" dirty="0"/>
              <a:t>: Tipos de </a:t>
            </a:r>
            <a:r>
              <a:rPr lang="pt-BR" sz="2700" dirty="0" err="1"/>
              <a:t>shaders</a:t>
            </a:r>
            <a:endParaRPr lang="pt-BR" sz="2700" dirty="0" err="1">
              <a:solidFill>
                <a:srgbClr val="000000"/>
              </a:solidFill>
            </a:endParaRPr>
          </a:p>
          <a:p>
            <a:endParaRPr lang="pt-BR" sz="27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E424CD-473D-7B2D-75A9-51B3987117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72" y="838985"/>
            <a:ext cx="8876948" cy="4496159"/>
          </a:xfrm>
        </p:spPr>
        <p:txBody>
          <a:bodyPr>
            <a:normAutofit/>
          </a:bodyPr>
          <a:lstStyle/>
          <a:p>
            <a:pPr marL="228600" indent="0"/>
            <a:r>
              <a:rPr lang="pt-BR" sz="1800" b="1" dirty="0" err="1">
                <a:solidFill>
                  <a:srgbClr val="000000"/>
                </a:solidFill>
              </a:rPr>
              <a:t>Vertex</a:t>
            </a:r>
            <a:r>
              <a:rPr lang="pt-BR" sz="1800" b="1" dirty="0">
                <a:solidFill>
                  <a:srgbClr val="000000"/>
                </a:solidFill>
              </a:rPr>
              <a:t> </a:t>
            </a:r>
            <a:r>
              <a:rPr lang="pt-BR" sz="1800" b="1" dirty="0" err="1">
                <a:solidFill>
                  <a:srgbClr val="000000"/>
                </a:solidFill>
              </a:rPr>
              <a:t>Shader</a:t>
            </a:r>
            <a:r>
              <a:rPr lang="pt-BR" sz="1800" b="1" dirty="0">
                <a:solidFill>
                  <a:srgbClr val="000000"/>
                </a:solidFill>
              </a:rPr>
              <a:t>:</a:t>
            </a:r>
            <a:r>
              <a:rPr lang="pt-BR" sz="1800" dirty="0">
                <a:solidFill>
                  <a:srgbClr val="000000"/>
                </a:solidFill>
              </a:rPr>
              <a:t> Manipula vértices dos objetos, gerando transformações e efeitos visuais.</a:t>
            </a:r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06C75E-D654-2FFB-DE6D-97241F8B4E6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15</a:t>
            </a:fld>
            <a:endParaRPr lang="pt-BR"/>
          </a:p>
        </p:txBody>
      </p:sp>
      <p:pic>
        <p:nvPicPr>
          <p:cNvPr id="6" name="Google Shape;98;p18">
            <a:hlinkClick r:id="rId2"/>
            <a:extLst>
              <a:ext uri="{FF2B5EF4-FFF2-40B4-BE49-F238E27FC236}">
                <a16:creationId xmlns:a16="http://schemas.microsoft.com/office/drawing/2014/main" id="{7743427A-04CE-B3DB-FCB3-4832C98C50B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2705" y="1599244"/>
            <a:ext cx="3648757" cy="353307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00;p18" descr="A white mask with eyes closed&#10;&#10;AI-generated content may be incorrect.">
            <a:hlinkClick r:id="rId4"/>
            <a:extLst>
              <a:ext uri="{FF2B5EF4-FFF2-40B4-BE49-F238E27FC236}">
                <a16:creationId xmlns:a16="http://schemas.microsoft.com/office/drawing/2014/main" id="{25FB6567-7FE8-E3FC-619E-2F1A90B457F1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40890" y="1572998"/>
            <a:ext cx="3671459" cy="35605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86745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DCA805-67C5-F8C7-BECD-19669AB69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02918-5ADB-7ADB-F77F-FF706E34D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700" dirty="0" err="1"/>
              <a:t>Shaders</a:t>
            </a:r>
            <a:r>
              <a:rPr lang="pt-BR" sz="2700" dirty="0"/>
              <a:t>: Tipos de </a:t>
            </a:r>
            <a:r>
              <a:rPr lang="pt-BR" sz="2700" dirty="0" err="1"/>
              <a:t>shaders</a:t>
            </a:r>
            <a:endParaRPr lang="pt-BR" sz="2700" dirty="0" err="1">
              <a:solidFill>
                <a:srgbClr val="000000"/>
              </a:solidFill>
            </a:endParaRPr>
          </a:p>
          <a:p>
            <a:endParaRPr lang="pt-BR" sz="27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CD6D19-D6FD-DC9D-CB4B-611080ABE8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72" y="838985"/>
            <a:ext cx="8876948" cy="4496159"/>
          </a:xfrm>
        </p:spPr>
        <p:txBody>
          <a:bodyPr>
            <a:normAutofit/>
          </a:bodyPr>
          <a:lstStyle/>
          <a:p>
            <a:pPr marL="228600" indent="0"/>
            <a:r>
              <a:rPr lang="pt-BR" sz="1800" b="1" err="1">
                <a:solidFill>
                  <a:srgbClr val="000000"/>
                </a:solidFill>
              </a:rPr>
              <a:t>Fragment</a:t>
            </a:r>
            <a:r>
              <a:rPr lang="pt-BR" sz="1800" b="1" dirty="0">
                <a:solidFill>
                  <a:srgbClr val="000000"/>
                </a:solidFill>
              </a:rPr>
              <a:t>/Pixel </a:t>
            </a:r>
            <a:r>
              <a:rPr lang="pt-BR" sz="1800" b="1" err="1">
                <a:solidFill>
                  <a:srgbClr val="000000"/>
                </a:solidFill>
              </a:rPr>
              <a:t>Shader</a:t>
            </a:r>
            <a:r>
              <a:rPr lang="pt-BR" sz="1800" dirty="0">
                <a:solidFill>
                  <a:srgbClr val="000000"/>
                </a:solidFill>
              </a:rPr>
              <a:t>: Retorna a cor de cada pixel na tela com base nas informações recebidas do </a:t>
            </a:r>
            <a:r>
              <a:rPr lang="pt-BR" sz="1800" err="1">
                <a:solidFill>
                  <a:srgbClr val="000000"/>
                </a:solidFill>
              </a:rPr>
              <a:t>vertex</a:t>
            </a:r>
            <a:r>
              <a:rPr lang="pt-BR" sz="1800" dirty="0">
                <a:solidFill>
                  <a:srgbClr val="000000"/>
                </a:solidFill>
              </a:rPr>
              <a:t> </a:t>
            </a:r>
            <a:r>
              <a:rPr lang="pt-BR" sz="1800" err="1">
                <a:solidFill>
                  <a:srgbClr val="000000"/>
                </a:solidFill>
              </a:rPr>
              <a:t>shader</a:t>
            </a:r>
            <a:r>
              <a:rPr lang="pt-BR" sz="1800" dirty="0">
                <a:solidFill>
                  <a:srgbClr val="000000"/>
                </a:solidFill>
              </a:rPr>
              <a:t> ou de variáveis personalizadas.</a:t>
            </a:r>
            <a:endParaRPr lang="en-US" sz="18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67D70C-BDFE-089E-FAC9-CF4AFA2BF70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16</a:t>
            </a:fld>
            <a:endParaRPr lang="pt-BR"/>
          </a:p>
        </p:txBody>
      </p:sp>
      <p:pic>
        <p:nvPicPr>
          <p:cNvPr id="7" name="Picture 6" descr="A computer screen shot of a cell&#10;&#10;Description automatically generated">
            <a:extLst>
              <a:ext uri="{FF2B5EF4-FFF2-40B4-BE49-F238E27FC236}">
                <a16:creationId xmlns:a16="http://schemas.microsoft.com/office/drawing/2014/main" id="{8DAD9129-9DAA-CC64-4CDB-09AEA93340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2035" y="1971595"/>
            <a:ext cx="4340099" cy="278059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16ACE19-713C-9A69-0936-4821EC161E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515" y="1969646"/>
            <a:ext cx="4237545" cy="279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8693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E68707-BA13-EC03-7AFD-3409045AD2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54034-A49F-7765-4B43-CEAB1BDCF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700" dirty="0" err="1"/>
              <a:t>Shaders</a:t>
            </a:r>
            <a:r>
              <a:rPr lang="pt-BR" sz="2700" dirty="0"/>
              <a:t>: Tipos de </a:t>
            </a:r>
            <a:r>
              <a:rPr lang="pt-BR" sz="2700" dirty="0" err="1"/>
              <a:t>shaders</a:t>
            </a:r>
            <a:endParaRPr lang="pt-BR" sz="2700" dirty="0" err="1">
              <a:solidFill>
                <a:srgbClr val="000000"/>
              </a:solidFill>
            </a:endParaRPr>
          </a:p>
          <a:p>
            <a:endParaRPr lang="pt-BR" sz="27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5CD930-466D-544C-3243-69601ECDC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72" y="838985"/>
            <a:ext cx="8876948" cy="4496159"/>
          </a:xfrm>
        </p:spPr>
        <p:txBody>
          <a:bodyPr>
            <a:normAutofit/>
          </a:bodyPr>
          <a:lstStyle/>
          <a:p>
            <a:pPr marL="228600" indent="0"/>
            <a:r>
              <a:rPr lang="pt-BR" sz="1800" b="1" dirty="0" err="1">
                <a:solidFill>
                  <a:srgbClr val="000000"/>
                </a:solidFill>
              </a:rPr>
              <a:t>Geometry</a:t>
            </a:r>
            <a:r>
              <a:rPr lang="pt-BR" sz="1800" b="1" dirty="0">
                <a:solidFill>
                  <a:srgbClr val="000000"/>
                </a:solidFill>
              </a:rPr>
              <a:t> </a:t>
            </a:r>
            <a:r>
              <a:rPr lang="pt-BR" sz="1800" b="1" dirty="0" err="1">
                <a:solidFill>
                  <a:srgbClr val="000000"/>
                </a:solidFill>
              </a:rPr>
              <a:t>Shader</a:t>
            </a:r>
            <a:r>
              <a:rPr lang="pt-BR" sz="1800" dirty="0">
                <a:solidFill>
                  <a:srgbClr val="000000"/>
                </a:solidFill>
              </a:rPr>
              <a:t> Opera sobre primitivas geométricas (pontos, linhas, triângulos) adicionando ou removendo vértices, gerando novas primitivas e realizando outras operações que modificam a geometria.</a:t>
            </a: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9CFAAC-8684-4C10-081F-8EC07328CF7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17</a:t>
            </a:fld>
            <a:endParaRPr lang="pt-BR"/>
          </a:p>
        </p:txBody>
      </p:sp>
      <p:pic>
        <p:nvPicPr>
          <p:cNvPr id="6" name="Google Shape;108;p19" descr="A brown cat statue on a gray background&#10;&#10;AI-generated content may be incorrect.">
            <a:hlinkClick r:id="rId2"/>
            <a:extLst>
              <a:ext uri="{FF2B5EF4-FFF2-40B4-BE49-F238E27FC236}">
                <a16:creationId xmlns:a16="http://schemas.microsoft.com/office/drawing/2014/main" id="{368AB7DE-EBC8-3D5D-B121-3EA2CE4E183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-8601"/>
          <a:stretch/>
        </p:blipFill>
        <p:spPr>
          <a:xfrm>
            <a:off x="5031936" y="1766181"/>
            <a:ext cx="3367349" cy="336021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07;p19">
            <a:hlinkClick r:id="rId4"/>
            <a:extLst>
              <a:ext uri="{FF2B5EF4-FFF2-40B4-BE49-F238E27FC236}">
                <a16:creationId xmlns:a16="http://schemas.microsoft.com/office/drawing/2014/main" id="{5D280A59-E713-DD09-9E71-722CEEE1F931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8413" y="2309330"/>
            <a:ext cx="4085118" cy="25521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26230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DC2F21-1C4E-2603-25A1-4FBCBD4481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41056-30F4-141C-8617-325B4FC92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700" dirty="0" err="1"/>
              <a:t>Shaders</a:t>
            </a:r>
            <a:r>
              <a:rPr lang="pt-BR" sz="2700" dirty="0"/>
              <a:t>: Tipos de </a:t>
            </a:r>
            <a:r>
              <a:rPr lang="pt-BR" sz="2700" dirty="0" err="1"/>
              <a:t>shaders</a:t>
            </a:r>
            <a:endParaRPr lang="pt-BR" sz="2700" dirty="0" err="1">
              <a:solidFill>
                <a:srgbClr val="000000"/>
              </a:solidFill>
            </a:endParaRPr>
          </a:p>
          <a:p>
            <a:endParaRPr lang="pt-BR" sz="27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BE687A-524C-B689-017D-8197E6707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72" y="838985"/>
            <a:ext cx="8876948" cy="4496159"/>
          </a:xfrm>
        </p:spPr>
        <p:txBody>
          <a:bodyPr>
            <a:normAutofit/>
          </a:bodyPr>
          <a:lstStyle/>
          <a:p>
            <a:pPr marL="228600" indent="0"/>
            <a:r>
              <a:rPr lang="pt-BR" sz="1600" b="1" dirty="0">
                <a:solidFill>
                  <a:srgbClr val="000000"/>
                </a:solidFill>
              </a:rPr>
              <a:t>Compute </a:t>
            </a:r>
            <a:r>
              <a:rPr lang="pt-BR" sz="1600" b="1" dirty="0" err="1">
                <a:solidFill>
                  <a:srgbClr val="000000"/>
                </a:solidFill>
              </a:rPr>
              <a:t>Shader</a:t>
            </a:r>
            <a:r>
              <a:rPr lang="pt-BR" sz="1600" dirty="0">
                <a:solidFill>
                  <a:srgbClr val="000000"/>
                </a:solidFill>
              </a:rPr>
              <a:t>: São programas executados na GPU voltados para cálculos gerais em paralelo, que não estão diretamente ligados ao pipeline gráfico tradicional, nem necessariamente ligados a visual. Este </a:t>
            </a:r>
            <a:r>
              <a:rPr lang="pt-BR" sz="1600" dirty="0" err="1">
                <a:solidFill>
                  <a:srgbClr val="000000"/>
                </a:solidFill>
              </a:rPr>
              <a:t>shader</a:t>
            </a:r>
            <a:r>
              <a:rPr lang="pt-BR" sz="1600" dirty="0">
                <a:solidFill>
                  <a:srgbClr val="000000"/>
                </a:solidFill>
              </a:rPr>
              <a:t> é muito utilizado hoje em dia em jogos, por ser extremamente customizável, genérico e baixo nível.</a:t>
            </a:r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74AC7C-8438-B5FB-F825-6B441651B3A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18</a:t>
            </a:fld>
            <a:endParaRPr lang="pt-BR"/>
          </a:p>
        </p:txBody>
      </p:sp>
      <p:pic>
        <p:nvPicPr>
          <p:cNvPr id="15" name="Google Shape;127;p21">
            <a:hlinkClick r:id="rId2"/>
            <a:extLst>
              <a:ext uri="{FF2B5EF4-FFF2-40B4-BE49-F238E27FC236}">
                <a16:creationId xmlns:a16="http://schemas.microsoft.com/office/drawing/2014/main" id="{D3696953-EB8D-6E48-8841-AA924D0127F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18223" y="2488165"/>
            <a:ext cx="2503991" cy="20787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30;p21">
            <a:hlinkClick r:id="rId4"/>
            <a:extLst>
              <a:ext uri="{FF2B5EF4-FFF2-40B4-BE49-F238E27FC236}">
                <a16:creationId xmlns:a16="http://schemas.microsoft.com/office/drawing/2014/main" id="{03C0BD7D-765C-187A-E5FC-A33B493B37AA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69415" y="2486209"/>
            <a:ext cx="2589061" cy="2084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2E00381-9537-0407-3CAB-ECD1BAF161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4042" y="2490514"/>
            <a:ext cx="2556893" cy="2103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0785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46FFFC-2645-EF85-CD25-6A14BA4B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BC5F1-8170-0CEA-8AC1-51E7DE66D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700" dirty="0" err="1"/>
              <a:t>Shaders</a:t>
            </a:r>
            <a:r>
              <a:rPr lang="pt-BR" sz="2700" dirty="0"/>
              <a:t>: Tipos de </a:t>
            </a:r>
            <a:r>
              <a:rPr lang="pt-BR" sz="2700" dirty="0" err="1"/>
              <a:t>shaders</a:t>
            </a:r>
            <a:endParaRPr lang="pt-BR" sz="2700" dirty="0" err="1">
              <a:solidFill>
                <a:srgbClr val="000000"/>
              </a:solidFill>
            </a:endParaRPr>
          </a:p>
          <a:p>
            <a:endParaRPr lang="pt-BR" sz="27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16872A-E73F-C4B0-27EF-69241A513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72" y="838985"/>
            <a:ext cx="8876948" cy="4496159"/>
          </a:xfrm>
        </p:spPr>
        <p:txBody>
          <a:bodyPr>
            <a:normAutofit/>
          </a:bodyPr>
          <a:lstStyle/>
          <a:p>
            <a:pPr marL="228600" indent="0"/>
            <a:r>
              <a:rPr lang="pt-BR" sz="1600" dirty="0">
                <a:solidFill>
                  <a:srgbClr val="000000"/>
                </a:solidFill>
              </a:rPr>
              <a:t>No curso vamos utilizar Fragment/Pixel </a:t>
            </a:r>
            <a:r>
              <a:rPr lang="pt-BR" sz="1600" dirty="0" err="1">
                <a:solidFill>
                  <a:srgbClr val="000000"/>
                </a:solidFill>
              </a:rPr>
              <a:t>shaders</a:t>
            </a:r>
            <a:r>
              <a:rPr lang="pt-BR" sz="1600" dirty="0">
                <a:solidFill>
                  <a:srgbClr val="000000"/>
                </a:solidFill>
              </a:rPr>
              <a:t> e compute </a:t>
            </a:r>
            <a:r>
              <a:rPr lang="pt-BR" sz="1600" dirty="0" err="1">
                <a:solidFill>
                  <a:srgbClr val="000000"/>
                </a:solidFill>
              </a:rPr>
              <a:t>shaders</a:t>
            </a:r>
            <a:endParaRPr lang="pt-BR" sz="1600" dirty="0" err="1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3987C2-0588-66E7-F8B5-6228F4386FC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19</a:t>
            </a:fld>
            <a:endParaRPr lang="pt-BR"/>
          </a:p>
        </p:txBody>
      </p:sp>
      <p:pic>
        <p:nvPicPr>
          <p:cNvPr id="5" name="Picture 4" descr="A screenshot of a video game&#10;&#10;AI-generated content may be incorrect.">
            <a:extLst>
              <a:ext uri="{FF2B5EF4-FFF2-40B4-BE49-F238E27FC236}">
                <a16:creationId xmlns:a16="http://schemas.microsoft.com/office/drawing/2014/main" id="{87356C1B-2A3A-AD96-932B-D90FB0427B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5324" y="1346118"/>
            <a:ext cx="3445594" cy="4064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081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837618-56D9-E45E-022B-DC91A8357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700"/>
              <a:t>Pipeline de </a:t>
            </a:r>
            <a:r>
              <a:rPr lang="pt-BR" sz="2700" err="1"/>
              <a:t>Rasterização</a:t>
            </a:r>
            <a:endParaRPr lang="en-US" sz="2700" err="1">
              <a:solidFill>
                <a:srgbClr val="000000"/>
              </a:solidFill>
            </a:endParaRPr>
          </a:p>
          <a:p>
            <a:endParaRPr lang="en-US" sz="265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A98E62-A3B0-AB45-DB65-D7086D2B883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</a:t>
            </a:fld>
            <a:endParaRPr lang="pt-BR"/>
          </a:p>
        </p:txBody>
      </p:sp>
      <p:pic>
        <p:nvPicPr>
          <p:cNvPr id="5" name="Picture 4" descr="CDN media">
            <a:extLst>
              <a:ext uri="{FF2B5EF4-FFF2-40B4-BE49-F238E27FC236}">
                <a16:creationId xmlns:a16="http://schemas.microsoft.com/office/drawing/2014/main" id="{57CA538D-186D-99A2-5418-EF725E7200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205" y="982376"/>
            <a:ext cx="7700207" cy="3934038"/>
          </a:xfrm>
          <a:prstGeom prst="rect">
            <a:avLst/>
          </a:prstGeom>
        </p:spPr>
      </p:pic>
      <p:pic>
        <p:nvPicPr>
          <p:cNvPr id="6" name="Graphic 5" descr="Ficheiro:Opengl-logo.svg – Wikipédia, a enciclopédia livre">
            <a:extLst>
              <a:ext uri="{FF2B5EF4-FFF2-40B4-BE49-F238E27FC236}">
                <a16:creationId xmlns:a16="http://schemas.microsoft.com/office/drawing/2014/main" id="{173E3557-2C23-4685-D93F-A4B459D407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26042" y="1065107"/>
            <a:ext cx="1242534" cy="517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949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" name="Google Shape;303;p35"/>
          <p:cNvPicPr preferRelativeResize="0"/>
          <p:nvPr/>
        </p:nvPicPr>
        <p:blipFill rotWithShape="1">
          <a:blip r:embed="rId3">
            <a:alphaModFix/>
          </a:blip>
          <a:srcRect r="69950" b="36448"/>
          <a:stretch/>
        </p:blipFill>
        <p:spPr>
          <a:xfrm>
            <a:off x="1270812" y="1180035"/>
            <a:ext cx="2574511" cy="2317579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3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Como os </a:t>
            </a:r>
            <a:r>
              <a:rPr lang="pt-BR" err="1"/>
              <a:t>Shaders</a:t>
            </a:r>
            <a:r>
              <a:rPr lang="pt-BR"/>
              <a:t> são invocados</a:t>
            </a:r>
            <a:endParaRPr/>
          </a:p>
        </p:txBody>
      </p:sp>
      <p:sp>
        <p:nvSpPr>
          <p:cNvPr id="306" name="Google Shape;306;p3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20</a:t>
            </a:fld>
            <a:endParaRPr/>
          </a:p>
        </p:txBody>
      </p:sp>
      <p:sp>
        <p:nvSpPr>
          <p:cNvPr id="307" name="Google Shape;307;p35"/>
          <p:cNvSpPr txBox="1"/>
          <p:nvPr/>
        </p:nvSpPr>
        <p:spPr>
          <a:xfrm>
            <a:off x="3025300" y="5335075"/>
            <a:ext cx="52749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</a:rPr>
              <a:t>fonte: https://eclass.aueb.gr/modules/document/file.php/INF143</a:t>
            </a:r>
            <a:endParaRPr sz="1300"/>
          </a:p>
        </p:txBody>
      </p:sp>
      <p:sp>
        <p:nvSpPr>
          <p:cNvPr id="308" name="Google Shape;308;p35"/>
          <p:cNvSpPr txBox="1">
            <a:spLocks noGrp="1"/>
          </p:cNvSpPr>
          <p:nvPr>
            <p:ph type="body" idx="1"/>
          </p:nvPr>
        </p:nvSpPr>
        <p:spPr>
          <a:xfrm>
            <a:off x="4538831" y="3477519"/>
            <a:ext cx="2380800" cy="1287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800" err="1"/>
              <a:t>Fragment</a:t>
            </a:r>
            <a:r>
              <a:rPr lang="pt-BR" sz="1800"/>
              <a:t> Shader</a:t>
            </a:r>
            <a:endParaRPr sz="1800"/>
          </a:p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800"/>
              <a:t>invocado 35 vezes</a:t>
            </a:r>
            <a:endParaRPr sz="1800"/>
          </a:p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291"/>
              <a:t>(para os fragmentos ocultos também)</a:t>
            </a:r>
            <a:endParaRPr sz="1291"/>
          </a:p>
        </p:txBody>
      </p:sp>
      <p:sp>
        <p:nvSpPr>
          <p:cNvPr id="309" name="Google Shape;309;p35"/>
          <p:cNvSpPr txBox="1">
            <a:spLocks noGrp="1"/>
          </p:cNvSpPr>
          <p:nvPr>
            <p:ph type="body" idx="1"/>
          </p:nvPr>
        </p:nvSpPr>
        <p:spPr>
          <a:xfrm>
            <a:off x="1270812" y="3591344"/>
            <a:ext cx="2380800" cy="767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800" err="1"/>
              <a:t>Vertex</a:t>
            </a:r>
            <a:r>
              <a:rPr lang="pt-BR" sz="1800"/>
              <a:t> Shader</a:t>
            </a:r>
            <a:endParaRPr sz="1800"/>
          </a:p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800"/>
              <a:t>invocado 6 vezes</a:t>
            </a:r>
            <a:endParaRPr sz="1800"/>
          </a:p>
        </p:txBody>
      </p:sp>
      <p:pic>
        <p:nvPicPr>
          <p:cNvPr id="5" name="Google Shape;303;p35" descr="A diagram of a star with lines and dots&#10;&#10;Description automatically generated">
            <a:extLst>
              <a:ext uri="{FF2B5EF4-FFF2-40B4-BE49-F238E27FC236}">
                <a16:creationId xmlns:a16="http://schemas.microsoft.com/office/drawing/2014/main" id="{D5DF1C59-25CB-A395-A91C-30C2AC8BF3B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66906" r="55" b="36931"/>
          <a:stretch/>
        </p:blipFill>
        <p:spPr>
          <a:xfrm>
            <a:off x="4396277" y="1023525"/>
            <a:ext cx="2830541" cy="22999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4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Shaders Programáveis</a:t>
            </a:r>
            <a:endParaRPr/>
          </a:p>
        </p:txBody>
      </p:sp>
      <p:sp>
        <p:nvSpPr>
          <p:cNvPr id="385" name="Google Shape;385;p44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Estágios de processamento de vértice e fragmento do programa Descrever a operação para um único vértice (ou fragmento)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Exemplo de programa de </a:t>
            </a:r>
            <a:r>
              <a:rPr lang="pt-BR" err="1"/>
              <a:t>shader</a:t>
            </a:r>
            <a:r>
              <a:rPr lang="pt-BR"/>
              <a:t> em GLSL</a:t>
            </a:r>
            <a:endParaRPr/>
          </a:p>
        </p:txBody>
      </p:sp>
      <p:sp>
        <p:nvSpPr>
          <p:cNvPr id="386" name="Google Shape;386;p4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21</a:t>
            </a:fld>
            <a:endParaRPr/>
          </a:p>
        </p:txBody>
      </p:sp>
      <p:sp>
        <p:nvSpPr>
          <p:cNvPr id="387" name="Google Shape;387;p44"/>
          <p:cNvSpPr/>
          <p:nvPr/>
        </p:nvSpPr>
        <p:spPr>
          <a:xfrm>
            <a:off x="5482247" y="2472832"/>
            <a:ext cx="3532200" cy="28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função é executada uma vez por fragmento.</a:t>
            </a:r>
            <a:endParaRPr sz="1200"/>
          </a:p>
          <a:p>
            <a:pPr marR="0" lvl="0" algn="l" rtl="0">
              <a:spcBef>
                <a:spcPts val="1000"/>
              </a:spcBef>
              <a:spcAft>
                <a:spcPts val="0"/>
              </a:spcAft>
            </a:pPr>
            <a:r>
              <a:rPr lang="pt-BR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Exibe a cor da superfície na posição de amostra da tela do fragmento atual.</a:t>
            </a:r>
            <a:endParaRPr sz="1200"/>
          </a:p>
          <a:p>
            <a:pPr marR="0" lvl="0" algn="l" rtl="0">
              <a:spcBef>
                <a:spcPts val="1000"/>
              </a:spcBef>
              <a:spcAft>
                <a:spcPts val="1000"/>
              </a:spcAft>
            </a:pPr>
            <a:r>
              <a:rPr lang="pt-BR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Este </a:t>
            </a:r>
            <a:r>
              <a:rPr lang="pt-BR" sz="1600" i="1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shader</a:t>
            </a:r>
            <a:r>
              <a:rPr lang="pt-BR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executa uma pesquisa de textura para obter a cor do material da superfície no ponto e, em seguida, executa um cálculo de iluminação difusa.</a:t>
            </a:r>
            <a:endParaRPr sz="1200"/>
          </a:p>
        </p:txBody>
      </p:sp>
      <p:sp>
        <p:nvSpPr>
          <p:cNvPr id="388" name="Google Shape;388;p44"/>
          <p:cNvSpPr/>
          <p:nvPr/>
        </p:nvSpPr>
        <p:spPr>
          <a:xfrm>
            <a:off x="475000" y="2472825"/>
            <a:ext cx="4886100" cy="26691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b="1" noProof="1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uniform</a:t>
            </a:r>
            <a:r>
              <a:rPr lang="en-US" sz="1300" b="1" noProof="1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-US" sz="1300" b="1" noProof="1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sampler2D</a:t>
            </a:r>
            <a:r>
              <a:rPr lang="en-US" sz="1300" b="1" noProof="1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myTexture;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b="1" noProof="1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uniform</a:t>
            </a:r>
            <a:r>
              <a:rPr lang="en-US" sz="1300" b="1" noProof="1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-US" sz="1300" b="1" noProof="1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vec3</a:t>
            </a:r>
            <a:r>
              <a:rPr lang="en-US" sz="1300" b="1" noProof="1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lightDir;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b="1" noProof="1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varying</a:t>
            </a:r>
            <a:r>
              <a:rPr lang="en-US" sz="1300" b="1" noProof="1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-US" sz="1300" b="1" noProof="1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vec2</a:t>
            </a:r>
            <a:r>
              <a:rPr lang="en-US" sz="1300" b="1" noProof="1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uv;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b="1" noProof="1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varying</a:t>
            </a:r>
            <a:r>
              <a:rPr lang="en-US" sz="1300" b="1" noProof="1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-US" sz="1300" b="1" noProof="1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vec3</a:t>
            </a:r>
            <a:r>
              <a:rPr lang="en-US" sz="1300" b="1" noProof="1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norm;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300" b="1" noProof="1">
              <a:solidFill>
                <a:schemeClr val="dk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b="1" noProof="1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void</a:t>
            </a:r>
            <a:r>
              <a:rPr lang="en-US" sz="1300" b="1" noProof="1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diffuseShader() {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b="1" noProof="1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</a:t>
            </a:r>
            <a:r>
              <a:rPr lang="en-US" sz="1300" b="1" noProof="1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vec3</a:t>
            </a:r>
            <a:r>
              <a:rPr lang="en-US" sz="1300" b="1" noProof="1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kd;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b="1" noProof="1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kd = texture(myTexture, uv);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b="1" noProof="1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kd *= </a:t>
            </a:r>
            <a:r>
              <a:rPr lang="en-US" sz="1300" b="1" noProof="1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clamp</a:t>
            </a:r>
            <a:r>
              <a:rPr lang="en-US" sz="1300" b="1" noProof="1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en-US" sz="1300" b="1" noProof="1">
                <a:solidFill>
                  <a:srgbClr val="795E2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dot</a:t>
            </a:r>
            <a:r>
              <a:rPr lang="en-US" sz="1300" b="1" noProof="1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(-lightDir, norm), </a:t>
            </a:r>
            <a:r>
              <a:rPr lang="en-US" sz="1300" b="1" noProof="1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0.0</a:t>
            </a:r>
            <a:r>
              <a:rPr lang="en-US" sz="1300" b="1" noProof="1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en-US" sz="1300" b="1" noProof="1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1.0</a:t>
            </a:r>
            <a:r>
              <a:rPr lang="en-US" sz="1300" b="1" noProof="1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b="1" noProof="1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</a:t>
            </a:r>
            <a:r>
              <a:rPr lang="en-US" sz="1300" b="1" noProof="1">
                <a:solidFill>
                  <a:srgbClr val="00108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gl_FragColor</a:t>
            </a:r>
            <a:r>
              <a:rPr lang="en-US" sz="1300" b="1" noProof="1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= </a:t>
            </a:r>
            <a:r>
              <a:rPr lang="en-US" sz="1300" b="1" noProof="1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vec4</a:t>
            </a:r>
            <a:r>
              <a:rPr lang="en-US" sz="1300" b="1" noProof="1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(kd, </a:t>
            </a:r>
            <a:r>
              <a:rPr lang="en-US" sz="1300" b="1" noProof="1">
                <a:solidFill>
                  <a:srgbClr val="098658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1.0</a:t>
            </a:r>
            <a:r>
              <a:rPr lang="en-US" sz="1300" b="1" noProof="1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300" b="1" noProof="1">
                <a:solidFill>
                  <a:schemeClr val="dk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lang="en-US" sz="1600" b="1" noProof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4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Compilação de um Shader</a:t>
            </a:r>
            <a:endParaRPr/>
          </a:p>
        </p:txBody>
      </p:sp>
      <p:sp>
        <p:nvSpPr>
          <p:cNvPr id="395" name="Google Shape;395;p4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22</a:t>
            </a:fld>
            <a:endParaRPr/>
          </a:p>
        </p:txBody>
      </p:sp>
      <p:pic>
        <p:nvPicPr>
          <p:cNvPr id="396" name="Google Shape;396;p45"/>
          <p:cNvPicPr preferRelativeResize="0"/>
          <p:nvPr/>
        </p:nvPicPr>
        <p:blipFill rotWithShape="1">
          <a:blip r:embed="rId3">
            <a:alphaModFix/>
          </a:blip>
          <a:srcRect l="2852" r="5997"/>
          <a:stretch/>
        </p:blipFill>
        <p:spPr>
          <a:xfrm>
            <a:off x="701175" y="638700"/>
            <a:ext cx="7373725" cy="4793875"/>
          </a:xfrm>
          <a:prstGeom prst="rect">
            <a:avLst/>
          </a:prstGeom>
          <a:noFill/>
          <a:ln>
            <a:noFill/>
          </a:ln>
        </p:spPr>
      </p:pic>
      <p:sp>
        <p:nvSpPr>
          <p:cNvPr id="397" name="Google Shape;397;p45"/>
          <p:cNvSpPr txBox="1"/>
          <p:nvPr/>
        </p:nvSpPr>
        <p:spPr>
          <a:xfrm>
            <a:off x="3025300" y="5335075"/>
            <a:ext cx="52749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</a:rPr>
              <a:t>fonte: https://eclass.aueb.gr/modules/document/file.php/INF143</a:t>
            </a:r>
            <a:endParaRPr sz="1300"/>
          </a:p>
        </p:txBody>
      </p:sp>
      <p:sp>
        <p:nvSpPr>
          <p:cNvPr id="398" name="Google Shape;398;p45"/>
          <p:cNvSpPr txBox="1">
            <a:spLocks noGrp="1"/>
          </p:cNvSpPr>
          <p:nvPr>
            <p:ph type="body" idx="1"/>
          </p:nvPr>
        </p:nvSpPr>
        <p:spPr>
          <a:xfrm>
            <a:off x="1991430" y="779440"/>
            <a:ext cx="4613700" cy="3975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700"/>
              <a:t>1 fragmento de entrada não processado</a:t>
            </a:r>
            <a:endParaRPr sz="1700"/>
          </a:p>
        </p:txBody>
      </p:sp>
      <p:sp>
        <p:nvSpPr>
          <p:cNvPr id="399" name="Google Shape;399;p45"/>
          <p:cNvSpPr txBox="1">
            <a:spLocks noGrp="1"/>
          </p:cNvSpPr>
          <p:nvPr>
            <p:ph type="body" idx="1"/>
          </p:nvPr>
        </p:nvSpPr>
        <p:spPr>
          <a:xfrm>
            <a:off x="1991430" y="4837340"/>
            <a:ext cx="4613700" cy="3975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700"/>
              <a:t>1 fragmento de saída processado</a:t>
            </a:r>
            <a:endParaRPr sz="17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4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Mapeamento do Shader no HW</a:t>
            </a:r>
            <a:endParaRPr/>
          </a:p>
        </p:txBody>
      </p:sp>
      <p:sp>
        <p:nvSpPr>
          <p:cNvPr id="406" name="Google Shape;406;p46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75297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/>
              <a:t>Execute o Shader em um único core:</a:t>
            </a:r>
            <a:endParaRPr/>
          </a:p>
        </p:txBody>
      </p:sp>
      <p:sp>
        <p:nvSpPr>
          <p:cNvPr id="407" name="Google Shape;407;p4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23</a:t>
            </a:fld>
            <a:endParaRPr/>
          </a:p>
        </p:txBody>
      </p:sp>
      <p:pic>
        <p:nvPicPr>
          <p:cNvPr id="408" name="Google Shape;408;p46"/>
          <p:cNvPicPr preferRelativeResize="0"/>
          <p:nvPr/>
        </p:nvPicPr>
        <p:blipFill rotWithShape="1">
          <a:blip r:embed="rId3">
            <a:alphaModFix/>
          </a:blip>
          <a:srcRect l="58922"/>
          <a:stretch/>
        </p:blipFill>
        <p:spPr>
          <a:xfrm>
            <a:off x="5043975" y="1183200"/>
            <a:ext cx="2842425" cy="442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15047" y="1591963"/>
            <a:ext cx="2769375" cy="3606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4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Mapeamento do Shader no Hardware</a:t>
            </a:r>
            <a:endParaRPr dirty="0"/>
          </a:p>
        </p:txBody>
      </p:sp>
      <p:sp>
        <p:nvSpPr>
          <p:cNvPr id="416" name="Google Shape;416;p47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59024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/>
              <a:t>Um </a:t>
            </a:r>
            <a:r>
              <a:rPr lang="pt-BR" i="1"/>
              <a:t>core</a:t>
            </a:r>
            <a:r>
              <a:rPr lang="pt-BR"/>
              <a:t> de CPU</a:t>
            </a:r>
            <a:endParaRPr/>
          </a:p>
        </p:txBody>
      </p:sp>
      <p:sp>
        <p:nvSpPr>
          <p:cNvPr id="417" name="Google Shape;417;p4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24</a:t>
            </a:fld>
            <a:endParaRPr/>
          </a:p>
        </p:txBody>
      </p:sp>
      <p:sp>
        <p:nvSpPr>
          <p:cNvPr id="418" name="Google Shape;418;p47"/>
          <p:cNvSpPr txBox="1"/>
          <p:nvPr/>
        </p:nvSpPr>
        <p:spPr>
          <a:xfrm>
            <a:off x="5263563" y="1708525"/>
            <a:ext cx="3248812" cy="2800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6525" lvl="0" indent="-136525" algn="l" rtl="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/>
              <a:t>Otimizado para acesso de baixa latência aos dados em cache</a:t>
            </a:r>
            <a:endParaRPr sz="2000"/>
          </a:p>
          <a:p>
            <a:pPr marL="136525" lvl="0" indent="-136525" algn="l" rtl="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/>
              <a:t>Lógica de controle para execução fora de ordem e especulativa</a:t>
            </a:r>
            <a:endParaRPr sz="2000"/>
          </a:p>
          <a:p>
            <a:pPr marL="136525" lvl="0" indent="-136525" algn="l" rtl="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/>
              <a:t>Grande cache L2</a:t>
            </a:r>
            <a:endParaRPr sz="2000"/>
          </a:p>
        </p:txBody>
      </p:sp>
      <p:pic>
        <p:nvPicPr>
          <p:cNvPr id="419" name="Google Shape;419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4888" y="1708525"/>
            <a:ext cx="4695825" cy="2638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4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Reduzindo os Cores</a:t>
            </a:r>
            <a:endParaRPr/>
          </a:p>
        </p:txBody>
      </p:sp>
      <p:sp>
        <p:nvSpPr>
          <p:cNvPr id="426" name="Google Shape;426;p48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/>
              <a:t>Um </a:t>
            </a:r>
            <a:r>
              <a:rPr lang="pt-BR" i="1"/>
              <a:t>core</a:t>
            </a:r>
            <a:r>
              <a:rPr lang="pt-BR"/>
              <a:t> de GPU</a:t>
            </a:r>
            <a:endParaRPr/>
          </a:p>
        </p:txBody>
      </p:sp>
      <p:sp>
        <p:nvSpPr>
          <p:cNvPr id="427" name="Google Shape;427;p4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25</a:t>
            </a:fld>
            <a:endParaRPr/>
          </a:p>
        </p:txBody>
      </p:sp>
      <p:sp>
        <p:nvSpPr>
          <p:cNvPr id="428" name="Google Shape;428;p48"/>
          <p:cNvSpPr txBox="1"/>
          <p:nvPr/>
        </p:nvSpPr>
        <p:spPr>
          <a:xfrm>
            <a:off x="5255053" y="1708525"/>
            <a:ext cx="3719898" cy="3262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6525" indent="-13652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/>
              <a:t>Otimizado para computação paralela de dados</a:t>
            </a:r>
            <a:endParaRPr sz="2000"/>
          </a:p>
          <a:p>
            <a:pPr marL="136525" indent="-13652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/>
              <a:t>Arquitetura tolerante à latência de memória</a:t>
            </a:r>
            <a:endParaRPr sz="2000"/>
          </a:p>
          <a:p>
            <a:pPr marL="136525" indent="-13652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/>
              <a:t>Mais cálculos por mais transistores em </a:t>
            </a:r>
            <a:r>
              <a:rPr lang="pt-BR" sz="2000" err="1"/>
              <a:t>ALUs</a:t>
            </a:r>
            <a:endParaRPr sz="2000"/>
          </a:p>
          <a:p>
            <a:pPr marL="136525" indent="-13652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/>
              <a:t>Redução dos circuitos principais de controle</a:t>
            </a:r>
            <a:endParaRPr sz="2000"/>
          </a:p>
        </p:txBody>
      </p:sp>
      <p:pic>
        <p:nvPicPr>
          <p:cNvPr id="429" name="Google Shape;429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4888" y="1708525"/>
            <a:ext cx="4695825" cy="2638425"/>
          </a:xfrm>
          <a:prstGeom prst="rect">
            <a:avLst/>
          </a:prstGeom>
          <a:noFill/>
          <a:ln>
            <a:noFill/>
          </a:ln>
        </p:spPr>
      </p:pic>
      <p:sp>
        <p:nvSpPr>
          <p:cNvPr id="430" name="Google Shape;430;p48"/>
          <p:cNvSpPr/>
          <p:nvPr/>
        </p:nvSpPr>
        <p:spPr>
          <a:xfrm>
            <a:off x="2488075" y="1864375"/>
            <a:ext cx="2216700" cy="2284500"/>
          </a:xfrm>
          <a:prstGeom prst="flowChartSummingJunction">
            <a:avLst/>
          </a:prstGeom>
          <a:noFill/>
          <a:ln w="1143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4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pt-BR" sz="2650"/>
              <a:t>GPU </a:t>
            </a:r>
            <a:r>
              <a:rPr lang="pt-BR" sz="2650" err="1"/>
              <a:t>architecture</a:t>
            </a:r>
            <a:endParaRPr lang="en-US" err="1"/>
          </a:p>
        </p:txBody>
      </p:sp>
      <p:sp>
        <p:nvSpPr>
          <p:cNvPr id="427" name="Google Shape;427;p4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26</a:t>
            </a:fld>
            <a:endParaRPr/>
          </a:p>
        </p:txBody>
      </p:sp>
      <p:pic>
        <p:nvPicPr>
          <p:cNvPr id="4" name="Picture 3" descr="Understanding the architecture of a GPU | by Vitality Learning | CodeX |  Medium">
            <a:extLst>
              <a:ext uri="{FF2B5EF4-FFF2-40B4-BE49-F238E27FC236}">
                <a16:creationId xmlns:a16="http://schemas.microsoft.com/office/drawing/2014/main" id="{1AB90D08-1EAF-FDB0-6C6E-05B4D2C694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123" y="1296433"/>
            <a:ext cx="8263754" cy="3122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7690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4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Múltiplas Threads</a:t>
            </a:r>
            <a:endParaRPr/>
          </a:p>
        </p:txBody>
      </p:sp>
      <p:sp>
        <p:nvSpPr>
          <p:cNvPr id="437" name="Google Shape;437;p4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27</a:t>
            </a:fld>
            <a:endParaRPr/>
          </a:p>
        </p:txBody>
      </p:sp>
      <p:pic>
        <p:nvPicPr>
          <p:cNvPr id="438" name="Google Shape;438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0125" y="838963"/>
            <a:ext cx="6943725" cy="4600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5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GPUs com muitos </a:t>
            </a:r>
            <a:r>
              <a:rPr lang="pt-BR" i="1"/>
              <a:t>Cores</a:t>
            </a:r>
            <a:endParaRPr i="1"/>
          </a:p>
        </p:txBody>
      </p:sp>
      <p:sp>
        <p:nvSpPr>
          <p:cNvPr id="445" name="Google Shape;445;p5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28</a:t>
            </a:fld>
            <a:endParaRPr/>
          </a:p>
        </p:txBody>
      </p:sp>
      <p:pic>
        <p:nvPicPr>
          <p:cNvPr id="446" name="Google Shape;446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2525" y="676575"/>
            <a:ext cx="6891499" cy="4669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7" name="Google Shape;447;p50"/>
          <p:cNvSpPr txBox="1"/>
          <p:nvPr/>
        </p:nvSpPr>
        <p:spPr>
          <a:xfrm>
            <a:off x="4124150" y="5300325"/>
            <a:ext cx="4033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1"/>
                </a:solidFill>
              </a:rPr>
              <a:t>16 cores = 16 fluxos de instruções simultâneos</a:t>
            </a:r>
            <a:endParaRPr sz="16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5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Múltiplos dados (SIMD)</a:t>
            </a:r>
            <a:endParaRPr/>
          </a:p>
        </p:txBody>
      </p:sp>
      <p:sp>
        <p:nvSpPr>
          <p:cNvPr id="454" name="Google Shape;454;p51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/>
              <a:t>Shaders são inerentemente executados muitas vezes, repetidas vezes em vários registros de seus fluxos de dados de entrada.</a:t>
            </a:r>
            <a:endParaRPr/>
          </a:p>
        </p:txBody>
      </p:sp>
      <p:sp>
        <p:nvSpPr>
          <p:cNvPr id="455" name="Google Shape;455;p5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29</a:t>
            </a:fld>
            <a:endParaRPr/>
          </a:p>
        </p:txBody>
      </p:sp>
      <p:pic>
        <p:nvPicPr>
          <p:cNvPr id="456" name="Google Shape;456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4888" y="1738225"/>
            <a:ext cx="5553075" cy="3505200"/>
          </a:xfrm>
          <a:prstGeom prst="rect">
            <a:avLst/>
          </a:prstGeom>
          <a:noFill/>
          <a:ln>
            <a:noFill/>
          </a:ln>
        </p:spPr>
      </p:pic>
      <p:sp>
        <p:nvSpPr>
          <p:cNvPr id="457" name="Google Shape;457;p51"/>
          <p:cNvSpPr txBox="1"/>
          <p:nvPr/>
        </p:nvSpPr>
        <p:spPr>
          <a:xfrm>
            <a:off x="6262497" y="1997975"/>
            <a:ext cx="2727821" cy="2769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/>
              <a:t>Amortize o custo / complexidade do gerenciamento de instruções para várias </a:t>
            </a:r>
            <a:r>
              <a:rPr lang="pt-BR" sz="2100" err="1"/>
              <a:t>ALUs.</a:t>
            </a:r>
            <a:endParaRPr sz="21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/>
              <a:t>Compartilhe a unidade de instrução.</a:t>
            </a:r>
            <a:endParaRPr sz="21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3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Pipeline de Rasterização</a:t>
            </a:r>
            <a:endParaRPr/>
          </a:p>
        </p:txBody>
      </p:sp>
      <p:sp>
        <p:nvSpPr>
          <p:cNvPr id="286" name="Google Shape;286;p3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</a:t>
            </a:fld>
            <a:endParaRPr/>
          </a:p>
        </p:txBody>
      </p:sp>
      <p:pic>
        <p:nvPicPr>
          <p:cNvPr id="2" name="Picture 1" descr="A diagram of different types of light and color processing&#10;&#10;Description automatically generated">
            <a:extLst>
              <a:ext uri="{FF2B5EF4-FFF2-40B4-BE49-F238E27FC236}">
                <a16:creationId xmlns:a16="http://schemas.microsoft.com/office/drawing/2014/main" id="{C56C5C0A-5D1A-DCAE-E9C6-1FC3F991E7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8008" y="847967"/>
            <a:ext cx="6467984" cy="4409833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5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SIMD Cores: Vectorized Instruction Set</a:t>
            </a:r>
            <a:endParaRPr/>
          </a:p>
        </p:txBody>
      </p:sp>
      <p:sp>
        <p:nvSpPr>
          <p:cNvPr id="464" name="Google Shape;464;p5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30</a:t>
            </a:fld>
            <a:endParaRPr/>
          </a:p>
        </p:txBody>
      </p:sp>
      <p:pic>
        <p:nvPicPr>
          <p:cNvPr id="465" name="Google Shape;465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3723" y="732348"/>
            <a:ext cx="7176549" cy="4709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5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Adicionando tudo: vários núcleos SIMD</a:t>
            </a:r>
            <a:endParaRPr/>
          </a:p>
        </p:txBody>
      </p:sp>
      <p:sp>
        <p:nvSpPr>
          <p:cNvPr id="472" name="Google Shape;472;p53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800"/>
              <a:t>Neste exemplo: 128 dados processados simultaneamente</a:t>
            </a:r>
            <a:endParaRPr sz="1800"/>
          </a:p>
        </p:txBody>
      </p:sp>
      <p:sp>
        <p:nvSpPr>
          <p:cNvPr id="473" name="Google Shape;473;p5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31</a:t>
            </a:fld>
            <a:endParaRPr/>
          </a:p>
        </p:txBody>
      </p:sp>
      <p:pic>
        <p:nvPicPr>
          <p:cNvPr id="474" name="Google Shape;474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1150" y="1251050"/>
            <a:ext cx="6653549" cy="4084025"/>
          </a:xfrm>
          <a:prstGeom prst="rect">
            <a:avLst/>
          </a:prstGeom>
          <a:noFill/>
          <a:ln>
            <a:noFill/>
          </a:ln>
        </p:spPr>
      </p:pic>
      <p:sp>
        <p:nvSpPr>
          <p:cNvPr id="475" name="Google Shape;475;p53"/>
          <p:cNvSpPr txBox="1"/>
          <p:nvPr/>
        </p:nvSpPr>
        <p:spPr>
          <a:xfrm>
            <a:off x="3272175" y="5300325"/>
            <a:ext cx="4885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1"/>
                </a:solidFill>
              </a:rPr>
              <a:t>16 cores = 128 ALUs = 16 fluxos de instruções simultâneos</a:t>
            </a:r>
            <a:endParaRPr sz="16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5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Condicionais / Branches</a:t>
            </a:r>
            <a:endParaRPr/>
          </a:p>
        </p:txBody>
      </p:sp>
      <p:sp>
        <p:nvSpPr>
          <p:cNvPr id="482" name="Google Shape;482;p5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32</a:t>
            </a:fld>
            <a:endParaRPr/>
          </a:p>
        </p:txBody>
      </p:sp>
      <p:pic>
        <p:nvPicPr>
          <p:cNvPr id="483" name="Google Shape;483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6250" y="799550"/>
            <a:ext cx="7566776" cy="4644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24757-2FBA-FD0F-D446-F2C8A83C8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Introdução a </a:t>
            </a:r>
            <a:r>
              <a:rPr lang="pt-BR" err="1"/>
              <a:t>Shaders</a:t>
            </a:r>
            <a:r>
              <a:rPr lang="pt-BR"/>
              <a:t> (GLSL)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87281D-B426-44AA-02B3-C6A850468C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Um típico Shader tem a seguinte estrutura: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64F33-34E4-DE21-4DAD-247E3FB608E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33</a:t>
            </a:fld>
            <a:endParaRPr lang="pt-B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F7FABE-1D11-561A-D0F2-6081017F2E64}"/>
              </a:ext>
            </a:extLst>
          </p:cNvPr>
          <p:cNvSpPr txBox="1"/>
          <p:nvPr/>
        </p:nvSpPr>
        <p:spPr>
          <a:xfrm>
            <a:off x="4688586" y="5390585"/>
            <a:ext cx="367817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/>
              <a:t>Referência: https://</a:t>
            </a:r>
            <a:r>
              <a:rPr lang="pt-BR" err="1"/>
              <a:t>learnopengl.com</a:t>
            </a:r>
            <a:r>
              <a:rPr lang="pt-BR"/>
              <a:t>/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77C6421-D843-A087-8796-311838610085}"/>
              </a:ext>
            </a:extLst>
          </p:cNvPr>
          <p:cNvSpPr txBox="1"/>
          <p:nvPr/>
        </p:nvSpPr>
        <p:spPr>
          <a:xfrm>
            <a:off x="1152144" y="1640514"/>
            <a:ext cx="6806261" cy="3293209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noProof="1">
                <a:solidFill>
                  <a:srgbClr val="8CBBAD"/>
                </a:solidFill>
                <a:effectLst/>
              </a:rPr>
              <a:t>#version numero_da_versão</a:t>
            </a:r>
          </a:p>
          <a:p>
            <a:r>
              <a:rPr lang="en-US" sz="1600" b="1" noProof="1">
                <a:solidFill>
                  <a:srgbClr val="93C763"/>
                </a:solidFill>
                <a:effectLst/>
              </a:rPr>
              <a:t>in</a:t>
            </a:r>
            <a:r>
              <a:rPr lang="en-US" sz="1600" noProof="1"/>
              <a:t> </a:t>
            </a:r>
            <a:r>
              <a:rPr lang="en-US" sz="1600" noProof="1">
                <a:solidFill>
                  <a:schemeClr val="bg1"/>
                </a:solidFill>
              </a:rPr>
              <a:t>type nome_da_variável_de_entrada;</a:t>
            </a:r>
          </a:p>
          <a:p>
            <a:r>
              <a:rPr lang="en-US" sz="1600" b="1" noProof="1">
                <a:solidFill>
                  <a:srgbClr val="93C763"/>
                </a:solidFill>
                <a:effectLst/>
              </a:rPr>
              <a:t>in</a:t>
            </a:r>
            <a:r>
              <a:rPr lang="en-US" sz="1600" noProof="1"/>
              <a:t> </a:t>
            </a:r>
            <a:r>
              <a:rPr lang="en-US" sz="1600" noProof="1">
                <a:solidFill>
                  <a:schemeClr val="bg1"/>
                </a:solidFill>
              </a:rPr>
              <a:t>type nome_da_variável_de_entrada;</a:t>
            </a:r>
          </a:p>
          <a:p>
            <a:r>
              <a:rPr lang="en-US" sz="1600" b="1" noProof="1">
                <a:solidFill>
                  <a:srgbClr val="93C763"/>
                </a:solidFill>
                <a:effectLst/>
              </a:rPr>
              <a:t>out</a:t>
            </a:r>
            <a:r>
              <a:rPr lang="en-US" sz="1600" noProof="1"/>
              <a:t> </a:t>
            </a:r>
            <a:r>
              <a:rPr lang="en-US" sz="1600" noProof="1">
                <a:solidFill>
                  <a:schemeClr val="bg1"/>
                </a:solidFill>
              </a:rPr>
              <a:t>type nome_da_variável_de_saída;</a:t>
            </a:r>
          </a:p>
          <a:p>
            <a:endParaRPr lang="en-US" sz="1600" b="1" noProof="1">
              <a:solidFill>
                <a:srgbClr val="93C763"/>
              </a:solidFill>
              <a:effectLst/>
            </a:endParaRPr>
          </a:p>
          <a:p>
            <a:r>
              <a:rPr lang="en-US" sz="1600" b="1" noProof="1">
                <a:solidFill>
                  <a:srgbClr val="93C763"/>
                </a:solidFill>
                <a:effectLst/>
              </a:rPr>
              <a:t>uniform</a:t>
            </a:r>
            <a:r>
              <a:rPr lang="en-US" sz="1600" noProof="1"/>
              <a:t> </a:t>
            </a:r>
            <a:r>
              <a:rPr lang="en-US" sz="1600" noProof="1">
                <a:solidFill>
                  <a:schemeClr val="bg1"/>
                </a:solidFill>
              </a:rPr>
              <a:t>type nome_do_uniform;</a:t>
            </a:r>
          </a:p>
          <a:p>
            <a:endParaRPr lang="en-US" sz="1600" b="1" noProof="1">
              <a:solidFill>
                <a:srgbClr val="93C763"/>
              </a:solidFill>
              <a:effectLst/>
            </a:endParaRPr>
          </a:p>
          <a:p>
            <a:r>
              <a:rPr lang="en-US" sz="1600" b="1" noProof="1">
                <a:solidFill>
                  <a:srgbClr val="93C763"/>
                </a:solidFill>
                <a:effectLst/>
              </a:rPr>
              <a:t>void</a:t>
            </a:r>
            <a:r>
              <a:rPr lang="en-US" sz="1600" noProof="1"/>
              <a:t> </a:t>
            </a:r>
            <a:r>
              <a:rPr lang="en-US" sz="1600" noProof="1">
                <a:solidFill>
                  <a:schemeClr val="bg1"/>
                </a:solidFill>
              </a:rPr>
              <a:t>main() { </a:t>
            </a:r>
            <a:r>
              <a:rPr lang="en-US" sz="1600" noProof="1">
                <a:solidFill>
                  <a:srgbClr val="818E96"/>
                </a:solidFill>
                <a:effectLst/>
              </a:rPr>
              <a:t>// processa as entrada(s) e faz algo gráfico</a:t>
            </a:r>
            <a:endParaRPr lang="en-US" sz="1600" noProof="1"/>
          </a:p>
          <a:p>
            <a:r>
              <a:rPr lang="en-US" sz="1600" noProof="1">
                <a:solidFill>
                  <a:schemeClr val="bg1"/>
                </a:solidFill>
              </a:rPr>
              <a:t>    ... </a:t>
            </a:r>
          </a:p>
          <a:p>
            <a:r>
              <a:rPr lang="en-US" sz="1600" noProof="1">
                <a:solidFill>
                  <a:srgbClr val="818E96"/>
                </a:solidFill>
                <a:effectLst/>
              </a:rPr>
              <a:t>    // pega as coisas processadas e coloca em variáveis de saída</a:t>
            </a:r>
            <a:endParaRPr lang="en-US" sz="1600" noProof="1"/>
          </a:p>
          <a:p>
            <a:r>
              <a:rPr lang="en-US" sz="1600" noProof="1">
                <a:solidFill>
                  <a:schemeClr val="bg1"/>
                </a:solidFill>
              </a:rPr>
              <a:t>    out_variable_name = weird_stuff_we_processed;</a:t>
            </a:r>
          </a:p>
          <a:p>
            <a:r>
              <a:rPr lang="en-US" sz="1600" noProof="1">
                <a:solidFill>
                  <a:schemeClr val="bg1"/>
                </a:solidFill>
              </a:rPr>
              <a:t>} </a:t>
            </a:r>
            <a:br>
              <a:rPr lang="en-US" sz="1600" noProof="1">
                <a:solidFill>
                  <a:schemeClr val="bg1"/>
                </a:solidFill>
              </a:rPr>
            </a:br>
            <a:endParaRPr lang="en-US" sz="1600" noProof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5061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6B6F58-B541-01E9-AE00-BE399C9DF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err="1"/>
              <a:t>Uniforms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52487B-3F7D-317B-25C7-E0B651C1A9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err="1"/>
              <a:t>Uniforms</a:t>
            </a:r>
            <a:r>
              <a:rPr lang="pt-BR"/>
              <a:t> são valores globais que podem ser acessados em qualquer </a:t>
            </a:r>
            <a:r>
              <a:rPr lang="pt-BR" err="1"/>
              <a:t>shader</a:t>
            </a:r>
            <a:r>
              <a:rPr lang="pt-BR"/>
              <a:t> do pipeline gráfico. Contudo você tem de declarar ele antes de usar.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00A02C-0FB9-A7C7-3FAC-8D5E76CED29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34</a:t>
            </a:fld>
            <a:endParaRPr lang="pt-B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D7A3A2-C729-82BB-0550-A1C19F845B67}"/>
              </a:ext>
            </a:extLst>
          </p:cNvPr>
          <p:cNvSpPr txBox="1"/>
          <p:nvPr/>
        </p:nvSpPr>
        <p:spPr>
          <a:xfrm>
            <a:off x="515135" y="1998304"/>
            <a:ext cx="7824193" cy="349326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>
            <a:spAutoFit/>
          </a:bodyPr>
          <a:lstStyle/>
          <a:p>
            <a:r>
              <a:rPr lang="en-US" sz="1300" b="1" i="0" noProof="1">
                <a:solidFill>
                  <a:srgbClr val="8CBBAD"/>
                </a:solidFill>
                <a:effectLst/>
                <a:latin typeface="Courier New" panose="02070309020205020404" pitchFamily="49" charset="0"/>
              </a:rPr>
              <a:t>#version 330 core</a:t>
            </a:r>
          </a:p>
          <a:p>
            <a:r>
              <a:rPr lang="en-US" sz="1300" b="1" noProof="1">
                <a:solidFill>
                  <a:srgbClr val="93C763"/>
                </a:solidFill>
                <a:latin typeface="Courier New" panose="02070309020205020404" pitchFamily="49" charset="0"/>
              </a:rPr>
              <a:t>layout</a:t>
            </a:r>
            <a:r>
              <a:rPr lang="en-US" sz="1300" b="1" noProof="1">
                <a:solidFill>
                  <a:srgbClr val="E0E2E4"/>
                </a:solidFill>
                <a:latin typeface="Courier New" panose="02070309020205020404" pitchFamily="49" charset="0"/>
              </a:rPr>
              <a:t> (location = 0) </a:t>
            </a:r>
            <a:r>
              <a:rPr lang="en-US" sz="1300" b="1" noProof="1">
                <a:solidFill>
                  <a:srgbClr val="93C763"/>
                </a:solidFill>
                <a:latin typeface="Courier New" panose="02070309020205020404" pitchFamily="49" charset="0"/>
              </a:rPr>
              <a:t>in</a:t>
            </a:r>
            <a:r>
              <a:rPr lang="en-US" sz="1300" b="1" noProof="1">
                <a:solidFill>
                  <a:srgbClr val="E0E2E4"/>
                </a:solidFill>
                <a:latin typeface="Courier New" panose="02070309020205020404" pitchFamily="49" charset="0"/>
              </a:rPr>
              <a:t> </a:t>
            </a:r>
            <a:r>
              <a:rPr lang="en-US" sz="1300" b="1" noProof="1">
                <a:solidFill>
                  <a:srgbClr val="8CBBAD"/>
                </a:solidFill>
                <a:latin typeface="Courier New" panose="02070309020205020404" pitchFamily="49" charset="0"/>
              </a:rPr>
              <a:t>vec3</a:t>
            </a:r>
            <a:r>
              <a:rPr lang="en-US" sz="1300" b="1" noProof="1">
                <a:solidFill>
                  <a:srgbClr val="E0E2E4"/>
                </a:solidFill>
                <a:latin typeface="Courier New" panose="02070309020205020404" pitchFamily="49" charset="0"/>
              </a:rPr>
              <a:t> position;</a:t>
            </a:r>
          </a:p>
          <a:p>
            <a:r>
              <a:rPr lang="en-US" sz="1300" b="1" noProof="1">
                <a:solidFill>
                  <a:srgbClr val="93C763"/>
                </a:solidFill>
                <a:latin typeface="Courier New" panose="02070309020205020404" pitchFamily="49" charset="0"/>
              </a:rPr>
              <a:t>layout</a:t>
            </a:r>
            <a:r>
              <a:rPr lang="en-US" sz="1300" b="1" noProof="1">
                <a:solidFill>
                  <a:srgbClr val="E0E2E4"/>
                </a:solidFill>
                <a:latin typeface="Courier New" panose="02070309020205020404" pitchFamily="49" charset="0"/>
              </a:rPr>
              <a:t> (location = 1) </a:t>
            </a:r>
            <a:r>
              <a:rPr lang="en-US" sz="1300" b="1" noProof="1">
                <a:solidFill>
                  <a:srgbClr val="93C763"/>
                </a:solidFill>
                <a:latin typeface="Courier New" panose="02070309020205020404" pitchFamily="49" charset="0"/>
              </a:rPr>
              <a:t>in</a:t>
            </a:r>
            <a:r>
              <a:rPr lang="en-US" sz="1300" b="1" noProof="1">
                <a:solidFill>
                  <a:srgbClr val="E0E2E4"/>
                </a:solidFill>
                <a:latin typeface="Courier New" panose="02070309020205020404" pitchFamily="49" charset="0"/>
              </a:rPr>
              <a:t> </a:t>
            </a:r>
            <a:r>
              <a:rPr lang="en-US" sz="1300" b="1" noProof="1">
                <a:solidFill>
                  <a:srgbClr val="8CBBAD"/>
                </a:solidFill>
                <a:latin typeface="Courier New" panose="02070309020205020404" pitchFamily="49" charset="0"/>
              </a:rPr>
              <a:t>vec3</a:t>
            </a:r>
            <a:r>
              <a:rPr lang="en-US" sz="1300" b="1" noProof="1">
                <a:solidFill>
                  <a:srgbClr val="E0E2E4"/>
                </a:solidFill>
                <a:latin typeface="Courier New" panose="02070309020205020404" pitchFamily="49" charset="0"/>
              </a:rPr>
              <a:t> normal;</a:t>
            </a:r>
          </a:p>
          <a:p>
            <a:endParaRPr lang="en-US" sz="1300" b="1" noProof="1">
              <a:solidFill>
                <a:srgbClr val="93C763"/>
              </a:solidFill>
              <a:latin typeface="Courier New" panose="02070309020205020404" pitchFamily="49" charset="0"/>
            </a:endParaRPr>
          </a:p>
          <a:p>
            <a:r>
              <a:rPr lang="en-US" sz="1300" b="1" noProof="1">
                <a:solidFill>
                  <a:srgbClr val="93C763"/>
                </a:solidFill>
                <a:latin typeface="Courier New" panose="02070309020205020404" pitchFamily="49" charset="0"/>
              </a:rPr>
              <a:t>out</a:t>
            </a:r>
            <a:r>
              <a:rPr lang="en-US" sz="1300" b="1" noProof="1">
                <a:solidFill>
                  <a:srgbClr val="E0E2E4"/>
                </a:solidFill>
                <a:latin typeface="Courier New" panose="02070309020205020404" pitchFamily="49" charset="0"/>
              </a:rPr>
              <a:t> </a:t>
            </a:r>
            <a:r>
              <a:rPr lang="en-US" sz="1300" b="1" noProof="1">
                <a:solidFill>
                  <a:srgbClr val="8CBBAD"/>
                </a:solidFill>
                <a:latin typeface="Courier New" panose="02070309020205020404" pitchFamily="49" charset="0"/>
              </a:rPr>
              <a:t>vec3</a:t>
            </a:r>
            <a:r>
              <a:rPr lang="en-US" sz="1300" b="1" noProof="1">
                <a:solidFill>
                  <a:srgbClr val="E0E2E4"/>
                </a:solidFill>
                <a:latin typeface="Courier New" panose="02070309020205020404" pitchFamily="49" charset="0"/>
              </a:rPr>
              <a:t> bNormal;</a:t>
            </a:r>
          </a:p>
          <a:p>
            <a:endParaRPr lang="en-US" sz="1300" b="1" noProof="1">
              <a:solidFill>
                <a:srgbClr val="E0E2E4"/>
              </a:solidFill>
              <a:latin typeface="Courier New" panose="02070309020205020404" pitchFamily="49" charset="0"/>
            </a:endParaRPr>
          </a:p>
          <a:p>
            <a:r>
              <a:rPr lang="en-US" sz="1300" b="1" noProof="1">
                <a:solidFill>
                  <a:srgbClr val="8CBBAD"/>
                </a:solidFill>
                <a:latin typeface="Courier New" panose="02070309020205020404" pitchFamily="49" charset="0"/>
              </a:rPr>
              <a:t>uniform mat4 </a:t>
            </a:r>
            <a:r>
              <a:rPr lang="en-US" sz="1300" b="1" noProof="1">
                <a:solidFill>
                  <a:srgbClr val="E0E2E4"/>
                </a:solidFill>
                <a:latin typeface="Courier New" panose="02070309020205020404" pitchFamily="49" charset="0"/>
              </a:rPr>
              <a:t>model;</a:t>
            </a:r>
          </a:p>
          <a:p>
            <a:r>
              <a:rPr lang="en-US" sz="1300" b="1" noProof="1">
                <a:solidFill>
                  <a:srgbClr val="8CBBAD"/>
                </a:solidFill>
                <a:latin typeface="Courier New" panose="02070309020205020404" pitchFamily="49" charset="0"/>
              </a:rPr>
              <a:t>uniform mat4 </a:t>
            </a:r>
            <a:r>
              <a:rPr lang="en-US" sz="1300" b="1" noProof="1">
                <a:solidFill>
                  <a:srgbClr val="E0E2E4"/>
                </a:solidFill>
                <a:latin typeface="Courier New" panose="02070309020205020404" pitchFamily="49" charset="0"/>
              </a:rPr>
              <a:t>view;</a:t>
            </a:r>
          </a:p>
          <a:p>
            <a:r>
              <a:rPr lang="en-US" sz="1300" b="1" noProof="1">
                <a:solidFill>
                  <a:srgbClr val="8CBBAD"/>
                </a:solidFill>
                <a:latin typeface="Courier New" panose="02070309020205020404" pitchFamily="49" charset="0"/>
              </a:rPr>
              <a:t>uniform mat4 </a:t>
            </a:r>
            <a:r>
              <a:rPr lang="en-US" sz="1300" b="1" noProof="1">
                <a:solidFill>
                  <a:srgbClr val="E0E2E4"/>
                </a:solidFill>
                <a:latin typeface="Courier New" panose="02070309020205020404" pitchFamily="49" charset="0"/>
              </a:rPr>
              <a:t>projection;</a:t>
            </a:r>
          </a:p>
          <a:p>
            <a:br>
              <a:rPr lang="en-US" sz="1300" b="1" noProof="1">
                <a:solidFill>
                  <a:srgbClr val="8CBBAD"/>
                </a:solidFill>
                <a:latin typeface="Courier New" panose="02070309020205020404" pitchFamily="49" charset="0"/>
              </a:rPr>
            </a:br>
            <a:r>
              <a:rPr lang="en-US" sz="1300" b="1" noProof="1">
                <a:solidFill>
                  <a:srgbClr val="93C763"/>
                </a:solidFill>
                <a:latin typeface="Courier New" panose="02070309020205020404" pitchFamily="49" charset="0"/>
              </a:rPr>
              <a:t>void</a:t>
            </a:r>
            <a:r>
              <a:rPr lang="en-US" sz="1300" b="1" noProof="1">
                <a:solidFill>
                  <a:srgbClr val="E0E2E4"/>
                </a:solidFill>
                <a:latin typeface="Courier New" panose="02070309020205020404" pitchFamily="49" charset="0"/>
              </a:rPr>
              <a:t> main() {</a:t>
            </a:r>
          </a:p>
          <a:p>
            <a:r>
              <a:rPr lang="en-US" sz="1300" b="1" noProof="1">
                <a:solidFill>
                  <a:srgbClr val="E0E2E4"/>
                </a:solidFill>
                <a:latin typeface="Courier New" panose="02070309020205020404" pitchFamily="49" charset="0"/>
              </a:rPr>
              <a:t>    </a:t>
            </a:r>
            <a:r>
              <a:rPr lang="en-US" sz="1300" b="1" noProof="1">
                <a:solidFill>
                  <a:srgbClr val="8CBBAD"/>
                </a:solidFill>
                <a:latin typeface="Courier New" panose="02070309020205020404" pitchFamily="49" charset="0"/>
              </a:rPr>
              <a:t>// Invertendo a transformação para normal</a:t>
            </a:r>
          </a:p>
          <a:p>
            <a:r>
              <a:rPr lang="en-US" sz="1300" b="1" noProof="1">
                <a:solidFill>
                  <a:srgbClr val="E0E2E4"/>
                </a:solidFill>
                <a:latin typeface="Courier New" panose="02070309020205020404" pitchFamily="49" charset="0"/>
              </a:rPr>
              <a:t>    bNormal = </a:t>
            </a:r>
            <a:r>
              <a:rPr lang="en-US" sz="1300" b="1" noProof="1">
                <a:solidFill>
                  <a:srgbClr val="8CBBAD"/>
                </a:solidFill>
                <a:latin typeface="Courier New" panose="02070309020205020404" pitchFamily="49" charset="0"/>
              </a:rPr>
              <a:t>mat3</a:t>
            </a:r>
            <a:r>
              <a:rPr lang="en-US" sz="1300" b="1" noProof="1">
                <a:solidFill>
                  <a:srgbClr val="E0E2E4"/>
                </a:solidFill>
                <a:latin typeface="Courier New" panose="02070309020205020404" pitchFamily="49" charset="0"/>
              </a:rPr>
              <a:t>(transpose(inverse(model))) * normal;</a:t>
            </a:r>
          </a:p>
          <a:p>
            <a:br>
              <a:rPr lang="en-US" sz="1300" b="1" noProof="1">
                <a:solidFill>
                  <a:srgbClr val="8CBBAD"/>
                </a:solidFill>
                <a:latin typeface="Courier New" panose="02070309020205020404" pitchFamily="49" charset="0"/>
              </a:rPr>
            </a:br>
            <a:r>
              <a:rPr lang="en-US" sz="1300" b="1" noProof="1">
                <a:solidFill>
                  <a:srgbClr val="8CBBAD"/>
                </a:solidFill>
                <a:latin typeface="Courier New" panose="02070309020205020404" pitchFamily="49" charset="0"/>
              </a:rPr>
              <a:t>    // Aplicando transformações em cada vértice</a:t>
            </a:r>
          </a:p>
          <a:p>
            <a:r>
              <a:rPr lang="en-US" sz="1300" b="1" noProof="1">
                <a:solidFill>
                  <a:srgbClr val="E0E2E4"/>
                </a:solidFill>
                <a:latin typeface="Courier New" panose="02070309020205020404" pitchFamily="49" charset="0"/>
              </a:rPr>
              <a:t>    gl_Position = projection * view * model * vec4(position, 1.0);</a:t>
            </a:r>
          </a:p>
          <a:p>
            <a:r>
              <a:rPr lang="en-US" sz="1300" b="1" noProof="1">
                <a:solidFill>
                  <a:srgbClr val="E0E2E4"/>
                </a:solidFill>
                <a:latin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9600199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6113F-3910-0668-C031-6645CEEC9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err="1"/>
              <a:t>Uniforms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DCE2A7-8A77-25D3-E0B2-4CB4719BC8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258" y="4932325"/>
            <a:ext cx="4187952" cy="603877"/>
          </a:xfrm>
        </p:spPr>
        <p:txBody>
          <a:bodyPr/>
          <a:lstStyle/>
          <a:p>
            <a:r>
              <a:rPr lang="pt-BR"/>
              <a:t>Qual seria o resultado?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C57D2B-BAD0-9632-E3E6-4587F91F63C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35</a:t>
            </a:fld>
            <a:endParaRPr lang="pt-B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EDC8D5-52E6-A8D9-6A49-49A715BA0F91}"/>
              </a:ext>
            </a:extLst>
          </p:cNvPr>
          <p:cNvSpPr txBox="1"/>
          <p:nvPr/>
        </p:nvSpPr>
        <p:spPr>
          <a:xfrm>
            <a:off x="539259" y="3236149"/>
            <a:ext cx="4252196" cy="156966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b="0" i="0" noProof="1">
                <a:solidFill>
                  <a:srgbClr val="8CBBAD"/>
                </a:solidFill>
                <a:effectLst/>
                <a:latin typeface="Courier New" panose="02070309020205020404" pitchFamily="49" charset="0"/>
              </a:rPr>
              <a:t>#version 330 core</a:t>
            </a:r>
            <a:endParaRPr lang="en-US" sz="1600" noProof="1">
              <a:solidFill>
                <a:srgbClr val="E0E2E4"/>
              </a:solidFill>
              <a:latin typeface="Courier New" panose="02070309020205020404" pitchFamily="49" charset="0"/>
            </a:endParaRPr>
          </a:p>
          <a:p>
            <a:r>
              <a:rPr lang="en-US" sz="1600" b="1" noProof="1">
                <a:solidFill>
                  <a:srgbClr val="93C763"/>
                </a:solidFill>
                <a:latin typeface="Courier New" panose="02070309020205020404" pitchFamily="49" charset="0"/>
              </a:rPr>
              <a:t>uniform</a:t>
            </a:r>
            <a:r>
              <a:rPr lang="en-US" sz="1600" b="0" i="0" noProof="1">
                <a:solidFill>
                  <a:srgbClr val="E0E2E4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sz="1600" b="0" i="0" noProof="1">
                <a:solidFill>
                  <a:srgbClr val="8CBBAD"/>
                </a:solidFill>
                <a:effectLst/>
                <a:latin typeface="Courier New" panose="02070309020205020404" pitchFamily="49" charset="0"/>
              </a:rPr>
              <a:t>vec3</a:t>
            </a:r>
            <a:r>
              <a:rPr lang="en-US" sz="1600" b="0" i="0" noProof="1">
                <a:solidFill>
                  <a:srgbClr val="E0E2E4"/>
                </a:solidFill>
                <a:effectLst/>
                <a:latin typeface="Courier New" panose="02070309020205020404" pitchFamily="49" charset="0"/>
              </a:rPr>
              <a:t> color;</a:t>
            </a:r>
          </a:p>
          <a:p>
            <a:r>
              <a:rPr lang="en-US" sz="1600" b="1" i="0" noProof="1">
                <a:solidFill>
                  <a:srgbClr val="93C763"/>
                </a:solidFill>
                <a:effectLst/>
                <a:latin typeface="Courier New" panose="02070309020205020404" pitchFamily="49" charset="0"/>
              </a:rPr>
              <a:t>out</a:t>
            </a:r>
            <a:r>
              <a:rPr lang="en-US" sz="1600" b="0" i="0" noProof="1">
                <a:solidFill>
                  <a:srgbClr val="E0E2E4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sz="1600" b="0" i="0" noProof="1">
                <a:solidFill>
                  <a:srgbClr val="8CBBAD"/>
                </a:solidFill>
                <a:effectLst/>
                <a:latin typeface="Courier New" panose="02070309020205020404" pitchFamily="49" charset="0"/>
              </a:rPr>
              <a:t>vec4</a:t>
            </a:r>
            <a:r>
              <a:rPr lang="en-US" sz="1600" b="0" i="0" noProof="1">
                <a:solidFill>
                  <a:srgbClr val="E0E2E4"/>
                </a:solidFill>
                <a:effectLst/>
                <a:latin typeface="Courier New" panose="02070309020205020404" pitchFamily="49" charset="0"/>
              </a:rPr>
              <a:t> FragColor;</a:t>
            </a:r>
          </a:p>
          <a:p>
            <a:r>
              <a:rPr lang="en-US" sz="1600" b="1" i="0" noProof="1">
                <a:solidFill>
                  <a:srgbClr val="93C763"/>
                </a:solidFill>
                <a:effectLst/>
                <a:latin typeface="Courier New" panose="02070309020205020404" pitchFamily="49" charset="0"/>
              </a:rPr>
              <a:t>void</a:t>
            </a:r>
            <a:r>
              <a:rPr lang="en-US" sz="1600" b="0" i="0" noProof="1">
                <a:solidFill>
                  <a:srgbClr val="E0E2E4"/>
                </a:solidFill>
                <a:effectLst/>
                <a:latin typeface="Courier New" panose="02070309020205020404" pitchFamily="49" charset="0"/>
              </a:rPr>
              <a:t> main() { </a:t>
            </a:r>
          </a:p>
          <a:p>
            <a:r>
              <a:rPr lang="en-US" sz="1600" noProof="1">
                <a:solidFill>
                  <a:srgbClr val="E0E2E4"/>
                </a:solidFill>
                <a:latin typeface="Courier New" panose="02070309020205020404" pitchFamily="49" charset="0"/>
              </a:rPr>
              <a:t>    </a:t>
            </a:r>
            <a:r>
              <a:rPr lang="en-US" sz="1600" b="0" i="0" noProof="1">
                <a:solidFill>
                  <a:srgbClr val="E0E2E4"/>
                </a:solidFill>
                <a:effectLst/>
                <a:latin typeface="Courier New" panose="02070309020205020404" pitchFamily="49" charset="0"/>
              </a:rPr>
              <a:t>FragColor = vec4(color, 1.0);</a:t>
            </a:r>
          </a:p>
          <a:p>
            <a:r>
              <a:rPr lang="en-US" sz="1600" noProof="1">
                <a:solidFill>
                  <a:srgbClr val="E0E2E4"/>
                </a:solidFill>
                <a:latin typeface="Courier New" panose="02070309020205020404" pitchFamily="49" charset="0"/>
              </a:rPr>
              <a:t>}</a:t>
            </a:r>
            <a:endParaRPr lang="en-US" sz="1200" noProof="1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0E82F5-D314-7B14-C314-505219FD63DD}"/>
              </a:ext>
            </a:extLst>
          </p:cNvPr>
          <p:cNvSpPr txBox="1"/>
          <p:nvPr/>
        </p:nvSpPr>
        <p:spPr>
          <a:xfrm>
            <a:off x="539258" y="778740"/>
            <a:ext cx="7431245" cy="107721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noProof="1">
                <a:solidFill>
                  <a:srgbClr val="E0E2E4"/>
                </a:solidFill>
                <a:latin typeface="Courier New" panose="02070309020205020404" pitchFamily="49" charset="0"/>
              </a:rPr>
              <a:t>...</a:t>
            </a:r>
          </a:p>
          <a:p>
            <a:r>
              <a:rPr lang="en-US" sz="1600" noProof="1">
                <a:solidFill>
                  <a:srgbClr val="E0E2E4"/>
                </a:solidFill>
                <a:latin typeface="Courier New" panose="02070309020205020404" pitchFamily="49" charset="0"/>
              </a:rPr>
              <a:t># Código OpenGL</a:t>
            </a:r>
          </a:p>
          <a:p>
            <a:r>
              <a:rPr lang="en-US" sz="1600" b="0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glUniform3fv</a:t>
            </a:r>
            <a:r>
              <a:rPr lang="en-US" sz="1600" b="0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0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uniforms</a:t>
            </a:r>
            <a:r>
              <a:rPr lang="en-US" sz="1600" b="0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1600" b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”</a:t>
            </a:r>
            <a:r>
              <a:rPr lang="en-US" sz="1600" b="0">
                <a:solidFill>
                  <a:srgbClr val="CE917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color</a:t>
            </a:r>
            <a:r>
              <a:rPr lang="en-US" sz="1600" b="0">
                <a:solidFill>
                  <a:srgbClr val="E8C9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600" b="0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],</a:t>
            </a:r>
            <a:r>
              <a:rPr lang="en-US" sz="1600" b="0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0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[1.0, 1.0, 0.0]</a:t>
            </a:r>
            <a:r>
              <a:rPr lang="en-US" sz="1600" b="0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600" b="0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1600" noProof="1">
              <a:solidFill>
                <a:srgbClr val="E0E2E4"/>
              </a:solidFill>
              <a:latin typeface="Courier New" panose="02070309020205020404" pitchFamily="49" charset="0"/>
            </a:endParaRPr>
          </a:p>
        </p:txBody>
      </p:sp>
      <p:pic>
        <p:nvPicPr>
          <p:cNvPr id="12" name="Picture 11" descr="Shape&#10;&#10;Description automatically generated">
            <a:extLst>
              <a:ext uri="{FF2B5EF4-FFF2-40B4-BE49-F238E27FC236}">
                <a16:creationId xmlns:a16="http://schemas.microsoft.com/office/drawing/2014/main" id="{6B2392B3-8E1B-F0CA-350C-D9A4DBD9B5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8040" y="3236150"/>
            <a:ext cx="2932463" cy="2308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560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6113F-3910-0668-C031-6645CEEC9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In e </a:t>
            </a:r>
            <a:r>
              <a:rPr lang="pt-BR" err="1"/>
              <a:t>Outs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DCE2A7-8A77-25D3-E0B2-4CB4719BC8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0548" y="838985"/>
            <a:ext cx="8579716" cy="4496159"/>
          </a:xfrm>
        </p:spPr>
        <p:txBody>
          <a:bodyPr/>
          <a:lstStyle/>
          <a:p>
            <a:r>
              <a:rPr lang="pt-BR"/>
              <a:t>Podemos especificar se as variáveis são para a entrada de dados, ou saída de dados. Isso é importante para, por exemplo, passar o valor de um </a:t>
            </a:r>
            <a:r>
              <a:rPr lang="pt-BR" err="1"/>
              <a:t>shader</a:t>
            </a:r>
            <a:r>
              <a:rPr lang="pt-BR"/>
              <a:t> no pipeline para outro.</a:t>
            </a:r>
          </a:p>
          <a:p>
            <a:r>
              <a:rPr lang="pt-BR"/>
              <a:t>Pode ser usado para receber os dados dos vértices (</a:t>
            </a:r>
            <a:r>
              <a:rPr lang="pt-BR" err="1"/>
              <a:t>vertex</a:t>
            </a:r>
            <a:r>
              <a:rPr lang="pt-BR"/>
              <a:t> </a:t>
            </a:r>
            <a:r>
              <a:rPr lang="pt-BR" err="1"/>
              <a:t>shader</a:t>
            </a:r>
            <a:r>
              <a:rPr lang="pt-BR"/>
              <a:t>) ou para definir o valor da cor final do pixel (fragmente </a:t>
            </a:r>
            <a:r>
              <a:rPr lang="pt-BR" err="1"/>
              <a:t>shader</a:t>
            </a:r>
            <a:r>
              <a:rPr lang="pt-BR"/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C57D2B-BAD0-9632-E3E6-4587F91F63C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36</a:t>
            </a:fld>
            <a:endParaRPr lang="pt-B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EDC8D5-52E6-A8D9-6A49-49A715BA0F91}"/>
              </a:ext>
            </a:extLst>
          </p:cNvPr>
          <p:cNvSpPr txBox="1"/>
          <p:nvPr/>
        </p:nvSpPr>
        <p:spPr>
          <a:xfrm>
            <a:off x="1694890" y="3231914"/>
            <a:ext cx="5971032" cy="193899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>
            <a:spAutoFit/>
          </a:bodyPr>
          <a:lstStyle/>
          <a:p>
            <a:r>
              <a:rPr lang="en-US" sz="2000" b="0" i="0" noProof="1">
                <a:solidFill>
                  <a:srgbClr val="8CBBAD"/>
                </a:solidFill>
                <a:effectLst/>
                <a:latin typeface="Courier New" panose="02070309020205020404" pitchFamily="49" charset="0"/>
              </a:rPr>
              <a:t>#version 330 core</a:t>
            </a:r>
            <a:endParaRPr lang="en-US" sz="2000" noProof="1">
              <a:solidFill>
                <a:srgbClr val="E0E2E4"/>
              </a:solidFill>
              <a:latin typeface="Courier New" panose="02070309020205020404" pitchFamily="49" charset="0"/>
            </a:endParaRPr>
          </a:p>
          <a:p>
            <a:r>
              <a:rPr lang="en-US" sz="2000" b="1" i="0" noProof="1">
                <a:solidFill>
                  <a:srgbClr val="93C763"/>
                </a:solidFill>
                <a:effectLst/>
                <a:latin typeface="Courier New" panose="02070309020205020404" pitchFamily="49" charset="0"/>
              </a:rPr>
              <a:t>in</a:t>
            </a:r>
            <a:r>
              <a:rPr lang="en-US" sz="2000" b="0" i="0" noProof="1">
                <a:solidFill>
                  <a:srgbClr val="E0E2E4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sz="2000" b="0" i="0" noProof="1">
                <a:solidFill>
                  <a:srgbClr val="8CBBAD"/>
                </a:solidFill>
                <a:effectLst/>
                <a:latin typeface="Courier New" panose="02070309020205020404" pitchFamily="49" charset="0"/>
              </a:rPr>
              <a:t>vec4</a:t>
            </a:r>
            <a:r>
              <a:rPr lang="en-US" sz="2000" b="0" i="0" noProof="1">
                <a:solidFill>
                  <a:srgbClr val="E0E2E4"/>
                </a:solidFill>
                <a:effectLst/>
                <a:latin typeface="Courier New" panose="02070309020205020404" pitchFamily="49" charset="0"/>
              </a:rPr>
              <a:t> vertexColor;</a:t>
            </a:r>
          </a:p>
          <a:p>
            <a:r>
              <a:rPr lang="en-US" sz="2000" b="1" i="0" noProof="1">
                <a:solidFill>
                  <a:srgbClr val="93C763"/>
                </a:solidFill>
                <a:effectLst/>
                <a:latin typeface="Courier New" panose="02070309020205020404" pitchFamily="49" charset="0"/>
              </a:rPr>
              <a:t>out</a:t>
            </a:r>
            <a:r>
              <a:rPr lang="en-US" sz="2000" b="0" i="0" noProof="1">
                <a:solidFill>
                  <a:srgbClr val="E0E2E4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sz="2000" b="0" i="0" noProof="1">
                <a:solidFill>
                  <a:srgbClr val="8CBBAD"/>
                </a:solidFill>
                <a:effectLst/>
                <a:latin typeface="Courier New" panose="02070309020205020404" pitchFamily="49" charset="0"/>
              </a:rPr>
              <a:t>vec4</a:t>
            </a:r>
            <a:r>
              <a:rPr lang="en-US" sz="2000" b="0" i="0" noProof="1">
                <a:solidFill>
                  <a:srgbClr val="E0E2E4"/>
                </a:solidFill>
                <a:effectLst/>
                <a:latin typeface="Courier New" panose="02070309020205020404" pitchFamily="49" charset="0"/>
              </a:rPr>
              <a:t> FragColor;</a:t>
            </a:r>
          </a:p>
          <a:p>
            <a:r>
              <a:rPr lang="en-US" sz="2000" b="1" i="0" noProof="1">
                <a:solidFill>
                  <a:srgbClr val="93C763"/>
                </a:solidFill>
                <a:effectLst/>
                <a:latin typeface="Courier New" panose="02070309020205020404" pitchFamily="49" charset="0"/>
              </a:rPr>
              <a:t>void</a:t>
            </a:r>
            <a:r>
              <a:rPr lang="en-US" sz="2000" b="0" i="0" noProof="1">
                <a:solidFill>
                  <a:srgbClr val="E0E2E4"/>
                </a:solidFill>
                <a:effectLst/>
                <a:latin typeface="Courier New" panose="02070309020205020404" pitchFamily="49" charset="0"/>
              </a:rPr>
              <a:t> main() { </a:t>
            </a:r>
          </a:p>
          <a:p>
            <a:r>
              <a:rPr lang="en-US" sz="2000" noProof="1">
                <a:solidFill>
                  <a:srgbClr val="E0E2E4"/>
                </a:solidFill>
                <a:latin typeface="Courier New" panose="02070309020205020404" pitchFamily="49" charset="0"/>
              </a:rPr>
              <a:t>    </a:t>
            </a:r>
            <a:r>
              <a:rPr lang="en-US" sz="2000" b="0" i="0" noProof="1">
                <a:solidFill>
                  <a:srgbClr val="E0E2E4"/>
                </a:solidFill>
                <a:effectLst/>
                <a:latin typeface="Courier New" panose="02070309020205020404" pitchFamily="49" charset="0"/>
              </a:rPr>
              <a:t>FragColor = vertexColor;</a:t>
            </a:r>
          </a:p>
          <a:p>
            <a:r>
              <a:rPr lang="en-US" sz="2000" noProof="1">
                <a:solidFill>
                  <a:srgbClr val="E0E2E4"/>
                </a:solidFill>
                <a:latin typeface="Courier New" panose="02070309020205020404" pitchFamily="49" charset="0"/>
              </a:rPr>
              <a:t>}</a:t>
            </a:r>
            <a:endParaRPr lang="en-US" sz="1600" noProof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3936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6113F-3910-0668-C031-6645CEEC9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In e </a:t>
            </a:r>
            <a:r>
              <a:rPr lang="pt-BR" err="1"/>
              <a:t>Outs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DCE2A7-8A77-25D3-E0B2-4CB4719BC8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258" y="4932325"/>
            <a:ext cx="4187952" cy="603877"/>
          </a:xfrm>
        </p:spPr>
        <p:txBody>
          <a:bodyPr/>
          <a:lstStyle/>
          <a:p>
            <a:r>
              <a:rPr lang="pt-BR"/>
              <a:t>Qual seria o resultado?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C57D2B-BAD0-9632-E3E6-4587F91F63C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37</a:t>
            </a:fld>
            <a:endParaRPr lang="pt-B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EDC8D5-52E6-A8D9-6A49-49A715BA0F91}"/>
              </a:ext>
            </a:extLst>
          </p:cNvPr>
          <p:cNvSpPr txBox="1"/>
          <p:nvPr/>
        </p:nvSpPr>
        <p:spPr>
          <a:xfrm>
            <a:off x="639723" y="3236149"/>
            <a:ext cx="3850099" cy="156966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b="0" i="0" noProof="1">
                <a:solidFill>
                  <a:srgbClr val="8CBBAD"/>
                </a:solidFill>
                <a:effectLst/>
                <a:latin typeface="Courier New" panose="02070309020205020404" pitchFamily="49" charset="0"/>
              </a:rPr>
              <a:t>#version 330 core</a:t>
            </a:r>
            <a:endParaRPr lang="en-US" sz="1600" noProof="1">
              <a:solidFill>
                <a:srgbClr val="E0E2E4"/>
              </a:solidFill>
              <a:latin typeface="Courier New" panose="02070309020205020404" pitchFamily="49" charset="0"/>
            </a:endParaRPr>
          </a:p>
          <a:p>
            <a:r>
              <a:rPr lang="en-US" sz="1600" b="1" i="0" noProof="1">
                <a:solidFill>
                  <a:srgbClr val="93C763"/>
                </a:solidFill>
                <a:effectLst/>
                <a:latin typeface="Courier New" panose="02070309020205020404" pitchFamily="49" charset="0"/>
              </a:rPr>
              <a:t>in</a:t>
            </a:r>
            <a:r>
              <a:rPr lang="en-US" sz="1600" b="0" i="0" noProof="1">
                <a:solidFill>
                  <a:srgbClr val="E0E2E4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sz="1600" b="0" i="0" noProof="1">
                <a:solidFill>
                  <a:srgbClr val="8CBBAD"/>
                </a:solidFill>
                <a:effectLst/>
                <a:latin typeface="Courier New" panose="02070309020205020404" pitchFamily="49" charset="0"/>
              </a:rPr>
              <a:t>vec4</a:t>
            </a:r>
            <a:r>
              <a:rPr lang="en-US" sz="1600" b="0" i="0" noProof="1">
                <a:solidFill>
                  <a:srgbClr val="E0E2E4"/>
                </a:solidFill>
                <a:effectLst/>
                <a:latin typeface="Courier New" panose="02070309020205020404" pitchFamily="49" charset="0"/>
              </a:rPr>
              <a:t> bColor;</a:t>
            </a:r>
          </a:p>
          <a:p>
            <a:r>
              <a:rPr lang="en-US" sz="1600" b="1" i="0" noProof="1">
                <a:solidFill>
                  <a:srgbClr val="93C763"/>
                </a:solidFill>
                <a:effectLst/>
                <a:latin typeface="Courier New" panose="02070309020205020404" pitchFamily="49" charset="0"/>
              </a:rPr>
              <a:t>out</a:t>
            </a:r>
            <a:r>
              <a:rPr lang="en-US" sz="1600" b="0" i="0" noProof="1">
                <a:solidFill>
                  <a:srgbClr val="E0E2E4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sz="1600" b="0" i="0" noProof="1">
                <a:solidFill>
                  <a:srgbClr val="8CBBAD"/>
                </a:solidFill>
                <a:effectLst/>
                <a:latin typeface="Courier New" panose="02070309020205020404" pitchFamily="49" charset="0"/>
              </a:rPr>
              <a:t>vec4</a:t>
            </a:r>
            <a:r>
              <a:rPr lang="en-US" sz="1600" b="0" i="0" noProof="1">
                <a:solidFill>
                  <a:srgbClr val="E0E2E4"/>
                </a:solidFill>
                <a:effectLst/>
                <a:latin typeface="Courier New" panose="02070309020205020404" pitchFamily="49" charset="0"/>
              </a:rPr>
              <a:t> FragColor;</a:t>
            </a:r>
          </a:p>
          <a:p>
            <a:r>
              <a:rPr lang="en-US" sz="1600" b="1" i="0" noProof="1">
                <a:solidFill>
                  <a:srgbClr val="93C763"/>
                </a:solidFill>
                <a:effectLst/>
                <a:latin typeface="Courier New" panose="02070309020205020404" pitchFamily="49" charset="0"/>
              </a:rPr>
              <a:t>void</a:t>
            </a:r>
            <a:r>
              <a:rPr lang="en-US" sz="1600" b="0" i="0" noProof="1">
                <a:solidFill>
                  <a:srgbClr val="E0E2E4"/>
                </a:solidFill>
                <a:effectLst/>
                <a:latin typeface="Courier New" panose="02070309020205020404" pitchFamily="49" charset="0"/>
              </a:rPr>
              <a:t> main() { </a:t>
            </a:r>
          </a:p>
          <a:p>
            <a:r>
              <a:rPr lang="en-US" sz="1600" noProof="1">
                <a:solidFill>
                  <a:srgbClr val="E0E2E4"/>
                </a:solidFill>
                <a:latin typeface="Courier New" panose="02070309020205020404" pitchFamily="49" charset="0"/>
              </a:rPr>
              <a:t>    </a:t>
            </a:r>
            <a:r>
              <a:rPr lang="en-US" sz="1600" b="0" i="0" noProof="1">
                <a:solidFill>
                  <a:srgbClr val="E0E2E4"/>
                </a:solidFill>
                <a:effectLst/>
                <a:latin typeface="Courier New" panose="02070309020205020404" pitchFamily="49" charset="0"/>
              </a:rPr>
              <a:t>FragColor = bColor;</a:t>
            </a:r>
          </a:p>
          <a:p>
            <a:r>
              <a:rPr lang="en-US" sz="1600" noProof="1">
                <a:solidFill>
                  <a:srgbClr val="E0E2E4"/>
                </a:solidFill>
                <a:latin typeface="Courier New" panose="02070309020205020404" pitchFamily="49" charset="0"/>
              </a:rPr>
              <a:t>}</a:t>
            </a:r>
            <a:endParaRPr lang="en-US" sz="1200" noProof="1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0E82F5-D314-7B14-C314-505219FD63DD}"/>
              </a:ext>
            </a:extLst>
          </p:cNvPr>
          <p:cNvSpPr txBox="1"/>
          <p:nvPr/>
        </p:nvSpPr>
        <p:spPr>
          <a:xfrm>
            <a:off x="639723" y="778740"/>
            <a:ext cx="7330780" cy="230832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b="0" i="0" noProof="1">
                <a:solidFill>
                  <a:srgbClr val="8CBBAD"/>
                </a:solidFill>
                <a:effectLst/>
                <a:latin typeface="Courier New" panose="02070309020205020404" pitchFamily="49" charset="0"/>
              </a:rPr>
              <a:t>#version 330 core</a:t>
            </a:r>
            <a:endParaRPr lang="en-US" sz="1600" noProof="1">
              <a:solidFill>
                <a:srgbClr val="E0E2E4"/>
              </a:solidFill>
              <a:latin typeface="Courier New" panose="02070309020205020404" pitchFamily="49" charset="0"/>
            </a:endParaRPr>
          </a:p>
          <a:p>
            <a:r>
              <a:rPr lang="en-US" sz="1600" b="1" noProof="1">
                <a:solidFill>
                  <a:srgbClr val="93C763"/>
                </a:solidFill>
                <a:latin typeface="Courier New" panose="02070309020205020404" pitchFamily="49" charset="0"/>
              </a:rPr>
              <a:t>layout</a:t>
            </a:r>
            <a:r>
              <a:rPr lang="en-US" sz="1600" noProof="1">
                <a:solidFill>
                  <a:srgbClr val="E0E2E4"/>
                </a:solidFill>
                <a:latin typeface="Courier New" panose="02070309020205020404" pitchFamily="49" charset="0"/>
              </a:rPr>
              <a:t> (location = 0) </a:t>
            </a:r>
            <a:r>
              <a:rPr lang="en-US" sz="1600" b="1" noProof="1">
                <a:solidFill>
                  <a:srgbClr val="93C763"/>
                </a:solidFill>
                <a:latin typeface="Courier New" panose="02070309020205020404" pitchFamily="49" charset="0"/>
              </a:rPr>
              <a:t>in</a:t>
            </a:r>
            <a:r>
              <a:rPr lang="en-US" sz="1600" noProof="1">
                <a:solidFill>
                  <a:srgbClr val="E0E2E4"/>
                </a:solidFill>
                <a:latin typeface="Courier New" panose="02070309020205020404" pitchFamily="49" charset="0"/>
              </a:rPr>
              <a:t> </a:t>
            </a:r>
            <a:r>
              <a:rPr lang="en-US" sz="1600" noProof="1">
                <a:solidFill>
                  <a:srgbClr val="8CBBAD"/>
                </a:solidFill>
                <a:latin typeface="Courier New" panose="02070309020205020404" pitchFamily="49" charset="0"/>
              </a:rPr>
              <a:t>vec3</a:t>
            </a:r>
            <a:r>
              <a:rPr lang="en-US" sz="1600" noProof="1">
                <a:solidFill>
                  <a:srgbClr val="E0E2E4"/>
                </a:solidFill>
                <a:latin typeface="Courier New" panose="02070309020205020404" pitchFamily="49" charset="0"/>
              </a:rPr>
              <a:t> position;</a:t>
            </a:r>
          </a:p>
          <a:p>
            <a:r>
              <a:rPr lang="en-US" sz="1600" b="1" noProof="1">
                <a:solidFill>
                  <a:srgbClr val="93C763"/>
                </a:solidFill>
                <a:latin typeface="Courier New" panose="02070309020205020404" pitchFamily="49" charset="0"/>
              </a:rPr>
              <a:t>out</a:t>
            </a:r>
            <a:r>
              <a:rPr lang="en-US" sz="1600" noProof="1">
                <a:solidFill>
                  <a:srgbClr val="E0E2E4"/>
                </a:solidFill>
                <a:latin typeface="Courier New" panose="02070309020205020404" pitchFamily="49" charset="0"/>
              </a:rPr>
              <a:t> </a:t>
            </a:r>
            <a:r>
              <a:rPr lang="en-US" sz="1600" noProof="1">
                <a:solidFill>
                  <a:srgbClr val="8CBBAD"/>
                </a:solidFill>
                <a:latin typeface="Courier New" panose="02070309020205020404" pitchFamily="49" charset="0"/>
              </a:rPr>
              <a:t>vec3</a:t>
            </a:r>
            <a:r>
              <a:rPr lang="en-US" sz="1600" noProof="1">
                <a:solidFill>
                  <a:srgbClr val="E0E2E4"/>
                </a:solidFill>
                <a:latin typeface="Courier New" panose="02070309020205020404" pitchFamily="49" charset="0"/>
              </a:rPr>
              <a:t> bColor;</a:t>
            </a:r>
          </a:p>
          <a:p>
            <a:r>
              <a:rPr lang="en-US" sz="1600" b="1" noProof="1">
                <a:solidFill>
                  <a:srgbClr val="93C763"/>
                </a:solidFill>
                <a:latin typeface="Courier New" panose="02070309020205020404" pitchFamily="49" charset="0"/>
              </a:rPr>
              <a:t>void</a:t>
            </a:r>
            <a:r>
              <a:rPr lang="en-US" sz="1600" noProof="1">
                <a:solidFill>
                  <a:srgbClr val="E0E2E4"/>
                </a:solidFill>
                <a:latin typeface="Courier New" panose="02070309020205020404" pitchFamily="49" charset="0"/>
              </a:rPr>
              <a:t> main() {</a:t>
            </a:r>
          </a:p>
          <a:p>
            <a:r>
              <a:rPr lang="en-US" sz="1600" noProof="1">
                <a:solidFill>
                  <a:srgbClr val="E0E2E4"/>
                </a:solidFill>
                <a:latin typeface="Courier New" panose="02070309020205020404" pitchFamily="49" charset="0"/>
              </a:rPr>
              <a:t>    gl_Position = </a:t>
            </a:r>
            <a:r>
              <a:rPr lang="en-US" sz="1600" noProof="1">
                <a:solidFill>
                  <a:srgbClr val="8CBBAD"/>
                </a:solidFill>
                <a:latin typeface="Courier New" panose="02070309020205020404" pitchFamily="49" charset="0"/>
              </a:rPr>
              <a:t>vec4</a:t>
            </a:r>
            <a:r>
              <a:rPr lang="en-US" sz="1600" noProof="1">
                <a:solidFill>
                  <a:srgbClr val="E0E2E4"/>
                </a:solidFill>
                <a:latin typeface="Courier New" panose="02070309020205020404" pitchFamily="49" charset="0"/>
              </a:rPr>
              <a:t>(position, 1.0);</a:t>
            </a:r>
          </a:p>
          <a:p>
            <a:r>
              <a:rPr lang="en-US" sz="1600" noProof="1">
                <a:solidFill>
                  <a:srgbClr val="E0E2E4"/>
                </a:solidFill>
                <a:latin typeface="Courier New" panose="02070309020205020404" pitchFamily="49" charset="0"/>
              </a:rPr>
              <a:t>    bColor = </a:t>
            </a:r>
            <a:r>
              <a:rPr lang="en-US" sz="1600" noProof="1">
                <a:solidFill>
                  <a:srgbClr val="8CBBAD"/>
                </a:solidFill>
                <a:latin typeface="Courier New" panose="02070309020205020404" pitchFamily="49" charset="0"/>
              </a:rPr>
              <a:t>vec3</a:t>
            </a:r>
            <a:r>
              <a:rPr lang="en-US" sz="1600" noProof="1">
                <a:solidFill>
                  <a:srgbClr val="E0E2E4"/>
                </a:solidFill>
                <a:latin typeface="Courier New" panose="02070309020205020404" pitchFamily="49" charset="0"/>
              </a:rPr>
              <a:t>( 1.0, 1.0, 0.0);</a:t>
            </a:r>
          </a:p>
          <a:p>
            <a:r>
              <a:rPr lang="en-US" sz="1600" noProof="1">
                <a:solidFill>
                  <a:srgbClr val="E0E2E4"/>
                </a:solidFill>
                <a:latin typeface="Courier New" panose="02070309020205020404" pitchFamily="49" charset="0"/>
              </a:rPr>
              <a:t>}</a:t>
            </a:r>
          </a:p>
          <a:p>
            <a:endParaRPr lang="en-US" sz="1600" noProof="1">
              <a:solidFill>
                <a:srgbClr val="E0E2E4"/>
              </a:solidFill>
              <a:latin typeface="Courier New" panose="02070309020205020404" pitchFamily="49" charset="0"/>
            </a:endParaRPr>
          </a:p>
          <a:p>
            <a:endParaRPr lang="en-US" sz="1600" noProof="1">
              <a:solidFill>
                <a:srgbClr val="E0E2E4"/>
              </a:solidFill>
              <a:latin typeface="Courier New" panose="02070309020205020404" pitchFamily="49" charset="0"/>
            </a:endParaRPr>
          </a:p>
        </p:txBody>
      </p:sp>
      <p:pic>
        <p:nvPicPr>
          <p:cNvPr id="12" name="Picture 11" descr="Shape&#10;&#10;Description automatically generated">
            <a:extLst>
              <a:ext uri="{FF2B5EF4-FFF2-40B4-BE49-F238E27FC236}">
                <a16:creationId xmlns:a16="http://schemas.microsoft.com/office/drawing/2014/main" id="{6B2392B3-8E1B-F0CA-350C-D9A4DBD9B5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8040" y="3236150"/>
            <a:ext cx="2932463" cy="2308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495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6113F-3910-0668-C031-6645CEEC9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In e </a:t>
            </a:r>
            <a:r>
              <a:rPr lang="pt-BR" err="1"/>
              <a:t>Outs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DCE2A7-8A77-25D3-E0B2-4CB4719BC8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258" y="4932325"/>
            <a:ext cx="4187952" cy="603877"/>
          </a:xfrm>
        </p:spPr>
        <p:txBody>
          <a:bodyPr/>
          <a:lstStyle/>
          <a:p>
            <a:r>
              <a:rPr lang="pt-BR"/>
              <a:t>Qual seria o resultado?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C57D2B-BAD0-9632-E3E6-4587F91F63C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38</a:t>
            </a:fld>
            <a:endParaRPr lang="pt-B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EDC8D5-52E6-A8D9-6A49-49A715BA0F91}"/>
              </a:ext>
            </a:extLst>
          </p:cNvPr>
          <p:cNvSpPr txBox="1"/>
          <p:nvPr/>
        </p:nvSpPr>
        <p:spPr>
          <a:xfrm>
            <a:off x="639723" y="3236149"/>
            <a:ext cx="3850099" cy="156966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b="0" i="0" noProof="1">
                <a:solidFill>
                  <a:srgbClr val="8CBBAD"/>
                </a:solidFill>
                <a:effectLst/>
                <a:latin typeface="Courier New" panose="02070309020205020404" pitchFamily="49" charset="0"/>
              </a:rPr>
              <a:t>#version 330 core</a:t>
            </a:r>
            <a:endParaRPr lang="en-US" sz="1600" noProof="1">
              <a:solidFill>
                <a:srgbClr val="E0E2E4"/>
              </a:solidFill>
              <a:latin typeface="Courier New" panose="02070309020205020404" pitchFamily="49" charset="0"/>
            </a:endParaRPr>
          </a:p>
          <a:p>
            <a:r>
              <a:rPr lang="en-US" sz="1600" b="1" i="0" noProof="1">
                <a:solidFill>
                  <a:srgbClr val="93C763"/>
                </a:solidFill>
                <a:effectLst/>
                <a:latin typeface="Courier New" panose="02070309020205020404" pitchFamily="49" charset="0"/>
              </a:rPr>
              <a:t>in</a:t>
            </a:r>
            <a:r>
              <a:rPr lang="en-US" sz="1600" b="0" i="0" noProof="1">
                <a:solidFill>
                  <a:srgbClr val="E0E2E4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sz="1600" b="0" i="0" noProof="1">
                <a:solidFill>
                  <a:srgbClr val="8CBBAD"/>
                </a:solidFill>
                <a:effectLst/>
                <a:latin typeface="Courier New" panose="02070309020205020404" pitchFamily="49" charset="0"/>
              </a:rPr>
              <a:t>vec4</a:t>
            </a:r>
            <a:r>
              <a:rPr lang="en-US" sz="1600" b="0" i="0" noProof="1">
                <a:solidFill>
                  <a:srgbClr val="E0E2E4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sz="1600" noProof="1">
                <a:solidFill>
                  <a:srgbClr val="E0E2E4"/>
                </a:solidFill>
                <a:latin typeface="Courier New" panose="02070309020205020404" pitchFamily="49" charset="0"/>
              </a:rPr>
              <a:t>b</a:t>
            </a:r>
            <a:r>
              <a:rPr lang="en-US" sz="1600" b="0" i="0" noProof="1">
                <a:solidFill>
                  <a:srgbClr val="E0E2E4"/>
                </a:solidFill>
                <a:effectLst/>
                <a:latin typeface="Courier New" panose="02070309020205020404" pitchFamily="49" charset="0"/>
              </a:rPr>
              <a:t>Color;</a:t>
            </a:r>
          </a:p>
          <a:p>
            <a:r>
              <a:rPr lang="en-US" sz="1600" b="1" i="0" noProof="1">
                <a:solidFill>
                  <a:srgbClr val="93C763"/>
                </a:solidFill>
                <a:effectLst/>
                <a:latin typeface="Courier New" panose="02070309020205020404" pitchFamily="49" charset="0"/>
              </a:rPr>
              <a:t>out</a:t>
            </a:r>
            <a:r>
              <a:rPr lang="en-US" sz="1600" b="0" i="0" noProof="1">
                <a:solidFill>
                  <a:srgbClr val="E0E2E4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sz="1600" b="0" i="0" noProof="1">
                <a:solidFill>
                  <a:srgbClr val="8CBBAD"/>
                </a:solidFill>
                <a:effectLst/>
                <a:latin typeface="Courier New" panose="02070309020205020404" pitchFamily="49" charset="0"/>
              </a:rPr>
              <a:t>vec4</a:t>
            </a:r>
            <a:r>
              <a:rPr lang="en-US" sz="1600" b="0" i="0" noProof="1">
                <a:solidFill>
                  <a:srgbClr val="E0E2E4"/>
                </a:solidFill>
                <a:effectLst/>
                <a:latin typeface="Courier New" panose="02070309020205020404" pitchFamily="49" charset="0"/>
              </a:rPr>
              <a:t> FragColor;</a:t>
            </a:r>
          </a:p>
          <a:p>
            <a:r>
              <a:rPr lang="en-US" sz="1600" b="1" i="0" noProof="1">
                <a:solidFill>
                  <a:srgbClr val="93C763"/>
                </a:solidFill>
                <a:effectLst/>
                <a:latin typeface="Courier New" panose="02070309020205020404" pitchFamily="49" charset="0"/>
              </a:rPr>
              <a:t>void</a:t>
            </a:r>
            <a:r>
              <a:rPr lang="en-US" sz="1600" b="0" i="0" noProof="1">
                <a:solidFill>
                  <a:srgbClr val="E0E2E4"/>
                </a:solidFill>
                <a:effectLst/>
                <a:latin typeface="Courier New" panose="02070309020205020404" pitchFamily="49" charset="0"/>
              </a:rPr>
              <a:t> main() { </a:t>
            </a:r>
          </a:p>
          <a:p>
            <a:r>
              <a:rPr lang="en-US" sz="1600" noProof="1">
                <a:solidFill>
                  <a:srgbClr val="E0E2E4"/>
                </a:solidFill>
                <a:latin typeface="Courier New" panose="02070309020205020404" pitchFamily="49" charset="0"/>
              </a:rPr>
              <a:t>    </a:t>
            </a:r>
            <a:r>
              <a:rPr lang="en-US" sz="1600" b="0" i="0" noProof="1">
                <a:solidFill>
                  <a:srgbClr val="E0E2E4"/>
                </a:solidFill>
                <a:effectLst/>
                <a:latin typeface="Courier New" panose="02070309020205020404" pitchFamily="49" charset="0"/>
              </a:rPr>
              <a:t>FragColor = </a:t>
            </a:r>
            <a:r>
              <a:rPr lang="en-US" sz="1600" noProof="1">
                <a:solidFill>
                  <a:srgbClr val="E0E2E4"/>
                </a:solidFill>
                <a:latin typeface="Courier New" panose="02070309020205020404" pitchFamily="49" charset="0"/>
              </a:rPr>
              <a:t>b</a:t>
            </a:r>
            <a:r>
              <a:rPr lang="en-US" sz="1600" b="0" i="0" noProof="1">
                <a:solidFill>
                  <a:srgbClr val="E0E2E4"/>
                </a:solidFill>
                <a:effectLst/>
                <a:latin typeface="Courier New" panose="02070309020205020404" pitchFamily="49" charset="0"/>
              </a:rPr>
              <a:t>Color;</a:t>
            </a:r>
          </a:p>
          <a:p>
            <a:r>
              <a:rPr lang="en-US" sz="1600" noProof="1">
                <a:solidFill>
                  <a:srgbClr val="E0E2E4"/>
                </a:solidFill>
                <a:latin typeface="Courier New" panose="02070309020205020404" pitchFamily="49" charset="0"/>
              </a:rPr>
              <a:t>}</a:t>
            </a:r>
            <a:endParaRPr lang="en-US" sz="1200" noProof="1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0E82F5-D314-7B14-C314-505219FD63DD}"/>
              </a:ext>
            </a:extLst>
          </p:cNvPr>
          <p:cNvSpPr txBox="1"/>
          <p:nvPr/>
        </p:nvSpPr>
        <p:spPr>
          <a:xfrm>
            <a:off x="639723" y="778740"/>
            <a:ext cx="7330780" cy="230832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b="0" i="0" noProof="1">
                <a:solidFill>
                  <a:srgbClr val="8CBBAD"/>
                </a:solidFill>
                <a:effectLst/>
                <a:latin typeface="Courier New" panose="02070309020205020404" pitchFamily="49" charset="0"/>
              </a:rPr>
              <a:t>#version 330 core</a:t>
            </a:r>
            <a:endParaRPr lang="en-US" sz="1600" noProof="1">
              <a:solidFill>
                <a:srgbClr val="E0E2E4"/>
              </a:solidFill>
              <a:latin typeface="Courier New" panose="02070309020205020404" pitchFamily="49" charset="0"/>
            </a:endParaRPr>
          </a:p>
          <a:p>
            <a:r>
              <a:rPr lang="en-US" sz="1600" b="1" noProof="1">
                <a:solidFill>
                  <a:srgbClr val="93C763"/>
                </a:solidFill>
                <a:latin typeface="Courier New" panose="02070309020205020404" pitchFamily="49" charset="0"/>
              </a:rPr>
              <a:t>layout</a:t>
            </a:r>
            <a:r>
              <a:rPr lang="en-US" sz="1600" noProof="1">
                <a:solidFill>
                  <a:srgbClr val="E0E2E4"/>
                </a:solidFill>
                <a:latin typeface="Courier New" panose="02070309020205020404" pitchFamily="49" charset="0"/>
              </a:rPr>
              <a:t> (location = 0) </a:t>
            </a:r>
            <a:r>
              <a:rPr lang="en-US" sz="1600" b="1" noProof="1">
                <a:solidFill>
                  <a:srgbClr val="93C763"/>
                </a:solidFill>
                <a:latin typeface="Courier New" panose="02070309020205020404" pitchFamily="49" charset="0"/>
              </a:rPr>
              <a:t>in</a:t>
            </a:r>
            <a:r>
              <a:rPr lang="en-US" sz="1600" noProof="1">
                <a:solidFill>
                  <a:srgbClr val="E0E2E4"/>
                </a:solidFill>
                <a:latin typeface="Courier New" panose="02070309020205020404" pitchFamily="49" charset="0"/>
              </a:rPr>
              <a:t> </a:t>
            </a:r>
            <a:r>
              <a:rPr lang="en-US" sz="1600" noProof="1">
                <a:solidFill>
                  <a:srgbClr val="8CBBAD"/>
                </a:solidFill>
                <a:latin typeface="Courier New" panose="02070309020205020404" pitchFamily="49" charset="0"/>
              </a:rPr>
              <a:t>vec3</a:t>
            </a:r>
            <a:r>
              <a:rPr lang="en-US" sz="1600" noProof="1">
                <a:solidFill>
                  <a:srgbClr val="E0E2E4"/>
                </a:solidFill>
                <a:latin typeface="Courier New" panose="02070309020205020404" pitchFamily="49" charset="0"/>
              </a:rPr>
              <a:t> position;</a:t>
            </a:r>
          </a:p>
          <a:p>
            <a:r>
              <a:rPr lang="en-US" sz="1600" b="1" noProof="1">
                <a:solidFill>
                  <a:srgbClr val="93C763"/>
                </a:solidFill>
                <a:latin typeface="Courier New" panose="02070309020205020404" pitchFamily="49" charset="0"/>
              </a:rPr>
              <a:t>out</a:t>
            </a:r>
            <a:r>
              <a:rPr lang="en-US" sz="1600" noProof="1">
                <a:solidFill>
                  <a:srgbClr val="E0E2E4"/>
                </a:solidFill>
                <a:latin typeface="Courier New" panose="02070309020205020404" pitchFamily="49" charset="0"/>
              </a:rPr>
              <a:t> </a:t>
            </a:r>
            <a:r>
              <a:rPr lang="en-US" sz="1600" noProof="1">
                <a:solidFill>
                  <a:srgbClr val="8CBBAD"/>
                </a:solidFill>
                <a:latin typeface="Courier New" panose="02070309020205020404" pitchFamily="49" charset="0"/>
              </a:rPr>
              <a:t>vec3</a:t>
            </a:r>
            <a:r>
              <a:rPr lang="en-US" sz="1600" noProof="1">
                <a:solidFill>
                  <a:srgbClr val="E0E2E4"/>
                </a:solidFill>
                <a:latin typeface="Courier New" panose="02070309020205020404" pitchFamily="49" charset="0"/>
              </a:rPr>
              <a:t> bColor;</a:t>
            </a:r>
          </a:p>
          <a:p>
            <a:r>
              <a:rPr lang="en-US" sz="1600" b="1" noProof="1">
                <a:solidFill>
                  <a:srgbClr val="93C763"/>
                </a:solidFill>
                <a:latin typeface="Courier New" panose="02070309020205020404" pitchFamily="49" charset="0"/>
              </a:rPr>
              <a:t>void</a:t>
            </a:r>
            <a:r>
              <a:rPr lang="en-US" sz="1600" noProof="1">
                <a:solidFill>
                  <a:srgbClr val="E0E2E4"/>
                </a:solidFill>
                <a:latin typeface="Courier New" panose="02070309020205020404" pitchFamily="49" charset="0"/>
              </a:rPr>
              <a:t> main() {</a:t>
            </a:r>
          </a:p>
          <a:p>
            <a:r>
              <a:rPr lang="en-US" sz="1600" noProof="1">
                <a:solidFill>
                  <a:srgbClr val="E0E2E4"/>
                </a:solidFill>
                <a:latin typeface="Courier New" panose="02070309020205020404" pitchFamily="49" charset="0"/>
              </a:rPr>
              <a:t>    gl_Position = </a:t>
            </a:r>
            <a:r>
              <a:rPr lang="en-US" sz="1600" noProof="1">
                <a:solidFill>
                  <a:srgbClr val="8CBBAD"/>
                </a:solidFill>
                <a:latin typeface="Courier New" panose="02070309020205020404" pitchFamily="49" charset="0"/>
              </a:rPr>
              <a:t>vec4</a:t>
            </a:r>
            <a:r>
              <a:rPr lang="en-US" sz="1600" noProof="1">
                <a:solidFill>
                  <a:srgbClr val="E0E2E4"/>
                </a:solidFill>
                <a:latin typeface="Courier New" panose="02070309020205020404" pitchFamily="49" charset="0"/>
              </a:rPr>
              <a:t>(position, 1.0);</a:t>
            </a:r>
          </a:p>
          <a:p>
            <a:r>
              <a:rPr lang="en-US" sz="1600" noProof="1">
                <a:solidFill>
                  <a:srgbClr val="E0E2E4"/>
                </a:solidFill>
                <a:latin typeface="Courier New" panose="02070309020205020404" pitchFamily="49" charset="0"/>
              </a:rPr>
              <a:t>    if(gl_VertexID == 0) bColor = </a:t>
            </a:r>
            <a:r>
              <a:rPr lang="en-US" sz="1600" noProof="1">
                <a:solidFill>
                  <a:srgbClr val="8CBBAD"/>
                </a:solidFill>
                <a:latin typeface="Courier New" panose="02070309020205020404" pitchFamily="49" charset="0"/>
              </a:rPr>
              <a:t>vec3</a:t>
            </a:r>
            <a:r>
              <a:rPr lang="en-US" sz="1600" noProof="1">
                <a:solidFill>
                  <a:srgbClr val="E0E2E4"/>
                </a:solidFill>
                <a:latin typeface="Courier New" panose="02070309020205020404" pitchFamily="49" charset="0"/>
              </a:rPr>
              <a:t>(1.0, 0.0, 0.0);</a:t>
            </a:r>
          </a:p>
          <a:p>
            <a:r>
              <a:rPr lang="en-US" sz="1600" noProof="1">
                <a:solidFill>
                  <a:srgbClr val="E0E2E4"/>
                </a:solidFill>
                <a:latin typeface="Courier New" panose="02070309020205020404" pitchFamily="49" charset="0"/>
              </a:rPr>
              <a:t>    if(gl_VertexID == 1) bColor = </a:t>
            </a:r>
            <a:r>
              <a:rPr lang="en-US" sz="1600" noProof="1">
                <a:solidFill>
                  <a:srgbClr val="8CBBAD"/>
                </a:solidFill>
                <a:latin typeface="Courier New" panose="02070309020205020404" pitchFamily="49" charset="0"/>
              </a:rPr>
              <a:t>vec3</a:t>
            </a:r>
            <a:r>
              <a:rPr lang="en-US" sz="1600" noProof="1">
                <a:solidFill>
                  <a:srgbClr val="E0E2E4"/>
                </a:solidFill>
                <a:latin typeface="Courier New" panose="02070309020205020404" pitchFamily="49" charset="0"/>
              </a:rPr>
              <a:t>(0.0, 1.0, 0.0);</a:t>
            </a:r>
          </a:p>
          <a:p>
            <a:r>
              <a:rPr lang="en-US" sz="1600" noProof="1">
                <a:solidFill>
                  <a:srgbClr val="E0E2E4"/>
                </a:solidFill>
                <a:latin typeface="Courier New" panose="02070309020205020404" pitchFamily="49" charset="0"/>
              </a:rPr>
              <a:t>    if(gl_VertexID == 2) bColor = </a:t>
            </a:r>
            <a:r>
              <a:rPr lang="en-US" sz="1600" noProof="1">
                <a:solidFill>
                  <a:srgbClr val="8CBBAD"/>
                </a:solidFill>
                <a:latin typeface="Courier New" panose="02070309020205020404" pitchFamily="49" charset="0"/>
              </a:rPr>
              <a:t>vec3</a:t>
            </a:r>
            <a:r>
              <a:rPr lang="en-US" sz="1600" noProof="1">
                <a:solidFill>
                  <a:srgbClr val="E0E2E4"/>
                </a:solidFill>
                <a:latin typeface="Courier New" panose="02070309020205020404" pitchFamily="49" charset="0"/>
              </a:rPr>
              <a:t>(0.0, 0.0, 1.0);</a:t>
            </a:r>
          </a:p>
          <a:p>
            <a:r>
              <a:rPr lang="en-US" sz="1600" noProof="1">
                <a:solidFill>
                  <a:srgbClr val="E0E2E4"/>
                </a:solidFill>
                <a:latin typeface="Courier New" panose="02070309020205020404" pitchFamily="49" charset="0"/>
              </a:rPr>
              <a:t>}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0A4523-E108-4C18-AF8A-C580C8DD47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143" t="21327" r="21993" b="23781"/>
          <a:stretch/>
        </p:blipFill>
        <p:spPr>
          <a:xfrm>
            <a:off x="5084064" y="3236149"/>
            <a:ext cx="2886439" cy="2308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282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D27EC5-4FD5-8AA7-72AC-385881FB3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Algumas das principais funções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5F03FB-C5AD-1BA6-F435-F9974BF1CA3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39</a:t>
            </a:fld>
            <a:endParaRPr lang="pt-BR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37890C8C-186B-7482-91DA-009B9306C6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8733254"/>
              </p:ext>
            </p:extLst>
          </p:nvPr>
        </p:nvGraphicFramePr>
        <p:xfrm>
          <a:off x="329184" y="697866"/>
          <a:ext cx="8247888" cy="4414809"/>
        </p:xfrm>
        <a:graphic>
          <a:graphicData uri="http://schemas.openxmlformats.org/drawingml/2006/table">
            <a:tbl>
              <a:tblPr firstRow="1">
                <a:tableStyleId>{3C2FFA5D-87B4-456A-9821-1D502468CF0F}</a:tableStyleId>
              </a:tblPr>
              <a:tblGrid>
                <a:gridCol w="4123944">
                  <a:extLst>
                    <a:ext uri="{9D8B030D-6E8A-4147-A177-3AD203B41FA5}">
                      <a16:colId xmlns:a16="http://schemas.microsoft.com/office/drawing/2014/main" val="1609615702"/>
                    </a:ext>
                  </a:extLst>
                </a:gridCol>
                <a:gridCol w="4123944">
                  <a:extLst>
                    <a:ext uri="{9D8B030D-6E8A-4147-A177-3AD203B41FA5}">
                      <a16:colId xmlns:a16="http://schemas.microsoft.com/office/drawing/2014/main" val="243688613"/>
                    </a:ext>
                  </a:extLst>
                </a:gridCol>
              </a:tblGrid>
              <a:tr h="396947">
                <a:tc>
                  <a:txBody>
                    <a:bodyPr/>
                    <a:lstStyle/>
                    <a:p>
                      <a:pPr algn="ctr"/>
                      <a:r>
                        <a:rPr lang="pt-BR" sz="1050" b="1" noProof="0">
                          <a:solidFill>
                            <a:schemeClr val="bg1"/>
                          </a:solidFill>
                          <a:effectLst/>
                        </a:rPr>
                        <a:t>Função</a:t>
                      </a:r>
                      <a:endParaRPr lang="pt-BR" sz="1050" b="1" noProof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50" b="1" noProof="0">
                          <a:solidFill>
                            <a:schemeClr val="bg1"/>
                          </a:solidFill>
                          <a:effectLst/>
                        </a:rPr>
                        <a:t>Descrição</a:t>
                      </a:r>
                      <a:endParaRPr lang="pt-BR" sz="1050" b="1" noProof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4130290"/>
                  </a:ext>
                </a:extLst>
              </a:tr>
              <a:tr h="113357">
                <a:tc>
                  <a:txBody>
                    <a:bodyPr/>
                    <a:lstStyle/>
                    <a:p>
                      <a:pPr algn="ctr"/>
                      <a:r>
                        <a:rPr lang="en-US" sz="1000" noProof="1">
                          <a:solidFill>
                            <a:schemeClr val="tx1"/>
                          </a:solidFill>
                          <a:effectLst/>
                        </a:rPr>
                        <a:t>genType abs(genType </a:t>
                      </a:r>
                      <a:r>
                        <a:rPr lang="el-GR" sz="1000" noProof="1">
                          <a:solidFill>
                            <a:schemeClr val="tx1"/>
                          </a:solidFill>
                          <a:effectLst/>
                        </a:rPr>
                        <a:t>α)</a:t>
                      </a:r>
                      <a:endParaRPr lang="el-GR" sz="1000" noProof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noProof="0">
                          <a:effectLst/>
                        </a:rPr>
                        <a:t>Retorna valor absoluto de α, ou seja, α ou -α se α &lt; 0;</a:t>
                      </a:r>
                      <a:endParaRPr lang="pt-BR" sz="1000" noProof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89412429"/>
                  </a:ext>
                </a:extLst>
              </a:tr>
              <a:tr h="340072">
                <a:tc>
                  <a:txBody>
                    <a:bodyPr/>
                    <a:lstStyle/>
                    <a:p>
                      <a:pPr algn="ctr"/>
                      <a:r>
                        <a:rPr lang="en-US" sz="1000" noProof="1">
                          <a:solidFill>
                            <a:schemeClr val="tx1"/>
                          </a:solidFill>
                          <a:effectLst/>
                        </a:rPr>
                        <a:t>genType sign(genType </a:t>
                      </a:r>
                      <a:r>
                        <a:rPr lang="el-GR" sz="1000" noProof="1">
                          <a:solidFill>
                            <a:schemeClr val="tx1"/>
                          </a:solidFill>
                          <a:effectLst/>
                        </a:rPr>
                        <a:t>α)</a:t>
                      </a:r>
                      <a:endParaRPr lang="el-GR" sz="1000" noProof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pt-BR" sz="1000" noProof="0">
                          <a:effectLst/>
                        </a:rPr>
                        <a:t>Retorna:</a:t>
                      </a:r>
                    </a:p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pt-BR" sz="1000" noProof="0">
                          <a:effectLst/>
                        </a:rPr>
                        <a:t>-1 para α &lt; 0</a:t>
                      </a:r>
                    </a:p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pt-BR" sz="1000" noProof="0">
                          <a:effectLst/>
                        </a:rPr>
                        <a:t>0 para α </a:t>
                      </a:r>
                      <a:r>
                        <a:rPr lang="pt-BR" sz="1000" noProof="0">
                          <a:solidFill>
                            <a:srgbClr val="A52A2A"/>
                          </a:solidFill>
                          <a:effectLst/>
                        </a:rPr>
                        <a:t>= </a:t>
                      </a:r>
                      <a:r>
                        <a:rPr lang="pt-BR" sz="1000" noProof="0">
                          <a:effectLst/>
                        </a:rPr>
                        <a:t>0</a:t>
                      </a:r>
                    </a:p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pt-BR" sz="1000" noProof="0">
                          <a:effectLst/>
                        </a:rPr>
                        <a:t>1 para α &gt; 0</a:t>
                      </a:r>
                      <a:endParaRPr lang="pt-BR" sz="1000" i="0" noProof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11400053"/>
                  </a:ext>
                </a:extLst>
              </a:tr>
              <a:tr h="113357">
                <a:tc>
                  <a:txBody>
                    <a:bodyPr/>
                    <a:lstStyle/>
                    <a:p>
                      <a:pPr algn="ctr"/>
                      <a:r>
                        <a:rPr lang="en-US" sz="1000" noProof="1">
                          <a:solidFill>
                            <a:schemeClr val="tx1"/>
                          </a:solidFill>
                          <a:effectLst/>
                        </a:rPr>
                        <a:t>genType floor(genType </a:t>
                      </a:r>
                      <a:r>
                        <a:rPr lang="el-GR" sz="1000" noProof="1">
                          <a:solidFill>
                            <a:schemeClr val="tx1"/>
                          </a:solidFill>
                          <a:effectLst/>
                        </a:rPr>
                        <a:t>α)</a:t>
                      </a:r>
                      <a:endParaRPr lang="el-GR" sz="1000" noProof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noProof="0">
                          <a:effectLst/>
                        </a:rPr>
                        <a:t>Retorna um inteiro menor ou igual a α</a:t>
                      </a:r>
                      <a:endParaRPr lang="pt-BR" sz="1000" noProof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42417043"/>
                  </a:ext>
                </a:extLst>
              </a:tr>
              <a:tr h="226715">
                <a:tc>
                  <a:txBody>
                    <a:bodyPr/>
                    <a:lstStyle/>
                    <a:p>
                      <a:pPr algn="ctr"/>
                      <a:r>
                        <a:rPr lang="en-US" sz="1000" noProof="1">
                          <a:solidFill>
                            <a:schemeClr val="tx1"/>
                          </a:solidFill>
                          <a:effectLst/>
                        </a:rPr>
                        <a:t>genType ceil(genType </a:t>
                      </a:r>
                      <a:r>
                        <a:rPr lang="el-GR" sz="1000" noProof="1">
                          <a:solidFill>
                            <a:schemeClr val="tx1"/>
                          </a:solidFill>
                          <a:effectLst/>
                        </a:rPr>
                        <a:t>α)</a:t>
                      </a:r>
                      <a:endParaRPr lang="el-GR" sz="1000" noProof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noProof="0">
                          <a:effectLst/>
                        </a:rPr>
                        <a:t>Retorna um inteiro maior ou igual a α</a:t>
                      </a:r>
                      <a:endParaRPr lang="pt-BR" sz="1000" noProof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48995522"/>
                  </a:ext>
                </a:extLst>
              </a:tr>
              <a:tr h="340072">
                <a:tc>
                  <a:txBody>
                    <a:bodyPr/>
                    <a:lstStyle/>
                    <a:p>
                      <a:pPr algn="ctr"/>
                      <a:r>
                        <a:rPr lang="en-US" sz="1000" noProof="1">
                          <a:solidFill>
                            <a:schemeClr val="tx1"/>
                          </a:solidFill>
                          <a:effectLst/>
                        </a:rPr>
                        <a:t>genType mod(genType </a:t>
                      </a:r>
                      <a:r>
                        <a:rPr lang="el-GR" sz="1000" noProof="1">
                          <a:solidFill>
                            <a:schemeClr val="tx1"/>
                          </a:solidFill>
                          <a:effectLst/>
                        </a:rPr>
                        <a:t>α, </a:t>
                      </a:r>
                      <a:r>
                        <a:rPr lang="en-US" sz="1000" noProof="1">
                          <a:solidFill>
                            <a:schemeClr val="tx1"/>
                          </a:solidFill>
                          <a:effectLst/>
                        </a:rPr>
                        <a:t>float </a:t>
                      </a:r>
                      <a:r>
                        <a:rPr lang="el-GR" sz="1000" noProof="1">
                          <a:solidFill>
                            <a:schemeClr val="tx1"/>
                          </a:solidFill>
                          <a:effectLst/>
                        </a:rPr>
                        <a:t>β)</a:t>
                      </a:r>
                      <a:br>
                        <a:rPr lang="el-GR" sz="1000" noProof="1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US" sz="1000" noProof="1">
                          <a:solidFill>
                            <a:schemeClr val="tx1"/>
                          </a:solidFill>
                          <a:effectLst/>
                        </a:rPr>
                        <a:t>genType mod(genType </a:t>
                      </a:r>
                      <a:r>
                        <a:rPr lang="el-GR" sz="1000" noProof="1">
                          <a:solidFill>
                            <a:schemeClr val="tx1"/>
                          </a:solidFill>
                          <a:effectLst/>
                        </a:rPr>
                        <a:t>α, </a:t>
                      </a:r>
                      <a:r>
                        <a:rPr lang="en-US" sz="1000" noProof="1">
                          <a:solidFill>
                            <a:schemeClr val="tx1"/>
                          </a:solidFill>
                          <a:effectLst/>
                        </a:rPr>
                        <a:t>genType </a:t>
                      </a:r>
                      <a:r>
                        <a:rPr lang="el-GR" sz="1000" noProof="1">
                          <a:solidFill>
                            <a:schemeClr val="tx1"/>
                          </a:solidFill>
                          <a:effectLst/>
                        </a:rPr>
                        <a:t>β)</a:t>
                      </a:r>
                      <a:endParaRPr lang="el-GR" sz="1000" noProof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noProof="0">
                          <a:effectLst/>
                        </a:rPr>
                        <a:t>Retorna o resto da divisão α por β</a:t>
                      </a:r>
                      <a:endParaRPr lang="pt-BR" sz="1000" noProof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15692028"/>
                  </a:ext>
                </a:extLst>
              </a:tr>
              <a:tr h="340072">
                <a:tc>
                  <a:txBody>
                    <a:bodyPr/>
                    <a:lstStyle/>
                    <a:p>
                      <a:pPr algn="ctr"/>
                      <a:r>
                        <a:rPr lang="en-US" sz="1000" noProof="1">
                          <a:solidFill>
                            <a:schemeClr val="tx1"/>
                          </a:solidFill>
                          <a:effectLst/>
                        </a:rPr>
                        <a:t>genType min(genType </a:t>
                      </a:r>
                      <a:r>
                        <a:rPr lang="el-GR" sz="1000" noProof="1">
                          <a:solidFill>
                            <a:schemeClr val="tx1"/>
                          </a:solidFill>
                          <a:effectLst/>
                        </a:rPr>
                        <a:t>α, </a:t>
                      </a:r>
                      <a:r>
                        <a:rPr lang="en-US" sz="1000" noProof="1">
                          <a:solidFill>
                            <a:schemeClr val="tx1"/>
                          </a:solidFill>
                          <a:effectLst/>
                        </a:rPr>
                        <a:t>float </a:t>
                      </a:r>
                      <a:r>
                        <a:rPr lang="el-GR" sz="1000" noProof="1">
                          <a:solidFill>
                            <a:schemeClr val="tx1"/>
                          </a:solidFill>
                          <a:effectLst/>
                        </a:rPr>
                        <a:t>β)</a:t>
                      </a:r>
                      <a:br>
                        <a:rPr lang="el-GR" sz="1000" noProof="1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US" sz="1000" noProof="1">
                          <a:solidFill>
                            <a:schemeClr val="tx1"/>
                          </a:solidFill>
                          <a:effectLst/>
                        </a:rPr>
                        <a:t>genType min(genType </a:t>
                      </a:r>
                      <a:r>
                        <a:rPr lang="el-GR" sz="1000" noProof="1">
                          <a:solidFill>
                            <a:schemeClr val="tx1"/>
                          </a:solidFill>
                          <a:effectLst/>
                        </a:rPr>
                        <a:t>α, </a:t>
                      </a:r>
                      <a:r>
                        <a:rPr lang="en-US" sz="1000" noProof="1">
                          <a:solidFill>
                            <a:schemeClr val="tx1"/>
                          </a:solidFill>
                          <a:effectLst/>
                        </a:rPr>
                        <a:t>genType </a:t>
                      </a:r>
                      <a:r>
                        <a:rPr lang="el-GR" sz="1000" noProof="1">
                          <a:solidFill>
                            <a:schemeClr val="tx1"/>
                          </a:solidFill>
                          <a:effectLst/>
                        </a:rPr>
                        <a:t>β)</a:t>
                      </a:r>
                      <a:endParaRPr lang="el-GR" sz="1000" noProof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pt-BR" sz="1000" noProof="0">
                          <a:effectLst/>
                        </a:rPr>
                        <a:t>Retorna α quando α &lt; β</a:t>
                      </a:r>
                    </a:p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pt-BR" sz="1000" noProof="0">
                          <a:effectLst/>
                        </a:rPr>
                        <a:t>Retorna β quando β &lt; α</a:t>
                      </a:r>
                      <a:endParaRPr lang="pt-BR" sz="1000" i="0" noProof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38812137"/>
                  </a:ext>
                </a:extLst>
              </a:tr>
              <a:tr h="340072">
                <a:tc>
                  <a:txBody>
                    <a:bodyPr/>
                    <a:lstStyle/>
                    <a:p>
                      <a:pPr algn="ctr"/>
                      <a:r>
                        <a:rPr lang="en-US" sz="1000" noProof="1">
                          <a:solidFill>
                            <a:schemeClr val="tx1"/>
                          </a:solidFill>
                          <a:effectLst/>
                        </a:rPr>
                        <a:t>genType max(genType </a:t>
                      </a:r>
                      <a:r>
                        <a:rPr lang="el-GR" sz="1000" noProof="1">
                          <a:solidFill>
                            <a:schemeClr val="tx1"/>
                          </a:solidFill>
                          <a:effectLst/>
                        </a:rPr>
                        <a:t>α, </a:t>
                      </a:r>
                      <a:r>
                        <a:rPr lang="en-US" sz="1000" noProof="1">
                          <a:solidFill>
                            <a:schemeClr val="tx1"/>
                          </a:solidFill>
                          <a:effectLst/>
                        </a:rPr>
                        <a:t>float </a:t>
                      </a:r>
                      <a:r>
                        <a:rPr lang="el-GR" sz="1000" noProof="1">
                          <a:solidFill>
                            <a:schemeClr val="tx1"/>
                          </a:solidFill>
                          <a:effectLst/>
                        </a:rPr>
                        <a:t>β)</a:t>
                      </a:r>
                      <a:br>
                        <a:rPr lang="el-GR" sz="1000" noProof="1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US" sz="1000" noProof="1">
                          <a:solidFill>
                            <a:schemeClr val="tx1"/>
                          </a:solidFill>
                          <a:effectLst/>
                        </a:rPr>
                        <a:t>genType max(genType </a:t>
                      </a:r>
                      <a:r>
                        <a:rPr lang="el-GR" sz="1000" noProof="1">
                          <a:solidFill>
                            <a:schemeClr val="tx1"/>
                          </a:solidFill>
                          <a:effectLst/>
                        </a:rPr>
                        <a:t>α, </a:t>
                      </a:r>
                      <a:r>
                        <a:rPr lang="en-US" sz="1000" noProof="1">
                          <a:solidFill>
                            <a:schemeClr val="tx1"/>
                          </a:solidFill>
                          <a:effectLst/>
                        </a:rPr>
                        <a:t>genType </a:t>
                      </a:r>
                      <a:r>
                        <a:rPr lang="el-GR" sz="1000" noProof="1">
                          <a:solidFill>
                            <a:schemeClr val="tx1"/>
                          </a:solidFill>
                          <a:effectLst/>
                        </a:rPr>
                        <a:t>β)</a:t>
                      </a:r>
                      <a:endParaRPr lang="el-GR" sz="1000" noProof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pt-BR" sz="1000" noProof="0">
                          <a:effectLst/>
                        </a:rPr>
                        <a:t>Retorna α quando α &gt; β</a:t>
                      </a:r>
                    </a:p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pt-BR" sz="1000" noProof="0">
                          <a:effectLst/>
                        </a:rPr>
                        <a:t>Retorna β quando β &gt; α</a:t>
                      </a:r>
                      <a:endParaRPr lang="pt-BR" sz="1000" i="0" noProof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14353638"/>
                  </a:ext>
                </a:extLst>
              </a:tr>
              <a:tr h="453430">
                <a:tc>
                  <a:txBody>
                    <a:bodyPr/>
                    <a:lstStyle/>
                    <a:p>
                      <a:pPr algn="ctr"/>
                      <a:r>
                        <a:rPr lang="en-US" sz="1000" noProof="1">
                          <a:solidFill>
                            <a:schemeClr val="tx1"/>
                          </a:solidFill>
                          <a:effectLst/>
                        </a:rPr>
                        <a:t>genType clamp(genType </a:t>
                      </a:r>
                      <a:r>
                        <a:rPr lang="el-GR" sz="1000" noProof="1">
                          <a:solidFill>
                            <a:schemeClr val="tx1"/>
                          </a:solidFill>
                          <a:effectLst/>
                        </a:rPr>
                        <a:t>α, </a:t>
                      </a:r>
                      <a:r>
                        <a:rPr lang="en-US" sz="1000" noProof="1">
                          <a:solidFill>
                            <a:schemeClr val="tx1"/>
                          </a:solidFill>
                          <a:effectLst/>
                        </a:rPr>
                        <a:t>float </a:t>
                      </a:r>
                      <a:r>
                        <a:rPr lang="el-GR" sz="1000" noProof="1">
                          <a:solidFill>
                            <a:schemeClr val="tx1"/>
                          </a:solidFill>
                          <a:effectLst/>
                        </a:rPr>
                        <a:t>β, </a:t>
                      </a:r>
                      <a:r>
                        <a:rPr lang="en-US" sz="1000" noProof="1">
                          <a:solidFill>
                            <a:schemeClr val="tx1"/>
                          </a:solidFill>
                          <a:effectLst/>
                        </a:rPr>
                        <a:t>float </a:t>
                      </a:r>
                      <a:r>
                        <a:rPr lang="el-GR" sz="1000" noProof="1">
                          <a:solidFill>
                            <a:schemeClr val="tx1"/>
                          </a:solidFill>
                          <a:effectLst/>
                        </a:rPr>
                        <a:t>δ)</a:t>
                      </a:r>
                      <a:endParaRPr lang="en-US" sz="1000" noProof="1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en-US" sz="1000" noProof="1">
                          <a:solidFill>
                            <a:schemeClr val="tx1"/>
                          </a:solidFill>
                          <a:effectLst/>
                        </a:rPr>
                        <a:t>genType clamp(genType </a:t>
                      </a:r>
                      <a:r>
                        <a:rPr lang="el-GR" sz="1000" noProof="1">
                          <a:solidFill>
                            <a:schemeClr val="tx1"/>
                          </a:solidFill>
                          <a:effectLst/>
                        </a:rPr>
                        <a:t>α, </a:t>
                      </a:r>
                      <a:r>
                        <a:rPr lang="en-US" sz="1000" noProof="1">
                          <a:solidFill>
                            <a:schemeClr val="tx1"/>
                          </a:solidFill>
                          <a:effectLst/>
                        </a:rPr>
                        <a:t>genType </a:t>
                      </a:r>
                      <a:r>
                        <a:rPr lang="el-GR" sz="1000" noProof="1">
                          <a:solidFill>
                            <a:schemeClr val="tx1"/>
                          </a:solidFill>
                          <a:effectLst/>
                        </a:rPr>
                        <a:t>β, </a:t>
                      </a:r>
                      <a:r>
                        <a:rPr lang="en-US" sz="1000" noProof="1">
                          <a:solidFill>
                            <a:schemeClr val="tx1"/>
                          </a:solidFill>
                          <a:effectLst/>
                        </a:rPr>
                        <a:t>genType </a:t>
                      </a:r>
                      <a:r>
                        <a:rPr lang="el-GR" sz="1000" noProof="1">
                          <a:solidFill>
                            <a:schemeClr val="tx1"/>
                          </a:solidFill>
                          <a:effectLst/>
                        </a:rPr>
                        <a:t>δ)</a:t>
                      </a:r>
                      <a:endParaRPr lang="el-GR" sz="1000" noProof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pt-BR" sz="1000" noProof="0">
                          <a:effectLst/>
                        </a:rPr>
                        <a:t>Retorna:</a:t>
                      </a:r>
                    </a:p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pt-BR" sz="1000" noProof="0">
                          <a:effectLst/>
                        </a:rPr>
                        <a:t>α quando β &lt; α &lt; </a:t>
                      </a:r>
                      <a:r>
                        <a:rPr lang="pt-BR" sz="1000" noProof="0" err="1">
                          <a:effectLst/>
                        </a:rPr>
                        <a:t>δ</a:t>
                      </a:r>
                      <a:endParaRPr lang="pt-BR" sz="1000" noProof="0">
                        <a:effectLst/>
                      </a:endParaRPr>
                    </a:p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pt-BR" sz="1000" noProof="0">
                          <a:effectLst/>
                        </a:rPr>
                        <a:t>β quando α &gt; β</a:t>
                      </a:r>
                    </a:p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pt-BR" sz="1000" noProof="0" err="1">
                          <a:effectLst/>
                        </a:rPr>
                        <a:t>δ</a:t>
                      </a:r>
                      <a:r>
                        <a:rPr lang="pt-BR" sz="1000" noProof="0">
                          <a:effectLst/>
                        </a:rPr>
                        <a:t> quando α &gt; </a:t>
                      </a:r>
                      <a:r>
                        <a:rPr lang="pt-BR" sz="1000" noProof="0" err="1">
                          <a:effectLst/>
                        </a:rPr>
                        <a:t>δ</a:t>
                      </a:r>
                      <a:endParaRPr lang="pt-BR" sz="1000" i="0" noProof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51276769"/>
                  </a:ext>
                </a:extLst>
              </a:tr>
              <a:tr h="340072">
                <a:tc>
                  <a:txBody>
                    <a:bodyPr/>
                    <a:lstStyle/>
                    <a:p>
                      <a:pPr algn="ctr"/>
                      <a:r>
                        <a:rPr lang="en-US" sz="1000" noProof="1">
                          <a:solidFill>
                            <a:schemeClr val="tx1"/>
                          </a:solidFill>
                          <a:effectLst/>
                        </a:rPr>
                        <a:t>genType mix(genType </a:t>
                      </a:r>
                      <a:r>
                        <a:rPr lang="el-GR" sz="1000" noProof="1">
                          <a:solidFill>
                            <a:schemeClr val="tx1"/>
                          </a:solidFill>
                          <a:effectLst/>
                        </a:rPr>
                        <a:t>α, </a:t>
                      </a:r>
                      <a:r>
                        <a:rPr lang="en-US" sz="1000" noProof="1">
                          <a:solidFill>
                            <a:schemeClr val="tx1"/>
                          </a:solidFill>
                          <a:effectLst/>
                        </a:rPr>
                        <a:t>float </a:t>
                      </a:r>
                      <a:r>
                        <a:rPr lang="el-GR" sz="1000" noProof="1">
                          <a:solidFill>
                            <a:schemeClr val="tx1"/>
                          </a:solidFill>
                          <a:effectLst/>
                        </a:rPr>
                        <a:t>β, </a:t>
                      </a:r>
                      <a:r>
                        <a:rPr lang="en-US" sz="1000" noProof="1">
                          <a:solidFill>
                            <a:schemeClr val="tx1"/>
                          </a:solidFill>
                          <a:effectLst/>
                        </a:rPr>
                        <a:t>float </a:t>
                      </a:r>
                      <a:r>
                        <a:rPr lang="el-GR" sz="1000" noProof="1">
                          <a:solidFill>
                            <a:schemeClr val="tx1"/>
                          </a:solidFill>
                          <a:effectLst/>
                        </a:rPr>
                        <a:t>δ)</a:t>
                      </a:r>
                      <a:endParaRPr lang="en-US" sz="1000" noProof="1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en-US" sz="1000" noProof="1">
                          <a:solidFill>
                            <a:schemeClr val="tx1"/>
                          </a:solidFill>
                          <a:effectLst/>
                        </a:rPr>
                        <a:t>genType mix(genType </a:t>
                      </a:r>
                      <a:r>
                        <a:rPr lang="el-GR" sz="1000" noProof="1">
                          <a:solidFill>
                            <a:schemeClr val="tx1"/>
                          </a:solidFill>
                          <a:effectLst/>
                        </a:rPr>
                        <a:t>α, </a:t>
                      </a:r>
                      <a:r>
                        <a:rPr lang="en-US" sz="1000" noProof="1">
                          <a:solidFill>
                            <a:schemeClr val="tx1"/>
                          </a:solidFill>
                          <a:effectLst/>
                        </a:rPr>
                        <a:t>genType </a:t>
                      </a:r>
                      <a:r>
                        <a:rPr lang="el-GR" sz="1000" noProof="1">
                          <a:solidFill>
                            <a:schemeClr val="tx1"/>
                          </a:solidFill>
                          <a:effectLst/>
                        </a:rPr>
                        <a:t>β, </a:t>
                      </a:r>
                      <a:r>
                        <a:rPr lang="en-US" sz="1000" noProof="1">
                          <a:solidFill>
                            <a:schemeClr val="tx1"/>
                          </a:solidFill>
                          <a:effectLst/>
                        </a:rPr>
                        <a:t>float </a:t>
                      </a:r>
                      <a:r>
                        <a:rPr lang="el-GR" sz="1000" noProof="1">
                          <a:solidFill>
                            <a:schemeClr val="tx1"/>
                          </a:solidFill>
                          <a:effectLst/>
                        </a:rPr>
                        <a:t>δ)</a:t>
                      </a:r>
                      <a:endParaRPr lang="el-GR" sz="1000" noProof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noProof="0">
                          <a:effectLst/>
                        </a:rPr>
                        <a:t>Retorna a interpolação linear de α e β, ou seja, α + </a:t>
                      </a:r>
                      <a:r>
                        <a:rPr lang="pt-BR" sz="1000" noProof="0" err="1">
                          <a:effectLst/>
                        </a:rPr>
                        <a:t>δ</a:t>
                      </a:r>
                      <a:r>
                        <a:rPr lang="pt-BR" sz="1000" noProof="0">
                          <a:effectLst/>
                        </a:rPr>
                        <a:t>(β - α)</a:t>
                      </a:r>
                      <a:endParaRPr lang="pt-BR" sz="1000" noProof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6809918"/>
                  </a:ext>
                </a:extLst>
              </a:tr>
              <a:tr h="340072">
                <a:tc>
                  <a:txBody>
                    <a:bodyPr/>
                    <a:lstStyle/>
                    <a:p>
                      <a:pPr algn="ctr"/>
                      <a:r>
                        <a:rPr lang="en-US" sz="1000" noProof="1">
                          <a:solidFill>
                            <a:schemeClr val="tx1"/>
                          </a:solidFill>
                          <a:effectLst/>
                        </a:rPr>
                        <a:t>genType step(float limit, genType </a:t>
                      </a:r>
                      <a:r>
                        <a:rPr lang="el-GR" sz="1000" noProof="1">
                          <a:solidFill>
                            <a:schemeClr val="tx1"/>
                          </a:solidFill>
                          <a:effectLst/>
                        </a:rPr>
                        <a:t>α)</a:t>
                      </a:r>
                      <a:br>
                        <a:rPr lang="el-GR" sz="1000" noProof="1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US" sz="1000" noProof="1">
                          <a:solidFill>
                            <a:schemeClr val="tx1"/>
                          </a:solidFill>
                          <a:effectLst/>
                        </a:rPr>
                        <a:t>genType step(genType limit, genType </a:t>
                      </a:r>
                      <a:r>
                        <a:rPr lang="el-GR" sz="1000" noProof="1">
                          <a:solidFill>
                            <a:schemeClr val="tx1"/>
                          </a:solidFill>
                          <a:effectLst/>
                        </a:rPr>
                        <a:t>α)</a:t>
                      </a:r>
                      <a:endParaRPr lang="el-GR" sz="1000" noProof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pt-BR" sz="1000" noProof="0">
                          <a:effectLst/>
                        </a:rPr>
                        <a:t>Retorna 0 quando α &lt; </a:t>
                      </a:r>
                      <a:r>
                        <a:rPr lang="pt-BR" sz="1000" noProof="0" err="1">
                          <a:effectLst/>
                        </a:rPr>
                        <a:t>limit</a:t>
                      </a:r>
                      <a:endParaRPr lang="pt-BR" sz="1000" noProof="0">
                        <a:effectLst/>
                      </a:endParaRPr>
                    </a:p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pt-BR" sz="1000" noProof="0">
                          <a:effectLst/>
                        </a:rPr>
                        <a:t>Retorna 1 quando α &gt;= </a:t>
                      </a:r>
                      <a:r>
                        <a:rPr lang="pt-BR" sz="1000" noProof="0" err="1">
                          <a:effectLst/>
                        </a:rPr>
                        <a:t>limit</a:t>
                      </a:r>
                      <a:endParaRPr lang="pt-BR" sz="1000" i="0" noProof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26147876"/>
                  </a:ext>
                </a:extLst>
              </a:tr>
              <a:tr h="566787">
                <a:tc>
                  <a:txBody>
                    <a:bodyPr/>
                    <a:lstStyle/>
                    <a:p>
                      <a:pPr algn="ctr"/>
                      <a:r>
                        <a:rPr lang="en-US" sz="1000" noProof="1">
                          <a:solidFill>
                            <a:schemeClr val="tx1"/>
                          </a:solidFill>
                          <a:effectLst/>
                        </a:rPr>
                        <a:t>genType smoothstep(float </a:t>
                      </a:r>
                      <a:r>
                        <a:rPr lang="el-GR" sz="1000" noProof="1">
                          <a:solidFill>
                            <a:schemeClr val="tx1"/>
                          </a:solidFill>
                          <a:effectLst/>
                        </a:rPr>
                        <a:t>α0, </a:t>
                      </a:r>
                      <a:r>
                        <a:rPr lang="en-US" sz="1000" noProof="1">
                          <a:solidFill>
                            <a:schemeClr val="tx1"/>
                          </a:solidFill>
                          <a:effectLst/>
                        </a:rPr>
                        <a:t>float </a:t>
                      </a:r>
                      <a:r>
                        <a:rPr lang="el-GR" sz="1000" noProof="1">
                          <a:solidFill>
                            <a:schemeClr val="tx1"/>
                          </a:solidFill>
                          <a:effectLst/>
                        </a:rPr>
                        <a:t>α1, </a:t>
                      </a:r>
                      <a:r>
                        <a:rPr lang="en-US" sz="1000" noProof="1">
                          <a:solidFill>
                            <a:schemeClr val="tx1"/>
                          </a:solidFill>
                          <a:effectLst/>
                        </a:rPr>
                        <a:t>genType </a:t>
                      </a:r>
                      <a:r>
                        <a:rPr lang="el-GR" sz="1000" noProof="1">
                          <a:solidFill>
                            <a:schemeClr val="tx1"/>
                          </a:solidFill>
                          <a:effectLst/>
                        </a:rPr>
                        <a:t>β)</a:t>
                      </a:r>
                      <a:br>
                        <a:rPr lang="el-GR" sz="1000" noProof="1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US" sz="1000" noProof="1">
                          <a:solidFill>
                            <a:schemeClr val="tx1"/>
                          </a:solidFill>
                          <a:effectLst/>
                        </a:rPr>
                        <a:t>genType smoothstep(genType </a:t>
                      </a:r>
                      <a:r>
                        <a:rPr lang="el-GR" sz="1000" noProof="1">
                          <a:solidFill>
                            <a:schemeClr val="tx1"/>
                          </a:solidFill>
                          <a:effectLst/>
                        </a:rPr>
                        <a:t>α0, </a:t>
                      </a:r>
                      <a:r>
                        <a:rPr lang="en-US" sz="1000" noProof="1">
                          <a:solidFill>
                            <a:schemeClr val="tx1"/>
                          </a:solidFill>
                          <a:effectLst/>
                        </a:rPr>
                        <a:t>genType </a:t>
                      </a:r>
                      <a:r>
                        <a:rPr lang="el-GR" sz="1000" noProof="1">
                          <a:solidFill>
                            <a:schemeClr val="tx1"/>
                          </a:solidFill>
                          <a:effectLst/>
                        </a:rPr>
                        <a:t>α1, </a:t>
                      </a:r>
                      <a:r>
                        <a:rPr lang="en-US" sz="1000" noProof="1">
                          <a:solidFill>
                            <a:schemeClr val="tx1"/>
                          </a:solidFill>
                          <a:effectLst/>
                        </a:rPr>
                        <a:t>genType </a:t>
                      </a:r>
                      <a:r>
                        <a:rPr lang="el-GR" sz="1000" noProof="1">
                          <a:solidFill>
                            <a:schemeClr val="tx1"/>
                          </a:solidFill>
                          <a:effectLst/>
                        </a:rPr>
                        <a:t>β)</a:t>
                      </a:r>
                      <a:endParaRPr lang="el-GR" sz="1000" noProof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pt-BR" sz="1000" noProof="0" dirty="0">
                          <a:effectLst/>
                        </a:rPr>
                        <a:t>Retorna 0 quando β &lt; α0</a:t>
                      </a:r>
                    </a:p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pt-BR" sz="1000" noProof="0" dirty="0">
                          <a:effectLst/>
                        </a:rPr>
                        <a:t>Retorna 1 quando β &gt; α1;</a:t>
                      </a:r>
                    </a:p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pt-BR" sz="1000" noProof="0" dirty="0">
                          <a:effectLst/>
                        </a:rPr>
                        <a:t>Retorna a interpolação de </a:t>
                      </a:r>
                      <a:r>
                        <a:rPr lang="pt-BR" sz="1000" noProof="0" dirty="0" err="1">
                          <a:effectLst/>
                        </a:rPr>
                        <a:t>Hermite</a:t>
                      </a:r>
                      <a:r>
                        <a:rPr lang="pt-BR" sz="1000" noProof="0" dirty="0">
                          <a:effectLst/>
                        </a:rPr>
                        <a:t> quando α0 &lt; β &lt; α1</a:t>
                      </a:r>
                      <a:endParaRPr lang="pt-BR" sz="1000" i="0" noProof="0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32940290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FB0E48C9-E9C3-7193-4DF6-38AD18B1B3F6}"/>
              </a:ext>
            </a:extLst>
          </p:cNvPr>
          <p:cNvSpPr txBox="1"/>
          <p:nvPr/>
        </p:nvSpPr>
        <p:spPr>
          <a:xfrm>
            <a:off x="1460754" y="5447448"/>
            <a:ext cx="687857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900"/>
              <a:t>https://</a:t>
            </a:r>
            <a:r>
              <a:rPr lang="pt-BR" sz="900" err="1"/>
              <a:t>relativity.net.au</a:t>
            </a:r>
            <a:r>
              <a:rPr lang="pt-BR" sz="900"/>
              <a:t>/</a:t>
            </a:r>
            <a:r>
              <a:rPr lang="pt-BR" sz="900" err="1"/>
              <a:t>gaming</a:t>
            </a:r>
            <a:r>
              <a:rPr lang="pt-BR" sz="900"/>
              <a:t>/</a:t>
            </a:r>
            <a:r>
              <a:rPr lang="pt-BR" sz="900" err="1"/>
              <a:t>glsl</a:t>
            </a:r>
            <a:r>
              <a:rPr lang="pt-BR" sz="900"/>
              <a:t>/</a:t>
            </a:r>
            <a:r>
              <a:rPr lang="pt-BR" sz="900" err="1"/>
              <a:t>Built-inCommonFunctions.html</a:t>
            </a:r>
            <a:endParaRPr lang="pt-BR" sz="900"/>
          </a:p>
        </p:txBody>
      </p:sp>
    </p:spTree>
    <p:extLst>
      <p:ext uri="{BB962C8B-B14F-4D97-AF65-F5344CB8AC3E}">
        <p14:creationId xmlns:p14="http://schemas.microsoft.com/office/powerpoint/2010/main" val="3187671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Transformações Geométricas e Visualização</a:t>
            </a:r>
            <a:endParaRPr/>
          </a:p>
        </p:txBody>
      </p:sp>
      <p:sp>
        <p:nvSpPr>
          <p:cNvPr id="315" name="Google Shape;315;p3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</a:t>
            </a:fld>
            <a:endParaRPr/>
          </a:p>
        </p:txBody>
      </p:sp>
      <p:pic>
        <p:nvPicPr>
          <p:cNvPr id="316" name="Google Shape;316;p36"/>
          <p:cNvPicPr preferRelativeResize="0"/>
          <p:nvPr/>
        </p:nvPicPr>
        <p:blipFill rotWithShape="1">
          <a:blip r:embed="rId3">
            <a:alphaModFix/>
          </a:blip>
          <a:srcRect l="1" r="58392"/>
          <a:stretch/>
        </p:blipFill>
        <p:spPr>
          <a:xfrm>
            <a:off x="237506" y="888723"/>
            <a:ext cx="2918444" cy="4262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36"/>
          <p:cNvPicPr preferRelativeResize="0"/>
          <p:nvPr/>
        </p:nvPicPr>
        <p:blipFill rotWithShape="1">
          <a:blip r:embed="rId3">
            <a:alphaModFix/>
          </a:blip>
          <a:srcRect l="42132" t="25331" b="15384"/>
          <a:stretch/>
        </p:blipFill>
        <p:spPr>
          <a:xfrm>
            <a:off x="3391358" y="1397000"/>
            <a:ext cx="5180687" cy="3225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D27EC5-4FD5-8AA7-72AC-385881FB3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Algumas das principais funções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5F03FB-C5AD-1BA6-F435-F9974BF1CA3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40</a:t>
            </a:fld>
            <a:endParaRPr lang="pt-BR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37890C8C-186B-7482-91DA-009B9306C680}"/>
              </a:ext>
            </a:extLst>
          </p:cNvPr>
          <p:cNvGraphicFramePr>
            <a:graphicFrameLocks noGrp="1"/>
          </p:cNvGraphicFramePr>
          <p:nvPr/>
        </p:nvGraphicFramePr>
        <p:xfrm>
          <a:off x="329184" y="697866"/>
          <a:ext cx="8247888" cy="1346619"/>
        </p:xfrm>
        <a:graphic>
          <a:graphicData uri="http://schemas.openxmlformats.org/drawingml/2006/table">
            <a:tbl>
              <a:tblPr firstRow="1">
                <a:tableStyleId>{3C2FFA5D-87B4-456A-9821-1D502468CF0F}</a:tableStyleId>
              </a:tblPr>
              <a:tblGrid>
                <a:gridCol w="4123944">
                  <a:extLst>
                    <a:ext uri="{9D8B030D-6E8A-4147-A177-3AD203B41FA5}">
                      <a16:colId xmlns:a16="http://schemas.microsoft.com/office/drawing/2014/main" val="1609615702"/>
                    </a:ext>
                  </a:extLst>
                </a:gridCol>
                <a:gridCol w="4123944">
                  <a:extLst>
                    <a:ext uri="{9D8B030D-6E8A-4147-A177-3AD203B41FA5}">
                      <a16:colId xmlns:a16="http://schemas.microsoft.com/office/drawing/2014/main" val="243688613"/>
                    </a:ext>
                  </a:extLst>
                </a:gridCol>
              </a:tblGrid>
              <a:tr h="396947">
                <a:tc>
                  <a:txBody>
                    <a:bodyPr/>
                    <a:lstStyle/>
                    <a:p>
                      <a:pPr algn="ctr"/>
                      <a:r>
                        <a:rPr lang="pt-BR" sz="1050" b="1" noProof="0">
                          <a:solidFill>
                            <a:schemeClr val="bg1"/>
                          </a:solidFill>
                          <a:effectLst/>
                        </a:rPr>
                        <a:t>Função</a:t>
                      </a:r>
                      <a:endParaRPr lang="pt-BR" sz="1050" b="1" noProof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50" b="1" noProof="0">
                          <a:solidFill>
                            <a:schemeClr val="bg1"/>
                          </a:solidFill>
                          <a:effectLst/>
                        </a:rPr>
                        <a:t>Descrição</a:t>
                      </a:r>
                      <a:endParaRPr lang="pt-BR" sz="1050" b="1" noProof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4130290"/>
                  </a:ext>
                </a:extLst>
              </a:tr>
              <a:tr h="113357">
                <a:tc>
                  <a:txBody>
                    <a:bodyPr/>
                    <a:lstStyle/>
                    <a:p>
                      <a:pPr algn="ctr"/>
                      <a:r>
                        <a:rPr lang="en-US" sz="1000" noProof="1">
                          <a:solidFill>
                            <a:schemeClr val="tx1"/>
                          </a:solidFill>
                          <a:effectLst/>
                        </a:rPr>
                        <a:t>genType </a:t>
                      </a:r>
                      <a:r>
                        <a:rPr lang="pt-BR" sz="1000" noProof="1">
                          <a:solidFill>
                            <a:schemeClr val="tx1"/>
                          </a:solidFill>
                          <a:effectLst/>
                        </a:rPr>
                        <a:t>pow</a:t>
                      </a:r>
                      <a:r>
                        <a:rPr lang="en-US" sz="1000" noProof="1">
                          <a:solidFill>
                            <a:schemeClr val="tx1"/>
                          </a:solidFill>
                          <a:effectLst/>
                        </a:rPr>
                        <a:t>(genType </a:t>
                      </a:r>
                      <a:r>
                        <a:rPr lang="pt-BR" sz="1000" noProof="1">
                          <a:solidFill>
                            <a:schemeClr val="tx1"/>
                          </a:solidFill>
                          <a:effectLst/>
                        </a:rPr>
                        <a:t>x, </a:t>
                      </a:r>
                      <a:r>
                        <a:rPr lang="en-US" sz="1000" noProof="1">
                          <a:solidFill>
                            <a:schemeClr val="tx1"/>
                          </a:solidFill>
                          <a:effectLst/>
                        </a:rPr>
                        <a:t>genType </a:t>
                      </a:r>
                      <a:r>
                        <a:rPr lang="pt-BR" sz="1000" noProof="1">
                          <a:solidFill>
                            <a:schemeClr val="tx1"/>
                          </a:solidFill>
                          <a:effectLst/>
                        </a:rPr>
                        <a:t>y</a:t>
                      </a:r>
                      <a:r>
                        <a:rPr lang="el-GR" sz="1000" noProof="1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r>
                        <a:rPr lang="pt-BR" sz="1000" noProof="1">
                          <a:solidFill>
                            <a:schemeClr val="tx1"/>
                          </a:solidFill>
                          <a:effectLst/>
                        </a:rPr>
                        <a:t>  </a:t>
                      </a:r>
                      <a:endParaRPr lang="el-GR" sz="1000" noProof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noProof="0">
                          <a:effectLst/>
                        </a:rPr>
                        <a:t>Retorna valor de </a:t>
                      </a:r>
                      <a:r>
                        <a:rPr lang="pt-BR" sz="1000" noProof="0" err="1">
                          <a:effectLst/>
                        </a:rPr>
                        <a:t>x</a:t>
                      </a:r>
                      <a:r>
                        <a:rPr lang="pt-BR" sz="1000" noProof="0">
                          <a:effectLst/>
                        </a:rPr>
                        <a:t> elevado a </a:t>
                      </a:r>
                      <a:r>
                        <a:rPr lang="pt-BR" sz="1000" noProof="0" err="1">
                          <a:effectLst/>
                        </a:rPr>
                        <a:t>y</a:t>
                      </a:r>
                      <a:endParaRPr lang="pt-BR" sz="1000" noProof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89412429"/>
                  </a:ext>
                </a:extLst>
              </a:tr>
              <a:tr h="340072">
                <a:tc>
                  <a:txBody>
                    <a:bodyPr/>
                    <a:lstStyle/>
                    <a:p>
                      <a:pPr algn="ctr"/>
                      <a:r>
                        <a:rPr lang="en-US" sz="1000" noProof="1">
                          <a:solidFill>
                            <a:schemeClr val="tx1"/>
                          </a:solidFill>
                          <a:effectLst/>
                        </a:rPr>
                        <a:t>float dot(genType </a:t>
                      </a:r>
                      <a:r>
                        <a:rPr lang="pt-BR" sz="1000" noProof="1">
                          <a:solidFill>
                            <a:schemeClr val="tx1"/>
                          </a:solidFill>
                          <a:effectLst/>
                        </a:rPr>
                        <a:t>x, </a:t>
                      </a:r>
                      <a:r>
                        <a:rPr lang="en-US" sz="1000" noProof="1">
                          <a:solidFill>
                            <a:schemeClr val="tx1"/>
                          </a:solidFill>
                          <a:effectLst/>
                        </a:rPr>
                        <a:t>genType </a:t>
                      </a:r>
                      <a:r>
                        <a:rPr lang="pt-BR" sz="1000" noProof="1">
                          <a:solidFill>
                            <a:schemeClr val="tx1"/>
                          </a:solidFill>
                          <a:effectLst/>
                        </a:rPr>
                        <a:t>y</a:t>
                      </a:r>
                      <a:r>
                        <a:rPr lang="el-GR" sz="1000" noProof="1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el-GR" sz="1000" noProof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pt-BR" sz="1000" noProof="0">
                          <a:effectLst/>
                        </a:rPr>
                        <a:t>Retorna o produto escalar dos vetores </a:t>
                      </a:r>
                      <a:r>
                        <a:rPr lang="pt-BR" sz="1000" noProof="0" err="1">
                          <a:effectLst/>
                        </a:rPr>
                        <a:t>x</a:t>
                      </a:r>
                      <a:r>
                        <a:rPr lang="pt-BR" sz="1000" noProof="0">
                          <a:effectLst/>
                        </a:rPr>
                        <a:t> e </a:t>
                      </a:r>
                      <a:r>
                        <a:rPr lang="pt-BR" sz="1000" noProof="0" err="1">
                          <a:effectLst/>
                        </a:rPr>
                        <a:t>y</a:t>
                      </a:r>
                      <a:endParaRPr lang="pt-BR" sz="1000" noProof="0"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11400053"/>
                  </a:ext>
                </a:extLst>
              </a:tr>
              <a:tr h="113357">
                <a:tc>
                  <a:txBody>
                    <a:bodyPr/>
                    <a:lstStyle/>
                    <a:p>
                      <a:pPr algn="ctr"/>
                      <a:r>
                        <a:rPr lang="en-US" sz="1000" noProof="1">
                          <a:solidFill>
                            <a:schemeClr val="tx1"/>
                          </a:solidFill>
                          <a:effectLst/>
                        </a:rPr>
                        <a:t>vec3 </a:t>
                      </a:r>
                      <a:r>
                        <a:rPr lang="pt-BR" sz="1000" noProof="1">
                          <a:solidFill>
                            <a:schemeClr val="tx1"/>
                          </a:solidFill>
                          <a:effectLst/>
                        </a:rPr>
                        <a:t>cross</a:t>
                      </a:r>
                      <a:r>
                        <a:rPr lang="en-US" sz="1000" noProof="1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pt-BR" sz="1000" noProof="1">
                          <a:solidFill>
                            <a:schemeClr val="tx1"/>
                          </a:solidFill>
                          <a:effectLst/>
                        </a:rPr>
                        <a:t>vec3 x, vec3 y</a:t>
                      </a:r>
                      <a:r>
                        <a:rPr lang="el-GR" sz="1000" noProof="1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el-GR" sz="1000" noProof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pt-BR" sz="1000" noProof="0">
                          <a:effectLst/>
                        </a:rPr>
                        <a:t>Retorna o produto vetorial dos vetores </a:t>
                      </a:r>
                      <a:r>
                        <a:rPr lang="pt-BR" sz="1000" noProof="0" err="1">
                          <a:effectLst/>
                        </a:rPr>
                        <a:t>x</a:t>
                      </a:r>
                      <a:r>
                        <a:rPr lang="pt-BR" sz="1000" noProof="0">
                          <a:effectLst/>
                        </a:rPr>
                        <a:t> e </a:t>
                      </a:r>
                      <a:r>
                        <a:rPr lang="pt-BR" sz="1000" noProof="0" err="1">
                          <a:effectLst/>
                        </a:rPr>
                        <a:t>y</a:t>
                      </a:r>
                      <a:endParaRPr lang="pt-BR" sz="1000" noProof="0"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42417043"/>
                  </a:ext>
                </a:extLst>
              </a:tr>
              <a:tr h="113357">
                <a:tc>
                  <a:txBody>
                    <a:bodyPr/>
                    <a:lstStyle/>
                    <a:p>
                      <a:pPr algn="ctr"/>
                      <a:r>
                        <a:rPr lang="pt-BR" sz="1000" noProof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float length(</a:t>
                      </a:r>
                      <a:r>
                        <a:rPr lang="en-US" sz="1000" noProof="1">
                          <a:solidFill>
                            <a:schemeClr val="tx1"/>
                          </a:solidFill>
                          <a:effectLst/>
                        </a:rPr>
                        <a:t>genType </a:t>
                      </a:r>
                      <a:r>
                        <a:rPr lang="pt-BR" sz="1000" noProof="1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r>
                        <a:rPr lang="pt-BR" sz="1000" noProof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  <a:endParaRPr lang="el-GR" sz="1000" noProof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noProof="0">
                          <a:effectLst/>
                          <a:latin typeface="Arial" panose="020B0604020202020204" pitchFamily="34" charset="0"/>
                        </a:rPr>
                        <a:t>Retorna o comprimento (magnitude) do vetor </a:t>
                      </a:r>
                      <a:r>
                        <a:rPr lang="pt-BR" sz="1000" noProof="0" err="1">
                          <a:effectLst/>
                          <a:latin typeface="Arial" panose="020B0604020202020204" pitchFamily="34" charset="0"/>
                        </a:rPr>
                        <a:t>x</a:t>
                      </a:r>
                      <a:endParaRPr lang="pt-BR" sz="1000" noProof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79024990"/>
                  </a:ext>
                </a:extLst>
              </a:tr>
              <a:tr h="1133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000" noProof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genType normalize(genType v);</a:t>
                      </a:r>
                      <a:endParaRPr lang="el-GR" sz="1000" noProof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noProof="0">
                          <a:effectLst/>
                          <a:latin typeface="Arial" panose="020B0604020202020204" pitchFamily="34" charset="0"/>
                        </a:rPr>
                        <a:t>Retorna o vetor </a:t>
                      </a:r>
                      <a:r>
                        <a:rPr lang="pt-BR" sz="1000" noProof="0" err="1">
                          <a:effectLst/>
                          <a:latin typeface="Arial" panose="020B0604020202020204" pitchFamily="34" charset="0"/>
                        </a:rPr>
                        <a:t>v</a:t>
                      </a:r>
                      <a:r>
                        <a:rPr lang="pt-BR" sz="1000" noProof="0">
                          <a:effectLst/>
                          <a:latin typeface="Arial" panose="020B0604020202020204" pitchFamily="34" charset="0"/>
                        </a:rPr>
                        <a:t> normalizado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65756538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5578BA0A-14AE-8513-FC86-EFB4918FCF35}"/>
              </a:ext>
            </a:extLst>
          </p:cNvPr>
          <p:cNvSpPr txBox="1"/>
          <p:nvPr/>
        </p:nvSpPr>
        <p:spPr>
          <a:xfrm>
            <a:off x="728233" y="2857500"/>
            <a:ext cx="756707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noProof="0" dirty="0"/>
              <a:t> </a:t>
            </a:r>
            <a:r>
              <a:rPr lang="pt-BR" noProof="0" dirty="0" err="1"/>
              <a:t>Obs</a:t>
            </a:r>
            <a:r>
              <a:rPr lang="pt-BR" noProof="0" dirty="0"/>
              <a:t>: </a:t>
            </a:r>
            <a:r>
              <a:rPr lang="pt-BR" b="1" noProof="0" dirty="0" err="1"/>
              <a:t>genType</a:t>
            </a:r>
            <a:r>
              <a:rPr lang="pt-BR" noProof="0" dirty="0"/>
              <a:t> indica que o dado pode ser do tipo: </a:t>
            </a:r>
            <a:r>
              <a:rPr lang="pt-BR" b="1" noProof="0" dirty="0" err="1"/>
              <a:t>float</a:t>
            </a:r>
            <a:r>
              <a:rPr lang="pt-BR" b="1" noProof="0" dirty="0"/>
              <a:t>, vec2, vec3 </a:t>
            </a:r>
            <a:r>
              <a:rPr lang="pt-BR" noProof="0" dirty="0"/>
              <a:t>ou</a:t>
            </a:r>
            <a:r>
              <a:rPr lang="pt-BR" b="1" noProof="0" dirty="0"/>
              <a:t> vec4</a:t>
            </a:r>
            <a:r>
              <a:rPr lang="pt-BR" noProof="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4791773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9A223-3AF8-B9A4-812D-D894B247E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Funções Trigonométricas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2DB5EA-20BB-23DD-E264-3AF686079AF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41</a:t>
            </a:fld>
            <a:endParaRPr lang="pt-BR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8F89241-1597-15A0-1A7B-4778A89F09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9878355"/>
              </p:ext>
            </p:extLst>
          </p:nvPr>
        </p:nvGraphicFramePr>
        <p:xfrm>
          <a:off x="401470" y="1043940"/>
          <a:ext cx="7886700" cy="3627120"/>
        </p:xfrm>
        <a:graphic>
          <a:graphicData uri="http://schemas.openxmlformats.org/drawingml/2006/table">
            <a:tbl>
              <a:tblPr/>
              <a:tblGrid>
                <a:gridCol w="3943350">
                  <a:extLst>
                    <a:ext uri="{9D8B030D-6E8A-4147-A177-3AD203B41FA5}">
                      <a16:colId xmlns:a16="http://schemas.microsoft.com/office/drawing/2014/main" val="1202445630"/>
                    </a:ext>
                  </a:extLst>
                </a:gridCol>
                <a:gridCol w="3943350">
                  <a:extLst>
                    <a:ext uri="{9D8B030D-6E8A-4147-A177-3AD203B41FA5}">
                      <a16:colId xmlns:a16="http://schemas.microsoft.com/office/drawing/2014/main" val="180383777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A000FF"/>
                          </a:solidFill>
                          <a:effectLst/>
                          <a:latin typeface="Arial" panose="020B0604020202020204" pitchFamily="34" charset="0"/>
                        </a:rPr>
                        <a:t>function signature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A000FF"/>
                          </a:solidFill>
                          <a:effectLst/>
                          <a:latin typeface="Arial" panose="020B0604020202020204" pitchFamily="34" charset="0"/>
                        </a:rPr>
                        <a:t>description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56354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genType</a:t>
                      </a:r>
                      <a:r>
                        <a:rPr lang="en-US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i="1">
                          <a:effectLst/>
                          <a:latin typeface="Arial" panose="020B0604020202020204" pitchFamily="34" charset="0"/>
                        </a:rPr>
                        <a:t>radians</a:t>
                      </a:r>
                      <a:r>
                        <a:rPr lang="en-US">
                          <a:solidFill>
                            <a:srgbClr val="800080"/>
                          </a:solidFill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en-US">
                          <a:effectLst/>
                          <a:latin typeface="Arial" panose="020B0604020202020204" pitchFamily="34" charset="0"/>
                        </a:rPr>
                        <a:t>genType d</a:t>
                      </a:r>
                      <a:r>
                        <a:rPr lang="en-US">
                          <a:solidFill>
                            <a:srgbClr val="800080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  <a:endParaRPr lang="en-US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  <a:latin typeface="Arial" panose="020B0604020202020204" pitchFamily="34" charset="0"/>
                        </a:rPr>
                        <a:t>converts degrees to radians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19921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  <a:latin typeface="Arial" panose="020B0604020202020204" pitchFamily="34" charset="0"/>
                        </a:rPr>
                        <a:t>genType</a:t>
                      </a:r>
                      <a:r>
                        <a:rPr lang="en-US" i="1">
                          <a:effectLst/>
                          <a:latin typeface="Arial" panose="020B0604020202020204" pitchFamily="34" charset="0"/>
                        </a:rPr>
                        <a:t> degrees</a:t>
                      </a:r>
                      <a:r>
                        <a:rPr lang="en-US">
                          <a:effectLst/>
                          <a:latin typeface="Arial" panose="020B0604020202020204" pitchFamily="34" charset="0"/>
                        </a:rPr>
                        <a:t>(genType r)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  <a:latin typeface="Arial" panose="020B0604020202020204" pitchFamily="34" charset="0"/>
                        </a:rPr>
                        <a:t>converts radians to degrees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53396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  <a:latin typeface="Arial" panose="020B0604020202020204" pitchFamily="34" charset="0"/>
                        </a:rPr>
                        <a:t>genType</a:t>
                      </a:r>
                      <a:r>
                        <a:rPr lang="en-US" i="1">
                          <a:effectLst/>
                          <a:latin typeface="Arial" panose="020B0604020202020204" pitchFamily="34" charset="0"/>
                        </a:rPr>
                        <a:t> sin</a:t>
                      </a:r>
                      <a:r>
                        <a:rPr lang="en-US">
                          <a:effectLst/>
                          <a:latin typeface="Arial" panose="020B0604020202020204" pitchFamily="34" charset="0"/>
                        </a:rPr>
                        <a:t>(genType r)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  <a:latin typeface="Arial" panose="020B0604020202020204" pitchFamily="34" charset="0"/>
                        </a:rPr>
                        <a:t>trigonometric sine function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79236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  <a:latin typeface="Arial" panose="020B0604020202020204" pitchFamily="34" charset="0"/>
                        </a:rPr>
                        <a:t>genType</a:t>
                      </a:r>
                      <a:r>
                        <a:rPr lang="en-US" i="1">
                          <a:effectLst/>
                          <a:latin typeface="Arial" panose="020B0604020202020204" pitchFamily="34" charset="0"/>
                        </a:rPr>
                        <a:t> cos</a:t>
                      </a:r>
                      <a:r>
                        <a:rPr lang="en-US">
                          <a:effectLst/>
                          <a:latin typeface="Arial" panose="020B0604020202020204" pitchFamily="34" charset="0"/>
                        </a:rPr>
                        <a:t>(genType r)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  <a:latin typeface="Arial" panose="020B0604020202020204" pitchFamily="34" charset="0"/>
                        </a:rPr>
                        <a:t>trigonometric cosine function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59148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  <a:latin typeface="Arial" panose="020B0604020202020204" pitchFamily="34" charset="0"/>
                        </a:rPr>
                        <a:t>genType</a:t>
                      </a:r>
                      <a:r>
                        <a:rPr lang="en-US" i="1">
                          <a:effectLst/>
                          <a:latin typeface="Arial" panose="020B0604020202020204" pitchFamily="34" charset="0"/>
                        </a:rPr>
                        <a:t> tan</a:t>
                      </a:r>
                      <a:r>
                        <a:rPr lang="en-US">
                          <a:effectLst/>
                          <a:latin typeface="Arial" panose="020B0604020202020204" pitchFamily="34" charset="0"/>
                        </a:rPr>
                        <a:t>(genType r)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  <a:latin typeface="Arial" panose="020B0604020202020204" pitchFamily="34" charset="0"/>
                        </a:rPr>
                        <a:t>trigonometric tangent function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65361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  <a:latin typeface="Arial" panose="020B0604020202020204" pitchFamily="34" charset="0"/>
                        </a:rPr>
                        <a:t>genType</a:t>
                      </a:r>
                      <a:r>
                        <a:rPr lang="en-US" i="1">
                          <a:effectLst/>
                          <a:latin typeface="Arial" panose="020B0604020202020204" pitchFamily="34" charset="0"/>
                        </a:rPr>
                        <a:t> asin</a:t>
                      </a:r>
                      <a:r>
                        <a:rPr lang="en-US">
                          <a:effectLst/>
                          <a:latin typeface="Arial" panose="020B0604020202020204" pitchFamily="34" charset="0"/>
                        </a:rPr>
                        <a:t>(genType x)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  <a:latin typeface="Arial" panose="020B0604020202020204" pitchFamily="34" charset="0"/>
                        </a:rPr>
                        <a:t>trigonometric arc sine function. Returns a value between -π/2 to π/2. The returned value is undefined if |x| &gt; 1.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72309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  <a:latin typeface="Arial" panose="020B0604020202020204" pitchFamily="34" charset="0"/>
                        </a:rPr>
                        <a:t>genType</a:t>
                      </a:r>
                      <a:r>
                        <a:rPr lang="en-US" i="1">
                          <a:effectLst/>
                          <a:latin typeface="Arial" panose="020B0604020202020204" pitchFamily="34" charset="0"/>
                        </a:rPr>
                        <a:t> acos</a:t>
                      </a:r>
                      <a:r>
                        <a:rPr lang="en-US">
                          <a:effectLst/>
                          <a:latin typeface="Arial" panose="020B0604020202020204" pitchFamily="34" charset="0"/>
                        </a:rPr>
                        <a:t>(genType x)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  <a:latin typeface="Arial" panose="020B0604020202020204" pitchFamily="34" charset="0"/>
                        </a:rPr>
                        <a:t>trigonometric arc cosine function. Returns a value between 0 to π/2. The returned value is undefined if |x| &gt; 1.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3315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  <a:latin typeface="Arial" panose="020B0604020202020204" pitchFamily="34" charset="0"/>
                        </a:rPr>
                        <a:t>genType </a:t>
                      </a:r>
                      <a:r>
                        <a:rPr lang="en-US" i="1">
                          <a:effectLst/>
                          <a:latin typeface="Arial" panose="020B0604020202020204" pitchFamily="34" charset="0"/>
                        </a:rPr>
                        <a:t>atan</a:t>
                      </a:r>
                      <a:r>
                        <a:rPr lang="en-US">
                          <a:effectLst/>
                          <a:latin typeface="Arial" panose="020B0604020202020204" pitchFamily="34" charset="0"/>
                        </a:rPr>
                        <a:t>(genType x, genType y)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  <a:latin typeface="Arial" panose="020B0604020202020204" pitchFamily="34" charset="0"/>
                        </a:rPr>
                        <a:t>trigonometric arc tangent function of y/x. Returns a value between -π to π. The returned value is undefined if x and y are both 0.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38911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  <a:latin typeface="Arial" panose="020B0604020202020204" pitchFamily="34" charset="0"/>
                        </a:rPr>
                        <a:t>genType</a:t>
                      </a:r>
                      <a:r>
                        <a:rPr lang="en-US" i="1">
                          <a:effectLst/>
                          <a:latin typeface="Arial" panose="020B0604020202020204" pitchFamily="34" charset="0"/>
                        </a:rPr>
                        <a:t> atan</a:t>
                      </a:r>
                      <a:r>
                        <a:rPr lang="en-US">
                          <a:effectLst/>
                          <a:latin typeface="Arial" panose="020B0604020202020204" pitchFamily="34" charset="0"/>
                        </a:rPr>
                        <a:t>(genType yx)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effectLst/>
                          <a:latin typeface="Arial" panose="020B0604020202020204" pitchFamily="34" charset="0"/>
                        </a:rPr>
                        <a:t>trigonometric arc tangent function of </a:t>
                      </a:r>
                      <a:r>
                        <a:rPr lang="en-US" dirty="0" err="1">
                          <a:effectLst/>
                          <a:latin typeface="Arial" panose="020B0604020202020204" pitchFamily="34" charset="0"/>
                        </a:rPr>
                        <a:t>yx</a:t>
                      </a:r>
                      <a:r>
                        <a:rPr lang="en-US" dirty="0">
                          <a:effectLst/>
                          <a:latin typeface="Arial" panose="020B0604020202020204" pitchFamily="34" charset="0"/>
                        </a:rPr>
                        <a:t>. Returns a value between -π/2 to π/2.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13457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597500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A94282C-9595-173F-F506-03791C1F8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D5858-9E4E-5D8D-19AF-85B29193D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Funções Exponenciais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296EA2-F1E2-629E-3912-51D90BB2E9B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42</a:t>
            </a:fld>
            <a:endParaRPr lang="pt-BR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08011A2-95A4-7807-9AF1-041073AE3C96}"/>
              </a:ext>
            </a:extLst>
          </p:cNvPr>
          <p:cNvGraphicFramePr>
            <a:graphicFrameLocks noGrp="1"/>
          </p:cNvGraphicFramePr>
          <p:nvPr/>
        </p:nvGraphicFramePr>
        <p:xfrm>
          <a:off x="628650" y="1947704"/>
          <a:ext cx="7886700" cy="2773680"/>
        </p:xfrm>
        <a:graphic>
          <a:graphicData uri="http://schemas.openxmlformats.org/drawingml/2006/table">
            <a:tbl>
              <a:tblPr/>
              <a:tblGrid>
                <a:gridCol w="3943350">
                  <a:extLst>
                    <a:ext uri="{9D8B030D-6E8A-4147-A177-3AD203B41FA5}">
                      <a16:colId xmlns:a16="http://schemas.microsoft.com/office/drawing/2014/main" val="2702056050"/>
                    </a:ext>
                  </a:extLst>
                </a:gridCol>
                <a:gridCol w="3943350">
                  <a:extLst>
                    <a:ext uri="{9D8B030D-6E8A-4147-A177-3AD203B41FA5}">
                      <a16:colId xmlns:a16="http://schemas.microsoft.com/office/drawing/2014/main" val="302259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A000FF"/>
                          </a:solidFill>
                          <a:effectLst/>
                          <a:latin typeface="Arial" panose="020B0604020202020204" pitchFamily="34" charset="0"/>
                        </a:rPr>
                        <a:t>function signature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A000FF"/>
                          </a:solidFill>
                          <a:effectLst/>
                          <a:latin typeface="Arial" panose="020B0604020202020204" pitchFamily="34" charset="0"/>
                        </a:rPr>
                        <a:t>description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70927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genType</a:t>
                      </a:r>
                      <a:r>
                        <a:rPr lang="en-US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i="1">
                          <a:effectLst/>
                          <a:latin typeface="Arial" panose="020B0604020202020204" pitchFamily="34" charset="0"/>
                        </a:rPr>
                        <a:t>pow</a:t>
                      </a:r>
                      <a:r>
                        <a:rPr lang="en-US">
                          <a:solidFill>
                            <a:srgbClr val="800080"/>
                          </a:solidFill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en-US">
                          <a:effectLst/>
                          <a:latin typeface="Arial" panose="020B0604020202020204" pitchFamily="34" charset="0"/>
                        </a:rPr>
                        <a:t>genType </a:t>
                      </a:r>
                      <a:r>
                        <a:rPr lang="el-GR">
                          <a:effectLst/>
                          <a:latin typeface="Arial" panose="020B0604020202020204" pitchFamily="34" charset="0"/>
                        </a:rPr>
                        <a:t>α,</a:t>
                      </a:r>
                      <a:r>
                        <a:rPr lang="en-US">
                          <a:effectLst/>
                          <a:latin typeface="Arial" panose="020B0604020202020204" pitchFamily="34" charset="0"/>
                        </a:rPr>
                        <a:t>genType </a:t>
                      </a:r>
                      <a:r>
                        <a:rPr lang="el-GR">
                          <a:effectLst/>
                          <a:latin typeface="Arial" panose="020B0604020202020204" pitchFamily="34" charset="0"/>
                        </a:rPr>
                        <a:t>β</a:t>
                      </a:r>
                      <a:r>
                        <a:rPr lang="el-GR">
                          <a:solidFill>
                            <a:srgbClr val="800080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  <a:endParaRPr lang="el-GR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  <a:latin typeface="Arial" panose="020B0604020202020204" pitchFamily="34" charset="0"/>
                        </a:rPr>
                        <a:t>returns α</a:t>
                      </a:r>
                      <a:r>
                        <a:rPr lang="en-US" baseline="30000">
                          <a:effectLst/>
                          <a:latin typeface="Arial" panose="020B0604020202020204" pitchFamily="34" charset="0"/>
                        </a:rPr>
                        <a:t>β</a:t>
                      </a:r>
                      <a:r>
                        <a:rPr lang="en-US">
                          <a:effectLst/>
                          <a:latin typeface="Arial" panose="020B0604020202020204" pitchFamily="34" charset="0"/>
                        </a:rPr>
                        <a:t>. Results are undefined if α &lt; 0 or α </a:t>
                      </a:r>
                      <a:r>
                        <a:rPr lang="en-US">
                          <a:solidFill>
                            <a:srgbClr val="A52A2A"/>
                          </a:solidFill>
                          <a:effectLst/>
                          <a:latin typeface="Arial" panose="020B0604020202020204" pitchFamily="34" charset="0"/>
                        </a:rPr>
                        <a:t>= </a:t>
                      </a:r>
                      <a:r>
                        <a:rPr lang="en-US">
                          <a:effectLst/>
                          <a:latin typeface="Arial" panose="020B0604020202020204" pitchFamily="34" charset="0"/>
                        </a:rPr>
                        <a:t>0 and &amp;beta &lt;= 0.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84618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  <a:latin typeface="Arial" panose="020B0604020202020204" pitchFamily="34" charset="0"/>
                        </a:rPr>
                        <a:t>genType</a:t>
                      </a:r>
                      <a:r>
                        <a:rPr lang="en-US" i="1">
                          <a:effectLst/>
                          <a:latin typeface="Arial" panose="020B0604020202020204" pitchFamily="34" charset="0"/>
                        </a:rPr>
                        <a:t> exp</a:t>
                      </a:r>
                      <a:r>
                        <a:rPr lang="en-US">
                          <a:effectLst/>
                          <a:latin typeface="Arial" panose="020B0604020202020204" pitchFamily="34" charset="0"/>
                        </a:rPr>
                        <a:t>(genType </a:t>
                      </a:r>
                      <a:r>
                        <a:rPr lang="el-GR">
                          <a:effectLst/>
                          <a:latin typeface="Arial" panose="020B0604020202020204" pitchFamily="34" charset="0"/>
                        </a:rPr>
                        <a:t>α)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  <a:latin typeface="Arial" panose="020B0604020202020204" pitchFamily="34" charset="0"/>
                        </a:rPr>
                        <a:t>returns the natural exponential of a, i.e., e</a:t>
                      </a:r>
                      <a:r>
                        <a:rPr lang="en-US" baseline="30000">
                          <a:effectLst/>
                          <a:latin typeface="Arial" panose="020B0604020202020204" pitchFamily="34" charset="0"/>
                        </a:rPr>
                        <a:t>α</a:t>
                      </a:r>
                      <a:endParaRPr lang="en-US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45549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  <a:latin typeface="Arial" panose="020B0604020202020204" pitchFamily="34" charset="0"/>
                        </a:rPr>
                        <a:t>genType</a:t>
                      </a:r>
                      <a:r>
                        <a:rPr lang="en-US" i="1">
                          <a:effectLst/>
                          <a:latin typeface="Arial" panose="020B0604020202020204" pitchFamily="34" charset="0"/>
                        </a:rPr>
                        <a:t> log</a:t>
                      </a:r>
                      <a:r>
                        <a:rPr lang="en-US">
                          <a:effectLst/>
                          <a:latin typeface="Arial" panose="020B0604020202020204" pitchFamily="34" charset="0"/>
                        </a:rPr>
                        <a:t>(genType </a:t>
                      </a:r>
                      <a:r>
                        <a:rPr lang="el-GR">
                          <a:effectLst/>
                          <a:latin typeface="Arial" panose="020B0604020202020204" pitchFamily="34" charset="0"/>
                        </a:rPr>
                        <a:t>α)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  <a:latin typeface="Arial" panose="020B0604020202020204" pitchFamily="34" charset="0"/>
                        </a:rPr>
                        <a:t>returns the natural logarithm of α. If the value returned is β then α = e</a:t>
                      </a:r>
                      <a:r>
                        <a:rPr lang="en-US" baseline="30000">
                          <a:effectLst/>
                          <a:latin typeface="Arial" panose="020B0604020202020204" pitchFamily="34" charset="0"/>
                        </a:rPr>
                        <a:t>β</a:t>
                      </a:r>
                      <a:endParaRPr lang="en-US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92425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  <a:latin typeface="Arial" panose="020B0604020202020204" pitchFamily="34" charset="0"/>
                        </a:rPr>
                        <a:t>genType</a:t>
                      </a:r>
                      <a:r>
                        <a:rPr lang="en-US" i="1">
                          <a:effectLst/>
                          <a:latin typeface="Arial" panose="020B0604020202020204" pitchFamily="34" charset="0"/>
                        </a:rPr>
                        <a:t> exp2</a:t>
                      </a:r>
                      <a:r>
                        <a:rPr lang="en-US">
                          <a:effectLst/>
                          <a:latin typeface="Arial" panose="020B0604020202020204" pitchFamily="34" charset="0"/>
                        </a:rPr>
                        <a:t>(genType </a:t>
                      </a:r>
                      <a:r>
                        <a:rPr lang="el-GR">
                          <a:effectLst/>
                          <a:latin typeface="Arial" panose="020B0604020202020204" pitchFamily="34" charset="0"/>
                        </a:rPr>
                        <a:t>α)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  <a:latin typeface="Arial" panose="020B0604020202020204" pitchFamily="34" charset="0"/>
                        </a:rPr>
                        <a:t>returns 2</a:t>
                      </a:r>
                      <a:r>
                        <a:rPr lang="el-GR" baseline="30000">
                          <a:effectLst/>
                          <a:latin typeface="Arial" panose="020B0604020202020204" pitchFamily="34" charset="0"/>
                        </a:rPr>
                        <a:t>α</a:t>
                      </a:r>
                      <a:endParaRPr lang="el-GR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14349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  <a:latin typeface="Arial" panose="020B0604020202020204" pitchFamily="34" charset="0"/>
                        </a:rPr>
                        <a:t>genType</a:t>
                      </a:r>
                      <a:r>
                        <a:rPr lang="en-US" i="1">
                          <a:effectLst/>
                          <a:latin typeface="Arial" panose="020B0604020202020204" pitchFamily="34" charset="0"/>
                        </a:rPr>
                        <a:t> log2</a:t>
                      </a:r>
                      <a:r>
                        <a:rPr lang="en-US">
                          <a:effectLst/>
                          <a:latin typeface="Arial" panose="020B0604020202020204" pitchFamily="34" charset="0"/>
                        </a:rPr>
                        <a:t>(genType </a:t>
                      </a:r>
                      <a:r>
                        <a:rPr lang="el-GR">
                          <a:effectLst/>
                          <a:latin typeface="Arial" panose="020B0604020202020204" pitchFamily="34" charset="0"/>
                        </a:rPr>
                        <a:t>α)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  <a:latin typeface="Arial" panose="020B0604020202020204" pitchFamily="34" charset="0"/>
                        </a:rPr>
                        <a:t>returns the base 2 logarithm of α. If the value returned is β then α = 2</a:t>
                      </a:r>
                      <a:r>
                        <a:rPr lang="en-US" baseline="30000">
                          <a:effectLst/>
                          <a:latin typeface="Arial" panose="020B0604020202020204" pitchFamily="34" charset="0"/>
                        </a:rPr>
                        <a:t>β</a:t>
                      </a:r>
                      <a:endParaRPr lang="en-US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76352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  <a:latin typeface="Arial" panose="020B0604020202020204" pitchFamily="34" charset="0"/>
                        </a:rPr>
                        <a:t>genType</a:t>
                      </a:r>
                      <a:r>
                        <a:rPr lang="en-US" i="1">
                          <a:effectLst/>
                          <a:latin typeface="Arial" panose="020B0604020202020204" pitchFamily="34" charset="0"/>
                        </a:rPr>
                        <a:t> sqrt</a:t>
                      </a:r>
                      <a:r>
                        <a:rPr lang="en-US">
                          <a:effectLst/>
                          <a:latin typeface="Arial" panose="020B0604020202020204" pitchFamily="34" charset="0"/>
                        </a:rPr>
                        <a:t>(genType </a:t>
                      </a:r>
                      <a:r>
                        <a:rPr lang="el-GR">
                          <a:effectLst/>
                          <a:latin typeface="Arial" panose="020B0604020202020204" pitchFamily="34" charset="0"/>
                        </a:rPr>
                        <a:t>α)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  <a:latin typeface="Arial" panose="020B0604020202020204" pitchFamily="34" charset="0"/>
                        </a:rPr>
                        <a:t>returns the square root of α i.e., √α. Returned value is undefined if α &lt; 0.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33163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  <a:latin typeface="Arial" panose="020B0604020202020204" pitchFamily="34" charset="0"/>
                        </a:rPr>
                        <a:t>genType</a:t>
                      </a:r>
                      <a:r>
                        <a:rPr lang="en-US" i="1">
                          <a:effectLst/>
                          <a:latin typeface="Arial" panose="020B0604020202020204" pitchFamily="34" charset="0"/>
                        </a:rPr>
                        <a:t> inversesqrt</a:t>
                      </a:r>
                      <a:r>
                        <a:rPr lang="en-US">
                          <a:effectLst/>
                          <a:latin typeface="Arial" panose="020B0604020202020204" pitchFamily="34" charset="0"/>
                        </a:rPr>
                        <a:t>(genType </a:t>
                      </a:r>
                      <a:r>
                        <a:rPr lang="el-GR">
                          <a:effectLst/>
                          <a:latin typeface="Arial" panose="020B0604020202020204" pitchFamily="34" charset="0"/>
                        </a:rPr>
                        <a:t>α)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effectLst/>
                          <a:latin typeface="Arial" panose="020B0604020202020204" pitchFamily="34" charset="0"/>
                        </a:rPr>
                        <a:t>returns the inverse of the square root of α i.e., 1/√α. Returned value is undefined if α &lt;= 0.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4626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116993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888D7880-2E33-2411-2C4B-FF000D9B05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FACF1-95EB-1DBF-D082-7A927E3E5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Funções de Geometria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0993A5-1D91-E5AD-1009-2793DBC419B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43</a:t>
            </a:fld>
            <a:endParaRPr lang="pt-BR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9399DA2-7FE3-A89E-4279-AD5827693469}"/>
              </a:ext>
            </a:extLst>
          </p:cNvPr>
          <p:cNvGraphicFramePr>
            <a:graphicFrameLocks noGrp="1"/>
          </p:cNvGraphicFramePr>
          <p:nvPr/>
        </p:nvGraphicFramePr>
        <p:xfrm>
          <a:off x="847398" y="1520825"/>
          <a:ext cx="7449204" cy="3627437"/>
        </p:xfrm>
        <a:graphic>
          <a:graphicData uri="http://schemas.openxmlformats.org/drawingml/2006/table">
            <a:tbl>
              <a:tblPr/>
              <a:tblGrid>
                <a:gridCol w="3724602">
                  <a:extLst>
                    <a:ext uri="{9D8B030D-6E8A-4147-A177-3AD203B41FA5}">
                      <a16:colId xmlns:a16="http://schemas.microsoft.com/office/drawing/2014/main" val="3962758045"/>
                    </a:ext>
                  </a:extLst>
                </a:gridCol>
                <a:gridCol w="3724602">
                  <a:extLst>
                    <a:ext uri="{9D8B030D-6E8A-4147-A177-3AD203B41FA5}">
                      <a16:colId xmlns:a16="http://schemas.microsoft.com/office/drawing/2014/main" val="2779987849"/>
                    </a:ext>
                  </a:extLst>
                </a:gridCol>
              </a:tblGrid>
              <a:tr h="201524">
                <a:tc>
                  <a:txBody>
                    <a:bodyPr/>
                    <a:lstStyle/>
                    <a:p>
                      <a:pPr algn="ctr"/>
                      <a:r>
                        <a:rPr lang="en-US" sz="1300" b="1">
                          <a:solidFill>
                            <a:srgbClr val="A000FF"/>
                          </a:solidFill>
                          <a:effectLst/>
                          <a:latin typeface="Arial" panose="020B0604020202020204" pitchFamily="34" charset="0"/>
                        </a:rPr>
                        <a:t>function signature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>
                          <a:solidFill>
                            <a:srgbClr val="A000FF"/>
                          </a:solidFill>
                          <a:effectLst/>
                          <a:latin typeface="Arial" panose="020B0604020202020204" pitchFamily="34" charset="0"/>
                        </a:rPr>
                        <a:t>description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9733770"/>
                  </a:ext>
                </a:extLst>
              </a:tr>
              <a:tr h="201524"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float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300" i="1">
                          <a:effectLst/>
                          <a:latin typeface="Arial" panose="020B0604020202020204" pitchFamily="34" charset="0"/>
                        </a:rPr>
                        <a:t>length</a:t>
                      </a:r>
                      <a:r>
                        <a:rPr lang="en-US" sz="1300">
                          <a:solidFill>
                            <a:srgbClr val="800080"/>
                          </a:solidFill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en-US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genType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l-GR" sz="1300">
                          <a:effectLst/>
                          <a:latin typeface="Arial" panose="020B0604020202020204" pitchFamily="34" charset="0"/>
                        </a:rPr>
                        <a:t>α</a:t>
                      </a:r>
                      <a:r>
                        <a:rPr lang="el-GR" sz="1300">
                          <a:solidFill>
                            <a:srgbClr val="800080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  <a:endParaRPr lang="el-GR" sz="13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returns the length of a vector α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9095501"/>
                  </a:ext>
                </a:extLst>
              </a:tr>
              <a:tr h="201524"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float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300" i="1">
                          <a:effectLst/>
                          <a:latin typeface="Arial" panose="020B0604020202020204" pitchFamily="34" charset="0"/>
                        </a:rPr>
                        <a:t>distance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(genType </a:t>
                      </a:r>
                      <a:r>
                        <a:rPr lang="el-GR" sz="1300">
                          <a:effectLst/>
                          <a:latin typeface="Arial" panose="020B0604020202020204" pitchFamily="34" charset="0"/>
                        </a:rPr>
                        <a:t>α 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genType </a:t>
                      </a:r>
                      <a:r>
                        <a:rPr lang="el-GR" sz="1300">
                          <a:effectLst/>
                          <a:latin typeface="Arial" panose="020B0604020202020204" pitchFamily="34" charset="0"/>
                        </a:rPr>
                        <a:t>β)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returns the distance between α and β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1581225"/>
                  </a:ext>
                </a:extLst>
              </a:tr>
              <a:tr h="201524"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float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300" i="1">
                          <a:effectLst/>
                          <a:latin typeface="Arial" panose="020B0604020202020204" pitchFamily="34" charset="0"/>
                        </a:rPr>
                        <a:t>dot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(genType </a:t>
                      </a:r>
                      <a:r>
                        <a:rPr lang="el-GR" sz="1300">
                          <a:effectLst/>
                          <a:latin typeface="Arial" panose="020B0604020202020204" pitchFamily="34" charset="0"/>
                        </a:rPr>
                        <a:t>α, 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genType </a:t>
                      </a:r>
                      <a:r>
                        <a:rPr lang="el-GR" sz="1300">
                          <a:effectLst/>
                          <a:latin typeface="Arial" panose="020B0604020202020204" pitchFamily="34" charset="0"/>
                        </a:rPr>
                        <a:t>β)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returns the dot product of α and β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1504027"/>
                  </a:ext>
                </a:extLst>
              </a:tr>
              <a:tr h="201524"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vec3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300" i="1">
                          <a:effectLst/>
                          <a:latin typeface="Arial" panose="020B0604020202020204" pitchFamily="34" charset="0"/>
                        </a:rPr>
                        <a:t>cross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(genType </a:t>
                      </a:r>
                      <a:r>
                        <a:rPr lang="el-GR" sz="1300">
                          <a:effectLst/>
                          <a:latin typeface="Arial" panose="020B0604020202020204" pitchFamily="34" charset="0"/>
                        </a:rPr>
                        <a:t>α, 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genType </a:t>
                      </a:r>
                      <a:r>
                        <a:rPr lang="el-GR" sz="1300">
                          <a:effectLst/>
                          <a:latin typeface="Arial" panose="020B0604020202020204" pitchFamily="34" charset="0"/>
                        </a:rPr>
                        <a:t>β)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returns the cross product of α and β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1671086"/>
                  </a:ext>
                </a:extLst>
              </a:tr>
              <a:tr h="403049"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genType </a:t>
                      </a:r>
                      <a:r>
                        <a:rPr lang="en-US" sz="1300" i="1">
                          <a:effectLst/>
                          <a:latin typeface="Arial" panose="020B0604020202020204" pitchFamily="34" charset="0"/>
                        </a:rPr>
                        <a:t>normalize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(genType </a:t>
                      </a:r>
                      <a:r>
                        <a:rPr lang="el-GR" sz="1300">
                          <a:effectLst/>
                          <a:latin typeface="Arial" panose="020B0604020202020204" pitchFamily="34" charset="0"/>
                        </a:rPr>
                        <a:t>α)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returns the nomalized vector of α. i.e. α with a length of 1.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296828"/>
                  </a:ext>
                </a:extLst>
              </a:tr>
              <a:tr h="1410670"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vec4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300" i="1">
                          <a:effectLst/>
                          <a:latin typeface="Arial" panose="020B0604020202020204" pitchFamily="34" charset="0"/>
                        </a:rPr>
                        <a:t>ftransform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()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only accessiable to vertex shader this function transforms the incoming vertex just as the OpenGL fixed-functionality</a:t>
                      </a:r>
                      <a:r>
                        <a:rPr lang="en-US" sz="1300" i="1">
                          <a:effectLst/>
                          <a:latin typeface="Arial" panose="020B0604020202020204" pitchFamily="34" charset="0"/>
                        </a:rPr>
                        <a:t> transform 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( </a:t>
                      </a:r>
                      <a:r>
                        <a:rPr lang="en-US" sz="1300" i="1">
                          <a:effectLst/>
                          <a:latin typeface="Arial" panose="020B0604020202020204" pitchFamily="34" charset="0"/>
                        </a:rPr>
                        <a:t>ftransform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 ). This function can be used to assign a value to </a:t>
                      </a:r>
                      <a:r>
                        <a:rPr lang="en-US" sz="1300">
                          <a:solidFill>
                            <a:srgbClr val="905020"/>
                          </a:solidFill>
                          <a:effectLst/>
                          <a:latin typeface="Arial" panose="020B0604020202020204" pitchFamily="34" charset="0"/>
                        </a:rPr>
                        <a:t>gl_Position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 when no vertex manipulation is intended for the vertex shader.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6713094"/>
                  </a:ext>
                </a:extLst>
              </a:tr>
              <a:tr h="403049"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genType </a:t>
                      </a:r>
                      <a:r>
                        <a:rPr lang="en-US" sz="1300" i="1">
                          <a:effectLst/>
                          <a:latin typeface="Arial" panose="020B0604020202020204" pitchFamily="34" charset="0"/>
                        </a:rPr>
                        <a:t>normalize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(genType </a:t>
                      </a:r>
                      <a:r>
                        <a:rPr lang="el-GR" sz="1300">
                          <a:effectLst/>
                          <a:latin typeface="Arial" panose="020B0604020202020204" pitchFamily="34" charset="0"/>
                        </a:rPr>
                        <a:t>α)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returns the nomalized vector of α. i.e. α with a length of 1.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4575012"/>
                  </a:ext>
                </a:extLst>
              </a:tr>
              <a:tr h="403049"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genType </a:t>
                      </a:r>
                      <a:r>
                        <a:rPr lang="en-US" sz="1300" i="1">
                          <a:effectLst/>
                          <a:latin typeface="Arial" panose="020B0604020202020204" pitchFamily="34" charset="0"/>
                        </a:rPr>
                        <a:t>faceforward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(genType N, genType I, genType Nref)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effectLst/>
                          <a:latin typeface="Arial" panose="020B0604020202020204" pitchFamily="34" charset="0"/>
                        </a:rPr>
                        <a:t>If</a:t>
                      </a:r>
                      <a:r>
                        <a:rPr lang="en-US" sz="1300" i="1" dirty="0">
                          <a:effectLst/>
                          <a:latin typeface="Arial" panose="020B0604020202020204" pitchFamily="34" charset="0"/>
                        </a:rPr>
                        <a:t> dot</a:t>
                      </a:r>
                      <a:r>
                        <a:rPr lang="en-US" sz="1300" dirty="0"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en-US" sz="1300" dirty="0" err="1">
                          <a:effectLst/>
                          <a:latin typeface="Arial" panose="020B0604020202020204" pitchFamily="34" charset="0"/>
                        </a:rPr>
                        <a:t>Nref</a:t>
                      </a:r>
                      <a:r>
                        <a:rPr lang="en-US" sz="1300" dirty="0">
                          <a:effectLst/>
                          <a:latin typeface="Arial" panose="020B0604020202020204" pitchFamily="34" charset="0"/>
                        </a:rPr>
                        <a:t>, I) &lt; 0 return N; otherwise return -N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58175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926543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D8A01-E55F-8181-2FEE-B5020E900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Funções de Relacionamento Vetorial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1BF9B8-26D2-5586-75D3-9119A6CDC11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44</a:t>
            </a:fld>
            <a:endParaRPr lang="pt-BR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71E861B-6335-91B2-C70B-F5A56C14D5AB}"/>
              </a:ext>
            </a:extLst>
          </p:cNvPr>
          <p:cNvGraphicFramePr>
            <a:graphicFrameLocks noGrp="1"/>
          </p:cNvGraphicFramePr>
          <p:nvPr/>
        </p:nvGraphicFramePr>
        <p:xfrm>
          <a:off x="1043430" y="1452404"/>
          <a:ext cx="7057140" cy="3764280"/>
        </p:xfrm>
        <a:graphic>
          <a:graphicData uri="http://schemas.openxmlformats.org/drawingml/2006/table">
            <a:tbl>
              <a:tblPr/>
              <a:tblGrid>
                <a:gridCol w="3528570">
                  <a:extLst>
                    <a:ext uri="{9D8B030D-6E8A-4147-A177-3AD203B41FA5}">
                      <a16:colId xmlns:a16="http://schemas.microsoft.com/office/drawing/2014/main" val="1791171088"/>
                    </a:ext>
                  </a:extLst>
                </a:gridCol>
                <a:gridCol w="3528570">
                  <a:extLst>
                    <a:ext uri="{9D8B030D-6E8A-4147-A177-3AD203B41FA5}">
                      <a16:colId xmlns:a16="http://schemas.microsoft.com/office/drawing/2014/main" val="3927323002"/>
                    </a:ext>
                  </a:extLst>
                </a:gridCol>
              </a:tblGrid>
              <a:tr h="190918">
                <a:tc>
                  <a:txBody>
                    <a:bodyPr/>
                    <a:lstStyle/>
                    <a:p>
                      <a:pPr algn="ctr"/>
                      <a:r>
                        <a:rPr lang="en-US" sz="1300" b="1">
                          <a:solidFill>
                            <a:srgbClr val="A000FF"/>
                          </a:solidFill>
                          <a:effectLst/>
                          <a:latin typeface="Arial" panose="020B0604020202020204" pitchFamily="34" charset="0"/>
                        </a:rPr>
                        <a:t>function signature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A000FF"/>
                          </a:solidFill>
                          <a:effectLst/>
                          <a:latin typeface="Arial" panose="020B0604020202020204" pitchFamily="34" charset="0"/>
                        </a:rPr>
                        <a:t>description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5483910"/>
                  </a:ext>
                </a:extLst>
              </a:tr>
              <a:tr h="190918">
                <a:tc>
                  <a:txBody>
                    <a:bodyPr/>
                    <a:lstStyle/>
                    <a:p>
                      <a:pPr algn="ctr"/>
                      <a:r>
                        <a:rPr lang="fr-FR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bvec</a:t>
                      </a:r>
                      <a:r>
                        <a:rPr lang="fr-FR" sz="130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fr-FR" sz="1300" i="1">
                          <a:effectLst/>
                          <a:latin typeface="Arial" panose="020B0604020202020204" pitchFamily="34" charset="0"/>
                        </a:rPr>
                        <a:t>lessThan</a:t>
                      </a:r>
                      <a:r>
                        <a:rPr lang="fr-FR" sz="1300">
                          <a:solidFill>
                            <a:srgbClr val="800080"/>
                          </a:solidFill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fr-FR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vec</a:t>
                      </a:r>
                      <a:r>
                        <a:rPr lang="fr-FR" sz="1300">
                          <a:effectLst/>
                          <a:latin typeface="Arial" panose="020B0604020202020204" pitchFamily="34" charset="0"/>
                        </a:rPr>
                        <a:t> α, </a:t>
                      </a:r>
                      <a:r>
                        <a:rPr lang="fr-FR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vec</a:t>
                      </a:r>
                      <a:r>
                        <a:rPr lang="fr-FR" sz="1300">
                          <a:effectLst/>
                          <a:latin typeface="Arial" panose="020B0604020202020204" pitchFamily="34" charset="0"/>
                        </a:rPr>
                        <a:t> β</a:t>
                      </a:r>
                      <a:r>
                        <a:rPr lang="fr-FR" sz="1300">
                          <a:solidFill>
                            <a:srgbClr val="800080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  <a:endParaRPr lang="fr-FR" sz="13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returns component comparsion α &lt; β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3047459"/>
                  </a:ext>
                </a:extLst>
              </a:tr>
              <a:tr h="190918">
                <a:tc>
                  <a:txBody>
                    <a:bodyPr/>
                    <a:lstStyle/>
                    <a:p>
                      <a:pPr algn="ctr"/>
                      <a:r>
                        <a:rPr lang="fr-FR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bvec</a:t>
                      </a:r>
                      <a:r>
                        <a:rPr lang="fr-FR" sz="130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fr-FR" sz="1300" i="1">
                          <a:effectLst/>
                          <a:latin typeface="Arial" panose="020B0604020202020204" pitchFamily="34" charset="0"/>
                        </a:rPr>
                        <a:t>lessThan</a:t>
                      </a:r>
                      <a:r>
                        <a:rPr lang="fr-FR" sz="1300"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fr-FR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ivec</a:t>
                      </a:r>
                      <a:r>
                        <a:rPr lang="fr-FR" sz="1300">
                          <a:effectLst/>
                          <a:latin typeface="Arial" panose="020B0604020202020204" pitchFamily="34" charset="0"/>
                        </a:rPr>
                        <a:t> α, </a:t>
                      </a:r>
                      <a:r>
                        <a:rPr lang="fr-FR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ivec</a:t>
                      </a:r>
                      <a:r>
                        <a:rPr lang="fr-FR" sz="1300">
                          <a:effectLst/>
                          <a:latin typeface="Arial" panose="020B0604020202020204" pitchFamily="34" charset="0"/>
                        </a:rPr>
                        <a:t> β)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returns component comparsion α &lt; β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5270819"/>
                  </a:ext>
                </a:extLst>
              </a:tr>
              <a:tr h="190918"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bvec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300" i="1">
                          <a:effectLst/>
                          <a:latin typeface="Arial" panose="020B0604020202020204" pitchFamily="34" charset="0"/>
                        </a:rPr>
                        <a:t>lessThanEqual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en-US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vec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l-GR" sz="1300">
                          <a:effectLst/>
                          <a:latin typeface="Arial" panose="020B0604020202020204" pitchFamily="34" charset="0"/>
                        </a:rPr>
                        <a:t>α, </a:t>
                      </a:r>
                      <a:r>
                        <a:rPr lang="en-US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vec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l-GR" sz="1300">
                          <a:effectLst/>
                          <a:latin typeface="Arial" panose="020B0604020202020204" pitchFamily="34" charset="0"/>
                        </a:rPr>
                        <a:t>β)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returns component comparsion α &lt;</a:t>
                      </a:r>
                      <a:r>
                        <a:rPr lang="en-US" sz="1300">
                          <a:solidFill>
                            <a:srgbClr val="A52A2A"/>
                          </a:solidFill>
                          <a:effectLst/>
                          <a:latin typeface="Arial" panose="020B0604020202020204" pitchFamily="34" charset="0"/>
                        </a:rPr>
                        <a:t>= 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β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6589639"/>
                  </a:ext>
                </a:extLst>
              </a:tr>
              <a:tr h="190918"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bvec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300" i="1">
                          <a:effectLst/>
                          <a:latin typeface="Arial" panose="020B0604020202020204" pitchFamily="34" charset="0"/>
                        </a:rPr>
                        <a:t>lessThanEqual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en-US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ivec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l-GR" sz="1300">
                          <a:effectLst/>
                          <a:latin typeface="Arial" panose="020B0604020202020204" pitchFamily="34" charset="0"/>
                        </a:rPr>
                        <a:t>α, </a:t>
                      </a:r>
                      <a:r>
                        <a:rPr lang="en-US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ivec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l-GR" sz="1300">
                          <a:effectLst/>
                          <a:latin typeface="Arial" panose="020B0604020202020204" pitchFamily="34" charset="0"/>
                        </a:rPr>
                        <a:t>β)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returns component comparsion α &lt;= β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6995840"/>
                  </a:ext>
                </a:extLst>
              </a:tr>
              <a:tr h="190918"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bvec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300" i="1">
                          <a:effectLst/>
                          <a:latin typeface="Arial" panose="020B0604020202020204" pitchFamily="34" charset="0"/>
                        </a:rPr>
                        <a:t>greaterThan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en-US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vec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l-GR" sz="1300">
                          <a:effectLst/>
                          <a:latin typeface="Arial" panose="020B0604020202020204" pitchFamily="34" charset="0"/>
                        </a:rPr>
                        <a:t>α, </a:t>
                      </a:r>
                      <a:r>
                        <a:rPr lang="en-US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vec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l-GR" sz="1300">
                          <a:effectLst/>
                          <a:latin typeface="Arial" panose="020B0604020202020204" pitchFamily="34" charset="0"/>
                        </a:rPr>
                        <a:t>β)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returns component comparsion α &gt; β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079655"/>
                  </a:ext>
                </a:extLst>
              </a:tr>
              <a:tr h="190918"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bvec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300" i="1">
                          <a:effectLst/>
                          <a:latin typeface="Arial" panose="020B0604020202020204" pitchFamily="34" charset="0"/>
                        </a:rPr>
                        <a:t>greaterThan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en-US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ivec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l-GR" sz="1300">
                          <a:effectLst/>
                          <a:latin typeface="Arial" panose="020B0604020202020204" pitchFamily="34" charset="0"/>
                        </a:rPr>
                        <a:t>α, </a:t>
                      </a:r>
                      <a:r>
                        <a:rPr lang="en-US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ivec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l-GR" sz="1300">
                          <a:effectLst/>
                          <a:latin typeface="Arial" panose="020B0604020202020204" pitchFamily="34" charset="0"/>
                        </a:rPr>
                        <a:t>β)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returns component comparsion α &gt; β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7296750"/>
                  </a:ext>
                </a:extLst>
              </a:tr>
              <a:tr h="190918"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bvec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300" i="1">
                          <a:effectLst/>
                          <a:latin typeface="Arial" panose="020B0604020202020204" pitchFamily="34" charset="0"/>
                        </a:rPr>
                        <a:t>greaterThanEqual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en-US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vec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l-GR" sz="1300">
                          <a:effectLst/>
                          <a:latin typeface="Arial" panose="020B0604020202020204" pitchFamily="34" charset="0"/>
                        </a:rPr>
                        <a:t>α, </a:t>
                      </a:r>
                      <a:r>
                        <a:rPr lang="en-US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vec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l-GR" sz="1300">
                          <a:effectLst/>
                          <a:latin typeface="Arial" panose="020B0604020202020204" pitchFamily="34" charset="0"/>
                        </a:rPr>
                        <a:t>β)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returns component comparsion α &gt;= β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1873413"/>
                  </a:ext>
                </a:extLst>
              </a:tr>
              <a:tr h="190918"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bvec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300" i="1">
                          <a:effectLst/>
                          <a:latin typeface="Arial" panose="020B0604020202020204" pitchFamily="34" charset="0"/>
                        </a:rPr>
                        <a:t>greaterThanEqual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en-US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ivec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l-GR" sz="1300">
                          <a:effectLst/>
                          <a:latin typeface="Arial" panose="020B0604020202020204" pitchFamily="34" charset="0"/>
                        </a:rPr>
                        <a:t>α, </a:t>
                      </a:r>
                      <a:r>
                        <a:rPr lang="en-US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ivec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l-GR" sz="1300">
                          <a:effectLst/>
                          <a:latin typeface="Arial" panose="020B0604020202020204" pitchFamily="34" charset="0"/>
                        </a:rPr>
                        <a:t>β)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returns component comparsion α &gt;= β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5446530"/>
                  </a:ext>
                </a:extLst>
              </a:tr>
              <a:tr h="190918"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bvec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300" i="1">
                          <a:effectLst/>
                          <a:latin typeface="Arial" panose="020B0604020202020204" pitchFamily="34" charset="0"/>
                        </a:rPr>
                        <a:t>equal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en-US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vec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l-GR" sz="1300">
                          <a:effectLst/>
                          <a:latin typeface="Arial" panose="020B0604020202020204" pitchFamily="34" charset="0"/>
                        </a:rPr>
                        <a:t>α, </a:t>
                      </a:r>
                      <a:r>
                        <a:rPr lang="en-US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vec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l-GR" sz="1300">
                          <a:effectLst/>
                          <a:latin typeface="Arial" panose="020B0604020202020204" pitchFamily="34" charset="0"/>
                        </a:rPr>
                        <a:t>β)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returns component comparsion α == β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5672817"/>
                  </a:ext>
                </a:extLst>
              </a:tr>
              <a:tr h="190918">
                <a:tc>
                  <a:txBody>
                    <a:bodyPr/>
                    <a:lstStyle/>
                    <a:p>
                      <a:pPr algn="ctr"/>
                      <a:r>
                        <a:rPr lang="fr-FR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bvec</a:t>
                      </a:r>
                      <a:r>
                        <a:rPr lang="fr-FR" sz="130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fr-FR" sz="1300" i="1">
                          <a:effectLst/>
                          <a:latin typeface="Arial" panose="020B0604020202020204" pitchFamily="34" charset="0"/>
                        </a:rPr>
                        <a:t>equal</a:t>
                      </a:r>
                      <a:r>
                        <a:rPr lang="fr-FR" sz="1300"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fr-FR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ivec</a:t>
                      </a:r>
                      <a:r>
                        <a:rPr lang="fr-FR" sz="1300">
                          <a:effectLst/>
                          <a:latin typeface="Arial" panose="020B0604020202020204" pitchFamily="34" charset="0"/>
                        </a:rPr>
                        <a:t> α, </a:t>
                      </a:r>
                      <a:r>
                        <a:rPr lang="fr-FR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ivec</a:t>
                      </a:r>
                      <a:r>
                        <a:rPr lang="fr-FR" sz="1300">
                          <a:effectLst/>
                          <a:latin typeface="Arial" panose="020B0604020202020204" pitchFamily="34" charset="0"/>
                        </a:rPr>
                        <a:t> β)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returns component comparsion α == β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3317101"/>
                  </a:ext>
                </a:extLst>
              </a:tr>
              <a:tr h="190918"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bvec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300" i="1">
                          <a:effectLst/>
                          <a:latin typeface="Arial" panose="020B0604020202020204" pitchFamily="34" charset="0"/>
                        </a:rPr>
                        <a:t>equal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en-US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bvec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l-GR" sz="1300">
                          <a:effectLst/>
                          <a:latin typeface="Arial" panose="020B0604020202020204" pitchFamily="34" charset="0"/>
                        </a:rPr>
                        <a:t>α, </a:t>
                      </a:r>
                      <a:r>
                        <a:rPr lang="en-US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bvec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l-GR" sz="1300">
                          <a:effectLst/>
                          <a:latin typeface="Arial" panose="020B0604020202020204" pitchFamily="34" charset="0"/>
                        </a:rPr>
                        <a:t>β)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returns component comparsion α == β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9355907"/>
                  </a:ext>
                </a:extLst>
              </a:tr>
              <a:tr h="190918"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bvec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300" i="1">
                          <a:effectLst/>
                          <a:latin typeface="Arial" panose="020B0604020202020204" pitchFamily="34" charset="0"/>
                        </a:rPr>
                        <a:t>notEqual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en-US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vec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l-GR" sz="1300">
                          <a:effectLst/>
                          <a:latin typeface="Arial" panose="020B0604020202020204" pitchFamily="34" charset="0"/>
                        </a:rPr>
                        <a:t>α, </a:t>
                      </a:r>
                      <a:r>
                        <a:rPr lang="en-US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vec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l-GR" sz="1300">
                          <a:effectLst/>
                          <a:latin typeface="Arial" panose="020B0604020202020204" pitchFamily="34" charset="0"/>
                        </a:rPr>
                        <a:t>β)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returns component comparsion α != β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9268567"/>
                  </a:ext>
                </a:extLst>
              </a:tr>
              <a:tr h="190918"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bvec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300" i="1">
                          <a:effectLst/>
                          <a:latin typeface="Arial" panose="020B0604020202020204" pitchFamily="34" charset="0"/>
                        </a:rPr>
                        <a:t>notEqual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en-US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ivec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l-GR" sz="1300">
                          <a:effectLst/>
                          <a:latin typeface="Arial" panose="020B0604020202020204" pitchFamily="34" charset="0"/>
                        </a:rPr>
                        <a:t>α, </a:t>
                      </a:r>
                      <a:r>
                        <a:rPr lang="en-US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ivec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l-GR" sz="1300">
                          <a:effectLst/>
                          <a:latin typeface="Arial" panose="020B0604020202020204" pitchFamily="34" charset="0"/>
                        </a:rPr>
                        <a:t>β)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returns component comparsion α != β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7873817"/>
                  </a:ext>
                </a:extLst>
              </a:tr>
              <a:tr h="190918"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bvec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300" i="1">
                          <a:effectLst/>
                          <a:latin typeface="Arial" panose="020B0604020202020204" pitchFamily="34" charset="0"/>
                        </a:rPr>
                        <a:t>notEqual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en-US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bvec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l-GR" sz="1300">
                          <a:effectLst/>
                          <a:latin typeface="Arial" panose="020B0604020202020204" pitchFamily="34" charset="0"/>
                        </a:rPr>
                        <a:t>α, </a:t>
                      </a:r>
                      <a:r>
                        <a:rPr lang="en-US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bvec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l-GR" sz="1300">
                          <a:effectLst/>
                          <a:latin typeface="Arial" panose="020B0604020202020204" pitchFamily="34" charset="0"/>
                        </a:rPr>
                        <a:t>β)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returns component comparsion α != β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236315"/>
                  </a:ext>
                </a:extLst>
              </a:tr>
              <a:tr h="190918"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bool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300" i="1">
                          <a:effectLst/>
                          <a:latin typeface="Arial" panose="020B0604020202020204" pitchFamily="34" charset="0"/>
                        </a:rPr>
                        <a:t>any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en-US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bvec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l-GR" sz="1300">
                          <a:effectLst/>
                          <a:latin typeface="Arial" panose="020B0604020202020204" pitchFamily="34" charset="0"/>
                        </a:rPr>
                        <a:t>α)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returns </a:t>
                      </a:r>
                      <a:r>
                        <a:rPr lang="en-US" sz="130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true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 if any components are true.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7289432"/>
                  </a:ext>
                </a:extLst>
              </a:tr>
              <a:tr h="190918"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bool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300" i="1">
                          <a:effectLst/>
                          <a:latin typeface="Arial" panose="020B0604020202020204" pitchFamily="34" charset="0"/>
                        </a:rPr>
                        <a:t>all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en-US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bvec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l-GR" sz="1300">
                          <a:effectLst/>
                          <a:latin typeface="Arial" panose="020B0604020202020204" pitchFamily="34" charset="0"/>
                        </a:rPr>
                        <a:t>α)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returns true if all components are true.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5000879"/>
                  </a:ext>
                </a:extLst>
              </a:tr>
              <a:tr h="381836">
                <a:tc>
                  <a:txBody>
                    <a:bodyPr/>
                    <a:lstStyle/>
                    <a:p>
                      <a:pPr algn="ctr"/>
                      <a:r>
                        <a:rPr lang="en-US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bvec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300" i="1">
                          <a:effectLst/>
                          <a:latin typeface="Arial" panose="020B0604020202020204" pitchFamily="34" charset="0"/>
                        </a:rPr>
                        <a:t>not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en-US" sz="1300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bvec</a:t>
                      </a:r>
                      <a:r>
                        <a:rPr lang="en-US" sz="130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l-GR" sz="1300">
                          <a:effectLst/>
                          <a:latin typeface="Arial" panose="020B0604020202020204" pitchFamily="34" charset="0"/>
                        </a:rPr>
                        <a:t>α)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effectLst/>
                          <a:latin typeface="Arial" panose="020B0604020202020204" pitchFamily="34" charset="0"/>
                        </a:rPr>
                        <a:t>returns the component-wise inverse of each component of α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7067129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59B0FCC6-DB87-57C8-B142-6F9BC841E8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14525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41168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62414-07E3-AF30-13FA-20519B807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Outras Funções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DD2D17-02F3-27CA-48B2-A402042FFD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846ECD-682C-39CC-4FA5-1D33E35FD16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45</a:t>
            </a:fld>
            <a:endParaRPr lang="pt-BR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1520705-2B37-F98F-0D45-3789E8D63F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3763303"/>
              </p:ext>
            </p:extLst>
          </p:nvPr>
        </p:nvGraphicFramePr>
        <p:xfrm>
          <a:off x="475013" y="932647"/>
          <a:ext cx="7886700" cy="609600"/>
        </p:xfrm>
        <a:graphic>
          <a:graphicData uri="http://schemas.openxmlformats.org/drawingml/2006/table">
            <a:tbl>
              <a:tblPr/>
              <a:tblGrid>
                <a:gridCol w="3943350">
                  <a:extLst>
                    <a:ext uri="{9D8B030D-6E8A-4147-A177-3AD203B41FA5}">
                      <a16:colId xmlns:a16="http://schemas.microsoft.com/office/drawing/2014/main" val="2644021860"/>
                    </a:ext>
                  </a:extLst>
                </a:gridCol>
                <a:gridCol w="3943350">
                  <a:extLst>
                    <a:ext uri="{9D8B030D-6E8A-4147-A177-3AD203B41FA5}">
                      <a16:colId xmlns:a16="http://schemas.microsoft.com/office/drawing/2014/main" val="53166758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b="1">
                          <a:solidFill>
                            <a:srgbClr val="A000FF"/>
                          </a:solidFill>
                          <a:effectLst/>
                          <a:latin typeface="Arial" panose="020B0604020202020204" pitchFamily="34" charset="0"/>
                        </a:rPr>
                        <a:t>function signature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>
                          <a:solidFill>
                            <a:srgbClr val="A000FF"/>
                          </a:solidFill>
                          <a:effectLst/>
                          <a:latin typeface="Arial" panose="020B0604020202020204" pitchFamily="34" charset="0"/>
                        </a:rPr>
                        <a:t>description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78527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mat</a:t>
                      </a:r>
                      <a:r>
                        <a:rPr lang="fr-FR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fr-FR" i="1">
                          <a:effectLst/>
                          <a:latin typeface="Arial" panose="020B0604020202020204" pitchFamily="34" charset="0"/>
                        </a:rPr>
                        <a:t>MatrixCompMult</a:t>
                      </a:r>
                      <a:r>
                        <a:rPr lang="fr-FR">
                          <a:solidFill>
                            <a:srgbClr val="800080"/>
                          </a:solidFill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fr-FR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mat</a:t>
                      </a:r>
                      <a:r>
                        <a:rPr lang="fr-FR">
                          <a:effectLst/>
                          <a:latin typeface="Arial" panose="020B0604020202020204" pitchFamily="34" charset="0"/>
                        </a:rPr>
                        <a:t> x, </a:t>
                      </a:r>
                      <a:r>
                        <a:rPr lang="fr-FR">
                          <a:solidFill>
                            <a:srgbClr val="8000F0"/>
                          </a:solidFill>
                          <a:effectLst/>
                          <a:latin typeface="Arial" panose="020B0604020202020204" pitchFamily="34" charset="0"/>
                        </a:rPr>
                        <a:t>mat</a:t>
                      </a:r>
                      <a:r>
                        <a:rPr lang="fr-FR">
                          <a:effectLst/>
                          <a:latin typeface="Arial" panose="020B0604020202020204" pitchFamily="34" charset="0"/>
                        </a:rPr>
                        <a:t> y</a:t>
                      </a:r>
                      <a:r>
                        <a:rPr lang="fr-FR">
                          <a:solidFill>
                            <a:srgbClr val="800080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  <a:endParaRPr lang="fr-FR"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  <a:latin typeface="Arial" panose="020B0604020202020204" pitchFamily="34" charset="0"/>
                        </a:rPr>
                        <a:t>component-wise </a:t>
                      </a:r>
                      <a:r>
                        <a:rPr lang="en-US" dirty="0" err="1">
                          <a:effectLst/>
                          <a:latin typeface="Arial" panose="020B0604020202020204" pitchFamily="34" charset="0"/>
                        </a:rPr>
                        <a:t>mulitplicaiton</a:t>
                      </a:r>
                      <a:r>
                        <a:rPr lang="en-US" dirty="0">
                          <a:effectLst/>
                          <a:latin typeface="Arial" panose="020B0604020202020204" pitchFamily="34" charset="0"/>
                        </a:rPr>
                        <a:t> of </a:t>
                      </a:r>
                      <a:r>
                        <a:rPr lang="en-US" dirty="0" err="1">
                          <a:effectLst/>
                          <a:latin typeface="Arial" panose="020B0604020202020204" pitchFamily="34" charset="0"/>
                        </a:rPr>
                        <a:t>matricies</a:t>
                      </a:r>
                      <a:r>
                        <a:rPr lang="en-US" dirty="0">
                          <a:effectLst/>
                          <a:latin typeface="Arial" panose="020B0604020202020204" pitchFamily="34" charset="0"/>
                        </a:rPr>
                        <a:t>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9801449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F8455317-EE4D-D6D1-35D3-4B5B02D89835}"/>
              </a:ext>
            </a:extLst>
          </p:cNvPr>
          <p:cNvSpPr txBox="1"/>
          <p:nvPr/>
        </p:nvSpPr>
        <p:spPr>
          <a:xfrm>
            <a:off x="2265467" y="2704296"/>
            <a:ext cx="45856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Principais: cos, </a:t>
            </a:r>
            <a:r>
              <a:rPr lang="pt-BR" dirty="0" err="1"/>
              <a:t>sin</a:t>
            </a:r>
            <a:r>
              <a:rPr lang="pt-BR" dirty="0"/>
              <a:t>, </a:t>
            </a:r>
            <a:r>
              <a:rPr lang="pt-BR" dirty="0" err="1"/>
              <a:t>fract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3448004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2374E-D8C8-FF80-3020-FD1B9EAE6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err="1"/>
              <a:t>Shadertoy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E9191-3931-FAD1-1DE9-10A1C4E886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O </a:t>
            </a:r>
            <a:r>
              <a:rPr lang="pt-BR" err="1"/>
              <a:t>Shadertoy</a:t>
            </a:r>
            <a:r>
              <a:rPr lang="pt-BR"/>
              <a:t> é uma ferramenta da internet que permite escrever </a:t>
            </a:r>
            <a:r>
              <a:rPr lang="pt-BR" err="1"/>
              <a:t>Fragment</a:t>
            </a:r>
            <a:r>
              <a:rPr lang="pt-BR"/>
              <a:t> </a:t>
            </a:r>
            <a:r>
              <a:rPr lang="pt-BR" err="1"/>
              <a:t>Shaders</a:t>
            </a:r>
            <a:r>
              <a:rPr lang="pt-BR"/>
              <a:t> direto no navegador.</a:t>
            </a:r>
          </a:p>
          <a:p>
            <a:r>
              <a:rPr lang="pt-BR"/>
              <a:t>Alguns </a:t>
            </a:r>
            <a:r>
              <a:rPr lang="pt-BR" err="1"/>
              <a:t>Uniforms</a:t>
            </a:r>
            <a:r>
              <a:rPr lang="pt-BR"/>
              <a:t> já são automaticamente fornecidos, e todo o processo de compilação é basicamente instantâneo.</a:t>
            </a:r>
          </a:p>
          <a:p>
            <a:r>
              <a:rPr lang="pt-BR"/>
              <a:t>O </a:t>
            </a:r>
            <a:r>
              <a:rPr lang="pt-BR" err="1"/>
              <a:t>Shadertoy</a:t>
            </a:r>
            <a:r>
              <a:rPr lang="pt-BR"/>
              <a:t> usa alguns padrões para passar os dados, como no caso a chamada do </a:t>
            </a:r>
            <a:r>
              <a:rPr lang="pt-BR" err="1"/>
              <a:t>main</a:t>
            </a:r>
            <a:r>
              <a:rPr lang="pt-BR"/>
              <a:t>(), que é </a:t>
            </a:r>
            <a:r>
              <a:rPr lang="pt-BR" err="1"/>
              <a:t>mainImage</a:t>
            </a:r>
            <a:r>
              <a:rPr lang="pt-BR"/>
              <a:t>().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8B3FE5-14AF-42E0-4173-002CFA58EB7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46</a:t>
            </a:fld>
            <a:endParaRPr lang="pt-BR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2EA009B-734C-9A68-3C53-4544B8E109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3412" y="3076882"/>
            <a:ext cx="4837176" cy="252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33888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53622-53E4-43EB-BFD2-5BE0F5F08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err="1"/>
              <a:t>Fragment</a:t>
            </a:r>
            <a:r>
              <a:rPr lang="pt-BR"/>
              <a:t> Shader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145274-F07A-93DC-5E2B-E1B5B13C1F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0548" y="2761488"/>
            <a:ext cx="8428232" cy="2573656"/>
          </a:xfrm>
        </p:spPr>
        <p:txBody>
          <a:bodyPr>
            <a:normAutofit/>
          </a:bodyPr>
          <a:lstStyle/>
          <a:p>
            <a:r>
              <a:rPr lang="pt-BR" b="0" i="0">
                <a:solidFill>
                  <a:srgbClr val="2D3748"/>
                </a:solidFill>
                <a:effectLst/>
                <a:latin typeface="system-ui"/>
              </a:rPr>
              <a:t>O </a:t>
            </a:r>
            <a:r>
              <a:rPr lang="pt-BR" b="0" i="0" err="1">
                <a:solidFill>
                  <a:srgbClr val="2D3748"/>
                </a:solidFill>
                <a:effectLst/>
                <a:latin typeface="system-ui"/>
              </a:rPr>
              <a:t>Shadertoy</a:t>
            </a:r>
            <a:r>
              <a:rPr lang="pt-BR" b="0" i="0">
                <a:solidFill>
                  <a:srgbClr val="2D3748"/>
                </a:solidFill>
                <a:effectLst/>
                <a:latin typeface="system-ui"/>
              </a:rPr>
              <a:t> não permite que você escreva </a:t>
            </a:r>
            <a:r>
              <a:rPr lang="pt-BR" b="0" i="0" err="1">
                <a:solidFill>
                  <a:srgbClr val="2D3748"/>
                </a:solidFill>
                <a:effectLst/>
                <a:latin typeface="system-ui"/>
              </a:rPr>
              <a:t>vertex</a:t>
            </a:r>
            <a:r>
              <a:rPr lang="pt-BR" b="0" i="0">
                <a:solidFill>
                  <a:srgbClr val="2D3748"/>
                </a:solidFill>
                <a:effectLst/>
                <a:latin typeface="system-ui"/>
              </a:rPr>
              <a:t> </a:t>
            </a:r>
            <a:r>
              <a:rPr lang="pt-BR" b="0" i="0" err="1">
                <a:solidFill>
                  <a:srgbClr val="2D3748"/>
                </a:solidFill>
                <a:effectLst/>
                <a:latin typeface="system-ui"/>
              </a:rPr>
              <a:t>shaders</a:t>
            </a:r>
            <a:r>
              <a:rPr lang="pt-BR" b="0" i="0">
                <a:solidFill>
                  <a:srgbClr val="2D3748"/>
                </a:solidFill>
                <a:effectLst/>
                <a:latin typeface="system-ui"/>
              </a:rPr>
              <a:t> e apenas permite que você escreva </a:t>
            </a:r>
            <a:r>
              <a:rPr lang="pt-BR" b="0" i="0" err="1">
                <a:solidFill>
                  <a:srgbClr val="2D3748"/>
                </a:solidFill>
                <a:effectLst/>
                <a:latin typeface="system-ui"/>
              </a:rPr>
              <a:t>fragment</a:t>
            </a:r>
            <a:r>
              <a:rPr lang="pt-BR" b="0" i="0">
                <a:solidFill>
                  <a:srgbClr val="2D3748"/>
                </a:solidFill>
                <a:effectLst/>
                <a:latin typeface="system-ui"/>
              </a:rPr>
              <a:t> </a:t>
            </a:r>
            <a:r>
              <a:rPr lang="pt-BR" b="0" i="0" err="1">
                <a:solidFill>
                  <a:srgbClr val="2D3748"/>
                </a:solidFill>
                <a:effectLst/>
                <a:latin typeface="system-ui"/>
              </a:rPr>
              <a:t>shaders</a:t>
            </a:r>
            <a:r>
              <a:rPr lang="pt-BR" b="0" i="0">
                <a:solidFill>
                  <a:srgbClr val="2D3748"/>
                </a:solidFill>
                <a:effectLst/>
                <a:latin typeface="system-ui"/>
              </a:rPr>
              <a:t>. Essencialmente, ele fornece um ambiente para experimentar e desenvolver no fragmento </a:t>
            </a:r>
            <a:r>
              <a:rPr lang="pt-BR" b="0" i="0" err="1">
                <a:solidFill>
                  <a:srgbClr val="2D3748"/>
                </a:solidFill>
                <a:effectLst/>
                <a:latin typeface="system-ui"/>
              </a:rPr>
              <a:t>shader</a:t>
            </a:r>
            <a:r>
              <a:rPr lang="pt-BR" b="0" i="0">
                <a:solidFill>
                  <a:srgbClr val="2D3748"/>
                </a:solidFill>
                <a:effectLst/>
                <a:latin typeface="system-ui"/>
              </a:rPr>
              <a:t>, tirando todo o proveito do paralelismo de pixels na tela.</a:t>
            </a:r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208C92-0735-B5EB-7246-90E06A21B79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47</a:t>
            </a:fld>
            <a:endParaRPr lang="pt-B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D7149C-EEB0-88E6-F46F-5F8A9075BE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154" y="763400"/>
            <a:ext cx="7531100" cy="17653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D922BAA-4C79-FFF0-1963-BB280CDBD9BF}"/>
              </a:ext>
            </a:extLst>
          </p:cNvPr>
          <p:cNvSpPr/>
          <p:nvPr/>
        </p:nvSpPr>
        <p:spPr>
          <a:xfrm>
            <a:off x="4946904" y="763400"/>
            <a:ext cx="1179576" cy="168719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35DFFB-19BB-725A-5D36-3B0C854AFC2D}"/>
              </a:ext>
            </a:extLst>
          </p:cNvPr>
          <p:cNvSpPr txBox="1"/>
          <p:nvPr/>
        </p:nvSpPr>
        <p:spPr>
          <a:xfrm>
            <a:off x="5440680" y="5410729"/>
            <a:ext cx="292542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050" err="1"/>
              <a:t>Imagem:F.Andreussi</a:t>
            </a:r>
            <a:r>
              <a:rPr lang="pt-BR" sz="1050"/>
              <a:t>(BUW)</a:t>
            </a:r>
          </a:p>
        </p:txBody>
      </p:sp>
    </p:spTree>
    <p:extLst>
      <p:ext uri="{BB962C8B-B14F-4D97-AF65-F5344CB8AC3E}">
        <p14:creationId xmlns:p14="http://schemas.microsoft.com/office/powerpoint/2010/main" val="39778126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53622-53E4-43EB-BFD2-5BE0F5F08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650" noProof="0"/>
              <a:t>Live Coding</a:t>
            </a:r>
            <a:endParaRPr lang="en-US" noProof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208C92-0735-B5EB-7246-90E06A21B79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48</a:t>
            </a:fld>
            <a:endParaRPr lang="pt-BR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35DFFB-19BB-725A-5D36-3B0C854AFC2D}"/>
              </a:ext>
            </a:extLst>
          </p:cNvPr>
          <p:cNvSpPr txBox="1"/>
          <p:nvPr/>
        </p:nvSpPr>
        <p:spPr>
          <a:xfrm>
            <a:off x="5440680" y="5410729"/>
            <a:ext cx="292542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050" err="1"/>
              <a:t>Imagem:F.Andreussi</a:t>
            </a:r>
            <a:r>
              <a:rPr lang="pt-BR" sz="1050"/>
              <a:t>(BUW)</a:t>
            </a:r>
          </a:p>
        </p:txBody>
      </p:sp>
      <p:pic>
        <p:nvPicPr>
          <p:cNvPr id="11" name="Picture 10" descr="mavimedia giphyupload code developer yazılım GIF">
            <a:extLst>
              <a:ext uri="{FF2B5EF4-FFF2-40B4-BE49-F238E27FC236}">
                <a16:creationId xmlns:a16="http://schemas.microsoft.com/office/drawing/2014/main" id="{5B2E7726-B82C-B2AD-6346-2B10835AE0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572" y="1011473"/>
            <a:ext cx="6948239" cy="3890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23166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647AA-7BCA-A018-67CB-0948E136B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1F27A-531E-4588-44DF-B8FA64BFB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650" noProof="0" dirty="0"/>
              <a:t>Projeto</a:t>
            </a:r>
            <a:endParaRPr lang="pt-BR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4CDB18-06FC-B133-FAC3-356CDCF71F7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49</a:t>
            </a:fld>
            <a:endParaRPr lang="pt-BR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6080B8-D7CF-7D6D-69E9-FECCFA70FAE2}"/>
              </a:ext>
            </a:extLst>
          </p:cNvPr>
          <p:cNvSpPr txBox="1"/>
          <p:nvPr/>
        </p:nvSpPr>
        <p:spPr>
          <a:xfrm>
            <a:off x="5440680" y="5410729"/>
            <a:ext cx="292542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050" err="1"/>
              <a:t>Imagem:F.Andreussi</a:t>
            </a:r>
            <a:r>
              <a:rPr lang="pt-BR" sz="1050"/>
              <a:t>(BUW)</a:t>
            </a:r>
          </a:p>
        </p:txBody>
      </p:sp>
      <p:pic>
        <p:nvPicPr>
          <p:cNvPr id="3" name="Screen Recording 2025-09-29 at 09.41.11">
            <a:hlinkClick r:id="" action="ppaction://media"/>
            <a:extLst>
              <a:ext uri="{FF2B5EF4-FFF2-40B4-BE49-F238E27FC236}">
                <a16:creationId xmlns:a16="http://schemas.microsoft.com/office/drawing/2014/main" id="{E8F358B1-1833-366A-4EE9-6F90EE4CA2F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5654" y="1200817"/>
            <a:ext cx="6298342" cy="351148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5F86141-38B7-60D6-7C57-98E142B30DF8}"/>
              </a:ext>
            </a:extLst>
          </p:cNvPr>
          <p:cNvSpPr txBox="1"/>
          <p:nvPr/>
        </p:nvSpPr>
        <p:spPr>
          <a:xfrm>
            <a:off x="1404554" y="4787703"/>
            <a:ext cx="773774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noProof="0" dirty="0"/>
              <a:t>Recomendação para testar com sua musica favorita: </a:t>
            </a:r>
            <a:r>
              <a:rPr lang="pt-BR" noProof="0" dirty="0">
                <a:hlinkClick r:id="rId5"/>
              </a:rPr>
              <a:t>Chrome extension</a:t>
            </a:r>
            <a:endParaRPr lang="pt-BR" noProof="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338F9E-CE0A-9F8D-CF89-4538FC0D5223}"/>
              </a:ext>
            </a:extLst>
          </p:cNvPr>
          <p:cNvSpPr txBox="1"/>
          <p:nvPr/>
        </p:nvSpPr>
        <p:spPr>
          <a:xfrm>
            <a:off x="997958" y="766198"/>
            <a:ext cx="773774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600" b="1" noProof="0" dirty="0"/>
              <a:t>Ainda precisamos das duas próximas aulas</a:t>
            </a:r>
          </a:p>
        </p:txBody>
      </p:sp>
    </p:spTree>
    <p:extLst>
      <p:ext uri="{BB962C8B-B14F-4D97-AF65-F5344CB8AC3E}">
        <p14:creationId xmlns:p14="http://schemas.microsoft.com/office/powerpoint/2010/main" val="3529728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Amostrando os Triângulo</a:t>
            </a:r>
            <a:endParaRPr/>
          </a:p>
        </p:txBody>
      </p:sp>
      <p:sp>
        <p:nvSpPr>
          <p:cNvPr id="323" name="Google Shape;323;p3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5</a:t>
            </a:fld>
            <a:endParaRPr/>
          </a:p>
        </p:txBody>
      </p:sp>
      <p:pic>
        <p:nvPicPr>
          <p:cNvPr id="324" name="Google Shape;324;p37"/>
          <p:cNvPicPr preferRelativeResize="0"/>
          <p:nvPr/>
        </p:nvPicPr>
        <p:blipFill rotWithShape="1">
          <a:blip r:embed="rId3">
            <a:alphaModFix/>
          </a:blip>
          <a:srcRect r="54771"/>
          <a:stretch/>
        </p:blipFill>
        <p:spPr>
          <a:xfrm>
            <a:off x="237506" y="888999"/>
            <a:ext cx="3051795" cy="4285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37"/>
          <p:cNvPicPr preferRelativeResize="0"/>
          <p:nvPr/>
        </p:nvPicPr>
        <p:blipFill rotWithShape="1">
          <a:blip r:embed="rId3">
            <a:alphaModFix/>
          </a:blip>
          <a:srcRect l="47487" t="25484"/>
          <a:stretch/>
        </p:blipFill>
        <p:spPr>
          <a:xfrm>
            <a:off x="4083052" y="1562100"/>
            <a:ext cx="3543301" cy="31933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FB17B-4BED-004E-7EFF-12B81374B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A432B-FB3F-CB7C-66CC-896895881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650" noProof="0" dirty="0"/>
              <a:t>Projeto: Rubrica</a:t>
            </a:r>
            <a:endParaRPr lang="pt-BR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461BA2-7702-5B9D-93B2-7889146BF60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50</a:t>
            </a:fld>
            <a:endParaRPr lang="pt-BR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7A5C9D-2414-4EA4-BEA2-57252A348D87}"/>
              </a:ext>
            </a:extLst>
          </p:cNvPr>
          <p:cNvSpPr txBox="1"/>
          <p:nvPr/>
        </p:nvSpPr>
        <p:spPr>
          <a:xfrm>
            <a:off x="5440680" y="5410729"/>
            <a:ext cx="292542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050" err="1"/>
              <a:t>Imagem:F.Andreussi</a:t>
            </a:r>
            <a:r>
              <a:rPr lang="pt-BR" sz="1050"/>
              <a:t>(BUW)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D4DB82-E8B3-D873-CDB3-125EE6475CF0}"/>
              </a:ext>
            </a:extLst>
          </p:cNvPr>
          <p:cNvSpPr txBox="1"/>
          <p:nvPr/>
        </p:nvSpPr>
        <p:spPr>
          <a:xfrm>
            <a:off x="237145" y="716748"/>
            <a:ext cx="8790505" cy="44012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b="1" noProof="0" dirty="0"/>
              <a:t>C</a:t>
            </a:r>
          </a:p>
          <a:p>
            <a:pPr marL="285750" indent="-149225">
              <a:buChar char="•"/>
            </a:pPr>
            <a:r>
              <a:rPr lang="pt-BR" noProof="0" dirty="0"/>
              <a:t>Circunferência reagindo a música </a:t>
            </a:r>
            <a:r>
              <a:rPr lang="pt-BR" b="1" noProof="0" dirty="0">
                <a:solidFill>
                  <a:srgbClr val="FF0000"/>
                </a:solidFill>
              </a:rPr>
              <a:t>(FFT ou amplitude global)</a:t>
            </a:r>
            <a:r>
              <a:rPr lang="pt-BR" noProof="0" dirty="0"/>
              <a:t>;</a:t>
            </a:r>
          </a:p>
          <a:p>
            <a:pPr marL="285750" indent="-149225">
              <a:buChar char="•"/>
            </a:pPr>
            <a:r>
              <a:rPr lang="pt-BR" noProof="0" dirty="0"/>
              <a:t>Retângulos em volta, reagindo a musica (devem ser posicionados seguindo a curva da circunferência </a:t>
            </a:r>
            <a:r>
              <a:rPr lang="pt-BR" b="1" noProof="0" dirty="0">
                <a:solidFill>
                  <a:srgbClr val="FF0000"/>
                </a:solidFill>
              </a:rPr>
              <a:t>(Obrigatório reagir ao FFT)</a:t>
            </a:r>
            <a:r>
              <a:rPr lang="pt-BR" noProof="0" dirty="0"/>
              <a:t>. Cada retângulo deve reagir à um canal do áudio;</a:t>
            </a:r>
          </a:p>
          <a:p>
            <a:pPr marL="285750" indent="-285750">
              <a:buChar char="•"/>
            </a:pPr>
            <a:endParaRPr lang="pt-BR" noProof="0" dirty="0"/>
          </a:p>
          <a:p>
            <a:r>
              <a:rPr lang="pt-BR" b="1" noProof="0" dirty="0"/>
              <a:t>C+</a:t>
            </a:r>
          </a:p>
          <a:p>
            <a:pPr marL="285750" indent="-149225">
              <a:buFont typeface="Arial"/>
              <a:buChar char="•"/>
            </a:pPr>
            <a:r>
              <a:rPr lang="pt-BR" noProof="0" dirty="0"/>
              <a:t>Qualquer tipo de aleatoriedade:</a:t>
            </a:r>
          </a:p>
          <a:p>
            <a:pPr marL="742950" lvl="1" indent="-285750">
              <a:buFont typeface="Courier New,monospace"/>
              <a:buChar char="o"/>
            </a:pPr>
            <a:r>
              <a:rPr lang="pt-BR" noProof="0" dirty="0"/>
              <a:t>Grossura dos retângulos;</a:t>
            </a:r>
          </a:p>
          <a:p>
            <a:pPr marL="742950" lvl="1" indent="-285750">
              <a:buFont typeface="Courier New"/>
              <a:buChar char="o"/>
            </a:pPr>
            <a:r>
              <a:rPr lang="pt-BR" noProof="0" dirty="0"/>
              <a:t>Cores;</a:t>
            </a:r>
          </a:p>
          <a:p>
            <a:pPr marL="742950" lvl="1" indent="-285750">
              <a:buFont typeface="Courier New"/>
              <a:buChar char="o"/>
            </a:pPr>
            <a:r>
              <a:rPr lang="pt-BR" noProof="0" dirty="0"/>
              <a:t>Alterar resposta da frequência da musica;</a:t>
            </a:r>
          </a:p>
          <a:p>
            <a:pPr marL="742950" lvl="1" indent="-285750">
              <a:buFont typeface="Courier New"/>
              <a:buChar char="o"/>
            </a:pPr>
            <a:r>
              <a:rPr lang="pt-BR" noProof="0" dirty="0"/>
              <a:t>Efeito de background;</a:t>
            </a:r>
          </a:p>
          <a:p>
            <a:pPr marL="285750" indent="-149225">
              <a:buFont typeface="Arial"/>
              <a:buChar char="•"/>
            </a:pPr>
            <a:r>
              <a:rPr lang="pt-BR" noProof="0" dirty="0" err="1"/>
              <a:t>Glow</a:t>
            </a:r>
            <a:r>
              <a:rPr lang="pt-BR" noProof="0" dirty="0"/>
              <a:t>/Neon (necessário utilizar uma SDF 2D de retângulo);</a:t>
            </a:r>
          </a:p>
          <a:p>
            <a:pPr marL="285750" indent="-149225">
              <a:buFont typeface="Arial"/>
              <a:buChar char="•"/>
            </a:pPr>
            <a:r>
              <a:rPr lang="pt-BR" noProof="0" dirty="0"/>
              <a:t>Controle de cores;</a:t>
            </a:r>
          </a:p>
          <a:p>
            <a:r>
              <a:rPr lang="pt-BR" noProof="0" dirty="0"/>
              <a:t> </a:t>
            </a:r>
          </a:p>
          <a:p>
            <a:r>
              <a:rPr lang="pt-BR" b="1" noProof="0" dirty="0"/>
              <a:t>Adiciona meio conceito</a:t>
            </a:r>
          </a:p>
          <a:p>
            <a:pPr marL="285750" indent="-149225">
              <a:buChar char="•"/>
            </a:pPr>
            <a:r>
              <a:rPr lang="pt-BR" noProof="0" dirty="0"/>
              <a:t>Adicionar outro efeito como </a:t>
            </a:r>
            <a:r>
              <a:rPr lang="pt-BR" noProof="0" dirty="0" err="1"/>
              <a:t>starfield</a:t>
            </a:r>
            <a:r>
              <a:rPr lang="pt-BR" noProof="0" dirty="0"/>
              <a:t> / </a:t>
            </a:r>
            <a:r>
              <a:rPr lang="pt-BR" noProof="0" dirty="0" err="1"/>
              <a:t>Warp</a:t>
            </a:r>
            <a:r>
              <a:rPr lang="pt-BR" noProof="0" dirty="0"/>
              <a:t> drive </a:t>
            </a:r>
            <a:r>
              <a:rPr lang="pt-BR" noProof="0" dirty="0" err="1"/>
              <a:t>effect</a:t>
            </a:r>
            <a:r>
              <a:rPr lang="pt-BR" noProof="0" dirty="0"/>
              <a:t>;</a:t>
            </a:r>
          </a:p>
          <a:p>
            <a:pPr marL="285750" indent="-149225">
              <a:buChar char="•"/>
            </a:pPr>
            <a:r>
              <a:rPr lang="pt-BR" noProof="0" dirty="0"/>
              <a:t>Efeito de câmera shake ou qualquer tipo de UV </a:t>
            </a:r>
            <a:r>
              <a:rPr lang="pt-BR" noProof="0" dirty="0" err="1"/>
              <a:t>displacement</a:t>
            </a:r>
            <a:r>
              <a:rPr lang="pt-BR" noProof="0" dirty="0"/>
              <a:t>;</a:t>
            </a:r>
          </a:p>
          <a:p>
            <a:pPr marL="285750" indent="-149225">
              <a:buChar char="•"/>
            </a:pPr>
            <a:r>
              <a:rPr lang="pt-BR" noProof="0" dirty="0"/>
              <a:t>Adicionar outra forma geométrica que reage a música;</a:t>
            </a:r>
          </a:p>
          <a:p>
            <a:pPr marL="285750" indent="-149225">
              <a:buChar char="•"/>
            </a:pPr>
            <a:r>
              <a:rPr lang="pt-BR" noProof="0" dirty="0"/>
              <a:t>Tratar a entrada de áudio: Suavizar a entrada, aplicar algum filtro de </a:t>
            </a:r>
            <a:r>
              <a:rPr lang="pt-BR" noProof="0" dirty="0" err="1"/>
              <a:t>audio</a:t>
            </a:r>
            <a:r>
              <a:rPr lang="pt-BR" noProof="0" dirty="0"/>
              <a:t>;</a:t>
            </a:r>
          </a:p>
          <a:p>
            <a:pPr marL="285750" indent="-149225">
              <a:buChar char="•"/>
            </a:pPr>
            <a:r>
              <a:rPr lang="pt-BR" noProof="0" dirty="0"/>
              <a:t>Criação de paletas diferentes </a:t>
            </a:r>
            <a:r>
              <a:rPr lang="pt-BR" noProof="0" dirty="0" err="1"/>
              <a:t>proceduralmente</a:t>
            </a:r>
            <a:r>
              <a:rPr lang="pt-BR" noProof="0" dirty="0"/>
              <a:t>: </a:t>
            </a:r>
            <a:r>
              <a:rPr lang="pt-BR" noProof="0" dirty="0">
                <a:hlinkClick r:id="rId2"/>
              </a:rPr>
              <a:t>https://iquilezles.org/articles/palettes/</a:t>
            </a:r>
            <a:r>
              <a:rPr lang="pt-BR" noProof="0" dirty="0"/>
              <a:t>;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0C8FEA-46EB-C29C-E7B8-392446332407}"/>
              </a:ext>
            </a:extLst>
          </p:cNvPr>
          <p:cNvSpPr txBox="1"/>
          <p:nvPr/>
        </p:nvSpPr>
        <p:spPr>
          <a:xfrm>
            <a:off x="1818301" y="5364562"/>
            <a:ext cx="458571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noProof="0" dirty="0">
                <a:solidFill>
                  <a:schemeClr val="tx1"/>
                </a:solidFill>
              </a:rPr>
              <a:t>FFT (Fast Fourier </a:t>
            </a:r>
            <a:r>
              <a:rPr lang="en-US" b="1" dirty="0">
                <a:solidFill>
                  <a:schemeClr val="tx1"/>
                </a:solidFill>
              </a:rPr>
              <a:t>T</a:t>
            </a:r>
            <a:r>
              <a:rPr lang="en-US" b="1" noProof="0" dirty="0" err="1">
                <a:solidFill>
                  <a:schemeClr val="tx1"/>
                </a:solidFill>
              </a:rPr>
              <a:t>ransform</a:t>
            </a:r>
            <a:r>
              <a:rPr lang="en-US" b="1" noProof="0" dirty="0">
                <a:solidFill>
                  <a:schemeClr val="tx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5492641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71B118-6AE6-C4D6-F3CD-837E761B80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3B159-8A67-D0F1-DAF6-084A9BE57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650" dirty="0" err="1"/>
              <a:t>Projeto</a:t>
            </a:r>
            <a:r>
              <a:rPr lang="en-US" sz="2650" dirty="0"/>
              <a:t>: </a:t>
            </a:r>
            <a:r>
              <a:rPr lang="en-US" sz="2650" dirty="0" err="1"/>
              <a:t>Rubrica</a:t>
            </a:r>
            <a:endParaRPr lang="en-US" dirty="0" err="1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EA167B-91A5-7807-EBBE-9DEEF7CC70F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51</a:t>
            </a:fld>
            <a:endParaRPr lang="pt-BR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111540-5FD7-E34D-FE6F-90C36EF3E240}"/>
              </a:ext>
            </a:extLst>
          </p:cNvPr>
          <p:cNvSpPr txBox="1"/>
          <p:nvPr/>
        </p:nvSpPr>
        <p:spPr>
          <a:xfrm>
            <a:off x="5440680" y="5410729"/>
            <a:ext cx="292542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050" err="1"/>
              <a:t>Imagem:F.Andreussi</a:t>
            </a:r>
            <a:r>
              <a:rPr lang="pt-BR" sz="1050"/>
              <a:t>(BUW)</a:t>
            </a:r>
          </a:p>
        </p:txBody>
      </p:sp>
      <p:pic>
        <p:nvPicPr>
          <p:cNvPr id="6" name="Screen Recording 2025-09-29 at 09.45.24">
            <a:hlinkClick r:id="" action="ppaction://media"/>
            <a:extLst>
              <a:ext uri="{FF2B5EF4-FFF2-40B4-BE49-F238E27FC236}">
                <a16:creationId xmlns:a16="http://schemas.microsoft.com/office/drawing/2014/main" id="{BB84B54F-5ABE-2A72-F2C5-D41EEBE9FB9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20015" y="1275658"/>
            <a:ext cx="3659342" cy="205857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9AA14FB-245B-EE1D-A86C-233D081D82E7}"/>
              </a:ext>
            </a:extLst>
          </p:cNvPr>
          <p:cNvSpPr txBox="1"/>
          <p:nvPr/>
        </p:nvSpPr>
        <p:spPr>
          <a:xfrm>
            <a:off x="237145" y="716748"/>
            <a:ext cx="6322938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800" b="1" dirty="0" err="1"/>
              <a:t>Exemplos</a:t>
            </a:r>
            <a:r>
              <a:rPr lang="en-US" sz="2000" b="1" dirty="0"/>
              <a:t> C</a:t>
            </a:r>
          </a:p>
          <a:p>
            <a:pPr marL="285750" indent="-285750">
              <a:buChar char="•"/>
            </a:pPr>
            <a:endParaRPr lang="en-US" dirty="0"/>
          </a:p>
          <a:p>
            <a:pPr marL="285750" indent="-285750">
              <a:buChar char="•"/>
            </a:pPr>
            <a:endParaRPr lang="en-US" dirty="0"/>
          </a:p>
        </p:txBody>
      </p:sp>
      <p:pic>
        <p:nvPicPr>
          <p:cNvPr id="3" name="Screen Recording 2025-09-29 at 10.05.49">
            <a:hlinkClick r:id="" action="ppaction://media"/>
            <a:extLst>
              <a:ext uri="{FF2B5EF4-FFF2-40B4-BE49-F238E27FC236}">
                <a16:creationId xmlns:a16="http://schemas.microsoft.com/office/drawing/2014/main" id="{EF89DE5B-19EE-852F-823E-7FF0936119F4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19383" y="3409716"/>
            <a:ext cx="3662219" cy="2042861"/>
          </a:xfrm>
          <a:prstGeom prst="rect">
            <a:avLst/>
          </a:prstGeom>
        </p:spPr>
      </p:pic>
      <p:pic>
        <p:nvPicPr>
          <p:cNvPr id="5" name="Screen Recording 2025-09-29 at 10.06.20">
            <a:hlinkClick r:id="" action="ppaction://media"/>
            <a:extLst>
              <a:ext uri="{FF2B5EF4-FFF2-40B4-BE49-F238E27FC236}">
                <a16:creationId xmlns:a16="http://schemas.microsoft.com/office/drawing/2014/main" id="{3A80A34F-3FFF-D8AA-89D1-1022A0DE2770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84987" y="2306396"/>
            <a:ext cx="4226366" cy="2365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84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2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2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E9C036-96F2-D033-AA35-A72509A53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933D0B-0D11-1DCD-7A79-BE2AC5AF3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650" dirty="0" err="1"/>
              <a:t>Projeto</a:t>
            </a:r>
            <a:r>
              <a:rPr lang="en-US" sz="2650" dirty="0"/>
              <a:t>: </a:t>
            </a:r>
            <a:r>
              <a:rPr lang="en-US" sz="2650" dirty="0" err="1"/>
              <a:t>Rubrica</a:t>
            </a:r>
            <a:endParaRPr lang="en-US" dirty="0" err="1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25698C-66FE-8145-A425-3DD0DDD3B3D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52</a:t>
            </a:fld>
            <a:endParaRPr lang="pt-BR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8C7126F-F440-AEFB-551C-BF8E457A813E}"/>
              </a:ext>
            </a:extLst>
          </p:cNvPr>
          <p:cNvSpPr txBox="1"/>
          <p:nvPr/>
        </p:nvSpPr>
        <p:spPr>
          <a:xfrm>
            <a:off x="5440680" y="5410729"/>
            <a:ext cx="292542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050" err="1"/>
              <a:t>Imagem:F.Andreussi</a:t>
            </a:r>
            <a:r>
              <a:rPr lang="pt-BR" sz="1050"/>
              <a:t>(BUW)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84C431-CF77-E359-B464-C68BB792B6D6}"/>
              </a:ext>
            </a:extLst>
          </p:cNvPr>
          <p:cNvSpPr txBox="1"/>
          <p:nvPr/>
        </p:nvSpPr>
        <p:spPr>
          <a:xfrm>
            <a:off x="237145" y="716748"/>
            <a:ext cx="6322938" cy="8002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800" b="1" dirty="0" err="1"/>
              <a:t>Exemplo</a:t>
            </a:r>
            <a:r>
              <a:rPr lang="en-US" sz="1800" b="1" dirty="0"/>
              <a:t> C+</a:t>
            </a:r>
          </a:p>
          <a:p>
            <a:pPr marL="285750" indent="-285750">
              <a:buChar char="•"/>
            </a:pPr>
            <a:endParaRPr lang="en-US" dirty="0"/>
          </a:p>
          <a:p>
            <a:pPr marL="285750" indent="-285750">
              <a:buChar char="•"/>
            </a:pPr>
            <a:endParaRPr lang="en-US" dirty="0"/>
          </a:p>
        </p:txBody>
      </p:sp>
      <p:pic>
        <p:nvPicPr>
          <p:cNvPr id="3" name="Screen Recording 2025-09-29 at 10.09.05">
            <a:hlinkClick r:id="" action="ppaction://media"/>
            <a:extLst>
              <a:ext uri="{FF2B5EF4-FFF2-40B4-BE49-F238E27FC236}">
                <a16:creationId xmlns:a16="http://schemas.microsoft.com/office/drawing/2014/main" id="{2F72A31E-7B6F-713C-713B-626749ACCA8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14400" y="1118191"/>
            <a:ext cx="731520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613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C286F0-2100-5255-A265-39B807943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DB44E-CE5C-3744-A161-261A76135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650" dirty="0" err="1"/>
              <a:t>Projeto</a:t>
            </a:r>
            <a:r>
              <a:rPr lang="en-US" sz="2650" dirty="0"/>
              <a:t>: </a:t>
            </a:r>
            <a:r>
              <a:rPr lang="en-US" sz="2650" dirty="0" err="1"/>
              <a:t>Rubrica</a:t>
            </a:r>
            <a:endParaRPr lang="en-US" dirty="0" err="1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8B462A-45F4-4082-2670-39BF52E7D93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53</a:t>
            </a:fld>
            <a:endParaRPr lang="pt-BR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7829EC-8855-C7CE-A6CD-7057B1BADB2E}"/>
              </a:ext>
            </a:extLst>
          </p:cNvPr>
          <p:cNvSpPr txBox="1"/>
          <p:nvPr/>
        </p:nvSpPr>
        <p:spPr>
          <a:xfrm>
            <a:off x="5440680" y="5410729"/>
            <a:ext cx="292542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050" err="1"/>
              <a:t>Imagem:F.Andreussi</a:t>
            </a:r>
            <a:r>
              <a:rPr lang="pt-BR" sz="1050"/>
              <a:t>(BUW)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3F2AB4-6358-A06E-60BB-F986E1ED7F24}"/>
              </a:ext>
            </a:extLst>
          </p:cNvPr>
          <p:cNvSpPr txBox="1"/>
          <p:nvPr/>
        </p:nvSpPr>
        <p:spPr>
          <a:xfrm>
            <a:off x="237145" y="716748"/>
            <a:ext cx="6322938" cy="8002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800" b="1"/>
              <a:t>Exemplo A+</a:t>
            </a:r>
            <a:endParaRPr lang="en-US"/>
          </a:p>
          <a:p>
            <a:pPr marL="285750" indent="-285750"/>
            <a:endParaRPr lang="en-US" dirty="0"/>
          </a:p>
          <a:p>
            <a:pPr marL="285750" indent="-285750"/>
            <a:endParaRPr lang="en-US" dirty="0"/>
          </a:p>
        </p:txBody>
      </p:sp>
      <p:pic>
        <p:nvPicPr>
          <p:cNvPr id="6" name="Screen Recording 2025-09-29 at 09.41.11">
            <a:hlinkClick r:id="" action="ppaction://media"/>
            <a:extLst>
              <a:ext uri="{FF2B5EF4-FFF2-40B4-BE49-F238E27FC236}">
                <a16:creationId xmlns:a16="http://schemas.microsoft.com/office/drawing/2014/main" id="{C93ADC4A-370D-D5E2-6E85-2CCC8FF26FE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32411" y="1117674"/>
            <a:ext cx="7077818" cy="3953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317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900F1A-B46D-CB88-4F45-643C7EE2B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C713F-6558-C567-05CD-39461F388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650" noProof="0" dirty="0"/>
              <a:t>Projeto: Dicas</a:t>
            </a:r>
            <a:endParaRPr lang="pt-BR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8748E4-CF31-91DB-AE98-BD5D50B54D0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54</a:t>
            </a:fld>
            <a:endParaRPr lang="pt-BR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DC325AB-D738-2456-04EB-1349CDA9119C}"/>
              </a:ext>
            </a:extLst>
          </p:cNvPr>
          <p:cNvSpPr txBox="1"/>
          <p:nvPr/>
        </p:nvSpPr>
        <p:spPr>
          <a:xfrm>
            <a:off x="5440680" y="5410729"/>
            <a:ext cx="292542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050" err="1"/>
              <a:t>Imagem:F.Andreussi</a:t>
            </a:r>
            <a:r>
              <a:rPr lang="pt-BR" sz="1050"/>
              <a:t>(BUW)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251061-C1C5-D7F9-99E2-BD775FD7E916}"/>
              </a:ext>
            </a:extLst>
          </p:cNvPr>
          <p:cNvSpPr txBox="1"/>
          <p:nvPr/>
        </p:nvSpPr>
        <p:spPr>
          <a:xfrm>
            <a:off x="237145" y="716748"/>
            <a:ext cx="8801218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800" b="1" noProof="0" dirty="0"/>
              <a:t>Passo a passo sugerido</a:t>
            </a:r>
          </a:p>
          <a:p>
            <a:endParaRPr lang="pt-BR" sz="1800" b="1" noProof="0" dirty="0"/>
          </a:p>
          <a:p>
            <a:r>
              <a:rPr lang="pt-BR" sz="1800" b="1" noProof="0" dirty="0"/>
              <a:t>C</a:t>
            </a:r>
          </a:p>
          <a:p>
            <a:pPr marL="285750" indent="-149225">
              <a:buChar char="•"/>
            </a:pPr>
            <a:r>
              <a:rPr lang="pt-BR" sz="1800" noProof="0" dirty="0"/>
              <a:t>Desenhar a circunferência;</a:t>
            </a:r>
            <a:endParaRPr lang="pt-BR" noProof="0" dirty="0"/>
          </a:p>
          <a:p>
            <a:pPr marL="285750" indent="-149225">
              <a:buChar char="•"/>
            </a:pPr>
            <a:r>
              <a:rPr lang="pt-BR" sz="1800" noProof="0" dirty="0"/>
              <a:t>Distribuir retângulos ao longo da circunferência;</a:t>
            </a:r>
          </a:p>
          <a:p>
            <a:pPr marL="285750" indent="-149225">
              <a:buChar char="•"/>
            </a:pPr>
            <a:r>
              <a:rPr lang="pt-BR" sz="1800" noProof="0" dirty="0"/>
              <a:t>Capturar espectro (FFT) ou amplitude global;</a:t>
            </a:r>
            <a:endParaRPr lang="pt-BR" noProof="0" dirty="0"/>
          </a:p>
          <a:p>
            <a:pPr marL="285750" indent="-149225">
              <a:buChar char="•"/>
            </a:pPr>
            <a:r>
              <a:rPr lang="pt-BR" sz="1800" noProof="0" dirty="0"/>
              <a:t>Utilizar os canais capturados para alterar as formas geométricas</a:t>
            </a:r>
          </a:p>
          <a:p>
            <a:endParaRPr lang="pt-BR" sz="1800" noProof="0" dirty="0"/>
          </a:p>
          <a:p>
            <a:r>
              <a:rPr lang="pt-BR" sz="1800" b="1" noProof="0" dirty="0"/>
              <a:t>C+</a:t>
            </a:r>
            <a:endParaRPr lang="pt-BR" sz="1800" noProof="0" dirty="0"/>
          </a:p>
          <a:p>
            <a:pPr marL="285750" indent="-195263">
              <a:buChar char="•"/>
            </a:pPr>
            <a:r>
              <a:rPr lang="pt-BR" sz="1800" noProof="0" dirty="0"/>
              <a:t>Dividir o output por um numero baixo (</a:t>
            </a:r>
            <a:r>
              <a:rPr lang="pt-BR" sz="1800" noProof="0" dirty="0" err="1"/>
              <a:t>glow</a:t>
            </a:r>
            <a:r>
              <a:rPr lang="pt-BR" sz="1800" noProof="0" dirty="0"/>
              <a:t>)</a:t>
            </a:r>
          </a:p>
          <a:p>
            <a:pPr marL="285750" indent="-195263">
              <a:buChar char="•"/>
            </a:pPr>
            <a:r>
              <a:rPr lang="pt-BR" sz="1800" noProof="0" dirty="0"/>
              <a:t>Utilizar um valor aleatório (0-1) para controlar alguma etapa do código</a:t>
            </a:r>
          </a:p>
          <a:p>
            <a:pPr marL="285750" indent="-195263">
              <a:buChar char="•"/>
            </a:pPr>
            <a:r>
              <a:rPr lang="pt-BR" sz="1800" noProof="0" dirty="0"/>
              <a:t>Multiplicar a máscara gerada com as figuras por uma paleta de cores ou uma cor</a:t>
            </a:r>
          </a:p>
        </p:txBody>
      </p:sp>
    </p:spTree>
    <p:extLst>
      <p:ext uri="{BB962C8B-B14F-4D97-AF65-F5344CB8AC3E}">
        <p14:creationId xmlns:p14="http://schemas.microsoft.com/office/powerpoint/2010/main" val="141449368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41844-BF2D-00D6-86A1-837EFA842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818FD-07B1-674D-DE74-EED9EE3F4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650" noProof="0" dirty="0"/>
              <a:t>Projeto: Dicas</a:t>
            </a:r>
            <a:endParaRPr lang="pt-BR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8B0C66-2FB0-BAA7-E743-147AE9664CB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55</a:t>
            </a:fld>
            <a:endParaRPr lang="pt-BR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6FC00-C6F2-6F1E-21C7-ADF9805601ED}"/>
              </a:ext>
            </a:extLst>
          </p:cNvPr>
          <p:cNvSpPr txBox="1"/>
          <p:nvPr/>
        </p:nvSpPr>
        <p:spPr>
          <a:xfrm>
            <a:off x="5440680" y="5410729"/>
            <a:ext cx="292542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050" err="1"/>
              <a:t>Imagem:F.Andreussi</a:t>
            </a:r>
            <a:r>
              <a:rPr lang="pt-BR" sz="1050"/>
              <a:t>(BUW)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FC7030-BB95-563C-7B0A-2FD2E4579B54}"/>
              </a:ext>
            </a:extLst>
          </p:cNvPr>
          <p:cNvSpPr txBox="1"/>
          <p:nvPr/>
        </p:nvSpPr>
        <p:spPr>
          <a:xfrm>
            <a:off x="237144" y="716748"/>
            <a:ext cx="7626695" cy="403187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000" b="1" noProof="0" dirty="0"/>
              <a:t>Links do código da aula e outros:</a:t>
            </a:r>
            <a:endParaRPr lang="pt-BR" sz="1600" noProof="0" dirty="0"/>
          </a:p>
          <a:p>
            <a:endParaRPr lang="en-US" sz="2000" b="1" dirty="0"/>
          </a:p>
          <a:p>
            <a:r>
              <a:rPr lang="pt-BR" sz="2000" dirty="0">
                <a:solidFill>
                  <a:schemeClr val="tx1"/>
                </a:solidFill>
              </a:rPr>
              <a:t>Documentação GLSL:</a:t>
            </a:r>
            <a:r>
              <a:rPr lang="pt-BR" sz="2400" dirty="0">
                <a:solidFill>
                  <a:srgbClr val="2D3748"/>
                </a:solidFill>
              </a:rPr>
              <a:t> </a:t>
            </a:r>
            <a:r>
              <a:rPr lang="pt-BR" sz="2400" dirty="0">
                <a:latin typeface="Verdana"/>
                <a:ea typeface="Verdana"/>
                <a:hlinkClick r:id="rId2"/>
              </a:rPr>
              <a:t>https://docs.gl/sl4/all</a:t>
            </a:r>
            <a:r>
              <a:rPr lang="pt-BR" sz="2400" dirty="0">
                <a:solidFill>
                  <a:srgbClr val="2D3748"/>
                </a:solidFill>
              </a:rPr>
              <a:t> </a:t>
            </a:r>
            <a:endParaRPr lang="en-US" sz="2400" dirty="0"/>
          </a:p>
          <a:p>
            <a:r>
              <a:rPr lang="en-US" sz="2000" dirty="0"/>
              <a:t>Aula:</a:t>
            </a:r>
            <a:r>
              <a:rPr lang="en-US" sz="2000" b="1" dirty="0"/>
              <a:t> </a:t>
            </a:r>
            <a:r>
              <a:rPr lang="en-US" sz="2000" dirty="0">
                <a:hlinkClick r:id="rId3"/>
              </a:rPr>
              <a:t>https://www.shadertoy.com/view/WcfcDf</a:t>
            </a:r>
            <a:endParaRPr lang="en-US" sz="2000" b="1" dirty="0"/>
          </a:p>
          <a:p>
            <a:r>
              <a:rPr lang="pt-BR" sz="2000" noProof="0" dirty="0"/>
              <a:t>Áudio</a:t>
            </a:r>
            <a:r>
              <a:rPr lang="en-US" sz="2000" dirty="0"/>
              <a:t>: </a:t>
            </a:r>
            <a:r>
              <a:rPr lang="en-US" sz="2000" dirty="0">
                <a:hlinkClick r:id="rId4"/>
              </a:rPr>
              <a:t>https://www.shadertoy.com/view/Xds3Rr</a:t>
            </a:r>
            <a:endParaRPr lang="en-US" sz="1600" dirty="0"/>
          </a:p>
          <a:p>
            <a:pPr marL="285750" indent="-285750">
              <a:buChar char="•"/>
            </a:pPr>
            <a:endParaRPr lang="en-US" sz="2000" dirty="0"/>
          </a:p>
          <a:p>
            <a:pPr>
              <a:buChar char="•"/>
            </a:pPr>
            <a:endParaRPr lang="en-US" sz="2000" dirty="0"/>
          </a:p>
          <a:p>
            <a:pPr marL="285750" indent="-285750">
              <a:buChar char="•"/>
            </a:pPr>
            <a:endParaRPr lang="en-US" sz="2000" dirty="0"/>
          </a:p>
          <a:p>
            <a:pPr>
              <a:buChar char="•"/>
            </a:pPr>
            <a:endParaRPr lang="en-US" sz="2000" dirty="0"/>
          </a:p>
          <a:p>
            <a:pPr>
              <a:buChar char="•"/>
            </a:pPr>
            <a:endParaRPr lang="en-US" sz="2000" b="1" dirty="0"/>
          </a:p>
          <a:p>
            <a:pPr marL="285750" indent="-285750">
              <a:buChar char="•"/>
            </a:pPr>
            <a:endParaRPr lang="en-US" sz="2000" b="1" dirty="0"/>
          </a:p>
          <a:p>
            <a:pPr marL="285750" indent="-285750"/>
            <a:endParaRPr lang="en-US" sz="1600" dirty="0"/>
          </a:p>
          <a:p>
            <a:pPr marL="285750" indent="-285750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571936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66"/>
          <p:cNvSpPr txBox="1">
            <a:spLocks noGrp="1"/>
          </p:cNvSpPr>
          <p:nvPr>
            <p:ph type="body" idx="1"/>
          </p:nvPr>
        </p:nvSpPr>
        <p:spPr>
          <a:xfrm>
            <a:off x="955687" y="1402663"/>
            <a:ext cx="7343700" cy="5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Verdana"/>
              <a:buNone/>
            </a:pPr>
            <a:r>
              <a:rPr lang="en-BR"/>
              <a:t>Computação Gráfica</a:t>
            </a:r>
            <a:endParaRPr/>
          </a:p>
        </p:txBody>
      </p:sp>
      <p:sp>
        <p:nvSpPr>
          <p:cNvPr id="4" name="Google Shape;926;p84">
            <a:extLst>
              <a:ext uri="{FF2B5EF4-FFF2-40B4-BE49-F238E27FC236}">
                <a16:creationId xmlns:a16="http://schemas.microsoft.com/office/drawing/2014/main" id="{84ADE440-70D3-7993-9C1F-B5C671CFA3B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966787" y="2400300"/>
            <a:ext cx="7343775" cy="3284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ctr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lt1"/>
              </a:buClr>
              <a:buSzPts val="1667"/>
              <a:buFont typeface="Arial"/>
              <a:buNone/>
              <a:defRPr sz="16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300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pt-BR" sz="2200"/>
              <a:t>Luciano Soares</a:t>
            </a:r>
            <a:br>
              <a:rPr lang="pt-BR" sz="2200"/>
            </a:br>
            <a:r>
              <a:rPr lang="pt-BR" sz="2200"/>
              <a:t>&lt;</a:t>
            </a:r>
            <a:r>
              <a:rPr lang="pt-BR" sz="2200" err="1"/>
              <a:t>lpsoares@insper.edu.br</a:t>
            </a:r>
            <a:r>
              <a:rPr lang="pt-BR" sz="2200"/>
              <a:t>&gt;</a:t>
            </a:r>
          </a:p>
          <a:p>
            <a:pPr marL="0" lvl="0" indent="0" algn="ctr" rtl="0">
              <a:spcBef>
                <a:spcPts val="0"/>
              </a:spcBef>
              <a:spcAft>
                <a:spcPts val="300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en-BR" sz="2200"/>
              <a:t>Fabio Orfali</a:t>
            </a:r>
            <a:br>
              <a:rPr lang="en-BR" sz="2200"/>
            </a:br>
            <a:r>
              <a:rPr lang="en-BR" sz="2200"/>
              <a:t>&lt;fabioo1@insper.edu.br&gt;</a:t>
            </a:r>
            <a:endParaRPr lang="pt-BR" sz="2200"/>
          </a:p>
          <a:p>
            <a:pPr marL="0" lvl="0" indent="0" algn="ctr" rtl="0">
              <a:spcBef>
                <a:spcPts val="0"/>
              </a:spcBef>
              <a:spcAft>
                <a:spcPts val="300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en-BR" sz="2200"/>
              <a:t>Gustavo Braga</a:t>
            </a:r>
            <a:br>
              <a:rPr lang="en-BR" sz="2200"/>
            </a:br>
            <a:r>
              <a:rPr lang="en-US" sz="2200"/>
              <a:t>&lt;gustavobb1@insper.edu.br&gt;</a:t>
            </a:r>
            <a:endParaRPr sz="2200"/>
          </a:p>
          <a:p>
            <a:pPr marL="0" lvl="0" indent="0" algn="ctr" rtl="0">
              <a:spcBef>
                <a:spcPts val="0"/>
              </a:spcBef>
              <a:spcAft>
                <a:spcPts val="3000"/>
              </a:spcAft>
              <a:buClr>
                <a:schemeClr val="lt1"/>
              </a:buClr>
              <a:buSzPts val="2333"/>
              <a:buFont typeface="Verdana"/>
              <a:buNone/>
            </a:pPr>
            <a:endParaRPr sz="22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Avaliando a Função de Shading</a:t>
            </a:r>
            <a:endParaRPr/>
          </a:p>
        </p:txBody>
      </p:sp>
      <p:sp>
        <p:nvSpPr>
          <p:cNvPr id="331" name="Google Shape;331;p3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6</a:t>
            </a:fld>
            <a:endParaRPr/>
          </a:p>
        </p:txBody>
      </p:sp>
      <p:pic>
        <p:nvPicPr>
          <p:cNvPr id="332" name="Google Shape;332;p38" descr="page40image731600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06800" y="880933"/>
            <a:ext cx="4804004" cy="22340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38" descr="page40image730996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44900" y="3100448"/>
            <a:ext cx="4789402" cy="22340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38"/>
          <p:cNvPicPr preferRelativeResize="0"/>
          <p:nvPr/>
        </p:nvPicPr>
        <p:blipFill rotWithShape="1">
          <a:blip r:embed="rId5">
            <a:alphaModFix/>
          </a:blip>
          <a:srcRect r="55207"/>
          <a:stretch/>
        </p:blipFill>
        <p:spPr>
          <a:xfrm>
            <a:off x="203202" y="959529"/>
            <a:ext cx="3047998" cy="42855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3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Mapeamento de Texturas</a:t>
            </a:r>
            <a:endParaRPr/>
          </a:p>
        </p:txBody>
      </p:sp>
      <p:sp>
        <p:nvSpPr>
          <p:cNvPr id="340" name="Google Shape;340;p3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7</a:t>
            </a:fld>
            <a:endParaRPr/>
          </a:p>
        </p:txBody>
      </p:sp>
      <p:pic>
        <p:nvPicPr>
          <p:cNvPr id="341" name="Google Shape;341;p39" descr="page41image706920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31360" y="959529"/>
            <a:ext cx="4881044" cy="40569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39"/>
          <p:cNvPicPr preferRelativeResize="0"/>
          <p:nvPr/>
        </p:nvPicPr>
        <p:blipFill rotWithShape="1">
          <a:blip r:embed="rId4">
            <a:alphaModFix/>
          </a:blip>
          <a:srcRect r="55207"/>
          <a:stretch/>
        </p:blipFill>
        <p:spPr>
          <a:xfrm>
            <a:off x="203202" y="959529"/>
            <a:ext cx="3047998" cy="42855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4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Teste de Visibilidade do Z-Buffer</a:t>
            </a:r>
            <a:endParaRPr/>
          </a:p>
        </p:txBody>
      </p:sp>
      <p:sp>
        <p:nvSpPr>
          <p:cNvPr id="348" name="Google Shape;348;p4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8</a:t>
            </a:fld>
            <a:endParaRPr/>
          </a:p>
        </p:txBody>
      </p:sp>
      <p:pic>
        <p:nvPicPr>
          <p:cNvPr id="349" name="Google Shape;349;p40" descr="page42image2318795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792320" y="883329"/>
            <a:ext cx="4901100" cy="427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40"/>
          <p:cNvPicPr preferRelativeResize="0"/>
          <p:nvPr/>
        </p:nvPicPr>
        <p:blipFill rotWithShape="1">
          <a:blip r:embed="rId4">
            <a:alphaModFix/>
          </a:blip>
          <a:srcRect r="53987"/>
          <a:stretch/>
        </p:blipFill>
        <p:spPr>
          <a:xfrm>
            <a:off x="203201" y="883329"/>
            <a:ext cx="3134359" cy="43868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4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Objetivo: Cenas 3D complexas em tempo real</a:t>
            </a:r>
            <a:endParaRPr/>
          </a:p>
        </p:txBody>
      </p:sp>
      <p:sp>
        <p:nvSpPr>
          <p:cNvPr id="365" name="Google Shape;365;p42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Centenas de milhares a milhões de triângulos em uma cena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Cálculos complexos de vértices e fragmentos nos shaders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Alta resolução (2-4 megapixels + supersampling)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/>
              <a:t>30-60 quadros por segundo (ainda mais alto para VR)</a:t>
            </a:r>
            <a:endParaRPr/>
          </a:p>
        </p:txBody>
      </p:sp>
      <p:sp>
        <p:nvSpPr>
          <p:cNvPr id="366" name="Google Shape;366;p4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9</a:t>
            </a:fld>
            <a:endParaRPr/>
          </a:p>
        </p:txBody>
      </p:sp>
      <p:sp>
        <p:nvSpPr>
          <p:cNvPr id="367" name="Google Shape;367;p42"/>
          <p:cNvSpPr/>
          <p:nvPr/>
        </p:nvSpPr>
        <p:spPr>
          <a:xfrm>
            <a:off x="2459736" y="5408210"/>
            <a:ext cx="58704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Unrecord</a:t>
            </a:r>
            <a:r>
              <a:rPr lang="pt-B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pt-BR" sz="110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Official</a:t>
            </a:r>
            <a:r>
              <a:rPr lang="pt-B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Early Gameplay Trailer</a:t>
            </a:r>
          </a:p>
        </p:txBody>
      </p:sp>
      <p:pic>
        <p:nvPicPr>
          <p:cNvPr id="2" name="Online Media 1" descr="Unrecord - Official Early Gameplay Trailer">
            <a:hlinkClick r:id="" action="ppaction://media"/>
            <a:extLst>
              <a:ext uri="{FF2B5EF4-FFF2-40B4-BE49-F238E27FC236}">
                <a16:creationId xmlns:a16="http://schemas.microsoft.com/office/drawing/2014/main" id="{8379F9B9-FAFB-7C45-2633-B7283908DAE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656080" y="2423414"/>
            <a:ext cx="5229352" cy="29545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ersonalizar design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</TotalTime>
  <Words>3468</Words>
  <Application>Microsoft Macintosh PowerPoint</Application>
  <PresentationFormat>On-screen Show (16:10)</PresentationFormat>
  <Paragraphs>494</Paragraphs>
  <Slides>56</Slides>
  <Notes>26</Notes>
  <HiddenSlides>15</HiddenSlides>
  <MMClips>8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4" baseType="lpstr">
      <vt:lpstr>Arial</vt:lpstr>
      <vt:lpstr>Arial,Sans-Serif</vt:lpstr>
      <vt:lpstr>Courier New</vt:lpstr>
      <vt:lpstr>Courier New,monospace</vt:lpstr>
      <vt:lpstr>Open Sans</vt:lpstr>
      <vt:lpstr>system-ui</vt:lpstr>
      <vt:lpstr>Verdana</vt:lpstr>
      <vt:lpstr>Personalizar design</vt:lpstr>
      <vt:lpstr>PowerPoint Presentation</vt:lpstr>
      <vt:lpstr>Pipeline de Rasterização </vt:lpstr>
      <vt:lpstr>Pipeline de Rasterização</vt:lpstr>
      <vt:lpstr>Transformações Geométricas e Visualização</vt:lpstr>
      <vt:lpstr>Amostrando os Triângulo</vt:lpstr>
      <vt:lpstr>Avaliando a Função de Shading</vt:lpstr>
      <vt:lpstr>Mapeamento de Texturas</vt:lpstr>
      <vt:lpstr>Teste de Visibilidade do Z-Buffer</vt:lpstr>
      <vt:lpstr>Objetivo: Cenas 3D complexas em tempo real</vt:lpstr>
      <vt:lpstr>Pipeline de Rasterização: GPU</vt:lpstr>
      <vt:lpstr>Pipeline de Rasterização: Papel da CPU</vt:lpstr>
      <vt:lpstr>Pipeline de Rasterização: GPU </vt:lpstr>
      <vt:lpstr>Shaders: O que são shaders?</vt:lpstr>
      <vt:lpstr>Shaders</vt:lpstr>
      <vt:lpstr>Shaders: Tipos de shaders </vt:lpstr>
      <vt:lpstr>Shaders: Tipos de shaders </vt:lpstr>
      <vt:lpstr>Shaders: Tipos de shaders </vt:lpstr>
      <vt:lpstr>Shaders: Tipos de shaders </vt:lpstr>
      <vt:lpstr>Shaders: Tipos de shaders </vt:lpstr>
      <vt:lpstr>Como os Shaders são invocados</vt:lpstr>
      <vt:lpstr>Shaders Programáveis</vt:lpstr>
      <vt:lpstr>Compilação de um Shader</vt:lpstr>
      <vt:lpstr>Mapeamento do Shader no HW</vt:lpstr>
      <vt:lpstr>Mapeamento do Shader no Hardware</vt:lpstr>
      <vt:lpstr>Reduzindo os Cores</vt:lpstr>
      <vt:lpstr>GPU architecture</vt:lpstr>
      <vt:lpstr>Múltiplas Threads</vt:lpstr>
      <vt:lpstr>GPUs com muitos Cores</vt:lpstr>
      <vt:lpstr>Múltiplos dados (SIMD)</vt:lpstr>
      <vt:lpstr>SIMD Cores: Vectorized Instruction Set</vt:lpstr>
      <vt:lpstr>Adicionando tudo: vários núcleos SIMD</vt:lpstr>
      <vt:lpstr>Condicionais / Branches</vt:lpstr>
      <vt:lpstr>Introdução a Shaders (GLSL)</vt:lpstr>
      <vt:lpstr>Uniforms</vt:lpstr>
      <vt:lpstr>Uniforms</vt:lpstr>
      <vt:lpstr>In e Outs</vt:lpstr>
      <vt:lpstr>In e Outs</vt:lpstr>
      <vt:lpstr>In e Outs</vt:lpstr>
      <vt:lpstr>Algumas das principais funções</vt:lpstr>
      <vt:lpstr>Algumas das principais funções</vt:lpstr>
      <vt:lpstr>Funções Trigonométricas</vt:lpstr>
      <vt:lpstr>Funções Exponenciais</vt:lpstr>
      <vt:lpstr>Funções de Geometria</vt:lpstr>
      <vt:lpstr>Funções de Relacionamento Vetorial</vt:lpstr>
      <vt:lpstr>Outras Funções</vt:lpstr>
      <vt:lpstr>Shadertoy</vt:lpstr>
      <vt:lpstr>Fragment Shader</vt:lpstr>
      <vt:lpstr>Live Coding</vt:lpstr>
      <vt:lpstr>Projeto</vt:lpstr>
      <vt:lpstr>Projeto: Rubrica</vt:lpstr>
      <vt:lpstr>Projeto: Rubrica</vt:lpstr>
      <vt:lpstr>Projeto: Rubrica</vt:lpstr>
      <vt:lpstr>Projeto: Rubrica</vt:lpstr>
      <vt:lpstr>Projeto: Dicas</vt:lpstr>
      <vt:lpstr>Projeto: Dicas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Luciano Pereira Soares</cp:lastModifiedBy>
  <cp:revision>403</cp:revision>
  <cp:lastPrinted>2023-04-25T14:43:47Z</cp:lastPrinted>
  <dcterms:modified xsi:type="dcterms:W3CDTF">2025-10-05T20:54:29Z</dcterms:modified>
</cp:coreProperties>
</file>