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</p:sldMasterIdLst>
  <p:notesMasterIdLst>
    <p:notesMasterId r:id="rId26"/>
  </p:notesMasterIdLst>
  <p:sldIdLst>
    <p:sldId id="256" r:id="rId2"/>
    <p:sldId id="309" r:id="rId3"/>
    <p:sldId id="311" r:id="rId4"/>
    <p:sldId id="258" r:id="rId5"/>
    <p:sldId id="259" r:id="rId6"/>
    <p:sldId id="260" r:id="rId7"/>
    <p:sldId id="262" r:id="rId8"/>
    <p:sldId id="261" r:id="rId9"/>
    <p:sldId id="263" r:id="rId10"/>
    <p:sldId id="264" r:id="rId11"/>
    <p:sldId id="265" r:id="rId12"/>
    <p:sldId id="266" r:id="rId13"/>
    <p:sldId id="306" r:id="rId14"/>
    <p:sldId id="267" r:id="rId15"/>
    <p:sldId id="268" r:id="rId16"/>
    <p:sldId id="269" r:id="rId17"/>
    <p:sldId id="270" r:id="rId18"/>
    <p:sldId id="271" r:id="rId19"/>
    <p:sldId id="272" r:id="rId20"/>
    <p:sldId id="307" r:id="rId21"/>
    <p:sldId id="273" r:id="rId22"/>
    <p:sldId id="277" r:id="rId23"/>
    <p:sldId id="343" r:id="rId24"/>
    <p:sldId id="305" r:id="rId25"/>
  </p:sldIdLst>
  <p:sldSz cx="9144000" cy="5715000" type="screen16x10"/>
  <p:notesSz cx="9601200" cy="7315200"/>
  <p:embeddedFontLst>
    <p:embeddedFont>
      <p:font typeface="Verdana" panose="020B060403050404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96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60C3FD-573C-32EC-A6D9-8601E143E40C}" v="4" dt="2025-09-03T15:51:34.167"/>
  </p1510:revLst>
</p1510:revInfo>
</file>

<file path=ppt/tableStyles.xml><?xml version="1.0" encoding="utf-8"?>
<a:tblStyleLst xmlns:a="http://schemas.openxmlformats.org/drawingml/2006/main" def="{F4867C94-ED72-482D-90EB-B3E5E6752B99}">
  <a:tblStyle styleId="{F4867C94-ED72-482D-90EB-B3E5E6752B9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55"/>
    <p:restoredTop sz="94795"/>
  </p:normalViewPr>
  <p:slideViewPr>
    <p:cSldViewPr snapToGrid="0">
      <p:cViewPr varScale="1">
        <p:scale>
          <a:sx n="139" d="100"/>
          <a:sy n="139" d="100"/>
        </p:scale>
        <p:origin x="1160" y="176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304"/>
        <p:guide pos="30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iano Pereira Soares" userId="16c53e34-c952-423e-8700-c0525d23304f" providerId="ADAL" clId="{145888B3-5436-49A2-AC4E-050CACAB4FFB}"/>
    <pc:docChg chg="custSel addSld delSld modSld sldOrd modNotesMaster">
      <pc:chgData name="Luciano Pereira Soares" userId="16c53e34-c952-423e-8700-c0525d23304f" providerId="ADAL" clId="{145888B3-5436-49A2-AC4E-050CACAB4FFB}" dt="2024-09-23T19:14:47.431" v="163"/>
      <pc:docMkLst>
        <pc:docMk/>
      </pc:docMkLst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56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58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59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60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61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62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63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64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65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66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67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68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69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70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71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72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73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75"/>
        </pc:sldMkLst>
      </pc:sldChg>
      <pc:sldChg chg="modSp mod 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77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78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81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82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283"/>
        </pc:sldMkLst>
      </pc:sldChg>
      <pc:sldChg chg="del modNotes">
        <pc:chgData name="Luciano Pereira Soares" userId="16c53e34-c952-423e-8700-c0525d23304f" providerId="ADAL" clId="{145888B3-5436-49A2-AC4E-050CACAB4FFB}" dt="2024-09-23T19:14:47.431" v="163"/>
        <pc:sldMkLst>
          <pc:docMk/>
          <pc:sldMk cId="984897195" sldId="284"/>
        </pc:sldMkLst>
      </pc:sldChg>
      <pc:sldChg chg="add modNotes">
        <pc:chgData name="Luciano Pereira Soares" userId="16c53e34-c952-423e-8700-c0525d23304f" providerId="ADAL" clId="{145888B3-5436-49A2-AC4E-050CACAB4FFB}" dt="2024-09-23T19:14:47.431" v="163"/>
        <pc:sldMkLst>
          <pc:docMk/>
          <pc:sldMk cId="643417735" sldId="285"/>
        </pc:sldMkLst>
      </pc:sldChg>
      <pc:sldChg chg="del modNotes">
        <pc:chgData name="Luciano Pereira Soares" userId="16c53e34-c952-423e-8700-c0525d23304f" providerId="ADAL" clId="{145888B3-5436-49A2-AC4E-050CACAB4FFB}" dt="2024-09-23T19:14:47.431" v="163"/>
        <pc:sldMkLst>
          <pc:docMk/>
          <pc:sldMk cId="648978300" sldId="286"/>
        </pc:sldMkLst>
      </pc:sldChg>
      <pc:sldChg chg="add modNotes">
        <pc:chgData name="Luciano Pereira Soares" userId="16c53e34-c952-423e-8700-c0525d23304f" providerId="ADAL" clId="{145888B3-5436-49A2-AC4E-050CACAB4FFB}" dt="2024-09-23T19:14:47.431" v="163"/>
        <pc:sldMkLst>
          <pc:docMk/>
          <pc:sldMk cId="1079675538" sldId="287"/>
        </pc:sldMkLst>
      </pc:sldChg>
      <pc:sldChg chg="del modNotes">
        <pc:chgData name="Luciano Pereira Soares" userId="16c53e34-c952-423e-8700-c0525d23304f" providerId="ADAL" clId="{145888B3-5436-49A2-AC4E-050CACAB4FFB}" dt="2024-09-23T19:14:47.431" v="163"/>
        <pc:sldMkLst>
          <pc:docMk/>
          <pc:sldMk cId="4179694168" sldId="288"/>
        </pc:sldMkLst>
      </pc:sldChg>
      <pc:sldChg chg="del modNotes">
        <pc:chgData name="Luciano Pereira Soares" userId="16c53e34-c952-423e-8700-c0525d23304f" providerId="ADAL" clId="{145888B3-5436-49A2-AC4E-050CACAB4FFB}" dt="2024-09-23T19:14:47.431" v="163"/>
        <pc:sldMkLst>
          <pc:docMk/>
          <pc:sldMk cId="3033389759" sldId="289"/>
        </pc:sldMkLst>
      </pc:sldChg>
      <pc:sldChg chg="add modNotes">
        <pc:chgData name="Luciano Pereira Soares" userId="16c53e34-c952-423e-8700-c0525d23304f" providerId="ADAL" clId="{145888B3-5436-49A2-AC4E-050CACAB4FFB}" dt="2024-09-23T19:14:47.431" v="163"/>
        <pc:sldMkLst>
          <pc:docMk/>
          <pc:sldMk cId="1652425179" sldId="290"/>
        </pc:sldMkLst>
      </pc:sldChg>
      <pc:sldChg chg="del modNotes">
        <pc:chgData name="Luciano Pereira Soares" userId="16c53e34-c952-423e-8700-c0525d23304f" providerId="ADAL" clId="{145888B3-5436-49A2-AC4E-050CACAB4FFB}" dt="2024-09-23T19:14:47.431" v="163"/>
        <pc:sldMkLst>
          <pc:docMk/>
          <pc:sldMk cId="2610347603" sldId="291"/>
        </pc:sldMkLst>
      </pc:sldChg>
      <pc:sldChg chg="del modNotes">
        <pc:chgData name="Luciano Pereira Soares" userId="16c53e34-c952-423e-8700-c0525d23304f" providerId="ADAL" clId="{145888B3-5436-49A2-AC4E-050CACAB4FFB}" dt="2024-09-23T19:14:47.431" v="163"/>
        <pc:sldMkLst>
          <pc:docMk/>
          <pc:sldMk cId="733350773" sldId="292"/>
        </pc:sldMkLst>
      </pc:sldChg>
      <pc:sldChg chg="del modNotes">
        <pc:chgData name="Luciano Pereira Soares" userId="16c53e34-c952-423e-8700-c0525d23304f" providerId="ADAL" clId="{145888B3-5436-49A2-AC4E-050CACAB4FFB}" dt="2024-09-23T19:14:47.431" v="163"/>
        <pc:sldMkLst>
          <pc:docMk/>
          <pc:sldMk cId="3496230918" sldId="293"/>
        </pc:sldMkLst>
      </pc:sldChg>
      <pc:sldChg chg="add modNotes">
        <pc:chgData name="Luciano Pereira Soares" userId="16c53e34-c952-423e-8700-c0525d23304f" providerId="ADAL" clId="{145888B3-5436-49A2-AC4E-050CACAB4FFB}" dt="2024-09-23T19:14:47.431" v="163"/>
        <pc:sldMkLst>
          <pc:docMk/>
          <pc:sldMk cId="3947504199" sldId="294"/>
        </pc:sldMkLst>
      </pc:sldChg>
      <pc:sldChg chg="add modNotes">
        <pc:chgData name="Luciano Pereira Soares" userId="16c53e34-c952-423e-8700-c0525d23304f" providerId="ADAL" clId="{145888B3-5436-49A2-AC4E-050CACAB4FFB}" dt="2024-09-23T19:14:47.431" v="163"/>
        <pc:sldMkLst>
          <pc:docMk/>
          <pc:sldMk cId="1331612838" sldId="295"/>
        </pc:sldMkLst>
      </pc:sldChg>
      <pc:sldChg chg="del modNotes">
        <pc:chgData name="Luciano Pereira Soares" userId="16c53e34-c952-423e-8700-c0525d23304f" providerId="ADAL" clId="{145888B3-5436-49A2-AC4E-050CACAB4FFB}" dt="2024-09-23T19:14:47.431" v="163"/>
        <pc:sldMkLst>
          <pc:docMk/>
          <pc:sldMk cId="867851167" sldId="296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0" sldId="305"/>
        </pc:sldMkLst>
      </pc:sldChg>
      <pc:sldChg chg="modSp mod">
        <pc:chgData name="Luciano Pereira Soares" userId="16c53e34-c952-423e-8700-c0525d23304f" providerId="ADAL" clId="{145888B3-5436-49A2-AC4E-050CACAB4FFB}" dt="2024-09-11T21:34:04.766" v="160" actId="20577"/>
        <pc:sldMkLst>
          <pc:docMk/>
          <pc:sldMk cId="169353415" sldId="308"/>
        </pc:sldMkLst>
      </pc:sldChg>
      <pc:sldChg chg="add">
        <pc:chgData name="Luciano Pereira Soares" userId="16c53e34-c952-423e-8700-c0525d23304f" providerId="ADAL" clId="{145888B3-5436-49A2-AC4E-050CACAB4FFB}" dt="2024-09-11T21:26:24.760" v="65"/>
        <pc:sldMkLst>
          <pc:docMk/>
          <pc:sldMk cId="280752430" sldId="309"/>
        </pc:sldMkLst>
      </pc:sldChg>
      <pc:sldChg chg="del">
        <pc:chgData name="Luciano Pereira Soares" userId="16c53e34-c952-423e-8700-c0525d23304f" providerId="ADAL" clId="{145888B3-5436-49A2-AC4E-050CACAB4FFB}" dt="2024-09-11T21:26:22.454" v="64" actId="2696"/>
        <pc:sldMkLst>
          <pc:docMk/>
          <pc:sldMk cId="1366920594" sldId="309"/>
        </pc:sldMkLst>
      </pc:sldChg>
      <pc:sldChg chg="modSp new mod ord modShow">
        <pc:chgData name="Luciano Pereira Soares" userId="16c53e34-c952-423e-8700-c0525d23304f" providerId="ADAL" clId="{145888B3-5436-49A2-AC4E-050CACAB4FFB}" dt="2024-09-11T21:21:56.222" v="63" actId="20577"/>
        <pc:sldMkLst>
          <pc:docMk/>
          <pc:sldMk cId="397668908" sldId="310"/>
        </pc:sldMkLst>
      </pc:sldChg>
      <pc:sldChg chg="addSp modSp new mod modShow">
        <pc:chgData name="Luciano Pereira Soares" userId="16c53e34-c952-423e-8700-c0525d23304f" providerId="ADAL" clId="{145888B3-5436-49A2-AC4E-050CACAB4FFB}" dt="2024-09-11T21:28:20.166" v="90" actId="1076"/>
        <pc:sldMkLst>
          <pc:docMk/>
          <pc:sldMk cId="1304997808" sldId="311"/>
        </pc:sldMkLst>
      </pc:sldChg>
      <pc:sldChg chg="add modNotes">
        <pc:chgData name="Luciano Pereira Soares" userId="16c53e34-c952-423e-8700-c0525d23304f" providerId="ADAL" clId="{145888B3-5436-49A2-AC4E-050CACAB4FFB}" dt="2024-09-23T19:14:47.431" v="163"/>
        <pc:sldMkLst>
          <pc:docMk/>
          <pc:sldMk cId="2271211113" sldId="343"/>
        </pc:sldMkLst>
      </pc:sldChg>
      <pc:sldChg chg="modSp new mod">
        <pc:chgData name="Luciano Pereira Soares" userId="16c53e34-c952-423e-8700-c0525d23304f" providerId="ADAL" clId="{145888B3-5436-49A2-AC4E-050CACAB4FFB}" dt="2024-09-11T21:33:08.233" v="114" actId="20577"/>
        <pc:sldMkLst>
          <pc:docMk/>
          <pc:sldMk cId="3765569255" sldId="344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1887164639" sldId="350"/>
        </pc:sldMkLst>
      </pc:sldChg>
      <pc:sldChg chg="modNotes">
        <pc:chgData name="Luciano Pereira Soares" userId="16c53e34-c952-423e-8700-c0525d23304f" providerId="ADAL" clId="{145888B3-5436-49A2-AC4E-050CACAB4FFB}" dt="2024-09-23T19:14:47.431" v="163"/>
        <pc:sldMkLst>
          <pc:docMk/>
          <pc:sldMk cId="1616348067" sldId="356"/>
        </pc:sldMkLst>
      </pc:sldChg>
    </pc:docChg>
  </pc:docChgLst>
  <pc:docChgLst>
    <pc:chgData name="Fabio Orfali" userId="S::fabioo1@insper.edu.br::3730b7a9-9dee-4645-b6eb-7377d594d9d3" providerId="AD" clId="Web-{5CA281D5-A114-F56B-EC14-92B96A69298F}"/>
    <pc:docChg chg="modSld">
      <pc:chgData name="Fabio Orfali" userId="S::fabioo1@insper.edu.br::3730b7a9-9dee-4645-b6eb-7377d594d9d3" providerId="AD" clId="Web-{5CA281D5-A114-F56B-EC14-92B96A69298F}" dt="2024-09-10T01:02:27.622" v="5" actId="20577"/>
      <pc:docMkLst>
        <pc:docMk/>
      </pc:docMkLst>
      <pc:sldChg chg="modSp">
        <pc:chgData name="Fabio Orfali" userId="S::fabioo1@insper.edu.br::3730b7a9-9dee-4645-b6eb-7377d594d9d3" providerId="AD" clId="Web-{5CA281D5-A114-F56B-EC14-92B96A69298F}" dt="2024-09-10T00:59:52.867" v="3" actId="20577"/>
        <pc:sldMkLst>
          <pc:docMk/>
          <pc:sldMk cId="0" sldId="269"/>
        </pc:sldMkLst>
      </pc:sldChg>
      <pc:sldChg chg="modSp">
        <pc:chgData name="Fabio Orfali" userId="S::fabioo1@insper.edu.br::3730b7a9-9dee-4645-b6eb-7377d594d9d3" providerId="AD" clId="Web-{5CA281D5-A114-F56B-EC14-92B96A69298F}" dt="2024-09-10T01:02:27.622" v="5" actId="20577"/>
        <pc:sldMkLst>
          <pc:docMk/>
          <pc:sldMk cId="0" sldId="277"/>
        </pc:sldMkLst>
      </pc:sldChg>
    </pc:docChg>
  </pc:docChgLst>
  <pc:docChgLst>
    <pc:chgData name="Luciano Pereira Soares" userId="S::lucianops@insper.edu.br::16c53e34-c952-423e-8700-c0525d23304f" providerId="AD" clId="Web-{2EC723E1-398B-E381-4FC5-8B48CCEDC0B1}"/>
    <pc:docChg chg="modSld">
      <pc:chgData name="Luciano Pereira Soares" userId="S::lucianops@insper.edu.br::16c53e34-c952-423e-8700-c0525d23304f" providerId="AD" clId="Web-{2EC723E1-398B-E381-4FC5-8B48CCEDC0B1}" dt="2024-09-10T11:59:39.979" v="1"/>
      <pc:docMkLst>
        <pc:docMk/>
      </pc:docMkLst>
      <pc:sldChg chg="delSp">
        <pc:chgData name="Luciano Pereira Soares" userId="S::lucianops@insper.edu.br::16c53e34-c952-423e-8700-c0525d23304f" providerId="AD" clId="Web-{2EC723E1-398B-E381-4FC5-8B48CCEDC0B1}" dt="2024-09-10T11:59:39.979" v="1"/>
        <pc:sldMkLst>
          <pc:docMk/>
          <pc:sldMk cId="0" sldId="281"/>
        </pc:sldMkLst>
      </pc:sldChg>
      <pc:sldChg chg="mod modShow">
        <pc:chgData name="Luciano Pereira Soares" userId="S::lucianops@insper.edu.br::16c53e34-c952-423e-8700-c0525d23304f" providerId="AD" clId="Web-{2EC723E1-398B-E381-4FC5-8B48CCEDC0B1}" dt="2024-09-10T10:30:20.037" v="0"/>
        <pc:sldMkLst>
          <pc:docMk/>
          <pc:sldMk cId="1366920594" sldId="309"/>
        </pc:sldMkLst>
      </pc:sldChg>
    </pc:docChg>
  </pc:docChgLst>
  <pc:docChgLst>
    <pc:chgData name="Fabio Orfali" userId="S::fabioo1@insper.edu.br::3730b7a9-9dee-4645-b6eb-7377d594d9d3" providerId="AD" clId="Web-{A160C3FD-573C-32EC-A6D9-8601E143E40C}"/>
    <pc:docChg chg="modSld">
      <pc:chgData name="Fabio Orfali" userId="S::fabioo1@insper.edu.br::3730b7a9-9dee-4645-b6eb-7377d594d9d3" providerId="AD" clId="Web-{A160C3FD-573C-32EC-A6D9-8601E143E40C}" dt="2025-09-03T15:51:34.152" v="1" actId="20577"/>
      <pc:docMkLst>
        <pc:docMk/>
      </pc:docMkLst>
      <pc:sldChg chg="modSp">
        <pc:chgData name="Fabio Orfali" userId="S::fabioo1@insper.edu.br::3730b7a9-9dee-4645-b6eb-7377d594d9d3" providerId="AD" clId="Web-{A160C3FD-573C-32EC-A6D9-8601E143E40C}" dt="2025-09-03T15:51:34.152" v="1" actId="20577"/>
        <pc:sldMkLst>
          <pc:docMk/>
          <pc:sldMk cId="733350773" sldId="292"/>
        </pc:sldMkLst>
        <pc:spChg chg="mod">
          <ac:chgData name="Fabio Orfali" userId="S::fabioo1@insper.edu.br::3730b7a9-9dee-4645-b6eb-7377d594d9d3" providerId="AD" clId="Web-{A160C3FD-573C-32EC-A6D9-8601E143E40C}" dt="2025-09-03T15:51:34.152" v="1" actId="20577"/>
          <ac:spMkLst>
            <pc:docMk/>
            <pc:sldMk cId="733350773" sldId="292"/>
            <ac:spMk id="44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41605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438459" y="0"/>
            <a:ext cx="41605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6948171"/>
            <a:ext cx="41605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42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42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12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p43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43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14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f0a0f75e28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gf0a0f75e28_0_146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gf0a0f75e28_0_146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15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4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45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45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17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46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46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18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f0a0f75e28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f0a0f75e28_0_190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gf0a0f75e28_0_190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19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lang="en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85784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7" name="Google Shape;217;p47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Truque: </a:t>
            </a:r>
            <a:endParaRPr/>
          </a:p>
        </p:txBody>
      </p:sp>
      <p:sp>
        <p:nvSpPr>
          <p:cNvPr id="218" name="Google Shape;218;p47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21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f0a0f75e28_0_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f0a0f75e28_0_239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gf0a0f75e28_0_239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22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5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e98ab1d25f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e98ab1d25f_0_23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Levamos 40 minutos com a turma (2021.2)</a:t>
            </a:r>
            <a:endParaRPr/>
          </a:p>
        </p:txBody>
      </p:sp>
      <p:sp>
        <p:nvSpPr>
          <p:cNvPr id="348" name="Google Shape;348;ge98ab1d25f_0_23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25789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e9788ee6dc_0_83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ge9788ee6dc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f0a0f75e28_0_8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f0a0f75e28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7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8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f0a0f75e28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f0a0f75e28_0_73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f0a0f75e28_0_73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8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9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0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1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4" y="-1"/>
            <a:ext cx="9123426" cy="684684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3"/>
          </p:nvPr>
        </p:nvSpPr>
        <p:spPr>
          <a:xfrm>
            <a:off x="900112" y="5296958"/>
            <a:ext cx="7343775" cy="19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233"/>
              </a:spcBef>
              <a:spcAft>
                <a:spcPts val="0"/>
              </a:spcAft>
              <a:buClr>
                <a:schemeClr val="lt1"/>
              </a:buClr>
              <a:buSzPts val="1167"/>
              <a:buFont typeface="Arial"/>
              <a:buNone/>
              <a:defRPr sz="11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4500"/>
              <a:buFont typeface="Verdana"/>
              <a:buNone/>
              <a:defRPr sz="4500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»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descr="fundo_ppt1_ok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24000" y="0"/>
            <a:ext cx="7620000" cy="5715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en-BR"/>
              <a:t>Computação Gráfica</a:t>
            </a:r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en-BR" dirty="0"/>
              <a:t>Aula 8: Interpolação em Triângulos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Coordenadas Baricêntricas - Exemplo</a:t>
            </a:r>
            <a:endParaRPr/>
          </a:p>
        </p:txBody>
      </p:sp>
      <p:sp>
        <p:nvSpPr>
          <p:cNvPr id="128" name="Google Shape;128;p1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10</a:t>
            </a:fld>
            <a:endParaRPr/>
          </a:p>
        </p:txBody>
      </p:sp>
      <p:pic>
        <p:nvPicPr>
          <p:cNvPr id="129" name="Google Shape;129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6631" y="1353044"/>
            <a:ext cx="7390616" cy="41613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Coordenadas Baricêntricas - Exemplo</a:t>
            </a:r>
            <a:endParaRPr/>
          </a:p>
        </p:txBody>
      </p:sp>
      <p:sp>
        <p:nvSpPr>
          <p:cNvPr id="135" name="Google Shape;135;p1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11</a:t>
            </a:fld>
            <a:endParaRPr/>
          </a:p>
        </p:txBody>
      </p:sp>
      <p:pic>
        <p:nvPicPr>
          <p:cNvPr id="136" name="Google Shape;136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2156" y="1367935"/>
            <a:ext cx="7277956" cy="3788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Interpolação Linear Pelo Triângulo</a:t>
            </a:r>
            <a:endParaRPr/>
          </a:p>
        </p:txBody>
      </p:sp>
      <p:sp>
        <p:nvSpPr>
          <p:cNvPr id="143" name="Google Shape;143;p1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12</a:t>
            </a:fld>
            <a:endParaRPr/>
          </a:p>
        </p:txBody>
      </p:sp>
      <p:pic>
        <p:nvPicPr>
          <p:cNvPr id="144" name="Google Shape;144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0177" y="1333606"/>
            <a:ext cx="7108276" cy="3835163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8"/>
          <p:cNvSpPr/>
          <p:nvPr/>
        </p:nvSpPr>
        <p:spPr>
          <a:xfrm>
            <a:off x="5872897" y="3385530"/>
            <a:ext cx="2938593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r>
              <a:rPr lang="en-BR" sz="2000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BR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V</a:t>
            </a:r>
            <a:r>
              <a:rPr lang="en-BR" sz="2000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en-BR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V</a:t>
            </a:r>
            <a:r>
              <a:rPr lang="en-BR" sz="2000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BR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podem ser posições, coordenadas de textura, cores, vetores normais, atributos de materiais ...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FA70F-C852-33A2-681F-9DE40930F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Propostas de cálculos das coordenadas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F80CF2-3BB0-0866-A711-A17D951F25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2000"/>
            </a:pPr>
            <a:r>
              <a:rPr lang="pt-BR" sz="2800" dirty="0"/>
              <a:t>Ponto de vista geométrico de: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800" dirty="0"/>
              <a:t>distâncias proporcionais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800" dirty="0"/>
              <a:t>áreas proporcionais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E81986-6C5E-BDF0-73AE-7D683DA1406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13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74409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38;p27">
            <a:extLst>
              <a:ext uri="{FF2B5EF4-FFF2-40B4-BE49-F238E27FC236}">
                <a16:creationId xmlns:a16="http://schemas.microsoft.com/office/drawing/2014/main" id="{891DC0F5-4CF7-3A26-0D5D-A920058C7AB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6091" y="1507825"/>
            <a:ext cx="5328557" cy="390290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2600"/>
            </a:pPr>
            <a:r>
              <a:rPr lang="en-BR" dirty="0"/>
              <a:t>Coordenadas Baricêntricas (1</a:t>
            </a:r>
            <a:r>
              <a:rPr lang="en-BR" baseline="30000" dirty="0"/>
              <a:t>a</a:t>
            </a:r>
            <a:r>
              <a:rPr lang="en-BR" dirty="0"/>
              <a:t> opção)</a:t>
            </a:r>
            <a:endParaRPr dirty="0"/>
          </a:p>
        </p:txBody>
      </p:sp>
      <p:sp>
        <p:nvSpPr>
          <p:cNvPr id="152" name="Google Shape;152;p1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14</a:t>
            </a:fld>
            <a:endParaRPr/>
          </a:p>
        </p:txBody>
      </p:sp>
      <p:sp>
        <p:nvSpPr>
          <p:cNvPr id="154" name="Google Shape;154;p19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32" cy="933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 dirty="0"/>
              <a:t>Ponto de vista geométrico de distâncias proporcionais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Lembrando: Equação da Reta</a:t>
            </a:r>
            <a:endParaRPr/>
          </a:p>
        </p:txBody>
      </p:sp>
      <p:sp>
        <p:nvSpPr>
          <p:cNvPr id="162" name="Google Shape;162;p2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15</a:t>
            </a:fld>
            <a:endParaRPr/>
          </a:p>
        </p:txBody>
      </p:sp>
      <p:pic>
        <p:nvPicPr>
          <p:cNvPr id="163" name="Google Shape;16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9375" y="3639547"/>
            <a:ext cx="3964633" cy="2075375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0"/>
          <p:cNvSpPr/>
          <p:nvPr/>
        </p:nvSpPr>
        <p:spPr>
          <a:xfrm>
            <a:off x="250838" y="796920"/>
            <a:ext cx="8653500" cy="6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L(x, y) = </a:t>
            </a:r>
            <a:r>
              <a:rPr lang="en-BR" sz="2300" i="1">
                <a:solidFill>
                  <a:schemeClr val="dk1"/>
                </a:solidFill>
              </a:rPr>
              <a:t>p</a:t>
            </a:r>
            <a:r>
              <a:rPr lang="en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• </a:t>
            </a:r>
            <a:r>
              <a:rPr lang="en-BR" sz="2300" i="1">
                <a:solidFill>
                  <a:schemeClr val="dk1"/>
                </a:solidFill>
              </a:rPr>
              <a:t>n</a:t>
            </a:r>
            <a:r>
              <a:rPr lang="en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(</a:t>
            </a:r>
            <a:r>
              <a:rPr lang="en-BR" sz="2300" i="1">
                <a:solidFill>
                  <a:schemeClr val="dk1"/>
                </a:solidFill>
              </a:rPr>
              <a:t>x</a:t>
            </a:r>
            <a:r>
              <a:rPr lang="en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BR" sz="2300" i="1">
                <a:solidFill>
                  <a:schemeClr val="dk1"/>
                </a:solidFill>
              </a:rPr>
              <a:t>x</a:t>
            </a:r>
            <a:r>
              <a:rPr lang="en-BR" sz="2300" i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 </a:t>
            </a:r>
            <a:r>
              <a:rPr lang="en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BR" sz="2300" i="1">
                <a:solidFill>
                  <a:schemeClr val="dk1"/>
                </a:solidFill>
              </a:rPr>
              <a:t>y</a:t>
            </a:r>
            <a:r>
              <a:rPr lang="en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BR" sz="2300" i="1">
                <a:solidFill>
                  <a:schemeClr val="dk1"/>
                </a:solidFill>
              </a:rPr>
              <a:t>y</a:t>
            </a:r>
            <a:r>
              <a:rPr lang="en-BR" sz="2300" i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BR" sz="2300" i="1">
                <a:solidFill>
                  <a:schemeClr val="dk1"/>
                </a:solidFill>
              </a:rPr>
              <a:t>•</a:t>
            </a:r>
            <a:r>
              <a:rPr lang="en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BR" sz="2300" i="1">
                <a:solidFill>
                  <a:schemeClr val="dk1"/>
                </a:solidFill>
              </a:rPr>
              <a:t>y</a:t>
            </a:r>
            <a:r>
              <a:rPr lang="en-BR" sz="2300" i="1" baseline="-25000">
                <a:solidFill>
                  <a:schemeClr val="dk1"/>
                </a:solidFill>
              </a:rPr>
              <a:t>1</a:t>
            </a:r>
            <a:r>
              <a:rPr lang="en-BR" sz="2300" i="1">
                <a:solidFill>
                  <a:schemeClr val="dk1"/>
                </a:solidFill>
              </a:rPr>
              <a:t> – y</a:t>
            </a:r>
            <a:r>
              <a:rPr lang="en-BR" sz="2300" i="1" baseline="-25000">
                <a:solidFill>
                  <a:schemeClr val="dk1"/>
                </a:solidFill>
              </a:rPr>
              <a:t>0</a:t>
            </a:r>
            <a:r>
              <a:rPr lang="en-BR" sz="2300" i="1">
                <a:solidFill>
                  <a:schemeClr val="dk1"/>
                </a:solidFill>
              </a:rPr>
              <a:t> </a:t>
            </a:r>
            <a:r>
              <a:rPr lang="en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BR" sz="2300" i="1">
                <a:solidFill>
                  <a:schemeClr val="dk1"/>
                </a:solidFill>
              </a:rPr>
              <a:t>–</a:t>
            </a:r>
            <a:r>
              <a:rPr lang="en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BR" sz="2300" i="1">
                <a:solidFill>
                  <a:schemeClr val="dk1"/>
                </a:solidFill>
              </a:rPr>
              <a:t>x</a:t>
            </a:r>
            <a:r>
              <a:rPr lang="en-BR" sz="2300" i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BR" sz="2300" i="1">
                <a:solidFill>
                  <a:schemeClr val="dk1"/>
                </a:solidFill>
              </a:rPr>
              <a:t>x</a:t>
            </a:r>
            <a:r>
              <a:rPr lang="en-BR" sz="2300" i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))</a:t>
            </a:r>
            <a:endParaRPr/>
          </a:p>
        </p:txBody>
      </p:sp>
      <p:sp>
        <p:nvSpPr>
          <p:cNvPr id="165" name="Google Shape;165;p20"/>
          <p:cNvSpPr/>
          <p:nvPr/>
        </p:nvSpPr>
        <p:spPr>
          <a:xfrm>
            <a:off x="239663" y="1386720"/>
            <a:ext cx="8653500" cy="6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2300" i="1">
                <a:solidFill>
                  <a:schemeClr val="dk1"/>
                </a:solidFill>
              </a:rPr>
              <a:t>                      </a:t>
            </a:r>
            <a:r>
              <a:rPr lang="en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BR" sz="2300" i="1">
                <a:solidFill>
                  <a:schemeClr val="dk1"/>
                </a:solidFill>
              </a:rPr>
              <a:t>(x – x</a:t>
            </a:r>
            <a:r>
              <a:rPr lang="en-BR" sz="2300" i="1" baseline="-25000">
                <a:solidFill>
                  <a:schemeClr val="dk1"/>
                </a:solidFill>
              </a:rPr>
              <a:t>0</a:t>
            </a:r>
            <a:r>
              <a:rPr lang="en-BR" sz="2300" i="1">
                <a:solidFill>
                  <a:schemeClr val="dk1"/>
                </a:solidFill>
              </a:rPr>
              <a:t>)(y</a:t>
            </a:r>
            <a:r>
              <a:rPr lang="en-BR" sz="2300" i="1" baseline="-25000">
                <a:solidFill>
                  <a:schemeClr val="dk1"/>
                </a:solidFill>
              </a:rPr>
              <a:t>1</a:t>
            </a:r>
            <a:r>
              <a:rPr lang="en-BR" sz="2300" i="1">
                <a:solidFill>
                  <a:schemeClr val="dk1"/>
                </a:solidFill>
              </a:rPr>
              <a:t> – y</a:t>
            </a:r>
            <a:r>
              <a:rPr lang="en-BR" sz="2300" i="1" baseline="-25000">
                <a:solidFill>
                  <a:schemeClr val="dk1"/>
                </a:solidFill>
              </a:rPr>
              <a:t>0</a:t>
            </a:r>
            <a:r>
              <a:rPr lang="en-BR" sz="2300" i="1">
                <a:solidFill>
                  <a:schemeClr val="dk1"/>
                </a:solidFill>
              </a:rPr>
              <a:t>)</a:t>
            </a:r>
            <a:r>
              <a:rPr lang="en-BR">
                <a:solidFill>
                  <a:schemeClr val="dk1"/>
                </a:solidFill>
              </a:rPr>
              <a:t> </a:t>
            </a:r>
            <a:r>
              <a:rPr lang="en-BR" sz="2300" i="1">
                <a:solidFill>
                  <a:schemeClr val="dk1"/>
                </a:solidFill>
              </a:rPr>
              <a:t>– (y – y</a:t>
            </a:r>
            <a:r>
              <a:rPr lang="en-BR" sz="2300" i="1" baseline="-25000">
                <a:solidFill>
                  <a:schemeClr val="dk1"/>
                </a:solidFill>
              </a:rPr>
              <a:t>0</a:t>
            </a:r>
            <a:r>
              <a:rPr lang="en-BR" sz="2300" i="1">
                <a:solidFill>
                  <a:schemeClr val="dk1"/>
                </a:solidFill>
              </a:rPr>
              <a:t>)(x</a:t>
            </a:r>
            <a:r>
              <a:rPr lang="en-BR" sz="2300" i="1" baseline="-25000">
                <a:solidFill>
                  <a:schemeClr val="dk1"/>
                </a:solidFill>
              </a:rPr>
              <a:t>1</a:t>
            </a:r>
            <a:r>
              <a:rPr lang="en-BR" sz="2300" i="1">
                <a:solidFill>
                  <a:schemeClr val="dk1"/>
                </a:solidFill>
              </a:rPr>
              <a:t> – x</a:t>
            </a:r>
            <a:r>
              <a:rPr lang="en-BR" sz="2300" i="1" baseline="-25000">
                <a:solidFill>
                  <a:schemeClr val="dk1"/>
                </a:solidFill>
              </a:rPr>
              <a:t>0</a:t>
            </a:r>
            <a:r>
              <a:rPr lang="en-BR" sz="2300" i="1">
                <a:solidFill>
                  <a:schemeClr val="dk1"/>
                </a:solidFill>
              </a:rPr>
              <a:t>)</a:t>
            </a:r>
            <a:endParaRPr/>
          </a:p>
        </p:txBody>
      </p:sp>
      <p:sp>
        <p:nvSpPr>
          <p:cNvPr id="166" name="Google Shape;166;p20"/>
          <p:cNvSpPr/>
          <p:nvPr/>
        </p:nvSpPr>
        <p:spPr>
          <a:xfrm>
            <a:off x="250838" y="2032145"/>
            <a:ext cx="8653500" cy="6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2300" i="1">
                <a:solidFill>
                  <a:schemeClr val="dk1"/>
                </a:solidFill>
              </a:rPr>
              <a:t>                      </a:t>
            </a:r>
            <a:r>
              <a:rPr lang="en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BR" sz="2300" i="1">
                <a:solidFill>
                  <a:schemeClr val="dk1"/>
                </a:solidFill>
              </a:rPr>
              <a:t>(y</a:t>
            </a:r>
            <a:r>
              <a:rPr lang="en-BR" sz="2300" i="1" baseline="-25000">
                <a:solidFill>
                  <a:schemeClr val="dk1"/>
                </a:solidFill>
              </a:rPr>
              <a:t>1</a:t>
            </a:r>
            <a:r>
              <a:rPr lang="en-BR" sz="2300" i="1">
                <a:solidFill>
                  <a:schemeClr val="dk1"/>
                </a:solidFill>
              </a:rPr>
              <a:t> – y</a:t>
            </a:r>
            <a:r>
              <a:rPr lang="en-BR" sz="2300" i="1" baseline="-25000">
                <a:solidFill>
                  <a:schemeClr val="dk1"/>
                </a:solidFill>
              </a:rPr>
              <a:t>0</a:t>
            </a:r>
            <a:r>
              <a:rPr lang="en-BR" sz="2300" i="1">
                <a:solidFill>
                  <a:schemeClr val="dk1"/>
                </a:solidFill>
              </a:rPr>
              <a:t>)x – (x</a:t>
            </a:r>
            <a:r>
              <a:rPr lang="en-BR" sz="2300" i="1" baseline="-25000">
                <a:solidFill>
                  <a:schemeClr val="dk1"/>
                </a:solidFill>
              </a:rPr>
              <a:t>1</a:t>
            </a:r>
            <a:r>
              <a:rPr lang="en-BR" sz="2300" i="1">
                <a:solidFill>
                  <a:schemeClr val="dk1"/>
                </a:solidFill>
              </a:rPr>
              <a:t> – x</a:t>
            </a:r>
            <a:r>
              <a:rPr lang="en-BR" sz="2300" i="1" baseline="-25000">
                <a:solidFill>
                  <a:schemeClr val="dk1"/>
                </a:solidFill>
              </a:rPr>
              <a:t>0</a:t>
            </a:r>
            <a:r>
              <a:rPr lang="en-BR" sz="2300" i="1">
                <a:solidFill>
                  <a:schemeClr val="dk1"/>
                </a:solidFill>
              </a:rPr>
              <a:t>)y + y</a:t>
            </a:r>
            <a:r>
              <a:rPr lang="en-BR" sz="2300" i="1" baseline="-25000">
                <a:solidFill>
                  <a:schemeClr val="dk1"/>
                </a:solidFill>
              </a:rPr>
              <a:t>0</a:t>
            </a:r>
            <a:r>
              <a:rPr lang="en-BR" sz="2300" i="1">
                <a:solidFill>
                  <a:schemeClr val="dk1"/>
                </a:solidFill>
              </a:rPr>
              <a:t>(x</a:t>
            </a:r>
            <a:r>
              <a:rPr lang="en-BR" sz="2300" i="1" baseline="-25000">
                <a:solidFill>
                  <a:schemeClr val="dk1"/>
                </a:solidFill>
              </a:rPr>
              <a:t>1</a:t>
            </a:r>
            <a:r>
              <a:rPr lang="en-BR" sz="2300" i="1">
                <a:solidFill>
                  <a:schemeClr val="dk1"/>
                </a:solidFill>
              </a:rPr>
              <a:t> – x</a:t>
            </a:r>
            <a:r>
              <a:rPr lang="en-BR" sz="2300" i="1" baseline="-25000">
                <a:solidFill>
                  <a:schemeClr val="dk1"/>
                </a:solidFill>
              </a:rPr>
              <a:t>0</a:t>
            </a:r>
            <a:r>
              <a:rPr lang="en-BR" sz="2300" i="1">
                <a:solidFill>
                  <a:schemeClr val="dk1"/>
                </a:solidFill>
              </a:rPr>
              <a:t>) – x</a:t>
            </a:r>
            <a:r>
              <a:rPr lang="en-BR" sz="2300" i="1" baseline="-25000">
                <a:solidFill>
                  <a:schemeClr val="dk1"/>
                </a:solidFill>
              </a:rPr>
              <a:t>0</a:t>
            </a:r>
            <a:r>
              <a:rPr lang="en-BR" sz="2300" i="1">
                <a:solidFill>
                  <a:schemeClr val="dk1"/>
                </a:solidFill>
              </a:rPr>
              <a:t>(y</a:t>
            </a:r>
            <a:r>
              <a:rPr lang="en-BR" sz="2300" i="1" baseline="-25000">
                <a:solidFill>
                  <a:schemeClr val="dk1"/>
                </a:solidFill>
              </a:rPr>
              <a:t>1</a:t>
            </a:r>
            <a:r>
              <a:rPr lang="en-BR" sz="2300" i="1">
                <a:solidFill>
                  <a:schemeClr val="dk1"/>
                </a:solidFill>
              </a:rPr>
              <a:t> – y</a:t>
            </a:r>
            <a:r>
              <a:rPr lang="en-BR" sz="2300" i="1" baseline="-25000">
                <a:solidFill>
                  <a:schemeClr val="dk1"/>
                </a:solidFill>
              </a:rPr>
              <a:t>0</a:t>
            </a:r>
            <a:r>
              <a:rPr lang="en-BR" sz="2300" i="1">
                <a:solidFill>
                  <a:schemeClr val="dk1"/>
                </a:solidFill>
              </a:rPr>
              <a:t>)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Calculando as Coordenadas Baricêntricas</a:t>
            </a:r>
            <a:endParaRPr/>
          </a:p>
        </p:txBody>
      </p:sp>
      <p:sp>
        <p:nvSpPr>
          <p:cNvPr id="172" name="Google Shape;172;p21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 sz="2300" i="1"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BR" sz="2300" i="1" baseline="-25000">
                <a:latin typeface="Arial"/>
                <a:ea typeface="Arial"/>
                <a:cs typeface="Arial"/>
                <a:sym typeface="Arial"/>
              </a:rPr>
              <a:t>PQ</a:t>
            </a:r>
            <a:r>
              <a:rPr lang="en-BR" sz="2300" i="1">
                <a:latin typeface="Arial"/>
                <a:ea typeface="Arial"/>
                <a:cs typeface="Arial"/>
                <a:sym typeface="Arial"/>
              </a:rPr>
              <a:t>(x, y)</a:t>
            </a:r>
            <a:r>
              <a:rPr lang="en-BR"/>
              <a:t> é a distância do ponto (x,y) até a linha PQ.</a:t>
            </a:r>
            <a:endParaRPr/>
          </a:p>
        </p:txBody>
      </p:sp>
      <p:sp>
        <p:nvSpPr>
          <p:cNvPr id="173" name="Google Shape;173;p2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16</a:t>
            </a:fld>
            <a:endParaRPr/>
          </a:p>
        </p:txBody>
      </p:sp>
      <p:pic>
        <p:nvPicPr>
          <p:cNvPr id="174" name="Google Shape;174;p21"/>
          <p:cNvPicPr preferRelativeResize="0"/>
          <p:nvPr/>
        </p:nvPicPr>
        <p:blipFill rotWithShape="1">
          <a:blip r:embed="rId3">
            <a:alphaModFix/>
          </a:blip>
          <a:srcRect t="26242"/>
          <a:stretch/>
        </p:blipFill>
        <p:spPr>
          <a:xfrm>
            <a:off x="564163" y="2329750"/>
            <a:ext cx="8306274" cy="2500275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1"/>
          <p:cNvSpPr/>
          <p:nvPr/>
        </p:nvSpPr>
        <p:spPr>
          <a:xfrm>
            <a:off x="390538" y="1490595"/>
            <a:ext cx="8653500" cy="6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BR" sz="2300" i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PQ</a:t>
            </a:r>
            <a:r>
              <a:rPr lang="en-BR" sz="23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(x, y) </a:t>
            </a:r>
            <a:r>
              <a:rPr lang="en-BR" sz="2300" i="1">
                <a:solidFill>
                  <a:schemeClr val="dk1"/>
                </a:solidFill>
              </a:rPr>
              <a:t>= (y</a:t>
            </a:r>
            <a:r>
              <a:rPr lang="en-BR" sz="2300" i="1" baseline="-25000">
                <a:solidFill>
                  <a:schemeClr val="dk1"/>
                </a:solidFill>
              </a:rPr>
              <a:t>1</a:t>
            </a:r>
            <a:r>
              <a:rPr lang="en-BR" sz="2300" i="1">
                <a:solidFill>
                  <a:schemeClr val="dk1"/>
                </a:solidFill>
              </a:rPr>
              <a:t> – y</a:t>
            </a:r>
            <a:r>
              <a:rPr lang="en-BR" sz="2300" i="1" baseline="-25000">
                <a:solidFill>
                  <a:schemeClr val="dk1"/>
                </a:solidFill>
              </a:rPr>
              <a:t>0</a:t>
            </a:r>
            <a:r>
              <a:rPr lang="en-BR" sz="2300" i="1">
                <a:solidFill>
                  <a:schemeClr val="dk1"/>
                </a:solidFill>
              </a:rPr>
              <a:t>)x – (x</a:t>
            </a:r>
            <a:r>
              <a:rPr lang="en-BR" sz="2300" i="1" baseline="-25000">
                <a:solidFill>
                  <a:schemeClr val="dk1"/>
                </a:solidFill>
              </a:rPr>
              <a:t>1</a:t>
            </a:r>
            <a:r>
              <a:rPr lang="en-BR" sz="2300" i="1">
                <a:solidFill>
                  <a:schemeClr val="dk1"/>
                </a:solidFill>
              </a:rPr>
              <a:t> – x</a:t>
            </a:r>
            <a:r>
              <a:rPr lang="en-BR" sz="2300" i="1" baseline="-25000">
                <a:solidFill>
                  <a:schemeClr val="dk1"/>
                </a:solidFill>
              </a:rPr>
              <a:t>0</a:t>
            </a:r>
            <a:r>
              <a:rPr lang="en-BR" sz="2300" i="1">
                <a:solidFill>
                  <a:schemeClr val="dk1"/>
                </a:solidFill>
              </a:rPr>
              <a:t>)y + y</a:t>
            </a:r>
            <a:r>
              <a:rPr lang="en-BR" sz="2300" i="1" baseline="-25000">
                <a:solidFill>
                  <a:schemeClr val="dk1"/>
                </a:solidFill>
              </a:rPr>
              <a:t>0</a:t>
            </a:r>
            <a:r>
              <a:rPr lang="en-BR" sz="2300" i="1">
                <a:solidFill>
                  <a:schemeClr val="dk1"/>
                </a:solidFill>
              </a:rPr>
              <a:t>(x</a:t>
            </a:r>
            <a:r>
              <a:rPr lang="en-BR" sz="2300" i="1" baseline="-25000">
                <a:solidFill>
                  <a:schemeClr val="dk1"/>
                </a:solidFill>
              </a:rPr>
              <a:t>1</a:t>
            </a:r>
            <a:r>
              <a:rPr lang="en-BR" sz="2300" i="1">
                <a:solidFill>
                  <a:schemeClr val="dk1"/>
                </a:solidFill>
              </a:rPr>
              <a:t> – x</a:t>
            </a:r>
            <a:r>
              <a:rPr lang="en-BR" sz="2300" i="1" baseline="-25000">
                <a:solidFill>
                  <a:schemeClr val="dk1"/>
                </a:solidFill>
              </a:rPr>
              <a:t>0</a:t>
            </a:r>
            <a:r>
              <a:rPr lang="en-BR" sz="2300" i="1">
                <a:solidFill>
                  <a:schemeClr val="dk1"/>
                </a:solidFill>
              </a:rPr>
              <a:t>) – x</a:t>
            </a:r>
            <a:r>
              <a:rPr lang="en-BR" sz="2300" i="1" baseline="-25000">
                <a:solidFill>
                  <a:schemeClr val="dk1"/>
                </a:solidFill>
              </a:rPr>
              <a:t>0</a:t>
            </a:r>
            <a:r>
              <a:rPr lang="en-BR" sz="2300" i="1">
                <a:solidFill>
                  <a:schemeClr val="dk1"/>
                </a:solidFill>
              </a:rPr>
              <a:t>(y</a:t>
            </a:r>
            <a:r>
              <a:rPr lang="en-BR" sz="2300" i="1" baseline="-25000">
                <a:solidFill>
                  <a:schemeClr val="dk1"/>
                </a:solidFill>
              </a:rPr>
              <a:t>1</a:t>
            </a:r>
            <a:r>
              <a:rPr lang="en-BR" sz="2300" i="1">
                <a:solidFill>
                  <a:schemeClr val="dk1"/>
                </a:solidFill>
              </a:rPr>
              <a:t> – y</a:t>
            </a:r>
            <a:r>
              <a:rPr lang="en-BR" sz="2300" i="1" baseline="-25000">
                <a:solidFill>
                  <a:schemeClr val="dk1"/>
                </a:solidFill>
              </a:rPr>
              <a:t>0</a:t>
            </a:r>
            <a:r>
              <a:rPr lang="en-BR" sz="2300" i="1">
                <a:solidFill>
                  <a:schemeClr val="dk1"/>
                </a:solidFill>
              </a:rPr>
              <a:t>)</a:t>
            </a:r>
            <a:endParaRPr/>
          </a:p>
        </p:txBody>
      </p:sp>
      <p:sp>
        <p:nvSpPr>
          <p:cNvPr id="176" name="Google Shape;176;p21"/>
          <p:cNvSpPr txBox="1"/>
          <p:nvPr/>
        </p:nvSpPr>
        <p:spPr>
          <a:xfrm>
            <a:off x="617550" y="5003175"/>
            <a:ext cx="79089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-BR" sz="1500" dirty="0">
                <a:solidFill>
                  <a:srgbClr val="C00026"/>
                </a:solidFill>
              </a:rPr>
              <a:t>Obs: Cuidado com os sinais, lembre-se de que nas coordenadas da tela o Y </a:t>
            </a:r>
            <a:r>
              <a:rPr lang="en-BR" sz="1500" dirty="0" err="1">
                <a:solidFill>
                  <a:srgbClr val="C00026"/>
                </a:solidFill>
              </a:rPr>
              <a:t>aponta</a:t>
            </a:r>
            <a:r>
              <a:rPr lang="en-BR" sz="1500" dirty="0">
                <a:solidFill>
                  <a:srgbClr val="C00026"/>
                </a:solidFill>
              </a:rPr>
              <a:t> para </a:t>
            </a:r>
            <a:r>
              <a:rPr lang="en-BR" sz="1500" dirty="0" err="1">
                <a:solidFill>
                  <a:srgbClr val="C00026"/>
                </a:solidFill>
              </a:rPr>
              <a:t>baixo</a:t>
            </a:r>
            <a:r>
              <a:rPr lang="en-BR" sz="1500" dirty="0">
                <a:solidFill>
                  <a:srgbClr val="C00026"/>
                </a:solidFill>
              </a:rPr>
              <a:t> </a:t>
            </a:r>
            <a:r>
              <a:rPr lang="en-BR" sz="1500" dirty="0" err="1">
                <a:solidFill>
                  <a:srgbClr val="C00026"/>
                </a:solidFill>
              </a:rPr>
              <a:t>então</a:t>
            </a:r>
            <a:r>
              <a:rPr lang="en-BR" sz="1500" dirty="0">
                <a:solidFill>
                  <a:srgbClr val="C00026"/>
                </a:solidFill>
              </a:rPr>
              <a:t> </a:t>
            </a:r>
            <a:r>
              <a:rPr lang="en-BR" sz="1500" dirty="0" err="1">
                <a:solidFill>
                  <a:srgbClr val="C00026"/>
                </a:solidFill>
              </a:rPr>
              <a:t>seus</a:t>
            </a:r>
            <a:r>
              <a:rPr lang="en-BR" sz="1500" dirty="0">
                <a:solidFill>
                  <a:srgbClr val="C00026"/>
                </a:solidFill>
              </a:rPr>
              <a:t> </a:t>
            </a:r>
            <a:r>
              <a:rPr lang="en-BR" sz="1500" dirty="0" err="1">
                <a:solidFill>
                  <a:srgbClr val="C00026"/>
                </a:solidFill>
              </a:rPr>
              <a:t>cálculos</a:t>
            </a:r>
            <a:r>
              <a:rPr lang="en-BR" sz="1500" dirty="0">
                <a:solidFill>
                  <a:srgbClr val="C00026"/>
                </a:solidFill>
              </a:rPr>
              <a:t> </a:t>
            </a:r>
            <a:r>
              <a:rPr lang="en-BR" sz="1500" dirty="0" err="1">
                <a:solidFill>
                  <a:srgbClr val="C00026"/>
                </a:solidFill>
              </a:rPr>
              <a:t>podem</a:t>
            </a:r>
            <a:r>
              <a:rPr lang="en-BR" sz="1500" dirty="0">
                <a:solidFill>
                  <a:srgbClr val="C00026"/>
                </a:solidFill>
              </a:rPr>
              <a:t> </a:t>
            </a:r>
            <a:r>
              <a:rPr lang="en-BR" sz="1500" dirty="0" err="1">
                <a:solidFill>
                  <a:srgbClr val="C00026"/>
                </a:solidFill>
              </a:rPr>
              <a:t>ficar</a:t>
            </a:r>
            <a:r>
              <a:rPr lang="en-BR" sz="1500">
                <a:solidFill>
                  <a:srgbClr val="C00026"/>
                </a:solidFill>
              </a:rPr>
              <a:t> com </a:t>
            </a:r>
            <a:r>
              <a:rPr lang="en-BR" sz="1500" dirty="0" err="1">
                <a:solidFill>
                  <a:srgbClr val="C00026"/>
                </a:solidFill>
              </a:rPr>
              <a:t>valores</a:t>
            </a:r>
            <a:r>
              <a:rPr lang="en-BR" sz="1500" dirty="0">
                <a:solidFill>
                  <a:srgbClr val="C00026"/>
                </a:solidFill>
              </a:rPr>
              <a:t> </a:t>
            </a:r>
            <a:r>
              <a:rPr lang="en-BR" sz="1500" dirty="0" err="1">
                <a:solidFill>
                  <a:srgbClr val="C00026"/>
                </a:solidFill>
              </a:rPr>
              <a:t>invertidos</a:t>
            </a:r>
            <a:r>
              <a:rPr lang="en-BR" sz="1500" dirty="0">
                <a:solidFill>
                  <a:srgbClr val="C00026"/>
                </a:solidFill>
              </a:rPr>
              <a:t>.</a:t>
            </a:r>
            <a:endParaRPr sz="1700" dirty="0">
              <a:solidFill>
                <a:srgbClr val="C00026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Coordenadas Baricêntricas</a:t>
            </a:r>
            <a:endParaRPr/>
          </a:p>
        </p:txBody>
      </p:sp>
      <p:sp>
        <p:nvSpPr>
          <p:cNvPr id="183" name="Google Shape;183;p2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17</a:t>
            </a:fld>
            <a:endParaRPr/>
          </a:p>
        </p:txBody>
      </p:sp>
      <p:sp>
        <p:nvSpPr>
          <p:cNvPr id="184" name="Google Shape;184;p22"/>
          <p:cNvSpPr/>
          <p:nvPr/>
        </p:nvSpPr>
        <p:spPr>
          <a:xfrm>
            <a:off x="5872897" y="3385530"/>
            <a:ext cx="302600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Construções similares para as outras coordenadas</a:t>
            </a:r>
            <a:endParaRPr/>
          </a:p>
        </p:txBody>
      </p:sp>
      <p:sp>
        <p:nvSpPr>
          <p:cNvPr id="185" name="Google Shape;185;p22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32" cy="933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/>
              <a:t>Ponto de vista geométrico – distâncias proporcionais</a:t>
            </a:r>
            <a:endParaRPr/>
          </a:p>
        </p:txBody>
      </p:sp>
      <p:pic>
        <p:nvPicPr>
          <p:cNvPr id="186" name="Google Shape;186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4328" y="1366887"/>
            <a:ext cx="4063244" cy="3780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04874" y="2171665"/>
            <a:ext cx="2375450" cy="1004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87;p22">
            <a:extLst>
              <a:ext uri="{FF2B5EF4-FFF2-40B4-BE49-F238E27FC236}">
                <a16:creationId xmlns:a16="http://schemas.microsoft.com/office/drawing/2014/main" id="{9AA52DC3-841B-D8AC-A4C8-419CB2AEAB5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59761" t="15655" r="14413" b="53360"/>
          <a:stretch>
            <a:fillRect/>
          </a:stretch>
        </p:blipFill>
        <p:spPr>
          <a:xfrm>
            <a:off x="3164699" y="3256961"/>
            <a:ext cx="613458" cy="311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Fórmulas das Coordenadas Baricêntricas</a:t>
            </a:r>
            <a:endParaRPr/>
          </a:p>
        </p:txBody>
      </p:sp>
      <p:sp>
        <p:nvSpPr>
          <p:cNvPr id="194" name="Google Shape;194;p2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18</a:t>
            </a:fld>
            <a:endParaRPr/>
          </a:p>
        </p:txBody>
      </p:sp>
      <p:pic>
        <p:nvPicPr>
          <p:cNvPr id="195" name="Google Shape;195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8968" y="758071"/>
            <a:ext cx="6546063" cy="45242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dirty="0"/>
              <a:t>Relembrando Área de um triângulo</a:t>
            </a:r>
            <a:endParaRPr dirty="0"/>
          </a:p>
        </p:txBody>
      </p:sp>
      <p:sp>
        <p:nvSpPr>
          <p:cNvPr id="202" name="Google Shape;202;p2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19</a:t>
            </a:fld>
            <a:endParaRPr/>
          </a:p>
        </p:txBody>
      </p:sp>
      <p:sp>
        <p:nvSpPr>
          <p:cNvPr id="203" name="Google Shape;203;p24"/>
          <p:cNvSpPr/>
          <p:nvPr/>
        </p:nvSpPr>
        <p:spPr>
          <a:xfrm>
            <a:off x="474900" y="1070175"/>
            <a:ext cx="3121500" cy="2766900"/>
          </a:xfrm>
          <a:prstGeom prst="triangle">
            <a:avLst>
              <a:gd name="adj" fmla="val 7077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4" name="Google Shape;204;p24"/>
          <p:cNvCxnSpPr>
            <a:stCxn id="203" idx="0"/>
          </p:cNvCxnSpPr>
          <p:nvPr/>
        </p:nvCxnSpPr>
        <p:spPr>
          <a:xfrm>
            <a:off x="2683986" y="1070175"/>
            <a:ext cx="0" cy="2766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05" name="Google Shape;205;p24"/>
          <p:cNvCxnSpPr/>
          <p:nvPr/>
        </p:nvCxnSpPr>
        <p:spPr>
          <a:xfrm rot="10800000">
            <a:off x="474900" y="3913275"/>
            <a:ext cx="3121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06" name="Google Shape;206;p24"/>
          <p:cNvSpPr txBox="1"/>
          <p:nvPr/>
        </p:nvSpPr>
        <p:spPr>
          <a:xfrm>
            <a:off x="1768050" y="3837075"/>
            <a:ext cx="53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200">
                <a:solidFill>
                  <a:schemeClr val="dk1"/>
                </a:solidFill>
              </a:rPr>
              <a:t>base</a:t>
            </a:r>
            <a:endParaRPr/>
          </a:p>
        </p:txBody>
      </p:sp>
      <p:sp>
        <p:nvSpPr>
          <p:cNvPr id="207" name="Google Shape;207;p24"/>
          <p:cNvSpPr txBox="1"/>
          <p:nvPr/>
        </p:nvSpPr>
        <p:spPr>
          <a:xfrm>
            <a:off x="2141960" y="2835925"/>
            <a:ext cx="751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200">
                <a:solidFill>
                  <a:schemeClr val="dk1"/>
                </a:solidFill>
              </a:rPr>
              <a:t>altura</a:t>
            </a:r>
            <a:endParaRPr/>
          </a:p>
        </p:txBody>
      </p:sp>
      <p:pic>
        <p:nvPicPr>
          <p:cNvPr id="208" name="Google Shape;208;p24" descr="{&quot;backgroundColorModified&quot;:null,&quot;font&quot;:{&quot;family&quot;:&quot;Arial&quot;,&quot;size&quot;:12,&quot;color&quot;:&quot;#000000&quot;},&quot;aid&quot;:null,&quot;backgroundColor&quot;:&quot;#FFFFFF&quot;,&quot;id&quot;:&quot;1&quot;,&quot;type&quot;:&quot;$$&quot;,&quot;code&quot;:&quot;$$\\text{area}=\\frac{\\text{base}\\cdot\\text{altura}}{2}$$&quot;,&quot;ts&quot;:1631889579675,&quot;cs&quot;:&quot;/131QBtQsUZlDL2njvZJTg==&quot;,&quot;size&quot;:{&quot;width&quot;:163.16666666666666,&quot;height&quot;:38.666666666666664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513" y="4419625"/>
            <a:ext cx="2323625" cy="55065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4"/>
          <p:cNvSpPr/>
          <p:nvPr/>
        </p:nvSpPr>
        <p:spPr>
          <a:xfrm>
            <a:off x="4985175" y="1070525"/>
            <a:ext cx="3121500" cy="2766900"/>
          </a:xfrm>
          <a:prstGeom prst="triangle">
            <a:avLst>
              <a:gd name="adj" fmla="val 7077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0" name="Google Shape;210;p24"/>
          <p:cNvCxnSpPr>
            <a:stCxn id="209" idx="0"/>
            <a:endCxn id="209" idx="2"/>
          </p:cNvCxnSpPr>
          <p:nvPr/>
        </p:nvCxnSpPr>
        <p:spPr>
          <a:xfrm flipH="1">
            <a:off x="4985061" y="1070525"/>
            <a:ext cx="2209200" cy="27669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211" name="Google Shape;211;p24"/>
          <p:cNvCxnSpPr/>
          <p:nvPr/>
        </p:nvCxnSpPr>
        <p:spPr>
          <a:xfrm rot="10800000">
            <a:off x="4985175" y="3837425"/>
            <a:ext cx="31215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triangle" w="med" len="med"/>
            <a:tailEnd type="none" w="med" len="med"/>
          </a:ln>
        </p:spPr>
      </p:cxnSp>
      <p:pic>
        <p:nvPicPr>
          <p:cNvPr id="212" name="Google Shape;212;p24" descr="{&quot;backgroundColorModified&quot;:false,&quot;type&quot;:&quot;$$&quot;,&quot;aid&quot;:null,&quot;code&quot;:&quot;$$\\text{area}=\\frac{\\left\\|v_{0}\\times v_{1}\\right\\|}{2}$$&quot;,&quot;id&quot;:&quot;1&quot;,&quot;backgroundColor&quot;:&quot;#FFFFFF&quot;,&quot;font&quot;:{&quot;color&quot;:&quot;#000000&quot;,&quot;size&quot;:17.5,&quot;family&quot;:&quot;Arial&quot;},&quot;ts&quot;:1631891557411,&quot;cs&quot;:&quot;LLUxvdycnLTTO/hobqB2VA==&quot;,&quot;size&quot;:{&quot;width&quot;:204.33333333333326,&quot;height&quot;:58.833333333333336}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86371" y="4419975"/>
            <a:ext cx="1946275" cy="560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32763" y="3911697"/>
            <a:ext cx="226325" cy="22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31725" y="2356185"/>
            <a:ext cx="226300" cy="1948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B1F8F-1EF2-3825-5D4D-2373A0554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LERP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A52B00-41CC-0B22-2550-C1500B85D3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learn.microsoft.com</a:t>
            </a:r>
            <a:r>
              <a:rPr lang="en-US" dirty="0"/>
              <a:t>/</a:t>
            </a:r>
            <a:r>
              <a:rPr lang="en-US" dirty="0" err="1"/>
              <a:t>en</a:t>
            </a:r>
            <a:r>
              <a:rPr lang="en-US" dirty="0"/>
              <a:t>-us/windows/win32/direct3dhlsl/dx-graphics-</a:t>
            </a:r>
            <a:r>
              <a:rPr lang="en-US" dirty="0" err="1"/>
              <a:t>hlsl</a:t>
            </a:r>
            <a:r>
              <a:rPr lang="en-US"/>
              <a:t>-lerp</a:t>
            </a:r>
            <a:endParaRPr lang="en-US" dirty="0"/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registry.khronos.org</a:t>
            </a:r>
            <a:r>
              <a:rPr lang="en-US" dirty="0"/>
              <a:t>/OpenGL-</a:t>
            </a:r>
            <a:r>
              <a:rPr lang="en-US" dirty="0" err="1"/>
              <a:t>Refpages</a:t>
            </a:r>
            <a:r>
              <a:rPr lang="en-US" dirty="0"/>
              <a:t>/gl4/html/</a:t>
            </a:r>
            <a:r>
              <a:rPr lang="en-US" dirty="0" err="1"/>
              <a:t>mix.xhtml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3FFD1E-9BAA-3D8A-0910-BD4B338F8AB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2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807524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C1E17-C77E-0A85-EB00-D3737A09B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/>
              <a:t>Relembrando </a:t>
            </a:r>
            <a:r>
              <a:rPr lang="pt-BR" dirty="0"/>
              <a:t>Área do Triângulo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C273C-DE6B-0BDD-F4E9-7802C2FBCC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72" y="856895"/>
            <a:ext cx="7002428" cy="3163824"/>
          </a:xfrm>
        </p:spPr>
        <p:txBody>
          <a:bodyPr/>
          <a:lstStyle/>
          <a:p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>Area </a:t>
            </a:r>
            <a:r>
              <a:rPr lang="pt-BR" b="1" dirty="0"/>
              <a:t>= |x</a:t>
            </a:r>
            <a:r>
              <a:rPr lang="pt-BR" b="1" baseline="-25000" dirty="0"/>
              <a:t>0</a:t>
            </a:r>
            <a:r>
              <a:rPr lang="pt-BR" b="1" dirty="0"/>
              <a:t>(y</a:t>
            </a:r>
            <a:r>
              <a:rPr lang="pt-BR" b="1" baseline="-25000" dirty="0"/>
              <a:t>1</a:t>
            </a:r>
            <a:r>
              <a:rPr lang="pt-BR" b="1" dirty="0"/>
              <a:t>–y</a:t>
            </a:r>
            <a:r>
              <a:rPr lang="pt-BR" b="1" baseline="-25000" dirty="0"/>
              <a:t>2</a:t>
            </a:r>
            <a:r>
              <a:rPr lang="pt-BR" b="1" dirty="0"/>
              <a:t>) + x</a:t>
            </a:r>
            <a:r>
              <a:rPr lang="pt-BR" b="1" baseline="-25000" dirty="0"/>
              <a:t>1</a:t>
            </a:r>
            <a:r>
              <a:rPr lang="pt-BR" b="1" dirty="0"/>
              <a:t>(y</a:t>
            </a:r>
            <a:r>
              <a:rPr lang="pt-BR" b="1" baseline="-25000" dirty="0"/>
              <a:t>2</a:t>
            </a:r>
            <a:r>
              <a:rPr lang="pt-BR" b="1" dirty="0"/>
              <a:t>–y</a:t>
            </a:r>
            <a:r>
              <a:rPr lang="pt-BR" b="1" baseline="-25000" dirty="0"/>
              <a:t>0</a:t>
            </a:r>
            <a:r>
              <a:rPr lang="pt-BR" b="1" dirty="0"/>
              <a:t>) + x</a:t>
            </a:r>
            <a:r>
              <a:rPr lang="pt-BR" b="1" baseline="-25000" dirty="0"/>
              <a:t>2</a:t>
            </a:r>
            <a:r>
              <a:rPr lang="pt-BR" b="1" dirty="0"/>
              <a:t>(y</a:t>
            </a:r>
            <a:r>
              <a:rPr lang="pt-BR" b="1" baseline="-25000" dirty="0"/>
              <a:t>0</a:t>
            </a:r>
            <a:r>
              <a:rPr lang="pt-BR" b="1" dirty="0"/>
              <a:t>–y</a:t>
            </a:r>
            <a:r>
              <a:rPr lang="pt-BR" b="1" baseline="-25000" dirty="0"/>
              <a:t>1</a:t>
            </a:r>
            <a:r>
              <a:rPr lang="pt-BR" b="1" dirty="0"/>
              <a:t>)| /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700C9-C863-9086-7768-51DDB7DDBDD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20</a:t>
            </a:fld>
            <a:endParaRPr lang="en-BR"/>
          </a:p>
        </p:txBody>
      </p:sp>
      <p:sp>
        <p:nvSpPr>
          <p:cNvPr id="5" name="Google Shape;209;p24">
            <a:extLst>
              <a:ext uri="{FF2B5EF4-FFF2-40B4-BE49-F238E27FC236}">
                <a16:creationId xmlns:a16="http://schemas.microsoft.com/office/drawing/2014/main" id="{52F1D4E8-F4DF-9A03-666F-BF4D2490665A}"/>
              </a:ext>
            </a:extLst>
          </p:cNvPr>
          <p:cNvSpPr/>
          <p:nvPr/>
        </p:nvSpPr>
        <p:spPr>
          <a:xfrm>
            <a:off x="5268639" y="1703614"/>
            <a:ext cx="3121500" cy="2766900"/>
          </a:xfrm>
          <a:prstGeom prst="triangle">
            <a:avLst>
              <a:gd name="adj" fmla="val 7077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40406C-2DB8-19CE-DC7E-CB15EF2DD202}"/>
              </a:ext>
            </a:extLst>
          </p:cNvPr>
          <p:cNvSpPr txBox="1"/>
          <p:nvPr/>
        </p:nvSpPr>
        <p:spPr>
          <a:xfrm>
            <a:off x="4869732" y="4595051"/>
            <a:ext cx="797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(x</a:t>
            </a:r>
            <a:r>
              <a:rPr lang="pt-BR" sz="1600" baseline="-25000" dirty="0"/>
              <a:t>0</a:t>
            </a:r>
            <a:r>
              <a:rPr lang="pt-BR" sz="1600" dirty="0"/>
              <a:t>, y</a:t>
            </a:r>
            <a:r>
              <a:rPr lang="pt-BR" sz="1600" baseline="-25000" dirty="0"/>
              <a:t>0</a:t>
            </a:r>
            <a:r>
              <a:rPr lang="pt-BR" sz="1600" dirty="0"/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838845-398B-981A-7D6F-BA145EEB3368}"/>
              </a:ext>
            </a:extLst>
          </p:cNvPr>
          <p:cNvSpPr txBox="1"/>
          <p:nvPr/>
        </p:nvSpPr>
        <p:spPr>
          <a:xfrm>
            <a:off x="7955638" y="4564275"/>
            <a:ext cx="797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(x</a:t>
            </a:r>
            <a:r>
              <a:rPr lang="pt-BR" sz="1600" baseline="-25000" dirty="0"/>
              <a:t>1</a:t>
            </a:r>
            <a:r>
              <a:rPr lang="pt-BR" sz="1600" dirty="0"/>
              <a:t>, y</a:t>
            </a:r>
            <a:r>
              <a:rPr lang="pt-BR" sz="1600" baseline="-25000" dirty="0"/>
              <a:t>1</a:t>
            </a:r>
            <a:r>
              <a:rPr lang="pt-BR" sz="1600" dirty="0"/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F70796-0800-B69C-FB1F-D2D1795F49F7}"/>
              </a:ext>
            </a:extLst>
          </p:cNvPr>
          <p:cNvSpPr txBox="1"/>
          <p:nvPr/>
        </p:nvSpPr>
        <p:spPr>
          <a:xfrm>
            <a:off x="7206188" y="1268878"/>
            <a:ext cx="797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(x</a:t>
            </a:r>
            <a:r>
              <a:rPr lang="pt-BR" sz="1600" baseline="-25000" dirty="0"/>
              <a:t>2</a:t>
            </a:r>
            <a:r>
              <a:rPr lang="pt-BR" sz="1600" dirty="0"/>
              <a:t>, y</a:t>
            </a:r>
            <a:r>
              <a:rPr lang="pt-BR" sz="1600" baseline="-25000" dirty="0"/>
              <a:t>2</a:t>
            </a:r>
            <a:r>
              <a:rPr lang="pt-BR" sz="1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136909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 dirty="0"/>
              <a:t>Coordenadas Baricêntricas (2</a:t>
            </a:r>
            <a:r>
              <a:rPr lang="en-BR" baseline="30000" dirty="0"/>
              <a:t>a</a:t>
            </a:r>
            <a:r>
              <a:rPr lang="en-BR" dirty="0"/>
              <a:t> opção)</a:t>
            </a:r>
            <a:endParaRPr dirty="0"/>
          </a:p>
        </p:txBody>
      </p:sp>
      <p:sp>
        <p:nvSpPr>
          <p:cNvPr id="221" name="Google Shape;221;p2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21</a:t>
            </a:fld>
            <a:endParaRPr/>
          </a:p>
        </p:txBody>
      </p:sp>
      <p:sp>
        <p:nvSpPr>
          <p:cNvPr id="222" name="Google Shape;222;p25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32" cy="933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 dirty="0"/>
              <a:t>Ponto de vista geométrico de áreas proporcionais</a:t>
            </a:r>
            <a:endParaRPr dirty="0"/>
          </a:p>
        </p:txBody>
      </p:sp>
      <p:pic>
        <p:nvPicPr>
          <p:cNvPr id="223" name="Google Shape;223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62616" y="1981572"/>
            <a:ext cx="2590474" cy="2326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81551" y="1342413"/>
            <a:ext cx="3826125" cy="36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76;p21">
            <a:extLst>
              <a:ext uri="{FF2B5EF4-FFF2-40B4-BE49-F238E27FC236}">
                <a16:creationId xmlns:a16="http://schemas.microsoft.com/office/drawing/2014/main" id="{EBF386DA-662A-714A-8F4C-0654AF30B227}"/>
              </a:ext>
            </a:extLst>
          </p:cNvPr>
          <p:cNvSpPr txBox="1"/>
          <p:nvPr/>
        </p:nvSpPr>
        <p:spPr>
          <a:xfrm>
            <a:off x="225631" y="5038800"/>
            <a:ext cx="8775865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500" dirty="0">
                <a:solidFill>
                  <a:srgbClr val="C00026"/>
                </a:solidFill>
              </a:rPr>
              <a:t>Obs: Essa abordagem tem vantagens se você já estiver usando produtos vetoriais nos seus cálculos.</a:t>
            </a:r>
            <a:endParaRPr sz="1700" dirty="0">
              <a:solidFill>
                <a:srgbClr val="C00026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Processo de Rasterização</a:t>
            </a:r>
            <a:endParaRPr/>
          </a:p>
        </p:txBody>
      </p:sp>
      <p:sp>
        <p:nvSpPr>
          <p:cNvPr id="256" name="Google Shape;256;p29"/>
          <p:cNvSpPr txBox="1">
            <a:spLocks noGrp="1"/>
          </p:cNvSpPr>
          <p:nvPr>
            <p:ph type="body" idx="1"/>
          </p:nvPr>
        </p:nvSpPr>
        <p:spPr>
          <a:xfrm>
            <a:off x="390549" y="838975"/>
            <a:ext cx="58899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55600" algn="l" rtl="0">
              <a:spcBef>
                <a:spcPts val="400"/>
              </a:spcBef>
              <a:spcAft>
                <a:spcPts val="0"/>
              </a:spcAft>
              <a:buSzPts val="2000"/>
              <a:buChar char="●"/>
            </a:pPr>
            <a:r>
              <a:rPr lang="pt-BR" dirty="0"/>
              <a:t>O triângulo é projetado na tela, ou seja, os vértices do triângulo são convertidos do espaço da câmera (3D) para o espaço da tela (2D).</a:t>
            </a: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pt-BR" dirty="0"/>
              <a:t>Se um pixel se encontra dentro do triângulo, as coordenadas </a:t>
            </a:r>
            <a:r>
              <a:rPr lang="pt-BR" dirty="0" err="1"/>
              <a:t>baricêntricas</a:t>
            </a:r>
            <a:r>
              <a:rPr lang="pt-BR" dirty="0"/>
              <a:t> desse pixel são calculadas para interpolar os valores dos vértices e identificar o valor do pixel.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dirty="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dirty="0"/>
          </a:p>
        </p:txBody>
      </p:sp>
      <p:sp>
        <p:nvSpPr>
          <p:cNvPr id="257" name="Google Shape;257;p2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22</a:t>
            </a:fld>
            <a:endParaRPr/>
          </a:p>
        </p:txBody>
      </p:sp>
      <p:pic>
        <p:nvPicPr>
          <p:cNvPr id="258" name="Google Shape;25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65370" y="949596"/>
            <a:ext cx="2558750" cy="4025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ATIVIDADE:</a:t>
            </a:r>
            <a:endParaRPr dirty="0"/>
          </a:p>
        </p:txBody>
      </p:sp>
      <p:sp>
        <p:nvSpPr>
          <p:cNvPr id="351" name="Google Shape;351;p39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Acesse o notebook no site da disciplina.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Crie uma cópia para você e realize todos os exercícios.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Voltamos em 30 minutos? </a:t>
            </a:r>
            <a:endParaRPr dirty="0"/>
          </a:p>
        </p:txBody>
      </p:sp>
      <p:sp>
        <p:nvSpPr>
          <p:cNvPr id="352" name="Google Shape;352;p3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6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12111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57"/>
          <p:cNvSpPr txBox="1">
            <a:spLocks noGrp="1"/>
          </p:cNvSpPr>
          <p:nvPr>
            <p:ph type="body" idx="1"/>
          </p:nvPr>
        </p:nvSpPr>
        <p:spPr>
          <a:xfrm>
            <a:off x="955687" y="1402663"/>
            <a:ext cx="73437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en-BR"/>
              <a:t>Computação Gráfica</a:t>
            </a:r>
            <a:endParaRPr/>
          </a:p>
        </p:txBody>
      </p:sp>
      <p:sp>
        <p:nvSpPr>
          <p:cNvPr id="5" name="Google Shape;926;p84">
            <a:extLst>
              <a:ext uri="{FF2B5EF4-FFF2-40B4-BE49-F238E27FC236}">
                <a16:creationId xmlns:a16="http://schemas.microsoft.com/office/drawing/2014/main" id="{3FFD110B-7F8B-2C3F-1BD2-F213BBE3E1E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 dirty="0"/>
              <a:t>Luciano Soares</a:t>
            </a:r>
            <a:endParaRPr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 dirty="0"/>
              <a:t>&lt;</a:t>
            </a:r>
            <a:r>
              <a:rPr lang="pt-BR" sz="2333" dirty="0" err="1"/>
              <a:t>lpsoares@insper.edu.br</a:t>
            </a:r>
            <a:r>
              <a:rPr lang="pt-BR" sz="2333" dirty="0"/>
              <a:t>&gt;</a:t>
            </a:r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endParaRPr lang="pt-BR" sz="2333"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333" dirty="0"/>
              <a:t>Fabio Orfali</a:t>
            </a:r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333" dirty="0"/>
              <a:t>&lt;fabioO1@insper.edu.br&gt;</a:t>
            </a:r>
            <a:endParaRPr sz="2333"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endParaRPr sz="2333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425EE-384E-4CDA-8AF1-D2304D5E4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C835D2-F92C-E8DD-F7C3-79A81DBFF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0DABF-B247-49BD-4890-356A896ACB6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3</a:t>
            </a:fld>
            <a:endParaRPr lang="en-BR"/>
          </a:p>
        </p:txBody>
      </p:sp>
      <p:pic>
        <p:nvPicPr>
          <p:cNvPr id="6" name="Picture 5" descr="A white board with math symbols on it&#10;&#10;Description automatically generated">
            <a:extLst>
              <a:ext uri="{FF2B5EF4-FFF2-40B4-BE49-F238E27FC236}">
                <a16:creationId xmlns:a16="http://schemas.microsoft.com/office/drawing/2014/main" id="{DA159D61-12E4-7A9F-38EB-D975C93D45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09" t="15353" r="14291" b="21424"/>
          <a:stretch/>
        </p:blipFill>
        <p:spPr>
          <a:xfrm>
            <a:off x="4070987" y="1514716"/>
            <a:ext cx="4490061" cy="2689217"/>
          </a:xfrm>
          <a:prstGeom prst="rect">
            <a:avLst/>
          </a:prstGeom>
        </p:spPr>
      </p:pic>
      <p:pic>
        <p:nvPicPr>
          <p:cNvPr id="8" name="Picture 7" descr="A white board with writing on it&#10;&#10;Description automatically generated">
            <a:extLst>
              <a:ext uri="{FF2B5EF4-FFF2-40B4-BE49-F238E27FC236}">
                <a16:creationId xmlns:a16="http://schemas.microsoft.com/office/drawing/2014/main" id="{AD01EB1A-1FD1-DE3F-D6E6-801F07DE55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173" t="5581" r="18080" b="13000"/>
          <a:stretch/>
        </p:blipFill>
        <p:spPr>
          <a:xfrm>
            <a:off x="650606" y="1511067"/>
            <a:ext cx="3162650" cy="269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997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</a:pPr>
            <a:r>
              <a:rPr lang="en-BR"/>
              <a:t>Desenhando Triângulos Coloridos</a:t>
            </a:r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250645" y="838975"/>
            <a:ext cx="4453707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 sz="1800" dirty="0"/>
              <a:t>Vamos definir que cada vértice do triângulo possui um valor de cor.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lang="en-BR"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 sz="1800" dirty="0"/>
              <a:t>Esses valores são usados para definir um degradê dentro do triângulo.</a:t>
            </a: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 sz="1800" dirty="0"/>
              <a:t>Se os vértices tiverem todos o mesmo valor de cor, o cálculo é simples.</a:t>
            </a:r>
            <a:endParaRPr sz="1800" dirty="0"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4</a:t>
            </a:fld>
            <a:endParaRPr/>
          </a:p>
        </p:txBody>
      </p:sp>
      <p:sp>
        <p:nvSpPr>
          <p:cNvPr id="62" name="Google Shape;62;p10"/>
          <p:cNvSpPr/>
          <p:nvPr/>
        </p:nvSpPr>
        <p:spPr>
          <a:xfrm rot="-1199873">
            <a:off x="3637682" y="1463522"/>
            <a:ext cx="3478218" cy="3089682"/>
          </a:xfrm>
          <a:prstGeom prst="triangle">
            <a:avLst>
              <a:gd name="adj" fmla="val 50117"/>
            </a:avLst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0"/>
          <p:cNvSpPr txBox="1"/>
          <p:nvPr/>
        </p:nvSpPr>
        <p:spPr>
          <a:xfrm>
            <a:off x="4273375" y="4968575"/>
            <a:ext cx="2549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600" b="1">
                <a:solidFill>
                  <a:schemeClr val="dk1"/>
                </a:solidFill>
              </a:rPr>
              <a:t>P</a:t>
            </a:r>
            <a:r>
              <a:rPr lang="en-BR" sz="1600" b="1" baseline="-25000">
                <a:solidFill>
                  <a:schemeClr val="dk1"/>
                </a:solidFill>
              </a:rPr>
              <a:t>0</a:t>
            </a:r>
            <a:r>
              <a:rPr lang="en-BR" sz="13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(R:0, G:0, B:1)</a:t>
            </a:r>
            <a:endParaRPr sz="1800" b="1" baseline="-25000"/>
          </a:p>
        </p:txBody>
      </p:sp>
      <p:sp>
        <p:nvSpPr>
          <p:cNvPr id="64" name="Google Shape;64;p10"/>
          <p:cNvSpPr/>
          <p:nvPr/>
        </p:nvSpPr>
        <p:spPr>
          <a:xfrm>
            <a:off x="4208831" y="4968575"/>
            <a:ext cx="128100" cy="128100"/>
          </a:xfrm>
          <a:prstGeom prst="ellipse">
            <a:avLst/>
          </a:prstGeom>
          <a:solidFill>
            <a:srgbClr val="0000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0"/>
          <p:cNvSpPr txBox="1"/>
          <p:nvPr/>
        </p:nvSpPr>
        <p:spPr>
          <a:xfrm>
            <a:off x="7239550" y="3892025"/>
            <a:ext cx="1904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600" b="1">
                <a:solidFill>
                  <a:schemeClr val="dk1"/>
                </a:solidFill>
              </a:rPr>
              <a:t>P</a:t>
            </a:r>
            <a:r>
              <a:rPr lang="en-BR" sz="1600" b="1" baseline="-25000">
                <a:solidFill>
                  <a:schemeClr val="dk1"/>
                </a:solidFill>
              </a:rPr>
              <a:t>1</a:t>
            </a:r>
            <a:r>
              <a:rPr lang="en-BR" sz="13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(R:0, G:0, B:1)</a:t>
            </a:r>
            <a:endParaRPr sz="1800" b="1" baseline="-25000"/>
          </a:p>
        </p:txBody>
      </p:sp>
      <p:sp>
        <p:nvSpPr>
          <p:cNvPr id="66" name="Google Shape;66;p10"/>
          <p:cNvSpPr/>
          <p:nvPr/>
        </p:nvSpPr>
        <p:spPr>
          <a:xfrm>
            <a:off x="7460008" y="3794191"/>
            <a:ext cx="128100" cy="128100"/>
          </a:xfrm>
          <a:prstGeom prst="ellipse">
            <a:avLst/>
          </a:prstGeom>
          <a:solidFill>
            <a:srgbClr val="0000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0"/>
          <p:cNvSpPr txBox="1"/>
          <p:nvPr/>
        </p:nvSpPr>
        <p:spPr>
          <a:xfrm>
            <a:off x="4753107" y="1144122"/>
            <a:ext cx="19656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600" b="1">
                <a:solidFill>
                  <a:schemeClr val="dk1"/>
                </a:solidFill>
              </a:rPr>
              <a:t>P</a:t>
            </a:r>
            <a:r>
              <a:rPr lang="en-BR" sz="1600" b="1" baseline="-25000">
                <a:solidFill>
                  <a:schemeClr val="dk1"/>
                </a:solidFill>
              </a:rPr>
              <a:t>2 </a:t>
            </a:r>
            <a:r>
              <a:rPr lang="en-BR" sz="13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(R:0, G:0, B:1)</a:t>
            </a:r>
            <a:endParaRPr sz="15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68" name="Google Shape;68;p10"/>
          <p:cNvSpPr/>
          <p:nvPr/>
        </p:nvSpPr>
        <p:spPr>
          <a:xfrm>
            <a:off x="4799894" y="1484816"/>
            <a:ext cx="128100" cy="128100"/>
          </a:xfrm>
          <a:prstGeom prst="ellipse">
            <a:avLst/>
          </a:prstGeom>
          <a:solidFill>
            <a:srgbClr val="0000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9" name="Google Shape;69;p10"/>
          <p:cNvCxnSpPr>
            <a:cxnSpLocks/>
            <a:stCxn id="71" idx="3"/>
          </p:cNvCxnSpPr>
          <p:nvPr/>
        </p:nvCxnSpPr>
        <p:spPr>
          <a:xfrm flipV="1">
            <a:off x="2528028" y="3277225"/>
            <a:ext cx="2918097" cy="1148471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70" name="Google Shape;70;p10"/>
          <p:cNvSpPr/>
          <p:nvPr/>
        </p:nvSpPr>
        <p:spPr>
          <a:xfrm>
            <a:off x="5454275" y="3248615"/>
            <a:ext cx="69300" cy="693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0"/>
          <p:cNvSpPr txBox="1"/>
          <p:nvPr/>
        </p:nvSpPr>
        <p:spPr>
          <a:xfrm>
            <a:off x="840228" y="4233246"/>
            <a:ext cx="16878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300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(R:0, G:0, B:1)</a:t>
            </a:r>
            <a:endParaRPr sz="1500" dirty="0"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199462">
            <a:off x="3632579" y="1479950"/>
            <a:ext cx="3532722" cy="3061125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</a:pPr>
            <a:r>
              <a:rPr lang="en-BR"/>
              <a:t>Desenhando Triângulos Coloridos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</a:pPr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5</a:t>
            </a:fld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body" idx="1"/>
          </p:nvPr>
        </p:nvSpPr>
        <p:spPr>
          <a:xfrm>
            <a:off x="390550" y="838975"/>
            <a:ext cx="4366500" cy="26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/>
              <a:t>Mas e se cada vértice tiver uma cor diferente?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/>
              <a:t>Qual a cor de um ponto qualquer dentro do triângulo?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/>
              <a:t>Como podemos interpolar os valores de cor no interior do triângulo?</a:t>
            </a:r>
            <a:endParaRPr/>
          </a:p>
        </p:txBody>
      </p:sp>
      <p:sp>
        <p:nvSpPr>
          <p:cNvPr id="80" name="Google Shape;80;p11"/>
          <p:cNvSpPr txBox="1"/>
          <p:nvPr/>
        </p:nvSpPr>
        <p:spPr>
          <a:xfrm>
            <a:off x="4273375" y="4968575"/>
            <a:ext cx="2549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600" b="1">
                <a:solidFill>
                  <a:schemeClr val="dk1"/>
                </a:solidFill>
              </a:rPr>
              <a:t>P</a:t>
            </a:r>
            <a:r>
              <a:rPr lang="en-BR" sz="1600" b="1" baseline="-25000">
                <a:solidFill>
                  <a:schemeClr val="dk1"/>
                </a:solidFill>
              </a:rPr>
              <a:t>0</a:t>
            </a:r>
            <a:r>
              <a:rPr lang="en-BR" sz="13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(R:0, G:1, B:0)</a:t>
            </a:r>
            <a:endParaRPr sz="1800" b="1" baseline="-25000"/>
          </a:p>
        </p:txBody>
      </p:sp>
      <p:sp>
        <p:nvSpPr>
          <p:cNvPr id="81" name="Google Shape;81;p11"/>
          <p:cNvSpPr/>
          <p:nvPr/>
        </p:nvSpPr>
        <p:spPr>
          <a:xfrm>
            <a:off x="4208831" y="4968575"/>
            <a:ext cx="128100" cy="128100"/>
          </a:xfrm>
          <a:prstGeom prst="ellipse">
            <a:avLst/>
          </a:prstGeom>
          <a:solidFill>
            <a:srgbClr val="00FF00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1"/>
          <p:cNvSpPr txBox="1"/>
          <p:nvPr/>
        </p:nvSpPr>
        <p:spPr>
          <a:xfrm>
            <a:off x="7228571" y="3867567"/>
            <a:ext cx="1904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600" b="1">
                <a:solidFill>
                  <a:schemeClr val="dk1"/>
                </a:solidFill>
              </a:rPr>
              <a:t>P</a:t>
            </a:r>
            <a:r>
              <a:rPr lang="en-BR" sz="1600" b="1" baseline="-25000">
                <a:solidFill>
                  <a:schemeClr val="dk1"/>
                </a:solidFill>
              </a:rPr>
              <a:t>1</a:t>
            </a:r>
            <a:r>
              <a:rPr lang="en-BR" sz="13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(R:0, G:0, B:1)</a:t>
            </a:r>
            <a:endParaRPr sz="1800" b="1" baseline="-25000"/>
          </a:p>
        </p:txBody>
      </p:sp>
      <p:sp>
        <p:nvSpPr>
          <p:cNvPr id="83" name="Google Shape;83;p11"/>
          <p:cNvSpPr/>
          <p:nvPr/>
        </p:nvSpPr>
        <p:spPr>
          <a:xfrm>
            <a:off x="7484466" y="3769733"/>
            <a:ext cx="128100" cy="128100"/>
          </a:xfrm>
          <a:prstGeom prst="ellipse">
            <a:avLst/>
          </a:prstGeom>
          <a:solidFill>
            <a:srgbClr val="0000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1"/>
          <p:cNvSpPr txBox="1"/>
          <p:nvPr/>
        </p:nvSpPr>
        <p:spPr>
          <a:xfrm>
            <a:off x="4753107" y="1144122"/>
            <a:ext cx="19656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600" b="1">
                <a:solidFill>
                  <a:schemeClr val="dk1"/>
                </a:solidFill>
              </a:rPr>
              <a:t>P</a:t>
            </a:r>
            <a:r>
              <a:rPr lang="en-BR" sz="1600" b="1" baseline="-25000">
                <a:solidFill>
                  <a:schemeClr val="dk1"/>
                </a:solidFill>
              </a:rPr>
              <a:t>2 </a:t>
            </a:r>
            <a:r>
              <a:rPr lang="en-BR" sz="13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(R:1, G:0, B:0)</a:t>
            </a:r>
            <a:endParaRPr sz="15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85" name="Google Shape;85;p11"/>
          <p:cNvSpPr/>
          <p:nvPr/>
        </p:nvSpPr>
        <p:spPr>
          <a:xfrm>
            <a:off x="4799894" y="1484816"/>
            <a:ext cx="128100" cy="128100"/>
          </a:xfrm>
          <a:prstGeom prst="ellipse">
            <a:avLst/>
          </a:prstGeom>
          <a:solidFill>
            <a:srgbClr val="FF0000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6" name="Google Shape;86;p11"/>
          <p:cNvCxnSpPr/>
          <p:nvPr/>
        </p:nvCxnSpPr>
        <p:spPr>
          <a:xfrm rot="10800000" flipH="1">
            <a:off x="2266425" y="3277225"/>
            <a:ext cx="3179700" cy="6279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7" name="Google Shape;87;p11"/>
          <p:cNvSpPr/>
          <p:nvPr/>
        </p:nvSpPr>
        <p:spPr>
          <a:xfrm>
            <a:off x="5454275" y="3248615"/>
            <a:ext cx="69300" cy="693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1"/>
          <p:cNvSpPr txBox="1"/>
          <p:nvPr/>
        </p:nvSpPr>
        <p:spPr>
          <a:xfrm>
            <a:off x="668525" y="3677100"/>
            <a:ext cx="16878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3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(R:?, G:?, B:?)</a:t>
            </a:r>
            <a:endParaRPr sz="1500"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 dirty="0"/>
              <a:t>Interpolação no interior de Triângulos</a:t>
            </a:r>
            <a:endParaRPr dirty="0"/>
          </a:p>
        </p:txBody>
      </p:sp>
      <p:sp>
        <p:nvSpPr>
          <p:cNvPr id="94" name="Google Shape;94;p12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b="1" noProof="0" dirty="0"/>
              <a:t>Por que queremos interpolar?</a:t>
            </a:r>
            <a:endParaRPr lang="pt-BR" noProof="0" dirty="0"/>
          </a:p>
          <a:p>
            <a:pPr marL="0" lvl="0" indent="0"/>
            <a:r>
              <a:rPr lang="pt-BR" noProof="0" dirty="0"/>
              <a:t>Para encontrar valores dentro de um triângulo que variam suavemente a partir dos valores definidos nos vértices.</a:t>
            </a:r>
          </a:p>
          <a:p>
            <a:pPr marL="0" lvl="0" indent="0"/>
            <a:r>
              <a:rPr lang="pt-BR" noProof="0" dirty="0"/>
              <a:t>Um belo degrade </a:t>
            </a:r>
            <a:r>
              <a:rPr lang="pt-BR" noProof="0" dirty="0">
                <a:sym typeface="Wingdings" pitchFamily="2" charset="2"/>
              </a:rPr>
              <a:t></a:t>
            </a:r>
            <a:endParaRPr lang="pt-BR" noProof="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lang="pt-BR" noProof="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b="1" noProof="0" dirty="0"/>
              <a:t>O que queremos interpolar?</a:t>
            </a:r>
            <a:endParaRPr lang="pt-BR" noProof="0" dirty="0"/>
          </a:p>
          <a:p>
            <a:pPr marL="0" lvl="0" indent="0"/>
            <a:r>
              <a:rPr lang="pt-BR" noProof="0" dirty="0"/>
              <a:t>Cores, Coordenadas de textura, Vetores normais, ...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lang="pt-BR" noProof="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b="1" noProof="0" dirty="0"/>
              <a:t>Como podemos fazer a interpolação?</a:t>
            </a:r>
            <a:endParaRPr lang="pt-BR" noProof="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noProof="0" dirty="0"/>
              <a:t>Usando </a:t>
            </a:r>
            <a:r>
              <a:rPr lang="pt-BR" b="1" noProof="0" dirty="0">
                <a:solidFill>
                  <a:srgbClr val="FF0000"/>
                </a:solidFill>
              </a:rPr>
              <a:t>Coordenadas </a:t>
            </a:r>
            <a:r>
              <a:rPr lang="pt-BR" b="1" noProof="0" dirty="0" err="1">
                <a:solidFill>
                  <a:srgbClr val="FF0000"/>
                </a:solidFill>
              </a:rPr>
              <a:t>baricêntricas</a:t>
            </a:r>
            <a:endParaRPr lang="pt-BR" b="1" noProof="0" dirty="0">
              <a:solidFill>
                <a:srgbClr val="FF0000"/>
              </a:solidFill>
            </a:endParaRPr>
          </a:p>
        </p:txBody>
      </p:sp>
      <p:sp>
        <p:nvSpPr>
          <p:cNvPr id="95" name="Google Shape;95;p1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Definição de Baricentro</a:t>
            </a:r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32" cy="869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en-BR" sz="2400" dirty="0"/>
              <a:t>O baricentro é determinado pelo encontro das medianas de um triângulo.</a:t>
            </a:r>
            <a:endParaRPr dirty="0"/>
          </a:p>
        </p:txBody>
      </p:sp>
      <p:sp>
        <p:nvSpPr>
          <p:cNvPr id="111" name="Google Shape;111;p1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7</a:t>
            </a:fld>
            <a:endParaRPr/>
          </a:p>
        </p:txBody>
      </p:sp>
      <p:sp>
        <p:nvSpPr>
          <p:cNvPr id="3" name="Triangle 2">
            <a:extLst>
              <a:ext uri="{FF2B5EF4-FFF2-40B4-BE49-F238E27FC236}">
                <a16:creationId xmlns:a16="http://schemas.microsoft.com/office/drawing/2014/main" id="{3770CDB0-CBDE-6818-C6C2-5072095B2A56}"/>
              </a:ext>
            </a:extLst>
          </p:cNvPr>
          <p:cNvSpPr/>
          <p:nvPr/>
        </p:nvSpPr>
        <p:spPr>
          <a:xfrm>
            <a:off x="1088687" y="2144888"/>
            <a:ext cx="6877665" cy="2880047"/>
          </a:xfrm>
          <a:prstGeom prst="triangle">
            <a:avLst>
              <a:gd name="adj" fmla="val 45169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04D115-6E82-429C-816D-F42B43928622}"/>
              </a:ext>
            </a:extLst>
          </p:cNvPr>
          <p:cNvSpPr txBox="1"/>
          <p:nvPr/>
        </p:nvSpPr>
        <p:spPr>
          <a:xfrm>
            <a:off x="4131465" y="1683223"/>
            <a:ext cx="5460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P</a:t>
            </a:r>
            <a:r>
              <a:rPr lang="en-US" sz="2400" baseline="-25000" dirty="0"/>
              <a:t>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EEBE66-0DFE-4109-4910-5A5DAC8AAF56}"/>
              </a:ext>
            </a:extLst>
          </p:cNvPr>
          <p:cNvSpPr txBox="1"/>
          <p:nvPr/>
        </p:nvSpPr>
        <p:spPr>
          <a:xfrm>
            <a:off x="542635" y="4831570"/>
            <a:ext cx="5460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P</a:t>
            </a:r>
            <a:r>
              <a:rPr lang="en-US" sz="2400" baseline="-25000" dirty="0"/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EF61D2-4E1C-192C-51EF-305D89AF2993}"/>
              </a:ext>
            </a:extLst>
          </p:cNvPr>
          <p:cNvSpPr txBox="1"/>
          <p:nvPr/>
        </p:nvSpPr>
        <p:spPr>
          <a:xfrm>
            <a:off x="7966352" y="4831569"/>
            <a:ext cx="5460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P</a:t>
            </a:r>
            <a:r>
              <a:rPr lang="en-US" sz="2400" baseline="-25000" dirty="0"/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5C37689-AD5F-13E0-8289-A02A09282030}"/>
              </a:ext>
            </a:extLst>
          </p:cNvPr>
          <p:cNvSpPr/>
          <p:nvPr/>
        </p:nvSpPr>
        <p:spPr>
          <a:xfrm>
            <a:off x="4112250" y="2061423"/>
            <a:ext cx="174316" cy="1743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640D6A1-1384-402F-6F2D-9DA432D6E03A}"/>
              </a:ext>
            </a:extLst>
          </p:cNvPr>
          <p:cNvSpPr/>
          <p:nvPr/>
        </p:nvSpPr>
        <p:spPr>
          <a:xfrm>
            <a:off x="1001529" y="4934084"/>
            <a:ext cx="174316" cy="1743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4F3FC0C-14B9-4725-55A8-1D50FA47FC4B}"/>
              </a:ext>
            </a:extLst>
          </p:cNvPr>
          <p:cNvSpPr/>
          <p:nvPr/>
        </p:nvSpPr>
        <p:spPr>
          <a:xfrm>
            <a:off x="7868702" y="4933925"/>
            <a:ext cx="174316" cy="1743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387F28D-AB24-FA2A-B62E-FFFEFB65E7FE}"/>
              </a:ext>
            </a:extLst>
          </p:cNvPr>
          <p:cNvCxnSpPr>
            <a:cxnSpLocks/>
            <a:stCxn id="3" idx="5"/>
            <a:endCxn id="3" idx="2"/>
          </p:cNvCxnSpPr>
          <p:nvPr/>
        </p:nvCxnSpPr>
        <p:spPr>
          <a:xfrm flipH="1">
            <a:off x="1088687" y="3584912"/>
            <a:ext cx="4992119" cy="1440023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A201FC9-3C18-525D-748B-BF6A2413AE58}"/>
              </a:ext>
            </a:extLst>
          </p:cNvPr>
          <p:cNvCxnSpPr>
            <a:cxnSpLocks/>
            <a:stCxn id="3" idx="4"/>
            <a:endCxn id="3" idx="1"/>
          </p:cNvCxnSpPr>
          <p:nvPr/>
        </p:nvCxnSpPr>
        <p:spPr>
          <a:xfrm flipH="1" flipV="1">
            <a:off x="2641973" y="3584912"/>
            <a:ext cx="5324379" cy="1440023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1E9028E-CFE5-DE99-7B6D-EAA3E7CAE5A1}"/>
              </a:ext>
            </a:extLst>
          </p:cNvPr>
          <p:cNvCxnSpPr>
            <a:cxnSpLocks/>
            <a:endCxn id="3" idx="0"/>
          </p:cNvCxnSpPr>
          <p:nvPr/>
        </p:nvCxnSpPr>
        <p:spPr>
          <a:xfrm flipH="1" flipV="1">
            <a:off x="4195260" y="2144888"/>
            <a:ext cx="339110" cy="2875891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886CF6A-4907-52F6-4EC2-B4441776E82C}"/>
              </a:ext>
            </a:extLst>
          </p:cNvPr>
          <p:cNvGrpSpPr/>
          <p:nvPr/>
        </p:nvGrpSpPr>
        <p:grpSpPr>
          <a:xfrm>
            <a:off x="1828880" y="2829863"/>
            <a:ext cx="1611229" cy="1478956"/>
            <a:chOff x="1828880" y="2829863"/>
            <a:chExt cx="1611229" cy="147895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9F8F262-FB32-A360-63A9-51CC55FAD08E}"/>
                </a:ext>
              </a:extLst>
            </p:cNvPr>
            <p:cNvCxnSpPr/>
            <p:nvPr/>
          </p:nvCxnSpPr>
          <p:spPr>
            <a:xfrm>
              <a:off x="3186721" y="2829863"/>
              <a:ext cx="253388" cy="23135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20B8C19-A1FA-6DB0-56DC-9BC8D54E986C}"/>
                </a:ext>
              </a:extLst>
            </p:cNvPr>
            <p:cNvCxnSpPr/>
            <p:nvPr/>
          </p:nvCxnSpPr>
          <p:spPr>
            <a:xfrm>
              <a:off x="1828880" y="4077465"/>
              <a:ext cx="253388" cy="23135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020CD45-127A-2988-1C98-99AD47EEF118}"/>
                </a:ext>
              </a:extLst>
            </p:cNvPr>
            <p:cNvSpPr/>
            <p:nvPr/>
          </p:nvSpPr>
          <p:spPr>
            <a:xfrm>
              <a:off x="2555573" y="3497753"/>
              <a:ext cx="174316" cy="17431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F2C93C0-29D6-9BB6-D82A-A3B31C7259FE}"/>
                </a:ext>
              </a:extLst>
            </p:cNvPr>
            <p:cNvSpPr txBox="1"/>
            <p:nvPr/>
          </p:nvSpPr>
          <p:spPr>
            <a:xfrm>
              <a:off x="2154464" y="3049929"/>
              <a:ext cx="70634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/>
                <a:t>M</a:t>
              </a:r>
              <a:r>
                <a:rPr lang="en-US" sz="2400" baseline="-25000" dirty="0"/>
                <a:t>01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D6ED797-6B82-B3E3-40BC-F4085AB117DE}"/>
              </a:ext>
            </a:extLst>
          </p:cNvPr>
          <p:cNvGrpSpPr/>
          <p:nvPr/>
        </p:nvGrpSpPr>
        <p:grpSpPr>
          <a:xfrm>
            <a:off x="5203260" y="2870376"/>
            <a:ext cx="1893580" cy="1516587"/>
            <a:chOff x="5203260" y="2870376"/>
            <a:chExt cx="1893580" cy="1516587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8DDC575-8CBF-9730-E7FC-B2EC96D02793}"/>
                </a:ext>
              </a:extLst>
            </p:cNvPr>
            <p:cNvSpPr/>
            <p:nvPr/>
          </p:nvSpPr>
          <p:spPr>
            <a:xfrm>
              <a:off x="6004455" y="3493629"/>
              <a:ext cx="174316" cy="17431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12CA516-57A2-59F0-2990-E31A56D9479A}"/>
                </a:ext>
              </a:extLst>
            </p:cNvPr>
            <p:cNvCxnSpPr/>
            <p:nvPr/>
          </p:nvCxnSpPr>
          <p:spPr>
            <a:xfrm rot="4902690">
              <a:off x="6794833" y="4098208"/>
              <a:ext cx="253388" cy="23135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CF962CC-58B1-0E0E-3277-9AB6072C2A42}"/>
                </a:ext>
              </a:extLst>
            </p:cNvPr>
            <p:cNvCxnSpPr/>
            <p:nvPr/>
          </p:nvCxnSpPr>
          <p:spPr>
            <a:xfrm rot="4902690">
              <a:off x="5192243" y="2881393"/>
              <a:ext cx="253388" cy="23135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D201043-DB6D-39A8-6D13-58BFFDF1AC3D}"/>
                </a:ext>
              </a:extLst>
            </p:cNvPr>
            <p:cNvCxnSpPr/>
            <p:nvPr/>
          </p:nvCxnSpPr>
          <p:spPr>
            <a:xfrm rot="4902690">
              <a:off x="6854469" y="4144592"/>
              <a:ext cx="253388" cy="23135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FBBB967-88C6-A127-5002-4765A55882A1}"/>
                </a:ext>
              </a:extLst>
            </p:cNvPr>
            <p:cNvCxnSpPr/>
            <p:nvPr/>
          </p:nvCxnSpPr>
          <p:spPr>
            <a:xfrm rot="4902690">
              <a:off x="5251879" y="2927777"/>
              <a:ext cx="253388" cy="23135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9242A44-D0EA-2439-52EE-D38FCC9306CD}"/>
                </a:ext>
              </a:extLst>
            </p:cNvPr>
            <p:cNvSpPr txBox="1"/>
            <p:nvPr/>
          </p:nvSpPr>
          <p:spPr>
            <a:xfrm>
              <a:off x="6088221" y="3139117"/>
              <a:ext cx="70634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/>
                <a:t>M</a:t>
              </a:r>
              <a:r>
                <a:rPr lang="en-US" sz="2400" baseline="-25000" dirty="0"/>
                <a:t>20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F57BD07-F818-F91D-A93A-8E038CF5BD94}"/>
              </a:ext>
            </a:extLst>
          </p:cNvPr>
          <p:cNvGrpSpPr/>
          <p:nvPr/>
        </p:nvGrpSpPr>
        <p:grpSpPr>
          <a:xfrm>
            <a:off x="2577695" y="4859386"/>
            <a:ext cx="3513918" cy="685088"/>
            <a:chOff x="2577695" y="4859386"/>
            <a:chExt cx="3513918" cy="68508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7E9216E-D000-D1F8-E62E-18AAEAE34C8A}"/>
                </a:ext>
              </a:extLst>
            </p:cNvPr>
            <p:cNvSpPr/>
            <p:nvPr/>
          </p:nvSpPr>
          <p:spPr>
            <a:xfrm>
              <a:off x="4444936" y="4933925"/>
              <a:ext cx="174316" cy="17431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8D23526-4182-1712-7FCB-15C0BF870E2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41022" y="4871325"/>
              <a:ext cx="18068" cy="3062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D2EAC11-82A5-F4A4-45F6-87E12B933B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09677" y="4869487"/>
              <a:ext cx="18068" cy="3062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FCE017D-4433-5BEA-5060-B934ADBE296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73545" y="4867648"/>
              <a:ext cx="18068" cy="3062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D1CB970-AB5B-DCF5-BD08-A78D4916DE0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77695" y="4863063"/>
              <a:ext cx="18068" cy="3062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F7B3152-92D3-7480-C7D2-782E3E0F29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46350" y="4861225"/>
              <a:ext cx="18068" cy="3062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03BF65-A040-1717-199F-44D8B9FE55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10218" y="4859386"/>
              <a:ext cx="18068" cy="3062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19DB5B2-6DF3-22FA-A3DB-A610DA479B23}"/>
                </a:ext>
              </a:extLst>
            </p:cNvPr>
            <p:cNvSpPr txBox="1"/>
            <p:nvPr/>
          </p:nvSpPr>
          <p:spPr>
            <a:xfrm>
              <a:off x="4267461" y="5082809"/>
              <a:ext cx="70634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/>
                <a:t>M</a:t>
              </a:r>
              <a:r>
                <a:rPr lang="en-US" sz="2400" baseline="-25000" dirty="0"/>
                <a:t>12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945DA99-F826-B69B-4A31-24EDCE3F069C}"/>
              </a:ext>
            </a:extLst>
          </p:cNvPr>
          <p:cNvGrpSpPr/>
          <p:nvPr/>
        </p:nvGrpSpPr>
        <p:grpSpPr>
          <a:xfrm>
            <a:off x="4334945" y="3544429"/>
            <a:ext cx="736210" cy="608217"/>
            <a:chOff x="4334945" y="3544429"/>
            <a:chExt cx="736210" cy="60821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CE42733-6432-01D6-C051-DFF202C73C73}"/>
                </a:ext>
              </a:extLst>
            </p:cNvPr>
            <p:cNvSpPr/>
            <p:nvPr/>
          </p:nvSpPr>
          <p:spPr>
            <a:xfrm>
              <a:off x="4334945" y="3978330"/>
              <a:ext cx="174316" cy="174316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B662535-F017-1914-98F3-9A3CDD68F12A}"/>
                </a:ext>
              </a:extLst>
            </p:cNvPr>
            <p:cNvSpPr txBox="1"/>
            <p:nvPr/>
          </p:nvSpPr>
          <p:spPr>
            <a:xfrm>
              <a:off x="4364815" y="3544429"/>
              <a:ext cx="70634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/>
                <a:t>G</a:t>
              </a:r>
              <a:endParaRPr lang="en-US" sz="2400" baseline="-25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400"/>
              </a:spcBef>
              <a:buClr>
                <a:schemeClr val="dk1"/>
              </a:buClr>
              <a:buSzPts val="1100"/>
            </a:pPr>
            <a:r>
              <a:rPr lang="pt-BR" dirty="0"/>
              <a:t>Coordenadas </a:t>
            </a:r>
            <a:r>
              <a:rPr lang="pt-BR" dirty="0" err="1"/>
              <a:t>Baricêntricas</a:t>
            </a:r>
            <a:endParaRPr lang="pt-BR" dirty="0"/>
          </a:p>
        </p:txBody>
      </p:sp>
      <p:sp>
        <p:nvSpPr>
          <p:cNvPr id="102" name="Google Shape;102;p13"/>
          <p:cNvSpPr txBox="1">
            <a:spLocks noGrp="1"/>
          </p:cNvSpPr>
          <p:nvPr>
            <p:ph type="body" idx="1"/>
          </p:nvPr>
        </p:nvSpPr>
        <p:spPr>
          <a:xfrm>
            <a:off x="320040" y="838985"/>
            <a:ext cx="8677656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 sz="2300" dirty="0"/>
              <a:t>Usando coordenadas baricêntricas para interpolar dados ou atributos dos vértices para o interior do triângulo.</a:t>
            </a:r>
            <a:endParaRPr sz="2300" dirty="0"/>
          </a:p>
        </p:txBody>
      </p:sp>
      <p:sp>
        <p:nvSpPr>
          <p:cNvPr id="103" name="Google Shape;103;p1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8</a:t>
            </a:fld>
            <a:endParaRPr/>
          </a:p>
        </p:txBody>
      </p:sp>
      <p:pic>
        <p:nvPicPr>
          <p:cNvPr id="104" name="Google Shape;10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2291" y="2353266"/>
            <a:ext cx="3628981" cy="2522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Coordenadas Baricêntricas</a:t>
            </a:r>
            <a:endParaRPr/>
          </a:p>
        </p:txBody>
      </p:sp>
      <p:sp>
        <p:nvSpPr>
          <p:cNvPr id="119" name="Google Shape;119;p15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/>
              <a:t>Um sistema de coordenadas para triângulos</a:t>
            </a:r>
            <a:endParaRPr/>
          </a:p>
        </p:txBody>
      </p:sp>
      <p:sp>
        <p:nvSpPr>
          <p:cNvPr id="120" name="Google Shape;120;p1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9</a:t>
            </a:fld>
            <a:endParaRPr/>
          </a:p>
        </p:txBody>
      </p:sp>
      <p:pic>
        <p:nvPicPr>
          <p:cNvPr id="121" name="Google Shape;12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0654" y="1392477"/>
            <a:ext cx="6582691" cy="3773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05484" y="838985"/>
            <a:ext cx="1155187" cy="4512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2752</TotalTime>
  <Words>823</Words>
  <Application>Microsoft Macintosh PowerPoint</Application>
  <PresentationFormat>On-screen Show (16:10)</PresentationFormat>
  <Paragraphs>132</Paragraphs>
  <Slides>24</Slides>
  <Notes>21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Wingdings</vt:lpstr>
      <vt:lpstr>Verdana</vt:lpstr>
      <vt:lpstr>Courier New</vt:lpstr>
      <vt:lpstr>Personalizar design</vt:lpstr>
      <vt:lpstr>PowerPoint Presentation</vt:lpstr>
      <vt:lpstr>LERP</vt:lpstr>
      <vt:lpstr>PowerPoint Presentation</vt:lpstr>
      <vt:lpstr>Desenhando Triângulos Coloridos</vt:lpstr>
      <vt:lpstr>Desenhando Triângulos Coloridos </vt:lpstr>
      <vt:lpstr>Interpolação no interior de Triângulos</vt:lpstr>
      <vt:lpstr>Definição de Baricentro</vt:lpstr>
      <vt:lpstr>Coordenadas Baricêntricas</vt:lpstr>
      <vt:lpstr>Coordenadas Baricêntricas</vt:lpstr>
      <vt:lpstr>Coordenadas Baricêntricas - Exemplo</vt:lpstr>
      <vt:lpstr>Coordenadas Baricêntricas - Exemplo</vt:lpstr>
      <vt:lpstr>Interpolação Linear Pelo Triângulo</vt:lpstr>
      <vt:lpstr>Propostas de cálculos das coordenadas</vt:lpstr>
      <vt:lpstr>Coordenadas Baricêntricas (1a opção)</vt:lpstr>
      <vt:lpstr>Lembrando: Equação da Reta</vt:lpstr>
      <vt:lpstr>Calculando as Coordenadas Baricêntricas</vt:lpstr>
      <vt:lpstr>Coordenadas Baricêntricas</vt:lpstr>
      <vt:lpstr>Fórmulas das Coordenadas Baricêntricas</vt:lpstr>
      <vt:lpstr>Relembrando Área de um triângulo</vt:lpstr>
      <vt:lpstr>Relembrando Área do Triângulo</vt:lpstr>
      <vt:lpstr>Coordenadas Baricêntricas (2a opção)</vt:lpstr>
      <vt:lpstr>Processo de Rasterização</vt:lpstr>
      <vt:lpstr>ATIVIDADE: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Luciano Pereira Soares</cp:lastModifiedBy>
  <cp:revision>39</cp:revision>
  <cp:lastPrinted>2024-09-23T19:14:12Z</cp:lastPrinted>
  <dcterms:modified xsi:type="dcterms:W3CDTF">2025-09-07T14:38:17Z</dcterms:modified>
</cp:coreProperties>
</file>