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</p:sldMasterIdLst>
  <p:notesMasterIdLst>
    <p:notesMasterId r:id="rId70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316" r:id="rId13"/>
    <p:sldId id="317" r:id="rId14"/>
    <p:sldId id="328" r:id="rId15"/>
    <p:sldId id="322" r:id="rId16"/>
    <p:sldId id="323" r:id="rId17"/>
    <p:sldId id="327" r:id="rId18"/>
    <p:sldId id="318" r:id="rId19"/>
    <p:sldId id="319" r:id="rId20"/>
    <p:sldId id="320" r:id="rId21"/>
    <p:sldId id="321" r:id="rId22"/>
    <p:sldId id="324" r:id="rId23"/>
    <p:sldId id="329" r:id="rId24"/>
    <p:sldId id="330" r:id="rId25"/>
    <p:sldId id="325" r:id="rId26"/>
    <p:sldId id="331" r:id="rId27"/>
    <p:sldId id="312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76" r:id="rId38"/>
    <p:sldId id="277" r:id="rId39"/>
    <p:sldId id="278" r:id="rId40"/>
    <p:sldId id="279" r:id="rId41"/>
    <p:sldId id="280" r:id="rId42"/>
    <p:sldId id="281" r:id="rId43"/>
    <p:sldId id="282" r:id="rId44"/>
    <p:sldId id="313" r:id="rId45"/>
    <p:sldId id="283" r:id="rId46"/>
    <p:sldId id="284" r:id="rId47"/>
    <p:sldId id="285" r:id="rId48"/>
    <p:sldId id="286" r:id="rId49"/>
    <p:sldId id="287" r:id="rId50"/>
    <p:sldId id="288" r:id="rId51"/>
    <p:sldId id="289" r:id="rId52"/>
    <p:sldId id="290" r:id="rId53"/>
    <p:sldId id="291" r:id="rId54"/>
    <p:sldId id="292" r:id="rId55"/>
    <p:sldId id="293" r:id="rId56"/>
    <p:sldId id="326" r:id="rId57"/>
    <p:sldId id="294" r:id="rId58"/>
    <p:sldId id="295" r:id="rId59"/>
    <p:sldId id="296" r:id="rId60"/>
    <p:sldId id="297" r:id="rId61"/>
    <p:sldId id="298" r:id="rId62"/>
    <p:sldId id="299" r:id="rId63"/>
    <p:sldId id="300" r:id="rId64"/>
    <p:sldId id="301" r:id="rId65"/>
    <p:sldId id="314" r:id="rId66"/>
    <p:sldId id="308" r:id="rId67"/>
    <p:sldId id="309" r:id="rId68"/>
    <p:sldId id="310" r:id="rId69"/>
  </p:sldIdLst>
  <p:sldSz cx="9144000" cy="5715000" type="screen16x1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D3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ED1FE6-F38D-48AB-8497-0C7C70A016BD}" v="10" dt="2025-08-27T19:12:08.755"/>
    <p1510:client id="{ADB84D23-07AB-DBBA-9FC1-FD56115C834C}" v="3" dt="2025-08-27T11:22:49.9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8"/>
    <p:restoredTop sz="94795"/>
  </p:normalViewPr>
  <p:slideViewPr>
    <p:cSldViewPr snapToGrid="0">
      <p:cViewPr>
        <p:scale>
          <a:sx n="98" d="100"/>
          <a:sy n="98" d="100"/>
        </p:scale>
        <p:origin x="2256" y="920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microsoft.com/office/2015/10/relationships/revisionInfo" Target="revisionInfo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iano Pereira Soares" userId="S::lucianops@insper.edu.br::16c53e34-c952-423e-8700-c0525d23304f" providerId="AD" clId="Web-{ADB84D23-07AB-DBBA-9FC1-FD56115C834C}"/>
    <pc:docChg chg="modSld">
      <pc:chgData name="Luciano Pereira Soares" userId="S::lucianops@insper.edu.br::16c53e34-c952-423e-8700-c0525d23304f" providerId="AD" clId="Web-{ADB84D23-07AB-DBBA-9FC1-FD56115C834C}" dt="2025-08-27T11:22:48.085" v="1" actId="20577"/>
      <pc:docMkLst>
        <pc:docMk/>
      </pc:docMkLst>
      <pc:sldChg chg="modSp">
        <pc:chgData name="Luciano Pereira Soares" userId="S::lucianops@insper.edu.br::16c53e34-c952-423e-8700-c0525d23304f" providerId="AD" clId="Web-{ADB84D23-07AB-DBBA-9FC1-FD56115C834C}" dt="2025-08-27T11:22:48.085" v="1" actId="20577"/>
        <pc:sldMkLst>
          <pc:docMk/>
          <pc:sldMk cId="3907927219" sldId="320"/>
        </pc:sldMkLst>
        <pc:spChg chg="mod">
          <ac:chgData name="Luciano Pereira Soares" userId="S::lucianops@insper.edu.br::16c53e34-c952-423e-8700-c0525d23304f" providerId="AD" clId="Web-{ADB84D23-07AB-DBBA-9FC1-FD56115C834C}" dt="2025-08-27T11:22:48.085" v="1" actId="20577"/>
          <ac:spMkLst>
            <pc:docMk/>
            <pc:sldMk cId="3907927219" sldId="320"/>
            <ac:spMk id="366" creationId="{00000000-0000-0000-0000-000000000000}"/>
          </ac:spMkLst>
        </pc:spChg>
      </pc:sldChg>
    </pc:docChg>
  </pc:docChgLst>
  <pc:docChgLst>
    <pc:chgData name="Luciano Pereira Soares" userId="16c53e34-c952-423e-8700-c0525d23304f" providerId="ADAL" clId="{FEC0DE62-BB97-4149-A018-B2B5446D163D}"/>
    <pc:docChg chg="undo custSel addSld delSld modSld">
      <pc:chgData name="Luciano Pereira Soares" userId="16c53e34-c952-423e-8700-c0525d23304f" providerId="ADAL" clId="{FEC0DE62-BB97-4149-A018-B2B5446D163D}" dt="2024-08-28T21:42:28.060" v="78" actId="20577"/>
      <pc:docMkLst>
        <pc:docMk/>
      </pc:docMkLst>
      <pc:sldChg chg="mod modShow">
        <pc:chgData name="Luciano Pereira Soares" userId="16c53e34-c952-423e-8700-c0525d23304f" providerId="ADAL" clId="{FEC0DE62-BB97-4149-A018-B2B5446D163D}" dt="2024-08-28T21:20:58.504" v="43" actId="729"/>
        <pc:sldMkLst>
          <pc:docMk/>
          <pc:sldMk cId="0" sldId="267"/>
        </pc:sldMkLst>
      </pc:sldChg>
      <pc:sldChg chg="modSp mod">
        <pc:chgData name="Luciano Pereira Soares" userId="16c53e34-c952-423e-8700-c0525d23304f" providerId="ADAL" clId="{FEC0DE62-BB97-4149-A018-B2B5446D163D}" dt="2024-08-28T21:21:43.036" v="53" actId="20577"/>
        <pc:sldMkLst>
          <pc:docMk/>
          <pc:sldMk cId="0" sldId="268"/>
        </pc:sldMkLst>
      </pc:sldChg>
      <pc:sldChg chg="modSp mod">
        <pc:chgData name="Luciano Pereira Soares" userId="16c53e34-c952-423e-8700-c0525d23304f" providerId="ADAL" clId="{FEC0DE62-BB97-4149-A018-B2B5446D163D}" dt="2024-08-28T21:40:11.301" v="70" actId="20577"/>
        <pc:sldMkLst>
          <pc:docMk/>
          <pc:sldMk cId="0" sldId="308"/>
        </pc:sldMkLst>
      </pc:sldChg>
      <pc:sldChg chg="mod modShow">
        <pc:chgData name="Luciano Pereira Soares" userId="16c53e34-c952-423e-8700-c0525d23304f" providerId="ADAL" clId="{FEC0DE62-BB97-4149-A018-B2B5446D163D}" dt="2024-08-28T21:15:07.069" v="42" actId="729"/>
        <pc:sldMkLst>
          <pc:docMk/>
          <pc:sldMk cId="555602380" sldId="312"/>
        </pc:sldMkLst>
      </pc:sldChg>
      <pc:sldChg chg="mod modShow">
        <pc:chgData name="Luciano Pereira Soares" userId="16c53e34-c952-423e-8700-c0525d23304f" providerId="ADAL" clId="{FEC0DE62-BB97-4149-A018-B2B5446D163D}" dt="2024-08-28T20:47:15.428" v="3" actId="729"/>
        <pc:sldMkLst>
          <pc:docMk/>
          <pc:sldMk cId="991036553" sldId="317"/>
        </pc:sldMkLst>
      </pc:sldChg>
      <pc:sldChg chg="mod modShow">
        <pc:chgData name="Luciano Pereira Soares" userId="16c53e34-c952-423e-8700-c0525d23304f" providerId="ADAL" clId="{FEC0DE62-BB97-4149-A018-B2B5446D163D}" dt="2024-08-28T20:47:33.596" v="4" actId="729"/>
        <pc:sldMkLst>
          <pc:docMk/>
          <pc:sldMk cId="936920449" sldId="319"/>
        </pc:sldMkLst>
      </pc:sldChg>
      <pc:sldChg chg="modSp">
        <pc:chgData name="Luciano Pereira Soares" userId="16c53e34-c952-423e-8700-c0525d23304f" providerId="ADAL" clId="{FEC0DE62-BB97-4149-A018-B2B5446D163D}" dt="2024-08-28T20:49:17.248" v="22" actId="6549"/>
        <pc:sldMkLst>
          <pc:docMk/>
          <pc:sldMk cId="3907927219" sldId="320"/>
        </pc:sldMkLst>
      </pc:sldChg>
      <pc:sldChg chg="modSp mod">
        <pc:chgData name="Luciano Pereira Soares" userId="16c53e34-c952-423e-8700-c0525d23304f" providerId="ADAL" clId="{FEC0DE62-BB97-4149-A018-B2B5446D163D}" dt="2024-08-28T21:30:13.759" v="55" actId="20577"/>
        <pc:sldMkLst>
          <pc:docMk/>
          <pc:sldMk cId="320353130" sldId="324"/>
        </pc:sldMkLst>
      </pc:sldChg>
      <pc:sldChg chg="addSp delSp modSp add del mod delAnim">
        <pc:chgData name="Luciano Pereira Soares" userId="16c53e34-c952-423e-8700-c0525d23304f" providerId="ADAL" clId="{FEC0DE62-BB97-4149-A018-B2B5446D163D}" dt="2024-08-28T20:57:34.708" v="41" actId="47"/>
        <pc:sldMkLst>
          <pc:docMk/>
          <pc:sldMk cId="639412695" sldId="326"/>
        </pc:sldMkLst>
      </pc:sldChg>
      <pc:sldChg chg="del">
        <pc:chgData name="Luciano Pereira Soares" userId="16c53e34-c952-423e-8700-c0525d23304f" providerId="ADAL" clId="{FEC0DE62-BB97-4149-A018-B2B5446D163D}" dt="2024-08-28T20:46:35.693" v="0" actId="47"/>
        <pc:sldMkLst>
          <pc:docMk/>
          <pc:sldMk cId="840673582" sldId="326"/>
        </pc:sldMkLst>
      </pc:sldChg>
      <pc:sldChg chg="modSp add mod modShow">
        <pc:chgData name="Luciano Pereira Soares" userId="16c53e34-c952-423e-8700-c0525d23304f" providerId="ADAL" clId="{FEC0DE62-BB97-4149-A018-B2B5446D163D}" dt="2024-08-28T21:42:28.060" v="78" actId="20577"/>
        <pc:sldMkLst>
          <pc:docMk/>
          <pc:sldMk cId="2271211113" sldId="326"/>
        </pc:sldMkLst>
      </pc:sldChg>
      <pc:sldChg chg="del">
        <pc:chgData name="Luciano Pereira Soares" userId="16c53e34-c952-423e-8700-c0525d23304f" providerId="ADAL" clId="{FEC0DE62-BB97-4149-A018-B2B5446D163D}" dt="2024-08-28T20:46:37.425" v="1" actId="47"/>
        <pc:sldMkLst>
          <pc:docMk/>
          <pc:sldMk cId="1030703268" sldId="327"/>
        </pc:sldMkLst>
      </pc:sldChg>
      <pc:sldChg chg="del">
        <pc:chgData name="Luciano Pereira Soares" userId="16c53e34-c952-423e-8700-c0525d23304f" providerId="ADAL" clId="{FEC0DE62-BB97-4149-A018-B2B5446D163D}" dt="2024-08-28T20:46:38.687" v="2" actId="47"/>
        <pc:sldMkLst>
          <pc:docMk/>
          <pc:sldMk cId="2776590945" sldId="328"/>
        </pc:sldMkLst>
      </pc:sldChg>
    </pc:docChg>
  </pc:docChgLst>
  <pc:docChgLst>
    <pc:chgData name="Fabio Orfali" userId="S::fabioo1@insper.edu.br::3730b7a9-9dee-4645-b6eb-7377d594d9d3" providerId="AD" clId="Web-{8F21CB12-293D-A5F4-6319-81502FBE3192}"/>
    <pc:docChg chg="addSld modSld">
      <pc:chgData name="Fabio Orfali" userId="S::fabioo1@insper.edu.br::3730b7a9-9dee-4645-b6eb-7377d594d9d3" providerId="AD" clId="Web-{8F21CB12-293D-A5F4-6319-81502FBE3192}" dt="2024-08-29T02:08:42.100" v="19" actId="20577"/>
      <pc:docMkLst>
        <pc:docMk/>
      </pc:docMkLst>
      <pc:sldChg chg="modSp">
        <pc:chgData name="Fabio Orfali" userId="S::fabioo1@insper.edu.br::3730b7a9-9dee-4645-b6eb-7377d594d9d3" providerId="AD" clId="Web-{8F21CB12-293D-A5F4-6319-81502FBE3192}" dt="2024-08-29T02:08:10.505" v="17" actId="20577"/>
        <pc:sldMkLst>
          <pc:docMk/>
          <pc:sldMk cId="3907927219" sldId="320"/>
        </pc:sldMkLst>
      </pc:sldChg>
      <pc:sldChg chg="modSp">
        <pc:chgData name="Fabio Orfali" userId="S::fabioo1@insper.edu.br::3730b7a9-9dee-4645-b6eb-7377d594d9d3" providerId="AD" clId="Web-{8F21CB12-293D-A5F4-6319-81502FBE3192}" dt="2024-08-29T02:08:42.100" v="19" actId="20577"/>
        <pc:sldMkLst>
          <pc:docMk/>
          <pc:sldMk cId="3793678523" sldId="321"/>
        </pc:sldMkLst>
      </pc:sldChg>
      <pc:sldChg chg="addSp delSp modSp add replId delAnim">
        <pc:chgData name="Fabio Orfali" userId="S::fabioo1@insper.edu.br::3730b7a9-9dee-4645-b6eb-7377d594d9d3" providerId="AD" clId="Web-{8F21CB12-293D-A5F4-6319-81502FBE3192}" dt="2024-08-29T01:48:24.114" v="11" actId="1076"/>
        <pc:sldMkLst>
          <pc:docMk/>
          <pc:sldMk cId="1340164611" sldId="327"/>
        </pc:sldMkLst>
      </pc:sldChg>
    </pc:docChg>
  </pc:docChgLst>
  <pc:docChgLst>
    <pc:chgData name="Luciano Pereira Soares" userId="16c53e34-c952-423e-8700-c0525d23304f" providerId="ADAL" clId="{67ED1FE6-F38D-48AB-8497-0C7C70A016BD}"/>
    <pc:docChg chg="custSel modSld">
      <pc:chgData name="Luciano Pereira Soares" userId="16c53e34-c952-423e-8700-c0525d23304f" providerId="ADAL" clId="{67ED1FE6-F38D-48AB-8497-0C7C70A016BD}" dt="2025-08-27T19:12:08.755" v="95"/>
      <pc:docMkLst>
        <pc:docMk/>
      </pc:docMkLst>
      <pc:sldChg chg="addSp modSp mod modAnim">
        <pc:chgData name="Luciano Pereira Soares" userId="16c53e34-c952-423e-8700-c0525d23304f" providerId="ADAL" clId="{67ED1FE6-F38D-48AB-8497-0C7C70A016BD}" dt="2025-08-27T19:12:08.755" v="95"/>
        <pc:sldMkLst>
          <pc:docMk/>
          <pc:sldMk cId="3522465073" sldId="259"/>
        </pc:sldMkLst>
        <pc:picChg chg="add mod">
          <ac:chgData name="Luciano Pereira Soares" userId="16c53e34-c952-423e-8700-c0525d23304f" providerId="ADAL" clId="{67ED1FE6-F38D-48AB-8497-0C7C70A016BD}" dt="2025-08-27T19:10:56.697" v="90" actId="1076"/>
          <ac:picMkLst>
            <pc:docMk/>
            <pc:sldMk cId="3522465073" sldId="259"/>
            <ac:picMk id="3" creationId="{B35C8E18-ED0C-3BD3-01E4-7DBAEFA5007C}"/>
          </ac:picMkLst>
        </pc:picChg>
        <pc:picChg chg="mod">
          <ac:chgData name="Luciano Pereira Soares" userId="16c53e34-c952-423e-8700-c0525d23304f" providerId="ADAL" clId="{67ED1FE6-F38D-48AB-8497-0C7C70A016BD}" dt="2025-08-27T18:54:21.070" v="29" actId="1076"/>
          <ac:picMkLst>
            <pc:docMk/>
            <pc:sldMk cId="3522465073" sldId="259"/>
            <ac:picMk id="54" creationId="{00000000-0000-0000-0000-000000000000}"/>
          </ac:picMkLst>
        </pc:picChg>
      </pc:sldChg>
      <pc:sldChg chg="modSp mod">
        <pc:chgData name="Luciano Pereira Soares" userId="16c53e34-c952-423e-8700-c0525d23304f" providerId="ADAL" clId="{67ED1FE6-F38D-48AB-8497-0C7C70A016BD}" dt="2025-08-27T18:53:52.036" v="28" actId="20577"/>
        <pc:sldMkLst>
          <pc:docMk/>
          <pc:sldMk cId="4205433668" sldId="263"/>
        </pc:sldMkLst>
        <pc:spChg chg="mod">
          <ac:chgData name="Luciano Pereira Soares" userId="16c53e34-c952-423e-8700-c0525d23304f" providerId="ADAL" clId="{67ED1FE6-F38D-48AB-8497-0C7C70A016BD}" dt="2025-08-27T18:52:48.896" v="4" actId="20577"/>
          <ac:spMkLst>
            <pc:docMk/>
            <pc:sldMk cId="4205433668" sldId="263"/>
            <ac:spMk id="90" creationId="{00000000-0000-0000-0000-000000000000}"/>
          </ac:spMkLst>
        </pc:spChg>
        <pc:spChg chg="mod">
          <ac:chgData name="Luciano Pereira Soares" userId="16c53e34-c952-423e-8700-c0525d23304f" providerId="ADAL" clId="{67ED1FE6-F38D-48AB-8497-0C7C70A016BD}" dt="2025-08-27T18:53:52.036" v="28" actId="20577"/>
          <ac:spMkLst>
            <pc:docMk/>
            <pc:sldMk cId="4205433668" sldId="263"/>
            <ac:spMk id="92" creationId="{00000000-0000-0000-0000-000000000000}"/>
          </ac:spMkLst>
        </pc:spChg>
      </pc:sldChg>
      <pc:sldChg chg="addSp modSp mod modNotesTx">
        <pc:chgData name="Luciano Pereira Soares" userId="16c53e34-c952-423e-8700-c0525d23304f" providerId="ADAL" clId="{67ED1FE6-F38D-48AB-8497-0C7C70A016BD}" dt="2025-08-27T18:56:50.374" v="81" actId="14100"/>
        <pc:sldMkLst>
          <pc:docMk/>
          <pc:sldMk cId="2811472776" sldId="322"/>
        </pc:sldMkLst>
        <pc:spChg chg="add mod">
          <ac:chgData name="Luciano Pereira Soares" userId="16c53e34-c952-423e-8700-c0525d23304f" providerId="ADAL" clId="{67ED1FE6-F38D-48AB-8497-0C7C70A016BD}" dt="2025-08-27T18:56:50.374" v="81" actId="14100"/>
          <ac:spMkLst>
            <pc:docMk/>
            <pc:sldMk cId="2811472776" sldId="322"/>
            <ac:spMk id="22" creationId="{09D272A0-303A-C49B-D32B-0DF3E2EA9A49}"/>
          </ac:spMkLst>
        </pc:spChg>
      </pc:sldChg>
      <pc:sldChg chg="mod modShow">
        <pc:chgData name="Luciano Pereira Soares" userId="16c53e34-c952-423e-8700-c0525d23304f" providerId="ADAL" clId="{67ED1FE6-F38D-48AB-8497-0C7C70A016BD}" dt="2025-08-27T18:58:18.870" v="82" actId="729"/>
        <pc:sldMkLst>
          <pc:docMk/>
          <pc:sldMk cId="326970128" sldId="323"/>
        </pc:sldMkLst>
      </pc:sldChg>
      <pc:sldChg chg="mod modShow">
        <pc:chgData name="Luciano Pereira Soares" userId="16c53e34-c952-423e-8700-c0525d23304f" providerId="ADAL" clId="{67ED1FE6-F38D-48AB-8497-0C7C70A016BD}" dt="2025-08-27T18:58:21.571" v="83" actId="729"/>
        <pc:sldMkLst>
          <pc:docMk/>
          <pc:sldMk cId="1990161758" sldId="32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ogebra.org/m/jahqnjmk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75958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52253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e76818f0e4_6_7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2" name="Google Shape;322;ge76818f0e4_6_7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https://www.matrise.no/wp-content/uploads/2018/06/B355A41E-4528-4118-8C66-30EBA9A443C3.jpeg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plural camerae obscurae or </a:t>
            </a:r>
            <a:r>
              <a:rPr lang="pt-BR" sz="12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camera obscuras</a:t>
            </a:r>
            <a:r>
              <a:rPr lang="pt-BR"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from </a:t>
            </a:r>
            <a:r>
              <a:rPr lang="pt-BR" sz="12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Latin camera obscūra</a:t>
            </a:r>
            <a:r>
              <a:rPr lang="pt-BR"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/>
          </a:p>
        </p:txBody>
      </p:sp>
      <p:sp>
        <p:nvSpPr>
          <p:cNvPr id="323" name="Google Shape;323;ge76818f0e4_6_79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0574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e76818f0e4_2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ge76818f0e4_2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01174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>
          <a:extLst>
            <a:ext uri="{FF2B5EF4-FFF2-40B4-BE49-F238E27FC236}">
              <a16:creationId xmlns:a16="http://schemas.microsoft.com/office/drawing/2014/main" id="{C59F41DD-7168-0576-ACC3-FCA0277B8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5:notes">
            <a:extLst>
              <a:ext uri="{FF2B5EF4-FFF2-40B4-BE49-F238E27FC236}">
                <a16:creationId xmlns:a16="http://schemas.microsoft.com/office/drawing/2014/main" id="{B63C69D6-537B-46F5-1E85-8E060E9B35B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0" name="Google Shape;310;p35:notes">
            <a:extLst>
              <a:ext uri="{FF2B5EF4-FFF2-40B4-BE49-F238E27FC236}">
                <a16:creationId xmlns:a16="http://schemas.microsoft.com/office/drawing/2014/main" id="{46DEFD31-9CAB-3D55-5CBC-A45A19B6E9F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Objeto 3D</a:t>
            </a:r>
            <a:endParaRPr dirty="0"/>
          </a:p>
        </p:txBody>
      </p:sp>
      <p:sp>
        <p:nvSpPr>
          <p:cNvPr id="311" name="Google Shape;311;p35:notes">
            <a:extLst>
              <a:ext uri="{FF2B5EF4-FFF2-40B4-BE49-F238E27FC236}">
                <a16:creationId xmlns:a16="http://schemas.microsoft.com/office/drawing/2014/main" id="{F8E6B750-AF27-8EE3-028E-69125F974D5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02103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e76818f0e4_2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9" name="Google Shape;379;ge76818f0e4_2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80" name="Google Shape;380;ge76818f0e4_2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26859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e76818f0e4_6_8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1" name="Google Shape;391;ge76818f0e4_6_8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ge76818f0e4_6_8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91480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e76818f0e4_2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9" name="Google Shape;379;ge76818f0e4_2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ge76818f0e4_2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17764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e98ab1d25f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ge98ab1d25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188999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e98ab1d25f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5" name="Google Shape;355;ge98ab1d25f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https://docplayer.com.br/docs-images/106/171641750/images/5-0.jpg</a:t>
            </a:r>
            <a:endParaRPr/>
          </a:p>
        </p:txBody>
      </p:sp>
      <p:sp>
        <p:nvSpPr>
          <p:cNvPr id="356" name="Google Shape;356;ge98ab1d25f_0_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7967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edb824982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" name="Google Shape;35;gedb824982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e98ab1d25f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ge98ab1d25f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9758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e98ab1d25f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ge98ab1d25f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68370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e98ab1d25f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e98ab1d25f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Levamos 40 minutos com a turma (2021.2)</a:t>
            </a:r>
            <a:endParaRPr/>
          </a:p>
        </p:txBody>
      </p:sp>
      <p:sp>
        <p:nvSpPr>
          <p:cNvPr id="348" name="Google Shape;348;ge98ab1d25f_0_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66100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86915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>
          <a:extLst>
            <a:ext uri="{FF2B5EF4-FFF2-40B4-BE49-F238E27FC236}">
              <a16:creationId xmlns:a16="http://schemas.microsoft.com/office/drawing/2014/main" id="{BCF4AA67-C17F-A2E7-870F-D246A3B04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e76818f0e4_2_36:notes">
            <a:extLst>
              <a:ext uri="{FF2B5EF4-FFF2-40B4-BE49-F238E27FC236}">
                <a16:creationId xmlns:a16="http://schemas.microsoft.com/office/drawing/2014/main" id="{B00AFB37-6CDA-7B1C-4072-6C2B3416F0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2" name="Google Shape;412;ge76818f0e4_2_36:notes">
            <a:extLst>
              <a:ext uri="{FF2B5EF4-FFF2-40B4-BE49-F238E27FC236}">
                <a16:creationId xmlns:a16="http://schemas.microsoft.com/office/drawing/2014/main" id="{07780B42-A83D-6975-B305-DE552F2E26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13" name="Google Shape;413;ge76818f0e4_2_36:notes">
            <a:extLst>
              <a:ext uri="{FF2B5EF4-FFF2-40B4-BE49-F238E27FC236}">
                <a16:creationId xmlns:a16="http://schemas.microsoft.com/office/drawing/2014/main" id="{80D3C3EC-2F6C-8116-215B-B3B4D3183E3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96660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e76818f0e4_2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2" name="Google Shape;412;ge76818f0e4_2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13" name="Google Shape;413;ge76818f0e4_2_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38507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>
          <a:extLst>
            <a:ext uri="{FF2B5EF4-FFF2-40B4-BE49-F238E27FC236}">
              <a16:creationId xmlns:a16="http://schemas.microsoft.com/office/drawing/2014/main" id="{3D99D139-BBB8-48D9-5FC6-07E21C9FB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e76818f0e4_2_36:notes">
            <a:extLst>
              <a:ext uri="{FF2B5EF4-FFF2-40B4-BE49-F238E27FC236}">
                <a16:creationId xmlns:a16="http://schemas.microsoft.com/office/drawing/2014/main" id="{71F07C44-A0F3-9E49-CB4C-22BC1666E5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2" name="Google Shape;412;ge76818f0e4_2_36:notes">
            <a:extLst>
              <a:ext uri="{FF2B5EF4-FFF2-40B4-BE49-F238E27FC236}">
                <a16:creationId xmlns:a16="http://schemas.microsoft.com/office/drawing/2014/main" id="{CDC1B7A9-DD39-BC4C-C04A-3E82DFB41F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13" name="Google Shape;413;ge76818f0e4_2_36:notes">
            <a:extLst>
              <a:ext uri="{FF2B5EF4-FFF2-40B4-BE49-F238E27FC236}">
                <a16:creationId xmlns:a16="http://schemas.microsoft.com/office/drawing/2014/main" id="{7A6D6598-FD3F-CCC4-C308-5FEE9416CED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6906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e76818f0e4_2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Bresenham no GeoGebra: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https://www.geogebra.org/m/jahqnjmk</a:t>
            </a:r>
            <a:r>
              <a:rPr lang="pt-BR"/>
              <a:t> </a:t>
            </a:r>
            <a:endParaRPr/>
          </a:p>
        </p:txBody>
      </p:sp>
      <p:sp>
        <p:nvSpPr>
          <p:cNvPr id="557" name="Google Shape;557;ge76818f0e4_2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10437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17841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35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center of projection</a:t>
            </a:r>
            <a:endParaRPr/>
          </a:p>
        </p:txBody>
      </p:sp>
      <p:sp>
        <p:nvSpPr>
          <p:cNvPr id="229" name="Google Shape;229;p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38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8" name="Google Shape;238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center of projection</a:t>
            </a:r>
            <a:endParaRPr/>
          </a:p>
        </p:txBody>
      </p:sp>
      <p:sp>
        <p:nvSpPr>
          <p:cNvPr id="239" name="Google Shape;239;p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39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660076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41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eeb12acbc0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geeb12acbc0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12011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ebb1a0005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ebb1a0005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gebb1a00057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46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7" name="Google Shape;297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6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47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ed4d4486d7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1" name="Google Shape;311;ged4d4486d7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ged4d4486d7_0_7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48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eeb12acbc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geeb12acbc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905151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2" name="Google Shape;342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6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51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e98ab1d25f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e98ab1d25f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Levamos 40 minutos com a turma (2021.2)</a:t>
            </a:r>
            <a:endParaRPr/>
          </a:p>
        </p:txBody>
      </p:sp>
      <p:sp>
        <p:nvSpPr>
          <p:cNvPr id="348" name="Google Shape;348;ge98ab1d25f_0_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257899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e90e4e18cf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ge90e4e18cf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e90e4e18cf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ge90e4e18cf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e90e4e18cf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1" name="Google Shape;421;ge90e4e18cf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ge90e4e18cf_0_16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59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eeb12acbc0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eeb12acbc0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https://en.wikipedia.org/wiki/Paradiesg%C3%A4rtlein</a:t>
            </a:r>
            <a:endParaRPr/>
          </a:p>
        </p:txBody>
      </p:sp>
      <p:sp>
        <p:nvSpPr>
          <p:cNvPr id="66" name="Google Shape;66;geeb12acbc0_0_1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091078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e90e4e18cf_0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3" name="Google Shape;433;ge90e4e18cf_0_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http://danceswithcode.net/engineeringnotes/quaternions/quaternions.html</a:t>
            </a:r>
            <a:endParaRPr/>
          </a:p>
        </p:txBody>
      </p:sp>
      <p:sp>
        <p:nvSpPr>
          <p:cNvPr id="434" name="Google Shape;434;ge90e4e18cf_0_27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60</a:t>
            </a:fld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e90e4e18cf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ge90e4e18cf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eeb12acbc0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eeb12acbc0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geeb12acbc0_0_14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62</a:t>
            </a:fld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e90e4e18cf_0_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ge90e4e18cf_0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e90e4e18cf_0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ge90e4e18cf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e90e4e18cf_0_3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ge90e4e18cf_0_3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e6e343e50e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ge6e343e50e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e90e4e18cf_0_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ge90e4e18cf_0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973765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eeb12acbc0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eeb12acbc0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geeb12acbc0_0_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16760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ebb1a00057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ebb1a00057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ebb1a00057_0_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030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4" y="-1"/>
            <a:ext cx="9123426" cy="684684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3"/>
          </p:nvPr>
        </p:nvSpPr>
        <p:spPr>
          <a:xfrm>
            <a:off x="900112" y="5296958"/>
            <a:ext cx="7343775" cy="19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233"/>
              </a:spcBef>
              <a:spcAft>
                <a:spcPts val="0"/>
              </a:spcAft>
              <a:buClr>
                <a:schemeClr val="lt1"/>
              </a:buClr>
              <a:buSzPts val="1167"/>
              <a:buFont typeface="Arial"/>
              <a:buNone/>
              <a:defRPr sz="11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descr="fundo_ppt1_ok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24000" y="0"/>
            <a:ext cx="7620000" cy="5715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t3Cdq0qOn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kahoot.i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eb3d.org/documents/specifications/19775-1/V3.0/Part01/components/group.html#Transform" TargetMode="Externa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eb3d.org/documents/specifications/19775-1/V3.3/Part01/components/navigation.html#Viewpoint" TargetMode="External"/><Relationship Id="rId4" Type="http://schemas.openxmlformats.org/officeDocument/2006/relationships/hyperlink" Target="https://www.web3d.org/documents/specifications/19775-1/V3.3/Part01/components/navigation.html#X3DViewpointNode" TargetMode="Externa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b3d.org/documents/specifications/19775-1/V3.3/Part01/components/rendering.html#Coordinate" TargetMode="Externa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b3d.org/documents/specifications/19775-1/V3.3/Part01/components/rendering.html#TriangleSet" TargetMode="Externa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hyperlink" Target="https://x3dgraphics.com/examples/X3dForWebAuthors/Chapter13GeometryTrianglesQuadrilaterals/TriangleSetExampleIndex.html" TargetMode="Externa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lpsoares/Renderizador" TargetMode="Externa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psoares.github.io/ComputacaoGrafica/" TargetMode="Externa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ratchapixel.com/lessons/3d-basic-rendering/perspective-and-orthographic-projection-matrix/opengl-perspective-projection-matrix" TargetMode="External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s.umd.edu/~zwicker/courses/computergraphics/03_Projection.pdf" TargetMode="External"/><Relationship Id="rId4" Type="http://schemas.openxmlformats.org/officeDocument/2006/relationships/hyperlink" Target="https://www.scratchapixel.com/lessons/3d-basic-rendering/perspective-and-orthographic-projection-matrix/projection-matrices-what-you-need-to-know-first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uclidinflorence.wordpress.com/exhibition-catalog/albertis-de-pittur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pt-BR"/>
              <a:t>Computação Gráfica</a:t>
            </a:r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pt-BR" dirty="0"/>
              <a:t>Aula 6: Projeções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Perspectiva na Arte</a:t>
            </a:r>
            <a:endParaRPr/>
          </a:p>
        </p:txBody>
      </p:sp>
      <p:sp>
        <p:nvSpPr>
          <p:cNvPr id="109" name="Google Shape;109;p14"/>
          <p:cNvSpPr txBox="1">
            <a:spLocks noGrp="1"/>
          </p:cNvSpPr>
          <p:nvPr>
            <p:ph type="body" idx="1"/>
          </p:nvPr>
        </p:nvSpPr>
        <p:spPr>
          <a:xfrm>
            <a:off x="946775" y="4907450"/>
            <a:ext cx="78720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BR"/>
              <a:t>A Última Ceia; por Leonardo da Vinci; 1499</a:t>
            </a:r>
            <a:endParaRPr/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  <p:pic>
        <p:nvPicPr>
          <p:cNvPr id="111" name="Google Shape;111;p14" descr="page35image14802928"/>
          <p:cNvPicPr preferRelativeResize="0"/>
          <p:nvPr/>
        </p:nvPicPr>
        <p:blipFill rotWithShape="1">
          <a:blip r:embed="rId3">
            <a:alphaModFix/>
          </a:blip>
          <a:srcRect t="17778" b="9629"/>
          <a:stretch/>
        </p:blipFill>
        <p:spPr>
          <a:xfrm>
            <a:off x="946763" y="883760"/>
            <a:ext cx="7250474" cy="3947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5051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78319" y="1754000"/>
            <a:ext cx="3862761" cy="266854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Perspectiva na Arte</a:t>
            </a:r>
            <a:endParaRPr/>
          </a:p>
        </p:txBody>
      </p:sp>
      <p:sp>
        <p:nvSpPr>
          <p:cNvPr id="119" name="Google Shape;119;p15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Uma projeção ortográfica teria o mesmo resultado na obra da última ceia de Leonardo da Vinci?</a:t>
            </a:r>
            <a:endParaRPr dirty="0"/>
          </a:p>
        </p:txBody>
      </p:sp>
      <p:sp>
        <p:nvSpPr>
          <p:cNvPr id="120" name="Google Shape;120;p1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  <p:pic>
        <p:nvPicPr>
          <p:cNvPr id="121" name="Google Shape;121;p15" descr="page35image14802928"/>
          <p:cNvPicPr preferRelativeResize="0"/>
          <p:nvPr/>
        </p:nvPicPr>
        <p:blipFill rotWithShape="1">
          <a:blip r:embed="rId4">
            <a:alphaModFix/>
          </a:blip>
          <a:srcRect t="17778" b="9629"/>
          <a:stretch/>
        </p:blipFill>
        <p:spPr>
          <a:xfrm>
            <a:off x="375341" y="1979858"/>
            <a:ext cx="4486578" cy="2442692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5"/>
          <p:cNvSpPr/>
          <p:nvPr/>
        </p:nvSpPr>
        <p:spPr>
          <a:xfrm>
            <a:off x="3875353" y="4767400"/>
            <a:ext cx="14895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NÃO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3639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Câmara Estenopeica</a:t>
            </a:r>
            <a:endParaRPr/>
          </a:p>
        </p:txBody>
      </p:sp>
      <p:sp>
        <p:nvSpPr>
          <p:cNvPr id="326" name="Google Shape;326;p36"/>
          <p:cNvSpPr txBox="1">
            <a:spLocks noGrp="1"/>
          </p:cNvSpPr>
          <p:nvPr>
            <p:ph type="body" idx="1"/>
          </p:nvPr>
        </p:nvSpPr>
        <p:spPr>
          <a:xfrm>
            <a:off x="213360" y="838985"/>
            <a:ext cx="89307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Verdana"/>
              <a:buNone/>
            </a:pPr>
            <a:r>
              <a:rPr lang="pt-BR" sz="1750"/>
              <a:t>Camera Obscūra (latim) em geral um sala onde existe somente um orifício que permite a luz entrar e numa parede reversa a esse furo se encontra uma parede ou tela onde se pode ver a imagem do exterior de forma invertida.</a:t>
            </a:r>
            <a:endParaRPr/>
          </a:p>
          <a:p>
            <a:pPr marL="0" lvl="0" indent="0" algn="l" rtl="0"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Verdana"/>
              <a:buNone/>
            </a:pPr>
            <a:endParaRPr sz="1750"/>
          </a:p>
          <a:p>
            <a:pPr marL="0" lvl="0" indent="0" algn="l" rtl="0"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Verdana"/>
              <a:buNone/>
            </a:pPr>
            <a:endParaRPr sz="1750"/>
          </a:p>
          <a:p>
            <a:pPr marL="0" lvl="0" indent="0" algn="l" rtl="0"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Verdana"/>
              <a:buNone/>
            </a:pPr>
            <a:endParaRPr sz="1750"/>
          </a:p>
          <a:p>
            <a:pPr marL="0" lvl="0" indent="0" algn="l" rtl="0"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Verdana"/>
              <a:buNone/>
            </a:pPr>
            <a:endParaRPr sz="1750"/>
          </a:p>
          <a:p>
            <a:pPr marL="0" lvl="0" indent="0" algn="l" rtl="0"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Verdana"/>
              <a:buNone/>
            </a:pPr>
            <a:endParaRPr sz="1750"/>
          </a:p>
          <a:p>
            <a:pPr marL="0" lvl="0" indent="0" algn="l" rtl="0"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Verdana"/>
              <a:buNone/>
            </a:pPr>
            <a:endParaRPr sz="1750"/>
          </a:p>
          <a:p>
            <a:pPr marL="0" lvl="0" indent="0" algn="l" rtl="0"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Verdana"/>
              <a:buNone/>
            </a:pPr>
            <a:endParaRPr sz="1750"/>
          </a:p>
          <a:p>
            <a:pPr marL="0" lvl="0" indent="0" algn="l" rtl="0"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Verdana"/>
              <a:buNone/>
            </a:pPr>
            <a:endParaRPr sz="1750"/>
          </a:p>
          <a:p>
            <a:pPr marL="0" lvl="0" indent="0" algn="l" rtl="0"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Verdana"/>
              <a:buNone/>
            </a:pPr>
            <a:endParaRPr sz="1750"/>
          </a:p>
          <a:p>
            <a:pPr marL="0" lvl="0" indent="0" algn="l" rtl="0"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Verdana"/>
              <a:buNone/>
            </a:pPr>
            <a:endParaRPr sz="1750"/>
          </a:p>
          <a:p>
            <a:pPr marL="0" lvl="0" indent="0" algn="l" rtl="0"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Verdana"/>
              <a:buNone/>
            </a:pPr>
            <a:r>
              <a:rPr lang="pt-BR" sz="1750"/>
              <a:t>Uma propriedade interessante dessas câmeras é que as imagens geradas tem um foco em todos os planos da cena.</a:t>
            </a:r>
            <a:endParaRPr/>
          </a:p>
        </p:txBody>
      </p:sp>
      <p:sp>
        <p:nvSpPr>
          <p:cNvPr id="327" name="Google Shape;327;p3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  <p:pic>
        <p:nvPicPr>
          <p:cNvPr id="328" name="Google Shape;328;p36" descr="Camera Obscura and the World of Illusions - Matri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7719" y="1901896"/>
            <a:ext cx="4021135" cy="2858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8192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Para quem não conhecem uma câmera pinhole</a:t>
            </a:r>
            <a:endParaRPr/>
          </a:p>
        </p:txBody>
      </p:sp>
      <p:sp>
        <p:nvSpPr>
          <p:cNvPr id="334" name="Google Shape;334;p37"/>
          <p:cNvSpPr txBox="1">
            <a:spLocks noGrp="1"/>
          </p:cNvSpPr>
          <p:nvPr>
            <p:ph type="body" idx="1"/>
          </p:nvPr>
        </p:nvSpPr>
        <p:spPr>
          <a:xfrm>
            <a:off x="390548" y="4819206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</a:pPr>
            <a:r>
              <a:rPr lang="pt-BR" sz="1200"/>
              <a:t>CÂMERA fotográfica PINHOLE DE LATA (EXPERIÊNCIA de FÍSICA) - How to make pinhole camera</a:t>
            </a:r>
            <a:endParaRPr/>
          </a:p>
          <a:p>
            <a:pPr marL="0" lvl="0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</a:pPr>
            <a:r>
              <a:rPr lang="pt-BR" sz="1200" u="sng">
                <a:solidFill>
                  <a:schemeClr val="hlink"/>
                </a:solidFill>
                <a:hlinkClick r:id="rId3"/>
              </a:rPr>
              <a:t>https://www.youtube.com/watch?v=Xt3Cdq0qOns</a:t>
            </a:r>
            <a:endParaRPr sz="1200"/>
          </a:p>
        </p:txBody>
      </p:sp>
      <p:sp>
        <p:nvSpPr>
          <p:cNvPr id="335" name="Google Shape;335;p3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  <p:pic>
        <p:nvPicPr>
          <p:cNvPr id="336" name="Google Shape;336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0208" y="742450"/>
            <a:ext cx="7836159" cy="40767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1036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>
          <a:extLst>
            <a:ext uri="{FF2B5EF4-FFF2-40B4-BE49-F238E27FC236}">
              <a16:creationId xmlns:a16="http://schemas.microsoft.com/office/drawing/2014/main" id="{92E80C37-8647-CBE3-7C90-46BB279A9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A lit candle with a flame&#10;&#10;AI-generated content may be incorrect.">
            <a:extLst>
              <a:ext uri="{FF2B5EF4-FFF2-40B4-BE49-F238E27FC236}">
                <a16:creationId xmlns:a16="http://schemas.microsoft.com/office/drawing/2014/main" id="{C5AE5DE4-9576-C802-737B-78FFFEC728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2751389" y="4054803"/>
            <a:ext cx="691129" cy="797019"/>
          </a:xfrm>
          <a:prstGeom prst="rect">
            <a:avLst/>
          </a:prstGeom>
          <a:scene3d>
            <a:camera prst="isometricLeftDown"/>
            <a:lightRig rig="threePt" dir="t"/>
          </a:scene3d>
        </p:spPr>
      </p:pic>
      <p:pic>
        <p:nvPicPr>
          <p:cNvPr id="31" name="Picture 30" descr="A lit candle with a flame&#10;&#10;AI-generated content may be incorrect.">
            <a:extLst>
              <a:ext uri="{FF2B5EF4-FFF2-40B4-BE49-F238E27FC236}">
                <a16:creationId xmlns:a16="http://schemas.microsoft.com/office/drawing/2014/main" id="{62EA5F40-250B-618D-6D43-5F6C65F164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943" t="9287" r="34237" b="8070"/>
          <a:stretch>
            <a:fillRect/>
          </a:stretch>
        </p:blipFill>
        <p:spPr>
          <a:xfrm>
            <a:off x="5714522" y="2902930"/>
            <a:ext cx="802342" cy="1904290"/>
          </a:xfrm>
          <a:prstGeom prst="rect">
            <a:avLst/>
          </a:prstGeom>
        </p:spPr>
      </p:pic>
      <p:pic>
        <p:nvPicPr>
          <p:cNvPr id="62" name="Picture 61" descr="A lit candle with a flame&#10;&#10;AI-generated content may be incorrect.">
            <a:extLst>
              <a:ext uri="{FF2B5EF4-FFF2-40B4-BE49-F238E27FC236}">
                <a16:creationId xmlns:a16="http://schemas.microsoft.com/office/drawing/2014/main" id="{36A22AAA-B399-AF00-4857-A8965EBFCD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943" t="9287" r="34237" b="8070"/>
          <a:stretch>
            <a:fillRect/>
          </a:stretch>
        </p:blipFill>
        <p:spPr>
          <a:xfrm>
            <a:off x="7874049" y="2902929"/>
            <a:ext cx="802342" cy="1904290"/>
          </a:xfrm>
          <a:prstGeom prst="rect">
            <a:avLst/>
          </a:prstGeom>
        </p:spPr>
      </p:pic>
      <p:grpSp>
        <p:nvGrpSpPr>
          <p:cNvPr id="1075" name="Group 1074">
            <a:extLst>
              <a:ext uri="{FF2B5EF4-FFF2-40B4-BE49-F238E27FC236}">
                <a16:creationId xmlns:a16="http://schemas.microsoft.com/office/drawing/2014/main" id="{D1D5AD4C-DC52-6712-14B1-01EBB97358DA}"/>
              </a:ext>
            </a:extLst>
          </p:cNvPr>
          <p:cNvGrpSpPr/>
          <p:nvPr/>
        </p:nvGrpSpPr>
        <p:grpSpPr>
          <a:xfrm>
            <a:off x="3089985" y="2964790"/>
            <a:ext cx="5234207" cy="1785224"/>
            <a:chOff x="3089985" y="2964790"/>
            <a:chExt cx="5234207" cy="1785224"/>
          </a:xfrm>
        </p:grpSpPr>
        <p:cxnSp>
          <p:nvCxnSpPr>
            <p:cNvPr id="1024" name="Straight Connector 1023">
              <a:extLst>
                <a:ext uri="{FF2B5EF4-FFF2-40B4-BE49-F238E27FC236}">
                  <a16:creationId xmlns:a16="http://schemas.microsoft.com/office/drawing/2014/main" id="{4807B360-3DFC-49DB-564B-8D0B212AAA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89985" y="2964790"/>
              <a:ext cx="5234207" cy="1560477"/>
            </a:xfrm>
            <a:prstGeom prst="line">
              <a:avLst/>
            </a:pr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25" name="Straight Connector 1024">
              <a:extLst>
                <a:ext uri="{FF2B5EF4-FFF2-40B4-BE49-F238E27FC236}">
                  <a16:creationId xmlns:a16="http://schemas.microsoft.com/office/drawing/2014/main" id="{363C6A45-868C-6404-043B-899233F9F43C}"/>
                </a:ext>
              </a:extLst>
            </p:cNvPr>
            <p:cNvCxnSpPr>
              <a:cxnSpLocks/>
            </p:cNvCxnSpPr>
            <p:nvPr/>
          </p:nvCxnSpPr>
          <p:spPr>
            <a:xfrm>
              <a:off x="3089985" y="4259127"/>
              <a:ext cx="5068120" cy="490887"/>
            </a:xfrm>
            <a:prstGeom prst="line">
              <a:avLst/>
            </a:pr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074" name="Group 1073">
            <a:extLst>
              <a:ext uri="{FF2B5EF4-FFF2-40B4-BE49-F238E27FC236}">
                <a16:creationId xmlns:a16="http://schemas.microsoft.com/office/drawing/2014/main" id="{44871AE2-1498-21BD-4AEE-7EC27AEC3E44}"/>
              </a:ext>
            </a:extLst>
          </p:cNvPr>
          <p:cNvGrpSpPr/>
          <p:nvPr/>
        </p:nvGrpSpPr>
        <p:grpSpPr>
          <a:xfrm>
            <a:off x="3089985" y="2970043"/>
            <a:ext cx="3063642" cy="1785224"/>
            <a:chOff x="3089985" y="2970043"/>
            <a:chExt cx="3063642" cy="1785224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32FE9A4-444F-EEA8-CA0F-2D58398D602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89985" y="2970043"/>
              <a:ext cx="3063642" cy="1732761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E5B3D05-6C82-98B1-FE25-3580EB07D9CB}"/>
                </a:ext>
              </a:extLst>
            </p:cNvPr>
            <p:cNvCxnSpPr>
              <a:cxnSpLocks/>
            </p:cNvCxnSpPr>
            <p:nvPr/>
          </p:nvCxnSpPr>
          <p:spPr>
            <a:xfrm>
              <a:off x="3089985" y="4202721"/>
              <a:ext cx="2962043" cy="552546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64A4048-F7F0-8EA3-A21B-09705B622105}"/>
              </a:ext>
            </a:extLst>
          </p:cNvPr>
          <p:cNvGrpSpPr/>
          <p:nvPr/>
        </p:nvGrpSpPr>
        <p:grpSpPr>
          <a:xfrm>
            <a:off x="2616679" y="3571145"/>
            <a:ext cx="1537081" cy="1607587"/>
            <a:chOff x="2714625" y="3904213"/>
            <a:chExt cx="1537081" cy="160758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6A88A41-E5BB-0B02-2E51-B9EDCC1CF386}"/>
                </a:ext>
              </a:extLst>
            </p:cNvPr>
            <p:cNvCxnSpPr>
              <a:cxnSpLocks/>
            </p:cNvCxnSpPr>
            <p:nvPr/>
          </p:nvCxnSpPr>
          <p:spPr>
            <a:xfrm>
              <a:off x="4244975" y="4323313"/>
              <a:ext cx="0" cy="968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370AD96-0544-5E87-6A5B-D5398C5CE37E}"/>
                </a:ext>
              </a:extLst>
            </p:cNvPr>
            <p:cNvCxnSpPr/>
            <p:nvPr/>
          </p:nvCxnSpPr>
          <p:spPr>
            <a:xfrm>
              <a:off x="2714625" y="4129663"/>
              <a:ext cx="723900" cy="4137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90AB37A6-8303-4B1A-F73F-F85F8F5C79AD}"/>
                </a:ext>
              </a:extLst>
            </p:cNvPr>
            <p:cNvCxnSpPr/>
            <p:nvPr/>
          </p:nvCxnSpPr>
          <p:spPr>
            <a:xfrm>
              <a:off x="2714625" y="5098038"/>
              <a:ext cx="723900" cy="4137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F1F235B-4442-CE56-28DE-3B9587602E3B}"/>
                </a:ext>
              </a:extLst>
            </p:cNvPr>
            <p:cNvCxnSpPr>
              <a:cxnSpLocks/>
            </p:cNvCxnSpPr>
            <p:nvPr/>
          </p:nvCxnSpPr>
          <p:spPr>
            <a:xfrm>
              <a:off x="2714625" y="4129663"/>
              <a:ext cx="0" cy="968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8F63774-5927-551C-DD58-C336F6CC36AE}"/>
                </a:ext>
              </a:extLst>
            </p:cNvPr>
            <p:cNvCxnSpPr>
              <a:cxnSpLocks/>
            </p:cNvCxnSpPr>
            <p:nvPr/>
          </p:nvCxnSpPr>
          <p:spPr>
            <a:xfrm>
              <a:off x="3438525" y="4543425"/>
              <a:ext cx="0" cy="968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A33B9D8-DD31-D217-5FD9-AC968842D00C}"/>
                </a:ext>
              </a:extLst>
            </p:cNvPr>
            <p:cNvCxnSpPr>
              <a:cxnSpLocks/>
            </p:cNvCxnSpPr>
            <p:nvPr/>
          </p:nvCxnSpPr>
          <p:spPr>
            <a:xfrm>
              <a:off x="3527425" y="3904213"/>
              <a:ext cx="0" cy="968375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D75C84A-5C01-446E-9A5E-B39610278A16}"/>
                </a:ext>
              </a:extLst>
            </p:cNvPr>
            <p:cNvCxnSpPr/>
            <p:nvPr/>
          </p:nvCxnSpPr>
          <p:spPr>
            <a:xfrm>
              <a:off x="3527806" y="3909551"/>
              <a:ext cx="723900" cy="4137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29FF2EF-3A41-8695-8271-9A74CDFF8466}"/>
                </a:ext>
              </a:extLst>
            </p:cNvPr>
            <p:cNvCxnSpPr/>
            <p:nvPr/>
          </p:nvCxnSpPr>
          <p:spPr>
            <a:xfrm>
              <a:off x="3527424" y="4875282"/>
              <a:ext cx="723900" cy="413762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3620B7B-BFBA-9F6D-F7CC-AD64C0E9F6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38524" y="5294382"/>
              <a:ext cx="812800" cy="2174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4753652-905C-0A95-4527-1E1A5A5543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14625" y="3909576"/>
              <a:ext cx="812800" cy="2174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081C1FC-2173-0B6A-81BD-CF48FB4B2B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32174" y="4328817"/>
              <a:ext cx="812800" cy="2174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7EE9E37-C592-0E45-386A-59067249C9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14625" y="4877926"/>
              <a:ext cx="812800" cy="217418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67F6B33-7C8E-0E2A-4D6B-D379D3971CE4}"/>
                </a:ext>
              </a:extLst>
            </p:cNvPr>
            <p:cNvSpPr/>
            <p:nvPr/>
          </p:nvSpPr>
          <p:spPr>
            <a:xfrm>
              <a:off x="3838032" y="4622293"/>
              <a:ext cx="45719" cy="80219"/>
            </a:xfrm>
            <a:prstGeom prst="ellipse">
              <a:avLst/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4" name="Google Shape;314;p35">
            <a:extLst>
              <a:ext uri="{FF2B5EF4-FFF2-40B4-BE49-F238E27FC236}">
                <a16:creationId xmlns:a16="http://schemas.microsoft.com/office/drawing/2014/main" id="{A6FC6E39-15BC-9A04-E132-0A523BCA4F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Projeção Perspectiva</a:t>
            </a:r>
            <a:endParaRPr/>
          </a:p>
        </p:txBody>
      </p:sp>
      <p:sp>
        <p:nvSpPr>
          <p:cNvPr id="315" name="Google Shape;315;p35">
            <a:extLst>
              <a:ext uri="{FF2B5EF4-FFF2-40B4-BE49-F238E27FC236}">
                <a16:creationId xmlns:a16="http://schemas.microsoft.com/office/drawing/2014/main" id="{2F76C436-50D2-B877-0F9A-44E375C443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87079" y="838985"/>
            <a:ext cx="8531701" cy="1936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b="1" dirty="0"/>
              <a:t>Objetos parecem menores conforme ficam mais distantes.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b="1" dirty="0"/>
              <a:t>Por que isso acontece?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Considere o modelo simplificado de câmera "</a:t>
            </a:r>
            <a:r>
              <a:rPr lang="pt-BR" dirty="0" err="1"/>
              <a:t>pinhole</a:t>
            </a:r>
            <a:r>
              <a:rPr lang="pt-BR" dirty="0"/>
              <a:t>"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(câmeras reais são mais complicadas)</a:t>
            </a:r>
            <a:endParaRPr dirty="0"/>
          </a:p>
        </p:txBody>
      </p:sp>
      <p:sp>
        <p:nvSpPr>
          <p:cNvPr id="316" name="Google Shape;316;p35">
            <a:extLst>
              <a:ext uri="{FF2B5EF4-FFF2-40B4-BE49-F238E27FC236}">
                <a16:creationId xmlns:a16="http://schemas.microsoft.com/office/drawing/2014/main" id="{B1D35883-55BF-183C-3B6A-448490F225F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  <p:sp>
        <p:nvSpPr>
          <p:cNvPr id="317" name="Google Shape;317;p35">
            <a:extLst>
              <a:ext uri="{FF2B5EF4-FFF2-40B4-BE49-F238E27FC236}">
                <a16:creationId xmlns:a16="http://schemas.microsoft.com/office/drawing/2014/main" id="{799BAB57-B1F1-B401-AB49-E749E2172336}"/>
              </a:ext>
            </a:extLst>
          </p:cNvPr>
          <p:cNvSpPr/>
          <p:nvPr/>
        </p:nvSpPr>
        <p:spPr>
          <a:xfrm>
            <a:off x="6480732" y="2565771"/>
            <a:ext cx="12882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Objeto 3D</a:t>
            </a:r>
            <a:endParaRPr dirty="0"/>
          </a:p>
        </p:txBody>
      </p:sp>
      <p:sp>
        <p:nvSpPr>
          <p:cNvPr id="318" name="Google Shape;318;p35">
            <a:extLst>
              <a:ext uri="{FF2B5EF4-FFF2-40B4-BE49-F238E27FC236}">
                <a16:creationId xmlns:a16="http://schemas.microsoft.com/office/drawing/2014/main" id="{D5B90B7E-BB15-857C-0DFC-1A1AD9C1CBFC}"/>
              </a:ext>
            </a:extLst>
          </p:cNvPr>
          <p:cNvSpPr/>
          <p:nvPr/>
        </p:nvSpPr>
        <p:spPr>
          <a:xfrm>
            <a:off x="2297981" y="3256369"/>
            <a:ext cx="10044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Câmera</a:t>
            </a:r>
            <a:endParaRPr/>
          </a:p>
        </p:txBody>
      </p:sp>
      <p:sp>
        <p:nvSpPr>
          <p:cNvPr id="319" name="Google Shape;319;p35">
            <a:extLst>
              <a:ext uri="{FF2B5EF4-FFF2-40B4-BE49-F238E27FC236}">
                <a16:creationId xmlns:a16="http://schemas.microsoft.com/office/drawing/2014/main" id="{0D51614E-82EB-3FE2-E630-8526AD02BD5C}"/>
              </a:ext>
            </a:extLst>
          </p:cNvPr>
          <p:cNvSpPr/>
          <p:nvPr/>
        </p:nvSpPr>
        <p:spPr>
          <a:xfrm>
            <a:off x="1269951" y="4560919"/>
            <a:ext cx="12882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Imagem 2D</a:t>
            </a:r>
            <a:endParaRPr/>
          </a:p>
        </p:txBody>
      </p:sp>
      <p:grpSp>
        <p:nvGrpSpPr>
          <p:cNvPr id="1073" name="Group 1072">
            <a:extLst>
              <a:ext uri="{FF2B5EF4-FFF2-40B4-BE49-F238E27FC236}">
                <a16:creationId xmlns:a16="http://schemas.microsoft.com/office/drawing/2014/main" id="{E8DFE11B-314F-D8EF-185D-1C9C63B61718}"/>
              </a:ext>
            </a:extLst>
          </p:cNvPr>
          <p:cNvGrpSpPr/>
          <p:nvPr/>
        </p:nvGrpSpPr>
        <p:grpSpPr>
          <a:xfrm>
            <a:off x="3810092" y="4099738"/>
            <a:ext cx="321902" cy="345922"/>
            <a:chOff x="4448175" y="4653567"/>
            <a:chExt cx="527029" cy="502633"/>
          </a:xfrm>
        </p:grpSpPr>
        <p:cxnSp>
          <p:nvCxnSpPr>
            <p:cNvPr id="1057" name="Straight Connector 1056">
              <a:extLst>
                <a:ext uri="{FF2B5EF4-FFF2-40B4-BE49-F238E27FC236}">
                  <a16:creationId xmlns:a16="http://schemas.microsoft.com/office/drawing/2014/main" id="{EEC71A8A-0C5C-46CC-5F26-F21F4436F9F2}"/>
                </a:ext>
              </a:extLst>
            </p:cNvPr>
            <p:cNvCxnSpPr/>
            <p:nvPr/>
          </p:nvCxnSpPr>
          <p:spPr>
            <a:xfrm>
              <a:off x="4448175" y="4653567"/>
              <a:ext cx="0" cy="50263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8" name="Straight Connector 1057">
              <a:extLst>
                <a:ext uri="{FF2B5EF4-FFF2-40B4-BE49-F238E27FC236}">
                  <a16:creationId xmlns:a16="http://schemas.microsoft.com/office/drawing/2014/main" id="{9F203328-7D86-318C-CCC2-61AB346FBEF2}"/>
                </a:ext>
              </a:extLst>
            </p:cNvPr>
            <p:cNvCxnSpPr/>
            <p:nvPr/>
          </p:nvCxnSpPr>
          <p:spPr>
            <a:xfrm>
              <a:off x="4483100" y="4653567"/>
              <a:ext cx="0" cy="50263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9" name="Straight Connector 1058">
              <a:extLst>
                <a:ext uri="{FF2B5EF4-FFF2-40B4-BE49-F238E27FC236}">
                  <a16:creationId xmlns:a16="http://schemas.microsoft.com/office/drawing/2014/main" id="{631C206E-196B-1B65-5C32-3CE1D967FB21}"/>
                </a:ext>
              </a:extLst>
            </p:cNvPr>
            <p:cNvCxnSpPr/>
            <p:nvPr/>
          </p:nvCxnSpPr>
          <p:spPr>
            <a:xfrm>
              <a:off x="4518004" y="4653567"/>
              <a:ext cx="0" cy="50263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0" name="Straight Connector 1059">
              <a:extLst>
                <a:ext uri="{FF2B5EF4-FFF2-40B4-BE49-F238E27FC236}">
                  <a16:creationId xmlns:a16="http://schemas.microsoft.com/office/drawing/2014/main" id="{BDAABA60-74F4-39C8-7A5E-D9107B062060}"/>
                </a:ext>
              </a:extLst>
            </p:cNvPr>
            <p:cNvCxnSpPr/>
            <p:nvPr/>
          </p:nvCxnSpPr>
          <p:spPr>
            <a:xfrm>
              <a:off x="4552929" y="4653567"/>
              <a:ext cx="0" cy="50263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1" name="Straight Connector 1060">
              <a:extLst>
                <a:ext uri="{FF2B5EF4-FFF2-40B4-BE49-F238E27FC236}">
                  <a16:creationId xmlns:a16="http://schemas.microsoft.com/office/drawing/2014/main" id="{8255FA73-FEE6-73A0-2423-C5D65CEF0FD8}"/>
                </a:ext>
              </a:extLst>
            </p:cNvPr>
            <p:cNvCxnSpPr/>
            <p:nvPr/>
          </p:nvCxnSpPr>
          <p:spPr>
            <a:xfrm>
              <a:off x="4587875" y="4653567"/>
              <a:ext cx="0" cy="50263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2" name="Straight Connector 1061">
              <a:extLst>
                <a:ext uri="{FF2B5EF4-FFF2-40B4-BE49-F238E27FC236}">
                  <a16:creationId xmlns:a16="http://schemas.microsoft.com/office/drawing/2014/main" id="{9ABF9A83-A771-120D-5ED0-38017F3CA4A4}"/>
                </a:ext>
              </a:extLst>
            </p:cNvPr>
            <p:cNvCxnSpPr/>
            <p:nvPr/>
          </p:nvCxnSpPr>
          <p:spPr>
            <a:xfrm>
              <a:off x="4622800" y="4653567"/>
              <a:ext cx="0" cy="50263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3" name="Straight Connector 1062">
              <a:extLst>
                <a:ext uri="{FF2B5EF4-FFF2-40B4-BE49-F238E27FC236}">
                  <a16:creationId xmlns:a16="http://schemas.microsoft.com/office/drawing/2014/main" id="{C202ADA8-44C8-E53E-2AB9-453881BC7109}"/>
                </a:ext>
              </a:extLst>
            </p:cNvPr>
            <p:cNvCxnSpPr/>
            <p:nvPr/>
          </p:nvCxnSpPr>
          <p:spPr>
            <a:xfrm>
              <a:off x="4657704" y="4653567"/>
              <a:ext cx="0" cy="50263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4" name="Straight Connector 1063">
              <a:extLst>
                <a:ext uri="{FF2B5EF4-FFF2-40B4-BE49-F238E27FC236}">
                  <a16:creationId xmlns:a16="http://schemas.microsoft.com/office/drawing/2014/main" id="{233C1EED-CD64-4B1E-8007-CB030E8C0C8B}"/>
                </a:ext>
              </a:extLst>
            </p:cNvPr>
            <p:cNvCxnSpPr/>
            <p:nvPr/>
          </p:nvCxnSpPr>
          <p:spPr>
            <a:xfrm>
              <a:off x="4692629" y="4653567"/>
              <a:ext cx="0" cy="50263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5" name="Straight Connector 1064">
              <a:extLst>
                <a:ext uri="{FF2B5EF4-FFF2-40B4-BE49-F238E27FC236}">
                  <a16:creationId xmlns:a16="http://schemas.microsoft.com/office/drawing/2014/main" id="{371D9A83-F0FB-A7BA-6CD3-80CCFF87FB59}"/>
                </a:ext>
              </a:extLst>
            </p:cNvPr>
            <p:cNvCxnSpPr/>
            <p:nvPr/>
          </p:nvCxnSpPr>
          <p:spPr>
            <a:xfrm>
              <a:off x="4730750" y="4653567"/>
              <a:ext cx="0" cy="50263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6" name="Straight Connector 1065">
              <a:extLst>
                <a:ext uri="{FF2B5EF4-FFF2-40B4-BE49-F238E27FC236}">
                  <a16:creationId xmlns:a16="http://schemas.microsoft.com/office/drawing/2014/main" id="{2C79C04A-3947-0AF1-1935-E4403FAA3BAD}"/>
                </a:ext>
              </a:extLst>
            </p:cNvPr>
            <p:cNvCxnSpPr/>
            <p:nvPr/>
          </p:nvCxnSpPr>
          <p:spPr>
            <a:xfrm>
              <a:off x="4765675" y="4653567"/>
              <a:ext cx="0" cy="50263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7" name="Straight Connector 1066">
              <a:extLst>
                <a:ext uri="{FF2B5EF4-FFF2-40B4-BE49-F238E27FC236}">
                  <a16:creationId xmlns:a16="http://schemas.microsoft.com/office/drawing/2014/main" id="{DF477DB6-0E42-8CE4-8D1F-64341C744F3A}"/>
                </a:ext>
              </a:extLst>
            </p:cNvPr>
            <p:cNvCxnSpPr/>
            <p:nvPr/>
          </p:nvCxnSpPr>
          <p:spPr>
            <a:xfrm>
              <a:off x="4800579" y="4653567"/>
              <a:ext cx="0" cy="50263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8" name="Straight Connector 1067">
              <a:extLst>
                <a:ext uri="{FF2B5EF4-FFF2-40B4-BE49-F238E27FC236}">
                  <a16:creationId xmlns:a16="http://schemas.microsoft.com/office/drawing/2014/main" id="{E0578073-2F19-1D82-20A8-5C3EA04CDF79}"/>
                </a:ext>
              </a:extLst>
            </p:cNvPr>
            <p:cNvCxnSpPr/>
            <p:nvPr/>
          </p:nvCxnSpPr>
          <p:spPr>
            <a:xfrm>
              <a:off x="4835504" y="4653567"/>
              <a:ext cx="0" cy="50263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9" name="Straight Connector 1068">
              <a:extLst>
                <a:ext uri="{FF2B5EF4-FFF2-40B4-BE49-F238E27FC236}">
                  <a16:creationId xmlns:a16="http://schemas.microsoft.com/office/drawing/2014/main" id="{7055EA84-7DA2-E9C8-9A8D-395ACE7A7508}"/>
                </a:ext>
              </a:extLst>
            </p:cNvPr>
            <p:cNvCxnSpPr/>
            <p:nvPr/>
          </p:nvCxnSpPr>
          <p:spPr>
            <a:xfrm>
              <a:off x="4870450" y="4653567"/>
              <a:ext cx="0" cy="50263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0" name="Straight Connector 1069">
              <a:extLst>
                <a:ext uri="{FF2B5EF4-FFF2-40B4-BE49-F238E27FC236}">
                  <a16:creationId xmlns:a16="http://schemas.microsoft.com/office/drawing/2014/main" id="{B13CA108-6691-52FD-48DA-60513FE5F73C}"/>
                </a:ext>
              </a:extLst>
            </p:cNvPr>
            <p:cNvCxnSpPr/>
            <p:nvPr/>
          </p:nvCxnSpPr>
          <p:spPr>
            <a:xfrm>
              <a:off x="4905375" y="4653567"/>
              <a:ext cx="0" cy="50263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1" name="Straight Connector 1070">
              <a:extLst>
                <a:ext uri="{FF2B5EF4-FFF2-40B4-BE49-F238E27FC236}">
                  <a16:creationId xmlns:a16="http://schemas.microsoft.com/office/drawing/2014/main" id="{9007DAE9-AD53-D120-A1FD-4FBD8F8F291E}"/>
                </a:ext>
              </a:extLst>
            </p:cNvPr>
            <p:cNvCxnSpPr/>
            <p:nvPr/>
          </p:nvCxnSpPr>
          <p:spPr>
            <a:xfrm>
              <a:off x="4940279" y="4653567"/>
              <a:ext cx="0" cy="50263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2" name="Straight Connector 1071">
              <a:extLst>
                <a:ext uri="{FF2B5EF4-FFF2-40B4-BE49-F238E27FC236}">
                  <a16:creationId xmlns:a16="http://schemas.microsoft.com/office/drawing/2014/main" id="{2C6D5B3B-95F9-4A51-EA98-1FF881C50509}"/>
                </a:ext>
              </a:extLst>
            </p:cNvPr>
            <p:cNvCxnSpPr/>
            <p:nvPr/>
          </p:nvCxnSpPr>
          <p:spPr>
            <a:xfrm>
              <a:off x="4975204" y="4653567"/>
              <a:ext cx="0" cy="50263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77" name="TextBox 1076">
            <a:extLst>
              <a:ext uri="{FF2B5EF4-FFF2-40B4-BE49-F238E27FC236}">
                <a16:creationId xmlns:a16="http://schemas.microsoft.com/office/drawing/2014/main" id="{5FB1709C-52D3-8F16-5B16-C043CE3733A9}"/>
              </a:ext>
            </a:extLst>
          </p:cNvPr>
          <p:cNvSpPr txBox="1"/>
          <p:nvPr/>
        </p:nvSpPr>
        <p:spPr>
          <a:xfrm>
            <a:off x="2258468" y="5327836"/>
            <a:ext cx="58996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A altura e largura do objeto projetado depende da distância dele.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76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3"/>
          <p:cNvSpPr txBox="1">
            <a:spLocks noGrp="1"/>
          </p:cNvSpPr>
          <p:nvPr>
            <p:ph type="body" idx="1"/>
          </p:nvPr>
        </p:nvSpPr>
        <p:spPr>
          <a:xfrm>
            <a:off x="390550" y="838975"/>
            <a:ext cx="8428200" cy="4762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Onde exatamente um ponto </a:t>
            </a:r>
            <a:r>
              <a:rPr lang="pt-BR" dirty="0" err="1"/>
              <a:t>P</a:t>
            </a:r>
            <a:r>
              <a:rPr lang="pt-BR" dirty="0"/>
              <a:t>(</a:t>
            </a:r>
            <a:r>
              <a:rPr lang="pt-BR" dirty="0" err="1"/>
              <a:t>x,y,z</a:t>
            </a:r>
            <a:r>
              <a:rPr lang="pt-BR" dirty="0"/>
              <a:t>) vai aparecer na imagem?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Vamos chamar o ponto na imagem como </a:t>
            </a:r>
            <a:r>
              <a:rPr lang="pt-BR" dirty="0" err="1"/>
              <a:t>P</a:t>
            </a:r>
            <a:r>
              <a:rPr lang="pt-BR" dirty="0"/>
              <a:t>’ (</a:t>
            </a:r>
            <a:r>
              <a:rPr lang="pt-BR" dirty="0" err="1"/>
              <a:t>u,v</a:t>
            </a:r>
            <a:r>
              <a:rPr lang="pt-BR" dirty="0"/>
              <a:t>)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Perceba a semelhança de triângulos:</a:t>
            </a:r>
            <a:endParaRPr dirty="0"/>
          </a:p>
          <a:p>
            <a:pPr marL="213750" lvl="0" indent="-2137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 dirty="0"/>
              <a:t>Assumindo a câmera estar alinhada ao eixo Z</a:t>
            </a:r>
            <a:endParaRPr dirty="0"/>
          </a:p>
          <a:p>
            <a:pPr marL="213750" indent="-213750">
              <a:spcBef>
                <a:spcPts val="320"/>
              </a:spcBef>
              <a:buSzPts val="1600"/>
              <a:buFont typeface="Arial"/>
              <a:buChar char="•"/>
            </a:pPr>
            <a:r>
              <a:rPr lang="pt-BR" sz="1600" dirty="0"/>
              <a:t>Logo </a:t>
            </a:r>
            <a:r>
              <a:rPr lang="pt-BR" sz="1600" dirty="0" err="1"/>
              <a:t>v</a:t>
            </a:r>
            <a:r>
              <a:rPr lang="pt-BR" sz="1600" dirty="0"/>
              <a:t>/</a:t>
            </a:r>
            <a:r>
              <a:rPr lang="pt-BR" sz="1600" dirty="0" err="1"/>
              <a:t>d</a:t>
            </a:r>
            <a:r>
              <a:rPr lang="pt-BR" sz="1600" dirty="0"/>
              <a:t> = </a:t>
            </a:r>
            <a:r>
              <a:rPr lang="pt-BR" sz="1600" dirty="0" err="1"/>
              <a:t>y</a:t>
            </a:r>
            <a:r>
              <a:rPr lang="pt-BR" sz="1600" dirty="0"/>
              <a:t>/</a:t>
            </a:r>
            <a:r>
              <a:rPr lang="pt-BR" sz="1600" dirty="0" err="1"/>
              <a:t>z</a:t>
            </a:r>
            <a:r>
              <a:rPr lang="pt-BR" sz="1600" dirty="0"/>
              <a:t>, assim o deslocamento vertical da imagem (</a:t>
            </a:r>
            <a:r>
              <a:rPr lang="pt-BR" sz="1600" dirty="0" err="1"/>
              <a:t>v</a:t>
            </a:r>
            <a:r>
              <a:rPr lang="pt-BR" sz="1600" dirty="0"/>
              <a:t>) é igual a </a:t>
            </a:r>
            <a:r>
              <a:rPr lang="pt-BR" sz="1600" dirty="0" err="1"/>
              <a:t>d⋅y</a:t>
            </a:r>
            <a:r>
              <a:rPr lang="pt-BR" sz="1600" dirty="0"/>
              <a:t>/</a:t>
            </a:r>
            <a:r>
              <a:rPr lang="pt-BR" sz="1600" dirty="0" err="1"/>
              <a:t>z</a:t>
            </a:r>
            <a:endParaRPr lang="pt-BR" sz="1600" dirty="0"/>
          </a:p>
          <a:p>
            <a:pPr marL="213750" lvl="0" indent="-2137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 dirty="0"/>
              <a:t>Se simplificarmos </a:t>
            </a:r>
            <a:r>
              <a:rPr lang="pt-BR" sz="1600" dirty="0" err="1"/>
              <a:t>d</a:t>
            </a:r>
            <a:r>
              <a:rPr lang="pt-BR" sz="1600" dirty="0"/>
              <a:t>=1, então </a:t>
            </a:r>
            <a:r>
              <a:rPr lang="pt-BR" sz="1600" dirty="0" err="1"/>
              <a:t>v</a:t>
            </a:r>
            <a:r>
              <a:rPr lang="pt-BR" sz="1600" dirty="0"/>
              <a:t> = </a:t>
            </a:r>
            <a:r>
              <a:rPr lang="pt-BR" sz="1600" dirty="0" err="1"/>
              <a:t>y</a:t>
            </a:r>
            <a:r>
              <a:rPr lang="pt-BR" sz="1600" dirty="0"/>
              <a:t>/</a:t>
            </a:r>
            <a:r>
              <a:rPr lang="pt-BR" sz="1600" dirty="0" err="1"/>
              <a:t>z</a:t>
            </a:r>
            <a:endParaRPr sz="1600" dirty="0"/>
          </a:p>
          <a:p>
            <a:pPr marL="213750" lvl="0" indent="-2137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 dirty="0"/>
              <a:t>Da mesma forma na horizontal (</a:t>
            </a:r>
            <a:r>
              <a:rPr lang="pt-BR" sz="1600" dirty="0" err="1"/>
              <a:t>u</a:t>
            </a:r>
            <a:r>
              <a:rPr lang="pt-BR" sz="1600" dirty="0"/>
              <a:t>) a coordenada vale </a:t>
            </a:r>
            <a:r>
              <a:rPr lang="pt-BR" sz="1600" dirty="0" err="1"/>
              <a:t>x</a:t>
            </a:r>
            <a:r>
              <a:rPr lang="pt-BR" sz="1600" dirty="0"/>
              <a:t>/</a:t>
            </a:r>
            <a:r>
              <a:rPr lang="pt-BR" sz="1600" dirty="0" err="1"/>
              <a:t>z</a:t>
            </a:r>
            <a:endParaRPr sz="1600" dirty="0"/>
          </a:p>
        </p:txBody>
      </p:sp>
      <p:sp>
        <p:nvSpPr>
          <p:cNvPr id="385" name="Google Shape;385;p4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Projeção Perspectiva : Visão Lateral</a:t>
            </a:r>
            <a:endParaRPr/>
          </a:p>
        </p:txBody>
      </p:sp>
      <p:sp>
        <p:nvSpPr>
          <p:cNvPr id="386" name="Google Shape;386;p4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  <p:pic>
        <p:nvPicPr>
          <p:cNvPr id="2" name="Picture 4" descr="Empty Box Images – Browse 979,366 Stock Photos, Vectors, and Video | Adobe  Stock">
            <a:extLst>
              <a:ext uri="{FF2B5EF4-FFF2-40B4-BE49-F238E27FC236}">
                <a16:creationId xmlns:a16="http://schemas.microsoft.com/office/drawing/2014/main" id="{D232BF1E-4E2D-9353-6D38-66889EE1E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16" y="1861478"/>
            <a:ext cx="2530351" cy="186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ultiply 2">
            <a:extLst>
              <a:ext uri="{FF2B5EF4-FFF2-40B4-BE49-F238E27FC236}">
                <a16:creationId xmlns:a16="http://schemas.microsoft.com/office/drawing/2014/main" id="{FCDDD5F1-AFE2-D763-6BE3-136F24398988}"/>
              </a:ext>
            </a:extLst>
          </p:cNvPr>
          <p:cNvSpPr/>
          <p:nvPr/>
        </p:nvSpPr>
        <p:spPr>
          <a:xfrm>
            <a:off x="945134" y="3191747"/>
            <a:ext cx="171492" cy="165367"/>
          </a:xfrm>
          <a:prstGeom prst="mathMultiply">
            <a:avLst/>
          </a:prstGeom>
          <a:solidFill>
            <a:srgbClr val="FFFF0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Exquisite Butterfly PNG Image Create Stunning Art with Clarity | PNG Prompt">
            <a:extLst>
              <a:ext uri="{FF2B5EF4-FFF2-40B4-BE49-F238E27FC236}">
                <a16:creationId xmlns:a16="http://schemas.microsoft.com/office/drawing/2014/main" id="{8BF5AC32-1A23-7E0F-722E-819F0C60F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981" y="1474672"/>
            <a:ext cx="1910377" cy="191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ultiply 4">
            <a:extLst>
              <a:ext uri="{FF2B5EF4-FFF2-40B4-BE49-F238E27FC236}">
                <a16:creationId xmlns:a16="http://schemas.microsoft.com/office/drawing/2014/main" id="{58ADCF1E-4769-53A5-A1D9-63B8E179C751}"/>
              </a:ext>
            </a:extLst>
          </p:cNvPr>
          <p:cNvSpPr/>
          <p:nvPr/>
        </p:nvSpPr>
        <p:spPr>
          <a:xfrm>
            <a:off x="6843860" y="1941922"/>
            <a:ext cx="263951" cy="254523"/>
          </a:xfrm>
          <a:prstGeom prst="mathMultiply">
            <a:avLst/>
          </a:prstGeom>
          <a:solidFill>
            <a:srgbClr val="FFFF0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Google Shape;387;p43">
            <a:extLst>
              <a:ext uri="{FF2B5EF4-FFF2-40B4-BE49-F238E27FC236}">
                <a16:creationId xmlns:a16="http://schemas.microsoft.com/office/drawing/2014/main" id="{C9631F2D-A1D8-5C66-B3A4-BA7041581907}"/>
              </a:ext>
            </a:extLst>
          </p:cNvPr>
          <p:cNvSpPr/>
          <p:nvPr/>
        </p:nvSpPr>
        <p:spPr>
          <a:xfrm rot="-5400000">
            <a:off x="66016" y="2159746"/>
            <a:ext cx="989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Imagem</a:t>
            </a:r>
            <a:r>
              <a:rPr lang="pt-BR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7" name="Google Shape;388;p43">
            <a:extLst>
              <a:ext uri="{FF2B5EF4-FFF2-40B4-BE49-F238E27FC236}">
                <a16:creationId xmlns:a16="http://schemas.microsoft.com/office/drawing/2014/main" id="{52F62129-9A3C-1875-5ABC-8F9B3DD246E6}"/>
              </a:ext>
            </a:extLst>
          </p:cNvPr>
          <p:cNvSpPr/>
          <p:nvPr/>
        </p:nvSpPr>
        <p:spPr>
          <a:xfrm>
            <a:off x="7516764" y="3167637"/>
            <a:ext cx="1190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b="1" i="0" u="none" strike="noStrike" cap="none" dirty="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Objeto 3D   </a:t>
            </a:r>
            <a:endParaRPr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F2F3D51-55C7-76A2-A04C-C5E6C6A47EC4}"/>
              </a:ext>
            </a:extLst>
          </p:cNvPr>
          <p:cNvCxnSpPr>
            <a:cxnSpLocks/>
          </p:cNvCxnSpPr>
          <p:nvPr/>
        </p:nvCxnSpPr>
        <p:spPr>
          <a:xfrm flipV="1">
            <a:off x="3303767" y="2078125"/>
            <a:ext cx="3681495" cy="73567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1ACA9EA7-BD94-BCF0-A128-C402E4F8C384}"/>
              </a:ext>
            </a:extLst>
          </p:cNvPr>
          <p:cNvSpPr/>
          <p:nvPr/>
        </p:nvSpPr>
        <p:spPr>
          <a:xfrm>
            <a:off x="3054285" y="2809191"/>
            <a:ext cx="94268" cy="9426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99D780-3AEE-892B-2678-59FDE879DE9D}"/>
              </a:ext>
            </a:extLst>
          </p:cNvPr>
          <p:cNvCxnSpPr/>
          <p:nvPr/>
        </p:nvCxnSpPr>
        <p:spPr>
          <a:xfrm flipV="1">
            <a:off x="1032186" y="2857500"/>
            <a:ext cx="2062842" cy="4122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3D86967-6EF6-BC0E-6001-ACC1A6DBA468}"/>
              </a:ext>
            </a:extLst>
          </p:cNvPr>
          <p:cNvCxnSpPr>
            <a:cxnSpLocks/>
          </p:cNvCxnSpPr>
          <p:nvPr/>
        </p:nvCxnSpPr>
        <p:spPr>
          <a:xfrm flipV="1">
            <a:off x="1032186" y="2845510"/>
            <a:ext cx="5924795" cy="394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8896D89-9111-E9F0-CA74-EDCB57E2AD13}"/>
              </a:ext>
            </a:extLst>
          </p:cNvPr>
          <p:cNvSpPr txBox="1"/>
          <p:nvPr/>
        </p:nvSpPr>
        <p:spPr>
          <a:xfrm>
            <a:off x="6326490" y="1663720"/>
            <a:ext cx="8554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noProof="1"/>
              <a:t>P(</a:t>
            </a:r>
            <a:r>
              <a:rPr lang="pt-BR" i="1" noProof="1">
                <a:latin typeface="Palatino Linotype" panose="0204050205050503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x,y,z</a:t>
            </a:r>
            <a:r>
              <a:rPr lang="pt-BR" noProof="1"/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F5D0A5-0737-F467-512C-3760CF3A04EB}"/>
              </a:ext>
            </a:extLst>
          </p:cNvPr>
          <p:cNvSpPr txBox="1"/>
          <p:nvPr/>
        </p:nvSpPr>
        <p:spPr>
          <a:xfrm>
            <a:off x="773416" y="3332059"/>
            <a:ext cx="8554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noProof="1">
                <a:solidFill>
                  <a:schemeClr val="tx1"/>
                </a:solidFill>
                <a:highlight>
                  <a:srgbClr val="C0C0C0"/>
                </a:highlight>
              </a:rPr>
              <a:t>P’(</a:t>
            </a:r>
            <a:r>
              <a:rPr lang="pt-BR" i="1" noProof="1">
                <a:solidFill>
                  <a:schemeClr val="tx1"/>
                </a:solidFill>
                <a:highlight>
                  <a:srgbClr val="C0C0C0"/>
                </a:highlight>
                <a:latin typeface="Palatino Linotype" panose="0204050205050503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u,v</a:t>
            </a:r>
            <a:r>
              <a:rPr lang="pt-BR" noProof="1">
                <a:solidFill>
                  <a:schemeClr val="tx1"/>
                </a:solidFill>
                <a:highlight>
                  <a:srgbClr val="C0C0C0"/>
                </a:highlight>
              </a:rPr>
              <a:t>)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6AAB52-9898-6192-AF26-8C367791BEBE}"/>
              </a:ext>
            </a:extLst>
          </p:cNvPr>
          <p:cNvSpPr txBox="1"/>
          <p:nvPr/>
        </p:nvSpPr>
        <p:spPr>
          <a:xfrm>
            <a:off x="2943233" y="2929677"/>
            <a:ext cx="4347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noProof="1">
                <a:solidFill>
                  <a:schemeClr val="tx1"/>
                </a:solidFill>
                <a:highlight>
                  <a:srgbClr val="C0C0C0"/>
                </a:highlight>
              </a:rPr>
              <a:t>O</a:t>
            </a: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5A22170-9055-E6A6-ADC4-3CDBD64FFABD}"/>
              </a:ext>
            </a:extLst>
          </p:cNvPr>
          <p:cNvCxnSpPr>
            <a:cxnSpLocks/>
          </p:cNvCxnSpPr>
          <p:nvPr/>
        </p:nvCxnSpPr>
        <p:spPr>
          <a:xfrm flipV="1">
            <a:off x="6966408" y="2117459"/>
            <a:ext cx="1571" cy="731996"/>
          </a:xfrm>
          <a:prstGeom prst="line">
            <a:avLst/>
          </a:prstGeom>
          <a:ln w="19050">
            <a:prstDash val="sys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913E517-F974-D2F7-CE48-B98BC4686654}"/>
              </a:ext>
            </a:extLst>
          </p:cNvPr>
          <p:cNvSpPr txBox="1"/>
          <p:nvPr/>
        </p:nvSpPr>
        <p:spPr>
          <a:xfrm>
            <a:off x="5086608" y="2872346"/>
            <a:ext cx="3008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noProof="1"/>
              <a:t>z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6B02AD-35E4-6A45-CA13-F461048FE88D}"/>
              </a:ext>
            </a:extLst>
          </p:cNvPr>
          <p:cNvSpPr txBox="1"/>
          <p:nvPr/>
        </p:nvSpPr>
        <p:spPr>
          <a:xfrm>
            <a:off x="6973540" y="2328182"/>
            <a:ext cx="3008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noProof="1"/>
              <a:t>y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0CB12B-BF5B-378D-A6E7-E21971768395}"/>
              </a:ext>
            </a:extLst>
          </p:cNvPr>
          <p:cNvSpPr txBox="1"/>
          <p:nvPr/>
        </p:nvSpPr>
        <p:spPr>
          <a:xfrm>
            <a:off x="1967817" y="2543728"/>
            <a:ext cx="3008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noProof="1"/>
              <a:t>d</a:t>
            </a:r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5C1A17D-48D6-1281-59DC-16857A005E8B}"/>
              </a:ext>
            </a:extLst>
          </p:cNvPr>
          <p:cNvCxnSpPr>
            <a:cxnSpLocks/>
          </p:cNvCxnSpPr>
          <p:nvPr/>
        </p:nvCxnSpPr>
        <p:spPr>
          <a:xfrm flipV="1">
            <a:off x="1035406" y="2862919"/>
            <a:ext cx="0" cy="397371"/>
          </a:xfrm>
          <a:prstGeom prst="line">
            <a:avLst/>
          </a:prstGeom>
          <a:ln w="19050">
            <a:prstDash val="sys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2B4AE94-0907-BD47-6C48-FCF9F5335097}"/>
              </a:ext>
            </a:extLst>
          </p:cNvPr>
          <p:cNvSpPr txBox="1"/>
          <p:nvPr/>
        </p:nvSpPr>
        <p:spPr>
          <a:xfrm>
            <a:off x="809220" y="2891178"/>
            <a:ext cx="2356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noProof="1"/>
              <a:t>v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9D272A0-303A-C49B-D32B-0DF3E2EA9A49}"/>
              </a:ext>
            </a:extLst>
          </p:cNvPr>
          <p:cNvSpPr txBox="1"/>
          <p:nvPr/>
        </p:nvSpPr>
        <p:spPr>
          <a:xfrm>
            <a:off x="699166" y="3702178"/>
            <a:ext cx="295843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/>
              <a:t>visão perpendicular para simplificar análise</a:t>
            </a:r>
          </a:p>
        </p:txBody>
      </p:sp>
    </p:spTree>
    <p:extLst>
      <p:ext uri="{BB962C8B-B14F-4D97-AF65-F5344CB8AC3E}">
        <p14:creationId xmlns:p14="http://schemas.microsoft.com/office/powerpoint/2010/main" val="2811472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44"/>
          <p:cNvSpPr txBox="1">
            <a:spLocks noGrp="1"/>
          </p:cNvSpPr>
          <p:nvPr>
            <p:ph type="body" idx="1"/>
          </p:nvPr>
        </p:nvSpPr>
        <p:spPr>
          <a:xfrm>
            <a:off x="390550" y="838975"/>
            <a:ext cx="8428200" cy="46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O ponto </a:t>
            </a:r>
            <a:r>
              <a:rPr lang="pt-BR" dirty="0" err="1"/>
              <a:t>P</a:t>
            </a:r>
            <a:r>
              <a:rPr lang="pt-BR" dirty="0"/>
              <a:t>(</a:t>
            </a:r>
            <a:r>
              <a:rPr lang="pt-BR" dirty="0" err="1"/>
              <a:t>x,y,z</a:t>
            </a:r>
            <a:r>
              <a:rPr lang="pt-BR" dirty="0"/>
              <a:t>) projetado em </a:t>
            </a:r>
            <a:r>
              <a:rPr lang="pt-BR" dirty="0" err="1"/>
              <a:t>P</a:t>
            </a:r>
            <a:r>
              <a:rPr lang="pt-BR" dirty="0"/>
              <a:t>’(</a:t>
            </a:r>
            <a:r>
              <a:rPr lang="pt-BR" dirty="0" err="1"/>
              <a:t>u,v</a:t>
            </a:r>
            <a:r>
              <a:rPr lang="pt-BR" dirty="0"/>
              <a:t>)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213749" lvl="0" indent="-213749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 dirty="0"/>
              <a:t>Deslocamento vertical da imagem (</a:t>
            </a:r>
            <a:r>
              <a:rPr lang="pt-BR" sz="1600" dirty="0" err="1"/>
              <a:t>v</a:t>
            </a:r>
            <a:r>
              <a:rPr lang="pt-BR" sz="1600" dirty="0"/>
              <a:t>) é proporcional a </a:t>
            </a:r>
            <a:r>
              <a:rPr lang="pt-BR" sz="1600" dirty="0" err="1"/>
              <a:t>y</a:t>
            </a:r>
            <a:r>
              <a:rPr lang="pt-BR" sz="1600" dirty="0"/>
              <a:t>/</a:t>
            </a:r>
            <a:r>
              <a:rPr lang="pt-BR" sz="1600" dirty="0" err="1"/>
              <a:t>z</a:t>
            </a:r>
            <a:endParaRPr sz="1600" dirty="0"/>
          </a:p>
          <a:p>
            <a:pPr marL="213749" lvl="0" indent="-213749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 dirty="0"/>
              <a:t>Deslocamento horizontal (</a:t>
            </a:r>
            <a:r>
              <a:rPr lang="pt-BR" sz="1600" dirty="0" err="1"/>
              <a:t>u</a:t>
            </a:r>
            <a:r>
              <a:rPr lang="pt-BR" sz="1600" dirty="0"/>
              <a:t>) é proporcional a </a:t>
            </a:r>
            <a:r>
              <a:rPr lang="pt-BR" sz="1600" dirty="0" err="1"/>
              <a:t>x</a:t>
            </a:r>
            <a:r>
              <a:rPr lang="pt-BR" sz="1600" dirty="0"/>
              <a:t>/</a:t>
            </a:r>
            <a:r>
              <a:rPr lang="pt-BR" sz="1600" dirty="0" err="1"/>
              <a:t>z</a:t>
            </a:r>
            <a:endParaRPr sz="1600" dirty="0"/>
          </a:p>
        </p:txBody>
      </p:sp>
      <p:sp>
        <p:nvSpPr>
          <p:cNvPr id="396" name="Google Shape;396;p4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Projeção Perspectiva : Visão 3D</a:t>
            </a:r>
            <a:endParaRPr/>
          </a:p>
        </p:txBody>
      </p:sp>
      <p:sp>
        <p:nvSpPr>
          <p:cNvPr id="397" name="Google Shape;397;p4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  <p:sp>
        <p:nvSpPr>
          <p:cNvPr id="398" name="Google Shape;398;p44"/>
          <p:cNvSpPr/>
          <p:nvPr/>
        </p:nvSpPr>
        <p:spPr>
          <a:xfrm>
            <a:off x="902775" y="3151952"/>
            <a:ext cx="989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Imagem</a:t>
            </a:r>
            <a:r>
              <a:rPr lang="pt-BR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99" name="Google Shape;399;p44"/>
          <p:cNvSpPr/>
          <p:nvPr/>
        </p:nvSpPr>
        <p:spPr>
          <a:xfrm>
            <a:off x="7322272" y="4261316"/>
            <a:ext cx="1190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b="1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Objeto 3D   </a:t>
            </a:r>
            <a:endParaRPr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73C9827-714C-A756-9549-76ED5A03C929}"/>
              </a:ext>
            </a:extLst>
          </p:cNvPr>
          <p:cNvGrpSpPr/>
          <p:nvPr/>
        </p:nvGrpSpPr>
        <p:grpSpPr>
          <a:xfrm>
            <a:off x="1991456" y="1519477"/>
            <a:ext cx="5117243" cy="2985969"/>
            <a:chOff x="2640695" y="1787612"/>
            <a:chExt cx="3900185" cy="2275802"/>
          </a:xfrm>
        </p:grpSpPr>
        <p:pic>
          <p:nvPicPr>
            <p:cNvPr id="21" name="Picture 20" descr="A lit candle with a flame&#10;&#10;AI-generated content may be incorrect.">
              <a:extLst>
                <a:ext uri="{FF2B5EF4-FFF2-40B4-BE49-F238E27FC236}">
                  <a16:creationId xmlns:a16="http://schemas.microsoft.com/office/drawing/2014/main" id="{8C663ACF-0726-C6DD-59A4-5E3A97450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2775405" y="2939485"/>
              <a:ext cx="691129" cy="797019"/>
            </a:xfrm>
            <a:prstGeom prst="rect">
              <a:avLst/>
            </a:prstGeom>
            <a:scene3d>
              <a:camera prst="isometricLeftDown"/>
              <a:lightRig rig="threePt" dir="t"/>
            </a:scene3d>
          </p:spPr>
        </p:pic>
        <p:pic>
          <p:nvPicPr>
            <p:cNvPr id="22" name="Picture 21" descr="A lit candle with a flame&#10;&#10;AI-generated content may be incorrect.">
              <a:extLst>
                <a:ext uri="{FF2B5EF4-FFF2-40B4-BE49-F238E27FC236}">
                  <a16:creationId xmlns:a16="http://schemas.microsoft.com/office/drawing/2014/main" id="{3A1BB233-8873-FEE5-B65F-3A9DE255D3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0943" t="9287" r="34237" b="8070"/>
            <a:stretch>
              <a:fillRect/>
            </a:stretch>
          </p:blipFill>
          <p:spPr>
            <a:xfrm>
              <a:off x="5738538" y="1787612"/>
              <a:ext cx="802342" cy="1904290"/>
            </a:xfrm>
            <a:prstGeom prst="rect">
              <a:avLst/>
            </a:prstGeom>
          </p:spPr>
        </p:pic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F58CABB-EAC4-97CA-FCB0-8D1E6012EC3E}"/>
                </a:ext>
              </a:extLst>
            </p:cNvPr>
            <p:cNvGrpSpPr/>
            <p:nvPr/>
          </p:nvGrpSpPr>
          <p:grpSpPr>
            <a:xfrm>
              <a:off x="3114001" y="1854725"/>
              <a:ext cx="3063642" cy="1785224"/>
              <a:chOff x="3089985" y="2970043"/>
              <a:chExt cx="3063642" cy="1785224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81862DEA-3BDE-A0C4-387B-4F5410D2AF7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89985" y="2970043"/>
                <a:ext cx="3063642" cy="1732761"/>
              </a:xfrm>
              <a:prstGeom prst="line">
                <a:avLst/>
              </a:prstGeom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6986169-7575-40B5-38B2-C793B6CD35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89985" y="4202721"/>
                <a:ext cx="2962043" cy="552546"/>
              </a:xfrm>
              <a:prstGeom prst="line">
                <a:avLst/>
              </a:prstGeom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C521305-3DC3-F4E7-88D3-2450F3477D40}"/>
                </a:ext>
              </a:extLst>
            </p:cNvPr>
            <p:cNvGrpSpPr/>
            <p:nvPr/>
          </p:nvGrpSpPr>
          <p:grpSpPr>
            <a:xfrm>
              <a:off x="2640695" y="2455827"/>
              <a:ext cx="1537081" cy="1607587"/>
              <a:chOff x="2714625" y="3904213"/>
              <a:chExt cx="1537081" cy="1607587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795C2A4B-4FC2-D073-D29E-D4086ADD40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44975" y="4323313"/>
                <a:ext cx="0" cy="96837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09D4EB0C-C4C6-8A3C-C254-F041440236DA}"/>
                  </a:ext>
                </a:extLst>
              </p:cNvPr>
              <p:cNvCxnSpPr/>
              <p:nvPr/>
            </p:nvCxnSpPr>
            <p:spPr>
              <a:xfrm>
                <a:off x="2714625" y="4129663"/>
                <a:ext cx="723900" cy="41376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6CDF4A36-4182-07FE-AD01-42E81A32AB76}"/>
                  </a:ext>
                </a:extLst>
              </p:cNvPr>
              <p:cNvCxnSpPr/>
              <p:nvPr/>
            </p:nvCxnSpPr>
            <p:spPr>
              <a:xfrm>
                <a:off x="2714625" y="5098038"/>
                <a:ext cx="723900" cy="41376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25E32862-517F-9082-75A6-FDB0973AE9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14625" y="4129663"/>
                <a:ext cx="0" cy="96837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12D9AD80-1579-6553-908A-92A5A7BADC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8525" y="4543425"/>
                <a:ext cx="0" cy="96837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FCA518DA-F1DB-5E15-0C82-8D840ED428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27425" y="3904213"/>
                <a:ext cx="0" cy="968375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2105E2C9-48AD-3857-5C79-A42DEE2AD607}"/>
                  </a:ext>
                </a:extLst>
              </p:cNvPr>
              <p:cNvCxnSpPr/>
              <p:nvPr/>
            </p:nvCxnSpPr>
            <p:spPr>
              <a:xfrm>
                <a:off x="3527806" y="3909551"/>
                <a:ext cx="723900" cy="41376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AE1A1670-7FA5-C020-1058-F412B95E14F3}"/>
                  </a:ext>
                </a:extLst>
              </p:cNvPr>
              <p:cNvCxnSpPr/>
              <p:nvPr/>
            </p:nvCxnSpPr>
            <p:spPr>
              <a:xfrm>
                <a:off x="3527424" y="4875282"/>
                <a:ext cx="723900" cy="413762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3972AB30-9428-8BBF-02C8-6CE3F0367F9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38524" y="5294382"/>
                <a:ext cx="812800" cy="21741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A8B25CF-7752-D26A-2A50-B84A9EF5905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14625" y="3909576"/>
                <a:ext cx="812800" cy="21741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1D317A3-4035-7A09-0184-CED2C44B05D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32174" y="4328817"/>
                <a:ext cx="812800" cy="21741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085B1F0E-A124-3C49-3C5A-7471F707C6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14625" y="4877926"/>
                <a:ext cx="812800" cy="217418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BEE2002E-DDB3-73C6-7729-3FB54CF9164C}"/>
                  </a:ext>
                </a:extLst>
              </p:cNvPr>
              <p:cNvSpPr/>
              <p:nvPr/>
            </p:nvSpPr>
            <p:spPr>
              <a:xfrm>
                <a:off x="3838032" y="4622293"/>
                <a:ext cx="45719" cy="80219"/>
              </a:xfrm>
              <a:prstGeom prst="ellipse">
                <a:avLst/>
              </a:prstGeom>
              <a:noFill/>
              <a:ln w="190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DB10FE0-F64E-9F9B-6B84-618CADA30DAD}"/>
              </a:ext>
            </a:extLst>
          </p:cNvPr>
          <p:cNvGrpSpPr/>
          <p:nvPr/>
        </p:nvGrpSpPr>
        <p:grpSpPr>
          <a:xfrm>
            <a:off x="2163127" y="3420155"/>
            <a:ext cx="545859" cy="818625"/>
            <a:chOff x="2163127" y="3420155"/>
            <a:chExt cx="545859" cy="818625"/>
          </a:xfrm>
        </p:grpSpPr>
        <p:sp>
          <p:nvSpPr>
            <p:cNvPr id="403" name="Google Shape;403;p44"/>
            <p:cNvSpPr txBox="1"/>
            <p:nvPr/>
          </p:nvSpPr>
          <p:spPr>
            <a:xfrm>
              <a:off x="2163127" y="3420155"/>
              <a:ext cx="3816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700" b="1" noProof="1">
                  <a:solidFill>
                    <a:schemeClr val="dk1"/>
                  </a:solidFill>
                </a:rPr>
                <a:t>v</a:t>
              </a:r>
              <a:endParaRPr lang="pt-BR" sz="1700" b="1" noProof="1"/>
            </a:p>
          </p:txBody>
        </p:sp>
        <p:cxnSp>
          <p:nvCxnSpPr>
            <p:cNvPr id="400" name="Google Shape;400;p44"/>
            <p:cNvCxnSpPr/>
            <p:nvPr/>
          </p:nvCxnSpPr>
          <p:spPr>
            <a:xfrm rot="10800000" flipH="1">
              <a:off x="2405100" y="3428850"/>
              <a:ext cx="15000" cy="4290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401" name="Google Shape;401;p44"/>
            <p:cNvSpPr txBox="1"/>
            <p:nvPr/>
          </p:nvSpPr>
          <p:spPr>
            <a:xfrm>
              <a:off x="2327386" y="3792380"/>
              <a:ext cx="3816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700" b="1" noProof="1">
                  <a:solidFill>
                    <a:schemeClr val="dk1"/>
                  </a:solidFill>
                </a:rPr>
                <a:t>u</a:t>
              </a:r>
              <a:endParaRPr lang="pt-BR" sz="1700" b="1" noProof="1"/>
            </a:p>
          </p:txBody>
        </p:sp>
        <p:cxnSp>
          <p:nvCxnSpPr>
            <p:cNvPr id="402" name="Google Shape;402;p44"/>
            <p:cNvCxnSpPr/>
            <p:nvPr/>
          </p:nvCxnSpPr>
          <p:spPr>
            <a:xfrm>
              <a:off x="2397575" y="3860275"/>
              <a:ext cx="286500" cy="1659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484E9DB-4650-6733-1559-5D2D32DE41B0}"/>
              </a:ext>
            </a:extLst>
          </p:cNvPr>
          <p:cNvGrpSpPr/>
          <p:nvPr/>
        </p:nvGrpSpPr>
        <p:grpSpPr>
          <a:xfrm>
            <a:off x="1720146" y="2355775"/>
            <a:ext cx="921281" cy="1043441"/>
            <a:chOff x="2006840" y="4191441"/>
            <a:chExt cx="921281" cy="1043441"/>
          </a:xfrm>
        </p:grpSpPr>
        <p:sp>
          <p:nvSpPr>
            <p:cNvPr id="406" name="Google Shape;406;p44"/>
            <p:cNvSpPr/>
            <p:nvPr/>
          </p:nvSpPr>
          <p:spPr>
            <a:xfrm>
              <a:off x="2825691" y="5138449"/>
              <a:ext cx="102430" cy="9643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4"/>
            <p:cNvSpPr txBox="1"/>
            <p:nvPr/>
          </p:nvSpPr>
          <p:spPr>
            <a:xfrm>
              <a:off x="2006840" y="4191441"/>
              <a:ext cx="415727" cy="446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700" b="1" noProof="1">
                  <a:solidFill>
                    <a:schemeClr val="dk1"/>
                  </a:solidFill>
                </a:rPr>
                <a:t>P’</a:t>
              </a:r>
              <a:endParaRPr lang="pt-BR" sz="1700" b="1" noProof="1"/>
            </a:p>
          </p:txBody>
        </p:sp>
        <p:cxnSp>
          <p:nvCxnSpPr>
            <p:cNvPr id="409" name="Google Shape;409;p44"/>
            <p:cNvCxnSpPr>
              <a:cxnSpLocks/>
              <a:endCxn id="406" idx="2"/>
            </p:cNvCxnSpPr>
            <p:nvPr/>
          </p:nvCxnSpPr>
          <p:spPr>
            <a:xfrm rot="16200000" flipH="1">
              <a:off x="2159549" y="4520524"/>
              <a:ext cx="677992" cy="654292"/>
            </a:xfrm>
            <a:prstGeom prst="curvedConnector2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5F8CE19-C1A3-8090-B990-D7FE1999E6FD}"/>
              </a:ext>
            </a:extLst>
          </p:cNvPr>
          <p:cNvGrpSpPr/>
          <p:nvPr/>
        </p:nvGrpSpPr>
        <p:grpSpPr>
          <a:xfrm>
            <a:off x="6602975" y="3504673"/>
            <a:ext cx="970102" cy="595417"/>
            <a:chOff x="5324200" y="1294188"/>
            <a:chExt cx="970102" cy="595417"/>
          </a:xfrm>
        </p:grpSpPr>
        <p:sp>
          <p:nvSpPr>
            <p:cNvPr id="404" name="Google Shape;404;p44"/>
            <p:cNvSpPr txBox="1"/>
            <p:nvPr/>
          </p:nvSpPr>
          <p:spPr>
            <a:xfrm>
              <a:off x="5912702" y="1443205"/>
              <a:ext cx="3816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700" b="1" noProof="1">
                  <a:solidFill>
                    <a:schemeClr val="dk1"/>
                  </a:solidFill>
                </a:rPr>
                <a:t>P</a:t>
              </a:r>
              <a:endParaRPr lang="pt-BR" sz="1700" b="1" noProof="1"/>
            </a:p>
          </p:txBody>
        </p:sp>
        <p:sp>
          <p:nvSpPr>
            <p:cNvPr id="405" name="Google Shape;405;p44"/>
            <p:cNvSpPr/>
            <p:nvPr/>
          </p:nvSpPr>
          <p:spPr>
            <a:xfrm>
              <a:off x="5324200" y="1294188"/>
              <a:ext cx="128100" cy="1206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08" name="Google Shape;408;p44"/>
            <p:cNvCxnSpPr>
              <a:cxnSpLocks/>
              <a:stCxn id="404" idx="1"/>
              <a:endCxn id="405" idx="4"/>
            </p:cNvCxnSpPr>
            <p:nvPr/>
          </p:nvCxnSpPr>
          <p:spPr>
            <a:xfrm rot="10800000">
              <a:off x="5388250" y="1414789"/>
              <a:ext cx="524452" cy="251617"/>
            </a:xfrm>
            <a:prstGeom prst="curvedConnector2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26970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Projeção Perspectiva : Visão Lateral</a:t>
            </a:r>
            <a:endParaRPr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95D899D-61BA-59F8-773D-5A9B3038A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819" y="781752"/>
            <a:ext cx="8517283" cy="477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1617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38" descr="page30image222638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82633" y="1811468"/>
            <a:ext cx="3273227" cy="3903532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3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Atividade: Modelar e Desenhar um Cubo</a:t>
            </a:r>
            <a:endParaRPr/>
          </a:p>
        </p:txBody>
      </p:sp>
      <p:sp>
        <p:nvSpPr>
          <p:cNvPr id="343" name="Google Shape;343;p38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b="1"/>
              <a:t>Objetivo:</a:t>
            </a:r>
            <a:endParaRPr/>
          </a:p>
          <a:p>
            <a:pPr marL="162900" lvl="0" indent="-16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gerar a imagem de um cubo</a:t>
            </a:r>
            <a:endParaRPr/>
          </a:p>
          <a:p>
            <a:pPr marL="0" lvl="0" indent="0" algn="l" rtl="0">
              <a:spcBef>
                <a:spcPts val="148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BR" b="1"/>
              <a:t>Perguntas: </a:t>
            </a:r>
            <a:endParaRPr/>
          </a:p>
          <a:p>
            <a:pPr marL="162900" lvl="0" indent="-16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Modelagem: Como descrever um cubo?</a:t>
            </a:r>
            <a:endParaRPr/>
          </a:p>
          <a:p>
            <a:pPr marL="162900" lvl="0" indent="-16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Renderização: Como visualizar esse modelo?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344" name="Google Shape;344;p3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177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Sistema de Coordenadas Cartesianas 3D</a:t>
            </a:r>
            <a:endParaRPr/>
          </a:p>
        </p:txBody>
      </p:sp>
      <p:sp>
        <p:nvSpPr>
          <p:cNvPr id="359" name="Google Shape;359;p4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  <p:pic>
        <p:nvPicPr>
          <p:cNvPr id="360" name="Google Shape;360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1563" y="712653"/>
            <a:ext cx="5840875" cy="4698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6920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Kahoot</a:t>
            </a:r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311700" y="4440056"/>
            <a:ext cx="8520600" cy="63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dirty="0"/>
              <a:t>Entrar em Kahoot.it : </a:t>
            </a:r>
            <a:r>
              <a:rPr lang="pt-BR" sz="1600" u="sng" dirty="0">
                <a:solidFill>
                  <a:schemeClr val="hlink"/>
                </a:solidFill>
                <a:hlinkClick r:id="rId3"/>
              </a:rPr>
              <a:t>https://kahoot.it/</a:t>
            </a:r>
            <a:r>
              <a:rPr lang="pt-BR" sz="1600" dirty="0"/>
              <a:t> </a:t>
            </a:r>
            <a:endParaRPr sz="1600" dirty="0"/>
          </a:p>
        </p:txBody>
      </p:sp>
      <p:pic>
        <p:nvPicPr>
          <p:cNvPr id="39" name="Google Shape;39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475" y="1300139"/>
            <a:ext cx="7843056" cy="267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Atividade: Modelando o Cubo</a:t>
            </a:r>
            <a:endParaRPr/>
          </a:p>
        </p:txBody>
      </p:sp>
      <p:sp>
        <p:nvSpPr>
          <p:cNvPr id="366" name="Google Shape;366;p41"/>
          <p:cNvSpPr txBox="1">
            <a:spLocks noGrp="1"/>
          </p:cNvSpPr>
          <p:nvPr>
            <p:ph type="body" idx="1"/>
          </p:nvPr>
        </p:nvSpPr>
        <p:spPr>
          <a:xfrm>
            <a:off x="390548" y="675700"/>
            <a:ext cx="8428200" cy="4875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b="1" dirty="0"/>
              <a:t>Suponha que:</a:t>
            </a:r>
            <a:endParaRPr dirty="0"/>
          </a:p>
          <a:p>
            <a:pPr marL="198755" lvl="0" indent="-19875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Nosso cubo está centralizado na origem (0,0,0) </a:t>
            </a:r>
          </a:p>
          <a:p>
            <a:pPr marL="198755" lvl="0" indent="-19875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Está alinhado aos eixos do sistema de coordenadas</a:t>
            </a:r>
            <a:endParaRPr dirty="0"/>
          </a:p>
          <a:p>
            <a:pPr marL="198755" lvl="0" indent="-19875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Tem dimensões 2 x 2 x 2 (a unidade não é relevante agora)</a:t>
            </a:r>
            <a:endParaRPr dirty="0"/>
          </a:p>
          <a:p>
            <a:pPr marL="198755" lvl="0" indent="-198755" algn="l" rtl="0"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pt-BR" dirty="0"/>
              <a:t>A abertura da câmera está posicionada no ponto: O(2,-3,5)</a:t>
            </a:r>
          </a:p>
          <a:p>
            <a:pPr marL="198755" lvl="0" indent="-198755" algn="l" rtl="0"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pt-BR" dirty="0"/>
              <a:t>O plano de projeção da câmera está a uma distância 1 em Z</a:t>
            </a:r>
            <a:endParaRPr dirty="0"/>
          </a:p>
          <a:p>
            <a:pPr marL="0" lvl="0" indent="0" algn="l" rtl="0">
              <a:spcBef>
                <a:spcPts val="148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BR" b="1" dirty="0"/>
              <a:t>Questão: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Quais são as coordenadas dos vértices do cubo?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 dirty="0"/>
              <a:t>	A:(-1,-1,-1) 	  E:(-1,1,-1) </a:t>
            </a:r>
            <a:br>
              <a:rPr lang="pt-BR" dirty="0"/>
            </a:br>
            <a:r>
              <a:rPr lang="pt-BR" sz="1800" dirty="0"/>
              <a:t>	B:(-1,-1,1) 	  F:(-1,1,1) </a:t>
            </a:r>
            <a:br>
              <a:rPr lang="pt-BR" dirty="0"/>
            </a:br>
            <a:r>
              <a:rPr lang="pt-BR" sz="1800" dirty="0"/>
              <a:t>	C:(1,-1,1) 	  G:(1,1,1) </a:t>
            </a:r>
            <a:br>
              <a:rPr lang="pt-BR" dirty="0"/>
            </a:br>
            <a:r>
              <a:rPr lang="pt-BR" sz="1800" dirty="0"/>
              <a:t>	D: (1,-1,-1)  	  H: (1,1,-1)</a:t>
            </a:r>
            <a:endParaRPr dirty="0"/>
          </a:p>
          <a:p>
            <a:pPr marL="0" lvl="0" indent="0" algn="l" rtl="0">
              <a:spcBef>
                <a:spcPts val="148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BR" b="1" dirty="0"/>
              <a:t>Questão: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Como são as arestas desse cubo?</a:t>
            </a: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 dirty="0"/>
              <a:t>	AB, BC, CD, DA, EF, FG, GH, HE, BF, CG, DH, AE</a:t>
            </a:r>
            <a:endParaRPr dirty="0"/>
          </a:p>
        </p:txBody>
      </p:sp>
      <p:sp>
        <p:nvSpPr>
          <p:cNvPr id="367" name="Google Shape;367;p4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792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Atividade: Desenhando o Cubo</a:t>
            </a:r>
            <a:endParaRPr/>
          </a:p>
        </p:txBody>
      </p:sp>
      <p:sp>
        <p:nvSpPr>
          <p:cNvPr id="373" name="Google Shape;373;p42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b="1" dirty="0"/>
              <a:t>Temos uma descrição do Cubo:</a:t>
            </a:r>
            <a:endParaRPr dirty="0"/>
          </a:p>
          <a:p>
            <a:pPr marL="198899" lvl="0" indent="-718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dirty="0"/>
          </a:p>
          <a:p>
            <a:pPr marL="198899" lvl="0" indent="-718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b="1" dirty="0"/>
          </a:p>
          <a:p>
            <a:pPr marL="198899" lvl="0" indent="-718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b="1" dirty="0"/>
          </a:p>
          <a:p>
            <a:pPr marL="198899" lvl="0" indent="-718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b="1" dirty="0"/>
          </a:p>
          <a:p>
            <a:pPr marL="198899" lvl="0" indent="-718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b="1" dirty="0"/>
          </a:p>
          <a:p>
            <a:pPr marL="198899" lvl="0" indent="-718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b="1" dirty="0"/>
          </a:p>
          <a:p>
            <a:pPr marL="0" lvl="0" indent="0" algn="l" rtl="0">
              <a:spcBef>
                <a:spcPts val="148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BR" b="1" dirty="0"/>
              <a:t>De que forma desenhar esse cubo como uma imagem 2D:</a:t>
            </a:r>
            <a:endParaRPr dirty="0"/>
          </a:p>
          <a:p>
            <a:pPr marL="198899" lvl="0" indent="-1988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Projetar os vértices 3D como pontos em um plano 2D.</a:t>
            </a:r>
            <a:endParaRPr dirty="0"/>
          </a:p>
          <a:p>
            <a:pPr marL="198899" lvl="0" indent="-1988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Conectar os pontos 2D com linhas retas.</a:t>
            </a:r>
            <a:endParaRPr dirty="0"/>
          </a:p>
        </p:txBody>
      </p:sp>
      <p:sp>
        <p:nvSpPr>
          <p:cNvPr id="374" name="Google Shape;374;p4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21</a:t>
            </a:fld>
            <a:endParaRPr/>
          </a:p>
        </p:txBody>
      </p:sp>
      <p:sp>
        <p:nvSpPr>
          <p:cNvPr id="375" name="Google Shape;375;p42"/>
          <p:cNvSpPr/>
          <p:nvPr/>
        </p:nvSpPr>
        <p:spPr>
          <a:xfrm>
            <a:off x="914400" y="1268493"/>
            <a:ext cx="4160520" cy="27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Vértices (VERTICES)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 dirty="0"/>
              <a:t>A:(-1,-1,-1)  E:(-1,1,-1) </a:t>
            </a:r>
            <a:br>
              <a:rPr lang="pt-BR" sz="2800" dirty="0"/>
            </a:br>
            <a:r>
              <a:rPr lang="pt-BR" sz="1800" dirty="0" err="1"/>
              <a:t>B</a:t>
            </a:r>
            <a:r>
              <a:rPr lang="pt-BR" sz="1800" dirty="0"/>
              <a:t>:(-1,-1,1)   </a:t>
            </a:r>
            <a:r>
              <a:rPr lang="pt-BR" sz="1800" dirty="0" err="1"/>
              <a:t>F</a:t>
            </a:r>
            <a:r>
              <a:rPr lang="pt-BR" sz="1800" dirty="0"/>
              <a:t>:(-1,1,1) </a:t>
            </a:r>
            <a:br>
              <a:rPr lang="pt-BR" sz="2800" dirty="0"/>
            </a:br>
            <a:r>
              <a:rPr lang="pt-BR" sz="1800" dirty="0"/>
              <a:t>C:(1,-1,1)    </a:t>
            </a:r>
            <a:r>
              <a:rPr lang="pt-BR" sz="1800" dirty="0" err="1"/>
              <a:t>G</a:t>
            </a:r>
            <a:r>
              <a:rPr lang="pt-BR" sz="1800" dirty="0"/>
              <a:t>:(1,1,1) </a:t>
            </a:r>
            <a:br>
              <a:rPr lang="pt-BR" sz="2800" dirty="0"/>
            </a:br>
            <a:r>
              <a:rPr lang="pt-BR" sz="1800" dirty="0" err="1"/>
              <a:t>D</a:t>
            </a:r>
            <a:r>
              <a:rPr lang="pt-BR" sz="1800" dirty="0"/>
              <a:t>: (1,-1,-1)  H: (1,1,-1)</a:t>
            </a:r>
            <a:endParaRPr lang="pt-BR" sz="28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42"/>
          <p:cNvSpPr/>
          <p:nvPr/>
        </p:nvSpPr>
        <p:spPr>
          <a:xfrm>
            <a:off x="5500126" y="1268493"/>
            <a:ext cx="2893416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dk1"/>
                </a:solidFill>
              </a:rPr>
              <a:t>Arestas</a:t>
            </a:r>
            <a:r>
              <a:rPr lang="pt-BR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(EDGES)</a:t>
            </a:r>
            <a:endParaRPr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/>
              <a:t>AB, BC, CD, DA, EF, FG, GH, HE, BF, CG, DH, AE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936785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ATIVIDADE 1: DESENHANDO UM CUBO</a:t>
            </a:r>
            <a:endParaRPr/>
          </a:p>
        </p:txBody>
      </p:sp>
      <p:sp>
        <p:nvSpPr>
          <p:cNvPr id="351" name="Google Shape;351;p39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Acesse o documento no site da disciplina.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Crie uma cópia para você e realize todos os exercícios.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Voltamos em 30 minutos? </a:t>
            </a:r>
            <a:endParaRPr dirty="0"/>
          </a:p>
        </p:txBody>
      </p:sp>
      <p:sp>
        <p:nvSpPr>
          <p:cNvPr id="352" name="Google Shape;352;p3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6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22</a:t>
            </a:fld>
            <a:endParaRPr/>
          </a:p>
        </p:txBody>
      </p:sp>
      <p:pic>
        <p:nvPicPr>
          <p:cNvPr id="3" name="Picture 2" descr="A drawing of a cube with lines and a point&#10;&#10;AI-generated content may be incorrect.">
            <a:extLst>
              <a:ext uri="{FF2B5EF4-FFF2-40B4-BE49-F238E27FC236}">
                <a16:creationId xmlns:a16="http://schemas.microsoft.com/office/drawing/2014/main" id="{097EBA7D-F2D2-59CC-9FE6-BB5678BAC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8822" y="2924434"/>
            <a:ext cx="5855607" cy="2676849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36052B66-E9E5-3B72-3BEA-ECDA1E6C079A}"/>
              </a:ext>
            </a:extLst>
          </p:cNvPr>
          <p:cNvGrpSpPr/>
          <p:nvPr/>
        </p:nvGrpSpPr>
        <p:grpSpPr>
          <a:xfrm>
            <a:off x="7664766" y="4422383"/>
            <a:ext cx="909251" cy="1121970"/>
            <a:chOff x="7796885" y="4207560"/>
            <a:chExt cx="909251" cy="112197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4878D9A-791B-A001-F677-EF848E988D7D}"/>
                </a:ext>
              </a:extLst>
            </p:cNvPr>
            <p:cNvGrpSpPr/>
            <p:nvPr/>
          </p:nvGrpSpPr>
          <p:grpSpPr>
            <a:xfrm>
              <a:off x="7806548" y="4354286"/>
              <a:ext cx="597582" cy="766490"/>
              <a:chOff x="900018" y="2326378"/>
              <a:chExt cx="1504522" cy="1929779"/>
            </a:xfrm>
          </p:grpSpPr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3A2C45E5-C4C9-888B-8AAF-08495CABA14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520637" y="3509246"/>
                <a:ext cx="872905" cy="746911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FD7F3453-AAC1-4968-F729-14186CA2E2E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04540" y="2326378"/>
                <a:ext cx="0" cy="1182868"/>
              </a:xfrm>
              <a:prstGeom prst="straightConnector1">
                <a:avLst/>
              </a:prstGeom>
              <a:ln w="38100">
                <a:solidFill>
                  <a:srgbClr val="92D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F62899BC-ED4A-805B-2985-3846B689A0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0018" y="3499598"/>
                <a:ext cx="1494247" cy="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6394422-0A1F-2532-E8AE-E79FE04418B4}"/>
                </a:ext>
              </a:extLst>
            </p:cNvPr>
            <p:cNvGrpSpPr/>
            <p:nvPr/>
          </p:nvGrpSpPr>
          <p:grpSpPr>
            <a:xfrm>
              <a:off x="7796885" y="4207560"/>
              <a:ext cx="909251" cy="1121970"/>
              <a:chOff x="817323" y="1713773"/>
              <a:chExt cx="2289205" cy="2824766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51E5B39-586A-9C62-9A77-3CDFD4A8D14A}"/>
                  </a:ext>
                </a:extLst>
              </p:cNvPr>
              <p:cNvSpPr txBox="1"/>
              <p:nvPr/>
            </p:nvSpPr>
            <p:spPr>
              <a:xfrm>
                <a:off x="1498698" y="3763654"/>
                <a:ext cx="927461" cy="7748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BR" b="1" noProof="1">
                    <a:solidFill>
                      <a:srgbClr val="FF0000"/>
                    </a:solidFill>
                  </a:rPr>
                  <a:t>X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66E7867-7149-BBF1-3FF8-946348B7B616}"/>
                  </a:ext>
                </a:extLst>
              </p:cNvPr>
              <p:cNvSpPr txBox="1"/>
              <p:nvPr/>
            </p:nvSpPr>
            <p:spPr>
              <a:xfrm>
                <a:off x="2233625" y="1713773"/>
                <a:ext cx="872903" cy="7748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BR" b="1" noProof="1">
                    <a:solidFill>
                      <a:srgbClr val="92D050"/>
                    </a:solidFill>
                  </a:rPr>
                  <a:t>Y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5873B4E-CAE6-5DA9-F840-E7FFA6B65F43}"/>
                  </a:ext>
                </a:extLst>
              </p:cNvPr>
              <p:cNvSpPr txBox="1"/>
              <p:nvPr/>
            </p:nvSpPr>
            <p:spPr>
              <a:xfrm>
                <a:off x="817323" y="2488658"/>
                <a:ext cx="655949" cy="7748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BR" b="1" noProof="1">
                    <a:solidFill>
                      <a:srgbClr val="00B0F0"/>
                    </a:solidFill>
                  </a:rPr>
                  <a:t>Z</a:t>
                </a: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97E1593-CFF0-5296-9F8F-22AFAF97422E}"/>
              </a:ext>
            </a:extLst>
          </p:cNvPr>
          <p:cNvGrpSpPr/>
          <p:nvPr/>
        </p:nvGrpSpPr>
        <p:grpSpPr>
          <a:xfrm>
            <a:off x="1197590" y="4458990"/>
            <a:ext cx="644883" cy="777586"/>
            <a:chOff x="7846882" y="4255791"/>
            <a:chExt cx="644883" cy="777586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62651CB-44E7-06ED-196F-C3822BA69F9E}"/>
                </a:ext>
              </a:extLst>
            </p:cNvPr>
            <p:cNvGrpSpPr/>
            <p:nvPr/>
          </p:nvGrpSpPr>
          <p:grpSpPr>
            <a:xfrm>
              <a:off x="7921939" y="4255791"/>
              <a:ext cx="478109" cy="777586"/>
              <a:chOff x="1190537" y="2078400"/>
              <a:chExt cx="1203727" cy="1957715"/>
            </a:xfrm>
          </p:grpSpPr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9C8637D8-8B9B-EE37-DD99-6363E8ADF91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393542" y="2078400"/>
                <a:ext cx="0" cy="1430845"/>
              </a:xfrm>
              <a:prstGeom prst="straightConnector1">
                <a:avLst/>
              </a:prstGeom>
              <a:ln w="38100">
                <a:solidFill>
                  <a:srgbClr val="00D3D5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>
                <a:extLst>
                  <a:ext uri="{FF2B5EF4-FFF2-40B4-BE49-F238E27FC236}">
                    <a16:creationId xmlns:a16="http://schemas.microsoft.com/office/drawing/2014/main" id="{830F0128-8F07-D311-2794-3417A4D8B57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90537" y="3499597"/>
                <a:ext cx="1203727" cy="536518"/>
              </a:xfrm>
              <a:prstGeom prst="straightConnector1">
                <a:avLst/>
              </a:prstGeom>
              <a:ln w="38100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2571D4A-89B6-B266-37B1-FD8C93D98D63}"/>
                </a:ext>
              </a:extLst>
            </p:cNvPr>
            <p:cNvGrpSpPr/>
            <p:nvPr/>
          </p:nvGrpSpPr>
          <p:grpSpPr>
            <a:xfrm>
              <a:off x="7846882" y="4266581"/>
              <a:ext cx="644883" cy="707584"/>
              <a:chOff x="943197" y="1862370"/>
              <a:chExt cx="1623610" cy="1781472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D87E959-73F9-5C32-4514-1DBCFA401434}"/>
                  </a:ext>
                </a:extLst>
              </p:cNvPr>
              <p:cNvSpPr txBox="1"/>
              <p:nvPr/>
            </p:nvSpPr>
            <p:spPr>
              <a:xfrm>
                <a:off x="1639346" y="1862370"/>
                <a:ext cx="927461" cy="7748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BR" b="1" noProof="1">
                    <a:solidFill>
                      <a:srgbClr val="00D3D5"/>
                    </a:solidFill>
                  </a:rPr>
                  <a:t>v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14DD9F9-691D-A3B5-1758-172784228F1E}"/>
                  </a:ext>
                </a:extLst>
              </p:cNvPr>
              <p:cNvSpPr txBox="1"/>
              <p:nvPr/>
            </p:nvSpPr>
            <p:spPr>
              <a:xfrm>
                <a:off x="943197" y="2868957"/>
                <a:ext cx="655949" cy="7748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BR" b="1" noProof="1">
                    <a:solidFill>
                      <a:srgbClr val="FFC000"/>
                    </a:solidFill>
                  </a:rPr>
                  <a:t>u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03531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86878D0B-FE15-0344-7903-0C6521E6E22A}"/>
              </a:ext>
            </a:extLst>
          </p:cNvPr>
          <p:cNvSpPr/>
          <p:nvPr/>
        </p:nvSpPr>
        <p:spPr>
          <a:xfrm>
            <a:off x="366625" y="4235247"/>
            <a:ext cx="2277443" cy="1002382"/>
          </a:xfrm>
          <a:prstGeom prst="roundRect">
            <a:avLst>
              <a:gd name="adj" fmla="val 2992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929C02-D179-A528-39DF-FCC465574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Atividade: </a:t>
            </a:r>
            <a:r>
              <a:rPr lang="pt-BR" noProof="0" dirty="0"/>
              <a:t>Pensando na Solução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7E29AC-708F-47B3-7E30-869EE4E28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428232" cy="966451"/>
          </a:xfrm>
        </p:spPr>
        <p:txBody>
          <a:bodyPr/>
          <a:lstStyle/>
          <a:p>
            <a:r>
              <a:rPr lang="pt-BR" noProof="0" dirty="0"/>
              <a:t>Visualize primeiramente o posicionamento do cubo e da câmera. Identifique os pontos e como se organizam.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4BDE08-2C82-8E67-BC23-D97107F9F1D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23</a:t>
            </a:fld>
            <a:endParaRPr lang="pt-B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1EA06B-2F5A-821F-2417-AEDD81B2BF85}"/>
              </a:ext>
            </a:extLst>
          </p:cNvPr>
          <p:cNvSpPr txBox="1"/>
          <p:nvPr/>
        </p:nvSpPr>
        <p:spPr>
          <a:xfrm>
            <a:off x="5936586" y="4738092"/>
            <a:ext cx="31332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err="1"/>
              <a:t>Renderizado</a:t>
            </a:r>
            <a:r>
              <a:rPr lang="en-US" sz="1600" dirty="0"/>
              <a:t> no Unity</a:t>
            </a:r>
          </a:p>
        </p:txBody>
      </p:sp>
      <p:sp>
        <p:nvSpPr>
          <p:cNvPr id="8" name="Cube 7">
            <a:extLst>
              <a:ext uri="{FF2B5EF4-FFF2-40B4-BE49-F238E27FC236}">
                <a16:creationId xmlns:a16="http://schemas.microsoft.com/office/drawing/2014/main" id="{626AE1BF-78D7-8E84-8203-3C1D14835D9D}"/>
              </a:ext>
            </a:extLst>
          </p:cNvPr>
          <p:cNvSpPr/>
          <p:nvPr/>
        </p:nvSpPr>
        <p:spPr>
          <a:xfrm>
            <a:off x="383795" y="2752090"/>
            <a:ext cx="2260273" cy="2260273"/>
          </a:xfrm>
          <a:prstGeom prst="cube">
            <a:avLst/>
          </a:prstGeom>
          <a:solidFill>
            <a:schemeClr val="bg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ube 8">
            <a:extLst>
              <a:ext uri="{FF2B5EF4-FFF2-40B4-BE49-F238E27FC236}">
                <a16:creationId xmlns:a16="http://schemas.microsoft.com/office/drawing/2014/main" id="{54739666-908A-3FA3-F2A2-ECE5069FAA96}"/>
              </a:ext>
            </a:extLst>
          </p:cNvPr>
          <p:cNvSpPr/>
          <p:nvPr/>
        </p:nvSpPr>
        <p:spPr>
          <a:xfrm>
            <a:off x="3527646" y="2233540"/>
            <a:ext cx="1237033" cy="1237033"/>
          </a:xfrm>
          <a:prstGeom prst="cub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00C5351-3E2B-BDED-537B-0A067D7DA4B9}"/>
              </a:ext>
            </a:extLst>
          </p:cNvPr>
          <p:cNvGrpSpPr/>
          <p:nvPr/>
        </p:nvGrpSpPr>
        <p:grpSpPr>
          <a:xfrm>
            <a:off x="4739390" y="4460024"/>
            <a:ext cx="909251" cy="1121970"/>
            <a:chOff x="7796885" y="4207560"/>
            <a:chExt cx="909251" cy="112197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83EDEDB-9772-9C58-0A02-C30982FB236C}"/>
                </a:ext>
              </a:extLst>
            </p:cNvPr>
            <p:cNvGrpSpPr/>
            <p:nvPr/>
          </p:nvGrpSpPr>
          <p:grpSpPr>
            <a:xfrm>
              <a:off x="7806548" y="4354286"/>
              <a:ext cx="597582" cy="766490"/>
              <a:chOff x="900018" y="2326378"/>
              <a:chExt cx="1504522" cy="1929779"/>
            </a:xfrm>
          </p:grpSpPr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F98C7C8F-5350-99F7-E7F3-2D117F1175B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520637" y="3509246"/>
                <a:ext cx="872905" cy="746911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1DB3DCE2-685A-DBBC-07D0-CF291404E6A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04540" y="2326378"/>
                <a:ext cx="0" cy="1182868"/>
              </a:xfrm>
              <a:prstGeom prst="straightConnector1">
                <a:avLst/>
              </a:prstGeom>
              <a:ln w="38100">
                <a:solidFill>
                  <a:srgbClr val="92D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DF9D8028-C631-E698-5560-C2D9CACEFB4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0018" y="3499598"/>
                <a:ext cx="1494247" cy="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524E2AF-FF50-CD05-4057-B270BEC71652}"/>
                </a:ext>
              </a:extLst>
            </p:cNvPr>
            <p:cNvGrpSpPr/>
            <p:nvPr/>
          </p:nvGrpSpPr>
          <p:grpSpPr>
            <a:xfrm>
              <a:off x="7796885" y="4207560"/>
              <a:ext cx="909251" cy="1121970"/>
              <a:chOff x="817323" y="1713773"/>
              <a:chExt cx="2289205" cy="2824766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C9D2605-7AAF-A8E8-CC61-77CED5EE60C5}"/>
                  </a:ext>
                </a:extLst>
              </p:cNvPr>
              <p:cNvSpPr txBox="1"/>
              <p:nvPr/>
            </p:nvSpPr>
            <p:spPr>
              <a:xfrm>
                <a:off x="1498698" y="3763654"/>
                <a:ext cx="927461" cy="7748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BR" b="1" noProof="1">
                    <a:solidFill>
                      <a:srgbClr val="FF0000"/>
                    </a:solidFill>
                  </a:rPr>
                  <a:t>X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6264047-6F32-F483-686F-614467BCDA96}"/>
                  </a:ext>
                </a:extLst>
              </p:cNvPr>
              <p:cNvSpPr txBox="1"/>
              <p:nvPr/>
            </p:nvSpPr>
            <p:spPr>
              <a:xfrm>
                <a:off x="2233625" y="1713773"/>
                <a:ext cx="872903" cy="7748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BR" b="1" noProof="1">
                    <a:solidFill>
                      <a:srgbClr val="92D050"/>
                    </a:solidFill>
                  </a:rPr>
                  <a:t>Y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F6D3886-46D4-34A0-7CFC-C9CACF6CF7BE}"/>
                  </a:ext>
                </a:extLst>
              </p:cNvPr>
              <p:cNvSpPr txBox="1"/>
              <p:nvPr/>
            </p:nvSpPr>
            <p:spPr>
              <a:xfrm>
                <a:off x="817323" y="2488658"/>
                <a:ext cx="655949" cy="7748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BR" b="1" noProof="1">
                    <a:solidFill>
                      <a:srgbClr val="00B0F0"/>
                    </a:solidFill>
                  </a:rPr>
                  <a:t>Z</a:t>
                </a:r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F00C59D-23A3-5095-96A6-F27D4898A312}"/>
              </a:ext>
            </a:extLst>
          </p:cNvPr>
          <p:cNvSpPr txBox="1"/>
          <p:nvPr/>
        </p:nvSpPr>
        <p:spPr>
          <a:xfrm>
            <a:off x="3607243" y="3039737"/>
            <a:ext cx="7797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(0,0,0)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FE1A460-26ED-59C7-AEF9-8FBF08E3F8C1}"/>
              </a:ext>
            </a:extLst>
          </p:cNvPr>
          <p:cNvSpPr txBox="1"/>
          <p:nvPr/>
        </p:nvSpPr>
        <p:spPr>
          <a:xfrm>
            <a:off x="3833800" y="2823495"/>
            <a:ext cx="3354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D17941-C57A-B97F-5D69-A7CED54F2FF1}"/>
              </a:ext>
            </a:extLst>
          </p:cNvPr>
          <p:cNvSpPr txBox="1"/>
          <p:nvPr/>
        </p:nvSpPr>
        <p:spPr>
          <a:xfrm>
            <a:off x="2291657" y="3600300"/>
            <a:ext cx="9562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(2,-3,5)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29EA649-C49B-C7DE-392A-13D71465B4A9}"/>
              </a:ext>
            </a:extLst>
          </p:cNvPr>
          <p:cNvSpPr txBox="1"/>
          <p:nvPr/>
        </p:nvSpPr>
        <p:spPr>
          <a:xfrm>
            <a:off x="2255641" y="3774771"/>
            <a:ext cx="3354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F6F15F-8DAF-8AF2-2183-7381E4EC1315}"/>
              </a:ext>
            </a:extLst>
          </p:cNvPr>
          <p:cNvSpPr txBox="1"/>
          <p:nvPr/>
        </p:nvSpPr>
        <p:spPr>
          <a:xfrm>
            <a:off x="4748355" y="3039737"/>
            <a:ext cx="3893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9FB3334-4B14-08CC-7983-8DFA797A3915}"/>
              </a:ext>
            </a:extLst>
          </p:cNvPr>
          <p:cNvSpPr txBox="1"/>
          <p:nvPr/>
        </p:nvSpPr>
        <p:spPr>
          <a:xfrm>
            <a:off x="4451869" y="3378214"/>
            <a:ext cx="3893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66FB528-199B-79CF-C0FB-4ADCCB3A0510}"/>
              </a:ext>
            </a:extLst>
          </p:cNvPr>
          <p:cNvSpPr txBox="1"/>
          <p:nvPr/>
        </p:nvSpPr>
        <p:spPr>
          <a:xfrm>
            <a:off x="3321791" y="3402955"/>
            <a:ext cx="3893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604DBA8-F2B3-66D3-ABD8-FC7CB201CC94}"/>
              </a:ext>
            </a:extLst>
          </p:cNvPr>
          <p:cNvSpPr txBox="1"/>
          <p:nvPr/>
        </p:nvSpPr>
        <p:spPr>
          <a:xfrm>
            <a:off x="3267975" y="2414162"/>
            <a:ext cx="3893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335D86C-EBCB-5236-1155-64E728D31B35}"/>
              </a:ext>
            </a:extLst>
          </p:cNvPr>
          <p:cNvSpPr txBox="1"/>
          <p:nvPr/>
        </p:nvSpPr>
        <p:spPr>
          <a:xfrm>
            <a:off x="3620693" y="1958135"/>
            <a:ext cx="3893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F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329A389-7936-D77B-4CAF-280F16881821}"/>
              </a:ext>
            </a:extLst>
          </p:cNvPr>
          <p:cNvSpPr txBox="1"/>
          <p:nvPr/>
        </p:nvSpPr>
        <p:spPr>
          <a:xfrm>
            <a:off x="4709539" y="2023449"/>
            <a:ext cx="3893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9DF6022-4026-15F7-E245-331E905E8E8E}"/>
              </a:ext>
            </a:extLst>
          </p:cNvPr>
          <p:cNvSpPr txBox="1"/>
          <p:nvPr/>
        </p:nvSpPr>
        <p:spPr>
          <a:xfrm>
            <a:off x="4395181" y="2460501"/>
            <a:ext cx="3893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8F46D1E5-4E1A-B003-1B3F-394ED7F0736B}"/>
              </a:ext>
            </a:extLst>
          </p:cNvPr>
          <p:cNvSpPr/>
          <p:nvPr/>
        </p:nvSpPr>
        <p:spPr>
          <a:xfrm>
            <a:off x="3462632" y="4113062"/>
            <a:ext cx="1285723" cy="628453"/>
          </a:xfrm>
          <a:prstGeom prst="roundRect">
            <a:avLst>
              <a:gd name="adj" fmla="val 2992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A9BAF4-BDDF-8BAD-2FDE-C613F1761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6114" y="2414162"/>
            <a:ext cx="3138088" cy="237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0055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>
          <a:extLst>
            <a:ext uri="{FF2B5EF4-FFF2-40B4-BE49-F238E27FC236}">
              <a16:creationId xmlns:a16="http://schemas.microsoft.com/office/drawing/2014/main" id="{D4E5EB46-AF13-BD76-B810-71927E0CD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B1A47594-3DAF-1599-2934-DCB2DFC492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188947"/>
              </p:ext>
            </p:extLst>
          </p:nvPr>
        </p:nvGraphicFramePr>
        <p:xfrm>
          <a:off x="2416404" y="2467269"/>
          <a:ext cx="5671680" cy="2505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8960">
                  <a:extLst>
                    <a:ext uri="{9D8B030D-6E8A-4147-A177-3AD203B41FA5}">
                      <a16:colId xmlns:a16="http://schemas.microsoft.com/office/drawing/2014/main" val="1550566591"/>
                    </a:ext>
                  </a:extLst>
                </a:gridCol>
                <a:gridCol w="708960">
                  <a:extLst>
                    <a:ext uri="{9D8B030D-6E8A-4147-A177-3AD203B41FA5}">
                      <a16:colId xmlns:a16="http://schemas.microsoft.com/office/drawing/2014/main" val="3852161229"/>
                    </a:ext>
                  </a:extLst>
                </a:gridCol>
                <a:gridCol w="708960">
                  <a:extLst>
                    <a:ext uri="{9D8B030D-6E8A-4147-A177-3AD203B41FA5}">
                      <a16:colId xmlns:a16="http://schemas.microsoft.com/office/drawing/2014/main" val="3856585837"/>
                    </a:ext>
                  </a:extLst>
                </a:gridCol>
                <a:gridCol w="708960">
                  <a:extLst>
                    <a:ext uri="{9D8B030D-6E8A-4147-A177-3AD203B41FA5}">
                      <a16:colId xmlns:a16="http://schemas.microsoft.com/office/drawing/2014/main" val="1321008485"/>
                    </a:ext>
                  </a:extLst>
                </a:gridCol>
                <a:gridCol w="708960">
                  <a:extLst>
                    <a:ext uri="{9D8B030D-6E8A-4147-A177-3AD203B41FA5}">
                      <a16:colId xmlns:a16="http://schemas.microsoft.com/office/drawing/2014/main" val="307732666"/>
                    </a:ext>
                  </a:extLst>
                </a:gridCol>
                <a:gridCol w="708960">
                  <a:extLst>
                    <a:ext uri="{9D8B030D-6E8A-4147-A177-3AD203B41FA5}">
                      <a16:colId xmlns:a16="http://schemas.microsoft.com/office/drawing/2014/main" val="3985032119"/>
                    </a:ext>
                  </a:extLst>
                </a:gridCol>
                <a:gridCol w="708960">
                  <a:extLst>
                    <a:ext uri="{9D8B030D-6E8A-4147-A177-3AD203B41FA5}">
                      <a16:colId xmlns:a16="http://schemas.microsoft.com/office/drawing/2014/main" val="2955330150"/>
                    </a:ext>
                  </a:extLst>
                </a:gridCol>
                <a:gridCol w="708960">
                  <a:extLst>
                    <a:ext uri="{9D8B030D-6E8A-4147-A177-3AD203B41FA5}">
                      <a16:colId xmlns:a16="http://schemas.microsoft.com/office/drawing/2014/main" val="1742613241"/>
                    </a:ext>
                  </a:extLst>
                </a:gridCol>
              </a:tblGrid>
              <a:tr h="51541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8522817"/>
                  </a:ext>
                </a:extLst>
              </a:tr>
              <a:tr h="96776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0684366"/>
                  </a:ext>
                </a:extLst>
              </a:tr>
              <a:tr h="102222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8946596"/>
                  </a:ext>
                </a:extLst>
              </a:tr>
            </a:tbl>
          </a:graphicData>
        </a:graphic>
      </p:graphicFrame>
      <p:sp>
        <p:nvSpPr>
          <p:cNvPr id="415" name="Google Shape;415;p45">
            <a:extLst>
              <a:ext uri="{FF2B5EF4-FFF2-40B4-BE49-F238E27FC236}">
                <a16:creationId xmlns:a16="http://schemas.microsoft.com/office/drawing/2014/main" id="{7DF25EFB-F0CC-E7EE-FBDB-BEBEB071E4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2600"/>
            </a:pPr>
            <a:r>
              <a:rPr lang="pt-BR" dirty="0"/>
              <a:t>Atividade: Realize os Cálculos</a:t>
            </a:r>
            <a:endParaRPr dirty="0"/>
          </a:p>
        </p:txBody>
      </p:sp>
      <p:sp>
        <p:nvSpPr>
          <p:cNvPr id="417" name="Google Shape;417;p45">
            <a:extLst>
              <a:ext uri="{FF2B5EF4-FFF2-40B4-BE49-F238E27FC236}">
                <a16:creationId xmlns:a16="http://schemas.microsoft.com/office/drawing/2014/main" id="{126BB506-372E-B7F0-966C-AFAD1039869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24</a:t>
            </a:fld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A4EFCA-897F-0EDE-BBB2-B80297166BA1}"/>
              </a:ext>
            </a:extLst>
          </p:cNvPr>
          <p:cNvSpPr txBox="1"/>
          <p:nvPr/>
        </p:nvSpPr>
        <p:spPr>
          <a:xfrm>
            <a:off x="4572000" y="832525"/>
            <a:ext cx="3413969" cy="1339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 dirty="0"/>
              <a:t>A:(-1,-1,-1) 	  E:(-1,1,-1) </a:t>
            </a:r>
            <a:br>
              <a:rPr lang="pt-BR" sz="1800" dirty="0"/>
            </a:br>
            <a:r>
              <a:rPr lang="pt-BR" sz="1800" dirty="0" err="1"/>
              <a:t>B</a:t>
            </a:r>
            <a:r>
              <a:rPr lang="pt-BR" sz="1800" dirty="0"/>
              <a:t>:(-1,-1,1) 	  </a:t>
            </a:r>
            <a:r>
              <a:rPr lang="pt-BR" sz="1800" dirty="0" err="1"/>
              <a:t>F</a:t>
            </a:r>
            <a:r>
              <a:rPr lang="pt-BR" sz="1800" dirty="0"/>
              <a:t>:(-1,1,1) </a:t>
            </a:r>
            <a:br>
              <a:rPr lang="pt-BR" sz="1800" dirty="0"/>
            </a:br>
            <a:r>
              <a:rPr lang="pt-BR" sz="1800" dirty="0"/>
              <a:t>C:(1,-1,1) 	  </a:t>
            </a:r>
            <a:r>
              <a:rPr lang="pt-BR" sz="1800" dirty="0" err="1"/>
              <a:t>G</a:t>
            </a:r>
            <a:r>
              <a:rPr lang="pt-BR" sz="1800" dirty="0"/>
              <a:t>:(1,1,1) </a:t>
            </a:r>
            <a:br>
              <a:rPr lang="pt-BR" sz="1800" dirty="0"/>
            </a:br>
            <a:r>
              <a:rPr lang="pt-BR" sz="1800" dirty="0" err="1"/>
              <a:t>D</a:t>
            </a:r>
            <a:r>
              <a:rPr lang="pt-BR" sz="1800" dirty="0"/>
              <a:t>: (1,-1,-1) 	  H: (1,1,-1)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8638504-9321-58D0-840A-6FD7CC614157}"/>
                  </a:ext>
                </a:extLst>
              </p:cNvPr>
              <p:cNvSpPr txBox="1"/>
              <p:nvPr/>
            </p:nvSpPr>
            <p:spPr>
              <a:xfrm>
                <a:off x="375089" y="3105988"/>
                <a:ext cx="7607339" cy="693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den>
                      </m:f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        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pt-B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f>
                        <m:fPr>
                          <m:ctrlPr>
                            <a:rPr lang="pt-B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f>
                        <m:fPr>
                          <m:ctrlPr>
                            <a:rPr lang="pt-B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f>
                        <m:fPr>
                          <m:ctrlPr>
                            <a:rPr lang="pt-B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f>
                        <m:fPr>
                          <m:ctrlPr>
                            <a:rPr lang="pt-B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f>
                        <m:fPr>
                          <m:ctrlPr>
                            <a:rPr lang="pt-B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f>
                        <m:fPr>
                          <m:ctrlPr>
                            <a:rPr lang="pt-B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f>
                        <m:fPr>
                          <m:ctrlPr>
                            <a:rPr lang="pt-B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8638504-9321-58D0-840A-6FD7CC6141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089" y="3105988"/>
                <a:ext cx="7607339" cy="693844"/>
              </a:xfrm>
              <a:prstGeom prst="rect">
                <a:avLst/>
              </a:prstGeom>
              <a:blipFill>
                <a:blip r:embed="rId3"/>
                <a:stretch>
                  <a:fillRect l="-333" r="-833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26C07B9-DC43-BEF6-06DA-BA2FCF2E5000}"/>
                  </a:ext>
                </a:extLst>
              </p:cNvPr>
              <p:cNvSpPr txBox="1"/>
              <p:nvPr/>
            </p:nvSpPr>
            <p:spPr>
              <a:xfrm>
                <a:off x="375088" y="4128567"/>
                <a:ext cx="7617342" cy="7034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−(−3)</m:t>
                          </m:r>
                        </m:num>
                        <m:den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den>
                      </m:f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f>
                        <m:fPr>
                          <m:ctrlPr>
                            <a:rPr lang="pt-B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f>
                        <m:fPr>
                          <m:ctrlPr>
                            <a:rPr lang="pt-B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f>
                        <m:fPr>
                          <m:ctrlPr>
                            <a:rPr lang="pt-B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f>
                        <m:fPr>
                          <m:ctrlPr>
                            <a:rPr lang="pt-B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f>
                        <m:fPr>
                          <m:ctrlPr>
                            <a:rPr lang="pt-B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f>
                        <m:fPr>
                          <m:ctrlPr>
                            <a:rPr lang="pt-B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f>
                        <m:fPr>
                          <m:ctrlPr>
                            <a:rPr lang="pt-B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f>
                        <m:fPr>
                          <m:ctrlPr>
                            <a:rPr lang="pt-B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400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26C07B9-DC43-BEF6-06DA-BA2FCF2E50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088" y="4128567"/>
                <a:ext cx="7617342" cy="703462"/>
              </a:xfrm>
              <a:prstGeom prst="rect">
                <a:avLst/>
              </a:prstGeom>
              <a:blipFill>
                <a:blip r:embed="rId4"/>
                <a:stretch>
                  <a:fillRect t="-1754" r="-333" b="-14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04D4F963-B439-6FFA-2719-E39809BDCA55}"/>
              </a:ext>
            </a:extLst>
          </p:cNvPr>
          <p:cNvSpPr txBox="1"/>
          <p:nvPr/>
        </p:nvSpPr>
        <p:spPr>
          <a:xfrm>
            <a:off x="2517233" y="2467269"/>
            <a:ext cx="55708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2400" noProof="1"/>
              <a:t>A      B      C      D      E      F      G      H</a:t>
            </a:r>
          </a:p>
        </p:txBody>
      </p:sp>
    </p:spTree>
    <p:extLst>
      <p:ext uri="{BB962C8B-B14F-4D97-AF65-F5344CB8AC3E}">
        <p14:creationId xmlns:p14="http://schemas.microsoft.com/office/powerpoint/2010/main" val="4580590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Atividade: Resultado Esperado</a:t>
            </a:r>
            <a:endParaRPr dirty="0"/>
          </a:p>
        </p:txBody>
      </p:sp>
      <p:sp>
        <p:nvSpPr>
          <p:cNvPr id="417" name="Google Shape;417;p4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25</a:t>
            </a:fld>
            <a:endParaRPr/>
          </a:p>
        </p:txBody>
      </p:sp>
      <p:sp>
        <p:nvSpPr>
          <p:cNvPr id="14" name="Google Shape;416;p45">
            <a:extLst>
              <a:ext uri="{FF2B5EF4-FFF2-40B4-BE49-F238E27FC236}">
                <a16:creationId xmlns:a16="http://schemas.microsoft.com/office/drawing/2014/main" id="{6A78EC27-08B7-8AB5-F062-4931D51E3DD6}"/>
              </a:ext>
            </a:extLst>
          </p:cNvPr>
          <p:cNvSpPr txBox="1">
            <a:spLocks/>
          </p:cNvSpPr>
          <p:nvPr/>
        </p:nvSpPr>
        <p:spPr>
          <a:xfrm>
            <a:off x="5974069" y="371686"/>
            <a:ext cx="2606595" cy="38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0"/>
              </a:spcBef>
              <a:buFont typeface="Verdana"/>
              <a:buNone/>
            </a:pPr>
            <a:r>
              <a:rPr lang="pt-BR" dirty="0"/>
              <a:t>Coordenadas:</a:t>
            </a:r>
          </a:p>
          <a:p>
            <a:pPr marL="358775" indent="0">
              <a:spcBef>
                <a:spcPts val="320"/>
              </a:spcBef>
              <a:buSzPts val="1600"/>
              <a:tabLst>
                <a:tab pos="838200" algn="l"/>
              </a:tabLst>
            </a:pPr>
            <a:r>
              <a:rPr lang="pt-BR" sz="1900" dirty="0"/>
              <a:t>A’:	(1/2, -1/3)</a:t>
            </a:r>
          </a:p>
          <a:p>
            <a:pPr marL="358775" indent="0">
              <a:spcBef>
                <a:spcPts val="320"/>
              </a:spcBef>
              <a:buSzPts val="1600"/>
              <a:tabLst>
                <a:tab pos="838200" algn="l"/>
              </a:tabLst>
            </a:pPr>
            <a:r>
              <a:rPr lang="pt-BR" sz="1900" dirty="0" err="1"/>
              <a:t>B</a:t>
            </a:r>
            <a:r>
              <a:rPr lang="pt-BR" sz="1900" dirty="0"/>
              <a:t>’:	(3/4, -1/2)</a:t>
            </a:r>
          </a:p>
          <a:p>
            <a:pPr marL="358775" indent="0">
              <a:spcBef>
                <a:spcPts val="320"/>
              </a:spcBef>
              <a:buSzPts val="1600"/>
              <a:tabLst>
                <a:tab pos="838200" algn="l"/>
              </a:tabLst>
            </a:pPr>
            <a:r>
              <a:rPr lang="pt-BR" sz="1900" dirty="0"/>
              <a:t>C’:	(1/4, -1/2)</a:t>
            </a:r>
          </a:p>
          <a:p>
            <a:pPr marL="358775" indent="0">
              <a:spcBef>
                <a:spcPts val="320"/>
              </a:spcBef>
              <a:buSzPts val="1600"/>
              <a:tabLst>
                <a:tab pos="838200" algn="l"/>
              </a:tabLst>
            </a:pPr>
            <a:r>
              <a:rPr lang="pt-BR" sz="1900" dirty="0"/>
              <a:t>D’:	(1/6, -1/3)</a:t>
            </a:r>
          </a:p>
          <a:p>
            <a:pPr marL="358775" indent="0">
              <a:spcBef>
                <a:spcPts val="320"/>
              </a:spcBef>
              <a:buSzPts val="1600"/>
              <a:tabLst>
                <a:tab pos="838200" algn="l"/>
              </a:tabLst>
            </a:pPr>
            <a:r>
              <a:rPr lang="pt-BR" sz="1900" dirty="0"/>
              <a:t>E’:	(1/2, -2/3)</a:t>
            </a:r>
          </a:p>
          <a:p>
            <a:pPr marL="358775" indent="0">
              <a:spcBef>
                <a:spcPts val="320"/>
              </a:spcBef>
              <a:buSzPts val="1600"/>
              <a:tabLst>
                <a:tab pos="838200" algn="l"/>
              </a:tabLst>
            </a:pPr>
            <a:r>
              <a:rPr lang="pt-BR" sz="1900" dirty="0" err="1"/>
              <a:t>F</a:t>
            </a:r>
            <a:r>
              <a:rPr lang="pt-BR" sz="1900" dirty="0"/>
              <a:t>’:	(3/4,    -1)</a:t>
            </a:r>
          </a:p>
          <a:p>
            <a:pPr marL="358775" indent="0">
              <a:spcBef>
                <a:spcPts val="320"/>
              </a:spcBef>
              <a:buSzPts val="1600"/>
              <a:tabLst>
                <a:tab pos="838200" algn="l"/>
              </a:tabLst>
            </a:pPr>
            <a:r>
              <a:rPr lang="pt-BR" sz="1900" dirty="0" err="1"/>
              <a:t>G</a:t>
            </a:r>
            <a:r>
              <a:rPr lang="pt-BR" sz="1900" dirty="0"/>
              <a:t>’:	(1/4,    -1)</a:t>
            </a:r>
          </a:p>
          <a:p>
            <a:pPr marL="358775" indent="0">
              <a:spcBef>
                <a:spcPts val="320"/>
              </a:spcBef>
              <a:buSzPts val="1600"/>
              <a:tabLst>
                <a:tab pos="838200" algn="l"/>
              </a:tabLst>
            </a:pPr>
            <a:r>
              <a:rPr lang="pt-BR" sz="1900" dirty="0"/>
              <a:t>H’:	(1/6, -2/3)</a:t>
            </a:r>
            <a:endParaRPr lang="pt-BR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6AEDD78-FF53-0B5B-048E-FEDF26C8DB95}"/>
              </a:ext>
            </a:extLst>
          </p:cNvPr>
          <p:cNvSpPr txBox="1"/>
          <p:nvPr/>
        </p:nvSpPr>
        <p:spPr>
          <a:xfrm>
            <a:off x="6520041" y="3610549"/>
            <a:ext cx="18771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solidFill>
                  <a:srgbClr val="FF0000"/>
                </a:solidFill>
              </a:rPr>
              <a:t>O que aconteceu?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0E7450-FC3C-3774-582C-5AFF36B8EF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937" r="46037" b="53409"/>
          <a:stretch>
            <a:fillRect/>
          </a:stretch>
        </p:blipFill>
        <p:spPr>
          <a:xfrm>
            <a:off x="6763831" y="4020329"/>
            <a:ext cx="1389519" cy="1322985"/>
          </a:xfrm>
          <a:prstGeom prst="rect">
            <a:avLst/>
          </a:prstGeom>
        </p:spPr>
      </p:pic>
      <p:pic>
        <p:nvPicPr>
          <p:cNvPr id="6" name="Picture 5" descr="A graph with lines and dots&#10;&#10;AI-generated content may be incorrect.">
            <a:extLst>
              <a:ext uri="{FF2B5EF4-FFF2-40B4-BE49-F238E27FC236}">
                <a16:creationId xmlns:a16="http://schemas.microsoft.com/office/drawing/2014/main" id="{A20351AC-B4A8-0B1B-DC84-ED40C6031CD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472"/>
          <a:stretch>
            <a:fillRect/>
          </a:stretch>
        </p:blipFill>
        <p:spPr>
          <a:xfrm>
            <a:off x="557583" y="574766"/>
            <a:ext cx="5143500" cy="506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252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>
          <a:extLst>
            <a:ext uri="{FF2B5EF4-FFF2-40B4-BE49-F238E27FC236}">
              <a16:creationId xmlns:a16="http://schemas.microsoft.com/office/drawing/2014/main" id="{C42AD421-39F0-F8AC-36E5-824147029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5">
            <a:extLst>
              <a:ext uri="{FF2B5EF4-FFF2-40B4-BE49-F238E27FC236}">
                <a16:creationId xmlns:a16="http://schemas.microsoft.com/office/drawing/2014/main" id="{5E23BFB3-000C-DCFD-BF56-0AA1CC4554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Atividade: Resultado Final</a:t>
            </a:r>
            <a:endParaRPr dirty="0"/>
          </a:p>
        </p:txBody>
      </p:sp>
      <p:sp>
        <p:nvSpPr>
          <p:cNvPr id="417" name="Google Shape;417;p45">
            <a:extLst>
              <a:ext uri="{FF2B5EF4-FFF2-40B4-BE49-F238E27FC236}">
                <a16:creationId xmlns:a16="http://schemas.microsoft.com/office/drawing/2014/main" id="{51E5DDE6-D378-E23A-73DC-2A07AB328A9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26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82C361-9CFC-C13F-D24D-71B6CF0933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937" r="46037" b="53409"/>
          <a:stretch>
            <a:fillRect/>
          </a:stretch>
        </p:blipFill>
        <p:spPr>
          <a:xfrm>
            <a:off x="6763831" y="4020329"/>
            <a:ext cx="1389519" cy="1322985"/>
          </a:xfrm>
          <a:prstGeom prst="rect">
            <a:avLst/>
          </a:prstGeom>
        </p:spPr>
      </p:pic>
      <p:sp>
        <p:nvSpPr>
          <p:cNvPr id="4" name="Google Shape;416;p45">
            <a:extLst>
              <a:ext uri="{FF2B5EF4-FFF2-40B4-BE49-F238E27FC236}">
                <a16:creationId xmlns:a16="http://schemas.microsoft.com/office/drawing/2014/main" id="{B61A16BB-C989-EFE5-0EEC-8734B8603743}"/>
              </a:ext>
            </a:extLst>
          </p:cNvPr>
          <p:cNvSpPr txBox="1">
            <a:spLocks/>
          </p:cNvSpPr>
          <p:nvPr/>
        </p:nvSpPr>
        <p:spPr>
          <a:xfrm>
            <a:off x="5974069" y="371686"/>
            <a:ext cx="2606595" cy="38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0"/>
              </a:spcBef>
              <a:buFont typeface="Verdana"/>
              <a:buNone/>
            </a:pPr>
            <a:r>
              <a:rPr lang="pt-BR" dirty="0"/>
              <a:t>Coordenadas:</a:t>
            </a:r>
          </a:p>
          <a:p>
            <a:pPr marL="358775" indent="0">
              <a:spcBef>
                <a:spcPts val="320"/>
              </a:spcBef>
              <a:buSzPts val="1600"/>
              <a:tabLst>
                <a:tab pos="838200" algn="l"/>
              </a:tabLst>
            </a:pPr>
            <a:r>
              <a:rPr lang="pt-BR" sz="1900" dirty="0"/>
              <a:t>A’:	(-1/2, 1/3)</a:t>
            </a:r>
          </a:p>
          <a:p>
            <a:pPr marL="358775" indent="0">
              <a:spcBef>
                <a:spcPts val="320"/>
              </a:spcBef>
              <a:buSzPts val="1600"/>
              <a:tabLst>
                <a:tab pos="838200" algn="l"/>
              </a:tabLst>
            </a:pPr>
            <a:r>
              <a:rPr lang="pt-BR" sz="1900" dirty="0" err="1"/>
              <a:t>B</a:t>
            </a:r>
            <a:r>
              <a:rPr lang="pt-BR" sz="1900" dirty="0"/>
              <a:t>’:	(-3/4, 1/2)</a:t>
            </a:r>
          </a:p>
          <a:p>
            <a:pPr marL="358775" indent="0">
              <a:spcBef>
                <a:spcPts val="320"/>
              </a:spcBef>
              <a:buSzPts val="1600"/>
              <a:tabLst>
                <a:tab pos="838200" algn="l"/>
              </a:tabLst>
            </a:pPr>
            <a:r>
              <a:rPr lang="pt-BR" sz="1900" dirty="0"/>
              <a:t>C’:	(-1/4, 1/2)</a:t>
            </a:r>
          </a:p>
          <a:p>
            <a:pPr marL="358775" indent="0">
              <a:spcBef>
                <a:spcPts val="320"/>
              </a:spcBef>
              <a:buSzPts val="1600"/>
              <a:tabLst>
                <a:tab pos="838200" algn="l"/>
              </a:tabLst>
            </a:pPr>
            <a:r>
              <a:rPr lang="pt-BR" sz="1900" dirty="0"/>
              <a:t>D’:	(-1/6, 1/3)</a:t>
            </a:r>
          </a:p>
          <a:p>
            <a:pPr marL="358775" indent="0">
              <a:spcBef>
                <a:spcPts val="320"/>
              </a:spcBef>
              <a:buSzPts val="1600"/>
              <a:tabLst>
                <a:tab pos="838200" algn="l"/>
              </a:tabLst>
            </a:pPr>
            <a:r>
              <a:rPr lang="pt-BR" sz="1900" dirty="0"/>
              <a:t>E’:	(-1/2, 2/3)</a:t>
            </a:r>
          </a:p>
          <a:p>
            <a:pPr marL="358775" indent="0">
              <a:spcBef>
                <a:spcPts val="320"/>
              </a:spcBef>
              <a:buSzPts val="1600"/>
              <a:tabLst>
                <a:tab pos="838200" algn="l"/>
              </a:tabLst>
            </a:pPr>
            <a:r>
              <a:rPr lang="pt-BR" sz="1900" dirty="0" err="1"/>
              <a:t>F</a:t>
            </a:r>
            <a:r>
              <a:rPr lang="pt-BR" sz="1900" dirty="0"/>
              <a:t>’:	(-3/4,    1)</a:t>
            </a:r>
          </a:p>
          <a:p>
            <a:pPr marL="358775" indent="0">
              <a:spcBef>
                <a:spcPts val="320"/>
              </a:spcBef>
              <a:buSzPts val="1600"/>
              <a:tabLst>
                <a:tab pos="838200" algn="l"/>
              </a:tabLst>
            </a:pPr>
            <a:r>
              <a:rPr lang="pt-BR" sz="1900" dirty="0" err="1"/>
              <a:t>G</a:t>
            </a:r>
            <a:r>
              <a:rPr lang="pt-BR" sz="1900" dirty="0"/>
              <a:t>’:	(-1/4,    1)</a:t>
            </a:r>
          </a:p>
          <a:p>
            <a:pPr marL="358775" indent="0">
              <a:spcBef>
                <a:spcPts val="320"/>
              </a:spcBef>
              <a:buSzPts val="1600"/>
              <a:tabLst>
                <a:tab pos="838200" algn="l"/>
              </a:tabLst>
            </a:pPr>
            <a:r>
              <a:rPr lang="pt-BR" sz="1900" dirty="0"/>
              <a:t>H’:	(-1/6, 2/3)</a:t>
            </a:r>
            <a:endParaRPr lang="pt-BR" dirty="0"/>
          </a:p>
        </p:txBody>
      </p:sp>
      <p:pic>
        <p:nvPicPr>
          <p:cNvPr id="7" name="Picture 6" descr="A graph of a square with lines and dots&#10;&#10;AI-generated content may be incorrect.">
            <a:extLst>
              <a:ext uri="{FF2B5EF4-FFF2-40B4-BE49-F238E27FC236}">
                <a16:creationId xmlns:a16="http://schemas.microsoft.com/office/drawing/2014/main" id="{3E82E339-93E0-2744-3A48-902F744F3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495" y="673100"/>
            <a:ext cx="5130800" cy="504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2046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6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Avançando o Desenho do Cubo</a:t>
            </a:r>
            <a:endParaRPr/>
          </a:p>
        </p:txBody>
      </p:sp>
      <p:sp>
        <p:nvSpPr>
          <p:cNvPr id="560" name="Google Shape;560;p60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3143163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Assim uma linha poderia ser desenhada em um monitor raster preenchendo os respectivos pixels pelo algoritmo de Bresenham.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561" name="Google Shape;561;p6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27</a:t>
            </a:fld>
            <a:endParaRPr/>
          </a:p>
        </p:txBody>
      </p:sp>
      <p:pic>
        <p:nvPicPr>
          <p:cNvPr id="562" name="Google Shape;562;p60" descr="Gráfico, Gráfico de linhas&#10;&#10;Descrição gerada automaticament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21826" y="838975"/>
            <a:ext cx="4890575" cy="3926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56023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Relembrando Câmera Pinhole</a:t>
            </a:r>
            <a:endParaRPr/>
          </a:p>
        </p:txBody>
      </p:sp>
      <p:sp>
        <p:nvSpPr>
          <p:cNvPr id="128" name="Google Shape;128;p1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28</a:t>
            </a:fld>
            <a:endParaRPr/>
          </a:p>
        </p:txBody>
      </p:sp>
      <p:pic>
        <p:nvPicPr>
          <p:cNvPr id="129" name="Google Shape;129;p16" descr="page38image147239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368" y="838815"/>
            <a:ext cx="8174220" cy="4496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Calculando Câmera </a:t>
            </a:r>
            <a:r>
              <a:rPr lang="pt-BR" dirty="0" err="1"/>
              <a:t>Pinhole</a:t>
            </a:r>
            <a:endParaRPr dirty="0"/>
          </a:p>
        </p:txBody>
      </p:sp>
      <p:sp>
        <p:nvSpPr>
          <p:cNvPr id="136" name="Google Shape;136;p1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  <p:pic>
        <p:nvPicPr>
          <p:cNvPr id="137" name="Google Shape;137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6714" y="868679"/>
            <a:ext cx="7425690" cy="3360531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7"/>
          <p:cNvSpPr/>
          <p:nvPr/>
        </p:nvSpPr>
        <p:spPr>
          <a:xfrm>
            <a:off x="-7268" y="3175754"/>
            <a:ext cx="134614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Imagem Projetada</a:t>
            </a:r>
            <a:endParaRPr/>
          </a:p>
        </p:txBody>
      </p:sp>
      <p:sp>
        <p:nvSpPr>
          <p:cNvPr id="139" name="Google Shape;139;p17"/>
          <p:cNvSpPr/>
          <p:nvPr/>
        </p:nvSpPr>
        <p:spPr>
          <a:xfrm>
            <a:off x="6964117" y="1712714"/>
            <a:ext cx="109316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Ponto na Cena</a:t>
            </a:r>
            <a:endParaRPr/>
          </a:p>
        </p:txBody>
      </p:sp>
      <p:sp>
        <p:nvSpPr>
          <p:cNvPr id="140" name="Google Shape;140;p17"/>
          <p:cNvSpPr/>
          <p:nvPr/>
        </p:nvSpPr>
        <p:spPr>
          <a:xfrm>
            <a:off x="475013" y="4615488"/>
            <a:ext cx="803739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imagem vai estar invertida (como numa câmera pinhole real)</a:t>
            </a:r>
            <a:endParaRPr sz="1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Perspectiva</a:t>
            </a:r>
            <a:endParaRPr/>
          </a:p>
        </p:txBody>
      </p:sp>
      <p:pic>
        <p:nvPicPr>
          <p:cNvPr id="60" name="Google Shape;60;p9" descr="page29image14951952"/>
          <p:cNvPicPr preferRelativeResize="0"/>
          <p:nvPr/>
        </p:nvPicPr>
        <p:blipFill rotWithShape="1">
          <a:blip r:embed="rId3">
            <a:alphaModFix/>
          </a:blip>
          <a:srcRect t="20688" r="2" b="8184"/>
          <a:stretch/>
        </p:blipFill>
        <p:spPr>
          <a:xfrm>
            <a:off x="326153" y="864743"/>
            <a:ext cx="8428232" cy="4496159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  <p:sp>
        <p:nvSpPr>
          <p:cNvPr id="62" name="Google Shape;62;p9"/>
          <p:cNvSpPr/>
          <p:nvPr/>
        </p:nvSpPr>
        <p:spPr>
          <a:xfrm>
            <a:off x="5473521" y="5038462"/>
            <a:ext cx="328086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>
                <a:solidFill>
                  <a:srgbClr val="FCFFFC"/>
                </a:solidFill>
                <a:latin typeface="Arial"/>
                <a:ea typeface="Arial"/>
                <a:cs typeface="Arial"/>
                <a:sym typeface="Arial"/>
              </a:rPr>
              <a:t>Créditos: jefflynchphoto.com 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59700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745" y="703913"/>
            <a:ext cx="7843926" cy="3837316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Transformação Projetiva de Câmera Pinhole</a:t>
            </a:r>
            <a:endParaRPr/>
          </a:p>
        </p:txBody>
      </p:sp>
      <p:sp>
        <p:nvSpPr>
          <p:cNvPr id="148" name="Google Shape;148;p1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30</a:t>
            </a:fld>
            <a:endParaRPr/>
          </a:p>
        </p:txBody>
      </p:sp>
      <p:sp>
        <p:nvSpPr>
          <p:cNvPr id="149" name="Google Shape;149;p18"/>
          <p:cNvSpPr/>
          <p:nvPr/>
        </p:nvSpPr>
        <p:spPr>
          <a:xfrm>
            <a:off x="2952140" y="1712714"/>
            <a:ext cx="134614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Imagem Projetada</a:t>
            </a:r>
            <a:endParaRPr/>
          </a:p>
        </p:txBody>
      </p:sp>
      <p:sp>
        <p:nvSpPr>
          <p:cNvPr id="150" name="Google Shape;150;p18"/>
          <p:cNvSpPr/>
          <p:nvPr/>
        </p:nvSpPr>
        <p:spPr>
          <a:xfrm>
            <a:off x="6678683" y="1703308"/>
            <a:ext cx="109316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Ponto na Cena</a:t>
            </a:r>
            <a:endParaRPr/>
          </a:p>
        </p:txBody>
      </p:sp>
      <p:sp>
        <p:nvSpPr>
          <p:cNvPr id="151" name="Google Shape;151;p18"/>
          <p:cNvSpPr/>
          <p:nvPr/>
        </p:nvSpPr>
        <p:spPr>
          <a:xfrm>
            <a:off x="475013" y="4615488"/>
            <a:ext cx="803739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Não está mais invertida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Projeção Perspectiva Básica (2D)</a:t>
            </a:r>
            <a:endParaRPr/>
          </a:p>
        </p:txBody>
      </p:sp>
      <p:sp>
        <p:nvSpPr>
          <p:cNvPr id="158" name="Google Shape;158;p1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31</a:t>
            </a:fld>
            <a:endParaRPr/>
          </a:p>
        </p:txBody>
      </p:sp>
      <p:pic>
        <p:nvPicPr>
          <p:cNvPr id="159" name="Google Shape;15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54169" y="667768"/>
            <a:ext cx="5351923" cy="2998366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9"/>
          <p:cNvSpPr txBox="1">
            <a:spLocks noGrp="1"/>
          </p:cNvSpPr>
          <p:nvPr>
            <p:ph type="body" idx="1"/>
          </p:nvPr>
        </p:nvSpPr>
        <p:spPr>
          <a:xfrm>
            <a:off x="1791675" y="3900175"/>
            <a:ext cx="57870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Verdana"/>
              <a:buNone/>
            </a:pPr>
            <a:r>
              <a:rPr lang="pt-BR" sz="1500"/>
              <a:t>Resultado da projeção perspectiva desejada (ponto 2D)</a:t>
            </a:r>
            <a:endParaRPr/>
          </a:p>
        </p:txBody>
      </p:sp>
      <p:pic>
        <p:nvPicPr>
          <p:cNvPr id="161" name="Google Shape;161;p19" descr="Video camer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07781" y="262890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9"/>
          <p:cNvSpPr txBox="1"/>
          <p:nvPr/>
        </p:nvSpPr>
        <p:spPr>
          <a:xfrm>
            <a:off x="6121349" y="1942825"/>
            <a:ext cx="195900" cy="24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chemeClr val="dk1"/>
                </a:solidFill>
              </a:rPr>
              <a:t>A</a:t>
            </a:r>
            <a:endParaRPr b="1"/>
          </a:p>
        </p:txBody>
      </p:sp>
      <p:sp>
        <p:nvSpPr>
          <p:cNvPr id="163" name="Google Shape;163;p19"/>
          <p:cNvSpPr txBox="1"/>
          <p:nvPr/>
        </p:nvSpPr>
        <p:spPr>
          <a:xfrm>
            <a:off x="5940375" y="3263875"/>
            <a:ext cx="324300" cy="24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chemeClr val="dk1"/>
                </a:solidFill>
              </a:rPr>
              <a:t>A</a:t>
            </a:r>
            <a:r>
              <a:rPr lang="pt-BR" sz="1200" b="1" i="1" baseline="-25000">
                <a:solidFill>
                  <a:schemeClr val="dk1"/>
                </a:solidFill>
              </a:rPr>
              <a:t>Z</a:t>
            </a:r>
            <a:endParaRPr b="1" i="1" baseline="-25000"/>
          </a:p>
        </p:txBody>
      </p:sp>
      <p:pic>
        <p:nvPicPr>
          <p:cNvPr id="164" name="Google Shape;164;p19" descr="{&quot;font&quot;:{&quot;size&quot;:12,&quot;color&quot;:&quot;#000000&quot;,&quot;family&quot;:&quot;Arial&quot;},&quot;backgroundColor&quot;:&quot;#FFFFFF&quot;,&quot;backgroundColorModified&quot;:null,&quot;id&quot;:&quot;1&quot;,&quot;type&quot;:&quot;$$&quot;,&quot;code&quot;:&quot;$$P_{2D}=\\,\\begin{bmatrix}\n{\\frac{\\text{A}_{x}}{\\text{A}_{z}}}\\\\\n{\\frac{\\text{A}_{y}}{\\text{A}_{z}}}\\\\\n\\end{bmatrix}$$&quot;,&quot;aid&quot;:null,&quot;ts&quot;:1631104122666,&quot;cs&quot;:&quot;7z/dF7kglprJ2yILzXdedg==&quot;,&quot;size&quot;:{&quot;width&quot;:101.5,&quot;height&quot;:62.5}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86175" y="4310225"/>
            <a:ext cx="2024225" cy="124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Transformações Projetivas</a:t>
            </a:r>
            <a:endParaRPr/>
          </a:p>
        </p:txBody>
      </p:sp>
      <p:sp>
        <p:nvSpPr>
          <p:cNvPr id="170" name="Google Shape;170;p20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 dirty="0"/>
              <a:t>Projeção em perspectiva padrão:</a:t>
            </a:r>
            <a:endParaRPr dirty="0"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t-BR" sz="2400" dirty="0"/>
              <a:t>Centro de projeção: (0, 0, 0)</a:t>
            </a:r>
            <a:r>
              <a:rPr lang="pt-BR" sz="2400" baseline="30000" dirty="0" err="1"/>
              <a:t>T</a:t>
            </a:r>
            <a:endParaRPr sz="2400" baseline="30000" dirty="0"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t-BR" sz="2400" dirty="0"/>
              <a:t>Plano de imagem em </a:t>
            </a:r>
            <a:r>
              <a:rPr lang="pt-BR" sz="2400" dirty="0" err="1"/>
              <a:t>z</a:t>
            </a:r>
            <a:r>
              <a:rPr lang="pt-BR" sz="2400" dirty="0"/>
              <a:t> = </a:t>
            </a:r>
            <a:r>
              <a:rPr lang="pt-BR" sz="2400" dirty="0" err="1"/>
              <a:t>d</a:t>
            </a:r>
            <a:endParaRPr sz="2400" dirty="0"/>
          </a:p>
        </p:txBody>
      </p:sp>
      <p:sp>
        <p:nvSpPr>
          <p:cNvPr id="171" name="Google Shape;171;p2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32</a:t>
            </a:fld>
            <a:endParaRPr/>
          </a:p>
        </p:txBody>
      </p:sp>
      <p:pic>
        <p:nvPicPr>
          <p:cNvPr id="172" name="Google Shape;172;p20"/>
          <p:cNvPicPr preferRelativeResize="0"/>
          <p:nvPr/>
        </p:nvPicPr>
        <p:blipFill rotWithShape="1">
          <a:blip r:embed="rId3">
            <a:alphaModFix/>
          </a:blip>
          <a:srcRect r="44696"/>
          <a:stretch/>
        </p:blipFill>
        <p:spPr>
          <a:xfrm>
            <a:off x="504874" y="2489725"/>
            <a:ext cx="4561725" cy="285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0" descr="{&quot;id&quot;:&quot;2&quot;,&quot;aid&quot;:null,&quot;code&quot;:&quot;$$proj\\begin{pmatrix}\n{x}\\\\\n{y}\\\\\n{z}\\\\\n\\end{pmatrix}=\\begin{pmatrix}\n{d\\cdot\\frac{x}{z}}\\\\\n{d\\cdot\\frac{y}{z}}\\\\\n\\end{pmatrix}$$&quot;,&quot;font&quot;:{&quot;family&quot;:&quot;Arial&quot;,&quot;size&quot;:12,&quot;color&quot;:&quot;#000000&quot;},&quot;backgroundColorModified&quot;:null,&quot;backgroundColor&quot;:&quot;#FFFFFF&quot;,&quot;type&quot;:&quot;$$&quot;,&quot;ts&quot;:1631104480359,&quot;cs&quot;:&quot;ZRM1wCFjHM0oyw/HxtzAqw==&quot;,&quot;size&quot;:{&quot;width&quot;:166.33333333333334,&quot;height&quot;:71.33333333333333}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4675" y="3166650"/>
            <a:ext cx="3252350" cy="139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Transformações Projetivas</a:t>
            </a:r>
            <a:endParaRPr/>
          </a:p>
        </p:txBody>
      </p:sp>
      <p:sp>
        <p:nvSpPr>
          <p:cNvPr id="179" name="Google Shape;179;p21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 dirty="0"/>
              <a:t>Projeção em perspectiva padrão:</a:t>
            </a:r>
            <a:endParaRPr dirty="0"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t-BR" sz="2400" dirty="0"/>
              <a:t>Centro de projeção: (0, 0, 0)</a:t>
            </a:r>
            <a:r>
              <a:rPr lang="pt-BR" sz="2400" baseline="30000" dirty="0" err="1"/>
              <a:t>T</a:t>
            </a:r>
            <a:endParaRPr sz="2400" baseline="30000" dirty="0"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t-BR" sz="2400" dirty="0"/>
              <a:t>Plano de imagem em </a:t>
            </a:r>
            <a:r>
              <a:rPr lang="pt-BR" sz="2400" dirty="0" err="1"/>
              <a:t>z</a:t>
            </a:r>
            <a:r>
              <a:rPr lang="pt-BR" sz="2400" dirty="0"/>
              <a:t> = </a:t>
            </a:r>
            <a:r>
              <a:rPr lang="pt-BR" sz="2400" dirty="0" err="1"/>
              <a:t>d</a:t>
            </a:r>
            <a:endParaRPr sz="2400" dirty="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endParaRPr sz="2400" dirty="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 dirty="0"/>
              <a:t>Projeção perspectiva:</a:t>
            </a:r>
            <a:endParaRPr dirty="0"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t-BR" sz="2400" dirty="0"/>
              <a:t>Precisa de divisão por </a:t>
            </a:r>
            <a:r>
              <a:rPr lang="pt-BR" sz="2400" dirty="0" err="1"/>
              <a:t>z</a:t>
            </a:r>
            <a:endParaRPr sz="2400" dirty="0"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t-BR" sz="2400" dirty="0"/>
              <a:t>Como representar por matriz?</a:t>
            </a:r>
            <a:endParaRPr dirty="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endParaRPr dirty="0"/>
          </a:p>
        </p:txBody>
      </p:sp>
      <p:sp>
        <p:nvSpPr>
          <p:cNvPr id="180" name="Google Shape;180;p2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33</a:t>
            </a:fld>
            <a:endParaRPr/>
          </a:p>
        </p:txBody>
      </p:sp>
      <p:sp>
        <p:nvSpPr>
          <p:cNvPr id="181" name="Google Shape;181;p21"/>
          <p:cNvSpPr txBox="1"/>
          <p:nvPr/>
        </p:nvSpPr>
        <p:spPr>
          <a:xfrm>
            <a:off x="791650" y="4041200"/>
            <a:ext cx="5172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r>
              <a:rPr lang="pt-BR" sz="2400" u="sng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Coordenadas homogêneas!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82" name="Google Shape;182;p21" descr="{&quot;id&quot;:&quot;2&quot;,&quot;aid&quot;:null,&quot;code&quot;:&quot;$$proj\\begin{pmatrix}\n{x}\\\\\n{y}\\\\\n{z}\\\\\n\\end{pmatrix}=\\begin{pmatrix}\n{d\\cdot\\frac{x}{z}}\\\\\n{d\\cdot\\frac{y}{z}}\\\\\n\\end{pmatrix}$$&quot;,&quot;font&quot;:{&quot;family&quot;:&quot;Arial&quot;,&quot;size&quot;:12,&quot;color&quot;:&quot;#000000&quot;},&quot;backgroundColorModified&quot;:null,&quot;backgroundColor&quot;:&quot;#FFFFFF&quot;,&quot;type&quot;:&quot;$$&quot;,&quot;ts&quot;:1631104480359,&quot;cs&quot;:&quot;ZRM1wCFjHM0oyw/HxtzAqw==&quot;,&quot;size&quot;:{&quot;width&quot;:166.33333333333334,&quot;height&quot;:71.33333333333333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5150" y="2103575"/>
            <a:ext cx="3252350" cy="139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2"/>
          <p:cNvPicPr preferRelativeResize="0"/>
          <p:nvPr/>
        </p:nvPicPr>
        <p:blipFill rotWithShape="1">
          <a:blip r:embed="rId3">
            <a:alphaModFix/>
          </a:blip>
          <a:srcRect r="40187"/>
          <a:stretch/>
        </p:blipFill>
        <p:spPr>
          <a:xfrm>
            <a:off x="291400" y="3063025"/>
            <a:ext cx="3018475" cy="170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Projeção em Coordenadas Homogêneas (3D)</a:t>
            </a:r>
            <a:endParaRPr/>
          </a:p>
        </p:txBody>
      </p:sp>
      <p:sp>
        <p:nvSpPr>
          <p:cNvPr id="189" name="Google Shape;189;p2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34</a:t>
            </a:fld>
            <a:endParaRPr/>
          </a:p>
        </p:txBody>
      </p:sp>
      <p:pic>
        <p:nvPicPr>
          <p:cNvPr id="190" name="Google Shape;190;p22"/>
          <p:cNvPicPr preferRelativeResize="0"/>
          <p:nvPr/>
        </p:nvPicPr>
        <p:blipFill rotWithShape="1">
          <a:blip r:embed="rId4">
            <a:alphaModFix/>
          </a:blip>
          <a:srcRect r="50646"/>
          <a:stretch/>
        </p:blipFill>
        <p:spPr>
          <a:xfrm>
            <a:off x="291400" y="1062250"/>
            <a:ext cx="1631200" cy="178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56923" y="1290851"/>
            <a:ext cx="3599230" cy="15996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2" name="Google Shape;192;p22"/>
          <p:cNvGrpSpPr/>
          <p:nvPr/>
        </p:nvGrpSpPr>
        <p:grpSpPr>
          <a:xfrm>
            <a:off x="5541575" y="2921975"/>
            <a:ext cx="2019100" cy="1530303"/>
            <a:chOff x="5541575" y="2921975"/>
            <a:chExt cx="2019100" cy="1530303"/>
          </a:xfrm>
        </p:grpSpPr>
        <p:cxnSp>
          <p:nvCxnSpPr>
            <p:cNvPr id="193" name="Google Shape;193;p22"/>
            <p:cNvCxnSpPr/>
            <p:nvPr/>
          </p:nvCxnSpPr>
          <p:spPr>
            <a:xfrm rot="10800000" flipH="1">
              <a:off x="7155075" y="2921975"/>
              <a:ext cx="405600" cy="527700"/>
            </a:xfrm>
            <a:prstGeom prst="straightConnector1">
              <a:avLst/>
            </a:prstGeom>
            <a:noFill/>
            <a:ln w="38100" cap="flat" cmpd="sng">
              <a:solidFill>
                <a:srgbClr val="888888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194" name="Google Shape;194;p22"/>
            <p:cNvSpPr/>
            <p:nvPr/>
          </p:nvSpPr>
          <p:spPr>
            <a:xfrm>
              <a:off x="5541575" y="3313850"/>
              <a:ext cx="1922616" cy="1138428"/>
            </a:xfrm>
            <a:prstGeom prst="cloud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Termo diferente de zero na linha final.</a:t>
              </a:r>
              <a:endParaRPr sz="1000"/>
            </a:p>
          </p:txBody>
        </p:sp>
      </p:grpSp>
      <p:grpSp>
        <p:nvGrpSpPr>
          <p:cNvPr id="195" name="Google Shape;195;p22"/>
          <p:cNvGrpSpPr/>
          <p:nvPr/>
        </p:nvGrpSpPr>
        <p:grpSpPr>
          <a:xfrm>
            <a:off x="7343526" y="2857500"/>
            <a:ext cx="1741716" cy="2065196"/>
            <a:chOff x="7343526" y="2857500"/>
            <a:chExt cx="1741716" cy="2065196"/>
          </a:xfrm>
        </p:grpSpPr>
        <p:cxnSp>
          <p:nvCxnSpPr>
            <p:cNvPr id="196" name="Google Shape;196;p22"/>
            <p:cNvCxnSpPr/>
            <p:nvPr/>
          </p:nvCxnSpPr>
          <p:spPr>
            <a:xfrm rot="10800000">
              <a:off x="8255825" y="2857500"/>
              <a:ext cx="52800" cy="1832100"/>
            </a:xfrm>
            <a:prstGeom prst="straightConnector1">
              <a:avLst/>
            </a:prstGeom>
            <a:noFill/>
            <a:ln w="38100" cap="flat" cmpd="sng">
              <a:solidFill>
                <a:srgbClr val="888888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197" name="Google Shape;197;p22"/>
            <p:cNvSpPr/>
            <p:nvPr/>
          </p:nvSpPr>
          <p:spPr>
            <a:xfrm>
              <a:off x="7343526" y="3981800"/>
              <a:ext cx="1741716" cy="940896"/>
            </a:xfrm>
            <a:prstGeom prst="cloud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termo final que não é mais 1 (um)</a:t>
              </a:r>
              <a:endParaRPr sz="600"/>
            </a:p>
          </p:txBody>
        </p:sp>
      </p:grpSp>
      <p:pic>
        <p:nvPicPr>
          <p:cNvPr id="198" name="Google Shape;198;p22"/>
          <p:cNvPicPr preferRelativeResize="0"/>
          <p:nvPr/>
        </p:nvPicPr>
        <p:blipFill rotWithShape="1">
          <a:blip r:embed="rId4">
            <a:alphaModFix/>
          </a:blip>
          <a:srcRect l="48738"/>
          <a:stretch/>
        </p:blipFill>
        <p:spPr>
          <a:xfrm>
            <a:off x="1922604" y="1062250"/>
            <a:ext cx="1694275" cy="178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2"/>
          <p:cNvPicPr preferRelativeResize="0"/>
          <p:nvPr/>
        </p:nvPicPr>
        <p:blipFill rotWithShape="1">
          <a:blip r:embed="rId3">
            <a:alphaModFix/>
          </a:blip>
          <a:srcRect l="61273"/>
          <a:stretch/>
        </p:blipFill>
        <p:spPr>
          <a:xfrm>
            <a:off x="3321100" y="3063025"/>
            <a:ext cx="1954376" cy="170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3"/>
          <p:cNvSpPr txBox="1">
            <a:spLocks noGrp="1"/>
          </p:cNvSpPr>
          <p:nvPr>
            <p:ph type="title"/>
          </p:nvPr>
        </p:nvSpPr>
        <p:spPr>
          <a:xfrm>
            <a:off x="68932" y="12895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500"/>
              <a:buFont typeface="Verdana"/>
              <a:buNone/>
            </a:pPr>
            <a:r>
              <a:rPr lang="pt-BR" sz="2500"/>
              <a:t>Perspectiva: posição da câmera + ângulo de visão</a:t>
            </a:r>
            <a:br>
              <a:rPr lang="pt-BR" sz="2500"/>
            </a:br>
            <a:endParaRPr sz="2500"/>
          </a:p>
        </p:txBody>
      </p:sp>
      <p:sp>
        <p:nvSpPr>
          <p:cNvPr id="206" name="Google Shape;206;p23"/>
          <p:cNvSpPr txBox="1">
            <a:spLocks noGrp="1"/>
          </p:cNvSpPr>
          <p:nvPr>
            <p:ph type="body" idx="1"/>
          </p:nvPr>
        </p:nvSpPr>
        <p:spPr>
          <a:xfrm>
            <a:off x="6065520" y="838985"/>
            <a:ext cx="2753260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Nesta sequência, o ângulo de visão diminui à medida que a distância da pessoa aumenta, para assim manter o tamanho da pessoa na imagem.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Observe a mudança dramática na perspectiva do fundo.</a:t>
            </a:r>
            <a:endParaRPr/>
          </a:p>
        </p:txBody>
      </p:sp>
      <p:sp>
        <p:nvSpPr>
          <p:cNvPr id="207" name="Google Shape;207;p2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35</a:t>
            </a:fld>
            <a:endParaRPr/>
          </a:p>
        </p:txBody>
      </p:sp>
      <p:pic>
        <p:nvPicPr>
          <p:cNvPr id="208" name="Google Shape;208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5013" y="706009"/>
            <a:ext cx="5379720" cy="4762109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3"/>
          <p:cNvSpPr/>
          <p:nvPr/>
        </p:nvSpPr>
        <p:spPr>
          <a:xfrm>
            <a:off x="3455691" y="5317231"/>
            <a:ext cx="502061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24"/>
          <p:cNvPicPr preferRelativeResize="0"/>
          <p:nvPr/>
        </p:nvPicPr>
        <p:blipFill rotWithShape="1">
          <a:blip r:embed="rId3">
            <a:alphaModFix/>
          </a:blip>
          <a:srcRect l="989" t="14400"/>
          <a:stretch/>
        </p:blipFill>
        <p:spPr>
          <a:xfrm>
            <a:off x="715768" y="304008"/>
            <a:ext cx="8428232" cy="5432369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Composição Perspectiva</a:t>
            </a:r>
            <a:endParaRPr/>
          </a:p>
        </p:txBody>
      </p:sp>
      <p:sp>
        <p:nvSpPr>
          <p:cNvPr id="216" name="Google Shape;216;p24"/>
          <p:cNvSpPr txBox="1">
            <a:spLocks noGrp="1"/>
          </p:cNvSpPr>
          <p:nvPr>
            <p:ph type="body" idx="1"/>
          </p:nvPr>
        </p:nvSpPr>
        <p:spPr>
          <a:xfrm>
            <a:off x="716280" y="4819206"/>
            <a:ext cx="8102500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/>
              <a:t>Próximo e com um pequeno zoom</a:t>
            </a:r>
            <a:endParaRPr/>
          </a:p>
        </p:txBody>
      </p:sp>
      <p:sp>
        <p:nvSpPr>
          <p:cNvPr id="217" name="Google Shape;217;p2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36</a:t>
            </a:fld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8589" y="0"/>
            <a:ext cx="7786691" cy="522732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Composição Perspectiva</a:t>
            </a:r>
            <a:endParaRPr/>
          </a:p>
        </p:txBody>
      </p:sp>
      <p:sp>
        <p:nvSpPr>
          <p:cNvPr id="224" name="Google Shape;224;p25"/>
          <p:cNvSpPr txBox="1">
            <a:spLocks noGrp="1"/>
          </p:cNvSpPr>
          <p:nvPr>
            <p:ph type="body" idx="1"/>
          </p:nvPr>
        </p:nvSpPr>
        <p:spPr>
          <a:xfrm>
            <a:off x="4897220" y="3798126"/>
            <a:ext cx="4246780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2400"/>
              <a:t>Afastado e com um grande zoom</a:t>
            </a:r>
            <a:endParaRPr/>
          </a:p>
        </p:txBody>
      </p:sp>
      <p:sp>
        <p:nvSpPr>
          <p:cNvPr id="225" name="Google Shape;225;p2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37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Especificando a Projeção Perspectiva</a:t>
            </a:r>
            <a:endParaRPr/>
          </a:p>
        </p:txBody>
      </p:sp>
      <p:sp>
        <p:nvSpPr>
          <p:cNvPr id="232" name="Google Shape;232;p26"/>
          <p:cNvSpPr txBox="1">
            <a:spLocks noGrp="1"/>
          </p:cNvSpPr>
          <p:nvPr>
            <p:ph type="body" idx="1"/>
          </p:nvPr>
        </p:nvSpPr>
        <p:spPr>
          <a:xfrm>
            <a:off x="3681351" y="5304622"/>
            <a:ext cx="4619590" cy="304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rPr lang="pt-BR" sz="1050"/>
              <a:t>do livro: Angel and Shreiner, Interactive Computer Graphics </a:t>
            </a:r>
            <a:endParaRPr/>
          </a:p>
          <a:p>
            <a:pPr marL="0" lvl="0" indent="0" algn="r" rtl="0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endParaRPr sz="1050"/>
          </a:p>
        </p:txBody>
      </p:sp>
      <p:sp>
        <p:nvSpPr>
          <p:cNvPr id="233" name="Google Shape;233;p2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38</a:t>
            </a:fld>
            <a:endParaRPr/>
          </a:p>
        </p:txBody>
      </p:sp>
      <p:pic>
        <p:nvPicPr>
          <p:cNvPr id="234" name="Google Shape;23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0605" y="1017006"/>
            <a:ext cx="7082790" cy="4042456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6"/>
          <p:cNvSpPr txBox="1"/>
          <p:nvPr/>
        </p:nvSpPr>
        <p:spPr>
          <a:xfrm>
            <a:off x="578188" y="5151150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</a:rPr>
              <a:t>COP = Center Of Projection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Especificando o Volume de Visão Perspectiva</a:t>
            </a:r>
            <a:endParaRPr/>
          </a:p>
        </p:txBody>
      </p:sp>
      <p:sp>
        <p:nvSpPr>
          <p:cNvPr id="242" name="Google Shape;242;p2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39</a:t>
            </a:fld>
            <a:endParaRPr/>
          </a:p>
        </p:txBody>
      </p:sp>
      <p:pic>
        <p:nvPicPr>
          <p:cNvPr id="243" name="Google Shape;243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997" y="877487"/>
            <a:ext cx="8007334" cy="3969448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7"/>
          <p:cNvSpPr txBox="1"/>
          <p:nvPr/>
        </p:nvSpPr>
        <p:spPr>
          <a:xfrm>
            <a:off x="3681351" y="5304622"/>
            <a:ext cx="4619590" cy="304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Verdana"/>
              <a:buNone/>
            </a:pPr>
            <a:r>
              <a:rPr lang="pt-BR" sz="105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do livro: Angel and Shreiner, Interactive Computer Graphics </a:t>
            </a:r>
            <a:endParaRPr/>
          </a:p>
          <a:p>
            <a:pPr marL="0" marR="0" lvl="0" indent="0" algn="r" rtl="0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Verdana"/>
              <a:buNone/>
            </a:pPr>
            <a:endParaRPr sz="1050" b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200"/>
              <a:buFont typeface="Verdana"/>
              <a:buNone/>
            </a:pPr>
            <a:r>
              <a:rPr lang="pt-BR" sz="2200"/>
              <a:t>Do espaço da câmera (3D) para Plano de Imagem (2D)</a:t>
            </a:r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  <p:pic>
        <p:nvPicPr>
          <p:cNvPr id="46" name="Google Shape;4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8008" y="809348"/>
            <a:ext cx="6660560" cy="46013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39185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Especificando o Volume de Visão Perspectiva</a:t>
            </a:r>
            <a:endParaRPr/>
          </a:p>
        </p:txBody>
      </p:sp>
      <p:sp>
        <p:nvSpPr>
          <p:cNvPr id="250" name="Google Shape;250;p28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Parametrizado por</a:t>
            </a:r>
            <a:endParaRPr dirty="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 err="1"/>
              <a:t>fovy</a:t>
            </a:r>
            <a:r>
              <a:rPr lang="pt-BR" dirty="0"/>
              <a:t>: campo de visão angular vertical (eixo </a:t>
            </a:r>
            <a:r>
              <a:rPr lang="pt-BR" dirty="0" err="1"/>
              <a:t>y</a:t>
            </a:r>
            <a:r>
              <a:rPr lang="pt-BR" dirty="0"/>
              <a:t>)</a:t>
            </a:r>
            <a:endParaRPr dirty="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razão de aspecto: largura / altura do campo de visão</a:t>
            </a:r>
            <a:endParaRPr dirty="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 err="1"/>
              <a:t>near</a:t>
            </a:r>
            <a:r>
              <a:rPr lang="pt-BR" dirty="0"/>
              <a:t>: profundidade do plano de corte próximo</a:t>
            </a:r>
            <a:endParaRPr dirty="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 err="1"/>
              <a:t>far</a:t>
            </a:r>
            <a:r>
              <a:rPr lang="pt-BR" dirty="0"/>
              <a:t>: profundidade do plano de recorte distante</a:t>
            </a:r>
            <a:endParaRPr dirty="0"/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Quantidades derivadas</a:t>
            </a:r>
            <a:endParaRPr dirty="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top = </a:t>
            </a:r>
            <a:r>
              <a:rPr lang="pt-BR" dirty="0" err="1"/>
              <a:t>near</a:t>
            </a:r>
            <a:r>
              <a:rPr lang="pt-BR" dirty="0"/>
              <a:t> * </a:t>
            </a:r>
            <a:r>
              <a:rPr lang="pt-BR" dirty="0" err="1"/>
              <a:t>tan</a:t>
            </a:r>
            <a:r>
              <a:rPr lang="pt-BR" dirty="0"/>
              <a:t> (</a:t>
            </a:r>
            <a:r>
              <a:rPr lang="pt-BR" dirty="0" err="1"/>
              <a:t>fovy</a:t>
            </a:r>
            <a:r>
              <a:rPr lang="pt-BR" dirty="0"/>
              <a:t>)</a:t>
            </a:r>
            <a:endParaRPr dirty="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 err="1"/>
              <a:t>bottom</a:t>
            </a:r>
            <a:r>
              <a:rPr lang="pt-BR" dirty="0"/>
              <a:t> = –top</a:t>
            </a:r>
            <a:endParaRPr dirty="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 err="1"/>
              <a:t>right</a:t>
            </a:r>
            <a:r>
              <a:rPr lang="pt-BR" dirty="0"/>
              <a:t> = top * </a:t>
            </a:r>
            <a:r>
              <a:rPr lang="pt-BR" dirty="0" err="1"/>
              <a:t>aspect</a:t>
            </a:r>
            <a:endParaRPr dirty="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 err="1"/>
              <a:t>left</a:t>
            </a:r>
            <a:r>
              <a:rPr lang="pt-BR" dirty="0"/>
              <a:t> = –</a:t>
            </a:r>
            <a:r>
              <a:rPr lang="pt-BR" dirty="0" err="1"/>
              <a:t>right</a:t>
            </a:r>
            <a:r>
              <a:rPr lang="pt-BR" dirty="0"/>
              <a:t> 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</p:txBody>
      </p:sp>
      <p:sp>
        <p:nvSpPr>
          <p:cNvPr id="251" name="Google Shape;251;p2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40</a:t>
            </a:fld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Implementação de Projeção Perspectiva</a:t>
            </a:r>
            <a:endParaRPr/>
          </a:p>
        </p:txBody>
      </p:sp>
      <p:sp>
        <p:nvSpPr>
          <p:cNvPr id="258" name="Google Shape;258;p29"/>
          <p:cNvSpPr txBox="1">
            <a:spLocks noGrp="1"/>
          </p:cNvSpPr>
          <p:nvPr>
            <p:ph type="body" idx="1"/>
          </p:nvPr>
        </p:nvSpPr>
        <p:spPr>
          <a:xfrm>
            <a:off x="527775" y="4836600"/>
            <a:ext cx="38451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 sz="1800"/>
              <a:t>Coordenadas de câmera (view)</a:t>
            </a:r>
            <a:endParaRPr/>
          </a:p>
        </p:txBody>
      </p:sp>
      <p:sp>
        <p:nvSpPr>
          <p:cNvPr id="259" name="Google Shape;259;p2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41</a:t>
            </a:fld>
            <a:endParaRPr/>
          </a:p>
        </p:txBody>
      </p:sp>
      <p:pic>
        <p:nvPicPr>
          <p:cNvPr id="260" name="Google Shape;260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5013" y="878400"/>
            <a:ext cx="8109912" cy="39582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9"/>
          <p:cNvSpPr txBox="1"/>
          <p:nvPr/>
        </p:nvSpPr>
        <p:spPr>
          <a:xfrm>
            <a:off x="4572000" y="4836075"/>
            <a:ext cx="40758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 b="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Normalized</a:t>
            </a:r>
            <a:r>
              <a:rPr lang="pt-BR" sz="1800" b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Device </a:t>
            </a:r>
            <a:r>
              <a:rPr lang="pt-BR" sz="1800" b="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Coords</a:t>
            </a:r>
            <a:r>
              <a:rPr lang="pt-BR" sz="1800" b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(NDC)</a:t>
            </a:r>
            <a:endParaRPr dirty="0"/>
          </a:p>
        </p:txBody>
      </p:sp>
      <p:sp>
        <p:nvSpPr>
          <p:cNvPr id="262" name="Google Shape;262;p29"/>
          <p:cNvSpPr/>
          <p:nvPr/>
        </p:nvSpPr>
        <p:spPr>
          <a:xfrm>
            <a:off x="2141250" y="5334625"/>
            <a:ext cx="4222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já iremos para as coordenadas da tela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Transformações Perspectivas</a:t>
            </a:r>
            <a:endParaRPr/>
          </a:p>
        </p:txBody>
      </p:sp>
      <p:sp>
        <p:nvSpPr>
          <p:cNvPr id="268" name="Google Shape;268;p30"/>
          <p:cNvSpPr txBox="1">
            <a:spLocks noGrp="1"/>
          </p:cNvSpPr>
          <p:nvPr>
            <p:ph type="body" idx="1"/>
          </p:nvPr>
        </p:nvSpPr>
        <p:spPr>
          <a:xfrm>
            <a:off x="390550" y="838975"/>
            <a:ext cx="36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pt-BR" sz="1900" dirty="0"/>
              <a:t>Não precisa ser simétrica em relação ao eixo </a:t>
            </a:r>
            <a:r>
              <a:rPr lang="pt-BR" sz="1900" dirty="0" err="1"/>
              <a:t>z</a:t>
            </a:r>
            <a:r>
              <a:rPr lang="pt-BR" sz="1900" dirty="0"/>
              <a:t>, porém, para simplificar, assumimos por enquanto que é simétrica</a:t>
            </a:r>
            <a:endParaRPr sz="1800" dirty="0"/>
          </a:p>
          <a:p>
            <a:pPr marL="342900" lvl="0" indent="-2095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endParaRPr sz="1900" dirty="0"/>
          </a:p>
          <a:p>
            <a:pPr marL="342900" lvl="0" indent="-33020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pt-BR" sz="1900" dirty="0"/>
              <a:t>A transformação preservará as informações de profundidade</a:t>
            </a:r>
            <a:endParaRPr sz="1800" dirty="0"/>
          </a:p>
        </p:txBody>
      </p:sp>
      <p:sp>
        <p:nvSpPr>
          <p:cNvPr id="269" name="Google Shape;269;p3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42</a:t>
            </a:fld>
            <a:endParaRPr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1393E30-0A90-771C-36AD-15D56D2F6A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73"/>
          <a:stretch/>
        </p:blipFill>
        <p:spPr bwMode="auto">
          <a:xfrm>
            <a:off x="4572000" y="326982"/>
            <a:ext cx="3336952" cy="2119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E946030-528B-5E60-4A10-0A5702CD7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718" y="2857500"/>
            <a:ext cx="2493166" cy="2453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own Arrow 1">
            <a:extLst>
              <a:ext uri="{FF2B5EF4-FFF2-40B4-BE49-F238E27FC236}">
                <a16:creationId xmlns:a16="http://schemas.microsoft.com/office/drawing/2014/main" id="{2AC4F0D6-F334-3C8E-A9E8-AEFFEA518CE3}"/>
              </a:ext>
            </a:extLst>
          </p:cNvPr>
          <p:cNvSpPr/>
          <p:nvPr/>
        </p:nvSpPr>
        <p:spPr>
          <a:xfrm>
            <a:off x="6447301" y="2366674"/>
            <a:ext cx="283464" cy="411289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F6CCB8-4CE3-D46F-ADF4-A9C03838D24E}"/>
              </a:ext>
            </a:extLst>
          </p:cNvPr>
          <p:cNvSpPr txBox="1"/>
          <p:nvPr/>
        </p:nvSpPr>
        <p:spPr>
          <a:xfrm>
            <a:off x="2204650" y="5470478"/>
            <a:ext cx="617448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000" dirty="0"/>
              <a:t>Imagem: http://</a:t>
            </a:r>
            <a:r>
              <a:rPr lang="pt-BR" sz="1000" dirty="0" err="1"/>
              <a:t>www.codinglabs.net</a:t>
            </a:r>
            <a:r>
              <a:rPr lang="pt-BR" sz="1000" dirty="0"/>
              <a:t>/</a:t>
            </a:r>
            <a:r>
              <a:rPr lang="pt-BR" sz="1000" dirty="0" err="1"/>
              <a:t>article_world_view_projection_matrix.aspx</a:t>
            </a:r>
            <a:endParaRPr lang="pt-BR" sz="10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Matriz de Transformação Perspectiva</a:t>
            </a:r>
            <a:endParaRPr/>
          </a:p>
        </p:txBody>
      </p:sp>
      <p:pic>
        <p:nvPicPr>
          <p:cNvPr id="276" name="Google Shape;276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7487" y="2256462"/>
            <a:ext cx="6889026" cy="1894481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43</a:t>
            </a:fld>
            <a:endParaRPr/>
          </a:p>
        </p:txBody>
      </p:sp>
      <p:sp>
        <p:nvSpPr>
          <p:cNvPr id="278" name="Google Shape;278;p31"/>
          <p:cNvSpPr/>
          <p:nvPr/>
        </p:nvSpPr>
        <p:spPr>
          <a:xfrm>
            <a:off x="1040450" y="2271529"/>
            <a:ext cx="6976200" cy="18255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6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Para os curiosos</a:t>
            </a:r>
            <a:endParaRPr/>
          </a:p>
        </p:txBody>
      </p:sp>
      <p:sp>
        <p:nvSpPr>
          <p:cNvPr id="587" name="Google Shape;587;p62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00" cy="9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Se a projeção perspectiva não for simétrica em Z, essa é a matriz que deverá ser usada:</a:t>
            </a:r>
            <a:endParaRPr dirty="0"/>
          </a:p>
        </p:txBody>
      </p:sp>
      <p:sp>
        <p:nvSpPr>
          <p:cNvPr id="588" name="Google Shape;588;p6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44</a:t>
            </a:fld>
            <a:endParaRPr/>
          </a:p>
        </p:txBody>
      </p:sp>
      <p:pic>
        <p:nvPicPr>
          <p:cNvPr id="589" name="Google Shape;589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0400" y="1805050"/>
            <a:ext cx="5283200" cy="3238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0935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Exemplo com a Matriz Perspectiva</a:t>
            </a:r>
            <a:endParaRPr/>
          </a:p>
        </p:txBody>
      </p:sp>
      <p:pic>
        <p:nvPicPr>
          <p:cNvPr id="284" name="Google Shape;284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3964" y="838985"/>
            <a:ext cx="7921399" cy="4496159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45</a:t>
            </a:fld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dirty="0"/>
              <a:t>Divisão Homogênea</a:t>
            </a:r>
            <a:br>
              <a:rPr lang="pt-BR" dirty="0"/>
            </a:br>
            <a:r>
              <a:rPr lang="pt-BR" sz="2400" dirty="0"/>
              <a:t>(</a:t>
            </a:r>
            <a:r>
              <a:rPr lang="en-US" sz="2400" dirty="0"/>
              <a:t>Perspective Divide </a:t>
            </a:r>
            <a:r>
              <a:rPr lang="en-US" sz="2400" dirty="0" err="1"/>
              <a:t>ou</a:t>
            </a:r>
            <a:r>
              <a:rPr lang="en-US" sz="2400" dirty="0"/>
              <a:t> </a:t>
            </a:r>
            <a:r>
              <a:rPr lang="pt-BR" sz="2400" dirty="0" err="1"/>
              <a:t>Homogeneous</a:t>
            </a:r>
            <a:r>
              <a:rPr lang="pt-BR" sz="2400" dirty="0"/>
              <a:t> Divide)</a:t>
            </a:r>
            <a:endParaRPr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2" name="Google Shape;292;p33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259919" y="1153887"/>
                <a:ext cx="8753453" cy="4290056"/>
              </a:xfrm>
              <a:prstGeom prst="rect">
                <a:avLst/>
              </a:prstGeom>
            </p:spPr>
            <p:txBody>
              <a:bodyPr spcFirstLastPara="1" wrap="square" lIns="91425" tIns="45700" rIns="91425" bIns="45700" anchor="t" anchorCtr="0">
                <a:normAutofit/>
              </a:bodyPr>
              <a:lstStyle/>
              <a:p>
                <a:pPr marL="0" lvl="0" indent="0"/>
                <a:r>
                  <a:rPr lang="pt-BR" noProof="0" dirty="0"/>
                  <a:t>Após a multiplicação pela matriz de projeção em coordenadas homogêneas, o quarto componente (</a:t>
                </a:r>
                <a14:m>
                  <m:oMath xmlns:m="http://schemas.openxmlformats.org/officeDocument/2006/math">
                    <m:r>
                      <a:rPr lang="pt-BR" i="1" noProof="0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pt-BR" noProof="0" dirty="0"/>
                  <a:t>) geralmente deixa de ser igual a 1. Para normalizar o vetor, divide-se todos as dimensões por </a:t>
                </a:r>
                <a14:m>
                  <m:oMath xmlns:m="http://schemas.openxmlformats.org/officeDocument/2006/math">
                    <m:r>
                      <a:rPr lang="pt-BR" i="1" noProof="0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pt-BR" noProof="0" dirty="0"/>
                  <a:t>, fazendo com que o quarto valor volte a ser 1.</a:t>
                </a:r>
              </a:p>
            </p:txBody>
          </p:sp>
        </mc:Choice>
        <mc:Fallback xmlns="">
          <p:sp>
            <p:nvSpPr>
              <p:cNvPr id="292" name="Google Shape;292;p33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59919" y="1153887"/>
                <a:ext cx="8753453" cy="4290056"/>
              </a:xfrm>
              <a:prstGeom prst="rect">
                <a:avLst/>
              </a:prstGeom>
              <a:blipFill>
                <a:blip r:embed="rId3"/>
                <a:stretch>
                  <a:fillRect l="-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3" name="Google Shape;293;p3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46</a:t>
            </a:fld>
            <a:endParaRPr/>
          </a:p>
        </p:txBody>
      </p:sp>
      <p:pic>
        <p:nvPicPr>
          <p:cNvPr id="294" name="Google Shape;294;p33" descr="{&quot;code&quot;:&quot;$$\\begin{bmatrix}\n{x}\\\\\n{y}\\\\\n{z}\\\\\n{w}\\\\\n\\end{bmatrix}=\\begin{bmatrix}\n{\\frac{x}{w}}\\\\\n{\\frac{y}{w}}\\\\\n{\\frac{z}{w}}\\\\\n{1}\\\\\n\\end{bmatrix}$$&quot;,&quot;aid&quot;:null,&quot;type&quot;:&quot;$$&quot;,&quot;font&quot;:{&quot;color&quot;:&quot;#000000&quot;,&quot;family&quot;:&quot;Arial&quot;,&quot;size&quot;:12},&quot;backgroundColorModified&quot;:null,&quot;backgroundColor&quot;:&quot;#FFFFFF&quot;,&quot;id&quot;:&quot;4&quot;,&quot;ts&quot;:1631141757013,&quot;cs&quot;:&quot;nZittESN2is1V5P1LH+y5w==&quot;,&quot;size&quot;:{&quot;width&quot;:94.33333333333333,&quot;height&quot;:104.33333333333333}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3713" y="2745005"/>
            <a:ext cx="2296575" cy="254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72788" y="1867644"/>
            <a:ext cx="2712868" cy="202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3836" y="1867644"/>
            <a:ext cx="2040368" cy="1734313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3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Transformações para Tela</a:t>
            </a:r>
            <a:br>
              <a:rPr lang="pt-BR"/>
            </a:br>
            <a:r>
              <a:rPr lang="pt-BR" sz="2000"/>
              <a:t>Screen Transformation</a:t>
            </a:r>
            <a:endParaRPr/>
          </a:p>
        </p:txBody>
      </p:sp>
      <p:sp>
        <p:nvSpPr>
          <p:cNvPr id="303" name="Google Shape;303;p34"/>
          <p:cNvSpPr txBox="1">
            <a:spLocks noGrp="1"/>
          </p:cNvSpPr>
          <p:nvPr>
            <p:ph type="body" idx="1"/>
          </p:nvPr>
        </p:nvSpPr>
        <p:spPr>
          <a:xfrm>
            <a:off x="390548" y="938521"/>
            <a:ext cx="8428232" cy="1918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 dirty="0"/>
              <a:t>Converter pontos no espaço de coordenadas normalizado da câmera para coordenadas de pixel da tela</a:t>
            </a:r>
            <a:endParaRPr dirty="0"/>
          </a:p>
          <a:p>
            <a:pPr marL="0" lvl="0" indent="0" algn="l" rtl="0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Font typeface="Verdana"/>
              <a:buNone/>
            </a:pPr>
            <a:endParaRPr sz="600" dirty="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endParaRPr dirty="0"/>
          </a:p>
        </p:txBody>
      </p:sp>
      <p:sp>
        <p:nvSpPr>
          <p:cNvPr id="304" name="Google Shape;304;p3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47</a:t>
            </a:fld>
            <a:endParaRPr/>
          </a:p>
        </p:txBody>
      </p:sp>
      <p:sp>
        <p:nvSpPr>
          <p:cNvPr id="305" name="Google Shape;305;p34"/>
          <p:cNvSpPr/>
          <p:nvPr/>
        </p:nvSpPr>
        <p:spPr>
          <a:xfrm>
            <a:off x="1273823" y="1606025"/>
            <a:ext cx="23979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sistema normalizado da câmera</a:t>
            </a:r>
            <a:endParaRPr/>
          </a:p>
        </p:txBody>
      </p:sp>
      <p:sp>
        <p:nvSpPr>
          <p:cNvPr id="306" name="Google Shape;306;p34"/>
          <p:cNvSpPr/>
          <p:nvPr/>
        </p:nvSpPr>
        <p:spPr>
          <a:xfrm>
            <a:off x="4259726" y="1611075"/>
            <a:ext cx="36981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Espaço de coordenadas da tela (imagem de W </a:t>
            </a:r>
            <a:r>
              <a:rPr lang="pt-BR" sz="11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pt-BR" sz="11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H) </a:t>
            </a:r>
            <a:endParaRPr dirty="0"/>
          </a:p>
        </p:txBody>
      </p:sp>
      <p:sp>
        <p:nvSpPr>
          <p:cNvPr id="307" name="Google Shape;307;p34"/>
          <p:cNvSpPr/>
          <p:nvPr/>
        </p:nvSpPr>
        <p:spPr>
          <a:xfrm>
            <a:off x="512700" y="5116450"/>
            <a:ext cx="7871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Perceba que é preciso espelhar em Y, transladar por (1, 1) e escalar para (W/2, H/2)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34"/>
          <p:cNvSpPr txBox="1"/>
          <p:nvPr/>
        </p:nvSpPr>
        <p:spPr>
          <a:xfrm>
            <a:off x="475025" y="3965825"/>
            <a:ext cx="8384100" cy="9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28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Todos os pontos dentro da região (-1,-1) a (1,1) estão na tela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 (1, 1) no espaço da câmera mapeia para (W, 0) no espaço da tela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 (-1, -1) no espaço da câmera mapeia para (0, H) no espaço de tela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5"/>
          <p:cNvSpPr/>
          <p:nvPr/>
        </p:nvSpPr>
        <p:spPr>
          <a:xfrm>
            <a:off x="6159825" y="1779350"/>
            <a:ext cx="2156400" cy="15171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3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Transformações para Tela</a:t>
            </a:r>
            <a:br>
              <a:rPr lang="pt-BR"/>
            </a:br>
            <a:r>
              <a:rPr lang="pt-BR" sz="2000"/>
              <a:t>Screen Transformation</a:t>
            </a:r>
            <a:endParaRPr/>
          </a:p>
        </p:txBody>
      </p:sp>
      <p:sp>
        <p:nvSpPr>
          <p:cNvPr id="316" name="Google Shape;316;p35"/>
          <p:cNvSpPr txBox="1">
            <a:spLocks noGrp="1"/>
          </p:cNvSpPr>
          <p:nvPr>
            <p:ph type="body" idx="1"/>
          </p:nvPr>
        </p:nvSpPr>
        <p:spPr>
          <a:xfrm>
            <a:off x="390550" y="938522"/>
            <a:ext cx="8428200" cy="6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1600">
                <a:latin typeface="Arial"/>
                <a:ea typeface="Arial"/>
                <a:cs typeface="Arial"/>
                <a:sym typeface="Arial"/>
              </a:rPr>
              <a:t>Qual matriz espelha em Y, transladar por (1, 1) e escalar para (W/2, H/2) ?</a:t>
            </a:r>
            <a:endParaRPr/>
          </a:p>
        </p:txBody>
      </p:sp>
      <p:sp>
        <p:nvSpPr>
          <p:cNvPr id="317" name="Google Shape;317;p3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48</a:t>
            </a:fld>
            <a:endParaRPr/>
          </a:p>
        </p:txBody>
      </p:sp>
      <p:sp>
        <p:nvSpPr>
          <p:cNvPr id="318" name="Google Shape;318;p35"/>
          <p:cNvSpPr/>
          <p:nvPr/>
        </p:nvSpPr>
        <p:spPr>
          <a:xfrm>
            <a:off x="512700" y="5116450"/>
            <a:ext cx="7871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9" name="Google Shape;319;p35" descr="{&quot;aid&quot;:null,&quot;type&quot;:&quot;$$&quot;,&quot;id&quot;:&quot;4&quot;,&quot;backgroundColorModified&quot;:null,&quot;font&quot;:{&quot;color&quot;:&quot;#000000&quot;,&quot;family&quot;:&quot;Arial&quot;,&quot;size&quot;:16},&quot;backgroundColor&quot;:&quot;#FFFFFF&quot;,&quot;code&quot;:&quot;$$\\begin{bmatrix}\n{1}&amp;{0}&amp;{0}&amp;{0}\\\\\n{0}&amp;{-1}&amp;{0}&amp;{0}\\\\\n{0}&amp;{0}&amp;{1}&amp;{0}\\\\\n{0}&amp;{0}&amp;{0}&amp;{1}\\\\\n\\end{bmatrix}$$&quot;,&quot;ts&quot;:1630605030092,&quot;cs&quot;:&quot;j17D8J3YLMmzJ31pJ7MgTw==&quot;,&quot;size&quot;:{&quot;width&quot;:162.16666666666666,&quot;height&quot;:130.16666666666666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3365" y="1873450"/>
            <a:ext cx="1677146" cy="134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35" descr="{&quot;backgroundColor&quot;:&quot;#FFFFFF&quot;,&quot;font&quot;:{&quot;color&quot;:&quot;#000000&quot;,&quot;size&quot;:16,&quot;family&quot;:&quot;Arial&quot;},&quot;aid&quot;:null,&quot;backgroundColorModified&quot;:false,&quot;code&quot;:&quot;$$\\begin{bmatrix}\n{1}&amp;{0}&amp;{0}&amp;{1}\\\\\n{0}&amp;{1}&amp;{0}&amp;{1}\\\\\n{0}&amp;{0}&amp;{1}&amp;{0}\\\\\n{0}&amp;{0}&amp;{0}&amp;{1}\\\\\n\\end{bmatrix}\\cdot$$&quot;,&quot;id&quot;:&quot;4&quot;,&quot;type&quot;:&quot;$$&quot;,&quot;ts&quot;:1630605064011,&quot;cs&quot;:&quot;PE7OdIRoyNckV7X8pFz7nQ==&quot;,&quot;size&quot;:{&quot;width&quot;:155.66666666666666,&quot;height&quot;:130.16666666666666}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95825" y="1873450"/>
            <a:ext cx="1609922" cy="134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5" descr="{&quot;id&quot;:&quot;4&quot;,&quot;backgroundColor&quot;:&quot;#FFFFFF&quot;,&quot;backgroundColorModified&quot;:false,&quot;font&quot;:{&quot;family&quot;:&quot;Arial&quot;,&quot;color&quot;:&quot;#000000&quot;,&quot;size&quot;:16},&quot;code&quot;:&quot;$$=\\begin{bmatrix}\n{\\frac{\\text{W}}{2}}&amp;{0}&amp;{0}&amp;{\\frac{\\text{W}}{2}}\\\\\n{0}&amp;{-\\frac{\\text{H}}{2}}&amp;{0}&amp;{\\frac{\\text{H}}{2}}\\\\\n{0}&amp;{0}&amp;{1}&amp;{0}\\\\\n{0}&amp;{0}&amp;{0}&amp;{1}\\\\\n\\end{bmatrix}$$&quot;,&quot;aid&quot;:null,&quot;type&quot;:&quot;$$&quot;,&quot;ts&quot;:1630605218953,&quot;cs&quot;:&quot;4cXwVEsLqsoicLsMFiIc2g==&quot;,&quot;size&quot;:{&quot;width&quot;:240.20000000000005,&quot;height&quot;:141.39999999999998}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45146" y="1873137"/>
            <a:ext cx="2287905" cy="1346835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5"/>
          <p:cNvSpPr txBox="1"/>
          <p:nvPr/>
        </p:nvSpPr>
        <p:spPr>
          <a:xfrm>
            <a:off x="2395825" y="1477906"/>
            <a:ext cx="1492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Translate por (1,1)</a:t>
            </a:r>
            <a:endParaRPr sz="1300"/>
          </a:p>
        </p:txBody>
      </p:sp>
      <p:sp>
        <p:nvSpPr>
          <p:cNvPr id="324" name="Google Shape;324;p35"/>
          <p:cNvSpPr txBox="1"/>
          <p:nvPr/>
        </p:nvSpPr>
        <p:spPr>
          <a:xfrm>
            <a:off x="4093375" y="1477906"/>
            <a:ext cx="1492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Espelha em Y</a:t>
            </a:r>
            <a:endParaRPr sz="1300"/>
          </a:p>
        </p:txBody>
      </p:sp>
      <p:sp>
        <p:nvSpPr>
          <p:cNvPr id="325" name="Google Shape;325;p35"/>
          <p:cNvSpPr txBox="1"/>
          <p:nvPr/>
        </p:nvSpPr>
        <p:spPr>
          <a:xfrm>
            <a:off x="560300" y="1477906"/>
            <a:ext cx="1677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Escala para (W/2, H/2)</a:t>
            </a:r>
            <a:endParaRPr sz="13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6A4D1F-7BFE-8B79-ADB3-D06D38145D85}"/>
              </a:ext>
            </a:extLst>
          </p:cNvPr>
          <p:cNvSpPr txBox="1"/>
          <p:nvPr/>
        </p:nvSpPr>
        <p:spPr>
          <a:xfrm>
            <a:off x="263951" y="3685362"/>
            <a:ext cx="857097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Uma projeção ortogonal do objeto no plano </a:t>
            </a:r>
            <a:r>
              <a:rPr lang="pt-BR" sz="1600" dirty="0" err="1"/>
              <a:t>x-y</a:t>
            </a:r>
            <a:r>
              <a:rPr lang="pt-BR" sz="1600" dirty="0"/>
              <a:t> do espaço da câmera (</a:t>
            </a:r>
            <a:r>
              <a:rPr lang="pt-BR" sz="1600" dirty="0" err="1"/>
              <a:t>Camera</a:t>
            </a:r>
            <a:r>
              <a:rPr lang="pt-BR" sz="1600" dirty="0"/>
              <a:t> Space) resultará na imagem esperada.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/>
              <a:t>Contudo perceba que quando vamos do espaço da câmera (</a:t>
            </a:r>
            <a:r>
              <a:rPr lang="pt-BR" sz="1600" dirty="0" err="1"/>
              <a:t>Camera</a:t>
            </a:r>
            <a:r>
              <a:rPr lang="pt-BR" sz="1600" dirty="0"/>
              <a:t> Space) para o espaço da tela (</a:t>
            </a:r>
            <a:r>
              <a:rPr lang="pt-BR" sz="1600" dirty="0" err="1"/>
              <a:t>Screen</a:t>
            </a:r>
            <a:r>
              <a:rPr lang="pt-BR" sz="1600" dirty="0"/>
              <a:t> Space) ainda temos o valor do Z (profundidade), ou seja, podemos dizer o que espaço da tela é um espaço 3D. Essa informação de profundidade será usada no futuro.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6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F98A530-A3D9-100C-7EBA-CA293C7C3AA6}"/>
              </a:ext>
            </a:extLst>
          </p:cNvPr>
          <p:cNvGrpSpPr/>
          <p:nvPr/>
        </p:nvGrpSpPr>
        <p:grpSpPr>
          <a:xfrm>
            <a:off x="560296" y="1873443"/>
            <a:ext cx="1624604" cy="1346200"/>
            <a:chOff x="560296" y="1873443"/>
            <a:chExt cx="1624604" cy="1346200"/>
          </a:xfrm>
        </p:grpSpPr>
        <p:pic>
          <p:nvPicPr>
            <p:cNvPr id="321" name="Google Shape;321;p35" descr="{&quot;type&quot;:&quot;$$&quot;,&quot;code&quot;:&quot;$$\\begin{bmatrix}\n{\\frac{\\text{W}}{2}}&amp;{0}&amp;{0}&amp;{1}\\\\\n{0}&amp;{\\frac{\\text{H}}{2}}&amp;{0}&amp;{1}\\\\\n{0}&amp;{0}&amp;{1}&amp;{0}\\\\\n{0}&amp;{0}&amp;{0}&amp;{1}\\\\\n\\end{bmatrix}\\cdot$$&quot;,&quot;font&quot;:{&quot;size&quot;:16,&quot;family&quot;:&quot;Arial&quot;,&quot;color&quot;:&quot;#000000&quot;},&quot;backgroundColorModified&quot;:false,&quot;id&quot;:&quot;4&quot;,&quot;aid&quot;:null,&quot;backgroundColor&quot;:&quot;#FFFFFF&quot;,&quot;ts&quot;:1630605128363,&quot;cs&quot;:&quot;BuTg3rJjSc5mFGTT/Go1lg==&quot;,&quot;size&quot;:{&quot;width&quot;:184,&quot;height&quot;:141.33333333333337}}"/>
            <p:cNvPicPr preferRelativeResize="0"/>
            <p:nvPr/>
          </p:nvPicPr>
          <p:blipFill rotWithShape="1">
            <a:blip r:embed="rId6">
              <a:alphaModFix/>
            </a:blip>
            <a:srcRect r="49331"/>
            <a:stretch/>
          </p:blipFill>
          <p:spPr>
            <a:xfrm>
              <a:off x="560296" y="1873443"/>
              <a:ext cx="888029" cy="1346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" name="Google Shape;319;p35" descr="{&quot;aid&quot;:null,&quot;type&quot;:&quot;$$&quot;,&quot;id&quot;:&quot;4&quot;,&quot;backgroundColorModified&quot;:null,&quot;font&quot;:{&quot;color&quot;:&quot;#000000&quot;,&quot;family&quot;:&quot;Arial&quot;,&quot;size&quot;:16},&quot;backgroundColor&quot;:&quot;#FFFFFF&quot;,&quot;code&quot;:&quot;$$\\begin{bmatrix}\n{1}&amp;{0}&amp;{0}&amp;{0}\\\\\n{0}&amp;{-1}&amp;{0}&amp;{0}\\\\\n{0}&amp;{0}&amp;{1}&amp;{0}\\\\\n{0}&amp;{0}&amp;{0}&amp;{1}\\\\\n\\end{bmatrix}$$&quot;,&quot;ts&quot;:1630605030092,&quot;cs&quot;:&quot;j17D8J3YLMmzJ31pJ7MgTw==&quot;,&quot;size&quot;:{&quot;width&quot;:162.16666666666666,&quot;height&quot;:130.16666666666666}}">
              <a:extLst>
                <a:ext uri="{FF2B5EF4-FFF2-40B4-BE49-F238E27FC236}">
                  <a16:creationId xmlns:a16="http://schemas.microsoft.com/office/drawing/2014/main" id="{90BA149A-9309-9B66-F30B-AF9C12F82D1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56082"/>
            <a:stretch/>
          </p:blipFill>
          <p:spPr>
            <a:xfrm>
              <a:off x="1448325" y="1873443"/>
              <a:ext cx="736575" cy="13462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Coordenadas Homogêneas (3D)</a:t>
            </a:r>
            <a:endParaRPr/>
          </a:p>
        </p:txBody>
      </p:sp>
      <p:sp>
        <p:nvSpPr>
          <p:cNvPr id="331" name="Google Shape;331;p3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49</a:t>
            </a:fld>
            <a:endParaRPr/>
          </a:p>
        </p:txBody>
      </p:sp>
      <p:pic>
        <p:nvPicPr>
          <p:cNvPr id="332" name="Google Shape;332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1244" y="2397577"/>
            <a:ext cx="7531230" cy="919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200"/>
              <a:buFont typeface="Verdana"/>
              <a:buNone/>
            </a:pPr>
            <a:r>
              <a:rPr lang="pt-BR" sz="2200"/>
              <a:t>Do espaço da câmera (3D) para Plano de Imagem (2D)</a:t>
            </a:r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1"/>
          </p:nvPr>
        </p:nvSpPr>
        <p:spPr>
          <a:xfrm>
            <a:off x="231825" y="3701926"/>
            <a:ext cx="8586900" cy="18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dirty="0">
                <a:latin typeface="Arial"/>
                <a:ea typeface="Arial"/>
                <a:cs typeface="Arial"/>
                <a:sym typeface="Arial"/>
              </a:rPr>
              <a:t>Como transformar do espaço da câmera 3D em um plano de imagem 2D?</a:t>
            </a:r>
            <a:endParaRPr sz="1600" dirty="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dirty="0">
                <a:latin typeface="Arial"/>
                <a:ea typeface="Arial"/>
                <a:cs typeface="Arial"/>
                <a:sym typeface="Arial"/>
              </a:rPr>
              <a:t>    Uma opção: projeção ortográfica (basta excluir </a:t>
            </a:r>
            <a:r>
              <a:rPr lang="pt-BR" dirty="0" err="1">
                <a:latin typeface="Arial"/>
                <a:ea typeface="Arial"/>
                <a:cs typeface="Arial"/>
                <a:sym typeface="Arial"/>
              </a:rPr>
              <a:t>z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)</a:t>
            </a:r>
            <a:endParaRPr sz="1600" dirty="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dirty="0">
                <a:latin typeface="Arial"/>
                <a:ea typeface="Arial"/>
                <a:cs typeface="Arial"/>
                <a:sym typeface="Arial"/>
              </a:rPr>
              <a:t>    Útil, para, por exemplo, para desenhos de engenharia</a:t>
            </a:r>
            <a:endParaRPr sz="1600" dirty="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dirty="0"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pt-BR" u="sng" dirty="0">
                <a:latin typeface="Arial"/>
                <a:ea typeface="Arial"/>
                <a:cs typeface="Arial"/>
                <a:sym typeface="Arial"/>
              </a:rPr>
              <a:t>Mas será que é conveniente para tudo?</a:t>
            </a:r>
            <a:endParaRPr sz="1600" u="sng" dirty="0"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  <p:pic>
        <p:nvPicPr>
          <p:cNvPr id="54" name="Google Shape;5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345" y="783436"/>
            <a:ext cx="4059864" cy="2804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35C8E18-ED0C-3BD3-01E4-7DBAEFA500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601" y="695977"/>
            <a:ext cx="3254503" cy="280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46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Recapitulando Transformações</a:t>
            </a:r>
            <a:endParaRPr/>
          </a:p>
        </p:txBody>
      </p:sp>
      <p:sp>
        <p:nvSpPr>
          <p:cNvPr id="338" name="Google Shape;338;p37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dirty="0"/>
              <a:t>Sistemas coordenadas:</a:t>
            </a:r>
            <a:endParaRPr dirty="0"/>
          </a:p>
          <a:p>
            <a:pPr marL="342900" lvl="0" indent="-342900" algn="l" rtl="0">
              <a:spcBef>
                <a:spcPts val="480"/>
              </a:spcBef>
              <a:buClr>
                <a:schemeClr val="dk1"/>
              </a:buClr>
              <a:buSzPts val="2400"/>
              <a:buFont typeface="Arial"/>
              <a:buChar char="•"/>
            </a:pPr>
            <a:r>
              <a:rPr lang="pt-BR" dirty="0"/>
              <a:t>Coordenadas do objeto (model 3D)</a:t>
            </a:r>
            <a:endParaRPr dirty="0"/>
          </a:p>
          <a:p>
            <a:pPr marL="962000" lvl="1" indent="-342900" algn="l" rtl="0">
              <a:spcBef>
                <a:spcPts val="480"/>
              </a:spcBef>
              <a:spcAft>
                <a:spcPts val="180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t-BR" dirty="0"/>
              <a:t>Aplicar transformações do modelo ...</a:t>
            </a:r>
            <a:endParaRPr dirty="0"/>
          </a:p>
          <a:p>
            <a:pPr marL="342900" indent="-342900">
              <a:spcBef>
                <a:spcPts val="480"/>
              </a:spcBef>
              <a:buSzPts val="2400"/>
              <a:buFont typeface="Arial"/>
              <a:buChar char="•"/>
            </a:pPr>
            <a:r>
              <a:rPr lang="pt-BR" dirty="0"/>
              <a:t>Coordenadas do mundo (world/cena 3D)</a:t>
            </a:r>
            <a:endParaRPr dirty="0"/>
          </a:p>
          <a:p>
            <a:pPr marL="962000" lvl="1" indent="-342900" algn="l" rtl="0">
              <a:spcBef>
                <a:spcPts val="480"/>
              </a:spcBef>
              <a:spcAft>
                <a:spcPts val="180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t-BR" dirty="0"/>
              <a:t>Aplicar transformação de visualização ...</a:t>
            </a:r>
            <a:endParaRPr dirty="0"/>
          </a:p>
          <a:p>
            <a:pPr marL="342900" indent="-342900">
              <a:spcBef>
                <a:spcPts val="480"/>
              </a:spcBef>
              <a:buSzPts val="2400"/>
              <a:buFont typeface="Arial"/>
              <a:buChar char="•"/>
            </a:pPr>
            <a:r>
              <a:rPr lang="pt-BR" dirty="0"/>
              <a:t>Coordenadas da câmera (</a:t>
            </a:r>
            <a:r>
              <a:rPr lang="pt-BR" dirty="0" err="1"/>
              <a:t>view</a:t>
            </a:r>
            <a:r>
              <a:rPr lang="pt-BR" dirty="0"/>
              <a:t>/visão 3D)</a:t>
            </a:r>
            <a:endParaRPr dirty="0"/>
          </a:p>
          <a:p>
            <a:pPr marL="962000" lvl="1" indent="-342900" algn="l" rtl="0">
              <a:spcBef>
                <a:spcPts val="480"/>
              </a:spcBef>
              <a:spcAft>
                <a:spcPts val="180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t-BR" dirty="0"/>
              <a:t>Aplicar transformação de projeção perspectiva</a:t>
            </a:r>
            <a:endParaRPr dirty="0"/>
          </a:p>
          <a:p>
            <a:pPr marL="342900" indent="-342900">
              <a:spcBef>
                <a:spcPts val="480"/>
              </a:spcBef>
              <a:buSzPts val="2400"/>
              <a:buFont typeface="Arial"/>
              <a:buChar char="•"/>
            </a:pPr>
            <a:r>
              <a:rPr lang="pt-BR" dirty="0"/>
              <a:t>Coordenadas normalizadas (NDC 3D)</a:t>
            </a:r>
            <a:endParaRPr dirty="0"/>
          </a:p>
          <a:p>
            <a:pPr marL="962000" lvl="1" indent="-342900" algn="l" rtl="0">
              <a:spcBef>
                <a:spcPts val="480"/>
              </a:spcBef>
              <a:spcAft>
                <a:spcPts val="180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t-BR" dirty="0"/>
              <a:t>Aplicar transformação de tela 2D ...</a:t>
            </a:r>
            <a:endParaRPr dirty="0"/>
          </a:p>
          <a:p>
            <a:pPr marL="342900" indent="-342900">
              <a:lnSpc>
                <a:spcPct val="90000"/>
              </a:lnSpc>
              <a:spcBef>
                <a:spcPts val="480"/>
              </a:spcBef>
              <a:buSzPts val="2400"/>
              <a:buFont typeface="Arial"/>
              <a:buChar char="•"/>
            </a:pPr>
            <a:r>
              <a:rPr lang="pt-BR" dirty="0"/>
              <a:t>Coordenadas da tela (</a:t>
            </a:r>
            <a:r>
              <a:rPr lang="pt-BR" dirty="0" err="1"/>
              <a:t>screen</a:t>
            </a:r>
            <a:r>
              <a:rPr lang="pt-BR" dirty="0"/>
              <a:t> 2D)</a:t>
            </a:r>
            <a:endParaRPr dirty="0"/>
          </a:p>
        </p:txBody>
      </p:sp>
      <p:sp>
        <p:nvSpPr>
          <p:cNvPr id="339" name="Google Shape;339;p3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50</a:t>
            </a:fld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Recapitulando Transformações</a:t>
            </a:r>
            <a:endParaRPr/>
          </a:p>
        </p:txBody>
      </p:sp>
      <p:sp>
        <p:nvSpPr>
          <p:cNvPr id="346" name="Google Shape;346;p38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32" cy="510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347" name="Google Shape;347;p3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51</a:t>
            </a:fld>
            <a:endParaRPr/>
          </a:p>
        </p:txBody>
      </p:sp>
      <p:pic>
        <p:nvPicPr>
          <p:cNvPr id="348" name="Google Shape;348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1596" y="1403350"/>
            <a:ext cx="2209800" cy="290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53404" y="1403350"/>
            <a:ext cx="2159000" cy="283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92550" y="2178050"/>
            <a:ext cx="1358900" cy="135890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38"/>
          <p:cNvSpPr/>
          <p:nvPr/>
        </p:nvSpPr>
        <p:spPr>
          <a:xfrm>
            <a:off x="224216" y="4365990"/>
            <a:ext cx="309251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Coordenadas do Objeto</a:t>
            </a:r>
            <a:endParaRPr/>
          </a:p>
        </p:txBody>
      </p:sp>
      <p:sp>
        <p:nvSpPr>
          <p:cNvPr id="352" name="Google Shape;352;p38"/>
          <p:cNvSpPr/>
          <p:nvPr/>
        </p:nvSpPr>
        <p:spPr>
          <a:xfrm>
            <a:off x="5886647" y="4311650"/>
            <a:ext cx="312297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Coordenadas do Mundo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Recapitulando Transformações</a:t>
            </a:r>
            <a:endParaRPr/>
          </a:p>
        </p:txBody>
      </p:sp>
      <p:sp>
        <p:nvSpPr>
          <p:cNvPr id="358" name="Google Shape;358;p39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58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359" name="Google Shape;359;p3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52</a:t>
            </a:fld>
            <a:endParaRPr/>
          </a:p>
        </p:txBody>
      </p:sp>
      <p:pic>
        <p:nvPicPr>
          <p:cNvPr id="360" name="Google Shape;360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0730" y="1426210"/>
            <a:ext cx="2159000" cy="283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15304" y="1375410"/>
            <a:ext cx="2197100" cy="288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94150" y="2286000"/>
            <a:ext cx="1155700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39"/>
          <p:cNvSpPr/>
          <p:nvPr/>
        </p:nvSpPr>
        <p:spPr>
          <a:xfrm>
            <a:off x="475013" y="4318644"/>
            <a:ext cx="312297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Coordenadas do Mundo</a:t>
            </a:r>
            <a:endParaRPr/>
          </a:p>
        </p:txBody>
      </p:sp>
      <p:sp>
        <p:nvSpPr>
          <p:cNvPr id="364" name="Google Shape;364;p39"/>
          <p:cNvSpPr/>
          <p:nvPr/>
        </p:nvSpPr>
        <p:spPr>
          <a:xfrm>
            <a:off x="5868193" y="4305033"/>
            <a:ext cx="320792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Coordenadas da Câmera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4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Recapitulando Transformações</a:t>
            </a:r>
            <a:endParaRPr/>
          </a:p>
        </p:txBody>
      </p:sp>
      <p:sp>
        <p:nvSpPr>
          <p:cNvPr id="370" name="Google Shape;370;p40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32" cy="602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371" name="Google Shape;371;p4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53</a:t>
            </a:fld>
            <a:endParaRPr/>
          </a:p>
        </p:txBody>
      </p:sp>
      <p:pic>
        <p:nvPicPr>
          <p:cNvPr id="372" name="Google Shape;372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7550" y="1390650"/>
            <a:ext cx="2222500" cy="293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75796" y="1746250"/>
            <a:ext cx="2184400" cy="222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27402" y="2386939"/>
            <a:ext cx="1354524" cy="1760881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40"/>
          <p:cNvSpPr/>
          <p:nvPr/>
        </p:nvSpPr>
        <p:spPr>
          <a:xfrm>
            <a:off x="444438" y="4399935"/>
            <a:ext cx="320792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Coordenadas da Câmera</a:t>
            </a:r>
            <a:endParaRPr/>
          </a:p>
        </p:txBody>
      </p:sp>
      <p:sp>
        <p:nvSpPr>
          <p:cNvPr id="376" name="Google Shape;376;p40"/>
          <p:cNvSpPr/>
          <p:nvPr/>
        </p:nvSpPr>
        <p:spPr>
          <a:xfrm>
            <a:off x="5518486" y="4273161"/>
            <a:ext cx="356379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Coordenadas Normalizadas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Câmera "Device" (NDC)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Recapitulando Transformações</a:t>
            </a:r>
            <a:endParaRPr/>
          </a:p>
        </p:txBody>
      </p:sp>
      <p:sp>
        <p:nvSpPr>
          <p:cNvPr id="382" name="Google Shape;382;p41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09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383" name="Google Shape;383;p4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54</a:t>
            </a:fld>
            <a:endParaRPr/>
          </a:p>
        </p:txBody>
      </p:sp>
      <p:pic>
        <p:nvPicPr>
          <p:cNvPr id="384" name="Google Shape;384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9813" y="1828460"/>
            <a:ext cx="2197100" cy="219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67087" y="1238250"/>
            <a:ext cx="2501900" cy="323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81450" y="2311400"/>
            <a:ext cx="1181100" cy="109220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41"/>
          <p:cNvSpPr/>
          <p:nvPr/>
        </p:nvSpPr>
        <p:spPr>
          <a:xfrm>
            <a:off x="96465" y="4122807"/>
            <a:ext cx="356379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Coordenadas Normalizadas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Câmera "Device" (NDC)</a:t>
            </a:r>
            <a:endParaRPr/>
          </a:p>
        </p:txBody>
      </p:sp>
      <p:sp>
        <p:nvSpPr>
          <p:cNvPr id="388" name="Google Shape;388;p41"/>
          <p:cNvSpPr/>
          <p:nvPr/>
        </p:nvSpPr>
        <p:spPr>
          <a:xfrm>
            <a:off x="5992568" y="4475905"/>
            <a:ext cx="276088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Coordenadas da Tela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Recapitulando Transformações</a:t>
            </a:r>
            <a:endParaRPr/>
          </a:p>
        </p:txBody>
      </p:sp>
      <p:sp>
        <p:nvSpPr>
          <p:cNvPr id="394" name="Google Shape;394;p42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509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395" name="Google Shape;395;p4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55</a:t>
            </a:fld>
            <a:endParaRPr/>
          </a:p>
        </p:txBody>
      </p:sp>
      <p:pic>
        <p:nvPicPr>
          <p:cNvPr id="396" name="Google Shape;396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5013" y="1348700"/>
            <a:ext cx="2501900" cy="323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67089" y="1974850"/>
            <a:ext cx="1778000" cy="176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64000" y="2724150"/>
            <a:ext cx="10160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42"/>
          <p:cNvSpPr/>
          <p:nvPr/>
        </p:nvSpPr>
        <p:spPr>
          <a:xfrm>
            <a:off x="345521" y="4696805"/>
            <a:ext cx="276088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Coordenadas da Tela</a:t>
            </a:r>
            <a:endParaRPr/>
          </a:p>
        </p:txBody>
      </p:sp>
      <p:sp>
        <p:nvSpPr>
          <p:cNvPr id="400" name="Google Shape;400;p42"/>
          <p:cNvSpPr/>
          <p:nvPr/>
        </p:nvSpPr>
        <p:spPr>
          <a:xfrm>
            <a:off x="6178259" y="3870264"/>
            <a:ext cx="176683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</a:rPr>
              <a:t>Imagem</a:t>
            </a:r>
            <a:endParaRPr/>
          </a:p>
        </p:txBody>
      </p:sp>
      <p:sp>
        <p:nvSpPr>
          <p:cNvPr id="401" name="Google Shape;401;p42"/>
          <p:cNvSpPr/>
          <p:nvPr/>
        </p:nvSpPr>
        <p:spPr>
          <a:xfrm>
            <a:off x="3688671" y="3042514"/>
            <a:ext cx="1766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Rasterização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ATIVIDADE 2:</a:t>
            </a:r>
            <a:endParaRPr dirty="0"/>
          </a:p>
        </p:txBody>
      </p:sp>
      <p:sp>
        <p:nvSpPr>
          <p:cNvPr id="351" name="Google Shape;351;p39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Acesse o notebook no site da disciplina.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Crie uma cópia para você e realize todos os exercícios.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Voltamos em 30 minutos? </a:t>
            </a:r>
            <a:endParaRPr dirty="0"/>
          </a:p>
        </p:txBody>
      </p:sp>
      <p:sp>
        <p:nvSpPr>
          <p:cNvPr id="352" name="Google Shape;352;p3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6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12111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4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X3D Continuação</a:t>
            </a:r>
            <a:endParaRPr/>
          </a:p>
        </p:txBody>
      </p:sp>
      <p:sp>
        <p:nvSpPr>
          <p:cNvPr id="407" name="Google Shape;407;p4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pt-BR"/>
              <a:t>Transform (mas somente um por vez)</a:t>
            </a:r>
            <a:endParaRPr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pt-BR"/>
              <a:t>Viewpoint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pt-BR"/>
              <a:t>Coordinate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pt-BR"/>
              <a:t>TriangleSet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pt-BR"/>
              <a:t>IndexedTriangleStripSet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pt-BR"/>
              <a:t>TriangleStripSet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pt-BR"/>
              <a:t>Box</a:t>
            </a:r>
            <a:endParaRPr sz="240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endParaRPr sz="2400"/>
          </a:p>
        </p:txBody>
      </p:sp>
      <p:sp>
        <p:nvSpPr>
          <p:cNvPr id="408" name="Google Shape;408;p4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57</a:t>
            </a:fld>
            <a:endParaRPr/>
          </a:p>
        </p:txBody>
      </p:sp>
      <p:pic>
        <p:nvPicPr>
          <p:cNvPr id="409" name="Google Shape;409;p43"/>
          <p:cNvPicPr preferRelativeResize="0"/>
          <p:nvPr/>
        </p:nvPicPr>
        <p:blipFill rotWithShape="1">
          <a:blip r:embed="rId3">
            <a:alphaModFix/>
          </a:blip>
          <a:srcRect t="34136" r="38068"/>
          <a:stretch/>
        </p:blipFill>
        <p:spPr>
          <a:xfrm>
            <a:off x="4464150" y="1580900"/>
            <a:ext cx="4406674" cy="390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Transform</a:t>
            </a:r>
            <a:endParaRPr/>
          </a:p>
        </p:txBody>
      </p:sp>
      <p:sp>
        <p:nvSpPr>
          <p:cNvPr id="415" name="Google Shape;415;p44"/>
          <p:cNvSpPr txBox="1"/>
          <p:nvPr/>
        </p:nvSpPr>
        <p:spPr>
          <a:xfrm>
            <a:off x="1333500" y="3175001"/>
            <a:ext cx="6477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6" name="Google Shape;416;p44" descr="GeometryPrimitiveNodesSceneGraph"/>
          <p:cNvPicPr preferRelativeResize="0"/>
          <p:nvPr/>
        </p:nvPicPr>
        <p:blipFill rotWithShape="1">
          <a:blip r:embed="rId3">
            <a:alphaModFix/>
          </a:blip>
          <a:srcRect l="3951" t="34607" r="46093" b="50878"/>
          <a:stretch/>
        </p:blipFill>
        <p:spPr>
          <a:xfrm>
            <a:off x="1584155" y="3884520"/>
            <a:ext cx="6041018" cy="1282478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44"/>
          <p:cNvSpPr txBox="1">
            <a:spLocks noGrp="1"/>
          </p:cNvSpPr>
          <p:nvPr>
            <p:ph type="body" idx="1"/>
          </p:nvPr>
        </p:nvSpPr>
        <p:spPr>
          <a:xfrm>
            <a:off x="390550" y="686575"/>
            <a:ext cx="8428200" cy="3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Verdana"/>
              <a:buNone/>
            </a:pPr>
            <a:r>
              <a:rPr lang="pt-BR" sz="1300"/>
              <a:t>Transform : X3DGroupingNode {</a:t>
            </a:r>
            <a:endParaRPr/>
          </a:p>
          <a:p>
            <a:pPr marL="0" lvl="0" indent="0" algn="l" rtl="0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Verdana"/>
              <a:buNone/>
            </a:pPr>
            <a:r>
              <a:rPr lang="pt-BR" sz="1300"/>
              <a:t>  MFNode     	[in]     	addChildren             			[X3DChildNode]</a:t>
            </a:r>
            <a:endParaRPr/>
          </a:p>
          <a:p>
            <a:pPr marL="0" lvl="0" indent="0" algn="l" rtl="0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Verdana"/>
              <a:buNone/>
            </a:pPr>
            <a:r>
              <a:rPr lang="pt-BR" sz="1300"/>
              <a:t>  MFNode     	[in]     	removeChildren    			[X3DChildNode]</a:t>
            </a:r>
            <a:endParaRPr/>
          </a:p>
          <a:p>
            <a:pPr marL="0" lvl="0" indent="0" algn="l" rtl="0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Verdana"/>
              <a:buNone/>
            </a:pPr>
            <a:r>
              <a:rPr lang="pt-BR" sz="1300"/>
              <a:t>  SFVec3f 		[in,out] 	center           		0 0 0    	(-∞,∞)</a:t>
            </a:r>
            <a:endParaRPr/>
          </a:p>
          <a:p>
            <a:pPr marL="0" lvl="0" indent="0" algn="l" rtl="0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Verdana"/>
              <a:buNone/>
            </a:pPr>
            <a:r>
              <a:rPr lang="pt-BR" sz="1300"/>
              <a:t>  </a:t>
            </a:r>
            <a:r>
              <a:rPr lang="pt-BR" sz="1300" b="1"/>
              <a:t>MFNode     	[in,out] 	children         		[]       	[X3DChildNode]</a:t>
            </a:r>
            <a:endParaRPr b="1"/>
          </a:p>
          <a:p>
            <a:pPr marL="0" lvl="0" indent="0" algn="l" rtl="0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Verdana"/>
              <a:buNone/>
            </a:pPr>
            <a:r>
              <a:rPr lang="pt-BR" sz="1300"/>
              <a:t>  SFNode     	[in,out] 	metadata         		NULL     	[X3DMetadataObject]</a:t>
            </a:r>
            <a:endParaRPr/>
          </a:p>
          <a:p>
            <a:pPr marL="0" lvl="0" indent="0" algn="l" rtl="0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Verdana"/>
              <a:buNone/>
            </a:pPr>
            <a:r>
              <a:rPr lang="pt-BR" sz="1300"/>
              <a:t>  </a:t>
            </a:r>
            <a:r>
              <a:rPr lang="pt-BR" sz="1300" b="1"/>
              <a:t>SFRotation 	[in,out] 	rotation         		0 0 1 0  	[-1,1] or (-∞,∞)</a:t>
            </a:r>
            <a:endParaRPr b="1"/>
          </a:p>
          <a:p>
            <a:pPr marL="0" lvl="0" indent="0" algn="l" rtl="0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Verdana"/>
              <a:buNone/>
            </a:pPr>
            <a:r>
              <a:rPr lang="pt-BR" sz="1300" b="1"/>
              <a:t>  SFVec3f    	[in,out] 	scale            		1 1 1    	(0,∞)</a:t>
            </a:r>
            <a:endParaRPr b="1"/>
          </a:p>
          <a:p>
            <a:pPr marL="0" lvl="0" indent="0" algn="l" rtl="0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Verdana"/>
              <a:buNone/>
            </a:pPr>
            <a:r>
              <a:rPr lang="pt-BR" sz="1300"/>
              <a:t>  SFRotation 	[in,out] 	scaleOrientation 	0 0 1 0  	[-1,1] or (-∞,∞)</a:t>
            </a:r>
            <a:endParaRPr/>
          </a:p>
          <a:p>
            <a:pPr marL="0" lvl="0" indent="0" algn="l" rtl="0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Verdana"/>
              <a:buNone/>
            </a:pPr>
            <a:r>
              <a:rPr lang="pt-BR" sz="1300"/>
              <a:t>  </a:t>
            </a:r>
            <a:r>
              <a:rPr lang="pt-BR" sz="1300" b="1"/>
              <a:t>SFVec3f    	[in,out] 	translation      		0 0 0    	(-∞,∞)</a:t>
            </a:r>
            <a:endParaRPr b="1"/>
          </a:p>
          <a:p>
            <a:pPr marL="0" lvl="0" indent="0" algn="l" rtl="0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Verdana"/>
              <a:buNone/>
            </a:pPr>
            <a:r>
              <a:rPr lang="pt-BR" sz="1300"/>
              <a:t>  SFVec3f    	[]       	bboxCenter       		0 0 0    	(-∞,∞)</a:t>
            </a:r>
            <a:endParaRPr/>
          </a:p>
          <a:p>
            <a:pPr marL="0" lvl="0" indent="0" algn="l" rtl="0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Verdana"/>
              <a:buNone/>
            </a:pPr>
            <a:r>
              <a:rPr lang="pt-BR" sz="1300"/>
              <a:t>  SFVec3f    	[]       	bboxSize         		-1 -1 -1 	[0,∞) or −1 −1 −1</a:t>
            </a:r>
            <a:endParaRPr/>
          </a:p>
          <a:p>
            <a:pPr marL="0" lvl="0" indent="0" algn="l" rtl="0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Verdana"/>
              <a:buNone/>
            </a:pPr>
            <a:r>
              <a:rPr lang="pt-BR" sz="1300"/>
              <a:t>}</a:t>
            </a:r>
            <a:endParaRPr sz="1300"/>
          </a:p>
        </p:txBody>
      </p:sp>
      <p:sp>
        <p:nvSpPr>
          <p:cNvPr id="418" name="Google Shape;418;p44"/>
          <p:cNvSpPr txBox="1"/>
          <p:nvPr/>
        </p:nvSpPr>
        <p:spPr>
          <a:xfrm>
            <a:off x="1063100" y="5323081"/>
            <a:ext cx="7335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u="sng">
                <a:solidFill>
                  <a:schemeClr val="hlink"/>
                </a:solidFill>
                <a:hlinkClick r:id="rId4"/>
              </a:rPr>
              <a:t>https://www.web3d.org/documents/specifications/19775-1/V3.0/Part01/components/group.html#Transform</a:t>
            </a:r>
            <a:r>
              <a:rPr lang="pt-BR" sz="1100"/>
              <a:t> </a:t>
            </a:r>
            <a:endParaRPr sz="1100"/>
          </a:p>
        </p:txBody>
      </p:sp>
    </p:spTree>
  </p:cSld>
  <p:clrMapOvr>
    <a:masterClrMapping/>
  </p:clrMapOvr>
  <p:transition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Transform</a:t>
            </a:r>
            <a:endParaRPr/>
          </a:p>
        </p:txBody>
      </p:sp>
      <p:sp>
        <p:nvSpPr>
          <p:cNvPr id="425" name="Google Shape;425;p45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19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Ordem de execução das operações de Transformação quando mais de uma definida no mesmo nó Transform:</a:t>
            </a:r>
            <a:endParaRPr/>
          </a:p>
          <a:p>
            <a:pPr marL="457200" lvl="0" indent="-457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pt-BR"/>
              <a:t>Escala</a:t>
            </a:r>
            <a:endParaRPr/>
          </a:p>
          <a:p>
            <a:pPr marL="457200" lvl="0" indent="-457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pt-BR"/>
              <a:t>Rotação</a:t>
            </a:r>
            <a:endParaRPr/>
          </a:p>
          <a:p>
            <a:pPr marL="457200" lvl="0" indent="-457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pt-BR"/>
              <a:t>Translação</a:t>
            </a:r>
            <a:endParaRPr/>
          </a:p>
        </p:txBody>
      </p:sp>
      <p:sp>
        <p:nvSpPr>
          <p:cNvPr id="426" name="Google Shape;426;p4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59</a:t>
            </a:fld>
            <a:endParaRPr/>
          </a:p>
        </p:txBody>
      </p:sp>
      <p:sp>
        <p:nvSpPr>
          <p:cNvPr id="427" name="Google Shape;427;p45"/>
          <p:cNvSpPr/>
          <p:nvPr/>
        </p:nvSpPr>
        <p:spPr>
          <a:xfrm>
            <a:off x="475013" y="3035915"/>
            <a:ext cx="8428200" cy="3078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&lt;Transform</a:t>
            </a:r>
            <a:r>
              <a:rPr lang="pt-BR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scale</a:t>
            </a:r>
            <a:r>
              <a:rPr lang="pt-BR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r>
              <a:rPr lang="pt-BR" sz="1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"2 2 2"</a:t>
            </a:r>
            <a:r>
              <a:rPr lang="pt-BR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rotation</a:t>
            </a:r>
            <a:r>
              <a:rPr lang="pt-BR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r>
              <a:rPr lang="pt-BR" sz="1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"0 1 0 1.5708"</a:t>
            </a:r>
            <a:r>
              <a:rPr lang="pt-BR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translation</a:t>
            </a:r>
            <a:r>
              <a:rPr lang="pt-BR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r>
              <a:rPr lang="pt-BR" sz="1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"1 1 0"</a:t>
            </a:r>
            <a:r>
              <a:rPr lang="pt-BR" sz="1400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&gt;</a:t>
            </a:r>
            <a:endParaRPr sz="1400" b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45"/>
          <p:cNvSpPr/>
          <p:nvPr/>
        </p:nvSpPr>
        <p:spPr>
          <a:xfrm>
            <a:off x="4421959" y="3292476"/>
            <a:ext cx="4140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/>
          </a:p>
        </p:txBody>
      </p:sp>
      <p:sp>
        <p:nvSpPr>
          <p:cNvPr id="429" name="Google Shape;429;p45"/>
          <p:cNvSpPr/>
          <p:nvPr/>
        </p:nvSpPr>
        <p:spPr>
          <a:xfrm>
            <a:off x="475013" y="3881473"/>
            <a:ext cx="8428200" cy="7386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&lt;Transform</a:t>
            </a:r>
            <a:r>
              <a:rPr lang="pt-BR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translation</a:t>
            </a:r>
            <a:r>
              <a:rPr lang="pt-BR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r>
              <a:rPr lang="pt-BR" sz="1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"1 1 0"</a:t>
            </a:r>
            <a:r>
              <a:rPr lang="pt-BR" sz="1400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	&lt;Transform</a:t>
            </a:r>
            <a:r>
              <a:rPr lang="pt-BR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rotation</a:t>
            </a:r>
            <a:r>
              <a:rPr lang="pt-BR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r>
              <a:rPr lang="pt-BR" sz="1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"0 1 0 1.5708"</a:t>
            </a:r>
            <a:r>
              <a:rPr lang="pt-BR" sz="1400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&gt;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		&lt;Transform</a:t>
            </a:r>
            <a:r>
              <a:rPr lang="pt-BR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scale</a:t>
            </a:r>
            <a:r>
              <a:rPr lang="pt-BR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r>
              <a:rPr lang="pt-BR" sz="1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"2 2 2"</a:t>
            </a:r>
            <a:r>
              <a:rPr lang="pt-BR" sz="1400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&gt;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45"/>
          <p:cNvSpPr txBox="1"/>
          <p:nvPr/>
        </p:nvSpPr>
        <p:spPr>
          <a:xfrm>
            <a:off x="957525" y="5157825"/>
            <a:ext cx="6770700" cy="369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rgbClr val="FF0000"/>
                </a:solidFill>
              </a:rPr>
              <a:t>Obs: Não necessário implementar hierarquia de Transforms para essa fase do projeto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Perspectiva na Arte</a:t>
            </a:r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  <p:sp>
        <p:nvSpPr>
          <p:cNvPr id="70" name="Google Shape;70;p10"/>
          <p:cNvSpPr txBox="1"/>
          <p:nvPr/>
        </p:nvSpPr>
        <p:spPr>
          <a:xfrm>
            <a:off x="1575425" y="4889575"/>
            <a:ext cx="544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</a:rPr>
              <a:t>Paradiesgärtlein; c. 1410</a:t>
            </a:r>
            <a:endParaRPr/>
          </a:p>
        </p:txBody>
      </p:sp>
      <p:pic>
        <p:nvPicPr>
          <p:cNvPr id="71" name="Google Shape;71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5413" y="705925"/>
            <a:ext cx="5445724" cy="4183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08965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4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Em especial: SFRotation</a:t>
            </a:r>
            <a:br>
              <a:rPr lang="pt-BR"/>
            </a:br>
            <a:endParaRPr/>
          </a:p>
        </p:txBody>
      </p:sp>
      <p:sp>
        <p:nvSpPr>
          <p:cNvPr id="437" name="Google Shape;437;p46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00" cy="23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O </a:t>
            </a:r>
            <a:r>
              <a:rPr lang="pt-BR" b="1">
                <a:latin typeface="Arial"/>
                <a:ea typeface="Arial"/>
                <a:cs typeface="Arial"/>
                <a:sym typeface="Arial"/>
              </a:rPr>
              <a:t>SFRotation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 é um vetor usado para definir rotações dos objetos. 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>
                <a:latin typeface="Arial"/>
                <a:ea typeface="Arial"/>
                <a:cs typeface="Arial"/>
                <a:sym typeface="Arial"/>
              </a:rPr>
              <a:t>Os três primeiros valores especificam um vetor de eixo normalizado sobre o qual a rotação ocorre, de modo que os três primeiros valores devem estar dentro do intervalo [-1 .. +1] para representar um vetor de unidade normalizado.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>
                <a:latin typeface="Arial"/>
                <a:ea typeface="Arial"/>
                <a:cs typeface="Arial"/>
                <a:sym typeface="Arial"/>
              </a:rPr>
              <a:t>O quarto valor especifica a quantidade de rotação pela regra da mão direita em torno desse eixo </a:t>
            </a:r>
            <a:r>
              <a:rPr lang="pt-BR" u="sng">
                <a:latin typeface="Arial"/>
                <a:ea typeface="Arial"/>
                <a:cs typeface="Arial"/>
                <a:sym typeface="Arial"/>
              </a:rPr>
              <a:t>em radianos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438" name="Google Shape;438;p4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60</a:t>
            </a:fld>
            <a:endParaRPr/>
          </a:p>
        </p:txBody>
      </p:sp>
      <p:pic>
        <p:nvPicPr>
          <p:cNvPr id="439" name="Google Shape;439;p46" descr="Axis-Angle illustra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34185" y="3247711"/>
            <a:ext cx="4075630" cy="2347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4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Viewpoint</a:t>
            </a:r>
            <a:endParaRPr/>
          </a:p>
        </p:txBody>
      </p:sp>
      <p:sp>
        <p:nvSpPr>
          <p:cNvPr id="445" name="Google Shape;445;p47"/>
          <p:cNvSpPr txBox="1">
            <a:spLocks noGrp="1"/>
          </p:cNvSpPr>
          <p:nvPr>
            <p:ph type="body" idx="1"/>
          </p:nvPr>
        </p:nvSpPr>
        <p:spPr>
          <a:xfrm>
            <a:off x="390550" y="838975"/>
            <a:ext cx="8428200" cy="14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Verdana"/>
              <a:buNone/>
            </a:pPr>
            <a:r>
              <a:rPr lang="pt-BR" sz="1700"/>
              <a:t>O nó </a:t>
            </a:r>
            <a:r>
              <a:rPr lang="pt-BR" sz="1700" b="1"/>
              <a:t>Viewpoint</a:t>
            </a:r>
            <a:r>
              <a:rPr lang="pt-BR" sz="1700"/>
              <a:t> define um ponto de vista que fornece uma câmera virtual em perspectiva da cena. O valor de </a:t>
            </a:r>
            <a:r>
              <a:rPr lang="pt-BR" sz="1700" b="1"/>
              <a:t>fieldOfView</a:t>
            </a:r>
            <a:r>
              <a:rPr lang="pt-BR" sz="1700"/>
              <a:t> representa o ângulo de visão mínimo em radianos em qualquer eixo de direção perpendicular à visão deste ponto de vista. O campo de visão deve ser maior que zero e menor que 𝜋.</a:t>
            </a:r>
            <a:endParaRPr sz="1700"/>
          </a:p>
        </p:txBody>
      </p:sp>
      <p:sp>
        <p:nvSpPr>
          <p:cNvPr id="446" name="Google Shape;446;p4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61</a:t>
            </a:fld>
            <a:endParaRPr/>
          </a:p>
        </p:txBody>
      </p:sp>
      <p:pic>
        <p:nvPicPr>
          <p:cNvPr id="447" name="Google Shape;447;p47"/>
          <p:cNvPicPr preferRelativeResize="0"/>
          <p:nvPr/>
        </p:nvPicPr>
        <p:blipFill rotWithShape="1">
          <a:blip r:embed="rId3">
            <a:alphaModFix/>
          </a:blip>
          <a:srcRect l="9132"/>
          <a:stretch/>
        </p:blipFill>
        <p:spPr>
          <a:xfrm>
            <a:off x="136983" y="2778327"/>
            <a:ext cx="1700961" cy="1824596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47"/>
          <p:cNvSpPr/>
          <p:nvPr/>
        </p:nvSpPr>
        <p:spPr>
          <a:xfrm>
            <a:off x="678575" y="5202400"/>
            <a:ext cx="77031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u="sng" dirty="0">
                <a:solidFill>
                  <a:schemeClr val="hlink"/>
                </a:solidFill>
                <a:hlinkClick r:id="rId4"/>
              </a:rPr>
              <a:t>https://www.web3d.org/documents/specifications/19775-1/V3.3/Part01/components/navigation.html#X3DViewpointNode</a:t>
            </a:r>
            <a:endParaRPr sz="1100"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pt-BR" sz="1100" u="sng" dirty="0">
                <a:solidFill>
                  <a:schemeClr val="hlink"/>
                </a:solidFill>
                <a:hlinkClick r:id="rId5"/>
              </a:rPr>
              <a:t>https://www.web3d.org/documents/specifications/19775-1/V3.3/Part01/components/navigation.html#Viewpoint</a:t>
            </a:r>
            <a:r>
              <a:rPr lang="pt-BR" sz="1100" dirty="0"/>
              <a:t> </a:t>
            </a:r>
            <a:endParaRPr sz="1100" dirty="0"/>
          </a:p>
        </p:txBody>
      </p:sp>
      <p:sp>
        <p:nvSpPr>
          <p:cNvPr id="449" name="Google Shape;449;p47"/>
          <p:cNvSpPr/>
          <p:nvPr/>
        </p:nvSpPr>
        <p:spPr>
          <a:xfrm>
            <a:off x="1837944" y="2208175"/>
            <a:ext cx="7068312" cy="2903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414463" algn="l"/>
                <a:tab pos="2530475" algn="l"/>
                <a:tab pos="4217988" algn="l"/>
                <a:tab pos="5016500" algn="l"/>
              </a:tabLst>
            </a:pP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Viewpoint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: X3DViewpointNode { </a:t>
            </a:r>
            <a:endParaRPr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414463" algn="l"/>
                <a:tab pos="2530475" algn="l"/>
                <a:tab pos="4217988" algn="l"/>
                <a:tab pos="5016500" algn="l"/>
              </a:tabLst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SFBool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	[in]     	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set_bind</a:t>
            </a:r>
            <a:endParaRPr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414463" algn="l"/>
                <a:tab pos="2530475" algn="l"/>
                <a:tab pos="4217988" algn="l"/>
                <a:tab pos="5016500" algn="l"/>
              </a:tabLst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SFVec3f    	[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centerOfRotation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0 0 0</a:t>
            </a:r>
            <a:r>
              <a:rPr lang="pt-BR" dirty="0">
                <a:solidFill>
                  <a:schemeClr val="dk1"/>
                </a:solidFill>
              </a:rPr>
              <a:t>	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(-∞,∞)</a:t>
            </a:r>
            <a:endParaRPr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414463" algn="l"/>
                <a:tab pos="2530475" algn="l"/>
                <a:tab pos="4217988" algn="l"/>
                <a:tab pos="5016500" algn="l"/>
              </a:tabLst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SFString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	[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description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	""</a:t>
            </a:r>
            <a:endParaRPr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414463" algn="l"/>
                <a:tab pos="2530475" algn="l"/>
                <a:tab pos="4217988" algn="l"/>
                <a:tab pos="5016500" algn="l"/>
              </a:tabLst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b="1" dirty="0" err="1">
                <a:solidFill>
                  <a:schemeClr val="dk1"/>
                </a:solidFill>
              </a:rPr>
              <a:t>SFFloat</a:t>
            </a:r>
            <a:r>
              <a:rPr lang="pt-BR" b="1" dirty="0">
                <a:solidFill>
                  <a:schemeClr val="dk1"/>
                </a:solidFill>
              </a:rPr>
              <a:t>    	[</a:t>
            </a:r>
            <a:r>
              <a:rPr lang="pt-BR" b="1" dirty="0" err="1">
                <a:solidFill>
                  <a:schemeClr val="dk1"/>
                </a:solidFill>
              </a:rPr>
              <a:t>in,out</a:t>
            </a:r>
            <a:r>
              <a:rPr lang="pt-BR" b="1" dirty="0">
                <a:solidFill>
                  <a:schemeClr val="dk1"/>
                </a:solidFill>
              </a:rPr>
              <a:t>] 	</a:t>
            </a:r>
            <a:r>
              <a:rPr lang="pt-BR" b="1" dirty="0" err="1">
                <a:solidFill>
                  <a:schemeClr val="dk1"/>
                </a:solidFill>
              </a:rPr>
              <a:t>fieldOfView</a:t>
            </a:r>
            <a:r>
              <a:rPr lang="pt-BR" b="1" dirty="0">
                <a:solidFill>
                  <a:schemeClr val="dk1"/>
                </a:solidFill>
              </a:rPr>
              <a:t>       	π/4     	(0,π)</a:t>
            </a:r>
            <a:endParaRPr b="1"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414463" algn="l"/>
                <a:tab pos="2530475" algn="l"/>
                <a:tab pos="4217988" algn="l"/>
                <a:tab pos="5016500" algn="l"/>
              </a:tabLst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SFBool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	[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jump              	TRUE</a:t>
            </a:r>
            <a:endParaRPr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414463" algn="l"/>
                <a:tab pos="2530475" algn="l"/>
                <a:tab pos="4217988" algn="l"/>
                <a:tab pos="5016500" algn="l"/>
              </a:tabLst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SFNode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	[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	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metadata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r>
              <a:rPr lang="pt-BR" dirty="0">
                <a:solidFill>
                  <a:schemeClr val="dk1"/>
                </a:solidFill>
              </a:rPr>
              <a:t>	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NULL  	[X3DMetadataObject]</a:t>
            </a:r>
            <a:endParaRPr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414463" algn="l"/>
                <a:tab pos="2530475" algn="l"/>
                <a:tab pos="4217988" algn="l"/>
                <a:tab pos="5016500" algn="l"/>
              </a:tabLst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b="1" dirty="0" err="1">
                <a:solidFill>
                  <a:schemeClr val="dk1"/>
                </a:solidFill>
              </a:rPr>
              <a:t>SFRotation</a:t>
            </a:r>
            <a:r>
              <a:rPr lang="pt-BR" b="1" dirty="0">
                <a:solidFill>
                  <a:schemeClr val="dk1"/>
                </a:solidFill>
              </a:rPr>
              <a:t>	[</a:t>
            </a:r>
            <a:r>
              <a:rPr lang="pt-BR" b="1" dirty="0" err="1">
                <a:solidFill>
                  <a:schemeClr val="dk1"/>
                </a:solidFill>
              </a:rPr>
              <a:t>in,out</a:t>
            </a:r>
            <a:r>
              <a:rPr lang="pt-BR" b="1" dirty="0">
                <a:solidFill>
                  <a:schemeClr val="dk1"/>
                </a:solidFill>
              </a:rPr>
              <a:t>] 	</a:t>
            </a:r>
            <a:r>
              <a:rPr lang="pt-BR" b="1" dirty="0" err="1">
                <a:solidFill>
                  <a:schemeClr val="dk1"/>
                </a:solidFill>
              </a:rPr>
              <a:t>orientation</a:t>
            </a:r>
            <a:r>
              <a:rPr lang="pt-BR" b="1" dirty="0">
                <a:solidFill>
                  <a:schemeClr val="dk1"/>
                </a:solidFill>
              </a:rPr>
              <a:t>       	0 0 1 0	[-1,1],(-∞,∞)</a:t>
            </a:r>
            <a:endParaRPr b="1"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414463" algn="l"/>
                <a:tab pos="2530475" algn="l"/>
                <a:tab pos="4217988" algn="l"/>
                <a:tab pos="5016500" algn="l"/>
              </a:tabLst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b="1" dirty="0">
                <a:solidFill>
                  <a:schemeClr val="dk1"/>
                </a:solidFill>
              </a:rPr>
              <a:t>SFVec3f    	[</a:t>
            </a:r>
            <a:r>
              <a:rPr lang="pt-BR" b="1" dirty="0" err="1">
                <a:solidFill>
                  <a:schemeClr val="dk1"/>
                </a:solidFill>
              </a:rPr>
              <a:t>in,out</a:t>
            </a:r>
            <a:r>
              <a:rPr lang="pt-BR" b="1" dirty="0">
                <a:solidFill>
                  <a:schemeClr val="dk1"/>
                </a:solidFill>
              </a:rPr>
              <a:t>] 	position          	0 0 10 	(-∞,∞)</a:t>
            </a:r>
            <a:endParaRPr b="1"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414463" algn="l"/>
                <a:tab pos="2530475" algn="l"/>
                <a:tab pos="4217988" algn="l"/>
                <a:tab pos="5016500" algn="l"/>
              </a:tabLst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SFBool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	[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retainUserOffsets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FALSE</a:t>
            </a:r>
            <a:endParaRPr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414463" algn="l"/>
                <a:tab pos="2530475" algn="l"/>
                <a:tab pos="4217988" algn="l"/>
                <a:tab pos="5016500" algn="l"/>
              </a:tabLst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SFTime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	[out]    	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bindTime</a:t>
            </a:r>
            <a:endParaRPr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414463" algn="l"/>
                <a:tab pos="2530475" algn="l"/>
                <a:tab pos="4217988" algn="l"/>
                <a:tab pos="5016500" algn="l"/>
              </a:tabLst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SFBool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	[out]    	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isBound</a:t>
            </a:r>
            <a:endParaRPr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414463" algn="l"/>
                <a:tab pos="2530475" algn="l"/>
                <a:tab pos="4217988" algn="l"/>
                <a:tab pos="5016500" algn="l"/>
              </a:tabLst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4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FOVY (opcional para projeto)</a:t>
            </a:r>
            <a:endParaRPr/>
          </a:p>
        </p:txBody>
      </p:sp>
      <p:sp>
        <p:nvSpPr>
          <p:cNvPr id="456" name="Google Shape;456;p48"/>
          <p:cNvSpPr txBox="1">
            <a:spLocks noGrp="1"/>
          </p:cNvSpPr>
          <p:nvPr>
            <p:ph type="body" idx="1"/>
          </p:nvPr>
        </p:nvSpPr>
        <p:spPr>
          <a:xfrm>
            <a:off x="390550" y="838983"/>
            <a:ext cx="8428200" cy="767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700"/>
              <a:t>No X3D o fieldOfView é determinado pelo ângulo de visão mínimo de qualquer eixo de direção perpendicular à visão.</a:t>
            </a:r>
            <a:endParaRPr sz="2500"/>
          </a:p>
        </p:txBody>
      </p:sp>
      <p:sp>
        <p:nvSpPr>
          <p:cNvPr id="457" name="Google Shape;457;p4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62</a:t>
            </a:fld>
            <a:endParaRPr/>
          </a:p>
        </p:txBody>
      </p:sp>
      <p:pic>
        <p:nvPicPr>
          <p:cNvPr id="458" name="Google Shape;458;p48" descr="{&quot;aid&quot;:null,&quot;id&quot;:&quot;3&quot;,&quot;font&quot;:{&quot;family&quot;:&quot;Courier New&quot;,&quot;size&quot;:17.5,&quot;color&quot;:&quot;#000000&quot;},&quot;code&quot;:&quot;$$\\frac{\\text{display}\\;\\text{width}}{\\text{display}\\,\\text{height}}=\\frac{\\tan\\left(\\text{FOV}_{horizontal}/2\\right)}{\\tan\\left(\\text{FOV}_{vertical}/2\\right)}$$&quot;,&quot;type&quot;:&quot;$$&quot;,&quot;backgroundColorModified&quot;:false,&quot;backgroundColor&quot;:&quot;#FFFFFF&quot;,&quot;ts&quot;:1631282881053,&quot;cs&quot;:&quot;H6GSA/CluLuwcsJomL7jtg==&quot;,&quot;size&quot;:{&quot;width&quot;:376,&quot;height&quot;:54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9814" y="1688850"/>
            <a:ext cx="358140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0545" y="2857500"/>
            <a:ext cx="3140800" cy="2593624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48"/>
          <p:cNvSpPr/>
          <p:nvPr/>
        </p:nvSpPr>
        <p:spPr>
          <a:xfrm>
            <a:off x="3413827" y="3875350"/>
            <a:ext cx="135600" cy="1198800"/>
          </a:xfrm>
          <a:prstGeom prst="rightBrace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48"/>
          <p:cNvSpPr txBox="1"/>
          <p:nvPr/>
        </p:nvSpPr>
        <p:spPr>
          <a:xfrm>
            <a:off x="3514631" y="4274944"/>
            <a:ext cx="86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</a:rPr>
              <a:t>altura</a:t>
            </a:r>
            <a:endParaRPr/>
          </a:p>
        </p:txBody>
      </p:sp>
      <p:sp>
        <p:nvSpPr>
          <p:cNvPr id="462" name="Google Shape;462;p48"/>
          <p:cNvSpPr/>
          <p:nvPr/>
        </p:nvSpPr>
        <p:spPr>
          <a:xfrm rot="-3670020">
            <a:off x="2563694" y="2328793"/>
            <a:ext cx="135612" cy="1770066"/>
          </a:xfrm>
          <a:prstGeom prst="rightBrace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48"/>
          <p:cNvSpPr txBox="1"/>
          <p:nvPr/>
        </p:nvSpPr>
        <p:spPr>
          <a:xfrm>
            <a:off x="2598010" y="2844044"/>
            <a:ext cx="86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</a:rPr>
              <a:t>largura</a:t>
            </a:r>
            <a:endParaRPr/>
          </a:p>
        </p:txBody>
      </p:sp>
      <p:sp>
        <p:nvSpPr>
          <p:cNvPr id="464" name="Google Shape;464;p48"/>
          <p:cNvSpPr txBox="1"/>
          <p:nvPr/>
        </p:nvSpPr>
        <p:spPr>
          <a:xfrm>
            <a:off x="413169" y="2893463"/>
            <a:ext cx="951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</a:rPr>
              <a:t>fieldOfView (FOVd)</a:t>
            </a:r>
            <a:endParaRPr/>
          </a:p>
        </p:txBody>
      </p:sp>
      <p:cxnSp>
        <p:nvCxnSpPr>
          <p:cNvPr id="465" name="Google Shape;465;p48"/>
          <p:cNvCxnSpPr>
            <a:stCxn id="464" idx="3"/>
          </p:cNvCxnSpPr>
          <p:nvPr/>
        </p:nvCxnSpPr>
        <p:spPr>
          <a:xfrm>
            <a:off x="1364469" y="3170513"/>
            <a:ext cx="829500" cy="2469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66" name="Google Shape;466;p48"/>
          <p:cNvCxnSpPr>
            <a:stCxn id="467" idx="3"/>
          </p:cNvCxnSpPr>
          <p:nvPr/>
        </p:nvCxnSpPr>
        <p:spPr>
          <a:xfrm>
            <a:off x="1140829" y="3735646"/>
            <a:ext cx="1455300" cy="3207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67" name="Google Shape;467;p48"/>
          <p:cNvSpPr txBox="1"/>
          <p:nvPr/>
        </p:nvSpPr>
        <p:spPr>
          <a:xfrm>
            <a:off x="479029" y="3550996"/>
            <a:ext cx="661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</a:rPr>
              <a:t>FOVy</a:t>
            </a:r>
            <a:endParaRPr/>
          </a:p>
        </p:txBody>
      </p:sp>
      <p:pic>
        <p:nvPicPr>
          <p:cNvPr id="468" name="Google Shape;468;p48" descr="{&quot;backgroundColor&quot;:&quot;#FFFFFF&quot;,&quot;font&quot;:{&quot;color&quot;:&quot;#000000&quot;,&quot;family&quot;:&quot;Arial&quot;,&quot;size&quot;:12},&quot;id&quot;:&quot;5&quot;,&quot;code&quot;:&quot;$$\\text{FOV}y=2\\cdot\\arctan\\left(\\tan\\left(\\frac{FOVd}{2}\\right)\\cdot\\frac{\\text{Altura}}{{\\sqrt[]{\\text{Altura}^{2}+\\text{Largura}^{2}}}}\\right)$$&quot;,&quot;backgroundColorModified&quot;:false,&quot;aid&quot;:null,&quot;type&quot;:&quot;$$&quot;,&quot;ts&quot;:1631284722731,&quot;cs&quot;:&quot;ZdIotfucduc0bqxnu20j5Q==&quot;,&quot;size&quot;:{&quot;width&quot;:497.00000000000006,&quot;height&quot;:78}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88584" y="3262325"/>
            <a:ext cx="4733925" cy="74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Coordinate</a:t>
            </a:r>
            <a:endParaRPr/>
          </a:p>
        </p:txBody>
      </p:sp>
      <p:sp>
        <p:nvSpPr>
          <p:cNvPr id="474" name="Google Shape;474;p49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Verdana"/>
              <a:buNone/>
            </a:pPr>
            <a:r>
              <a:rPr lang="pt-BR" sz="1700"/>
              <a:t>O nó </a:t>
            </a:r>
            <a:r>
              <a:rPr lang="pt-BR" sz="1700" b="1"/>
              <a:t>Coordinate</a:t>
            </a:r>
            <a:r>
              <a:rPr lang="pt-BR" sz="1700"/>
              <a:t> define um conjunto de coordenadas 3D a serem usadas no campo de coordenadas de nós de geometria baseada em vértices.</a:t>
            </a:r>
            <a:endParaRPr/>
          </a:p>
        </p:txBody>
      </p:sp>
      <p:sp>
        <p:nvSpPr>
          <p:cNvPr id="475" name="Google Shape;475;p4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63</a:t>
            </a:fld>
            <a:endParaRPr/>
          </a:p>
        </p:txBody>
      </p:sp>
      <p:sp>
        <p:nvSpPr>
          <p:cNvPr id="476" name="Google Shape;476;p49"/>
          <p:cNvSpPr/>
          <p:nvPr/>
        </p:nvSpPr>
        <p:spPr>
          <a:xfrm>
            <a:off x="541825" y="5405975"/>
            <a:ext cx="7802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https://www.web3d.org/documents/specifications/19775-1/V3.3/Part01/components/rendering.html#Coordinate</a:t>
            </a:r>
            <a:r>
              <a:rPr lang="pt-B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100"/>
          </a:p>
        </p:txBody>
      </p:sp>
      <p:sp>
        <p:nvSpPr>
          <p:cNvPr id="477" name="Google Shape;477;p49"/>
          <p:cNvSpPr/>
          <p:nvPr/>
        </p:nvSpPr>
        <p:spPr>
          <a:xfrm>
            <a:off x="703600" y="1829575"/>
            <a:ext cx="7802100" cy="10773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Coordinate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: X3DCoordinateNode {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SFNode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	[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	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metadata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NULL   	[X3DMetadataObject]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b="1" dirty="0">
                <a:solidFill>
                  <a:schemeClr val="dk1"/>
                </a:solidFill>
              </a:rPr>
              <a:t>MFVec3f 	[</a:t>
            </a:r>
            <a:r>
              <a:rPr lang="pt-BR" sz="1600" b="1" dirty="0" err="1">
                <a:solidFill>
                  <a:schemeClr val="dk1"/>
                </a:solidFill>
              </a:rPr>
              <a:t>in,out</a:t>
            </a:r>
            <a:r>
              <a:rPr lang="pt-BR" sz="1600" b="1" dirty="0">
                <a:solidFill>
                  <a:schemeClr val="dk1"/>
                </a:solidFill>
              </a:rPr>
              <a:t>]	point    	[]     	(-∞,∞)</a:t>
            </a:r>
            <a:endParaRPr b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5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TriangleSet</a:t>
            </a:r>
            <a:endParaRPr/>
          </a:p>
        </p:txBody>
      </p:sp>
      <p:sp>
        <p:nvSpPr>
          <p:cNvPr id="483" name="Google Shape;483;p50"/>
          <p:cNvSpPr txBox="1">
            <a:spLocks noGrp="1"/>
          </p:cNvSpPr>
          <p:nvPr>
            <p:ph type="body" idx="1"/>
          </p:nvPr>
        </p:nvSpPr>
        <p:spPr>
          <a:xfrm>
            <a:off x="390548" y="663140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Verdana"/>
              <a:buNone/>
            </a:pPr>
            <a:r>
              <a:rPr lang="pt-BR" sz="1700" dirty="0"/>
              <a:t>O nó </a:t>
            </a:r>
            <a:r>
              <a:rPr lang="pt-BR" sz="1700" b="1" dirty="0" err="1"/>
              <a:t>TriangleSet</a:t>
            </a:r>
            <a:r>
              <a:rPr lang="pt-BR" sz="1700" dirty="0"/>
              <a:t> representa uma geometria 3D que representa uma coleção de triângulos individuais. Cada triângulo é formado por um conjunto consecutivo de três vértices do nó </a:t>
            </a:r>
            <a:r>
              <a:rPr lang="pt-BR" sz="1700" b="1" dirty="0" err="1"/>
              <a:t>Coordinate</a:t>
            </a:r>
            <a:r>
              <a:rPr lang="pt-BR" sz="1700" dirty="0"/>
              <a:t>. Se o nó de coordenadas não contém um múltiplo de três valores de coordenadas, os vértices restantes devem ser ignorados.</a:t>
            </a:r>
            <a:endParaRPr sz="1700" dirty="0"/>
          </a:p>
        </p:txBody>
      </p:sp>
      <p:sp>
        <p:nvSpPr>
          <p:cNvPr id="484" name="Google Shape;484;p5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64</a:t>
            </a:fld>
            <a:endParaRPr/>
          </a:p>
        </p:txBody>
      </p:sp>
      <p:sp>
        <p:nvSpPr>
          <p:cNvPr id="485" name="Google Shape;485;p50"/>
          <p:cNvSpPr/>
          <p:nvPr/>
        </p:nvSpPr>
        <p:spPr>
          <a:xfrm>
            <a:off x="542850" y="5405975"/>
            <a:ext cx="78012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https://www.web3d.org/documents/specifications/19775-1/V3.3/Part01/components/rendering.html#TriangleSet</a:t>
            </a:r>
            <a:r>
              <a:rPr lang="pt-B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486" name="Google Shape;486;p50" descr="TriangleSet nod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0621" y="2857500"/>
            <a:ext cx="1857596" cy="1526792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50"/>
          <p:cNvSpPr/>
          <p:nvPr/>
        </p:nvSpPr>
        <p:spPr>
          <a:xfrm>
            <a:off x="2203704" y="2156325"/>
            <a:ext cx="6834971" cy="31926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49450" algn="l"/>
                <a:tab pos="3463925" algn="l"/>
                <a:tab pos="4127500" algn="l"/>
              </a:tabLst>
            </a:pP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TriangleSet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: X3DComposedGeometryNode {</a:t>
            </a:r>
            <a:endParaRPr sz="1500"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49450" algn="l"/>
                <a:tab pos="3463925" algn="l"/>
                <a:tab pos="4127500" algn="l"/>
              </a:tabLst>
            </a:pP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MFNode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[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attrib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	[]   </a:t>
            </a:r>
            <a:r>
              <a:rPr lang="pt-BR" sz="1600" dirty="0">
                <a:solidFill>
                  <a:schemeClr val="dk1"/>
                </a:solidFill>
              </a:rPr>
              <a:t>	 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[X3DVertexAttributeNode]</a:t>
            </a:r>
            <a:endParaRPr sz="1500"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49450" algn="l"/>
                <a:tab pos="3463925" algn="l"/>
                <a:tab pos="4127500" algn="l"/>
              </a:tabLst>
            </a:pP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SFNode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[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color           	NULL 	[X3DColorNode]</a:t>
            </a:r>
            <a:endParaRPr sz="1500"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49450" algn="l"/>
                <a:tab pos="3463925" algn="l"/>
                <a:tab pos="4127500" algn="l"/>
              </a:tabLst>
            </a:pP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500" b="1" dirty="0" err="1">
                <a:solidFill>
                  <a:schemeClr val="dk1"/>
                </a:solidFill>
              </a:rPr>
              <a:t>SFNode</a:t>
            </a:r>
            <a:r>
              <a:rPr lang="pt-BR" sz="1600" b="1" dirty="0">
                <a:solidFill>
                  <a:schemeClr val="dk1"/>
                </a:solidFill>
              </a:rPr>
              <a:t>	</a:t>
            </a:r>
            <a:r>
              <a:rPr lang="pt-BR" sz="1500" b="1" dirty="0">
                <a:solidFill>
                  <a:schemeClr val="dk1"/>
                </a:solidFill>
              </a:rPr>
              <a:t>[</a:t>
            </a:r>
            <a:r>
              <a:rPr lang="pt-BR" sz="1500" b="1" dirty="0" err="1">
                <a:solidFill>
                  <a:schemeClr val="dk1"/>
                </a:solidFill>
              </a:rPr>
              <a:t>in,out</a:t>
            </a:r>
            <a:r>
              <a:rPr lang="pt-BR" sz="1500" b="1" dirty="0">
                <a:solidFill>
                  <a:schemeClr val="dk1"/>
                </a:solidFill>
              </a:rPr>
              <a:t>] 	</a:t>
            </a:r>
            <a:r>
              <a:rPr lang="pt-BR" sz="1500" b="1" dirty="0" err="1">
                <a:solidFill>
                  <a:schemeClr val="dk1"/>
                </a:solidFill>
              </a:rPr>
              <a:t>coord</a:t>
            </a:r>
            <a:r>
              <a:rPr lang="pt-BR" sz="1500" b="1" dirty="0">
                <a:solidFill>
                  <a:schemeClr val="dk1"/>
                </a:solidFill>
              </a:rPr>
              <a:t>           	NULL 	[X3DCoordinateNode]</a:t>
            </a:r>
            <a:endParaRPr sz="1500" b="1"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49450" algn="l"/>
                <a:tab pos="3463925" algn="l"/>
                <a:tab pos="4127500" algn="l"/>
              </a:tabLst>
            </a:pP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SFNode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[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fogCoord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	NULL 	[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FogCoordinate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  <a:endParaRPr sz="1500"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49450" algn="l"/>
                <a:tab pos="3463925" algn="l"/>
                <a:tab pos="4127500" algn="l"/>
              </a:tabLst>
            </a:pP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SFNode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[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metadata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	NULL 	[X3DMetadataObject]</a:t>
            </a:r>
            <a:endParaRPr sz="1500"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49450" algn="l"/>
                <a:tab pos="3463925" algn="l"/>
                <a:tab pos="4127500" algn="l"/>
              </a:tabLst>
            </a:pP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SFNode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[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normal          	NULL 	[X3DNormalNode]</a:t>
            </a:r>
            <a:endParaRPr sz="1500"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49450" algn="l"/>
                <a:tab pos="3463925" algn="l"/>
                <a:tab pos="4127500" algn="l"/>
              </a:tabLst>
            </a:pP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SFNode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[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texCoord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	NULL 	[X3DTextureCoordinateNode]</a:t>
            </a:r>
            <a:endParaRPr sz="1500"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49450" algn="l"/>
                <a:tab pos="3463925" algn="l"/>
                <a:tab pos="4127500" algn="l"/>
              </a:tabLst>
            </a:pP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SFBool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[]       	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ccw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	TRUE</a:t>
            </a:r>
            <a:endParaRPr sz="1500"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49450" algn="l"/>
                <a:tab pos="3463925" algn="l"/>
                <a:tab pos="4127500" algn="l"/>
              </a:tabLst>
            </a:pP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SFBool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[]       	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colorPerVertex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	TRUE</a:t>
            </a:r>
            <a:endParaRPr sz="1500"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49450" algn="l"/>
                <a:tab pos="3463925" algn="l"/>
                <a:tab pos="4127500" algn="l"/>
              </a:tabLst>
            </a:pP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SFBool</a:t>
            </a:r>
            <a:r>
              <a:rPr lang="pt-BR" sz="1500" dirty="0">
                <a:solidFill>
                  <a:schemeClr val="dk1"/>
                </a:solidFill>
              </a:rPr>
              <a:t>	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[]       	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normalPerVertex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TRUE</a:t>
            </a:r>
            <a:endParaRPr sz="1500"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49450" algn="l"/>
                <a:tab pos="3463925" algn="l"/>
                <a:tab pos="4127500" algn="l"/>
              </a:tabLst>
            </a:pP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SFBool</a:t>
            </a:r>
            <a:r>
              <a:rPr lang="pt-BR" sz="1500" dirty="0">
                <a:solidFill>
                  <a:schemeClr val="dk1"/>
                </a:solidFill>
              </a:rPr>
              <a:t>	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[]       	</a:t>
            </a:r>
            <a:r>
              <a:rPr lang="pt-BR" sz="15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solid</a:t>
            </a: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	TRUE</a:t>
            </a:r>
            <a:endParaRPr sz="1500"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49450" algn="l"/>
                <a:tab pos="3463925" algn="l"/>
                <a:tab pos="4127500" algn="l"/>
              </a:tabLst>
            </a:pPr>
            <a:r>
              <a:rPr lang="pt-BR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sz="15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C6662-9920-DE78-E819-D58F75B68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 de </a:t>
            </a:r>
            <a:r>
              <a:rPr lang="pt-BR" dirty="0" err="1"/>
              <a:t>TriangleSet</a:t>
            </a:r>
            <a:endParaRPr lang="pt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F3B7EC-EE05-590F-6334-8C842F65E1A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65</a:t>
            </a:fld>
            <a:endParaRPr lang="pt-B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609D10-2587-BEA2-9B95-23C98A8F1489}"/>
              </a:ext>
            </a:extLst>
          </p:cNvPr>
          <p:cNvSpPr txBox="1"/>
          <p:nvPr/>
        </p:nvSpPr>
        <p:spPr>
          <a:xfrm>
            <a:off x="411005" y="709756"/>
            <a:ext cx="8129491" cy="4616648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&lt;</a:t>
            </a:r>
            <a:r>
              <a:rPr lang="en-US" sz="1050" b="0" dirty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X3D</a:t>
            </a:r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&gt;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  &lt;</a:t>
            </a:r>
            <a:r>
              <a:rPr lang="en-US" sz="1050" b="0" dirty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Scene</a:t>
            </a:r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&gt;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    &lt;</a:t>
            </a:r>
            <a:r>
              <a:rPr lang="en-US" sz="1050" b="0" dirty="0" err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NavigationInfo</a:t>
            </a:r>
            <a:r>
              <a:rPr lang="en-US" sz="1050" b="0" dirty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50" b="0" dirty="0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headlight</a:t>
            </a:r>
            <a:r>
              <a:rPr lang="en-US" sz="1050" b="0" dirty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50" b="0" dirty="0">
                <a:solidFill>
                  <a:srgbClr val="E8C9BB"/>
                </a:solidFill>
                <a:effectLst/>
                <a:latin typeface="Menlo" panose="020B0609030804020204" pitchFamily="49" charset="0"/>
              </a:rPr>
              <a:t>"</a:t>
            </a:r>
            <a:r>
              <a:rPr lang="en-US" sz="1050" b="0" dirty="0">
                <a:solidFill>
                  <a:srgbClr val="CE9178"/>
                </a:solidFill>
                <a:effectLst/>
                <a:latin typeface="Menlo" panose="020B0609030804020204" pitchFamily="49" charset="0"/>
              </a:rPr>
              <a:t>false</a:t>
            </a:r>
            <a:r>
              <a:rPr lang="en-US" sz="1050" b="0" dirty="0">
                <a:solidFill>
                  <a:srgbClr val="E8C9BB"/>
                </a:solidFill>
                <a:effectLst/>
                <a:latin typeface="Menlo" panose="020B0609030804020204" pitchFamily="49" charset="0"/>
              </a:rPr>
              <a:t>"</a:t>
            </a:r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/&gt;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    &lt;</a:t>
            </a:r>
            <a:r>
              <a:rPr lang="en-US" sz="1050" b="0" dirty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Viewpoint</a:t>
            </a:r>
            <a:r>
              <a:rPr lang="en-US" sz="1050" b="0" dirty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50" b="0" dirty="0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orientation</a:t>
            </a:r>
            <a:r>
              <a:rPr lang="en-US" sz="1050" b="0" dirty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50" b="0" dirty="0">
                <a:solidFill>
                  <a:srgbClr val="E8C9BB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en-US" sz="1050" b="0" dirty="0">
                <a:solidFill>
                  <a:srgbClr val="CE9178"/>
                </a:solidFill>
                <a:effectLst/>
                <a:latin typeface="Menlo" panose="020B0609030804020204" pitchFamily="49" charset="0"/>
              </a:rPr>
              <a:t>0 -1 0 0.05</a:t>
            </a:r>
            <a:r>
              <a:rPr lang="en-US" sz="1050" b="0" dirty="0">
                <a:solidFill>
                  <a:srgbClr val="E8C9BB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en-US" sz="1050" b="0" dirty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50" b="0" dirty="0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position</a:t>
            </a:r>
            <a:r>
              <a:rPr lang="en-US" sz="1050" b="0" dirty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50" b="0" dirty="0">
                <a:solidFill>
                  <a:srgbClr val="E8C9BB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en-US" sz="1050" b="0" dirty="0">
                <a:solidFill>
                  <a:srgbClr val="CE9178"/>
                </a:solidFill>
                <a:effectLst/>
                <a:latin typeface="Menlo" panose="020B0609030804020204" pitchFamily="49" charset="0"/>
              </a:rPr>
              <a:t>0.13 2.51 11.24</a:t>
            </a:r>
            <a:r>
              <a:rPr lang="en-US" sz="1050" b="0" dirty="0">
                <a:solidFill>
                  <a:srgbClr val="E8C9BB"/>
                </a:solidFill>
                <a:effectLst/>
                <a:latin typeface="Menlo" panose="020B0609030804020204" pitchFamily="49" charset="0"/>
              </a:rPr>
              <a:t>’</a:t>
            </a:r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/&gt;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    &lt;</a:t>
            </a:r>
            <a:r>
              <a:rPr lang="en-US" sz="1050" b="0" dirty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Transform</a:t>
            </a:r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&gt;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      &lt;</a:t>
            </a:r>
            <a:r>
              <a:rPr lang="en-US" sz="1050" b="0" dirty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Shape</a:t>
            </a:r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&gt;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        &lt;</a:t>
            </a:r>
            <a:r>
              <a:rPr lang="en-US" sz="1050" b="0" dirty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Appearance</a:t>
            </a:r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&gt;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          &lt;</a:t>
            </a:r>
            <a:r>
              <a:rPr lang="en-US" sz="1050" b="0" dirty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Material</a:t>
            </a:r>
            <a:r>
              <a:rPr lang="en-US" sz="1050" b="0" dirty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50" b="0" dirty="0" err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emissiveColor</a:t>
            </a:r>
            <a:r>
              <a:rPr lang="en-US" sz="1050" b="0" dirty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50" b="0" dirty="0">
                <a:solidFill>
                  <a:srgbClr val="E8C9BB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en-US" sz="1050" b="0" dirty="0">
                <a:solidFill>
                  <a:srgbClr val="CE9178"/>
                </a:solidFill>
                <a:effectLst/>
                <a:latin typeface="Menlo" panose="020B0609030804020204" pitchFamily="49" charset="0"/>
              </a:rPr>
              <a:t>0 .1 0.6</a:t>
            </a:r>
            <a:r>
              <a:rPr lang="en-US" sz="1050" b="0" dirty="0">
                <a:solidFill>
                  <a:srgbClr val="E8C9BB"/>
                </a:solidFill>
                <a:effectLst/>
                <a:latin typeface="Menlo" panose="020B0609030804020204" pitchFamily="49" charset="0"/>
              </a:rPr>
              <a:t>’</a:t>
            </a:r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/&gt;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        &lt;/</a:t>
            </a:r>
            <a:r>
              <a:rPr lang="en-US" sz="1050" b="0" dirty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Appearance</a:t>
            </a:r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&gt;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        &lt;</a:t>
            </a:r>
            <a:r>
              <a:rPr lang="en-US" sz="1050" b="0" dirty="0" err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TriangleSet</a:t>
            </a:r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&gt;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          &lt;</a:t>
            </a:r>
            <a:r>
              <a:rPr lang="en-US" sz="1050" b="0" dirty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Coordinate</a:t>
            </a:r>
            <a:r>
              <a:rPr lang="en-US" sz="1050" b="0" dirty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50" b="0" dirty="0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point</a:t>
            </a:r>
            <a:r>
              <a:rPr lang="en-US" sz="1050" b="0" dirty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50" b="0" dirty="0">
                <a:solidFill>
                  <a:srgbClr val="E8C9BB"/>
                </a:solidFill>
                <a:effectLst/>
                <a:latin typeface="Menlo" panose="020B0609030804020204" pitchFamily="49" charset="0"/>
              </a:rPr>
              <a:t>‘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CE9178"/>
                </a:solidFill>
                <a:effectLst/>
                <a:latin typeface="Menlo" panose="020B0609030804020204" pitchFamily="49" charset="0"/>
              </a:rPr>
              <a:t>                               -4  1  3 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CE9178"/>
                </a:solidFill>
                <a:effectLst/>
                <a:latin typeface="Menlo" panose="020B0609030804020204" pitchFamily="49" charset="0"/>
              </a:rPr>
              <a:t>                              </a:t>
            </a:r>
            <a:r>
              <a:rPr lang="en-US" sz="1050" dirty="0">
                <a:solidFill>
                  <a:srgbClr val="CE9178"/>
                </a:solidFill>
                <a:latin typeface="Menlo" panose="020B0609030804020204" pitchFamily="49" charset="0"/>
              </a:rPr>
              <a:t> </a:t>
            </a:r>
            <a:r>
              <a:rPr lang="en-US" sz="1050" b="0" dirty="0">
                <a:solidFill>
                  <a:srgbClr val="CE9178"/>
                </a:solidFill>
                <a:effectLst/>
                <a:latin typeface="Menlo" panose="020B0609030804020204" pitchFamily="49" charset="0"/>
              </a:rPr>
              <a:t>-2  2  1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CE9178"/>
                </a:solidFill>
                <a:effectLst/>
                <a:latin typeface="Menlo" panose="020B0609030804020204" pitchFamily="49" charset="0"/>
              </a:rPr>
              <a:t>                               -3  4  0</a:t>
            </a:r>
          </a:p>
          <a:p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CE9178"/>
                </a:solidFill>
                <a:effectLst/>
                <a:latin typeface="Menlo" panose="020B0609030804020204" pitchFamily="49" charset="0"/>
              </a:rPr>
              <a:t>                                0  2  0 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CE9178"/>
                </a:solidFill>
                <a:effectLst/>
                <a:latin typeface="Menlo" panose="020B0609030804020204" pitchFamily="49" charset="0"/>
              </a:rPr>
              <a:t>                                2  3  1 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CE9178"/>
                </a:solidFill>
                <a:effectLst/>
                <a:latin typeface="Menlo" panose="020B0609030804020204" pitchFamily="49" charset="0"/>
              </a:rPr>
              <a:t>                               -2  3  1 </a:t>
            </a:r>
          </a:p>
          <a:p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CE9178"/>
                </a:solidFill>
                <a:effectLst/>
                <a:latin typeface="Menlo" panose="020B0609030804020204" pitchFamily="49" charset="0"/>
              </a:rPr>
              <a:t>                                5  5 -2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CE9178"/>
                </a:solidFill>
                <a:effectLst/>
                <a:latin typeface="Menlo" panose="020B0609030804020204" pitchFamily="49" charset="0"/>
              </a:rPr>
              <a:t>                                4  3  1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CE9178"/>
                </a:solidFill>
                <a:effectLst/>
                <a:latin typeface="Menlo" panose="020B0609030804020204" pitchFamily="49" charset="0"/>
              </a:rPr>
              <a:t>                                6  4  2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CE9178"/>
                </a:solidFill>
                <a:effectLst/>
                <a:latin typeface="Menlo" panose="020B0609030804020204" pitchFamily="49" charset="0"/>
              </a:rPr>
              <a:t>                          </a:t>
            </a:r>
            <a:r>
              <a:rPr lang="en-US" sz="1050" b="0" dirty="0">
                <a:solidFill>
                  <a:srgbClr val="E8C9BB"/>
                </a:solidFill>
                <a:effectLst/>
                <a:latin typeface="Menlo" panose="020B0609030804020204" pitchFamily="49" charset="0"/>
              </a:rPr>
              <a:t>‘</a:t>
            </a:r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/&gt;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        &lt;/</a:t>
            </a:r>
            <a:r>
              <a:rPr lang="en-US" sz="1050" b="0" dirty="0" err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TriangleSet</a:t>
            </a:r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&gt;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      &lt;/</a:t>
            </a:r>
            <a:r>
              <a:rPr lang="en-US" sz="1050" b="0" dirty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Shape</a:t>
            </a:r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&gt;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    &lt;/</a:t>
            </a:r>
            <a:r>
              <a:rPr lang="en-US" sz="1050" b="0" dirty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Transform</a:t>
            </a:r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&gt;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  &lt;/</a:t>
            </a:r>
            <a:r>
              <a:rPr lang="en-US" sz="1050" b="0" dirty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Scene</a:t>
            </a:r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&gt;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&lt;/</a:t>
            </a:r>
            <a:r>
              <a:rPr lang="en-US" sz="1050" b="0" dirty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X3D</a:t>
            </a:r>
            <a:r>
              <a:rPr lang="en-US" sz="1050" b="0" dirty="0">
                <a:solidFill>
                  <a:srgbClr val="808080"/>
                </a:solidFill>
                <a:effectLst/>
                <a:latin typeface="Menlo" panose="020B0609030804020204" pitchFamily="49" charset="0"/>
              </a:rPr>
              <a:t>&gt;</a:t>
            </a:r>
            <a:endParaRPr lang="en-US" sz="1050" b="0" dirty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C05694-5A4B-7150-5B6D-899088A2DE56}"/>
              </a:ext>
            </a:extLst>
          </p:cNvPr>
          <p:cNvSpPr txBox="1"/>
          <p:nvPr/>
        </p:nvSpPr>
        <p:spPr>
          <a:xfrm>
            <a:off x="392716" y="5347367"/>
            <a:ext cx="821178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50" dirty="0">
                <a:hlinkClick r:id="rId2"/>
              </a:rPr>
              <a:t>https://x3dgraphics.com/examples/X3dForWebAuthors/Chapter13GeometryTrianglesQuadrilaterals/TriangleSetExampleIndex.html</a:t>
            </a:r>
            <a:r>
              <a:rPr lang="pt-BR" sz="1050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ACA3174-9FF3-97EE-F05B-3EBE9D12E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5696" y="2392092"/>
            <a:ext cx="3919728" cy="261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19513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5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Projeto 1 : Segunda Parte</a:t>
            </a:r>
            <a:endParaRPr/>
          </a:p>
        </p:txBody>
      </p:sp>
      <p:sp>
        <p:nvSpPr>
          <p:cNvPr id="549" name="Google Shape;549;p57"/>
          <p:cNvSpPr txBox="1">
            <a:spLocks noGrp="1"/>
          </p:cNvSpPr>
          <p:nvPr>
            <p:ph type="body" idx="1"/>
          </p:nvPr>
        </p:nvSpPr>
        <p:spPr>
          <a:xfrm>
            <a:off x="241275" y="838975"/>
            <a:ext cx="87234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5263"/>
              <a:buFont typeface="Verdana"/>
              <a:buNone/>
            </a:pPr>
            <a:r>
              <a:rPr lang="pt-BR" sz="1900" b="1" dirty="0"/>
              <a:t>Continuar </a:t>
            </a:r>
            <a:r>
              <a:rPr lang="pt-BR" sz="1900" b="1" dirty="0" err="1"/>
              <a:t>renderizador</a:t>
            </a:r>
            <a:r>
              <a:rPr lang="pt-BR" sz="1900" b="1" dirty="0"/>
              <a:t>:</a:t>
            </a:r>
            <a:endParaRPr lang="en-BR" sz="1600" b="1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68750"/>
              <a:buFont typeface="Arial"/>
              <a:buNone/>
            </a:pPr>
            <a:r>
              <a:rPr lang="pt-BR" sz="1600" b="1" dirty="0">
                <a:latin typeface="Calibri"/>
                <a:ea typeface="Calibri"/>
                <a:cs typeface="Calibri"/>
                <a:sym typeface="Calibri"/>
              </a:rPr>
              <a:t>Tarefa 2:</a:t>
            </a:r>
            <a:r>
              <a:rPr lang="pt-BR" sz="1600" dirty="0">
                <a:latin typeface="Calibri"/>
                <a:ea typeface="Calibri"/>
                <a:cs typeface="Calibri"/>
                <a:sym typeface="Calibri"/>
              </a:rPr>
              <a:t> fazer as transformadas no modelo</a:t>
            </a:r>
          </a:p>
          <a:p>
            <a:pPr marL="0" lvl="0" indent="0" algn="just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68750"/>
              <a:buFont typeface="Arial"/>
              <a:buNone/>
            </a:pPr>
            <a:r>
              <a:rPr lang="pt-BR" sz="1600" b="1" dirty="0">
                <a:latin typeface="Calibri"/>
                <a:ea typeface="Calibri"/>
                <a:cs typeface="Calibri"/>
                <a:sym typeface="Calibri"/>
              </a:rPr>
              <a:t>Tarefa 3:</a:t>
            </a:r>
            <a:r>
              <a:rPr lang="pt-BR" sz="1600" dirty="0">
                <a:latin typeface="Calibri"/>
                <a:ea typeface="Calibri"/>
                <a:cs typeface="Calibri"/>
                <a:sym typeface="Calibri"/>
              </a:rPr>
              <a:t> fazer as transformadas de câmera</a:t>
            </a:r>
          </a:p>
          <a:p>
            <a:pPr marL="0" lvl="0" indent="0" algn="just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68750"/>
              <a:buFont typeface="Arial"/>
              <a:buNone/>
            </a:pPr>
            <a:r>
              <a:rPr lang="pt-BR" sz="1600" b="1" dirty="0">
                <a:latin typeface="Calibri"/>
                <a:ea typeface="Calibri"/>
                <a:cs typeface="Calibri"/>
                <a:sym typeface="Calibri"/>
              </a:rPr>
              <a:t>Tarefa 4:</a:t>
            </a:r>
            <a:r>
              <a:rPr lang="pt-BR" sz="1600" dirty="0">
                <a:latin typeface="Calibri"/>
                <a:ea typeface="Calibri"/>
                <a:cs typeface="Calibri"/>
                <a:sym typeface="Calibri"/>
              </a:rPr>
              <a:t> fazer as transformadas de projeção perspectiva</a:t>
            </a: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68750"/>
              <a:buFont typeface="Arial"/>
              <a:buNone/>
            </a:pPr>
            <a:r>
              <a:rPr lang="pt-BR" sz="1600" b="1" dirty="0">
                <a:latin typeface="Calibri"/>
                <a:ea typeface="Calibri"/>
                <a:cs typeface="Calibri"/>
                <a:sym typeface="Calibri"/>
              </a:rPr>
              <a:t>Tarefa 5: </a:t>
            </a:r>
            <a:r>
              <a:rPr lang="pt-BR" sz="1600" dirty="0">
                <a:latin typeface="Calibri"/>
                <a:ea typeface="Calibri"/>
                <a:cs typeface="Calibri"/>
                <a:sym typeface="Calibri"/>
              </a:rPr>
              <a:t>fazer as transformações para coordenadas da tela</a:t>
            </a:r>
          </a:p>
          <a:p>
            <a:pPr marL="0" lvl="0" indent="0" algn="just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68750"/>
              <a:buFont typeface="Arial"/>
              <a:buNone/>
            </a:pPr>
            <a:endParaRPr lang="pt-BR" sz="1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68750"/>
              <a:buFont typeface="Arial"/>
              <a:buNone/>
            </a:pPr>
            <a:r>
              <a:rPr lang="pt-BR" sz="1600" dirty="0">
                <a:latin typeface="Calibri"/>
                <a:ea typeface="Calibri"/>
                <a:cs typeface="Calibri"/>
                <a:sym typeface="Calibri"/>
              </a:rPr>
              <a:t>TAREFA: Desenhar triângulos (</a:t>
            </a:r>
            <a:r>
              <a:rPr lang="pt-BR" sz="1600" dirty="0" err="1">
                <a:latin typeface="Calibri"/>
                <a:ea typeface="Calibri"/>
                <a:cs typeface="Calibri"/>
                <a:sym typeface="Calibri"/>
              </a:rPr>
              <a:t>Triangle</a:t>
            </a:r>
            <a:r>
              <a:rPr lang="pt-BR" sz="1600" dirty="0">
                <a:latin typeface="Calibri"/>
                <a:ea typeface="Calibri"/>
                <a:cs typeface="Calibri"/>
                <a:sym typeface="Calibri"/>
              </a:rPr>
              <a:t> Set)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Font typeface="Verdana"/>
              <a:buNone/>
            </a:pPr>
            <a:endParaRPr sz="19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5263"/>
              <a:buFont typeface="Verdana"/>
              <a:buNone/>
            </a:pPr>
            <a:r>
              <a:rPr lang="pt-BR" sz="1900" b="1" dirty="0"/>
              <a:t>Base: </a:t>
            </a:r>
            <a:endParaRPr sz="19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5263"/>
              <a:buFont typeface="Verdana"/>
              <a:buNone/>
            </a:pPr>
            <a:r>
              <a:rPr lang="pt-BR" sz="1900" u="sng" dirty="0">
                <a:solidFill>
                  <a:schemeClr val="hlink"/>
                </a:solidFill>
                <a:hlinkClick r:id="rId3"/>
              </a:rPr>
              <a:t>https://github.com/lpsoares/Renderizador</a:t>
            </a:r>
            <a:endParaRPr sz="19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5263"/>
              <a:buFont typeface="Verdana"/>
              <a:buNone/>
            </a:pPr>
            <a:endParaRPr sz="19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5263"/>
              <a:buFont typeface="Verdana"/>
              <a:buNone/>
            </a:pPr>
            <a:r>
              <a:rPr lang="pt-BR" sz="1900" b="1" dirty="0"/>
              <a:t>Data de Entrega (máximo): </a:t>
            </a:r>
            <a:endParaRPr sz="19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57894"/>
              <a:buFont typeface="Arial"/>
              <a:buNone/>
            </a:pPr>
            <a:r>
              <a:rPr lang="pt-BR" sz="1900" dirty="0"/>
              <a:t>7/9/2024 às 23:59 (DOMINGO) [Supondo mesmo repositório da fase 1.]</a:t>
            </a:r>
            <a:endParaRPr sz="19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57894"/>
              <a:buFont typeface="Arial"/>
              <a:buNone/>
            </a:pPr>
            <a:endParaRPr sz="19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Font typeface="Verdana"/>
              <a:buNone/>
            </a:pPr>
            <a:r>
              <a:rPr lang="pt-BR" sz="1900" b="1" dirty="0"/>
              <a:t>Detalhes:</a:t>
            </a:r>
            <a:endParaRPr sz="19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5263"/>
              <a:buFont typeface="Verdana"/>
              <a:buNone/>
            </a:pPr>
            <a:r>
              <a:rPr lang="pt-BR" sz="1900" dirty="0"/>
              <a:t>Página da Disciplina (</a:t>
            </a:r>
            <a:r>
              <a:rPr lang="pt-BR" sz="1900" dirty="0">
                <a:hlinkClick r:id="rId4"/>
              </a:rPr>
              <a:t>https://lpsoares.github.io/ComputacaoGrafica/</a:t>
            </a:r>
            <a:r>
              <a:rPr lang="pt-BR" sz="1900" dirty="0"/>
              <a:t>)</a:t>
            </a:r>
            <a:endParaRPr sz="1900" dirty="0"/>
          </a:p>
        </p:txBody>
      </p:sp>
      <p:sp>
        <p:nvSpPr>
          <p:cNvPr id="550" name="Google Shape;550;p5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66</a:t>
            </a:fld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58"/>
          <p:cNvSpPr txBox="1">
            <a:spLocks noGrp="1"/>
          </p:cNvSpPr>
          <p:nvPr>
            <p:ph type="sldNum" idx="12"/>
          </p:nvPr>
        </p:nvSpPr>
        <p:spPr>
          <a:xfrm>
            <a:off x="6553200" y="5296959"/>
            <a:ext cx="2133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67</a:t>
            </a:fld>
            <a:endParaRPr/>
          </a:p>
        </p:txBody>
      </p:sp>
      <p:sp>
        <p:nvSpPr>
          <p:cNvPr id="556" name="Google Shape;556;p58"/>
          <p:cNvSpPr txBox="1">
            <a:spLocks noGrp="1"/>
          </p:cNvSpPr>
          <p:nvPr>
            <p:ph type="body" idx="1"/>
          </p:nvPr>
        </p:nvSpPr>
        <p:spPr>
          <a:xfrm>
            <a:off x="955687" y="1402663"/>
            <a:ext cx="73437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pt-BR"/>
              <a:t>Computação Gráfica</a:t>
            </a:r>
            <a:endParaRPr/>
          </a:p>
        </p:txBody>
      </p:sp>
      <p:sp>
        <p:nvSpPr>
          <p:cNvPr id="4" name="Google Shape;926;p84">
            <a:extLst>
              <a:ext uri="{FF2B5EF4-FFF2-40B4-BE49-F238E27FC236}">
                <a16:creationId xmlns:a16="http://schemas.microsoft.com/office/drawing/2014/main" id="{B5889F63-C00C-EB6E-8C5C-B39FA83C666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 dirty="0"/>
              <a:t>Luciano Soares</a:t>
            </a:r>
            <a:endParaRPr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 dirty="0"/>
              <a:t>&lt;</a:t>
            </a:r>
            <a:r>
              <a:rPr lang="pt-BR" sz="2333" dirty="0" err="1"/>
              <a:t>lpsoares@insper.edu.br</a:t>
            </a:r>
            <a:r>
              <a:rPr lang="pt-BR" sz="2333" dirty="0"/>
              <a:t>&gt;</a:t>
            </a:r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endParaRPr lang="pt-BR" sz="2333"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333" dirty="0"/>
              <a:t>Fabio Orfali</a:t>
            </a:r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333" dirty="0"/>
              <a:t>&lt;fabioO1@insper.edu.br&gt;</a:t>
            </a:r>
            <a:endParaRPr sz="2333"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endParaRPr sz="2333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5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Referências:</a:t>
            </a:r>
            <a:endParaRPr/>
          </a:p>
        </p:txBody>
      </p:sp>
      <p:sp>
        <p:nvSpPr>
          <p:cNvPr id="563" name="Google Shape;563;p59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Boa explicação da matriz de projeção: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u="sng" dirty="0">
                <a:solidFill>
                  <a:schemeClr val="hlink"/>
                </a:solidFill>
                <a:hlinkClick r:id="rId3"/>
              </a:rPr>
              <a:t>https://www.scratchapixel.com/lessons/3d-basic-rendering/perspective-and-orthographic-projection-matrix/opengl-perspective-projection-matrix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Bom também: </a:t>
            </a:r>
            <a:r>
              <a:rPr lang="pt-BR" u="sng" dirty="0">
                <a:solidFill>
                  <a:schemeClr val="hlink"/>
                </a:solidFill>
                <a:hlinkClick r:id="rId4"/>
              </a:rPr>
              <a:t>https://www.scratchapixel.com/lessons/3d-basic-rendering/perspective-and-orthographic-projection-matrix/projection-matrices-what-you-need-to-know-first</a:t>
            </a:r>
            <a:r>
              <a:rPr lang="pt-BR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Outro documento: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u="sng" dirty="0">
                <a:solidFill>
                  <a:schemeClr val="hlink"/>
                </a:solidFill>
                <a:hlinkClick r:id="rId5"/>
              </a:rPr>
              <a:t>https://www.cs.umd.edu/~zwicker/courses/computergraphics/03_Projection.pdf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</p:txBody>
      </p:sp>
      <p:sp>
        <p:nvSpPr>
          <p:cNvPr id="564" name="Google Shape;564;p5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68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567"/>
              <a:t>Perspectiva da Idade Média para Renascentismo</a:t>
            </a:r>
            <a:endParaRPr sz="2567"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  <p:pic>
        <p:nvPicPr>
          <p:cNvPr id="78" name="Google Shape;78;p11"/>
          <p:cNvPicPr preferRelativeResize="0"/>
          <p:nvPr/>
        </p:nvPicPr>
        <p:blipFill rotWithShape="1">
          <a:blip r:embed="rId3">
            <a:alphaModFix/>
          </a:blip>
          <a:srcRect r="50886"/>
          <a:stretch/>
        </p:blipFill>
        <p:spPr>
          <a:xfrm>
            <a:off x="568719" y="777875"/>
            <a:ext cx="3932401" cy="391432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1"/>
          <p:cNvSpPr txBox="1"/>
          <p:nvPr/>
        </p:nvSpPr>
        <p:spPr>
          <a:xfrm>
            <a:off x="568725" y="4692200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</a:rPr>
              <a:t>Cristo davanti a Caifa; por Giotto; c.1305</a:t>
            </a:r>
            <a:endParaRPr/>
          </a:p>
        </p:txBody>
      </p:sp>
      <p:sp>
        <p:nvSpPr>
          <p:cNvPr id="80" name="Google Shape;80;p11"/>
          <p:cNvSpPr txBox="1"/>
          <p:nvPr/>
        </p:nvSpPr>
        <p:spPr>
          <a:xfrm>
            <a:off x="475025" y="4947250"/>
            <a:ext cx="8142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/>
              <a:t>"As vigas do teto convergem de maneira convincente, mas a projeção geométrica expõe a falha em convergir com precisão."</a:t>
            </a:r>
            <a:endParaRPr sz="1500" b="1"/>
          </a:p>
        </p:txBody>
      </p:sp>
      <p:sp>
        <p:nvSpPr>
          <p:cNvPr id="81" name="Google Shape;81;p11"/>
          <p:cNvSpPr txBox="1"/>
          <p:nvPr/>
        </p:nvSpPr>
        <p:spPr>
          <a:xfrm>
            <a:off x="5158300" y="5378213"/>
            <a:ext cx="326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"/>
              <a:t>Tyler, Christopher. (2000). Perspective as a geometric tool that launched the Renaissance. Proceedings of SPIE - The International Society for Optical Engineering.</a:t>
            </a:r>
            <a:endParaRPr sz="600"/>
          </a:p>
        </p:txBody>
      </p:sp>
      <p:pic>
        <p:nvPicPr>
          <p:cNvPr id="82" name="Google Shape;82;p11"/>
          <p:cNvPicPr preferRelativeResize="0"/>
          <p:nvPr/>
        </p:nvPicPr>
        <p:blipFill rotWithShape="1">
          <a:blip r:embed="rId3">
            <a:alphaModFix/>
          </a:blip>
          <a:srcRect l="50129"/>
          <a:stretch/>
        </p:blipFill>
        <p:spPr>
          <a:xfrm>
            <a:off x="4636049" y="777875"/>
            <a:ext cx="3992850" cy="3914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2581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Perspectiva no Renascentismo</a:t>
            </a:r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  <p:sp>
        <p:nvSpPr>
          <p:cNvPr id="90" name="Google Shape;90;p12"/>
          <p:cNvSpPr txBox="1"/>
          <p:nvPr/>
        </p:nvSpPr>
        <p:spPr>
          <a:xfrm>
            <a:off x="400875" y="4486050"/>
            <a:ext cx="749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 err="1">
                <a:solidFill>
                  <a:schemeClr val="dk1"/>
                </a:solidFill>
              </a:rPr>
              <a:t>Guarigione</a:t>
            </a:r>
            <a:r>
              <a:rPr lang="pt-BR" sz="1200" dirty="0">
                <a:solidFill>
                  <a:schemeClr val="dk1"/>
                </a:solidFill>
              </a:rPr>
              <a:t> </a:t>
            </a:r>
            <a:r>
              <a:rPr lang="pt-BR" sz="1200" dirty="0" err="1">
                <a:solidFill>
                  <a:schemeClr val="dk1"/>
                </a:solidFill>
              </a:rPr>
              <a:t>dello</a:t>
            </a:r>
            <a:r>
              <a:rPr lang="pt-BR" sz="1200" dirty="0">
                <a:solidFill>
                  <a:schemeClr val="dk1"/>
                </a:solidFill>
              </a:rPr>
              <a:t> </a:t>
            </a:r>
            <a:r>
              <a:rPr lang="pt-BR" sz="1200" dirty="0" err="1">
                <a:solidFill>
                  <a:schemeClr val="dk1"/>
                </a:solidFill>
              </a:rPr>
              <a:t>storpio</a:t>
            </a:r>
            <a:r>
              <a:rPr lang="pt-BR" sz="1200" dirty="0">
                <a:solidFill>
                  <a:schemeClr val="dk1"/>
                </a:solidFill>
              </a:rPr>
              <a:t> e </a:t>
            </a:r>
            <a:r>
              <a:rPr lang="pt-BR" sz="1200" dirty="0" err="1">
                <a:solidFill>
                  <a:schemeClr val="dk1"/>
                </a:solidFill>
              </a:rPr>
              <a:t>resurrezione</a:t>
            </a:r>
            <a:r>
              <a:rPr lang="pt-BR" sz="1200" dirty="0">
                <a:solidFill>
                  <a:schemeClr val="dk1"/>
                </a:solidFill>
              </a:rPr>
              <a:t> </a:t>
            </a:r>
            <a:r>
              <a:rPr lang="pt-BR" sz="1200" dirty="0" err="1">
                <a:solidFill>
                  <a:schemeClr val="dk1"/>
                </a:solidFill>
              </a:rPr>
              <a:t>di</a:t>
            </a:r>
            <a:r>
              <a:rPr lang="pt-BR" sz="1200" dirty="0">
                <a:solidFill>
                  <a:schemeClr val="dk1"/>
                </a:solidFill>
              </a:rPr>
              <a:t> </a:t>
            </a:r>
            <a:r>
              <a:rPr lang="pt-BR" sz="1200" dirty="0" err="1">
                <a:solidFill>
                  <a:schemeClr val="dk1"/>
                </a:solidFill>
              </a:rPr>
              <a:t>Tabita</a:t>
            </a:r>
            <a:r>
              <a:rPr lang="pt-BR" sz="1200" dirty="0">
                <a:solidFill>
                  <a:schemeClr val="dk1"/>
                </a:solidFill>
              </a:rPr>
              <a:t>; por </a:t>
            </a:r>
            <a:r>
              <a:rPr lang="pt-BR" sz="1200" dirty="0" err="1">
                <a:solidFill>
                  <a:schemeClr val="dk1"/>
                </a:solidFill>
              </a:rPr>
              <a:t>Masolino</a:t>
            </a:r>
            <a:r>
              <a:rPr lang="pt-BR" sz="1200" dirty="0">
                <a:solidFill>
                  <a:schemeClr val="dk1"/>
                </a:solidFill>
              </a:rPr>
              <a:t>; 1424-1425</a:t>
            </a:r>
            <a:endParaRPr dirty="0"/>
          </a:p>
        </p:txBody>
      </p:sp>
      <p:pic>
        <p:nvPicPr>
          <p:cNvPr id="91" name="Google Shape;91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875" y="857500"/>
            <a:ext cx="8235000" cy="362855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2"/>
          <p:cNvSpPr txBox="1"/>
          <p:nvPr/>
        </p:nvSpPr>
        <p:spPr>
          <a:xfrm>
            <a:off x="611925" y="4811390"/>
            <a:ext cx="81312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/>
              <a:t>O primeiro uso conhecido de convergência central precisa. Ele fez uso consciente da perspectiva linear, como demonstrado pelo prego usado na parede para traçar linhas de fuga.</a:t>
            </a:r>
            <a:endParaRPr b="1" dirty="0"/>
          </a:p>
        </p:txBody>
      </p:sp>
      <p:sp>
        <p:nvSpPr>
          <p:cNvPr id="93" name="Google Shape;93;p12"/>
          <p:cNvSpPr txBox="1"/>
          <p:nvPr/>
        </p:nvSpPr>
        <p:spPr>
          <a:xfrm>
            <a:off x="5158300" y="5378213"/>
            <a:ext cx="326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"/>
              <a:t>Tyler, Christopher. (2000). Perspective as a geometric tool that launched the Renaissance. Proceedings of SPIE - The International Society for Optical Engineering.</a:t>
            </a:r>
            <a:endParaRPr sz="600"/>
          </a:p>
        </p:txBody>
      </p:sp>
    </p:spTree>
    <p:extLst>
      <p:ext uri="{BB962C8B-B14F-4D97-AF65-F5344CB8AC3E}">
        <p14:creationId xmlns:p14="http://schemas.microsoft.com/office/powerpoint/2010/main" val="4205433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De pictura</a:t>
            </a:r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body" idx="1"/>
          </p:nvPr>
        </p:nvSpPr>
        <p:spPr>
          <a:xfrm>
            <a:off x="4109075" y="838975"/>
            <a:ext cx="4709700" cy="3564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800"/>
              <a:t>Leon Battista Alberti escreveu De pictura pela primeira vez em 1435, no qual descreveu, em palavras e ilustrações, os princípios geométricos da perspectiva na pintura. No ano seguinte, ele escreveu uma versão no dialeto toscano, Della pittura.</a:t>
            </a:r>
            <a:endParaRPr sz="1800"/>
          </a:p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/>
          </a:p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800"/>
              <a:t>Hoje, apenas 20 manuscritos latinos e três manuscritos toscanos sobrevivem. Foi publicado pela primeira vez na imprensa em Basel em 15XX.</a:t>
            </a:r>
            <a:endParaRPr sz="1800"/>
          </a:p>
        </p:txBody>
      </p:sp>
      <p:sp>
        <p:nvSpPr>
          <p:cNvPr id="101" name="Google Shape;101;p1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  <p:pic>
        <p:nvPicPr>
          <p:cNvPr id="102" name="Google Shape;102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550" y="838963"/>
            <a:ext cx="3429000" cy="471487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3"/>
          <p:cNvSpPr txBox="1"/>
          <p:nvPr/>
        </p:nvSpPr>
        <p:spPr>
          <a:xfrm>
            <a:off x="4109075" y="4335275"/>
            <a:ext cx="4900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1"/>
                </a:solidFill>
              </a:rPr>
              <a:t>Fonte: </a:t>
            </a:r>
            <a:r>
              <a:rPr lang="pt-BR" sz="1000" u="sng">
                <a:solidFill>
                  <a:schemeClr val="hlink"/>
                </a:solidFill>
                <a:hlinkClick r:id="rId4"/>
              </a:rPr>
              <a:t>https://euclidinflorence.wordpress.com/exhibition-catalog/albertis-de-pittura/</a:t>
            </a:r>
            <a:r>
              <a:rPr lang="pt-BR" sz="1000">
                <a:solidFill>
                  <a:schemeClr val="dk1"/>
                </a:solidFill>
              </a:rPr>
              <a:t> </a:t>
            </a:r>
            <a:endParaRPr sz="1200"/>
          </a:p>
        </p:txBody>
      </p:sp>
    </p:spTree>
    <p:extLst>
      <p:ext uri="{BB962C8B-B14F-4D97-AF65-F5344CB8AC3E}">
        <p14:creationId xmlns:p14="http://schemas.microsoft.com/office/powerpoint/2010/main" val="820431904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3873</Words>
  <Application>Microsoft Macintosh PowerPoint</Application>
  <PresentationFormat>On-screen Show (16:10)</PresentationFormat>
  <Paragraphs>568</Paragraphs>
  <Slides>68</Slides>
  <Notes>67</Notes>
  <HiddenSlides>10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5" baseType="lpstr">
      <vt:lpstr>Arial</vt:lpstr>
      <vt:lpstr>Calibri</vt:lpstr>
      <vt:lpstr>Cambria Math</vt:lpstr>
      <vt:lpstr>Menlo</vt:lpstr>
      <vt:lpstr>Palatino Linotype</vt:lpstr>
      <vt:lpstr>Verdana</vt:lpstr>
      <vt:lpstr>Personalizar design</vt:lpstr>
      <vt:lpstr>PowerPoint Presentation</vt:lpstr>
      <vt:lpstr>Kahoot</vt:lpstr>
      <vt:lpstr>Perspectiva</vt:lpstr>
      <vt:lpstr>Do espaço da câmera (3D) para Plano de Imagem (2D)</vt:lpstr>
      <vt:lpstr>Do espaço da câmera (3D) para Plano de Imagem (2D)</vt:lpstr>
      <vt:lpstr>Perspectiva na Arte</vt:lpstr>
      <vt:lpstr>Perspectiva da Idade Média para Renascentismo</vt:lpstr>
      <vt:lpstr>Perspectiva no Renascentismo</vt:lpstr>
      <vt:lpstr>De pictura</vt:lpstr>
      <vt:lpstr>Perspectiva na Arte</vt:lpstr>
      <vt:lpstr>Perspectiva na Arte</vt:lpstr>
      <vt:lpstr>Câmara Estenopeica</vt:lpstr>
      <vt:lpstr>Para quem não conhecem uma câmera pinhole</vt:lpstr>
      <vt:lpstr>Projeção Perspectiva</vt:lpstr>
      <vt:lpstr>Projeção Perspectiva : Visão Lateral</vt:lpstr>
      <vt:lpstr>Projeção Perspectiva : Visão 3D</vt:lpstr>
      <vt:lpstr>Projeção Perspectiva : Visão Lateral</vt:lpstr>
      <vt:lpstr>Atividade: Modelar e Desenhar um Cubo</vt:lpstr>
      <vt:lpstr>Sistema de Coordenadas Cartesianas 3D</vt:lpstr>
      <vt:lpstr>Atividade: Modelando o Cubo</vt:lpstr>
      <vt:lpstr>Atividade: Desenhando o Cubo</vt:lpstr>
      <vt:lpstr>ATIVIDADE 1: DESENHANDO UM CUBO</vt:lpstr>
      <vt:lpstr>Atividade: Pensando na Solução</vt:lpstr>
      <vt:lpstr>Atividade: Realize os Cálculos</vt:lpstr>
      <vt:lpstr>Atividade: Resultado Esperado</vt:lpstr>
      <vt:lpstr>Atividade: Resultado Final</vt:lpstr>
      <vt:lpstr>Avançando o Desenho do Cubo</vt:lpstr>
      <vt:lpstr>Relembrando Câmera Pinhole</vt:lpstr>
      <vt:lpstr>Calculando Câmera Pinhole</vt:lpstr>
      <vt:lpstr>Transformação Projetiva de Câmera Pinhole</vt:lpstr>
      <vt:lpstr>Projeção Perspectiva Básica (2D)</vt:lpstr>
      <vt:lpstr>Transformações Projetivas</vt:lpstr>
      <vt:lpstr>Transformações Projetivas</vt:lpstr>
      <vt:lpstr>Projeção em Coordenadas Homogêneas (3D)</vt:lpstr>
      <vt:lpstr>Perspectiva: posição da câmera + ângulo de visão </vt:lpstr>
      <vt:lpstr>Composição Perspectiva</vt:lpstr>
      <vt:lpstr>Composição Perspectiva</vt:lpstr>
      <vt:lpstr>Especificando a Projeção Perspectiva</vt:lpstr>
      <vt:lpstr>Especificando o Volume de Visão Perspectiva</vt:lpstr>
      <vt:lpstr>Especificando o Volume de Visão Perspectiva</vt:lpstr>
      <vt:lpstr>Implementação de Projeção Perspectiva</vt:lpstr>
      <vt:lpstr>Transformações Perspectivas</vt:lpstr>
      <vt:lpstr>Matriz de Transformação Perspectiva</vt:lpstr>
      <vt:lpstr>Para os curiosos</vt:lpstr>
      <vt:lpstr>Exemplo com a Matriz Perspectiva</vt:lpstr>
      <vt:lpstr>Divisão Homogênea (Perspective Divide ou Homogeneous Divide)</vt:lpstr>
      <vt:lpstr>Transformações para Tela Screen Transformation</vt:lpstr>
      <vt:lpstr>Transformações para Tela Screen Transformation</vt:lpstr>
      <vt:lpstr>Coordenadas Homogêneas (3D)</vt:lpstr>
      <vt:lpstr>Recapitulando Transformações</vt:lpstr>
      <vt:lpstr>Recapitulando Transformações</vt:lpstr>
      <vt:lpstr>Recapitulando Transformações</vt:lpstr>
      <vt:lpstr>Recapitulando Transformações</vt:lpstr>
      <vt:lpstr>Recapitulando Transformações</vt:lpstr>
      <vt:lpstr>Recapitulando Transformações</vt:lpstr>
      <vt:lpstr>ATIVIDADE 2:</vt:lpstr>
      <vt:lpstr>X3D Continuação</vt:lpstr>
      <vt:lpstr>Transform</vt:lpstr>
      <vt:lpstr>Transform</vt:lpstr>
      <vt:lpstr>Em especial: SFRotation </vt:lpstr>
      <vt:lpstr>Viewpoint</vt:lpstr>
      <vt:lpstr>FOVY (opcional para projeto)</vt:lpstr>
      <vt:lpstr>Coordinate</vt:lpstr>
      <vt:lpstr>TriangleSet</vt:lpstr>
      <vt:lpstr>Exemplo de TriangleSet</vt:lpstr>
      <vt:lpstr>Projeto 1 : Segunda Parte</vt:lpstr>
      <vt:lpstr>PowerPoint Presentation</vt:lpstr>
      <vt:lpstr>Referências: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Luciano Pereira Soares</cp:lastModifiedBy>
  <cp:revision>48</cp:revision>
  <dcterms:modified xsi:type="dcterms:W3CDTF">2025-08-28T00:21:03Z</dcterms:modified>
</cp:coreProperties>
</file>