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0" r:id="rId1"/>
  </p:sldMasterIdLst>
  <p:notesMasterIdLst>
    <p:notesMasterId r:id="rId58"/>
  </p:notesMasterIdLst>
  <p:sldIdLst>
    <p:sldId id="256" r:id="rId2"/>
    <p:sldId id="323" r:id="rId3"/>
    <p:sldId id="355" r:id="rId4"/>
    <p:sldId id="257" r:id="rId5"/>
    <p:sldId id="358" r:id="rId6"/>
    <p:sldId id="359" r:id="rId7"/>
    <p:sldId id="258" r:id="rId8"/>
    <p:sldId id="259"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324" r:id="rId24"/>
    <p:sldId id="275" r:id="rId25"/>
    <p:sldId id="276" r:id="rId26"/>
    <p:sldId id="277" r:id="rId27"/>
    <p:sldId id="278" r:id="rId28"/>
    <p:sldId id="280" r:id="rId29"/>
    <p:sldId id="281" r:id="rId30"/>
    <p:sldId id="282" r:id="rId31"/>
    <p:sldId id="283" r:id="rId32"/>
    <p:sldId id="284" r:id="rId33"/>
    <p:sldId id="285" r:id="rId34"/>
    <p:sldId id="286" r:id="rId35"/>
    <p:sldId id="287" r:id="rId36"/>
    <p:sldId id="288" r:id="rId37"/>
    <p:sldId id="289" r:id="rId38"/>
    <p:sldId id="291" r:id="rId39"/>
    <p:sldId id="295" r:id="rId40"/>
    <p:sldId id="292" r:id="rId41"/>
    <p:sldId id="260" r:id="rId42"/>
    <p:sldId id="360" r:id="rId43"/>
    <p:sldId id="293" r:id="rId44"/>
    <p:sldId id="356" r:id="rId45"/>
    <p:sldId id="294" r:id="rId46"/>
    <p:sldId id="300" r:id="rId47"/>
    <p:sldId id="296" r:id="rId48"/>
    <p:sldId id="297" r:id="rId49"/>
    <p:sldId id="301" r:id="rId50"/>
    <p:sldId id="357" r:id="rId51"/>
    <p:sldId id="326" r:id="rId52"/>
    <p:sldId id="298" r:id="rId53"/>
    <p:sldId id="299" r:id="rId54"/>
    <p:sldId id="354" r:id="rId55"/>
    <p:sldId id="325" r:id="rId56"/>
    <p:sldId id="322" r:id="rId57"/>
  </p:sldIdLst>
  <p:sldSz cx="9144000" cy="5715000" type="screen16x1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80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B0F0"/>
    <a:srgbClr val="4F810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157F96D-B03A-E5FE-AD06-AF72ADC487F0}" v="9" dt="2024-08-27T03:59:50.262"/>
    <p1510:client id="{EAB3A4BC-04CF-5ACB-BACA-4AEBC05A4C0F}" v="65" dt="2024-08-27T11:16:22.43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521"/>
  </p:normalViewPr>
  <p:slideViewPr>
    <p:cSldViewPr snapToGrid="0">
      <p:cViewPr varScale="1">
        <p:scale>
          <a:sx n="136" d="100"/>
          <a:sy n="136" d="100"/>
        </p:scale>
        <p:origin x="200" y="240"/>
      </p:cViewPr>
      <p:guideLst>
        <p:guide orient="horz" pos="1800"/>
        <p:guide pos="2880"/>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microsoft.com/office/2015/10/relationships/revisionInfo" Target="revisionInfo.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abio Orfali" userId="S::fabioo1@insper.edu.br::3730b7a9-9dee-4645-b6eb-7377d594d9d3" providerId="AD" clId="Web-{5157F96D-B03A-E5FE-AD06-AF72ADC487F0}"/>
    <pc:docChg chg="modSld">
      <pc:chgData name="Fabio Orfali" userId="S::fabioo1@insper.edu.br::3730b7a9-9dee-4645-b6eb-7377d594d9d3" providerId="AD" clId="Web-{5157F96D-B03A-E5FE-AD06-AF72ADC487F0}" dt="2024-08-27T03:59:48.153" v="4" actId="20577"/>
      <pc:docMkLst>
        <pc:docMk/>
      </pc:docMkLst>
      <pc:sldChg chg="modSp">
        <pc:chgData name="Fabio Orfali" userId="S::fabioo1@insper.edu.br::3730b7a9-9dee-4645-b6eb-7377d594d9d3" providerId="AD" clId="Web-{5157F96D-B03A-E5FE-AD06-AF72ADC487F0}" dt="2024-08-27T03:59:48.153" v="4" actId="20577"/>
        <pc:sldMkLst>
          <pc:docMk/>
          <pc:sldMk cId="0" sldId="283"/>
        </pc:sldMkLst>
        <pc:spChg chg="mod">
          <ac:chgData name="Fabio Orfali" userId="S::fabioo1@insper.edu.br::3730b7a9-9dee-4645-b6eb-7377d594d9d3" providerId="AD" clId="Web-{5157F96D-B03A-E5FE-AD06-AF72ADC487F0}" dt="2024-08-27T03:59:48.153" v="4" actId="20577"/>
          <ac:spMkLst>
            <pc:docMk/>
            <pc:sldMk cId="0" sldId="283"/>
            <ac:spMk id="304" creationId="{00000000-0000-0000-0000-000000000000}"/>
          </ac:spMkLst>
        </pc:spChg>
      </pc:sldChg>
      <pc:sldChg chg="modSp">
        <pc:chgData name="Fabio Orfali" userId="S::fabioo1@insper.edu.br::3730b7a9-9dee-4645-b6eb-7377d594d9d3" providerId="AD" clId="Web-{5157F96D-B03A-E5FE-AD06-AF72ADC487F0}" dt="2024-08-27T03:56:28.664" v="2" actId="20577"/>
        <pc:sldMkLst>
          <pc:docMk/>
          <pc:sldMk cId="616748152" sldId="324"/>
        </pc:sldMkLst>
        <pc:spChg chg="mod">
          <ac:chgData name="Fabio Orfali" userId="S::fabioo1@insper.edu.br::3730b7a9-9dee-4645-b6eb-7377d594d9d3" providerId="AD" clId="Web-{5157F96D-B03A-E5FE-AD06-AF72ADC487F0}" dt="2024-08-27T03:56:28.664" v="2" actId="20577"/>
          <ac:spMkLst>
            <pc:docMk/>
            <pc:sldMk cId="616748152" sldId="324"/>
            <ac:spMk id="3" creationId="{02D15B9B-21E5-B8D2-7E1D-83AB70DA1A0C}"/>
          </ac:spMkLst>
        </pc:spChg>
      </pc:sldChg>
    </pc:docChg>
  </pc:docChgLst>
  <pc:docChgLst>
    <pc:chgData name="Luciano Pereira Soares" userId="S::lucianops@insper.edu.br::16c53e34-c952-423e-8700-c0525d23304f" providerId="AD" clId="Web-{EAB3A4BC-04CF-5ACB-BACA-4AEBC05A4C0F}"/>
    <pc:docChg chg="addSld modSld">
      <pc:chgData name="Luciano Pereira Soares" userId="S::lucianops@insper.edu.br::16c53e34-c952-423e-8700-c0525d23304f" providerId="AD" clId="Web-{EAB3A4BC-04CF-5ACB-BACA-4AEBC05A4C0F}" dt="2024-08-27T11:16:56.688" v="61"/>
      <pc:docMkLst>
        <pc:docMk/>
      </pc:docMkLst>
      <pc:sldChg chg="addSp delSp modSp new modNotes">
        <pc:chgData name="Luciano Pereira Soares" userId="S::lucianops@insper.edu.br::16c53e34-c952-423e-8700-c0525d23304f" providerId="AD" clId="Web-{EAB3A4BC-04CF-5ACB-BACA-4AEBC05A4C0F}" dt="2024-08-27T11:16:56.688" v="61"/>
        <pc:sldMkLst>
          <pc:docMk/>
          <pc:sldMk cId="2935011955" sldId="355"/>
        </pc:sldMkLst>
        <pc:spChg chg="mod">
          <ac:chgData name="Luciano Pereira Soares" userId="S::lucianops@insper.edu.br::16c53e34-c952-423e-8700-c0525d23304f" providerId="AD" clId="Web-{EAB3A4BC-04CF-5ACB-BACA-4AEBC05A4C0F}" dt="2024-08-27T11:10:30.918" v="4" actId="20577"/>
          <ac:spMkLst>
            <pc:docMk/>
            <pc:sldMk cId="2935011955" sldId="355"/>
            <ac:spMk id="2" creationId="{49FCE1AF-F8BB-7244-44CA-13B279F504A4}"/>
          </ac:spMkLst>
        </pc:spChg>
        <pc:spChg chg="mod">
          <ac:chgData name="Luciano Pereira Soares" userId="S::lucianops@insper.edu.br::16c53e34-c952-423e-8700-c0525d23304f" providerId="AD" clId="Web-{EAB3A4BC-04CF-5ACB-BACA-4AEBC05A4C0F}" dt="2024-08-27T11:12:36.050" v="21" actId="14100"/>
          <ac:spMkLst>
            <pc:docMk/>
            <pc:sldMk cId="2935011955" sldId="355"/>
            <ac:spMk id="3" creationId="{240A7495-68D4-5BE1-F2B8-45040FD30EEC}"/>
          </ac:spMkLst>
        </pc:spChg>
        <pc:spChg chg="add del mod">
          <ac:chgData name="Luciano Pereira Soares" userId="S::lucianops@insper.edu.br::16c53e34-c952-423e-8700-c0525d23304f" providerId="AD" clId="Web-{EAB3A4BC-04CF-5ACB-BACA-4AEBC05A4C0F}" dt="2024-08-27T11:11:02.482" v="8"/>
          <ac:spMkLst>
            <pc:docMk/>
            <pc:sldMk cId="2935011955" sldId="355"/>
            <ac:spMk id="5" creationId="{F07B1BEF-6CCD-A979-07CA-FEADD4EB9EC8}"/>
          </ac:spMkLst>
        </pc:spChg>
        <pc:spChg chg="add del mod">
          <ac:chgData name="Luciano Pereira Soares" userId="S::lucianops@insper.edu.br::16c53e34-c952-423e-8700-c0525d23304f" providerId="AD" clId="Web-{EAB3A4BC-04CF-5ACB-BACA-4AEBC05A4C0F}" dt="2024-08-27T11:11:13.217" v="11"/>
          <ac:spMkLst>
            <pc:docMk/>
            <pc:sldMk cId="2935011955" sldId="355"/>
            <ac:spMk id="6" creationId="{27202B17-D262-5BDB-AA97-88DA647B4AEB}"/>
          </ac:spMkLst>
        </pc:spChg>
        <pc:spChg chg="add mod">
          <ac:chgData name="Luciano Pereira Soares" userId="S::lucianops@insper.edu.br::16c53e34-c952-423e-8700-c0525d23304f" providerId="AD" clId="Web-{EAB3A4BC-04CF-5ACB-BACA-4AEBC05A4C0F}" dt="2024-08-27T11:11:47.328" v="17" actId="1076"/>
          <ac:spMkLst>
            <pc:docMk/>
            <pc:sldMk cId="2935011955" sldId="355"/>
            <ac:spMk id="7" creationId="{AC890808-D530-3717-1B0C-1DCE793040F9}"/>
          </ac:spMkLst>
        </pc:spChg>
        <pc:spChg chg="add mod">
          <ac:chgData name="Luciano Pereira Soares" userId="S::lucianops@insper.edu.br::16c53e34-c952-423e-8700-c0525d23304f" providerId="AD" clId="Web-{EAB3A4BC-04CF-5ACB-BACA-4AEBC05A4C0F}" dt="2024-08-27T11:15:52.825" v="50"/>
          <ac:spMkLst>
            <pc:docMk/>
            <pc:sldMk cId="2935011955" sldId="355"/>
            <ac:spMk id="14" creationId="{67927858-106F-7B6F-E8F0-A07A632DB59F}"/>
          </ac:spMkLst>
        </pc:spChg>
        <pc:spChg chg="add mod">
          <ac:chgData name="Luciano Pereira Soares" userId="S::lucianops@insper.edu.br::16c53e34-c952-423e-8700-c0525d23304f" providerId="AD" clId="Web-{EAB3A4BC-04CF-5ACB-BACA-4AEBC05A4C0F}" dt="2024-08-27T11:16:07.857" v="54" actId="20577"/>
          <ac:spMkLst>
            <pc:docMk/>
            <pc:sldMk cId="2935011955" sldId="355"/>
            <ac:spMk id="15" creationId="{9236A888-3F68-9B2B-1BB1-230290BAD7EA}"/>
          </ac:spMkLst>
        </pc:spChg>
        <pc:spChg chg="add mod">
          <ac:chgData name="Luciano Pereira Soares" userId="S::lucianops@insper.edu.br::16c53e34-c952-423e-8700-c0525d23304f" providerId="AD" clId="Web-{EAB3A4BC-04CF-5ACB-BACA-4AEBC05A4C0F}" dt="2024-08-27T11:16:19.030" v="58" actId="20577"/>
          <ac:spMkLst>
            <pc:docMk/>
            <pc:sldMk cId="2935011955" sldId="355"/>
            <ac:spMk id="16" creationId="{79556E91-1D12-BA37-A8F3-6D584DE21BC6}"/>
          </ac:spMkLst>
        </pc:spChg>
        <pc:grpChg chg="add mod">
          <ac:chgData name="Luciano Pereira Soares" userId="S::lucianops@insper.edu.br::16c53e34-c952-423e-8700-c0525d23304f" providerId="AD" clId="Web-{EAB3A4BC-04CF-5ACB-BACA-4AEBC05A4C0F}" dt="2024-08-27T11:15:31.418" v="41" actId="1076"/>
          <ac:grpSpMkLst>
            <pc:docMk/>
            <pc:sldMk cId="2935011955" sldId="355"/>
            <ac:grpSpMk id="13" creationId="{438BAFDC-9C67-7C1A-91D5-9180EF876145}"/>
          </ac:grpSpMkLst>
        </pc:grpChg>
        <pc:picChg chg="add mod">
          <ac:chgData name="Luciano Pereira Soares" userId="S::lucianops@insper.edu.br::16c53e34-c952-423e-8700-c0525d23304f" providerId="AD" clId="Web-{EAB3A4BC-04CF-5ACB-BACA-4AEBC05A4C0F}" dt="2024-08-27T11:14:54.291" v="33" actId="1076"/>
          <ac:picMkLst>
            <pc:docMk/>
            <pc:sldMk cId="2935011955" sldId="355"/>
            <ac:picMk id="8" creationId="{4305B39C-6F51-5A82-A627-C45BD3683576}"/>
          </ac:picMkLst>
        </pc:picChg>
        <pc:picChg chg="add mod">
          <ac:chgData name="Luciano Pereira Soares" userId="S::lucianops@insper.edu.br::16c53e34-c952-423e-8700-c0525d23304f" providerId="AD" clId="Web-{EAB3A4BC-04CF-5ACB-BACA-4AEBC05A4C0F}" dt="2024-08-27T11:14:54.307" v="34" actId="1076"/>
          <ac:picMkLst>
            <pc:docMk/>
            <pc:sldMk cId="2935011955" sldId="355"/>
            <ac:picMk id="9" creationId="{8F6A9BD5-578E-378B-64A1-9D0810AB7BB4}"/>
          </ac:picMkLst>
        </pc:picChg>
        <pc:picChg chg="add mod">
          <ac:chgData name="Luciano Pereira Soares" userId="S::lucianops@insper.edu.br::16c53e34-c952-423e-8700-c0525d23304f" providerId="AD" clId="Web-{EAB3A4BC-04CF-5ACB-BACA-4AEBC05A4C0F}" dt="2024-08-27T11:14:54.322" v="35" actId="1076"/>
          <ac:picMkLst>
            <pc:docMk/>
            <pc:sldMk cId="2935011955" sldId="355"/>
            <ac:picMk id="10" creationId="{F8446E77-C12B-2BB0-A9C5-652AD1F1A478}"/>
          </ac:picMkLst>
        </pc:picChg>
        <pc:picChg chg="add mod">
          <ac:chgData name="Luciano Pereira Soares" userId="S::lucianops@insper.edu.br::16c53e34-c952-423e-8700-c0525d23304f" providerId="AD" clId="Web-{EAB3A4BC-04CF-5ACB-BACA-4AEBC05A4C0F}" dt="2024-08-27T11:14:54.338" v="36" actId="1076"/>
          <ac:picMkLst>
            <pc:docMk/>
            <pc:sldMk cId="2935011955" sldId="355"/>
            <ac:picMk id="11" creationId="{40FF2080-B929-07A2-9522-71307731D699}"/>
          </ac:picMkLst>
        </pc:picChg>
        <pc:picChg chg="add mod">
          <ac:chgData name="Luciano Pereira Soares" userId="S::lucianops@insper.edu.br::16c53e34-c952-423e-8700-c0525d23304f" providerId="AD" clId="Web-{EAB3A4BC-04CF-5ACB-BACA-4AEBC05A4C0F}" dt="2024-08-27T11:15:18.027" v="38" actId="1076"/>
          <ac:picMkLst>
            <pc:docMk/>
            <pc:sldMk cId="2935011955" sldId="355"/>
            <ac:picMk id="12" creationId="{A686755B-2304-9396-3BCF-DB89CC6BFECD}"/>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L="914400" marR="0" lvl="1"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2pPr>
            <a:lvl3pPr marL="1371600" marR="0" lvl="2"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3pPr>
            <a:lvl4pPr marL="1828800" marR="0" lvl="3"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4pPr>
            <a:lvl5pPr marL="2286000" marR="0" lvl="4"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5pPr>
            <a:lvl6pPr marL="2743200" marR="0" lvl="5"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6pPr>
            <a:lvl7pPr marL="3200400" marR="0" lvl="6"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7pPr>
            <a:lvl8pPr marL="3657600" marR="0" lvl="7"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8pPr>
            <a:lvl9pPr marL="4114800" marR="0" lvl="8"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pt-BR"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techpubs.jurassic.nl/library/manuals/4000/007-4632-001/sgi_html/ch05.html" TargetMode="External"/><Relationship Id="rId2" Type="http://schemas.openxmlformats.org/officeDocument/2006/relationships/slide" Target="../slides/slide3.xml"/><Relationship Id="rId1" Type="http://schemas.openxmlformats.org/officeDocument/2006/relationships/notesMaster" Target="../notesMasters/notesMaster1.xml"/><Relationship Id="rId4" Type="http://schemas.openxmlformats.org/officeDocument/2006/relationships/hyperlink" Target="http://archive.irixnet.org/sgistuff/hardware/graphics/infinitereality.html" TargetMode="Externa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3" Type="http://schemas.openxmlformats.org/officeDocument/2006/relationships/hyperlink" Target="https://copilot.microsoft.com/images/create/-1616441988/2-66ce4b38fb5e405da4d504cd1bb79a07?id=34XFyTH4eJWoa76jLf%2f8sw%3d%3d&amp;view=detailv2&amp;idpp=genimg&amp;idpclose=1&amp;genimgbce=1&amp;thId=OIGBCE3.A7Gxepzdht725ZVqvMls&amp;skey=RgMbn2fbRrXgOXg5-eKIZT06M5DV0ctuVPcwvqpmStY&amp;FORM=SYDBIC" TargetMode="External"/><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3" Type="http://schemas.openxmlformats.org/officeDocument/2006/relationships/hyperlink" Target="https://www.pikpng.com/downpngs/hoJmhix_cameras-icon-camera-3d-png-clipart/" TargetMode="External"/><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
        <p:cNvGrpSpPr/>
        <p:nvPr/>
      </p:nvGrpSpPr>
      <p:grpSpPr>
        <a:xfrm>
          <a:off x="0" y="0"/>
          <a:ext cx="0" cy="0"/>
          <a:chOff x="0" y="0"/>
          <a:chExt cx="0" cy="0"/>
        </a:xfrm>
      </p:grpSpPr>
      <p:sp>
        <p:nvSpPr>
          <p:cNvPr id="24" name="Google Shape;24;p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 name="Google Shape;25;p1: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ged5176c266_0_4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5" name="Google Shape;95;ged5176c266_0_42: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ged5176c266_0_5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4" name="Google Shape;104;ged5176c266_0_50: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ged5176c266_0_6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4" name="Google Shape;114;ged5176c266_0_60: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ged5176c266_0_7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5" name="Google Shape;125;ged5176c266_0_72: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ged5176c266_0_8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5" name="Google Shape;135;ged5176c266_0_84: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ged5176c266_0_9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6" name="Google Shape;146;ged5176c266_0_97: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ged5176c266_0_1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8" name="Google Shape;158;ged5176c266_0_111: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ed5176c266_0_12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8" name="Google Shape;168;ged5176c266_0_124: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ged5176c266_0_13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2" name="Google Shape;182;ged5176c266_0_139: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ged5176c266_0_15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2" name="Google Shape;192;ged5176c266_0_156: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gec308e8a95_0_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8" name="Google Shape;178;gec308e8a95_0_9: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ged5176c266_0_16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1" name="Google Shape;201;ged5176c266_0_167: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pt-BR" dirty="0"/>
              <a:t>https://</a:t>
            </a:r>
            <a:r>
              <a:rPr lang="pt-BR" dirty="0" err="1"/>
              <a:t>freesvg.org</a:t>
            </a:r>
            <a:r>
              <a:rPr lang="pt-BR" dirty="0"/>
              <a:t>/</a:t>
            </a:r>
            <a:r>
              <a:rPr lang="pt-BR" dirty="0" err="1"/>
              <a:t>colorful</a:t>
            </a:r>
            <a:r>
              <a:rPr lang="pt-BR" dirty="0"/>
              <a:t>-colibri</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pt-BR" sz="1200" b="0" i="0" u="none" strike="noStrike" cap="none" smtClean="0">
                <a:solidFill>
                  <a:schemeClr val="dk1"/>
                </a:solidFill>
                <a:latin typeface="Arial"/>
                <a:ea typeface="Arial"/>
                <a:cs typeface="Arial"/>
                <a:sym typeface="Arial"/>
              </a:rPr>
              <a:t>23</a:t>
            </a:fld>
            <a:endParaRPr lang="pt-BR"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417213490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ged5176c266_0_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0" name="Google Shape;210;ged5176c266_0_11: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ge90e4e18cf_0_3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0" name="Google Shape;220;ge90e4e18cf_0_36: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ge90e4e18cf_0_4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8" name="Google Shape;228;ge90e4e18cf_0_43: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ged4d4486d7_0_1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8" name="Google Shape;238;ged4d4486d7_0_19: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ge90e4e18cf_0_6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55" name="Google Shape;255;ge90e4e18cf_0_60: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ge90e4e18cf_0_6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3" name="Google Shape;263;ge90e4e18cf_0_67: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Google Shape;270;ge90e4e18cf_0_74: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1" name="Google Shape;271;ge90e4e18cf_0_7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72" name="Google Shape;272;ge90e4e18cf_0_74: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pt-BR"/>
              <a:t>30</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ged4d4486d7_0_0: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9" name="Google Shape;289;ged4d4486d7_0_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0" name="Google Shape;290;ged4d4486d7_0_0: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pt-BR"/>
              <a:t>31</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linkClick r:id="rId3"/>
              </a:rPr>
              <a:t>Chapter 5. InfiniteReality Graphics Module (jurassic.nl)</a:t>
            </a:r>
          </a:p>
          <a:p>
            <a:r>
              <a:rPr lang="en-US" dirty="0">
                <a:hlinkClick r:id="rId4"/>
              </a:rPr>
              <a:t>sgistuff.net : Hardware : Graphics : Infinite Reality (irixnet.org)</a:t>
            </a:r>
            <a:endParaRPr lang="en-US"/>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pt-BR" sz="1200" b="0" i="0" u="none" strike="noStrike" cap="none">
                <a:solidFill>
                  <a:schemeClr val="dk1"/>
                </a:solidFill>
                <a:latin typeface="Arial"/>
                <a:ea typeface="Arial"/>
                <a:cs typeface="Arial"/>
                <a:sym typeface="Arial"/>
              </a:rPr>
              <a:t>3</a:t>
            </a:fld>
            <a:endParaRPr lang="pt-BR"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64132781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p:cNvGrpSpPr/>
        <p:nvPr/>
      </p:nvGrpSpPr>
      <p:grpSpPr>
        <a:xfrm>
          <a:off x="0" y="0"/>
          <a:ext cx="0" cy="0"/>
          <a:chOff x="0" y="0"/>
          <a:chExt cx="0" cy="0"/>
        </a:xfrm>
      </p:grpSpPr>
      <p:sp>
        <p:nvSpPr>
          <p:cNvPr id="308" name="Google Shape;308;ged4d4486d7_0_31: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9" name="Google Shape;309;ged4d4486d7_0_3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0" name="Google Shape;310;ged4d4486d7_0_31: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pt-BR"/>
              <a:t>32</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ged4d4486d7_0_50: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9" name="Google Shape;319;ged4d4486d7_0_5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0" name="Google Shape;320;ged4d4486d7_0_50: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pt-BR"/>
              <a:t>33</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p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337" name="Google Shape;337;p6: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
        <p:cNvGrpSpPr/>
        <p:nvPr/>
      </p:nvGrpSpPr>
      <p:grpSpPr>
        <a:xfrm>
          <a:off x="0" y="0"/>
          <a:ext cx="0" cy="0"/>
          <a:chOff x="0" y="0"/>
          <a:chExt cx="0" cy="0"/>
        </a:xfrm>
      </p:grpSpPr>
      <p:sp>
        <p:nvSpPr>
          <p:cNvPr id="343" name="Google Shape;343;p7: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4" name="Google Shape;344;p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5" name="Google Shape;345;p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pt-BR"/>
              <a:t>35</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
        <p:cNvGrpSpPr/>
        <p:nvPr/>
      </p:nvGrpSpPr>
      <p:grpSpPr>
        <a:xfrm>
          <a:off x="0" y="0"/>
          <a:ext cx="0" cy="0"/>
          <a:chOff x="0" y="0"/>
          <a:chExt cx="0" cy="0"/>
        </a:xfrm>
      </p:grpSpPr>
      <p:sp>
        <p:nvSpPr>
          <p:cNvPr id="358" name="Google Shape;358;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359" name="Google Shape;359;p8: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
        <p:cNvGrpSpPr/>
        <p:nvPr/>
      </p:nvGrpSpPr>
      <p:grpSpPr>
        <a:xfrm>
          <a:off x="0" y="0"/>
          <a:ext cx="0" cy="0"/>
          <a:chOff x="0" y="0"/>
          <a:chExt cx="0" cy="0"/>
        </a:xfrm>
      </p:grpSpPr>
      <p:sp>
        <p:nvSpPr>
          <p:cNvPr id="366" name="Google Shape;366;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7" name="Google Shape;367;p9: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1"/>
        <p:cNvGrpSpPr/>
        <p:nvPr/>
      </p:nvGrpSpPr>
      <p:grpSpPr>
        <a:xfrm>
          <a:off x="0" y="0"/>
          <a:ext cx="0" cy="0"/>
          <a:chOff x="0" y="0"/>
          <a:chExt cx="0" cy="0"/>
        </a:xfrm>
      </p:grpSpPr>
      <p:sp>
        <p:nvSpPr>
          <p:cNvPr id="382" name="Google Shape;382;p11: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3" name="Google Shape;383;p1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hlinkClick r:id="rId3"/>
              </a:rPr>
              <a:t>Image Creator (microsoft.com)</a:t>
            </a:r>
            <a:endParaRPr dirty="0"/>
          </a:p>
        </p:txBody>
      </p:sp>
      <p:sp>
        <p:nvSpPr>
          <p:cNvPr id="384" name="Google Shape;384;p1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pt-BR"/>
              <a:t>38</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1"/>
        <p:cNvGrpSpPr/>
        <p:nvPr/>
      </p:nvGrpSpPr>
      <p:grpSpPr>
        <a:xfrm>
          <a:off x="0" y="0"/>
          <a:ext cx="0" cy="0"/>
          <a:chOff x="0" y="0"/>
          <a:chExt cx="0" cy="0"/>
        </a:xfrm>
      </p:grpSpPr>
      <p:sp>
        <p:nvSpPr>
          <p:cNvPr id="432" name="Google Shape;432;ge90e4e18cf_0_120: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3" name="Google Shape;433;ge90e4e18cf_0_12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pt-BR" u="sng" dirty="0">
                <a:solidFill>
                  <a:schemeClr val="hlink"/>
                </a:solidFill>
                <a:hlinkClick r:id="rId3"/>
              </a:rPr>
              <a:t>https://www.pikpng.com/downpngs/hoJmhix_cameras-icon-camera-3d-png-clipart/</a:t>
            </a:r>
            <a:endParaRPr dirty="0"/>
          </a:p>
          <a:p>
            <a:pPr marL="0" lvl="0" indent="0" algn="l" rtl="0">
              <a:spcBef>
                <a:spcPts val="0"/>
              </a:spcBef>
              <a:spcAft>
                <a:spcPts val="0"/>
              </a:spcAft>
              <a:buNone/>
            </a:pPr>
            <a:endParaRPr dirty="0"/>
          </a:p>
        </p:txBody>
      </p:sp>
      <p:sp>
        <p:nvSpPr>
          <p:cNvPr id="434" name="Google Shape;434;ge90e4e18cf_0_120: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pt-BR"/>
              <a:t>39</a:t>
            </a:fld>
            <a:endParaRPr/>
          </a:p>
        </p:txBody>
      </p:sp>
    </p:spTree>
    <p:extLst>
      <p:ext uri="{BB962C8B-B14F-4D97-AF65-F5344CB8AC3E}">
        <p14:creationId xmlns:p14="http://schemas.microsoft.com/office/powerpoint/2010/main" val="282121742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
        <p:cNvGrpSpPr/>
        <p:nvPr/>
      </p:nvGrpSpPr>
      <p:grpSpPr>
        <a:xfrm>
          <a:off x="0" y="0"/>
          <a:ext cx="0" cy="0"/>
          <a:chOff x="0" y="0"/>
          <a:chExt cx="0" cy="0"/>
        </a:xfrm>
      </p:grpSpPr>
      <p:sp>
        <p:nvSpPr>
          <p:cNvPr id="396" name="Google Shape;396;p1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7" name="Google Shape;397;p19: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e90e4e18cf_0_2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8" name="Google Shape;58;ge90e4e18cf_0_28: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930810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
        <p:cNvGrpSpPr/>
        <p:nvPr/>
      </p:nvGrpSpPr>
      <p:grpSpPr>
        <a:xfrm>
          <a:off x="0" y="0"/>
          <a:ext cx="0" cy="0"/>
          <a:chOff x="0" y="0"/>
          <a:chExt cx="0" cy="0"/>
        </a:xfrm>
      </p:grpSpPr>
      <p:sp>
        <p:nvSpPr>
          <p:cNvPr id="30" name="Google Shape;30;p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 name="Google Shape;31;p3: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945C66BD-10EF-2449-88AD-A302C5A5E99C}"/>
            </a:ext>
          </a:extLst>
        </p:cNvPr>
        <p:cNvGrpSpPr/>
        <p:nvPr/>
      </p:nvGrpSpPr>
      <p:grpSpPr>
        <a:xfrm>
          <a:off x="0" y="0"/>
          <a:ext cx="0" cy="0"/>
          <a:chOff x="0" y="0"/>
          <a:chExt cx="0" cy="0"/>
        </a:xfrm>
      </p:grpSpPr>
      <p:sp>
        <p:nvSpPr>
          <p:cNvPr id="57" name="Google Shape;57;ge90e4e18cf_0_28:notes">
            <a:extLst>
              <a:ext uri="{FF2B5EF4-FFF2-40B4-BE49-F238E27FC236}">
                <a16:creationId xmlns:a16="http://schemas.microsoft.com/office/drawing/2014/main" id="{510EB9A3-02FB-805B-E407-7BE2297C575D}"/>
              </a:ext>
            </a:extLst>
          </p:cNvPr>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8" name="Google Shape;58;ge90e4e18cf_0_28:notes">
            <a:extLst>
              <a:ext uri="{FF2B5EF4-FFF2-40B4-BE49-F238E27FC236}">
                <a16:creationId xmlns:a16="http://schemas.microsoft.com/office/drawing/2014/main" id="{8A76EF1A-4830-4606-9BC3-A695F5711A3B}"/>
              </a:ext>
            </a:extLst>
          </p:cNvPr>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9524580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6"/>
        <p:cNvGrpSpPr/>
        <p:nvPr/>
      </p:nvGrpSpPr>
      <p:grpSpPr>
        <a:xfrm>
          <a:off x="0" y="0"/>
          <a:ext cx="0" cy="0"/>
          <a:chOff x="0" y="0"/>
          <a:chExt cx="0" cy="0"/>
        </a:xfrm>
      </p:grpSpPr>
      <p:sp>
        <p:nvSpPr>
          <p:cNvPr id="407" name="Google Shape;407;p2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08" name="Google Shape;408;p21: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98E0D9-7CC6-F065-387E-DA7F70B9A7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C2E78C-50F2-7742-D0DA-3C3DFD1E9D3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335F22C-F46C-772B-63E3-10B1284655D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D6E7883-A37D-6636-5ACC-4BB4B96D577A}"/>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pt-BR" sz="1200" b="0" i="0" u="none" strike="noStrike" cap="none" smtClean="0">
                <a:solidFill>
                  <a:schemeClr val="dk1"/>
                </a:solidFill>
                <a:latin typeface="Arial"/>
                <a:ea typeface="Arial"/>
                <a:cs typeface="Arial"/>
                <a:sym typeface="Arial"/>
              </a:rPr>
              <a:t>44</a:t>
            </a:fld>
            <a:endParaRPr lang="pt-BR"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34113738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
        <p:cNvGrpSpPr/>
        <p:nvPr/>
      </p:nvGrpSpPr>
      <p:grpSpPr>
        <a:xfrm>
          <a:off x="0" y="0"/>
          <a:ext cx="0" cy="0"/>
          <a:chOff x="0" y="0"/>
          <a:chExt cx="0" cy="0"/>
        </a:xfrm>
      </p:grpSpPr>
      <p:sp>
        <p:nvSpPr>
          <p:cNvPr id="416" name="Google Shape;416;p22: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7" name="Google Shape;417;p2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8" name="Google Shape;418;p2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pt-BR"/>
              <a:t>45</a:t>
            </a:fld>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1"/>
        <p:cNvGrpSpPr/>
        <p:nvPr/>
      </p:nvGrpSpPr>
      <p:grpSpPr>
        <a:xfrm>
          <a:off x="0" y="0"/>
          <a:ext cx="0" cy="0"/>
          <a:chOff x="0" y="0"/>
          <a:chExt cx="0" cy="0"/>
        </a:xfrm>
      </p:grpSpPr>
      <p:sp>
        <p:nvSpPr>
          <p:cNvPr id="502" name="Google Shape;502;geeba68d824_0_7: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3" name="Google Shape;503;geeba68d824_0_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04" name="Google Shape;504;geeba68d824_0_7: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pt-BR"/>
              <a:t>46</a:t>
            </a:fld>
            <a:endParaRPr/>
          </a:p>
        </p:txBody>
      </p:sp>
    </p:spTree>
    <p:extLst>
      <p:ext uri="{BB962C8B-B14F-4D97-AF65-F5344CB8AC3E}">
        <p14:creationId xmlns:p14="http://schemas.microsoft.com/office/powerpoint/2010/main" val="352594310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7"/>
        <p:cNvGrpSpPr/>
        <p:nvPr/>
      </p:nvGrpSpPr>
      <p:grpSpPr>
        <a:xfrm>
          <a:off x="0" y="0"/>
          <a:ext cx="0" cy="0"/>
          <a:chOff x="0" y="0"/>
          <a:chExt cx="0" cy="0"/>
        </a:xfrm>
      </p:grpSpPr>
      <p:sp>
        <p:nvSpPr>
          <p:cNvPr id="458" name="Google Shape;458;p23: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9" name="Google Shape;459;p2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60" name="Google Shape;460;p2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pt-BR"/>
              <a:t>47</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6"/>
        <p:cNvGrpSpPr/>
        <p:nvPr/>
      </p:nvGrpSpPr>
      <p:grpSpPr>
        <a:xfrm>
          <a:off x="0" y="0"/>
          <a:ext cx="0" cy="0"/>
          <a:chOff x="0" y="0"/>
          <a:chExt cx="0" cy="0"/>
        </a:xfrm>
      </p:grpSpPr>
      <p:sp>
        <p:nvSpPr>
          <p:cNvPr id="477" name="Google Shape;477;ge90e4e18cf_0_1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8" name="Google Shape;478;ge90e4e18cf_0_18: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2"/>
        <p:cNvGrpSpPr/>
        <p:nvPr/>
      </p:nvGrpSpPr>
      <p:grpSpPr>
        <a:xfrm>
          <a:off x="0" y="0"/>
          <a:ext cx="0" cy="0"/>
          <a:chOff x="0" y="0"/>
          <a:chExt cx="0" cy="0"/>
        </a:xfrm>
      </p:grpSpPr>
      <p:sp>
        <p:nvSpPr>
          <p:cNvPr id="513" name="Google Shape;513;geeba68d824_0_0: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4" name="Google Shape;514;geeba68d824_0_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15" name="Google Shape;515;geeba68d824_0_0: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pt-BR"/>
              <a:t>49</a:t>
            </a:fld>
            <a:endParaRPr/>
          </a:p>
        </p:txBody>
      </p:sp>
    </p:spTree>
    <p:extLst>
      <p:ext uri="{BB962C8B-B14F-4D97-AF65-F5344CB8AC3E}">
        <p14:creationId xmlns:p14="http://schemas.microsoft.com/office/powerpoint/2010/main" val="342383373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6"/>
        <p:cNvGrpSpPr/>
        <p:nvPr/>
      </p:nvGrpSpPr>
      <p:grpSpPr>
        <a:xfrm>
          <a:off x="0" y="0"/>
          <a:ext cx="0" cy="0"/>
          <a:chOff x="0" y="0"/>
          <a:chExt cx="0" cy="0"/>
        </a:xfrm>
      </p:grpSpPr>
      <p:sp>
        <p:nvSpPr>
          <p:cNvPr id="477" name="Google Shape;477;ge90e4e18cf_0_1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8" name="Google Shape;478;ge90e4e18cf_0_18: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4062142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t-BR"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pt-BR" sz="1200" b="0" i="0" u="none" strike="noStrike" cap="none" smtClean="0">
                <a:solidFill>
                  <a:schemeClr val="dk1"/>
                </a:solidFill>
                <a:latin typeface="Arial"/>
                <a:ea typeface="Arial"/>
                <a:cs typeface="Arial"/>
                <a:sym typeface="Arial"/>
              </a:rPr>
              <a:t>51</a:t>
            </a:fld>
            <a:endParaRPr lang="pt-BR"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0390917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
        <p:cNvGrpSpPr/>
        <p:nvPr/>
      </p:nvGrpSpPr>
      <p:grpSpPr>
        <a:xfrm>
          <a:off x="0" y="0"/>
          <a:ext cx="0" cy="0"/>
          <a:chOff x="0" y="0"/>
          <a:chExt cx="0" cy="0"/>
        </a:xfrm>
      </p:grpSpPr>
      <p:sp>
        <p:nvSpPr>
          <p:cNvPr id="37" name="Google Shape;37;p4: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 name="Google Shape;38;p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 name="Google Shape;39;p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pt-BR"/>
              <a:t>7</a:t>
            </a:fld>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7"/>
        <p:cNvGrpSpPr/>
        <p:nvPr/>
      </p:nvGrpSpPr>
      <p:grpSpPr>
        <a:xfrm>
          <a:off x="0" y="0"/>
          <a:ext cx="0" cy="0"/>
          <a:chOff x="0" y="0"/>
          <a:chExt cx="0" cy="0"/>
        </a:xfrm>
      </p:grpSpPr>
      <p:sp>
        <p:nvSpPr>
          <p:cNvPr id="488" name="Google Shape;488;gf04a9fd6a7_0_0: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9" name="Google Shape;489;gf04a9fd6a7_0_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90" name="Google Shape;490;gf04a9fd6a7_0_0: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pt-BR"/>
              <a:t>52</a:t>
            </a:fld>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4"/>
        <p:cNvGrpSpPr/>
        <p:nvPr/>
      </p:nvGrpSpPr>
      <p:grpSpPr>
        <a:xfrm>
          <a:off x="0" y="0"/>
          <a:ext cx="0" cy="0"/>
          <a:chOff x="0" y="0"/>
          <a:chExt cx="0" cy="0"/>
        </a:xfrm>
      </p:grpSpPr>
      <p:sp>
        <p:nvSpPr>
          <p:cNvPr id="495" name="Google Shape;495;gf04a9fd6a7_0_8: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6" name="Google Shape;496;gf04a9fd6a7_0_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97" name="Google Shape;497;gf04a9fd6a7_0_8: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pt-BR"/>
              <a:t>53</a:t>
            </a:fld>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
        <p:cNvGrpSpPr/>
        <p:nvPr/>
      </p:nvGrpSpPr>
      <p:grpSpPr>
        <a:xfrm>
          <a:off x="0" y="0"/>
          <a:ext cx="0" cy="0"/>
          <a:chOff x="0" y="0"/>
          <a:chExt cx="0" cy="0"/>
        </a:xfrm>
      </p:grpSpPr>
      <p:sp>
        <p:nvSpPr>
          <p:cNvPr id="365" name="Google Shape;365;ge70c122e35_0_7: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6" name="Google Shape;366;ge70c122e35_0_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7" name="Google Shape;367;ge70c122e35_0_7: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pt-BR"/>
              <a:t>54</a:t>
            </a:fld>
            <a:endParaRPr/>
          </a:p>
        </p:txBody>
      </p:sp>
    </p:spTree>
    <p:extLst>
      <p:ext uri="{BB962C8B-B14F-4D97-AF65-F5344CB8AC3E}">
        <p14:creationId xmlns:p14="http://schemas.microsoft.com/office/powerpoint/2010/main" val="128046779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1"/>
        <p:cNvGrpSpPr/>
        <p:nvPr/>
      </p:nvGrpSpPr>
      <p:grpSpPr>
        <a:xfrm>
          <a:off x="0" y="0"/>
          <a:ext cx="0" cy="0"/>
          <a:chOff x="0" y="0"/>
          <a:chExt cx="0" cy="0"/>
        </a:xfrm>
      </p:grpSpPr>
      <p:sp>
        <p:nvSpPr>
          <p:cNvPr id="752" name="Google Shape;752;ge97e8df838_0_32: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53" name="Google Shape;753;ge97e8df838_0_3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54" name="Google Shape;754;ge97e8df838_0_3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pt-BR"/>
              <a:t>55</a:t>
            </a:fld>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2"/>
        <p:cNvGrpSpPr/>
        <p:nvPr/>
      </p:nvGrpSpPr>
      <p:grpSpPr>
        <a:xfrm>
          <a:off x="0" y="0"/>
          <a:ext cx="0" cy="0"/>
          <a:chOff x="0" y="0"/>
          <a:chExt cx="0" cy="0"/>
        </a:xfrm>
      </p:grpSpPr>
      <p:sp>
        <p:nvSpPr>
          <p:cNvPr id="723" name="Google Shape;723;ge6e343e50e_0_10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24" name="Google Shape;724;ge6e343e50e_0_105: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
        <p:cNvGrpSpPr/>
        <p:nvPr/>
      </p:nvGrpSpPr>
      <p:grpSpPr>
        <a:xfrm>
          <a:off x="0" y="0"/>
          <a:ext cx="0" cy="0"/>
          <a:chOff x="0" y="0"/>
          <a:chExt cx="0" cy="0"/>
        </a:xfrm>
      </p:grpSpPr>
      <p:sp>
        <p:nvSpPr>
          <p:cNvPr id="47" name="Google Shape;47;ged5176c266_0_0: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 name="Google Shape;48;ged5176c266_0_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49" name="Google Shape;49;ged5176c266_0_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pt-BR"/>
              <a:t>8</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Google Shape;66;p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7" name="Google Shape;67;p5: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ged5176c266_0_2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7" name="Google Shape;77;ged5176c266_0_24: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ged5176c266_0_3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ged5176c266_0_33: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ítulo e conteúdo">
  <p:cSld name="Título e conteúdo">
    <p:spTree>
      <p:nvGrpSpPr>
        <p:cNvPr id="1" name="Shape 11"/>
        <p:cNvGrpSpPr/>
        <p:nvPr/>
      </p:nvGrpSpPr>
      <p:grpSpPr>
        <a:xfrm>
          <a:off x="0" y="0"/>
          <a:ext cx="0" cy="0"/>
          <a:chOff x="0" y="0"/>
          <a:chExt cx="0" cy="0"/>
        </a:xfrm>
      </p:grpSpPr>
      <p:sp>
        <p:nvSpPr>
          <p:cNvPr id="12" name="Google Shape;12;p2"/>
          <p:cNvSpPr txBox="1">
            <a:spLocks noGrp="1"/>
          </p:cNvSpPr>
          <p:nvPr>
            <p:ph type="dt" idx="10"/>
          </p:nvPr>
        </p:nvSpPr>
        <p:spPr>
          <a:xfrm>
            <a:off x="457200" y="5296959"/>
            <a:ext cx="2133600" cy="304271"/>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rgbClr val="BCBEC0"/>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3" name="Google Shape;13;p2"/>
          <p:cNvSpPr txBox="1">
            <a:spLocks noGrp="1"/>
          </p:cNvSpPr>
          <p:nvPr>
            <p:ph type="ftr" idx="11"/>
          </p:nvPr>
        </p:nvSpPr>
        <p:spPr>
          <a:xfrm>
            <a:off x="3124200" y="5296959"/>
            <a:ext cx="2895600" cy="304271"/>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rgbClr val="BCBEC0"/>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4" name="Google Shape;14;p2"/>
          <p:cNvSpPr txBox="1">
            <a:spLocks noGrp="1"/>
          </p:cNvSpPr>
          <p:nvPr>
            <p:ph type="sldNum" idx="12"/>
          </p:nvPr>
        </p:nvSpPr>
        <p:spPr>
          <a:xfrm>
            <a:off x="6553200" y="5296959"/>
            <a:ext cx="2133600" cy="304271"/>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b="0" i="0" u="none" strike="noStrike" cap="none">
                <a:solidFill>
                  <a:srgbClr val="BCBEC0"/>
                </a:solidFill>
                <a:latin typeface="Arial"/>
                <a:ea typeface="Arial"/>
                <a:cs typeface="Arial"/>
                <a:sym typeface="Arial"/>
              </a:defRPr>
            </a:lvl1pPr>
            <a:lvl2pPr marL="0" marR="0" lvl="1" indent="0" algn="l" rtl="0">
              <a:spcBef>
                <a:spcPts val="0"/>
              </a:spcBef>
              <a:buNone/>
              <a:defRPr sz="1800" b="0" i="0" u="none" strike="noStrike" cap="none">
                <a:solidFill>
                  <a:srgbClr val="BCBEC0"/>
                </a:solidFill>
                <a:latin typeface="Arial"/>
                <a:ea typeface="Arial"/>
                <a:cs typeface="Arial"/>
                <a:sym typeface="Arial"/>
              </a:defRPr>
            </a:lvl2pPr>
            <a:lvl3pPr marL="0" marR="0" lvl="2" indent="0" algn="l" rtl="0">
              <a:spcBef>
                <a:spcPts val="0"/>
              </a:spcBef>
              <a:buNone/>
              <a:defRPr sz="1800" b="0" i="0" u="none" strike="noStrike" cap="none">
                <a:solidFill>
                  <a:srgbClr val="BCBEC0"/>
                </a:solidFill>
                <a:latin typeface="Arial"/>
                <a:ea typeface="Arial"/>
                <a:cs typeface="Arial"/>
                <a:sym typeface="Arial"/>
              </a:defRPr>
            </a:lvl3pPr>
            <a:lvl4pPr marL="0" marR="0" lvl="3" indent="0" algn="l" rtl="0">
              <a:spcBef>
                <a:spcPts val="0"/>
              </a:spcBef>
              <a:buNone/>
              <a:defRPr sz="1800" b="0" i="0" u="none" strike="noStrike" cap="none">
                <a:solidFill>
                  <a:srgbClr val="BCBEC0"/>
                </a:solidFill>
                <a:latin typeface="Arial"/>
                <a:ea typeface="Arial"/>
                <a:cs typeface="Arial"/>
                <a:sym typeface="Arial"/>
              </a:defRPr>
            </a:lvl4pPr>
            <a:lvl5pPr marL="0" marR="0" lvl="4" indent="0" algn="l" rtl="0">
              <a:spcBef>
                <a:spcPts val="0"/>
              </a:spcBef>
              <a:buNone/>
              <a:defRPr sz="1800" b="0" i="0" u="none" strike="noStrike" cap="none">
                <a:solidFill>
                  <a:srgbClr val="BCBEC0"/>
                </a:solidFill>
                <a:latin typeface="Arial"/>
                <a:ea typeface="Arial"/>
                <a:cs typeface="Arial"/>
                <a:sym typeface="Arial"/>
              </a:defRPr>
            </a:lvl5pPr>
            <a:lvl6pPr marL="0" marR="0" lvl="5" indent="0" algn="l" rtl="0">
              <a:spcBef>
                <a:spcPts val="0"/>
              </a:spcBef>
              <a:buNone/>
              <a:defRPr sz="1800" b="0" i="0" u="none" strike="noStrike" cap="none">
                <a:solidFill>
                  <a:srgbClr val="BCBEC0"/>
                </a:solidFill>
                <a:latin typeface="Arial"/>
                <a:ea typeface="Arial"/>
                <a:cs typeface="Arial"/>
                <a:sym typeface="Arial"/>
              </a:defRPr>
            </a:lvl6pPr>
            <a:lvl7pPr marL="0" marR="0" lvl="6" indent="0" algn="l" rtl="0">
              <a:spcBef>
                <a:spcPts val="0"/>
              </a:spcBef>
              <a:buNone/>
              <a:defRPr sz="1800" b="0" i="0" u="none" strike="noStrike" cap="none">
                <a:solidFill>
                  <a:srgbClr val="BCBEC0"/>
                </a:solidFill>
                <a:latin typeface="Arial"/>
                <a:ea typeface="Arial"/>
                <a:cs typeface="Arial"/>
                <a:sym typeface="Arial"/>
              </a:defRPr>
            </a:lvl7pPr>
            <a:lvl8pPr marL="0" marR="0" lvl="7" indent="0" algn="l" rtl="0">
              <a:spcBef>
                <a:spcPts val="0"/>
              </a:spcBef>
              <a:buNone/>
              <a:defRPr sz="1800" b="0" i="0" u="none" strike="noStrike" cap="none">
                <a:solidFill>
                  <a:srgbClr val="BCBEC0"/>
                </a:solidFill>
                <a:latin typeface="Arial"/>
                <a:ea typeface="Arial"/>
                <a:cs typeface="Arial"/>
                <a:sym typeface="Arial"/>
              </a:defRPr>
            </a:lvl8pPr>
            <a:lvl9pPr marL="0" marR="0" lvl="8" indent="0" algn="l" rtl="0">
              <a:spcBef>
                <a:spcPts val="0"/>
              </a:spcBef>
              <a:buNone/>
              <a:defRPr sz="1800" b="0" i="0" u="none" strike="noStrike" cap="none">
                <a:solidFill>
                  <a:srgbClr val="BCBEC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pt-BR"/>
              <a:t>‹#›</a:t>
            </a:fld>
            <a:endParaRPr/>
          </a:p>
        </p:txBody>
      </p:sp>
      <p:pic>
        <p:nvPicPr>
          <p:cNvPr id="15" name="Google Shape;15;p2"/>
          <p:cNvPicPr preferRelativeResize="0"/>
          <p:nvPr/>
        </p:nvPicPr>
        <p:blipFill rotWithShape="1">
          <a:blip r:embed="rId2">
            <a:alphaModFix/>
          </a:blip>
          <a:srcRect/>
          <a:stretch/>
        </p:blipFill>
        <p:spPr>
          <a:xfrm>
            <a:off x="6094" y="-1"/>
            <a:ext cx="9123426" cy="6846849"/>
          </a:xfrm>
          <a:prstGeom prst="rect">
            <a:avLst/>
          </a:prstGeom>
          <a:noFill/>
          <a:ln>
            <a:noFill/>
          </a:ln>
        </p:spPr>
      </p:pic>
      <p:sp>
        <p:nvSpPr>
          <p:cNvPr id="16" name="Google Shape;16;p2"/>
          <p:cNvSpPr txBox="1">
            <a:spLocks noGrp="1"/>
          </p:cNvSpPr>
          <p:nvPr>
            <p:ph type="body" idx="1"/>
          </p:nvPr>
        </p:nvSpPr>
        <p:spPr>
          <a:xfrm>
            <a:off x="966787" y="2262188"/>
            <a:ext cx="7343775" cy="595313"/>
          </a:xfrm>
          <a:prstGeom prst="rect">
            <a:avLst/>
          </a:prstGeom>
          <a:noFill/>
          <a:ln>
            <a:noFill/>
          </a:ln>
        </p:spPr>
        <p:txBody>
          <a:bodyPr spcFirstLastPara="1" wrap="square" lIns="91425" tIns="45700" rIns="91425" bIns="45700" anchor="t" anchorCtr="0">
            <a:normAutofit/>
          </a:bodyPr>
          <a:lstStyle>
            <a:lvl1pPr marL="457200" marR="0" lvl="0" indent="-228600" algn="ctr" rtl="0">
              <a:spcBef>
                <a:spcPts val="600"/>
              </a:spcBef>
              <a:spcAft>
                <a:spcPts val="0"/>
              </a:spcAft>
              <a:buClr>
                <a:schemeClr val="lt1"/>
              </a:buClr>
              <a:buSzPts val="3000"/>
              <a:buFont typeface="Arial"/>
              <a:buNone/>
              <a:defRPr sz="3000" b="1" i="0" u="none" strike="noStrike" cap="none">
                <a:solidFill>
                  <a:schemeClr val="lt1"/>
                </a:solidFill>
                <a:latin typeface="Verdana"/>
                <a:ea typeface="Verdana"/>
                <a:cs typeface="Verdana"/>
                <a:sym typeface="Verdana"/>
              </a:defRPr>
            </a:lvl1pPr>
            <a:lvl2pPr marL="914400" marR="0" lvl="1" indent="-323850" algn="l" rtl="0">
              <a:spcBef>
                <a:spcPts val="300"/>
              </a:spcBef>
              <a:spcAft>
                <a:spcPts val="0"/>
              </a:spcAft>
              <a:buClr>
                <a:schemeClr val="dk1"/>
              </a:buClr>
              <a:buSzPts val="1500"/>
              <a:buFont typeface="Arial"/>
              <a:buChar char="–"/>
              <a:defRPr sz="1500" b="0" i="0" u="none" strike="noStrike" cap="none">
                <a:solidFill>
                  <a:schemeClr val="dk1"/>
                </a:solidFill>
                <a:latin typeface="Verdana"/>
                <a:ea typeface="Verdana"/>
                <a:cs typeface="Verdana"/>
                <a:sym typeface="Verdana"/>
              </a:defRPr>
            </a:lvl2pPr>
            <a:lvl3pPr marL="1371600" marR="0" lvl="2" indent="-323850" algn="l" rtl="0">
              <a:spcBef>
                <a:spcPts val="300"/>
              </a:spcBef>
              <a:spcAft>
                <a:spcPts val="0"/>
              </a:spcAft>
              <a:buClr>
                <a:schemeClr val="dk1"/>
              </a:buClr>
              <a:buSzPts val="1500"/>
              <a:buFont typeface="Arial"/>
              <a:buChar char="•"/>
              <a:defRPr sz="1500" b="0" i="0" u="none" strike="noStrike" cap="none">
                <a:solidFill>
                  <a:schemeClr val="dk1"/>
                </a:solidFill>
                <a:latin typeface="Verdana"/>
                <a:ea typeface="Verdana"/>
                <a:cs typeface="Verdana"/>
                <a:sym typeface="Verdana"/>
              </a:defRPr>
            </a:lvl3pPr>
            <a:lvl4pPr marL="1828800" marR="0" lvl="3" indent="-323850" algn="l" rtl="0">
              <a:spcBef>
                <a:spcPts val="300"/>
              </a:spcBef>
              <a:spcAft>
                <a:spcPts val="0"/>
              </a:spcAft>
              <a:buClr>
                <a:schemeClr val="dk1"/>
              </a:buClr>
              <a:buSzPts val="1500"/>
              <a:buFont typeface="Arial"/>
              <a:buChar char="–"/>
              <a:defRPr sz="1500" b="0" i="0" u="none" strike="noStrike" cap="none">
                <a:solidFill>
                  <a:schemeClr val="dk1"/>
                </a:solidFill>
                <a:latin typeface="Verdana"/>
                <a:ea typeface="Verdana"/>
                <a:cs typeface="Verdana"/>
                <a:sym typeface="Verdana"/>
              </a:defRPr>
            </a:lvl4pPr>
            <a:lvl5pPr marL="2286000" marR="0" lvl="4" indent="-323850" algn="l" rtl="0">
              <a:spcBef>
                <a:spcPts val="300"/>
              </a:spcBef>
              <a:spcAft>
                <a:spcPts val="0"/>
              </a:spcAft>
              <a:buClr>
                <a:schemeClr val="dk1"/>
              </a:buClr>
              <a:buSzPts val="1500"/>
              <a:buFont typeface="Arial"/>
              <a:buChar char="»"/>
              <a:defRPr sz="1500" b="0" i="0" u="none" strike="noStrike" cap="none">
                <a:solidFill>
                  <a:schemeClr val="dk1"/>
                </a:solidFill>
                <a:latin typeface="Verdana"/>
                <a:ea typeface="Verdana"/>
                <a:cs typeface="Verdana"/>
                <a:sym typeface="Verdana"/>
              </a:defRPr>
            </a:lvl5pPr>
            <a:lvl6pPr marL="2743200" marR="0" lvl="5" indent="-334454" algn="l" rtl="0">
              <a:spcBef>
                <a:spcPts val="333"/>
              </a:spcBef>
              <a:spcAft>
                <a:spcPts val="0"/>
              </a:spcAft>
              <a:buClr>
                <a:schemeClr val="dk1"/>
              </a:buClr>
              <a:buSzPts val="1667"/>
              <a:buFont typeface="Arial"/>
              <a:buChar char="•"/>
              <a:defRPr sz="1667" b="0" i="0" u="none" strike="noStrike" cap="none">
                <a:solidFill>
                  <a:schemeClr val="dk1"/>
                </a:solidFill>
                <a:latin typeface="Arial"/>
                <a:ea typeface="Arial"/>
                <a:cs typeface="Arial"/>
                <a:sym typeface="Arial"/>
              </a:defRPr>
            </a:lvl6pPr>
            <a:lvl7pPr marL="3200400" marR="0" lvl="6" indent="-334454" algn="l" rtl="0">
              <a:spcBef>
                <a:spcPts val="333"/>
              </a:spcBef>
              <a:spcAft>
                <a:spcPts val="0"/>
              </a:spcAft>
              <a:buClr>
                <a:schemeClr val="dk1"/>
              </a:buClr>
              <a:buSzPts val="1667"/>
              <a:buFont typeface="Arial"/>
              <a:buChar char="•"/>
              <a:defRPr sz="1667" b="0" i="0" u="none" strike="noStrike" cap="none">
                <a:solidFill>
                  <a:schemeClr val="dk1"/>
                </a:solidFill>
                <a:latin typeface="Arial"/>
                <a:ea typeface="Arial"/>
                <a:cs typeface="Arial"/>
                <a:sym typeface="Arial"/>
              </a:defRPr>
            </a:lvl7pPr>
            <a:lvl8pPr marL="3657600" marR="0" lvl="7" indent="-334454" algn="l" rtl="0">
              <a:spcBef>
                <a:spcPts val="333"/>
              </a:spcBef>
              <a:spcAft>
                <a:spcPts val="0"/>
              </a:spcAft>
              <a:buClr>
                <a:schemeClr val="dk1"/>
              </a:buClr>
              <a:buSzPts val="1667"/>
              <a:buFont typeface="Arial"/>
              <a:buChar char="•"/>
              <a:defRPr sz="1667" b="0" i="0" u="none" strike="noStrike" cap="none">
                <a:solidFill>
                  <a:schemeClr val="dk1"/>
                </a:solidFill>
                <a:latin typeface="Arial"/>
                <a:ea typeface="Arial"/>
                <a:cs typeface="Arial"/>
                <a:sym typeface="Arial"/>
              </a:defRPr>
            </a:lvl8pPr>
            <a:lvl9pPr marL="4114800" marR="0" lvl="8" indent="-334454" algn="l" rtl="0">
              <a:spcBef>
                <a:spcPts val="333"/>
              </a:spcBef>
              <a:spcAft>
                <a:spcPts val="0"/>
              </a:spcAft>
              <a:buClr>
                <a:schemeClr val="dk1"/>
              </a:buClr>
              <a:buSzPts val="1667"/>
              <a:buFont typeface="Arial"/>
              <a:buChar char="•"/>
              <a:defRPr sz="1667" b="0" i="0" u="none" strike="noStrike" cap="none">
                <a:solidFill>
                  <a:schemeClr val="dk1"/>
                </a:solidFill>
                <a:latin typeface="Arial"/>
                <a:ea typeface="Arial"/>
                <a:cs typeface="Arial"/>
                <a:sym typeface="Arial"/>
              </a:defRPr>
            </a:lvl9pPr>
          </a:lstStyle>
          <a:p>
            <a:endParaRPr/>
          </a:p>
        </p:txBody>
      </p:sp>
      <p:sp>
        <p:nvSpPr>
          <p:cNvPr id="17" name="Google Shape;17;p2"/>
          <p:cNvSpPr txBox="1">
            <a:spLocks noGrp="1"/>
          </p:cNvSpPr>
          <p:nvPr>
            <p:ph type="body" idx="2"/>
          </p:nvPr>
        </p:nvSpPr>
        <p:spPr>
          <a:xfrm>
            <a:off x="966787" y="2857501"/>
            <a:ext cx="7343775" cy="396875"/>
          </a:xfrm>
          <a:prstGeom prst="rect">
            <a:avLst/>
          </a:prstGeom>
          <a:noFill/>
          <a:ln>
            <a:noFill/>
          </a:ln>
        </p:spPr>
        <p:txBody>
          <a:bodyPr spcFirstLastPara="1" wrap="square" lIns="91425" tIns="45700" rIns="91425" bIns="45700" anchor="t" anchorCtr="0">
            <a:normAutofit/>
          </a:bodyPr>
          <a:lstStyle>
            <a:lvl1pPr marL="457200" marR="0" lvl="0" indent="-228600" algn="ctr" rtl="0">
              <a:spcBef>
                <a:spcPts val="333"/>
              </a:spcBef>
              <a:spcAft>
                <a:spcPts val="0"/>
              </a:spcAft>
              <a:buClr>
                <a:schemeClr val="lt1"/>
              </a:buClr>
              <a:buSzPts val="1667"/>
              <a:buFont typeface="Arial"/>
              <a:buNone/>
              <a:defRPr sz="1667" b="0" i="0" u="none" strike="noStrike" cap="none">
                <a:solidFill>
                  <a:schemeClr val="lt1"/>
                </a:solidFill>
                <a:latin typeface="Verdana"/>
                <a:ea typeface="Verdana"/>
                <a:cs typeface="Verdana"/>
                <a:sym typeface="Verdana"/>
              </a:defRPr>
            </a:lvl1pPr>
            <a:lvl2pPr marL="914400" marR="0" lvl="1" indent="-323850" algn="l" rtl="0">
              <a:spcBef>
                <a:spcPts val="300"/>
              </a:spcBef>
              <a:spcAft>
                <a:spcPts val="0"/>
              </a:spcAft>
              <a:buClr>
                <a:schemeClr val="dk1"/>
              </a:buClr>
              <a:buSzPts val="1500"/>
              <a:buFont typeface="Arial"/>
              <a:buChar char="–"/>
              <a:defRPr sz="1500" b="0" i="0" u="none" strike="noStrike" cap="none">
                <a:solidFill>
                  <a:schemeClr val="dk1"/>
                </a:solidFill>
                <a:latin typeface="Verdana"/>
                <a:ea typeface="Verdana"/>
                <a:cs typeface="Verdana"/>
                <a:sym typeface="Verdana"/>
              </a:defRPr>
            </a:lvl2pPr>
            <a:lvl3pPr marL="1371600" marR="0" lvl="2" indent="-323850" algn="l" rtl="0">
              <a:spcBef>
                <a:spcPts val="300"/>
              </a:spcBef>
              <a:spcAft>
                <a:spcPts val="0"/>
              </a:spcAft>
              <a:buClr>
                <a:schemeClr val="dk1"/>
              </a:buClr>
              <a:buSzPts val="1500"/>
              <a:buFont typeface="Arial"/>
              <a:buChar char="•"/>
              <a:defRPr sz="1500" b="0" i="0" u="none" strike="noStrike" cap="none">
                <a:solidFill>
                  <a:schemeClr val="dk1"/>
                </a:solidFill>
                <a:latin typeface="Verdana"/>
                <a:ea typeface="Verdana"/>
                <a:cs typeface="Verdana"/>
                <a:sym typeface="Verdana"/>
              </a:defRPr>
            </a:lvl3pPr>
            <a:lvl4pPr marL="1828800" marR="0" lvl="3" indent="-323850" algn="l" rtl="0">
              <a:spcBef>
                <a:spcPts val="300"/>
              </a:spcBef>
              <a:spcAft>
                <a:spcPts val="0"/>
              </a:spcAft>
              <a:buClr>
                <a:schemeClr val="dk1"/>
              </a:buClr>
              <a:buSzPts val="1500"/>
              <a:buFont typeface="Arial"/>
              <a:buChar char="–"/>
              <a:defRPr sz="1500" b="0" i="0" u="none" strike="noStrike" cap="none">
                <a:solidFill>
                  <a:schemeClr val="dk1"/>
                </a:solidFill>
                <a:latin typeface="Verdana"/>
                <a:ea typeface="Verdana"/>
                <a:cs typeface="Verdana"/>
                <a:sym typeface="Verdana"/>
              </a:defRPr>
            </a:lvl4pPr>
            <a:lvl5pPr marL="2286000" marR="0" lvl="4" indent="-323850" algn="l" rtl="0">
              <a:spcBef>
                <a:spcPts val="300"/>
              </a:spcBef>
              <a:spcAft>
                <a:spcPts val="0"/>
              </a:spcAft>
              <a:buClr>
                <a:schemeClr val="dk1"/>
              </a:buClr>
              <a:buSzPts val="1500"/>
              <a:buFont typeface="Arial"/>
              <a:buChar char="»"/>
              <a:defRPr sz="1500" b="0" i="0" u="none" strike="noStrike" cap="none">
                <a:solidFill>
                  <a:schemeClr val="dk1"/>
                </a:solidFill>
                <a:latin typeface="Verdana"/>
                <a:ea typeface="Verdana"/>
                <a:cs typeface="Verdana"/>
                <a:sym typeface="Verdana"/>
              </a:defRPr>
            </a:lvl5pPr>
            <a:lvl6pPr marL="2743200" marR="0" lvl="5" indent="-334454" algn="l" rtl="0">
              <a:spcBef>
                <a:spcPts val="333"/>
              </a:spcBef>
              <a:spcAft>
                <a:spcPts val="0"/>
              </a:spcAft>
              <a:buClr>
                <a:schemeClr val="dk1"/>
              </a:buClr>
              <a:buSzPts val="1667"/>
              <a:buFont typeface="Arial"/>
              <a:buChar char="•"/>
              <a:defRPr sz="1667" b="0" i="0" u="none" strike="noStrike" cap="none">
                <a:solidFill>
                  <a:schemeClr val="dk1"/>
                </a:solidFill>
                <a:latin typeface="Arial"/>
                <a:ea typeface="Arial"/>
                <a:cs typeface="Arial"/>
                <a:sym typeface="Arial"/>
              </a:defRPr>
            </a:lvl6pPr>
            <a:lvl7pPr marL="3200400" marR="0" lvl="6" indent="-334454" algn="l" rtl="0">
              <a:spcBef>
                <a:spcPts val="333"/>
              </a:spcBef>
              <a:spcAft>
                <a:spcPts val="0"/>
              </a:spcAft>
              <a:buClr>
                <a:schemeClr val="dk1"/>
              </a:buClr>
              <a:buSzPts val="1667"/>
              <a:buFont typeface="Arial"/>
              <a:buChar char="•"/>
              <a:defRPr sz="1667" b="0" i="0" u="none" strike="noStrike" cap="none">
                <a:solidFill>
                  <a:schemeClr val="dk1"/>
                </a:solidFill>
                <a:latin typeface="Arial"/>
                <a:ea typeface="Arial"/>
                <a:cs typeface="Arial"/>
                <a:sym typeface="Arial"/>
              </a:defRPr>
            </a:lvl7pPr>
            <a:lvl8pPr marL="3657600" marR="0" lvl="7" indent="-334454" algn="l" rtl="0">
              <a:spcBef>
                <a:spcPts val="333"/>
              </a:spcBef>
              <a:spcAft>
                <a:spcPts val="0"/>
              </a:spcAft>
              <a:buClr>
                <a:schemeClr val="dk1"/>
              </a:buClr>
              <a:buSzPts val="1667"/>
              <a:buFont typeface="Arial"/>
              <a:buChar char="•"/>
              <a:defRPr sz="1667" b="0" i="0" u="none" strike="noStrike" cap="none">
                <a:solidFill>
                  <a:schemeClr val="dk1"/>
                </a:solidFill>
                <a:latin typeface="Arial"/>
                <a:ea typeface="Arial"/>
                <a:cs typeface="Arial"/>
                <a:sym typeface="Arial"/>
              </a:defRPr>
            </a:lvl8pPr>
            <a:lvl9pPr marL="4114800" marR="0" lvl="8" indent="-334454" algn="l" rtl="0">
              <a:spcBef>
                <a:spcPts val="333"/>
              </a:spcBef>
              <a:spcAft>
                <a:spcPts val="0"/>
              </a:spcAft>
              <a:buClr>
                <a:schemeClr val="dk1"/>
              </a:buClr>
              <a:buSzPts val="1667"/>
              <a:buFont typeface="Arial"/>
              <a:buChar char="•"/>
              <a:defRPr sz="1667" b="0" i="0" u="none" strike="noStrike" cap="none">
                <a:solidFill>
                  <a:schemeClr val="dk1"/>
                </a:solidFill>
                <a:latin typeface="Arial"/>
                <a:ea typeface="Arial"/>
                <a:cs typeface="Arial"/>
                <a:sym typeface="Arial"/>
              </a:defRPr>
            </a:lvl9pPr>
          </a:lstStyle>
          <a:p>
            <a:endParaRPr/>
          </a:p>
        </p:txBody>
      </p:sp>
      <p:sp>
        <p:nvSpPr>
          <p:cNvPr id="18" name="Google Shape;18;p2"/>
          <p:cNvSpPr txBox="1">
            <a:spLocks noGrp="1"/>
          </p:cNvSpPr>
          <p:nvPr>
            <p:ph type="body" idx="3"/>
          </p:nvPr>
        </p:nvSpPr>
        <p:spPr>
          <a:xfrm>
            <a:off x="900112" y="5296958"/>
            <a:ext cx="7343775" cy="198438"/>
          </a:xfrm>
          <a:prstGeom prst="rect">
            <a:avLst/>
          </a:prstGeom>
          <a:noFill/>
          <a:ln>
            <a:noFill/>
          </a:ln>
        </p:spPr>
        <p:txBody>
          <a:bodyPr spcFirstLastPara="1" wrap="square" lIns="91425" tIns="45700" rIns="91425" bIns="45700" anchor="t" anchorCtr="0">
            <a:normAutofit/>
          </a:bodyPr>
          <a:lstStyle>
            <a:lvl1pPr marL="457200" marR="0" lvl="0" indent="-228600" algn="ctr" rtl="0">
              <a:spcBef>
                <a:spcPts val="233"/>
              </a:spcBef>
              <a:spcAft>
                <a:spcPts val="0"/>
              </a:spcAft>
              <a:buClr>
                <a:schemeClr val="lt1"/>
              </a:buClr>
              <a:buSzPts val="1167"/>
              <a:buFont typeface="Arial"/>
              <a:buNone/>
              <a:defRPr sz="1167" b="0" i="0" u="none" strike="noStrike" cap="none">
                <a:solidFill>
                  <a:schemeClr val="lt1"/>
                </a:solidFill>
                <a:latin typeface="Verdana"/>
                <a:ea typeface="Verdana"/>
                <a:cs typeface="Verdana"/>
                <a:sym typeface="Verdana"/>
              </a:defRPr>
            </a:lvl1pPr>
            <a:lvl2pPr marL="914400" marR="0" lvl="1" indent="-323850" algn="l" rtl="0">
              <a:spcBef>
                <a:spcPts val="300"/>
              </a:spcBef>
              <a:spcAft>
                <a:spcPts val="0"/>
              </a:spcAft>
              <a:buClr>
                <a:schemeClr val="dk1"/>
              </a:buClr>
              <a:buSzPts val="1500"/>
              <a:buFont typeface="Arial"/>
              <a:buChar char="–"/>
              <a:defRPr sz="1500" b="0" i="0" u="none" strike="noStrike" cap="none">
                <a:solidFill>
                  <a:schemeClr val="dk1"/>
                </a:solidFill>
                <a:latin typeface="Verdana"/>
                <a:ea typeface="Verdana"/>
                <a:cs typeface="Verdana"/>
                <a:sym typeface="Verdana"/>
              </a:defRPr>
            </a:lvl2pPr>
            <a:lvl3pPr marL="1371600" marR="0" lvl="2" indent="-323850" algn="l" rtl="0">
              <a:spcBef>
                <a:spcPts val="300"/>
              </a:spcBef>
              <a:spcAft>
                <a:spcPts val="0"/>
              </a:spcAft>
              <a:buClr>
                <a:schemeClr val="dk1"/>
              </a:buClr>
              <a:buSzPts val="1500"/>
              <a:buFont typeface="Arial"/>
              <a:buChar char="•"/>
              <a:defRPr sz="1500" b="0" i="0" u="none" strike="noStrike" cap="none">
                <a:solidFill>
                  <a:schemeClr val="dk1"/>
                </a:solidFill>
                <a:latin typeface="Verdana"/>
                <a:ea typeface="Verdana"/>
                <a:cs typeface="Verdana"/>
                <a:sym typeface="Verdana"/>
              </a:defRPr>
            </a:lvl3pPr>
            <a:lvl4pPr marL="1828800" marR="0" lvl="3" indent="-323850" algn="l" rtl="0">
              <a:spcBef>
                <a:spcPts val="300"/>
              </a:spcBef>
              <a:spcAft>
                <a:spcPts val="0"/>
              </a:spcAft>
              <a:buClr>
                <a:schemeClr val="dk1"/>
              </a:buClr>
              <a:buSzPts val="1500"/>
              <a:buFont typeface="Arial"/>
              <a:buChar char="–"/>
              <a:defRPr sz="1500" b="0" i="0" u="none" strike="noStrike" cap="none">
                <a:solidFill>
                  <a:schemeClr val="dk1"/>
                </a:solidFill>
                <a:latin typeface="Verdana"/>
                <a:ea typeface="Verdana"/>
                <a:cs typeface="Verdana"/>
                <a:sym typeface="Verdana"/>
              </a:defRPr>
            </a:lvl4pPr>
            <a:lvl5pPr marL="2286000" marR="0" lvl="4" indent="-323850" algn="l" rtl="0">
              <a:spcBef>
                <a:spcPts val="300"/>
              </a:spcBef>
              <a:spcAft>
                <a:spcPts val="0"/>
              </a:spcAft>
              <a:buClr>
                <a:schemeClr val="dk1"/>
              </a:buClr>
              <a:buSzPts val="1500"/>
              <a:buFont typeface="Arial"/>
              <a:buChar char="»"/>
              <a:defRPr sz="1500" b="0" i="0" u="none" strike="noStrike" cap="none">
                <a:solidFill>
                  <a:schemeClr val="dk1"/>
                </a:solidFill>
                <a:latin typeface="Verdana"/>
                <a:ea typeface="Verdana"/>
                <a:cs typeface="Verdana"/>
                <a:sym typeface="Verdana"/>
              </a:defRPr>
            </a:lvl5pPr>
            <a:lvl6pPr marL="2743200" marR="0" lvl="5" indent="-334454" algn="l" rtl="0">
              <a:spcBef>
                <a:spcPts val="333"/>
              </a:spcBef>
              <a:spcAft>
                <a:spcPts val="0"/>
              </a:spcAft>
              <a:buClr>
                <a:schemeClr val="dk1"/>
              </a:buClr>
              <a:buSzPts val="1667"/>
              <a:buFont typeface="Arial"/>
              <a:buChar char="•"/>
              <a:defRPr sz="1667" b="0" i="0" u="none" strike="noStrike" cap="none">
                <a:solidFill>
                  <a:schemeClr val="dk1"/>
                </a:solidFill>
                <a:latin typeface="Arial"/>
                <a:ea typeface="Arial"/>
                <a:cs typeface="Arial"/>
                <a:sym typeface="Arial"/>
              </a:defRPr>
            </a:lvl6pPr>
            <a:lvl7pPr marL="3200400" marR="0" lvl="6" indent="-334454" algn="l" rtl="0">
              <a:spcBef>
                <a:spcPts val="333"/>
              </a:spcBef>
              <a:spcAft>
                <a:spcPts val="0"/>
              </a:spcAft>
              <a:buClr>
                <a:schemeClr val="dk1"/>
              </a:buClr>
              <a:buSzPts val="1667"/>
              <a:buFont typeface="Arial"/>
              <a:buChar char="•"/>
              <a:defRPr sz="1667" b="0" i="0" u="none" strike="noStrike" cap="none">
                <a:solidFill>
                  <a:schemeClr val="dk1"/>
                </a:solidFill>
                <a:latin typeface="Arial"/>
                <a:ea typeface="Arial"/>
                <a:cs typeface="Arial"/>
                <a:sym typeface="Arial"/>
              </a:defRPr>
            </a:lvl7pPr>
            <a:lvl8pPr marL="3657600" marR="0" lvl="7" indent="-334454" algn="l" rtl="0">
              <a:spcBef>
                <a:spcPts val="333"/>
              </a:spcBef>
              <a:spcAft>
                <a:spcPts val="0"/>
              </a:spcAft>
              <a:buClr>
                <a:schemeClr val="dk1"/>
              </a:buClr>
              <a:buSzPts val="1667"/>
              <a:buFont typeface="Arial"/>
              <a:buChar char="•"/>
              <a:defRPr sz="1667" b="0" i="0" u="none" strike="noStrike" cap="none">
                <a:solidFill>
                  <a:schemeClr val="dk1"/>
                </a:solidFill>
                <a:latin typeface="Arial"/>
                <a:ea typeface="Arial"/>
                <a:cs typeface="Arial"/>
                <a:sym typeface="Arial"/>
              </a:defRPr>
            </a:lvl8pPr>
            <a:lvl9pPr marL="4114800" marR="0" lvl="8" indent="-334454" algn="l" rtl="0">
              <a:spcBef>
                <a:spcPts val="333"/>
              </a:spcBef>
              <a:spcAft>
                <a:spcPts val="0"/>
              </a:spcAft>
              <a:buClr>
                <a:schemeClr val="dk1"/>
              </a:buClr>
              <a:buSzPts val="1667"/>
              <a:buFont typeface="Arial"/>
              <a:buChar char="•"/>
              <a:defRPr sz="1667"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1_Title and Content">
  <p:cSld name="1_Title and Content">
    <p:spTree>
      <p:nvGrpSpPr>
        <p:cNvPr id="1" name="Shape 19"/>
        <p:cNvGrpSpPr/>
        <p:nvPr/>
      </p:nvGrpSpPr>
      <p:grpSpPr>
        <a:xfrm>
          <a:off x="0" y="0"/>
          <a:ext cx="0" cy="0"/>
          <a:chOff x="0" y="0"/>
          <a:chExt cx="0" cy="0"/>
        </a:xfrm>
      </p:grpSpPr>
      <p:sp>
        <p:nvSpPr>
          <p:cNvPr id="20" name="Google Shape;20;p3"/>
          <p:cNvSpPr txBox="1">
            <a:spLocks noGrp="1"/>
          </p:cNvSpPr>
          <p:nvPr>
            <p:ph type="title"/>
          </p:nvPr>
        </p:nvSpPr>
        <p:spPr>
          <a:xfrm>
            <a:off x="84172" y="113717"/>
            <a:ext cx="8428232" cy="51593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Clr>
                <a:srgbClr val="C00026"/>
              </a:buClr>
              <a:buSzPts val="2667"/>
              <a:buFont typeface="Verdana"/>
              <a:buNone/>
              <a:defRPr sz="2667" b="0" i="0" u="none" strike="noStrike" cap="none">
                <a:solidFill>
                  <a:srgbClr val="C00026"/>
                </a:solidFill>
                <a:latin typeface="Verdana"/>
                <a:ea typeface="Verdana"/>
                <a:cs typeface="Verdana"/>
                <a:sym typeface="Verdan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1" name="Google Shape;21;p3"/>
          <p:cNvSpPr txBox="1">
            <a:spLocks noGrp="1"/>
          </p:cNvSpPr>
          <p:nvPr>
            <p:ph type="body" idx="1"/>
          </p:nvPr>
        </p:nvSpPr>
        <p:spPr>
          <a:xfrm>
            <a:off x="390548" y="838985"/>
            <a:ext cx="8428232" cy="4496159"/>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400"/>
              </a:spcBef>
              <a:spcAft>
                <a:spcPts val="0"/>
              </a:spcAft>
              <a:buClr>
                <a:schemeClr val="dk1"/>
              </a:buClr>
              <a:buSzPts val="2000"/>
              <a:buFont typeface="Arial"/>
              <a:buNone/>
              <a:defRPr sz="2000" b="0" i="0" u="none" strike="noStrike" cap="none">
                <a:solidFill>
                  <a:schemeClr val="dk1"/>
                </a:solidFill>
                <a:latin typeface="Verdana"/>
                <a:ea typeface="Verdana"/>
                <a:cs typeface="Verdana"/>
                <a:sym typeface="Verdana"/>
              </a:defRPr>
            </a:lvl1pPr>
            <a:lvl2pPr marL="914400" marR="0" lvl="1" indent="-355600" algn="l" rtl="0">
              <a:spcBef>
                <a:spcPts val="400"/>
              </a:spcBef>
              <a:spcAft>
                <a:spcPts val="0"/>
              </a:spcAft>
              <a:buClr>
                <a:schemeClr val="dk1"/>
              </a:buClr>
              <a:buSzPts val="2000"/>
              <a:buFont typeface="Arial"/>
              <a:buChar char="–"/>
              <a:defRPr sz="2000" b="0" i="0" u="none" strike="noStrike" cap="none">
                <a:solidFill>
                  <a:schemeClr val="dk1"/>
                </a:solidFill>
                <a:latin typeface="Verdana"/>
                <a:ea typeface="Verdana"/>
                <a:cs typeface="Verdana"/>
                <a:sym typeface="Verdana"/>
              </a:defRPr>
            </a:lvl2pPr>
            <a:lvl3pPr marL="1371600" marR="0" lvl="2" indent="-355600" algn="l" rtl="0">
              <a:spcBef>
                <a:spcPts val="400"/>
              </a:spcBef>
              <a:spcAft>
                <a:spcPts val="0"/>
              </a:spcAft>
              <a:buClr>
                <a:schemeClr val="dk1"/>
              </a:buClr>
              <a:buSzPts val="2000"/>
              <a:buFont typeface="Arial"/>
              <a:buChar char="•"/>
              <a:defRPr sz="2000" b="0" i="0" u="none" strike="noStrike" cap="none">
                <a:solidFill>
                  <a:schemeClr val="dk1"/>
                </a:solidFill>
                <a:latin typeface="Verdana"/>
                <a:ea typeface="Verdana"/>
                <a:cs typeface="Verdana"/>
                <a:sym typeface="Verdana"/>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Verdana"/>
                <a:ea typeface="Verdana"/>
                <a:cs typeface="Verdana"/>
                <a:sym typeface="Verdana"/>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Verdana"/>
                <a:ea typeface="Verdana"/>
                <a:cs typeface="Verdana"/>
                <a:sym typeface="Verdana"/>
              </a:defRPr>
            </a:lvl5pPr>
            <a:lvl6pPr marL="2743200" marR="0" lvl="5" indent="-334454" algn="l" rtl="0">
              <a:spcBef>
                <a:spcPts val="333"/>
              </a:spcBef>
              <a:spcAft>
                <a:spcPts val="0"/>
              </a:spcAft>
              <a:buClr>
                <a:schemeClr val="dk1"/>
              </a:buClr>
              <a:buSzPts val="1667"/>
              <a:buFont typeface="Arial"/>
              <a:buChar char="•"/>
              <a:defRPr sz="1667" b="0" i="0" u="none" strike="noStrike" cap="none">
                <a:solidFill>
                  <a:schemeClr val="dk1"/>
                </a:solidFill>
                <a:latin typeface="Arial"/>
                <a:ea typeface="Arial"/>
                <a:cs typeface="Arial"/>
                <a:sym typeface="Arial"/>
              </a:defRPr>
            </a:lvl6pPr>
            <a:lvl7pPr marL="3200400" marR="0" lvl="6" indent="-334454" algn="l" rtl="0">
              <a:spcBef>
                <a:spcPts val="333"/>
              </a:spcBef>
              <a:spcAft>
                <a:spcPts val="0"/>
              </a:spcAft>
              <a:buClr>
                <a:schemeClr val="dk1"/>
              </a:buClr>
              <a:buSzPts val="1667"/>
              <a:buFont typeface="Arial"/>
              <a:buChar char="•"/>
              <a:defRPr sz="1667" b="0" i="0" u="none" strike="noStrike" cap="none">
                <a:solidFill>
                  <a:schemeClr val="dk1"/>
                </a:solidFill>
                <a:latin typeface="Arial"/>
                <a:ea typeface="Arial"/>
                <a:cs typeface="Arial"/>
                <a:sym typeface="Arial"/>
              </a:defRPr>
            </a:lvl7pPr>
            <a:lvl8pPr marL="3657600" marR="0" lvl="7" indent="-334454" algn="l" rtl="0">
              <a:spcBef>
                <a:spcPts val="333"/>
              </a:spcBef>
              <a:spcAft>
                <a:spcPts val="0"/>
              </a:spcAft>
              <a:buClr>
                <a:schemeClr val="dk1"/>
              </a:buClr>
              <a:buSzPts val="1667"/>
              <a:buFont typeface="Arial"/>
              <a:buChar char="•"/>
              <a:defRPr sz="1667" b="0" i="0" u="none" strike="noStrike" cap="none">
                <a:solidFill>
                  <a:schemeClr val="dk1"/>
                </a:solidFill>
                <a:latin typeface="Arial"/>
                <a:ea typeface="Arial"/>
                <a:cs typeface="Arial"/>
                <a:sym typeface="Arial"/>
              </a:defRPr>
            </a:lvl8pPr>
            <a:lvl9pPr marL="4114800" marR="0" lvl="8" indent="-334454" algn="l" rtl="0">
              <a:spcBef>
                <a:spcPts val="333"/>
              </a:spcBef>
              <a:spcAft>
                <a:spcPts val="0"/>
              </a:spcAft>
              <a:buClr>
                <a:schemeClr val="dk1"/>
              </a:buClr>
              <a:buSzPts val="1667"/>
              <a:buFont typeface="Arial"/>
              <a:buChar char="•"/>
              <a:defRPr sz="1667" b="0" i="0" u="none" strike="noStrike" cap="none">
                <a:solidFill>
                  <a:schemeClr val="dk1"/>
                </a:solidFill>
                <a:latin typeface="Arial"/>
                <a:ea typeface="Arial"/>
                <a:cs typeface="Arial"/>
                <a:sym typeface="Arial"/>
              </a:defRPr>
            </a:lvl9pPr>
          </a:lstStyle>
          <a:p>
            <a:endParaRPr/>
          </a:p>
        </p:txBody>
      </p:sp>
      <p:sp>
        <p:nvSpPr>
          <p:cNvPr id="22" name="Google Shape;22;p3"/>
          <p:cNvSpPr txBox="1">
            <a:spLocks noGrp="1"/>
          </p:cNvSpPr>
          <p:nvPr>
            <p:ph type="sldNum" idx="12"/>
          </p:nvPr>
        </p:nvSpPr>
        <p:spPr>
          <a:xfrm>
            <a:off x="0" y="5410729"/>
            <a:ext cx="475013" cy="304271"/>
          </a:xfrm>
          <a:prstGeom prst="rect">
            <a:avLst/>
          </a:prstGeom>
          <a:noFill/>
          <a:ln>
            <a:noFill/>
          </a:ln>
        </p:spPr>
        <p:txBody>
          <a:bodyPr spcFirstLastPara="1" wrap="square" lIns="91425" tIns="45700" rIns="91425" bIns="45700" anchor="ctr" anchorCtr="0">
            <a:noAutofit/>
          </a:bodyPr>
          <a:lstStyle>
            <a:lvl1pPr marL="0" marR="0" lvl="0" indent="0" algn="ctr" rtl="0">
              <a:spcBef>
                <a:spcPts val="0"/>
              </a:spcBef>
              <a:buNone/>
              <a:defRPr sz="833" b="0" i="0" u="none" strike="noStrike" cap="none">
                <a:solidFill>
                  <a:srgbClr val="888888"/>
                </a:solidFill>
                <a:latin typeface="Verdana"/>
                <a:ea typeface="Verdana"/>
                <a:cs typeface="Verdana"/>
                <a:sym typeface="Verdana"/>
              </a:defRPr>
            </a:lvl1pPr>
            <a:lvl2pPr marL="0" marR="0" lvl="1" indent="0" algn="ctr" rtl="0">
              <a:spcBef>
                <a:spcPts val="0"/>
              </a:spcBef>
              <a:buNone/>
              <a:defRPr sz="833" b="0" i="0" u="none" strike="noStrike" cap="none">
                <a:solidFill>
                  <a:srgbClr val="888888"/>
                </a:solidFill>
                <a:latin typeface="Verdana"/>
                <a:ea typeface="Verdana"/>
                <a:cs typeface="Verdana"/>
                <a:sym typeface="Verdana"/>
              </a:defRPr>
            </a:lvl2pPr>
            <a:lvl3pPr marL="0" marR="0" lvl="2" indent="0" algn="ctr" rtl="0">
              <a:spcBef>
                <a:spcPts val="0"/>
              </a:spcBef>
              <a:buNone/>
              <a:defRPr sz="833" b="0" i="0" u="none" strike="noStrike" cap="none">
                <a:solidFill>
                  <a:srgbClr val="888888"/>
                </a:solidFill>
                <a:latin typeface="Verdana"/>
                <a:ea typeface="Verdana"/>
                <a:cs typeface="Verdana"/>
                <a:sym typeface="Verdana"/>
              </a:defRPr>
            </a:lvl3pPr>
            <a:lvl4pPr marL="0" marR="0" lvl="3" indent="0" algn="ctr" rtl="0">
              <a:spcBef>
                <a:spcPts val="0"/>
              </a:spcBef>
              <a:buNone/>
              <a:defRPr sz="833" b="0" i="0" u="none" strike="noStrike" cap="none">
                <a:solidFill>
                  <a:srgbClr val="888888"/>
                </a:solidFill>
                <a:latin typeface="Verdana"/>
                <a:ea typeface="Verdana"/>
                <a:cs typeface="Verdana"/>
                <a:sym typeface="Verdana"/>
              </a:defRPr>
            </a:lvl4pPr>
            <a:lvl5pPr marL="0" marR="0" lvl="4" indent="0" algn="ctr" rtl="0">
              <a:spcBef>
                <a:spcPts val="0"/>
              </a:spcBef>
              <a:buNone/>
              <a:defRPr sz="833" b="0" i="0" u="none" strike="noStrike" cap="none">
                <a:solidFill>
                  <a:srgbClr val="888888"/>
                </a:solidFill>
                <a:latin typeface="Verdana"/>
                <a:ea typeface="Verdana"/>
                <a:cs typeface="Verdana"/>
                <a:sym typeface="Verdana"/>
              </a:defRPr>
            </a:lvl5pPr>
            <a:lvl6pPr marL="0" marR="0" lvl="5" indent="0" algn="ctr" rtl="0">
              <a:spcBef>
                <a:spcPts val="0"/>
              </a:spcBef>
              <a:buNone/>
              <a:defRPr sz="833" b="0" i="0" u="none" strike="noStrike" cap="none">
                <a:solidFill>
                  <a:srgbClr val="888888"/>
                </a:solidFill>
                <a:latin typeface="Verdana"/>
                <a:ea typeface="Verdana"/>
                <a:cs typeface="Verdana"/>
                <a:sym typeface="Verdana"/>
              </a:defRPr>
            </a:lvl6pPr>
            <a:lvl7pPr marL="0" marR="0" lvl="6" indent="0" algn="ctr" rtl="0">
              <a:spcBef>
                <a:spcPts val="0"/>
              </a:spcBef>
              <a:buNone/>
              <a:defRPr sz="833" b="0" i="0" u="none" strike="noStrike" cap="none">
                <a:solidFill>
                  <a:srgbClr val="888888"/>
                </a:solidFill>
                <a:latin typeface="Verdana"/>
                <a:ea typeface="Verdana"/>
                <a:cs typeface="Verdana"/>
                <a:sym typeface="Verdana"/>
              </a:defRPr>
            </a:lvl7pPr>
            <a:lvl8pPr marL="0" marR="0" lvl="7" indent="0" algn="ctr" rtl="0">
              <a:spcBef>
                <a:spcPts val="0"/>
              </a:spcBef>
              <a:buNone/>
              <a:defRPr sz="833" b="0" i="0" u="none" strike="noStrike" cap="none">
                <a:solidFill>
                  <a:srgbClr val="888888"/>
                </a:solidFill>
                <a:latin typeface="Verdana"/>
                <a:ea typeface="Verdana"/>
                <a:cs typeface="Verdana"/>
                <a:sym typeface="Verdana"/>
              </a:defRPr>
            </a:lvl8pPr>
            <a:lvl9pPr marL="0" marR="0" lvl="8" indent="0" algn="ctr" rtl="0">
              <a:spcBef>
                <a:spcPts val="0"/>
              </a:spcBef>
              <a:buNone/>
              <a:defRPr sz="833" b="0" i="0" u="none" strike="noStrike" cap="none">
                <a:solidFill>
                  <a:srgbClr val="888888"/>
                </a:solidFill>
                <a:latin typeface="Verdana"/>
                <a:ea typeface="Verdana"/>
                <a:cs typeface="Verdana"/>
                <a:sym typeface="Verdana"/>
              </a:defRPr>
            </a:lvl9pPr>
          </a:lstStyle>
          <a:p>
            <a:pPr marL="0" lvl="0" indent="0" algn="ctr" rtl="0">
              <a:spcBef>
                <a:spcPts val="0"/>
              </a:spcBef>
              <a:spcAft>
                <a:spcPts val="0"/>
              </a:spcAft>
              <a:buNone/>
            </a:pPr>
            <a:fld id="{00000000-1234-1234-1234-123412341234}" type="slidenum">
              <a:rPr lang="pt-B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p1" descr="fundo_ppt1_ok.jpg"/>
          <p:cNvPicPr preferRelativeResize="0"/>
          <p:nvPr/>
        </p:nvPicPr>
        <p:blipFill rotWithShape="1">
          <a:blip r:embed="rId4">
            <a:alphaModFix/>
          </a:blip>
          <a:srcRect/>
          <a:stretch/>
        </p:blipFill>
        <p:spPr>
          <a:xfrm>
            <a:off x="1524000" y="0"/>
            <a:ext cx="7620000" cy="571500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49" r:id="rId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2.png"/></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2.xml.rels><?xml version="1.0" encoding="UTF-8" standalone="yes"?>
<Relationships xmlns="http://schemas.openxmlformats.org/package/2006/relationships"><Relationship Id="rId3" Type="http://schemas.openxmlformats.org/officeDocument/2006/relationships/hyperlink" Target="https://www.youtube.com/watch?v=KWsbcBvYqN8"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3.jpg"/><Relationship Id="rId4" Type="http://schemas.openxmlformats.org/officeDocument/2006/relationships/hyperlink" Target="http://www.youtube.com/watch?v=KWsbcBvYqN8"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2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2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34.png"/></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2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28.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41.png"/><Relationship Id="rId7" Type="http://schemas.openxmlformats.org/officeDocument/2006/relationships/image" Target="../media/image45.pn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44.png"/><Relationship Id="rId10" Type="http://schemas.openxmlformats.org/officeDocument/2006/relationships/image" Target="../media/image43.png"/><Relationship Id="rId9" Type="http://schemas.openxmlformats.org/officeDocument/2006/relationships/image" Target="../media/image42.png"/></Relationships>
</file>

<file path=ppt/slides/_rels/slide29.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47.png"/><Relationship Id="rId7" Type="http://schemas.openxmlformats.org/officeDocument/2006/relationships/image" Target="../media/image50.pn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1.png"/><Relationship Id="rId9" Type="http://schemas.openxmlformats.org/officeDocument/2006/relationships/image" Target="../media/image52.pn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30.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41.png"/><Relationship Id="rId7" Type="http://schemas.openxmlformats.org/officeDocument/2006/relationships/image" Target="../media/image56.pn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55.png"/><Relationship Id="rId5" Type="http://schemas.openxmlformats.org/officeDocument/2006/relationships/image" Target="../media/image54.png"/><Relationship Id="rId10" Type="http://schemas.openxmlformats.org/officeDocument/2006/relationships/image" Target="../media/image59.png"/><Relationship Id="rId4" Type="http://schemas.openxmlformats.org/officeDocument/2006/relationships/image" Target="../media/image53.png"/><Relationship Id="rId9" Type="http://schemas.openxmlformats.org/officeDocument/2006/relationships/image" Target="../media/image58.png"/></Relationships>
</file>

<file path=ppt/slides/_rels/slide31.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41.png"/><Relationship Id="rId7" Type="http://schemas.openxmlformats.org/officeDocument/2006/relationships/image" Target="../media/image63.pn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62.png"/><Relationship Id="rId5" Type="http://schemas.openxmlformats.org/officeDocument/2006/relationships/image" Target="../media/image61.png"/><Relationship Id="rId10" Type="http://schemas.openxmlformats.org/officeDocument/2006/relationships/image" Target="../media/image66.png"/><Relationship Id="rId4" Type="http://schemas.openxmlformats.org/officeDocument/2006/relationships/image" Target="../media/image60.png"/><Relationship Id="rId9" Type="http://schemas.openxmlformats.org/officeDocument/2006/relationships/image" Target="../media/image65.png"/></Relationships>
</file>

<file path=ppt/slides/_rels/slide32.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68.png"/></Relationships>
</file>

<file path=ppt/slides/_rels/slide33.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69.png"/><Relationship Id="rId7" Type="http://schemas.openxmlformats.org/officeDocument/2006/relationships/image" Target="../media/image54.pn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41.png"/><Relationship Id="rId10" Type="http://schemas.openxmlformats.org/officeDocument/2006/relationships/image" Target="../media/image57.png"/><Relationship Id="rId4" Type="http://schemas.openxmlformats.org/officeDocument/2006/relationships/image" Target="../media/image70.png"/><Relationship Id="rId9" Type="http://schemas.openxmlformats.org/officeDocument/2006/relationships/image" Target="../media/image56.png"/></Relationships>
</file>

<file path=ppt/slides/_rels/slide34.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72.png"/><Relationship Id="rId7" Type="http://schemas.openxmlformats.org/officeDocument/2006/relationships/image" Target="../media/image76.png"/><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image" Target="../media/image75.png"/><Relationship Id="rId5" Type="http://schemas.openxmlformats.org/officeDocument/2006/relationships/image" Target="../media/image74.png"/><Relationship Id="rId4" Type="http://schemas.openxmlformats.org/officeDocument/2006/relationships/image" Target="../media/image73.png"/></Relationships>
</file>

<file path=ppt/slides/_rels/slide36.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77.png"/></Relationships>
</file>

<file path=ppt/slides/_rels/slide38.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image" Target="../media/image77.png"/><Relationship Id="rId5" Type="http://schemas.openxmlformats.org/officeDocument/2006/relationships/image" Target="../media/image82.png"/><Relationship Id="rId4" Type="http://schemas.openxmlformats.org/officeDocument/2006/relationships/image" Target="../media/image81.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84.png"/></Relationships>
</file>

<file path=ppt/slides/_rels/slide41.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hyperlink" Target="http://www.songho.ca/opengl/gl_camera.html" TargetMode="External"/><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86.gif"/></Relationships>
</file>

<file path=ppt/slides/_rels/slide44.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hyperlink" Target="http://www.mat.puc-rio.br/cursos/MAT1200/roteiros/aula21b.pdf" TargetMode="External"/><Relationship Id="rId5" Type="http://schemas.openxmlformats.org/officeDocument/2006/relationships/image" Target="../media/image91.png"/><Relationship Id="rId4" Type="http://schemas.openxmlformats.org/officeDocument/2006/relationships/image" Target="../media/image90.png"/></Relationships>
</file>

<file path=ppt/slides/_rels/slide47.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image" Target="../media/image95.png"/><Relationship Id="rId5" Type="http://schemas.openxmlformats.org/officeDocument/2006/relationships/image" Target="../media/image94.png"/><Relationship Id="rId4" Type="http://schemas.openxmlformats.org/officeDocument/2006/relationships/image" Target="../media/image93.png"/></Relationships>
</file>

<file path=ppt/slides/_rels/slide48.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openxmlformats.org/officeDocument/2006/relationships/image" Target="../media/image830.png"/></Relationships>
</file>

<file path=ppt/slides/_rels/slide49.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47.xml"/><Relationship Id="rId1" Type="http://schemas.openxmlformats.org/officeDocument/2006/relationships/slideLayout" Target="../slideLayouts/slideLayout2.xml"/><Relationship Id="rId4" Type="http://schemas.openxmlformats.org/officeDocument/2006/relationships/image" Target="../media/image98.png"/></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48.xml"/><Relationship Id="rId1" Type="http://schemas.openxmlformats.org/officeDocument/2006/relationships/slideLayout" Target="../slideLayouts/slideLayout2.xml"/><Relationship Id="rId4" Type="http://schemas.openxmlformats.org/officeDocument/2006/relationships/image" Target="../media/image820.png"/></Relationships>
</file>

<file path=ppt/slides/_rels/slide51.xml.rels><?xml version="1.0" encoding="UTF-8" standalone="yes"?>
<Relationships xmlns="http://schemas.openxmlformats.org/package/2006/relationships"><Relationship Id="rId3" Type="http://schemas.openxmlformats.org/officeDocument/2006/relationships/image" Target="../media/image680.png"/><Relationship Id="rId2" Type="http://schemas.openxmlformats.org/officeDocument/2006/relationships/notesSlide" Target="../notesSlides/notesSlide49.xml"/><Relationship Id="rId1" Type="http://schemas.openxmlformats.org/officeDocument/2006/relationships/slideLayout" Target="../slideLayouts/slideLayout2.xml"/><Relationship Id="rId4" Type="http://schemas.openxmlformats.org/officeDocument/2006/relationships/image" Target="../media/image690.png"/></Relationships>
</file>

<file path=ppt/slides/_rels/slide52.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101.jp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hyperlink" Target="https://lpsoares.github.io/Renderizador/" TargetMode="External"/><Relationship Id="rId2" Type="http://schemas.openxmlformats.org/officeDocument/2006/relationships/notesSlide" Target="../notesSlides/notesSlide53.xml"/><Relationship Id="rId1" Type="http://schemas.openxmlformats.org/officeDocument/2006/relationships/slideLayout" Target="../slideLayouts/slideLayout2.xml"/><Relationship Id="rId6" Type="http://schemas.openxmlformats.org/officeDocument/2006/relationships/image" Target="../media/image104.png"/><Relationship Id="rId5" Type="http://schemas.openxmlformats.org/officeDocument/2006/relationships/image" Target="../media/image103.png"/><Relationship Id="rId4" Type="http://schemas.openxmlformats.org/officeDocument/2006/relationships/image" Target="../media/image102.png"/></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6"/>
        <p:cNvGrpSpPr/>
        <p:nvPr/>
      </p:nvGrpSpPr>
      <p:grpSpPr>
        <a:xfrm>
          <a:off x="0" y="0"/>
          <a:ext cx="0" cy="0"/>
          <a:chOff x="0" y="0"/>
          <a:chExt cx="0" cy="0"/>
        </a:xfrm>
      </p:grpSpPr>
      <p:sp>
        <p:nvSpPr>
          <p:cNvPr id="27" name="Google Shape;27;p4"/>
          <p:cNvSpPr txBox="1">
            <a:spLocks noGrp="1"/>
          </p:cNvSpPr>
          <p:nvPr>
            <p:ph type="body" idx="1"/>
          </p:nvPr>
        </p:nvSpPr>
        <p:spPr>
          <a:xfrm>
            <a:off x="966787" y="2262188"/>
            <a:ext cx="7343775" cy="595313"/>
          </a:xfrm>
          <a:prstGeom prst="rect">
            <a:avLst/>
          </a:prstGeom>
          <a:noFill/>
          <a:ln>
            <a:noFill/>
          </a:ln>
        </p:spPr>
        <p:txBody>
          <a:bodyPr spcFirstLastPara="1" wrap="square" lIns="91425" tIns="45700" rIns="91425" bIns="45700" anchor="t" anchorCtr="0">
            <a:normAutofit/>
          </a:bodyPr>
          <a:lstStyle/>
          <a:p>
            <a:pPr marL="0" lvl="0" indent="0" algn="ctr" rtl="0">
              <a:spcBef>
                <a:spcPts val="0"/>
              </a:spcBef>
              <a:spcAft>
                <a:spcPts val="0"/>
              </a:spcAft>
              <a:buClr>
                <a:schemeClr val="lt1"/>
              </a:buClr>
              <a:buSzPts val="3000"/>
              <a:buFont typeface="Verdana"/>
              <a:buNone/>
            </a:pPr>
            <a:r>
              <a:rPr lang="pt-BR"/>
              <a:t>Computação Gráfica</a:t>
            </a:r>
            <a:endParaRPr/>
          </a:p>
        </p:txBody>
      </p:sp>
      <p:sp>
        <p:nvSpPr>
          <p:cNvPr id="28" name="Google Shape;28;p4"/>
          <p:cNvSpPr txBox="1">
            <a:spLocks noGrp="1"/>
          </p:cNvSpPr>
          <p:nvPr>
            <p:ph type="body" idx="2"/>
          </p:nvPr>
        </p:nvSpPr>
        <p:spPr>
          <a:xfrm>
            <a:off x="966787" y="2857501"/>
            <a:ext cx="7343775" cy="396875"/>
          </a:xfrm>
          <a:prstGeom prst="rect">
            <a:avLst/>
          </a:prstGeom>
          <a:noFill/>
          <a:ln>
            <a:noFill/>
          </a:ln>
        </p:spPr>
        <p:txBody>
          <a:bodyPr spcFirstLastPara="1" wrap="square" lIns="91425" tIns="45700" rIns="91425" bIns="45700" anchor="t" anchorCtr="0">
            <a:normAutofit/>
          </a:bodyPr>
          <a:lstStyle/>
          <a:p>
            <a:pPr marL="0" lvl="0" indent="0" algn="ctr" rtl="0">
              <a:spcBef>
                <a:spcPts val="0"/>
              </a:spcBef>
              <a:spcAft>
                <a:spcPts val="0"/>
              </a:spcAft>
              <a:buClr>
                <a:schemeClr val="lt1"/>
              </a:buClr>
              <a:buSzPts val="1600"/>
              <a:buFont typeface="Verdana"/>
              <a:buNone/>
            </a:pPr>
            <a:r>
              <a:rPr lang="pt-BR" dirty="0"/>
              <a:t>Aula 5: Sistema de Coordenadas</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Shape 78"/>
        <p:cNvGrpSpPr/>
        <p:nvPr/>
      </p:nvGrpSpPr>
      <p:grpSpPr>
        <a:xfrm>
          <a:off x="0" y="0"/>
          <a:ext cx="0" cy="0"/>
          <a:chOff x="0" y="0"/>
          <a:chExt cx="0" cy="0"/>
        </a:xfrm>
      </p:grpSpPr>
      <p:sp>
        <p:nvSpPr>
          <p:cNvPr id="79" name="Google Shape;79;p10"/>
          <p:cNvSpPr txBox="1">
            <a:spLocks noGrp="1"/>
          </p:cNvSpPr>
          <p:nvPr>
            <p:ph type="title"/>
          </p:nvPr>
        </p:nvSpPr>
        <p:spPr>
          <a:xfrm>
            <a:off x="84172" y="113717"/>
            <a:ext cx="8428200" cy="5160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C00026"/>
              </a:buClr>
              <a:buSzPts val="2600"/>
              <a:buFont typeface="Verdana"/>
              <a:buNone/>
            </a:pPr>
            <a:r>
              <a:rPr lang="pt-BR"/>
              <a:t>Mudança de Base</a:t>
            </a:r>
            <a:endParaRPr/>
          </a:p>
        </p:txBody>
      </p:sp>
      <p:sp>
        <p:nvSpPr>
          <p:cNvPr id="80" name="Google Shape;80;p10"/>
          <p:cNvSpPr txBox="1">
            <a:spLocks noGrp="1"/>
          </p:cNvSpPr>
          <p:nvPr>
            <p:ph type="sldNum" idx="12"/>
          </p:nvPr>
        </p:nvSpPr>
        <p:spPr>
          <a:xfrm>
            <a:off x="0" y="5410729"/>
            <a:ext cx="474900" cy="3042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pt-BR"/>
              <a:t>10</a:t>
            </a:fld>
            <a:endParaRPr/>
          </a:p>
        </p:txBody>
      </p:sp>
      <p:sp>
        <p:nvSpPr>
          <p:cNvPr id="81" name="Google Shape;81;p10"/>
          <p:cNvSpPr/>
          <p:nvPr/>
        </p:nvSpPr>
        <p:spPr>
          <a:xfrm>
            <a:off x="357900" y="867275"/>
            <a:ext cx="8428200" cy="825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pt-BR" sz="2200">
                <a:solidFill>
                  <a:schemeClr val="dk1"/>
                </a:solidFill>
                <a:latin typeface="Verdana"/>
                <a:ea typeface="Verdana"/>
                <a:cs typeface="Verdana"/>
                <a:sym typeface="Verdana"/>
              </a:rPr>
              <a:t>Como B = {i, j, k} possui 3 elementos, dizemos que V</a:t>
            </a:r>
            <a:r>
              <a:rPr lang="pt-BR" sz="2200" baseline="-25000">
                <a:solidFill>
                  <a:schemeClr val="dk1"/>
                </a:solidFill>
                <a:latin typeface="Verdana"/>
                <a:ea typeface="Verdana"/>
                <a:cs typeface="Verdana"/>
                <a:sym typeface="Verdana"/>
              </a:rPr>
              <a:t>3</a:t>
            </a:r>
            <a:r>
              <a:rPr lang="pt-BR" sz="2200">
                <a:solidFill>
                  <a:schemeClr val="dk1"/>
                </a:solidFill>
                <a:latin typeface="Verdana"/>
                <a:ea typeface="Verdana"/>
                <a:cs typeface="Verdana"/>
                <a:sym typeface="Verdana"/>
              </a:rPr>
              <a:t> é um espaço de </a:t>
            </a:r>
            <a:r>
              <a:rPr lang="pt-BR" sz="2200" b="1">
                <a:solidFill>
                  <a:srgbClr val="0000FF"/>
                </a:solidFill>
                <a:latin typeface="Verdana"/>
                <a:ea typeface="Verdana"/>
                <a:cs typeface="Verdana"/>
                <a:sym typeface="Verdana"/>
              </a:rPr>
              <a:t>dimensão</a:t>
            </a:r>
            <a:r>
              <a:rPr lang="pt-BR" sz="2200">
                <a:solidFill>
                  <a:schemeClr val="dk1"/>
                </a:solidFill>
                <a:latin typeface="Verdana"/>
                <a:ea typeface="Verdana"/>
                <a:cs typeface="Verdana"/>
                <a:sym typeface="Verdana"/>
              </a:rPr>
              <a:t> 3. </a:t>
            </a:r>
            <a:endParaRPr sz="2200">
              <a:solidFill>
                <a:schemeClr val="dk1"/>
              </a:solidFill>
              <a:latin typeface="Verdana"/>
              <a:ea typeface="Verdana"/>
              <a:cs typeface="Verdana"/>
              <a:sym typeface="Verdana"/>
            </a:endParaRPr>
          </a:p>
          <a:p>
            <a:pPr marL="0" marR="0" lvl="0" indent="0" algn="l" rtl="0">
              <a:spcBef>
                <a:spcPts val="0"/>
              </a:spcBef>
              <a:spcAft>
                <a:spcPts val="0"/>
              </a:spcAft>
              <a:buNone/>
            </a:pPr>
            <a:r>
              <a:rPr lang="pt-BR" sz="2200" b="0" i="0" u="none" strike="noStrike" cap="none">
                <a:solidFill>
                  <a:schemeClr val="dk1"/>
                </a:solidFill>
                <a:latin typeface="Verdana"/>
                <a:ea typeface="Verdana"/>
                <a:cs typeface="Verdana"/>
                <a:sym typeface="Verdana"/>
              </a:rPr>
              <a:t> </a:t>
            </a:r>
            <a:endParaRPr/>
          </a:p>
        </p:txBody>
      </p:sp>
      <p:sp>
        <p:nvSpPr>
          <p:cNvPr id="82" name="Google Shape;82;p10"/>
          <p:cNvSpPr/>
          <p:nvPr/>
        </p:nvSpPr>
        <p:spPr>
          <a:xfrm>
            <a:off x="357900" y="1995475"/>
            <a:ext cx="8428200" cy="15165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pt-BR" sz="2200">
                <a:solidFill>
                  <a:schemeClr val="dk1"/>
                </a:solidFill>
                <a:latin typeface="Verdana"/>
                <a:ea typeface="Verdana"/>
                <a:cs typeface="Verdana"/>
                <a:sym typeface="Verdana"/>
              </a:rPr>
              <a:t>Considere o vetor v = 2i + 5j - 3k. Dizemos que a tripla ordenada (2, 5, -3) representa as </a:t>
            </a:r>
            <a:r>
              <a:rPr lang="pt-BR" sz="2200" b="1">
                <a:solidFill>
                  <a:srgbClr val="800000"/>
                </a:solidFill>
                <a:latin typeface="Verdana"/>
                <a:ea typeface="Verdana"/>
                <a:cs typeface="Verdana"/>
                <a:sym typeface="Verdana"/>
              </a:rPr>
              <a:t>coordenadas</a:t>
            </a:r>
            <a:r>
              <a:rPr lang="pt-BR" sz="2200">
                <a:solidFill>
                  <a:schemeClr val="dk1"/>
                </a:solidFill>
                <a:latin typeface="Verdana"/>
                <a:ea typeface="Verdana"/>
                <a:cs typeface="Verdana"/>
                <a:sym typeface="Verdana"/>
              </a:rPr>
              <a:t> de v na base B, e podemos escrever:</a:t>
            </a:r>
            <a:endParaRPr sz="2200">
              <a:solidFill>
                <a:schemeClr val="dk1"/>
              </a:solidFill>
              <a:latin typeface="Verdana"/>
              <a:ea typeface="Verdana"/>
              <a:cs typeface="Verdana"/>
              <a:sym typeface="Verdana"/>
            </a:endParaRPr>
          </a:p>
          <a:p>
            <a:pPr marL="0" marR="0" lvl="0" indent="0" algn="ctr" rtl="0">
              <a:spcBef>
                <a:spcPts val="1000"/>
              </a:spcBef>
              <a:spcAft>
                <a:spcPts val="0"/>
              </a:spcAft>
              <a:buNone/>
            </a:pPr>
            <a:r>
              <a:rPr lang="pt-BR" sz="2200" b="1">
                <a:solidFill>
                  <a:schemeClr val="dk1"/>
                </a:solidFill>
                <a:latin typeface="Verdana"/>
                <a:ea typeface="Verdana"/>
                <a:cs typeface="Verdana"/>
                <a:sym typeface="Verdana"/>
              </a:rPr>
              <a:t>v = (2, 5, -3)</a:t>
            </a:r>
            <a:r>
              <a:rPr lang="pt-BR" sz="2200" b="1" baseline="-25000">
                <a:solidFill>
                  <a:schemeClr val="dk1"/>
                </a:solidFill>
                <a:latin typeface="Verdana"/>
                <a:ea typeface="Verdana"/>
                <a:cs typeface="Verdana"/>
                <a:sym typeface="Verdana"/>
              </a:rPr>
              <a:t>B</a:t>
            </a:r>
            <a:r>
              <a:rPr lang="pt-BR" sz="2200" b="0" i="0" u="none" strike="noStrike" cap="none">
                <a:solidFill>
                  <a:schemeClr val="dk1"/>
                </a:solidFill>
                <a:latin typeface="Verdana"/>
                <a:ea typeface="Verdana"/>
                <a:cs typeface="Verdana"/>
                <a:sym typeface="Verdana"/>
              </a:rPr>
              <a:t> </a:t>
            </a:r>
            <a:endParaRPr/>
          </a:p>
        </p:txBody>
      </p:sp>
      <p:sp>
        <p:nvSpPr>
          <p:cNvPr id="83" name="Google Shape;83;p10"/>
          <p:cNvSpPr/>
          <p:nvPr/>
        </p:nvSpPr>
        <p:spPr>
          <a:xfrm>
            <a:off x="357900" y="3815175"/>
            <a:ext cx="8428200" cy="12267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pt-BR" sz="2200">
                <a:solidFill>
                  <a:schemeClr val="dk1"/>
                </a:solidFill>
                <a:latin typeface="Verdana"/>
                <a:ea typeface="Verdana"/>
                <a:cs typeface="Verdana"/>
                <a:sym typeface="Verdana"/>
              </a:rPr>
              <a:t>Note que as coordenadas de v são únicas, isto é, existe uma única maneira de escrever v como combinação linear dos vetores i, j, k.</a:t>
            </a:r>
            <a:r>
              <a:rPr lang="pt-BR" sz="2200" b="0" i="0" u="none" strike="noStrike" cap="none">
                <a:solidFill>
                  <a:schemeClr val="dk1"/>
                </a:solidFill>
                <a:latin typeface="Verdana"/>
                <a:ea typeface="Verdana"/>
                <a:cs typeface="Verdana"/>
                <a:sym typeface="Verdana"/>
              </a:rPr>
              <a:t> </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2"/>
                                        </p:tgtEl>
                                        <p:attrNameLst>
                                          <p:attrName>style.visibility</p:attrName>
                                        </p:attrNameLst>
                                      </p:cBhvr>
                                      <p:to>
                                        <p:strVal val="visible"/>
                                      </p:to>
                                    </p:set>
                                    <p:animEffect transition="in" filter="fade">
                                      <p:cBhvr>
                                        <p:cTn id="7" dur="1000"/>
                                        <p:tgtEl>
                                          <p:spTgt spid="8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3"/>
                                        </p:tgtEl>
                                        <p:attrNameLst>
                                          <p:attrName>style.visibility</p:attrName>
                                        </p:attrNameLst>
                                      </p:cBhvr>
                                      <p:to>
                                        <p:strVal val="visible"/>
                                      </p:to>
                                    </p:set>
                                    <p:animEffect transition="in" filter="fade">
                                      <p:cBhvr>
                                        <p:cTn id="12" dur="1000"/>
                                        <p:tgtEl>
                                          <p:spTgt spid="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Shape 87"/>
        <p:cNvGrpSpPr/>
        <p:nvPr/>
      </p:nvGrpSpPr>
      <p:grpSpPr>
        <a:xfrm>
          <a:off x="0" y="0"/>
          <a:ext cx="0" cy="0"/>
          <a:chOff x="0" y="0"/>
          <a:chExt cx="0" cy="0"/>
        </a:xfrm>
      </p:grpSpPr>
      <p:sp>
        <p:nvSpPr>
          <p:cNvPr id="88" name="Google Shape;88;p11"/>
          <p:cNvSpPr txBox="1">
            <a:spLocks noGrp="1"/>
          </p:cNvSpPr>
          <p:nvPr>
            <p:ph type="title"/>
          </p:nvPr>
        </p:nvSpPr>
        <p:spPr>
          <a:xfrm>
            <a:off x="84172" y="113717"/>
            <a:ext cx="8428200" cy="5160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C00026"/>
              </a:buClr>
              <a:buSzPts val="2600"/>
              <a:buFont typeface="Verdana"/>
              <a:buNone/>
            </a:pPr>
            <a:r>
              <a:rPr lang="pt-BR"/>
              <a:t>Mudança de Base</a:t>
            </a:r>
            <a:endParaRPr/>
          </a:p>
        </p:txBody>
      </p:sp>
      <p:sp>
        <p:nvSpPr>
          <p:cNvPr id="89" name="Google Shape;89;p11"/>
          <p:cNvSpPr txBox="1">
            <a:spLocks noGrp="1"/>
          </p:cNvSpPr>
          <p:nvPr>
            <p:ph type="sldNum" idx="12"/>
          </p:nvPr>
        </p:nvSpPr>
        <p:spPr>
          <a:xfrm>
            <a:off x="0" y="5410729"/>
            <a:ext cx="474900" cy="3042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pt-BR"/>
              <a:t>11</a:t>
            </a:fld>
            <a:endParaRPr/>
          </a:p>
        </p:txBody>
      </p:sp>
      <p:sp>
        <p:nvSpPr>
          <p:cNvPr id="90" name="Google Shape;90;p11"/>
          <p:cNvSpPr/>
          <p:nvPr/>
        </p:nvSpPr>
        <p:spPr>
          <a:xfrm>
            <a:off x="357900" y="867275"/>
            <a:ext cx="8428200" cy="18654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pt-BR" sz="2200">
                <a:solidFill>
                  <a:schemeClr val="dk1"/>
                </a:solidFill>
                <a:latin typeface="Verdana"/>
                <a:ea typeface="Verdana"/>
                <a:cs typeface="Verdana"/>
                <a:sym typeface="Verdana"/>
              </a:rPr>
              <a:t>Existem outras bases para o espaço V</a:t>
            </a:r>
            <a:r>
              <a:rPr lang="pt-BR" sz="2200" baseline="-25000">
                <a:solidFill>
                  <a:schemeClr val="dk1"/>
                </a:solidFill>
                <a:latin typeface="Verdana"/>
                <a:ea typeface="Verdana"/>
                <a:cs typeface="Verdana"/>
                <a:sym typeface="Verdana"/>
              </a:rPr>
              <a:t>3</a:t>
            </a:r>
            <a:r>
              <a:rPr lang="pt-BR" sz="2200">
                <a:solidFill>
                  <a:schemeClr val="dk1"/>
                </a:solidFill>
                <a:latin typeface="Verdana"/>
                <a:ea typeface="Verdana"/>
                <a:cs typeface="Verdana"/>
                <a:sym typeface="Verdana"/>
              </a:rPr>
              <a:t> diferentes da base B = {i, j, k}?</a:t>
            </a:r>
            <a:endParaRPr sz="2200">
              <a:solidFill>
                <a:schemeClr val="dk1"/>
              </a:solidFill>
              <a:latin typeface="Verdana"/>
              <a:ea typeface="Verdana"/>
              <a:cs typeface="Verdana"/>
              <a:sym typeface="Verdana"/>
            </a:endParaRPr>
          </a:p>
          <a:p>
            <a:pPr marL="0" marR="0" lvl="0" indent="0" algn="l" rtl="0">
              <a:spcBef>
                <a:spcPts val="0"/>
              </a:spcBef>
              <a:spcAft>
                <a:spcPts val="0"/>
              </a:spcAft>
              <a:buNone/>
            </a:pPr>
            <a:r>
              <a:rPr lang="pt-BR" sz="2200">
                <a:solidFill>
                  <a:schemeClr val="dk1"/>
                </a:solidFill>
                <a:latin typeface="Verdana"/>
                <a:ea typeface="Verdana"/>
                <a:cs typeface="Verdana"/>
                <a:sym typeface="Verdana"/>
              </a:rPr>
              <a:t> </a:t>
            </a:r>
            <a:endParaRPr sz="2200">
              <a:solidFill>
                <a:schemeClr val="dk1"/>
              </a:solidFill>
              <a:latin typeface="Verdana"/>
              <a:ea typeface="Verdana"/>
              <a:cs typeface="Verdana"/>
              <a:sym typeface="Verdana"/>
            </a:endParaRPr>
          </a:p>
          <a:p>
            <a:pPr marL="0" marR="0" lvl="0" indent="0" algn="l" rtl="0">
              <a:spcBef>
                <a:spcPts val="0"/>
              </a:spcBef>
              <a:spcAft>
                <a:spcPts val="0"/>
              </a:spcAft>
              <a:buNone/>
            </a:pPr>
            <a:r>
              <a:rPr lang="pt-BR" sz="2200">
                <a:solidFill>
                  <a:schemeClr val="dk1"/>
                </a:solidFill>
                <a:latin typeface="Verdana"/>
                <a:ea typeface="Verdana"/>
                <a:cs typeface="Verdana"/>
                <a:sym typeface="Verdana"/>
              </a:rPr>
              <a:t>Em outras palavras, é possível escrever </a:t>
            </a:r>
            <a:r>
              <a:rPr lang="pt-BR" sz="2200" b="1">
                <a:solidFill>
                  <a:schemeClr val="dk1"/>
                </a:solidFill>
                <a:latin typeface="Verdana"/>
                <a:ea typeface="Verdana"/>
                <a:cs typeface="Verdana"/>
                <a:sym typeface="Verdana"/>
              </a:rPr>
              <a:t>todo</a:t>
            </a:r>
            <a:r>
              <a:rPr lang="pt-BR" sz="2200">
                <a:solidFill>
                  <a:schemeClr val="dk1"/>
                </a:solidFill>
                <a:latin typeface="Verdana"/>
                <a:ea typeface="Verdana"/>
                <a:cs typeface="Verdana"/>
                <a:sym typeface="Verdana"/>
              </a:rPr>
              <a:t> vetor de V</a:t>
            </a:r>
            <a:r>
              <a:rPr lang="pt-BR" sz="2200" baseline="-25000">
                <a:solidFill>
                  <a:schemeClr val="dk1"/>
                </a:solidFill>
                <a:latin typeface="Verdana"/>
                <a:ea typeface="Verdana"/>
                <a:cs typeface="Verdana"/>
                <a:sym typeface="Verdana"/>
              </a:rPr>
              <a:t>3</a:t>
            </a:r>
            <a:endParaRPr sz="2200" baseline="-25000">
              <a:solidFill>
                <a:schemeClr val="dk1"/>
              </a:solidFill>
              <a:latin typeface="Verdana"/>
              <a:ea typeface="Verdana"/>
              <a:cs typeface="Verdana"/>
              <a:sym typeface="Verdana"/>
            </a:endParaRPr>
          </a:p>
          <a:p>
            <a:pPr marL="0" marR="0" lvl="0" indent="0" algn="l" rtl="0">
              <a:spcBef>
                <a:spcPts val="0"/>
              </a:spcBef>
              <a:spcAft>
                <a:spcPts val="0"/>
              </a:spcAft>
              <a:buNone/>
            </a:pPr>
            <a:r>
              <a:rPr lang="pt-BR" sz="2200">
                <a:solidFill>
                  <a:schemeClr val="dk1"/>
                </a:solidFill>
                <a:latin typeface="Verdana"/>
                <a:ea typeface="Verdana"/>
                <a:cs typeface="Verdana"/>
                <a:sym typeface="Verdana"/>
              </a:rPr>
              <a:t>como combinação linear de outro conjunto de vetores?</a:t>
            </a:r>
            <a:r>
              <a:rPr lang="pt-BR" sz="2200" b="0" i="0" u="none" strike="noStrike" cap="none">
                <a:solidFill>
                  <a:schemeClr val="dk1"/>
                </a:solidFill>
                <a:latin typeface="Verdana"/>
                <a:ea typeface="Verdana"/>
                <a:cs typeface="Verdana"/>
                <a:sym typeface="Verdana"/>
              </a:rPr>
              <a:t> </a:t>
            </a:r>
            <a:endParaRPr/>
          </a:p>
        </p:txBody>
      </p:sp>
      <p:sp>
        <p:nvSpPr>
          <p:cNvPr id="91" name="Google Shape;91;p11"/>
          <p:cNvSpPr/>
          <p:nvPr/>
        </p:nvSpPr>
        <p:spPr>
          <a:xfrm>
            <a:off x="357900" y="4063525"/>
            <a:ext cx="8428200" cy="8904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pt-BR" sz="2200">
                <a:solidFill>
                  <a:schemeClr val="dk1"/>
                </a:solidFill>
                <a:latin typeface="Verdana"/>
                <a:ea typeface="Verdana"/>
                <a:cs typeface="Verdana"/>
                <a:sym typeface="Verdana"/>
              </a:rPr>
              <a:t>Na verdade, qualquer conjunto LI de 3 vetores de V</a:t>
            </a:r>
            <a:r>
              <a:rPr lang="pt-BR" sz="2200" baseline="-25000">
                <a:solidFill>
                  <a:schemeClr val="dk1"/>
                </a:solidFill>
                <a:latin typeface="Verdana"/>
                <a:ea typeface="Verdana"/>
                <a:cs typeface="Verdana"/>
                <a:sym typeface="Verdana"/>
              </a:rPr>
              <a:t>3</a:t>
            </a:r>
            <a:r>
              <a:rPr lang="pt-BR" sz="2200" b="0" i="0" u="none" strike="noStrike" cap="none">
                <a:solidFill>
                  <a:schemeClr val="dk1"/>
                </a:solidFill>
                <a:latin typeface="Verdana"/>
                <a:ea typeface="Verdana"/>
                <a:cs typeface="Verdana"/>
                <a:sym typeface="Verdana"/>
              </a:rPr>
              <a:t> ser</a:t>
            </a:r>
            <a:r>
              <a:rPr lang="pt-BR" sz="2200">
                <a:solidFill>
                  <a:schemeClr val="dk1"/>
                </a:solidFill>
                <a:latin typeface="Verdana"/>
                <a:ea typeface="Verdana"/>
                <a:cs typeface="Verdana"/>
                <a:sym typeface="Verdana"/>
              </a:rPr>
              <a:t>á uma base desse espaço.</a:t>
            </a:r>
            <a:endParaRPr/>
          </a:p>
        </p:txBody>
      </p:sp>
      <p:sp>
        <p:nvSpPr>
          <p:cNvPr id="92" name="Google Shape;92;p11"/>
          <p:cNvSpPr/>
          <p:nvPr/>
        </p:nvSpPr>
        <p:spPr>
          <a:xfrm>
            <a:off x="474900" y="2970225"/>
            <a:ext cx="8428200" cy="7752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pt-BR" sz="4200" b="1">
                <a:solidFill>
                  <a:srgbClr val="FF00FF"/>
                </a:solidFill>
                <a:latin typeface="Verdana"/>
                <a:ea typeface="Verdana"/>
                <a:cs typeface="Verdana"/>
                <a:sym typeface="Verdana"/>
              </a:rPr>
              <a:t>SIM!</a:t>
            </a:r>
            <a:endParaRPr sz="3400" b="1">
              <a:solidFill>
                <a:srgbClr val="FF00FF"/>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92"/>
                                        </p:tgtEl>
                                        <p:attrNameLst>
                                          <p:attrName>style.visibility</p:attrName>
                                        </p:attrNameLst>
                                      </p:cBhvr>
                                      <p:to>
                                        <p:strVal val="visible"/>
                                      </p:to>
                                    </p:set>
                                    <p:anim calcmode="lin" valueType="num">
                                      <p:cBhvr additive="base">
                                        <p:cTn id="7" dur="1000"/>
                                        <p:tgtEl>
                                          <p:spTgt spid="92"/>
                                        </p:tgtEl>
                                        <p:attrNameLst>
                                          <p:attrName>ppt_x</p:attrName>
                                        </p:attrNameLst>
                                      </p:cBhvr>
                                      <p:tavLst>
                                        <p:tav tm="0">
                                          <p:val>
                                            <p:strVal val="#ppt_x-1"/>
                                          </p:val>
                                        </p:tav>
                                        <p:tav tm="100000">
                                          <p:val>
                                            <p:strVal val="#ppt_x"/>
                                          </p:val>
                                        </p:tav>
                                      </p:tavLst>
                                    </p:anim>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1"/>
                                        </p:tgtEl>
                                        <p:attrNameLst>
                                          <p:attrName>style.visibility</p:attrName>
                                        </p:attrNameLst>
                                      </p:cBhvr>
                                      <p:to>
                                        <p:strVal val="visible"/>
                                      </p:to>
                                    </p:set>
                                    <p:animEffect transition="in" filter="fade">
                                      <p:cBhvr>
                                        <p:cTn id="12" dur="1000"/>
                                        <p:tgtEl>
                                          <p:spTgt spid="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Shape 96"/>
        <p:cNvGrpSpPr/>
        <p:nvPr/>
      </p:nvGrpSpPr>
      <p:grpSpPr>
        <a:xfrm>
          <a:off x="0" y="0"/>
          <a:ext cx="0" cy="0"/>
          <a:chOff x="0" y="0"/>
          <a:chExt cx="0" cy="0"/>
        </a:xfrm>
      </p:grpSpPr>
      <p:sp>
        <p:nvSpPr>
          <p:cNvPr id="97" name="Google Shape;97;p12"/>
          <p:cNvSpPr txBox="1">
            <a:spLocks noGrp="1"/>
          </p:cNvSpPr>
          <p:nvPr>
            <p:ph type="title"/>
          </p:nvPr>
        </p:nvSpPr>
        <p:spPr>
          <a:xfrm>
            <a:off x="84172" y="113717"/>
            <a:ext cx="8428200" cy="5160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C00026"/>
              </a:buClr>
              <a:buSzPts val="2600"/>
              <a:buFont typeface="Verdana"/>
              <a:buNone/>
            </a:pPr>
            <a:r>
              <a:rPr lang="pt-BR"/>
              <a:t>Mudança de Base</a:t>
            </a:r>
            <a:endParaRPr/>
          </a:p>
        </p:txBody>
      </p:sp>
      <p:sp>
        <p:nvSpPr>
          <p:cNvPr id="98" name="Google Shape;98;p12"/>
          <p:cNvSpPr txBox="1">
            <a:spLocks noGrp="1"/>
          </p:cNvSpPr>
          <p:nvPr>
            <p:ph type="sldNum" idx="12"/>
          </p:nvPr>
        </p:nvSpPr>
        <p:spPr>
          <a:xfrm>
            <a:off x="0" y="5410729"/>
            <a:ext cx="474900" cy="3042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pt-BR"/>
              <a:t>12</a:t>
            </a:fld>
            <a:endParaRPr/>
          </a:p>
        </p:txBody>
      </p:sp>
      <p:sp>
        <p:nvSpPr>
          <p:cNvPr id="99" name="Google Shape;99;p12"/>
          <p:cNvSpPr/>
          <p:nvPr/>
        </p:nvSpPr>
        <p:spPr>
          <a:xfrm>
            <a:off x="357900" y="867275"/>
            <a:ext cx="8428200" cy="16713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pt-BR" sz="2200" b="1">
                <a:solidFill>
                  <a:schemeClr val="dk1"/>
                </a:solidFill>
                <a:latin typeface="Verdana"/>
                <a:ea typeface="Verdana"/>
                <a:cs typeface="Verdana"/>
                <a:sym typeface="Verdana"/>
              </a:rPr>
              <a:t>Exemplos:</a:t>
            </a:r>
            <a:r>
              <a:rPr lang="pt-BR" sz="2200">
                <a:solidFill>
                  <a:schemeClr val="dk1"/>
                </a:solidFill>
                <a:latin typeface="Verdana"/>
                <a:ea typeface="Verdana"/>
                <a:cs typeface="Verdana"/>
                <a:sym typeface="Verdana"/>
              </a:rPr>
              <a:t> </a:t>
            </a:r>
            <a:endParaRPr sz="2200">
              <a:solidFill>
                <a:schemeClr val="dk1"/>
              </a:solidFill>
              <a:latin typeface="Verdana"/>
              <a:ea typeface="Verdana"/>
              <a:cs typeface="Verdana"/>
              <a:sym typeface="Verdana"/>
            </a:endParaRPr>
          </a:p>
          <a:p>
            <a:pPr marL="0" marR="0" lvl="0" indent="0" algn="l" rtl="0">
              <a:spcBef>
                <a:spcPts val="0"/>
              </a:spcBef>
              <a:spcAft>
                <a:spcPts val="0"/>
              </a:spcAft>
              <a:buNone/>
            </a:pPr>
            <a:endParaRPr sz="2200">
              <a:solidFill>
                <a:schemeClr val="dk1"/>
              </a:solidFill>
              <a:latin typeface="Verdana"/>
              <a:ea typeface="Verdana"/>
              <a:cs typeface="Verdana"/>
              <a:sym typeface="Verdana"/>
            </a:endParaRPr>
          </a:p>
          <a:p>
            <a:pPr marL="0" marR="0" lvl="0" indent="0" algn="l" rtl="0">
              <a:spcBef>
                <a:spcPts val="0"/>
              </a:spcBef>
              <a:spcAft>
                <a:spcPts val="0"/>
              </a:spcAft>
              <a:buNone/>
            </a:pPr>
            <a:r>
              <a:rPr lang="pt-BR" sz="2200" b="1">
                <a:solidFill>
                  <a:srgbClr val="38761D"/>
                </a:solidFill>
                <a:latin typeface="Verdana"/>
                <a:ea typeface="Verdana"/>
                <a:cs typeface="Verdana"/>
                <a:sym typeface="Verdana"/>
              </a:rPr>
              <a:t>1)</a:t>
            </a:r>
            <a:r>
              <a:rPr lang="pt-BR" sz="2200">
                <a:solidFill>
                  <a:schemeClr val="dk1"/>
                </a:solidFill>
                <a:latin typeface="Verdana"/>
                <a:ea typeface="Verdana"/>
                <a:cs typeface="Verdana"/>
                <a:sym typeface="Verdana"/>
              </a:rPr>
              <a:t> O conjunto C = {i, j, u}, em que u = 2i + 3j, é uma base de V</a:t>
            </a:r>
            <a:r>
              <a:rPr lang="pt-BR" sz="2200" baseline="-25000">
                <a:solidFill>
                  <a:schemeClr val="dk1"/>
                </a:solidFill>
                <a:latin typeface="Verdana"/>
                <a:ea typeface="Verdana"/>
                <a:cs typeface="Verdana"/>
                <a:sym typeface="Verdana"/>
              </a:rPr>
              <a:t>3</a:t>
            </a:r>
            <a:r>
              <a:rPr lang="pt-BR" sz="2200">
                <a:solidFill>
                  <a:schemeClr val="dk1"/>
                </a:solidFill>
                <a:latin typeface="Verdana"/>
                <a:ea typeface="Verdana"/>
                <a:cs typeface="Verdana"/>
                <a:sym typeface="Verdana"/>
              </a:rPr>
              <a:t>?</a:t>
            </a:r>
            <a:endParaRPr/>
          </a:p>
        </p:txBody>
      </p:sp>
      <p:sp>
        <p:nvSpPr>
          <p:cNvPr id="100" name="Google Shape;100;p12"/>
          <p:cNvSpPr/>
          <p:nvPr/>
        </p:nvSpPr>
        <p:spPr>
          <a:xfrm>
            <a:off x="357900" y="3591900"/>
            <a:ext cx="8428200" cy="8904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pt-BR" sz="2200">
                <a:solidFill>
                  <a:schemeClr val="dk1"/>
                </a:solidFill>
                <a:latin typeface="Verdana"/>
                <a:ea typeface="Verdana"/>
                <a:cs typeface="Verdana"/>
                <a:sym typeface="Verdana"/>
              </a:rPr>
              <a:t>Apesar de ter 3 elementos, C não é LI, pois u pode ser escrito como combinação linear de i e j.</a:t>
            </a:r>
            <a:endParaRPr/>
          </a:p>
        </p:txBody>
      </p:sp>
      <p:sp>
        <p:nvSpPr>
          <p:cNvPr id="101" name="Google Shape;101;p12"/>
          <p:cNvSpPr/>
          <p:nvPr/>
        </p:nvSpPr>
        <p:spPr>
          <a:xfrm>
            <a:off x="474900" y="2538575"/>
            <a:ext cx="8428200" cy="7752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pt-BR" sz="4200" b="1">
                <a:solidFill>
                  <a:srgbClr val="FF00FF"/>
                </a:solidFill>
                <a:latin typeface="Verdana"/>
                <a:ea typeface="Verdana"/>
                <a:cs typeface="Verdana"/>
                <a:sym typeface="Verdana"/>
              </a:rPr>
              <a:t>NÃO!</a:t>
            </a:r>
            <a:endParaRPr sz="3400" b="1">
              <a:solidFill>
                <a:srgbClr val="FF00FF"/>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01"/>
                                        </p:tgtEl>
                                        <p:attrNameLst>
                                          <p:attrName>style.visibility</p:attrName>
                                        </p:attrNameLst>
                                      </p:cBhvr>
                                      <p:to>
                                        <p:strVal val="visible"/>
                                      </p:to>
                                    </p:set>
                                    <p:anim calcmode="lin" valueType="num">
                                      <p:cBhvr additive="base">
                                        <p:cTn id="7" dur="1000"/>
                                        <p:tgtEl>
                                          <p:spTgt spid="101"/>
                                        </p:tgtEl>
                                        <p:attrNameLst>
                                          <p:attrName>ppt_x</p:attrName>
                                        </p:attrNameLst>
                                      </p:cBhvr>
                                      <p:tavLst>
                                        <p:tav tm="0">
                                          <p:val>
                                            <p:strVal val="#ppt_x-1"/>
                                          </p:val>
                                        </p:tav>
                                        <p:tav tm="100000">
                                          <p:val>
                                            <p:strVal val="#ppt_x"/>
                                          </p:val>
                                        </p:tav>
                                      </p:tavLst>
                                    </p:anim>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0"/>
                                        </p:tgtEl>
                                        <p:attrNameLst>
                                          <p:attrName>style.visibility</p:attrName>
                                        </p:attrNameLst>
                                      </p:cBhvr>
                                      <p:to>
                                        <p:strVal val="visible"/>
                                      </p:to>
                                    </p:set>
                                    <p:animEffect transition="in" filter="fade">
                                      <p:cBhvr>
                                        <p:cTn id="12" dur="1000"/>
                                        <p:tgtEl>
                                          <p:spTgt spid="1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Shape 105"/>
        <p:cNvGrpSpPr/>
        <p:nvPr/>
      </p:nvGrpSpPr>
      <p:grpSpPr>
        <a:xfrm>
          <a:off x="0" y="0"/>
          <a:ext cx="0" cy="0"/>
          <a:chOff x="0" y="0"/>
          <a:chExt cx="0" cy="0"/>
        </a:xfrm>
      </p:grpSpPr>
      <p:sp>
        <p:nvSpPr>
          <p:cNvPr id="106" name="Google Shape;106;p13"/>
          <p:cNvSpPr txBox="1">
            <a:spLocks noGrp="1"/>
          </p:cNvSpPr>
          <p:nvPr>
            <p:ph type="title"/>
          </p:nvPr>
        </p:nvSpPr>
        <p:spPr>
          <a:xfrm>
            <a:off x="84172" y="113717"/>
            <a:ext cx="8428200" cy="5160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C00026"/>
              </a:buClr>
              <a:buSzPts val="2600"/>
              <a:buFont typeface="Verdana"/>
              <a:buNone/>
            </a:pPr>
            <a:r>
              <a:rPr lang="pt-BR"/>
              <a:t>Mudança de Base</a:t>
            </a:r>
            <a:endParaRPr/>
          </a:p>
        </p:txBody>
      </p:sp>
      <p:sp>
        <p:nvSpPr>
          <p:cNvPr id="107" name="Google Shape;107;p13"/>
          <p:cNvSpPr txBox="1">
            <a:spLocks noGrp="1"/>
          </p:cNvSpPr>
          <p:nvPr>
            <p:ph type="sldNum" idx="12"/>
          </p:nvPr>
        </p:nvSpPr>
        <p:spPr>
          <a:xfrm>
            <a:off x="0" y="5410729"/>
            <a:ext cx="474900" cy="3042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pt-BR"/>
              <a:t>13</a:t>
            </a:fld>
            <a:endParaRPr/>
          </a:p>
        </p:txBody>
      </p:sp>
      <p:sp>
        <p:nvSpPr>
          <p:cNvPr id="108" name="Google Shape;108;p13"/>
          <p:cNvSpPr/>
          <p:nvPr/>
        </p:nvSpPr>
        <p:spPr>
          <a:xfrm>
            <a:off x="357900" y="867275"/>
            <a:ext cx="8428200" cy="8904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pt-BR" sz="2200" b="1">
                <a:solidFill>
                  <a:srgbClr val="38761D"/>
                </a:solidFill>
                <a:latin typeface="Verdana"/>
                <a:ea typeface="Verdana"/>
                <a:cs typeface="Verdana"/>
                <a:sym typeface="Verdana"/>
              </a:rPr>
              <a:t>2)</a:t>
            </a:r>
            <a:r>
              <a:rPr lang="pt-BR" sz="2200">
                <a:solidFill>
                  <a:schemeClr val="dk1"/>
                </a:solidFill>
                <a:latin typeface="Verdana"/>
                <a:ea typeface="Verdana"/>
                <a:cs typeface="Verdana"/>
                <a:sym typeface="Verdana"/>
              </a:rPr>
              <a:t> Mostre que o conjunto D = {u, v, w} é uma base de V</a:t>
            </a:r>
            <a:r>
              <a:rPr lang="pt-BR" sz="2200" baseline="-25000">
                <a:solidFill>
                  <a:schemeClr val="dk1"/>
                </a:solidFill>
                <a:latin typeface="Verdana"/>
                <a:ea typeface="Verdana"/>
                <a:cs typeface="Verdana"/>
                <a:sym typeface="Verdana"/>
              </a:rPr>
              <a:t>3</a:t>
            </a:r>
            <a:r>
              <a:rPr lang="pt-BR" sz="2200">
                <a:solidFill>
                  <a:schemeClr val="dk1"/>
                </a:solidFill>
                <a:latin typeface="Verdana"/>
                <a:ea typeface="Verdana"/>
                <a:cs typeface="Verdana"/>
                <a:sym typeface="Verdana"/>
              </a:rPr>
              <a:t>, sendo:</a:t>
            </a:r>
            <a:endParaRPr/>
          </a:p>
        </p:txBody>
      </p:sp>
      <p:sp>
        <p:nvSpPr>
          <p:cNvPr id="109" name="Google Shape;109;p13"/>
          <p:cNvSpPr/>
          <p:nvPr/>
        </p:nvSpPr>
        <p:spPr>
          <a:xfrm>
            <a:off x="357900" y="2981575"/>
            <a:ext cx="8428200" cy="11787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pt-BR" sz="2200">
                <a:solidFill>
                  <a:schemeClr val="dk1"/>
                </a:solidFill>
                <a:latin typeface="Verdana"/>
                <a:ea typeface="Verdana"/>
                <a:cs typeface="Verdana"/>
                <a:sym typeface="Verdana"/>
              </a:rPr>
              <a:t>Devemos mostrar que D é um conjunto LI. Isso equivale a dizer que a equação vetorial a seguir possui </a:t>
            </a:r>
            <a:r>
              <a:rPr lang="pt-BR" sz="2200" b="1">
                <a:solidFill>
                  <a:schemeClr val="dk1"/>
                </a:solidFill>
                <a:latin typeface="Verdana"/>
                <a:ea typeface="Verdana"/>
                <a:cs typeface="Verdana"/>
                <a:sym typeface="Verdana"/>
              </a:rPr>
              <a:t>uma única</a:t>
            </a:r>
            <a:r>
              <a:rPr lang="pt-BR" sz="2200">
                <a:solidFill>
                  <a:schemeClr val="dk1"/>
                </a:solidFill>
                <a:latin typeface="Verdana"/>
                <a:ea typeface="Verdana"/>
                <a:cs typeface="Verdana"/>
                <a:sym typeface="Verdana"/>
              </a:rPr>
              <a:t> solução:</a:t>
            </a:r>
            <a:endParaRPr/>
          </a:p>
        </p:txBody>
      </p:sp>
      <p:pic>
        <p:nvPicPr>
          <p:cNvPr id="110" name="Google Shape;110;p13"/>
          <p:cNvPicPr preferRelativeResize="0"/>
          <p:nvPr/>
        </p:nvPicPr>
        <p:blipFill>
          <a:blip r:embed="rId3">
            <a:alphaModFix/>
          </a:blip>
          <a:stretch>
            <a:fillRect/>
          </a:stretch>
        </p:blipFill>
        <p:spPr>
          <a:xfrm>
            <a:off x="3401750" y="1398253"/>
            <a:ext cx="1446475" cy="1250597"/>
          </a:xfrm>
          <a:prstGeom prst="rect">
            <a:avLst/>
          </a:prstGeom>
          <a:noFill/>
          <a:ln>
            <a:noFill/>
          </a:ln>
        </p:spPr>
      </p:pic>
      <p:pic>
        <p:nvPicPr>
          <p:cNvPr id="111" name="Google Shape;111;p13"/>
          <p:cNvPicPr preferRelativeResize="0"/>
          <p:nvPr/>
        </p:nvPicPr>
        <p:blipFill>
          <a:blip r:embed="rId4">
            <a:alphaModFix/>
          </a:blip>
          <a:stretch>
            <a:fillRect/>
          </a:stretch>
        </p:blipFill>
        <p:spPr>
          <a:xfrm>
            <a:off x="2981325" y="4160275"/>
            <a:ext cx="3181350" cy="70485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9"/>
                                        </p:tgtEl>
                                        <p:attrNameLst>
                                          <p:attrName>style.visibility</p:attrName>
                                        </p:attrNameLst>
                                      </p:cBhvr>
                                      <p:to>
                                        <p:strVal val="visible"/>
                                      </p:to>
                                    </p:set>
                                    <p:animEffect transition="in" filter="fade">
                                      <p:cBhvr>
                                        <p:cTn id="7" dur="1000"/>
                                        <p:tgtEl>
                                          <p:spTgt spid="109"/>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nodeType="clickEffect">
                                  <p:stCondLst>
                                    <p:cond delay="0"/>
                                  </p:stCondLst>
                                  <p:childTnLst>
                                    <p:set>
                                      <p:cBhvr>
                                        <p:cTn id="11" dur="1" fill="hold">
                                          <p:stCondLst>
                                            <p:cond delay="0"/>
                                          </p:stCondLst>
                                        </p:cTn>
                                        <p:tgtEl>
                                          <p:spTgt spid="111"/>
                                        </p:tgtEl>
                                        <p:attrNameLst>
                                          <p:attrName>style.visibility</p:attrName>
                                        </p:attrNameLst>
                                      </p:cBhvr>
                                      <p:to>
                                        <p:strVal val="visible"/>
                                      </p:to>
                                    </p:set>
                                    <p:anim calcmode="lin" valueType="num">
                                      <p:cBhvr additive="base">
                                        <p:cTn id="12" dur="1000"/>
                                        <p:tgtEl>
                                          <p:spTgt spid="111"/>
                                        </p:tgtEl>
                                        <p:attrNameLst>
                                          <p:attrName>ppt_w</p:attrName>
                                        </p:attrNameLst>
                                      </p:cBhvr>
                                      <p:tavLst>
                                        <p:tav tm="0">
                                          <p:val>
                                            <p:strVal val="0"/>
                                          </p:val>
                                        </p:tav>
                                        <p:tav tm="100000">
                                          <p:val>
                                            <p:strVal val="#ppt_w"/>
                                          </p:val>
                                        </p:tav>
                                      </p:tavLst>
                                    </p:anim>
                                    <p:anim calcmode="lin" valueType="num">
                                      <p:cBhvr additive="base">
                                        <p:cTn id="13" dur="1000"/>
                                        <p:tgtEl>
                                          <p:spTgt spid="111"/>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Shape 115"/>
        <p:cNvGrpSpPr/>
        <p:nvPr/>
      </p:nvGrpSpPr>
      <p:grpSpPr>
        <a:xfrm>
          <a:off x="0" y="0"/>
          <a:ext cx="0" cy="0"/>
          <a:chOff x="0" y="0"/>
          <a:chExt cx="0" cy="0"/>
        </a:xfrm>
      </p:grpSpPr>
      <p:sp>
        <p:nvSpPr>
          <p:cNvPr id="116" name="Google Shape;116;p14"/>
          <p:cNvSpPr txBox="1">
            <a:spLocks noGrp="1"/>
          </p:cNvSpPr>
          <p:nvPr>
            <p:ph type="title"/>
          </p:nvPr>
        </p:nvSpPr>
        <p:spPr>
          <a:xfrm>
            <a:off x="84172" y="113717"/>
            <a:ext cx="8428200" cy="5160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C00026"/>
              </a:buClr>
              <a:buSzPts val="2600"/>
              <a:buFont typeface="Verdana"/>
              <a:buNone/>
            </a:pPr>
            <a:r>
              <a:rPr lang="pt-BR"/>
              <a:t>Mudança de Base</a:t>
            </a:r>
            <a:endParaRPr/>
          </a:p>
        </p:txBody>
      </p:sp>
      <p:sp>
        <p:nvSpPr>
          <p:cNvPr id="117" name="Google Shape;117;p14"/>
          <p:cNvSpPr txBox="1">
            <a:spLocks noGrp="1"/>
          </p:cNvSpPr>
          <p:nvPr>
            <p:ph type="sldNum" idx="12"/>
          </p:nvPr>
        </p:nvSpPr>
        <p:spPr>
          <a:xfrm>
            <a:off x="0" y="5410729"/>
            <a:ext cx="474900" cy="3042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pt-BR"/>
              <a:t>14</a:t>
            </a:fld>
            <a:endParaRPr/>
          </a:p>
        </p:txBody>
      </p:sp>
      <p:sp>
        <p:nvSpPr>
          <p:cNvPr id="118" name="Google Shape;118;p14"/>
          <p:cNvSpPr/>
          <p:nvPr/>
        </p:nvSpPr>
        <p:spPr>
          <a:xfrm>
            <a:off x="357900" y="1727300"/>
            <a:ext cx="8428200" cy="5160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pt-BR" sz="2200">
                <a:solidFill>
                  <a:schemeClr val="dk1"/>
                </a:solidFill>
                <a:latin typeface="Verdana"/>
                <a:ea typeface="Verdana"/>
                <a:cs typeface="Verdana"/>
                <a:sym typeface="Verdana"/>
              </a:rPr>
              <a:t>x(1,1,0) + y(0,1,1) + z(1,0,1) = (0,0,0)</a:t>
            </a:r>
            <a:endParaRPr/>
          </a:p>
        </p:txBody>
      </p:sp>
      <p:pic>
        <p:nvPicPr>
          <p:cNvPr id="119" name="Google Shape;119;p14"/>
          <p:cNvPicPr preferRelativeResize="0"/>
          <p:nvPr/>
        </p:nvPicPr>
        <p:blipFill>
          <a:blip r:embed="rId3">
            <a:alphaModFix/>
          </a:blip>
          <a:stretch>
            <a:fillRect/>
          </a:stretch>
        </p:blipFill>
        <p:spPr>
          <a:xfrm>
            <a:off x="2707600" y="826088"/>
            <a:ext cx="3181350" cy="704850"/>
          </a:xfrm>
          <a:prstGeom prst="rect">
            <a:avLst/>
          </a:prstGeom>
          <a:noFill/>
          <a:ln>
            <a:noFill/>
          </a:ln>
        </p:spPr>
      </p:pic>
      <p:sp>
        <p:nvSpPr>
          <p:cNvPr id="120" name="Google Shape;120;p14"/>
          <p:cNvSpPr/>
          <p:nvPr/>
        </p:nvSpPr>
        <p:spPr>
          <a:xfrm>
            <a:off x="357900" y="2599500"/>
            <a:ext cx="8428200" cy="5160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pt-BR" sz="2200">
                <a:solidFill>
                  <a:schemeClr val="dk1"/>
                </a:solidFill>
                <a:latin typeface="Verdana"/>
                <a:ea typeface="Verdana"/>
                <a:cs typeface="Verdana"/>
                <a:sym typeface="Verdana"/>
              </a:rPr>
              <a:t>(x,x,0) + (0,y,y) + (z,0,z) = (0,0,0)</a:t>
            </a:r>
            <a:endParaRPr/>
          </a:p>
        </p:txBody>
      </p:sp>
      <p:sp>
        <p:nvSpPr>
          <p:cNvPr id="121" name="Google Shape;121;p14"/>
          <p:cNvSpPr/>
          <p:nvPr/>
        </p:nvSpPr>
        <p:spPr>
          <a:xfrm>
            <a:off x="357900" y="3471700"/>
            <a:ext cx="8428200" cy="5160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pt-BR" sz="2200">
                <a:solidFill>
                  <a:schemeClr val="dk1"/>
                </a:solidFill>
                <a:latin typeface="Verdana"/>
                <a:ea typeface="Verdana"/>
                <a:cs typeface="Verdana"/>
                <a:sym typeface="Verdana"/>
              </a:rPr>
              <a:t>(x + z, x + y, y + z) = (0,0,0)</a:t>
            </a:r>
            <a:endParaRPr/>
          </a:p>
        </p:txBody>
      </p:sp>
      <p:pic>
        <p:nvPicPr>
          <p:cNvPr id="122" name="Google Shape;122;p14"/>
          <p:cNvPicPr preferRelativeResize="0"/>
          <p:nvPr/>
        </p:nvPicPr>
        <p:blipFill>
          <a:blip r:embed="rId4">
            <a:alphaModFix/>
          </a:blip>
          <a:stretch>
            <a:fillRect/>
          </a:stretch>
        </p:blipFill>
        <p:spPr>
          <a:xfrm>
            <a:off x="3224850" y="4184050"/>
            <a:ext cx="2556899" cy="14225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8"/>
                                        </p:tgtEl>
                                        <p:attrNameLst>
                                          <p:attrName>style.visibility</p:attrName>
                                        </p:attrNameLst>
                                      </p:cBhvr>
                                      <p:to>
                                        <p:strVal val="visible"/>
                                      </p:to>
                                    </p:set>
                                    <p:animEffect transition="in" filter="fade">
                                      <p:cBhvr>
                                        <p:cTn id="7" dur="1000"/>
                                        <p:tgtEl>
                                          <p:spTgt spid="11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0"/>
                                        </p:tgtEl>
                                        <p:attrNameLst>
                                          <p:attrName>style.visibility</p:attrName>
                                        </p:attrNameLst>
                                      </p:cBhvr>
                                      <p:to>
                                        <p:strVal val="visible"/>
                                      </p:to>
                                    </p:set>
                                    <p:animEffect transition="in" filter="fade">
                                      <p:cBhvr>
                                        <p:cTn id="12" dur="1000"/>
                                        <p:tgtEl>
                                          <p:spTgt spid="12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21"/>
                                        </p:tgtEl>
                                        <p:attrNameLst>
                                          <p:attrName>style.visibility</p:attrName>
                                        </p:attrNameLst>
                                      </p:cBhvr>
                                      <p:to>
                                        <p:strVal val="visible"/>
                                      </p:to>
                                    </p:set>
                                    <p:animEffect transition="in" filter="fade">
                                      <p:cBhvr>
                                        <p:cTn id="17" dur="1000"/>
                                        <p:tgtEl>
                                          <p:spTgt spid="121"/>
                                        </p:tgtEl>
                                      </p:cBhvr>
                                    </p:animEffect>
                                  </p:childTnLst>
                                </p:cTn>
                              </p:par>
                            </p:childTnLst>
                          </p:cTn>
                        </p:par>
                      </p:childTnLst>
                    </p:cTn>
                  </p:par>
                  <p:par>
                    <p:cTn id="18" fill="hold">
                      <p:stCondLst>
                        <p:cond delay="indefinite"/>
                      </p:stCondLst>
                      <p:childTnLst>
                        <p:par>
                          <p:cTn id="19" fill="hold">
                            <p:stCondLst>
                              <p:cond delay="0"/>
                            </p:stCondLst>
                            <p:childTnLst>
                              <p:par>
                                <p:cTn id="20" presetID="23" presetClass="entr" presetSubtype="16" fill="hold" nodeType="clickEffect">
                                  <p:stCondLst>
                                    <p:cond delay="0"/>
                                  </p:stCondLst>
                                  <p:childTnLst>
                                    <p:set>
                                      <p:cBhvr>
                                        <p:cTn id="21" dur="1" fill="hold">
                                          <p:stCondLst>
                                            <p:cond delay="0"/>
                                          </p:stCondLst>
                                        </p:cTn>
                                        <p:tgtEl>
                                          <p:spTgt spid="122"/>
                                        </p:tgtEl>
                                        <p:attrNameLst>
                                          <p:attrName>style.visibility</p:attrName>
                                        </p:attrNameLst>
                                      </p:cBhvr>
                                      <p:to>
                                        <p:strVal val="visible"/>
                                      </p:to>
                                    </p:set>
                                    <p:anim calcmode="lin" valueType="num">
                                      <p:cBhvr additive="base">
                                        <p:cTn id="22" dur="1000"/>
                                        <p:tgtEl>
                                          <p:spTgt spid="122"/>
                                        </p:tgtEl>
                                        <p:attrNameLst>
                                          <p:attrName>ppt_w</p:attrName>
                                        </p:attrNameLst>
                                      </p:cBhvr>
                                      <p:tavLst>
                                        <p:tav tm="0">
                                          <p:val>
                                            <p:strVal val="0"/>
                                          </p:val>
                                        </p:tav>
                                        <p:tav tm="100000">
                                          <p:val>
                                            <p:strVal val="#ppt_w"/>
                                          </p:val>
                                        </p:tav>
                                      </p:tavLst>
                                    </p:anim>
                                    <p:anim calcmode="lin" valueType="num">
                                      <p:cBhvr additive="base">
                                        <p:cTn id="23" dur="1000"/>
                                        <p:tgtEl>
                                          <p:spTgt spid="122"/>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Shape 126"/>
        <p:cNvGrpSpPr/>
        <p:nvPr/>
      </p:nvGrpSpPr>
      <p:grpSpPr>
        <a:xfrm>
          <a:off x="0" y="0"/>
          <a:ext cx="0" cy="0"/>
          <a:chOff x="0" y="0"/>
          <a:chExt cx="0" cy="0"/>
        </a:xfrm>
      </p:grpSpPr>
      <p:sp>
        <p:nvSpPr>
          <p:cNvPr id="127" name="Google Shape;127;p15"/>
          <p:cNvSpPr txBox="1">
            <a:spLocks noGrp="1"/>
          </p:cNvSpPr>
          <p:nvPr>
            <p:ph type="title"/>
          </p:nvPr>
        </p:nvSpPr>
        <p:spPr>
          <a:xfrm>
            <a:off x="84172" y="113717"/>
            <a:ext cx="8428200" cy="5160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C00026"/>
              </a:buClr>
              <a:buSzPts val="2600"/>
              <a:buFont typeface="Verdana"/>
              <a:buNone/>
            </a:pPr>
            <a:r>
              <a:rPr lang="pt-BR"/>
              <a:t>Mudança de Base</a:t>
            </a:r>
            <a:endParaRPr/>
          </a:p>
        </p:txBody>
      </p:sp>
      <p:sp>
        <p:nvSpPr>
          <p:cNvPr id="128" name="Google Shape;128;p15"/>
          <p:cNvSpPr txBox="1">
            <a:spLocks noGrp="1"/>
          </p:cNvSpPr>
          <p:nvPr>
            <p:ph type="sldNum" idx="12"/>
          </p:nvPr>
        </p:nvSpPr>
        <p:spPr>
          <a:xfrm>
            <a:off x="0" y="5410729"/>
            <a:ext cx="474900" cy="3042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pt-BR"/>
              <a:t>15</a:t>
            </a:fld>
            <a:endParaRPr/>
          </a:p>
        </p:txBody>
      </p:sp>
      <p:sp>
        <p:nvSpPr>
          <p:cNvPr id="129" name="Google Shape;129;p15"/>
          <p:cNvSpPr/>
          <p:nvPr/>
        </p:nvSpPr>
        <p:spPr>
          <a:xfrm>
            <a:off x="260800" y="2117225"/>
            <a:ext cx="8428200" cy="10089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pt-BR" sz="2200">
                <a:solidFill>
                  <a:schemeClr val="dk1"/>
                </a:solidFill>
                <a:latin typeface="Verdana"/>
                <a:ea typeface="Verdana"/>
                <a:cs typeface="Verdana"/>
                <a:sym typeface="Verdana"/>
              </a:rPr>
              <a:t>Se o determinante associado ao sistema acima for diferente de zero, o sistema tem uma única solução.</a:t>
            </a:r>
            <a:endParaRPr/>
          </a:p>
        </p:txBody>
      </p:sp>
      <p:pic>
        <p:nvPicPr>
          <p:cNvPr id="130" name="Google Shape;130;p15"/>
          <p:cNvPicPr preferRelativeResize="0"/>
          <p:nvPr/>
        </p:nvPicPr>
        <p:blipFill>
          <a:blip r:embed="rId3">
            <a:alphaModFix/>
          </a:blip>
          <a:stretch>
            <a:fillRect/>
          </a:stretch>
        </p:blipFill>
        <p:spPr>
          <a:xfrm>
            <a:off x="3019825" y="629725"/>
            <a:ext cx="2556899" cy="1422500"/>
          </a:xfrm>
          <a:prstGeom prst="rect">
            <a:avLst/>
          </a:prstGeom>
          <a:noFill/>
          <a:ln>
            <a:noFill/>
          </a:ln>
        </p:spPr>
      </p:pic>
      <p:pic>
        <p:nvPicPr>
          <p:cNvPr id="131" name="Google Shape;131;p15"/>
          <p:cNvPicPr preferRelativeResize="0"/>
          <p:nvPr/>
        </p:nvPicPr>
        <p:blipFill>
          <a:blip r:embed="rId4">
            <a:alphaModFix/>
          </a:blip>
          <a:stretch>
            <a:fillRect/>
          </a:stretch>
        </p:blipFill>
        <p:spPr>
          <a:xfrm>
            <a:off x="2716775" y="3126113"/>
            <a:ext cx="3710447" cy="1216288"/>
          </a:xfrm>
          <a:prstGeom prst="rect">
            <a:avLst/>
          </a:prstGeom>
          <a:noFill/>
          <a:ln>
            <a:noFill/>
          </a:ln>
        </p:spPr>
      </p:pic>
      <p:sp>
        <p:nvSpPr>
          <p:cNvPr id="132" name="Google Shape;132;p15"/>
          <p:cNvSpPr/>
          <p:nvPr/>
        </p:nvSpPr>
        <p:spPr>
          <a:xfrm>
            <a:off x="357900" y="4550013"/>
            <a:ext cx="8428200" cy="6531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pt-BR" sz="2200">
                <a:solidFill>
                  <a:schemeClr val="dk1"/>
                </a:solidFill>
                <a:latin typeface="Verdana"/>
                <a:ea typeface="Verdana"/>
                <a:cs typeface="Verdana"/>
                <a:sym typeface="Verdana"/>
              </a:rPr>
              <a:t>Logo, D = {u, v, w} é uma base de V</a:t>
            </a:r>
            <a:r>
              <a:rPr lang="pt-BR" sz="2200" baseline="-25000">
                <a:solidFill>
                  <a:schemeClr val="dk1"/>
                </a:solidFill>
                <a:latin typeface="Verdana"/>
                <a:ea typeface="Verdana"/>
                <a:cs typeface="Verdana"/>
                <a:sym typeface="Verdana"/>
              </a:rPr>
              <a:t>3</a:t>
            </a:r>
            <a:r>
              <a:rPr lang="pt-BR" sz="2200">
                <a:solidFill>
                  <a:schemeClr val="dk1"/>
                </a:solidFill>
                <a:latin typeface="Verdana"/>
                <a:ea typeface="Verdana"/>
                <a:cs typeface="Verdana"/>
                <a:sym typeface="Verdana"/>
              </a:rPr>
              <a:t>.</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9"/>
                                        </p:tgtEl>
                                        <p:attrNameLst>
                                          <p:attrName>style.visibility</p:attrName>
                                        </p:attrNameLst>
                                      </p:cBhvr>
                                      <p:to>
                                        <p:strVal val="visible"/>
                                      </p:to>
                                    </p:set>
                                    <p:animEffect transition="in" filter="fade">
                                      <p:cBhvr>
                                        <p:cTn id="7" dur="1000"/>
                                        <p:tgtEl>
                                          <p:spTgt spid="12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1"/>
                                        </p:tgtEl>
                                        <p:attrNameLst>
                                          <p:attrName>style.visibility</p:attrName>
                                        </p:attrNameLst>
                                      </p:cBhvr>
                                      <p:to>
                                        <p:strVal val="visible"/>
                                      </p:to>
                                    </p:set>
                                    <p:animEffect transition="in" filter="fade">
                                      <p:cBhvr>
                                        <p:cTn id="12" dur="1000"/>
                                        <p:tgtEl>
                                          <p:spTgt spid="13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32"/>
                                        </p:tgtEl>
                                        <p:attrNameLst>
                                          <p:attrName>style.visibility</p:attrName>
                                        </p:attrNameLst>
                                      </p:cBhvr>
                                      <p:to>
                                        <p:strVal val="visible"/>
                                      </p:to>
                                    </p:set>
                                    <p:animEffect transition="in" filter="fade">
                                      <p:cBhvr>
                                        <p:cTn id="17" dur="1000"/>
                                        <p:tgtEl>
                                          <p:spTgt spid="1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Shape 136"/>
        <p:cNvGrpSpPr/>
        <p:nvPr/>
      </p:nvGrpSpPr>
      <p:grpSpPr>
        <a:xfrm>
          <a:off x="0" y="0"/>
          <a:ext cx="0" cy="0"/>
          <a:chOff x="0" y="0"/>
          <a:chExt cx="0" cy="0"/>
        </a:xfrm>
      </p:grpSpPr>
      <p:sp>
        <p:nvSpPr>
          <p:cNvPr id="137" name="Google Shape;137;p16"/>
          <p:cNvSpPr txBox="1">
            <a:spLocks noGrp="1"/>
          </p:cNvSpPr>
          <p:nvPr>
            <p:ph type="title"/>
          </p:nvPr>
        </p:nvSpPr>
        <p:spPr>
          <a:xfrm>
            <a:off x="84172" y="113717"/>
            <a:ext cx="8428200" cy="5160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C00026"/>
              </a:buClr>
              <a:buSzPts val="2600"/>
              <a:buFont typeface="Verdana"/>
              <a:buNone/>
            </a:pPr>
            <a:r>
              <a:rPr lang="pt-BR"/>
              <a:t>Mudança de Base</a:t>
            </a:r>
            <a:endParaRPr/>
          </a:p>
        </p:txBody>
      </p:sp>
      <p:sp>
        <p:nvSpPr>
          <p:cNvPr id="138" name="Google Shape;138;p16"/>
          <p:cNvSpPr txBox="1">
            <a:spLocks noGrp="1"/>
          </p:cNvSpPr>
          <p:nvPr>
            <p:ph type="sldNum" idx="12"/>
          </p:nvPr>
        </p:nvSpPr>
        <p:spPr>
          <a:xfrm>
            <a:off x="0" y="5410729"/>
            <a:ext cx="474900" cy="3042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pt-BR"/>
              <a:t>16</a:t>
            </a:fld>
            <a:endParaRPr/>
          </a:p>
        </p:txBody>
      </p:sp>
      <p:sp>
        <p:nvSpPr>
          <p:cNvPr id="139" name="Google Shape;139;p16"/>
          <p:cNvSpPr/>
          <p:nvPr/>
        </p:nvSpPr>
        <p:spPr>
          <a:xfrm>
            <a:off x="357900" y="867275"/>
            <a:ext cx="8428200" cy="589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pt-BR" sz="2200">
                <a:solidFill>
                  <a:schemeClr val="dk1"/>
                </a:solidFill>
                <a:latin typeface="Verdana"/>
                <a:ea typeface="Verdana"/>
                <a:cs typeface="Verdana"/>
                <a:sym typeface="Verdana"/>
              </a:rPr>
              <a:t>Considere um vetor qualquer de V</a:t>
            </a:r>
            <a:r>
              <a:rPr lang="pt-BR" sz="2200" baseline="-25000">
                <a:solidFill>
                  <a:schemeClr val="dk1"/>
                </a:solidFill>
                <a:latin typeface="Verdana"/>
                <a:ea typeface="Verdana"/>
                <a:cs typeface="Verdana"/>
                <a:sym typeface="Verdana"/>
              </a:rPr>
              <a:t>3</a:t>
            </a:r>
            <a:r>
              <a:rPr lang="pt-BR" sz="2200">
                <a:solidFill>
                  <a:schemeClr val="dk1"/>
                </a:solidFill>
                <a:latin typeface="Verdana"/>
                <a:ea typeface="Verdana"/>
                <a:cs typeface="Verdana"/>
                <a:sym typeface="Verdana"/>
              </a:rPr>
              <a:t>, representado por: </a:t>
            </a:r>
            <a:endParaRPr/>
          </a:p>
        </p:txBody>
      </p:sp>
      <p:pic>
        <p:nvPicPr>
          <p:cNvPr id="140" name="Google Shape;140;p16"/>
          <p:cNvPicPr preferRelativeResize="0"/>
          <p:nvPr/>
        </p:nvPicPr>
        <p:blipFill>
          <a:blip r:embed="rId3">
            <a:alphaModFix/>
          </a:blip>
          <a:stretch>
            <a:fillRect/>
          </a:stretch>
        </p:blipFill>
        <p:spPr>
          <a:xfrm>
            <a:off x="2367575" y="1569175"/>
            <a:ext cx="4408859" cy="714950"/>
          </a:xfrm>
          <a:prstGeom prst="rect">
            <a:avLst/>
          </a:prstGeom>
          <a:noFill/>
          <a:ln>
            <a:noFill/>
          </a:ln>
        </p:spPr>
      </p:pic>
      <p:sp>
        <p:nvSpPr>
          <p:cNvPr id="141" name="Google Shape;141;p16"/>
          <p:cNvSpPr/>
          <p:nvPr/>
        </p:nvSpPr>
        <p:spPr>
          <a:xfrm>
            <a:off x="474900" y="2396825"/>
            <a:ext cx="8428200" cy="589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pt-BR" sz="2200">
                <a:solidFill>
                  <a:schemeClr val="dk1"/>
                </a:solidFill>
                <a:latin typeface="Verdana"/>
                <a:ea typeface="Verdana"/>
                <a:cs typeface="Verdana"/>
                <a:sym typeface="Verdana"/>
              </a:rPr>
              <a:t>Como descobrir as coordenadas de a na base D? </a:t>
            </a:r>
            <a:endParaRPr/>
          </a:p>
        </p:txBody>
      </p:sp>
      <p:pic>
        <p:nvPicPr>
          <p:cNvPr id="142" name="Google Shape;142;p16"/>
          <p:cNvPicPr preferRelativeResize="0"/>
          <p:nvPr/>
        </p:nvPicPr>
        <p:blipFill>
          <a:blip r:embed="rId4">
            <a:alphaModFix/>
          </a:blip>
          <a:stretch>
            <a:fillRect/>
          </a:stretch>
        </p:blipFill>
        <p:spPr>
          <a:xfrm>
            <a:off x="986575" y="3098725"/>
            <a:ext cx="7404840" cy="714950"/>
          </a:xfrm>
          <a:prstGeom prst="rect">
            <a:avLst/>
          </a:prstGeom>
          <a:noFill/>
          <a:ln>
            <a:noFill/>
          </a:ln>
        </p:spPr>
      </p:pic>
      <p:pic>
        <p:nvPicPr>
          <p:cNvPr id="143" name="Google Shape;143;p16"/>
          <p:cNvPicPr preferRelativeResize="0"/>
          <p:nvPr/>
        </p:nvPicPr>
        <p:blipFill>
          <a:blip r:embed="rId5">
            <a:alphaModFix/>
          </a:blip>
          <a:stretch>
            <a:fillRect/>
          </a:stretch>
        </p:blipFill>
        <p:spPr>
          <a:xfrm>
            <a:off x="2484575" y="4092125"/>
            <a:ext cx="4408850" cy="70407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0"/>
                                        </p:tgtEl>
                                        <p:attrNameLst>
                                          <p:attrName>style.visibility</p:attrName>
                                        </p:attrNameLst>
                                      </p:cBhvr>
                                      <p:to>
                                        <p:strVal val="visible"/>
                                      </p:to>
                                    </p:set>
                                    <p:animEffect transition="in" filter="fade">
                                      <p:cBhvr>
                                        <p:cTn id="7" dur="1000"/>
                                        <p:tgtEl>
                                          <p:spTgt spid="14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1"/>
                                        </p:tgtEl>
                                        <p:attrNameLst>
                                          <p:attrName>style.visibility</p:attrName>
                                        </p:attrNameLst>
                                      </p:cBhvr>
                                      <p:to>
                                        <p:strVal val="visible"/>
                                      </p:to>
                                    </p:set>
                                    <p:animEffect transition="in" filter="fade">
                                      <p:cBhvr>
                                        <p:cTn id="12" dur="1000"/>
                                        <p:tgtEl>
                                          <p:spTgt spid="141"/>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42"/>
                                        </p:tgtEl>
                                        <p:attrNameLst>
                                          <p:attrName>style.visibility</p:attrName>
                                        </p:attrNameLst>
                                      </p:cBhvr>
                                      <p:to>
                                        <p:strVal val="visible"/>
                                      </p:to>
                                    </p:set>
                                    <p:anim calcmode="lin" valueType="num">
                                      <p:cBhvr additive="base">
                                        <p:cTn id="17" dur="1000"/>
                                        <p:tgtEl>
                                          <p:spTgt spid="142"/>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43"/>
                                        </p:tgtEl>
                                        <p:attrNameLst>
                                          <p:attrName>style.visibility</p:attrName>
                                        </p:attrNameLst>
                                      </p:cBhvr>
                                      <p:to>
                                        <p:strVal val="visible"/>
                                      </p:to>
                                    </p:set>
                                    <p:animEffect transition="in" filter="fade">
                                      <p:cBhvr>
                                        <p:cTn id="22" dur="1000"/>
                                        <p:tgtEl>
                                          <p:spTgt spid="1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Shape 147"/>
        <p:cNvGrpSpPr/>
        <p:nvPr/>
      </p:nvGrpSpPr>
      <p:grpSpPr>
        <a:xfrm>
          <a:off x="0" y="0"/>
          <a:ext cx="0" cy="0"/>
          <a:chOff x="0" y="0"/>
          <a:chExt cx="0" cy="0"/>
        </a:xfrm>
      </p:grpSpPr>
      <p:sp>
        <p:nvSpPr>
          <p:cNvPr id="148" name="Google Shape;148;p17"/>
          <p:cNvSpPr txBox="1">
            <a:spLocks noGrp="1"/>
          </p:cNvSpPr>
          <p:nvPr>
            <p:ph type="title"/>
          </p:nvPr>
        </p:nvSpPr>
        <p:spPr>
          <a:xfrm>
            <a:off x="84172" y="113717"/>
            <a:ext cx="8428200" cy="5160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C00026"/>
              </a:buClr>
              <a:buSzPts val="2600"/>
              <a:buFont typeface="Verdana"/>
              <a:buNone/>
            </a:pPr>
            <a:r>
              <a:rPr lang="pt-BR"/>
              <a:t>Mudança de Base</a:t>
            </a:r>
            <a:endParaRPr/>
          </a:p>
        </p:txBody>
      </p:sp>
      <p:sp>
        <p:nvSpPr>
          <p:cNvPr id="149" name="Google Shape;149;p17"/>
          <p:cNvSpPr txBox="1">
            <a:spLocks noGrp="1"/>
          </p:cNvSpPr>
          <p:nvPr>
            <p:ph type="sldNum" idx="12"/>
          </p:nvPr>
        </p:nvSpPr>
        <p:spPr>
          <a:xfrm>
            <a:off x="0" y="5410729"/>
            <a:ext cx="474900" cy="3042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pt-BR"/>
              <a:t>17</a:t>
            </a:fld>
            <a:endParaRPr/>
          </a:p>
        </p:txBody>
      </p:sp>
      <p:sp>
        <p:nvSpPr>
          <p:cNvPr id="150" name="Google Shape;150;p17"/>
          <p:cNvSpPr/>
          <p:nvPr/>
        </p:nvSpPr>
        <p:spPr>
          <a:xfrm>
            <a:off x="474900" y="1960075"/>
            <a:ext cx="8428200" cy="8613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pt-BR" sz="2200">
                <a:solidFill>
                  <a:schemeClr val="dk1"/>
                </a:solidFill>
                <a:latin typeface="Verdana"/>
                <a:ea typeface="Verdana"/>
                <a:cs typeface="Verdana"/>
                <a:sym typeface="Verdana"/>
              </a:rPr>
              <a:t>Resolvendo (isole z na primeira equação, y na segunda e substitua na terceira): </a:t>
            </a:r>
            <a:endParaRPr/>
          </a:p>
        </p:txBody>
      </p:sp>
      <p:pic>
        <p:nvPicPr>
          <p:cNvPr id="151" name="Google Shape;151;p17"/>
          <p:cNvPicPr preferRelativeResize="0"/>
          <p:nvPr/>
        </p:nvPicPr>
        <p:blipFill>
          <a:blip r:embed="rId3">
            <a:alphaModFix/>
          </a:blip>
          <a:stretch>
            <a:fillRect/>
          </a:stretch>
        </p:blipFill>
        <p:spPr>
          <a:xfrm>
            <a:off x="547650" y="865100"/>
            <a:ext cx="4408850" cy="704075"/>
          </a:xfrm>
          <a:prstGeom prst="rect">
            <a:avLst/>
          </a:prstGeom>
          <a:noFill/>
          <a:ln>
            <a:noFill/>
          </a:ln>
        </p:spPr>
      </p:pic>
      <p:pic>
        <p:nvPicPr>
          <p:cNvPr id="152" name="Google Shape;152;p17"/>
          <p:cNvPicPr preferRelativeResize="0"/>
          <p:nvPr/>
        </p:nvPicPr>
        <p:blipFill>
          <a:blip r:embed="rId4">
            <a:alphaModFix/>
          </a:blip>
          <a:stretch>
            <a:fillRect/>
          </a:stretch>
        </p:blipFill>
        <p:spPr>
          <a:xfrm>
            <a:off x="5672275" y="474175"/>
            <a:ext cx="2914650" cy="1485900"/>
          </a:xfrm>
          <a:prstGeom prst="rect">
            <a:avLst/>
          </a:prstGeom>
          <a:noFill/>
          <a:ln>
            <a:noFill/>
          </a:ln>
        </p:spPr>
      </p:pic>
      <p:cxnSp>
        <p:nvCxnSpPr>
          <p:cNvPr id="153" name="Google Shape;153;p17"/>
          <p:cNvCxnSpPr/>
          <p:nvPr/>
        </p:nvCxnSpPr>
        <p:spPr>
          <a:xfrm>
            <a:off x="5032700" y="1217138"/>
            <a:ext cx="715800" cy="0"/>
          </a:xfrm>
          <a:prstGeom prst="straightConnector1">
            <a:avLst/>
          </a:prstGeom>
          <a:noFill/>
          <a:ln w="9525" cap="flat" cmpd="sng">
            <a:solidFill>
              <a:schemeClr val="dk1"/>
            </a:solidFill>
            <a:prstDash val="solid"/>
            <a:round/>
            <a:headEnd type="none" w="med" len="med"/>
            <a:tailEnd type="triangle" w="med" len="med"/>
          </a:ln>
        </p:spPr>
      </p:cxnSp>
      <p:pic>
        <p:nvPicPr>
          <p:cNvPr id="154" name="Google Shape;154;p17"/>
          <p:cNvPicPr preferRelativeResize="0"/>
          <p:nvPr/>
        </p:nvPicPr>
        <p:blipFill>
          <a:blip r:embed="rId5">
            <a:alphaModFix/>
          </a:blip>
          <a:stretch>
            <a:fillRect/>
          </a:stretch>
        </p:blipFill>
        <p:spPr>
          <a:xfrm>
            <a:off x="152400" y="2973775"/>
            <a:ext cx="8839201" cy="1130380"/>
          </a:xfrm>
          <a:prstGeom prst="rect">
            <a:avLst/>
          </a:prstGeom>
          <a:noFill/>
          <a:ln>
            <a:noFill/>
          </a:ln>
        </p:spPr>
      </p:pic>
      <p:sp>
        <p:nvSpPr>
          <p:cNvPr id="155" name="Google Shape;155;p17"/>
          <p:cNvSpPr/>
          <p:nvPr/>
        </p:nvSpPr>
        <p:spPr>
          <a:xfrm>
            <a:off x="563400" y="4256550"/>
            <a:ext cx="8428200" cy="8613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pt-BR" sz="2200">
                <a:solidFill>
                  <a:schemeClr val="dk1"/>
                </a:solidFill>
                <a:latin typeface="Verdana"/>
                <a:ea typeface="Verdana"/>
                <a:cs typeface="Verdana"/>
                <a:sym typeface="Verdana"/>
              </a:rPr>
              <a:t>Essa relação entre as coordenadas das duas bases pode ser descrita por meio de uma multiplicação de matrizes!</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0"/>
                                        </p:tgtEl>
                                        <p:attrNameLst>
                                          <p:attrName>style.visibility</p:attrName>
                                        </p:attrNameLst>
                                      </p:cBhvr>
                                      <p:to>
                                        <p:strVal val="visible"/>
                                      </p:to>
                                    </p:set>
                                    <p:animEffect transition="in" filter="fade">
                                      <p:cBhvr>
                                        <p:cTn id="7" dur="1000"/>
                                        <p:tgtEl>
                                          <p:spTgt spid="150"/>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nodeType="clickEffect">
                                  <p:stCondLst>
                                    <p:cond delay="0"/>
                                  </p:stCondLst>
                                  <p:childTnLst>
                                    <p:set>
                                      <p:cBhvr>
                                        <p:cTn id="11" dur="1" fill="hold">
                                          <p:stCondLst>
                                            <p:cond delay="0"/>
                                          </p:stCondLst>
                                        </p:cTn>
                                        <p:tgtEl>
                                          <p:spTgt spid="154"/>
                                        </p:tgtEl>
                                        <p:attrNameLst>
                                          <p:attrName>style.visibility</p:attrName>
                                        </p:attrNameLst>
                                      </p:cBhvr>
                                      <p:to>
                                        <p:strVal val="visible"/>
                                      </p:to>
                                    </p:set>
                                    <p:anim calcmode="lin" valueType="num">
                                      <p:cBhvr additive="base">
                                        <p:cTn id="12" dur="1000"/>
                                        <p:tgtEl>
                                          <p:spTgt spid="154"/>
                                        </p:tgtEl>
                                        <p:attrNameLst>
                                          <p:attrName>ppt_w</p:attrName>
                                        </p:attrNameLst>
                                      </p:cBhvr>
                                      <p:tavLst>
                                        <p:tav tm="0">
                                          <p:val>
                                            <p:strVal val="0"/>
                                          </p:val>
                                        </p:tav>
                                        <p:tav tm="100000">
                                          <p:val>
                                            <p:strVal val="#ppt_w"/>
                                          </p:val>
                                        </p:tav>
                                      </p:tavLst>
                                    </p:anim>
                                    <p:anim calcmode="lin" valueType="num">
                                      <p:cBhvr additive="base">
                                        <p:cTn id="13" dur="1000"/>
                                        <p:tgtEl>
                                          <p:spTgt spid="154"/>
                                        </p:tgtEl>
                                        <p:attrNameLst>
                                          <p:attrName>ppt_h</p:attrName>
                                        </p:attrNameLst>
                                      </p:cBhvr>
                                      <p:tavLst>
                                        <p:tav tm="0">
                                          <p:val>
                                            <p:strVal val="0"/>
                                          </p:val>
                                        </p:tav>
                                        <p:tav tm="100000">
                                          <p:val>
                                            <p:strVal val="#ppt_h"/>
                                          </p:val>
                                        </p:tav>
                                      </p:tavLst>
                                    </p:anim>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55"/>
                                        </p:tgtEl>
                                        <p:attrNameLst>
                                          <p:attrName>style.visibility</p:attrName>
                                        </p:attrNameLst>
                                      </p:cBhvr>
                                      <p:to>
                                        <p:strVal val="visible"/>
                                      </p:to>
                                    </p:set>
                                    <p:animEffect transition="in" filter="fade">
                                      <p:cBhvr>
                                        <p:cTn id="18" dur="1000"/>
                                        <p:tgtEl>
                                          <p:spTgt spid="1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Shape 159"/>
        <p:cNvGrpSpPr/>
        <p:nvPr/>
      </p:nvGrpSpPr>
      <p:grpSpPr>
        <a:xfrm>
          <a:off x="0" y="0"/>
          <a:ext cx="0" cy="0"/>
          <a:chOff x="0" y="0"/>
          <a:chExt cx="0" cy="0"/>
        </a:xfrm>
      </p:grpSpPr>
      <p:sp>
        <p:nvSpPr>
          <p:cNvPr id="160" name="Google Shape;160;p18"/>
          <p:cNvSpPr txBox="1">
            <a:spLocks noGrp="1"/>
          </p:cNvSpPr>
          <p:nvPr>
            <p:ph type="title"/>
          </p:nvPr>
        </p:nvSpPr>
        <p:spPr>
          <a:xfrm>
            <a:off x="84172" y="113717"/>
            <a:ext cx="8428200" cy="5160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C00026"/>
              </a:buClr>
              <a:buSzPts val="2600"/>
              <a:buFont typeface="Verdana"/>
              <a:buNone/>
            </a:pPr>
            <a:r>
              <a:rPr lang="pt-BR"/>
              <a:t>Mudança de Base</a:t>
            </a:r>
            <a:endParaRPr/>
          </a:p>
        </p:txBody>
      </p:sp>
      <p:sp>
        <p:nvSpPr>
          <p:cNvPr id="161" name="Google Shape;161;p18"/>
          <p:cNvSpPr txBox="1">
            <a:spLocks noGrp="1"/>
          </p:cNvSpPr>
          <p:nvPr>
            <p:ph type="sldNum" idx="12"/>
          </p:nvPr>
        </p:nvSpPr>
        <p:spPr>
          <a:xfrm>
            <a:off x="0" y="5410729"/>
            <a:ext cx="474900" cy="3042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pt-BR"/>
              <a:t>18</a:t>
            </a:fld>
            <a:endParaRPr/>
          </a:p>
        </p:txBody>
      </p:sp>
      <p:pic>
        <p:nvPicPr>
          <p:cNvPr id="162" name="Google Shape;162;p18"/>
          <p:cNvPicPr preferRelativeResize="0"/>
          <p:nvPr/>
        </p:nvPicPr>
        <p:blipFill>
          <a:blip r:embed="rId3">
            <a:alphaModFix/>
          </a:blip>
          <a:stretch>
            <a:fillRect/>
          </a:stretch>
        </p:blipFill>
        <p:spPr>
          <a:xfrm>
            <a:off x="152400" y="781600"/>
            <a:ext cx="8839201" cy="1130380"/>
          </a:xfrm>
          <a:prstGeom prst="rect">
            <a:avLst/>
          </a:prstGeom>
          <a:noFill/>
          <a:ln>
            <a:noFill/>
          </a:ln>
        </p:spPr>
      </p:pic>
      <p:sp>
        <p:nvSpPr>
          <p:cNvPr id="163" name="Google Shape;163;p18"/>
          <p:cNvSpPr/>
          <p:nvPr/>
        </p:nvSpPr>
        <p:spPr>
          <a:xfrm>
            <a:off x="357900" y="3498225"/>
            <a:ext cx="8428200" cy="1249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pt-BR" sz="2200">
                <a:solidFill>
                  <a:schemeClr val="dk1"/>
                </a:solidFill>
                <a:latin typeface="Verdana"/>
                <a:ea typeface="Verdana"/>
                <a:cs typeface="Verdana"/>
                <a:sym typeface="Verdana"/>
              </a:rPr>
              <a:t>Portanto, a mudança de base é uma </a:t>
            </a:r>
            <a:r>
              <a:rPr lang="pt-BR" sz="2200" b="1">
                <a:solidFill>
                  <a:srgbClr val="B45F06"/>
                </a:solidFill>
                <a:latin typeface="Verdana"/>
                <a:ea typeface="Verdana"/>
                <a:cs typeface="Verdana"/>
                <a:sym typeface="Verdana"/>
              </a:rPr>
              <a:t>transformação linear</a:t>
            </a:r>
            <a:r>
              <a:rPr lang="pt-BR" sz="2200">
                <a:solidFill>
                  <a:schemeClr val="dk1"/>
                </a:solidFill>
                <a:latin typeface="Verdana"/>
                <a:ea typeface="Verdana"/>
                <a:cs typeface="Verdana"/>
                <a:sym typeface="Verdana"/>
              </a:rPr>
              <a:t>! E a matriz M acima é chamada matriz de mudança de base (da base B para a base D).</a:t>
            </a:r>
            <a:endParaRPr/>
          </a:p>
        </p:txBody>
      </p:sp>
      <p:pic>
        <p:nvPicPr>
          <p:cNvPr id="164" name="Google Shape;164;p18"/>
          <p:cNvPicPr preferRelativeResize="0"/>
          <p:nvPr/>
        </p:nvPicPr>
        <p:blipFill>
          <a:blip r:embed="rId4">
            <a:alphaModFix/>
          </a:blip>
          <a:stretch>
            <a:fillRect/>
          </a:stretch>
        </p:blipFill>
        <p:spPr>
          <a:xfrm>
            <a:off x="2226113" y="2004076"/>
            <a:ext cx="5102775" cy="1249650"/>
          </a:xfrm>
          <a:prstGeom prst="rect">
            <a:avLst/>
          </a:prstGeom>
          <a:noFill/>
          <a:ln>
            <a:noFill/>
          </a:ln>
        </p:spPr>
      </p:pic>
      <p:sp>
        <p:nvSpPr>
          <p:cNvPr id="165" name="Google Shape;165;p18"/>
          <p:cNvSpPr/>
          <p:nvPr/>
        </p:nvSpPr>
        <p:spPr>
          <a:xfrm>
            <a:off x="357900" y="4808400"/>
            <a:ext cx="8428200" cy="7827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pt-BR" sz="2200">
                <a:solidFill>
                  <a:schemeClr val="dk1"/>
                </a:solidFill>
                <a:latin typeface="Verdana"/>
                <a:ea typeface="Verdana"/>
                <a:cs typeface="Verdana"/>
                <a:sym typeface="Verdana"/>
              </a:rPr>
              <a:t>Determinando a inversa M</a:t>
            </a:r>
            <a:r>
              <a:rPr lang="pt-BR" sz="2200" baseline="30000">
                <a:solidFill>
                  <a:schemeClr val="dk1"/>
                </a:solidFill>
                <a:latin typeface="Verdana"/>
                <a:ea typeface="Verdana"/>
                <a:cs typeface="Verdana"/>
                <a:sym typeface="Verdana"/>
              </a:rPr>
              <a:t>-1</a:t>
            </a:r>
            <a:r>
              <a:rPr lang="pt-BR" sz="2200">
                <a:solidFill>
                  <a:schemeClr val="dk1"/>
                </a:solidFill>
                <a:latin typeface="Verdana"/>
                <a:ea typeface="Verdana"/>
                <a:cs typeface="Verdana"/>
                <a:sym typeface="Verdana"/>
              </a:rPr>
              <a:t> da matriz M, obtemos a matriz de mudança da base D para a base B.</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164"/>
                                        </p:tgtEl>
                                        <p:attrNameLst>
                                          <p:attrName>style.visibility</p:attrName>
                                        </p:attrNameLst>
                                      </p:cBhvr>
                                      <p:to>
                                        <p:strVal val="visible"/>
                                      </p:to>
                                    </p:set>
                                    <p:anim calcmode="lin" valueType="num">
                                      <p:cBhvr additive="base">
                                        <p:cTn id="7" dur="1000"/>
                                        <p:tgtEl>
                                          <p:spTgt spid="164"/>
                                        </p:tgtEl>
                                        <p:attrNameLst>
                                          <p:attrName>ppt_w</p:attrName>
                                        </p:attrNameLst>
                                      </p:cBhvr>
                                      <p:tavLst>
                                        <p:tav tm="0">
                                          <p:val>
                                            <p:strVal val="0"/>
                                          </p:val>
                                        </p:tav>
                                        <p:tav tm="100000">
                                          <p:val>
                                            <p:strVal val="#ppt_w"/>
                                          </p:val>
                                        </p:tav>
                                      </p:tavLst>
                                    </p:anim>
                                    <p:anim calcmode="lin" valueType="num">
                                      <p:cBhvr additive="base">
                                        <p:cTn id="8" dur="1000"/>
                                        <p:tgtEl>
                                          <p:spTgt spid="164"/>
                                        </p:tgtEl>
                                        <p:attrNameLst>
                                          <p:attrName>ppt_h</p:attrName>
                                        </p:attrNameLst>
                                      </p:cBhvr>
                                      <p:tavLst>
                                        <p:tav tm="0">
                                          <p:val>
                                            <p:str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163"/>
                                        </p:tgtEl>
                                        <p:attrNameLst>
                                          <p:attrName>style.visibility</p:attrName>
                                        </p:attrNameLst>
                                      </p:cBhvr>
                                      <p:to>
                                        <p:strVal val="visible"/>
                                      </p:to>
                                    </p:set>
                                    <p:animEffect transition="in" filter="fade">
                                      <p:cBhvr>
                                        <p:cTn id="13" dur="1000"/>
                                        <p:tgtEl>
                                          <p:spTgt spid="163"/>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65"/>
                                        </p:tgtEl>
                                        <p:attrNameLst>
                                          <p:attrName>style.visibility</p:attrName>
                                        </p:attrNameLst>
                                      </p:cBhvr>
                                      <p:to>
                                        <p:strVal val="visible"/>
                                      </p:to>
                                    </p:set>
                                    <p:animEffect transition="in" filter="fade">
                                      <p:cBhvr>
                                        <p:cTn id="18" dur="1000"/>
                                        <p:tgtEl>
                                          <p:spTgt spid="1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Shape 169"/>
        <p:cNvGrpSpPr/>
        <p:nvPr/>
      </p:nvGrpSpPr>
      <p:grpSpPr>
        <a:xfrm>
          <a:off x="0" y="0"/>
          <a:ext cx="0" cy="0"/>
          <a:chOff x="0" y="0"/>
          <a:chExt cx="0" cy="0"/>
        </a:xfrm>
      </p:grpSpPr>
      <p:sp>
        <p:nvSpPr>
          <p:cNvPr id="170" name="Google Shape;170;p19"/>
          <p:cNvSpPr txBox="1">
            <a:spLocks noGrp="1"/>
          </p:cNvSpPr>
          <p:nvPr>
            <p:ph type="title"/>
          </p:nvPr>
        </p:nvSpPr>
        <p:spPr>
          <a:xfrm>
            <a:off x="84172" y="95067"/>
            <a:ext cx="8428200" cy="5160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C00026"/>
              </a:buClr>
              <a:buSzPts val="2600"/>
              <a:buFont typeface="Verdana"/>
              <a:buNone/>
            </a:pPr>
            <a:r>
              <a:rPr lang="pt-BR"/>
              <a:t>Mudança de Base</a:t>
            </a:r>
            <a:endParaRPr/>
          </a:p>
        </p:txBody>
      </p:sp>
      <p:sp>
        <p:nvSpPr>
          <p:cNvPr id="171" name="Google Shape;171;p19"/>
          <p:cNvSpPr txBox="1">
            <a:spLocks noGrp="1"/>
          </p:cNvSpPr>
          <p:nvPr>
            <p:ph type="sldNum" idx="12"/>
          </p:nvPr>
        </p:nvSpPr>
        <p:spPr>
          <a:xfrm>
            <a:off x="0" y="5410729"/>
            <a:ext cx="474900" cy="3042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pt-BR"/>
              <a:t>19</a:t>
            </a:fld>
            <a:endParaRPr/>
          </a:p>
        </p:txBody>
      </p:sp>
      <p:sp>
        <p:nvSpPr>
          <p:cNvPr id="172" name="Google Shape;172;p19"/>
          <p:cNvSpPr/>
          <p:nvPr/>
        </p:nvSpPr>
        <p:spPr>
          <a:xfrm>
            <a:off x="357900" y="2322768"/>
            <a:ext cx="8428200" cy="516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pt-BR" sz="2200">
                <a:solidFill>
                  <a:schemeClr val="dk1"/>
                </a:solidFill>
                <a:latin typeface="Verdana"/>
                <a:ea typeface="Verdana"/>
                <a:cs typeface="Verdana"/>
                <a:sym typeface="Verdana"/>
              </a:rPr>
              <a:t>Note que:</a:t>
            </a:r>
            <a:endParaRPr/>
          </a:p>
        </p:txBody>
      </p:sp>
      <p:pic>
        <p:nvPicPr>
          <p:cNvPr id="173" name="Google Shape;173;p19"/>
          <p:cNvPicPr preferRelativeResize="0"/>
          <p:nvPr/>
        </p:nvPicPr>
        <p:blipFill>
          <a:blip r:embed="rId3">
            <a:alphaModFix/>
          </a:blip>
          <a:stretch>
            <a:fillRect/>
          </a:stretch>
        </p:blipFill>
        <p:spPr>
          <a:xfrm>
            <a:off x="2020613" y="727801"/>
            <a:ext cx="5102775" cy="1249650"/>
          </a:xfrm>
          <a:prstGeom prst="rect">
            <a:avLst/>
          </a:prstGeom>
          <a:noFill/>
          <a:ln>
            <a:noFill/>
          </a:ln>
        </p:spPr>
      </p:pic>
      <p:pic>
        <p:nvPicPr>
          <p:cNvPr id="174" name="Google Shape;174;p19"/>
          <p:cNvPicPr preferRelativeResize="0"/>
          <p:nvPr/>
        </p:nvPicPr>
        <p:blipFill>
          <a:blip r:embed="rId4">
            <a:alphaModFix/>
          </a:blip>
          <a:stretch>
            <a:fillRect/>
          </a:stretch>
        </p:blipFill>
        <p:spPr>
          <a:xfrm>
            <a:off x="2020625" y="2190175"/>
            <a:ext cx="4935060" cy="1244432"/>
          </a:xfrm>
          <a:prstGeom prst="rect">
            <a:avLst/>
          </a:prstGeom>
          <a:noFill/>
          <a:ln>
            <a:noFill/>
          </a:ln>
        </p:spPr>
      </p:pic>
      <p:sp>
        <p:nvSpPr>
          <p:cNvPr id="175" name="Google Shape;175;p19"/>
          <p:cNvSpPr/>
          <p:nvPr/>
        </p:nvSpPr>
        <p:spPr>
          <a:xfrm>
            <a:off x="3302125" y="554425"/>
            <a:ext cx="765600" cy="1606500"/>
          </a:xfrm>
          <a:prstGeom prst="ellipse">
            <a:avLst/>
          </a:prstGeom>
          <a:noFill/>
          <a:ln w="28575" cap="flat" cmpd="sng">
            <a:solidFill>
              <a:srgbClr val="FF00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76" name="Google Shape;176;p19"/>
          <p:cNvPicPr preferRelativeResize="0"/>
          <p:nvPr/>
        </p:nvPicPr>
        <p:blipFill>
          <a:blip r:embed="rId5">
            <a:alphaModFix/>
          </a:blip>
          <a:stretch>
            <a:fillRect/>
          </a:stretch>
        </p:blipFill>
        <p:spPr>
          <a:xfrm>
            <a:off x="2020352" y="3358400"/>
            <a:ext cx="4935600" cy="1228496"/>
          </a:xfrm>
          <a:prstGeom prst="rect">
            <a:avLst/>
          </a:prstGeom>
          <a:noFill/>
          <a:ln>
            <a:noFill/>
          </a:ln>
        </p:spPr>
      </p:pic>
      <p:sp>
        <p:nvSpPr>
          <p:cNvPr id="177" name="Google Shape;177;p19"/>
          <p:cNvSpPr/>
          <p:nvPr/>
        </p:nvSpPr>
        <p:spPr>
          <a:xfrm>
            <a:off x="4265325" y="554425"/>
            <a:ext cx="765600" cy="1606500"/>
          </a:xfrm>
          <a:prstGeom prst="ellipse">
            <a:avLst/>
          </a:prstGeom>
          <a:noFill/>
          <a:ln w="28575" cap="flat" cmpd="sng">
            <a:solidFill>
              <a:srgbClr val="0000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78" name="Google Shape;178;p19"/>
          <p:cNvPicPr preferRelativeResize="0"/>
          <p:nvPr/>
        </p:nvPicPr>
        <p:blipFill>
          <a:blip r:embed="rId6">
            <a:alphaModFix/>
          </a:blip>
          <a:stretch>
            <a:fillRect/>
          </a:stretch>
        </p:blipFill>
        <p:spPr>
          <a:xfrm>
            <a:off x="1936775" y="4550486"/>
            <a:ext cx="5102751" cy="1182765"/>
          </a:xfrm>
          <a:prstGeom prst="rect">
            <a:avLst/>
          </a:prstGeom>
          <a:noFill/>
          <a:ln>
            <a:noFill/>
          </a:ln>
        </p:spPr>
      </p:pic>
      <p:sp>
        <p:nvSpPr>
          <p:cNvPr id="179" name="Google Shape;179;p19"/>
          <p:cNvSpPr/>
          <p:nvPr/>
        </p:nvSpPr>
        <p:spPr>
          <a:xfrm>
            <a:off x="5228525" y="554425"/>
            <a:ext cx="765600" cy="1606500"/>
          </a:xfrm>
          <a:prstGeom prst="ellipse">
            <a:avLst/>
          </a:prstGeom>
          <a:noFill/>
          <a:ln w="28575" cap="flat" cmpd="sng">
            <a:solidFill>
              <a:srgbClr val="008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2"/>
                                        </p:tgtEl>
                                        <p:attrNameLst>
                                          <p:attrName>style.visibility</p:attrName>
                                        </p:attrNameLst>
                                      </p:cBhvr>
                                      <p:to>
                                        <p:strVal val="visible"/>
                                      </p:to>
                                    </p:set>
                                    <p:animEffect transition="in" filter="fade">
                                      <p:cBhvr>
                                        <p:cTn id="7" dur="1000"/>
                                        <p:tgtEl>
                                          <p:spTgt spid="17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74"/>
                                        </p:tgtEl>
                                        <p:attrNameLst>
                                          <p:attrName>style.visibility</p:attrName>
                                        </p:attrNameLst>
                                      </p:cBhvr>
                                      <p:to>
                                        <p:strVal val="visible"/>
                                      </p:to>
                                    </p:set>
                                    <p:animEffect transition="in" filter="fade">
                                      <p:cBhvr>
                                        <p:cTn id="12" dur="1000"/>
                                        <p:tgtEl>
                                          <p:spTgt spid="17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75"/>
                                        </p:tgtEl>
                                        <p:attrNameLst>
                                          <p:attrName>style.visibility</p:attrName>
                                        </p:attrNameLst>
                                      </p:cBhvr>
                                      <p:to>
                                        <p:strVal val="visible"/>
                                      </p:to>
                                    </p:set>
                                    <p:animEffect transition="in" filter="fade">
                                      <p:cBhvr>
                                        <p:cTn id="17" dur="1000"/>
                                        <p:tgtEl>
                                          <p:spTgt spid="17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76"/>
                                        </p:tgtEl>
                                        <p:attrNameLst>
                                          <p:attrName>style.visibility</p:attrName>
                                        </p:attrNameLst>
                                      </p:cBhvr>
                                      <p:to>
                                        <p:strVal val="visible"/>
                                      </p:to>
                                    </p:set>
                                    <p:animEffect transition="in" filter="fade">
                                      <p:cBhvr>
                                        <p:cTn id="22" dur="1000"/>
                                        <p:tgtEl>
                                          <p:spTgt spid="17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77"/>
                                        </p:tgtEl>
                                        <p:attrNameLst>
                                          <p:attrName>style.visibility</p:attrName>
                                        </p:attrNameLst>
                                      </p:cBhvr>
                                      <p:to>
                                        <p:strVal val="visible"/>
                                      </p:to>
                                    </p:set>
                                    <p:animEffect transition="in" filter="fade">
                                      <p:cBhvr>
                                        <p:cTn id="27" dur="1000"/>
                                        <p:tgtEl>
                                          <p:spTgt spid="17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78"/>
                                        </p:tgtEl>
                                        <p:attrNameLst>
                                          <p:attrName>style.visibility</p:attrName>
                                        </p:attrNameLst>
                                      </p:cBhvr>
                                      <p:to>
                                        <p:strVal val="visible"/>
                                      </p:to>
                                    </p:set>
                                    <p:animEffect transition="in" filter="fade">
                                      <p:cBhvr>
                                        <p:cTn id="32" dur="1000"/>
                                        <p:tgtEl>
                                          <p:spTgt spid="178"/>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79"/>
                                        </p:tgtEl>
                                        <p:attrNameLst>
                                          <p:attrName>style.visibility</p:attrName>
                                        </p:attrNameLst>
                                      </p:cBhvr>
                                      <p:to>
                                        <p:strVal val="visible"/>
                                      </p:to>
                                    </p:set>
                                    <p:animEffect transition="in" filter="fade">
                                      <p:cBhvr>
                                        <p:cTn id="37" dur="1000"/>
                                        <p:tgtEl>
                                          <p:spTgt spid="1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Shape 179"/>
        <p:cNvGrpSpPr/>
        <p:nvPr/>
      </p:nvGrpSpPr>
      <p:grpSpPr>
        <a:xfrm>
          <a:off x="0" y="0"/>
          <a:ext cx="0" cy="0"/>
          <a:chOff x="0" y="0"/>
          <a:chExt cx="0" cy="0"/>
        </a:xfrm>
      </p:grpSpPr>
      <p:sp>
        <p:nvSpPr>
          <p:cNvPr id="180" name="Google Shape;180;p21"/>
          <p:cNvSpPr txBox="1">
            <a:spLocks noGrp="1"/>
          </p:cNvSpPr>
          <p:nvPr>
            <p:ph type="title"/>
          </p:nvPr>
        </p:nvSpPr>
        <p:spPr>
          <a:xfrm>
            <a:off x="84172" y="266117"/>
            <a:ext cx="8428200" cy="5160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C00026"/>
              </a:buClr>
              <a:buSzPts val="2600"/>
              <a:buFont typeface="Verdana"/>
              <a:buNone/>
            </a:pPr>
            <a:r>
              <a:rPr lang="pt-BR" sz="2567"/>
              <a:t>Momentos que Mudaram o Cinema: Jurassic Park</a:t>
            </a:r>
            <a:endParaRPr sz="2567"/>
          </a:p>
        </p:txBody>
      </p:sp>
      <p:sp>
        <p:nvSpPr>
          <p:cNvPr id="181" name="Google Shape;181;p21"/>
          <p:cNvSpPr txBox="1">
            <a:spLocks noGrp="1"/>
          </p:cNvSpPr>
          <p:nvPr>
            <p:ph type="body" idx="1"/>
          </p:nvPr>
        </p:nvSpPr>
        <p:spPr>
          <a:xfrm>
            <a:off x="390548" y="4846948"/>
            <a:ext cx="8428200" cy="640500"/>
          </a:xfrm>
          <a:prstGeom prst="rect">
            <a:avLst/>
          </a:prstGeom>
          <a:noFill/>
          <a:ln>
            <a:noFill/>
          </a:ln>
        </p:spPr>
        <p:txBody>
          <a:bodyPr spcFirstLastPara="1" wrap="square" lIns="91425" tIns="45700" rIns="91425" bIns="45700" anchor="t" anchorCtr="0">
            <a:normAutofit/>
          </a:bodyPr>
          <a:lstStyle/>
          <a:p>
            <a:pPr marL="0" lvl="0" indent="0" algn="ctr" rtl="0">
              <a:spcBef>
                <a:spcPts val="0"/>
              </a:spcBef>
              <a:spcAft>
                <a:spcPts val="0"/>
              </a:spcAft>
              <a:buClr>
                <a:schemeClr val="dk1"/>
              </a:buClr>
              <a:buSzPct val="100000"/>
              <a:buNone/>
            </a:pPr>
            <a:r>
              <a:rPr lang="pt-BR" sz="1600" b="1"/>
              <a:t>Moments That Changed The Movies: Jurassic Park  </a:t>
            </a:r>
            <a:r>
              <a:rPr lang="pt-BR" sz="1600" b="1" u="sng">
                <a:solidFill>
                  <a:schemeClr val="hlink"/>
                </a:solidFill>
                <a:hlinkClick r:id="rId3"/>
              </a:rPr>
              <a:t>https://www.youtube.com/watch?v=KWsbcBvYqN8</a:t>
            </a:r>
            <a:r>
              <a:rPr lang="pt-BR" sz="1600" b="1"/>
              <a:t>  </a:t>
            </a:r>
            <a:endParaRPr sz="1600"/>
          </a:p>
          <a:p>
            <a:pPr marL="0" lvl="0" indent="0" algn="ctr" rtl="0">
              <a:spcBef>
                <a:spcPts val="320"/>
              </a:spcBef>
              <a:spcAft>
                <a:spcPts val="0"/>
              </a:spcAft>
              <a:buClr>
                <a:schemeClr val="dk1"/>
              </a:buClr>
              <a:buSzPct val="100000"/>
              <a:buNone/>
            </a:pPr>
            <a:endParaRPr sz="1600"/>
          </a:p>
        </p:txBody>
      </p:sp>
      <p:sp>
        <p:nvSpPr>
          <p:cNvPr id="182" name="Google Shape;182;p21"/>
          <p:cNvSpPr txBox="1">
            <a:spLocks noGrp="1"/>
          </p:cNvSpPr>
          <p:nvPr>
            <p:ph type="sldNum" idx="12"/>
          </p:nvPr>
        </p:nvSpPr>
        <p:spPr>
          <a:xfrm>
            <a:off x="0" y="5410729"/>
            <a:ext cx="474900" cy="3042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pt-BR"/>
              <a:t>2</a:t>
            </a:fld>
            <a:endParaRPr/>
          </a:p>
        </p:txBody>
      </p:sp>
      <p:pic>
        <p:nvPicPr>
          <p:cNvPr id="183" name="Google Shape;183;p21" descr="A look back at Jurassic Park, the groundbreaking decision to create digital dinosaurs, and the impact it had on the future of movies.&#10;&#10;See more Academy Originals: http://youtube.com/AcademyOriginals&#10;&#10;Follow The Academy:&#10;&#10;http://Twitter.com/TheAcademy&#10;http://Facebook.com/TheAcademy&#10;&#10;-TERMINATOR 2: JUDGMENT DAY Courtesy of Studiocanal&#10;-THE ABYSS and LIFE OF PI Courtesy of Twentieth Century Fox. &#10;-JURASSIC PARK Courtesy of Steven Spielberg, Amblin Entertainment, and Universal Studios Film Licensing LLC&#10;-ONE MILLION YEARS B.C. and TWISTER Courtesy of Warner Bros. Entertainment Inc.&#10;&#10;All rights reserved." title="Moments That Changed The Movies: Jurassic Park">
            <a:hlinkClick r:id="rId4"/>
          </p:cNvPr>
          <p:cNvPicPr preferRelativeResize="0"/>
          <p:nvPr/>
        </p:nvPicPr>
        <p:blipFill>
          <a:blip r:embed="rId5">
            <a:alphaModFix/>
          </a:blip>
          <a:stretch>
            <a:fillRect/>
          </a:stretch>
        </p:blipFill>
        <p:spPr>
          <a:xfrm>
            <a:off x="1992063" y="879549"/>
            <a:ext cx="5159867" cy="38699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3"/>
                                        </p:tgtEl>
                                        <p:attrNameLst>
                                          <p:attrName>style.visibility</p:attrName>
                                        </p:attrNameLst>
                                      </p:cBhvr>
                                      <p:to>
                                        <p:strVal val="visible"/>
                                      </p:to>
                                    </p:set>
                                    <p:animEffect transition="in" filter="fade">
                                      <p:cBhvr>
                                        <p:cTn id="7" dur="1000"/>
                                        <p:tgtEl>
                                          <p:spTgt spid="1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Shape 183"/>
        <p:cNvGrpSpPr/>
        <p:nvPr/>
      </p:nvGrpSpPr>
      <p:grpSpPr>
        <a:xfrm>
          <a:off x="0" y="0"/>
          <a:ext cx="0" cy="0"/>
          <a:chOff x="0" y="0"/>
          <a:chExt cx="0" cy="0"/>
        </a:xfrm>
      </p:grpSpPr>
      <p:sp>
        <p:nvSpPr>
          <p:cNvPr id="184" name="Google Shape;184;p20"/>
          <p:cNvSpPr txBox="1">
            <a:spLocks noGrp="1"/>
          </p:cNvSpPr>
          <p:nvPr>
            <p:ph type="title"/>
          </p:nvPr>
        </p:nvSpPr>
        <p:spPr>
          <a:xfrm>
            <a:off x="84172" y="95067"/>
            <a:ext cx="8428200" cy="5160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C00026"/>
              </a:buClr>
              <a:buSzPts val="2600"/>
              <a:buFont typeface="Verdana"/>
              <a:buNone/>
            </a:pPr>
            <a:r>
              <a:rPr lang="pt-BR"/>
              <a:t>Mudança de Base</a:t>
            </a:r>
            <a:endParaRPr/>
          </a:p>
        </p:txBody>
      </p:sp>
      <p:sp>
        <p:nvSpPr>
          <p:cNvPr id="185" name="Google Shape;185;p20"/>
          <p:cNvSpPr txBox="1">
            <a:spLocks noGrp="1"/>
          </p:cNvSpPr>
          <p:nvPr>
            <p:ph type="sldNum" idx="12"/>
          </p:nvPr>
        </p:nvSpPr>
        <p:spPr>
          <a:xfrm>
            <a:off x="0" y="5410729"/>
            <a:ext cx="474900" cy="3042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pt-BR"/>
              <a:t>20</a:t>
            </a:fld>
            <a:endParaRPr/>
          </a:p>
        </p:txBody>
      </p:sp>
      <p:sp>
        <p:nvSpPr>
          <p:cNvPr id="186" name="Google Shape;186;p20"/>
          <p:cNvSpPr/>
          <p:nvPr/>
        </p:nvSpPr>
        <p:spPr>
          <a:xfrm>
            <a:off x="357900" y="765525"/>
            <a:ext cx="8428200" cy="1249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pt-BR" sz="2200">
                <a:solidFill>
                  <a:schemeClr val="dk1"/>
                </a:solidFill>
                <a:latin typeface="Verdana"/>
                <a:ea typeface="Verdana"/>
                <a:cs typeface="Verdana"/>
                <a:sym typeface="Verdana"/>
              </a:rPr>
              <a:t>Assim, para obter a matriz de mudança da base B para a base D, basta escrever cada vetor de B como combinação linear dos vetores da base D.</a:t>
            </a:r>
            <a:endParaRPr/>
          </a:p>
        </p:txBody>
      </p:sp>
      <p:pic>
        <p:nvPicPr>
          <p:cNvPr id="187" name="Google Shape;187;p20"/>
          <p:cNvPicPr preferRelativeResize="0"/>
          <p:nvPr/>
        </p:nvPicPr>
        <p:blipFill>
          <a:blip r:embed="rId3">
            <a:alphaModFix/>
          </a:blip>
          <a:stretch>
            <a:fillRect/>
          </a:stretch>
        </p:blipFill>
        <p:spPr>
          <a:xfrm>
            <a:off x="357898" y="2260537"/>
            <a:ext cx="2960325" cy="2904975"/>
          </a:xfrm>
          <a:prstGeom prst="rect">
            <a:avLst/>
          </a:prstGeom>
          <a:noFill/>
          <a:ln>
            <a:noFill/>
          </a:ln>
        </p:spPr>
      </p:pic>
      <p:cxnSp>
        <p:nvCxnSpPr>
          <p:cNvPr id="188" name="Google Shape;188;p20"/>
          <p:cNvCxnSpPr/>
          <p:nvPr/>
        </p:nvCxnSpPr>
        <p:spPr>
          <a:xfrm>
            <a:off x="3546824" y="3713025"/>
            <a:ext cx="795900" cy="10500"/>
          </a:xfrm>
          <a:prstGeom prst="straightConnector1">
            <a:avLst/>
          </a:prstGeom>
          <a:noFill/>
          <a:ln w="9525" cap="flat" cmpd="sng">
            <a:solidFill>
              <a:schemeClr val="dk2"/>
            </a:solidFill>
            <a:prstDash val="solid"/>
            <a:round/>
            <a:headEnd type="none" w="med" len="med"/>
            <a:tailEnd type="triangle" w="med" len="med"/>
          </a:ln>
        </p:spPr>
      </p:cxnSp>
      <p:pic>
        <p:nvPicPr>
          <p:cNvPr id="189" name="Google Shape;189;p20"/>
          <p:cNvPicPr preferRelativeResize="0"/>
          <p:nvPr/>
        </p:nvPicPr>
        <p:blipFill>
          <a:blip r:embed="rId4">
            <a:alphaModFix/>
          </a:blip>
          <a:stretch>
            <a:fillRect/>
          </a:stretch>
        </p:blipFill>
        <p:spPr>
          <a:xfrm>
            <a:off x="4804125" y="3136138"/>
            <a:ext cx="3981976" cy="115377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7"/>
                                        </p:tgtEl>
                                        <p:attrNameLst>
                                          <p:attrName>style.visibility</p:attrName>
                                        </p:attrNameLst>
                                      </p:cBhvr>
                                      <p:to>
                                        <p:strVal val="visible"/>
                                      </p:to>
                                    </p:set>
                                    <p:animEffect transition="in" filter="fade">
                                      <p:cBhvr>
                                        <p:cTn id="7" dur="1000"/>
                                        <p:tgtEl>
                                          <p:spTgt spid="18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88"/>
                                        </p:tgtEl>
                                        <p:attrNameLst>
                                          <p:attrName>style.visibility</p:attrName>
                                        </p:attrNameLst>
                                      </p:cBhvr>
                                      <p:to>
                                        <p:strVal val="visible"/>
                                      </p:to>
                                    </p:set>
                                    <p:animEffect transition="in" filter="fade">
                                      <p:cBhvr>
                                        <p:cTn id="12" dur="1000"/>
                                        <p:tgtEl>
                                          <p:spTgt spid="18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89"/>
                                        </p:tgtEl>
                                        <p:attrNameLst>
                                          <p:attrName>style.visibility</p:attrName>
                                        </p:attrNameLst>
                                      </p:cBhvr>
                                      <p:to>
                                        <p:strVal val="visible"/>
                                      </p:to>
                                    </p:set>
                                    <p:animEffect transition="in" filter="fade">
                                      <p:cBhvr>
                                        <p:cTn id="17" dur="1000"/>
                                        <p:tgtEl>
                                          <p:spTgt spid="1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Shape 193"/>
        <p:cNvGrpSpPr/>
        <p:nvPr/>
      </p:nvGrpSpPr>
      <p:grpSpPr>
        <a:xfrm>
          <a:off x="0" y="0"/>
          <a:ext cx="0" cy="0"/>
          <a:chOff x="0" y="0"/>
          <a:chExt cx="0" cy="0"/>
        </a:xfrm>
      </p:grpSpPr>
      <p:sp>
        <p:nvSpPr>
          <p:cNvPr id="194" name="Google Shape;194;p21"/>
          <p:cNvSpPr txBox="1">
            <a:spLocks noGrp="1"/>
          </p:cNvSpPr>
          <p:nvPr>
            <p:ph type="title"/>
          </p:nvPr>
        </p:nvSpPr>
        <p:spPr>
          <a:xfrm>
            <a:off x="84172" y="95067"/>
            <a:ext cx="8428200" cy="5160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C00026"/>
              </a:buClr>
              <a:buSzPts val="2600"/>
              <a:buFont typeface="Verdana"/>
              <a:buNone/>
            </a:pPr>
            <a:r>
              <a:rPr lang="pt-BR"/>
              <a:t>Mudança de Base</a:t>
            </a:r>
            <a:endParaRPr/>
          </a:p>
        </p:txBody>
      </p:sp>
      <p:sp>
        <p:nvSpPr>
          <p:cNvPr id="195" name="Google Shape;195;p21"/>
          <p:cNvSpPr txBox="1">
            <a:spLocks noGrp="1"/>
          </p:cNvSpPr>
          <p:nvPr>
            <p:ph type="sldNum" idx="12"/>
          </p:nvPr>
        </p:nvSpPr>
        <p:spPr>
          <a:xfrm>
            <a:off x="0" y="5410729"/>
            <a:ext cx="474900" cy="3042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pt-BR"/>
              <a:t>21</a:t>
            </a:fld>
            <a:endParaRPr/>
          </a:p>
        </p:txBody>
      </p:sp>
      <p:sp>
        <p:nvSpPr>
          <p:cNvPr id="196" name="Google Shape;196;p21"/>
          <p:cNvSpPr/>
          <p:nvPr/>
        </p:nvSpPr>
        <p:spPr>
          <a:xfrm>
            <a:off x="357900" y="765525"/>
            <a:ext cx="8428200" cy="841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pt-BR" sz="2200" b="1">
                <a:solidFill>
                  <a:schemeClr val="dk1"/>
                </a:solidFill>
                <a:latin typeface="Verdana"/>
                <a:ea typeface="Verdana"/>
                <a:cs typeface="Verdana"/>
                <a:sym typeface="Verdana"/>
              </a:rPr>
              <a:t>Exemplo:</a:t>
            </a:r>
            <a:r>
              <a:rPr lang="pt-BR" sz="2200">
                <a:solidFill>
                  <a:schemeClr val="dk1"/>
                </a:solidFill>
                <a:latin typeface="Verdana"/>
                <a:ea typeface="Verdana"/>
                <a:cs typeface="Verdana"/>
                <a:sym typeface="Verdana"/>
              </a:rPr>
              <a:t> quais as coordenadas do vetor b = 4i + 6j - 2k na base D?</a:t>
            </a:r>
            <a:endParaRPr/>
          </a:p>
        </p:txBody>
      </p:sp>
      <p:pic>
        <p:nvPicPr>
          <p:cNvPr id="197" name="Google Shape;197;p21"/>
          <p:cNvPicPr preferRelativeResize="0"/>
          <p:nvPr/>
        </p:nvPicPr>
        <p:blipFill>
          <a:blip r:embed="rId3">
            <a:alphaModFix/>
          </a:blip>
          <a:stretch>
            <a:fillRect/>
          </a:stretch>
        </p:blipFill>
        <p:spPr>
          <a:xfrm>
            <a:off x="1996975" y="1761175"/>
            <a:ext cx="5024001" cy="1200800"/>
          </a:xfrm>
          <a:prstGeom prst="rect">
            <a:avLst/>
          </a:prstGeom>
          <a:noFill/>
          <a:ln>
            <a:noFill/>
          </a:ln>
        </p:spPr>
      </p:pic>
      <p:sp>
        <p:nvSpPr>
          <p:cNvPr id="198" name="Google Shape;198;p21"/>
          <p:cNvSpPr/>
          <p:nvPr/>
        </p:nvSpPr>
        <p:spPr>
          <a:xfrm>
            <a:off x="474900" y="3328250"/>
            <a:ext cx="8428200" cy="1294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pt-BR" sz="2200">
                <a:solidFill>
                  <a:schemeClr val="dk1"/>
                </a:solidFill>
                <a:latin typeface="Verdana"/>
                <a:ea typeface="Verdana"/>
                <a:cs typeface="Verdana"/>
                <a:sym typeface="Verdana"/>
              </a:rPr>
              <a:t>Logo, 4i + 6j - 2k = 6u + 0v - 2w, ou seja,</a:t>
            </a:r>
            <a:endParaRPr sz="2200">
              <a:solidFill>
                <a:schemeClr val="dk1"/>
              </a:solidFill>
              <a:latin typeface="Verdana"/>
              <a:ea typeface="Verdana"/>
              <a:cs typeface="Verdana"/>
              <a:sym typeface="Verdana"/>
            </a:endParaRPr>
          </a:p>
          <a:p>
            <a:pPr marL="0" marR="0" lvl="0" indent="0" algn="l" rtl="0">
              <a:spcBef>
                <a:spcPts val="0"/>
              </a:spcBef>
              <a:spcAft>
                <a:spcPts val="0"/>
              </a:spcAft>
              <a:buNone/>
            </a:pPr>
            <a:endParaRPr sz="2200">
              <a:solidFill>
                <a:schemeClr val="dk1"/>
              </a:solidFill>
              <a:latin typeface="Verdana"/>
              <a:ea typeface="Verdana"/>
              <a:cs typeface="Verdana"/>
              <a:sym typeface="Verdana"/>
            </a:endParaRPr>
          </a:p>
          <a:p>
            <a:pPr marL="0" marR="0" lvl="0" indent="0" algn="ctr" rtl="0">
              <a:spcBef>
                <a:spcPts val="0"/>
              </a:spcBef>
              <a:spcAft>
                <a:spcPts val="0"/>
              </a:spcAft>
              <a:buNone/>
            </a:pPr>
            <a:r>
              <a:rPr lang="pt-BR" sz="2200">
                <a:solidFill>
                  <a:schemeClr val="dk1"/>
                </a:solidFill>
                <a:latin typeface="Verdana"/>
                <a:ea typeface="Verdana"/>
                <a:cs typeface="Verdana"/>
                <a:sym typeface="Verdana"/>
              </a:rPr>
              <a:t> b = (4, 6, -2)</a:t>
            </a:r>
            <a:r>
              <a:rPr lang="pt-BR" sz="2200" baseline="-25000">
                <a:solidFill>
                  <a:schemeClr val="dk1"/>
                </a:solidFill>
                <a:latin typeface="Verdana"/>
                <a:ea typeface="Verdana"/>
                <a:cs typeface="Verdana"/>
                <a:sym typeface="Verdana"/>
              </a:rPr>
              <a:t>B</a:t>
            </a:r>
            <a:r>
              <a:rPr lang="pt-BR" sz="2200">
                <a:solidFill>
                  <a:schemeClr val="dk1"/>
                </a:solidFill>
                <a:latin typeface="Verdana"/>
                <a:ea typeface="Verdana"/>
                <a:cs typeface="Verdana"/>
                <a:sym typeface="Verdana"/>
              </a:rPr>
              <a:t> = (6, 0, -2)</a:t>
            </a:r>
            <a:r>
              <a:rPr lang="pt-BR" sz="2200" baseline="-25000">
                <a:solidFill>
                  <a:schemeClr val="dk1"/>
                </a:solidFill>
                <a:latin typeface="Verdana"/>
                <a:ea typeface="Verdana"/>
                <a:cs typeface="Verdana"/>
                <a:sym typeface="Verdana"/>
              </a:rPr>
              <a:t>D</a:t>
            </a:r>
            <a:endParaRPr baseline="-250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97"/>
                                        </p:tgtEl>
                                        <p:attrNameLst>
                                          <p:attrName>style.visibility</p:attrName>
                                        </p:attrNameLst>
                                      </p:cBhvr>
                                      <p:to>
                                        <p:strVal val="visible"/>
                                      </p:to>
                                    </p:set>
                                    <p:anim calcmode="lin" valueType="num">
                                      <p:cBhvr additive="base">
                                        <p:cTn id="7" dur="1000"/>
                                        <p:tgtEl>
                                          <p:spTgt spid="197"/>
                                        </p:tgtEl>
                                        <p:attrNameLst>
                                          <p:attrName>ppt_x</p:attrName>
                                        </p:attrNameLst>
                                      </p:cBhvr>
                                      <p:tavLst>
                                        <p:tav tm="0">
                                          <p:val>
                                            <p:strVal val="#ppt_x-1"/>
                                          </p:val>
                                        </p:tav>
                                        <p:tav tm="100000">
                                          <p:val>
                                            <p:strVal val="#ppt_x"/>
                                          </p:val>
                                        </p:tav>
                                      </p:tavLst>
                                    </p:anim>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98"/>
                                        </p:tgtEl>
                                        <p:attrNameLst>
                                          <p:attrName>style.visibility</p:attrName>
                                        </p:attrNameLst>
                                      </p:cBhvr>
                                      <p:to>
                                        <p:strVal val="visible"/>
                                      </p:to>
                                    </p:set>
                                    <p:animEffect transition="in" filter="fade">
                                      <p:cBhvr>
                                        <p:cTn id="12" dur="1000"/>
                                        <p:tgtEl>
                                          <p:spTgt spid="1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Shape 202"/>
        <p:cNvGrpSpPr/>
        <p:nvPr/>
      </p:nvGrpSpPr>
      <p:grpSpPr>
        <a:xfrm>
          <a:off x="0" y="0"/>
          <a:ext cx="0" cy="0"/>
          <a:chOff x="0" y="0"/>
          <a:chExt cx="0" cy="0"/>
        </a:xfrm>
      </p:grpSpPr>
      <p:sp>
        <p:nvSpPr>
          <p:cNvPr id="203" name="Google Shape;203;p22"/>
          <p:cNvSpPr txBox="1">
            <a:spLocks noGrp="1"/>
          </p:cNvSpPr>
          <p:nvPr>
            <p:ph type="title"/>
          </p:nvPr>
        </p:nvSpPr>
        <p:spPr>
          <a:xfrm>
            <a:off x="84172" y="95067"/>
            <a:ext cx="8428200" cy="5160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C00026"/>
              </a:buClr>
              <a:buSzPts val="2600"/>
              <a:buFont typeface="Verdana"/>
              <a:buNone/>
            </a:pPr>
            <a:r>
              <a:rPr lang="pt-BR"/>
              <a:t>Mudança de Sistema de Coordenadas</a:t>
            </a:r>
            <a:endParaRPr/>
          </a:p>
        </p:txBody>
      </p:sp>
      <p:sp>
        <p:nvSpPr>
          <p:cNvPr id="204" name="Google Shape;204;p22"/>
          <p:cNvSpPr txBox="1">
            <a:spLocks noGrp="1"/>
          </p:cNvSpPr>
          <p:nvPr>
            <p:ph type="sldNum" idx="12"/>
          </p:nvPr>
        </p:nvSpPr>
        <p:spPr>
          <a:xfrm>
            <a:off x="0" y="5410729"/>
            <a:ext cx="474900" cy="3042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pt-BR"/>
              <a:t>22</a:t>
            </a:fld>
            <a:endParaRPr/>
          </a:p>
        </p:txBody>
      </p:sp>
      <p:sp>
        <p:nvSpPr>
          <p:cNvPr id="205" name="Google Shape;205;p22"/>
          <p:cNvSpPr/>
          <p:nvPr/>
        </p:nvSpPr>
        <p:spPr>
          <a:xfrm>
            <a:off x="357900" y="885575"/>
            <a:ext cx="8428200" cy="1239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pt-BR" sz="2200" b="1">
                <a:solidFill>
                  <a:schemeClr val="dk1"/>
                </a:solidFill>
                <a:latin typeface="Verdana"/>
                <a:ea typeface="Verdana"/>
                <a:cs typeface="Verdana"/>
                <a:sym typeface="Verdana"/>
              </a:rPr>
              <a:t>Importante:</a:t>
            </a:r>
            <a:r>
              <a:rPr lang="pt-BR" sz="2200">
                <a:solidFill>
                  <a:schemeClr val="dk1"/>
                </a:solidFill>
                <a:latin typeface="Verdana"/>
                <a:ea typeface="Verdana"/>
                <a:cs typeface="Verdana"/>
                <a:sym typeface="Verdana"/>
              </a:rPr>
              <a:t> usando uma base, conseguimos representar todos os vetores do espaço.</a:t>
            </a:r>
            <a:endParaRPr sz="2200">
              <a:solidFill>
                <a:schemeClr val="dk1"/>
              </a:solidFill>
              <a:latin typeface="Verdana"/>
              <a:ea typeface="Verdana"/>
              <a:cs typeface="Verdana"/>
              <a:sym typeface="Verdana"/>
            </a:endParaRPr>
          </a:p>
          <a:p>
            <a:pPr marL="0" marR="0" lvl="0" indent="0" algn="l" rtl="0">
              <a:spcBef>
                <a:spcPts val="0"/>
              </a:spcBef>
              <a:spcAft>
                <a:spcPts val="0"/>
              </a:spcAft>
              <a:buNone/>
            </a:pPr>
            <a:r>
              <a:rPr lang="pt-BR" sz="2200">
                <a:solidFill>
                  <a:schemeClr val="dk1"/>
                </a:solidFill>
                <a:latin typeface="Verdana"/>
                <a:ea typeface="Verdana"/>
                <a:cs typeface="Verdana"/>
                <a:sym typeface="Verdana"/>
              </a:rPr>
              <a:t>E como representamos os pontos do espaço?</a:t>
            </a:r>
            <a:endParaRPr sz="2200">
              <a:solidFill>
                <a:schemeClr val="dk1"/>
              </a:solidFill>
              <a:latin typeface="Verdana"/>
              <a:ea typeface="Verdana"/>
              <a:cs typeface="Verdana"/>
              <a:sym typeface="Verdana"/>
            </a:endParaRPr>
          </a:p>
        </p:txBody>
      </p:sp>
      <p:sp>
        <p:nvSpPr>
          <p:cNvPr id="206" name="Google Shape;206;p22"/>
          <p:cNvSpPr/>
          <p:nvPr/>
        </p:nvSpPr>
        <p:spPr>
          <a:xfrm>
            <a:off x="474900" y="2399675"/>
            <a:ext cx="8428200" cy="1294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pt-BR" sz="2200">
                <a:solidFill>
                  <a:schemeClr val="dk1"/>
                </a:solidFill>
                <a:latin typeface="Verdana"/>
                <a:ea typeface="Verdana"/>
                <a:cs typeface="Verdana"/>
                <a:sym typeface="Verdana"/>
              </a:rPr>
              <a:t>É preciso definir um ponto como origem. Assim, a união de um ponto O com uma base B, representada pelo par (O,B), é chamada de </a:t>
            </a:r>
            <a:r>
              <a:rPr lang="pt-BR" sz="2200" b="1">
                <a:solidFill>
                  <a:srgbClr val="6AA84F"/>
                </a:solidFill>
                <a:latin typeface="Verdana"/>
                <a:ea typeface="Verdana"/>
                <a:cs typeface="Verdana"/>
                <a:sym typeface="Verdana"/>
              </a:rPr>
              <a:t>sistema de coordenadas</a:t>
            </a:r>
            <a:r>
              <a:rPr lang="pt-BR" sz="2200">
                <a:solidFill>
                  <a:schemeClr val="dk1"/>
                </a:solidFill>
                <a:latin typeface="Verdana"/>
                <a:ea typeface="Verdana"/>
                <a:cs typeface="Verdana"/>
                <a:sym typeface="Verdana"/>
              </a:rPr>
              <a:t>.</a:t>
            </a:r>
            <a:endParaRPr sz="2200">
              <a:solidFill>
                <a:schemeClr val="dk1"/>
              </a:solidFill>
              <a:latin typeface="Verdana"/>
              <a:ea typeface="Verdana"/>
              <a:cs typeface="Verdana"/>
              <a:sym typeface="Verdana"/>
            </a:endParaRPr>
          </a:p>
          <a:p>
            <a:pPr marL="0" marR="0" lvl="0" indent="0" algn="l" rtl="0">
              <a:spcBef>
                <a:spcPts val="0"/>
              </a:spcBef>
              <a:spcAft>
                <a:spcPts val="0"/>
              </a:spcAft>
              <a:buNone/>
            </a:pPr>
            <a:endParaRPr sz="2200">
              <a:solidFill>
                <a:schemeClr val="dk1"/>
              </a:solidFill>
              <a:latin typeface="Verdana"/>
              <a:ea typeface="Verdana"/>
              <a:cs typeface="Verdana"/>
              <a:sym typeface="Verdana"/>
            </a:endParaRPr>
          </a:p>
          <a:p>
            <a:pPr marL="0" marR="0" lvl="0" indent="0" algn="ctr" rtl="0">
              <a:spcBef>
                <a:spcPts val="0"/>
              </a:spcBef>
              <a:spcAft>
                <a:spcPts val="0"/>
              </a:spcAft>
              <a:buNone/>
            </a:pPr>
            <a:endParaRPr baseline="-25000"/>
          </a:p>
        </p:txBody>
      </p:sp>
      <p:sp>
        <p:nvSpPr>
          <p:cNvPr id="207" name="Google Shape;207;p22"/>
          <p:cNvSpPr/>
          <p:nvPr/>
        </p:nvSpPr>
        <p:spPr>
          <a:xfrm>
            <a:off x="357900" y="3905200"/>
            <a:ext cx="8634900" cy="15054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pt-BR" sz="2200">
                <a:solidFill>
                  <a:schemeClr val="dk1"/>
                </a:solidFill>
                <a:latin typeface="Verdana"/>
                <a:ea typeface="Verdana"/>
                <a:cs typeface="Verdana"/>
                <a:sym typeface="Verdana"/>
              </a:rPr>
              <a:t>Para realizar uma mudança de um sistema de coordenadas (O,B) para outro (O',B'), basta aplicar a translação que leva O' a O e, em seguida, utilizar a matriz de mudança da base B para B'.</a:t>
            </a:r>
            <a:endParaRPr sz="2200">
              <a:solidFill>
                <a:schemeClr val="dk1"/>
              </a:solidFill>
              <a:latin typeface="Verdana"/>
              <a:ea typeface="Verdana"/>
              <a:cs typeface="Verdana"/>
              <a:sym typeface="Verdana"/>
            </a:endParaRPr>
          </a:p>
          <a:p>
            <a:pPr marL="0" marR="0" lvl="0" indent="0" algn="l" rtl="0">
              <a:spcBef>
                <a:spcPts val="0"/>
              </a:spcBef>
              <a:spcAft>
                <a:spcPts val="0"/>
              </a:spcAft>
              <a:buNone/>
            </a:pPr>
            <a:endParaRPr sz="2200">
              <a:solidFill>
                <a:schemeClr val="dk1"/>
              </a:solidFill>
              <a:latin typeface="Verdana"/>
              <a:ea typeface="Verdana"/>
              <a:cs typeface="Verdana"/>
              <a:sym typeface="Verdana"/>
            </a:endParaRPr>
          </a:p>
          <a:p>
            <a:pPr marL="0" marR="0" lvl="0" indent="0" algn="ctr" rtl="0">
              <a:spcBef>
                <a:spcPts val="0"/>
              </a:spcBef>
              <a:spcAft>
                <a:spcPts val="0"/>
              </a:spcAft>
              <a:buNone/>
            </a:pPr>
            <a:endParaRPr baseline="-250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6"/>
                                        </p:tgtEl>
                                        <p:attrNameLst>
                                          <p:attrName>style.visibility</p:attrName>
                                        </p:attrNameLst>
                                      </p:cBhvr>
                                      <p:to>
                                        <p:strVal val="visible"/>
                                      </p:to>
                                    </p:set>
                                    <p:animEffect transition="in" filter="fade">
                                      <p:cBhvr>
                                        <p:cTn id="7" dur="1000"/>
                                        <p:tgtEl>
                                          <p:spTgt spid="20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07"/>
                                        </p:tgtEl>
                                        <p:attrNameLst>
                                          <p:attrName>style.visibility</p:attrName>
                                        </p:attrNameLst>
                                      </p:cBhvr>
                                      <p:to>
                                        <p:strVal val="visible"/>
                                      </p:to>
                                    </p:set>
                                    <p:animEffect transition="in" filter="fade">
                                      <p:cBhvr>
                                        <p:cTn id="12" dur="1000"/>
                                        <p:tgtEl>
                                          <p:spTgt spid="2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7DE07C-E475-8F80-343E-813820006827}"/>
              </a:ext>
            </a:extLst>
          </p:cNvPr>
          <p:cNvSpPr>
            <a:spLocks noGrp="1"/>
          </p:cNvSpPr>
          <p:nvPr>
            <p:ph type="title"/>
          </p:nvPr>
        </p:nvSpPr>
        <p:spPr/>
        <p:txBody>
          <a:bodyPr/>
          <a:lstStyle/>
          <a:p>
            <a:r>
              <a:rPr lang="pt-BR" dirty="0"/>
              <a:t>Exemplo para pensar</a:t>
            </a:r>
          </a:p>
        </p:txBody>
      </p:sp>
      <p:sp>
        <p:nvSpPr>
          <p:cNvPr id="3" name="Text Placeholder 2">
            <a:extLst>
              <a:ext uri="{FF2B5EF4-FFF2-40B4-BE49-F238E27FC236}">
                <a16:creationId xmlns:a16="http://schemas.microsoft.com/office/drawing/2014/main" id="{02D15B9B-21E5-B8D2-7E1D-83AB70DA1A0C}"/>
              </a:ext>
            </a:extLst>
          </p:cNvPr>
          <p:cNvSpPr>
            <a:spLocks noGrp="1"/>
          </p:cNvSpPr>
          <p:nvPr>
            <p:ph type="body" idx="1"/>
          </p:nvPr>
        </p:nvSpPr>
        <p:spPr>
          <a:xfrm>
            <a:off x="390548" y="772996"/>
            <a:ext cx="8428232" cy="4496159"/>
          </a:xfrm>
        </p:spPr>
        <p:txBody>
          <a:bodyPr>
            <a:normAutofit/>
          </a:bodyPr>
          <a:lstStyle/>
          <a:p>
            <a:r>
              <a:rPr lang="pt-BR" sz="2400" dirty="0"/>
              <a:t>Quero pegar esse adesivo e reposicioná-lo em outra forma e local da minha parede.</a:t>
            </a:r>
          </a:p>
        </p:txBody>
      </p:sp>
      <p:sp>
        <p:nvSpPr>
          <p:cNvPr id="4" name="Slide Number Placeholder 3">
            <a:extLst>
              <a:ext uri="{FF2B5EF4-FFF2-40B4-BE49-F238E27FC236}">
                <a16:creationId xmlns:a16="http://schemas.microsoft.com/office/drawing/2014/main" id="{06E5F407-A8C4-B7DA-CB67-A6834C6678D5}"/>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pt-BR" smtClean="0"/>
              <a:t>23</a:t>
            </a:fld>
            <a:endParaRPr lang="pt-BR"/>
          </a:p>
        </p:txBody>
      </p:sp>
      <p:pic>
        <p:nvPicPr>
          <p:cNvPr id="6" name="Picture 5">
            <a:extLst>
              <a:ext uri="{FF2B5EF4-FFF2-40B4-BE49-F238E27FC236}">
                <a16:creationId xmlns:a16="http://schemas.microsoft.com/office/drawing/2014/main" id="{17C9C3D5-A844-CB29-BFA1-17F12DDF26F5}"/>
              </a:ext>
            </a:extLst>
          </p:cNvPr>
          <p:cNvPicPr>
            <a:picLocks noChangeAspect="1"/>
          </p:cNvPicPr>
          <p:nvPr/>
        </p:nvPicPr>
        <p:blipFill>
          <a:blip r:embed="rId3"/>
          <a:stretch>
            <a:fillRect/>
          </a:stretch>
        </p:blipFill>
        <p:spPr>
          <a:xfrm>
            <a:off x="617555" y="1783079"/>
            <a:ext cx="3298465" cy="3298465"/>
          </a:xfrm>
          <a:prstGeom prst="rect">
            <a:avLst/>
          </a:prstGeom>
        </p:spPr>
      </p:pic>
      <p:grpSp>
        <p:nvGrpSpPr>
          <p:cNvPr id="10" name="Group 9">
            <a:extLst>
              <a:ext uri="{FF2B5EF4-FFF2-40B4-BE49-F238E27FC236}">
                <a16:creationId xmlns:a16="http://schemas.microsoft.com/office/drawing/2014/main" id="{7D8F282C-1BB3-2E6E-7EFE-9D9B16BAD605}"/>
              </a:ext>
            </a:extLst>
          </p:cNvPr>
          <p:cNvGrpSpPr/>
          <p:nvPr/>
        </p:nvGrpSpPr>
        <p:grpSpPr>
          <a:xfrm>
            <a:off x="617555" y="1783079"/>
            <a:ext cx="3298465" cy="3298465"/>
            <a:chOff x="617555" y="1783079"/>
            <a:chExt cx="3298465" cy="3298465"/>
          </a:xfrm>
        </p:grpSpPr>
        <p:cxnSp>
          <p:nvCxnSpPr>
            <p:cNvPr id="8" name="Straight Arrow Connector 7">
              <a:extLst>
                <a:ext uri="{FF2B5EF4-FFF2-40B4-BE49-F238E27FC236}">
                  <a16:creationId xmlns:a16="http://schemas.microsoft.com/office/drawing/2014/main" id="{E43392C5-4F85-A30E-555D-6491523D7BF1}"/>
                </a:ext>
              </a:extLst>
            </p:cNvPr>
            <p:cNvCxnSpPr>
              <a:stCxn id="6" idx="2"/>
              <a:endCxn id="6" idx="0"/>
            </p:cNvCxnSpPr>
            <p:nvPr/>
          </p:nvCxnSpPr>
          <p:spPr>
            <a:xfrm flipV="1">
              <a:off x="2266788" y="1783079"/>
              <a:ext cx="0" cy="329846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C7D93CBA-1385-003C-1525-5567FAD2EA2C}"/>
                </a:ext>
              </a:extLst>
            </p:cNvPr>
            <p:cNvCxnSpPr>
              <a:cxnSpLocks/>
              <a:stCxn id="6" idx="1"/>
              <a:endCxn id="6" idx="3"/>
            </p:cNvCxnSpPr>
            <p:nvPr/>
          </p:nvCxnSpPr>
          <p:spPr>
            <a:xfrm>
              <a:off x="617555" y="3432312"/>
              <a:ext cx="329846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pic>
        <p:nvPicPr>
          <p:cNvPr id="12" name="Picture 11">
            <a:extLst>
              <a:ext uri="{FF2B5EF4-FFF2-40B4-BE49-F238E27FC236}">
                <a16:creationId xmlns:a16="http://schemas.microsoft.com/office/drawing/2014/main" id="{2D556784-3F1E-3F72-E6FA-7C4F0B156793}"/>
              </a:ext>
            </a:extLst>
          </p:cNvPr>
          <p:cNvPicPr>
            <a:picLocks noChangeAspect="1"/>
          </p:cNvPicPr>
          <p:nvPr/>
        </p:nvPicPr>
        <p:blipFill>
          <a:blip r:embed="rId3"/>
          <a:stretch>
            <a:fillRect/>
          </a:stretch>
        </p:blipFill>
        <p:spPr>
          <a:xfrm>
            <a:off x="5213939" y="1783079"/>
            <a:ext cx="3298465" cy="3298465"/>
          </a:xfrm>
          <a:prstGeom prst="rect">
            <a:avLst/>
          </a:prstGeom>
        </p:spPr>
      </p:pic>
      <p:grpSp>
        <p:nvGrpSpPr>
          <p:cNvPr id="11" name="Group 10">
            <a:extLst>
              <a:ext uri="{FF2B5EF4-FFF2-40B4-BE49-F238E27FC236}">
                <a16:creationId xmlns:a16="http://schemas.microsoft.com/office/drawing/2014/main" id="{CBB6DDB2-068E-966F-0D59-A60DA079800B}"/>
              </a:ext>
            </a:extLst>
          </p:cNvPr>
          <p:cNvGrpSpPr/>
          <p:nvPr/>
        </p:nvGrpSpPr>
        <p:grpSpPr>
          <a:xfrm>
            <a:off x="5213939" y="1783079"/>
            <a:ext cx="3298465" cy="3298465"/>
            <a:chOff x="5213939" y="1783079"/>
            <a:chExt cx="3298465" cy="3298465"/>
          </a:xfrm>
        </p:grpSpPr>
        <p:cxnSp>
          <p:nvCxnSpPr>
            <p:cNvPr id="13" name="Straight Arrow Connector 12">
              <a:extLst>
                <a:ext uri="{FF2B5EF4-FFF2-40B4-BE49-F238E27FC236}">
                  <a16:creationId xmlns:a16="http://schemas.microsoft.com/office/drawing/2014/main" id="{06F7AD9D-4F8E-F000-349D-5B730FD3E9FB}"/>
                </a:ext>
              </a:extLst>
            </p:cNvPr>
            <p:cNvCxnSpPr>
              <a:stCxn id="12" idx="2"/>
              <a:endCxn id="12" idx="0"/>
            </p:cNvCxnSpPr>
            <p:nvPr/>
          </p:nvCxnSpPr>
          <p:spPr>
            <a:xfrm flipV="1">
              <a:off x="6863172" y="1783079"/>
              <a:ext cx="0" cy="329846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C3731B3C-916E-9551-A45E-8490B0EEA7D8}"/>
                </a:ext>
              </a:extLst>
            </p:cNvPr>
            <p:cNvCxnSpPr>
              <a:cxnSpLocks/>
              <a:stCxn id="12" idx="1"/>
              <a:endCxn id="12" idx="3"/>
            </p:cNvCxnSpPr>
            <p:nvPr/>
          </p:nvCxnSpPr>
          <p:spPr>
            <a:xfrm>
              <a:off x="5213939" y="3432312"/>
              <a:ext cx="329846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grpSp>
        <p:nvGrpSpPr>
          <p:cNvPr id="7" name="Group 6">
            <a:extLst>
              <a:ext uri="{FF2B5EF4-FFF2-40B4-BE49-F238E27FC236}">
                <a16:creationId xmlns:a16="http://schemas.microsoft.com/office/drawing/2014/main" id="{15662A40-B3AE-38EA-A106-C37C0D4A25AD}"/>
              </a:ext>
            </a:extLst>
          </p:cNvPr>
          <p:cNvGrpSpPr/>
          <p:nvPr/>
        </p:nvGrpSpPr>
        <p:grpSpPr>
          <a:xfrm>
            <a:off x="2257431" y="2813040"/>
            <a:ext cx="637771" cy="628679"/>
            <a:chOff x="2257431" y="2813040"/>
            <a:chExt cx="637771" cy="628679"/>
          </a:xfrm>
        </p:grpSpPr>
        <p:pic>
          <p:nvPicPr>
            <p:cNvPr id="1026" name="Picture 2" descr="Colorful colibri | Free SVG">
              <a:extLst>
                <a:ext uri="{FF2B5EF4-FFF2-40B4-BE49-F238E27FC236}">
                  <a16:creationId xmlns:a16="http://schemas.microsoft.com/office/drawing/2014/main" id="{8884A0CA-7FB0-5DC2-5C07-2EF8F24B5E2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5075" y="2813040"/>
              <a:ext cx="610127" cy="610127"/>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grpSp>
          <p:nvGrpSpPr>
            <p:cNvPr id="5" name="Group 4">
              <a:extLst>
                <a:ext uri="{FF2B5EF4-FFF2-40B4-BE49-F238E27FC236}">
                  <a16:creationId xmlns:a16="http://schemas.microsoft.com/office/drawing/2014/main" id="{F52EA184-F77A-7C8A-E878-14B7A31F0AA1}"/>
                </a:ext>
              </a:extLst>
            </p:cNvPr>
            <p:cNvGrpSpPr/>
            <p:nvPr/>
          </p:nvGrpSpPr>
          <p:grpSpPr>
            <a:xfrm>
              <a:off x="2257431" y="2898648"/>
              <a:ext cx="543019" cy="543071"/>
              <a:chOff x="2257431" y="2898648"/>
              <a:chExt cx="543019" cy="543071"/>
            </a:xfrm>
          </p:grpSpPr>
          <p:cxnSp>
            <p:nvCxnSpPr>
              <p:cNvPr id="16" name="Straight Arrow Connector 15">
                <a:extLst>
                  <a:ext uri="{FF2B5EF4-FFF2-40B4-BE49-F238E27FC236}">
                    <a16:creationId xmlns:a16="http://schemas.microsoft.com/office/drawing/2014/main" id="{4556682A-60CE-F6E6-2D48-0B8921A60F1E}"/>
                  </a:ext>
                </a:extLst>
              </p:cNvPr>
              <p:cNvCxnSpPr>
                <a:cxnSpLocks/>
              </p:cNvCxnSpPr>
              <p:nvPr/>
            </p:nvCxnSpPr>
            <p:spPr>
              <a:xfrm>
                <a:off x="2257431" y="3432575"/>
                <a:ext cx="543019"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65FAE463-87AC-54C9-DB2A-C7B01A923F37}"/>
                  </a:ext>
                </a:extLst>
              </p:cNvPr>
              <p:cNvCxnSpPr>
                <a:cxnSpLocks/>
              </p:cNvCxnSpPr>
              <p:nvPr/>
            </p:nvCxnSpPr>
            <p:spPr>
              <a:xfrm flipV="1">
                <a:off x="2275719" y="2898648"/>
                <a:ext cx="0" cy="543071"/>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grpSp>
      <p:grpSp>
        <p:nvGrpSpPr>
          <p:cNvPr id="17" name="Group 16">
            <a:extLst>
              <a:ext uri="{FF2B5EF4-FFF2-40B4-BE49-F238E27FC236}">
                <a16:creationId xmlns:a16="http://schemas.microsoft.com/office/drawing/2014/main" id="{806BC12A-C831-306F-68EA-C7E41E2D6A87}"/>
              </a:ext>
            </a:extLst>
          </p:cNvPr>
          <p:cNvGrpSpPr/>
          <p:nvPr/>
        </p:nvGrpSpPr>
        <p:grpSpPr>
          <a:xfrm>
            <a:off x="7347129" y="2061219"/>
            <a:ext cx="776203" cy="1007511"/>
            <a:chOff x="7347129" y="2061219"/>
            <a:chExt cx="776203" cy="1007511"/>
          </a:xfrm>
        </p:grpSpPr>
        <p:pic>
          <p:nvPicPr>
            <p:cNvPr id="21" name="Picture 2" descr="Colorful colibri | Free SVG">
              <a:extLst>
                <a:ext uri="{FF2B5EF4-FFF2-40B4-BE49-F238E27FC236}">
                  <a16:creationId xmlns:a16="http://schemas.microsoft.com/office/drawing/2014/main" id="{213A62DE-4648-B5AA-E038-B8B82AC3EB2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463188">
              <a:off x="7676798" y="2096318"/>
              <a:ext cx="446534" cy="972412"/>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grpSp>
          <p:nvGrpSpPr>
            <p:cNvPr id="15" name="Group 14">
              <a:extLst>
                <a:ext uri="{FF2B5EF4-FFF2-40B4-BE49-F238E27FC236}">
                  <a16:creationId xmlns:a16="http://schemas.microsoft.com/office/drawing/2014/main" id="{AED63693-A74B-C59C-F109-61C17C5234E1}"/>
                </a:ext>
              </a:extLst>
            </p:cNvPr>
            <p:cNvGrpSpPr/>
            <p:nvPr/>
          </p:nvGrpSpPr>
          <p:grpSpPr>
            <a:xfrm>
              <a:off x="7347129" y="2061219"/>
              <a:ext cx="397420" cy="871691"/>
              <a:chOff x="7347129" y="2061219"/>
              <a:chExt cx="397420" cy="871691"/>
            </a:xfrm>
          </p:grpSpPr>
          <p:cxnSp>
            <p:nvCxnSpPr>
              <p:cNvPr id="22" name="Straight Arrow Connector 21">
                <a:extLst>
                  <a:ext uri="{FF2B5EF4-FFF2-40B4-BE49-F238E27FC236}">
                    <a16:creationId xmlns:a16="http://schemas.microsoft.com/office/drawing/2014/main" id="{8C3B8ADE-5529-1AFB-FBC6-7F49E9E34C07}"/>
                  </a:ext>
                </a:extLst>
              </p:cNvPr>
              <p:cNvCxnSpPr>
                <a:cxnSpLocks/>
              </p:cNvCxnSpPr>
              <p:nvPr/>
            </p:nvCxnSpPr>
            <p:spPr>
              <a:xfrm rot="2463188">
                <a:off x="7347129" y="2932910"/>
                <a:ext cx="397420"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B48871F7-71DC-5055-5C4D-B110914476FA}"/>
                  </a:ext>
                </a:extLst>
              </p:cNvPr>
              <p:cNvCxnSpPr>
                <a:cxnSpLocks/>
              </p:cNvCxnSpPr>
              <p:nvPr/>
            </p:nvCxnSpPr>
            <p:spPr>
              <a:xfrm rot="2463188" flipV="1">
                <a:off x="7672022" y="2061219"/>
                <a:ext cx="0" cy="865539"/>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grpSp>
      <p:sp>
        <p:nvSpPr>
          <p:cNvPr id="26" name="TextBox 25">
            <a:extLst>
              <a:ext uri="{FF2B5EF4-FFF2-40B4-BE49-F238E27FC236}">
                <a16:creationId xmlns:a16="http://schemas.microsoft.com/office/drawing/2014/main" id="{6AA0A318-2D7B-6D2B-03DF-F7F4E6D46BB6}"/>
              </a:ext>
            </a:extLst>
          </p:cNvPr>
          <p:cNvSpPr txBox="1"/>
          <p:nvPr/>
        </p:nvSpPr>
        <p:spPr>
          <a:xfrm>
            <a:off x="698966" y="5150261"/>
            <a:ext cx="7257282" cy="523220"/>
          </a:xfrm>
          <a:prstGeom prst="rect">
            <a:avLst/>
          </a:prstGeom>
          <a:noFill/>
        </p:spPr>
        <p:txBody>
          <a:bodyPr wrap="square">
            <a:spAutoFit/>
          </a:bodyPr>
          <a:lstStyle/>
          <a:p>
            <a:pPr marL="0" lvl="0" indent="0" algn="l" rtl="0">
              <a:spcBef>
                <a:spcPts val="0"/>
              </a:spcBef>
              <a:spcAft>
                <a:spcPts val="0"/>
              </a:spcAft>
              <a:buClr>
                <a:schemeClr val="dk1"/>
              </a:buClr>
              <a:buSzPts val="2000"/>
              <a:buFont typeface="Verdana"/>
              <a:buNone/>
            </a:pPr>
            <a:r>
              <a:rPr lang="pt-BR" dirty="0"/>
              <a:t>Podemos pensar nisso como uma mudança de sistema de coordenadas =</a:t>
            </a:r>
          </a:p>
          <a:p>
            <a:pPr marL="0" lvl="0" indent="0" algn="l" rtl="0">
              <a:spcBef>
                <a:spcPts val="0"/>
              </a:spcBef>
              <a:spcAft>
                <a:spcPts val="0"/>
              </a:spcAft>
              <a:buClr>
                <a:schemeClr val="dk1"/>
              </a:buClr>
              <a:buSzPts val="2000"/>
              <a:buFont typeface="Verdana"/>
              <a:buNone/>
            </a:pPr>
            <a:r>
              <a:rPr lang="pt-BR" dirty="0"/>
              <a:t>	mudança da base + mudança da origem do sistema</a:t>
            </a:r>
          </a:p>
        </p:txBody>
      </p:sp>
      <p:sp>
        <p:nvSpPr>
          <p:cNvPr id="27" name="Right Arrow 26">
            <a:extLst>
              <a:ext uri="{FF2B5EF4-FFF2-40B4-BE49-F238E27FC236}">
                <a16:creationId xmlns:a16="http://schemas.microsoft.com/office/drawing/2014/main" id="{65EBE9E5-B799-7603-0616-97F902E40FB3}"/>
              </a:ext>
            </a:extLst>
          </p:cNvPr>
          <p:cNvSpPr/>
          <p:nvPr/>
        </p:nvSpPr>
        <p:spPr>
          <a:xfrm>
            <a:off x="4298288" y="3261674"/>
            <a:ext cx="499955" cy="386499"/>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616748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nodeType="afterEffect">
                                  <p:stCondLst>
                                    <p:cond delay="1000"/>
                                  </p:stCondLst>
                                  <p:childTnLst>
                                    <p:set>
                                      <p:cBhvr>
                                        <p:cTn id="6" dur="1" fill="hold">
                                          <p:stCondLst>
                                            <p:cond delay="0"/>
                                          </p:stCondLst>
                                        </p:cTn>
                                        <p:tgtEl>
                                          <p:spTgt spid="10"/>
                                        </p:tgtEl>
                                        <p:attrNameLst>
                                          <p:attrName>style.visibility</p:attrName>
                                        </p:attrNameLst>
                                      </p:cBhvr>
                                      <p:to>
                                        <p:strVal val="visible"/>
                                      </p:to>
                                    </p:set>
                                    <p:animEffect transition="in" filter="wedge">
                                      <p:cBhvr>
                                        <p:cTn id="7" dur="2000"/>
                                        <p:tgtEl>
                                          <p:spTgt spid="10"/>
                                        </p:tgtEl>
                                      </p:cBhvr>
                                    </p:animEffect>
                                  </p:childTnLst>
                                </p:cTn>
                              </p:par>
                            </p:childTnLst>
                          </p:cTn>
                        </p:par>
                        <p:par>
                          <p:cTn id="8" fill="hold">
                            <p:stCondLst>
                              <p:cond delay="3000"/>
                            </p:stCondLst>
                            <p:childTnLst>
                              <p:par>
                                <p:cTn id="9" presetID="12" presetClass="entr" presetSubtype="4" fill="hold" nodeType="afterEffect">
                                  <p:stCondLst>
                                    <p:cond delay="50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p:tgtEl>
                                          <p:spTgt spid="7"/>
                                        </p:tgtEl>
                                        <p:attrNameLst>
                                          <p:attrName>ppt_y</p:attrName>
                                        </p:attrNameLst>
                                      </p:cBhvr>
                                      <p:tavLst>
                                        <p:tav tm="0">
                                          <p:val>
                                            <p:strVal val="#ppt_y+#ppt_h*1.125000"/>
                                          </p:val>
                                        </p:tav>
                                        <p:tav tm="100000">
                                          <p:val>
                                            <p:strVal val="#ppt_y"/>
                                          </p:val>
                                        </p:tav>
                                      </p:tavLst>
                                    </p:anim>
                                    <p:animEffect transition="in" filter="wipe(up)">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27"/>
                                        </p:tgtEl>
                                        <p:attrNameLst>
                                          <p:attrName>style.visibility</p:attrName>
                                        </p:attrNameLst>
                                      </p:cBhvr>
                                      <p:to>
                                        <p:strVal val="visible"/>
                                      </p:to>
                                    </p:set>
                                    <p:animEffect transition="in" filter="dissolve">
                                      <p:cBhvr>
                                        <p:cTn id="17" dur="500"/>
                                        <p:tgtEl>
                                          <p:spTgt spid="27"/>
                                        </p:tgtEl>
                                      </p:cBhvr>
                                    </p:animEffect>
                                  </p:childTnLst>
                                </p:cTn>
                              </p:par>
                            </p:childTnLst>
                          </p:cTn>
                        </p:par>
                        <p:par>
                          <p:cTn id="18" fill="hold">
                            <p:stCondLst>
                              <p:cond delay="500"/>
                            </p:stCondLst>
                            <p:childTnLst>
                              <p:par>
                                <p:cTn id="19" presetID="21" presetClass="entr" presetSubtype="1" fill="hold" nodeType="after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wheel(1)">
                                      <p:cBhvr>
                                        <p:cTn id="21" dur="2000"/>
                                        <p:tgtEl>
                                          <p:spTgt spid="11"/>
                                        </p:tgtEl>
                                      </p:cBhvr>
                                    </p:animEffect>
                                  </p:childTnLst>
                                </p:cTn>
                              </p:par>
                            </p:childTnLst>
                          </p:cTn>
                        </p:par>
                      </p:childTnLst>
                    </p:cTn>
                  </p:par>
                  <p:par>
                    <p:cTn id="22" fill="hold">
                      <p:stCondLst>
                        <p:cond delay="indefinite"/>
                      </p:stCondLst>
                      <p:childTnLst>
                        <p:par>
                          <p:cTn id="23" fill="hold">
                            <p:stCondLst>
                              <p:cond delay="0"/>
                            </p:stCondLst>
                            <p:childTnLst>
                              <p:par>
                                <p:cTn id="24" presetID="12" presetClass="entr" presetSubtype="4" fill="hold" nodeType="clickEffect">
                                  <p:stCondLst>
                                    <p:cond delay="0"/>
                                  </p:stCondLst>
                                  <p:childTnLst>
                                    <p:set>
                                      <p:cBhvr>
                                        <p:cTn id="25" dur="1" fill="hold">
                                          <p:stCondLst>
                                            <p:cond delay="0"/>
                                          </p:stCondLst>
                                        </p:cTn>
                                        <p:tgtEl>
                                          <p:spTgt spid="17"/>
                                        </p:tgtEl>
                                        <p:attrNameLst>
                                          <p:attrName>style.visibility</p:attrName>
                                        </p:attrNameLst>
                                      </p:cBhvr>
                                      <p:to>
                                        <p:strVal val="visible"/>
                                      </p:to>
                                    </p:set>
                                    <p:anim calcmode="lin" valueType="num">
                                      <p:cBhvr additive="base">
                                        <p:cTn id="26" dur="500"/>
                                        <p:tgtEl>
                                          <p:spTgt spid="17"/>
                                        </p:tgtEl>
                                        <p:attrNameLst>
                                          <p:attrName>ppt_y</p:attrName>
                                        </p:attrNameLst>
                                      </p:cBhvr>
                                      <p:tavLst>
                                        <p:tav tm="0">
                                          <p:val>
                                            <p:strVal val="#ppt_y+#ppt_h*1.125000"/>
                                          </p:val>
                                        </p:tav>
                                        <p:tav tm="100000">
                                          <p:val>
                                            <p:strVal val="#ppt_y"/>
                                          </p:val>
                                        </p:tav>
                                      </p:tavLst>
                                    </p:anim>
                                    <p:animEffect transition="in" filter="wipe(up)">
                                      <p:cBhvr>
                                        <p:cTn id="2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2" name="Google Shape;212;p23"/>
          <p:cNvSpPr txBox="1">
            <a:spLocks noGrp="1"/>
          </p:cNvSpPr>
          <p:nvPr>
            <p:ph type="body" idx="1"/>
          </p:nvPr>
        </p:nvSpPr>
        <p:spPr>
          <a:xfrm>
            <a:off x="218650" y="697575"/>
            <a:ext cx="8928900" cy="46377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chemeClr val="dk1"/>
              </a:buClr>
              <a:buSzPts val="2000"/>
              <a:buFont typeface="Verdana"/>
              <a:buNone/>
            </a:pPr>
            <a:r>
              <a:rPr lang="pt-BR" sz="1900" dirty="0"/>
              <a:t>Eventualmente, podemos realizar mudanças do plano para o espaço:</a:t>
            </a:r>
            <a:endParaRPr sz="1900" dirty="0"/>
          </a:p>
          <a:p>
            <a:pPr marL="0" lvl="0" indent="0" algn="l" rtl="0">
              <a:spcBef>
                <a:spcPts val="400"/>
              </a:spcBef>
              <a:spcAft>
                <a:spcPts val="0"/>
              </a:spcAft>
              <a:buClr>
                <a:schemeClr val="dk1"/>
              </a:buClr>
              <a:buSzPts val="2000"/>
              <a:buFont typeface="Verdana"/>
              <a:buNone/>
            </a:pPr>
            <a:endParaRPr dirty="0"/>
          </a:p>
          <a:p>
            <a:pPr marL="0" lvl="0" indent="0" algn="l" rtl="0">
              <a:spcBef>
                <a:spcPts val="560"/>
              </a:spcBef>
              <a:spcAft>
                <a:spcPts val="0"/>
              </a:spcAft>
              <a:buClr>
                <a:schemeClr val="dk1"/>
              </a:buClr>
              <a:buSzPts val="2800"/>
              <a:buFont typeface="Verdana"/>
              <a:buNone/>
            </a:pPr>
            <a:endParaRPr sz="2800" dirty="0"/>
          </a:p>
          <a:p>
            <a:pPr marL="0" lvl="0" indent="0" algn="l" rtl="0">
              <a:spcBef>
                <a:spcPts val="240"/>
              </a:spcBef>
              <a:spcAft>
                <a:spcPts val="0"/>
              </a:spcAft>
              <a:buClr>
                <a:schemeClr val="dk1"/>
              </a:buClr>
              <a:buSzPts val="1200"/>
              <a:buFont typeface="Verdana"/>
              <a:buNone/>
            </a:pPr>
            <a:endParaRPr sz="1200" dirty="0"/>
          </a:p>
          <a:p>
            <a:pPr marL="0" lvl="0" indent="0" algn="l" rtl="0">
              <a:spcBef>
                <a:spcPts val="240"/>
              </a:spcBef>
              <a:spcAft>
                <a:spcPts val="0"/>
              </a:spcAft>
              <a:buClr>
                <a:schemeClr val="dk1"/>
              </a:buClr>
              <a:buSzPts val="1200"/>
              <a:buFont typeface="Verdana"/>
              <a:buNone/>
            </a:pPr>
            <a:r>
              <a:rPr lang="pt-BR" sz="1200" dirty="0"/>
              <a:t>			Neste caso u1 e u2 são coordenadas 2D e a1 e a2 vetores 3D</a:t>
            </a:r>
            <a:endParaRPr dirty="0"/>
          </a:p>
          <a:p>
            <a:pPr marL="0" lvl="0" indent="0" algn="l" rtl="0">
              <a:spcBef>
                <a:spcPts val="200"/>
              </a:spcBef>
              <a:spcAft>
                <a:spcPts val="0"/>
              </a:spcAft>
              <a:buClr>
                <a:schemeClr val="dk1"/>
              </a:buClr>
              <a:buSzPts val="1000"/>
              <a:buFont typeface="Verdana"/>
              <a:buNone/>
            </a:pPr>
            <a:endParaRPr sz="1000" dirty="0"/>
          </a:p>
          <a:p>
            <a:pPr marL="0" lvl="0" indent="0" algn="l" rtl="0">
              <a:spcBef>
                <a:spcPts val="400"/>
              </a:spcBef>
              <a:spcAft>
                <a:spcPts val="0"/>
              </a:spcAft>
              <a:buClr>
                <a:schemeClr val="dk1"/>
              </a:buClr>
              <a:buSzPts val="2000"/>
              <a:buFont typeface="Verdana"/>
              <a:buNone/>
            </a:pPr>
            <a:r>
              <a:rPr lang="pt-BR" sz="1900" dirty="0"/>
              <a:t>Os vetores da transformação podem ser codificados numa matriz</a:t>
            </a:r>
            <a:endParaRPr sz="1900" dirty="0"/>
          </a:p>
          <a:p>
            <a:pPr marL="0" lvl="0" indent="0" algn="l" rtl="0">
              <a:spcBef>
                <a:spcPts val="400"/>
              </a:spcBef>
              <a:spcAft>
                <a:spcPts val="0"/>
              </a:spcAft>
              <a:buClr>
                <a:schemeClr val="dk1"/>
              </a:buClr>
              <a:buSzPts val="2000"/>
              <a:buFont typeface="Verdana"/>
              <a:buNone/>
            </a:pPr>
            <a:endParaRPr sz="2300" dirty="0"/>
          </a:p>
          <a:p>
            <a:pPr marL="0" lvl="0" indent="0" algn="l" rtl="0">
              <a:spcBef>
                <a:spcPts val="560"/>
              </a:spcBef>
              <a:spcAft>
                <a:spcPts val="0"/>
              </a:spcAft>
              <a:buClr>
                <a:schemeClr val="dk1"/>
              </a:buClr>
              <a:buSzPts val="2800"/>
              <a:buFont typeface="Verdana"/>
              <a:buNone/>
            </a:pPr>
            <a:endParaRPr sz="3100" dirty="0"/>
          </a:p>
          <a:p>
            <a:pPr marL="0" lvl="0" indent="0" algn="l" rtl="0">
              <a:spcBef>
                <a:spcPts val="400"/>
              </a:spcBef>
              <a:spcAft>
                <a:spcPts val="0"/>
              </a:spcAft>
              <a:buClr>
                <a:schemeClr val="dk1"/>
              </a:buClr>
              <a:buSzPts val="2000"/>
              <a:buFont typeface="Verdana"/>
              <a:buNone/>
            </a:pPr>
            <a:endParaRPr dirty="0"/>
          </a:p>
          <a:p>
            <a:pPr marL="0" lvl="0" indent="0" algn="l" rtl="0">
              <a:spcBef>
                <a:spcPts val="400"/>
              </a:spcBef>
              <a:spcAft>
                <a:spcPts val="0"/>
              </a:spcAft>
              <a:buClr>
                <a:schemeClr val="dk1"/>
              </a:buClr>
              <a:buSzPts val="2000"/>
              <a:buFont typeface="Verdana"/>
              <a:buNone/>
            </a:pPr>
            <a:r>
              <a:rPr lang="pt-BR" sz="1900" dirty="0"/>
              <a:t>Uma multiplicação de matrizes vai realizar o cálculo desejado</a:t>
            </a:r>
            <a:endParaRPr sz="1900" dirty="0"/>
          </a:p>
        </p:txBody>
      </p:sp>
      <p:sp>
        <p:nvSpPr>
          <p:cNvPr id="213" name="Google Shape;213;p23"/>
          <p:cNvSpPr txBox="1">
            <a:spLocks noGrp="1"/>
          </p:cNvSpPr>
          <p:nvPr>
            <p:ph type="title"/>
          </p:nvPr>
        </p:nvSpPr>
        <p:spPr>
          <a:xfrm>
            <a:off x="84172" y="113717"/>
            <a:ext cx="8428200" cy="5160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C00026"/>
              </a:buClr>
              <a:buSzPts val="2600"/>
              <a:buFont typeface="Verdana"/>
              <a:buNone/>
            </a:pPr>
            <a:r>
              <a:rPr lang="pt-BR"/>
              <a:t>Mudança de Base</a:t>
            </a:r>
            <a:endParaRPr/>
          </a:p>
        </p:txBody>
      </p:sp>
      <p:sp>
        <p:nvSpPr>
          <p:cNvPr id="214" name="Google Shape;214;p23"/>
          <p:cNvSpPr txBox="1">
            <a:spLocks noGrp="1"/>
          </p:cNvSpPr>
          <p:nvPr>
            <p:ph type="sldNum" idx="12"/>
          </p:nvPr>
        </p:nvSpPr>
        <p:spPr>
          <a:xfrm>
            <a:off x="0" y="5410729"/>
            <a:ext cx="474900" cy="3042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pt-BR"/>
              <a:t>24</a:t>
            </a:fld>
            <a:endParaRPr/>
          </a:p>
        </p:txBody>
      </p:sp>
      <p:pic>
        <p:nvPicPr>
          <p:cNvPr id="215" name="Google Shape;215;p23"/>
          <p:cNvPicPr preferRelativeResize="0"/>
          <p:nvPr/>
        </p:nvPicPr>
        <p:blipFill rotWithShape="1">
          <a:blip r:embed="rId3">
            <a:alphaModFix/>
          </a:blip>
          <a:srcRect/>
          <a:stretch/>
        </p:blipFill>
        <p:spPr>
          <a:xfrm>
            <a:off x="1500782" y="1098742"/>
            <a:ext cx="5391042" cy="1034150"/>
          </a:xfrm>
          <a:prstGeom prst="rect">
            <a:avLst/>
          </a:prstGeom>
          <a:noFill/>
          <a:ln>
            <a:noFill/>
          </a:ln>
        </p:spPr>
      </p:pic>
      <p:pic>
        <p:nvPicPr>
          <p:cNvPr id="216" name="Google Shape;216;p23"/>
          <p:cNvPicPr preferRelativeResize="0"/>
          <p:nvPr/>
        </p:nvPicPr>
        <p:blipFill rotWithShape="1">
          <a:blip r:embed="rId4">
            <a:alphaModFix/>
          </a:blip>
          <a:srcRect/>
          <a:stretch/>
        </p:blipFill>
        <p:spPr>
          <a:xfrm>
            <a:off x="2831039" y="2948509"/>
            <a:ext cx="2401678" cy="1034150"/>
          </a:xfrm>
          <a:prstGeom prst="rect">
            <a:avLst/>
          </a:prstGeom>
          <a:noFill/>
          <a:ln>
            <a:noFill/>
          </a:ln>
        </p:spPr>
      </p:pic>
      <p:pic>
        <p:nvPicPr>
          <p:cNvPr id="217" name="Google Shape;217;p23"/>
          <p:cNvPicPr preferRelativeResize="0"/>
          <p:nvPr/>
        </p:nvPicPr>
        <p:blipFill rotWithShape="1">
          <a:blip r:embed="rId5">
            <a:alphaModFix/>
          </a:blip>
          <a:srcRect/>
          <a:stretch/>
        </p:blipFill>
        <p:spPr>
          <a:xfrm>
            <a:off x="1015649" y="4574492"/>
            <a:ext cx="6337256" cy="890359"/>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p24"/>
          <p:cNvSpPr txBox="1">
            <a:spLocks noGrp="1"/>
          </p:cNvSpPr>
          <p:nvPr>
            <p:ph type="title"/>
          </p:nvPr>
        </p:nvSpPr>
        <p:spPr>
          <a:xfrm>
            <a:off x="84172" y="113717"/>
            <a:ext cx="8428200" cy="5160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C00026"/>
              </a:buClr>
              <a:buSzPts val="2600"/>
              <a:buFont typeface="Verdana"/>
              <a:buNone/>
            </a:pPr>
            <a:r>
              <a:rPr lang="pt-BR"/>
              <a:t>Sistema de Coordenadas</a:t>
            </a:r>
            <a:endParaRPr/>
          </a:p>
        </p:txBody>
      </p:sp>
      <p:sp>
        <p:nvSpPr>
          <p:cNvPr id="223" name="Google Shape;223;p24"/>
          <p:cNvSpPr txBox="1">
            <a:spLocks noGrp="1"/>
          </p:cNvSpPr>
          <p:nvPr>
            <p:ph type="body" idx="1"/>
          </p:nvPr>
        </p:nvSpPr>
        <p:spPr>
          <a:xfrm>
            <a:off x="320511" y="838975"/>
            <a:ext cx="8597245" cy="1376324"/>
          </a:xfrm>
          <a:prstGeom prst="rect">
            <a:avLst/>
          </a:prstGeom>
          <a:noFill/>
          <a:ln>
            <a:noFill/>
          </a:ln>
        </p:spPr>
        <p:txBody>
          <a:bodyPr spcFirstLastPara="1" wrap="square" lIns="91425" tIns="45700" rIns="91425" bIns="45700" anchor="t" anchorCtr="0">
            <a:normAutofit/>
          </a:bodyPr>
          <a:lstStyle/>
          <a:p>
            <a:pPr marL="0" lvl="0" indent="0">
              <a:spcBef>
                <a:spcPts val="0"/>
              </a:spcBef>
            </a:pPr>
            <a:r>
              <a:rPr lang="pt-BR" sz="1900" dirty="0"/>
              <a:t>Um novo sistema de coordenadas é definido por uma origem (ponto) e um conjunto de eixos (</a:t>
            </a:r>
            <a:r>
              <a:rPr lang="pt-BR" sz="1900" noProof="0" dirty="0"/>
              <a:t>vetores linearmente independentes). </a:t>
            </a:r>
            <a:r>
              <a:rPr lang="pt-BR" sz="1900" dirty="0"/>
              <a:t>Em geral usamos vetores unitários para definir o sistema de coordenadas.</a:t>
            </a:r>
            <a:endParaRPr sz="1900" dirty="0"/>
          </a:p>
        </p:txBody>
      </p:sp>
      <p:sp>
        <p:nvSpPr>
          <p:cNvPr id="224" name="Google Shape;224;p24"/>
          <p:cNvSpPr txBox="1">
            <a:spLocks noGrp="1"/>
          </p:cNvSpPr>
          <p:nvPr>
            <p:ph type="sldNum" idx="12"/>
          </p:nvPr>
        </p:nvSpPr>
        <p:spPr>
          <a:xfrm>
            <a:off x="0" y="5410729"/>
            <a:ext cx="474900" cy="3042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pt-BR"/>
              <a:t>25</a:t>
            </a:fld>
            <a:endParaRPr/>
          </a:p>
        </p:txBody>
      </p:sp>
      <p:pic>
        <p:nvPicPr>
          <p:cNvPr id="225" name="Google Shape;225;p24"/>
          <p:cNvPicPr preferRelativeResize="0"/>
          <p:nvPr/>
        </p:nvPicPr>
        <p:blipFill rotWithShape="1">
          <a:blip r:embed="rId3">
            <a:alphaModFix/>
          </a:blip>
          <a:srcRect/>
          <a:stretch/>
        </p:blipFill>
        <p:spPr>
          <a:xfrm>
            <a:off x="3008679" y="2121031"/>
            <a:ext cx="2760525" cy="2501018"/>
          </a:xfrm>
          <a:prstGeom prst="rect">
            <a:avLst/>
          </a:prstGeom>
          <a:noFill/>
          <a:ln>
            <a:noFill/>
          </a:ln>
        </p:spPr>
      </p:pic>
      <p:sp>
        <p:nvSpPr>
          <p:cNvPr id="2" name="Google Shape;223;p24">
            <a:extLst>
              <a:ext uri="{FF2B5EF4-FFF2-40B4-BE49-F238E27FC236}">
                <a16:creationId xmlns:a16="http://schemas.microsoft.com/office/drawing/2014/main" id="{80BAD85C-2FAC-BA05-18B3-0092888EE743}"/>
              </a:ext>
            </a:extLst>
          </p:cNvPr>
          <p:cNvSpPr txBox="1">
            <a:spLocks/>
          </p:cNvSpPr>
          <p:nvPr/>
        </p:nvSpPr>
        <p:spPr>
          <a:xfrm>
            <a:off x="320511" y="4757374"/>
            <a:ext cx="8597245" cy="843909"/>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228600"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Verdana"/>
                <a:ea typeface="Verdana"/>
                <a:cs typeface="Verdana"/>
                <a:sym typeface="Verdana"/>
              </a:defRPr>
            </a:lvl1pPr>
            <a:lvl2pPr marL="914400" marR="0" lvl="1"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Verdana"/>
                <a:ea typeface="Verdana"/>
                <a:cs typeface="Verdana"/>
                <a:sym typeface="Verdana"/>
              </a:defRPr>
            </a:lvl2pPr>
            <a:lvl3pPr marL="1371600" marR="0" lvl="2"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Verdana"/>
                <a:ea typeface="Verdana"/>
                <a:cs typeface="Verdana"/>
                <a:sym typeface="Verdana"/>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Verdana"/>
                <a:ea typeface="Verdana"/>
                <a:cs typeface="Verdana"/>
                <a:sym typeface="Verdana"/>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Verdana"/>
                <a:ea typeface="Verdana"/>
                <a:cs typeface="Verdana"/>
                <a:sym typeface="Verdana"/>
              </a:defRPr>
            </a:lvl5pPr>
            <a:lvl6pPr marL="2743200" marR="0" lvl="5" indent="-334454" algn="l" rtl="0">
              <a:lnSpc>
                <a:spcPct val="100000"/>
              </a:lnSpc>
              <a:spcBef>
                <a:spcPts val="333"/>
              </a:spcBef>
              <a:spcAft>
                <a:spcPts val="0"/>
              </a:spcAft>
              <a:buClr>
                <a:schemeClr val="dk1"/>
              </a:buClr>
              <a:buSzPts val="1667"/>
              <a:buFont typeface="Arial"/>
              <a:buChar char="•"/>
              <a:defRPr sz="1667" b="0" i="0" u="none" strike="noStrike" cap="none">
                <a:solidFill>
                  <a:schemeClr val="dk1"/>
                </a:solidFill>
                <a:latin typeface="Arial"/>
                <a:ea typeface="Arial"/>
                <a:cs typeface="Arial"/>
                <a:sym typeface="Arial"/>
              </a:defRPr>
            </a:lvl6pPr>
            <a:lvl7pPr marL="3200400" marR="0" lvl="6" indent="-334454" algn="l" rtl="0">
              <a:lnSpc>
                <a:spcPct val="100000"/>
              </a:lnSpc>
              <a:spcBef>
                <a:spcPts val="333"/>
              </a:spcBef>
              <a:spcAft>
                <a:spcPts val="0"/>
              </a:spcAft>
              <a:buClr>
                <a:schemeClr val="dk1"/>
              </a:buClr>
              <a:buSzPts val="1667"/>
              <a:buFont typeface="Arial"/>
              <a:buChar char="•"/>
              <a:defRPr sz="1667" b="0" i="0" u="none" strike="noStrike" cap="none">
                <a:solidFill>
                  <a:schemeClr val="dk1"/>
                </a:solidFill>
                <a:latin typeface="Arial"/>
                <a:ea typeface="Arial"/>
                <a:cs typeface="Arial"/>
                <a:sym typeface="Arial"/>
              </a:defRPr>
            </a:lvl7pPr>
            <a:lvl8pPr marL="3657600" marR="0" lvl="7" indent="-334454" algn="l" rtl="0">
              <a:lnSpc>
                <a:spcPct val="100000"/>
              </a:lnSpc>
              <a:spcBef>
                <a:spcPts val="333"/>
              </a:spcBef>
              <a:spcAft>
                <a:spcPts val="0"/>
              </a:spcAft>
              <a:buClr>
                <a:schemeClr val="dk1"/>
              </a:buClr>
              <a:buSzPts val="1667"/>
              <a:buFont typeface="Arial"/>
              <a:buChar char="•"/>
              <a:defRPr sz="1667" b="0" i="0" u="none" strike="noStrike" cap="none">
                <a:solidFill>
                  <a:schemeClr val="dk1"/>
                </a:solidFill>
                <a:latin typeface="Arial"/>
                <a:ea typeface="Arial"/>
                <a:cs typeface="Arial"/>
                <a:sym typeface="Arial"/>
              </a:defRPr>
            </a:lvl8pPr>
            <a:lvl9pPr marL="4114800" marR="0" lvl="8" indent="-334454" algn="l" rtl="0">
              <a:lnSpc>
                <a:spcPct val="100000"/>
              </a:lnSpc>
              <a:spcBef>
                <a:spcPts val="333"/>
              </a:spcBef>
              <a:spcAft>
                <a:spcPts val="0"/>
              </a:spcAft>
              <a:buClr>
                <a:schemeClr val="dk1"/>
              </a:buClr>
              <a:buSzPts val="1667"/>
              <a:buFont typeface="Arial"/>
              <a:buChar char="•"/>
              <a:defRPr sz="1667" b="0" i="0" u="none" strike="noStrike" cap="none">
                <a:solidFill>
                  <a:schemeClr val="dk1"/>
                </a:solidFill>
                <a:latin typeface="Arial"/>
                <a:ea typeface="Arial"/>
                <a:cs typeface="Arial"/>
                <a:sym typeface="Arial"/>
              </a:defRPr>
            </a:lvl9pPr>
          </a:lstStyle>
          <a:p>
            <a:pPr marL="0" indent="0">
              <a:buFont typeface="Verdana"/>
              <a:buNone/>
            </a:pPr>
            <a:r>
              <a:rPr lang="pt-BR" sz="1900" dirty="0"/>
              <a:t>Dadas as coordenadas no sistema de referência (o, </a:t>
            </a:r>
            <a:r>
              <a:rPr lang="pt-BR" sz="1900" dirty="0" err="1"/>
              <a:t>u</a:t>
            </a:r>
            <a:r>
              <a:rPr lang="pt-BR" sz="1900" dirty="0"/>
              <a:t>, </a:t>
            </a:r>
            <a:r>
              <a:rPr lang="pt-BR" sz="1900" dirty="0" err="1"/>
              <a:t>v</a:t>
            </a:r>
            <a:r>
              <a:rPr lang="pt-BR" sz="1900" dirty="0"/>
              <a:t>), qual é a transformação para as coordenadas em (</a:t>
            </a:r>
            <a:r>
              <a:rPr lang="pt-BR" sz="1900" dirty="0" err="1"/>
              <a:t>x</a:t>
            </a:r>
            <a:r>
              <a:rPr lang="pt-BR" sz="1900" dirty="0"/>
              <a:t>, </a:t>
            </a:r>
            <a:r>
              <a:rPr lang="pt-BR" sz="1900" dirty="0" err="1"/>
              <a:t>y</a:t>
            </a:r>
            <a:r>
              <a:rPr lang="pt-BR" sz="1900" dirty="0"/>
              <a: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25"/>
          <p:cNvSpPr txBox="1">
            <a:spLocks noGrp="1"/>
          </p:cNvSpPr>
          <p:nvPr>
            <p:ph type="title"/>
          </p:nvPr>
        </p:nvSpPr>
        <p:spPr>
          <a:xfrm>
            <a:off x="84172" y="113717"/>
            <a:ext cx="8428200" cy="5160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C00026"/>
              </a:buClr>
              <a:buSzPts val="2600"/>
              <a:buFont typeface="Verdana"/>
              <a:buNone/>
            </a:pPr>
            <a:r>
              <a:rPr lang="pt-BR"/>
              <a:t>Matriz de mudança de sistema de coordenadas</a:t>
            </a:r>
            <a:endParaRPr/>
          </a:p>
        </p:txBody>
      </p:sp>
      <p:sp>
        <p:nvSpPr>
          <p:cNvPr id="231" name="Google Shape;231;p25"/>
          <p:cNvSpPr txBox="1">
            <a:spLocks noGrp="1"/>
          </p:cNvSpPr>
          <p:nvPr>
            <p:ph type="body" idx="1"/>
          </p:nvPr>
        </p:nvSpPr>
        <p:spPr>
          <a:xfrm>
            <a:off x="3716103" y="1385740"/>
            <a:ext cx="5161200" cy="1187778"/>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chemeClr val="dk1"/>
              </a:buClr>
              <a:buSzPts val="2200"/>
              <a:buFont typeface="Verdana"/>
              <a:buNone/>
            </a:pPr>
            <a:r>
              <a:rPr lang="pt-BR" sz="2200" dirty="0"/>
              <a:t>As colunas da matriz são definidas pelo sistema de referência nas coordenadas no mundo.</a:t>
            </a:r>
            <a:endParaRPr dirty="0"/>
          </a:p>
        </p:txBody>
      </p:sp>
      <p:sp>
        <p:nvSpPr>
          <p:cNvPr id="232" name="Google Shape;232;p25"/>
          <p:cNvSpPr txBox="1">
            <a:spLocks noGrp="1"/>
          </p:cNvSpPr>
          <p:nvPr>
            <p:ph type="sldNum" idx="12"/>
          </p:nvPr>
        </p:nvSpPr>
        <p:spPr>
          <a:xfrm>
            <a:off x="0" y="5410729"/>
            <a:ext cx="474900" cy="3042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pt-BR"/>
              <a:t>26</a:t>
            </a:fld>
            <a:endParaRPr/>
          </a:p>
        </p:txBody>
      </p:sp>
      <p:pic>
        <p:nvPicPr>
          <p:cNvPr id="233" name="Google Shape;233;p25"/>
          <p:cNvPicPr preferRelativeResize="0"/>
          <p:nvPr/>
        </p:nvPicPr>
        <p:blipFill rotWithShape="1">
          <a:blip r:embed="rId3">
            <a:alphaModFix/>
          </a:blip>
          <a:srcRect/>
          <a:stretch/>
        </p:blipFill>
        <p:spPr>
          <a:xfrm>
            <a:off x="742950" y="3504956"/>
            <a:ext cx="7510978" cy="1746739"/>
          </a:xfrm>
          <a:prstGeom prst="rect">
            <a:avLst/>
          </a:prstGeom>
          <a:noFill/>
          <a:ln>
            <a:noFill/>
          </a:ln>
        </p:spPr>
      </p:pic>
      <p:pic>
        <p:nvPicPr>
          <p:cNvPr id="234" name="Google Shape;234;p25"/>
          <p:cNvPicPr preferRelativeResize="0"/>
          <p:nvPr/>
        </p:nvPicPr>
        <p:blipFill rotWithShape="1">
          <a:blip r:embed="rId4">
            <a:alphaModFix/>
          </a:blip>
          <a:srcRect/>
          <a:stretch/>
        </p:blipFill>
        <p:spPr>
          <a:xfrm>
            <a:off x="474900" y="725289"/>
            <a:ext cx="2944376" cy="2558561"/>
          </a:xfrm>
          <a:prstGeom prst="rect">
            <a:avLst/>
          </a:prstGeom>
          <a:noFill/>
          <a:ln>
            <a:noFill/>
          </a:ln>
        </p:spPr>
      </p:pic>
      <p:sp>
        <p:nvSpPr>
          <p:cNvPr id="235" name="Google Shape;235;p25"/>
          <p:cNvSpPr/>
          <p:nvPr/>
        </p:nvSpPr>
        <p:spPr>
          <a:xfrm>
            <a:off x="742950" y="3853391"/>
            <a:ext cx="527700" cy="923400"/>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pt-BR" sz="5400" b="1">
                <a:solidFill>
                  <a:schemeClr val="dk1"/>
                </a:solidFill>
                <a:latin typeface="Arial"/>
                <a:ea typeface="Arial"/>
                <a:cs typeface="Arial"/>
                <a:sym typeface="Arial"/>
              </a:rPr>
              <a:t>T</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p26"/>
          <p:cNvSpPr txBox="1">
            <a:spLocks noGrp="1"/>
          </p:cNvSpPr>
          <p:nvPr>
            <p:ph type="title"/>
          </p:nvPr>
        </p:nvSpPr>
        <p:spPr>
          <a:xfrm>
            <a:off x="84172" y="113717"/>
            <a:ext cx="8428200" cy="516000"/>
          </a:xfrm>
          <a:prstGeom prst="rect">
            <a:avLst/>
          </a:prstGeom>
          <a:noFill/>
          <a:ln>
            <a:noFill/>
          </a:ln>
        </p:spPr>
        <p:txBody>
          <a:bodyPr spcFirstLastPara="1" wrap="square" lIns="91425" tIns="45700" rIns="91425" bIns="45700" anchor="t" anchorCtr="0">
            <a:noAutofit/>
          </a:bodyPr>
          <a:lstStyle/>
          <a:p>
            <a:pPr>
              <a:buSzPts val="2600"/>
            </a:pPr>
            <a:r>
              <a:rPr lang="pt-BR" dirty="0"/>
              <a:t>Mudança de sistema de coordenadas 3D</a:t>
            </a:r>
            <a:endParaRPr dirty="0"/>
          </a:p>
        </p:txBody>
      </p:sp>
      <p:sp>
        <p:nvSpPr>
          <p:cNvPr id="241" name="Google Shape;241;p26"/>
          <p:cNvSpPr txBox="1">
            <a:spLocks noGrp="1"/>
          </p:cNvSpPr>
          <p:nvPr>
            <p:ph type="body" idx="1"/>
          </p:nvPr>
        </p:nvSpPr>
        <p:spPr>
          <a:xfrm>
            <a:off x="390550" y="838983"/>
            <a:ext cx="8250530" cy="9930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chemeClr val="dk1"/>
              </a:buClr>
              <a:buSzPts val="2000"/>
              <a:buFont typeface="Verdana"/>
              <a:buNone/>
            </a:pPr>
            <a:r>
              <a:rPr lang="pt-BR" dirty="0"/>
              <a:t>A mudança do sistema de coordenadas para 3D é realizada com uma matriz 4x4.</a:t>
            </a:r>
            <a:endParaRPr dirty="0"/>
          </a:p>
        </p:txBody>
      </p:sp>
      <p:sp>
        <p:nvSpPr>
          <p:cNvPr id="242" name="Google Shape;242;p26"/>
          <p:cNvSpPr txBox="1">
            <a:spLocks noGrp="1"/>
          </p:cNvSpPr>
          <p:nvPr>
            <p:ph type="sldNum" idx="12"/>
          </p:nvPr>
        </p:nvSpPr>
        <p:spPr>
          <a:xfrm>
            <a:off x="0" y="5410729"/>
            <a:ext cx="474900" cy="3042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pt-BR"/>
              <a:t>27</a:t>
            </a:fld>
            <a:endParaRPr/>
          </a:p>
        </p:txBody>
      </p:sp>
      <p:pic>
        <p:nvPicPr>
          <p:cNvPr id="243" name="Google Shape;243;p26" descr="{&quot;type&quot;:&quot;$$&quot;,&quot;font&quot;:{&quot;size&quot;:18,&quot;family&quot;:&quot;Arial&quot;,&quot;color&quot;:&quot;#000000&quot;},&quot;backgroundColorModified&quot;:false,&quot;backgroundColor&quot;:&quot;#FFFFFF&quot;,&quot;id&quot;:&quot;3&quot;,&quot;code&quot;:&quot;$$f\\left(\\text{u,}\\;\\text{v,}\\;\\text{w,}\\;\\text{o}\\right)=\\begin{bmatrix}\n{\\text{u}}&amp;{\\text{v}}&amp;{\\text{w}}&amp;{\\text{o}}\\\\\n{0}&amp;{0}&amp;{0}&amp;{0}\\\\\n\\end{bmatrix}=\\begin{bmatrix}\n{\\text{u}_{x}}&amp;{\\text{v}_{x}}&amp;{\\text{w}_{x}}&amp;{\\text{o}_{x}}\\\\\n{\\text{u}_{y}}&amp;{\\text{v}_{y}}&amp;{\\text{w}_{y}}&amp;{\\text{o}_{y}}\\\\\n{\\text{u}_{z}}&amp;{\\text{v}_{z}}&amp;{\\text{w}_{z}}&amp;{\\text{o}_{z}}\\\\\n{0}&amp;{0}&amp;{0}&amp;{1}\\\\\n\\end{bmatrix}$$&quot;,&quot;aid&quot;:null,&quot;ts&quot;:1630524389534,&quot;cs&quot;:&quot;0WNotDULmIdXciVl9NAMOQ==&quot;,&quot;size&quot;:{&quot;width&quot;:632,&quot;height&quot;:148}}"/>
          <p:cNvPicPr preferRelativeResize="0"/>
          <p:nvPr/>
        </p:nvPicPr>
        <p:blipFill>
          <a:blip r:embed="rId3">
            <a:alphaModFix/>
          </a:blip>
          <a:stretch>
            <a:fillRect/>
          </a:stretch>
        </p:blipFill>
        <p:spPr>
          <a:xfrm>
            <a:off x="542638" y="1867549"/>
            <a:ext cx="7511276" cy="1758975"/>
          </a:xfrm>
          <a:prstGeom prst="rect">
            <a:avLst/>
          </a:prstGeom>
          <a:noFill/>
          <a:ln>
            <a:noFill/>
          </a:ln>
        </p:spPr>
      </p:pic>
      <p:pic>
        <p:nvPicPr>
          <p:cNvPr id="2" name="Picture 1">
            <a:extLst>
              <a:ext uri="{FF2B5EF4-FFF2-40B4-BE49-F238E27FC236}">
                <a16:creationId xmlns:a16="http://schemas.microsoft.com/office/drawing/2014/main" id="{86E33D9E-2D1B-3EE1-F91B-A6B9DB04BFC6}"/>
              </a:ext>
            </a:extLst>
          </p:cNvPr>
          <p:cNvPicPr>
            <a:picLocks noChangeAspect="1"/>
          </p:cNvPicPr>
          <p:nvPr/>
        </p:nvPicPr>
        <p:blipFill>
          <a:blip r:embed="rId4"/>
          <a:stretch>
            <a:fillRect/>
          </a:stretch>
        </p:blipFill>
        <p:spPr>
          <a:xfrm>
            <a:off x="2935224" y="2821237"/>
            <a:ext cx="1783080" cy="266760"/>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sp>
        <p:nvSpPr>
          <p:cNvPr id="257" name="Google Shape;257;p28"/>
          <p:cNvSpPr txBox="1">
            <a:spLocks noGrp="1"/>
          </p:cNvSpPr>
          <p:nvPr>
            <p:ph type="title"/>
          </p:nvPr>
        </p:nvSpPr>
        <p:spPr>
          <a:xfrm>
            <a:off x="84172" y="113717"/>
            <a:ext cx="8428200" cy="5160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C00026"/>
              </a:buClr>
              <a:buSzPts val="2600"/>
              <a:buFont typeface="Verdana"/>
              <a:buNone/>
            </a:pPr>
            <a:r>
              <a:rPr lang="pt-BR"/>
              <a:t>Sistema de Coordenadas : Exemplo</a:t>
            </a:r>
            <a:endParaRPr/>
          </a:p>
        </p:txBody>
      </p:sp>
      <p:sp>
        <p:nvSpPr>
          <p:cNvPr id="258" name="Google Shape;258;p28"/>
          <p:cNvSpPr txBox="1">
            <a:spLocks noGrp="1"/>
          </p:cNvSpPr>
          <p:nvPr>
            <p:ph type="body" idx="1"/>
          </p:nvPr>
        </p:nvSpPr>
        <p:spPr>
          <a:xfrm>
            <a:off x="390548" y="838985"/>
            <a:ext cx="8428200" cy="514136"/>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chemeClr val="dk1"/>
              </a:buClr>
              <a:buSzPts val="2000"/>
              <a:buFont typeface="Verdana"/>
              <a:buNone/>
            </a:pPr>
            <a:r>
              <a:rPr lang="pt-BR" dirty="0"/>
              <a:t>Escreva uma matriz </a:t>
            </a:r>
            <a:r>
              <a:rPr lang="pt-BR" dirty="0" err="1"/>
              <a:t>T</a:t>
            </a:r>
            <a:r>
              <a:rPr lang="pt-BR" dirty="0"/>
              <a:t> representando essa transformação:</a:t>
            </a:r>
            <a:endParaRPr dirty="0"/>
          </a:p>
        </p:txBody>
      </p:sp>
      <p:sp>
        <p:nvSpPr>
          <p:cNvPr id="259" name="Google Shape;259;p28"/>
          <p:cNvSpPr txBox="1">
            <a:spLocks noGrp="1"/>
          </p:cNvSpPr>
          <p:nvPr>
            <p:ph type="sldNum" idx="12"/>
          </p:nvPr>
        </p:nvSpPr>
        <p:spPr>
          <a:xfrm>
            <a:off x="0" y="5422018"/>
            <a:ext cx="474900" cy="3042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pt-BR"/>
              <a:t>28</a:t>
            </a:fld>
            <a:endParaRPr/>
          </a:p>
        </p:txBody>
      </p:sp>
      <p:grpSp>
        <p:nvGrpSpPr>
          <p:cNvPr id="265" name="Group 264">
            <a:extLst>
              <a:ext uri="{FF2B5EF4-FFF2-40B4-BE49-F238E27FC236}">
                <a16:creationId xmlns:a16="http://schemas.microsoft.com/office/drawing/2014/main" id="{A5AE5053-A63E-BF0F-122F-2F99C80EAE20}"/>
              </a:ext>
            </a:extLst>
          </p:cNvPr>
          <p:cNvGrpSpPr/>
          <p:nvPr/>
        </p:nvGrpSpPr>
        <p:grpSpPr>
          <a:xfrm>
            <a:off x="875489" y="2507787"/>
            <a:ext cx="1984442" cy="2119550"/>
            <a:chOff x="875489" y="2507787"/>
            <a:chExt cx="1984442" cy="2119550"/>
          </a:xfrm>
        </p:grpSpPr>
        <p:cxnSp>
          <p:nvCxnSpPr>
            <p:cNvPr id="3" name="Straight Arrow Connector 2">
              <a:extLst>
                <a:ext uri="{FF2B5EF4-FFF2-40B4-BE49-F238E27FC236}">
                  <a16:creationId xmlns:a16="http://schemas.microsoft.com/office/drawing/2014/main" id="{C9C2F30D-D168-012B-82FB-63EFC760173C}"/>
                </a:ext>
              </a:extLst>
            </p:cNvPr>
            <p:cNvCxnSpPr>
              <a:cxnSpLocks/>
            </p:cNvCxnSpPr>
            <p:nvPr/>
          </p:nvCxnSpPr>
          <p:spPr>
            <a:xfrm flipV="1">
              <a:off x="1040859" y="2507787"/>
              <a:ext cx="0" cy="1938236"/>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85598255-9CB8-B9CA-6659-FDBE217F823E}"/>
                </a:ext>
              </a:extLst>
            </p:cNvPr>
            <p:cNvCxnSpPr>
              <a:cxnSpLocks/>
            </p:cNvCxnSpPr>
            <p:nvPr/>
          </p:nvCxnSpPr>
          <p:spPr>
            <a:xfrm>
              <a:off x="875489" y="4238499"/>
              <a:ext cx="1984442"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0E05CC19-772B-823D-CB7A-F7F7E7699D1E}"/>
                </a:ext>
              </a:extLst>
            </p:cNvPr>
            <p:cNvCxnSpPr>
              <a:cxnSpLocks/>
            </p:cNvCxnSpPr>
            <p:nvPr/>
          </p:nvCxnSpPr>
          <p:spPr>
            <a:xfrm>
              <a:off x="1060314" y="4358472"/>
              <a:ext cx="1277029" cy="0"/>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A19468DA-2631-12F8-9479-9D2F2CB647DB}"/>
                </a:ext>
              </a:extLst>
            </p:cNvPr>
            <p:cNvSpPr txBox="1"/>
            <p:nvPr/>
          </p:nvSpPr>
          <p:spPr>
            <a:xfrm>
              <a:off x="1585608" y="4319560"/>
              <a:ext cx="311285" cy="307777"/>
            </a:xfrm>
            <a:prstGeom prst="rect">
              <a:avLst/>
            </a:prstGeom>
            <a:noFill/>
          </p:spPr>
          <p:txBody>
            <a:bodyPr wrap="square">
              <a:spAutoFit/>
            </a:bodyPr>
            <a:lstStyle/>
            <a:p>
              <a:r>
                <a:rPr lang="pt-BR" b="1" dirty="0"/>
                <a:t>1</a:t>
              </a:r>
              <a:endParaRPr lang="en-US" b="1" dirty="0"/>
            </a:p>
          </p:txBody>
        </p:sp>
      </p:grpSp>
      <p:pic>
        <p:nvPicPr>
          <p:cNvPr id="14" name="Picture 13" descr="A glass with a candle in it&#10;&#10;Description automatically generated with low confidence">
            <a:extLst>
              <a:ext uri="{FF2B5EF4-FFF2-40B4-BE49-F238E27FC236}">
                <a16:creationId xmlns:a16="http://schemas.microsoft.com/office/drawing/2014/main" id="{CD33A9CD-FF08-2A28-67A0-D4F77D0255FA}"/>
              </a:ext>
            </a:extLst>
          </p:cNvPr>
          <p:cNvPicPr>
            <a:picLocks noChangeAspect="1"/>
          </p:cNvPicPr>
          <p:nvPr/>
        </p:nvPicPr>
        <p:blipFill>
          <a:blip r:embed="rId3"/>
          <a:stretch>
            <a:fillRect/>
          </a:stretch>
        </p:blipFill>
        <p:spPr>
          <a:xfrm>
            <a:off x="1040859" y="2927423"/>
            <a:ext cx="1306212" cy="1306212"/>
          </a:xfrm>
          <a:prstGeom prst="rect">
            <a:avLst/>
          </a:prstGeom>
        </p:spPr>
      </p:pic>
      <p:grpSp>
        <p:nvGrpSpPr>
          <p:cNvPr id="263" name="Group 262">
            <a:extLst>
              <a:ext uri="{FF2B5EF4-FFF2-40B4-BE49-F238E27FC236}">
                <a16:creationId xmlns:a16="http://schemas.microsoft.com/office/drawing/2014/main" id="{ADCE8305-181C-47CE-7213-A089A88F5B4B}"/>
              </a:ext>
            </a:extLst>
          </p:cNvPr>
          <p:cNvGrpSpPr/>
          <p:nvPr/>
        </p:nvGrpSpPr>
        <p:grpSpPr>
          <a:xfrm>
            <a:off x="3020177" y="2816319"/>
            <a:ext cx="745578" cy="740785"/>
            <a:chOff x="3020177" y="2816319"/>
            <a:chExt cx="745578" cy="740785"/>
          </a:xfrm>
        </p:grpSpPr>
        <p:sp>
          <p:nvSpPr>
            <p:cNvPr id="20" name="Right Arrow 19">
              <a:extLst>
                <a:ext uri="{FF2B5EF4-FFF2-40B4-BE49-F238E27FC236}">
                  <a16:creationId xmlns:a16="http://schemas.microsoft.com/office/drawing/2014/main" id="{182A9B4E-9999-8FEA-94EA-2E83819C2406}"/>
                </a:ext>
              </a:extLst>
            </p:cNvPr>
            <p:cNvSpPr/>
            <p:nvPr/>
          </p:nvSpPr>
          <p:spPr>
            <a:xfrm>
              <a:off x="3020177" y="3333368"/>
              <a:ext cx="745578" cy="223736"/>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BF8311B8-A56D-402F-7FF4-B12765802364}"/>
                </a:ext>
              </a:extLst>
            </p:cNvPr>
            <p:cNvSpPr txBox="1"/>
            <p:nvPr/>
          </p:nvSpPr>
          <p:spPr>
            <a:xfrm>
              <a:off x="3172585" y="2816319"/>
              <a:ext cx="431254" cy="660586"/>
            </a:xfrm>
            <a:prstGeom prst="rect">
              <a:avLst/>
            </a:prstGeom>
            <a:noFill/>
          </p:spPr>
          <p:txBody>
            <a:bodyPr wrap="square">
              <a:spAutoFit/>
            </a:bodyPr>
            <a:lstStyle/>
            <a:p>
              <a:r>
                <a:rPr lang="pt-BR" sz="3600" b="1" noProof="1"/>
                <a:t>T</a:t>
              </a:r>
              <a:endParaRPr lang="en-US" b="1" dirty="0"/>
            </a:p>
          </p:txBody>
        </p:sp>
      </p:grpSp>
      <p:pic>
        <p:nvPicPr>
          <p:cNvPr id="30" name="Picture 29" descr="A glass with a candle in it&#10;&#10;Description automatically generated with low confidence">
            <a:extLst>
              <a:ext uri="{FF2B5EF4-FFF2-40B4-BE49-F238E27FC236}">
                <a16:creationId xmlns:a16="http://schemas.microsoft.com/office/drawing/2014/main" id="{927B5174-398D-210A-90F1-AE8DA21F572C}"/>
              </a:ext>
            </a:extLst>
          </p:cNvPr>
          <p:cNvPicPr>
            <a:picLocks noChangeAspect="1"/>
          </p:cNvPicPr>
          <p:nvPr/>
        </p:nvPicPr>
        <p:blipFill>
          <a:blip r:embed="rId3"/>
          <a:stretch>
            <a:fillRect/>
          </a:stretch>
        </p:blipFill>
        <p:spPr>
          <a:xfrm rot="10800000">
            <a:off x="4606589" y="2524810"/>
            <a:ext cx="2682777" cy="2559381"/>
          </a:xfrm>
          <a:prstGeom prst="rect">
            <a:avLst/>
          </a:prstGeom>
          <a:scene3d>
            <a:camera prst="isometricOffAxis1Right">
              <a:rot lat="1080000" lon="17400000" rev="0"/>
            </a:camera>
            <a:lightRig rig="threePt" dir="t"/>
          </a:scene3d>
        </p:spPr>
      </p:pic>
      <p:grpSp>
        <p:nvGrpSpPr>
          <p:cNvPr id="262" name="Group 261">
            <a:extLst>
              <a:ext uri="{FF2B5EF4-FFF2-40B4-BE49-F238E27FC236}">
                <a16:creationId xmlns:a16="http://schemas.microsoft.com/office/drawing/2014/main" id="{C28BE501-1E54-3008-4CDF-4BC48BEA53D9}"/>
              </a:ext>
            </a:extLst>
          </p:cNvPr>
          <p:cNvGrpSpPr/>
          <p:nvPr/>
        </p:nvGrpSpPr>
        <p:grpSpPr>
          <a:xfrm>
            <a:off x="4136414" y="1478846"/>
            <a:ext cx="3982428" cy="4077848"/>
            <a:chOff x="3967078" y="1275647"/>
            <a:chExt cx="4357270" cy="4461671"/>
          </a:xfrm>
        </p:grpSpPr>
        <p:cxnSp>
          <p:nvCxnSpPr>
            <p:cNvPr id="23" name="Straight Arrow Connector 22">
              <a:extLst>
                <a:ext uri="{FF2B5EF4-FFF2-40B4-BE49-F238E27FC236}">
                  <a16:creationId xmlns:a16="http://schemas.microsoft.com/office/drawing/2014/main" id="{525F189B-D809-1A82-1919-80351BD323E4}"/>
                </a:ext>
              </a:extLst>
            </p:cNvPr>
            <p:cNvCxnSpPr>
              <a:cxnSpLocks/>
            </p:cNvCxnSpPr>
            <p:nvPr/>
          </p:nvCxnSpPr>
          <p:spPr>
            <a:xfrm>
              <a:off x="3967078" y="4244503"/>
              <a:ext cx="4318966"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71C013CF-EADF-ACE5-2EB9-50F95E611A32}"/>
                </a:ext>
              </a:extLst>
            </p:cNvPr>
            <p:cNvCxnSpPr>
              <a:cxnSpLocks/>
            </p:cNvCxnSpPr>
            <p:nvPr/>
          </p:nvCxnSpPr>
          <p:spPr>
            <a:xfrm>
              <a:off x="4151903" y="4364476"/>
              <a:ext cx="1277029" cy="0"/>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ECD9FAFA-CED1-607E-E279-865465F47245}"/>
                </a:ext>
              </a:extLst>
            </p:cNvPr>
            <p:cNvSpPr txBox="1"/>
            <p:nvPr/>
          </p:nvSpPr>
          <p:spPr>
            <a:xfrm>
              <a:off x="4677197" y="4325564"/>
              <a:ext cx="311285" cy="307777"/>
            </a:xfrm>
            <a:prstGeom prst="rect">
              <a:avLst/>
            </a:prstGeom>
            <a:noFill/>
          </p:spPr>
          <p:txBody>
            <a:bodyPr wrap="square">
              <a:spAutoFit/>
            </a:bodyPr>
            <a:lstStyle/>
            <a:p>
              <a:r>
                <a:rPr lang="pt-BR" b="1" dirty="0"/>
                <a:t>1</a:t>
              </a:r>
              <a:endParaRPr lang="en-US" b="1" dirty="0"/>
            </a:p>
          </p:txBody>
        </p:sp>
        <p:grpSp>
          <p:nvGrpSpPr>
            <p:cNvPr id="261" name="Group 260">
              <a:extLst>
                <a:ext uri="{FF2B5EF4-FFF2-40B4-BE49-F238E27FC236}">
                  <a16:creationId xmlns:a16="http://schemas.microsoft.com/office/drawing/2014/main" id="{D6A9E29A-74F6-A76E-9A07-E0A619BA431B}"/>
                </a:ext>
              </a:extLst>
            </p:cNvPr>
            <p:cNvGrpSpPr/>
            <p:nvPr/>
          </p:nvGrpSpPr>
          <p:grpSpPr>
            <a:xfrm>
              <a:off x="3967078" y="1412513"/>
              <a:ext cx="4357270" cy="4324805"/>
              <a:chOff x="3967078" y="1412513"/>
              <a:chExt cx="4357270" cy="4324805"/>
            </a:xfrm>
          </p:grpSpPr>
          <p:cxnSp>
            <p:nvCxnSpPr>
              <p:cNvPr id="62" name="Straight Arrow Connector 61">
                <a:extLst>
                  <a:ext uri="{FF2B5EF4-FFF2-40B4-BE49-F238E27FC236}">
                    <a16:creationId xmlns:a16="http://schemas.microsoft.com/office/drawing/2014/main" id="{941214B9-4864-A45B-71A9-243131C15684}"/>
                  </a:ext>
                </a:extLst>
              </p:cNvPr>
              <p:cNvCxnSpPr>
                <a:cxnSpLocks/>
              </p:cNvCxnSpPr>
              <p:nvPr/>
            </p:nvCxnSpPr>
            <p:spPr>
              <a:xfrm>
                <a:off x="4129325" y="1434831"/>
                <a:ext cx="0" cy="4302487"/>
              </a:xfrm>
              <a:prstGeom prst="straightConnector1">
                <a:avLst/>
              </a:prstGeom>
              <a:ln w="19050">
                <a:solidFill>
                  <a:schemeClr val="bg1">
                    <a:lumMod val="75000"/>
                  </a:schemeClr>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B508D954-A1B9-EE38-11B9-49C0A90CFD49}"/>
                  </a:ext>
                </a:extLst>
              </p:cNvPr>
              <p:cNvCxnSpPr>
                <a:cxnSpLocks/>
              </p:cNvCxnSpPr>
              <p:nvPr/>
            </p:nvCxnSpPr>
            <p:spPr>
              <a:xfrm>
                <a:off x="3967078" y="2927423"/>
                <a:ext cx="4318966" cy="0"/>
              </a:xfrm>
              <a:prstGeom prst="straightConnector1">
                <a:avLst/>
              </a:prstGeom>
              <a:ln w="19050">
                <a:solidFill>
                  <a:schemeClr val="bg1">
                    <a:lumMod val="75000"/>
                  </a:schemeClr>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D8695FCF-EEA3-8E4B-209B-77324624C340}"/>
                  </a:ext>
                </a:extLst>
              </p:cNvPr>
              <p:cNvCxnSpPr>
                <a:cxnSpLocks/>
              </p:cNvCxnSpPr>
              <p:nvPr/>
            </p:nvCxnSpPr>
            <p:spPr>
              <a:xfrm>
                <a:off x="3967078" y="1623907"/>
                <a:ext cx="4318966" cy="0"/>
              </a:xfrm>
              <a:prstGeom prst="straightConnector1">
                <a:avLst/>
              </a:prstGeom>
              <a:ln w="19050">
                <a:solidFill>
                  <a:schemeClr val="bg1">
                    <a:lumMod val="75000"/>
                  </a:schemeClr>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947715C3-96EA-1AA3-315E-7711C1BEB9E5}"/>
                  </a:ext>
                </a:extLst>
              </p:cNvPr>
              <p:cNvCxnSpPr>
                <a:cxnSpLocks/>
              </p:cNvCxnSpPr>
              <p:nvPr/>
            </p:nvCxnSpPr>
            <p:spPr>
              <a:xfrm>
                <a:off x="5446826" y="1412514"/>
                <a:ext cx="1560" cy="4302486"/>
              </a:xfrm>
              <a:prstGeom prst="straightConnector1">
                <a:avLst/>
              </a:prstGeom>
              <a:ln w="19050">
                <a:solidFill>
                  <a:schemeClr val="bg1">
                    <a:lumMod val="75000"/>
                  </a:schemeClr>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id="{4AA9E19D-5281-AC3F-4759-68A3FE8B580F}"/>
                  </a:ext>
                </a:extLst>
              </p:cNvPr>
              <p:cNvCxnSpPr>
                <a:cxnSpLocks/>
              </p:cNvCxnSpPr>
              <p:nvPr/>
            </p:nvCxnSpPr>
            <p:spPr>
              <a:xfrm>
                <a:off x="6744871" y="1412513"/>
                <a:ext cx="0" cy="4302487"/>
              </a:xfrm>
              <a:prstGeom prst="straightConnector1">
                <a:avLst/>
              </a:prstGeom>
              <a:ln w="19050">
                <a:solidFill>
                  <a:schemeClr val="bg1">
                    <a:lumMod val="75000"/>
                  </a:schemeClr>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2" name="Straight Arrow Connector 51">
                <a:extLst>
                  <a:ext uri="{FF2B5EF4-FFF2-40B4-BE49-F238E27FC236}">
                    <a16:creationId xmlns:a16="http://schemas.microsoft.com/office/drawing/2014/main" id="{F732A3A9-C7B5-7096-D460-BA4E4E92D94C}"/>
                  </a:ext>
                </a:extLst>
              </p:cNvPr>
              <p:cNvCxnSpPr>
                <a:cxnSpLocks/>
              </p:cNvCxnSpPr>
              <p:nvPr/>
            </p:nvCxnSpPr>
            <p:spPr>
              <a:xfrm>
                <a:off x="4005382" y="5574118"/>
                <a:ext cx="4318966" cy="0"/>
              </a:xfrm>
              <a:prstGeom prst="straightConnector1">
                <a:avLst/>
              </a:prstGeom>
              <a:ln w="19050">
                <a:solidFill>
                  <a:schemeClr val="bg1">
                    <a:lumMod val="75000"/>
                  </a:schemeClr>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56" name="Straight Arrow Connector 255">
                <a:extLst>
                  <a:ext uri="{FF2B5EF4-FFF2-40B4-BE49-F238E27FC236}">
                    <a16:creationId xmlns:a16="http://schemas.microsoft.com/office/drawing/2014/main" id="{367A3BB7-3D06-D7E5-7B5D-6F71F1D5AAA7}"/>
                  </a:ext>
                </a:extLst>
              </p:cNvPr>
              <p:cNvCxnSpPr>
                <a:cxnSpLocks/>
              </p:cNvCxnSpPr>
              <p:nvPr/>
            </p:nvCxnSpPr>
            <p:spPr>
              <a:xfrm>
                <a:off x="8042435" y="1420059"/>
                <a:ext cx="0" cy="4302487"/>
              </a:xfrm>
              <a:prstGeom prst="straightConnector1">
                <a:avLst/>
              </a:prstGeom>
              <a:ln w="19050">
                <a:solidFill>
                  <a:schemeClr val="bg1">
                    <a:lumMod val="75000"/>
                  </a:schemeClr>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cxnSp>
          <p:nvCxnSpPr>
            <p:cNvPr id="22" name="Straight Arrow Connector 21">
              <a:extLst>
                <a:ext uri="{FF2B5EF4-FFF2-40B4-BE49-F238E27FC236}">
                  <a16:creationId xmlns:a16="http://schemas.microsoft.com/office/drawing/2014/main" id="{86B44727-4038-7B01-BEAE-6E625643C1DF}"/>
                </a:ext>
              </a:extLst>
            </p:cNvPr>
            <p:cNvCxnSpPr>
              <a:cxnSpLocks/>
            </p:cNvCxnSpPr>
            <p:nvPr/>
          </p:nvCxnSpPr>
          <p:spPr>
            <a:xfrm flipV="1">
              <a:off x="4132448" y="1275647"/>
              <a:ext cx="0" cy="317638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270" name="Group 269">
            <a:extLst>
              <a:ext uri="{FF2B5EF4-FFF2-40B4-BE49-F238E27FC236}">
                <a16:creationId xmlns:a16="http://schemas.microsoft.com/office/drawing/2014/main" id="{FDB8E4FC-3023-DD84-74FE-4B271E90F173}"/>
              </a:ext>
            </a:extLst>
          </p:cNvPr>
          <p:cNvGrpSpPr/>
          <p:nvPr/>
        </p:nvGrpSpPr>
        <p:grpSpPr>
          <a:xfrm>
            <a:off x="285361" y="2871979"/>
            <a:ext cx="2352442" cy="1842837"/>
            <a:chOff x="285361" y="2871979"/>
            <a:chExt cx="2352442" cy="1842837"/>
          </a:xfrm>
        </p:grpSpPr>
        <p:grpSp>
          <p:nvGrpSpPr>
            <p:cNvPr id="264" name="Group 263">
              <a:extLst>
                <a:ext uri="{FF2B5EF4-FFF2-40B4-BE49-F238E27FC236}">
                  <a16:creationId xmlns:a16="http://schemas.microsoft.com/office/drawing/2014/main" id="{76D7C110-65B7-2DB3-916F-50867735551D}"/>
                </a:ext>
              </a:extLst>
            </p:cNvPr>
            <p:cNvGrpSpPr/>
            <p:nvPr/>
          </p:nvGrpSpPr>
          <p:grpSpPr>
            <a:xfrm>
              <a:off x="1027889" y="2927423"/>
              <a:ext cx="1319182" cy="1319182"/>
              <a:chOff x="1027889" y="2927423"/>
              <a:chExt cx="1319182" cy="1319182"/>
            </a:xfrm>
          </p:grpSpPr>
          <p:cxnSp>
            <p:nvCxnSpPr>
              <p:cNvPr id="16" name="Straight Arrow Connector 15">
                <a:extLst>
                  <a:ext uri="{FF2B5EF4-FFF2-40B4-BE49-F238E27FC236}">
                    <a16:creationId xmlns:a16="http://schemas.microsoft.com/office/drawing/2014/main" id="{FA66F26A-EAF0-9396-4C4A-70A620A96E6C}"/>
                  </a:ext>
                </a:extLst>
              </p:cNvPr>
              <p:cNvCxnSpPr>
                <a:cxnSpLocks/>
              </p:cNvCxnSpPr>
              <p:nvPr/>
            </p:nvCxnSpPr>
            <p:spPr>
              <a:xfrm>
                <a:off x="1027889" y="4246605"/>
                <a:ext cx="1319182"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598E6B42-8717-78F3-8033-BD2EC735FE78}"/>
                  </a:ext>
                </a:extLst>
              </p:cNvPr>
              <p:cNvCxnSpPr>
                <a:cxnSpLocks/>
              </p:cNvCxnSpPr>
              <p:nvPr/>
            </p:nvCxnSpPr>
            <p:spPr>
              <a:xfrm flipV="1">
                <a:off x="1027889" y="2927423"/>
                <a:ext cx="0" cy="1319182"/>
              </a:xfrm>
              <a:prstGeom prst="straightConnector1">
                <a:avLst/>
              </a:prstGeom>
              <a:ln w="57150">
                <a:solidFill>
                  <a:srgbClr val="92D050"/>
                </a:solidFill>
                <a:tailEnd type="triangle"/>
              </a:ln>
            </p:spPr>
            <p:style>
              <a:lnRef idx="1">
                <a:schemeClr val="accent1"/>
              </a:lnRef>
              <a:fillRef idx="0">
                <a:schemeClr val="accent1"/>
              </a:fillRef>
              <a:effectRef idx="0">
                <a:schemeClr val="accent1"/>
              </a:effectRef>
              <a:fontRef idx="minor">
                <a:schemeClr val="tx1"/>
              </a:fontRef>
            </p:style>
          </p:cxnSp>
        </p:grpSp>
        <p:sp>
          <p:nvSpPr>
            <p:cNvPr id="267" name="Oval 266">
              <a:extLst>
                <a:ext uri="{FF2B5EF4-FFF2-40B4-BE49-F238E27FC236}">
                  <a16:creationId xmlns:a16="http://schemas.microsoft.com/office/drawing/2014/main" id="{AD2019E5-BB0A-0133-D990-D498312D4327}"/>
                </a:ext>
              </a:extLst>
            </p:cNvPr>
            <p:cNvSpPr/>
            <p:nvPr/>
          </p:nvSpPr>
          <p:spPr>
            <a:xfrm>
              <a:off x="925937" y="4118511"/>
              <a:ext cx="226990" cy="226990"/>
            </a:xfrm>
            <a:prstGeom prst="ellips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mc:AlternateContent xmlns:mc="http://schemas.openxmlformats.org/markup-compatibility/2006" xmlns:a14="http://schemas.microsoft.com/office/drawing/2010/main">
          <mc:Choice Requires="a14">
            <p:sp>
              <p:nvSpPr>
                <p:cNvPr id="268" name="TextBox 267">
                  <a:extLst>
                    <a:ext uri="{FF2B5EF4-FFF2-40B4-BE49-F238E27FC236}">
                      <a16:creationId xmlns:a16="http://schemas.microsoft.com/office/drawing/2014/main" id="{5B32781F-BC70-6E7B-9741-EF26589A2C26}"/>
                    </a:ext>
                  </a:extLst>
                </p:cNvPr>
                <p:cNvSpPr txBox="1"/>
                <p:nvPr/>
              </p:nvSpPr>
              <p:spPr>
                <a:xfrm>
                  <a:off x="285361" y="2871979"/>
                  <a:ext cx="664413" cy="30777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d>
                          <m:dPr>
                            <m:ctrlPr>
                              <a:rPr lang="en-US" sz="2000" i="1" smtClean="0">
                                <a:solidFill>
                                  <a:srgbClr val="92D050"/>
                                </a:solidFill>
                                <a:latin typeface="Cambria Math" panose="02040503050406030204" pitchFamily="18" charset="0"/>
                              </a:rPr>
                            </m:ctrlPr>
                          </m:dPr>
                          <m:e>
                            <m:r>
                              <a:rPr lang="pt-BR" sz="2000" b="0" i="1" smtClean="0">
                                <a:solidFill>
                                  <a:srgbClr val="92D050"/>
                                </a:solidFill>
                                <a:latin typeface="Cambria Math" panose="02040503050406030204" pitchFamily="18" charset="0"/>
                              </a:rPr>
                              <m:t>0, 1</m:t>
                            </m:r>
                          </m:e>
                        </m:d>
                      </m:oMath>
                    </m:oMathPara>
                  </a14:m>
                  <a:endParaRPr lang="en-US" sz="2000" dirty="0">
                    <a:solidFill>
                      <a:srgbClr val="92D050"/>
                    </a:solidFill>
                  </a:endParaRPr>
                </a:p>
              </p:txBody>
            </p:sp>
          </mc:Choice>
          <mc:Fallback xmlns="">
            <p:sp>
              <p:nvSpPr>
                <p:cNvPr id="268" name="TextBox 267">
                  <a:extLst>
                    <a:ext uri="{FF2B5EF4-FFF2-40B4-BE49-F238E27FC236}">
                      <a16:creationId xmlns:a16="http://schemas.microsoft.com/office/drawing/2014/main" id="{5B32781F-BC70-6E7B-9741-EF26589A2C26}"/>
                    </a:ext>
                  </a:extLst>
                </p:cNvPr>
                <p:cNvSpPr txBox="1">
                  <a:spLocks noRot="1" noChangeAspect="1" noMove="1" noResize="1" noEditPoints="1" noAdjustHandles="1" noChangeArrowheads="1" noChangeShapeType="1" noTextEdit="1"/>
                </p:cNvSpPr>
                <p:nvPr/>
              </p:nvSpPr>
              <p:spPr>
                <a:xfrm>
                  <a:off x="285361" y="2871979"/>
                  <a:ext cx="664413" cy="307777"/>
                </a:xfrm>
                <a:prstGeom prst="rect">
                  <a:avLst/>
                </a:prstGeom>
                <a:blipFill>
                  <a:blip r:embed="rId7"/>
                  <a:stretch>
                    <a:fillRect b="-8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69" name="TextBox 268">
                  <a:extLst>
                    <a:ext uri="{FF2B5EF4-FFF2-40B4-BE49-F238E27FC236}">
                      <a16:creationId xmlns:a16="http://schemas.microsoft.com/office/drawing/2014/main" id="{DD028FC3-A4D7-8AB9-935C-500C991CA58F}"/>
                    </a:ext>
                  </a:extLst>
                </p:cNvPr>
                <p:cNvSpPr txBox="1"/>
                <p:nvPr/>
              </p:nvSpPr>
              <p:spPr>
                <a:xfrm>
                  <a:off x="1973390" y="4407039"/>
                  <a:ext cx="664413" cy="30777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d>
                          <m:dPr>
                            <m:ctrlPr>
                              <a:rPr lang="en-US" sz="2000" i="1" smtClean="0">
                                <a:solidFill>
                                  <a:srgbClr val="FF0000"/>
                                </a:solidFill>
                                <a:latin typeface="Cambria Math" panose="02040503050406030204" pitchFamily="18" charset="0"/>
                              </a:rPr>
                            </m:ctrlPr>
                          </m:dPr>
                          <m:e>
                            <m:r>
                              <a:rPr lang="pt-BR" sz="2000" b="0" i="1" smtClean="0">
                                <a:solidFill>
                                  <a:srgbClr val="FF0000"/>
                                </a:solidFill>
                                <a:latin typeface="Cambria Math" panose="02040503050406030204" pitchFamily="18" charset="0"/>
                              </a:rPr>
                              <m:t>1, 0</m:t>
                            </m:r>
                          </m:e>
                        </m:d>
                      </m:oMath>
                    </m:oMathPara>
                  </a14:m>
                  <a:endParaRPr lang="en-US" sz="2000" dirty="0">
                    <a:solidFill>
                      <a:srgbClr val="FF0000"/>
                    </a:solidFill>
                  </a:endParaRPr>
                </a:p>
              </p:txBody>
            </p:sp>
          </mc:Choice>
          <mc:Fallback xmlns="">
            <p:sp>
              <p:nvSpPr>
                <p:cNvPr id="269" name="TextBox 268">
                  <a:extLst>
                    <a:ext uri="{FF2B5EF4-FFF2-40B4-BE49-F238E27FC236}">
                      <a16:creationId xmlns:a16="http://schemas.microsoft.com/office/drawing/2014/main" id="{DD028FC3-A4D7-8AB9-935C-500C991CA58F}"/>
                    </a:ext>
                  </a:extLst>
                </p:cNvPr>
                <p:cNvSpPr txBox="1">
                  <a:spLocks noRot="1" noChangeAspect="1" noMove="1" noResize="1" noEditPoints="1" noAdjustHandles="1" noChangeArrowheads="1" noChangeShapeType="1" noTextEdit="1"/>
                </p:cNvSpPr>
                <p:nvPr/>
              </p:nvSpPr>
              <p:spPr>
                <a:xfrm>
                  <a:off x="1973390" y="4407039"/>
                  <a:ext cx="664413" cy="307777"/>
                </a:xfrm>
                <a:prstGeom prst="rect">
                  <a:avLst/>
                </a:prstGeom>
                <a:blipFill>
                  <a:blip r:embed="rId8"/>
                  <a:stretch>
                    <a:fillRect b="-4000"/>
                  </a:stretch>
                </a:blipFill>
              </p:spPr>
              <p:txBody>
                <a:bodyPr/>
                <a:lstStyle/>
                <a:p>
                  <a:r>
                    <a:rPr lang="en-US">
                      <a:noFill/>
                    </a:rPr>
                    <a:t> </a:t>
                  </a:r>
                </a:p>
              </p:txBody>
            </p:sp>
          </mc:Fallback>
        </mc:AlternateContent>
      </p:grpSp>
      <p:grpSp>
        <p:nvGrpSpPr>
          <p:cNvPr id="5" name="Group 4">
            <a:extLst>
              <a:ext uri="{FF2B5EF4-FFF2-40B4-BE49-F238E27FC236}">
                <a16:creationId xmlns:a16="http://schemas.microsoft.com/office/drawing/2014/main" id="{E4B89969-A4C4-7C54-3F0B-708B4871A1FF}"/>
              </a:ext>
            </a:extLst>
          </p:cNvPr>
          <p:cNvGrpSpPr/>
          <p:nvPr/>
        </p:nvGrpSpPr>
        <p:grpSpPr>
          <a:xfrm>
            <a:off x="4636425" y="1789269"/>
            <a:ext cx="1775933" cy="3643093"/>
            <a:chOff x="4636425" y="1789269"/>
            <a:chExt cx="1775933" cy="3643093"/>
          </a:xfrm>
        </p:grpSpPr>
        <p:grpSp>
          <p:nvGrpSpPr>
            <p:cNvPr id="55" name="Group 54">
              <a:extLst>
                <a:ext uri="{FF2B5EF4-FFF2-40B4-BE49-F238E27FC236}">
                  <a16:creationId xmlns:a16="http://schemas.microsoft.com/office/drawing/2014/main" id="{5F665EE5-6873-0901-C1CD-743B17AE3EC7}"/>
                </a:ext>
              </a:extLst>
            </p:cNvPr>
            <p:cNvGrpSpPr/>
            <p:nvPr/>
          </p:nvGrpSpPr>
          <p:grpSpPr>
            <a:xfrm>
              <a:off x="4878709" y="1789269"/>
              <a:ext cx="1533649" cy="1178621"/>
              <a:chOff x="4779241" y="1615288"/>
              <a:chExt cx="1678002" cy="1289557"/>
            </a:xfrm>
          </p:grpSpPr>
          <p:cxnSp>
            <p:nvCxnSpPr>
              <p:cNvPr id="37" name="Straight Arrow Connector 36">
                <a:extLst>
                  <a:ext uri="{FF2B5EF4-FFF2-40B4-BE49-F238E27FC236}">
                    <a16:creationId xmlns:a16="http://schemas.microsoft.com/office/drawing/2014/main" id="{CC4BBB65-C48C-9A28-2199-17B3AFE4785E}"/>
                  </a:ext>
                </a:extLst>
              </p:cNvPr>
              <p:cNvCxnSpPr>
                <a:cxnSpLocks/>
              </p:cNvCxnSpPr>
              <p:nvPr/>
            </p:nvCxnSpPr>
            <p:spPr>
              <a:xfrm flipV="1">
                <a:off x="5428932" y="2043706"/>
                <a:ext cx="1028311" cy="861139"/>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6" name="TextBox 45">
                    <a:extLst>
                      <a:ext uri="{FF2B5EF4-FFF2-40B4-BE49-F238E27FC236}">
                        <a16:creationId xmlns:a16="http://schemas.microsoft.com/office/drawing/2014/main" id="{818C070F-A69F-EB92-155E-DA7B0907C72B}"/>
                      </a:ext>
                    </a:extLst>
                  </p:cNvPr>
                  <p:cNvSpPr txBox="1"/>
                  <p:nvPr/>
                </p:nvSpPr>
                <p:spPr>
                  <a:xfrm>
                    <a:off x="4779241" y="1615288"/>
                    <a:ext cx="1238801" cy="72859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d>
                            <m:dPr>
                              <m:ctrlPr>
                                <a:rPr lang="en-US" sz="2000" i="1" smtClean="0">
                                  <a:solidFill>
                                    <a:srgbClr val="FF0000"/>
                                  </a:solidFill>
                                  <a:latin typeface="Cambria Math" panose="02040503050406030204" pitchFamily="18" charset="0"/>
                                </a:rPr>
                              </m:ctrlPr>
                            </m:dPr>
                            <m:e>
                              <m:f>
                                <m:fPr>
                                  <m:ctrlPr>
                                    <a:rPr lang="en-US" sz="2000" i="1">
                                      <a:solidFill>
                                        <a:srgbClr val="FF0000"/>
                                      </a:solidFill>
                                      <a:latin typeface="Cambria Math" panose="02040503050406030204" pitchFamily="18" charset="0"/>
                                    </a:rPr>
                                  </m:ctrlPr>
                                </m:fPr>
                                <m:num>
                                  <m:rad>
                                    <m:radPr>
                                      <m:degHide m:val="on"/>
                                      <m:ctrlPr>
                                        <a:rPr lang="en-US" sz="2000" i="1">
                                          <a:solidFill>
                                            <a:srgbClr val="FF0000"/>
                                          </a:solidFill>
                                          <a:latin typeface="Cambria Math" panose="02040503050406030204" pitchFamily="18" charset="0"/>
                                        </a:rPr>
                                      </m:ctrlPr>
                                    </m:radPr>
                                    <m:deg/>
                                    <m:e>
                                      <m:r>
                                        <a:rPr lang="pt-BR" sz="2000" i="1">
                                          <a:solidFill>
                                            <a:srgbClr val="FF0000"/>
                                          </a:solidFill>
                                          <a:latin typeface="Cambria Math" panose="02040503050406030204" pitchFamily="18" charset="0"/>
                                        </a:rPr>
                                        <m:t>2</m:t>
                                      </m:r>
                                    </m:e>
                                  </m:rad>
                                </m:num>
                                <m:den>
                                  <m:r>
                                    <a:rPr lang="pt-BR" sz="2000" i="1">
                                      <a:solidFill>
                                        <a:srgbClr val="FF0000"/>
                                      </a:solidFill>
                                      <a:latin typeface="Cambria Math" panose="02040503050406030204" pitchFamily="18" charset="0"/>
                                    </a:rPr>
                                    <m:t>2</m:t>
                                  </m:r>
                                </m:den>
                              </m:f>
                              <m:r>
                                <a:rPr lang="pt-BR" sz="2000" i="1">
                                  <a:solidFill>
                                    <a:srgbClr val="FF0000"/>
                                  </a:solidFill>
                                  <a:latin typeface="Cambria Math" panose="02040503050406030204" pitchFamily="18" charset="0"/>
                                </a:rPr>
                                <m:t>,</m:t>
                              </m:r>
                              <m:r>
                                <a:rPr lang="pt-BR" sz="2000" b="0" i="1" smtClean="0">
                                  <a:solidFill>
                                    <a:srgbClr val="FF0000"/>
                                  </a:solidFill>
                                  <a:latin typeface="Cambria Math" panose="02040503050406030204" pitchFamily="18" charset="0"/>
                                </a:rPr>
                                <m:t> </m:t>
                              </m:r>
                              <m:f>
                                <m:fPr>
                                  <m:ctrlPr>
                                    <a:rPr lang="en-US" sz="2000" i="1">
                                      <a:solidFill>
                                        <a:srgbClr val="FF0000"/>
                                      </a:solidFill>
                                      <a:latin typeface="Cambria Math" panose="02040503050406030204" pitchFamily="18" charset="0"/>
                                    </a:rPr>
                                  </m:ctrlPr>
                                </m:fPr>
                                <m:num>
                                  <m:rad>
                                    <m:radPr>
                                      <m:degHide m:val="on"/>
                                      <m:ctrlPr>
                                        <a:rPr lang="en-US" sz="2000" i="1">
                                          <a:solidFill>
                                            <a:srgbClr val="FF0000"/>
                                          </a:solidFill>
                                          <a:latin typeface="Cambria Math" panose="02040503050406030204" pitchFamily="18" charset="0"/>
                                        </a:rPr>
                                      </m:ctrlPr>
                                    </m:radPr>
                                    <m:deg/>
                                    <m:e>
                                      <m:r>
                                        <a:rPr lang="pt-BR" sz="2000" i="1">
                                          <a:solidFill>
                                            <a:srgbClr val="FF0000"/>
                                          </a:solidFill>
                                          <a:latin typeface="Cambria Math" panose="02040503050406030204" pitchFamily="18" charset="0"/>
                                        </a:rPr>
                                        <m:t>2</m:t>
                                      </m:r>
                                    </m:e>
                                  </m:rad>
                                </m:num>
                                <m:den>
                                  <m:r>
                                    <a:rPr lang="pt-BR" sz="2000" i="1">
                                      <a:solidFill>
                                        <a:srgbClr val="FF0000"/>
                                      </a:solidFill>
                                      <a:latin typeface="Cambria Math" panose="02040503050406030204" pitchFamily="18" charset="0"/>
                                    </a:rPr>
                                    <m:t>2</m:t>
                                  </m:r>
                                </m:den>
                              </m:f>
                              <m:r>
                                <m:rPr>
                                  <m:nor/>
                                </m:rPr>
                                <a:rPr lang="en-US" sz="2000" dirty="0">
                                  <a:solidFill>
                                    <a:srgbClr val="FF0000"/>
                                  </a:solidFill>
                                </a:rPr>
                                <m:t> </m:t>
                              </m:r>
                            </m:e>
                          </m:d>
                        </m:oMath>
                      </m:oMathPara>
                    </a14:m>
                    <a:endParaRPr lang="en-US" sz="2000" dirty="0">
                      <a:solidFill>
                        <a:srgbClr val="FF0000"/>
                      </a:solidFill>
                    </a:endParaRPr>
                  </a:p>
                </p:txBody>
              </p:sp>
            </mc:Choice>
            <mc:Fallback xmlns="">
              <p:sp>
                <p:nvSpPr>
                  <p:cNvPr id="46" name="TextBox 45">
                    <a:extLst>
                      <a:ext uri="{FF2B5EF4-FFF2-40B4-BE49-F238E27FC236}">
                        <a16:creationId xmlns:a16="http://schemas.microsoft.com/office/drawing/2014/main" id="{818C070F-A69F-EB92-155E-DA7B0907C72B}"/>
                      </a:ext>
                    </a:extLst>
                  </p:cNvPr>
                  <p:cNvSpPr txBox="1">
                    <a:spLocks noRot="1" noChangeAspect="1" noMove="1" noResize="1" noEditPoints="1" noAdjustHandles="1" noChangeArrowheads="1" noChangeShapeType="1" noTextEdit="1"/>
                  </p:cNvSpPr>
                  <p:nvPr/>
                </p:nvSpPr>
                <p:spPr>
                  <a:xfrm>
                    <a:off x="4779241" y="1615288"/>
                    <a:ext cx="1238801" cy="728597"/>
                  </a:xfrm>
                  <a:prstGeom prst="rect">
                    <a:avLst/>
                  </a:prstGeom>
                  <a:blipFill>
                    <a:blip r:embed="rId9"/>
                    <a:stretch>
                      <a:fillRect r="-1111" b="-9434"/>
                    </a:stretch>
                  </a:blipFill>
                </p:spPr>
                <p:txBody>
                  <a:bodyPr/>
                  <a:lstStyle/>
                  <a:p>
                    <a:r>
                      <a:rPr lang="en-US">
                        <a:noFill/>
                      </a:rPr>
                      <a:t> </a:t>
                    </a:r>
                  </a:p>
                </p:txBody>
              </p:sp>
            </mc:Fallback>
          </mc:AlternateContent>
        </p:grpSp>
        <p:grpSp>
          <p:nvGrpSpPr>
            <p:cNvPr id="57" name="Group 56">
              <a:extLst>
                <a:ext uri="{FF2B5EF4-FFF2-40B4-BE49-F238E27FC236}">
                  <a16:creationId xmlns:a16="http://schemas.microsoft.com/office/drawing/2014/main" id="{B90DEA37-A29A-8124-3FB1-DD09BCE64731}"/>
                </a:ext>
              </a:extLst>
            </p:cNvPr>
            <p:cNvGrpSpPr/>
            <p:nvPr/>
          </p:nvGrpSpPr>
          <p:grpSpPr>
            <a:xfrm>
              <a:off x="4636425" y="2988525"/>
              <a:ext cx="853866" cy="2443837"/>
              <a:chOff x="4514152" y="2927423"/>
              <a:chExt cx="934235" cy="2673860"/>
            </a:xfrm>
          </p:grpSpPr>
          <p:cxnSp>
            <p:nvCxnSpPr>
              <p:cNvPr id="38" name="Straight Arrow Connector 37">
                <a:extLst>
                  <a:ext uri="{FF2B5EF4-FFF2-40B4-BE49-F238E27FC236}">
                    <a16:creationId xmlns:a16="http://schemas.microsoft.com/office/drawing/2014/main" id="{2BF9A5B2-8BA5-ABBE-77CF-9B5778A3A2F6}"/>
                  </a:ext>
                </a:extLst>
              </p:cNvPr>
              <p:cNvCxnSpPr>
                <a:cxnSpLocks/>
              </p:cNvCxnSpPr>
              <p:nvPr/>
            </p:nvCxnSpPr>
            <p:spPr>
              <a:xfrm>
                <a:off x="5428933" y="2927423"/>
                <a:ext cx="19454" cy="2673860"/>
              </a:xfrm>
              <a:prstGeom prst="straightConnector1">
                <a:avLst/>
              </a:prstGeom>
              <a:ln w="57150">
                <a:solidFill>
                  <a:srgbClr val="92D050"/>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9" name="TextBox 48">
                    <a:extLst>
                      <a:ext uri="{FF2B5EF4-FFF2-40B4-BE49-F238E27FC236}">
                        <a16:creationId xmlns:a16="http://schemas.microsoft.com/office/drawing/2014/main" id="{9B6078E9-D440-A219-7964-8B996A7880FF}"/>
                      </a:ext>
                    </a:extLst>
                  </p:cNvPr>
                  <p:cNvSpPr txBox="1"/>
                  <p:nvPr/>
                </p:nvSpPr>
                <p:spPr>
                  <a:xfrm>
                    <a:off x="4514152" y="4889991"/>
                    <a:ext cx="856773" cy="30777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d>
                            <m:dPr>
                              <m:ctrlPr>
                                <a:rPr lang="en-US" sz="2000" i="1" smtClean="0">
                                  <a:solidFill>
                                    <a:srgbClr val="92D050"/>
                                  </a:solidFill>
                                  <a:latin typeface="Cambria Math" panose="02040503050406030204" pitchFamily="18" charset="0"/>
                                </a:rPr>
                              </m:ctrlPr>
                            </m:dPr>
                            <m:e>
                              <m:r>
                                <a:rPr lang="pt-BR" sz="2000" b="0" i="1" smtClean="0">
                                  <a:solidFill>
                                    <a:srgbClr val="92D050"/>
                                  </a:solidFill>
                                  <a:latin typeface="Cambria Math" panose="02040503050406030204" pitchFamily="18" charset="0"/>
                                </a:rPr>
                                <m:t>0, −2</m:t>
                              </m:r>
                            </m:e>
                          </m:d>
                        </m:oMath>
                      </m:oMathPara>
                    </a14:m>
                    <a:endParaRPr lang="en-US" sz="2000" dirty="0">
                      <a:solidFill>
                        <a:srgbClr val="92D050"/>
                      </a:solidFill>
                    </a:endParaRPr>
                  </a:p>
                </p:txBody>
              </p:sp>
            </mc:Choice>
            <mc:Fallback xmlns="">
              <p:sp>
                <p:nvSpPr>
                  <p:cNvPr id="49" name="TextBox 48">
                    <a:extLst>
                      <a:ext uri="{FF2B5EF4-FFF2-40B4-BE49-F238E27FC236}">
                        <a16:creationId xmlns:a16="http://schemas.microsoft.com/office/drawing/2014/main" id="{9B6078E9-D440-A219-7964-8B996A7880FF}"/>
                      </a:ext>
                    </a:extLst>
                  </p:cNvPr>
                  <p:cNvSpPr txBox="1">
                    <a:spLocks noRot="1" noChangeAspect="1" noMove="1" noResize="1" noEditPoints="1" noAdjustHandles="1" noChangeArrowheads="1" noChangeShapeType="1" noTextEdit="1"/>
                  </p:cNvSpPr>
                  <p:nvPr/>
                </p:nvSpPr>
                <p:spPr>
                  <a:xfrm>
                    <a:off x="4514152" y="4889991"/>
                    <a:ext cx="856773" cy="307777"/>
                  </a:xfrm>
                  <a:prstGeom prst="rect">
                    <a:avLst/>
                  </a:prstGeom>
                  <a:blipFill>
                    <a:blip r:embed="rId6"/>
                    <a:stretch>
                      <a:fillRect b="-17391"/>
                    </a:stretch>
                  </a:blipFill>
                </p:spPr>
                <p:txBody>
                  <a:bodyPr/>
                  <a:lstStyle/>
                  <a:p>
                    <a:r>
                      <a:rPr lang="en-US">
                        <a:noFill/>
                      </a:rPr>
                      <a:t> </a:t>
                    </a:r>
                  </a:p>
                </p:txBody>
              </p:sp>
            </mc:Fallback>
          </mc:AlternateContent>
        </p:grpSp>
        <p:grpSp>
          <p:nvGrpSpPr>
            <p:cNvPr id="4" name="Group 3">
              <a:extLst>
                <a:ext uri="{FF2B5EF4-FFF2-40B4-BE49-F238E27FC236}">
                  <a16:creationId xmlns:a16="http://schemas.microsoft.com/office/drawing/2014/main" id="{6FDCC133-AAAA-E727-228E-6F3EC07B9292}"/>
                </a:ext>
              </a:extLst>
            </p:cNvPr>
            <p:cNvGrpSpPr/>
            <p:nvPr/>
          </p:nvGrpSpPr>
          <p:grpSpPr>
            <a:xfrm>
              <a:off x="4788757" y="2876340"/>
              <a:ext cx="794392" cy="478029"/>
              <a:chOff x="4788757" y="2876340"/>
              <a:chExt cx="794392" cy="478029"/>
            </a:xfrm>
          </p:grpSpPr>
          <mc:AlternateContent xmlns:mc="http://schemas.openxmlformats.org/markup-compatibility/2006" xmlns:a14="http://schemas.microsoft.com/office/drawing/2010/main">
            <mc:Choice Requires="a14">
              <p:sp>
                <p:nvSpPr>
                  <p:cNvPr id="48" name="TextBox 47">
                    <a:extLst>
                      <a:ext uri="{FF2B5EF4-FFF2-40B4-BE49-F238E27FC236}">
                        <a16:creationId xmlns:a16="http://schemas.microsoft.com/office/drawing/2014/main" id="{CD3DC9FA-598B-E8DD-E5C4-7F15E842F6D7}"/>
                      </a:ext>
                    </a:extLst>
                  </p:cNvPr>
                  <p:cNvSpPr txBox="1"/>
                  <p:nvPr/>
                </p:nvSpPr>
                <p:spPr>
                  <a:xfrm>
                    <a:off x="4788757" y="3073069"/>
                    <a:ext cx="607256" cy="281300"/>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d>
                            <m:dPr>
                              <m:ctrlPr>
                                <a:rPr lang="en-US" sz="2000" i="1" smtClean="0">
                                  <a:solidFill>
                                    <a:srgbClr val="FFC000"/>
                                  </a:solidFill>
                                  <a:latin typeface="Cambria Math" panose="02040503050406030204" pitchFamily="18" charset="0"/>
                                </a:rPr>
                              </m:ctrlPr>
                            </m:dPr>
                            <m:e>
                              <m:r>
                                <a:rPr lang="pt-BR" sz="2000" b="0" i="1" smtClean="0">
                                  <a:solidFill>
                                    <a:srgbClr val="FFC000"/>
                                  </a:solidFill>
                                  <a:latin typeface="Cambria Math" panose="02040503050406030204" pitchFamily="18" charset="0"/>
                                </a:rPr>
                                <m:t>1, 1</m:t>
                              </m:r>
                            </m:e>
                          </m:d>
                        </m:oMath>
                      </m:oMathPara>
                    </a14:m>
                    <a:endParaRPr lang="en-US" sz="2000" dirty="0">
                      <a:solidFill>
                        <a:srgbClr val="FFC000"/>
                      </a:solidFill>
                    </a:endParaRPr>
                  </a:p>
                </p:txBody>
              </p:sp>
            </mc:Choice>
            <mc:Fallback xmlns="">
              <p:sp>
                <p:nvSpPr>
                  <p:cNvPr id="48" name="TextBox 47">
                    <a:extLst>
                      <a:ext uri="{FF2B5EF4-FFF2-40B4-BE49-F238E27FC236}">
                        <a16:creationId xmlns:a16="http://schemas.microsoft.com/office/drawing/2014/main" id="{CD3DC9FA-598B-E8DD-E5C4-7F15E842F6D7}"/>
                      </a:ext>
                    </a:extLst>
                  </p:cNvPr>
                  <p:cNvSpPr txBox="1">
                    <a:spLocks noRot="1" noChangeAspect="1" noMove="1" noResize="1" noEditPoints="1" noAdjustHandles="1" noChangeArrowheads="1" noChangeShapeType="1" noTextEdit="1"/>
                  </p:cNvSpPr>
                  <p:nvPr/>
                </p:nvSpPr>
                <p:spPr>
                  <a:xfrm>
                    <a:off x="4788757" y="3073069"/>
                    <a:ext cx="607256" cy="281300"/>
                  </a:xfrm>
                  <a:prstGeom prst="rect">
                    <a:avLst/>
                  </a:prstGeom>
                  <a:blipFill>
                    <a:blip r:embed="rId10"/>
                    <a:stretch>
                      <a:fillRect b="-17391"/>
                    </a:stretch>
                  </a:blipFill>
                </p:spPr>
                <p:txBody>
                  <a:bodyPr/>
                  <a:lstStyle/>
                  <a:p>
                    <a:r>
                      <a:rPr lang="en-US">
                        <a:noFill/>
                      </a:rPr>
                      <a:t> </a:t>
                    </a:r>
                  </a:p>
                </p:txBody>
              </p:sp>
            </mc:Fallback>
          </mc:AlternateContent>
          <p:sp>
            <p:nvSpPr>
              <p:cNvPr id="2" name="Oval 1">
                <a:extLst>
                  <a:ext uri="{FF2B5EF4-FFF2-40B4-BE49-F238E27FC236}">
                    <a16:creationId xmlns:a16="http://schemas.microsoft.com/office/drawing/2014/main" id="{B48143DF-E4EE-1A35-8EDF-1906C38BC02B}"/>
                  </a:ext>
                </a:extLst>
              </p:cNvPr>
              <p:cNvSpPr/>
              <p:nvPr/>
            </p:nvSpPr>
            <p:spPr>
              <a:xfrm>
                <a:off x="5356159" y="2876340"/>
                <a:ext cx="226990" cy="226990"/>
              </a:xfrm>
              <a:prstGeom prst="ellips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70"/>
                                        </p:tgtEl>
                                        <p:attrNameLst>
                                          <p:attrName>style.visibility</p:attrName>
                                        </p:attrNameLst>
                                      </p:cBhvr>
                                      <p:to>
                                        <p:strVal val="visible"/>
                                      </p:to>
                                    </p:set>
                                    <p:animEffect transition="in" filter="wipe(down)">
                                      <p:cBhvr>
                                        <p:cTn id="7" dur="500"/>
                                        <p:tgtEl>
                                          <p:spTgt spid="270"/>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down)">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265" name="Google Shape;265;p29"/>
          <p:cNvSpPr txBox="1">
            <a:spLocks noGrp="1"/>
          </p:cNvSpPr>
          <p:nvPr>
            <p:ph type="title"/>
          </p:nvPr>
        </p:nvSpPr>
        <p:spPr>
          <a:xfrm>
            <a:off x="84172" y="113717"/>
            <a:ext cx="8428200" cy="5160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C00026"/>
              </a:buClr>
              <a:buSzPts val="2600"/>
              <a:buFont typeface="Verdana"/>
              <a:buNone/>
            </a:pPr>
            <a:r>
              <a:rPr lang="pt-BR"/>
              <a:t>Sistema de Coordenadas : Exemplo</a:t>
            </a:r>
            <a:endParaRPr/>
          </a:p>
        </p:txBody>
      </p:sp>
      <p:sp>
        <p:nvSpPr>
          <p:cNvPr id="266" name="Google Shape;266;p29"/>
          <p:cNvSpPr txBox="1">
            <a:spLocks noGrp="1"/>
          </p:cNvSpPr>
          <p:nvPr>
            <p:ph type="body" idx="1"/>
          </p:nvPr>
        </p:nvSpPr>
        <p:spPr>
          <a:xfrm>
            <a:off x="390548" y="838985"/>
            <a:ext cx="8428200" cy="44961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chemeClr val="dk1"/>
              </a:buClr>
              <a:buSzPts val="2000"/>
              <a:buFont typeface="Verdana"/>
              <a:buNone/>
            </a:pPr>
            <a:r>
              <a:rPr lang="pt-BR"/>
              <a:t>Escreva uma matriz T representando essa transformação:</a:t>
            </a:r>
            <a:endParaRPr/>
          </a:p>
        </p:txBody>
      </p:sp>
      <p:sp>
        <p:nvSpPr>
          <p:cNvPr id="267" name="Google Shape;267;p29"/>
          <p:cNvSpPr txBox="1">
            <a:spLocks noGrp="1"/>
          </p:cNvSpPr>
          <p:nvPr>
            <p:ph type="sldNum" idx="12"/>
          </p:nvPr>
        </p:nvSpPr>
        <p:spPr>
          <a:xfrm>
            <a:off x="0" y="5410729"/>
            <a:ext cx="474900" cy="3042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pt-BR"/>
              <a:t>29</a:t>
            </a:fld>
            <a:endParaRPr/>
          </a:p>
        </p:txBody>
      </p:sp>
      <p:pic>
        <p:nvPicPr>
          <p:cNvPr id="268" name="Google Shape;268;p29"/>
          <p:cNvPicPr preferRelativeResize="0"/>
          <p:nvPr/>
        </p:nvPicPr>
        <p:blipFill rotWithShape="1">
          <a:blip r:embed="rId3">
            <a:alphaModFix/>
          </a:blip>
          <a:srcRect l="65420"/>
          <a:stretch>
            <a:fillRect/>
          </a:stretch>
        </p:blipFill>
        <p:spPr>
          <a:xfrm>
            <a:off x="5878287" y="1621643"/>
            <a:ext cx="2819659" cy="3385000"/>
          </a:xfrm>
          <a:prstGeom prst="rect">
            <a:avLst/>
          </a:prstGeom>
          <a:noFill/>
          <a:ln>
            <a:noFill/>
          </a:ln>
        </p:spPr>
      </p:pic>
      <p:grpSp>
        <p:nvGrpSpPr>
          <p:cNvPr id="2" name="Group 1">
            <a:extLst>
              <a:ext uri="{FF2B5EF4-FFF2-40B4-BE49-F238E27FC236}">
                <a16:creationId xmlns:a16="http://schemas.microsoft.com/office/drawing/2014/main" id="{B7C25B2C-A05A-DE16-DA33-005E6980B9C5}"/>
              </a:ext>
            </a:extLst>
          </p:cNvPr>
          <p:cNvGrpSpPr/>
          <p:nvPr/>
        </p:nvGrpSpPr>
        <p:grpSpPr>
          <a:xfrm>
            <a:off x="93070" y="1912955"/>
            <a:ext cx="5390285" cy="2806002"/>
            <a:chOff x="285361" y="1478846"/>
            <a:chExt cx="7833481" cy="4077848"/>
          </a:xfrm>
        </p:grpSpPr>
        <p:grpSp>
          <p:nvGrpSpPr>
            <p:cNvPr id="3" name="Group 2">
              <a:extLst>
                <a:ext uri="{FF2B5EF4-FFF2-40B4-BE49-F238E27FC236}">
                  <a16:creationId xmlns:a16="http://schemas.microsoft.com/office/drawing/2014/main" id="{9D658A19-BF82-6039-F976-41E485F288DA}"/>
                </a:ext>
              </a:extLst>
            </p:cNvPr>
            <p:cNvGrpSpPr/>
            <p:nvPr/>
          </p:nvGrpSpPr>
          <p:grpSpPr>
            <a:xfrm>
              <a:off x="875489" y="2507787"/>
              <a:ext cx="1984442" cy="2185124"/>
              <a:chOff x="875489" y="2507787"/>
              <a:chExt cx="1984442" cy="2185124"/>
            </a:xfrm>
          </p:grpSpPr>
          <p:cxnSp>
            <p:nvCxnSpPr>
              <p:cNvPr id="39" name="Straight Arrow Connector 38">
                <a:extLst>
                  <a:ext uri="{FF2B5EF4-FFF2-40B4-BE49-F238E27FC236}">
                    <a16:creationId xmlns:a16="http://schemas.microsoft.com/office/drawing/2014/main" id="{D81FBF61-5EDF-0CB9-4621-11B56DA508F0}"/>
                  </a:ext>
                </a:extLst>
              </p:cNvPr>
              <p:cNvCxnSpPr>
                <a:cxnSpLocks/>
              </p:cNvCxnSpPr>
              <p:nvPr/>
            </p:nvCxnSpPr>
            <p:spPr>
              <a:xfrm flipV="1">
                <a:off x="1040859" y="2507787"/>
                <a:ext cx="0" cy="1938236"/>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D5ADD2F9-E801-4975-729C-90FE1FA8C1E6}"/>
                  </a:ext>
                </a:extLst>
              </p:cNvPr>
              <p:cNvCxnSpPr>
                <a:cxnSpLocks/>
              </p:cNvCxnSpPr>
              <p:nvPr/>
            </p:nvCxnSpPr>
            <p:spPr>
              <a:xfrm>
                <a:off x="875489" y="4238499"/>
                <a:ext cx="1984442"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1379D451-C031-D708-97EF-695E7E8558D9}"/>
                  </a:ext>
                </a:extLst>
              </p:cNvPr>
              <p:cNvCxnSpPr>
                <a:cxnSpLocks/>
              </p:cNvCxnSpPr>
              <p:nvPr/>
            </p:nvCxnSpPr>
            <p:spPr>
              <a:xfrm>
                <a:off x="1060314" y="4358472"/>
                <a:ext cx="1277029" cy="0"/>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25F9196A-BC40-D217-3F94-F658A220BE5E}"/>
                  </a:ext>
                </a:extLst>
              </p:cNvPr>
              <p:cNvSpPr txBox="1"/>
              <p:nvPr/>
            </p:nvSpPr>
            <p:spPr>
              <a:xfrm>
                <a:off x="1585608" y="4319560"/>
                <a:ext cx="311285" cy="373351"/>
              </a:xfrm>
              <a:prstGeom prst="rect">
                <a:avLst/>
              </a:prstGeom>
              <a:noFill/>
            </p:spPr>
            <p:txBody>
              <a:bodyPr wrap="square">
                <a:spAutoFit/>
              </a:bodyPr>
              <a:lstStyle/>
              <a:p>
                <a:r>
                  <a:rPr lang="pt-BR" sz="1000" b="1" dirty="0"/>
                  <a:t>1</a:t>
                </a:r>
                <a:endParaRPr lang="en-US" sz="1000" b="1" dirty="0"/>
              </a:p>
            </p:txBody>
          </p:sp>
        </p:grpSp>
        <p:pic>
          <p:nvPicPr>
            <p:cNvPr id="4" name="Picture 3" descr="A glass with a candle in it&#10;&#10;Description automatically generated with low confidence">
              <a:extLst>
                <a:ext uri="{FF2B5EF4-FFF2-40B4-BE49-F238E27FC236}">
                  <a16:creationId xmlns:a16="http://schemas.microsoft.com/office/drawing/2014/main" id="{D0A0B1C4-698C-2FAA-B345-C83C96D458E7}"/>
                </a:ext>
              </a:extLst>
            </p:cNvPr>
            <p:cNvPicPr>
              <a:picLocks noChangeAspect="1"/>
            </p:cNvPicPr>
            <p:nvPr/>
          </p:nvPicPr>
          <p:blipFill>
            <a:blip r:embed="rId4"/>
            <a:stretch>
              <a:fillRect/>
            </a:stretch>
          </p:blipFill>
          <p:spPr>
            <a:xfrm>
              <a:off x="1040859" y="2927423"/>
              <a:ext cx="1306212" cy="1306212"/>
            </a:xfrm>
            <a:prstGeom prst="rect">
              <a:avLst/>
            </a:prstGeom>
          </p:spPr>
        </p:pic>
        <p:grpSp>
          <p:nvGrpSpPr>
            <p:cNvPr id="5" name="Group 4">
              <a:extLst>
                <a:ext uri="{FF2B5EF4-FFF2-40B4-BE49-F238E27FC236}">
                  <a16:creationId xmlns:a16="http://schemas.microsoft.com/office/drawing/2014/main" id="{B63D63AB-D5B9-FC01-3257-74A823313E38}"/>
                </a:ext>
              </a:extLst>
            </p:cNvPr>
            <p:cNvGrpSpPr/>
            <p:nvPr/>
          </p:nvGrpSpPr>
          <p:grpSpPr>
            <a:xfrm>
              <a:off x="3020177" y="2816319"/>
              <a:ext cx="745578" cy="740785"/>
              <a:chOff x="3020177" y="2816319"/>
              <a:chExt cx="745578" cy="740785"/>
            </a:xfrm>
          </p:grpSpPr>
          <p:sp>
            <p:nvSpPr>
              <p:cNvPr id="37" name="Right Arrow 36">
                <a:extLst>
                  <a:ext uri="{FF2B5EF4-FFF2-40B4-BE49-F238E27FC236}">
                    <a16:creationId xmlns:a16="http://schemas.microsoft.com/office/drawing/2014/main" id="{5825B935-CE52-0B2B-C1D4-9654157DC103}"/>
                  </a:ext>
                </a:extLst>
              </p:cNvPr>
              <p:cNvSpPr/>
              <p:nvPr/>
            </p:nvSpPr>
            <p:spPr>
              <a:xfrm>
                <a:off x="3020177" y="3333368"/>
                <a:ext cx="745578" cy="223736"/>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00"/>
              </a:p>
            </p:txBody>
          </p:sp>
          <p:sp>
            <p:nvSpPr>
              <p:cNvPr id="38" name="TextBox 37">
                <a:extLst>
                  <a:ext uri="{FF2B5EF4-FFF2-40B4-BE49-F238E27FC236}">
                    <a16:creationId xmlns:a16="http://schemas.microsoft.com/office/drawing/2014/main" id="{DD09882C-A1C2-D767-0540-2DEF700F3613}"/>
                  </a:ext>
                </a:extLst>
              </p:cNvPr>
              <p:cNvSpPr txBox="1"/>
              <p:nvPr/>
            </p:nvSpPr>
            <p:spPr>
              <a:xfrm>
                <a:off x="3172585" y="2816319"/>
                <a:ext cx="431254" cy="588310"/>
              </a:xfrm>
              <a:prstGeom prst="rect">
                <a:avLst/>
              </a:prstGeom>
              <a:noFill/>
            </p:spPr>
            <p:txBody>
              <a:bodyPr wrap="square">
                <a:spAutoFit/>
              </a:bodyPr>
              <a:lstStyle/>
              <a:p>
                <a:r>
                  <a:rPr lang="pt-BR" sz="2000" b="1" noProof="1"/>
                  <a:t>T</a:t>
                </a:r>
                <a:endParaRPr lang="en-US" sz="1000" b="1" dirty="0"/>
              </a:p>
            </p:txBody>
          </p:sp>
        </p:grpSp>
        <p:pic>
          <p:nvPicPr>
            <p:cNvPr id="6" name="Picture 5" descr="A glass with a candle in it&#10;&#10;Description automatically generated with low confidence">
              <a:extLst>
                <a:ext uri="{FF2B5EF4-FFF2-40B4-BE49-F238E27FC236}">
                  <a16:creationId xmlns:a16="http://schemas.microsoft.com/office/drawing/2014/main" id="{63CC3DAE-5F1E-7896-EAA4-EEA384473E03}"/>
                </a:ext>
              </a:extLst>
            </p:cNvPr>
            <p:cNvPicPr>
              <a:picLocks noChangeAspect="1"/>
            </p:cNvPicPr>
            <p:nvPr/>
          </p:nvPicPr>
          <p:blipFill>
            <a:blip r:embed="rId4"/>
            <a:stretch>
              <a:fillRect/>
            </a:stretch>
          </p:blipFill>
          <p:spPr>
            <a:xfrm rot="10800000">
              <a:off x="4606589" y="2524810"/>
              <a:ext cx="2682777" cy="2559381"/>
            </a:xfrm>
            <a:prstGeom prst="rect">
              <a:avLst/>
            </a:prstGeom>
            <a:scene3d>
              <a:camera prst="isometricOffAxis1Right">
                <a:rot lat="1080000" lon="17400000" rev="0"/>
              </a:camera>
              <a:lightRig rig="threePt" dir="t"/>
            </a:scene3d>
          </p:spPr>
        </p:pic>
        <p:grpSp>
          <p:nvGrpSpPr>
            <p:cNvPr id="7" name="Group 6">
              <a:extLst>
                <a:ext uri="{FF2B5EF4-FFF2-40B4-BE49-F238E27FC236}">
                  <a16:creationId xmlns:a16="http://schemas.microsoft.com/office/drawing/2014/main" id="{6618CD6B-C350-E714-2247-5A3997FC6DF1}"/>
                </a:ext>
              </a:extLst>
            </p:cNvPr>
            <p:cNvGrpSpPr/>
            <p:nvPr/>
          </p:nvGrpSpPr>
          <p:grpSpPr>
            <a:xfrm>
              <a:off x="4136414" y="1478846"/>
              <a:ext cx="3982428" cy="4077848"/>
              <a:chOff x="3967078" y="1275647"/>
              <a:chExt cx="4357270" cy="4461671"/>
            </a:xfrm>
          </p:grpSpPr>
          <p:cxnSp>
            <p:nvCxnSpPr>
              <p:cNvPr id="25" name="Straight Arrow Connector 24">
                <a:extLst>
                  <a:ext uri="{FF2B5EF4-FFF2-40B4-BE49-F238E27FC236}">
                    <a16:creationId xmlns:a16="http://schemas.microsoft.com/office/drawing/2014/main" id="{85AB6A98-E07E-C785-B2C3-44CFBFB03102}"/>
                  </a:ext>
                </a:extLst>
              </p:cNvPr>
              <p:cNvCxnSpPr>
                <a:cxnSpLocks/>
              </p:cNvCxnSpPr>
              <p:nvPr/>
            </p:nvCxnSpPr>
            <p:spPr>
              <a:xfrm>
                <a:off x="3967078" y="4244503"/>
                <a:ext cx="4318966"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5C2E4D04-7E43-E219-C070-A3214143D617}"/>
                  </a:ext>
                </a:extLst>
              </p:cNvPr>
              <p:cNvCxnSpPr>
                <a:cxnSpLocks/>
              </p:cNvCxnSpPr>
              <p:nvPr/>
            </p:nvCxnSpPr>
            <p:spPr>
              <a:xfrm>
                <a:off x="4151903" y="4364476"/>
                <a:ext cx="1277029" cy="0"/>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55F34291-18CA-281D-67D1-20182FA80F23}"/>
                  </a:ext>
                </a:extLst>
              </p:cNvPr>
              <p:cNvSpPr txBox="1"/>
              <p:nvPr/>
            </p:nvSpPr>
            <p:spPr>
              <a:xfrm>
                <a:off x="4677197" y="4325564"/>
                <a:ext cx="311286" cy="408492"/>
              </a:xfrm>
              <a:prstGeom prst="rect">
                <a:avLst/>
              </a:prstGeom>
              <a:noFill/>
            </p:spPr>
            <p:txBody>
              <a:bodyPr wrap="square">
                <a:spAutoFit/>
              </a:bodyPr>
              <a:lstStyle/>
              <a:p>
                <a:r>
                  <a:rPr lang="pt-BR" sz="1000" b="1" dirty="0"/>
                  <a:t>1</a:t>
                </a:r>
                <a:endParaRPr lang="en-US" sz="1000" b="1" dirty="0"/>
              </a:p>
            </p:txBody>
          </p:sp>
          <p:grpSp>
            <p:nvGrpSpPr>
              <p:cNvPr id="28" name="Group 27">
                <a:extLst>
                  <a:ext uri="{FF2B5EF4-FFF2-40B4-BE49-F238E27FC236}">
                    <a16:creationId xmlns:a16="http://schemas.microsoft.com/office/drawing/2014/main" id="{D6A83048-0158-8BA8-75A7-CF804570C466}"/>
                  </a:ext>
                </a:extLst>
              </p:cNvPr>
              <p:cNvGrpSpPr/>
              <p:nvPr/>
            </p:nvGrpSpPr>
            <p:grpSpPr>
              <a:xfrm>
                <a:off x="3967078" y="1412513"/>
                <a:ext cx="4357270" cy="4324805"/>
                <a:chOff x="3967078" y="1412513"/>
                <a:chExt cx="4357270" cy="4324805"/>
              </a:xfrm>
            </p:grpSpPr>
            <p:cxnSp>
              <p:nvCxnSpPr>
                <p:cNvPr id="30" name="Straight Arrow Connector 29">
                  <a:extLst>
                    <a:ext uri="{FF2B5EF4-FFF2-40B4-BE49-F238E27FC236}">
                      <a16:creationId xmlns:a16="http://schemas.microsoft.com/office/drawing/2014/main" id="{488814FB-B6C8-A1C6-E1FA-53310C8D8DDE}"/>
                    </a:ext>
                  </a:extLst>
                </p:cNvPr>
                <p:cNvCxnSpPr>
                  <a:cxnSpLocks/>
                </p:cNvCxnSpPr>
                <p:nvPr/>
              </p:nvCxnSpPr>
              <p:spPr>
                <a:xfrm>
                  <a:off x="4129325" y="1434831"/>
                  <a:ext cx="0" cy="4302487"/>
                </a:xfrm>
                <a:prstGeom prst="straightConnector1">
                  <a:avLst/>
                </a:prstGeom>
                <a:ln w="19050">
                  <a:solidFill>
                    <a:schemeClr val="bg1">
                      <a:lumMod val="75000"/>
                    </a:schemeClr>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6BA5EFF1-A5EA-6F3F-F6D5-B92F61A4F42F}"/>
                    </a:ext>
                  </a:extLst>
                </p:cNvPr>
                <p:cNvCxnSpPr>
                  <a:cxnSpLocks/>
                </p:cNvCxnSpPr>
                <p:nvPr/>
              </p:nvCxnSpPr>
              <p:spPr>
                <a:xfrm>
                  <a:off x="3967078" y="2927423"/>
                  <a:ext cx="4318966" cy="0"/>
                </a:xfrm>
                <a:prstGeom prst="straightConnector1">
                  <a:avLst/>
                </a:prstGeom>
                <a:ln w="19050">
                  <a:solidFill>
                    <a:schemeClr val="bg1">
                      <a:lumMod val="75000"/>
                    </a:schemeClr>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FD102739-B0BF-CEE2-2853-2CEB2F23B79C}"/>
                    </a:ext>
                  </a:extLst>
                </p:cNvPr>
                <p:cNvCxnSpPr>
                  <a:cxnSpLocks/>
                </p:cNvCxnSpPr>
                <p:nvPr/>
              </p:nvCxnSpPr>
              <p:spPr>
                <a:xfrm>
                  <a:off x="3967078" y="1623907"/>
                  <a:ext cx="4318966" cy="0"/>
                </a:xfrm>
                <a:prstGeom prst="straightConnector1">
                  <a:avLst/>
                </a:prstGeom>
                <a:ln w="19050">
                  <a:solidFill>
                    <a:schemeClr val="bg1">
                      <a:lumMod val="75000"/>
                    </a:schemeClr>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62307638-DDFC-3E7C-4D78-02E63CC3C75D}"/>
                    </a:ext>
                  </a:extLst>
                </p:cNvPr>
                <p:cNvCxnSpPr>
                  <a:cxnSpLocks/>
                </p:cNvCxnSpPr>
                <p:nvPr/>
              </p:nvCxnSpPr>
              <p:spPr>
                <a:xfrm>
                  <a:off x="5446826" y="1412514"/>
                  <a:ext cx="1560" cy="4302486"/>
                </a:xfrm>
                <a:prstGeom prst="straightConnector1">
                  <a:avLst/>
                </a:prstGeom>
                <a:ln w="19050">
                  <a:solidFill>
                    <a:schemeClr val="bg1">
                      <a:lumMod val="75000"/>
                    </a:schemeClr>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6D5B67E2-2621-DB61-23E2-352D4FFCF70E}"/>
                    </a:ext>
                  </a:extLst>
                </p:cNvPr>
                <p:cNvCxnSpPr>
                  <a:cxnSpLocks/>
                </p:cNvCxnSpPr>
                <p:nvPr/>
              </p:nvCxnSpPr>
              <p:spPr>
                <a:xfrm>
                  <a:off x="6744871" y="1412513"/>
                  <a:ext cx="0" cy="4302487"/>
                </a:xfrm>
                <a:prstGeom prst="straightConnector1">
                  <a:avLst/>
                </a:prstGeom>
                <a:ln w="19050">
                  <a:solidFill>
                    <a:schemeClr val="bg1">
                      <a:lumMod val="75000"/>
                    </a:schemeClr>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A98BEA09-C763-9025-BBEF-74BDE78FF571}"/>
                    </a:ext>
                  </a:extLst>
                </p:cNvPr>
                <p:cNvCxnSpPr>
                  <a:cxnSpLocks/>
                </p:cNvCxnSpPr>
                <p:nvPr/>
              </p:nvCxnSpPr>
              <p:spPr>
                <a:xfrm>
                  <a:off x="4005382" y="5574118"/>
                  <a:ext cx="4318966" cy="0"/>
                </a:xfrm>
                <a:prstGeom prst="straightConnector1">
                  <a:avLst/>
                </a:prstGeom>
                <a:ln w="19050">
                  <a:solidFill>
                    <a:schemeClr val="bg1">
                      <a:lumMod val="75000"/>
                    </a:schemeClr>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id="{8DE7BB68-88A7-783A-63A7-7B6E7D78843F}"/>
                    </a:ext>
                  </a:extLst>
                </p:cNvPr>
                <p:cNvCxnSpPr>
                  <a:cxnSpLocks/>
                </p:cNvCxnSpPr>
                <p:nvPr/>
              </p:nvCxnSpPr>
              <p:spPr>
                <a:xfrm>
                  <a:off x="8042435" y="1420059"/>
                  <a:ext cx="0" cy="4302487"/>
                </a:xfrm>
                <a:prstGeom prst="straightConnector1">
                  <a:avLst/>
                </a:prstGeom>
                <a:ln w="19050">
                  <a:solidFill>
                    <a:schemeClr val="bg1">
                      <a:lumMod val="75000"/>
                    </a:schemeClr>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cxnSp>
            <p:nvCxnSpPr>
              <p:cNvPr id="29" name="Straight Arrow Connector 28">
                <a:extLst>
                  <a:ext uri="{FF2B5EF4-FFF2-40B4-BE49-F238E27FC236}">
                    <a16:creationId xmlns:a16="http://schemas.microsoft.com/office/drawing/2014/main" id="{4893CF59-A86D-9B39-8991-9C6C6443FB46}"/>
                  </a:ext>
                </a:extLst>
              </p:cNvPr>
              <p:cNvCxnSpPr>
                <a:cxnSpLocks/>
              </p:cNvCxnSpPr>
              <p:nvPr/>
            </p:nvCxnSpPr>
            <p:spPr>
              <a:xfrm flipV="1">
                <a:off x="4132448" y="1275647"/>
                <a:ext cx="0" cy="317638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8" name="Group 7">
              <a:extLst>
                <a:ext uri="{FF2B5EF4-FFF2-40B4-BE49-F238E27FC236}">
                  <a16:creationId xmlns:a16="http://schemas.microsoft.com/office/drawing/2014/main" id="{8B103753-D30E-5E4C-DB64-13658DCE096E}"/>
                </a:ext>
              </a:extLst>
            </p:cNvPr>
            <p:cNvGrpSpPr/>
            <p:nvPr/>
          </p:nvGrpSpPr>
          <p:grpSpPr>
            <a:xfrm>
              <a:off x="285361" y="2871979"/>
              <a:ext cx="2274169" cy="1806587"/>
              <a:chOff x="285361" y="2871979"/>
              <a:chExt cx="2274169" cy="1806587"/>
            </a:xfrm>
          </p:grpSpPr>
          <p:grpSp>
            <p:nvGrpSpPr>
              <p:cNvPr id="19" name="Group 18">
                <a:extLst>
                  <a:ext uri="{FF2B5EF4-FFF2-40B4-BE49-F238E27FC236}">
                    <a16:creationId xmlns:a16="http://schemas.microsoft.com/office/drawing/2014/main" id="{7CEA9D54-C6B3-BC2F-358E-C56CE131CAB4}"/>
                  </a:ext>
                </a:extLst>
              </p:cNvPr>
              <p:cNvGrpSpPr/>
              <p:nvPr/>
            </p:nvGrpSpPr>
            <p:grpSpPr>
              <a:xfrm>
                <a:off x="1027889" y="2927423"/>
                <a:ext cx="1319182" cy="1319182"/>
                <a:chOff x="1027889" y="2927423"/>
                <a:chExt cx="1319182" cy="1319182"/>
              </a:xfrm>
            </p:grpSpPr>
            <p:cxnSp>
              <p:nvCxnSpPr>
                <p:cNvPr id="23" name="Straight Arrow Connector 22">
                  <a:extLst>
                    <a:ext uri="{FF2B5EF4-FFF2-40B4-BE49-F238E27FC236}">
                      <a16:creationId xmlns:a16="http://schemas.microsoft.com/office/drawing/2014/main" id="{76CA0117-1EEF-D2D2-380A-4A329D1A8495}"/>
                    </a:ext>
                  </a:extLst>
                </p:cNvPr>
                <p:cNvCxnSpPr>
                  <a:cxnSpLocks/>
                </p:cNvCxnSpPr>
                <p:nvPr/>
              </p:nvCxnSpPr>
              <p:spPr>
                <a:xfrm>
                  <a:off x="1027889" y="4246605"/>
                  <a:ext cx="1319182"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071ED461-3F6E-FBEA-9D31-C49F3933404B}"/>
                    </a:ext>
                  </a:extLst>
                </p:cNvPr>
                <p:cNvCxnSpPr>
                  <a:cxnSpLocks/>
                </p:cNvCxnSpPr>
                <p:nvPr/>
              </p:nvCxnSpPr>
              <p:spPr>
                <a:xfrm flipV="1">
                  <a:off x="1027889" y="2927423"/>
                  <a:ext cx="0" cy="1319182"/>
                </a:xfrm>
                <a:prstGeom prst="straightConnector1">
                  <a:avLst/>
                </a:prstGeom>
                <a:ln w="57150">
                  <a:solidFill>
                    <a:srgbClr val="92D050"/>
                  </a:solidFill>
                  <a:tailEnd type="triangle"/>
                </a:ln>
              </p:spPr>
              <p:style>
                <a:lnRef idx="1">
                  <a:schemeClr val="accent1"/>
                </a:lnRef>
                <a:fillRef idx="0">
                  <a:schemeClr val="accent1"/>
                </a:fillRef>
                <a:effectRef idx="0">
                  <a:schemeClr val="accent1"/>
                </a:effectRef>
                <a:fontRef idx="minor">
                  <a:schemeClr val="tx1"/>
                </a:fontRef>
              </p:style>
            </p:cxnSp>
          </p:grpSp>
          <p:sp>
            <p:nvSpPr>
              <p:cNvPr id="20" name="Oval 19">
                <a:extLst>
                  <a:ext uri="{FF2B5EF4-FFF2-40B4-BE49-F238E27FC236}">
                    <a16:creationId xmlns:a16="http://schemas.microsoft.com/office/drawing/2014/main" id="{9A46258D-C379-67D0-A174-0F6822B19737}"/>
                  </a:ext>
                </a:extLst>
              </p:cNvPr>
              <p:cNvSpPr/>
              <p:nvPr/>
            </p:nvSpPr>
            <p:spPr>
              <a:xfrm>
                <a:off x="925937" y="4118511"/>
                <a:ext cx="226990" cy="226990"/>
              </a:xfrm>
              <a:prstGeom prst="ellips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00" dirty="0"/>
              </a:p>
            </p:txBody>
          </p:sp>
          <mc:AlternateContent xmlns:mc="http://schemas.openxmlformats.org/markup-compatibility/2006" xmlns:a14="http://schemas.microsoft.com/office/drawing/2010/main">
            <mc:Choice Requires="a14">
              <p:sp>
                <p:nvSpPr>
                  <p:cNvPr id="21" name="TextBox 20">
                    <a:extLst>
                      <a:ext uri="{FF2B5EF4-FFF2-40B4-BE49-F238E27FC236}">
                        <a16:creationId xmlns:a16="http://schemas.microsoft.com/office/drawing/2014/main" id="{A56390BB-AC56-440F-C702-0962FFA92487}"/>
                      </a:ext>
                    </a:extLst>
                  </p:cNvPr>
                  <p:cNvSpPr txBox="1"/>
                  <p:nvPr/>
                </p:nvSpPr>
                <p:spPr>
                  <a:xfrm>
                    <a:off x="285361" y="2871979"/>
                    <a:ext cx="586140" cy="27152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d>
                            <m:dPr>
                              <m:ctrlPr>
                                <a:rPr lang="en-US" sz="1200" i="1" smtClean="0">
                                  <a:solidFill>
                                    <a:srgbClr val="92D050"/>
                                  </a:solidFill>
                                  <a:latin typeface="Cambria Math" panose="02040503050406030204" pitchFamily="18" charset="0"/>
                                </a:rPr>
                              </m:ctrlPr>
                            </m:dPr>
                            <m:e>
                              <m:r>
                                <a:rPr lang="pt-BR" sz="1200" b="0" i="1" smtClean="0">
                                  <a:solidFill>
                                    <a:srgbClr val="92D050"/>
                                  </a:solidFill>
                                  <a:latin typeface="Cambria Math" panose="02040503050406030204" pitchFamily="18" charset="0"/>
                                </a:rPr>
                                <m:t>0, 1</m:t>
                              </m:r>
                            </m:e>
                          </m:d>
                        </m:oMath>
                      </m:oMathPara>
                    </a14:m>
                    <a:endParaRPr lang="en-US" sz="1200" dirty="0">
                      <a:solidFill>
                        <a:srgbClr val="92D050"/>
                      </a:solidFill>
                    </a:endParaRPr>
                  </a:p>
                </p:txBody>
              </p:sp>
            </mc:Choice>
            <mc:Fallback xmlns="">
              <p:sp>
                <p:nvSpPr>
                  <p:cNvPr id="21" name="TextBox 20">
                    <a:extLst>
                      <a:ext uri="{FF2B5EF4-FFF2-40B4-BE49-F238E27FC236}">
                        <a16:creationId xmlns:a16="http://schemas.microsoft.com/office/drawing/2014/main" id="{A56390BB-AC56-440F-C702-0962FFA92487}"/>
                      </a:ext>
                    </a:extLst>
                  </p:cNvPr>
                  <p:cNvSpPr txBox="1">
                    <a:spLocks noRot="1" noChangeAspect="1" noMove="1" noResize="1" noEditPoints="1" noAdjustHandles="1" noChangeArrowheads="1" noChangeShapeType="1" noTextEdit="1"/>
                  </p:cNvSpPr>
                  <p:nvPr/>
                </p:nvSpPr>
                <p:spPr>
                  <a:xfrm>
                    <a:off x="285361" y="2871979"/>
                    <a:ext cx="586140" cy="271528"/>
                  </a:xfrm>
                  <a:prstGeom prst="rect">
                    <a:avLst/>
                  </a:prstGeom>
                  <a:blipFill>
                    <a:blip r:embed="rId5"/>
                    <a:stretch>
                      <a:fillRect b="-133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6294774F-2E0B-3883-E807-0C2042246375}"/>
                      </a:ext>
                    </a:extLst>
                  </p:cNvPr>
                  <p:cNvSpPr txBox="1"/>
                  <p:nvPr/>
                </p:nvSpPr>
                <p:spPr>
                  <a:xfrm>
                    <a:off x="1973390" y="4407038"/>
                    <a:ext cx="586140" cy="27152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d>
                            <m:dPr>
                              <m:ctrlPr>
                                <a:rPr lang="en-US" sz="1200" i="1" smtClean="0">
                                  <a:solidFill>
                                    <a:srgbClr val="FF0000"/>
                                  </a:solidFill>
                                  <a:latin typeface="Cambria Math" panose="02040503050406030204" pitchFamily="18" charset="0"/>
                                </a:rPr>
                              </m:ctrlPr>
                            </m:dPr>
                            <m:e>
                              <m:r>
                                <a:rPr lang="pt-BR" sz="1200" b="0" i="1" smtClean="0">
                                  <a:solidFill>
                                    <a:srgbClr val="FF0000"/>
                                  </a:solidFill>
                                  <a:latin typeface="Cambria Math" panose="02040503050406030204" pitchFamily="18" charset="0"/>
                                </a:rPr>
                                <m:t>1, 0</m:t>
                              </m:r>
                            </m:e>
                          </m:d>
                        </m:oMath>
                      </m:oMathPara>
                    </a14:m>
                    <a:endParaRPr lang="en-US" sz="1200" dirty="0">
                      <a:solidFill>
                        <a:srgbClr val="FF0000"/>
                      </a:solidFill>
                    </a:endParaRPr>
                  </a:p>
                </p:txBody>
              </p:sp>
            </mc:Choice>
            <mc:Fallback xmlns="">
              <p:sp>
                <p:nvSpPr>
                  <p:cNvPr id="22" name="TextBox 21">
                    <a:extLst>
                      <a:ext uri="{FF2B5EF4-FFF2-40B4-BE49-F238E27FC236}">
                        <a16:creationId xmlns:a16="http://schemas.microsoft.com/office/drawing/2014/main" id="{6294774F-2E0B-3883-E807-0C2042246375}"/>
                      </a:ext>
                    </a:extLst>
                  </p:cNvPr>
                  <p:cNvSpPr txBox="1">
                    <a:spLocks noRot="1" noChangeAspect="1" noMove="1" noResize="1" noEditPoints="1" noAdjustHandles="1" noChangeArrowheads="1" noChangeShapeType="1" noTextEdit="1"/>
                  </p:cNvSpPr>
                  <p:nvPr/>
                </p:nvSpPr>
                <p:spPr>
                  <a:xfrm>
                    <a:off x="1973390" y="4407038"/>
                    <a:ext cx="586140" cy="271528"/>
                  </a:xfrm>
                  <a:prstGeom prst="rect">
                    <a:avLst/>
                  </a:prstGeom>
                  <a:blipFill>
                    <a:blip r:embed="rId6"/>
                    <a:stretch>
                      <a:fillRect b="-13333"/>
                    </a:stretch>
                  </a:blipFill>
                </p:spPr>
                <p:txBody>
                  <a:bodyPr/>
                  <a:lstStyle/>
                  <a:p>
                    <a:r>
                      <a:rPr lang="en-US">
                        <a:noFill/>
                      </a:rPr>
                      <a:t> </a:t>
                    </a:r>
                  </a:p>
                </p:txBody>
              </p:sp>
            </mc:Fallback>
          </mc:AlternateContent>
        </p:grpSp>
        <p:grpSp>
          <p:nvGrpSpPr>
            <p:cNvPr id="9" name="Group 8">
              <a:extLst>
                <a:ext uri="{FF2B5EF4-FFF2-40B4-BE49-F238E27FC236}">
                  <a16:creationId xmlns:a16="http://schemas.microsoft.com/office/drawing/2014/main" id="{1AB7A4F6-6FD7-2FC7-43BB-633AEF88CE54}"/>
                </a:ext>
              </a:extLst>
            </p:cNvPr>
            <p:cNvGrpSpPr/>
            <p:nvPr/>
          </p:nvGrpSpPr>
          <p:grpSpPr>
            <a:xfrm>
              <a:off x="4636420" y="1789269"/>
              <a:ext cx="1775938" cy="3643093"/>
              <a:chOff x="4636420" y="1789269"/>
              <a:chExt cx="1775938" cy="3643093"/>
            </a:xfrm>
          </p:grpSpPr>
          <p:grpSp>
            <p:nvGrpSpPr>
              <p:cNvPr id="10" name="Group 9">
                <a:extLst>
                  <a:ext uri="{FF2B5EF4-FFF2-40B4-BE49-F238E27FC236}">
                    <a16:creationId xmlns:a16="http://schemas.microsoft.com/office/drawing/2014/main" id="{5680375B-8394-C5F6-4103-BD2A384D7D33}"/>
                  </a:ext>
                </a:extLst>
              </p:cNvPr>
              <p:cNvGrpSpPr/>
              <p:nvPr/>
            </p:nvGrpSpPr>
            <p:grpSpPr>
              <a:xfrm>
                <a:off x="4878709" y="1789269"/>
                <a:ext cx="1533649" cy="1178621"/>
                <a:chOff x="4779241" y="1615288"/>
                <a:chExt cx="1678002" cy="1289557"/>
              </a:xfrm>
            </p:grpSpPr>
            <p:cxnSp>
              <p:nvCxnSpPr>
                <p:cNvPr id="17" name="Straight Arrow Connector 16">
                  <a:extLst>
                    <a:ext uri="{FF2B5EF4-FFF2-40B4-BE49-F238E27FC236}">
                      <a16:creationId xmlns:a16="http://schemas.microsoft.com/office/drawing/2014/main" id="{F50AF26E-42DC-7BB1-98E6-0EACEE4405BE}"/>
                    </a:ext>
                  </a:extLst>
                </p:cNvPr>
                <p:cNvCxnSpPr>
                  <a:cxnSpLocks/>
                </p:cNvCxnSpPr>
                <p:nvPr/>
              </p:nvCxnSpPr>
              <p:spPr>
                <a:xfrm flipV="1">
                  <a:off x="5428932" y="2043706"/>
                  <a:ext cx="1028311" cy="861139"/>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C85CFC73-3713-5200-3E02-AD0586936508}"/>
                        </a:ext>
                      </a:extLst>
                    </p:cNvPr>
                    <p:cNvSpPr txBox="1"/>
                    <p:nvPr/>
                  </p:nvSpPr>
                  <p:spPr>
                    <a:xfrm>
                      <a:off x="4779241" y="1615288"/>
                      <a:ext cx="1197210" cy="70330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d>
                              <m:dPr>
                                <m:ctrlPr>
                                  <a:rPr lang="en-US" sz="1200" i="1" smtClean="0">
                                    <a:solidFill>
                                      <a:srgbClr val="FF0000"/>
                                    </a:solidFill>
                                    <a:latin typeface="Cambria Math" panose="02040503050406030204" pitchFamily="18" charset="0"/>
                                  </a:rPr>
                                </m:ctrlPr>
                              </m:dPr>
                              <m:e>
                                <m:f>
                                  <m:fPr>
                                    <m:ctrlPr>
                                      <a:rPr lang="en-US" sz="1200" i="1">
                                        <a:solidFill>
                                          <a:srgbClr val="FF0000"/>
                                        </a:solidFill>
                                        <a:latin typeface="Cambria Math" panose="02040503050406030204" pitchFamily="18" charset="0"/>
                                      </a:rPr>
                                    </m:ctrlPr>
                                  </m:fPr>
                                  <m:num>
                                    <m:rad>
                                      <m:radPr>
                                        <m:degHide m:val="on"/>
                                        <m:ctrlPr>
                                          <a:rPr lang="en-US" sz="1200" i="1">
                                            <a:solidFill>
                                              <a:srgbClr val="FF0000"/>
                                            </a:solidFill>
                                            <a:latin typeface="Cambria Math" panose="02040503050406030204" pitchFamily="18" charset="0"/>
                                          </a:rPr>
                                        </m:ctrlPr>
                                      </m:radPr>
                                      <m:deg/>
                                      <m:e>
                                        <m:r>
                                          <a:rPr lang="pt-BR" sz="1200" i="1">
                                            <a:solidFill>
                                              <a:srgbClr val="FF0000"/>
                                            </a:solidFill>
                                            <a:latin typeface="Cambria Math" panose="02040503050406030204" pitchFamily="18" charset="0"/>
                                          </a:rPr>
                                          <m:t>2</m:t>
                                        </m:r>
                                      </m:e>
                                    </m:rad>
                                  </m:num>
                                  <m:den>
                                    <m:r>
                                      <a:rPr lang="pt-BR" sz="1200" i="1">
                                        <a:solidFill>
                                          <a:srgbClr val="FF0000"/>
                                        </a:solidFill>
                                        <a:latin typeface="Cambria Math" panose="02040503050406030204" pitchFamily="18" charset="0"/>
                                      </a:rPr>
                                      <m:t>2</m:t>
                                    </m:r>
                                  </m:den>
                                </m:f>
                                <m:r>
                                  <a:rPr lang="pt-BR" sz="1200" i="1">
                                    <a:solidFill>
                                      <a:srgbClr val="FF0000"/>
                                    </a:solidFill>
                                    <a:latin typeface="Cambria Math" panose="02040503050406030204" pitchFamily="18" charset="0"/>
                                  </a:rPr>
                                  <m:t>,</m:t>
                                </m:r>
                                <m:r>
                                  <a:rPr lang="pt-BR" sz="1200" b="0" i="1" smtClean="0">
                                    <a:solidFill>
                                      <a:srgbClr val="FF0000"/>
                                    </a:solidFill>
                                    <a:latin typeface="Cambria Math" panose="02040503050406030204" pitchFamily="18" charset="0"/>
                                  </a:rPr>
                                  <m:t> </m:t>
                                </m:r>
                                <m:f>
                                  <m:fPr>
                                    <m:ctrlPr>
                                      <a:rPr lang="en-US" sz="1200" i="1">
                                        <a:solidFill>
                                          <a:srgbClr val="FF0000"/>
                                        </a:solidFill>
                                        <a:latin typeface="Cambria Math" panose="02040503050406030204" pitchFamily="18" charset="0"/>
                                      </a:rPr>
                                    </m:ctrlPr>
                                  </m:fPr>
                                  <m:num>
                                    <m:rad>
                                      <m:radPr>
                                        <m:degHide m:val="on"/>
                                        <m:ctrlPr>
                                          <a:rPr lang="en-US" sz="1200" i="1">
                                            <a:solidFill>
                                              <a:srgbClr val="FF0000"/>
                                            </a:solidFill>
                                            <a:latin typeface="Cambria Math" panose="02040503050406030204" pitchFamily="18" charset="0"/>
                                          </a:rPr>
                                        </m:ctrlPr>
                                      </m:radPr>
                                      <m:deg/>
                                      <m:e>
                                        <m:r>
                                          <a:rPr lang="pt-BR" sz="1200" i="1">
                                            <a:solidFill>
                                              <a:srgbClr val="FF0000"/>
                                            </a:solidFill>
                                            <a:latin typeface="Cambria Math" panose="02040503050406030204" pitchFamily="18" charset="0"/>
                                          </a:rPr>
                                          <m:t>2</m:t>
                                        </m:r>
                                      </m:e>
                                    </m:rad>
                                  </m:num>
                                  <m:den>
                                    <m:r>
                                      <a:rPr lang="pt-BR" sz="1200" i="1">
                                        <a:solidFill>
                                          <a:srgbClr val="FF0000"/>
                                        </a:solidFill>
                                        <a:latin typeface="Cambria Math" panose="02040503050406030204" pitchFamily="18" charset="0"/>
                                      </a:rPr>
                                      <m:t>2</m:t>
                                    </m:r>
                                  </m:den>
                                </m:f>
                                <m:r>
                                  <m:rPr>
                                    <m:nor/>
                                  </m:rPr>
                                  <a:rPr lang="en-US" sz="1200" dirty="0">
                                    <a:solidFill>
                                      <a:srgbClr val="FF0000"/>
                                    </a:solidFill>
                                  </a:rPr>
                                  <m:t> </m:t>
                                </m:r>
                              </m:e>
                            </m:d>
                          </m:oMath>
                        </m:oMathPara>
                      </a14:m>
                      <a:endParaRPr lang="en-US" sz="1200" dirty="0">
                        <a:solidFill>
                          <a:srgbClr val="FF0000"/>
                        </a:solidFill>
                      </a:endParaRPr>
                    </a:p>
                  </p:txBody>
                </p:sp>
              </mc:Choice>
              <mc:Fallback xmlns="">
                <p:sp>
                  <p:nvSpPr>
                    <p:cNvPr id="18" name="TextBox 17">
                      <a:extLst>
                        <a:ext uri="{FF2B5EF4-FFF2-40B4-BE49-F238E27FC236}">
                          <a16:creationId xmlns:a16="http://schemas.microsoft.com/office/drawing/2014/main" id="{C85CFC73-3713-5200-3E02-AD0586936508}"/>
                        </a:ext>
                      </a:extLst>
                    </p:cNvPr>
                    <p:cNvSpPr txBox="1">
                      <a:spLocks noRot="1" noChangeAspect="1" noMove="1" noResize="1" noEditPoints="1" noAdjustHandles="1" noChangeArrowheads="1" noChangeShapeType="1" noTextEdit="1"/>
                    </p:cNvSpPr>
                    <p:nvPr/>
                  </p:nvSpPr>
                  <p:spPr>
                    <a:xfrm>
                      <a:off x="4779241" y="1615288"/>
                      <a:ext cx="1197210" cy="703307"/>
                    </a:xfrm>
                    <a:prstGeom prst="rect">
                      <a:avLst/>
                    </a:prstGeom>
                    <a:blipFill>
                      <a:blip r:embed="rId7"/>
                      <a:stretch>
                        <a:fillRect/>
                      </a:stretch>
                    </a:blipFill>
                  </p:spPr>
                  <p:txBody>
                    <a:bodyPr/>
                    <a:lstStyle/>
                    <a:p>
                      <a:r>
                        <a:rPr lang="en-US">
                          <a:noFill/>
                        </a:rPr>
                        <a:t> </a:t>
                      </a:r>
                    </a:p>
                  </p:txBody>
                </p:sp>
              </mc:Fallback>
            </mc:AlternateContent>
          </p:grpSp>
          <p:grpSp>
            <p:nvGrpSpPr>
              <p:cNvPr id="11" name="Group 10">
                <a:extLst>
                  <a:ext uri="{FF2B5EF4-FFF2-40B4-BE49-F238E27FC236}">
                    <a16:creationId xmlns:a16="http://schemas.microsoft.com/office/drawing/2014/main" id="{6BBBC466-185D-47FE-97EB-F46964D155F8}"/>
                  </a:ext>
                </a:extLst>
              </p:cNvPr>
              <p:cNvGrpSpPr/>
              <p:nvPr/>
            </p:nvGrpSpPr>
            <p:grpSpPr>
              <a:xfrm>
                <a:off x="4636420" y="2988525"/>
                <a:ext cx="853865" cy="2443837"/>
                <a:chOff x="4514152" y="2927423"/>
                <a:chExt cx="934235" cy="2673860"/>
              </a:xfrm>
            </p:grpSpPr>
            <p:cxnSp>
              <p:nvCxnSpPr>
                <p:cNvPr id="15" name="Straight Arrow Connector 14">
                  <a:extLst>
                    <a:ext uri="{FF2B5EF4-FFF2-40B4-BE49-F238E27FC236}">
                      <a16:creationId xmlns:a16="http://schemas.microsoft.com/office/drawing/2014/main" id="{466149D8-5BB4-9F62-308D-A626DF98389E}"/>
                    </a:ext>
                  </a:extLst>
                </p:cNvPr>
                <p:cNvCxnSpPr>
                  <a:cxnSpLocks/>
                </p:cNvCxnSpPr>
                <p:nvPr/>
              </p:nvCxnSpPr>
              <p:spPr>
                <a:xfrm>
                  <a:off x="5428933" y="2927423"/>
                  <a:ext cx="19454" cy="2673860"/>
                </a:xfrm>
                <a:prstGeom prst="straightConnector1">
                  <a:avLst/>
                </a:prstGeom>
                <a:ln w="57150">
                  <a:solidFill>
                    <a:srgbClr val="92D050"/>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B4DDFDC4-86B0-19D0-2DCE-AC35AE9A2728}"/>
                        </a:ext>
                      </a:extLst>
                    </p:cNvPr>
                    <p:cNvSpPr txBox="1"/>
                    <p:nvPr/>
                  </p:nvSpPr>
                  <p:spPr>
                    <a:xfrm>
                      <a:off x="4514152" y="4889992"/>
                      <a:ext cx="826988" cy="29708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d>
                              <m:dPr>
                                <m:ctrlPr>
                                  <a:rPr lang="en-US" sz="1200" i="1" smtClean="0">
                                    <a:solidFill>
                                      <a:srgbClr val="92D050"/>
                                    </a:solidFill>
                                    <a:latin typeface="Cambria Math" panose="02040503050406030204" pitchFamily="18" charset="0"/>
                                  </a:rPr>
                                </m:ctrlPr>
                              </m:dPr>
                              <m:e>
                                <m:r>
                                  <a:rPr lang="pt-BR" sz="1200" b="0" i="1" smtClean="0">
                                    <a:solidFill>
                                      <a:srgbClr val="92D050"/>
                                    </a:solidFill>
                                    <a:latin typeface="Cambria Math" panose="02040503050406030204" pitchFamily="18" charset="0"/>
                                  </a:rPr>
                                  <m:t>0, −2</m:t>
                                </m:r>
                              </m:e>
                            </m:d>
                          </m:oMath>
                        </m:oMathPara>
                      </a14:m>
                      <a:endParaRPr lang="en-US" sz="1200" dirty="0">
                        <a:solidFill>
                          <a:srgbClr val="92D050"/>
                        </a:solidFill>
                      </a:endParaRPr>
                    </a:p>
                  </p:txBody>
                </p:sp>
              </mc:Choice>
              <mc:Fallback xmlns="">
                <p:sp>
                  <p:nvSpPr>
                    <p:cNvPr id="16" name="TextBox 15">
                      <a:extLst>
                        <a:ext uri="{FF2B5EF4-FFF2-40B4-BE49-F238E27FC236}">
                          <a16:creationId xmlns:a16="http://schemas.microsoft.com/office/drawing/2014/main" id="{B4DDFDC4-86B0-19D0-2DCE-AC35AE9A2728}"/>
                        </a:ext>
                      </a:extLst>
                    </p:cNvPr>
                    <p:cNvSpPr txBox="1">
                      <a:spLocks noRot="1" noChangeAspect="1" noMove="1" noResize="1" noEditPoints="1" noAdjustHandles="1" noChangeArrowheads="1" noChangeShapeType="1" noTextEdit="1"/>
                    </p:cNvSpPr>
                    <p:nvPr/>
                  </p:nvSpPr>
                  <p:spPr>
                    <a:xfrm>
                      <a:off x="4514152" y="4889992"/>
                      <a:ext cx="826988" cy="297085"/>
                    </a:xfrm>
                    <a:prstGeom prst="rect">
                      <a:avLst/>
                    </a:prstGeom>
                    <a:blipFill>
                      <a:blip r:embed="rId8"/>
                      <a:stretch>
                        <a:fillRect b="-12500"/>
                      </a:stretch>
                    </a:blipFill>
                  </p:spPr>
                  <p:txBody>
                    <a:bodyPr/>
                    <a:lstStyle/>
                    <a:p>
                      <a:r>
                        <a:rPr lang="en-US">
                          <a:noFill/>
                        </a:rPr>
                        <a:t> </a:t>
                      </a:r>
                    </a:p>
                  </p:txBody>
                </p:sp>
              </mc:Fallback>
            </mc:AlternateContent>
          </p:grpSp>
          <p:grpSp>
            <p:nvGrpSpPr>
              <p:cNvPr id="12" name="Group 11">
                <a:extLst>
                  <a:ext uri="{FF2B5EF4-FFF2-40B4-BE49-F238E27FC236}">
                    <a16:creationId xmlns:a16="http://schemas.microsoft.com/office/drawing/2014/main" id="{062C9D78-D245-91F6-5686-6D03964CB677}"/>
                  </a:ext>
                </a:extLst>
              </p:cNvPr>
              <p:cNvGrpSpPr/>
              <p:nvPr/>
            </p:nvGrpSpPr>
            <p:grpSpPr>
              <a:xfrm>
                <a:off x="4788757" y="2876340"/>
                <a:ext cx="794392" cy="468258"/>
                <a:chOff x="4788757" y="2876340"/>
                <a:chExt cx="794392" cy="468258"/>
              </a:xfrm>
            </p:grpSpPr>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2DAAF5EC-F35F-6932-3E26-0C93D36B9C5C}"/>
                        </a:ext>
                      </a:extLst>
                    </p:cNvPr>
                    <p:cNvSpPr txBox="1"/>
                    <p:nvPr/>
                  </p:nvSpPr>
                  <p:spPr>
                    <a:xfrm>
                      <a:off x="4788757" y="3073070"/>
                      <a:ext cx="586140" cy="27152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d>
                              <m:dPr>
                                <m:ctrlPr>
                                  <a:rPr lang="en-US" sz="1200" i="1" smtClean="0">
                                    <a:solidFill>
                                      <a:srgbClr val="FFC000"/>
                                    </a:solidFill>
                                    <a:latin typeface="Cambria Math" panose="02040503050406030204" pitchFamily="18" charset="0"/>
                                  </a:rPr>
                                </m:ctrlPr>
                              </m:dPr>
                              <m:e>
                                <m:r>
                                  <a:rPr lang="pt-BR" sz="1200" b="0" i="1" smtClean="0">
                                    <a:solidFill>
                                      <a:srgbClr val="FFC000"/>
                                    </a:solidFill>
                                    <a:latin typeface="Cambria Math" panose="02040503050406030204" pitchFamily="18" charset="0"/>
                                  </a:rPr>
                                  <m:t>1, 1</m:t>
                                </m:r>
                              </m:e>
                            </m:d>
                          </m:oMath>
                        </m:oMathPara>
                      </a14:m>
                      <a:endParaRPr lang="en-US" sz="1200" dirty="0">
                        <a:solidFill>
                          <a:srgbClr val="FFC000"/>
                        </a:solidFill>
                      </a:endParaRPr>
                    </a:p>
                  </p:txBody>
                </p:sp>
              </mc:Choice>
              <mc:Fallback xmlns="">
                <p:sp>
                  <p:nvSpPr>
                    <p:cNvPr id="13" name="TextBox 12">
                      <a:extLst>
                        <a:ext uri="{FF2B5EF4-FFF2-40B4-BE49-F238E27FC236}">
                          <a16:creationId xmlns:a16="http://schemas.microsoft.com/office/drawing/2014/main" id="{2DAAF5EC-F35F-6932-3E26-0C93D36B9C5C}"/>
                        </a:ext>
                      </a:extLst>
                    </p:cNvPr>
                    <p:cNvSpPr txBox="1">
                      <a:spLocks noRot="1" noChangeAspect="1" noMove="1" noResize="1" noEditPoints="1" noAdjustHandles="1" noChangeArrowheads="1" noChangeShapeType="1" noTextEdit="1"/>
                    </p:cNvSpPr>
                    <p:nvPr/>
                  </p:nvSpPr>
                  <p:spPr>
                    <a:xfrm>
                      <a:off x="4788757" y="3073070"/>
                      <a:ext cx="586140" cy="271528"/>
                    </a:xfrm>
                    <a:prstGeom prst="rect">
                      <a:avLst/>
                    </a:prstGeom>
                    <a:blipFill>
                      <a:blip r:embed="rId9"/>
                      <a:stretch>
                        <a:fillRect b="-13333"/>
                      </a:stretch>
                    </a:blipFill>
                  </p:spPr>
                  <p:txBody>
                    <a:bodyPr/>
                    <a:lstStyle/>
                    <a:p>
                      <a:r>
                        <a:rPr lang="en-US">
                          <a:noFill/>
                        </a:rPr>
                        <a:t> </a:t>
                      </a:r>
                    </a:p>
                  </p:txBody>
                </p:sp>
              </mc:Fallback>
            </mc:AlternateContent>
            <p:sp>
              <p:nvSpPr>
                <p:cNvPr id="14" name="Oval 13">
                  <a:extLst>
                    <a:ext uri="{FF2B5EF4-FFF2-40B4-BE49-F238E27FC236}">
                      <a16:creationId xmlns:a16="http://schemas.microsoft.com/office/drawing/2014/main" id="{8BA0CC4F-5097-A8BA-85B3-901B07E66D72}"/>
                    </a:ext>
                  </a:extLst>
                </p:cNvPr>
                <p:cNvSpPr/>
                <p:nvPr/>
              </p:nvSpPr>
              <p:spPr>
                <a:xfrm>
                  <a:off x="5356159" y="2876340"/>
                  <a:ext cx="226990" cy="226990"/>
                </a:xfrm>
                <a:prstGeom prst="ellips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00" dirty="0"/>
                </a:p>
              </p:txBody>
            </p:sp>
          </p:grpSp>
        </p:gr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FCE1AF-F8BB-7244-44CA-13B279F504A4}"/>
              </a:ext>
            </a:extLst>
          </p:cNvPr>
          <p:cNvSpPr>
            <a:spLocks noGrp="1"/>
          </p:cNvSpPr>
          <p:nvPr>
            <p:ph type="title"/>
          </p:nvPr>
        </p:nvSpPr>
        <p:spPr/>
        <p:txBody>
          <a:bodyPr/>
          <a:lstStyle/>
          <a:p>
            <a:r>
              <a:rPr lang="en-US" sz="2650" dirty="0"/>
              <a:t>Reality Engine - SGI</a:t>
            </a:r>
            <a:endParaRPr lang="en-US" dirty="0"/>
          </a:p>
        </p:txBody>
      </p:sp>
      <p:sp>
        <p:nvSpPr>
          <p:cNvPr id="3" name="Text Placeholder 2">
            <a:extLst>
              <a:ext uri="{FF2B5EF4-FFF2-40B4-BE49-F238E27FC236}">
                <a16:creationId xmlns:a16="http://schemas.microsoft.com/office/drawing/2014/main" id="{240A7495-68D4-5BE1-F2B8-45040FD30EEC}"/>
              </a:ext>
            </a:extLst>
          </p:cNvPr>
          <p:cNvSpPr>
            <a:spLocks noGrp="1"/>
          </p:cNvSpPr>
          <p:nvPr>
            <p:ph type="body" idx="1"/>
          </p:nvPr>
        </p:nvSpPr>
        <p:spPr>
          <a:xfrm>
            <a:off x="236334" y="838985"/>
            <a:ext cx="8582446" cy="4496159"/>
          </a:xfrm>
        </p:spPr>
        <p:txBody>
          <a:bodyPr/>
          <a:lstStyle/>
          <a:p>
            <a:r>
              <a:rPr lang="en-US" sz="1200" b="1" dirty="0">
                <a:solidFill>
                  <a:srgbClr val="300075"/>
                </a:solidFill>
              </a:rPr>
              <a:t>GE8 Geometry Engine</a:t>
            </a:r>
            <a:endParaRPr lang="en-US" dirty="0"/>
          </a:p>
          <a:p>
            <a:r>
              <a:rPr lang="en-US" sz="1200" dirty="0"/>
              <a:t>The GE8 board contains the actual Geometry Engine with 8 Intel i860XP processors as well as the interface to the host system.</a:t>
            </a:r>
            <a:endParaRPr lang="en-US" dirty="0"/>
          </a:p>
          <a:p>
            <a:r>
              <a:rPr lang="en-US" sz="1200" b="1" dirty="0">
                <a:solidFill>
                  <a:srgbClr val="300075"/>
                </a:solidFill>
              </a:rPr>
              <a:t>RM4 Raster Manager</a:t>
            </a:r>
            <a:endParaRPr lang="en-US" dirty="0"/>
          </a:p>
          <a:p>
            <a:r>
              <a:rPr lang="en-US" sz="1200" dirty="0"/>
              <a:t>Up to 4 RM4 boards are supported depending on chassis type. The last RM4 board in the line (rightmost one) needs to be terminated (RM4T). Termination is required on the RM side of the graphics pipeline and is done by adding appropriate resistors into the sockets on the RM4 board. This is required on Crimson and </a:t>
            </a:r>
            <a:r>
              <a:rPr lang="en-US" sz="1200" dirty="0" err="1"/>
              <a:t>PowerSeries</a:t>
            </a:r>
            <a:r>
              <a:rPr lang="en-US" sz="1200" dirty="0"/>
              <a:t> only.</a:t>
            </a:r>
            <a:endParaRPr lang="en-US" dirty="0"/>
          </a:p>
          <a:p>
            <a:r>
              <a:rPr lang="en-US" sz="1200" b="1" dirty="0">
                <a:solidFill>
                  <a:srgbClr val="300075"/>
                </a:solidFill>
              </a:rPr>
              <a:t>DG2 Display Generator</a:t>
            </a:r>
            <a:endParaRPr lang="en-US" dirty="0"/>
          </a:p>
          <a:p>
            <a:r>
              <a:rPr lang="en-US" sz="1200" dirty="0"/>
              <a:t>The Display Generator creates an analog output for display.</a:t>
            </a:r>
            <a:endParaRPr lang="en-US" dirty="0"/>
          </a:p>
          <a:p>
            <a:endParaRPr lang="en-US" dirty="0"/>
          </a:p>
        </p:txBody>
      </p:sp>
      <p:sp>
        <p:nvSpPr>
          <p:cNvPr id="4" name="Slide Number Placeholder 3">
            <a:extLst>
              <a:ext uri="{FF2B5EF4-FFF2-40B4-BE49-F238E27FC236}">
                <a16:creationId xmlns:a16="http://schemas.microsoft.com/office/drawing/2014/main" id="{0544EFCE-E983-283A-71E5-04B212DBB3EA}"/>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pt-BR"/>
              <a:t>3</a:t>
            </a:fld>
            <a:endParaRPr lang="pt-BR"/>
          </a:p>
        </p:txBody>
      </p:sp>
      <p:sp>
        <p:nvSpPr>
          <p:cNvPr id="7" name="TextBox 6">
            <a:extLst>
              <a:ext uri="{FF2B5EF4-FFF2-40B4-BE49-F238E27FC236}">
                <a16:creationId xmlns:a16="http://schemas.microsoft.com/office/drawing/2014/main" id="{AC890808-D530-3717-1B0C-1DCE793040F9}"/>
              </a:ext>
            </a:extLst>
          </p:cNvPr>
          <p:cNvSpPr txBox="1"/>
          <p:nvPr/>
        </p:nvSpPr>
        <p:spPr>
          <a:xfrm>
            <a:off x="2447471" y="5341257"/>
            <a:ext cx="6371771"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http://archive.irixnet.org/sgistuff/hardware/graphics/realityengine.html</a:t>
            </a:r>
          </a:p>
        </p:txBody>
      </p:sp>
      <p:grpSp>
        <p:nvGrpSpPr>
          <p:cNvPr id="13" name="Group 12">
            <a:extLst>
              <a:ext uri="{FF2B5EF4-FFF2-40B4-BE49-F238E27FC236}">
                <a16:creationId xmlns:a16="http://schemas.microsoft.com/office/drawing/2014/main" id="{438BAFDC-9C67-7C1A-91D5-9180EF876145}"/>
              </a:ext>
            </a:extLst>
          </p:cNvPr>
          <p:cNvGrpSpPr/>
          <p:nvPr/>
        </p:nvGrpSpPr>
        <p:grpSpPr>
          <a:xfrm>
            <a:off x="234043" y="3296556"/>
            <a:ext cx="8585200" cy="1734458"/>
            <a:chOff x="143328" y="3087914"/>
            <a:chExt cx="11007272" cy="2242457"/>
          </a:xfrm>
        </p:grpSpPr>
        <p:pic>
          <p:nvPicPr>
            <p:cNvPr id="8" name="Picture 7">
              <a:extLst>
                <a:ext uri="{FF2B5EF4-FFF2-40B4-BE49-F238E27FC236}">
                  <a16:creationId xmlns:a16="http://schemas.microsoft.com/office/drawing/2014/main" id="{4305B39C-6F51-5A82-A627-C45BD3683576}"/>
                </a:ext>
              </a:extLst>
            </p:cNvPr>
            <p:cNvPicPr>
              <a:picLocks noChangeAspect="1"/>
            </p:cNvPicPr>
            <p:nvPr/>
          </p:nvPicPr>
          <p:blipFill>
            <a:blip r:embed="rId3"/>
            <a:stretch>
              <a:fillRect/>
            </a:stretch>
          </p:blipFill>
          <p:spPr>
            <a:xfrm>
              <a:off x="143328" y="3087914"/>
              <a:ext cx="1491343" cy="1997529"/>
            </a:xfrm>
            <a:prstGeom prst="rect">
              <a:avLst/>
            </a:prstGeom>
          </p:spPr>
        </p:pic>
        <p:pic>
          <p:nvPicPr>
            <p:cNvPr id="9" name="Picture 8" descr="A close-up of a computer&#10;&#10;Description automatically generated">
              <a:extLst>
                <a:ext uri="{FF2B5EF4-FFF2-40B4-BE49-F238E27FC236}">
                  <a16:creationId xmlns:a16="http://schemas.microsoft.com/office/drawing/2014/main" id="{8F6A9BD5-578E-378B-64A1-9D0810AB7BB4}"/>
                </a:ext>
              </a:extLst>
            </p:cNvPr>
            <p:cNvPicPr>
              <a:picLocks noChangeAspect="1"/>
            </p:cNvPicPr>
            <p:nvPr/>
          </p:nvPicPr>
          <p:blipFill>
            <a:blip r:embed="rId4"/>
            <a:stretch>
              <a:fillRect/>
            </a:stretch>
          </p:blipFill>
          <p:spPr>
            <a:xfrm>
              <a:off x="723900" y="3396342"/>
              <a:ext cx="1455058" cy="1934029"/>
            </a:xfrm>
            <a:prstGeom prst="rect">
              <a:avLst/>
            </a:prstGeom>
          </p:spPr>
        </p:pic>
        <p:pic>
          <p:nvPicPr>
            <p:cNvPr id="10" name="Picture 9" descr="A close up of a circuit board&#10;&#10;Description automatically generated">
              <a:extLst>
                <a:ext uri="{FF2B5EF4-FFF2-40B4-BE49-F238E27FC236}">
                  <a16:creationId xmlns:a16="http://schemas.microsoft.com/office/drawing/2014/main" id="{F8446E77-C12B-2BB0-A9C5-652AD1F1A478}"/>
                </a:ext>
              </a:extLst>
            </p:cNvPr>
            <p:cNvPicPr>
              <a:picLocks noChangeAspect="1"/>
            </p:cNvPicPr>
            <p:nvPr/>
          </p:nvPicPr>
          <p:blipFill>
            <a:blip r:embed="rId5"/>
            <a:stretch>
              <a:fillRect/>
            </a:stretch>
          </p:blipFill>
          <p:spPr>
            <a:xfrm>
              <a:off x="2474685" y="3153229"/>
              <a:ext cx="2743200" cy="2057400"/>
            </a:xfrm>
            <a:prstGeom prst="rect">
              <a:avLst/>
            </a:prstGeom>
          </p:spPr>
        </p:pic>
        <p:pic>
          <p:nvPicPr>
            <p:cNvPr id="11" name="Picture 10" descr="A close up of a circuit board&#10;&#10;Description automatically generated">
              <a:extLst>
                <a:ext uri="{FF2B5EF4-FFF2-40B4-BE49-F238E27FC236}">
                  <a16:creationId xmlns:a16="http://schemas.microsoft.com/office/drawing/2014/main" id="{40FF2080-B929-07A2-9522-71307731D699}"/>
                </a:ext>
              </a:extLst>
            </p:cNvPr>
            <p:cNvPicPr>
              <a:picLocks noChangeAspect="1"/>
            </p:cNvPicPr>
            <p:nvPr/>
          </p:nvPicPr>
          <p:blipFill>
            <a:blip r:embed="rId6"/>
            <a:stretch>
              <a:fillRect/>
            </a:stretch>
          </p:blipFill>
          <p:spPr>
            <a:xfrm>
              <a:off x="5404757" y="3153229"/>
              <a:ext cx="2743200" cy="2057400"/>
            </a:xfrm>
            <a:prstGeom prst="rect">
              <a:avLst/>
            </a:prstGeom>
          </p:spPr>
        </p:pic>
        <p:pic>
          <p:nvPicPr>
            <p:cNvPr id="12" name="Picture 11">
              <a:extLst>
                <a:ext uri="{FF2B5EF4-FFF2-40B4-BE49-F238E27FC236}">
                  <a16:creationId xmlns:a16="http://schemas.microsoft.com/office/drawing/2014/main" id="{A686755B-2304-9396-3BCF-DB89CC6BFECD}"/>
                </a:ext>
              </a:extLst>
            </p:cNvPr>
            <p:cNvPicPr>
              <a:picLocks noChangeAspect="1"/>
            </p:cNvPicPr>
            <p:nvPr/>
          </p:nvPicPr>
          <p:blipFill>
            <a:blip r:embed="rId7"/>
            <a:stretch>
              <a:fillRect/>
            </a:stretch>
          </p:blipFill>
          <p:spPr>
            <a:xfrm>
              <a:off x="8407400" y="3153229"/>
              <a:ext cx="2743200" cy="2057400"/>
            </a:xfrm>
            <a:prstGeom prst="rect">
              <a:avLst/>
            </a:prstGeom>
          </p:spPr>
        </p:pic>
      </p:grpSp>
      <p:sp>
        <p:nvSpPr>
          <p:cNvPr id="14" name="TextBox 13">
            <a:extLst>
              <a:ext uri="{FF2B5EF4-FFF2-40B4-BE49-F238E27FC236}">
                <a16:creationId xmlns:a16="http://schemas.microsoft.com/office/drawing/2014/main" id="{67927858-106F-7B6F-E8F0-A07A632DB59F}"/>
              </a:ext>
            </a:extLst>
          </p:cNvPr>
          <p:cNvSpPr txBox="1"/>
          <p:nvPr/>
        </p:nvSpPr>
        <p:spPr>
          <a:xfrm>
            <a:off x="2066471" y="4887687"/>
            <a:ext cx="2108201"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200" b="1">
                <a:latin typeface="Calibri"/>
              </a:rPr>
              <a:t>GE</a:t>
            </a:r>
            <a:endParaRPr lang="en-US" b="1"/>
          </a:p>
        </p:txBody>
      </p:sp>
      <p:sp>
        <p:nvSpPr>
          <p:cNvPr id="15" name="TextBox 14">
            <a:extLst>
              <a:ext uri="{FF2B5EF4-FFF2-40B4-BE49-F238E27FC236}">
                <a16:creationId xmlns:a16="http://schemas.microsoft.com/office/drawing/2014/main" id="{9236A888-3F68-9B2B-1BB1-230290BAD7EA}"/>
              </a:ext>
            </a:extLst>
          </p:cNvPr>
          <p:cNvSpPr txBox="1"/>
          <p:nvPr/>
        </p:nvSpPr>
        <p:spPr>
          <a:xfrm>
            <a:off x="4334328" y="4905829"/>
            <a:ext cx="2108201"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200" b="1" dirty="0">
                <a:latin typeface="Calibri"/>
              </a:rPr>
              <a:t>RM</a:t>
            </a:r>
            <a:endParaRPr lang="en-US" b="1" dirty="0"/>
          </a:p>
        </p:txBody>
      </p:sp>
      <p:sp>
        <p:nvSpPr>
          <p:cNvPr id="16" name="TextBox 15">
            <a:extLst>
              <a:ext uri="{FF2B5EF4-FFF2-40B4-BE49-F238E27FC236}">
                <a16:creationId xmlns:a16="http://schemas.microsoft.com/office/drawing/2014/main" id="{79556E91-1D12-BA37-A8F3-6D584DE21BC6}"/>
              </a:ext>
            </a:extLst>
          </p:cNvPr>
          <p:cNvSpPr txBox="1"/>
          <p:nvPr/>
        </p:nvSpPr>
        <p:spPr>
          <a:xfrm>
            <a:off x="6711042" y="4887686"/>
            <a:ext cx="2108201"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200" b="1" dirty="0">
                <a:latin typeface="Calibri"/>
              </a:rPr>
              <a:t>DG</a:t>
            </a:r>
            <a:endParaRPr lang="en-US" b="1" dirty="0"/>
          </a:p>
        </p:txBody>
      </p:sp>
    </p:spTree>
    <p:extLst>
      <p:ext uri="{BB962C8B-B14F-4D97-AF65-F5344CB8AC3E}">
        <p14:creationId xmlns:p14="http://schemas.microsoft.com/office/powerpoint/2010/main" val="293501195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73"/>
        <p:cNvGrpSpPr/>
        <p:nvPr/>
      </p:nvGrpSpPr>
      <p:grpSpPr>
        <a:xfrm>
          <a:off x="0" y="0"/>
          <a:ext cx="0" cy="0"/>
          <a:chOff x="0" y="0"/>
          <a:chExt cx="0" cy="0"/>
        </a:xfrm>
      </p:grpSpPr>
      <p:grpSp>
        <p:nvGrpSpPr>
          <p:cNvPr id="2" name="Group 1">
            <a:extLst>
              <a:ext uri="{FF2B5EF4-FFF2-40B4-BE49-F238E27FC236}">
                <a16:creationId xmlns:a16="http://schemas.microsoft.com/office/drawing/2014/main" id="{23A5337F-4A91-DAED-090E-7B1C1104DE55}"/>
              </a:ext>
            </a:extLst>
          </p:cNvPr>
          <p:cNvGrpSpPr/>
          <p:nvPr/>
        </p:nvGrpSpPr>
        <p:grpSpPr>
          <a:xfrm>
            <a:off x="99276" y="857258"/>
            <a:ext cx="5390285" cy="2806002"/>
            <a:chOff x="285361" y="1478846"/>
            <a:chExt cx="7833481" cy="4077848"/>
          </a:xfrm>
        </p:grpSpPr>
        <p:grpSp>
          <p:nvGrpSpPr>
            <p:cNvPr id="4" name="Group 3">
              <a:extLst>
                <a:ext uri="{FF2B5EF4-FFF2-40B4-BE49-F238E27FC236}">
                  <a16:creationId xmlns:a16="http://schemas.microsoft.com/office/drawing/2014/main" id="{44039184-18C1-3C94-6F65-A44153D7D171}"/>
                </a:ext>
              </a:extLst>
            </p:cNvPr>
            <p:cNvGrpSpPr/>
            <p:nvPr/>
          </p:nvGrpSpPr>
          <p:grpSpPr>
            <a:xfrm>
              <a:off x="875489" y="2507787"/>
              <a:ext cx="1984442" cy="2185124"/>
              <a:chOff x="875489" y="2507787"/>
              <a:chExt cx="1984442" cy="2185124"/>
            </a:xfrm>
          </p:grpSpPr>
          <p:cxnSp>
            <p:nvCxnSpPr>
              <p:cNvPr id="41" name="Straight Arrow Connector 40">
                <a:extLst>
                  <a:ext uri="{FF2B5EF4-FFF2-40B4-BE49-F238E27FC236}">
                    <a16:creationId xmlns:a16="http://schemas.microsoft.com/office/drawing/2014/main" id="{2D55541C-461A-674F-6E85-EFA6505854F9}"/>
                  </a:ext>
                </a:extLst>
              </p:cNvPr>
              <p:cNvCxnSpPr>
                <a:cxnSpLocks/>
              </p:cNvCxnSpPr>
              <p:nvPr/>
            </p:nvCxnSpPr>
            <p:spPr>
              <a:xfrm flipV="1">
                <a:off x="1040859" y="2507787"/>
                <a:ext cx="0" cy="1938236"/>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a:extLst>
                  <a:ext uri="{FF2B5EF4-FFF2-40B4-BE49-F238E27FC236}">
                    <a16:creationId xmlns:a16="http://schemas.microsoft.com/office/drawing/2014/main" id="{9D39A06B-6F49-8E95-B2BA-9CA906840876}"/>
                  </a:ext>
                </a:extLst>
              </p:cNvPr>
              <p:cNvCxnSpPr>
                <a:cxnSpLocks/>
              </p:cNvCxnSpPr>
              <p:nvPr/>
            </p:nvCxnSpPr>
            <p:spPr>
              <a:xfrm>
                <a:off x="875489" y="4238499"/>
                <a:ext cx="1984442"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8B0DF05A-15F0-897C-096D-846241E91E44}"/>
                  </a:ext>
                </a:extLst>
              </p:cNvPr>
              <p:cNvCxnSpPr>
                <a:cxnSpLocks/>
              </p:cNvCxnSpPr>
              <p:nvPr/>
            </p:nvCxnSpPr>
            <p:spPr>
              <a:xfrm>
                <a:off x="1060314" y="4358472"/>
                <a:ext cx="1277029" cy="0"/>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44" name="TextBox 43">
                <a:extLst>
                  <a:ext uri="{FF2B5EF4-FFF2-40B4-BE49-F238E27FC236}">
                    <a16:creationId xmlns:a16="http://schemas.microsoft.com/office/drawing/2014/main" id="{91C95F37-C313-BF64-140B-7EC3A491F156}"/>
                  </a:ext>
                </a:extLst>
              </p:cNvPr>
              <p:cNvSpPr txBox="1"/>
              <p:nvPr/>
            </p:nvSpPr>
            <p:spPr>
              <a:xfrm>
                <a:off x="1585608" y="4319560"/>
                <a:ext cx="311285" cy="373351"/>
              </a:xfrm>
              <a:prstGeom prst="rect">
                <a:avLst/>
              </a:prstGeom>
              <a:noFill/>
            </p:spPr>
            <p:txBody>
              <a:bodyPr wrap="square">
                <a:spAutoFit/>
              </a:bodyPr>
              <a:lstStyle/>
              <a:p>
                <a:r>
                  <a:rPr lang="pt-BR" sz="1000" b="1" dirty="0"/>
                  <a:t>1</a:t>
                </a:r>
                <a:endParaRPr lang="en-US" sz="1000" b="1" dirty="0"/>
              </a:p>
            </p:txBody>
          </p:sp>
        </p:grpSp>
        <p:pic>
          <p:nvPicPr>
            <p:cNvPr id="5" name="Picture 4" descr="A glass with a candle in it&#10;&#10;Description automatically generated with low confidence">
              <a:extLst>
                <a:ext uri="{FF2B5EF4-FFF2-40B4-BE49-F238E27FC236}">
                  <a16:creationId xmlns:a16="http://schemas.microsoft.com/office/drawing/2014/main" id="{40F836FA-8FEE-E6F5-9735-81A889AD7DFC}"/>
                </a:ext>
              </a:extLst>
            </p:cNvPr>
            <p:cNvPicPr>
              <a:picLocks noChangeAspect="1"/>
            </p:cNvPicPr>
            <p:nvPr/>
          </p:nvPicPr>
          <p:blipFill>
            <a:blip r:embed="rId3"/>
            <a:stretch>
              <a:fillRect/>
            </a:stretch>
          </p:blipFill>
          <p:spPr>
            <a:xfrm>
              <a:off x="1040859" y="2927423"/>
              <a:ext cx="1306212" cy="1306212"/>
            </a:xfrm>
            <a:prstGeom prst="rect">
              <a:avLst/>
            </a:prstGeom>
          </p:spPr>
        </p:pic>
        <p:grpSp>
          <p:nvGrpSpPr>
            <p:cNvPr id="7" name="Group 6">
              <a:extLst>
                <a:ext uri="{FF2B5EF4-FFF2-40B4-BE49-F238E27FC236}">
                  <a16:creationId xmlns:a16="http://schemas.microsoft.com/office/drawing/2014/main" id="{EBC391E9-4970-C8B5-D213-15EEBEC9CCFB}"/>
                </a:ext>
              </a:extLst>
            </p:cNvPr>
            <p:cNvGrpSpPr/>
            <p:nvPr/>
          </p:nvGrpSpPr>
          <p:grpSpPr>
            <a:xfrm>
              <a:off x="3020177" y="2816319"/>
              <a:ext cx="745578" cy="740785"/>
              <a:chOff x="3020177" y="2816319"/>
              <a:chExt cx="745578" cy="740785"/>
            </a:xfrm>
          </p:grpSpPr>
          <p:sp>
            <p:nvSpPr>
              <p:cNvPr id="39" name="Right Arrow 38">
                <a:extLst>
                  <a:ext uri="{FF2B5EF4-FFF2-40B4-BE49-F238E27FC236}">
                    <a16:creationId xmlns:a16="http://schemas.microsoft.com/office/drawing/2014/main" id="{38AC84B4-CD3F-0BF3-1C97-17A291F24921}"/>
                  </a:ext>
                </a:extLst>
              </p:cNvPr>
              <p:cNvSpPr/>
              <p:nvPr/>
            </p:nvSpPr>
            <p:spPr>
              <a:xfrm>
                <a:off x="3020177" y="3333368"/>
                <a:ext cx="745578" cy="223736"/>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00"/>
              </a:p>
            </p:txBody>
          </p:sp>
          <p:sp>
            <p:nvSpPr>
              <p:cNvPr id="40" name="TextBox 39">
                <a:extLst>
                  <a:ext uri="{FF2B5EF4-FFF2-40B4-BE49-F238E27FC236}">
                    <a16:creationId xmlns:a16="http://schemas.microsoft.com/office/drawing/2014/main" id="{2B13F8ED-0E32-3E37-6A12-CC7DE8743948}"/>
                  </a:ext>
                </a:extLst>
              </p:cNvPr>
              <p:cNvSpPr txBox="1"/>
              <p:nvPr/>
            </p:nvSpPr>
            <p:spPr>
              <a:xfrm>
                <a:off x="3172585" y="2816319"/>
                <a:ext cx="431254" cy="588310"/>
              </a:xfrm>
              <a:prstGeom prst="rect">
                <a:avLst/>
              </a:prstGeom>
              <a:noFill/>
            </p:spPr>
            <p:txBody>
              <a:bodyPr wrap="square">
                <a:spAutoFit/>
              </a:bodyPr>
              <a:lstStyle/>
              <a:p>
                <a:r>
                  <a:rPr lang="pt-BR" sz="2000" b="1" noProof="1"/>
                  <a:t>T</a:t>
                </a:r>
                <a:endParaRPr lang="en-US" sz="1000" b="1" dirty="0"/>
              </a:p>
            </p:txBody>
          </p:sp>
        </p:grpSp>
        <p:pic>
          <p:nvPicPr>
            <p:cNvPr id="8" name="Picture 7" descr="A glass with a candle in it&#10;&#10;Description automatically generated with low confidence">
              <a:extLst>
                <a:ext uri="{FF2B5EF4-FFF2-40B4-BE49-F238E27FC236}">
                  <a16:creationId xmlns:a16="http://schemas.microsoft.com/office/drawing/2014/main" id="{4D45F096-AF3D-E3D6-825A-48BDE45AF38B}"/>
                </a:ext>
              </a:extLst>
            </p:cNvPr>
            <p:cNvPicPr>
              <a:picLocks noChangeAspect="1"/>
            </p:cNvPicPr>
            <p:nvPr/>
          </p:nvPicPr>
          <p:blipFill>
            <a:blip r:embed="rId3"/>
            <a:stretch>
              <a:fillRect/>
            </a:stretch>
          </p:blipFill>
          <p:spPr>
            <a:xfrm rot="10800000">
              <a:off x="4606589" y="2524810"/>
              <a:ext cx="2682777" cy="2559381"/>
            </a:xfrm>
            <a:prstGeom prst="rect">
              <a:avLst/>
            </a:prstGeom>
            <a:scene3d>
              <a:camera prst="isometricOffAxis1Right">
                <a:rot lat="1080000" lon="17400000" rev="0"/>
              </a:camera>
              <a:lightRig rig="threePt" dir="t"/>
            </a:scene3d>
          </p:spPr>
        </p:pic>
        <p:grpSp>
          <p:nvGrpSpPr>
            <p:cNvPr id="9" name="Group 8">
              <a:extLst>
                <a:ext uri="{FF2B5EF4-FFF2-40B4-BE49-F238E27FC236}">
                  <a16:creationId xmlns:a16="http://schemas.microsoft.com/office/drawing/2014/main" id="{C83A0327-BB3A-CBA2-AE3D-0700F7CFB3E4}"/>
                </a:ext>
              </a:extLst>
            </p:cNvPr>
            <p:cNvGrpSpPr/>
            <p:nvPr/>
          </p:nvGrpSpPr>
          <p:grpSpPr>
            <a:xfrm>
              <a:off x="4136414" y="1478846"/>
              <a:ext cx="3982428" cy="4077848"/>
              <a:chOff x="3967078" y="1275647"/>
              <a:chExt cx="4357270" cy="4461671"/>
            </a:xfrm>
          </p:grpSpPr>
          <p:cxnSp>
            <p:nvCxnSpPr>
              <p:cNvPr id="27" name="Straight Arrow Connector 26">
                <a:extLst>
                  <a:ext uri="{FF2B5EF4-FFF2-40B4-BE49-F238E27FC236}">
                    <a16:creationId xmlns:a16="http://schemas.microsoft.com/office/drawing/2014/main" id="{8A94C17A-1455-4452-B79D-7F63B3A52036}"/>
                  </a:ext>
                </a:extLst>
              </p:cNvPr>
              <p:cNvCxnSpPr>
                <a:cxnSpLocks/>
              </p:cNvCxnSpPr>
              <p:nvPr/>
            </p:nvCxnSpPr>
            <p:spPr>
              <a:xfrm>
                <a:off x="3967078" y="4244503"/>
                <a:ext cx="4318966"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408EBFF4-16C0-4890-64F3-92E4D0DA4521}"/>
                  </a:ext>
                </a:extLst>
              </p:cNvPr>
              <p:cNvCxnSpPr>
                <a:cxnSpLocks/>
              </p:cNvCxnSpPr>
              <p:nvPr/>
            </p:nvCxnSpPr>
            <p:spPr>
              <a:xfrm>
                <a:off x="4151903" y="4364476"/>
                <a:ext cx="1277029" cy="0"/>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A19E5196-93CE-3D91-0269-A1A097B87C81}"/>
                  </a:ext>
                </a:extLst>
              </p:cNvPr>
              <p:cNvSpPr txBox="1"/>
              <p:nvPr/>
            </p:nvSpPr>
            <p:spPr>
              <a:xfrm>
                <a:off x="4677197" y="4325564"/>
                <a:ext cx="311286" cy="408492"/>
              </a:xfrm>
              <a:prstGeom prst="rect">
                <a:avLst/>
              </a:prstGeom>
              <a:noFill/>
            </p:spPr>
            <p:txBody>
              <a:bodyPr wrap="square">
                <a:spAutoFit/>
              </a:bodyPr>
              <a:lstStyle/>
              <a:p>
                <a:r>
                  <a:rPr lang="pt-BR" sz="1000" b="1" dirty="0"/>
                  <a:t>1</a:t>
                </a:r>
                <a:endParaRPr lang="en-US" sz="1000" b="1" dirty="0"/>
              </a:p>
            </p:txBody>
          </p:sp>
          <p:grpSp>
            <p:nvGrpSpPr>
              <p:cNvPr id="30" name="Group 29">
                <a:extLst>
                  <a:ext uri="{FF2B5EF4-FFF2-40B4-BE49-F238E27FC236}">
                    <a16:creationId xmlns:a16="http://schemas.microsoft.com/office/drawing/2014/main" id="{2B338D14-6D92-71C8-622E-0D8229AFC885}"/>
                  </a:ext>
                </a:extLst>
              </p:cNvPr>
              <p:cNvGrpSpPr/>
              <p:nvPr/>
            </p:nvGrpSpPr>
            <p:grpSpPr>
              <a:xfrm>
                <a:off x="3967078" y="1412513"/>
                <a:ext cx="4357270" cy="4324805"/>
                <a:chOff x="3967078" y="1412513"/>
                <a:chExt cx="4357270" cy="4324805"/>
              </a:xfrm>
            </p:grpSpPr>
            <p:cxnSp>
              <p:nvCxnSpPr>
                <p:cNvPr id="32" name="Straight Arrow Connector 31">
                  <a:extLst>
                    <a:ext uri="{FF2B5EF4-FFF2-40B4-BE49-F238E27FC236}">
                      <a16:creationId xmlns:a16="http://schemas.microsoft.com/office/drawing/2014/main" id="{9B32E66F-1ED7-3FC9-2718-8B902E28245A}"/>
                    </a:ext>
                  </a:extLst>
                </p:cNvPr>
                <p:cNvCxnSpPr>
                  <a:cxnSpLocks/>
                </p:cNvCxnSpPr>
                <p:nvPr/>
              </p:nvCxnSpPr>
              <p:spPr>
                <a:xfrm>
                  <a:off x="4129325" y="1434831"/>
                  <a:ext cx="0" cy="4302487"/>
                </a:xfrm>
                <a:prstGeom prst="straightConnector1">
                  <a:avLst/>
                </a:prstGeom>
                <a:ln w="19050">
                  <a:solidFill>
                    <a:schemeClr val="bg1">
                      <a:lumMod val="75000"/>
                    </a:schemeClr>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CACB6731-2A9E-FCA0-D997-E1C2A424F452}"/>
                    </a:ext>
                  </a:extLst>
                </p:cNvPr>
                <p:cNvCxnSpPr>
                  <a:cxnSpLocks/>
                </p:cNvCxnSpPr>
                <p:nvPr/>
              </p:nvCxnSpPr>
              <p:spPr>
                <a:xfrm>
                  <a:off x="3967078" y="2927423"/>
                  <a:ext cx="4318966" cy="0"/>
                </a:xfrm>
                <a:prstGeom prst="straightConnector1">
                  <a:avLst/>
                </a:prstGeom>
                <a:ln w="19050">
                  <a:solidFill>
                    <a:schemeClr val="bg1">
                      <a:lumMod val="75000"/>
                    </a:schemeClr>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DB7EFB09-6FB6-27B8-8D73-B1B17523DAA6}"/>
                    </a:ext>
                  </a:extLst>
                </p:cNvPr>
                <p:cNvCxnSpPr>
                  <a:cxnSpLocks/>
                </p:cNvCxnSpPr>
                <p:nvPr/>
              </p:nvCxnSpPr>
              <p:spPr>
                <a:xfrm>
                  <a:off x="3967078" y="1623907"/>
                  <a:ext cx="4318966" cy="0"/>
                </a:xfrm>
                <a:prstGeom prst="straightConnector1">
                  <a:avLst/>
                </a:prstGeom>
                <a:ln w="19050">
                  <a:solidFill>
                    <a:schemeClr val="bg1">
                      <a:lumMod val="75000"/>
                    </a:schemeClr>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17DFCB8A-C722-FC59-4046-4174B229BE42}"/>
                    </a:ext>
                  </a:extLst>
                </p:cNvPr>
                <p:cNvCxnSpPr>
                  <a:cxnSpLocks/>
                </p:cNvCxnSpPr>
                <p:nvPr/>
              </p:nvCxnSpPr>
              <p:spPr>
                <a:xfrm>
                  <a:off x="5446826" y="1412514"/>
                  <a:ext cx="1560" cy="4302486"/>
                </a:xfrm>
                <a:prstGeom prst="straightConnector1">
                  <a:avLst/>
                </a:prstGeom>
                <a:ln w="19050">
                  <a:solidFill>
                    <a:schemeClr val="bg1">
                      <a:lumMod val="75000"/>
                    </a:schemeClr>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id="{7DC7D87F-7950-458D-DE06-E40DE92E6658}"/>
                    </a:ext>
                  </a:extLst>
                </p:cNvPr>
                <p:cNvCxnSpPr>
                  <a:cxnSpLocks/>
                </p:cNvCxnSpPr>
                <p:nvPr/>
              </p:nvCxnSpPr>
              <p:spPr>
                <a:xfrm>
                  <a:off x="6744871" y="1412513"/>
                  <a:ext cx="0" cy="4302487"/>
                </a:xfrm>
                <a:prstGeom prst="straightConnector1">
                  <a:avLst/>
                </a:prstGeom>
                <a:ln w="19050">
                  <a:solidFill>
                    <a:schemeClr val="bg1">
                      <a:lumMod val="75000"/>
                    </a:schemeClr>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AB4CF390-8FAD-C444-4663-3BCA5686FE0C}"/>
                    </a:ext>
                  </a:extLst>
                </p:cNvPr>
                <p:cNvCxnSpPr>
                  <a:cxnSpLocks/>
                </p:cNvCxnSpPr>
                <p:nvPr/>
              </p:nvCxnSpPr>
              <p:spPr>
                <a:xfrm>
                  <a:off x="4005382" y="5574118"/>
                  <a:ext cx="4318966" cy="0"/>
                </a:xfrm>
                <a:prstGeom prst="straightConnector1">
                  <a:avLst/>
                </a:prstGeom>
                <a:ln w="19050">
                  <a:solidFill>
                    <a:schemeClr val="bg1">
                      <a:lumMod val="75000"/>
                    </a:schemeClr>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8" name="Straight Arrow Connector 37">
                  <a:extLst>
                    <a:ext uri="{FF2B5EF4-FFF2-40B4-BE49-F238E27FC236}">
                      <a16:creationId xmlns:a16="http://schemas.microsoft.com/office/drawing/2014/main" id="{0F8C680E-FBB9-D546-C67D-515EB1232FC2}"/>
                    </a:ext>
                  </a:extLst>
                </p:cNvPr>
                <p:cNvCxnSpPr>
                  <a:cxnSpLocks/>
                </p:cNvCxnSpPr>
                <p:nvPr/>
              </p:nvCxnSpPr>
              <p:spPr>
                <a:xfrm>
                  <a:off x="8042435" y="1420059"/>
                  <a:ext cx="0" cy="4302487"/>
                </a:xfrm>
                <a:prstGeom prst="straightConnector1">
                  <a:avLst/>
                </a:prstGeom>
                <a:ln w="19050">
                  <a:solidFill>
                    <a:schemeClr val="bg1">
                      <a:lumMod val="75000"/>
                    </a:schemeClr>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cxnSp>
            <p:nvCxnSpPr>
              <p:cNvPr id="31" name="Straight Arrow Connector 30">
                <a:extLst>
                  <a:ext uri="{FF2B5EF4-FFF2-40B4-BE49-F238E27FC236}">
                    <a16:creationId xmlns:a16="http://schemas.microsoft.com/office/drawing/2014/main" id="{459E805D-BE13-84FC-31D3-AC1D23339552}"/>
                  </a:ext>
                </a:extLst>
              </p:cNvPr>
              <p:cNvCxnSpPr>
                <a:cxnSpLocks/>
              </p:cNvCxnSpPr>
              <p:nvPr/>
            </p:nvCxnSpPr>
            <p:spPr>
              <a:xfrm flipV="1">
                <a:off x="4132448" y="1275647"/>
                <a:ext cx="0" cy="317638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0" name="Group 9">
              <a:extLst>
                <a:ext uri="{FF2B5EF4-FFF2-40B4-BE49-F238E27FC236}">
                  <a16:creationId xmlns:a16="http://schemas.microsoft.com/office/drawing/2014/main" id="{B53F13F1-3518-F944-F696-DE0C1E32FA1E}"/>
                </a:ext>
              </a:extLst>
            </p:cNvPr>
            <p:cNvGrpSpPr/>
            <p:nvPr/>
          </p:nvGrpSpPr>
          <p:grpSpPr>
            <a:xfrm>
              <a:off x="285361" y="2871979"/>
              <a:ext cx="2274169" cy="1806587"/>
              <a:chOff x="285361" y="2871979"/>
              <a:chExt cx="2274169" cy="1806587"/>
            </a:xfrm>
          </p:grpSpPr>
          <p:grpSp>
            <p:nvGrpSpPr>
              <p:cNvPr id="21" name="Group 20">
                <a:extLst>
                  <a:ext uri="{FF2B5EF4-FFF2-40B4-BE49-F238E27FC236}">
                    <a16:creationId xmlns:a16="http://schemas.microsoft.com/office/drawing/2014/main" id="{FBDE0EAC-6344-F130-F535-6A32CF5D0D42}"/>
                  </a:ext>
                </a:extLst>
              </p:cNvPr>
              <p:cNvGrpSpPr/>
              <p:nvPr/>
            </p:nvGrpSpPr>
            <p:grpSpPr>
              <a:xfrm>
                <a:off x="1027889" y="2927423"/>
                <a:ext cx="1319182" cy="1319182"/>
                <a:chOff x="1027889" y="2927423"/>
                <a:chExt cx="1319182" cy="1319182"/>
              </a:xfrm>
            </p:grpSpPr>
            <p:cxnSp>
              <p:nvCxnSpPr>
                <p:cNvPr id="25" name="Straight Arrow Connector 24">
                  <a:extLst>
                    <a:ext uri="{FF2B5EF4-FFF2-40B4-BE49-F238E27FC236}">
                      <a16:creationId xmlns:a16="http://schemas.microsoft.com/office/drawing/2014/main" id="{36596EC0-B2B7-64DF-CD79-6D7288E3EE35}"/>
                    </a:ext>
                  </a:extLst>
                </p:cNvPr>
                <p:cNvCxnSpPr>
                  <a:cxnSpLocks/>
                </p:cNvCxnSpPr>
                <p:nvPr/>
              </p:nvCxnSpPr>
              <p:spPr>
                <a:xfrm>
                  <a:off x="1027889" y="4246605"/>
                  <a:ext cx="1319182"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0D5016AB-F6B6-B2C8-734A-EEA8CED36C11}"/>
                    </a:ext>
                  </a:extLst>
                </p:cNvPr>
                <p:cNvCxnSpPr>
                  <a:cxnSpLocks/>
                </p:cNvCxnSpPr>
                <p:nvPr/>
              </p:nvCxnSpPr>
              <p:spPr>
                <a:xfrm flipV="1">
                  <a:off x="1027889" y="2927423"/>
                  <a:ext cx="0" cy="1319182"/>
                </a:xfrm>
                <a:prstGeom prst="straightConnector1">
                  <a:avLst/>
                </a:prstGeom>
                <a:ln w="57150">
                  <a:solidFill>
                    <a:srgbClr val="92D050"/>
                  </a:solidFill>
                  <a:tailEnd type="triangle"/>
                </a:ln>
              </p:spPr>
              <p:style>
                <a:lnRef idx="1">
                  <a:schemeClr val="accent1"/>
                </a:lnRef>
                <a:fillRef idx="0">
                  <a:schemeClr val="accent1"/>
                </a:fillRef>
                <a:effectRef idx="0">
                  <a:schemeClr val="accent1"/>
                </a:effectRef>
                <a:fontRef idx="minor">
                  <a:schemeClr val="tx1"/>
                </a:fontRef>
              </p:style>
            </p:cxnSp>
          </p:grpSp>
          <p:sp>
            <p:nvSpPr>
              <p:cNvPr id="22" name="Oval 21">
                <a:extLst>
                  <a:ext uri="{FF2B5EF4-FFF2-40B4-BE49-F238E27FC236}">
                    <a16:creationId xmlns:a16="http://schemas.microsoft.com/office/drawing/2014/main" id="{1D430D92-0A62-9BA7-70C2-4F2738F6B21D}"/>
                  </a:ext>
                </a:extLst>
              </p:cNvPr>
              <p:cNvSpPr/>
              <p:nvPr/>
            </p:nvSpPr>
            <p:spPr>
              <a:xfrm>
                <a:off x="925937" y="4118511"/>
                <a:ext cx="226990" cy="226990"/>
              </a:xfrm>
              <a:prstGeom prst="ellips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00" dirty="0"/>
              </a:p>
            </p:txBody>
          </p:sp>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446F8D0B-3DB6-C8BD-9B36-D8A99F601987}"/>
                      </a:ext>
                    </a:extLst>
                  </p:cNvPr>
                  <p:cNvSpPr txBox="1"/>
                  <p:nvPr/>
                </p:nvSpPr>
                <p:spPr>
                  <a:xfrm>
                    <a:off x="285361" y="2871979"/>
                    <a:ext cx="586140" cy="27152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d>
                            <m:dPr>
                              <m:ctrlPr>
                                <a:rPr lang="en-US" sz="1200" i="1" smtClean="0">
                                  <a:solidFill>
                                    <a:srgbClr val="92D050"/>
                                  </a:solidFill>
                                  <a:latin typeface="Cambria Math" panose="02040503050406030204" pitchFamily="18" charset="0"/>
                                </a:rPr>
                              </m:ctrlPr>
                            </m:dPr>
                            <m:e>
                              <m:r>
                                <a:rPr lang="pt-BR" sz="1200" b="0" i="1" smtClean="0">
                                  <a:solidFill>
                                    <a:srgbClr val="92D050"/>
                                  </a:solidFill>
                                  <a:latin typeface="Cambria Math" panose="02040503050406030204" pitchFamily="18" charset="0"/>
                                </a:rPr>
                                <m:t>0, 1</m:t>
                              </m:r>
                            </m:e>
                          </m:d>
                        </m:oMath>
                      </m:oMathPara>
                    </a14:m>
                    <a:endParaRPr lang="en-US" sz="1200" dirty="0">
                      <a:solidFill>
                        <a:srgbClr val="92D050"/>
                      </a:solidFill>
                    </a:endParaRPr>
                  </a:p>
                </p:txBody>
              </p:sp>
            </mc:Choice>
            <mc:Fallback xmlns="">
              <p:sp>
                <p:nvSpPr>
                  <p:cNvPr id="23" name="TextBox 22">
                    <a:extLst>
                      <a:ext uri="{FF2B5EF4-FFF2-40B4-BE49-F238E27FC236}">
                        <a16:creationId xmlns:a16="http://schemas.microsoft.com/office/drawing/2014/main" id="{446F8D0B-3DB6-C8BD-9B36-D8A99F601987}"/>
                      </a:ext>
                    </a:extLst>
                  </p:cNvPr>
                  <p:cNvSpPr txBox="1">
                    <a:spLocks noRot="1" noChangeAspect="1" noMove="1" noResize="1" noEditPoints="1" noAdjustHandles="1" noChangeArrowheads="1" noChangeShapeType="1" noTextEdit="1"/>
                  </p:cNvSpPr>
                  <p:nvPr/>
                </p:nvSpPr>
                <p:spPr>
                  <a:xfrm>
                    <a:off x="285361" y="2871979"/>
                    <a:ext cx="586140" cy="271528"/>
                  </a:xfrm>
                  <a:prstGeom prst="rect">
                    <a:avLst/>
                  </a:prstGeom>
                  <a:blipFill>
                    <a:blip r:embed="rId4"/>
                    <a:stretch>
                      <a:fillRect b="-133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4" name="TextBox 23">
                    <a:extLst>
                      <a:ext uri="{FF2B5EF4-FFF2-40B4-BE49-F238E27FC236}">
                        <a16:creationId xmlns:a16="http://schemas.microsoft.com/office/drawing/2014/main" id="{F20D8830-6FDA-3018-25EB-79F7E372DC91}"/>
                      </a:ext>
                    </a:extLst>
                  </p:cNvPr>
                  <p:cNvSpPr txBox="1"/>
                  <p:nvPr/>
                </p:nvSpPr>
                <p:spPr>
                  <a:xfrm>
                    <a:off x="1973390" y="4407038"/>
                    <a:ext cx="586140" cy="27152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d>
                            <m:dPr>
                              <m:ctrlPr>
                                <a:rPr lang="en-US" sz="1200" i="1" smtClean="0">
                                  <a:solidFill>
                                    <a:srgbClr val="FF0000"/>
                                  </a:solidFill>
                                  <a:latin typeface="Cambria Math" panose="02040503050406030204" pitchFamily="18" charset="0"/>
                                </a:rPr>
                              </m:ctrlPr>
                            </m:dPr>
                            <m:e>
                              <m:r>
                                <a:rPr lang="pt-BR" sz="1200" b="0" i="1" smtClean="0">
                                  <a:solidFill>
                                    <a:srgbClr val="FF0000"/>
                                  </a:solidFill>
                                  <a:latin typeface="Cambria Math" panose="02040503050406030204" pitchFamily="18" charset="0"/>
                                </a:rPr>
                                <m:t>1, 0</m:t>
                              </m:r>
                            </m:e>
                          </m:d>
                        </m:oMath>
                      </m:oMathPara>
                    </a14:m>
                    <a:endParaRPr lang="en-US" sz="1200" dirty="0">
                      <a:solidFill>
                        <a:srgbClr val="FF0000"/>
                      </a:solidFill>
                    </a:endParaRPr>
                  </a:p>
                </p:txBody>
              </p:sp>
            </mc:Choice>
            <mc:Fallback xmlns="">
              <p:sp>
                <p:nvSpPr>
                  <p:cNvPr id="24" name="TextBox 23">
                    <a:extLst>
                      <a:ext uri="{FF2B5EF4-FFF2-40B4-BE49-F238E27FC236}">
                        <a16:creationId xmlns:a16="http://schemas.microsoft.com/office/drawing/2014/main" id="{F20D8830-6FDA-3018-25EB-79F7E372DC91}"/>
                      </a:ext>
                    </a:extLst>
                  </p:cNvPr>
                  <p:cNvSpPr txBox="1">
                    <a:spLocks noRot="1" noChangeAspect="1" noMove="1" noResize="1" noEditPoints="1" noAdjustHandles="1" noChangeArrowheads="1" noChangeShapeType="1" noTextEdit="1"/>
                  </p:cNvSpPr>
                  <p:nvPr/>
                </p:nvSpPr>
                <p:spPr>
                  <a:xfrm>
                    <a:off x="1973390" y="4407038"/>
                    <a:ext cx="586140" cy="271528"/>
                  </a:xfrm>
                  <a:prstGeom prst="rect">
                    <a:avLst/>
                  </a:prstGeom>
                  <a:blipFill>
                    <a:blip r:embed="rId5"/>
                    <a:stretch>
                      <a:fillRect b="-13333"/>
                    </a:stretch>
                  </a:blipFill>
                </p:spPr>
                <p:txBody>
                  <a:bodyPr/>
                  <a:lstStyle/>
                  <a:p>
                    <a:r>
                      <a:rPr lang="en-US">
                        <a:noFill/>
                      </a:rPr>
                      <a:t> </a:t>
                    </a:r>
                  </a:p>
                </p:txBody>
              </p:sp>
            </mc:Fallback>
          </mc:AlternateContent>
        </p:grpSp>
        <p:grpSp>
          <p:nvGrpSpPr>
            <p:cNvPr id="11" name="Group 10">
              <a:extLst>
                <a:ext uri="{FF2B5EF4-FFF2-40B4-BE49-F238E27FC236}">
                  <a16:creationId xmlns:a16="http://schemas.microsoft.com/office/drawing/2014/main" id="{CAE7E4DC-C030-FE69-50DC-F89194E91DDB}"/>
                </a:ext>
              </a:extLst>
            </p:cNvPr>
            <p:cNvGrpSpPr/>
            <p:nvPr/>
          </p:nvGrpSpPr>
          <p:grpSpPr>
            <a:xfrm>
              <a:off x="4636420" y="1789269"/>
              <a:ext cx="1775938" cy="3643093"/>
              <a:chOff x="4636420" y="1789269"/>
              <a:chExt cx="1775938" cy="3643093"/>
            </a:xfrm>
          </p:grpSpPr>
          <p:grpSp>
            <p:nvGrpSpPr>
              <p:cNvPr id="12" name="Group 11">
                <a:extLst>
                  <a:ext uri="{FF2B5EF4-FFF2-40B4-BE49-F238E27FC236}">
                    <a16:creationId xmlns:a16="http://schemas.microsoft.com/office/drawing/2014/main" id="{60AD2C67-59DF-C5FA-C107-DD9DA26A5F29}"/>
                  </a:ext>
                </a:extLst>
              </p:cNvPr>
              <p:cNvGrpSpPr/>
              <p:nvPr/>
            </p:nvGrpSpPr>
            <p:grpSpPr>
              <a:xfrm>
                <a:off x="4878709" y="1789269"/>
                <a:ext cx="1533649" cy="1178621"/>
                <a:chOff x="4779241" y="1615288"/>
                <a:chExt cx="1678002" cy="1289557"/>
              </a:xfrm>
            </p:grpSpPr>
            <p:cxnSp>
              <p:nvCxnSpPr>
                <p:cNvPr id="19" name="Straight Arrow Connector 18">
                  <a:extLst>
                    <a:ext uri="{FF2B5EF4-FFF2-40B4-BE49-F238E27FC236}">
                      <a16:creationId xmlns:a16="http://schemas.microsoft.com/office/drawing/2014/main" id="{BD1AEBC3-E68E-2A50-BF8C-B48EA1E4F52B}"/>
                    </a:ext>
                  </a:extLst>
                </p:cNvPr>
                <p:cNvCxnSpPr>
                  <a:cxnSpLocks/>
                </p:cNvCxnSpPr>
                <p:nvPr/>
              </p:nvCxnSpPr>
              <p:spPr>
                <a:xfrm flipV="1">
                  <a:off x="5428932" y="2043706"/>
                  <a:ext cx="1028311" cy="861139"/>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9726BC83-3511-B089-8840-C5F02B0242C9}"/>
                        </a:ext>
                      </a:extLst>
                    </p:cNvPr>
                    <p:cNvSpPr txBox="1"/>
                    <p:nvPr/>
                  </p:nvSpPr>
                  <p:spPr>
                    <a:xfrm>
                      <a:off x="4779241" y="1615288"/>
                      <a:ext cx="1197210" cy="70330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d>
                              <m:dPr>
                                <m:ctrlPr>
                                  <a:rPr lang="en-US" sz="1200" i="1" smtClean="0">
                                    <a:solidFill>
                                      <a:srgbClr val="FF0000"/>
                                    </a:solidFill>
                                    <a:latin typeface="Cambria Math" panose="02040503050406030204" pitchFamily="18" charset="0"/>
                                  </a:rPr>
                                </m:ctrlPr>
                              </m:dPr>
                              <m:e>
                                <m:f>
                                  <m:fPr>
                                    <m:ctrlPr>
                                      <a:rPr lang="en-US" sz="1200" i="1">
                                        <a:solidFill>
                                          <a:srgbClr val="FF0000"/>
                                        </a:solidFill>
                                        <a:latin typeface="Cambria Math" panose="02040503050406030204" pitchFamily="18" charset="0"/>
                                      </a:rPr>
                                    </m:ctrlPr>
                                  </m:fPr>
                                  <m:num>
                                    <m:rad>
                                      <m:radPr>
                                        <m:degHide m:val="on"/>
                                        <m:ctrlPr>
                                          <a:rPr lang="en-US" sz="1200" i="1">
                                            <a:solidFill>
                                              <a:srgbClr val="FF0000"/>
                                            </a:solidFill>
                                            <a:latin typeface="Cambria Math" panose="02040503050406030204" pitchFamily="18" charset="0"/>
                                          </a:rPr>
                                        </m:ctrlPr>
                                      </m:radPr>
                                      <m:deg/>
                                      <m:e>
                                        <m:r>
                                          <a:rPr lang="pt-BR" sz="1200" i="1">
                                            <a:solidFill>
                                              <a:srgbClr val="FF0000"/>
                                            </a:solidFill>
                                            <a:latin typeface="Cambria Math" panose="02040503050406030204" pitchFamily="18" charset="0"/>
                                          </a:rPr>
                                          <m:t>2</m:t>
                                        </m:r>
                                      </m:e>
                                    </m:rad>
                                  </m:num>
                                  <m:den>
                                    <m:r>
                                      <a:rPr lang="pt-BR" sz="1200" i="1">
                                        <a:solidFill>
                                          <a:srgbClr val="FF0000"/>
                                        </a:solidFill>
                                        <a:latin typeface="Cambria Math" panose="02040503050406030204" pitchFamily="18" charset="0"/>
                                      </a:rPr>
                                      <m:t>2</m:t>
                                    </m:r>
                                  </m:den>
                                </m:f>
                                <m:r>
                                  <a:rPr lang="pt-BR" sz="1200" i="1">
                                    <a:solidFill>
                                      <a:srgbClr val="FF0000"/>
                                    </a:solidFill>
                                    <a:latin typeface="Cambria Math" panose="02040503050406030204" pitchFamily="18" charset="0"/>
                                  </a:rPr>
                                  <m:t>,</m:t>
                                </m:r>
                                <m:r>
                                  <a:rPr lang="pt-BR" sz="1200" b="0" i="1" smtClean="0">
                                    <a:solidFill>
                                      <a:srgbClr val="FF0000"/>
                                    </a:solidFill>
                                    <a:latin typeface="Cambria Math" panose="02040503050406030204" pitchFamily="18" charset="0"/>
                                  </a:rPr>
                                  <m:t> </m:t>
                                </m:r>
                                <m:f>
                                  <m:fPr>
                                    <m:ctrlPr>
                                      <a:rPr lang="en-US" sz="1200" i="1">
                                        <a:solidFill>
                                          <a:srgbClr val="FF0000"/>
                                        </a:solidFill>
                                        <a:latin typeface="Cambria Math" panose="02040503050406030204" pitchFamily="18" charset="0"/>
                                      </a:rPr>
                                    </m:ctrlPr>
                                  </m:fPr>
                                  <m:num>
                                    <m:rad>
                                      <m:radPr>
                                        <m:degHide m:val="on"/>
                                        <m:ctrlPr>
                                          <a:rPr lang="en-US" sz="1200" i="1">
                                            <a:solidFill>
                                              <a:srgbClr val="FF0000"/>
                                            </a:solidFill>
                                            <a:latin typeface="Cambria Math" panose="02040503050406030204" pitchFamily="18" charset="0"/>
                                          </a:rPr>
                                        </m:ctrlPr>
                                      </m:radPr>
                                      <m:deg/>
                                      <m:e>
                                        <m:r>
                                          <a:rPr lang="pt-BR" sz="1200" i="1">
                                            <a:solidFill>
                                              <a:srgbClr val="FF0000"/>
                                            </a:solidFill>
                                            <a:latin typeface="Cambria Math" panose="02040503050406030204" pitchFamily="18" charset="0"/>
                                          </a:rPr>
                                          <m:t>2</m:t>
                                        </m:r>
                                      </m:e>
                                    </m:rad>
                                  </m:num>
                                  <m:den>
                                    <m:r>
                                      <a:rPr lang="pt-BR" sz="1200" i="1">
                                        <a:solidFill>
                                          <a:srgbClr val="FF0000"/>
                                        </a:solidFill>
                                        <a:latin typeface="Cambria Math" panose="02040503050406030204" pitchFamily="18" charset="0"/>
                                      </a:rPr>
                                      <m:t>2</m:t>
                                    </m:r>
                                  </m:den>
                                </m:f>
                                <m:r>
                                  <m:rPr>
                                    <m:nor/>
                                  </m:rPr>
                                  <a:rPr lang="en-US" sz="1200" dirty="0">
                                    <a:solidFill>
                                      <a:srgbClr val="FF0000"/>
                                    </a:solidFill>
                                  </a:rPr>
                                  <m:t> </m:t>
                                </m:r>
                              </m:e>
                            </m:d>
                          </m:oMath>
                        </m:oMathPara>
                      </a14:m>
                      <a:endParaRPr lang="en-US" sz="1200" dirty="0">
                        <a:solidFill>
                          <a:srgbClr val="FF0000"/>
                        </a:solidFill>
                      </a:endParaRPr>
                    </a:p>
                  </p:txBody>
                </p:sp>
              </mc:Choice>
              <mc:Fallback xmlns="">
                <p:sp>
                  <p:nvSpPr>
                    <p:cNvPr id="20" name="TextBox 19">
                      <a:extLst>
                        <a:ext uri="{FF2B5EF4-FFF2-40B4-BE49-F238E27FC236}">
                          <a16:creationId xmlns:a16="http://schemas.microsoft.com/office/drawing/2014/main" id="{9726BC83-3511-B089-8840-C5F02B0242C9}"/>
                        </a:ext>
                      </a:extLst>
                    </p:cNvPr>
                    <p:cNvSpPr txBox="1">
                      <a:spLocks noRot="1" noChangeAspect="1" noMove="1" noResize="1" noEditPoints="1" noAdjustHandles="1" noChangeArrowheads="1" noChangeShapeType="1" noTextEdit="1"/>
                    </p:cNvSpPr>
                    <p:nvPr/>
                  </p:nvSpPr>
                  <p:spPr>
                    <a:xfrm>
                      <a:off x="4779241" y="1615288"/>
                      <a:ext cx="1197210" cy="703307"/>
                    </a:xfrm>
                    <a:prstGeom prst="rect">
                      <a:avLst/>
                    </a:prstGeom>
                    <a:blipFill>
                      <a:blip r:embed="rId6"/>
                      <a:stretch>
                        <a:fillRect/>
                      </a:stretch>
                    </a:blipFill>
                  </p:spPr>
                  <p:txBody>
                    <a:bodyPr/>
                    <a:lstStyle/>
                    <a:p>
                      <a:r>
                        <a:rPr lang="en-US">
                          <a:noFill/>
                        </a:rPr>
                        <a:t> </a:t>
                      </a:r>
                    </a:p>
                  </p:txBody>
                </p:sp>
              </mc:Fallback>
            </mc:AlternateContent>
          </p:grpSp>
          <p:grpSp>
            <p:nvGrpSpPr>
              <p:cNvPr id="13" name="Group 12">
                <a:extLst>
                  <a:ext uri="{FF2B5EF4-FFF2-40B4-BE49-F238E27FC236}">
                    <a16:creationId xmlns:a16="http://schemas.microsoft.com/office/drawing/2014/main" id="{AFDA8079-B7D6-0E39-44A5-15E33C8CACBA}"/>
                  </a:ext>
                </a:extLst>
              </p:cNvPr>
              <p:cNvGrpSpPr/>
              <p:nvPr/>
            </p:nvGrpSpPr>
            <p:grpSpPr>
              <a:xfrm>
                <a:off x="4636420" y="2988525"/>
                <a:ext cx="853865" cy="2443837"/>
                <a:chOff x="4514152" y="2927423"/>
                <a:chExt cx="934235" cy="2673860"/>
              </a:xfrm>
            </p:grpSpPr>
            <p:cxnSp>
              <p:nvCxnSpPr>
                <p:cNvPr id="17" name="Straight Arrow Connector 16">
                  <a:extLst>
                    <a:ext uri="{FF2B5EF4-FFF2-40B4-BE49-F238E27FC236}">
                      <a16:creationId xmlns:a16="http://schemas.microsoft.com/office/drawing/2014/main" id="{65DEDC30-CDD4-9DF2-3CCD-9B387235C1C5}"/>
                    </a:ext>
                  </a:extLst>
                </p:cNvPr>
                <p:cNvCxnSpPr>
                  <a:cxnSpLocks/>
                </p:cNvCxnSpPr>
                <p:nvPr/>
              </p:nvCxnSpPr>
              <p:spPr>
                <a:xfrm>
                  <a:off x="5428933" y="2927423"/>
                  <a:ext cx="19454" cy="2673860"/>
                </a:xfrm>
                <a:prstGeom prst="straightConnector1">
                  <a:avLst/>
                </a:prstGeom>
                <a:ln w="57150">
                  <a:solidFill>
                    <a:srgbClr val="92D050"/>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4781AD1F-6BB8-CDF1-45EC-BFEC10364BE3}"/>
                        </a:ext>
                      </a:extLst>
                    </p:cNvPr>
                    <p:cNvSpPr txBox="1"/>
                    <p:nvPr/>
                  </p:nvSpPr>
                  <p:spPr>
                    <a:xfrm>
                      <a:off x="4514152" y="4889992"/>
                      <a:ext cx="826988" cy="29708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d>
                              <m:dPr>
                                <m:ctrlPr>
                                  <a:rPr lang="en-US" sz="1200" i="1" smtClean="0">
                                    <a:solidFill>
                                      <a:srgbClr val="92D050"/>
                                    </a:solidFill>
                                    <a:latin typeface="Cambria Math" panose="02040503050406030204" pitchFamily="18" charset="0"/>
                                  </a:rPr>
                                </m:ctrlPr>
                              </m:dPr>
                              <m:e>
                                <m:r>
                                  <a:rPr lang="pt-BR" sz="1200" b="0" i="1" smtClean="0">
                                    <a:solidFill>
                                      <a:srgbClr val="92D050"/>
                                    </a:solidFill>
                                    <a:latin typeface="Cambria Math" panose="02040503050406030204" pitchFamily="18" charset="0"/>
                                  </a:rPr>
                                  <m:t>0, −2</m:t>
                                </m:r>
                              </m:e>
                            </m:d>
                          </m:oMath>
                        </m:oMathPara>
                      </a14:m>
                      <a:endParaRPr lang="en-US" sz="1200" dirty="0">
                        <a:solidFill>
                          <a:srgbClr val="92D050"/>
                        </a:solidFill>
                      </a:endParaRPr>
                    </a:p>
                  </p:txBody>
                </p:sp>
              </mc:Choice>
              <mc:Fallback xmlns="">
                <p:sp>
                  <p:nvSpPr>
                    <p:cNvPr id="18" name="TextBox 17">
                      <a:extLst>
                        <a:ext uri="{FF2B5EF4-FFF2-40B4-BE49-F238E27FC236}">
                          <a16:creationId xmlns:a16="http://schemas.microsoft.com/office/drawing/2014/main" id="{4781AD1F-6BB8-CDF1-45EC-BFEC10364BE3}"/>
                        </a:ext>
                      </a:extLst>
                    </p:cNvPr>
                    <p:cNvSpPr txBox="1">
                      <a:spLocks noRot="1" noChangeAspect="1" noMove="1" noResize="1" noEditPoints="1" noAdjustHandles="1" noChangeArrowheads="1" noChangeShapeType="1" noTextEdit="1"/>
                    </p:cNvSpPr>
                    <p:nvPr/>
                  </p:nvSpPr>
                  <p:spPr>
                    <a:xfrm>
                      <a:off x="4514152" y="4889992"/>
                      <a:ext cx="826988" cy="297085"/>
                    </a:xfrm>
                    <a:prstGeom prst="rect">
                      <a:avLst/>
                    </a:prstGeom>
                    <a:blipFill>
                      <a:blip r:embed="rId7"/>
                      <a:stretch>
                        <a:fillRect b="-6250"/>
                      </a:stretch>
                    </a:blipFill>
                  </p:spPr>
                  <p:txBody>
                    <a:bodyPr/>
                    <a:lstStyle/>
                    <a:p>
                      <a:r>
                        <a:rPr lang="en-US">
                          <a:noFill/>
                        </a:rPr>
                        <a:t> </a:t>
                      </a:r>
                    </a:p>
                  </p:txBody>
                </p:sp>
              </mc:Fallback>
            </mc:AlternateContent>
          </p:grpSp>
          <p:grpSp>
            <p:nvGrpSpPr>
              <p:cNvPr id="14" name="Group 13">
                <a:extLst>
                  <a:ext uri="{FF2B5EF4-FFF2-40B4-BE49-F238E27FC236}">
                    <a16:creationId xmlns:a16="http://schemas.microsoft.com/office/drawing/2014/main" id="{8212FA71-5186-C5C5-C017-5236F11F6C57}"/>
                  </a:ext>
                </a:extLst>
              </p:cNvPr>
              <p:cNvGrpSpPr/>
              <p:nvPr/>
            </p:nvGrpSpPr>
            <p:grpSpPr>
              <a:xfrm>
                <a:off x="4788757" y="2876340"/>
                <a:ext cx="794392" cy="468258"/>
                <a:chOff x="4788757" y="2876340"/>
                <a:chExt cx="794392" cy="468258"/>
              </a:xfrm>
            </p:grpSpPr>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8C794E02-FCF7-1A9B-02A2-70A564F04658}"/>
                        </a:ext>
                      </a:extLst>
                    </p:cNvPr>
                    <p:cNvSpPr txBox="1"/>
                    <p:nvPr/>
                  </p:nvSpPr>
                  <p:spPr>
                    <a:xfrm>
                      <a:off x="4788757" y="3073070"/>
                      <a:ext cx="586140" cy="27152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d>
                              <m:dPr>
                                <m:ctrlPr>
                                  <a:rPr lang="en-US" sz="1200" i="1" smtClean="0">
                                    <a:solidFill>
                                      <a:srgbClr val="FFC000"/>
                                    </a:solidFill>
                                    <a:latin typeface="Cambria Math" panose="02040503050406030204" pitchFamily="18" charset="0"/>
                                  </a:rPr>
                                </m:ctrlPr>
                              </m:dPr>
                              <m:e>
                                <m:r>
                                  <a:rPr lang="pt-BR" sz="1200" b="0" i="1" smtClean="0">
                                    <a:solidFill>
                                      <a:srgbClr val="FFC000"/>
                                    </a:solidFill>
                                    <a:latin typeface="Cambria Math" panose="02040503050406030204" pitchFamily="18" charset="0"/>
                                  </a:rPr>
                                  <m:t>1, 1</m:t>
                                </m:r>
                              </m:e>
                            </m:d>
                          </m:oMath>
                        </m:oMathPara>
                      </a14:m>
                      <a:endParaRPr lang="en-US" sz="1200" dirty="0">
                        <a:solidFill>
                          <a:srgbClr val="FFC000"/>
                        </a:solidFill>
                      </a:endParaRPr>
                    </a:p>
                  </p:txBody>
                </p:sp>
              </mc:Choice>
              <mc:Fallback xmlns="">
                <p:sp>
                  <p:nvSpPr>
                    <p:cNvPr id="15" name="TextBox 14">
                      <a:extLst>
                        <a:ext uri="{FF2B5EF4-FFF2-40B4-BE49-F238E27FC236}">
                          <a16:creationId xmlns:a16="http://schemas.microsoft.com/office/drawing/2014/main" id="{8C794E02-FCF7-1A9B-02A2-70A564F04658}"/>
                        </a:ext>
                      </a:extLst>
                    </p:cNvPr>
                    <p:cNvSpPr txBox="1">
                      <a:spLocks noRot="1" noChangeAspect="1" noMove="1" noResize="1" noEditPoints="1" noAdjustHandles="1" noChangeArrowheads="1" noChangeShapeType="1" noTextEdit="1"/>
                    </p:cNvSpPr>
                    <p:nvPr/>
                  </p:nvSpPr>
                  <p:spPr>
                    <a:xfrm>
                      <a:off x="4788757" y="3073070"/>
                      <a:ext cx="586140" cy="271528"/>
                    </a:xfrm>
                    <a:prstGeom prst="rect">
                      <a:avLst/>
                    </a:prstGeom>
                    <a:blipFill>
                      <a:blip r:embed="rId8"/>
                      <a:stretch>
                        <a:fillRect b="-6667"/>
                      </a:stretch>
                    </a:blipFill>
                  </p:spPr>
                  <p:txBody>
                    <a:bodyPr/>
                    <a:lstStyle/>
                    <a:p>
                      <a:r>
                        <a:rPr lang="en-US">
                          <a:noFill/>
                        </a:rPr>
                        <a:t> </a:t>
                      </a:r>
                    </a:p>
                  </p:txBody>
                </p:sp>
              </mc:Fallback>
            </mc:AlternateContent>
            <p:sp>
              <p:nvSpPr>
                <p:cNvPr id="16" name="Oval 15">
                  <a:extLst>
                    <a:ext uri="{FF2B5EF4-FFF2-40B4-BE49-F238E27FC236}">
                      <a16:creationId xmlns:a16="http://schemas.microsoft.com/office/drawing/2014/main" id="{A23B9FD7-0AC6-39FC-4A29-365B676787BA}"/>
                    </a:ext>
                  </a:extLst>
                </p:cNvPr>
                <p:cNvSpPr/>
                <p:nvPr/>
              </p:nvSpPr>
              <p:spPr>
                <a:xfrm>
                  <a:off x="5356159" y="2876340"/>
                  <a:ext cx="226990" cy="226990"/>
                </a:xfrm>
                <a:prstGeom prst="ellips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00" dirty="0"/>
                </a:p>
              </p:txBody>
            </p:sp>
          </p:grpSp>
        </p:grpSp>
      </p:grpSp>
      <p:pic>
        <p:nvPicPr>
          <p:cNvPr id="274" name="Google Shape;274;p30" descr="{&quot;type&quot;:&quot;$$&quot;,&quot;code&quot;:&quot;$$\\begin{bmatrix}\n{\\frac{{\\sqrt[]{2}}}{2}+1}\\\\\n{\\frac{{\\sqrt[]{2}}}{2}-1}\\\\\n{1}\\\\\n\\end{bmatrix}$$&quot;,&quot;backgroundColor&quot;:&quot;#ffffff&quot;,&quot;id&quot;:&quot;1&quot;,&quot;aid&quot;:null,&quot;backgroundColorModified&quot;:true,&quot;font&quot;:{&quot;family&quot;:&quot;Arial&quot;,&quot;size&quot;:20,&quot;color&quot;:&quot;#000000&quot;},&quot;ts&quot;:1630603114717,&quot;cs&quot;:&quot;IjRessh87Sk8sGvmn4G6sg==&quot;,&quot;size&quot;:{&quot;width&quot;:119.50000000000007,&quot;height&quot;:146.16666666666666}}"/>
          <p:cNvPicPr preferRelativeResize="0"/>
          <p:nvPr/>
        </p:nvPicPr>
        <p:blipFill>
          <a:blip r:embed="rId9">
            <a:alphaModFix/>
          </a:blip>
          <a:stretch>
            <a:fillRect/>
          </a:stretch>
        </p:blipFill>
        <p:spPr>
          <a:xfrm>
            <a:off x="7615130" y="3808030"/>
            <a:ext cx="1138238" cy="1392238"/>
          </a:xfrm>
          <a:prstGeom prst="rect">
            <a:avLst/>
          </a:prstGeom>
          <a:noFill/>
          <a:ln>
            <a:noFill/>
          </a:ln>
        </p:spPr>
      </p:pic>
      <p:sp>
        <p:nvSpPr>
          <p:cNvPr id="275" name="Google Shape;275;p30"/>
          <p:cNvSpPr txBox="1">
            <a:spLocks noGrp="1"/>
          </p:cNvSpPr>
          <p:nvPr>
            <p:ph type="title"/>
          </p:nvPr>
        </p:nvSpPr>
        <p:spPr>
          <a:xfrm>
            <a:off x="84172" y="113717"/>
            <a:ext cx="8428200" cy="5160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pt-BR"/>
              <a:t>Sistema de Coordenadas : Exemplo</a:t>
            </a:r>
            <a:endParaRPr/>
          </a:p>
        </p:txBody>
      </p:sp>
      <p:sp>
        <p:nvSpPr>
          <p:cNvPr id="276" name="Google Shape;276;p30"/>
          <p:cNvSpPr txBox="1">
            <a:spLocks noGrp="1"/>
          </p:cNvSpPr>
          <p:nvPr>
            <p:ph type="sldNum" idx="12"/>
          </p:nvPr>
        </p:nvSpPr>
        <p:spPr>
          <a:xfrm>
            <a:off x="0" y="5410729"/>
            <a:ext cx="474900" cy="3042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pt-BR"/>
              <a:t>30</a:t>
            </a:fld>
            <a:endParaRPr/>
          </a:p>
        </p:txBody>
      </p:sp>
      <p:sp>
        <p:nvSpPr>
          <p:cNvPr id="278" name="Google Shape;278;p30"/>
          <p:cNvSpPr txBox="1"/>
          <p:nvPr/>
        </p:nvSpPr>
        <p:spPr>
          <a:xfrm>
            <a:off x="901867" y="1052164"/>
            <a:ext cx="648300" cy="384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pt-BR" sz="1300" b="1">
                <a:solidFill>
                  <a:schemeClr val="dk1"/>
                </a:solidFill>
              </a:rPr>
              <a:t>(1, 1)</a:t>
            </a:r>
            <a:endParaRPr sz="1500" b="1"/>
          </a:p>
        </p:txBody>
      </p:sp>
      <p:cxnSp>
        <p:nvCxnSpPr>
          <p:cNvPr id="279" name="Google Shape;279;p30"/>
          <p:cNvCxnSpPr/>
          <p:nvPr/>
        </p:nvCxnSpPr>
        <p:spPr>
          <a:xfrm>
            <a:off x="1218477" y="1406906"/>
            <a:ext cx="249000" cy="391800"/>
          </a:xfrm>
          <a:prstGeom prst="straightConnector1">
            <a:avLst/>
          </a:prstGeom>
          <a:noFill/>
          <a:ln w="9525" cap="flat" cmpd="sng">
            <a:solidFill>
              <a:schemeClr val="dk2"/>
            </a:solidFill>
            <a:prstDash val="solid"/>
            <a:round/>
            <a:headEnd type="none" w="med" len="med"/>
            <a:tailEnd type="triangle" w="med" len="med"/>
          </a:ln>
        </p:spPr>
      </p:cxnSp>
      <p:sp>
        <p:nvSpPr>
          <p:cNvPr id="280" name="Google Shape;280;p30"/>
          <p:cNvSpPr/>
          <p:nvPr/>
        </p:nvSpPr>
        <p:spPr>
          <a:xfrm>
            <a:off x="1444859" y="1798706"/>
            <a:ext cx="113100" cy="113100"/>
          </a:xfrm>
          <a:prstGeom prst="flowChartConnector">
            <a:avLst/>
          </a:prstGeom>
          <a:solidFill>
            <a:srgbClr val="C000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81" name="Google Shape;281;p30" descr="{&quot;id&quot;:&quot;1&quot;,&quot;backgroundColorModified&quot;:true,&quot;code&quot;:&quot;$$\\begin{bmatrix}\n{\\frac{{\\sqrt[]{2}}}{2}}&amp;{0}&amp;{1}\\\\\n{\\frac{{\\sqrt[]{2}}}{2}}&amp;{-2}&amp;{1}\\\\\n{0}&amp;{0}&amp;{1}\\\\\n\\end{bmatrix}\\cdot\\begin{bmatrix}\n{1}\\\\\n{1}\\\\\n{1}\\\\\n\\end{bmatrix}=$$&quot;,&quot;aid&quot;:null,&quot;backgroundColor&quot;:&quot;#ffffff&quot;,&quot;font&quot;:{&quot;color&quot;:&quot;#000000&quot;,&quot;size&quot;:20,&quot;family&quot;:&quot;Arial&quot;},&quot;type&quot;:&quot;$$&quot;,&quot;ts&quot;:1630603134824,&quot;cs&quot;:&quot;+StMH98dhcUREmD6pKseCw==&quot;,&quot;size&quot;:{&quot;width&quot;:305.25,&quot;height&quot;:146.25}}"/>
          <p:cNvPicPr preferRelativeResize="0"/>
          <p:nvPr/>
        </p:nvPicPr>
        <p:blipFill>
          <a:blip r:embed="rId10">
            <a:alphaModFix/>
          </a:blip>
          <a:stretch>
            <a:fillRect/>
          </a:stretch>
        </p:blipFill>
        <p:spPr>
          <a:xfrm>
            <a:off x="4524113" y="3808632"/>
            <a:ext cx="2907506" cy="1393031"/>
          </a:xfrm>
          <a:prstGeom prst="rect">
            <a:avLst/>
          </a:prstGeom>
          <a:noFill/>
          <a:ln>
            <a:noFill/>
          </a:ln>
        </p:spPr>
      </p:pic>
      <p:sp>
        <p:nvSpPr>
          <p:cNvPr id="282" name="Google Shape;282;p30"/>
          <p:cNvSpPr/>
          <p:nvPr/>
        </p:nvSpPr>
        <p:spPr>
          <a:xfrm>
            <a:off x="4271477" y="2956146"/>
            <a:ext cx="113100" cy="113100"/>
          </a:xfrm>
          <a:prstGeom prst="flowChartConnector">
            <a:avLst/>
          </a:prstGeom>
          <a:solidFill>
            <a:srgbClr val="00FF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30"/>
          <p:cNvSpPr/>
          <p:nvPr/>
        </p:nvSpPr>
        <p:spPr>
          <a:xfrm>
            <a:off x="7562190" y="3697450"/>
            <a:ext cx="1244100" cy="1583100"/>
          </a:xfrm>
          <a:prstGeom prst="rect">
            <a:avLst/>
          </a:prstGeom>
          <a:solidFill>
            <a:srgbClr val="00FF00">
              <a:alpha val="3127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30"/>
          <p:cNvSpPr/>
          <p:nvPr/>
        </p:nvSpPr>
        <p:spPr>
          <a:xfrm>
            <a:off x="6652746" y="3901004"/>
            <a:ext cx="411900" cy="1206300"/>
          </a:xfrm>
          <a:prstGeom prst="rect">
            <a:avLst/>
          </a:prstGeom>
          <a:solidFill>
            <a:srgbClr val="FF0000">
              <a:alpha val="3127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30"/>
          <p:cNvSpPr txBox="1"/>
          <p:nvPr/>
        </p:nvSpPr>
        <p:spPr>
          <a:xfrm>
            <a:off x="4708303" y="2788251"/>
            <a:ext cx="1070700" cy="384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pt-BR" sz="1300" b="1" dirty="0">
                <a:solidFill>
                  <a:schemeClr val="dk1"/>
                </a:solidFill>
              </a:rPr>
              <a:t>(1.7, -0.3)</a:t>
            </a:r>
            <a:endParaRPr sz="1500" b="1" dirty="0"/>
          </a:p>
        </p:txBody>
      </p:sp>
      <p:cxnSp>
        <p:nvCxnSpPr>
          <p:cNvPr id="286" name="Google Shape;286;p30"/>
          <p:cNvCxnSpPr>
            <a:cxnSpLocks/>
          </p:cNvCxnSpPr>
          <p:nvPr/>
        </p:nvCxnSpPr>
        <p:spPr>
          <a:xfrm flipH="1">
            <a:off x="4407589" y="3012505"/>
            <a:ext cx="428526" cy="0"/>
          </a:xfrm>
          <a:prstGeom prst="straightConnector1">
            <a:avLst/>
          </a:prstGeom>
          <a:noFill/>
          <a:ln w="9525" cap="flat" cmpd="sng">
            <a:solidFill>
              <a:schemeClr val="dk2"/>
            </a:solidFill>
            <a:prstDash val="solid"/>
            <a:round/>
            <a:headEnd type="none" w="med" len="med"/>
            <a:tailEnd type="triangle" w="med" len="med"/>
          </a:ln>
        </p:spPr>
      </p:cxnSp>
      <p:sp>
        <p:nvSpPr>
          <p:cNvPr id="3" name="TextBox 2">
            <a:extLst>
              <a:ext uri="{FF2B5EF4-FFF2-40B4-BE49-F238E27FC236}">
                <a16:creationId xmlns:a16="http://schemas.microsoft.com/office/drawing/2014/main" id="{3D03F5D8-09B8-6162-D32E-95690A2BDF94}"/>
              </a:ext>
            </a:extLst>
          </p:cNvPr>
          <p:cNvSpPr txBox="1"/>
          <p:nvPr/>
        </p:nvSpPr>
        <p:spPr>
          <a:xfrm>
            <a:off x="6023070" y="2449179"/>
            <a:ext cx="2993891" cy="307777"/>
          </a:xfrm>
          <a:prstGeom prst="rect">
            <a:avLst/>
          </a:prstGeom>
          <a:noFill/>
        </p:spPr>
        <p:txBody>
          <a:bodyPr wrap="square">
            <a:spAutoFit/>
          </a:bodyPr>
          <a:lstStyle/>
          <a:p>
            <a:pPr marL="0" lvl="0" indent="0" algn="l" rtl="0">
              <a:spcBef>
                <a:spcPts val="0"/>
              </a:spcBef>
              <a:spcAft>
                <a:spcPts val="0"/>
              </a:spcAft>
              <a:buNone/>
            </a:pPr>
            <a:r>
              <a:rPr lang="pt-BR" b="1" dirty="0">
                <a:solidFill>
                  <a:srgbClr val="FF0000"/>
                </a:solidFill>
              </a:rPr>
              <a:t>Vamos testar com o ponto (1,1).</a:t>
            </a:r>
          </a:p>
        </p:txBody>
      </p:sp>
      <p:cxnSp>
        <p:nvCxnSpPr>
          <p:cNvPr id="6" name="Straight Arrow Connector 5">
            <a:extLst>
              <a:ext uri="{FF2B5EF4-FFF2-40B4-BE49-F238E27FC236}">
                <a16:creationId xmlns:a16="http://schemas.microsoft.com/office/drawing/2014/main" id="{EE33A6B5-43C4-09D2-B26C-3F658E0C81FF}"/>
              </a:ext>
            </a:extLst>
          </p:cNvPr>
          <p:cNvCxnSpPr/>
          <p:nvPr/>
        </p:nvCxnSpPr>
        <p:spPr>
          <a:xfrm flipH="1">
            <a:off x="6931152" y="2825496"/>
            <a:ext cx="500467" cy="871954"/>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74"/>
                                        </p:tgtEl>
                                        <p:attrNameLst>
                                          <p:attrName>style.visibility</p:attrName>
                                        </p:attrNameLst>
                                      </p:cBhvr>
                                      <p:to>
                                        <p:strVal val="visible"/>
                                      </p:to>
                                    </p:set>
                                    <p:animEffect transition="in" filter="fade">
                                      <p:cBhvr>
                                        <p:cTn id="7" dur="1000"/>
                                        <p:tgtEl>
                                          <p:spTgt spid="274"/>
                                        </p:tgtEl>
                                      </p:cBhvr>
                                    </p:animEffect>
                                  </p:childTnLst>
                                </p:cTn>
                              </p:par>
                              <p:par>
                                <p:cTn id="8" presetID="10" presetClass="entr" presetSubtype="0" fill="hold" nodeType="withEffect">
                                  <p:stCondLst>
                                    <p:cond delay="0"/>
                                  </p:stCondLst>
                                  <p:childTnLst>
                                    <p:set>
                                      <p:cBhvr>
                                        <p:cTn id="9" dur="1" fill="hold">
                                          <p:stCondLst>
                                            <p:cond delay="0"/>
                                          </p:stCondLst>
                                        </p:cTn>
                                        <p:tgtEl>
                                          <p:spTgt spid="283"/>
                                        </p:tgtEl>
                                        <p:attrNameLst>
                                          <p:attrName>style.visibility</p:attrName>
                                        </p:attrNameLst>
                                      </p:cBhvr>
                                      <p:to>
                                        <p:strVal val="visible"/>
                                      </p:to>
                                    </p:set>
                                    <p:animEffect transition="in" filter="fade">
                                      <p:cBhvr>
                                        <p:cTn id="10" dur="1000"/>
                                        <p:tgtEl>
                                          <p:spTgt spid="2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grpSp>
        <p:nvGrpSpPr>
          <p:cNvPr id="43" name="Group 42">
            <a:extLst>
              <a:ext uri="{FF2B5EF4-FFF2-40B4-BE49-F238E27FC236}">
                <a16:creationId xmlns:a16="http://schemas.microsoft.com/office/drawing/2014/main" id="{55810AE5-3AD2-87C0-0EF5-C76E12C5421F}"/>
              </a:ext>
            </a:extLst>
          </p:cNvPr>
          <p:cNvGrpSpPr/>
          <p:nvPr/>
        </p:nvGrpSpPr>
        <p:grpSpPr>
          <a:xfrm>
            <a:off x="108420" y="628658"/>
            <a:ext cx="4408603" cy="2294971"/>
            <a:chOff x="285361" y="1478846"/>
            <a:chExt cx="7833481" cy="4077848"/>
          </a:xfrm>
        </p:grpSpPr>
        <p:grpSp>
          <p:nvGrpSpPr>
            <p:cNvPr id="44" name="Group 43">
              <a:extLst>
                <a:ext uri="{FF2B5EF4-FFF2-40B4-BE49-F238E27FC236}">
                  <a16:creationId xmlns:a16="http://schemas.microsoft.com/office/drawing/2014/main" id="{5B505B6F-7386-7C01-77A2-4A5554DDDAAA}"/>
                </a:ext>
              </a:extLst>
            </p:cNvPr>
            <p:cNvGrpSpPr/>
            <p:nvPr/>
          </p:nvGrpSpPr>
          <p:grpSpPr>
            <a:xfrm>
              <a:off x="875489" y="2507787"/>
              <a:ext cx="1984442" cy="2185124"/>
              <a:chOff x="875489" y="2507787"/>
              <a:chExt cx="1984442" cy="2185124"/>
            </a:xfrm>
          </p:grpSpPr>
          <p:cxnSp>
            <p:nvCxnSpPr>
              <p:cNvPr id="272" name="Straight Arrow Connector 271">
                <a:extLst>
                  <a:ext uri="{FF2B5EF4-FFF2-40B4-BE49-F238E27FC236}">
                    <a16:creationId xmlns:a16="http://schemas.microsoft.com/office/drawing/2014/main" id="{F0BBAC45-2F69-1BC6-5A36-1BD9DD40F43E}"/>
                  </a:ext>
                </a:extLst>
              </p:cNvPr>
              <p:cNvCxnSpPr>
                <a:cxnSpLocks/>
              </p:cNvCxnSpPr>
              <p:nvPr/>
            </p:nvCxnSpPr>
            <p:spPr>
              <a:xfrm flipV="1">
                <a:off x="1040859" y="2507787"/>
                <a:ext cx="0" cy="1938236"/>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73" name="Straight Arrow Connector 272">
                <a:extLst>
                  <a:ext uri="{FF2B5EF4-FFF2-40B4-BE49-F238E27FC236}">
                    <a16:creationId xmlns:a16="http://schemas.microsoft.com/office/drawing/2014/main" id="{5E595815-1049-5219-5D01-9183CB89548D}"/>
                  </a:ext>
                </a:extLst>
              </p:cNvPr>
              <p:cNvCxnSpPr>
                <a:cxnSpLocks/>
              </p:cNvCxnSpPr>
              <p:nvPr/>
            </p:nvCxnSpPr>
            <p:spPr>
              <a:xfrm>
                <a:off x="875489" y="4238499"/>
                <a:ext cx="1984442"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74" name="Straight Arrow Connector 273">
                <a:extLst>
                  <a:ext uri="{FF2B5EF4-FFF2-40B4-BE49-F238E27FC236}">
                    <a16:creationId xmlns:a16="http://schemas.microsoft.com/office/drawing/2014/main" id="{0F2587FB-08C3-0AB2-CBBE-08AAA01162D9}"/>
                  </a:ext>
                </a:extLst>
              </p:cNvPr>
              <p:cNvCxnSpPr>
                <a:cxnSpLocks/>
              </p:cNvCxnSpPr>
              <p:nvPr/>
            </p:nvCxnSpPr>
            <p:spPr>
              <a:xfrm>
                <a:off x="1060314" y="4358472"/>
                <a:ext cx="1277029" cy="0"/>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75" name="TextBox 274">
                <a:extLst>
                  <a:ext uri="{FF2B5EF4-FFF2-40B4-BE49-F238E27FC236}">
                    <a16:creationId xmlns:a16="http://schemas.microsoft.com/office/drawing/2014/main" id="{FDF21A48-77FA-8845-2ACD-DFD0B3CE9716}"/>
                  </a:ext>
                </a:extLst>
              </p:cNvPr>
              <p:cNvSpPr txBox="1"/>
              <p:nvPr/>
            </p:nvSpPr>
            <p:spPr>
              <a:xfrm>
                <a:off x="1585608" y="4319560"/>
                <a:ext cx="311285" cy="373351"/>
              </a:xfrm>
              <a:prstGeom prst="rect">
                <a:avLst/>
              </a:prstGeom>
              <a:noFill/>
            </p:spPr>
            <p:txBody>
              <a:bodyPr wrap="square">
                <a:spAutoFit/>
              </a:bodyPr>
              <a:lstStyle/>
              <a:p>
                <a:r>
                  <a:rPr lang="pt-BR" sz="1000" b="1" dirty="0"/>
                  <a:t>1</a:t>
                </a:r>
                <a:endParaRPr lang="en-US" sz="1000" b="1" dirty="0"/>
              </a:p>
            </p:txBody>
          </p:sp>
        </p:grpSp>
        <p:pic>
          <p:nvPicPr>
            <p:cNvPr id="45" name="Picture 44" descr="A glass with a candle in it&#10;&#10;Description automatically generated with low confidence">
              <a:extLst>
                <a:ext uri="{FF2B5EF4-FFF2-40B4-BE49-F238E27FC236}">
                  <a16:creationId xmlns:a16="http://schemas.microsoft.com/office/drawing/2014/main" id="{875E0FF9-B72B-3AE9-F9E6-9A2D8F9584B3}"/>
                </a:ext>
              </a:extLst>
            </p:cNvPr>
            <p:cNvPicPr>
              <a:picLocks noChangeAspect="1"/>
            </p:cNvPicPr>
            <p:nvPr/>
          </p:nvPicPr>
          <p:blipFill>
            <a:blip r:embed="rId3"/>
            <a:stretch>
              <a:fillRect/>
            </a:stretch>
          </p:blipFill>
          <p:spPr>
            <a:xfrm>
              <a:off x="1040859" y="2927423"/>
              <a:ext cx="1306212" cy="1306212"/>
            </a:xfrm>
            <a:prstGeom prst="rect">
              <a:avLst/>
            </a:prstGeom>
          </p:spPr>
        </p:pic>
        <p:grpSp>
          <p:nvGrpSpPr>
            <p:cNvPr id="46" name="Group 45">
              <a:extLst>
                <a:ext uri="{FF2B5EF4-FFF2-40B4-BE49-F238E27FC236}">
                  <a16:creationId xmlns:a16="http://schemas.microsoft.com/office/drawing/2014/main" id="{4F111952-CA70-E62A-848D-9A77995F8D68}"/>
                </a:ext>
              </a:extLst>
            </p:cNvPr>
            <p:cNvGrpSpPr/>
            <p:nvPr/>
          </p:nvGrpSpPr>
          <p:grpSpPr>
            <a:xfrm>
              <a:off x="3020177" y="2816319"/>
              <a:ext cx="745578" cy="740785"/>
              <a:chOff x="3020177" y="2816319"/>
              <a:chExt cx="745578" cy="740785"/>
            </a:xfrm>
          </p:grpSpPr>
          <p:sp>
            <p:nvSpPr>
              <p:cNvPr id="270" name="Right Arrow 269">
                <a:extLst>
                  <a:ext uri="{FF2B5EF4-FFF2-40B4-BE49-F238E27FC236}">
                    <a16:creationId xmlns:a16="http://schemas.microsoft.com/office/drawing/2014/main" id="{400F0D02-DBD5-1B7F-6928-D18F082B94D5}"/>
                  </a:ext>
                </a:extLst>
              </p:cNvPr>
              <p:cNvSpPr/>
              <p:nvPr/>
            </p:nvSpPr>
            <p:spPr>
              <a:xfrm>
                <a:off x="3020177" y="3333368"/>
                <a:ext cx="745578" cy="223736"/>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00"/>
              </a:p>
            </p:txBody>
          </p:sp>
          <p:sp>
            <p:nvSpPr>
              <p:cNvPr id="271" name="TextBox 270">
                <a:extLst>
                  <a:ext uri="{FF2B5EF4-FFF2-40B4-BE49-F238E27FC236}">
                    <a16:creationId xmlns:a16="http://schemas.microsoft.com/office/drawing/2014/main" id="{E76A4C6B-2F83-1D77-B1D5-16F9AFAEDD01}"/>
                  </a:ext>
                </a:extLst>
              </p:cNvPr>
              <p:cNvSpPr txBox="1"/>
              <p:nvPr/>
            </p:nvSpPr>
            <p:spPr>
              <a:xfrm>
                <a:off x="3172585" y="2816319"/>
                <a:ext cx="431254" cy="588310"/>
              </a:xfrm>
              <a:prstGeom prst="rect">
                <a:avLst/>
              </a:prstGeom>
              <a:noFill/>
            </p:spPr>
            <p:txBody>
              <a:bodyPr wrap="square">
                <a:spAutoFit/>
              </a:bodyPr>
              <a:lstStyle/>
              <a:p>
                <a:r>
                  <a:rPr lang="pt-BR" sz="2000" b="1" noProof="1"/>
                  <a:t>T</a:t>
                </a:r>
                <a:endParaRPr lang="en-US" sz="1000" b="1" dirty="0"/>
              </a:p>
            </p:txBody>
          </p:sp>
        </p:grpSp>
        <p:pic>
          <p:nvPicPr>
            <p:cNvPr id="47" name="Picture 46" descr="A glass with a candle in it&#10;&#10;Description automatically generated with low confidence">
              <a:extLst>
                <a:ext uri="{FF2B5EF4-FFF2-40B4-BE49-F238E27FC236}">
                  <a16:creationId xmlns:a16="http://schemas.microsoft.com/office/drawing/2014/main" id="{7B761E6F-B37E-4233-3590-4C34228C8DAE}"/>
                </a:ext>
              </a:extLst>
            </p:cNvPr>
            <p:cNvPicPr>
              <a:picLocks noChangeAspect="1"/>
            </p:cNvPicPr>
            <p:nvPr/>
          </p:nvPicPr>
          <p:blipFill>
            <a:blip r:embed="rId3"/>
            <a:stretch>
              <a:fillRect/>
            </a:stretch>
          </p:blipFill>
          <p:spPr>
            <a:xfrm rot="10800000">
              <a:off x="4606589" y="2524810"/>
              <a:ext cx="2682777" cy="2559381"/>
            </a:xfrm>
            <a:prstGeom prst="rect">
              <a:avLst/>
            </a:prstGeom>
            <a:scene3d>
              <a:camera prst="isometricOffAxis1Right">
                <a:rot lat="1080000" lon="17400000" rev="0"/>
              </a:camera>
              <a:lightRig rig="threePt" dir="t"/>
            </a:scene3d>
          </p:spPr>
        </p:pic>
        <p:grpSp>
          <p:nvGrpSpPr>
            <p:cNvPr id="48" name="Group 47">
              <a:extLst>
                <a:ext uri="{FF2B5EF4-FFF2-40B4-BE49-F238E27FC236}">
                  <a16:creationId xmlns:a16="http://schemas.microsoft.com/office/drawing/2014/main" id="{6553647C-4354-F9DF-8198-8F29212AD24A}"/>
                </a:ext>
              </a:extLst>
            </p:cNvPr>
            <p:cNvGrpSpPr/>
            <p:nvPr/>
          </p:nvGrpSpPr>
          <p:grpSpPr>
            <a:xfrm>
              <a:off x="4136414" y="1478846"/>
              <a:ext cx="3982428" cy="4077848"/>
              <a:chOff x="3967078" y="1275647"/>
              <a:chExt cx="4357270" cy="4461671"/>
            </a:xfrm>
          </p:grpSpPr>
          <p:cxnSp>
            <p:nvCxnSpPr>
              <p:cNvPr id="258" name="Straight Arrow Connector 257">
                <a:extLst>
                  <a:ext uri="{FF2B5EF4-FFF2-40B4-BE49-F238E27FC236}">
                    <a16:creationId xmlns:a16="http://schemas.microsoft.com/office/drawing/2014/main" id="{43D75116-37B1-09C1-211D-68105BCAC31D}"/>
                  </a:ext>
                </a:extLst>
              </p:cNvPr>
              <p:cNvCxnSpPr>
                <a:cxnSpLocks/>
              </p:cNvCxnSpPr>
              <p:nvPr/>
            </p:nvCxnSpPr>
            <p:spPr>
              <a:xfrm>
                <a:off x="3967078" y="4244503"/>
                <a:ext cx="4318966"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59" name="Straight Arrow Connector 258">
                <a:extLst>
                  <a:ext uri="{FF2B5EF4-FFF2-40B4-BE49-F238E27FC236}">
                    <a16:creationId xmlns:a16="http://schemas.microsoft.com/office/drawing/2014/main" id="{8676EEBF-3762-C0AA-542C-A4AC08C2EDFF}"/>
                  </a:ext>
                </a:extLst>
              </p:cNvPr>
              <p:cNvCxnSpPr>
                <a:cxnSpLocks/>
              </p:cNvCxnSpPr>
              <p:nvPr/>
            </p:nvCxnSpPr>
            <p:spPr>
              <a:xfrm>
                <a:off x="4151903" y="4364476"/>
                <a:ext cx="1277029" cy="0"/>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60" name="TextBox 259">
                <a:extLst>
                  <a:ext uri="{FF2B5EF4-FFF2-40B4-BE49-F238E27FC236}">
                    <a16:creationId xmlns:a16="http://schemas.microsoft.com/office/drawing/2014/main" id="{AC44D027-A183-F74D-3EEC-3C60B72046FF}"/>
                  </a:ext>
                </a:extLst>
              </p:cNvPr>
              <p:cNvSpPr txBox="1"/>
              <p:nvPr/>
            </p:nvSpPr>
            <p:spPr>
              <a:xfrm>
                <a:off x="4677197" y="4325564"/>
                <a:ext cx="311286" cy="408492"/>
              </a:xfrm>
              <a:prstGeom prst="rect">
                <a:avLst/>
              </a:prstGeom>
              <a:noFill/>
            </p:spPr>
            <p:txBody>
              <a:bodyPr wrap="square">
                <a:spAutoFit/>
              </a:bodyPr>
              <a:lstStyle/>
              <a:p>
                <a:r>
                  <a:rPr lang="pt-BR" sz="1000" b="1" dirty="0"/>
                  <a:t>1</a:t>
                </a:r>
                <a:endParaRPr lang="en-US" sz="1000" b="1" dirty="0"/>
              </a:p>
            </p:txBody>
          </p:sp>
          <p:grpSp>
            <p:nvGrpSpPr>
              <p:cNvPr id="261" name="Group 260">
                <a:extLst>
                  <a:ext uri="{FF2B5EF4-FFF2-40B4-BE49-F238E27FC236}">
                    <a16:creationId xmlns:a16="http://schemas.microsoft.com/office/drawing/2014/main" id="{7C06CCCD-E4E7-0E07-5A37-FE50C9AC6F80}"/>
                  </a:ext>
                </a:extLst>
              </p:cNvPr>
              <p:cNvGrpSpPr/>
              <p:nvPr/>
            </p:nvGrpSpPr>
            <p:grpSpPr>
              <a:xfrm>
                <a:off x="3967078" y="1412513"/>
                <a:ext cx="4357270" cy="4324805"/>
                <a:chOff x="3967078" y="1412513"/>
                <a:chExt cx="4357270" cy="4324805"/>
              </a:xfrm>
            </p:grpSpPr>
            <p:cxnSp>
              <p:nvCxnSpPr>
                <p:cNvPr id="263" name="Straight Arrow Connector 262">
                  <a:extLst>
                    <a:ext uri="{FF2B5EF4-FFF2-40B4-BE49-F238E27FC236}">
                      <a16:creationId xmlns:a16="http://schemas.microsoft.com/office/drawing/2014/main" id="{2610014E-E76E-8905-B63B-FB922D1B993F}"/>
                    </a:ext>
                  </a:extLst>
                </p:cNvPr>
                <p:cNvCxnSpPr>
                  <a:cxnSpLocks/>
                </p:cNvCxnSpPr>
                <p:nvPr/>
              </p:nvCxnSpPr>
              <p:spPr>
                <a:xfrm>
                  <a:off x="4129325" y="1434831"/>
                  <a:ext cx="0" cy="4302487"/>
                </a:xfrm>
                <a:prstGeom prst="straightConnector1">
                  <a:avLst/>
                </a:prstGeom>
                <a:ln w="19050">
                  <a:solidFill>
                    <a:schemeClr val="bg1">
                      <a:lumMod val="75000"/>
                    </a:schemeClr>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64" name="Straight Arrow Connector 263">
                  <a:extLst>
                    <a:ext uri="{FF2B5EF4-FFF2-40B4-BE49-F238E27FC236}">
                      <a16:creationId xmlns:a16="http://schemas.microsoft.com/office/drawing/2014/main" id="{F7CBA871-B5B5-E0AF-B57B-C3B5E23ADB2F}"/>
                    </a:ext>
                  </a:extLst>
                </p:cNvPr>
                <p:cNvCxnSpPr>
                  <a:cxnSpLocks/>
                </p:cNvCxnSpPr>
                <p:nvPr/>
              </p:nvCxnSpPr>
              <p:spPr>
                <a:xfrm>
                  <a:off x="3967078" y="2927423"/>
                  <a:ext cx="4318966" cy="0"/>
                </a:xfrm>
                <a:prstGeom prst="straightConnector1">
                  <a:avLst/>
                </a:prstGeom>
                <a:ln w="19050">
                  <a:solidFill>
                    <a:schemeClr val="bg1">
                      <a:lumMod val="75000"/>
                    </a:schemeClr>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65" name="Straight Arrow Connector 264">
                  <a:extLst>
                    <a:ext uri="{FF2B5EF4-FFF2-40B4-BE49-F238E27FC236}">
                      <a16:creationId xmlns:a16="http://schemas.microsoft.com/office/drawing/2014/main" id="{F1DAAE9A-3E5C-C69E-6430-ACA9868DAE59}"/>
                    </a:ext>
                  </a:extLst>
                </p:cNvPr>
                <p:cNvCxnSpPr>
                  <a:cxnSpLocks/>
                </p:cNvCxnSpPr>
                <p:nvPr/>
              </p:nvCxnSpPr>
              <p:spPr>
                <a:xfrm>
                  <a:off x="3967078" y="1623907"/>
                  <a:ext cx="4318966" cy="0"/>
                </a:xfrm>
                <a:prstGeom prst="straightConnector1">
                  <a:avLst/>
                </a:prstGeom>
                <a:ln w="19050">
                  <a:solidFill>
                    <a:schemeClr val="bg1">
                      <a:lumMod val="75000"/>
                    </a:schemeClr>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66" name="Straight Arrow Connector 265">
                  <a:extLst>
                    <a:ext uri="{FF2B5EF4-FFF2-40B4-BE49-F238E27FC236}">
                      <a16:creationId xmlns:a16="http://schemas.microsoft.com/office/drawing/2014/main" id="{D47ADF5D-0889-9D89-7910-4479EE84E2F8}"/>
                    </a:ext>
                  </a:extLst>
                </p:cNvPr>
                <p:cNvCxnSpPr>
                  <a:cxnSpLocks/>
                </p:cNvCxnSpPr>
                <p:nvPr/>
              </p:nvCxnSpPr>
              <p:spPr>
                <a:xfrm>
                  <a:off x="5446826" y="1412514"/>
                  <a:ext cx="1560" cy="4302486"/>
                </a:xfrm>
                <a:prstGeom prst="straightConnector1">
                  <a:avLst/>
                </a:prstGeom>
                <a:ln w="19050">
                  <a:solidFill>
                    <a:schemeClr val="bg1">
                      <a:lumMod val="75000"/>
                    </a:schemeClr>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67" name="Straight Arrow Connector 266">
                  <a:extLst>
                    <a:ext uri="{FF2B5EF4-FFF2-40B4-BE49-F238E27FC236}">
                      <a16:creationId xmlns:a16="http://schemas.microsoft.com/office/drawing/2014/main" id="{58E46FD9-89C9-037B-92CC-67AA3611D8F0}"/>
                    </a:ext>
                  </a:extLst>
                </p:cNvPr>
                <p:cNvCxnSpPr>
                  <a:cxnSpLocks/>
                </p:cNvCxnSpPr>
                <p:nvPr/>
              </p:nvCxnSpPr>
              <p:spPr>
                <a:xfrm>
                  <a:off x="6744871" y="1412513"/>
                  <a:ext cx="0" cy="4302487"/>
                </a:xfrm>
                <a:prstGeom prst="straightConnector1">
                  <a:avLst/>
                </a:prstGeom>
                <a:ln w="19050">
                  <a:solidFill>
                    <a:schemeClr val="bg1">
                      <a:lumMod val="75000"/>
                    </a:schemeClr>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68" name="Straight Arrow Connector 267">
                  <a:extLst>
                    <a:ext uri="{FF2B5EF4-FFF2-40B4-BE49-F238E27FC236}">
                      <a16:creationId xmlns:a16="http://schemas.microsoft.com/office/drawing/2014/main" id="{4CEE9895-CF1E-5C50-A966-AEEFFC104CC3}"/>
                    </a:ext>
                  </a:extLst>
                </p:cNvPr>
                <p:cNvCxnSpPr>
                  <a:cxnSpLocks/>
                </p:cNvCxnSpPr>
                <p:nvPr/>
              </p:nvCxnSpPr>
              <p:spPr>
                <a:xfrm>
                  <a:off x="4005382" y="5574118"/>
                  <a:ext cx="4318966" cy="0"/>
                </a:xfrm>
                <a:prstGeom prst="straightConnector1">
                  <a:avLst/>
                </a:prstGeom>
                <a:ln w="19050">
                  <a:solidFill>
                    <a:schemeClr val="bg1">
                      <a:lumMod val="75000"/>
                    </a:schemeClr>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69" name="Straight Arrow Connector 268">
                  <a:extLst>
                    <a:ext uri="{FF2B5EF4-FFF2-40B4-BE49-F238E27FC236}">
                      <a16:creationId xmlns:a16="http://schemas.microsoft.com/office/drawing/2014/main" id="{12DFA0D6-BA6E-E13F-141B-0DB03C5E5A84}"/>
                    </a:ext>
                  </a:extLst>
                </p:cNvPr>
                <p:cNvCxnSpPr>
                  <a:cxnSpLocks/>
                </p:cNvCxnSpPr>
                <p:nvPr/>
              </p:nvCxnSpPr>
              <p:spPr>
                <a:xfrm>
                  <a:off x="8042435" y="1420059"/>
                  <a:ext cx="0" cy="4302487"/>
                </a:xfrm>
                <a:prstGeom prst="straightConnector1">
                  <a:avLst/>
                </a:prstGeom>
                <a:ln w="19050">
                  <a:solidFill>
                    <a:schemeClr val="bg1">
                      <a:lumMod val="75000"/>
                    </a:schemeClr>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cxnSp>
            <p:nvCxnSpPr>
              <p:cNvPr id="262" name="Straight Arrow Connector 261">
                <a:extLst>
                  <a:ext uri="{FF2B5EF4-FFF2-40B4-BE49-F238E27FC236}">
                    <a16:creationId xmlns:a16="http://schemas.microsoft.com/office/drawing/2014/main" id="{7A2FFAEE-EFAC-8589-FF96-1737E26FC27D}"/>
                  </a:ext>
                </a:extLst>
              </p:cNvPr>
              <p:cNvCxnSpPr>
                <a:cxnSpLocks/>
              </p:cNvCxnSpPr>
              <p:nvPr/>
            </p:nvCxnSpPr>
            <p:spPr>
              <a:xfrm flipV="1">
                <a:off x="4132448" y="1275647"/>
                <a:ext cx="0" cy="317638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49" name="Group 48">
              <a:extLst>
                <a:ext uri="{FF2B5EF4-FFF2-40B4-BE49-F238E27FC236}">
                  <a16:creationId xmlns:a16="http://schemas.microsoft.com/office/drawing/2014/main" id="{1183762F-78E7-7048-649B-D2001A118BF4}"/>
                </a:ext>
              </a:extLst>
            </p:cNvPr>
            <p:cNvGrpSpPr/>
            <p:nvPr/>
          </p:nvGrpSpPr>
          <p:grpSpPr>
            <a:xfrm>
              <a:off x="285361" y="2871979"/>
              <a:ext cx="2274169" cy="1806587"/>
              <a:chOff x="285361" y="2871979"/>
              <a:chExt cx="2274169" cy="1806587"/>
            </a:xfrm>
          </p:grpSpPr>
          <p:grpSp>
            <p:nvGrpSpPr>
              <p:cNvPr id="60" name="Group 59">
                <a:extLst>
                  <a:ext uri="{FF2B5EF4-FFF2-40B4-BE49-F238E27FC236}">
                    <a16:creationId xmlns:a16="http://schemas.microsoft.com/office/drawing/2014/main" id="{81423BAA-7F14-93F4-F665-9BA06CA6A9E9}"/>
                  </a:ext>
                </a:extLst>
              </p:cNvPr>
              <p:cNvGrpSpPr/>
              <p:nvPr/>
            </p:nvGrpSpPr>
            <p:grpSpPr>
              <a:xfrm>
                <a:off x="1027889" y="2927423"/>
                <a:ext cx="1319182" cy="1319182"/>
                <a:chOff x="1027889" y="2927423"/>
                <a:chExt cx="1319182" cy="1319182"/>
              </a:xfrm>
            </p:grpSpPr>
            <p:cxnSp>
              <p:nvCxnSpPr>
                <p:cNvPr id="256" name="Straight Arrow Connector 255">
                  <a:extLst>
                    <a:ext uri="{FF2B5EF4-FFF2-40B4-BE49-F238E27FC236}">
                      <a16:creationId xmlns:a16="http://schemas.microsoft.com/office/drawing/2014/main" id="{BDC35EFE-3977-FFAF-1AB4-D6951F6A6F45}"/>
                    </a:ext>
                  </a:extLst>
                </p:cNvPr>
                <p:cNvCxnSpPr>
                  <a:cxnSpLocks/>
                </p:cNvCxnSpPr>
                <p:nvPr/>
              </p:nvCxnSpPr>
              <p:spPr>
                <a:xfrm>
                  <a:off x="1027889" y="4246605"/>
                  <a:ext cx="1319182"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57" name="Straight Arrow Connector 256">
                  <a:extLst>
                    <a:ext uri="{FF2B5EF4-FFF2-40B4-BE49-F238E27FC236}">
                      <a16:creationId xmlns:a16="http://schemas.microsoft.com/office/drawing/2014/main" id="{D07CECD7-C373-ED19-32BE-6B380F7665D5}"/>
                    </a:ext>
                  </a:extLst>
                </p:cNvPr>
                <p:cNvCxnSpPr>
                  <a:cxnSpLocks/>
                </p:cNvCxnSpPr>
                <p:nvPr/>
              </p:nvCxnSpPr>
              <p:spPr>
                <a:xfrm flipV="1">
                  <a:off x="1027889" y="2927423"/>
                  <a:ext cx="0" cy="1319182"/>
                </a:xfrm>
                <a:prstGeom prst="straightConnector1">
                  <a:avLst/>
                </a:prstGeom>
                <a:ln w="57150">
                  <a:solidFill>
                    <a:srgbClr val="92D050"/>
                  </a:solidFill>
                  <a:tailEnd type="triangle"/>
                </a:ln>
              </p:spPr>
              <p:style>
                <a:lnRef idx="1">
                  <a:schemeClr val="accent1"/>
                </a:lnRef>
                <a:fillRef idx="0">
                  <a:schemeClr val="accent1"/>
                </a:fillRef>
                <a:effectRef idx="0">
                  <a:schemeClr val="accent1"/>
                </a:effectRef>
                <a:fontRef idx="minor">
                  <a:schemeClr val="tx1"/>
                </a:fontRef>
              </p:style>
            </p:cxnSp>
          </p:grpSp>
          <p:sp>
            <p:nvSpPr>
              <p:cNvPr id="61" name="Oval 60">
                <a:extLst>
                  <a:ext uri="{FF2B5EF4-FFF2-40B4-BE49-F238E27FC236}">
                    <a16:creationId xmlns:a16="http://schemas.microsoft.com/office/drawing/2014/main" id="{25DA3E5B-205C-6099-4D89-9A45A99FAAA4}"/>
                  </a:ext>
                </a:extLst>
              </p:cNvPr>
              <p:cNvSpPr/>
              <p:nvPr/>
            </p:nvSpPr>
            <p:spPr>
              <a:xfrm>
                <a:off x="925937" y="4118511"/>
                <a:ext cx="226990" cy="226990"/>
              </a:xfrm>
              <a:prstGeom prst="ellips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00" dirty="0"/>
              </a:p>
            </p:txBody>
          </p:sp>
          <mc:AlternateContent xmlns:mc="http://schemas.openxmlformats.org/markup-compatibility/2006" xmlns:a14="http://schemas.microsoft.com/office/drawing/2010/main">
            <mc:Choice Requires="a14">
              <p:sp>
                <p:nvSpPr>
                  <p:cNvPr id="62" name="TextBox 61">
                    <a:extLst>
                      <a:ext uri="{FF2B5EF4-FFF2-40B4-BE49-F238E27FC236}">
                        <a16:creationId xmlns:a16="http://schemas.microsoft.com/office/drawing/2014/main" id="{FABF7332-DC2D-53C9-8996-36ACCD96A98D}"/>
                      </a:ext>
                    </a:extLst>
                  </p:cNvPr>
                  <p:cNvSpPr txBox="1"/>
                  <p:nvPr/>
                </p:nvSpPr>
                <p:spPr>
                  <a:xfrm>
                    <a:off x="285361" y="2871979"/>
                    <a:ext cx="586140" cy="27152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d>
                            <m:dPr>
                              <m:ctrlPr>
                                <a:rPr lang="en-US" sz="1200" i="1" smtClean="0">
                                  <a:solidFill>
                                    <a:srgbClr val="92D050"/>
                                  </a:solidFill>
                                  <a:latin typeface="Cambria Math" panose="02040503050406030204" pitchFamily="18" charset="0"/>
                                </a:rPr>
                              </m:ctrlPr>
                            </m:dPr>
                            <m:e>
                              <m:r>
                                <a:rPr lang="pt-BR" sz="1200" b="0" i="1" smtClean="0">
                                  <a:solidFill>
                                    <a:srgbClr val="92D050"/>
                                  </a:solidFill>
                                  <a:latin typeface="Cambria Math" panose="02040503050406030204" pitchFamily="18" charset="0"/>
                                </a:rPr>
                                <m:t>0, 1</m:t>
                              </m:r>
                            </m:e>
                          </m:d>
                        </m:oMath>
                      </m:oMathPara>
                    </a14:m>
                    <a:endParaRPr lang="en-US" sz="1200" dirty="0">
                      <a:solidFill>
                        <a:srgbClr val="92D050"/>
                      </a:solidFill>
                    </a:endParaRPr>
                  </a:p>
                </p:txBody>
              </p:sp>
            </mc:Choice>
            <mc:Fallback xmlns="">
              <p:sp>
                <p:nvSpPr>
                  <p:cNvPr id="62" name="TextBox 61">
                    <a:extLst>
                      <a:ext uri="{FF2B5EF4-FFF2-40B4-BE49-F238E27FC236}">
                        <a16:creationId xmlns:a16="http://schemas.microsoft.com/office/drawing/2014/main" id="{FABF7332-DC2D-53C9-8996-36ACCD96A98D}"/>
                      </a:ext>
                    </a:extLst>
                  </p:cNvPr>
                  <p:cNvSpPr txBox="1">
                    <a:spLocks noRot="1" noChangeAspect="1" noMove="1" noResize="1" noEditPoints="1" noAdjustHandles="1" noChangeArrowheads="1" noChangeShapeType="1" noTextEdit="1"/>
                  </p:cNvSpPr>
                  <p:nvPr/>
                </p:nvSpPr>
                <p:spPr>
                  <a:xfrm>
                    <a:off x="285361" y="2871979"/>
                    <a:ext cx="586140" cy="271528"/>
                  </a:xfrm>
                  <a:prstGeom prst="rect">
                    <a:avLst/>
                  </a:prstGeom>
                  <a:blipFill>
                    <a:blip r:embed="rId4"/>
                    <a:stretch>
                      <a:fillRect r="-3704" b="-3076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3" name="TextBox 62">
                    <a:extLst>
                      <a:ext uri="{FF2B5EF4-FFF2-40B4-BE49-F238E27FC236}">
                        <a16:creationId xmlns:a16="http://schemas.microsoft.com/office/drawing/2014/main" id="{313BD762-FD8E-9E56-74F3-F26C01CFACE2}"/>
                      </a:ext>
                    </a:extLst>
                  </p:cNvPr>
                  <p:cNvSpPr txBox="1"/>
                  <p:nvPr/>
                </p:nvSpPr>
                <p:spPr>
                  <a:xfrm>
                    <a:off x="1973390" y="4407038"/>
                    <a:ext cx="586140" cy="27152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d>
                            <m:dPr>
                              <m:ctrlPr>
                                <a:rPr lang="en-US" sz="1200" i="1" smtClean="0">
                                  <a:solidFill>
                                    <a:srgbClr val="FF0000"/>
                                  </a:solidFill>
                                  <a:latin typeface="Cambria Math" panose="02040503050406030204" pitchFamily="18" charset="0"/>
                                </a:rPr>
                              </m:ctrlPr>
                            </m:dPr>
                            <m:e>
                              <m:r>
                                <a:rPr lang="pt-BR" sz="1200" b="0" i="1" smtClean="0">
                                  <a:solidFill>
                                    <a:srgbClr val="FF0000"/>
                                  </a:solidFill>
                                  <a:latin typeface="Cambria Math" panose="02040503050406030204" pitchFamily="18" charset="0"/>
                                </a:rPr>
                                <m:t>1, 0</m:t>
                              </m:r>
                            </m:e>
                          </m:d>
                        </m:oMath>
                      </m:oMathPara>
                    </a14:m>
                    <a:endParaRPr lang="en-US" sz="1200" dirty="0">
                      <a:solidFill>
                        <a:srgbClr val="FF0000"/>
                      </a:solidFill>
                    </a:endParaRPr>
                  </a:p>
                </p:txBody>
              </p:sp>
            </mc:Choice>
            <mc:Fallback xmlns="">
              <p:sp>
                <p:nvSpPr>
                  <p:cNvPr id="63" name="TextBox 62">
                    <a:extLst>
                      <a:ext uri="{FF2B5EF4-FFF2-40B4-BE49-F238E27FC236}">
                        <a16:creationId xmlns:a16="http://schemas.microsoft.com/office/drawing/2014/main" id="{313BD762-FD8E-9E56-74F3-F26C01CFACE2}"/>
                      </a:ext>
                    </a:extLst>
                  </p:cNvPr>
                  <p:cNvSpPr txBox="1">
                    <a:spLocks noRot="1" noChangeAspect="1" noMove="1" noResize="1" noEditPoints="1" noAdjustHandles="1" noChangeArrowheads="1" noChangeShapeType="1" noTextEdit="1"/>
                  </p:cNvSpPr>
                  <p:nvPr/>
                </p:nvSpPr>
                <p:spPr>
                  <a:xfrm>
                    <a:off x="1973390" y="4407038"/>
                    <a:ext cx="586140" cy="271528"/>
                  </a:xfrm>
                  <a:prstGeom prst="rect">
                    <a:avLst/>
                  </a:prstGeom>
                  <a:blipFill>
                    <a:blip r:embed="rId5"/>
                    <a:stretch>
                      <a:fillRect r="-3704" b="-30769"/>
                    </a:stretch>
                  </a:blipFill>
                </p:spPr>
                <p:txBody>
                  <a:bodyPr/>
                  <a:lstStyle/>
                  <a:p>
                    <a:r>
                      <a:rPr lang="en-US">
                        <a:noFill/>
                      </a:rPr>
                      <a:t> </a:t>
                    </a:r>
                  </a:p>
                </p:txBody>
              </p:sp>
            </mc:Fallback>
          </mc:AlternateContent>
        </p:grpSp>
        <p:grpSp>
          <p:nvGrpSpPr>
            <p:cNvPr id="50" name="Group 49">
              <a:extLst>
                <a:ext uri="{FF2B5EF4-FFF2-40B4-BE49-F238E27FC236}">
                  <a16:creationId xmlns:a16="http://schemas.microsoft.com/office/drawing/2014/main" id="{26F30A7E-87AE-9E29-3926-741E00E71705}"/>
                </a:ext>
              </a:extLst>
            </p:cNvPr>
            <p:cNvGrpSpPr/>
            <p:nvPr/>
          </p:nvGrpSpPr>
          <p:grpSpPr>
            <a:xfrm>
              <a:off x="4636420" y="1789269"/>
              <a:ext cx="1775938" cy="3643093"/>
              <a:chOff x="4636420" y="1789269"/>
              <a:chExt cx="1775938" cy="3643093"/>
            </a:xfrm>
          </p:grpSpPr>
          <p:grpSp>
            <p:nvGrpSpPr>
              <p:cNvPr id="51" name="Group 50">
                <a:extLst>
                  <a:ext uri="{FF2B5EF4-FFF2-40B4-BE49-F238E27FC236}">
                    <a16:creationId xmlns:a16="http://schemas.microsoft.com/office/drawing/2014/main" id="{86613089-C904-29DB-B29E-F8D7702C8583}"/>
                  </a:ext>
                </a:extLst>
              </p:cNvPr>
              <p:cNvGrpSpPr/>
              <p:nvPr/>
            </p:nvGrpSpPr>
            <p:grpSpPr>
              <a:xfrm>
                <a:off x="4878709" y="1789269"/>
                <a:ext cx="1533649" cy="1178621"/>
                <a:chOff x="4779241" y="1615288"/>
                <a:chExt cx="1678002" cy="1289557"/>
              </a:xfrm>
            </p:grpSpPr>
            <p:cxnSp>
              <p:nvCxnSpPr>
                <p:cNvPr id="58" name="Straight Arrow Connector 57">
                  <a:extLst>
                    <a:ext uri="{FF2B5EF4-FFF2-40B4-BE49-F238E27FC236}">
                      <a16:creationId xmlns:a16="http://schemas.microsoft.com/office/drawing/2014/main" id="{1D1A3BBA-A696-8E76-37D9-000B40F7B85E}"/>
                    </a:ext>
                  </a:extLst>
                </p:cNvPr>
                <p:cNvCxnSpPr>
                  <a:cxnSpLocks/>
                </p:cNvCxnSpPr>
                <p:nvPr/>
              </p:nvCxnSpPr>
              <p:spPr>
                <a:xfrm flipV="1">
                  <a:off x="5428932" y="2043706"/>
                  <a:ext cx="1028311" cy="861139"/>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59" name="TextBox 58">
                      <a:extLst>
                        <a:ext uri="{FF2B5EF4-FFF2-40B4-BE49-F238E27FC236}">
                          <a16:creationId xmlns:a16="http://schemas.microsoft.com/office/drawing/2014/main" id="{7DB0C1C1-F157-AF0D-3C86-C6CFF84CC045}"/>
                        </a:ext>
                      </a:extLst>
                    </p:cNvPr>
                    <p:cNvSpPr txBox="1"/>
                    <p:nvPr/>
                  </p:nvSpPr>
                  <p:spPr>
                    <a:xfrm>
                      <a:off x="4779241" y="1615288"/>
                      <a:ext cx="1197210" cy="70330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d>
                              <m:dPr>
                                <m:ctrlPr>
                                  <a:rPr lang="en-US" sz="1200" i="1" smtClean="0">
                                    <a:solidFill>
                                      <a:srgbClr val="FF0000"/>
                                    </a:solidFill>
                                    <a:latin typeface="Cambria Math" panose="02040503050406030204" pitchFamily="18" charset="0"/>
                                  </a:rPr>
                                </m:ctrlPr>
                              </m:dPr>
                              <m:e>
                                <m:f>
                                  <m:fPr>
                                    <m:ctrlPr>
                                      <a:rPr lang="en-US" sz="1200" i="1">
                                        <a:solidFill>
                                          <a:srgbClr val="FF0000"/>
                                        </a:solidFill>
                                        <a:latin typeface="Cambria Math" panose="02040503050406030204" pitchFamily="18" charset="0"/>
                                      </a:rPr>
                                    </m:ctrlPr>
                                  </m:fPr>
                                  <m:num>
                                    <m:rad>
                                      <m:radPr>
                                        <m:degHide m:val="on"/>
                                        <m:ctrlPr>
                                          <a:rPr lang="en-US" sz="1200" i="1">
                                            <a:solidFill>
                                              <a:srgbClr val="FF0000"/>
                                            </a:solidFill>
                                            <a:latin typeface="Cambria Math" panose="02040503050406030204" pitchFamily="18" charset="0"/>
                                          </a:rPr>
                                        </m:ctrlPr>
                                      </m:radPr>
                                      <m:deg/>
                                      <m:e>
                                        <m:r>
                                          <a:rPr lang="pt-BR" sz="1200" i="1">
                                            <a:solidFill>
                                              <a:srgbClr val="FF0000"/>
                                            </a:solidFill>
                                            <a:latin typeface="Cambria Math" panose="02040503050406030204" pitchFamily="18" charset="0"/>
                                          </a:rPr>
                                          <m:t>2</m:t>
                                        </m:r>
                                      </m:e>
                                    </m:rad>
                                  </m:num>
                                  <m:den>
                                    <m:r>
                                      <a:rPr lang="pt-BR" sz="1200" i="1">
                                        <a:solidFill>
                                          <a:srgbClr val="FF0000"/>
                                        </a:solidFill>
                                        <a:latin typeface="Cambria Math" panose="02040503050406030204" pitchFamily="18" charset="0"/>
                                      </a:rPr>
                                      <m:t>2</m:t>
                                    </m:r>
                                  </m:den>
                                </m:f>
                                <m:r>
                                  <a:rPr lang="pt-BR" sz="1200" i="1">
                                    <a:solidFill>
                                      <a:srgbClr val="FF0000"/>
                                    </a:solidFill>
                                    <a:latin typeface="Cambria Math" panose="02040503050406030204" pitchFamily="18" charset="0"/>
                                  </a:rPr>
                                  <m:t>,</m:t>
                                </m:r>
                                <m:r>
                                  <a:rPr lang="pt-BR" sz="1200" b="0" i="1" smtClean="0">
                                    <a:solidFill>
                                      <a:srgbClr val="FF0000"/>
                                    </a:solidFill>
                                    <a:latin typeface="Cambria Math" panose="02040503050406030204" pitchFamily="18" charset="0"/>
                                  </a:rPr>
                                  <m:t> </m:t>
                                </m:r>
                                <m:f>
                                  <m:fPr>
                                    <m:ctrlPr>
                                      <a:rPr lang="en-US" sz="1200" i="1">
                                        <a:solidFill>
                                          <a:srgbClr val="FF0000"/>
                                        </a:solidFill>
                                        <a:latin typeface="Cambria Math" panose="02040503050406030204" pitchFamily="18" charset="0"/>
                                      </a:rPr>
                                    </m:ctrlPr>
                                  </m:fPr>
                                  <m:num>
                                    <m:rad>
                                      <m:radPr>
                                        <m:degHide m:val="on"/>
                                        <m:ctrlPr>
                                          <a:rPr lang="en-US" sz="1200" i="1">
                                            <a:solidFill>
                                              <a:srgbClr val="FF0000"/>
                                            </a:solidFill>
                                            <a:latin typeface="Cambria Math" panose="02040503050406030204" pitchFamily="18" charset="0"/>
                                          </a:rPr>
                                        </m:ctrlPr>
                                      </m:radPr>
                                      <m:deg/>
                                      <m:e>
                                        <m:r>
                                          <a:rPr lang="pt-BR" sz="1200" i="1">
                                            <a:solidFill>
                                              <a:srgbClr val="FF0000"/>
                                            </a:solidFill>
                                            <a:latin typeface="Cambria Math" panose="02040503050406030204" pitchFamily="18" charset="0"/>
                                          </a:rPr>
                                          <m:t>2</m:t>
                                        </m:r>
                                      </m:e>
                                    </m:rad>
                                  </m:num>
                                  <m:den>
                                    <m:r>
                                      <a:rPr lang="pt-BR" sz="1200" i="1">
                                        <a:solidFill>
                                          <a:srgbClr val="FF0000"/>
                                        </a:solidFill>
                                        <a:latin typeface="Cambria Math" panose="02040503050406030204" pitchFamily="18" charset="0"/>
                                      </a:rPr>
                                      <m:t>2</m:t>
                                    </m:r>
                                  </m:den>
                                </m:f>
                                <m:r>
                                  <m:rPr>
                                    <m:nor/>
                                  </m:rPr>
                                  <a:rPr lang="en-US" sz="1200" dirty="0">
                                    <a:solidFill>
                                      <a:srgbClr val="FF0000"/>
                                    </a:solidFill>
                                  </a:rPr>
                                  <m:t> </m:t>
                                </m:r>
                              </m:e>
                            </m:d>
                          </m:oMath>
                        </m:oMathPara>
                      </a14:m>
                      <a:endParaRPr lang="en-US" sz="1200" dirty="0">
                        <a:solidFill>
                          <a:srgbClr val="FF0000"/>
                        </a:solidFill>
                      </a:endParaRPr>
                    </a:p>
                  </p:txBody>
                </p:sp>
              </mc:Choice>
              <mc:Fallback xmlns="">
                <p:sp>
                  <p:nvSpPr>
                    <p:cNvPr id="59" name="TextBox 58">
                      <a:extLst>
                        <a:ext uri="{FF2B5EF4-FFF2-40B4-BE49-F238E27FC236}">
                          <a16:creationId xmlns:a16="http://schemas.microsoft.com/office/drawing/2014/main" id="{7DB0C1C1-F157-AF0D-3C86-C6CFF84CC045}"/>
                        </a:ext>
                      </a:extLst>
                    </p:cNvPr>
                    <p:cNvSpPr txBox="1">
                      <a:spLocks noRot="1" noChangeAspect="1" noMove="1" noResize="1" noEditPoints="1" noAdjustHandles="1" noChangeArrowheads="1" noChangeShapeType="1" noTextEdit="1"/>
                    </p:cNvSpPr>
                    <p:nvPr/>
                  </p:nvSpPr>
                  <p:spPr>
                    <a:xfrm>
                      <a:off x="4779241" y="1615288"/>
                      <a:ext cx="1197210" cy="703307"/>
                    </a:xfrm>
                    <a:prstGeom prst="rect">
                      <a:avLst/>
                    </a:prstGeom>
                    <a:blipFill>
                      <a:blip r:embed="rId6"/>
                      <a:stretch>
                        <a:fillRect r="-10204" b="-20690"/>
                      </a:stretch>
                    </a:blipFill>
                  </p:spPr>
                  <p:txBody>
                    <a:bodyPr/>
                    <a:lstStyle/>
                    <a:p>
                      <a:r>
                        <a:rPr lang="en-US">
                          <a:noFill/>
                        </a:rPr>
                        <a:t> </a:t>
                      </a:r>
                    </a:p>
                  </p:txBody>
                </p:sp>
              </mc:Fallback>
            </mc:AlternateContent>
          </p:grpSp>
          <p:grpSp>
            <p:nvGrpSpPr>
              <p:cNvPr id="52" name="Group 51">
                <a:extLst>
                  <a:ext uri="{FF2B5EF4-FFF2-40B4-BE49-F238E27FC236}">
                    <a16:creationId xmlns:a16="http://schemas.microsoft.com/office/drawing/2014/main" id="{5619D5CD-4CB6-B0D4-7D09-7BDB731D0C44}"/>
                  </a:ext>
                </a:extLst>
              </p:cNvPr>
              <p:cNvGrpSpPr/>
              <p:nvPr/>
            </p:nvGrpSpPr>
            <p:grpSpPr>
              <a:xfrm>
                <a:off x="4636420" y="2988525"/>
                <a:ext cx="853865" cy="2443837"/>
                <a:chOff x="4514152" y="2927423"/>
                <a:chExt cx="934235" cy="2673860"/>
              </a:xfrm>
            </p:grpSpPr>
            <p:cxnSp>
              <p:nvCxnSpPr>
                <p:cNvPr id="56" name="Straight Arrow Connector 55">
                  <a:extLst>
                    <a:ext uri="{FF2B5EF4-FFF2-40B4-BE49-F238E27FC236}">
                      <a16:creationId xmlns:a16="http://schemas.microsoft.com/office/drawing/2014/main" id="{356C6117-CB35-58DF-86D0-7ACF262A1736}"/>
                    </a:ext>
                  </a:extLst>
                </p:cNvPr>
                <p:cNvCxnSpPr>
                  <a:cxnSpLocks/>
                </p:cNvCxnSpPr>
                <p:nvPr/>
              </p:nvCxnSpPr>
              <p:spPr>
                <a:xfrm>
                  <a:off x="5428933" y="2927423"/>
                  <a:ext cx="19454" cy="2673860"/>
                </a:xfrm>
                <a:prstGeom prst="straightConnector1">
                  <a:avLst/>
                </a:prstGeom>
                <a:ln w="57150">
                  <a:solidFill>
                    <a:srgbClr val="92D050"/>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57" name="TextBox 56">
                      <a:extLst>
                        <a:ext uri="{FF2B5EF4-FFF2-40B4-BE49-F238E27FC236}">
                          <a16:creationId xmlns:a16="http://schemas.microsoft.com/office/drawing/2014/main" id="{95D1975B-F1B9-729F-E18D-89E3BAE0AB61}"/>
                        </a:ext>
                      </a:extLst>
                    </p:cNvPr>
                    <p:cNvSpPr txBox="1"/>
                    <p:nvPr/>
                  </p:nvSpPr>
                  <p:spPr>
                    <a:xfrm>
                      <a:off x="4514152" y="4889992"/>
                      <a:ext cx="826988" cy="29708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d>
                              <m:dPr>
                                <m:ctrlPr>
                                  <a:rPr lang="en-US" sz="1200" i="1" smtClean="0">
                                    <a:solidFill>
                                      <a:srgbClr val="92D050"/>
                                    </a:solidFill>
                                    <a:latin typeface="Cambria Math" panose="02040503050406030204" pitchFamily="18" charset="0"/>
                                  </a:rPr>
                                </m:ctrlPr>
                              </m:dPr>
                              <m:e>
                                <m:r>
                                  <a:rPr lang="pt-BR" sz="1200" b="0" i="1" smtClean="0">
                                    <a:solidFill>
                                      <a:srgbClr val="92D050"/>
                                    </a:solidFill>
                                    <a:latin typeface="Cambria Math" panose="02040503050406030204" pitchFamily="18" charset="0"/>
                                  </a:rPr>
                                  <m:t>0, −2</m:t>
                                </m:r>
                              </m:e>
                            </m:d>
                          </m:oMath>
                        </m:oMathPara>
                      </a14:m>
                      <a:endParaRPr lang="en-US" sz="1200" dirty="0">
                        <a:solidFill>
                          <a:srgbClr val="92D050"/>
                        </a:solidFill>
                      </a:endParaRPr>
                    </a:p>
                  </p:txBody>
                </p:sp>
              </mc:Choice>
              <mc:Fallback xmlns="">
                <p:sp>
                  <p:nvSpPr>
                    <p:cNvPr id="57" name="TextBox 56">
                      <a:extLst>
                        <a:ext uri="{FF2B5EF4-FFF2-40B4-BE49-F238E27FC236}">
                          <a16:creationId xmlns:a16="http://schemas.microsoft.com/office/drawing/2014/main" id="{95D1975B-F1B9-729F-E18D-89E3BAE0AB61}"/>
                        </a:ext>
                      </a:extLst>
                    </p:cNvPr>
                    <p:cNvSpPr txBox="1">
                      <a:spLocks noRot="1" noChangeAspect="1" noMove="1" noResize="1" noEditPoints="1" noAdjustHandles="1" noChangeArrowheads="1" noChangeShapeType="1" noTextEdit="1"/>
                    </p:cNvSpPr>
                    <p:nvPr/>
                  </p:nvSpPr>
                  <p:spPr>
                    <a:xfrm>
                      <a:off x="4514152" y="4889992"/>
                      <a:ext cx="826988" cy="297085"/>
                    </a:xfrm>
                    <a:prstGeom prst="rect">
                      <a:avLst/>
                    </a:prstGeom>
                    <a:blipFill>
                      <a:blip r:embed="rId7"/>
                      <a:stretch>
                        <a:fillRect r="-8824" b="-38462"/>
                      </a:stretch>
                    </a:blipFill>
                  </p:spPr>
                  <p:txBody>
                    <a:bodyPr/>
                    <a:lstStyle/>
                    <a:p>
                      <a:r>
                        <a:rPr lang="en-US">
                          <a:noFill/>
                        </a:rPr>
                        <a:t> </a:t>
                      </a:r>
                    </a:p>
                  </p:txBody>
                </p:sp>
              </mc:Fallback>
            </mc:AlternateContent>
          </p:grpSp>
          <p:grpSp>
            <p:nvGrpSpPr>
              <p:cNvPr id="53" name="Group 52">
                <a:extLst>
                  <a:ext uri="{FF2B5EF4-FFF2-40B4-BE49-F238E27FC236}">
                    <a16:creationId xmlns:a16="http://schemas.microsoft.com/office/drawing/2014/main" id="{E0395880-0FAC-33B3-EE41-09E1C606B274}"/>
                  </a:ext>
                </a:extLst>
              </p:cNvPr>
              <p:cNvGrpSpPr/>
              <p:nvPr/>
            </p:nvGrpSpPr>
            <p:grpSpPr>
              <a:xfrm>
                <a:off x="4788757" y="2876340"/>
                <a:ext cx="794392" cy="468258"/>
                <a:chOff x="4788757" y="2876340"/>
                <a:chExt cx="794392" cy="468258"/>
              </a:xfrm>
            </p:grpSpPr>
            <mc:AlternateContent xmlns:mc="http://schemas.openxmlformats.org/markup-compatibility/2006" xmlns:a14="http://schemas.microsoft.com/office/drawing/2010/main">
              <mc:Choice Requires="a14">
                <p:sp>
                  <p:nvSpPr>
                    <p:cNvPr id="54" name="TextBox 53">
                      <a:extLst>
                        <a:ext uri="{FF2B5EF4-FFF2-40B4-BE49-F238E27FC236}">
                          <a16:creationId xmlns:a16="http://schemas.microsoft.com/office/drawing/2014/main" id="{43CF1C21-C9AE-73C6-1A2D-3123F938FA3F}"/>
                        </a:ext>
                      </a:extLst>
                    </p:cNvPr>
                    <p:cNvSpPr txBox="1"/>
                    <p:nvPr/>
                  </p:nvSpPr>
                  <p:spPr>
                    <a:xfrm>
                      <a:off x="4788757" y="3073070"/>
                      <a:ext cx="586140" cy="27152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d>
                              <m:dPr>
                                <m:ctrlPr>
                                  <a:rPr lang="en-US" sz="1200" i="1" smtClean="0">
                                    <a:solidFill>
                                      <a:srgbClr val="FFC000"/>
                                    </a:solidFill>
                                    <a:latin typeface="Cambria Math" panose="02040503050406030204" pitchFamily="18" charset="0"/>
                                  </a:rPr>
                                </m:ctrlPr>
                              </m:dPr>
                              <m:e>
                                <m:r>
                                  <a:rPr lang="pt-BR" sz="1200" b="0" i="1" smtClean="0">
                                    <a:solidFill>
                                      <a:srgbClr val="FFC000"/>
                                    </a:solidFill>
                                    <a:latin typeface="Cambria Math" panose="02040503050406030204" pitchFamily="18" charset="0"/>
                                  </a:rPr>
                                  <m:t>1, 1</m:t>
                                </m:r>
                              </m:e>
                            </m:d>
                          </m:oMath>
                        </m:oMathPara>
                      </a14:m>
                      <a:endParaRPr lang="en-US" sz="1200" dirty="0">
                        <a:solidFill>
                          <a:srgbClr val="FFC000"/>
                        </a:solidFill>
                      </a:endParaRPr>
                    </a:p>
                  </p:txBody>
                </p:sp>
              </mc:Choice>
              <mc:Fallback xmlns="">
                <p:sp>
                  <p:nvSpPr>
                    <p:cNvPr id="54" name="TextBox 53">
                      <a:extLst>
                        <a:ext uri="{FF2B5EF4-FFF2-40B4-BE49-F238E27FC236}">
                          <a16:creationId xmlns:a16="http://schemas.microsoft.com/office/drawing/2014/main" id="{43CF1C21-C9AE-73C6-1A2D-3123F938FA3F}"/>
                        </a:ext>
                      </a:extLst>
                    </p:cNvPr>
                    <p:cNvSpPr txBox="1">
                      <a:spLocks noRot="1" noChangeAspect="1" noMove="1" noResize="1" noEditPoints="1" noAdjustHandles="1" noChangeArrowheads="1" noChangeShapeType="1" noTextEdit="1"/>
                    </p:cNvSpPr>
                    <p:nvPr/>
                  </p:nvSpPr>
                  <p:spPr>
                    <a:xfrm>
                      <a:off x="4788757" y="3073070"/>
                      <a:ext cx="586140" cy="271528"/>
                    </a:xfrm>
                    <a:prstGeom prst="rect">
                      <a:avLst/>
                    </a:prstGeom>
                    <a:blipFill>
                      <a:blip r:embed="rId8"/>
                      <a:stretch>
                        <a:fillRect r="-3704" b="-41667"/>
                      </a:stretch>
                    </a:blipFill>
                  </p:spPr>
                  <p:txBody>
                    <a:bodyPr/>
                    <a:lstStyle/>
                    <a:p>
                      <a:r>
                        <a:rPr lang="en-US">
                          <a:noFill/>
                        </a:rPr>
                        <a:t> </a:t>
                      </a:r>
                    </a:p>
                  </p:txBody>
                </p:sp>
              </mc:Fallback>
            </mc:AlternateContent>
            <p:sp>
              <p:nvSpPr>
                <p:cNvPr id="55" name="Oval 54">
                  <a:extLst>
                    <a:ext uri="{FF2B5EF4-FFF2-40B4-BE49-F238E27FC236}">
                      <a16:creationId xmlns:a16="http://schemas.microsoft.com/office/drawing/2014/main" id="{C0D8C735-7F21-6B44-A1E6-69929084BE91}"/>
                    </a:ext>
                  </a:extLst>
                </p:cNvPr>
                <p:cNvSpPr/>
                <p:nvPr/>
              </p:nvSpPr>
              <p:spPr>
                <a:xfrm>
                  <a:off x="5356159" y="2876340"/>
                  <a:ext cx="226990" cy="226990"/>
                </a:xfrm>
                <a:prstGeom prst="ellips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00" dirty="0"/>
                </a:p>
              </p:txBody>
            </p:sp>
          </p:grpSp>
        </p:grpSp>
      </p:grpSp>
      <p:sp>
        <p:nvSpPr>
          <p:cNvPr id="292" name="Google Shape;292;p31"/>
          <p:cNvSpPr txBox="1">
            <a:spLocks noGrp="1"/>
          </p:cNvSpPr>
          <p:nvPr>
            <p:ph type="title"/>
          </p:nvPr>
        </p:nvSpPr>
        <p:spPr>
          <a:xfrm>
            <a:off x="84172" y="113717"/>
            <a:ext cx="8428200" cy="5160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pt-BR"/>
              <a:t>Sistema de Coordenadas : Exemplo</a:t>
            </a:r>
            <a:endParaRPr/>
          </a:p>
        </p:txBody>
      </p:sp>
      <p:sp>
        <p:nvSpPr>
          <p:cNvPr id="293" name="Google Shape;293;p31"/>
          <p:cNvSpPr txBox="1">
            <a:spLocks noGrp="1"/>
          </p:cNvSpPr>
          <p:nvPr>
            <p:ph type="sldNum" idx="12"/>
          </p:nvPr>
        </p:nvSpPr>
        <p:spPr>
          <a:xfrm>
            <a:off x="0" y="5410729"/>
            <a:ext cx="474900" cy="3042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pt-BR"/>
              <a:t>31</a:t>
            </a:fld>
            <a:endParaRPr/>
          </a:p>
        </p:txBody>
      </p:sp>
      <p:sp>
        <p:nvSpPr>
          <p:cNvPr id="295" name="Google Shape;295;p31"/>
          <p:cNvSpPr txBox="1"/>
          <p:nvPr/>
        </p:nvSpPr>
        <p:spPr>
          <a:xfrm>
            <a:off x="740177" y="861965"/>
            <a:ext cx="619500" cy="338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pt-BR" sz="1000" b="1">
                <a:solidFill>
                  <a:schemeClr val="dk1"/>
                </a:solidFill>
              </a:rPr>
              <a:t>(1, 1)</a:t>
            </a:r>
            <a:endParaRPr sz="1200" b="1"/>
          </a:p>
        </p:txBody>
      </p:sp>
      <p:cxnSp>
        <p:nvCxnSpPr>
          <p:cNvPr id="296" name="Google Shape;296;p31"/>
          <p:cNvCxnSpPr/>
          <p:nvPr/>
        </p:nvCxnSpPr>
        <p:spPr>
          <a:xfrm>
            <a:off x="1061474" y="1120603"/>
            <a:ext cx="181500" cy="285600"/>
          </a:xfrm>
          <a:prstGeom prst="straightConnector1">
            <a:avLst/>
          </a:prstGeom>
          <a:noFill/>
          <a:ln w="9525" cap="flat" cmpd="sng">
            <a:solidFill>
              <a:schemeClr val="dk2"/>
            </a:solidFill>
            <a:prstDash val="solid"/>
            <a:round/>
            <a:headEnd type="none" w="med" len="med"/>
            <a:tailEnd type="triangle" w="med" len="med"/>
          </a:ln>
        </p:spPr>
      </p:cxnSp>
      <p:sp>
        <p:nvSpPr>
          <p:cNvPr id="297" name="Google Shape;297;p31"/>
          <p:cNvSpPr/>
          <p:nvPr/>
        </p:nvSpPr>
        <p:spPr>
          <a:xfrm>
            <a:off x="1226521" y="1406250"/>
            <a:ext cx="82500" cy="82500"/>
          </a:xfrm>
          <a:prstGeom prst="flowChartConnector">
            <a:avLst/>
          </a:prstGeom>
          <a:solidFill>
            <a:srgbClr val="C000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98" name="Google Shape;298;p31" descr="{&quot;type&quot;:&quot;$$&quot;,&quot;aid&quot;:null,&quot;font&quot;:{&quot;size&quot;:20,&quot;family&quot;:&quot;Arial&quot;,&quot;color&quot;:&quot;#000000&quot;},&quot;code&quot;:&quot;$$\\text{M}^{-1}=\\begin{bmatrix}\n{\\frac{{\\sqrt[]{2}}}{2}}&amp;{0}&amp;{1}\\\\\n{\\frac{{\\sqrt[]{2}}}{2}}&amp;{-2}&amp;{1}\\\\\n{0}&amp;{0}&amp;{1}\\\\\n\\end{bmatrix}^{-1}$$&quot;,&quot;backgroundColorModified&quot;:true,&quot;backgroundColor&quot;:&quot;#ffffff&quot;,&quot;id&quot;:&quot;1&quot;,&quot;ts&quot;:1630601482068,&quot;cs&quot;:&quot;AQP0SjZhcwscKz8N8hzskA==&quot;,&quot;size&quot;:{&quot;width&quot;:329.75,&quot;height&quot;:152.25}}"/>
          <p:cNvPicPr preferRelativeResize="0"/>
          <p:nvPr/>
        </p:nvPicPr>
        <p:blipFill>
          <a:blip r:embed="rId9">
            <a:alphaModFix/>
          </a:blip>
          <a:stretch>
            <a:fillRect/>
          </a:stretch>
        </p:blipFill>
        <p:spPr>
          <a:xfrm>
            <a:off x="578725" y="4203035"/>
            <a:ext cx="2987525" cy="1379374"/>
          </a:xfrm>
          <a:prstGeom prst="rect">
            <a:avLst/>
          </a:prstGeom>
          <a:noFill/>
          <a:ln>
            <a:noFill/>
          </a:ln>
        </p:spPr>
      </p:pic>
      <p:sp>
        <p:nvSpPr>
          <p:cNvPr id="299" name="Google Shape;299;p31"/>
          <p:cNvSpPr/>
          <p:nvPr/>
        </p:nvSpPr>
        <p:spPr>
          <a:xfrm>
            <a:off x="3512080" y="2354691"/>
            <a:ext cx="82500" cy="82500"/>
          </a:xfrm>
          <a:prstGeom prst="flowChartConnector">
            <a:avLst/>
          </a:prstGeom>
          <a:solidFill>
            <a:srgbClr val="00FF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31"/>
          <p:cNvSpPr txBox="1"/>
          <p:nvPr/>
        </p:nvSpPr>
        <p:spPr>
          <a:xfrm>
            <a:off x="4111430" y="2217117"/>
            <a:ext cx="780600" cy="338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pt-BR" sz="1000" b="1">
                <a:solidFill>
                  <a:schemeClr val="dk1"/>
                </a:solidFill>
              </a:rPr>
              <a:t>(1.7, -0.3)</a:t>
            </a:r>
            <a:endParaRPr sz="1200" b="1"/>
          </a:p>
        </p:txBody>
      </p:sp>
      <p:cxnSp>
        <p:nvCxnSpPr>
          <p:cNvPr id="301" name="Google Shape;301;p31"/>
          <p:cNvCxnSpPr/>
          <p:nvPr/>
        </p:nvCxnSpPr>
        <p:spPr>
          <a:xfrm rot="10800000">
            <a:off x="3621771" y="2395927"/>
            <a:ext cx="572100" cy="0"/>
          </a:xfrm>
          <a:prstGeom prst="straightConnector1">
            <a:avLst/>
          </a:prstGeom>
          <a:noFill/>
          <a:ln w="9525" cap="flat" cmpd="sng">
            <a:solidFill>
              <a:schemeClr val="dk2"/>
            </a:solidFill>
            <a:prstDash val="solid"/>
            <a:round/>
            <a:headEnd type="none" w="med" len="med"/>
            <a:tailEnd type="triangle" w="med" len="med"/>
          </a:ln>
        </p:spPr>
      </p:cxnSp>
      <p:sp>
        <p:nvSpPr>
          <p:cNvPr id="302" name="Google Shape;302;p31"/>
          <p:cNvSpPr txBox="1"/>
          <p:nvPr/>
        </p:nvSpPr>
        <p:spPr>
          <a:xfrm>
            <a:off x="4682113" y="1176103"/>
            <a:ext cx="3912900" cy="477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pt-BR" sz="1900" b="1">
                <a:solidFill>
                  <a:schemeClr val="dk1"/>
                </a:solidFill>
              </a:rPr>
              <a:t>E se quisermos fazer o Inverso?</a:t>
            </a:r>
            <a:endParaRPr sz="2100" b="1"/>
          </a:p>
        </p:txBody>
      </p:sp>
      <p:cxnSp>
        <p:nvCxnSpPr>
          <p:cNvPr id="303" name="Google Shape;303;p31"/>
          <p:cNvCxnSpPr>
            <a:stCxn id="299" idx="4"/>
            <a:endCxn id="297" idx="4"/>
          </p:cNvCxnSpPr>
          <p:nvPr/>
        </p:nvCxnSpPr>
        <p:spPr>
          <a:xfrm rot="5400000" flipH="1">
            <a:off x="1936330" y="820192"/>
            <a:ext cx="948441" cy="2285559"/>
          </a:xfrm>
          <a:prstGeom prst="curvedConnector3">
            <a:avLst>
              <a:gd name="adj1" fmla="val -77129"/>
            </a:avLst>
          </a:prstGeom>
          <a:noFill/>
          <a:ln w="38100" cap="flat" cmpd="sng">
            <a:solidFill>
              <a:srgbClr val="FF00FF"/>
            </a:solidFill>
            <a:prstDash val="lgDash"/>
            <a:round/>
            <a:headEnd type="none" w="med" len="med"/>
            <a:tailEnd type="stealth" w="med" len="med"/>
          </a:ln>
        </p:spPr>
      </p:cxnSp>
      <p:sp>
        <p:nvSpPr>
          <p:cNvPr id="304" name="Google Shape;304;p31"/>
          <p:cNvSpPr txBox="1"/>
          <p:nvPr/>
        </p:nvSpPr>
        <p:spPr>
          <a:xfrm>
            <a:off x="3974969" y="2813302"/>
            <a:ext cx="5028300" cy="1262100"/>
          </a:xfrm>
          <a:prstGeom prst="rect">
            <a:avLst/>
          </a:prstGeom>
          <a:noFill/>
          <a:ln>
            <a:noFill/>
          </a:ln>
        </p:spPr>
        <p:txBody>
          <a:bodyPr spcFirstLastPara="1" wrap="square" lIns="91425" tIns="91425" rIns="91425" bIns="91425" anchor="t" anchorCtr="0">
            <a:spAutoFit/>
          </a:bodyPr>
          <a:lstStyle/>
          <a:p>
            <a:pPr marL="457200" lvl="0" indent="-317500" algn="l" rtl="0">
              <a:spcBef>
                <a:spcPts val="0"/>
              </a:spcBef>
              <a:spcAft>
                <a:spcPts val="0"/>
              </a:spcAft>
              <a:buSzPts val="1400"/>
              <a:buAutoNum type="arabicPeriod"/>
            </a:pPr>
            <a:r>
              <a:rPr lang="pt-BR" dirty="0"/>
              <a:t>Calcule o determinante da matriz.</a:t>
            </a:r>
            <a:endParaRPr dirty="0"/>
          </a:p>
          <a:p>
            <a:pPr marL="457200" lvl="0" indent="-317500" algn="l" rtl="0">
              <a:spcBef>
                <a:spcPts val="0"/>
              </a:spcBef>
              <a:spcAft>
                <a:spcPts val="0"/>
              </a:spcAft>
              <a:buSzPts val="1400"/>
              <a:buAutoNum type="arabicPeriod"/>
            </a:pPr>
            <a:r>
              <a:rPr lang="pt-BR" dirty="0"/>
              <a:t>Transponha a matriz original. </a:t>
            </a:r>
            <a:endParaRPr dirty="0"/>
          </a:p>
          <a:p>
            <a:pPr marL="457200" lvl="0" indent="-317500" algn="l" rtl="0">
              <a:spcBef>
                <a:spcPts val="0"/>
              </a:spcBef>
              <a:spcAft>
                <a:spcPts val="0"/>
              </a:spcAft>
              <a:buSzPts val="1400"/>
              <a:buAutoNum type="arabicPeriod"/>
            </a:pPr>
            <a:r>
              <a:rPr lang="pt-BR" dirty="0"/>
              <a:t>Calcule o determinante de cada sub matriz. </a:t>
            </a:r>
            <a:endParaRPr dirty="0"/>
          </a:p>
          <a:p>
            <a:pPr marL="457200" lvl="0" indent="-317500" algn="l" rtl="0">
              <a:spcBef>
                <a:spcPts val="0"/>
              </a:spcBef>
              <a:spcAft>
                <a:spcPts val="0"/>
              </a:spcAft>
              <a:buSzPts val="1400"/>
              <a:buAutoNum type="arabicPeriod"/>
            </a:pPr>
            <a:r>
              <a:rPr lang="pt-BR" dirty="0"/>
              <a:t>Crie a matriz de cofatores. </a:t>
            </a:r>
            <a:endParaRPr dirty="0"/>
          </a:p>
          <a:p>
            <a:pPr marL="457200" lvl="0" indent="-317500" algn="l" rtl="0">
              <a:spcBef>
                <a:spcPts val="0"/>
              </a:spcBef>
              <a:spcAft>
                <a:spcPts val="0"/>
              </a:spcAft>
              <a:buSzPts val="1400"/>
              <a:buAutoNum type="arabicPeriod"/>
            </a:pPr>
            <a:r>
              <a:rPr lang="pt-BR" dirty="0"/>
              <a:t>Divida cada termo da matriz adjunta pela determinante.</a:t>
            </a:r>
            <a:endParaRPr dirty="0"/>
          </a:p>
        </p:txBody>
      </p:sp>
      <p:sp>
        <p:nvSpPr>
          <p:cNvPr id="305" name="Google Shape;305;p31"/>
          <p:cNvSpPr txBox="1"/>
          <p:nvPr/>
        </p:nvSpPr>
        <p:spPr>
          <a:xfrm>
            <a:off x="5635225" y="1856816"/>
            <a:ext cx="2236200" cy="554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pt-BR" sz="2400" b="1" dirty="0">
                <a:solidFill>
                  <a:schemeClr val="dk1"/>
                </a:solidFill>
              </a:rPr>
              <a:t>Matriz Inversa</a:t>
            </a:r>
            <a:endParaRPr sz="2600" b="1" dirty="0"/>
          </a:p>
        </p:txBody>
      </p:sp>
      <p:pic>
        <p:nvPicPr>
          <p:cNvPr id="306" name="Google Shape;306;p31" descr="{&quot;aid&quot;:null,&quot;id&quot;:&quot;1&quot;,&quot;code&quot;:&quot;$$=\\begin{bmatrix}\n{\\frac{2}{{\\sqrt[]{2}}}}&amp;{0}&amp;{-\\frac{2}{{\\sqrt[]{2}}}}\\\\\n{\\frac{1}{2}}&amp;{-\\frac{1}{2}}&amp;{0}\\\\\n{0}&amp;{0}&amp;{1}\\\\\n\\end{bmatrix}$$&quot;,&quot;font&quot;:{&quot;size&quot;:19,&quot;family&quot;:&quot;Arial&quot;,&quot;color&quot;:&quot;#000000&quot;},&quot;type&quot;:&quot;$$&quot;,&quot;backgroundColor&quot;:&quot;#ffffff&quot;,&quot;backgroundColorModified&quot;:true,&quot;ts&quot;:1630602138447,&quot;cs&quot;:&quot;Y1pBIftTsP+Ym3zVYk8iWw==&quot;,&quot;size&quot;:{&quot;width&quot;:272.25,&quot;height&quot;:132.75}}"/>
          <p:cNvPicPr preferRelativeResize="0"/>
          <p:nvPr/>
        </p:nvPicPr>
        <p:blipFill>
          <a:blip r:embed="rId10">
            <a:alphaModFix/>
          </a:blip>
          <a:stretch>
            <a:fillRect/>
          </a:stretch>
        </p:blipFill>
        <p:spPr>
          <a:xfrm>
            <a:off x="3597675" y="4244435"/>
            <a:ext cx="2743961" cy="133797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3"/>
                                        </p:tgtEl>
                                        <p:attrNameLst>
                                          <p:attrName>style.visibility</p:attrName>
                                        </p:attrNameLst>
                                      </p:cBhvr>
                                      <p:to>
                                        <p:strVal val="visible"/>
                                      </p:to>
                                    </p:set>
                                    <p:animEffect transition="in" filter="fade">
                                      <p:cBhvr>
                                        <p:cTn id="7" dur="1000"/>
                                        <p:tgtEl>
                                          <p:spTgt spid="30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5"/>
                                        </p:tgtEl>
                                        <p:attrNameLst>
                                          <p:attrName>style.visibility</p:attrName>
                                        </p:attrNameLst>
                                      </p:cBhvr>
                                      <p:to>
                                        <p:strVal val="visible"/>
                                      </p:to>
                                    </p:set>
                                    <p:animEffect transition="in" filter="fade">
                                      <p:cBhvr>
                                        <p:cTn id="12" dur="1000"/>
                                        <p:tgtEl>
                                          <p:spTgt spid="30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98"/>
                                        </p:tgtEl>
                                        <p:attrNameLst>
                                          <p:attrName>style.visibility</p:attrName>
                                        </p:attrNameLst>
                                      </p:cBhvr>
                                      <p:to>
                                        <p:strVal val="visible"/>
                                      </p:to>
                                    </p:set>
                                    <p:animEffect transition="in" filter="fade">
                                      <p:cBhvr>
                                        <p:cTn id="17" dur="1000"/>
                                        <p:tgtEl>
                                          <p:spTgt spid="29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04">
                                            <p:txEl>
                                              <p:pRg st="0" end="0"/>
                                            </p:txEl>
                                          </p:spTgt>
                                        </p:tgtEl>
                                        <p:attrNameLst>
                                          <p:attrName>style.visibility</p:attrName>
                                        </p:attrNameLst>
                                      </p:cBhvr>
                                      <p:to>
                                        <p:strVal val="visible"/>
                                      </p:to>
                                    </p:set>
                                    <p:animEffect transition="in" filter="fade">
                                      <p:cBhvr>
                                        <p:cTn id="22" dur="1000"/>
                                        <p:tgtEl>
                                          <p:spTgt spid="304">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04">
                                            <p:txEl>
                                              <p:pRg st="1" end="1"/>
                                            </p:txEl>
                                          </p:spTgt>
                                        </p:tgtEl>
                                        <p:attrNameLst>
                                          <p:attrName>style.visibility</p:attrName>
                                        </p:attrNameLst>
                                      </p:cBhvr>
                                      <p:to>
                                        <p:strVal val="visible"/>
                                      </p:to>
                                    </p:set>
                                    <p:animEffect transition="in" filter="fade">
                                      <p:cBhvr>
                                        <p:cTn id="27" dur="1000"/>
                                        <p:tgtEl>
                                          <p:spTgt spid="304">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04">
                                            <p:txEl>
                                              <p:pRg st="2" end="2"/>
                                            </p:txEl>
                                          </p:spTgt>
                                        </p:tgtEl>
                                        <p:attrNameLst>
                                          <p:attrName>style.visibility</p:attrName>
                                        </p:attrNameLst>
                                      </p:cBhvr>
                                      <p:to>
                                        <p:strVal val="visible"/>
                                      </p:to>
                                    </p:set>
                                    <p:animEffect transition="in" filter="fade">
                                      <p:cBhvr>
                                        <p:cTn id="32" dur="1000"/>
                                        <p:tgtEl>
                                          <p:spTgt spid="304">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04">
                                            <p:txEl>
                                              <p:pRg st="3" end="3"/>
                                            </p:txEl>
                                          </p:spTgt>
                                        </p:tgtEl>
                                        <p:attrNameLst>
                                          <p:attrName>style.visibility</p:attrName>
                                        </p:attrNameLst>
                                      </p:cBhvr>
                                      <p:to>
                                        <p:strVal val="visible"/>
                                      </p:to>
                                    </p:set>
                                    <p:animEffect transition="in" filter="fade">
                                      <p:cBhvr>
                                        <p:cTn id="37" dur="1000"/>
                                        <p:tgtEl>
                                          <p:spTgt spid="304">
                                            <p:txEl>
                                              <p:pRg st="3" end="3"/>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04">
                                            <p:txEl>
                                              <p:pRg st="4" end="4"/>
                                            </p:txEl>
                                          </p:spTgt>
                                        </p:tgtEl>
                                        <p:attrNameLst>
                                          <p:attrName>style.visibility</p:attrName>
                                        </p:attrNameLst>
                                      </p:cBhvr>
                                      <p:to>
                                        <p:strVal val="visible"/>
                                      </p:to>
                                    </p:set>
                                    <p:animEffect transition="in" filter="fade">
                                      <p:cBhvr>
                                        <p:cTn id="42" dur="1000"/>
                                        <p:tgtEl>
                                          <p:spTgt spid="304">
                                            <p:txEl>
                                              <p:pRg st="4" end="4"/>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306"/>
                                        </p:tgtEl>
                                        <p:attrNameLst>
                                          <p:attrName>style.visibility</p:attrName>
                                        </p:attrNameLst>
                                      </p:cBhvr>
                                      <p:to>
                                        <p:strVal val="visible"/>
                                      </p:to>
                                    </p:set>
                                    <p:animEffect transition="in" filter="fade">
                                      <p:cBhvr>
                                        <p:cTn id="47" dur="1000"/>
                                        <p:tgtEl>
                                          <p:spTgt spid="3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11"/>
        <p:cNvGrpSpPr/>
        <p:nvPr/>
      </p:nvGrpSpPr>
      <p:grpSpPr>
        <a:xfrm>
          <a:off x="0" y="0"/>
          <a:ext cx="0" cy="0"/>
          <a:chOff x="0" y="0"/>
          <a:chExt cx="0" cy="0"/>
        </a:xfrm>
      </p:grpSpPr>
      <p:sp>
        <p:nvSpPr>
          <p:cNvPr id="312" name="Google Shape;312;p32"/>
          <p:cNvSpPr txBox="1">
            <a:spLocks noGrp="1"/>
          </p:cNvSpPr>
          <p:nvPr>
            <p:ph type="title"/>
          </p:nvPr>
        </p:nvSpPr>
        <p:spPr>
          <a:xfrm>
            <a:off x="84172" y="113717"/>
            <a:ext cx="8428200" cy="5160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pt-BR"/>
              <a:t>Sistema de Coordenadas : Exemplo</a:t>
            </a:r>
            <a:endParaRPr/>
          </a:p>
        </p:txBody>
      </p:sp>
      <p:sp>
        <p:nvSpPr>
          <p:cNvPr id="313" name="Google Shape;313;p32"/>
          <p:cNvSpPr txBox="1">
            <a:spLocks noGrp="1"/>
          </p:cNvSpPr>
          <p:nvPr>
            <p:ph type="sldNum" idx="12"/>
          </p:nvPr>
        </p:nvSpPr>
        <p:spPr>
          <a:xfrm>
            <a:off x="0" y="5410729"/>
            <a:ext cx="474900" cy="3042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pt-BR"/>
              <a:t>32</a:t>
            </a:fld>
            <a:endParaRPr/>
          </a:p>
        </p:txBody>
      </p:sp>
      <p:pic>
        <p:nvPicPr>
          <p:cNvPr id="314" name="Google Shape;314;p32" descr="{&quot;font&quot;:{&quot;size&quot;:19,&quot;color&quot;:&quot;#000000&quot;,&quot;family&quot;:&quot;Arial&quot;},&quot;id&quot;:&quot;1&quot;,&quot;code&quot;:&quot;$$\\text{M}\\cdot\\text{M}^{-1}=\\begin{bmatrix}\n{\\frac{{\\sqrt[]{2}}}{2}}&amp;{0}&amp;{1}\\\\\n{\\frac{{\\sqrt[]{2}}}{2}}&amp;{-2}&amp;{1}\\\\\n{0}&amp;{0}&amp;{1}\\\\\n\\end{bmatrix}\\cdot\\begin{bmatrix}\n{\\frac{2}{{\\sqrt[]{2}}}}&amp;{0}&amp;{-\\frac{2}{{\\sqrt[]{2}}}}\\\\\n{\\frac{1}{2}}&amp;{-\\frac{1}{2}}&amp;{0}\\\\\n{0}&amp;{0}&amp;{1}\\\\\n\\end{bmatrix}=$$&quot;,&quot;backgroundColor&quot;:&quot;#ffffff&quot;,&quot;aid&quot;:null,&quot;type&quot;:&quot;$$&quot;,&quot;backgroundColorModified&quot;:true,&quot;ts&quot;:1630602820441,&quot;cs&quot;:&quot;IVgfEGG+Q6G4g7DZ1AV5tw==&quot;,&quot;size&quot;:{&quot;width&quot;:640,&quot;height&quot;:139}}"/>
          <p:cNvPicPr preferRelativeResize="0"/>
          <p:nvPr/>
        </p:nvPicPr>
        <p:blipFill>
          <a:blip r:embed="rId3">
            <a:alphaModFix/>
          </a:blip>
          <a:stretch>
            <a:fillRect/>
          </a:stretch>
        </p:blipFill>
        <p:spPr>
          <a:xfrm>
            <a:off x="514350" y="1864816"/>
            <a:ext cx="6096000" cy="1323975"/>
          </a:xfrm>
          <a:prstGeom prst="rect">
            <a:avLst/>
          </a:prstGeom>
          <a:noFill/>
          <a:ln>
            <a:noFill/>
          </a:ln>
        </p:spPr>
      </p:pic>
      <p:sp>
        <p:nvSpPr>
          <p:cNvPr id="315" name="Google Shape;315;p32"/>
          <p:cNvSpPr txBox="1"/>
          <p:nvPr/>
        </p:nvSpPr>
        <p:spPr>
          <a:xfrm>
            <a:off x="361938" y="855275"/>
            <a:ext cx="3912900" cy="477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pt-BR" sz="1900" b="1">
                <a:solidFill>
                  <a:schemeClr val="dk1"/>
                </a:solidFill>
              </a:rPr>
              <a:t>Vamos testar:</a:t>
            </a:r>
            <a:endParaRPr sz="2100" b="1"/>
          </a:p>
        </p:txBody>
      </p:sp>
      <p:pic>
        <p:nvPicPr>
          <p:cNvPr id="316" name="Google Shape;316;p32" descr="{&quot;backgroundColor&quot;:&quot;#ffffff&quot;,&quot;backgroundColorModified&quot;:true,&quot;font&quot;:{&quot;size&quot;:20,&quot;color&quot;:&quot;#000000&quot;,&quot;family&quot;:&quot;Arial&quot;},&quot;id&quot;:&quot;1&quot;,&quot;type&quot;:&quot;$$&quot;,&quot;code&quot;:&quot;$$\\begin{bmatrix}\n{1}&amp;{0}&amp;{0}\\\\\n{0}&amp;{1}&amp;{0}\\\\\n{0}&amp;{0}&amp;{1}\\\\\n\\end{bmatrix}$$&quot;,&quot;aid&quot;:null,&quot;ts&quot;:1630602882360,&quot;cs&quot;:&quot;T1zYjQG4wnOOxSNkR8pswQ==&quot;,&quot;size&quot;:{&quot;width&quot;:131.33333333333334,&quot;height&quot;:119}}"/>
          <p:cNvPicPr preferRelativeResize="0"/>
          <p:nvPr/>
        </p:nvPicPr>
        <p:blipFill>
          <a:blip r:embed="rId4">
            <a:alphaModFix/>
          </a:blip>
          <a:stretch>
            <a:fillRect/>
          </a:stretch>
        </p:blipFill>
        <p:spPr>
          <a:xfrm>
            <a:off x="6820426" y="1864825"/>
            <a:ext cx="1461194" cy="1323976"/>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16"/>
                                        </p:tgtEl>
                                        <p:attrNameLst>
                                          <p:attrName>style.visibility</p:attrName>
                                        </p:attrNameLst>
                                      </p:cBhvr>
                                      <p:to>
                                        <p:strVal val="visible"/>
                                      </p:to>
                                    </p:set>
                                    <p:animEffect transition="in" filter="fade">
                                      <p:cBhvr>
                                        <p:cTn id="7" dur="1000"/>
                                        <p:tgtEl>
                                          <p:spTgt spid="3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21"/>
        <p:cNvGrpSpPr/>
        <p:nvPr/>
      </p:nvGrpSpPr>
      <p:grpSpPr>
        <a:xfrm>
          <a:off x="0" y="0"/>
          <a:ext cx="0" cy="0"/>
          <a:chOff x="0" y="0"/>
          <a:chExt cx="0" cy="0"/>
        </a:xfrm>
      </p:grpSpPr>
      <p:pic>
        <p:nvPicPr>
          <p:cNvPr id="322" name="Google Shape;322;p33" descr="{&quot;backgroundColorModified&quot;:true,&quot;backgroundColor&quot;:&quot;#ffffff&quot;,&quot;aid&quot;:null,&quot;id&quot;:&quot;1&quot;,&quot;font&quot;:{&quot;color&quot;:&quot;#000000&quot;,&quot;size&quot;:20,&quot;family&quot;:&quot;Arial&quot;},&quot;type&quot;:&quot;$$&quot;,&quot;code&quot;:&quot;$$\\begin{bmatrix}\n{1}\\\\\n{1}\\\\\n{1}\\\\\n\\end{bmatrix}$$&quot;,&quot;ts&quot;:1630603041022,&quot;cs&quot;:&quot;D7sbfoOmdya/YwdsB5xrJQ==&quot;,&quot;size&quot;:{&quot;width&quot;:37.666666666666664,&quot;height&quot;:119}}"/>
          <p:cNvPicPr preferRelativeResize="0"/>
          <p:nvPr/>
        </p:nvPicPr>
        <p:blipFill>
          <a:blip r:embed="rId3">
            <a:alphaModFix/>
          </a:blip>
          <a:stretch>
            <a:fillRect/>
          </a:stretch>
        </p:blipFill>
        <p:spPr>
          <a:xfrm>
            <a:off x="8127036" y="4030320"/>
            <a:ext cx="358775" cy="1133475"/>
          </a:xfrm>
          <a:prstGeom prst="rect">
            <a:avLst/>
          </a:prstGeom>
          <a:noFill/>
          <a:ln>
            <a:noFill/>
          </a:ln>
        </p:spPr>
      </p:pic>
      <p:sp>
        <p:nvSpPr>
          <p:cNvPr id="323" name="Google Shape;323;p33"/>
          <p:cNvSpPr txBox="1">
            <a:spLocks noGrp="1"/>
          </p:cNvSpPr>
          <p:nvPr>
            <p:ph type="title"/>
          </p:nvPr>
        </p:nvSpPr>
        <p:spPr>
          <a:xfrm>
            <a:off x="84172" y="113717"/>
            <a:ext cx="8428200" cy="5160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pt-BR"/>
              <a:t>Sistema de Coordenadas : Exemplo</a:t>
            </a:r>
            <a:endParaRPr/>
          </a:p>
        </p:txBody>
      </p:sp>
      <p:sp>
        <p:nvSpPr>
          <p:cNvPr id="324" name="Google Shape;324;p33"/>
          <p:cNvSpPr txBox="1">
            <a:spLocks noGrp="1"/>
          </p:cNvSpPr>
          <p:nvPr>
            <p:ph type="sldNum" idx="12"/>
          </p:nvPr>
        </p:nvSpPr>
        <p:spPr>
          <a:xfrm>
            <a:off x="0" y="5410729"/>
            <a:ext cx="474900" cy="3042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pt-BR"/>
              <a:t>33</a:t>
            </a:fld>
            <a:endParaRPr/>
          </a:p>
        </p:txBody>
      </p:sp>
      <p:pic>
        <p:nvPicPr>
          <p:cNvPr id="329" name="Google Shape;329;p33" descr="{&quot;aid&quot;:null,&quot;font&quot;:{&quot;size&quot;:20,&quot;color&quot;:&quot;#000000&quot;,&quot;family&quot;:&quot;Arial&quot;},&quot;backgroundColorModified&quot;:true,&quot;type&quot;:&quot;$$&quot;,&quot;id&quot;:&quot;1&quot;,&quot;code&quot;:&quot;$$\\begin{bmatrix}\n{\\frac{2}{{\\sqrt[]{2}}}}&amp;{0}&amp;{-\\frac{2}{{\\sqrt[]{2}}}}\\\\\n{\\frac{1}{2}}&amp;{-\\frac{1}{2}}&amp;{0}\\\\\n{0}&amp;{0}&amp;{1}\\\\\n\\end{bmatrix}\\cdot\\begin{bmatrix}\n{\\frac{{\\sqrt[]{2}}}{2}+1}\\\\\n{\\frac{{\\sqrt[]{2}}}{2}-1}\\\\\n{1}\\\\\n\\end{bmatrix}=$$&quot;,&quot;backgroundColor&quot;:&quot;#ffffff&quot;,&quot;ts&quot;:1630602985874,&quot;cs&quot;:&quot;lA5nsb/F4CltwKZ1FTkj7w==&quot;,&quot;size&quot;:{&quot;width&quot;:448.6666666666667,&quot;height&quot;:146.33333333333334}}"/>
          <p:cNvPicPr preferRelativeResize="0"/>
          <p:nvPr/>
        </p:nvPicPr>
        <p:blipFill>
          <a:blip r:embed="rId4">
            <a:alphaModFix/>
          </a:blip>
          <a:stretch>
            <a:fillRect/>
          </a:stretch>
        </p:blipFill>
        <p:spPr>
          <a:xfrm>
            <a:off x="3704975" y="3892621"/>
            <a:ext cx="4273550" cy="1393825"/>
          </a:xfrm>
          <a:prstGeom prst="rect">
            <a:avLst/>
          </a:prstGeom>
          <a:noFill/>
          <a:ln>
            <a:noFill/>
          </a:ln>
        </p:spPr>
      </p:pic>
      <p:sp>
        <p:nvSpPr>
          <p:cNvPr id="331" name="Google Shape;331;p33"/>
          <p:cNvSpPr/>
          <p:nvPr/>
        </p:nvSpPr>
        <p:spPr>
          <a:xfrm>
            <a:off x="6393535" y="3782904"/>
            <a:ext cx="1244100" cy="1583100"/>
          </a:xfrm>
          <a:prstGeom prst="rect">
            <a:avLst/>
          </a:prstGeom>
          <a:solidFill>
            <a:srgbClr val="00FF00">
              <a:alpha val="3127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33"/>
          <p:cNvSpPr/>
          <p:nvPr/>
        </p:nvSpPr>
        <p:spPr>
          <a:xfrm>
            <a:off x="8100471" y="3995375"/>
            <a:ext cx="411900" cy="1206300"/>
          </a:xfrm>
          <a:prstGeom prst="rect">
            <a:avLst/>
          </a:prstGeom>
          <a:solidFill>
            <a:srgbClr val="FF0000">
              <a:alpha val="3127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oup 1">
            <a:extLst>
              <a:ext uri="{FF2B5EF4-FFF2-40B4-BE49-F238E27FC236}">
                <a16:creationId xmlns:a16="http://schemas.microsoft.com/office/drawing/2014/main" id="{7FF36C6E-D1AE-CB2D-18C0-A2A58F13A9F9}"/>
              </a:ext>
            </a:extLst>
          </p:cNvPr>
          <p:cNvGrpSpPr/>
          <p:nvPr/>
        </p:nvGrpSpPr>
        <p:grpSpPr>
          <a:xfrm>
            <a:off x="99276" y="857258"/>
            <a:ext cx="5390285" cy="2806002"/>
            <a:chOff x="285361" y="1478846"/>
            <a:chExt cx="7833481" cy="4077848"/>
          </a:xfrm>
        </p:grpSpPr>
        <p:grpSp>
          <p:nvGrpSpPr>
            <p:cNvPr id="3" name="Group 2">
              <a:extLst>
                <a:ext uri="{FF2B5EF4-FFF2-40B4-BE49-F238E27FC236}">
                  <a16:creationId xmlns:a16="http://schemas.microsoft.com/office/drawing/2014/main" id="{8E18FFA1-A3A6-6F78-3A6E-4A47B4F4EF84}"/>
                </a:ext>
              </a:extLst>
            </p:cNvPr>
            <p:cNvGrpSpPr/>
            <p:nvPr/>
          </p:nvGrpSpPr>
          <p:grpSpPr>
            <a:xfrm>
              <a:off x="875489" y="2507787"/>
              <a:ext cx="1984442" cy="2185124"/>
              <a:chOff x="875489" y="2507787"/>
              <a:chExt cx="1984442" cy="2185124"/>
            </a:xfrm>
          </p:grpSpPr>
          <p:cxnSp>
            <p:nvCxnSpPr>
              <p:cNvPr id="39" name="Straight Arrow Connector 38">
                <a:extLst>
                  <a:ext uri="{FF2B5EF4-FFF2-40B4-BE49-F238E27FC236}">
                    <a16:creationId xmlns:a16="http://schemas.microsoft.com/office/drawing/2014/main" id="{EDC95238-F329-259A-27AC-F28FD7C3838B}"/>
                  </a:ext>
                </a:extLst>
              </p:cNvPr>
              <p:cNvCxnSpPr>
                <a:cxnSpLocks/>
              </p:cNvCxnSpPr>
              <p:nvPr/>
            </p:nvCxnSpPr>
            <p:spPr>
              <a:xfrm flipV="1">
                <a:off x="1040859" y="2507787"/>
                <a:ext cx="0" cy="1938236"/>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BCFBEAC5-B799-AC12-4F59-8812FEA0E7AA}"/>
                  </a:ext>
                </a:extLst>
              </p:cNvPr>
              <p:cNvCxnSpPr>
                <a:cxnSpLocks/>
              </p:cNvCxnSpPr>
              <p:nvPr/>
            </p:nvCxnSpPr>
            <p:spPr>
              <a:xfrm>
                <a:off x="875489" y="4238499"/>
                <a:ext cx="1984442"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3CE3999B-FEFA-6E8B-A0FC-B84972BCB1C9}"/>
                  </a:ext>
                </a:extLst>
              </p:cNvPr>
              <p:cNvCxnSpPr>
                <a:cxnSpLocks/>
              </p:cNvCxnSpPr>
              <p:nvPr/>
            </p:nvCxnSpPr>
            <p:spPr>
              <a:xfrm>
                <a:off x="1060314" y="4358472"/>
                <a:ext cx="1277029" cy="0"/>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9D32C952-CFFE-F7F0-21DA-0BA4A2300430}"/>
                  </a:ext>
                </a:extLst>
              </p:cNvPr>
              <p:cNvSpPr txBox="1"/>
              <p:nvPr/>
            </p:nvSpPr>
            <p:spPr>
              <a:xfrm>
                <a:off x="1585608" y="4319560"/>
                <a:ext cx="311285" cy="373351"/>
              </a:xfrm>
              <a:prstGeom prst="rect">
                <a:avLst/>
              </a:prstGeom>
              <a:noFill/>
            </p:spPr>
            <p:txBody>
              <a:bodyPr wrap="square">
                <a:spAutoFit/>
              </a:bodyPr>
              <a:lstStyle/>
              <a:p>
                <a:r>
                  <a:rPr lang="pt-BR" sz="1000" b="1" dirty="0"/>
                  <a:t>1</a:t>
                </a:r>
                <a:endParaRPr lang="en-US" sz="1000" b="1" dirty="0"/>
              </a:p>
            </p:txBody>
          </p:sp>
        </p:grpSp>
        <p:pic>
          <p:nvPicPr>
            <p:cNvPr id="4" name="Picture 3" descr="A glass with a candle in it&#10;&#10;Description automatically generated with low confidence">
              <a:extLst>
                <a:ext uri="{FF2B5EF4-FFF2-40B4-BE49-F238E27FC236}">
                  <a16:creationId xmlns:a16="http://schemas.microsoft.com/office/drawing/2014/main" id="{95A24F73-048C-C2CF-4AD0-03872DD7D9AC}"/>
                </a:ext>
              </a:extLst>
            </p:cNvPr>
            <p:cNvPicPr>
              <a:picLocks noChangeAspect="1"/>
            </p:cNvPicPr>
            <p:nvPr/>
          </p:nvPicPr>
          <p:blipFill>
            <a:blip r:embed="rId5"/>
            <a:stretch>
              <a:fillRect/>
            </a:stretch>
          </p:blipFill>
          <p:spPr>
            <a:xfrm>
              <a:off x="1040859" y="2927423"/>
              <a:ext cx="1306212" cy="1306212"/>
            </a:xfrm>
            <a:prstGeom prst="rect">
              <a:avLst/>
            </a:prstGeom>
          </p:spPr>
        </p:pic>
        <p:grpSp>
          <p:nvGrpSpPr>
            <p:cNvPr id="5" name="Group 4">
              <a:extLst>
                <a:ext uri="{FF2B5EF4-FFF2-40B4-BE49-F238E27FC236}">
                  <a16:creationId xmlns:a16="http://schemas.microsoft.com/office/drawing/2014/main" id="{4108D24A-9ED8-BE4C-5180-C3C8D85245BD}"/>
                </a:ext>
              </a:extLst>
            </p:cNvPr>
            <p:cNvGrpSpPr/>
            <p:nvPr/>
          </p:nvGrpSpPr>
          <p:grpSpPr>
            <a:xfrm>
              <a:off x="3020177" y="2816319"/>
              <a:ext cx="745578" cy="740785"/>
              <a:chOff x="3020177" y="2816319"/>
              <a:chExt cx="745578" cy="740785"/>
            </a:xfrm>
          </p:grpSpPr>
          <p:sp>
            <p:nvSpPr>
              <p:cNvPr id="37" name="Right Arrow 36">
                <a:extLst>
                  <a:ext uri="{FF2B5EF4-FFF2-40B4-BE49-F238E27FC236}">
                    <a16:creationId xmlns:a16="http://schemas.microsoft.com/office/drawing/2014/main" id="{E831E504-5EDB-352B-1663-EDED02CBE643}"/>
                  </a:ext>
                </a:extLst>
              </p:cNvPr>
              <p:cNvSpPr/>
              <p:nvPr/>
            </p:nvSpPr>
            <p:spPr>
              <a:xfrm>
                <a:off x="3020177" y="3333368"/>
                <a:ext cx="745578" cy="223736"/>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00"/>
              </a:p>
            </p:txBody>
          </p:sp>
          <p:sp>
            <p:nvSpPr>
              <p:cNvPr id="38" name="TextBox 37">
                <a:extLst>
                  <a:ext uri="{FF2B5EF4-FFF2-40B4-BE49-F238E27FC236}">
                    <a16:creationId xmlns:a16="http://schemas.microsoft.com/office/drawing/2014/main" id="{9F700CD8-D159-CA2E-5944-C941543AF221}"/>
                  </a:ext>
                </a:extLst>
              </p:cNvPr>
              <p:cNvSpPr txBox="1"/>
              <p:nvPr/>
            </p:nvSpPr>
            <p:spPr>
              <a:xfrm>
                <a:off x="3172585" y="2816319"/>
                <a:ext cx="431254" cy="588310"/>
              </a:xfrm>
              <a:prstGeom prst="rect">
                <a:avLst/>
              </a:prstGeom>
              <a:noFill/>
            </p:spPr>
            <p:txBody>
              <a:bodyPr wrap="square">
                <a:spAutoFit/>
              </a:bodyPr>
              <a:lstStyle/>
              <a:p>
                <a:r>
                  <a:rPr lang="pt-BR" sz="2000" b="1" noProof="1"/>
                  <a:t>T</a:t>
                </a:r>
                <a:endParaRPr lang="en-US" sz="1000" b="1" dirty="0"/>
              </a:p>
            </p:txBody>
          </p:sp>
        </p:grpSp>
        <p:pic>
          <p:nvPicPr>
            <p:cNvPr id="6" name="Picture 5" descr="A glass with a candle in it&#10;&#10;Description automatically generated with low confidence">
              <a:extLst>
                <a:ext uri="{FF2B5EF4-FFF2-40B4-BE49-F238E27FC236}">
                  <a16:creationId xmlns:a16="http://schemas.microsoft.com/office/drawing/2014/main" id="{C49D5FC4-4D04-4FEA-3D7B-B85BB04F925F}"/>
                </a:ext>
              </a:extLst>
            </p:cNvPr>
            <p:cNvPicPr>
              <a:picLocks noChangeAspect="1"/>
            </p:cNvPicPr>
            <p:nvPr/>
          </p:nvPicPr>
          <p:blipFill>
            <a:blip r:embed="rId5"/>
            <a:stretch>
              <a:fillRect/>
            </a:stretch>
          </p:blipFill>
          <p:spPr>
            <a:xfrm rot="10800000">
              <a:off x="4606589" y="2524810"/>
              <a:ext cx="2682777" cy="2559381"/>
            </a:xfrm>
            <a:prstGeom prst="rect">
              <a:avLst/>
            </a:prstGeom>
            <a:scene3d>
              <a:camera prst="isometricOffAxis1Right">
                <a:rot lat="1080000" lon="17400000" rev="0"/>
              </a:camera>
              <a:lightRig rig="threePt" dir="t"/>
            </a:scene3d>
          </p:spPr>
        </p:pic>
        <p:grpSp>
          <p:nvGrpSpPr>
            <p:cNvPr id="7" name="Group 6">
              <a:extLst>
                <a:ext uri="{FF2B5EF4-FFF2-40B4-BE49-F238E27FC236}">
                  <a16:creationId xmlns:a16="http://schemas.microsoft.com/office/drawing/2014/main" id="{233CDBDC-E376-2FA4-BE7B-971A1A6DE609}"/>
                </a:ext>
              </a:extLst>
            </p:cNvPr>
            <p:cNvGrpSpPr/>
            <p:nvPr/>
          </p:nvGrpSpPr>
          <p:grpSpPr>
            <a:xfrm>
              <a:off x="4136414" y="1478846"/>
              <a:ext cx="3982428" cy="4077848"/>
              <a:chOff x="3967078" y="1275647"/>
              <a:chExt cx="4357270" cy="4461671"/>
            </a:xfrm>
          </p:grpSpPr>
          <p:cxnSp>
            <p:nvCxnSpPr>
              <p:cNvPr id="25" name="Straight Arrow Connector 24">
                <a:extLst>
                  <a:ext uri="{FF2B5EF4-FFF2-40B4-BE49-F238E27FC236}">
                    <a16:creationId xmlns:a16="http://schemas.microsoft.com/office/drawing/2014/main" id="{76652F1D-70F5-09AA-D61A-C72EE80F39BE}"/>
                  </a:ext>
                </a:extLst>
              </p:cNvPr>
              <p:cNvCxnSpPr>
                <a:cxnSpLocks/>
              </p:cNvCxnSpPr>
              <p:nvPr/>
            </p:nvCxnSpPr>
            <p:spPr>
              <a:xfrm>
                <a:off x="3967078" y="4244503"/>
                <a:ext cx="4318966"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9993DDD5-4F08-CF47-1C0D-8EF6DCB4DB43}"/>
                  </a:ext>
                </a:extLst>
              </p:cNvPr>
              <p:cNvCxnSpPr>
                <a:cxnSpLocks/>
              </p:cNvCxnSpPr>
              <p:nvPr/>
            </p:nvCxnSpPr>
            <p:spPr>
              <a:xfrm>
                <a:off x="4151903" y="4364476"/>
                <a:ext cx="1277029" cy="0"/>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CB8DB27A-6E1F-86B5-7F3A-EE7F547965FF}"/>
                  </a:ext>
                </a:extLst>
              </p:cNvPr>
              <p:cNvSpPr txBox="1"/>
              <p:nvPr/>
            </p:nvSpPr>
            <p:spPr>
              <a:xfrm>
                <a:off x="4677197" y="4325564"/>
                <a:ext cx="311286" cy="408492"/>
              </a:xfrm>
              <a:prstGeom prst="rect">
                <a:avLst/>
              </a:prstGeom>
              <a:noFill/>
            </p:spPr>
            <p:txBody>
              <a:bodyPr wrap="square">
                <a:spAutoFit/>
              </a:bodyPr>
              <a:lstStyle/>
              <a:p>
                <a:r>
                  <a:rPr lang="pt-BR" sz="1000" b="1" dirty="0"/>
                  <a:t>1</a:t>
                </a:r>
                <a:endParaRPr lang="en-US" sz="1000" b="1" dirty="0"/>
              </a:p>
            </p:txBody>
          </p:sp>
          <p:grpSp>
            <p:nvGrpSpPr>
              <p:cNvPr id="28" name="Group 27">
                <a:extLst>
                  <a:ext uri="{FF2B5EF4-FFF2-40B4-BE49-F238E27FC236}">
                    <a16:creationId xmlns:a16="http://schemas.microsoft.com/office/drawing/2014/main" id="{A6C635EA-C6B9-F490-B10D-CEC21C8C16AB}"/>
                  </a:ext>
                </a:extLst>
              </p:cNvPr>
              <p:cNvGrpSpPr/>
              <p:nvPr/>
            </p:nvGrpSpPr>
            <p:grpSpPr>
              <a:xfrm>
                <a:off x="3967078" y="1412513"/>
                <a:ext cx="4357270" cy="4324805"/>
                <a:chOff x="3967078" y="1412513"/>
                <a:chExt cx="4357270" cy="4324805"/>
              </a:xfrm>
            </p:grpSpPr>
            <p:cxnSp>
              <p:nvCxnSpPr>
                <p:cNvPr id="30" name="Straight Arrow Connector 29">
                  <a:extLst>
                    <a:ext uri="{FF2B5EF4-FFF2-40B4-BE49-F238E27FC236}">
                      <a16:creationId xmlns:a16="http://schemas.microsoft.com/office/drawing/2014/main" id="{BB11C03F-3B48-C59C-9601-C6D260C8875B}"/>
                    </a:ext>
                  </a:extLst>
                </p:cNvPr>
                <p:cNvCxnSpPr>
                  <a:cxnSpLocks/>
                </p:cNvCxnSpPr>
                <p:nvPr/>
              </p:nvCxnSpPr>
              <p:spPr>
                <a:xfrm>
                  <a:off x="4129325" y="1434831"/>
                  <a:ext cx="0" cy="4302487"/>
                </a:xfrm>
                <a:prstGeom prst="straightConnector1">
                  <a:avLst/>
                </a:prstGeom>
                <a:ln w="19050">
                  <a:solidFill>
                    <a:schemeClr val="bg1">
                      <a:lumMod val="75000"/>
                    </a:schemeClr>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B64C5132-7C58-31AF-4174-8B0D4088A08D}"/>
                    </a:ext>
                  </a:extLst>
                </p:cNvPr>
                <p:cNvCxnSpPr>
                  <a:cxnSpLocks/>
                </p:cNvCxnSpPr>
                <p:nvPr/>
              </p:nvCxnSpPr>
              <p:spPr>
                <a:xfrm>
                  <a:off x="3967078" y="2927423"/>
                  <a:ext cx="4318966" cy="0"/>
                </a:xfrm>
                <a:prstGeom prst="straightConnector1">
                  <a:avLst/>
                </a:prstGeom>
                <a:ln w="19050">
                  <a:solidFill>
                    <a:schemeClr val="bg1">
                      <a:lumMod val="75000"/>
                    </a:schemeClr>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2565FD3A-6553-190B-8EDB-FC1114779826}"/>
                    </a:ext>
                  </a:extLst>
                </p:cNvPr>
                <p:cNvCxnSpPr>
                  <a:cxnSpLocks/>
                </p:cNvCxnSpPr>
                <p:nvPr/>
              </p:nvCxnSpPr>
              <p:spPr>
                <a:xfrm>
                  <a:off x="3967078" y="1623907"/>
                  <a:ext cx="4318966" cy="0"/>
                </a:xfrm>
                <a:prstGeom prst="straightConnector1">
                  <a:avLst/>
                </a:prstGeom>
                <a:ln w="19050">
                  <a:solidFill>
                    <a:schemeClr val="bg1">
                      <a:lumMod val="75000"/>
                    </a:schemeClr>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AF967261-E173-2F2C-2E25-CD77DB8C58B5}"/>
                    </a:ext>
                  </a:extLst>
                </p:cNvPr>
                <p:cNvCxnSpPr>
                  <a:cxnSpLocks/>
                </p:cNvCxnSpPr>
                <p:nvPr/>
              </p:nvCxnSpPr>
              <p:spPr>
                <a:xfrm>
                  <a:off x="5446826" y="1412514"/>
                  <a:ext cx="1560" cy="4302486"/>
                </a:xfrm>
                <a:prstGeom prst="straightConnector1">
                  <a:avLst/>
                </a:prstGeom>
                <a:ln w="19050">
                  <a:solidFill>
                    <a:schemeClr val="bg1">
                      <a:lumMod val="75000"/>
                    </a:schemeClr>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57458E87-C1E9-4397-B221-CFE4EA471508}"/>
                    </a:ext>
                  </a:extLst>
                </p:cNvPr>
                <p:cNvCxnSpPr>
                  <a:cxnSpLocks/>
                </p:cNvCxnSpPr>
                <p:nvPr/>
              </p:nvCxnSpPr>
              <p:spPr>
                <a:xfrm>
                  <a:off x="6744871" y="1412513"/>
                  <a:ext cx="0" cy="4302487"/>
                </a:xfrm>
                <a:prstGeom prst="straightConnector1">
                  <a:avLst/>
                </a:prstGeom>
                <a:ln w="19050">
                  <a:solidFill>
                    <a:schemeClr val="bg1">
                      <a:lumMod val="75000"/>
                    </a:schemeClr>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47B9D7B8-D57D-E86A-50E1-DAC16FE214B7}"/>
                    </a:ext>
                  </a:extLst>
                </p:cNvPr>
                <p:cNvCxnSpPr>
                  <a:cxnSpLocks/>
                </p:cNvCxnSpPr>
                <p:nvPr/>
              </p:nvCxnSpPr>
              <p:spPr>
                <a:xfrm>
                  <a:off x="4005382" y="5574118"/>
                  <a:ext cx="4318966" cy="0"/>
                </a:xfrm>
                <a:prstGeom prst="straightConnector1">
                  <a:avLst/>
                </a:prstGeom>
                <a:ln w="19050">
                  <a:solidFill>
                    <a:schemeClr val="bg1">
                      <a:lumMod val="75000"/>
                    </a:schemeClr>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id="{5B033F8F-333B-3753-3779-A412E8D7F1B6}"/>
                    </a:ext>
                  </a:extLst>
                </p:cNvPr>
                <p:cNvCxnSpPr>
                  <a:cxnSpLocks/>
                </p:cNvCxnSpPr>
                <p:nvPr/>
              </p:nvCxnSpPr>
              <p:spPr>
                <a:xfrm>
                  <a:off x="8042435" y="1420059"/>
                  <a:ext cx="0" cy="4302487"/>
                </a:xfrm>
                <a:prstGeom prst="straightConnector1">
                  <a:avLst/>
                </a:prstGeom>
                <a:ln w="19050">
                  <a:solidFill>
                    <a:schemeClr val="bg1">
                      <a:lumMod val="75000"/>
                    </a:schemeClr>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cxnSp>
            <p:nvCxnSpPr>
              <p:cNvPr id="29" name="Straight Arrow Connector 28">
                <a:extLst>
                  <a:ext uri="{FF2B5EF4-FFF2-40B4-BE49-F238E27FC236}">
                    <a16:creationId xmlns:a16="http://schemas.microsoft.com/office/drawing/2014/main" id="{A3E7435D-CF6A-5C2B-D25C-65BAFEAAD571}"/>
                  </a:ext>
                </a:extLst>
              </p:cNvPr>
              <p:cNvCxnSpPr>
                <a:cxnSpLocks/>
              </p:cNvCxnSpPr>
              <p:nvPr/>
            </p:nvCxnSpPr>
            <p:spPr>
              <a:xfrm flipV="1">
                <a:off x="4132448" y="1275647"/>
                <a:ext cx="0" cy="317638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8" name="Group 7">
              <a:extLst>
                <a:ext uri="{FF2B5EF4-FFF2-40B4-BE49-F238E27FC236}">
                  <a16:creationId xmlns:a16="http://schemas.microsoft.com/office/drawing/2014/main" id="{C536AA37-C601-5CCB-FD67-34F43D3703A4}"/>
                </a:ext>
              </a:extLst>
            </p:cNvPr>
            <p:cNvGrpSpPr/>
            <p:nvPr/>
          </p:nvGrpSpPr>
          <p:grpSpPr>
            <a:xfrm>
              <a:off x="285361" y="2871979"/>
              <a:ext cx="2274169" cy="1806587"/>
              <a:chOff x="285361" y="2871979"/>
              <a:chExt cx="2274169" cy="1806587"/>
            </a:xfrm>
          </p:grpSpPr>
          <p:grpSp>
            <p:nvGrpSpPr>
              <p:cNvPr id="19" name="Group 18">
                <a:extLst>
                  <a:ext uri="{FF2B5EF4-FFF2-40B4-BE49-F238E27FC236}">
                    <a16:creationId xmlns:a16="http://schemas.microsoft.com/office/drawing/2014/main" id="{FFC4CA02-79AD-E390-8FFE-CA8C1372AA47}"/>
                  </a:ext>
                </a:extLst>
              </p:cNvPr>
              <p:cNvGrpSpPr/>
              <p:nvPr/>
            </p:nvGrpSpPr>
            <p:grpSpPr>
              <a:xfrm>
                <a:off x="1027889" y="2927423"/>
                <a:ext cx="1319182" cy="1319182"/>
                <a:chOff x="1027889" y="2927423"/>
                <a:chExt cx="1319182" cy="1319182"/>
              </a:xfrm>
            </p:grpSpPr>
            <p:cxnSp>
              <p:nvCxnSpPr>
                <p:cNvPr id="23" name="Straight Arrow Connector 22">
                  <a:extLst>
                    <a:ext uri="{FF2B5EF4-FFF2-40B4-BE49-F238E27FC236}">
                      <a16:creationId xmlns:a16="http://schemas.microsoft.com/office/drawing/2014/main" id="{ABEB5C0C-ACD7-01E2-40F2-95D905FF5334}"/>
                    </a:ext>
                  </a:extLst>
                </p:cNvPr>
                <p:cNvCxnSpPr>
                  <a:cxnSpLocks/>
                </p:cNvCxnSpPr>
                <p:nvPr/>
              </p:nvCxnSpPr>
              <p:spPr>
                <a:xfrm>
                  <a:off x="1027889" y="4246605"/>
                  <a:ext cx="1319182"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8D205688-93A9-22A2-F314-62659BD9B575}"/>
                    </a:ext>
                  </a:extLst>
                </p:cNvPr>
                <p:cNvCxnSpPr>
                  <a:cxnSpLocks/>
                </p:cNvCxnSpPr>
                <p:nvPr/>
              </p:nvCxnSpPr>
              <p:spPr>
                <a:xfrm flipV="1">
                  <a:off x="1027889" y="2927423"/>
                  <a:ext cx="0" cy="1319182"/>
                </a:xfrm>
                <a:prstGeom prst="straightConnector1">
                  <a:avLst/>
                </a:prstGeom>
                <a:ln w="57150">
                  <a:solidFill>
                    <a:srgbClr val="92D050"/>
                  </a:solidFill>
                  <a:tailEnd type="triangle"/>
                </a:ln>
              </p:spPr>
              <p:style>
                <a:lnRef idx="1">
                  <a:schemeClr val="accent1"/>
                </a:lnRef>
                <a:fillRef idx="0">
                  <a:schemeClr val="accent1"/>
                </a:fillRef>
                <a:effectRef idx="0">
                  <a:schemeClr val="accent1"/>
                </a:effectRef>
                <a:fontRef idx="minor">
                  <a:schemeClr val="tx1"/>
                </a:fontRef>
              </p:style>
            </p:cxnSp>
          </p:grpSp>
          <p:sp>
            <p:nvSpPr>
              <p:cNvPr id="20" name="Oval 19">
                <a:extLst>
                  <a:ext uri="{FF2B5EF4-FFF2-40B4-BE49-F238E27FC236}">
                    <a16:creationId xmlns:a16="http://schemas.microsoft.com/office/drawing/2014/main" id="{1DFC44A0-22F3-D46E-EEAD-4A9598EE7A0D}"/>
                  </a:ext>
                </a:extLst>
              </p:cNvPr>
              <p:cNvSpPr/>
              <p:nvPr/>
            </p:nvSpPr>
            <p:spPr>
              <a:xfrm>
                <a:off x="925937" y="4118511"/>
                <a:ext cx="226990" cy="226990"/>
              </a:xfrm>
              <a:prstGeom prst="ellips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00" dirty="0"/>
              </a:p>
            </p:txBody>
          </p:sp>
          <mc:AlternateContent xmlns:mc="http://schemas.openxmlformats.org/markup-compatibility/2006" xmlns:a14="http://schemas.microsoft.com/office/drawing/2010/main">
            <mc:Choice Requires="a14">
              <p:sp>
                <p:nvSpPr>
                  <p:cNvPr id="21" name="TextBox 20">
                    <a:extLst>
                      <a:ext uri="{FF2B5EF4-FFF2-40B4-BE49-F238E27FC236}">
                        <a16:creationId xmlns:a16="http://schemas.microsoft.com/office/drawing/2014/main" id="{719DEF37-F241-763A-E310-581649D3DC9F}"/>
                      </a:ext>
                    </a:extLst>
                  </p:cNvPr>
                  <p:cNvSpPr txBox="1"/>
                  <p:nvPr/>
                </p:nvSpPr>
                <p:spPr>
                  <a:xfrm>
                    <a:off x="285361" y="2871979"/>
                    <a:ext cx="586140" cy="27152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d>
                            <m:dPr>
                              <m:ctrlPr>
                                <a:rPr lang="en-US" sz="1200" i="1" smtClean="0">
                                  <a:solidFill>
                                    <a:srgbClr val="92D050"/>
                                  </a:solidFill>
                                  <a:latin typeface="Cambria Math" panose="02040503050406030204" pitchFamily="18" charset="0"/>
                                </a:rPr>
                              </m:ctrlPr>
                            </m:dPr>
                            <m:e>
                              <m:r>
                                <a:rPr lang="pt-BR" sz="1200" b="0" i="1" smtClean="0">
                                  <a:solidFill>
                                    <a:srgbClr val="92D050"/>
                                  </a:solidFill>
                                  <a:latin typeface="Cambria Math" panose="02040503050406030204" pitchFamily="18" charset="0"/>
                                </a:rPr>
                                <m:t>0, 1</m:t>
                              </m:r>
                            </m:e>
                          </m:d>
                        </m:oMath>
                      </m:oMathPara>
                    </a14:m>
                    <a:endParaRPr lang="en-US" sz="1200" dirty="0">
                      <a:solidFill>
                        <a:srgbClr val="92D050"/>
                      </a:solidFill>
                    </a:endParaRPr>
                  </a:p>
                </p:txBody>
              </p:sp>
            </mc:Choice>
            <mc:Fallback xmlns="">
              <p:sp>
                <p:nvSpPr>
                  <p:cNvPr id="21" name="TextBox 20">
                    <a:extLst>
                      <a:ext uri="{FF2B5EF4-FFF2-40B4-BE49-F238E27FC236}">
                        <a16:creationId xmlns:a16="http://schemas.microsoft.com/office/drawing/2014/main" id="{719DEF37-F241-763A-E310-581649D3DC9F}"/>
                      </a:ext>
                    </a:extLst>
                  </p:cNvPr>
                  <p:cNvSpPr txBox="1">
                    <a:spLocks noRot="1" noChangeAspect="1" noMove="1" noResize="1" noEditPoints="1" noAdjustHandles="1" noChangeArrowheads="1" noChangeShapeType="1" noTextEdit="1"/>
                  </p:cNvSpPr>
                  <p:nvPr/>
                </p:nvSpPr>
                <p:spPr>
                  <a:xfrm>
                    <a:off x="285361" y="2871979"/>
                    <a:ext cx="586140" cy="271528"/>
                  </a:xfrm>
                  <a:prstGeom prst="rect">
                    <a:avLst/>
                  </a:prstGeom>
                  <a:blipFill>
                    <a:blip r:embed="rId6"/>
                    <a:stretch>
                      <a:fillRect b="-133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D971F3DE-43ED-16EE-C246-C7C4104EAA0A}"/>
                      </a:ext>
                    </a:extLst>
                  </p:cNvPr>
                  <p:cNvSpPr txBox="1"/>
                  <p:nvPr/>
                </p:nvSpPr>
                <p:spPr>
                  <a:xfrm>
                    <a:off x="1973390" y="4407038"/>
                    <a:ext cx="586140" cy="27152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d>
                            <m:dPr>
                              <m:ctrlPr>
                                <a:rPr lang="en-US" sz="1200" i="1" smtClean="0">
                                  <a:solidFill>
                                    <a:srgbClr val="FF0000"/>
                                  </a:solidFill>
                                  <a:latin typeface="Cambria Math" panose="02040503050406030204" pitchFamily="18" charset="0"/>
                                </a:rPr>
                              </m:ctrlPr>
                            </m:dPr>
                            <m:e>
                              <m:r>
                                <a:rPr lang="pt-BR" sz="1200" b="0" i="1" smtClean="0">
                                  <a:solidFill>
                                    <a:srgbClr val="FF0000"/>
                                  </a:solidFill>
                                  <a:latin typeface="Cambria Math" panose="02040503050406030204" pitchFamily="18" charset="0"/>
                                </a:rPr>
                                <m:t>1, 0</m:t>
                              </m:r>
                            </m:e>
                          </m:d>
                        </m:oMath>
                      </m:oMathPara>
                    </a14:m>
                    <a:endParaRPr lang="en-US" sz="1200" dirty="0">
                      <a:solidFill>
                        <a:srgbClr val="FF0000"/>
                      </a:solidFill>
                    </a:endParaRPr>
                  </a:p>
                </p:txBody>
              </p:sp>
            </mc:Choice>
            <mc:Fallback xmlns="">
              <p:sp>
                <p:nvSpPr>
                  <p:cNvPr id="22" name="TextBox 21">
                    <a:extLst>
                      <a:ext uri="{FF2B5EF4-FFF2-40B4-BE49-F238E27FC236}">
                        <a16:creationId xmlns:a16="http://schemas.microsoft.com/office/drawing/2014/main" id="{D971F3DE-43ED-16EE-C246-C7C4104EAA0A}"/>
                      </a:ext>
                    </a:extLst>
                  </p:cNvPr>
                  <p:cNvSpPr txBox="1">
                    <a:spLocks noRot="1" noChangeAspect="1" noMove="1" noResize="1" noEditPoints="1" noAdjustHandles="1" noChangeArrowheads="1" noChangeShapeType="1" noTextEdit="1"/>
                  </p:cNvSpPr>
                  <p:nvPr/>
                </p:nvSpPr>
                <p:spPr>
                  <a:xfrm>
                    <a:off x="1973390" y="4407038"/>
                    <a:ext cx="586140" cy="271528"/>
                  </a:xfrm>
                  <a:prstGeom prst="rect">
                    <a:avLst/>
                  </a:prstGeom>
                  <a:blipFill>
                    <a:blip r:embed="rId7"/>
                    <a:stretch>
                      <a:fillRect b="-13333"/>
                    </a:stretch>
                  </a:blipFill>
                </p:spPr>
                <p:txBody>
                  <a:bodyPr/>
                  <a:lstStyle/>
                  <a:p>
                    <a:r>
                      <a:rPr lang="en-US">
                        <a:noFill/>
                      </a:rPr>
                      <a:t> </a:t>
                    </a:r>
                  </a:p>
                </p:txBody>
              </p:sp>
            </mc:Fallback>
          </mc:AlternateContent>
        </p:grpSp>
        <p:grpSp>
          <p:nvGrpSpPr>
            <p:cNvPr id="9" name="Group 8">
              <a:extLst>
                <a:ext uri="{FF2B5EF4-FFF2-40B4-BE49-F238E27FC236}">
                  <a16:creationId xmlns:a16="http://schemas.microsoft.com/office/drawing/2014/main" id="{00B4C5EF-B212-7F80-0137-5CFC20D372EE}"/>
                </a:ext>
              </a:extLst>
            </p:cNvPr>
            <p:cNvGrpSpPr/>
            <p:nvPr/>
          </p:nvGrpSpPr>
          <p:grpSpPr>
            <a:xfrm>
              <a:off x="4636420" y="1789269"/>
              <a:ext cx="1775938" cy="3643093"/>
              <a:chOff x="4636420" y="1789269"/>
              <a:chExt cx="1775938" cy="3643093"/>
            </a:xfrm>
          </p:grpSpPr>
          <p:grpSp>
            <p:nvGrpSpPr>
              <p:cNvPr id="10" name="Group 9">
                <a:extLst>
                  <a:ext uri="{FF2B5EF4-FFF2-40B4-BE49-F238E27FC236}">
                    <a16:creationId xmlns:a16="http://schemas.microsoft.com/office/drawing/2014/main" id="{50B53CAD-A34B-AA87-3846-D127CE035431}"/>
                  </a:ext>
                </a:extLst>
              </p:cNvPr>
              <p:cNvGrpSpPr/>
              <p:nvPr/>
            </p:nvGrpSpPr>
            <p:grpSpPr>
              <a:xfrm>
                <a:off x="4878709" y="1789269"/>
                <a:ext cx="1533649" cy="1178621"/>
                <a:chOff x="4779241" y="1615288"/>
                <a:chExt cx="1678002" cy="1289557"/>
              </a:xfrm>
            </p:grpSpPr>
            <p:cxnSp>
              <p:nvCxnSpPr>
                <p:cNvPr id="17" name="Straight Arrow Connector 16">
                  <a:extLst>
                    <a:ext uri="{FF2B5EF4-FFF2-40B4-BE49-F238E27FC236}">
                      <a16:creationId xmlns:a16="http://schemas.microsoft.com/office/drawing/2014/main" id="{87332F6E-D4E2-C2EF-E771-CCFFE56AF1C0}"/>
                    </a:ext>
                  </a:extLst>
                </p:cNvPr>
                <p:cNvCxnSpPr>
                  <a:cxnSpLocks/>
                </p:cNvCxnSpPr>
                <p:nvPr/>
              </p:nvCxnSpPr>
              <p:spPr>
                <a:xfrm flipV="1">
                  <a:off x="5428932" y="2043706"/>
                  <a:ext cx="1028311" cy="861139"/>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035297A8-7281-661A-AF30-196E9BDE5F80}"/>
                        </a:ext>
                      </a:extLst>
                    </p:cNvPr>
                    <p:cNvSpPr txBox="1"/>
                    <p:nvPr/>
                  </p:nvSpPr>
                  <p:spPr>
                    <a:xfrm>
                      <a:off x="4779241" y="1615288"/>
                      <a:ext cx="1197210" cy="70330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d>
                              <m:dPr>
                                <m:ctrlPr>
                                  <a:rPr lang="en-US" sz="1200" i="1" smtClean="0">
                                    <a:solidFill>
                                      <a:srgbClr val="FF0000"/>
                                    </a:solidFill>
                                    <a:latin typeface="Cambria Math" panose="02040503050406030204" pitchFamily="18" charset="0"/>
                                  </a:rPr>
                                </m:ctrlPr>
                              </m:dPr>
                              <m:e>
                                <m:f>
                                  <m:fPr>
                                    <m:ctrlPr>
                                      <a:rPr lang="en-US" sz="1200" i="1">
                                        <a:solidFill>
                                          <a:srgbClr val="FF0000"/>
                                        </a:solidFill>
                                        <a:latin typeface="Cambria Math" panose="02040503050406030204" pitchFamily="18" charset="0"/>
                                      </a:rPr>
                                    </m:ctrlPr>
                                  </m:fPr>
                                  <m:num>
                                    <m:rad>
                                      <m:radPr>
                                        <m:degHide m:val="on"/>
                                        <m:ctrlPr>
                                          <a:rPr lang="en-US" sz="1200" i="1">
                                            <a:solidFill>
                                              <a:srgbClr val="FF0000"/>
                                            </a:solidFill>
                                            <a:latin typeface="Cambria Math" panose="02040503050406030204" pitchFamily="18" charset="0"/>
                                          </a:rPr>
                                        </m:ctrlPr>
                                      </m:radPr>
                                      <m:deg/>
                                      <m:e>
                                        <m:r>
                                          <a:rPr lang="pt-BR" sz="1200" i="1">
                                            <a:solidFill>
                                              <a:srgbClr val="FF0000"/>
                                            </a:solidFill>
                                            <a:latin typeface="Cambria Math" panose="02040503050406030204" pitchFamily="18" charset="0"/>
                                          </a:rPr>
                                          <m:t>2</m:t>
                                        </m:r>
                                      </m:e>
                                    </m:rad>
                                  </m:num>
                                  <m:den>
                                    <m:r>
                                      <a:rPr lang="pt-BR" sz="1200" i="1">
                                        <a:solidFill>
                                          <a:srgbClr val="FF0000"/>
                                        </a:solidFill>
                                        <a:latin typeface="Cambria Math" panose="02040503050406030204" pitchFamily="18" charset="0"/>
                                      </a:rPr>
                                      <m:t>2</m:t>
                                    </m:r>
                                  </m:den>
                                </m:f>
                                <m:r>
                                  <a:rPr lang="pt-BR" sz="1200" i="1">
                                    <a:solidFill>
                                      <a:srgbClr val="FF0000"/>
                                    </a:solidFill>
                                    <a:latin typeface="Cambria Math" panose="02040503050406030204" pitchFamily="18" charset="0"/>
                                  </a:rPr>
                                  <m:t>,</m:t>
                                </m:r>
                                <m:r>
                                  <a:rPr lang="pt-BR" sz="1200" b="0" i="1" smtClean="0">
                                    <a:solidFill>
                                      <a:srgbClr val="FF0000"/>
                                    </a:solidFill>
                                    <a:latin typeface="Cambria Math" panose="02040503050406030204" pitchFamily="18" charset="0"/>
                                  </a:rPr>
                                  <m:t> </m:t>
                                </m:r>
                                <m:f>
                                  <m:fPr>
                                    <m:ctrlPr>
                                      <a:rPr lang="en-US" sz="1200" i="1">
                                        <a:solidFill>
                                          <a:srgbClr val="FF0000"/>
                                        </a:solidFill>
                                        <a:latin typeface="Cambria Math" panose="02040503050406030204" pitchFamily="18" charset="0"/>
                                      </a:rPr>
                                    </m:ctrlPr>
                                  </m:fPr>
                                  <m:num>
                                    <m:rad>
                                      <m:radPr>
                                        <m:degHide m:val="on"/>
                                        <m:ctrlPr>
                                          <a:rPr lang="en-US" sz="1200" i="1">
                                            <a:solidFill>
                                              <a:srgbClr val="FF0000"/>
                                            </a:solidFill>
                                            <a:latin typeface="Cambria Math" panose="02040503050406030204" pitchFamily="18" charset="0"/>
                                          </a:rPr>
                                        </m:ctrlPr>
                                      </m:radPr>
                                      <m:deg/>
                                      <m:e>
                                        <m:r>
                                          <a:rPr lang="pt-BR" sz="1200" i="1">
                                            <a:solidFill>
                                              <a:srgbClr val="FF0000"/>
                                            </a:solidFill>
                                            <a:latin typeface="Cambria Math" panose="02040503050406030204" pitchFamily="18" charset="0"/>
                                          </a:rPr>
                                          <m:t>2</m:t>
                                        </m:r>
                                      </m:e>
                                    </m:rad>
                                  </m:num>
                                  <m:den>
                                    <m:r>
                                      <a:rPr lang="pt-BR" sz="1200" i="1">
                                        <a:solidFill>
                                          <a:srgbClr val="FF0000"/>
                                        </a:solidFill>
                                        <a:latin typeface="Cambria Math" panose="02040503050406030204" pitchFamily="18" charset="0"/>
                                      </a:rPr>
                                      <m:t>2</m:t>
                                    </m:r>
                                  </m:den>
                                </m:f>
                                <m:r>
                                  <m:rPr>
                                    <m:nor/>
                                  </m:rPr>
                                  <a:rPr lang="en-US" sz="1200" dirty="0">
                                    <a:solidFill>
                                      <a:srgbClr val="FF0000"/>
                                    </a:solidFill>
                                  </a:rPr>
                                  <m:t> </m:t>
                                </m:r>
                              </m:e>
                            </m:d>
                          </m:oMath>
                        </m:oMathPara>
                      </a14:m>
                      <a:endParaRPr lang="en-US" sz="1200" dirty="0">
                        <a:solidFill>
                          <a:srgbClr val="FF0000"/>
                        </a:solidFill>
                      </a:endParaRPr>
                    </a:p>
                  </p:txBody>
                </p:sp>
              </mc:Choice>
              <mc:Fallback xmlns="">
                <p:sp>
                  <p:nvSpPr>
                    <p:cNvPr id="18" name="TextBox 17">
                      <a:extLst>
                        <a:ext uri="{FF2B5EF4-FFF2-40B4-BE49-F238E27FC236}">
                          <a16:creationId xmlns:a16="http://schemas.microsoft.com/office/drawing/2014/main" id="{035297A8-7281-661A-AF30-196E9BDE5F80}"/>
                        </a:ext>
                      </a:extLst>
                    </p:cNvPr>
                    <p:cNvSpPr txBox="1">
                      <a:spLocks noRot="1" noChangeAspect="1" noMove="1" noResize="1" noEditPoints="1" noAdjustHandles="1" noChangeArrowheads="1" noChangeShapeType="1" noTextEdit="1"/>
                    </p:cNvSpPr>
                    <p:nvPr/>
                  </p:nvSpPr>
                  <p:spPr>
                    <a:xfrm>
                      <a:off x="4779241" y="1615288"/>
                      <a:ext cx="1197210" cy="703307"/>
                    </a:xfrm>
                    <a:prstGeom prst="rect">
                      <a:avLst/>
                    </a:prstGeom>
                    <a:blipFill>
                      <a:blip r:embed="rId8"/>
                      <a:stretch>
                        <a:fillRect/>
                      </a:stretch>
                    </a:blipFill>
                  </p:spPr>
                  <p:txBody>
                    <a:bodyPr/>
                    <a:lstStyle/>
                    <a:p>
                      <a:r>
                        <a:rPr lang="en-US">
                          <a:noFill/>
                        </a:rPr>
                        <a:t> </a:t>
                      </a:r>
                    </a:p>
                  </p:txBody>
                </p:sp>
              </mc:Fallback>
            </mc:AlternateContent>
          </p:grpSp>
          <p:grpSp>
            <p:nvGrpSpPr>
              <p:cNvPr id="11" name="Group 10">
                <a:extLst>
                  <a:ext uri="{FF2B5EF4-FFF2-40B4-BE49-F238E27FC236}">
                    <a16:creationId xmlns:a16="http://schemas.microsoft.com/office/drawing/2014/main" id="{5C1A7A43-9BC4-B0C1-7BFA-8E72E588D3C3}"/>
                  </a:ext>
                </a:extLst>
              </p:cNvPr>
              <p:cNvGrpSpPr/>
              <p:nvPr/>
            </p:nvGrpSpPr>
            <p:grpSpPr>
              <a:xfrm>
                <a:off x="4636420" y="2988525"/>
                <a:ext cx="853865" cy="2443837"/>
                <a:chOff x="4514152" y="2927423"/>
                <a:chExt cx="934235" cy="2673860"/>
              </a:xfrm>
            </p:grpSpPr>
            <p:cxnSp>
              <p:nvCxnSpPr>
                <p:cNvPr id="15" name="Straight Arrow Connector 14">
                  <a:extLst>
                    <a:ext uri="{FF2B5EF4-FFF2-40B4-BE49-F238E27FC236}">
                      <a16:creationId xmlns:a16="http://schemas.microsoft.com/office/drawing/2014/main" id="{349167BF-5FAA-1118-25C1-B402A95B090D}"/>
                    </a:ext>
                  </a:extLst>
                </p:cNvPr>
                <p:cNvCxnSpPr>
                  <a:cxnSpLocks/>
                </p:cNvCxnSpPr>
                <p:nvPr/>
              </p:nvCxnSpPr>
              <p:spPr>
                <a:xfrm>
                  <a:off x="5428933" y="2927423"/>
                  <a:ext cx="19454" cy="2673860"/>
                </a:xfrm>
                <a:prstGeom prst="straightConnector1">
                  <a:avLst/>
                </a:prstGeom>
                <a:ln w="57150">
                  <a:solidFill>
                    <a:srgbClr val="92D050"/>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B448A950-F98D-94D1-1D96-D1EFA0000770}"/>
                        </a:ext>
                      </a:extLst>
                    </p:cNvPr>
                    <p:cNvSpPr txBox="1"/>
                    <p:nvPr/>
                  </p:nvSpPr>
                  <p:spPr>
                    <a:xfrm>
                      <a:off x="4514152" y="4889992"/>
                      <a:ext cx="826988" cy="29708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d>
                              <m:dPr>
                                <m:ctrlPr>
                                  <a:rPr lang="en-US" sz="1200" i="1" smtClean="0">
                                    <a:solidFill>
                                      <a:srgbClr val="92D050"/>
                                    </a:solidFill>
                                    <a:latin typeface="Cambria Math" panose="02040503050406030204" pitchFamily="18" charset="0"/>
                                  </a:rPr>
                                </m:ctrlPr>
                              </m:dPr>
                              <m:e>
                                <m:r>
                                  <a:rPr lang="pt-BR" sz="1200" b="0" i="1" smtClean="0">
                                    <a:solidFill>
                                      <a:srgbClr val="92D050"/>
                                    </a:solidFill>
                                    <a:latin typeface="Cambria Math" panose="02040503050406030204" pitchFamily="18" charset="0"/>
                                  </a:rPr>
                                  <m:t>0, −2</m:t>
                                </m:r>
                              </m:e>
                            </m:d>
                          </m:oMath>
                        </m:oMathPara>
                      </a14:m>
                      <a:endParaRPr lang="en-US" sz="1200" dirty="0">
                        <a:solidFill>
                          <a:srgbClr val="92D050"/>
                        </a:solidFill>
                      </a:endParaRPr>
                    </a:p>
                  </p:txBody>
                </p:sp>
              </mc:Choice>
              <mc:Fallback xmlns="">
                <p:sp>
                  <p:nvSpPr>
                    <p:cNvPr id="16" name="TextBox 15">
                      <a:extLst>
                        <a:ext uri="{FF2B5EF4-FFF2-40B4-BE49-F238E27FC236}">
                          <a16:creationId xmlns:a16="http://schemas.microsoft.com/office/drawing/2014/main" id="{B448A950-F98D-94D1-1D96-D1EFA0000770}"/>
                        </a:ext>
                      </a:extLst>
                    </p:cNvPr>
                    <p:cNvSpPr txBox="1">
                      <a:spLocks noRot="1" noChangeAspect="1" noMove="1" noResize="1" noEditPoints="1" noAdjustHandles="1" noChangeArrowheads="1" noChangeShapeType="1" noTextEdit="1"/>
                    </p:cNvSpPr>
                    <p:nvPr/>
                  </p:nvSpPr>
                  <p:spPr>
                    <a:xfrm>
                      <a:off x="4514152" y="4889992"/>
                      <a:ext cx="826988" cy="297085"/>
                    </a:xfrm>
                    <a:prstGeom prst="rect">
                      <a:avLst/>
                    </a:prstGeom>
                    <a:blipFill>
                      <a:blip r:embed="rId9"/>
                      <a:stretch>
                        <a:fillRect b="-6250"/>
                      </a:stretch>
                    </a:blipFill>
                  </p:spPr>
                  <p:txBody>
                    <a:bodyPr/>
                    <a:lstStyle/>
                    <a:p>
                      <a:r>
                        <a:rPr lang="en-US">
                          <a:noFill/>
                        </a:rPr>
                        <a:t> </a:t>
                      </a:r>
                    </a:p>
                  </p:txBody>
                </p:sp>
              </mc:Fallback>
            </mc:AlternateContent>
          </p:grpSp>
          <p:grpSp>
            <p:nvGrpSpPr>
              <p:cNvPr id="12" name="Group 11">
                <a:extLst>
                  <a:ext uri="{FF2B5EF4-FFF2-40B4-BE49-F238E27FC236}">
                    <a16:creationId xmlns:a16="http://schemas.microsoft.com/office/drawing/2014/main" id="{384E82B3-CD32-A700-F5D7-37AC8E07B5B9}"/>
                  </a:ext>
                </a:extLst>
              </p:cNvPr>
              <p:cNvGrpSpPr/>
              <p:nvPr/>
            </p:nvGrpSpPr>
            <p:grpSpPr>
              <a:xfrm>
                <a:off x="4788757" y="2876340"/>
                <a:ext cx="794392" cy="468258"/>
                <a:chOff x="4788757" y="2876340"/>
                <a:chExt cx="794392" cy="468258"/>
              </a:xfrm>
            </p:grpSpPr>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3019CE55-AD2B-09F6-1D38-5997083E4A2C}"/>
                        </a:ext>
                      </a:extLst>
                    </p:cNvPr>
                    <p:cNvSpPr txBox="1"/>
                    <p:nvPr/>
                  </p:nvSpPr>
                  <p:spPr>
                    <a:xfrm>
                      <a:off x="4788757" y="3073070"/>
                      <a:ext cx="586140" cy="27152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d>
                              <m:dPr>
                                <m:ctrlPr>
                                  <a:rPr lang="en-US" sz="1200" i="1" smtClean="0">
                                    <a:solidFill>
                                      <a:srgbClr val="FFC000"/>
                                    </a:solidFill>
                                    <a:latin typeface="Cambria Math" panose="02040503050406030204" pitchFamily="18" charset="0"/>
                                  </a:rPr>
                                </m:ctrlPr>
                              </m:dPr>
                              <m:e>
                                <m:r>
                                  <a:rPr lang="pt-BR" sz="1200" b="0" i="1" smtClean="0">
                                    <a:solidFill>
                                      <a:srgbClr val="FFC000"/>
                                    </a:solidFill>
                                    <a:latin typeface="Cambria Math" panose="02040503050406030204" pitchFamily="18" charset="0"/>
                                  </a:rPr>
                                  <m:t>1, 1</m:t>
                                </m:r>
                              </m:e>
                            </m:d>
                          </m:oMath>
                        </m:oMathPara>
                      </a14:m>
                      <a:endParaRPr lang="en-US" sz="1200" dirty="0">
                        <a:solidFill>
                          <a:srgbClr val="FFC000"/>
                        </a:solidFill>
                      </a:endParaRPr>
                    </a:p>
                  </p:txBody>
                </p:sp>
              </mc:Choice>
              <mc:Fallback xmlns="">
                <p:sp>
                  <p:nvSpPr>
                    <p:cNvPr id="13" name="TextBox 12">
                      <a:extLst>
                        <a:ext uri="{FF2B5EF4-FFF2-40B4-BE49-F238E27FC236}">
                          <a16:creationId xmlns:a16="http://schemas.microsoft.com/office/drawing/2014/main" id="{3019CE55-AD2B-09F6-1D38-5997083E4A2C}"/>
                        </a:ext>
                      </a:extLst>
                    </p:cNvPr>
                    <p:cNvSpPr txBox="1">
                      <a:spLocks noRot="1" noChangeAspect="1" noMove="1" noResize="1" noEditPoints="1" noAdjustHandles="1" noChangeArrowheads="1" noChangeShapeType="1" noTextEdit="1"/>
                    </p:cNvSpPr>
                    <p:nvPr/>
                  </p:nvSpPr>
                  <p:spPr>
                    <a:xfrm>
                      <a:off x="4788757" y="3073070"/>
                      <a:ext cx="586140" cy="271528"/>
                    </a:xfrm>
                    <a:prstGeom prst="rect">
                      <a:avLst/>
                    </a:prstGeom>
                    <a:blipFill>
                      <a:blip r:embed="rId10"/>
                      <a:stretch>
                        <a:fillRect b="-6667"/>
                      </a:stretch>
                    </a:blipFill>
                  </p:spPr>
                  <p:txBody>
                    <a:bodyPr/>
                    <a:lstStyle/>
                    <a:p>
                      <a:r>
                        <a:rPr lang="en-US">
                          <a:noFill/>
                        </a:rPr>
                        <a:t> </a:t>
                      </a:r>
                    </a:p>
                  </p:txBody>
                </p:sp>
              </mc:Fallback>
            </mc:AlternateContent>
            <p:sp>
              <p:nvSpPr>
                <p:cNvPr id="14" name="Oval 13">
                  <a:extLst>
                    <a:ext uri="{FF2B5EF4-FFF2-40B4-BE49-F238E27FC236}">
                      <a16:creationId xmlns:a16="http://schemas.microsoft.com/office/drawing/2014/main" id="{CE2073F2-D6DE-D0E3-356E-F763F6E73965}"/>
                    </a:ext>
                  </a:extLst>
                </p:cNvPr>
                <p:cNvSpPr/>
                <p:nvPr/>
              </p:nvSpPr>
              <p:spPr>
                <a:xfrm>
                  <a:off x="5356159" y="2876340"/>
                  <a:ext cx="226990" cy="226990"/>
                </a:xfrm>
                <a:prstGeom prst="ellips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00" dirty="0"/>
                </a:p>
              </p:txBody>
            </p:sp>
          </p:grpSp>
        </p:grpSp>
      </p:grpSp>
      <p:sp>
        <p:nvSpPr>
          <p:cNvPr id="43" name="Google Shape;278;p30">
            <a:extLst>
              <a:ext uri="{FF2B5EF4-FFF2-40B4-BE49-F238E27FC236}">
                <a16:creationId xmlns:a16="http://schemas.microsoft.com/office/drawing/2014/main" id="{67F6D4C5-104B-8395-3CDE-FCDAAD3FC870}"/>
              </a:ext>
            </a:extLst>
          </p:cNvPr>
          <p:cNvSpPr txBox="1"/>
          <p:nvPr/>
        </p:nvSpPr>
        <p:spPr>
          <a:xfrm>
            <a:off x="901867" y="1052164"/>
            <a:ext cx="648300" cy="384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pt-BR" sz="1300" b="1">
                <a:solidFill>
                  <a:schemeClr val="dk1"/>
                </a:solidFill>
              </a:rPr>
              <a:t>(1, 1)</a:t>
            </a:r>
            <a:endParaRPr sz="1500" b="1"/>
          </a:p>
        </p:txBody>
      </p:sp>
      <p:cxnSp>
        <p:nvCxnSpPr>
          <p:cNvPr id="44" name="Google Shape;279;p30">
            <a:extLst>
              <a:ext uri="{FF2B5EF4-FFF2-40B4-BE49-F238E27FC236}">
                <a16:creationId xmlns:a16="http://schemas.microsoft.com/office/drawing/2014/main" id="{6D61F1F7-9B43-7E0D-8523-6EB87F6310AD}"/>
              </a:ext>
            </a:extLst>
          </p:cNvPr>
          <p:cNvCxnSpPr/>
          <p:nvPr/>
        </p:nvCxnSpPr>
        <p:spPr>
          <a:xfrm>
            <a:off x="1218477" y="1406906"/>
            <a:ext cx="249000" cy="391800"/>
          </a:xfrm>
          <a:prstGeom prst="straightConnector1">
            <a:avLst/>
          </a:prstGeom>
          <a:noFill/>
          <a:ln w="9525" cap="flat" cmpd="sng">
            <a:solidFill>
              <a:schemeClr val="dk2"/>
            </a:solidFill>
            <a:prstDash val="solid"/>
            <a:round/>
            <a:headEnd type="none" w="med" len="med"/>
            <a:tailEnd type="triangle" w="med" len="med"/>
          </a:ln>
        </p:spPr>
      </p:cxnSp>
      <p:sp>
        <p:nvSpPr>
          <p:cNvPr id="45" name="Google Shape;280;p30">
            <a:extLst>
              <a:ext uri="{FF2B5EF4-FFF2-40B4-BE49-F238E27FC236}">
                <a16:creationId xmlns:a16="http://schemas.microsoft.com/office/drawing/2014/main" id="{B3EC66C8-C41A-7703-83D2-4D046D6492FC}"/>
              </a:ext>
            </a:extLst>
          </p:cNvPr>
          <p:cNvSpPr/>
          <p:nvPr/>
        </p:nvSpPr>
        <p:spPr>
          <a:xfrm>
            <a:off x="1444859" y="1798706"/>
            <a:ext cx="113100" cy="113100"/>
          </a:xfrm>
          <a:prstGeom prst="flowChartConnector">
            <a:avLst/>
          </a:prstGeom>
          <a:solidFill>
            <a:srgbClr val="C000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282;p30">
            <a:extLst>
              <a:ext uri="{FF2B5EF4-FFF2-40B4-BE49-F238E27FC236}">
                <a16:creationId xmlns:a16="http://schemas.microsoft.com/office/drawing/2014/main" id="{A82E7511-6949-0C00-5868-60313404DD59}"/>
              </a:ext>
            </a:extLst>
          </p:cNvPr>
          <p:cNvSpPr/>
          <p:nvPr/>
        </p:nvSpPr>
        <p:spPr>
          <a:xfrm>
            <a:off x="4271477" y="2956146"/>
            <a:ext cx="113100" cy="113100"/>
          </a:xfrm>
          <a:prstGeom prst="flowChartConnector">
            <a:avLst/>
          </a:prstGeom>
          <a:solidFill>
            <a:srgbClr val="00FF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285;p30">
            <a:extLst>
              <a:ext uri="{FF2B5EF4-FFF2-40B4-BE49-F238E27FC236}">
                <a16:creationId xmlns:a16="http://schemas.microsoft.com/office/drawing/2014/main" id="{8055C498-FF37-3EAB-40A2-6F03520932B4}"/>
              </a:ext>
            </a:extLst>
          </p:cNvPr>
          <p:cNvSpPr txBox="1"/>
          <p:nvPr/>
        </p:nvSpPr>
        <p:spPr>
          <a:xfrm>
            <a:off x="4708303" y="2788251"/>
            <a:ext cx="1070700" cy="384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pt-BR" sz="1300" b="1" dirty="0">
                <a:solidFill>
                  <a:schemeClr val="dk1"/>
                </a:solidFill>
              </a:rPr>
              <a:t>(1.7, -0.3)</a:t>
            </a:r>
            <a:endParaRPr sz="1500" b="1" dirty="0"/>
          </a:p>
        </p:txBody>
      </p:sp>
      <p:cxnSp>
        <p:nvCxnSpPr>
          <p:cNvPr id="48" name="Google Shape;286;p30">
            <a:extLst>
              <a:ext uri="{FF2B5EF4-FFF2-40B4-BE49-F238E27FC236}">
                <a16:creationId xmlns:a16="http://schemas.microsoft.com/office/drawing/2014/main" id="{47963EFF-CB59-B011-0635-01877F84580C}"/>
              </a:ext>
            </a:extLst>
          </p:cNvPr>
          <p:cNvCxnSpPr>
            <a:cxnSpLocks/>
          </p:cNvCxnSpPr>
          <p:nvPr/>
        </p:nvCxnSpPr>
        <p:spPr>
          <a:xfrm flipH="1">
            <a:off x="4407589" y="3012505"/>
            <a:ext cx="428526" cy="0"/>
          </a:xfrm>
          <a:prstGeom prst="straightConnector1">
            <a:avLst/>
          </a:prstGeom>
          <a:noFill/>
          <a:ln w="9525" cap="flat" cmpd="sng">
            <a:solidFill>
              <a:schemeClr val="dk2"/>
            </a:solidFill>
            <a:prstDash val="solid"/>
            <a:round/>
            <a:headEnd type="none" w="med" len="med"/>
            <a:tailEnd type="triangle" w="med" len="med"/>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22"/>
                                        </p:tgtEl>
                                        <p:attrNameLst>
                                          <p:attrName>style.visibility</p:attrName>
                                        </p:attrNameLst>
                                      </p:cBhvr>
                                      <p:to>
                                        <p:strVal val="visible"/>
                                      </p:to>
                                    </p:set>
                                    <p:animEffect transition="in" filter="fade">
                                      <p:cBhvr>
                                        <p:cTn id="7" dur="1000"/>
                                        <p:tgtEl>
                                          <p:spTgt spid="322"/>
                                        </p:tgtEl>
                                      </p:cBhvr>
                                    </p:animEffect>
                                  </p:childTnLst>
                                </p:cTn>
                              </p:par>
                              <p:par>
                                <p:cTn id="8" presetID="10" presetClass="entr" presetSubtype="0" fill="hold" nodeType="withEffect">
                                  <p:stCondLst>
                                    <p:cond delay="0"/>
                                  </p:stCondLst>
                                  <p:childTnLst>
                                    <p:set>
                                      <p:cBhvr>
                                        <p:cTn id="9" dur="1" fill="hold">
                                          <p:stCondLst>
                                            <p:cond delay="0"/>
                                          </p:stCondLst>
                                        </p:cTn>
                                        <p:tgtEl>
                                          <p:spTgt spid="332"/>
                                        </p:tgtEl>
                                        <p:attrNameLst>
                                          <p:attrName>style.visibility</p:attrName>
                                        </p:attrNameLst>
                                      </p:cBhvr>
                                      <p:to>
                                        <p:strVal val="visible"/>
                                      </p:to>
                                    </p:set>
                                    <p:animEffect transition="in" filter="fade">
                                      <p:cBhvr>
                                        <p:cTn id="10" dur="1000"/>
                                        <p:tgtEl>
                                          <p:spTgt spid="3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sp>
        <p:nvSpPr>
          <p:cNvPr id="339" name="Google Shape;339;p34"/>
          <p:cNvSpPr txBox="1">
            <a:spLocks noGrp="1"/>
          </p:cNvSpPr>
          <p:nvPr>
            <p:ph type="title"/>
          </p:nvPr>
        </p:nvSpPr>
        <p:spPr>
          <a:xfrm>
            <a:off x="84172" y="113717"/>
            <a:ext cx="8635622" cy="515938"/>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C00026"/>
              </a:buClr>
              <a:buSzPts val="2200"/>
              <a:buFont typeface="Verdana"/>
              <a:buNone/>
            </a:pPr>
            <a:r>
              <a:rPr lang="pt-BR" sz="2000" dirty="0"/>
              <a:t>Do espaço do mundo (World) para o espaço da câmera (</a:t>
            </a:r>
            <a:r>
              <a:rPr lang="pt-BR" sz="2000" dirty="0" err="1"/>
              <a:t>View</a:t>
            </a:r>
            <a:r>
              <a:rPr lang="pt-BR" sz="2000" dirty="0"/>
              <a:t>)</a:t>
            </a:r>
            <a:endParaRPr sz="2400" dirty="0"/>
          </a:p>
        </p:txBody>
      </p:sp>
      <p:sp>
        <p:nvSpPr>
          <p:cNvPr id="6" name="Text Placeholder 5">
            <a:extLst>
              <a:ext uri="{FF2B5EF4-FFF2-40B4-BE49-F238E27FC236}">
                <a16:creationId xmlns:a16="http://schemas.microsoft.com/office/drawing/2014/main" id="{EAF4C4BB-1599-2F9D-3C3F-846E76602287}"/>
              </a:ext>
            </a:extLst>
          </p:cNvPr>
          <p:cNvSpPr>
            <a:spLocks noGrp="1"/>
          </p:cNvSpPr>
          <p:nvPr>
            <p:ph type="body" idx="1"/>
          </p:nvPr>
        </p:nvSpPr>
        <p:spPr>
          <a:xfrm>
            <a:off x="8756" y="838985"/>
            <a:ext cx="9059828" cy="4496159"/>
          </a:xfrm>
        </p:spPr>
        <p:txBody>
          <a:bodyPr>
            <a:normAutofit/>
          </a:bodyPr>
          <a:lstStyle/>
          <a:p>
            <a:r>
              <a:rPr lang="pt-BR" sz="1900" noProof="0" dirty="0"/>
              <a:t>Vamos transformar do </a:t>
            </a:r>
            <a:r>
              <a:rPr lang="pt-BR" sz="1900" b="1" noProof="0" dirty="0"/>
              <a:t>espaço do mundo</a:t>
            </a:r>
            <a:r>
              <a:rPr lang="pt-BR" sz="1900" noProof="0" dirty="0"/>
              <a:t> para o </a:t>
            </a:r>
            <a:r>
              <a:rPr lang="pt-BR" sz="1900" b="1" noProof="0" dirty="0"/>
              <a:t>espaço da câmera</a:t>
            </a:r>
            <a:r>
              <a:rPr lang="pt-BR" sz="1900" noProof="0" dirty="0"/>
              <a:t>.</a:t>
            </a:r>
            <a:endParaRPr lang="en-US" sz="1900" dirty="0"/>
          </a:p>
        </p:txBody>
      </p:sp>
      <p:sp>
        <p:nvSpPr>
          <p:cNvPr id="341" name="Google Shape;341;p34"/>
          <p:cNvSpPr txBox="1">
            <a:spLocks noGrp="1"/>
          </p:cNvSpPr>
          <p:nvPr>
            <p:ph type="sldNum" idx="12"/>
          </p:nvPr>
        </p:nvSpPr>
        <p:spPr>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None/>
            </a:pPr>
            <a:fld id="{00000000-1234-1234-1234-123412341234}" type="slidenum">
              <a:rPr lang="pt-BR"/>
              <a:t>34</a:t>
            </a:fld>
            <a:endParaRPr/>
          </a:p>
        </p:txBody>
      </p:sp>
      <p:pic>
        <p:nvPicPr>
          <p:cNvPr id="5" name="Picture 4" descr="A person taking a picture of different objects&#10;&#10;AI-generated content may be incorrect.">
            <a:extLst>
              <a:ext uri="{FF2B5EF4-FFF2-40B4-BE49-F238E27FC236}">
                <a16:creationId xmlns:a16="http://schemas.microsoft.com/office/drawing/2014/main" id="{8B840CB7-9497-E3B5-6A82-96E885182613}"/>
              </a:ext>
            </a:extLst>
          </p:cNvPr>
          <p:cNvPicPr>
            <a:picLocks noChangeAspect="1"/>
          </p:cNvPicPr>
          <p:nvPr/>
        </p:nvPicPr>
        <p:blipFill>
          <a:blip r:embed="rId3"/>
          <a:stretch>
            <a:fillRect/>
          </a:stretch>
        </p:blipFill>
        <p:spPr>
          <a:xfrm>
            <a:off x="1663653" y="1573933"/>
            <a:ext cx="3704734" cy="3704734"/>
          </a:xfrm>
          <a:prstGeom prst="rect">
            <a:avLst/>
          </a:prstGeom>
        </p:spPr>
      </p:pic>
      <p:grpSp>
        <p:nvGrpSpPr>
          <p:cNvPr id="17" name="Group 16">
            <a:extLst>
              <a:ext uri="{FF2B5EF4-FFF2-40B4-BE49-F238E27FC236}">
                <a16:creationId xmlns:a16="http://schemas.microsoft.com/office/drawing/2014/main" id="{B8B54222-B5BB-5C44-778A-2567899B5D4B}"/>
              </a:ext>
            </a:extLst>
          </p:cNvPr>
          <p:cNvGrpSpPr/>
          <p:nvPr/>
        </p:nvGrpSpPr>
        <p:grpSpPr>
          <a:xfrm rot="16200000">
            <a:off x="3445818" y="4428240"/>
            <a:ext cx="696264" cy="763571"/>
            <a:chOff x="1292087" y="2286000"/>
            <a:chExt cx="2067339" cy="2267186"/>
          </a:xfrm>
        </p:grpSpPr>
        <p:cxnSp>
          <p:nvCxnSpPr>
            <p:cNvPr id="8" name="Straight Arrow Connector 7">
              <a:extLst>
                <a:ext uri="{FF2B5EF4-FFF2-40B4-BE49-F238E27FC236}">
                  <a16:creationId xmlns:a16="http://schemas.microsoft.com/office/drawing/2014/main" id="{04B786AE-8EE2-C591-2BE4-1D4332842EC3}"/>
                </a:ext>
              </a:extLst>
            </p:cNvPr>
            <p:cNvCxnSpPr>
              <a:cxnSpLocks/>
            </p:cNvCxnSpPr>
            <p:nvPr/>
          </p:nvCxnSpPr>
          <p:spPr>
            <a:xfrm>
              <a:off x="1985920" y="3695563"/>
              <a:ext cx="1373506" cy="0"/>
            </a:xfrm>
            <a:prstGeom prst="straightConnector1">
              <a:avLst/>
            </a:prstGeom>
            <a:ln w="57150">
              <a:solidFill>
                <a:srgbClr val="0070C0"/>
              </a:solidFill>
              <a:tailEnd type="triangle"/>
            </a:ln>
          </p:spPr>
          <p:style>
            <a:lnRef idx="2">
              <a:schemeClr val="accent1"/>
            </a:lnRef>
            <a:fillRef idx="0">
              <a:schemeClr val="accent1"/>
            </a:fillRef>
            <a:effectRef idx="1">
              <a:schemeClr val="accent1"/>
            </a:effectRef>
            <a:fontRef idx="minor">
              <a:schemeClr val="tx1"/>
            </a:fontRef>
          </p:style>
        </p:cxnSp>
        <p:cxnSp>
          <p:nvCxnSpPr>
            <p:cNvPr id="9" name="Straight Arrow Connector 8">
              <a:extLst>
                <a:ext uri="{FF2B5EF4-FFF2-40B4-BE49-F238E27FC236}">
                  <a16:creationId xmlns:a16="http://schemas.microsoft.com/office/drawing/2014/main" id="{F69723F1-1509-0ADC-C789-4D625EAE0402}"/>
                </a:ext>
              </a:extLst>
            </p:cNvPr>
            <p:cNvCxnSpPr>
              <a:cxnSpLocks/>
            </p:cNvCxnSpPr>
            <p:nvPr/>
          </p:nvCxnSpPr>
          <p:spPr>
            <a:xfrm flipH="1">
              <a:off x="1292087" y="3695563"/>
              <a:ext cx="693833" cy="857623"/>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0" name="Straight Arrow Connector 9">
              <a:extLst>
                <a:ext uri="{FF2B5EF4-FFF2-40B4-BE49-F238E27FC236}">
                  <a16:creationId xmlns:a16="http://schemas.microsoft.com/office/drawing/2014/main" id="{7179596D-DC2A-62FC-1686-E5F8BCABBF83}"/>
                </a:ext>
              </a:extLst>
            </p:cNvPr>
            <p:cNvCxnSpPr>
              <a:cxnSpLocks/>
            </p:cNvCxnSpPr>
            <p:nvPr/>
          </p:nvCxnSpPr>
          <p:spPr>
            <a:xfrm flipV="1">
              <a:off x="1985920" y="2286000"/>
              <a:ext cx="0" cy="1402483"/>
            </a:xfrm>
            <a:prstGeom prst="straightConnector1">
              <a:avLst/>
            </a:prstGeom>
            <a:ln w="57150">
              <a:solidFill>
                <a:srgbClr val="00B050"/>
              </a:solidFill>
              <a:tailEnd type="triangle"/>
            </a:ln>
          </p:spPr>
          <p:style>
            <a:lnRef idx="2">
              <a:schemeClr val="accent1"/>
            </a:lnRef>
            <a:fillRef idx="0">
              <a:schemeClr val="accent1"/>
            </a:fillRef>
            <a:effectRef idx="1">
              <a:schemeClr val="accent1"/>
            </a:effectRef>
            <a:fontRef idx="minor">
              <a:schemeClr val="tx1"/>
            </a:fontRef>
          </p:style>
        </p:cxnSp>
      </p:grpSp>
      <p:grpSp>
        <p:nvGrpSpPr>
          <p:cNvPr id="22" name="Group 21">
            <a:extLst>
              <a:ext uri="{FF2B5EF4-FFF2-40B4-BE49-F238E27FC236}">
                <a16:creationId xmlns:a16="http://schemas.microsoft.com/office/drawing/2014/main" id="{AC4A80CE-0252-BFC7-9E9B-4E953D5FDBA3}"/>
              </a:ext>
            </a:extLst>
          </p:cNvPr>
          <p:cNvGrpSpPr/>
          <p:nvPr/>
        </p:nvGrpSpPr>
        <p:grpSpPr>
          <a:xfrm rot="16200000">
            <a:off x="3447386" y="4420381"/>
            <a:ext cx="696264" cy="763571"/>
            <a:chOff x="1292087" y="2286000"/>
            <a:chExt cx="2067339" cy="2267186"/>
          </a:xfrm>
        </p:grpSpPr>
        <p:cxnSp>
          <p:nvCxnSpPr>
            <p:cNvPr id="23" name="Straight Arrow Connector 22">
              <a:extLst>
                <a:ext uri="{FF2B5EF4-FFF2-40B4-BE49-F238E27FC236}">
                  <a16:creationId xmlns:a16="http://schemas.microsoft.com/office/drawing/2014/main" id="{DFD1D444-FA32-DC40-D5BE-17BC37619B89}"/>
                </a:ext>
              </a:extLst>
            </p:cNvPr>
            <p:cNvCxnSpPr>
              <a:cxnSpLocks/>
            </p:cNvCxnSpPr>
            <p:nvPr/>
          </p:nvCxnSpPr>
          <p:spPr>
            <a:xfrm>
              <a:off x="1985920" y="3695563"/>
              <a:ext cx="1373506" cy="0"/>
            </a:xfrm>
            <a:prstGeom prst="straightConnector1">
              <a:avLst/>
            </a:prstGeom>
            <a:ln w="57150">
              <a:solidFill>
                <a:srgbClr val="0070C0"/>
              </a:solidFill>
              <a:tailEnd type="triangle"/>
            </a:ln>
          </p:spPr>
          <p:style>
            <a:lnRef idx="2">
              <a:schemeClr val="accent1"/>
            </a:lnRef>
            <a:fillRef idx="0">
              <a:schemeClr val="accent1"/>
            </a:fillRef>
            <a:effectRef idx="1">
              <a:schemeClr val="accent1"/>
            </a:effectRef>
            <a:fontRef idx="minor">
              <a:schemeClr val="tx1"/>
            </a:fontRef>
          </p:style>
        </p:cxnSp>
        <p:cxnSp>
          <p:nvCxnSpPr>
            <p:cNvPr id="24" name="Straight Arrow Connector 23">
              <a:extLst>
                <a:ext uri="{FF2B5EF4-FFF2-40B4-BE49-F238E27FC236}">
                  <a16:creationId xmlns:a16="http://schemas.microsoft.com/office/drawing/2014/main" id="{A43F8C73-1826-A758-E112-A5845F3D252D}"/>
                </a:ext>
              </a:extLst>
            </p:cNvPr>
            <p:cNvCxnSpPr>
              <a:cxnSpLocks/>
            </p:cNvCxnSpPr>
            <p:nvPr/>
          </p:nvCxnSpPr>
          <p:spPr>
            <a:xfrm flipH="1">
              <a:off x="1292087" y="3695563"/>
              <a:ext cx="693833" cy="857623"/>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25" name="Straight Arrow Connector 24">
              <a:extLst>
                <a:ext uri="{FF2B5EF4-FFF2-40B4-BE49-F238E27FC236}">
                  <a16:creationId xmlns:a16="http://schemas.microsoft.com/office/drawing/2014/main" id="{21FD2323-EA41-F49D-5721-C3C320CDC371}"/>
                </a:ext>
              </a:extLst>
            </p:cNvPr>
            <p:cNvCxnSpPr>
              <a:cxnSpLocks/>
            </p:cNvCxnSpPr>
            <p:nvPr/>
          </p:nvCxnSpPr>
          <p:spPr>
            <a:xfrm flipV="1">
              <a:off x="1985920" y="2286000"/>
              <a:ext cx="0" cy="1402483"/>
            </a:xfrm>
            <a:prstGeom prst="straightConnector1">
              <a:avLst/>
            </a:prstGeom>
            <a:ln w="57150">
              <a:solidFill>
                <a:srgbClr val="00B050"/>
              </a:solidFill>
              <a:tailEnd type="triangle"/>
            </a:ln>
          </p:spPr>
          <p:style>
            <a:lnRef idx="2">
              <a:schemeClr val="accent1"/>
            </a:lnRef>
            <a:fillRef idx="0">
              <a:schemeClr val="accent1"/>
            </a:fillRef>
            <a:effectRef idx="1">
              <a:schemeClr val="accent1"/>
            </a:effectRef>
            <a:fontRef idx="minor">
              <a:schemeClr val="tx1"/>
            </a:fontRef>
          </p:style>
        </p:cxnSp>
      </p:grpSp>
      <p:sp>
        <p:nvSpPr>
          <p:cNvPr id="27" name="TextBox 26">
            <a:extLst>
              <a:ext uri="{FF2B5EF4-FFF2-40B4-BE49-F238E27FC236}">
                <a16:creationId xmlns:a16="http://schemas.microsoft.com/office/drawing/2014/main" id="{629B152D-189A-AA10-626F-F9D7C526D594}"/>
              </a:ext>
            </a:extLst>
          </p:cNvPr>
          <p:cNvSpPr txBox="1"/>
          <p:nvPr/>
        </p:nvSpPr>
        <p:spPr>
          <a:xfrm>
            <a:off x="3329018" y="5305108"/>
            <a:ext cx="1404594" cy="307777"/>
          </a:xfrm>
          <a:prstGeom prst="rect">
            <a:avLst/>
          </a:prstGeom>
          <a:noFill/>
        </p:spPr>
        <p:txBody>
          <a:bodyPr wrap="square">
            <a:spAutoFit/>
          </a:bodyPr>
          <a:lstStyle/>
          <a:p>
            <a:pPr marL="0" lvl="0" indent="0" algn="l" rtl="0">
              <a:spcBef>
                <a:spcPts val="0"/>
              </a:spcBef>
              <a:spcAft>
                <a:spcPts val="0"/>
              </a:spcAft>
              <a:buNone/>
            </a:pPr>
            <a:r>
              <a:rPr lang="pt-BR" dirty="0">
                <a:solidFill>
                  <a:schemeClr val="bg1">
                    <a:lumMod val="50000"/>
                  </a:schemeClr>
                </a:solidFill>
              </a:rPr>
              <a:t>Mundo (World)</a:t>
            </a:r>
          </a:p>
        </p:txBody>
      </p:sp>
      <p:grpSp>
        <p:nvGrpSpPr>
          <p:cNvPr id="31" name="Group 30">
            <a:extLst>
              <a:ext uri="{FF2B5EF4-FFF2-40B4-BE49-F238E27FC236}">
                <a16:creationId xmlns:a16="http://schemas.microsoft.com/office/drawing/2014/main" id="{7B615487-8751-F355-F328-DFA6917C9CCB}"/>
              </a:ext>
            </a:extLst>
          </p:cNvPr>
          <p:cNvGrpSpPr/>
          <p:nvPr/>
        </p:nvGrpSpPr>
        <p:grpSpPr>
          <a:xfrm>
            <a:off x="182036" y="1960163"/>
            <a:ext cx="2598871" cy="811317"/>
            <a:chOff x="1171855" y="2054433"/>
            <a:chExt cx="2598871" cy="811317"/>
          </a:xfrm>
        </p:grpSpPr>
        <p:sp>
          <p:nvSpPr>
            <p:cNvPr id="28" name="TextBox 27">
              <a:extLst>
                <a:ext uri="{FF2B5EF4-FFF2-40B4-BE49-F238E27FC236}">
                  <a16:creationId xmlns:a16="http://schemas.microsoft.com/office/drawing/2014/main" id="{0ED5841B-843D-7875-AF97-19767FB15988}"/>
                </a:ext>
              </a:extLst>
            </p:cNvPr>
            <p:cNvSpPr txBox="1"/>
            <p:nvPr/>
          </p:nvSpPr>
          <p:spPr>
            <a:xfrm>
              <a:off x="1171855" y="2054433"/>
              <a:ext cx="1404594" cy="307777"/>
            </a:xfrm>
            <a:prstGeom prst="rect">
              <a:avLst/>
            </a:prstGeom>
            <a:noFill/>
          </p:spPr>
          <p:txBody>
            <a:bodyPr wrap="square">
              <a:spAutoFit/>
            </a:bodyPr>
            <a:lstStyle/>
            <a:p>
              <a:pPr marL="0" lvl="0" indent="0" algn="l" rtl="0">
                <a:spcBef>
                  <a:spcPts val="0"/>
                </a:spcBef>
                <a:spcAft>
                  <a:spcPts val="0"/>
                </a:spcAft>
                <a:buNone/>
              </a:pPr>
              <a:r>
                <a:rPr lang="pt-BR" dirty="0">
                  <a:solidFill>
                    <a:schemeClr val="bg1">
                      <a:lumMod val="50000"/>
                    </a:schemeClr>
                  </a:solidFill>
                </a:rPr>
                <a:t>Câmera (</a:t>
              </a:r>
              <a:r>
                <a:rPr lang="en-US" noProof="0" dirty="0">
                  <a:solidFill>
                    <a:schemeClr val="bg1">
                      <a:lumMod val="50000"/>
                    </a:schemeClr>
                  </a:solidFill>
                </a:rPr>
                <a:t>View</a:t>
              </a:r>
              <a:r>
                <a:rPr lang="pt-BR" dirty="0">
                  <a:solidFill>
                    <a:schemeClr val="bg1">
                      <a:lumMod val="50000"/>
                    </a:schemeClr>
                  </a:solidFill>
                </a:rPr>
                <a:t>)</a:t>
              </a:r>
            </a:p>
          </p:txBody>
        </p:sp>
        <p:cxnSp>
          <p:nvCxnSpPr>
            <p:cNvPr id="30" name="Curved Connector 29">
              <a:extLst>
                <a:ext uri="{FF2B5EF4-FFF2-40B4-BE49-F238E27FC236}">
                  <a16:creationId xmlns:a16="http://schemas.microsoft.com/office/drawing/2014/main" id="{C3A706E1-B374-D18F-3FA6-EF2AA951A58C}"/>
                </a:ext>
              </a:extLst>
            </p:cNvPr>
            <p:cNvCxnSpPr>
              <a:cxnSpLocks/>
              <a:stCxn id="28" idx="2"/>
            </p:cNvCxnSpPr>
            <p:nvPr/>
          </p:nvCxnSpPr>
          <p:spPr>
            <a:xfrm rot="16200000" flipH="1">
              <a:off x="2570669" y="1665693"/>
              <a:ext cx="503540" cy="1896574"/>
            </a:xfrm>
            <a:prstGeom prst="curvedConnector2">
              <a:avLst/>
            </a:prstGeom>
            <a:ln w="1270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grpSp>
      <p:sp>
        <p:nvSpPr>
          <p:cNvPr id="33" name="TextBox 32">
            <a:extLst>
              <a:ext uri="{FF2B5EF4-FFF2-40B4-BE49-F238E27FC236}">
                <a16:creationId xmlns:a16="http://schemas.microsoft.com/office/drawing/2014/main" id="{981152C5-530E-6297-4C44-74EDB4B7E5F8}"/>
              </a:ext>
            </a:extLst>
          </p:cNvPr>
          <p:cNvSpPr txBox="1"/>
          <p:nvPr/>
        </p:nvSpPr>
        <p:spPr>
          <a:xfrm>
            <a:off x="5549461" y="1790885"/>
            <a:ext cx="3412503" cy="2031325"/>
          </a:xfrm>
          <a:prstGeom prst="rect">
            <a:avLst/>
          </a:prstGeom>
          <a:noFill/>
        </p:spPr>
        <p:txBody>
          <a:bodyPr wrap="square">
            <a:spAutoFit/>
          </a:bodyPr>
          <a:lstStyle/>
          <a:p>
            <a:pPr marL="0" lvl="0" indent="0" algn="l" rtl="0">
              <a:spcBef>
                <a:spcPts val="0"/>
              </a:spcBef>
              <a:spcAft>
                <a:spcPts val="0"/>
              </a:spcAft>
              <a:buNone/>
            </a:pPr>
            <a:r>
              <a:rPr lang="pt-BR" dirty="0"/>
              <a:t>Por exemplo:</a:t>
            </a:r>
          </a:p>
          <a:p>
            <a:pPr marL="0" lvl="0" indent="0" algn="l" rtl="0">
              <a:spcBef>
                <a:spcPts val="0"/>
              </a:spcBef>
              <a:spcAft>
                <a:spcPts val="0"/>
              </a:spcAft>
              <a:buNone/>
            </a:pPr>
            <a:endParaRPr lang="pt-BR" dirty="0"/>
          </a:p>
          <a:p>
            <a:pPr marL="0" lvl="0" indent="0" algn="l" rtl="0">
              <a:spcBef>
                <a:spcPts val="0"/>
              </a:spcBef>
              <a:spcAft>
                <a:spcPts val="0"/>
              </a:spcAft>
              <a:buNone/>
            </a:pPr>
            <a:r>
              <a:rPr lang="pt-BR" dirty="0"/>
              <a:t>Um mesmo ponto P.</a:t>
            </a:r>
          </a:p>
          <a:p>
            <a:pPr marL="0" lvl="0" indent="0" algn="l" rtl="0">
              <a:spcBef>
                <a:spcPts val="0"/>
              </a:spcBef>
              <a:spcAft>
                <a:spcPts val="0"/>
              </a:spcAft>
              <a:buNone/>
            </a:pPr>
            <a:endParaRPr lang="pt-BR" dirty="0"/>
          </a:p>
          <a:p>
            <a:pPr marL="0" lvl="0" indent="0" algn="l" rtl="0">
              <a:spcBef>
                <a:spcPts val="0"/>
              </a:spcBef>
              <a:spcAft>
                <a:spcPts val="0"/>
              </a:spcAft>
              <a:buNone/>
            </a:pPr>
            <a:r>
              <a:rPr lang="pt-BR" dirty="0"/>
              <a:t>Tem valor:</a:t>
            </a:r>
          </a:p>
          <a:p>
            <a:pPr lvl="0"/>
            <a:r>
              <a:rPr lang="pt-BR" dirty="0" err="1"/>
              <a:t>P</a:t>
            </a:r>
            <a:r>
              <a:rPr lang="pt-BR" dirty="0"/>
              <a:t> = (0, 0, 4)</a:t>
            </a:r>
            <a:r>
              <a:rPr lang="pt-BR" baseline="-25000" dirty="0" err="1"/>
              <a:t>w</a:t>
            </a:r>
            <a:r>
              <a:rPr lang="pt-BR" dirty="0"/>
              <a:t> no espaço do mundo.</a:t>
            </a:r>
          </a:p>
          <a:p>
            <a:pPr marL="0" lvl="0" indent="0" algn="l" rtl="0">
              <a:spcBef>
                <a:spcPts val="0"/>
              </a:spcBef>
              <a:spcAft>
                <a:spcPts val="0"/>
              </a:spcAft>
              <a:buNone/>
            </a:pPr>
            <a:endParaRPr lang="pt-BR" dirty="0"/>
          </a:p>
          <a:p>
            <a:pPr marL="0" lvl="0" indent="0" algn="l" rtl="0">
              <a:spcBef>
                <a:spcPts val="0"/>
              </a:spcBef>
              <a:spcAft>
                <a:spcPts val="0"/>
              </a:spcAft>
              <a:buNone/>
            </a:pPr>
            <a:r>
              <a:rPr lang="pt-BR" dirty="0"/>
              <a:t>Tem valor:</a:t>
            </a:r>
          </a:p>
          <a:p>
            <a:r>
              <a:rPr lang="pt-BR" dirty="0" err="1"/>
              <a:t>P</a:t>
            </a:r>
            <a:r>
              <a:rPr lang="pt-BR" dirty="0"/>
              <a:t> = (0, -1, 1)</a:t>
            </a:r>
            <a:r>
              <a:rPr lang="pt-BR" baseline="-25000" dirty="0" err="1"/>
              <a:t>v</a:t>
            </a:r>
            <a:r>
              <a:rPr lang="pt-BR" dirty="0"/>
              <a:t> no espaço da câmera.</a:t>
            </a:r>
          </a:p>
        </p:txBody>
      </p:sp>
      <p:grpSp>
        <p:nvGrpSpPr>
          <p:cNvPr id="38" name="Group 37">
            <a:extLst>
              <a:ext uri="{FF2B5EF4-FFF2-40B4-BE49-F238E27FC236}">
                <a16:creationId xmlns:a16="http://schemas.microsoft.com/office/drawing/2014/main" id="{C9461BF2-11DB-FA21-3405-6EBB6D0C86B1}"/>
              </a:ext>
            </a:extLst>
          </p:cNvPr>
          <p:cNvGrpSpPr/>
          <p:nvPr/>
        </p:nvGrpSpPr>
        <p:grpSpPr>
          <a:xfrm>
            <a:off x="3801504" y="2966558"/>
            <a:ext cx="352994" cy="333700"/>
            <a:chOff x="3801504" y="2966558"/>
            <a:chExt cx="352994" cy="333700"/>
          </a:xfrm>
        </p:grpSpPr>
        <p:sp>
          <p:nvSpPr>
            <p:cNvPr id="35" name="Oval 34">
              <a:extLst>
                <a:ext uri="{FF2B5EF4-FFF2-40B4-BE49-F238E27FC236}">
                  <a16:creationId xmlns:a16="http://schemas.microsoft.com/office/drawing/2014/main" id="{2EF91EA9-DA76-0CF0-5AFA-7243A85AD2CC}"/>
                </a:ext>
              </a:extLst>
            </p:cNvPr>
            <p:cNvSpPr/>
            <p:nvPr/>
          </p:nvSpPr>
          <p:spPr>
            <a:xfrm>
              <a:off x="3801504" y="3190809"/>
              <a:ext cx="109449" cy="109449"/>
            </a:xfrm>
            <a:prstGeom prst="ellipse">
              <a:avLst/>
            </a:prstGeom>
            <a:solidFill>
              <a:srgbClr val="FFFF00"/>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TextBox 36">
              <a:extLst>
                <a:ext uri="{FF2B5EF4-FFF2-40B4-BE49-F238E27FC236}">
                  <a16:creationId xmlns:a16="http://schemas.microsoft.com/office/drawing/2014/main" id="{3A754E1B-B245-99DC-C1DC-B4AFA49B178F}"/>
                </a:ext>
              </a:extLst>
            </p:cNvPr>
            <p:cNvSpPr txBox="1"/>
            <p:nvPr/>
          </p:nvSpPr>
          <p:spPr>
            <a:xfrm>
              <a:off x="3865656" y="2966558"/>
              <a:ext cx="288842" cy="307777"/>
            </a:xfrm>
            <a:prstGeom prst="rect">
              <a:avLst/>
            </a:prstGeom>
            <a:noFill/>
          </p:spPr>
          <p:txBody>
            <a:bodyPr wrap="square">
              <a:spAutoFit/>
            </a:bodyPr>
            <a:lstStyle/>
            <a:p>
              <a:r>
                <a:rPr lang="pt-BR" b="1" noProof="1">
                  <a:solidFill>
                    <a:srgbClr val="FFFF00"/>
                  </a:solidFill>
                </a:rPr>
                <a:t>P</a:t>
              </a:r>
              <a:endParaRPr lang="en-US" b="1" dirty="0">
                <a:solidFill>
                  <a:srgbClr val="FFFF00"/>
                </a:solidFil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nodeType="clickEffect">
                                  <p:stCondLst>
                                    <p:cond delay="0"/>
                                  </p:stCondLst>
                                  <p:childTnLst>
                                    <p:animMotion origin="layout" path="M -4.16667E-6 0 L -0.07691 -0.38 " pathEditMode="relative" rAng="0" ptsTypes="AA">
                                      <p:cBhvr>
                                        <p:cTn id="6" dur="2000" fill="hold"/>
                                        <p:tgtEl>
                                          <p:spTgt spid="22"/>
                                        </p:tgtEl>
                                        <p:attrNameLst>
                                          <p:attrName>ppt_x</p:attrName>
                                          <p:attrName>ppt_y</p:attrName>
                                        </p:attrNameLst>
                                      </p:cBhvr>
                                      <p:rCtr x="-3854" y="-19000"/>
                                    </p:animMotion>
                                  </p:childTnLst>
                                </p:cTn>
                              </p:par>
                            </p:childTnLst>
                          </p:cTn>
                        </p:par>
                        <p:par>
                          <p:cTn id="7" fill="hold">
                            <p:stCondLst>
                              <p:cond delay="2000"/>
                            </p:stCondLst>
                            <p:childTnLst>
                              <p:par>
                                <p:cTn id="8" presetID="8" presetClass="emph" presetSubtype="0" fill="hold" nodeType="afterEffect">
                                  <p:stCondLst>
                                    <p:cond delay="500"/>
                                  </p:stCondLst>
                                  <p:childTnLst>
                                    <p:animRot by="5400000">
                                      <p:cBhvr>
                                        <p:cTn id="9" dur="2000" fill="hold"/>
                                        <p:tgtEl>
                                          <p:spTgt spid="22"/>
                                        </p:tgtEl>
                                        <p:attrNameLst>
                                          <p:attrName>r</p:attrName>
                                        </p:attrNameLst>
                                      </p:cBhvr>
                                    </p:animRot>
                                  </p:childTnLst>
                                </p:cTn>
                              </p:par>
                            </p:childTnLst>
                          </p:cTn>
                        </p:par>
                        <p:par>
                          <p:cTn id="10" fill="hold">
                            <p:stCondLst>
                              <p:cond delay="4500"/>
                            </p:stCondLst>
                            <p:childTnLst>
                              <p:par>
                                <p:cTn id="11" presetID="1" presetClass="entr" presetSubtype="0" fill="hold" grpId="0" nodeType="afterEffect">
                                  <p:stCondLst>
                                    <p:cond delay="1000"/>
                                  </p:stCondLst>
                                  <p:childTnLst>
                                    <p:set>
                                      <p:cBhvr>
                                        <p:cTn id="12" dur="1" fill="hold">
                                          <p:stCondLst>
                                            <p:cond delay="0"/>
                                          </p:stCondLst>
                                        </p:cTn>
                                        <p:tgtEl>
                                          <p:spTgt spid="27"/>
                                        </p:tgtEl>
                                        <p:attrNameLst>
                                          <p:attrName>style.visibility</p:attrName>
                                        </p:attrNameLst>
                                      </p:cBhvr>
                                      <p:to>
                                        <p:strVal val="visible"/>
                                      </p:to>
                                    </p:set>
                                  </p:childTnLst>
                                </p:cTn>
                              </p:par>
                            </p:childTnLst>
                          </p:cTn>
                        </p:par>
                        <p:par>
                          <p:cTn id="13" fill="hold">
                            <p:stCondLst>
                              <p:cond delay="5500"/>
                            </p:stCondLst>
                            <p:childTnLst>
                              <p:par>
                                <p:cTn id="14" presetID="1" presetClass="entr" presetSubtype="0" fill="hold" nodeType="afterEffect">
                                  <p:stCondLst>
                                    <p:cond delay="1000"/>
                                  </p:stCondLst>
                                  <p:childTnLst>
                                    <p:set>
                                      <p:cBhvr>
                                        <p:cTn id="15" dur="1" fill="hold">
                                          <p:stCondLst>
                                            <p:cond delay="0"/>
                                          </p:stCondLst>
                                        </p:cTn>
                                        <p:tgtEl>
                                          <p:spTgt spid="31"/>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33"/>
                                        </p:tgtEl>
                                        <p:attrNameLst>
                                          <p:attrName>style.visibility</p:attrName>
                                        </p:attrNameLst>
                                      </p:cBhvr>
                                      <p:to>
                                        <p:strVal val="visible"/>
                                      </p:to>
                                    </p:set>
                                  </p:childTnLst>
                                </p:cTn>
                              </p:par>
                            </p:childTnLst>
                          </p:cTn>
                        </p:par>
                        <p:par>
                          <p:cTn id="20" fill="hold">
                            <p:stCondLst>
                              <p:cond delay="0"/>
                            </p:stCondLst>
                            <p:childTnLst>
                              <p:par>
                                <p:cTn id="21" presetID="1" presetClass="entr" presetSubtype="0" fill="hold" nodeType="afterEffect">
                                  <p:stCondLst>
                                    <p:cond delay="0"/>
                                  </p:stCondLst>
                                  <p:childTnLst>
                                    <p:set>
                                      <p:cBhvr>
                                        <p:cTn id="22" dur="1" fill="hold">
                                          <p:stCondLst>
                                            <p:cond delay="0"/>
                                          </p:stCondLst>
                                        </p:cTn>
                                        <p:tgtEl>
                                          <p:spTgt spid="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33"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46"/>
        <p:cNvGrpSpPr/>
        <p:nvPr/>
      </p:nvGrpSpPr>
      <p:grpSpPr>
        <a:xfrm>
          <a:off x="0" y="0"/>
          <a:ext cx="0" cy="0"/>
          <a:chOff x="0" y="0"/>
          <a:chExt cx="0" cy="0"/>
        </a:xfrm>
      </p:grpSpPr>
      <p:pic>
        <p:nvPicPr>
          <p:cNvPr id="347" name="Google Shape;347;p35" descr="page20image31836608"/>
          <p:cNvPicPr preferRelativeResize="0"/>
          <p:nvPr/>
        </p:nvPicPr>
        <p:blipFill rotWithShape="1">
          <a:blip r:embed="rId3">
            <a:alphaModFix/>
          </a:blip>
          <a:srcRect/>
          <a:stretch/>
        </p:blipFill>
        <p:spPr>
          <a:xfrm>
            <a:off x="323233" y="2027229"/>
            <a:ext cx="1991947" cy="1960823"/>
          </a:xfrm>
          <a:prstGeom prst="rect">
            <a:avLst/>
          </a:prstGeom>
          <a:noFill/>
          <a:ln>
            <a:noFill/>
          </a:ln>
        </p:spPr>
      </p:pic>
      <p:sp>
        <p:nvSpPr>
          <p:cNvPr id="348" name="Google Shape;348;p35"/>
          <p:cNvSpPr txBox="1">
            <a:spLocks noGrp="1"/>
          </p:cNvSpPr>
          <p:nvPr>
            <p:ph type="title"/>
          </p:nvPr>
        </p:nvSpPr>
        <p:spPr>
          <a:xfrm>
            <a:off x="84172" y="113717"/>
            <a:ext cx="8428232" cy="5159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C00026"/>
              </a:buClr>
              <a:buSzPts val="2600"/>
              <a:buFont typeface="Verdana"/>
              <a:buNone/>
            </a:pPr>
            <a:r>
              <a:rPr lang="pt-BR"/>
              <a:t>Transformações para Visualização e Perspectiva</a:t>
            </a:r>
            <a:endParaRPr/>
          </a:p>
        </p:txBody>
      </p:sp>
      <p:sp>
        <p:nvSpPr>
          <p:cNvPr id="349" name="Google Shape;349;p35"/>
          <p:cNvSpPr txBox="1">
            <a:spLocks noGrp="1"/>
          </p:cNvSpPr>
          <p:nvPr>
            <p:ph type="sldNum" idx="12"/>
          </p:nvPr>
        </p:nvSpPr>
        <p:spPr>
          <a:xfrm>
            <a:off x="0" y="5410729"/>
            <a:ext cx="475013" cy="304271"/>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pt-BR"/>
              <a:t>35</a:t>
            </a:fld>
            <a:endParaRPr/>
          </a:p>
        </p:txBody>
      </p:sp>
      <p:pic>
        <p:nvPicPr>
          <p:cNvPr id="350" name="Google Shape;350;p35" descr="page20image31844096"/>
          <p:cNvPicPr preferRelativeResize="0"/>
          <p:nvPr/>
        </p:nvPicPr>
        <p:blipFill rotWithShape="1">
          <a:blip r:embed="rId4">
            <a:alphaModFix/>
          </a:blip>
          <a:srcRect/>
          <a:stretch/>
        </p:blipFill>
        <p:spPr>
          <a:xfrm>
            <a:off x="5517246" y="1459242"/>
            <a:ext cx="3533088" cy="1883950"/>
          </a:xfrm>
          <a:prstGeom prst="rect">
            <a:avLst/>
          </a:prstGeom>
          <a:noFill/>
          <a:ln>
            <a:noFill/>
          </a:ln>
        </p:spPr>
      </p:pic>
      <p:pic>
        <p:nvPicPr>
          <p:cNvPr id="351" name="Google Shape;351;p35" descr="page20image31845760"/>
          <p:cNvPicPr preferRelativeResize="0"/>
          <p:nvPr/>
        </p:nvPicPr>
        <p:blipFill rotWithShape="1">
          <a:blip r:embed="rId5">
            <a:alphaModFix/>
          </a:blip>
          <a:srcRect/>
          <a:stretch/>
        </p:blipFill>
        <p:spPr>
          <a:xfrm>
            <a:off x="1081059" y="865815"/>
            <a:ext cx="1387456" cy="1731016"/>
          </a:xfrm>
          <a:prstGeom prst="rect">
            <a:avLst/>
          </a:prstGeom>
          <a:noFill/>
          <a:ln>
            <a:noFill/>
          </a:ln>
        </p:spPr>
      </p:pic>
      <p:pic>
        <p:nvPicPr>
          <p:cNvPr id="352" name="Google Shape;352;p35" descr="page20image31847008"/>
          <p:cNvPicPr preferRelativeResize="0"/>
          <p:nvPr/>
        </p:nvPicPr>
        <p:blipFill rotWithShape="1">
          <a:blip r:embed="rId6">
            <a:alphaModFix/>
          </a:blip>
          <a:srcRect/>
          <a:stretch/>
        </p:blipFill>
        <p:spPr>
          <a:xfrm>
            <a:off x="2103688" y="2059523"/>
            <a:ext cx="1387456" cy="1731016"/>
          </a:xfrm>
          <a:prstGeom prst="rect">
            <a:avLst/>
          </a:prstGeom>
          <a:noFill/>
          <a:ln>
            <a:noFill/>
          </a:ln>
        </p:spPr>
      </p:pic>
      <p:pic>
        <p:nvPicPr>
          <p:cNvPr id="353" name="Google Shape;353;p35" descr="page20image16847360"/>
          <p:cNvPicPr preferRelativeResize="0"/>
          <p:nvPr/>
        </p:nvPicPr>
        <p:blipFill rotWithShape="1">
          <a:blip r:embed="rId7">
            <a:alphaModFix/>
          </a:blip>
          <a:srcRect/>
          <a:stretch/>
        </p:blipFill>
        <p:spPr>
          <a:xfrm rot="10800000" flipH="1">
            <a:off x="3680205" y="2285050"/>
            <a:ext cx="1652954" cy="350627"/>
          </a:xfrm>
          <a:prstGeom prst="rect">
            <a:avLst/>
          </a:prstGeom>
          <a:noFill/>
          <a:ln>
            <a:noFill/>
          </a:ln>
        </p:spPr>
      </p:pic>
      <p:sp>
        <p:nvSpPr>
          <p:cNvPr id="354" name="Google Shape;354;p35"/>
          <p:cNvSpPr/>
          <p:nvPr/>
        </p:nvSpPr>
        <p:spPr>
          <a:xfrm>
            <a:off x="4067067" y="1066017"/>
            <a:ext cx="1122423" cy="156966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pt-BR" sz="9600" b="1" dirty="0">
                <a:solidFill>
                  <a:schemeClr val="dk1"/>
                </a:solidFill>
                <a:latin typeface="Arial"/>
                <a:ea typeface="Arial"/>
                <a:cs typeface="Arial"/>
                <a:sym typeface="Arial"/>
              </a:rPr>
              <a:t>? </a:t>
            </a:r>
            <a:endParaRPr sz="1800" dirty="0">
              <a:solidFill>
                <a:schemeClr val="dk1"/>
              </a:solidFill>
              <a:latin typeface="Arial"/>
              <a:ea typeface="Arial"/>
              <a:cs typeface="Arial"/>
              <a:sym typeface="Arial"/>
            </a:endParaRPr>
          </a:p>
        </p:txBody>
      </p:sp>
      <p:sp>
        <p:nvSpPr>
          <p:cNvPr id="355" name="Google Shape;355;p35"/>
          <p:cNvSpPr/>
          <p:nvPr/>
        </p:nvSpPr>
        <p:spPr>
          <a:xfrm>
            <a:off x="694606" y="4060427"/>
            <a:ext cx="2985599" cy="92333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pt-BR" sz="1800">
                <a:solidFill>
                  <a:schemeClr val="dk1"/>
                </a:solidFill>
                <a:latin typeface="Arial"/>
                <a:ea typeface="Arial"/>
                <a:cs typeface="Arial"/>
                <a:sym typeface="Arial"/>
              </a:rPr>
              <a:t>Modelando a cena em coordenadas do mundo 3D</a:t>
            </a:r>
            <a:endParaRPr/>
          </a:p>
          <a:p>
            <a:pPr marL="0" marR="0" lvl="0" indent="0" algn="ctr" rtl="0">
              <a:spcBef>
                <a:spcPts val="0"/>
              </a:spcBef>
              <a:spcAft>
                <a:spcPts val="0"/>
              </a:spcAft>
              <a:buNone/>
            </a:pPr>
            <a:r>
              <a:rPr lang="pt-BR" sz="1800" i="1">
                <a:solidFill>
                  <a:schemeClr val="dk1"/>
                </a:solidFill>
                <a:latin typeface="Arial"/>
                <a:ea typeface="Arial"/>
                <a:cs typeface="Arial"/>
                <a:sym typeface="Arial"/>
              </a:rPr>
              <a:t>(world Space)</a:t>
            </a:r>
            <a:endParaRPr/>
          </a:p>
        </p:txBody>
      </p:sp>
      <p:sp>
        <p:nvSpPr>
          <p:cNvPr id="356" name="Google Shape;356;p35"/>
          <p:cNvSpPr/>
          <p:nvPr/>
        </p:nvSpPr>
        <p:spPr>
          <a:xfrm>
            <a:off x="5715000" y="3988050"/>
            <a:ext cx="3144000" cy="9234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pt-BR" sz="1800">
                <a:solidFill>
                  <a:schemeClr val="dk1"/>
                </a:solidFill>
                <a:latin typeface="Arial"/>
                <a:ea typeface="Arial"/>
                <a:cs typeface="Arial"/>
                <a:sym typeface="Arial"/>
              </a:rPr>
              <a:t>Rasterização em coordenadas da tela em 2D</a:t>
            </a:r>
            <a:endParaRPr/>
          </a:p>
          <a:p>
            <a:pPr marL="0" marR="0" lvl="0" indent="0" algn="ctr" rtl="0">
              <a:spcBef>
                <a:spcPts val="0"/>
              </a:spcBef>
              <a:spcAft>
                <a:spcPts val="0"/>
              </a:spcAft>
              <a:buNone/>
            </a:pPr>
            <a:r>
              <a:rPr lang="pt-BR" sz="1800" i="1">
                <a:solidFill>
                  <a:schemeClr val="dk1"/>
                </a:solidFill>
                <a:latin typeface="Arial"/>
                <a:ea typeface="Arial"/>
                <a:cs typeface="Arial"/>
                <a:sym typeface="Arial"/>
              </a:rPr>
              <a:t>(Screen Space)</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5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5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5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5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60"/>
        <p:cNvGrpSpPr/>
        <p:nvPr/>
      </p:nvGrpSpPr>
      <p:grpSpPr>
        <a:xfrm>
          <a:off x="0" y="0"/>
          <a:ext cx="0" cy="0"/>
          <a:chOff x="0" y="0"/>
          <a:chExt cx="0" cy="0"/>
        </a:xfrm>
      </p:grpSpPr>
      <p:sp>
        <p:nvSpPr>
          <p:cNvPr id="362" name="Google Shape;362;p36"/>
          <p:cNvSpPr txBox="1">
            <a:spLocks noGrp="1"/>
          </p:cNvSpPr>
          <p:nvPr>
            <p:ph type="title"/>
          </p:nvPr>
        </p:nvSpPr>
        <p:spPr>
          <a:xfrm>
            <a:off x="84172" y="113717"/>
            <a:ext cx="8428232" cy="5159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C00026"/>
              </a:buClr>
              <a:buSzPts val="2600"/>
              <a:buFont typeface="Verdana"/>
              <a:buNone/>
            </a:pPr>
            <a:r>
              <a:rPr lang="pt-BR"/>
              <a:t>Espaço de Coordenadas da Câmera (View)</a:t>
            </a:r>
            <a:endParaRPr/>
          </a:p>
        </p:txBody>
      </p:sp>
      <p:sp>
        <p:nvSpPr>
          <p:cNvPr id="363" name="Google Shape;363;p36"/>
          <p:cNvSpPr txBox="1">
            <a:spLocks noGrp="1"/>
          </p:cNvSpPr>
          <p:nvPr>
            <p:ph type="body" idx="1"/>
          </p:nvPr>
        </p:nvSpPr>
        <p:spPr>
          <a:xfrm>
            <a:off x="4298288" y="1258051"/>
            <a:ext cx="4583723" cy="3992149"/>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chemeClr val="dk1"/>
              </a:buClr>
              <a:buSzPts val="2400"/>
              <a:buFont typeface="Arial"/>
              <a:buNone/>
            </a:pPr>
            <a:r>
              <a:rPr lang="pt-BR" sz="2400" dirty="0">
                <a:latin typeface="Arial"/>
                <a:ea typeface="Arial"/>
                <a:cs typeface="Arial"/>
                <a:sym typeface="Arial"/>
              </a:rPr>
              <a:t>Usaremos esta convenção para o sistema de coordenadas padrão de câmera:</a:t>
            </a:r>
            <a:endParaRPr dirty="0"/>
          </a:p>
          <a:p>
            <a:pPr marL="285750" lvl="0" indent="-285750" algn="l" rtl="0">
              <a:spcBef>
                <a:spcPts val="480"/>
              </a:spcBef>
              <a:spcAft>
                <a:spcPts val="0"/>
              </a:spcAft>
              <a:buClr>
                <a:schemeClr val="dk1"/>
              </a:buClr>
              <a:buSzPts val="2400"/>
              <a:buFont typeface="Arial"/>
              <a:buChar char="•"/>
            </a:pPr>
            <a:r>
              <a:rPr lang="pt-BR" sz="2400" dirty="0">
                <a:latin typeface="Arial"/>
                <a:ea typeface="Arial"/>
                <a:cs typeface="Arial"/>
                <a:sym typeface="Arial"/>
              </a:rPr>
              <a:t>câmera localizada na origem</a:t>
            </a:r>
            <a:endParaRPr dirty="0"/>
          </a:p>
          <a:p>
            <a:pPr marL="285750" lvl="0" indent="-285750" algn="l" rtl="0">
              <a:spcBef>
                <a:spcPts val="480"/>
              </a:spcBef>
              <a:spcAft>
                <a:spcPts val="0"/>
              </a:spcAft>
              <a:buClr>
                <a:schemeClr val="dk1"/>
              </a:buClr>
              <a:buSzPts val="2400"/>
              <a:buFont typeface="Arial"/>
              <a:buChar char="•"/>
            </a:pPr>
            <a:r>
              <a:rPr lang="pt-BR" sz="2400" dirty="0">
                <a:latin typeface="Arial"/>
                <a:ea typeface="Arial"/>
                <a:cs typeface="Arial"/>
                <a:sym typeface="Arial"/>
              </a:rPr>
              <a:t>olhando pelo eixo </a:t>
            </a:r>
            <a:r>
              <a:rPr lang="pt-BR" sz="2400" dirty="0" err="1">
                <a:latin typeface="Arial"/>
                <a:ea typeface="Arial"/>
                <a:cs typeface="Arial"/>
                <a:sym typeface="Arial"/>
              </a:rPr>
              <a:t>z</a:t>
            </a:r>
            <a:r>
              <a:rPr lang="pt-BR" sz="2400" dirty="0">
                <a:latin typeface="Arial"/>
                <a:ea typeface="Arial"/>
                <a:cs typeface="Arial"/>
                <a:sym typeface="Arial"/>
              </a:rPr>
              <a:t> negativo </a:t>
            </a:r>
            <a:endParaRPr dirty="0"/>
          </a:p>
          <a:p>
            <a:pPr marL="285750" lvl="0" indent="-285750" algn="l" rtl="0">
              <a:spcBef>
                <a:spcPts val="480"/>
              </a:spcBef>
              <a:spcAft>
                <a:spcPts val="0"/>
              </a:spcAft>
              <a:buClr>
                <a:schemeClr val="dk1"/>
              </a:buClr>
              <a:buSzPts val="2400"/>
              <a:buFont typeface="Arial"/>
              <a:buChar char="•"/>
            </a:pPr>
            <a:r>
              <a:rPr lang="pt-BR" sz="2400" dirty="0">
                <a:latin typeface="Arial"/>
                <a:ea typeface="Arial"/>
                <a:cs typeface="Arial"/>
                <a:sym typeface="Arial"/>
              </a:rPr>
              <a:t>o vetor vertical é o eixo </a:t>
            </a:r>
            <a:r>
              <a:rPr lang="pt-BR" sz="2400" dirty="0" err="1">
                <a:latin typeface="Arial"/>
                <a:ea typeface="Arial"/>
                <a:cs typeface="Arial"/>
                <a:sym typeface="Arial"/>
              </a:rPr>
              <a:t>y</a:t>
            </a:r>
            <a:endParaRPr sz="2400" dirty="0">
              <a:latin typeface="Arial"/>
              <a:ea typeface="Arial"/>
              <a:cs typeface="Arial"/>
              <a:sym typeface="Arial"/>
            </a:endParaRPr>
          </a:p>
          <a:p>
            <a:pPr marL="285750" lvl="0" indent="-285750" algn="l" rtl="0">
              <a:spcBef>
                <a:spcPts val="480"/>
              </a:spcBef>
              <a:spcAft>
                <a:spcPts val="0"/>
              </a:spcAft>
              <a:buClr>
                <a:schemeClr val="dk1"/>
              </a:buClr>
              <a:buSzPts val="2400"/>
              <a:buFont typeface="Arial"/>
              <a:buChar char="•"/>
            </a:pPr>
            <a:r>
              <a:rPr lang="pt-BR" sz="2400" dirty="0">
                <a:latin typeface="Arial"/>
                <a:ea typeface="Arial"/>
                <a:cs typeface="Arial"/>
                <a:sym typeface="Arial"/>
              </a:rPr>
              <a:t>eixo </a:t>
            </a:r>
            <a:r>
              <a:rPr lang="pt-BR" sz="2400" dirty="0" err="1">
                <a:latin typeface="Arial"/>
                <a:ea typeface="Arial"/>
                <a:cs typeface="Arial"/>
                <a:sym typeface="Arial"/>
              </a:rPr>
              <a:t>x</a:t>
            </a:r>
            <a:endParaRPr sz="2400" dirty="0">
              <a:latin typeface="Arial"/>
              <a:ea typeface="Arial"/>
              <a:cs typeface="Arial"/>
              <a:sym typeface="Arial"/>
            </a:endParaRPr>
          </a:p>
          <a:p>
            <a:pPr marL="619099" lvl="1" indent="-263514" algn="l" rtl="0">
              <a:spcBef>
                <a:spcPts val="480"/>
              </a:spcBef>
              <a:spcAft>
                <a:spcPts val="0"/>
              </a:spcAft>
              <a:buClr>
                <a:schemeClr val="dk1"/>
              </a:buClr>
              <a:buSzPts val="2400"/>
              <a:buFont typeface="Arial"/>
              <a:buChar char="–"/>
            </a:pPr>
            <a:r>
              <a:rPr lang="pt-BR" sz="2400" dirty="0">
                <a:latin typeface="Arial"/>
                <a:ea typeface="Arial"/>
                <a:cs typeface="Arial"/>
                <a:sym typeface="Arial"/>
              </a:rPr>
              <a:t>ortogonal a </a:t>
            </a:r>
            <a:r>
              <a:rPr lang="pt-BR" sz="2400" dirty="0" err="1">
                <a:latin typeface="Arial"/>
                <a:ea typeface="Arial"/>
                <a:cs typeface="Arial"/>
                <a:sym typeface="Arial"/>
              </a:rPr>
              <a:t>y</a:t>
            </a:r>
            <a:r>
              <a:rPr lang="pt-BR" sz="2400" dirty="0">
                <a:latin typeface="Arial"/>
                <a:ea typeface="Arial"/>
                <a:cs typeface="Arial"/>
                <a:sym typeface="Arial"/>
              </a:rPr>
              <a:t> e </a:t>
            </a:r>
            <a:r>
              <a:rPr lang="pt-BR" sz="2400" dirty="0" err="1">
                <a:latin typeface="Arial"/>
                <a:ea typeface="Arial"/>
                <a:cs typeface="Arial"/>
                <a:sym typeface="Arial"/>
              </a:rPr>
              <a:t>z</a:t>
            </a:r>
            <a:endParaRPr sz="2400" dirty="0">
              <a:latin typeface="Arial"/>
              <a:ea typeface="Arial"/>
              <a:cs typeface="Arial"/>
              <a:sym typeface="Arial"/>
            </a:endParaRPr>
          </a:p>
          <a:p>
            <a:pPr marL="619099" lvl="1" indent="-263514" algn="l" rtl="0">
              <a:spcBef>
                <a:spcPts val="480"/>
              </a:spcBef>
              <a:spcAft>
                <a:spcPts val="0"/>
              </a:spcAft>
              <a:buSzPts val="2400"/>
              <a:buFont typeface="Arial"/>
              <a:buChar char="–"/>
            </a:pPr>
            <a:r>
              <a:rPr lang="pt-BR" sz="2400" dirty="0">
                <a:latin typeface="Arial"/>
                <a:ea typeface="Arial"/>
                <a:cs typeface="Arial"/>
                <a:sym typeface="Arial"/>
              </a:rPr>
              <a:t>apontando para direita</a:t>
            </a:r>
            <a:endParaRPr sz="2400" dirty="0">
              <a:latin typeface="Arial"/>
              <a:ea typeface="Arial"/>
              <a:cs typeface="Arial"/>
              <a:sym typeface="Arial"/>
            </a:endParaRPr>
          </a:p>
        </p:txBody>
      </p:sp>
      <p:sp>
        <p:nvSpPr>
          <p:cNvPr id="364" name="Google Shape;364;p36"/>
          <p:cNvSpPr txBox="1">
            <a:spLocks noGrp="1"/>
          </p:cNvSpPr>
          <p:nvPr>
            <p:ph type="sldNum" idx="12"/>
          </p:nvPr>
        </p:nvSpPr>
        <p:spPr>
          <a:xfrm>
            <a:off x="0" y="5410729"/>
            <a:ext cx="475013" cy="304271"/>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pt-BR"/>
              <a:t>36</a:t>
            </a:fld>
            <a:endParaRPr/>
          </a:p>
        </p:txBody>
      </p:sp>
      <p:grpSp>
        <p:nvGrpSpPr>
          <p:cNvPr id="22" name="Group 21">
            <a:extLst>
              <a:ext uri="{FF2B5EF4-FFF2-40B4-BE49-F238E27FC236}">
                <a16:creationId xmlns:a16="http://schemas.microsoft.com/office/drawing/2014/main" id="{4E111EF7-4807-91BA-0D73-B364C68BA512}"/>
              </a:ext>
            </a:extLst>
          </p:cNvPr>
          <p:cNvGrpSpPr/>
          <p:nvPr/>
        </p:nvGrpSpPr>
        <p:grpSpPr>
          <a:xfrm>
            <a:off x="373693" y="1365442"/>
            <a:ext cx="3604919" cy="3528719"/>
            <a:chOff x="237506" y="1384897"/>
            <a:chExt cx="3604919" cy="3528719"/>
          </a:xfrm>
        </p:grpSpPr>
        <p:pic>
          <p:nvPicPr>
            <p:cNvPr id="10" name="Picture 9" descr="A black camera with a large lens&#10;&#10;AI-generated content may be incorrect.">
              <a:extLst>
                <a:ext uri="{FF2B5EF4-FFF2-40B4-BE49-F238E27FC236}">
                  <a16:creationId xmlns:a16="http://schemas.microsoft.com/office/drawing/2014/main" id="{E568AB91-691A-98B4-61CB-A2FF236D5C48}"/>
                </a:ext>
              </a:extLst>
            </p:cNvPr>
            <p:cNvPicPr>
              <a:picLocks noChangeAspect="1"/>
            </p:cNvPicPr>
            <p:nvPr/>
          </p:nvPicPr>
          <p:blipFill>
            <a:blip r:embed="rId3"/>
            <a:stretch>
              <a:fillRect/>
            </a:stretch>
          </p:blipFill>
          <p:spPr>
            <a:xfrm>
              <a:off x="707632" y="1778823"/>
              <a:ext cx="3134793" cy="3134793"/>
            </a:xfrm>
            <a:prstGeom prst="rect">
              <a:avLst/>
            </a:prstGeom>
          </p:spPr>
        </p:pic>
        <p:grpSp>
          <p:nvGrpSpPr>
            <p:cNvPr id="21" name="Group 20">
              <a:extLst>
                <a:ext uri="{FF2B5EF4-FFF2-40B4-BE49-F238E27FC236}">
                  <a16:creationId xmlns:a16="http://schemas.microsoft.com/office/drawing/2014/main" id="{66192830-1590-C4E4-5016-7803AA5E98CD}"/>
                </a:ext>
              </a:extLst>
            </p:cNvPr>
            <p:cNvGrpSpPr/>
            <p:nvPr/>
          </p:nvGrpSpPr>
          <p:grpSpPr>
            <a:xfrm>
              <a:off x="237506" y="1384897"/>
              <a:ext cx="3288308" cy="2897212"/>
              <a:chOff x="237506" y="1384897"/>
              <a:chExt cx="3288308" cy="2897212"/>
            </a:xfrm>
          </p:grpSpPr>
          <p:grpSp>
            <p:nvGrpSpPr>
              <p:cNvPr id="14" name="Group 13">
                <a:extLst>
                  <a:ext uri="{FF2B5EF4-FFF2-40B4-BE49-F238E27FC236}">
                    <a16:creationId xmlns:a16="http://schemas.microsoft.com/office/drawing/2014/main" id="{2168E7E4-1D3D-AEAF-482F-FE17DA09A522}"/>
                  </a:ext>
                </a:extLst>
              </p:cNvPr>
              <p:cNvGrpSpPr/>
              <p:nvPr/>
            </p:nvGrpSpPr>
            <p:grpSpPr>
              <a:xfrm>
                <a:off x="489126" y="1636978"/>
                <a:ext cx="3036688" cy="2645131"/>
                <a:chOff x="547493" y="1880172"/>
                <a:chExt cx="3036688" cy="2645131"/>
              </a:xfrm>
            </p:grpSpPr>
            <p:cxnSp>
              <p:nvCxnSpPr>
                <p:cNvPr id="3" name="Straight Arrow Connector 2">
                  <a:extLst>
                    <a:ext uri="{FF2B5EF4-FFF2-40B4-BE49-F238E27FC236}">
                      <a16:creationId xmlns:a16="http://schemas.microsoft.com/office/drawing/2014/main" id="{615A7D2D-B0B4-551B-74F3-0255EC0B2155}"/>
                    </a:ext>
                  </a:extLst>
                </p:cNvPr>
                <p:cNvCxnSpPr>
                  <a:cxnSpLocks/>
                </p:cNvCxnSpPr>
                <p:nvPr/>
              </p:nvCxnSpPr>
              <p:spPr>
                <a:xfrm flipH="1">
                  <a:off x="547493" y="3509246"/>
                  <a:ext cx="1846049" cy="68990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 name="Straight Arrow Connector 3">
                  <a:extLst>
                    <a:ext uri="{FF2B5EF4-FFF2-40B4-BE49-F238E27FC236}">
                      <a16:creationId xmlns:a16="http://schemas.microsoft.com/office/drawing/2014/main" id="{AB07352C-CF31-A41C-30EB-863183518C17}"/>
                    </a:ext>
                  </a:extLst>
                </p:cNvPr>
                <p:cNvCxnSpPr>
                  <a:cxnSpLocks/>
                </p:cNvCxnSpPr>
                <p:nvPr/>
              </p:nvCxnSpPr>
              <p:spPr>
                <a:xfrm flipV="1">
                  <a:off x="2404540" y="1880172"/>
                  <a:ext cx="0" cy="1629074"/>
                </a:xfrm>
                <a:prstGeom prst="straightConnector1">
                  <a:avLst/>
                </a:prstGeom>
                <a:ln w="38100">
                  <a:solidFill>
                    <a:srgbClr val="92D050"/>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B8021AFC-8F62-33F6-781A-C1094A3939A5}"/>
                    </a:ext>
                  </a:extLst>
                </p:cNvPr>
                <p:cNvCxnSpPr>
                  <a:cxnSpLocks/>
                </p:cNvCxnSpPr>
                <p:nvPr/>
              </p:nvCxnSpPr>
              <p:spPr>
                <a:xfrm flipH="1" flipV="1">
                  <a:off x="1163416" y="2437316"/>
                  <a:ext cx="1230850" cy="1062284"/>
                </a:xfrm>
                <a:prstGeom prst="straightConnector1">
                  <a:avLst/>
                </a:prstGeom>
                <a:ln w="38100">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D7B18770-F23E-8A11-3716-13B3609FE11D}"/>
                    </a:ext>
                  </a:extLst>
                </p:cNvPr>
                <p:cNvCxnSpPr>
                  <a:cxnSpLocks/>
                </p:cNvCxnSpPr>
                <p:nvPr/>
              </p:nvCxnSpPr>
              <p:spPr>
                <a:xfrm flipH="1" flipV="1">
                  <a:off x="2353331" y="3463019"/>
                  <a:ext cx="1230850" cy="1062284"/>
                </a:xfrm>
                <a:prstGeom prst="straightConnector1">
                  <a:avLst/>
                </a:prstGeom>
                <a:ln w="38100">
                  <a:solidFill>
                    <a:srgbClr val="00B0F0"/>
                  </a:solidFill>
                  <a:prstDash val="sysDash"/>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20" name="Group 19">
                <a:extLst>
                  <a:ext uri="{FF2B5EF4-FFF2-40B4-BE49-F238E27FC236}">
                    <a16:creationId xmlns:a16="http://schemas.microsoft.com/office/drawing/2014/main" id="{A25F946D-65D7-7503-96F0-4748A3D4C58D}"/>
                  </a:ext>
                </a:extLst>
              </p:cNvPr>
              <p:cNvGrpSpPr/>
              <p:nvPr/>
            </p:nvGrpSpPr>
            <p:grpSpPr>
              <a:xfrm>
                <a:off x="237506" y="1384897"/>
                <a:ext cx="2381186" cy="2781954"/>
                <a:chOff x="237506" y="1384897"/>
                <a:chExt cx="2381186" cy="2781954"/>
              </a:xfrm>
            </p:grpSpPr>
            <p:sp>
              <p:nvSpPr>
                <p:cNvPr id="16" name="TextBox 15">
                  <a:extLst>
                    <a:ext uri="{FF2B5EF4-FFF2-40B4-BE49-F238E27FC236}">
                      <a16:creationId xmlns:a16="http://schemas.microsoft.com/office/drawing/2014/main" id="{FB7BA85B-D8A0-4DBE-88E9-5BEB265B9A79}"/>
                    </a:ext>
                  </a:extLst>
                </p:cNvPr>
                <p:cNvSpPr txBox="1"/>
                <p:nvPr/>
              </p:nvSpPr>
              <p:spPr>
                <a:xfrm>
                  <a:off x="237506" y="3859074"/>
                  <a:ext cx="385064" cy="307777"/>
                </a:xfrm>
                <a:prstGeom prst="rect">
                  <a:avLst/>
                </a:prstGeom>
                <a:noFill/>
              </p:spPr>
              <p:txBody>
                <a:bodyPr wrap="square">
                  <a:spAutoFit/>
                </a:bodyPr>
                <a:lstStyle/>
                <a:p>
                  <a:r>
                    <a:rPr lang="pt-BR" b="1" noProof="1">
                      <a:solidFill>
                        <a:srgbClr val="FF0000"/>
                      </a:solidFill>
                    </a:rPr>
                    <a:t>X</a:t>
                  </a:r>
                </a:p>
              </p:txBody>
            </p:sp>
            <p:sp>
              <p:nvSpPr>
                <p:cNvPr id="18" name="TextBox 17">
                  <a:extLst>
                    <a:ext uri="{FF2B5EF4-FFF2-40B4-BE49-F238E27FC236}">
                      <a16:creationId xmlns:a16="http://schemas.microsoft.com/office/drawing/2014/main" id="{5D21150D-4DBA-AC8D-E311-2EFC1079F0AA}"/>
                    </a:ext>
                  </a:extLst>
                </p:cNvPr>
                <p:cNvSpPr txBox="1"/>
                <p:nvPr/>
              </p:nvSpPr>
              <p:spPr>
                <a:xfrm>
                  <a:off x="2233628" y="1384897"/>
                  <a:ext cx="385064" cy="307777"/>
                </a:xfrm>
                <a:prstGeom prst="rect">
                  <a:avLst/>
                </a:prstGeom>
                <a:noFill/>
              </p:spPr>
              <p:txBody>
                <a:bodyPr wrap="square">
                  <a:spAutoFit/>
                </a:bodyPr>
                <a:lstStyle/>
                <a:p>
                  <a:r>
                    <a:rPr lang="pt-BR" b="1" noProof="1">
                      <a:solidFill>
                        <a:srgbClr val="92D050"/>
                      </a:solidFill>
                    </a:rPr>
                    <a:t>Y</a:t>
                  </a:r>
                </a:p>
              </p:txBody>
            </p:sp>
            <p:sp>
              <p:nvSpPr>
                <p:cNvPr id="19" name="TextBox 18">
                  <a:extLst>
                    <a:ext uri="{FF2B5EF4-FFF2-40B4-BE49-F238E27FC236}">
                      <a16:creationId xmlns:a16="http://schemas.microsoft.com/office/drawing/2014/main" id="{E9FEBDB6-6388-6656-3F7E-302BB9B219CE}"/>
                    </a:ext>
                  </a:extLst>
                </p:cNvPr>
                <p:cNvSpPr txBox="1"/>
                <p:nvPr/>
              </p:nvSpPr>
              <p:spPr>
                <a:xfrm>
                  <a:off x="949307" y="1917489"/>
                  <a:ext cx="385064" cy="307777"/>
                </a:xfrm>
                <a:prstGeom prst="rect">
                  <a:avLst/>
                </a:prstGeom>
                <a:noFill/>
              </p:spPr>
              <p:txBody>
                <a:bodyPr wrap="square">
                  <a:spAutoFit/>
                </a:bodyPr>
                <a:lstStyle/>
                <a:p>
                  <a:r>
                    <a:rPr lang="pt-BR" b="1" noProof="1">
                      <a:solidFill>
                        <a:srgbClr val="00B0F0"/>
                      </a:solidFill>
                    </a:rPr>
                    <a:t>Z</a:t>
                  </a:r>
                </a:p>
              </p:txBody>
            </p:sp>
          </p:grpSp>
        </p:gr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68"/>
        <p:cNvGrpSpPr/>
        <p:nvPr/>
      </p:nvGrpSpPr>
      <p:grpSpPr>
        <a:xfrm>
          <a:off x="0" y="0"/>
          <a:ext cx="0" cy="0"/>
          <a:chOff x="0" y="0"/>
          <a:chExt cx="0" cy="0"/>
        </a:xfrm>
      </p:grpSpPr>
      <p:pic>
        <p:nvPicPr>
          <p:cNvPr id="2050" name="Picture 2">
            <a:extLst>
              <a:ext uri="{FF2B5EF4-FFF2-40B4-BE49-F238E27FC236}">
                <a16:creationId xmlns:a16="http://schemas.microsoft.com/office/drawing/2014/main" id="{3195EB77-DAA5-6517-DE49-593E3D9E78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15146" y="1476252"/>
            <a:ext cx="3658690" cy="2439127"/>
          </a:xfrm>
          <a:prstGeom prst="rect">
            <a:avLst/>
          </a:prstGeom>
          <a:noFill/>
          <a:extLst>
            <a:ext uri="{909E8E84-426E-40DD-AFC4-6F175D3DCCD1}">
              <a14:hiddenFill xmlns:a14="http://schemas.microsoft.com/office/drawing/2010/main">
                <a:solidFill>
                  <a:srgbClr val="FFFFFF"/>
                </a:solidFill>
              </a14:hiddenFill>
            </a:ext>
          </a:extLst>
        </p:spPr>
      </p:pic>
      <p:sp>
        <p:nvSpPr>
          <p:cNvPr id="371" name="Google Shape;371;p37"/>
          <p:cNvSpPr txBox="1">
            <a:spLocks noGrp="1"/>
          </p:cNvSpPr>
          <p:nvPr>
            <p:ph type="title"/>
          </p:nvPr>
        </p:nvSpPr>
        <p:spPr>
          <a:xfrm>
            <a:off x="84172" y="113717"/>
            <a:ext cx="8428232" cy="5159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C00026"/>
              </a:buClr>
              <a:buSzPts val="2600"/>
              <a:buFont typeface="Verdana"/>
              <a:buNone/>
            </a:pPr>
            <a:r>
              <a:rPr lang="pt-BR"/>
              <a:t>Espaço de Coordenadas da Câmera (View)</a:t>
            </a:r>
            <a:endParaRPr/>
          </a:p>
        </p:txBody>
      </p:sp>
      <p:sp>
        <p:nvSpPr>
          <p:cNvPr id="372" name="Google Shape;372;p37"/>
          <p:cNvSpPr txBox="1">
            <a:spLocks noGrp="1"/>
          </p:cNvSpPr>
          <p:nvPr>
            <p:ph type="body" idx="1"/>
          </p:nvPr>
        </p:nvSpPr>
        <p:spPr>
          <a:xfrm>
            <a:off x="3903783" y="4238748"/>
            <a:ext cx="4950165" cy="1061227"/>
          </a:xfrm>
          <a:prstGeom prst="rect">
            <a:avLst/>
          </a:prstGeom>
          <a:noFill/>
          <a:ln>
            <a:noFill/>
          </a:ln>
        </p:spPr>
        <p:txBody>
          <a:bodyPr spcFirstLastPara="1" wrap="square" lIns="91425" tIns="45700" rIns="91425" bIns="45700" anchor="t" anchorCtr="0">
            <a:normAutofit/>
          </a:bodyPr>
          <a:lstStyle/>
          <a:p>
            <a:pPr marL="0" lvl="0" indent="0" algn="ctr" rtl="0">
              <a:spcBef>
                <a:spcPts val="0"/>
              </a:spcBef>
              <a:spcAft>
                <a:spcPts val="0"/>
              </a:spcAft>
              <a:buClr>
                <a:schemeClr val="dk1"/>
              </a:buClr>
              <a:buSzPts val="2000"/>
              <a:buNone/>
            </a:pPr>
            <a:r>
              <a:rPr lang="pt-BR"/>
              <a:t>Imagem Resultante</a:t>
            </a:r>
            <a:endParaRPr/>
          </a:p>
          <a:p>
            <a:pPr marL="0" lvl="0" indent="0" algn="ctr" rtl="0">
              <a:spcBef>
                <a:spcPts val="360"/>
              </a:spcBef>
              <a:spcAft>
                <a:spcPts val="0"/>
              </a:spcAft>
              <a:buClr>
                <a:schemeClr val="dk1"/>
              </a:buClr>
              <a:buSzPts val="1800"/>
              <a:buNone/>
            </a:pPr>
            <a:r>
              <a:rPr lang="pt-BR" sz="1800"/>
              <a:t>(eixo z como se estivesse saindo da tela)</a:t>
            </a:r>
            <a:endParaRPr/>
          </a:p>
        </p:txBody>
      </p:sp>
      <p:sp>
        <p:nvSpPr>
          <p:cNvPr id="373" name="Google Shape;373;p37"/>
          <p:cNvSpPr txBox="1">
            <a:spLocks noGrp="1"/>
          </p:cNvSpPr>
          <p:nvPr>
            <p:ph type="sldNum" idx="12"/>
          </p:nvPr>
        </p:nvSpPr>
        <p:spPr>
          <a:xfrm>
            <a:off x="0" y="5410729"/>
            <a:ext cx="475013" cy="304271"/>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pt-BR"/>
              <a:t>37</a:t>
            </a:fld>
            <a:endParaRPr/>
          </a:p>
        </p:txBody>
      </p:sp>
      <p:grpSp>
        <p:nvGrpSpPr>
          <p:cNvPr id="8" name="Group 7">
            <a:extLst>
              <a:ext uri="{FF2B5EF4-FFF2-40B4-BE49-F238E27FC236}">
                <a16:creationId xmlns:a16="http://schemas.microsoft.com/office/drawing/2014/main" id="{4DD560B3-88D1-C993-7C92-ACE3C2D75994}"/>
              </a:ext>
            </a:extLst>
          </p:cNvPr>
          <p:cNvGrpSpPr/>
          <p:nvPr/>
        </p:nvGrpSpPr>
        <p:grpSpPr>
          <a:xfrm>
            <a:off x="6378865" y="1150706"/>
            <a:ext cx="2282250" cy="1742191"/>
            <a:chOff x="1112266" y="3159742"/>
            <a:chExt cx="2282250" cy="1742191"/>
          </a:xfrm>
        </p:grpSpPr>
        <p:cxnSp>
          <p:nvCxnSpPr>
            <p:cNvPr id="3" name="Straight Arrow Connector 2">
              <a:extLst>
                <a:ext uri="{FF2B5EF4-FFF2-40B4-BE49-F238E27FC236}">
                  <a16:creationId xmlns:a16="http://schemas.microsoft.com/office/drawing/2014/main" id="{A706B5CF-500D-BFA7-AE8C-A0139C1C68F2}"/>
                </a:ext>
              </a:extLst>
            </p:cNvPr>
            <p:cNvCxnSpPr>
              <a:cxnSpLocks/>
            </p:cNvCxnSpPr>
            <p:nvPr/>
          </p:nvCxnSpPr>
          <p:spPr>
            <a:xfrm>
              <a:off x="1216058" y="4788816"/>
              <a:ext cx="2178458"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 name="Straight Arrow Connector 3">
              <a:extLst>
                <a:ext uri="{FF2B5EF4-FFF2-40B4-BE49-F238E27FC236}">
                  <a16:creationId xmlns:a16="http://schemas.microsoft.com/office/drawing/2014/main" id="{EA1DB266-F201-854A-3AA6-3E61C5EDE2F2}"/>
                </a:ext>
              </a:extLst>
            </p:cNvPr>
            <p:cNvCxnSpPr>
              <a:cxnSpLocks/>
            </p:cNvCxnSpPr>
            <p:nvPr/>
          </p:nvCxnSpPr>
          <p:spPr>
            <a:xfrm flipV="1">
              <a:off x="1227056" y="3159742"/>
              <a:ext cx="0" cy="1629074"/>
            </a:xfrm>
            <a:prstGeom prst="straightConnector1">
              <a:avLst/>
            </a:prstGeom>
            <a:ln w="38100">
              <a:solidFill>
                <a:srgbClr val="92D050"/>
              </a:solidFill>
              <a:tailEnd type="triangle"/>
            </a:ln>
          </p:spPr>
          <p:style>
            <a:lnRef idx="1">
              <a:schemeClr val="accent1"/>
            </a:lnRef>
            <a:fillRef idx="0">
              <a:schemeClr val="accent1"/>
            </a:fillRef>
            <a:effectRef idx="0">
              <a:schemeClr val="accent1"/>
            </a:effectRef>
            <a:fontRef idx="minor">
              <a:schemeClr val="tx1"/>
            </a:fontRef>
          </p:style>
        </p:cxnSp>
        <p:sp>
          <p:nvSpPr>
            <p:cNvPr id="6" name="Oval 5">
              <a:extLst>
                <a:ext uri="{FF2B5EF4-FFF2-40B4-BE49-F238E27FC236}">
                  <a16:creationId xmlns:a16="http://schemas.microsoft.com/office/drawing/2014/main" id="{96F3849D-6191-27CE-6D93-E0BC76AA3A16}"/>
                </a:ext>
              </a:extLst>
            </p:cNvPr>
            <p:cNvSpPr/>
            <p:nvPr/>
          </p:nvSpPr>
          <p:spPr>
            <a:xfrm>
              <a:off x="1112266" y="4675697"/>
              <a:ext cx="226236" cy="226236"/>
            </a:xfrm>
            <a:prstGeom prst="ellipse">
              <a:avLst/>
            </a:prstGeom>
            <a:noFill/>
            <a:ln>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0986DA6D-247B-88E2-8699-472AEEF96EED}"/>
                </a:ext>
              </a:extLst>
            </p:cNvPr>
            <p:cNvSpPr/>
            <p:nvPr/>
          </p:nvSpPr>
          <p:spPr>
            <a:xfrm>
              <a:off x="1177892" y="4738150"/>
              <a:ext cx="101633" cy="101633"/>
            </a:xfrm>
            <a:prstGeom prst="ellipse">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 name="Group 10">
            <a:extLst>
              <a:ext uri="{FF2B5EF4-FFF2-40B4-BE49-F238E27FC236}">
                <a16:creationId xmlns:a16="http://schemas.microsoft.com/office/drawing/2014/main" id="{DDFC0D8D-7159-E2BF-8326-EC017A829D36}"/>
              </a:ext>
            </a:extLst>
          </p:cNvPr>
          <p:cNvGrpSpPr/>
          <p:nvPr/>
        </p:nvGrpSpPr>
        <p:grpSpPr>
          <a:xfrm>
            <a:off x="383421" y="1135033"/>
            <a:ext cx="3604919" cy="3528719"/>
            <a:chOff x="237506" y="1384897"/>
            <a:chExt cx="3604919" cy="3528719"/>
          </a:xfrm>
        </p:grpSpPr>
        <p:pic>
          <p:nvPicPr>
            <p:cNvPr id="12" name="Picture 11" descr="A black camera with a large lens&#10;&#10;AI-generated content may be incorrect.">
              <a:extLst>
                <a:ext uri="{FF2B5EF4-FFF2-40B4-BE49-F238E27FC236}">
                  <a16:creationId xmlns:a16="http://schemas.microsoft.com/office/drawing/2014/main" id="{A3907968-A4D4-37B8-BBC2-196C9D0B8480}"/>
                </a:ext>
              </a:extLst>
            </p:cNvPr>
            <p:cNvPicPr>
              <a:picLocks noChangeAspect="1"/>
            </p:cNvPicPr>
            <p:nvPr/>
          </p:nvPicPr>
          <p:blipFill>
            <a:blip r:embed="rId4"/>
            <a:stretch>
              <a:fillRect/>
            </a:stretch>
          </p:blipFill>
          <p:spPr>
            <a:xfrm>
              <a:off x="707632" y="1778823"/>
              <a:ext cx="3134793" cy="3134793"/>
            </a:xfrm>
            <a:prstGeom prst="rect">
              <a:avLst/>
            </a:prstGeom>
          </p:spPr>
        </p:pic>
        <p:grpSp>
          <p:nvGrpSpPr>
            <p:cNvPr id="13" name="Group 12">
              <a:extLst>
                <a:ext uri="{FF2B5EF4-FFF2-40B4-BE49-F238E27FC236}">
                  <a16:creationId xmlns:a16="http://schemas.microsoft.com/office/drawing/2014/main" id="{4B8C9635-E9F1-F91B-9BAF-C94785320300}"/>
                </a:ext>
              </a:extLst>
            </p:cNvPr>
            <p:cNvGrpSpPr/>
            <p:nvPr/>
          </p:nvGrpSpPr>
          <p:grpSpPr>
            <a:xfrm>
              <a:off x="237506" y="1384897"/>
              <a:ext cx="3288308" cy="2897212"/>
              <a:chOff x="237506" y="1384897"/>
              <a:chExt cx="3288308" cy="2897212"/>
            </a:xfrm>
          </p:grpSpPr>
          <p:grpSp>
            <p:nvGrpSpPr>
              <p:cNvPr id="14" name="Group 13">
                <a:extLst>
                  <a:ext uri="{FF2B5EF4-FFF2-40B4-BE49-F238E27FC236}">
                    <a16:creationId xmlns:a16="http://schemas.microsoft.com/office/drawing/2014/main" id="{566FEB36-050B-0D36-48E8-93B5880BB0C9}"/>
                  </a:ext>
                </a:extLst>
              </p:cNvPr>
              <p:cNvGrpSpPr/>
              <p:nvPr/>
            </p:nvGrpSpPr>
            <p:grpSpPr>
              <a:xfrm>
                <a:off x="489126" y="1636978"/>
                <a:ext cx="3036688" cy="2645131"/>
                <a:chOff x="547493" y="1880172"/>
                <a:chExt cx="3036688" cy="2645131"/>
              </a:xfrm>
            </p:grpSpPr>
            <p:cxnSp>
              <p:nvCxnSpPr>
                <p:cNvPr id="19" name="Straight Arrow Connector 18">
                  <a:extLst>
                    <a:ext uri="{FF2B5EF4-FFF2-40B4-BE49-F238E27FC236}">
                      <a16:creationId xmlns:a16="http://schemas.microsoft.com/office/drawing/2014/main" id="{4AE79E3B-E5E1-AF68-E14A-579DAFD47CF5}"/>
                    </a:ext>
                  </a:extLst>
                </p:cNvPr>
                <p:cNvCxnSpPr>
                  <a:cxnSpLocks/>
                </p:cNvCxnSpPr>
                <p:nvPr/>
              </p:nvCxnSpPr>
              <p:spPr>
                <a:xfrm flipH="1">
                  <a:off x="547493" y="3509246"/>
                  <a:ext cx="1846049" cy="68990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16959EAD-4EE3-8F58-FA16-937938B6F82C}"/>
                    </a:ext>
                  </a:extLst>
                </p:cNvPr>
                <p:cNvCxnSpPr>
                  <a:cxnSpLocks/>
                </p:cNvCxnSpPr>
                <p:nvPr/>
              </p:nvCxnSpPr>
              <p:spPr>
                <a:xfrm flipV="1">
                  <a:off x="2404540" y="1880172"/>
                  <a:ext cx="0" cy="1629074"/>
                </a:xfrm>
                <a:prstGeom prst="straightConnector1">
                  <a:avLst/>
                </a:prstGeom>
                <a:ln w="38100">
                  <a:solidFill>
                    <a:srgbClr val="92D05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FE4A8964-38ED-34B4-2324-7A14E8E7CED5}"/>
                    </a:ext>
                  </a:extLst>
                </p:cNvPr>
                <p:cNvCxnSpPr>
                  <a:cxnSpLocks/>
                </p:cNvCxnSpPr>
                <p:nvPr/>
              </p:nvCxnSpPr>
              <p:spPr>
                <a:xfrm flipH="1" flipV="1">
                  <a:off x="1163416" y="2437316"/>
                  <a:ext cx="1230850" cy="1062284"/>
                </a:xfrm>
                <a:prstGeom prst="straightConnector1">
                  <a:avLst/>
                </a:prstGeom>
                <a:ln w="38100">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1F7CC5DA-3546-05EC-8750-74AFEAD3A11C}"/>
                    </a:ext>
                  </a:extLst>
                </p:cNvPr>
                <p:cNvCxnSpPr>
                  <a:cxnSpLocks/>
                </p:cNvCxnSpPr>
                <p:nvPr/>
              </p:nvCxnSpPr>
              <p:spPr>
                <a:xfrm flipH="1" flipV="1">
                  <a:off x="2353331" y="3463019"/>
                  <a:ext cx="1230850" cy="1062284"/>
                </a:xfrm>
                <a:prstGeom prst="straightConnector1">
                  <a:avLst/>
                </a:prstGeom>
                <a:ln w="38100">
                  <a:solidFill>
                    <a:srgbClr val="00B0F0"/>
                  </a:solidFill>
                  <a:prstDash val="sysDash"/>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15" name="Group 14">
                <a:extLst>
                  <a:ext uri="{FF2B5EF4-FFF2-40B4-BE49-F238E27FC236}">
                    <a16:creationId xmlns:a16="http://schemas.microsoft.com/office/drawing/2014/main" id="{0AEE31BB-910B-1D55-0590-D24E05171030}"/>
                  </a:ext>
                </a:extLst>
              </p:cNvPr>
              <p:cNvGrpSpPr/>
              <p:nvPr/>
            </p:nvGrpSpPr>
            <p:grpSpPr>
              <a:xfrm>
                <a:off x="237506" y="1384897"/>
                <a:ext cx="2381186" cy="2781954"/>
                <a:chOff x="237506" y="1384897"/>
                <a:chExt cx="2381186" cy="2781954"/>
              </a:xfrm>
            </p:grpSpPr>
            <p:sp>
              <p:nvSpPr>
                <p:cNvPr id="16" name="TextBox 15">
                  <a:extLst>
                    <a:ext uri="{FF2B5EF4-FFF2-40B4-BE49-F238E27FC236}">
                      <a16:creationId xmlns:a16="http://schemas.microsoft.com/office/drawing/2014/main" id="{CB36FA3B-7EAB-97EA-D330-5AF7C3D97320}"/>
                    </a:ext>
                  </a:extLst>
                </p:cNvPr>
                <p:cNvSpPr txBox="1"/>
                <p:nvPr/>
              </p:nvSpPr>
              <p:spPr>
                <a:xfrm>
                  <a:off x="237506" y="3859074"/>
                  <a:ext cx="385064" cy="307777"/>
                </a:xfrm>
                <a:prstGeom prst="rect">
                  <a:avLst/>
                </a:prstGeom>
                <a:noFill/>
              </p:spPr>
              <p:txBody>
                <a:bodyPr wrap="square">
                  <a:spAutoFit/>
                </a:bodyPr>
                <a:lstStyle/>
                <a:p>
                  <a:r>
                    <a:rPr lang="pt-BR" b="1" noProof="1">
                      <a:solidFill>
                        <a:srgbClr val="FF0000"/>
                      </a:solidFill>
                    </a:rPr>
                    <a:t>X</a:t>
                  </a:r>
                </a:p>
              </p:txBody>
            </p:sp>
            <p:sp>
              <p:nvSpPr>
                <p:cNvPr id="17" name="TextBox 16">
                  <a:extLst>
                    <a:ext uri="{FF2B5EF4-FFF2-40B4-BE49-F238E27FC236}">
                      <a16:creationId xmlns:a16="http://schemas.microsoft.com/office/drawing/2014/main" id="{6910ED55-236C-4E3A-8AA2-A6FF983312D9}"/>
                    </a:ext>
                  </a:extLst>
                </p:cNvPr>
                <p:cNvSpPr txBox="1"/>
                <p:nvPr/>
              </p:nvSpPr>
              <p:spPr>
                <a:xfrm>
                  <a:off x="2233628" y="1384897"/>
                  <a:ext cx="385064" cy="307777"/>
                </a:xfrm>
                <a:prstGeom prst="rect">
                  <a:avLst/>
                </a:prstGeom>
                <a:noFill/>
              </p:spPr>
              <p:txBody>
                <a:bodyPr wrap="square">
                  <a:spAutoFit/>
                </a:bodyPr>
                <a:lstStyle/>
                <a:p>
                  <a:r>
                    <a:rPr lang="pt-BR" b="1" noProof="1">
                      <a:solidFill>
                        <a:srgbClr val="92D050"/>
                      </a:solidFill>
                    </a:rPr>
                    <a:t>Y</a:t>
                  </a:r>
                </a:p>
              </p:txBody>
            </p:sp>
            <p:sp>
              <p:nvSpPr>
                <p:cNvPr id="18" name="TextBox 17">
                  <a:extLst>
                    <a:ext uri="{FF2B5EF4-FFF2-40B4-BE49-F238E27FC236}">
                      <a16:creationId xmlns:a16="http://schemas.microsoft.com/office/drawing/2014/main" id="{3D698BB2-BE89-4995-D5E8-7DA6906CD35F}"/>
                    </a:ext>
                  </a:extLst>
                </p:cNvPr>
                <p:cNvSpPr txBox="1"/>
                <p:nvPr/>
              </p:nvSpPr>
              <p:spPr>
                <a:xfrm>
                  <a:off x="949307" y="1917489"/>
                  <a:ext cx="385064" cy="307777"/>
                </a:xfrm>
                <a:prstGeom prst="rect">
                  <a:avLst/>
                </a:prstGeom>
                <a:noFill/>
              </p:spPr>
              <p:txBody>
                <a:bodyPr wrap="square">
                  <a:spAutoFit/>
                </a:bodyPr>
                <a:lstStyle/>
                <a:p>
                  <a:r>
                    <a:rPr lang="pt-BR" b="1" noProof="1">
                      <a:solidFill>
                        <a:srgbClr val="00B0F0"/>
                      </a:solidFill>
                    </a:rPr>
                    <a:t>Z</a:t>
                  </a:r>
                </a:p>
              </p:txBody>
            </p:sp>
          </p:grpSp>
        </p:grpSp>
      </p:grpSp>
      <p:sp>
        <p:nvSpPr>
          <p:cNvPr id="23" name="TextBox 22">
            <a:extLst>
              <a:ext uri="{FF2B5EF4-FFF2-40B4-BE49-F238E27FC236}">
                <a16:creationId xmlns:a16="http://schemas.microsoft.com/office/drawing/2014/main" id="{FF4A7A8F-55E7-3EDA-779B-AB42473FEF6C}"/>
              </a:ext>
            </a:extLst>
          </p:cNvPr>
          <p:cNvSpPr txBox="1"/>
          <p:nvPr/>
        </p:nvSpPr>
        <p:spPr>
          <a:xfrm>
            <a:off x="8517747" y="2773011"/>
            <a:ext cx="385064" cy="307777"/>
          </a:xfrm>
          <a:prstGeom prst="rect">
            <a:avLst/>
          </a:prstGeom>
          <a:noFill/>
        </p:spPr>
        <p:txBody>
          <a:bodyPr wrap="square">
            <a:spAutoFit/>
          </a:bodyPr>
          <a:lstStyle/>
          <a:p>
            <a:r>
              <a:rPr lang="pt-BR" b="1" noProof="1">
                <a:solidFill>
                  <a:srgbClr val="FF0000"/>
                </a:solidFill>
              </a:rPr>
              <a:t>X</a:t>
            </a:r>
          </a:p>
        </p:txBody>
      </p:sp>
      <p:sp>
        <p:nvSpPr>
          <p:cNvPr id="24" name="TextBox 23">
            <a:extLst>
              <a:ext uri="{FF2B5EF4-FFF2-40B4-BE49-F238E27FC236}">
                <a16:creationId xmlns:a16="http://schemas.microsoft.com/office/drawing/2014/main" id="{62B80BF3-D71F-90B9-1A05-34C19220619B}"/>
              </a:ext>
            </a:extLst>
          </p:cNvPr>
          <p:cNvSpPr txBox="1"/>
          <p:nvPr/>
        </p:nvSpPr>
        <p:spPr>
          <a:xfrm>
            <a:off x="6444491" y="941549"/>
            <a:ext cx="385064" cy="307777"/>
          </a:xfrm>
          <a:prstGeom prst="rect">
            <a:avLst/>
          </a:prstGeom>
          <a:noFill/>
        </p:spPr>
        <p:txBody>
          <a:bodyPr wrap="square">
            <a:spAutoFit/>
          </a:bodyPr>
          <a:lstStyle/>
          <a:p>
            <a:r>
              <a:rPr lang="pt-BR" b="1" noProof="1">
                <a:solidFill>
                  <a:srgbClr val="92D050"/>
                </a:solidFill>
              </a:rPr>
              <a:t>Y</a:t>
            </a:r>
          </a:p>
        </p:txBody>
      </p:sp>
      <p:sp>
        <p:nvSpPr>
          <p:cNvPr id="25" name="TextBox 24">
            <a:extLst>
              <a:ext uri="{FF2B5EF4-FFF2-40B4-BE49-F238E27FC236}">
                <a16:creationId xmlns:a16="http://schemas.microsoft.com/office/drawing/2014/main" id="{5AB1D736-DA14-8312-3E2E-6853CD42AE01}"/>
              </a:ext>
            </a:extLst>
          </p:cNvPr>
          <p:cNvSpPr txBox="1"/>
          <p:nvPr/>
        </p:nvSpPr>
        <p:spPr>
          <a:xfrm>
            <a:off x="6204386" y="2839454"/>
            <a:ext cx="385064" cy="307777"/>
          </a:xfrm>
          <a:prstGeom prst="rect">
            <a:avLst/>
          </a:prstGeom>
          <a:noFill/>
        </p:spPr>
        <p:txBody>
          <a:bodyPr wrap="square">
            <a:spAutoFit/>
          </a:bodyPr>
          <a:lstStyle/>
          <a:p>
            <a:r>
              <a:rPr lang="pt-BR" b="1" noProof="1">
                <a:solidFill>
                  <a:srgbClr val="00B0F0"/>
                </a:solidFill>
              </a:rPr>
              <a:t>Z</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385"/>
        <p:cNvGrpSpPr/>
        <p:nvPr/>
      </p:nvGrpSpPr>
      <p:grpSpPr>
        <a:xfrm>
          <a:off x="0" y="0"/>
          <a:ext cx="0" cy="0"/>
          <a:chOff x="0" y="0"/>
          <a:chExt cx="0" cy="0"/>
        </a:xfrm>
      </p:grpSpPr>
      <p:sp>
        <p:nvSpPr>
          <p:cNvPr id="387" name="Google Shape;387;p39"/>
          <p:cNvSpPr txBox="1">
            <a:spLocks noGrp="1"/>
          </p:cNvSpPr>
          <p:nvPr>
            <p:ph type="title"/>
          </p:nvPr>
        </p:nvSpPr>
        <p:spPr>
          <a:xfrm>
            <a:off x="84172" y="113717"/>
            <a:ext cx="8428232" cy="515938"/>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C00026"/>
              </a:buClr>
              <a:buSzPts val="2500"/>
              <a:buFont typeface="Verdana"/>
              <a:buNone/>
            </a:pPr>
            <a:r>
              <a:rPr lang="pt-BR" sz="2400" dirty="0"/>
              <a:t>Câmera no Mundo</a:t>
            </a:r>
            <a:endParaRPr dirty="0"/>
          </a:p>
        </p:txBody>
      </p:sp>
      <p:sp>
        <p:nvSpPr>
          <p:cNvPr id="388" name="Google Shape;388;p39"/>
          <p:cNvSpPr txBox="1">
            <a:spLocks noGrp="1"/>
          </p:cNvSpPr>
          <p:nvPr>
            <p:ph type="sldNum" idx="12"/>
          </p:nvPr>
        </p:nvSpPr>
        <p:spPr>
          <a:xfrm>
            <a:off x="0" y="5410729"/>
            <a:ext cx="475013" cy="304271"/>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None/>
            </a:pPr>
            <a:fld id="{00000000-1234-1234-1234-123412341234}" type="slidenum">
              <a:rPr lang="pt-BR"/>
              <a:t>38</a:t>
            </a:fld>
            <a:endParaRPr/>
          </a:p>
        </p:txBody>
      </p:sp>
      <p:sp>
        <p:nvSpPr>
          <p:cNvPr id="389" name="Google Shape;389;p39"/>
          <p:cNvSpPr/>
          <p:nvPr/>
        </p:nvSpPr>
        <p:spPr>
          <a:xfrm>
            <a:off x="180950" y="4439700"/>
            <a:ext cx="8859000" cy="9711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pt-BR" sz="1900" b="1" dirty="0">
                <a:solidFill>
                  <a:schemeClr val="dk1"/>
                </a:solidFill>
              </a:rPr>
              <a:t>Função </a:t>
            </a:r>
            <a:r>
              <a:rPr lang="pt-BR" sz="1900" b="1" dirty="0" err="1">
                <a:solidFill>
                  <a:schemeClr val="dk1"/>
                </a:solidFill>
              </a:rPr>
              <a:t>LookAt</a:t>
            </a:r>
            <a:r>
              <a:rPr lang="pt-BR" sz="1900" b="1" dirty="0">
                <a:solidFill>
                  <a:schemeClr val="dk1"/>
                </a:solidFill>
              </a:rPr>
              <a:t>:</a:t>
            </a:r>
            <a:endParaRPr sz="1900" b="1" dirty="0">
              <a:solidFill>
                <a:schemeClr val="dk1"/>
              </a:solidFill>
            </a:endParaRPr>
          </a:p>
          <a:p>
            <a:pPr marL="457200" marR="0" lvl="0" indent="-342900" algn="l" rtl="0">
              <a:spcBef>
                <a:spcPts val="0"/>
              </a:spcBef>
              <a:spcAft>
                <a:spcPts val="0"/>
              </a:spcAft>
              <a:buClr>
                <a:schemeClr val="dk1"/>
              </a:buClr>
              <a:buSzPts val="1800"/>
              <a:buChar char="●"/>
            </a:pPr>
            <a:r>
              <a:rPr lang="pt-BR" sz="1800" b="1" dirty="0">
                <a:solidFill>
                  <a:schemeClr val="dk1"/>
                </a:solidFill>
                <a:latin typeface="Arial"/>
                <a:ea typeface="Arial"/>
                <a:cs typeface="Arial"/>
                <a:sym typeface="Arial"/>
              </a:rPr>
              <a:t>Entrada</a:t>
            </a:r>
            <a:r>
              <a:rPr lang="pt-BR" sz="1800" dirty="0">
                <a:solidFill>
                  <a:schemeClr val="dk1"/>
                </a:solidFill>
                <a:latin typeface="Arial"/>
                <a:ea typeface="Arial"/>
                <a:cs typeface="Arial"/>
                <a:sym typeface="Arial"/>
              </a:rPr>
              <a:t>: </a:t>
            </a:r>
            <a:r>
              <a:rPr lang="pt-BR" sz="1800" dirty="0" err="1">
                <a:solidFill>
                  <a:schemeClr val="dk1"/>
                </a:solidFill>
              </a:rPr>
              <a:t>at</a:t>
            </a:r>
            <a:r>
              <a:rPr lang="pt-BR" sz="1800" dirty="0">
                <a:solidFill>
                  <a:schemeClr val="dk1"/>
                </a:solidFill>
              </a:rPr>
              <a:t>, </a:t>
            </a:r>
            <a:r>
              <a:rPr lang="pt-BR" sz="1800" dirty="0" err="1">
                <a:solidFill>
                  <a:schemeClr val="dk1"/>
                </a:solidFill>
                <a:latin typeface="Arial"/>
                <a:ea typeface="Arial"/>
                <a:cs typeface="Arial"/>
                <a:sym typeface="Arial"/>
              </a:rPr>
              <a:t>up</a:t>
            </a:r>
            <a:r>
              <a:rPr lang="pt-BR" sz="1800" dirty="0">
                <a:solidFill>
                  <a:schemeClr val="dk1"/>
                </a:solidFill>
              </a:rPr>
              <a:t>,</a:t>
            </a:r>
            <a:r>
              <a:rPr lang="pt-BR" sz="1800" dirty="0">
                <a:solidFill>
                  <a:schemeClr val="dk1"/>
                </a:solidFill>
                <a:latin typeface="Arial"/>
                <a:ea typeface="Arial"/>
                <a:cs typeface="Arial"/>
                <a:sym typeface="Arial"/>
              </a:rPr>
              <a:t> </a:t>
            </a:r>
            <a:r>
              <a:rPr lang="pt-BR" sz="1800" dirty="0" err="1">
                <a:solidFill>
                  <a:schemeClr val="dk1"/>
                </a:solidFill>
                <a:latin typeface="Arial"/>
                <a:ea typeface="Arial"/>
                <a:cs typeface="Arial"/>
                <a:sym typeface="Arial"/>
              </a:rPr>
              <a:t>eye</a:t>
            </a:r>
            <a:r>
              <a:rPr lang="pt-BR" sz="1800" dirty="0">
                <a:solidFill>
                  <a:schemeClr val="dk1"/>
                </a:solidFill>
                <a:latin typeface="Arial"/>
                <a:ea typeface="Arial"/>
                <a:cs typeface="Arial"/>
                <a:sym typeface="Arial"/>
              </a:rPr>
              <a:t>: fornecidos em coordenadas do espaço do mundo (3D)</a:t>
            </a:r>
            <a:endParaRPr sz="1100" dirty="0"/>
          </a:p>
          <a:p>
            <a:pPr marL="457200" marR="0" lvl="0" indent="-342900" algn="l" rtl="0">
              <a:spcBef>
                <a:spcPts val="0"/>
              </a:spcBef>
              <a:spcAft>
                <a:spcPts val="0"/>
              </a:spcAft>
              <a:buClr>
                <a:schemeClr val="dk1"/>
              </a:buClr>
              <a:buSzPts val="1800"/>
              <a:buFont typeface="Arial"/>
              <a:buChar char="●"/>
            </a:pPr>
            <a:r>
              <a:rPr lang="pt-BR" sz="1800" b="1" dirty="0">
                <a:solidFill>
                  <a:schemeClr val="dk1"/>
                </a:solidFill>
                <a:latin typeface="Arial"/>
                <a:ea typeface="Arial"/>
                <a:cs typeface="Arial"/>
                <a:sym typeface="Arial"/>
              </a:rPr>
              <a:t>Saída</a:t>
            </a:r>
            <a:r>
              <a:rPr lang="pt-BR" sz="1800" dirty="0">
                <a:solidFill>
                  <a:schemeClr val="dk1"/>
                </a:solidFill>
                <a:latin typeface="Arial"/>
                <a:ea typeface="Arial"/>
                <a:cs typeface="Arial"/>
                <a:sym typeface="Arial"/>
              </a:rPr>
              <a:t>: matriz de transformação do espaço do mundo para o espaço da câmera</a:t>
            </a:r>
            <a:endParaRPr sz="1100" dirty="0"/>
          </a:p>
        </p:txBody>
      </p:sp>
      <p:grpSp>
        <p:nvGrpSpPr>
          <p:cNvPr id="7" name="Group 6">
            <a:extLst>
              <a:ext uri="{FF2B5EF4-FFF2-40B4-BE49-F238E27FC236}">
                <a16:creationId xmlns:a16="http://schemas.microsoft.com/office/drawing/2014/main" id="{3B8A1DA9-4E37-DC1C-F523-EDCEBA0B0D36}"/>
              </a:ext>
            </a:extLst>
          </p:cNvPr>
          <p:cNvGrpSpPr/>
          <p:nvPr/>
        </p:nvGrpSpPr>
        <p:grpSpPr>
          <a:xfrm>
            <a:off x="1936956" y="1470582"/>
            <a:ext cx="5253824" cy="2987972"/>
            <a:chOff x="1673005" y="1384601"/>
            <a:chExt cx="5233321" cy="2976311"/>
          </a:xfrm>
        </p:grpSpPr>
        <p:pic>
          <p:nvPicPr>
            <p:cNvPr id="6" name="Picture 5" descr="A person taking a picture of a butterfly&#10;&#10;Description automatically generated">
              <a:extLst>
                <a:ext uri="{FF2B5EF4-FFF2-40B4-BE49-F238E27FC236}">
                  <a16:creationId xmlns:a16="http://schemas.microsoft.com/office/drawing/2014/main" id="{17EFC23A-7AC2-CBB0-AF82-36CD6D69EAC0}"/>
                </a:ext>
              </a:extLst>
            </p:cNvPr>
            <p:cNvPicPr>
              <a:picLocks noChangeAspect="1"/>
            </p:cNvPicPr>
            <p:nvPr/>
          </p:nvPicPr>
          <p:blipFill>
            <a:blip r:embed="rId3"/>
            <a:srcRect t="2603" b="38055"/>
            <a:stretch/>
          </p:blipFill>
          <p:spPr>
            <a:xfrm>
              <a:off x="1890714" y="1384601"/>
              <a:ext cx="5015612" cy="2976311"/>
            </a:xfrm>
            <a:prstGeom prst="rect">
              <a:avLst/>
            </a:prstGeom>
          </p:spPr>
        </p:pic>
        <p:cxnSp>
          <p:nvCxnSpPr>
            <p:cNvPr id="390" name="Google Shape;390;p39"/>
            <p:cNvCxnSpPr>
              <a:cxnSpLocks/>
            </p:cNvCxnSpPr>
            <p:nvPr/>
          </p:nvCxnSpPr>
          <p:spPr>
            <a:xfrm flipH="1">
              <a:off x="3026004" y="3002031"/>
              <a:ext cx="1816345" cy="73016"/>
            </a:xfrm>
            <a:prstGeom prst="straightConnector1">
              <a:avLst/>
            </a:prstGeom>
            <a:noFill/>
            <a:ln w="38100" cap="flat" cmpd="sng">
              <a:solidFill>
                <a:schemeClr val="lt1"/>
              </a:solidFill>
              <a:prstDash val="dash"/>
              <a:round/>
              <a:headEnd type="none" w="sm" len="sm"/>
              <a:tailEnd type="diamond" w="med" len="med"/>
            </a:ln>
          </p:spPr>
        </p:cxnSp>
        <p:cxnSp>
          <p:nvCxnSpPr>
            <p:cNvPr id="391" name="Google Shape;391;p39"/>
            <p:cNvCxnSpPr>
              <a:cxnSpLocks/>
            </p:cNvCxnSpPr>
            <p:nvPr/>
          </p:nvCxnSpPr>
          <p:spPr>
            <a:xfrm rot="10800000">
              <a:off x="4842349" y="2212486"/>
              <a:ext cx="1" cy="783772"/>
            </a:xfrm>
            <a:prstGeom prst="straightConnector1">
              <a:avLst/>
            </a:prstGeom>
            <a:noFill/>
            <a:ln w="57150" cap="flat" cmpd="sng">
              <a:solidFill>
                <a:schemeClr val="lt1"/>
              </a:solidFill>
              <a:prstDash val="solid"/>
              <a:round/>
              <a:headEnd type="oval" w="med" len="med"/>
              <a:tailEnd type="triangle" w="med" len="med"/>
            </a:ln>
          </p:spPr>
        </p:cxnSp>
        <p:sp>
          <p:nvSpPr>
            <p:cNvPr id="392" name="Google Shape;392;p39"/>
            <p:cNvSpPr/>
            <p:nvPr/>
          </p:nvSpPr>
          <p:spPr>
            <a:xfrm>
              <a:off x="3368979" y="1852656"/>
              <a:ext cx="1624200" cy="6462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pt-BR" sz="1500" b="1" dirty="0" err="1">
                  <a:solidFill>
                    <a:schemeClr val="lt1"/>
                  </a:solidFill>
                  <a:latin typeface="Arial"/>
                  <a:ea typeface="Arial"/>
                  <a:cs typeface="Arial"/>
                  <a:sym typeface="Arial"/>
                </a:rPr>
                <a:t>up</a:t>
              </a:r>
              <a:endParaRPr lang="pt-BR" sz="1500" b="1" dirty="0">
                <a:solidFill>
                  <a:schemeClr val="lt1"/>
                </a:solidFill>
                <a:latin typeface="Arial"/>
                <a:ea typeface="Arial"/>
                <a:cs typeface="Arial"/>
                <a:sym typeface="Arial"/>
              </a:endParaRPr>
            </a:p>
            <a:p>
              <a:pPr marL="0" marR="0" lvl="0" indent="0" algn="ctr" rtl="0">
                <a:spcBef>
                  <a:spcPts val="0"/>
                </a:spcBef>
                <a:spcAft>
                  <a:spcPts val="0"/>
                </a:spcAft>
                <a:buNone/>
              </a:pPr>
              <a:r>
                <a:rPr lang="pt-BR" sz="1500" b="1" dirty="0">
                  <a:solidFill>
                    <a:schemeClr val="lt1"/>
                  </a:solidFill>
                </a:rPr>
                <a:t>(</a:t>
              </a:r>
              <a:r>
                <a:rPr lang="pt-BR" sz="1500" b="1" dirty="0">
                  <a:solidFill>
                    <a:schemeClr val="lt1"/>
                  </a:solidFill>
                  <a:latin typeface="Arial"/>
                  <a:ea typeface="Arial"/>
                  <a:cs typeface="Arial"/>
                  <a:sym typeface="Arial"/>
                </a:rPr>
                <a:t>para cima)</a:t>
              </a:r>
              <a:endParaRPr sz="1100" dirty="0"/>
            </a:p>
          </p:txBody>
        </p:sp>
        <p:sp>
          <p:nvSpPr>
            <p:cNvPr id="393" name="Google Shape;393;p39"/>
            <p:cNvSpPr/>
            <p:nvPr/>
          </p:nvSpPr>
          <p:spPr>
            <a:xfrm>
              <a:off x="1673005" y="3124466"/>
              <a:ext cx="2705997" cy="4072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pt-BR" sz="1500" b="1" dirty="0" err="1">
                  <a:solidFill>
                    <a:schemeClr val="lt1"/>
                  </a:solidFill>
                </a:rPr>
                <a:t>at</a:t>
              </a:r>
              <a:endParaRPr lang="pt-BR" sz="1500" b="1" dirty="0">
                <a:solidFill>
                  <a:schemeClr val="lt1"/>
                </a:solidFill>
              </a:endParaRPr>
            </a:p>
            <a:p>
              <a:pPr marL="0" marR="0" lvl="0" indent="0" algn="ctr" rtl="0">
                <a:spcBef>
                  <a:spcPts val="0"/>
                </a:spcBef>
                <a:spcAft>
                  <a:spcPts val="0"/>
                </a:spcAft>
                <a:buNone/>
              </a:pPr>
              <a:r>
                <a:rPr lang="pt-BR" sz="1500" b="1" dirty="0">
                  <a:solidFill>
                    <a:schemeClr val="lt1"/>
                  </a:solidFill>
                </a:rPr>
                <a:t>(mira</a:t>
              </a:r>
              <a:r>
                <a:rPr lang="pt-BR" sz="1500" b="1" dirty="0">
                  <a:solidFill>
                    <a:schemeClr val="lt1"/>
                  </a:solidFill>
                  <a:latin typeface="Arial"/>
                  <a:ea typeface="Arial"/>
                  <a:cs typeface="Arial"/>
                  <a:sym typeface="Arial"/>
                </a:rPr>
                <a:t>)</a:t>
              </a:r>
              <a:endParaRPr sz="1100" dirty="0"/>
            </a:p>
          </p:txBody>
        </p:sp>
        <p:sp>
          <p:nvSpPr>
            <p:cNvPr id="394" name="Google Shape;394;p39"/>
            <p:cNvSpPr/>
            <p:nvPr/>
          </p:nvSpPr>
          <p:spPr>
            <a:xfrm>
              <a:off x="3656505" y="3049672"/>
              <a:ext cx="2370600" cy="6462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pt-BR" sz="1500" b="1" dirty="0" err="1">
                  <a:solidFill>
                    <a:schemeClr val="lt1"/>
                  </a:solidFill>
                  <a:latin typeface="Arial"/>
                  <a:ea typeface="Arial"/>
                  <a:cs typeface="Arial"/>
                  <a:sym typeface="Arial"/>
                </a:rPr>
                <a:t>eye</a:t>
              </a:r>
              <a:endParaRPr lang="pt-BR" sz="1500" b="1" dirty="0">
                <a:solidFill>
                  <a:schemeClr val="lt1"/>
                </a:solidFill>
              </a:endParaRPr>
            </a:p>
            <a:p>
              <a:pPr marL="0" marR="0" lvl="0" indent="0" algn="ctr" rtl="0">
                <a:spcBef>
                  <a:spcPts val="0"/>
                </a:spcBef>
                <a:spcAft>
                  <a:spcPts val="0"/>
                </a:spcAft>
                <a:buNone/>
              </a:pPr>
              <a:r>
                <a:rPr lang="pt-BR" sz="1500" b="1" dirty="0">
                  <a:solidFill>
                    <a:schemeClr val="lt1"/>
                  </a:solidFill>
                  <a:latin typeface="Arial"/>
                  <a:ea typeface="Arial"/>
                  <a:cs typeface="Arial"/>
                  <a:sym typeface="Arial"/>
                </a:rPr>
                <a:t>(ponto de vista)</a:t>
              </a:r>
              <a:endParaRPr sz="1100" dirty="0"/>
            </a:p>
          </p:txBody>
        </p:sp>
      </p:grpSp>
      <p:sp>
        <p:nvSpPr>
          <p:cNvPr id="2" name="Text Placeholder 2">
            <a:extLst>
              <a:ext uri="{FF2B5EF4-FFF2-40B4-BE49-F238E27FC236}">
                <a16:creationId xmlns:a16="http://schemas.microsoft.com/office/drawing/2014/main" id="{EC88E0E8-0D9A-EE9D-526A-C73ECB958DEF}"/>
              </a:ext>
            </a:extLst>
          </p:cNvPr>
          <p:cNvSpPr>
            <a:spLocks noGrp="1"/>
          </p:cNvSpPr>
          <p:nvPr>
            <p:ph type="body" idx="1"/>
          </p:nvPr>
        </p:nvSpPr>
        <p:spPr>
          <a:xfrm>
            <a:off x="0" y="838985"/>
            <a:ext cx="9039950" cy="814614"/>
          </a:xfrm>
        </p:spPr>
        <p:txBody>
          <a:bodyPr>
            <a:normAutofit fontScale="77500" lnSpcReduction="20000"/>
          </a:bodyPr>
          <a:lstStyle/>
          <a:p>
            <a:r>
              <a:rPr lang="pt-BR" dirty="0"/>
              <a:t>A câmera deve ser definida de alguma forma no espaço de coordenadas do Mundo.</a:t>
            </a:r>
          </a:p>
          <a:p>
            <a:r>
              <a:rPr lang="pt-BR" dirty="0"/>
              <a:t>Uma opção é posicionar e indicando onde olhar.</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35"/>
        <p:cNvGrpSpPr/>
        <p:nvPr/>
      </p:nvGrpSpPr>
      <p:grpSpPr>
        <a:xfrm>
          <a:off x="0" y="0"/>
          <a:ext cx="0" cy="0"/>
          <a:chOff x="0" y="0"/>
          <a:chExt cx="0" cy="0"/>
        </a:xfrm>
      </p:grpSpPr>
      <p:pic>
        <p:nvPicPr>
          <p:cNvPr id="436" name="Google Shape;436;p43"/>
          <p:cNvPicPr preferRelativeResize="0"/>
          <p:nvPr/>
        </p:nvPicPr>
        <p:blipFill rotWithShape="1">
          <a:blip r:embed="rId3">
            <a:alphaModFix/>
          </a:blip>
          <a:srcRect l="36083" r="29613"/>
          <a:stretch/>
        </p:blipFill>
        <p:spPr>
          <a:xfrm rot="-2944247" flipH="1">
            <a:off x="4157549" y="1557558"/>
            <a:ext cx="2045300" cy="2105037"/>
          </a:xfrm>
          <a:prstGeom prst="rect">
            <a:avLst/>
          </a:prstGeom>
          <a:noFill/>
          <a:ln>
            <a:noFill/>
          </a:ln>
        </p:spPr>
      </p:pic>
      <p:sp>
        <p:nvSpPr>
          <p:cNvPr id="437" name="Google Shape;437;p43"/>
          <p:cNvSpPr txBox="1"/>
          <p:nvPr/>
        </p:nvSpPr>
        <p:spPr>
          <a:xfrm>
            <a:off x="4335979" y="1935649"/>
            <a:ext cx="726300" cy="461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pt-BR" sz="1800" b="1" noProof="1">
                <a:solidFill>
                  <a:srgbClr val="00FF00"/>
                </a:solidFill>
              </a:rPr>
              <a:t>v</a:t>
            </a:r>
            <a:endParaRPr lang="pt-BR" sz="2000" b="1" noProof="1">
              <a:solidFill>
                <a:srgbClr val="00FF00"/>
              </a:solidFill>
            </a:endParaRPr>
          </a:p>
        </p:txBody>
      </p:sp>
      <p:pic>
        <p:nvPicPr>
          <p:cNvPr id="438" name="Google Shape;438;p43"/>
          <p:cNvPicPr preferRelativeResize="0"/>
          <p:nvPr/>
        </p:nvPicPr>
        <p:blipFill>
          <a:blip r:embed="rId4">
            <a:alphaModFix/>
          </a:blip>
          <a:stretch>
            <a:fillRect/>
          </a:stretch>
        </p:blipFill>
        <p:spPr>
          <a:xfrm>
            <a:off x="6797800" y="1445326"/>
            <a:ext cx="1376700" cy="1376700"/>
          </a:xfrm>
          <a:prstGeom prst="rect">
            <a:avLst/>
          </a:prstGeom>
          <a:noFill/>
          <a:ln>
            <a:noFill/>
          </a:ln>
        </p:spPr>
      </p:pic>
      <p:sp>
        <p:nvSpPr>
          <p:cNvPr id="439" name="Google Shape;439;p43"/>
          <p:cNvSpPr txBox="1">
            <a:spLocks noGrp="1"/>
          </p:cNvSpPr>
          <p:nvPr>
            <p:ph type="title"/>
          </p:nvPr>
        </p:nvSpPr>
        <p:spPr>
          <a:xfrm>
            <a:off x="84172" y="113717"/>
            <a:ext cx="8428200" cy="5160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pt-BR"/>
              <a:t>Identificando coordenadas ortonormais</a:t>
            </a:r>
            <a:endParaRPr/>
          </a:p>
        </p:txBody>
      </p:sp>
      <p:sp>
        <p:nvSpPr>
          <p:cNvPr id="440" name="Google Shape;440;p43"/>
          <p:cNvSpPr txBox="1">
            <a:spLocks noGrp="1"/>
          </p:cNvSpPr>
          <p:nvPr>
            <p:ph type="sldNum" idx="12"/>
          </p:nvPr>
        </p:nvSpPr>
        <p:spPr>
          <a:xfrm>
            <a:off x="0" y="5410729"/>
            <a:ext cx="474900" cy="3042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pt-BR"/>
              <a:t>39</a:t>
            </a:fld>
            <a:endParaRPr/>
          </a:p>
        </p:txBody>
      </p:sp>
      <p:sp>
        <p:nvSpPr>
          <p:cNvPr id="441" name="Google Shape;441;p43"/>
          <p:cNvSpPr txBox="1"/>
          <p:nvPr/>
        </p:nvSpPr>
        <p:spPr>
          <a:xfrm>
            <a:off x="606703" y="4865106"/>
            <a:ext cx="1824600" cy="3693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ctr" rtl="0">
              <a:spcBef>
                <a:spcPts val="0"/>
              </a:spcBef>
              <a:spcAft>
                <a:spcPts val="0"/>
              </a:spcAft>
              <a:buNone/>
            </a:pPr>
            <a:r>
              <a:rPr lang="pt-BR" sz="1200" dirty="0">
                <a:solidFill>
                  <a:schemeClr val="dk1"/>
                </a:solidFill>
              </a:rPr>
              <a:t>X é o produto vetorial</a:t>
            </a:r>
            <a:endParaRPr dirty="0"/>
          </a:p>
        </p:txBody>
      </p:sp>
      <p:cxnSp>
        <p:nvCxnSpPr>
          <p:cNvPr id="442" name="Google Shape;442;p43"/>
          <p:cNvCxnSpPr/>
          <p:nvPr/>
        </p:nvCxnSpPr>
        <p:spPr>
          <a:xfrm rot="10800000">
            <a:off x="5123225" y="1340875"/>
            <a:ext cx="0" cy="1296900"/>
          </a:xfrm>
          <a:prstGeom prst="straightConnector1">
            <a:avLst/>
          </a:prstGeom>
          <a:noFill/>
          <a:ln w="28575" cap="flat" cmpd="sng">
            <a:solidFill>
              <a:srgbClr val="FFFF00"/>
            </a:solidFill>
            <a:prstDash val="solid"/>
            <a:round/>
            <a:headEnd type="none" w="med" len="med"/>
            <a:tailEnd type="triangle" w="med" len="med"/>
          </a:ln>
        </p:spPr>
      </p:cxnSp>
      <p:cxnSp>
        <p:nvCxnSpPr>
          <p:cNvPr id="443" name="Google Shape;443;p43"/>
          <p:cNvCxnSpPr>
            <a:cxnSpLocks/>
          </p:cNvCxnSpPr>
          <p:nvPr/>
        </p:nvCxnSpPr>
        <p:spPr>
          <a:xfrm flipH="1" flipV="1">
            <a:off x="4827286" y="1984449"/>
            <a:ext cx="288264" cy="691657"/>
          </a:xfrm>
          <a:prstGeom prst="straightConnector1">
            <a:avLst/>
          </a:prstGeom>
          <a:noFill/>
          <a:ln w="28575" cap="flat" cmpd="sng">
            <a:solidFill>
              <a:srgbClr val="00FF00"/>
            </a:solidFill>
            <a:prstDash val="solid"/>
            <a:round/>
            <a:headEnd type="none" w="med" len="med"/>
            <a:tailEnd type="triangle" w="med" len="med"/>
          </a:ln>
        </p:spPr>
      </p:cxnSp>
      <p:sp>
        <p:nvSpPr>
          <p:cNvPr id="444" name="Google Shape;444;p43"/>
          <p:cNvSpPr txBox="1"/>
          <p:nvPr/>
        </p:nvSpPr>
        <p:spPr>
          <a:xfrm>
            <a:off x="5084719" y="2472821"/>
            <a:ext cx="726300" cy="461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pt-BR" sz="1800" b="1">
                <a:solidFill>
                  <a:srgbClr val="00FFFF"/>
                </a:solidFill>
              </a:rPr>
              <a:t>w</a:t>
            </a:r>
            <a:endParaRPr sz="2000" b="1">
              <a:solidFill>
                <a:srgbClr val="00FFFF"/>
              </a:solidFill>
            </a:endParaRPr>
          </a:p>
        </p:txBody>
      </p:sp>
      <p:cxnSp>
        <p:nvCxnSpPr>
          <p:cNvPr id="445" name="Google Shape;445;p43"/>
          <p:cNvCxnSpPr/>
          <p:nvPr/>
        </p:nvCxnSpPr>
        <p:spPr>
          <a:xfrm rot="10800000" flipH="1">
            <a:off x="5138285" y="2292010"/>
            <a:ext cx="1881000" cy="368400"/>
          </a:xfrm>
          <a:prstGeom prst="straightConnector1">
            <a:avLst/>
          </a:prstGeom>
          <a:noFill/>
          <a:ln w="28575" cap="flat" cmpd="sng">
            <a:solidFill>
              <a:schemeClr val="accent6"/>
            </a:solidFill>
            <a:prstDash val="solid"/>
            <a:round/>
            <a:headEnd type="none" w="med" len="med"/>
            <a:tailEnd type="triangle" w="med" len="med"/>
          </a:ln>
        </p:spPr>
      </p:cxnSp>
      <p:cxnSp>
        <p:nvCxnSpPr>
          <p:cNvPr id="446" name="Google Shape;446;p43"/>
          <p:cNvCxnSpPr/>
          <p:nvPr/>
        </p:nvCxnSpPr>
        <p:spPr>
          <a:xfrm rot="10800000" flipH="1">
            <a:off x="5123235" y="2540710"/>
            <a:ext cx="644400" cy="119700"/>
          </a:xfrm>
          <a:prstGeom prst="straightConnector1">
            <a:avLst/>
          </a:prstGeom>
          <a:noFill/>
          <a:ln w="28575" cap="flat" cmpd="sng">
            <a:solidFill>
              <a:srgbClr val="00FFFF"/>
            </a:solidFill>
            <a:prstDash val="solid"/>
            <a:round/>
            <a:headEnd type="none" w="med" len="med"/>
            <a:tailEnd type="triangle" w="med" len="med"/>
          </a:ln>
        </p:spPr>
      </p:cxnSp>
      <p:cxnSp>
        <p:nvCxnSpPr>
          <p:cNvPr id="447" name="Google Shape;447;p43"/>
          <p:cNvCxnSpPr>
            <a:cxnSpLocks/>
          </p:cNvCxnSpPr>
          <p:nvPr/>
        </p:nvCxnSpPr>
        <p:spPr>
          <a:xfrm flipH="1">
            <a:off x="4531338" y="2660410"/>
            <a:ext cx="591897" cy="249675"/>
          </a:xfrm>
          <a:prstGeom prst="straightConnector1">
            <a:avLst/>
          </a:prstGeom>
          <a:noFill/>
          <a:ln w="28575" cap="flat" cmpd="sng">
            <a:solidFill>
              <a:srgbClr val="FF0000"/>
            </a:solidFill>
            <a:prstDash val="solid"/>
            <a:round/>
            <a:headEnd type="none" w="med" len="med"/>
            <a:tailEnd type="triangle" w="med" len="med"/>
          </a:ln>
        </p:spPr>
      </p:cxnSp>
      <p:sp>
        <p:nvSpPr>
          <p:cNvPr id="448" name="Google Shape;448;p43"/>
          <p:cNvSpPr txBox="1"/>
          <p:nvPr/>
        </p:nvSpPr>
        <p:spPr>
          <a:xfrm>
            <a:off x="6186221" y="2764994"/>
            <a:ext cx="726300" cy="554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pt-BR" sz="1200">
                <a:solidFill>
                  <a:schemeClr val="dk1"/>
                </a:solidFill>
              </a:rPr>
              <a:t>at (ponto)</a:t>
            </a:r>
            <a:endParaRPr/>
          </a:p>
        </p:txBody>
      </p:sp>
      <p:sp>
        <p:nvSpPr>
          <p:cNvPr id="449" name="Google Shape;449;p43"/>
          <p:cNvSpPr txBox="1"/>
          <p:nvPr/>
        </p:nvSpPr>
        <p:spPr>
          <a:xfrm>
            <a:off x="3190350" y="1969225"/>
            <a:ext cx="869400" cy="554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pt-BR" sz="1200">
                <a:solidFill>
                  <a:schemeClr val="dk1"/>
                </a:solidFill>
              </a:rPr>
              <a:t>eye (ponto)</a:t>
            </a:r>
            <a:endParaRPr/>
          </a:p>
        </p:txBody>
      </p:sp>
      <p:cxnSp>
        <p:nvCxnSpPr>
          <p:cNvPr id="450" name="Google Shape;450;p43"/>
          <p:cNvCxnSpPr/>
          <p:nvPr/>
        </p:nvCxnSpPr>
        <p:spPr>
          <a:xfrm>
            <a:off x="3897950" y="2344821"/>
            <a:ext cx="1175700" cy="326400"/>
          </a:xfrm>
          <a:prstGeom prst="straightConnector1">
            <a:avLst/>
          </a:prstGeom>
          <a:noFill/>
          <a:ln w="9525" cap="flat" cmpd="sng">
            <a:solidFill>
              <a:schemeClr val="dk2"/>
            </a:solidFill>
            <a:prstDash val="solid"/>
            <a:round/>
            <a:headEnd type="none" w="med" len="med"/>
            <a:tailEnd type="triangle" w="med" len="med"/>
          </a:ln>
        </p:spPr>
      </p:cxnSp>
      <p:sp>
        <p:nvSpPr>
          <p:cNvPr id="451" name="Google Shape;451;p43"/>
          <p:cNvSpPr txBox="1"/>
          <p:nvPr/>
        </p:nvSpPr>
        <p:spPr>
          <a:xfrm>
            <a:off x="5084729" y="1114760"/>
            <a:ext cx="726300" cy="554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pt-BR" sz="1200">
                <a:solidFill>
                  <a:srgbClr val="BF9000"/>
                </a:solidFill>
              </a:rPr>
              <a:t>up (vetor)</a:t>
            </a:r>
            <a:endParaRPr>
              <a:solidFill>
                <a:srgbClr val="BF9000"/>
              </a:solidFill>
            </a:endParaRPr>
          </a:p>
        </p:txBody>
      </p:sp>
      <p:sp>
        <p:nvSpPr>
          <p:cNvPr id="452" name="Google Shape;452;p43"/>
          <p:cNvSpPr txBox="1"/>
          <p:nvPr/>
        </p:nvSpPr>
        <p:spPr>
          <a:xfrm>
            <a:off x="4205834" y="2772945"/>
            <a:ext cx="726300" cy="461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pt-BR" sz="1800" b="1" noProof="1">
                <a:solidFill>
                  <a:srgbClr val="FF0000"/>
                </a:solidFill>
              </a:rPr>
              <a:t>u</a:t>
            </a:r>
            <a:endParaRPr lang="pt-BR" sz="2000" b="1" noProof="1">
              <a:solidFill>
                <a:srgbClr val="FF0000"/>
              </a:solidFill>
            </a:endParaRPr>
          </a:p>
        </p:txBody>
      </p:sp>
      <p:pic>
        <p:nvPicPr>
          <p:cNvPr id="453" name="Google Shape;453;p43" descr="{&quot;code&quot;:&quot;\\begin{lalign*}\n&amp;{w\\,=\\frac{\\text{at}\\;\\text{-}\\;\\text{eye}}{\\left|\\text{at}\\;\\text{-}\\;\\text{eye}\\right|}}\\\\\n&amp;{}\\\\\n&amp;{u\\,=\\frac{w\\;\\times\\,\\text{up}}{\\left|w\\;\\times\\,\\text{up}\\right|}\\,}\\\\\n&amp;{}\\\\\n&amp;{v\\,=\\,\\frac{u\\,\\times\\,w}{\\left|u\\,\\times\\,w\\right|}\\,}\t\n\\end{lalign*}&quot;,&quot;font&quot;:{&quot;size&quot;:23,&quot;family&quot;:&quot;Arial&quot;,&quot;color&quot;:&quot;#000000&quot;},&quot;id&quot;:&quot;2&quot;,&quot;type&quot;:&quot;lalign*&quot;,&quot;backgroundColorModified&quot;:false,&quot;aid&quot;:null,&quot;backgroundColor&quot;:&quot;#FFFFFF&quot;,&quot;ts&quot;:1630453803355,&quot;cs&quot;:&quot;UtQrcp0A7AghGMxWB9ZySQ==&quot;,&quot;size&quot;:{&quot;width&quot;:231.25,&quot;height&quot;:349}}"/>
          <p:cNvPicPr preferRelativeResize="0"/>
          <p:nvPr/>
        </p:nvPicPr>
        <p:blipFill>
          <a:blip r:embed="rId5">
            <a:alphaModFix/>
          </a:blip>
          <a:stretch>
            <a:fillRect/>
          </a:stretch>
        </p:blipFill>
        <p:spPr>
          <a:xfrm>
            <a:off x="417675" y="1085299"/>
            <a:ext cx="2202656" cy="3324225"/>
          </a:xfrm>
          <a:prstGeom prst="rect">
            <a:avLst/>
          </a:prstGeom>
          <a:noFill/>
          <a:ln>
            <a:noFill/>
          </a:ln>
        </p:spPr>
      </p:pic>
      <p:cxnSp>
        <p:nvCxnSpPr>
          <p:cNvPr id="454" name="Google Shape;454;p43"/>
          <p:cNvCxnSpPr/>
          <p:nvPr/>
        </p:nvCxnSpPr>
        <p:spPr>
          <a:xfrm rot="10800000" flipH="1">
            <a:off x="6677165" y="2333173"/>
            <a:ext cx="328800" cy="643500"/>
          </a:xfrm>
          <a:prstGeom prst="straightConnector1">
            <a:avLst/>
          </a:prstGeom>
          <a:noFill/>
          <a:ln w="9525" cap="flat" cmpd="sng">
            <a:solidFill>
              <a:schemeClr val="dk2"/>
            </a:solidFill>
            <a:prstDash val="solid"/>
            <a:round/>
            <a:headEnd type="none" w="med" len="med"/>
            <a:tailEnd type="triangle" w="med" len="med"/>
          </a:ln>
        </p:spPr>
      </p:cxnSp>
      <p:sp>
        <p:nvSpPr>
          <p:cNvPr id="455" name="Google Shape;455;p43"/>
          <p:cNvSpPr/>
          <p:nvPr/>
        </p:nvSpPr>
        <p:spPr>
          <a:xfrm>
            <a:off x="5085388" y="2629504"/>
            <a:ext cx="75300" cy="75300"/>
          </a:xfrm>
          <a:prstGeom prst="ellipse">
            <a:avLst/>
          </a:prstGeom>
          <a:solidFill>
            <a:srgbClr val="FF00F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43"/>
          <p:cNvSpPr/>
          <p:nvPr/>
        </p:nvSpPr>
        <p:spPr>
          <a:xfrm>
            <a:off x="6983652" y="2256848"/>
            <a:ext cx="75300" cy="75300"/>
          </a:xfrm>
          <a:prstGeom prst="ellipse">
            <a:avLst/>
          </a:prstGeom>
          <a:solidFill>
            <a:srgbClr val="6FA8D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9" name="Group 18">
            <a:extLst>
              <a:ext uri="{FF2B5EF4-FFF2-40B4-BE49-F238E27FC236}">
                <a16:creationId xmlns:a16="http://schemas.microsoft.com/office/drawing/2014/main" id="{B1260CB0-910F-4679-85FE-81DA7E4CB983}"/>
              </a:ext>
            </a:extLst>
          </p:cNvPr>
          <p:cNvGrpSpPr/>
          <p:nvPr/>
        </p:nvGrpSpPr>
        <p:grpSpPr>
          <a:xfrm>
            <a:off x="3535052" y="3890656"/>
            <a:ext cx="4639448" cy="1676055"/>
            <a:chOff x="3535052" y="3890656"/>
            <a:chExt cx="4639448" cy="1676055"/>
          </a:xfrm>
        </p:grpSpPr>
        <p:grpSp>
          <p:nvGrpSpPr>
            <p:cNvPr id="5" name="Group 4">
              <a:extLst>
                <a:ext uri="{FF2B5EF4-FFF2-40B4-BE49-F238E27FC236}">
                  <a16:creationId xmlns:a16="http://schemas.microsoft.com/office/drawing/2014/main" id="{2F760154-5200-A947-5B02-F5CCD0F9DC6D}"/>
                </a:ext>
              </a:extLst>
            </p:cNvPr>
            <p:cNvGrpSpPr/>
            <p:nvPr/>
          </p:nvGrpSpPr>
          <p:grpSpPr>
            <a:xfrm>
              <a:off x="6312371" y="3957244"/>
              <a:ext cx="1644223" cy="1609467"/>
              <a:chOff x="237504" y="1384897"/>
              <a:chExt cx="3604921" cy="3528719"/>
            </a:xfrm>
          </p:grpSpPr>
          <p:pic>
            <p:nvPicPr>
              <p:cNvPr id="6" name="Picture 5" descr="A black camera with a large lens&#10;&#10;AI-generated content may be incorrect.">
                <a:extLst>
                  <a:ext uri="{FF2B5EF4-FFF2-40B4-BE49-F238E27FC236}">
                    <a16:creationId xmlns:a16="http://schemas.microsoft.com/office/drawing/2014/main" id="{A2A4CD51-834B-28C2-9F16-30E73EE59E31}"/>
                  </a:ext>
                </a:extLst>
              </p:cNvPr>
              <p:cNvPicPr>
                <a:picLocks noChangeAspect="1"/>
              </p:cNvPicPr>
              <p:nvPr/>
            </p:nvPicPr>
            <p:blipFill>
              <a:blip r:embed="rId6"/>
              <a:stretch>
                <a:fillRect/>
              </a:stretch>
            </p:blipFill>
            <p:spPr>
              <a:xfrm>
                <a:off x="707632" y="1778823"/>
                <a:ext cx="3134793" cy="3134793"/>
              </a:xfrm>
              <a:prstGeom prst="rect">
                <a:avLst/>
              </a:prstGeom>
            </p:spPr>
          </p:pic>
          <p:grpSp>
            <p:nvGrpSpPr>
              <p:cNvPr id="7" name="Group 6">
                <a:extLst>
                  <a:ext uri="{FF2B5EF4-FFF2-40B4-BE49-F238E27FC236}">
                    <a16:creationId xmlns:a16="http://schemas.microsoft.com/office/drawing/2014/main" id="{B0562485-9631-FBB9-2813-27F8433731EC}"/>
                  </a:ext>
                </a:extLst>
              </p:cNvPr>
              <p:cNvGrpSpPr/>
              <p:nvPr/>
            </p:nvGrpSpPr>
            <p:grpSpPr>
              <a:xfrm>
                <a:off x="237504" y="1384897"/>
                <a:ext cx="3288310" cy="3047750"/>
                <a:chOff x="237504" y="1384897"/>
                <a:chExt cx="3288310" cy="3047750"/>
              </a:xfrm>
            </p:grpSpPr>
            <p:grpSp>
              <p:nvGrpSpPr>
                <p:cNvPr id="8" name="Group 7">
                  <a:extLst>
                    <a:ext uri="{FF2B5EF4-FFF2-40B4-BE49-F238E27FC236}">
                      <a16:creationId xmlns:a16="http://schemas.microsoft.com/office/drawing/2014/main" id="{FE2BD874-7E4B-6785-8019-24803EAADA5E}"/>
                    </a:ext>
                  </a:extLst>
                </p:cNvPr>
                <p:cNvGrpSpPr/>
                <p:nvPr/>
              </p:nvGrpSpPr>
              <p:grpSpPr>
                <a:xfrm>
                  <a:off x="489126" y="1636978"/>
                  <a:ext cx="3036688" cy="2645131"/>
                  <a:chOff x="547493" y="1880172"/>
                  <a:chExt cx="3036688" cy="2645131"/>
                </a:xfrm>
              </p:grpSpPr>
              <p:cxnSp>
                <p:nvCxnSpPr>
                  <p:cNvPr id="13" name="Straight Arrow Connector 12">
                    <a:extLst>
                      <a:ext uri="{FF2B5EF4-FFF2-40B4-BE49-F238E27FC236}">
                        <a16:creationId xmlns:a16="http://schemas.microsoft.com/office/drawing/2014/main" id="{1E3BCF3B-7BCB-52EC-6E18-2C294694BC4C}"/>
                      </a:ext>
                    </a:extLst>
                  </p:cNvPr>
                  <p:cNvCxnSpPr>
                    <a:cxnSpLocks/>
                  </p:cNvCxnSpPr>
                  <p:nvPr/>
                </p:nvCxnSpPr>
                <p:spPr>
                  <a:xfrm flipH="1">
                    <a:off x="547493" y="3509246"/>
                    <a:ext cx="1846049" cy="68990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B44D41BB-1F2B-8EFC-6E47-CC95ABF70E17}"/>
                      </a:ext>
                    </a:extLst>
                  </p:cNvPr>
                  <p:cNvCxnSpPr>
                    <a:cxnSpLocks/>
                  </p:cNvCxnSpPr>
                  <p:nvPr/>
                </p:nvCxnSpPr>
                <p:spPr>
                  <a:xfrm flipV="1">
                    <a:off x="2404540" y="1880172"/>
                    <a:ext cx="0" cy="1629074"/>
                  </a:xfrm>
                  <a:prstGeom prst="straightConnector1">
                    <a:avLst/>
                  </a:prstGeom>
                  <a:ln w="38100">
                    <a:solidFill>
                      <a:srgbClr val="92D05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CFB78384-284A-0715-B533-AB10838AE251}"/>
                      </a:ext>
                    </a:extLst>
                  </p:cNvPr>
                  <p:cNvCxnSpPr>
                    <a:cxnSpLocks/>
                  </p:cNvCxnSpPr>
                  <p:nvPr/>
                </p:nvCxnSpPr>
                <p:spPr>
                  <a:xfrm flipH="1" flipV="1">
                    <a:off x="1163416" y="2437316"/>
                    <a:ext cx="1230850" cy="1062284"/>
                  </a:xfrm>
                  <a:prstGeom prst="straightConnector1">
                    <a:avLst/>
                  </a:prstGeom>
                  <a:ln w="38100">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89420D27-173E-C0A4-D624-7EB0CA8A9C93}"/>
                      </a:ext>
                    </a:extLst>
                  </p:cNvPr>
                  <p:cNvCxnSpPr>
                    <a:cxnSpLocks/>
                  </p:cNvCxnSpPr>
                  <p:nvPr/>
                </p:nvCxnSpPr>
                <p:spPr>
                  <a:xfrm flipH="1" flipV="1">
                    <a:off x="2353331" y="3463019"/>
                    <a:ext cx="1230850" cy="1062284"/>
                  </a:xfrm>
                  <a:prstGeom prst="straightConnector1">
                    <a:avLst/>
                  </a:prstGeom>
                  <a:ln w="38100">
                    <a:solidFill>
                      <a:srgbClr val="00B0F0"/>
                    </a:solidFill>
                    <a:prstDash val="sysDash"/>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9" name="Group 8">
                  <a:extLst>
                    <a:ext uri="{FF2B5EF4-FFF2-40B4-BE49-F238E27FC236}">
                      <a16:creationId xmlns:a16="http://schemas.microsoft.com/office/drawing/2014/main" id="{8661B048-7F52-121B-2754-7B4905F0AA8F}"/>
                    </a:ext>
                  </a:extLst>
                </p:cNvPr>
                <p:cNvGrpSpPr/>
                <p:nvPr/>
              </p:nvGrpSpPr>
              <p:grpSpPr>
                <a:xfrm>
                  <a:off x="237504" y="1384897"/>
                  <a:ext cx="2524286" cy="3047750"/>
                  <a:chOff x="237504" y="1384897"/>
                  <a:chExt cx="2524286" cy="3047750"/>
                </a:xfrm>
              </p:grpSpPr>
              <p:sp>
                <p:nvSpPr>
                  <p:cNvPr id="10" name="TextBox 9">
                    <a:extLst>
                      <a:ext uri="{FF2B5EF4-FFF2-40B4-BE49-F238E27FC236}">
                        <a16:creationId xmlns:a16="http://schemas.microsoft.com/office/drawing/2014/main" id="{29EF5350-05E3-0587-A331-4466D9258754}"/>
                      </a:ext>
                    </a:extLst>
                  </p:cNvPr>
                  <p:cNvSpPr txBox="1"/>
                  <p:nvPr/>
                </p:nvSpPr>
                <p:spPr>
                  <a:xfrm>
                    <a:off x="237504" y="3859073"/>
                    <a:ext cx="530161" cy="573574"/>
                  </a:xfrm>
                  <a:prstGeom prst="rect">
                    <a:avLst/>
                  </a:prstGeom>
                  <a:noFill/>
                </p:spPr>
                <p:txBody>
                  <a:bodyPr wrap="square">
                    <a:spAutoFit/>
                  </a:bodyPr>
                  <a:lstStyle/>
                  <a:p>
                    <a:r>
                      <a:rPr lang="pt-BR" sz="1100" b="1" noProof="1">
                        <a:solidFill>
                          <a:srgbClr val="FF0000"/>
                        </a:solidFill>
                      </a:rPr>
                      <a:t>X</a:t>
                    </a:r>
                  </a:p>
                </p:txBody>
              </p:sp>
              <p:sp>
                <p:nvSpPr>
                  <p:cNvPr id="11" name="TextBox 10">
                    <a:extLst>
                      <a:ext uri="{FF2B5EF4-FFF2-40B4-BE49-F238E27FC236}">
                        <a16:creationId xmlns:a16="http://schemas.microsoft.com/office/drawing/2014/main" id="{12B5FA2D-5DF9-EA86-CE4B-23315811B6E3}"/>
                      </a:ext>
                    </a:extLst>
                  </p:cNvPr>
                  <p:cNvSpPr txBox="1"/>
                  <p:nvPr/>
                </p:nvSpPr>
                <p:spPr>
                  <a:xfrm>
                    <a:off x="2233627" y="1384897"/>
                    <a:ext cx="528163" cy="573574"/>
                  </a:xfrm>
                  <a:prstGeom prst="rect">
                    <a:avLst/>
                  </a:prstGeom>
                  <a:noFill/>
                </p:spPr>
                <p:txBody>
                  <a:bodyPr wrap="square">
                    <a:spAutoFit/>
                  </a:bodyPr>
                  <a:lstStyle/>
                  <a:p>
                    <a:r>
                      <a:rPr lang="pt-BR" sz="1100" b="1" noProof="1">
                        <a:solidFill>
                          <a:srgbClr val="92D050"/>
                        </a:solidFill>
                      </a:rPr>
                      <a:t>Y</a:t>
                    </a:r>
                  </a:p>
                </p:txBody>
              </p:sp>
              <p:sp>
                <p:nvSpPr>
                  <p:cNvPr id="12" name="TextBox 11">
                    <a:extLst>
                      <a:ext uri="{FF2B5EF4-FFF2-40B4-BE49-F238E27FC236}">
                        <a16:creationId xmlns:a16="http://schemas.microsoft.com/office/drawing/2014/main" id="{55067E5A-F419-41A1-B249-16671BCED8BA}"/>
                      </a:ext>
                    </a:extLst>
                  </p:cNvPr>
                  <p:cNvSpPr txBox="1"/>
                  <p:nvPr/>
                </p:nvSpPr>
                <p:spPr>
                  <a:xfrm>
                    <a:off x="907018" y="1751402"/>
                    <a:ext cx="385065" cy="573574"/>
                  </a:xfrm>
                  <a:prstGeom prst="rect">
                    <a:avLst/>
                  </a:prstGeom>
                  <a:noFill/>
                </p:spPr>
                <p:txBody>
                  <a:bodyPr wrap="square">
                    <a:spAutoFit/>
                  </a:bodyPr>
                  <a:lstStyle/>
                  <a:p>
                    <a:r>
                      <a:rPr lang="pt-BR" sz="1100" b="1" noProof="1">
                        <a:solidFill>
                          <a:srgbClr val="00B0F0"/>
                        </a:solidFill>
                      </a:rPr>
                      <a:t>Z</a:t>
                    </a:r>
                  </a:p>
                </p:txBody>
              </p:sp>
            </p:grpSp>
          </p:grpSp>
        </p:grpSp>
        <p:sp>
          <p:nvSpPr>
            <p:cNvPr id="17" name="Rectangle 16">
              <a:extLst>
                <a:ext uri="{FF2B5EF4-FFF2-40B4-BE49-F238E27FC236}">
                  <a16:creationId xmlns:a16="http://schemas.microsoft.com/office/drawing/2014/main" id="{1DAF2E3D-D872-0BAE-2268-315516749EB0}"/>
                </a:ext>
              </a:extLst>
            </p:cNvPr>
            <p:cNvSpPr/>
            <p:nvPr/>
          </p:nvSpPr>
          <p:spPr>
            <a:xfrm>
              <a:off x="3535052" y="3890656"/>
              <a:ext cx="4639448" cy="1672173"/>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B31A1494-C0EB-7191-40E0-7415A5C2B222}"/>
                </a:ext>
              </a:extLst>
            </p:cNvPr>
            <p:cNvSpPr txBox="1"/>
            <p:nvPr/>
          </p:nvSpPr>
          <p:spPr>
            <a:xfrm>
              <a:off x="3602145" y="4139796"/>
              <a:ext cx="2584076" cy="1169551"/>
            </a:xfrm>
            <a:prstGeom prst="rect">
              <a:avLst/>
            </a:prstGeom>
            <a:noFill/>
          </p:spPr>
          <p:txBody>
            <a:bodyPr wrap="square" rtlCol="0">
              <a:spAutoFit/>
            </a:bodyPr>
            <a:lstStyle/>
            <a:p>
              <a:r>
                <a:rPr lang="pt-BR" noProof="0" dirty="0"/>
                <a:t>Perceba que a direção do vetor </a:t>
              </a:r>
              <a:r>
                <a:rPr lang="pt-BR" i="1" noProof="0" dirty="0" err="1"/>
                <a:t>w</a:t>
              </a:r>
              <a:r>
                <a:rPr lang="pt-BR" noProof="0" dirty="0"/>
                <a:t> não é a mesma que definimos como nosso padrão de orientação dos eixos.</a:t>
              </a:r>
            </a:p>
            <a:p>
              <a:r>
                <a:rPr lang="pt-BR" noProof="0" dirty="0"/>
                <a:t>Já iremos tratar essa questão.</a:t>
              </a:r>
            </a:p>
          </p:txBody>
        </p:sp>
      </p:grpSp>
    </p:spTree>
    <p:extLst>
      <p:ext uri="{BB962C8B-B14F-4D97-AF65-F5344CB8AC3E}">
        <p14:creationId xmlns:p14="http://schemas.microsoft.com/office/powerpoint/2010/main" val="2297931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2"/>
        <p:cNvGrpSpPr/>
        <p:nvPr/>
      </p:nvGrpSpPr>
      <p:grpSpPr>
        <a:xfrm>
          <a:off x="0" y="0"/>
          <a:ext cx="0" cy="0"/>
          <a:chOff x="0" y="0"/>
          <a:chExt cx="0" cy="0"/>
        </a:xfrm>
      </p:grpSpPr>
      <p:sp>
        <p:nvSpPr>
          <p:cNvPr id="33" name="Google Shape;33;p5"/>
          <p:cNvSpPr txBox="1">
            <a:spLocks noGrp="1"/>
          </p:cNvSpPr>
          <p:nvPr>
            <p:ph type="title"/>
          </p:nvPr>
        </p:nvSpPr>
        <p:spPr>
          <a:xfrm>
            <a:off x="84172" y="113717"/>
            <a:ext cx="8428232" cy="5159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C00026"/>
              </a:buClr>
              <a:buSzPts val="2600"/>
              <a:buFont typeface="Verdana"/>
              <a:buNone/>
            </a:pPr>
            <a:r>
              <a:rPr lang="pt-BR"/>
              <a:t>Antes de Começarmos</a:t>
            </a:r>
            <a:endParaRPr/>
          </a:p>
        </p:txBody>
      </p:sp>
      <p:sp>
        <p:nvSpPr>
          <p:cNvPr id="34" name="Google Shape;34;p5"/>
          <p:cNvSpPr txBox="1">
            <a:spLocks noGrp="1"/>
          </p:cNvSpPr>
          <p:nvPr>
            <p:ph type="body" idx="1"/>
          </p:nvPr>
        </p:nvSpPr>
        <p:spPr>
          <a:xfrm>
            <a:off x="390548" y="838985"/>
            <a:ext cx="8428232" cy="4496159"/>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chemeClr val="dk1"/>
              </a:buClr>
              <a:buSzPts val="2000"/>
              <a:buFont typeface="Verdana"/>
              <a:buNone/>
            </a:pPr>
            <a:r>
              <a:rPr lang="pt-BR"/>
              <a:t>Conceitos matemáticos da aula de hoje:</a:t>
            </a:r>
            <a:endParaRPr/>
          </a:p>
          <a:p>
            <a:pPr marL="0" lvl="0" indent="0" algn="l" rtl="0">
              <a:spcBef>
                <a:spcPts val="400"/>
              </a:spcBef>
              <a:spcAft>
                <a:spcPts val="0"/>
              </a:spcAft>
              <a:buClr>
                <a:schemeClr val="dk1"/>
              </a:buClr>
              <a:buSzPts val="2000"/>
              <a:buFont typeface="Verdana"/>
              <a:buNone/>
            </a:pPr>
            <a:r>
              <a:rPr lang="pt-BR"/>
              <a:t>	Matriz Inversa</a:t>
            </a:r>
            <a:endParaRPr/>
          </a:p>
          <a:p>
            <a:pPr marL="0" lvl="0" indent="0" algn="l" rtl="0">
              <a:spcBef>
                <a:spcPts val="400"/>
              </a:spcBef>
              <a:spcAft>
                <a:spcPts val="0"/>
              </a:spcAft>
              <a:buClr>
                <a:schemeClr val="dk1"/>
              </a:buClr>
              <a:buSzPts val="2000"/>
              <a:buFont typeface="Verdana"/>
              <a:buNone/>
            </a:pPr>
            <a:r>
              <a:rPr lang="pt-BR"/>
              <a:t>	Mudança de Base / Mudança de Sistema de Coordenadas</a:t>
            </a:r>
            <a:endParaRPr/>
          </a:p>
        </p:txBody>
      </p:sp>
      <p:sp>
        <p:nvSpPr>
          <p:cNvPr id="35" name="Google Shape;35;p5"/>
          <p:cNvSpPr txBox="1">
            <a:spLocks noGrp="1"/>
          </p:cNvSpPr>
          <p:nvPr>
            <p:ph type="sldNum" idx="12"/>
          </p:nvPr>
        </p:nvSpPr>
        <p:spPr>
          <a:xfrm>
            <a:off x="0" y="5410729"/>
            <a:ext cx="475013" cy="304271"/>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pt-BR"/>
              <a:t>4</a:t>
            </a:fld>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0">
  <p:cSld>
    <p:spTree>
      <p:nvGrpSpPr>
        <p:cNvPr id="1" name="Shape 398"/>
        <p:cNvGrpSpPr/>
        <p:nvPr/>
      </p:nvGrpSpPr>
      <p:grpSpPr>
        <a:xfrm>
          <a:off x="0" y="0"/>
          <a:ext cx="0" cy="0"/>
          <a:chOff x="0" y="0"/>
          <a:chExt cx="0" cy="0"/>
        </a:xfrm>
      </p:grpSpPr>
      <p:pic>
        <p:nvPicPr>
          <p:cNvPr id="399" name="Google Shape;399;p40"/>
          <p:cNvPicPr preferRelativeResize="0"/>
          <p:nvPr/>
        </p:nvPicPr>
        <p:blipFill rotWithShape="1">
          <a:blip r:embed="rId3">
            <a:alphaModFix/>
          </a:blip>
          <a:srcRect/>
          <a:stretch/>
        </p:blipFill>
        <p:spPr>
          <a:xfrm>
            <a:off x="3859619" y="969968"/>
            <a:ext cx="5002018" cy="1893489"/>
          </a:xfrm>
          <a:prstGeom prst="rect">
            <a:avLst/>
          </a:prstGeom>
          <a:noFill/>
          <a:ln>
            <a:noFill/>
          </a:ln>
        </p:spPr>
      </p:pic>
      <p:sp>
        <p:nvSpPr>
          <p:cNvPr id="400" name="Google Shape;400;p40"/>
          <p:cNvSpPr txBox="1">
            <a:spLocks noGrp="1"/>
          </p:cNvSpPr>
          <p:nvPr>
            <p:ph type="title"/>
          </p:nvPr>
        </p:nvSpPr>
        <p:spPr>
          <a:xfrm>
            <a:off x="84172" y="113717"/>
            <a:ext cx="8428232" cy="5159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C00026"/>
              </a:buClr>
              <a:buSzPts val="2600"/>
              <a:buFont typeface="Verdana"/>
              <a:buNone/>
            </a:pPr>
            <a:r>
              <a:rPr lang="pt-BR"/>
              <a:t>Formas de Pensar em Transformações</a:t>
            </a:r>
            <a:endParaRPr/>
          </a:p>
        </p:txBody>
      </p:sp>
      <p:sp>
        <p:nvSpPr>
          <p:cNvPr id="401" name="Google Shape;401;p40"/>
          <p:cNvSpPr txBox="1">
            <a:spLocks noGrp="1"/>
          </p:cNvSpPr>
          <p:nvPr>
            <p:ph type="body" idx="1"/>
          </p:nvPr>
        </p:nvSpPr>
        <p:spPr>
          <a:xfrm>
            <a:off x="390547" y="838986"/>
            <a:ext cx="3649825" cy="1797888"/>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chemeClr val="dk1"/>
              </a:buClr>
              <a:buSzPts val="1600"/>
              <a:buFont typeface="Verdana"/>
              <a:buNone/>
            </a:pPr>
            <a:r>
              <a:rPr lang="pt-BR" sz="1600"/>
              <a:t>Interpretação de transformações apresentada até aqui: </a:t>
            </a:r>
            <a:r>
              <a:rPr lang="pt-BR" sz="1600" b="1"/>
              <a:t>pontos são movidos</a:t>
            </a:r>
            <a:endParaRPr/>
          </a:p>
          <a:p>
            <a:pPr marL="0" lvl="0" indent="0" algn="l" rtl="0">
              <a:spcBef>
                <a:spcPts val="320"/>
              </a:spcBef>
              <a:spcAft>
                <a:spcPts val="0"/>
              </a:spcAft>
              <a:buClr>
                <a:schemeClr val="dk1"/>
              </a:buClr>
              <a:buSzPts val="1600"/>
              <a:buFont typeface="Verdana"/>
              <a:buNone/>
            </a:pPr>
            <a:endParaRPr sz="1600"/>
          </a:p>
          <a:p>
            <a:pPr marL="0" lvl="0" indent="0" algn="l" rtl="0">
              <a:spcBef>
                <a:spcPts val="400"/>
              </a:spcBef>
              <a:spcAft>
                <a:spcPts val="0"/>
              </a:spcAft>
              <a:buClr>
                <a:schemeClr val="dk1"/>
              </a:buClr>
              <a:buSzPts val="1600"/>
              <a:buFont typeface="Verdana"/>
              <a:buNone/>
            </a:pPr>
            <a:r>
              <a:rPr lang="pt-BR" sz="1600"/>
              <a:t>Ponto</a:t>
            </a:r>
            <a:r>
              <a:rPr lang="pt-BR"/>
              <a:t> </a:t>
            </a:r>
            <a:r>
              <a:rPr lang="pt-BR" i="1">
                <a:latin typeface="Arial"/>
                <a:ea typeface="Arial"/>
                <a:cs typeface="Arial"/>
                <a:sym typeface="Arial"/>
              </a:rPr>
              <a:t>x </a:t>
            </a:r>
            <a:r>
              <a:rPr lang="pt-BR" sz="1600"/>
              <a:t>foi movido para </a:t>
            </a:r>
            <a:r>
              <a:rPr lang="pt-BR" i="1">
                <a:latin typeface="Arial"/>
                <a:ea typeface="Arial"/>
                <a:cs typeface="Arial"/>
                <a:sym typeface="Arial"/>
              </a:rPr>
              <a:t>f(x)</a:t>
            </a:r>
            <a:endParaRPr sz="1600" i="1">
              <a:latin typeface="Arial"/>
              <a:ea typeface="Arial"/>
              <a:cs typeface="Arial"/>
              <a:sym typeface="Arial"/>
            </a:endParaRPr>
          </a:p>
        </p:txBody>
      </p:sp>
      <p:sp>
        <p:nvSpPr>
          <p:cNvPr id="402" name="Google Shape;402;p40"/>
          <p:cNvSpPr txBox="1">
            <a:spLocks noGrp="1"/>
          </p:cNvSpPr>
          <p:nvPr>
            <p:ph type="sldNum" idx="12"/>
          </p:nvPr>
        </p:nvSpPr>
        <p:spPr>
          <a:xfrm>
            <a:off x="0" y="5410729"/>
            <a:ext cx="475013" cy="304271"/>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pt-BR"/>
              <a:t>40</a:t>
            </a:fld>
            <a:endParaRPr/>
          </a:p>
        </p:txBody>
      </p:sp>
      <p:pic>
        <p:nvPicPr>
          <p:cNvPr id="403" name="Google Shape;403;p40"/>
          <p:cNvPicPr preferRelativeResize="0"/>
          <p:nvPr/>
        </p:nvPicPr>
        <p:blipFill rotWithShape="1">
          <a:blip r:embed="rId4">
            <a:alphaModFix/>
          </a:blip>
          <a:srcRect/>
          <a:stretch/>
        </p:blipFill>
        <p:spPr>
          <a:xfrm>
            <a:off x="475013" y="3043401"/>
            <a:ext cx="3565359" cy="2501073"/>
          </a:xfrm>
          <a:prstGeom prst="rect">
            <a:avLst/>
          </a:prstGeom>
          <a:noFill/>
          <a:ln>
            <a:noFill/>
          </a:ln>
        </p:spPr>
      </p:pic>
      <p:cxnSp>
        <p:nvCxnSpPr>
          <p:cNvPr id="404" name="Google Shape;404;p40"/>
          <p:cNvCxnSpPr/>
          <p:nvPr/>
        </p:nvCxnSpPr>
        <p:spPr>
          <a:xfrm>
            <a:off x="205607" y="2995727"/>
            <a:ext cx="8624131" cy="0"/>
          </a:xfrm>
          <a:prstGeom prst="straightConnector1">
            <a:avLst/>
          </a:prstGeom>
          <a:noFill/>
          <a:ln w="28575" cap="flat" cmpd="sng">
            <a:solidFill>
              <a:schemeClr val="dk1"/>
            </a:solidFill>
            <a:prstDash val="solid"/>
            <a:round/>
            <a:headEnd type="none" w="sm" len="sm"/>
            <a:tailEnd type="none" w="sm" len="sm"/>
          </a:ln>
        </p:spPr>
      </p:cxnSp>
      <p:sp>
        <p:nvSpPr>
          <p:cNvPr id="405" name="Google Shape;405;p40"/>
          <p:cNvSpPr txBox="1"/>
          <p:nvPr/>
        </p:nvSpPr>
        <p:spPr>
          <a:xfrm>
            <a:off x="4572000" y="3431640"/>
            <a:ext cx="4289637" cy="1893455"/>
          </a:xfrm>
          <a:prstGeom prst="rect">
            <a:avLst/>
          </a:prstGeom>
          <a:noFill/>
          <a:ln>
            <a:noFill/>
          </a:ln>
        </p:spPr>
        <p:txBody>
          <a:bodyPr spcFirstLastPara="1" wrap="square" lIns="91425" tIns="45700" rIns="91425" bIns="45700" anchor="t" anchorCtr="0">
            <a:normAutofit/>
          </a:bodyPr>
          <a:lstStyle/>
          <a:p>
            <a:pPr marL="0" marR="0" lvl="0" indent="0" algn="l" rtl="0">
              <a:lnSpc>
                <a:spcPct val="101000"/>
              </a:lnSpc>
              <a:spcBef>
                <a:spcPts val="0"/>
              </a:spcBef>
              <a:spcAft>
                <a:spcPts val="0"/>
              </a:spcAft>
              <a:buClr>
                <a:schemeClr val="dk1"/>
              </a:buClr>
              <a:buSzPts val="1600"/>
              <a:buFont typeface="Verdana"/>
              <a:buNone/>
            </a:pPr>
            <a:r>
              <a:rPr lang="pt-BR" sz="1600" b="0">
                <a:solidFill>
                  <a:schemeClr val="dk1"/>
                </a:solidFill>
                <a:latin typeface="Verdana"/>
                <a:ea typeface="Verdana"/>
                <a:cs typeface="Verdana"/>
                <a:sym typeface="Verdana"/>
              </a:rPr>
              <a:t>Outra interpretação é a de que a transformações mudou o sistema de coordenadas, ou seja, a representação de </a:t>
            </a:r>
            <a:r>
              <a:rPr lang="pt-BR" sz="2000" b="0" i="1">
                <a:solidFill>
                  <a:schemeClr val="dk1"/>
                </a:solidFill>
                <a:latin typeface="Arial"/>
                <a:ea typeface="Arial"/>
                <a:cs typeface="Arial"/>
                <a:sym typeface="Arial"/>
              </a:rPr>
              <a:t>x</a:t>
            </a:r>
            <a:r>
              <a:rPr lang="pt-BR" sz="2000" b="0">
                <a:solidFill>
                  <a:schemeClr val="dk1"/>
                </a:solidFill>
                <a:latin typeface="Verdana"/>
                <a:ea typeface="Verdana"/>
                <a:cs typeface="Verdana"/>
                <a:sym typeface="Verdana"/>
              </a:rPr>
              <a:t> </a:t>
            </a:r>
            <a:r>
              <a:rPr lang="pt-BR" sz="1600" b="0">
                <a:solidFill>
                  <a:schemeClr val="dk1"/>
                </a:solidFill>
                <a:latin typeface="Verdana"/>
                <a:ea typeface="Verdana"/>
                <a:cs typeface="Verdana"/>
                <a:sym typeface="Verdana"/>
              </a:rPr>
              <a:t>mudou pois está expresso em um novo sistema de coordenadas, ou seja, </a:t>
            </a:r>
            <a:r>
              <a:rPr lang="pt-BR" sz="1600" b="1">
                <a:solidFill>
                  <a:schemeClr val="dk1"/>
                </a:solidFill>
                <a:latin typeface="Verdana"/>
                <a:ea typeface="Verdana"/>
                <a:cs typeface="Verdana"/>
                <a:sym typeface="Verdana"/>
              </a:rPr>
              <a:t>movemos o mundo</a:t>
            </a:r>
            <a:r>
              <a:rPr lang="pt-BR" sz="1600" b="0">
                <a:solidFill>
                  <a:schemeClr val="dk1"/>
                </a:solidFill>
                <a:latin typeface="Verdana"/>
                <a:ea typeface="Verdana"/>
                <a:cs typeface="Verdana"/>
                <a:sym typeface="Verdana"/>
              </a:rPr>
              <a:t>.</a:t>
            </a:r>
            <a:endParaRPr sz="1600" b="0" i="1">
              <a:solidFill>
                <a:schemeClr val="dk1"/>
              </a:solidFill>
              <a:latin typeface="Arial"/>
              <a:ea typeface="Arial"/>
              <a:cs typeface="Arial"/>
              <a:sym typeface="Arial"/>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4" name="Rounded Rectangle 3">
            <a:extLst>
              <a:ext uri="{FF2B5EF4-FFF2-40B4-BE49-F238E27FC236}">
                <a16:creationId xmlns:a16="http://schemas.microsoft.com/office/drawing/2014/main" id="{EDFB32BF-A9C9-84B6-1132-A3AE09D57F39}"/>
              </a:ext>
            </a:extLst>
          </p:cNvPr>
          <p:cNvSpPr/>
          <p:nvPr/>
        </p:nvSpPr>
        <p:spPr>
          <a:xfrm>
            <a:off x="838739" y="1687533"/>
            <a:ext cx="3371512" cy="2665379"/>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0" name="Google Shape;60;p8"/>
          <p:cNvPicPr preferRelativeResize="0"/>
          <p:nvPr/>
        </p:nvPicPr>
        <p:blipFill rotWithShape="1">
          <a:blip r:embed="rId3">
            <a:alphaModFix/>
          </a:blip>
          <a:srcRect l="3223" r="87869" b="83834"/>
          <a:stretch>
            <a:fillRect/>
          </a:stretch>
        </p:blipFill>
        <p:spPr>
          <a:xfrm>
            <a:off x="1241865" y="2901189"/>
            <a:ext cx="983944" cy="1185070"/>
          </a:xfrm>
          <a:prstGeom prst="rect">
            <a:avLst/>
          </a:prstGeom>
          <a:noFill/>
          <a:ln>
            <a:noFill/>
          </a:ln>
        </p:spPr>
      </p:pic>
      <p:sp>
        <p:nvSpPr>
          <p:cNvPr id="62" name="Google Shape;62;p8"/>
          <p:cNvSpPr txBox="1">
            <a:spLocks noGrp="1"/>
          </p:cNvSpPr>
          <p:nvPr>
            <p:ph type="title"/>
          </p:nvPr>
        </p:nvSpPr>
        <p:spPr>
          <a:xfrm>
            <a:off x="84172" y="113717"/>
            <a:ext cx="8428200" cy="5160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C00026"/>
              </a:buClr>
              <a:buSzPts val="2600"/>
              <a:buFont typeface="Verdana"/>
              <a:buNone/>
            </a:pPr>
            <a:r>
              <a:rPr lang="pt-BR" dirty="0"/>
              <a:t>Como fazer essa modificação?</a:t>
            </a:r>
            <a:r>
              <a:rPr lang="pt-BR" sz="1400" dirty="0"/>
              <a:t> </a:t>
            </a:r>
            <a:r>
              <a:rPr lang="pt-BR" sz="2400" dirty="0"/>
              <a:t>(pensando em 2D)</a:t>
            </a:r>
            <a:endParaRPr sz="2400" dirty="0"/>
          </a:p>
        </p:txBody>
      </p:sp>
      <p:sp>
        <p:nvSpPr>
          <p:cNvPr id="64" name="Google Shape;64;p8"/>
          <p:cNvSpPr txBox="1">
            <a:spLocks noGrp="1"/>
          </p:cNvSpPr>
          <p:nvPr>
            <p:ph type="sldNum" idx="12"/>
          </p:nvPr>
        </p:nvSpPr>
        <p:spPr>
          <a:xfrm>
            <a:off x="0" y="5410729"/>
            <a:ext cx="474900" cy="3042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pt-BR"/>
              <a:t>41</a:t>
            </a:fld>
            <a:endParaRPr/>
          </a:p>
        </p:txBody>
      </p:sp>
      <p:sp>
        <p:nvSpPr>
          <p:cNvPr id="6" name="Rounded Rectangle 5">
            <a:extLst>
              <a:ext uri="{FF2B5EF4-FFF2-40B4-BE49-F238E27FC236}">
                <a16:creationId xmlns:a16="http://schemas.microsoft.com/office/drawing/2014/main" id="{5B1578C6-9851-ACE0-822D-2D40567250BD}"/>
              </a:ext>
            </a:extLst>
          </p:cNvPr>
          <p:cNvSpPr/>
          <p:nvPr/>
        </p:nvSpPr>
        <p:spPr>
          <a:xfrm>
            <a:off x="5111676" y="1687533"/>
            <a:ext cx="3371512" cy="2665379"/>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oogle Shape;60;p8">
            <a:extLst>
              <a:ext uri="{FF2B5EF4-FFF2-40B4-BE49-F238E27FC236}">
                <a16:creationId xmlns:a16="http://schemas.microsoft.com/office/drawing/2014/main" id="{61E637ED-FF1E-4EB6-4C55-639D17041BB8}"/>
              </a:ext>
            </a:extLst>
          </p:cNvPr>
          <p:cNvPicPr preferRelativeResize="0"/>
          <p:nvPr/>
        </p:nvPicPr>
        <p:blipFill rotWithShape="1">
          <a:blip r:embed="rId3">
            <a:alphaModFix/>
          </a:blip>
          <a:srcRect l="3223" r="87869" b="83834"/>
          <a:stretch>
            <a:fillRect/>
          </a:stretch>
        </p:blipFill>
        <p:spPr>
          <a:xfrm rot="18908625">
            <a:off x="6156826" y="2842437"/>
            <a:ext cx="611798" cy="736854"/>
          </a:xfrm>
          <a:prstGeom prst="rect">
            <a:avLst/>
          </a:prstGeom>
          <a:noFill/>
          <a:ln>
            <a:noFill/>
          </a:ln>
        </p:spPr>
      </p:pic>
      <p:sp>
        <p:nvSpPr>
          <p:cNvPr id="8" name="Right Arrow 7">
            <a:extLst>
              <a:ext uri="{FF2B5EF4-FFF2-40B4-BE49-F238E27FC236}">
                <a16:creationId xmlns:a16="http://schemas.microsoft.com/office/drawing/2014/main" id="{85CC11A5-5235-4476-52D3-D7B06FFDED4F}"/>
              </a:ext>
            </a:extLst>
          </p:cNvPr>
          <p:cNvSpPr/>
          <p:nvPr/>
        </p:nvSpPr>
        <p:spPr>
          <a:xfrm>
            <a:off x="4427912" y="2753885"/>
            <a:ext cx="505839" cy="53267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1806921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9C48FE38-D6B6-0B35-CF1B-921FC7E3049D}"/>
            </a:ext>
          </a:extLst>
        </p:cNvPr>
        <p:cNvGrpSpPr/>
        <p:nvPr/>
      </p:nvGrpSpPr>
      <p:grpSpPr>
        <a:xfrm>
          <a:off x="0" y="0"/>
          <a:ext cx="0" cy="0"/>
          <a:chOff x="0" y="0"/>
          <a:chExt cx="0" cy="0"/>
        </a:xfrm>
      </p:grpSpPr>
      <p:sp>
        <p:nvSpPr>
          <p:cNvPr id="63" name="Google Shape;63;p8">
            <a:extLst>
              <a:ext uri="{FF2B5EF4-FFF2-40B4-BE49-F238E27FC236}">
                <a16:creationId xmlns:a16="http://schemas.microsoft.com/office/drawing/2014/main" id="{EE70992C-34DA-2642-477D-5DF99BE612CB}"/>
              </a:ext>
            </a:extLst>
          </p:cNvPr>
          <p:cNvSpPr txBox="1">
            <a:spLocks noGrp="1"/>
          </p:cNvSpPr>
          <p:nvPr>
            <p:ph type="body" idx="1"/>
          </p:nvPr>
        </p:nvSpPr>
        <p:spPr>
          <a:xfrm>
            <a:off x="390548" y="838985"/>
            <a:ext cx="7510800" cy="44961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chemeClr val="dk1"/>
              </a:buClr>
              <a:buSzPts val="2000"/>
              <a:buFont typeface="Verdana"/>
              <a:buNone/>
            </a:pPr>
            <a:r>
              <a:rPr lang="pt-BR" dirty="0"/>
              <a:t>Interpretação 1: transforme os pontos do objeto</a:t>
            </a:r>
            <a:endParaRPr dirty="0"/>
          </a:p>
          <a:p>
            <a:pPr marL="0" lvl="0" indent="0" algn="l" rtl="0">
              <a:spcBef>
                <a:spcPts val="400"/>
              </a:spcBef>
              <a:spcAft>
                <a:spcPts val="0"/>
              </a:spcAft>
              <a:buClr>
                <a:schemeClr val="dk1"/>
              </a:buClr>
              <a:buSzPts val="2000"/>
              <a:buFont typeface="Verdana"/>
              <a:buNone/>
            </a:pPr>
            <a:endParaRPr dirty="0"/>
          </a:p>
          <a:p>
            <a:pPr marL="0" lvl="0" indent="0" algn="l" rtl="0">
              <a:spcBef>
                <a:spcPts val="400"/>
              </a:spcBef>
              <a:spcAft>
                <a:spcPts val="0"/>
              </a:spcAft>
              <a:buClr>
                <a:schemeClr val="dk1"/>
              </a:buClr>
              <a:buSzPts val="2000"/>
              <a:buFont typeface="Verdana"/>
              <a:buNone/>
            </a:pPr>
            <a:endParaRPr dirty="0"/>
          </a:p>
          <a:p>
            <a:pPr marL="0" lvl="0" indent="0" algn="l" rtl="0">
              <a:spcBef>
                <a:spcPts val="400"/>
              </a:spcBef>
              <a:spcAft>
                <a:spcPts val="0"/>
              </a:spcAft>
              <a:buClr>
                <a:schemeClr val="dk1"/>
              </a:buClr>
              <a:buSzPts val="2000"/>
              <a:buFont typeface="Verdana"/>
              <a:buNone/>
            </a:pPr>
            <a:endParaRPr dirty="0"/>
          </a:p>
          <a:p>
            <a:pPr marL="0" lvl="0" indent="0" algn="l" rtl="0">
              <a:spcBef>
                <a:spcPts val="280"/>
              </a:spcBef>
              <a:spcAft>
                <a:spcPts val="0"/>
              </a:spcAft>
              <a:buClr>
                <a:schemeClr val="dk1"/>
              </a:buClr>
              <a:buSzPts val="1400"/>
              <a:buFont typeface="Verdana"/>
              <a:buNone/>
            </a:pPr>
            <a:endParaRPr sz="1400" dirty="0"/>
          </a:p>
          <a:p>
            <a:pPr marL="0" lvl="0" indent="0" algn="l" rtl="0">
              <a:spcBef>
                <a:spcPts val="280"/>
              </a:spcBef>
              <a:spcAft>
                <a:spcPts val="0"/>
              </a:spcAft>
              <a:buClr>
                <a:schemeClr val="dk1"/>
              </a:buClr>
              <a:buSzPts val="1400"/>
              <a:buFont typeface="Verdana"/>
              <a:buNone/>
            </a:pPr>
            <a:endParaRPr sz="1400" dirty="0"/>
          </a:p>
          <a:p>
            <a:pPr marL="0" lvl="0" indent="0" algn="l" rtl="0">
              <a:spcBef>
                <a:spcPts val="400"/>
              </a:spcBef>
              <a:spcAft>
                <a:spcPts val="0"/>
              </a:spcAft>
              <a:buClr>
                <a:schemeClr val="dk1"/>
              </a:buClr>
              <a:buSzPts val="2000"/>
              <a:buFont typeface="Verdana"/>
              <a:buNone/>
            </a:pPr>
            <a:endParaRPr dirty="0"/>
          </a:p>
          <a:p>
            <a:pPr marL="0" lvl="0" indent="0" algn="l" rtl="0">
              <a:spcBef>
                <a:spcPts val="400"/>
              </a:spcBef>
              <a:spcAft>
                <a:spcPts val="0"/>
              </a:spcAft>
              <a:buClr>
                <a:schemeClr val="dk1"/>
              </a:buClr>
              <a:buSzPts val="2000"/>
              <a:buFont typeface="Verdana"/>
              <a:buNone/>
            </a:pPr>
            <a:r>
              <a:rPr lang="pt-BR" dirty="0"/>
              <a:t>Interpretação 2: transforme o sistema de coordenadas</a:t>
            </a:r>
            <a:endParaRPr dirty="0"/>
          </a:p>
          <a:p>
            <a:pPr marL="0" lvl="0" indent="0" algn="l" rtl="0">
              <a:spcBef>
                <a:spcPts val="400"/>
              </a:spcBef>
              <a:spcAft>
                <a:spcPts val="0"/>
              </a:spcAft>
              <a:buClr>
                <a:schemeClr val="dk1"/>
              </a:buClr>
              <a:buSzPts val="2000"/>
              <a:buFont typeface="Verdana"/>
              <a:buNone/>
            </a:pPr>
            <a:endParaRPr dirty="0"/>
          </a:p>
        </p:txBody>
      </p:sp>
      <p:pic>
        <p:nvPicPr>
          <p:cNvPr id="60" name="Google Shape;60;p8">
            <a:extLst>
              <a:ext uri="{FF2B5EF4-FFF2-40B4-BE49-F238E27FC236}">
                <a16:creationId xmlns:a16="http://schemas.microsoft.com/office/drawing/2014/main" id="{72716A13-6097-168F-D2DB-1B730744787B}"/>
              </a:ext>
            </a:extLst>
          </p:cNvPr>
          <p:cNvPicPr preferRelativeResize="0"/>
          <p:nvPr/>
        </p:nvPicPr>
        <p:blipFill rotWithShape="1">
          <a:blip r:embed="rId3">
            <a:alphaModFix/>
          </a:blip>
          <a:srcRect b="61757"/>
          <a:stretch/>
        </p:blipFill>
        <p:spPr>
          <a:xfrm>
            <a:off x="912948" y="1205432"/>
            <a:ext cx="6988406" cy="1773800"/>
          </a:xfrm>
          <a:prstGeom prst="rect">
            <a:avLst/>
          </a:prstGeom>
          <a:noFill/>
          <a:ln>
            <a:noFill/>
          </a:ln>
        </p:spPr>
      </p:pic>
      <p:pic>
        <p:nvPicPr>
          <p:cNvPr id="61" name="Google Shape;61;p8">
            <a:extLst>
              <a:ext uri="{FF2B5EF4-FFF2-40B4-BE49-F238E27FC236}">
                <a16:creationId xmlns:a16="http://schemas.microsoft.com/office/drawing/2014/main" id="{B7CB61F3-1500-27B8-8999-4B8E85D91DA6}"/>
              </a:ext>
            </a:extLst>
          </p:cNvPr>
          <p:cNvPicPr preferRelativeResize="0"/>
          <p:nvPr/>
        </p:nvPicPr>
        <p:blipFill rotWithShape="1">
          <a:blip r:embed="rId3">
            <a:alphaModFix/>
          </a:blip>
          <a:srcRect t="54506"/>
          <a:stretch/>
        </p:blipFill>
        <p:spPr>
          <a:xfrm>
            <a:off x="912949" y="3538152"/>
            <a:ext cx="6988406" cy="2110023"/>
          </a:xfrm>
          <a:prstGeom prst="rect">
            <a:avLst/>
          </a:prstGeom>
          <a:noFill/>
          <a:ln>
            <a:noFill/>
          </a:ln>
        </p:spPr>
      </p:pic>
      <p:sp>
        <p:nvSpPr>
          <p:cNvPr id="62" name="Google Shape;62;p8">
            <a:extLst>
              <a:ext uri="{FF2B5EF4-FFF2-40B4-BE49-F238E27FC236}">
                <a16:creationId xmlns:a16="http://schemas.microsoft.com/office/drawing/2014/main" id="{2BCDBFF1-3DE1-E361-675F-99401E480515}"/>
              </a:ext>
            </a:extLst>
          </p:cNvPr>
          <p:cNvSpPr txBox="1">
            <a:spLocks noGrp="1"/>
          </p:cNvSpPr>
          <p:nvPr>
            <p:ph type="title"/>
          </p:nvPr>
        </p:nvSpPr>
        <p:spPr>
          <a:xfrm>
            <a:off x="84172" y="113717"/>
            <a:ext cx="8428200" cy="5160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C00026"/>
              </a:buClr>
              <a:buSzPts val="2600"/>
              <a:buFont typeface="Verdana"/>
              <a:buNone/>
            </a:pPr>
            <a:r>
              <a:rPr lang="pt-BR"/>
              <a:t>Duas interpretações para uma transformação</a:t>
            </a:r>
            <a:endParaRPr/>
          </a:p>
        </p:txBody>
      </p:sp>
      <p:sp>
        <p:nvSpPr>
          <p:cNvPr id="64" name="Google Shape;64;p8">
            <a:extLst>
              <a:ext uri="{FF2B5EF4-FFF2-40B4-BE49-F238E27FC236}">
                <a16:creationId xmlns:a16="http://schemas.microsoft.com/office/drawing/2014/main" id="{347FFE1A-EFA5-3606-F069-A3F77CE8EF08}"/>
              </a:ext>
            </a:extLst>
          </p:cNvPr>
          <p:cNvSpPr txBox="1">
            <a:spLocks noGrp="1"/>
          </p:cNvSpPr>
          <p:nvPr>
            <p:ph type="sldNum" idx="12"/>
          </p:nvPr>
        </p:nvSpPr>
        <p:spPr>
          <a:xfrm>
            <a:off x="0" y="5410729"/>
            <a:ext cx="474900" cy="3042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pt-BR"/>
              <a:t>42</a:t>
            </a:fld>
            <a:endParaRPr/>
          </a:p>
        </p:txBody>
      </p:sp>
    </p:spTree>
    <p:extLst>
      <p:ext uri="{BB962C8B-B14F-4D97-AF65-F5344CB8AC3E}">
        <p14:creationId xmlns:p14="http://schemas.microsoft.com/office/powerpoint/2010/main" val="25513543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409"/>
        <p:cNvGrpSpPr/>
        <p:nvPr/>
      </p:nvGrpSpPr>
      <p:grpSpPr>
        <a:xfrm>
          <a:off x="0" y="0"/>
          <a:ext cx="0" cy="0"/>
          <a:chOff x="0" y="0"/>
          <a:chExt cx="0" cy="0"/>
        </a:xfrm>
      </p:grpSpPr>
      <p:sp>
        <p:nvSpPr>
          <p:cNvPr id="410" name="Google Shape;410;p41"/>
          <p:cNvSpPr txBox="1">
            <a:spLocks noGrp="1"/>
          </p:cNvSpPr>
          <p:nvPr>
            <p:ph type="title"/>
          </p:nvPr>
        </p:nvSpPr>
        <p:spPr>
          <a:xfrm>
            <a:off x="84172" y="113717"/>
            <a:ext cx="8428232" cy="5159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C00026"/>
              </a:buClr>
              <a:buSzPts val="2600"/>
              <a:buFont typeface="Verdana"/>
              <a:buNone/>
            </a:pPr>
            <a:r>
              <a:rPr lang="pt-BR"/>
              <a:t>Função "LookAt"</a:t>
            </a:r>
            <a:endParaRPr/>
          </a:p>
        </p:txBody>
      </p:sp>
      <p:sp>
        <p:nvSpPr>
          <p:cNvPr id="411" name="Google Shape;411;p41"/>
          <p:cNvSpPr txBox="1">
            <a:spLocks noGrp="1"/>
          </p:cNvSpPr>
          <p:nvPr>
            <p:ph type="body" idx="1"/>
          </p:nvPr>
        </p:nvSpPr>
        <p:spPr>
          <a:xfrm>
            <a:off x="390548" y="838985"/>
            <a:ext cx="8536636" cy="1102937"/>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chemeClr val="dk1"/>
              </a:buClr>
              <a:buSzPts val="2000"/>
              <a:buFont typeface="Verdana"/>
              <a:buNone/>
            </a:pPr>
            <a:r>
              <a:rPr lang="pt-BR" dirty="0"/>
              <a:t>A função </a:t>
            </a:r>
            <a:r>
              <a:rPr lang="pt-BR" dirty="0" err="1"/>
              <a:t>LookAt</a:t>
            </a:r>
            <a:r>
              <a:rPr lang="pt-BR" dirty="0"/>
              <a:t> cria uma matriz de visualização (</a:t>
            </a:r>
            <a:r>
              <a:rPr lang="pt-BR" dirty="0" err="1"/>
              <a:t>LookAt</a:t>
            </a:r>
            <a:r>
              <a:rPr lang="pt-BR" dirty="0"/>
              <a:t> Matrix) que transforma os vértices do espaço do mundo para o espaço da câmera (</a:t>
            </a:r>
            <a:r>
              <a:rPr lang="pt-BR" dirty="0" err="1"/>
              <a:t>View</a:t>
            </a:r>
            <a:r>
              <a:rPr lang="pt-BR" dirty="0"/>
              <a:t>).</a:t>
            </a:r>
            <a:endParaRPr dirty="0"/>
          </a:p>
        </p:txBody>
      </p:sp>
      <p:sp>
        <p:nvSpPr>
          <p:cNvPr id="412" name="Google Shape;412;p41"/>
          <p:cNvSpPr txBox="1">
            <a:spLocks noGrp="1"/>
          </p:cNvSpPr>
          <p:nvPr>
            <p:ph type="sldNum" idx="12"/>
          </p:nvPr>
        </p:nvSpPr>
        <p:spPr>
          <a:xfrm>
            <a:off x="0" y="5410729"/>
            <a:ext cx="475013" cy="304271"/>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pt-BR"/>
              <a:t>43</a:t>
            </a:fld>
            <a:endParaRPr/>
          </a:p>
        </p:txBody>
      </p:sp>
      <p:sp>
        <p:nvSpPr>
          <p:cNvPr id="413" name="Google Shape;413;p41"/>
          <p:cNvSpPr txBox="1"/>
          <p:nvPr/>
        </p:nvSpPr>
        <p:spPr>
          <a:xfrm>
            <a:off x="4742400" y="5345550"/>
            <a:ext cx="3588000" cy="3231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pt-BR" sz="900" u="sng">
                <a:solidFill>
                  <a:schemeClr val="hlink"/>
                </a:solidFill>
                <a:hlinkClick r:id="rId3"/>
              </a:rPr>
              <a:t>http://www.songho.ca/opengl/gl_camera.html</a:t>
            </a:r>
            <a:r>
              <a:rPr lang="pt-BR" sz="900"/>
              <a:t> </a:t>
            </a:r>
            <a:endParaRPr sz="900"/>
          </a:p>
        </p:txBody>
      </p:sp>
      <p:pic>
        <p:nvPicPr>
          <p:cNvPr id="414" name="Google Shape;414;p41"/>
          <p:cNvPicPr preferRelativeResize="0"/>
          <p:nvPr/>
        </p:nvPicPr>
        <p:blipFill>
          <a:blip r:embed="rId4">
            <a:alphaModFix/>
          </a:blip>
          <a:stretch>
            <a:fillRect/>
          </a:stretch>
        </p:blipFill>
        <p:spPr>
          <a:xfrm>
            <a:off x="2667000" y="2151247"/>
            <a:ext cx="3810000" cy="2857500"/>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F1C5AE-9277-AA8C-767B-CD83EECA3F4F}"/>
            </a:ext>
          </a:extLst>
        </p:cNvPr>
        <p:cNvGrpSpPr/>
        <p:nvPr/>
      </p:nvGrpSpPr>
      <p:grpSpPr>
        <a:xfrm>
          <a:off x="0" y="0"/>
          <a:ext cx="0" cy="0"/>
          <a:chOff x="0" y="0"/>
          <a:chExt cx="0" cy="0"/>
        </a:xfrm>
      </p:grpSpPr>
      <p:grpSp>
        <p:nvGrpSpPr>
          <p:cNvPr id="57" name="Group 56">
            <a:extLst>
              <a:ext uri="{FF2B5EF4-FFF2-40B4-BE49-F238E27FC236}">
                <a16:creationId xmlns:a16="http://schemas.microsoft.com/office/drawing/2014/main" id="{24B206B4-4821-5039-900C-F2D174FCBB95}"/>
              </a:ext>
            </a:extLst>
          </p:cNvPr>
          <p:cNvGrpSpPr/>
          <p:nvPr/>
        </p:nvGrpSpPr>
        <p:grpSpPr>
          <a:xfrm>
            <a:off x="695774" y="1824570"/>
            <a:ext cx="7451126" cy="3568874"/>
            <a:chOff x="695774" y="1639744"/>
            <a:chExt cx="7451126" cy="3568874"/>
          </a:xfrm>
        </p:grpSpPr>
        <p:cxnSp>
          <p:nvCxnSpPr>
            <p:cNvPr id="24" name="Straight Arrow Connector 23">
              <a:extLst>
                <a:ext uri="{FF2B5EF4-FFF2-40B4-BE49-F238E27FC236}">
                  <a16:creationId xmlns:a16="http://schemas.microsoft.com/office/drawing/2014/main" id="{F1133B43-3918-7A34-AAE2-12A7E035B492}"/>
                </a:ext>
              </a:extLst>
            </p:cNvPr>
            <p:cNvCxnSpPr>
              <a:cxnSpLocks/>
            </p:cNvCxnSpPr>
            <p:nvPr/>
          </p:nvCxnSpPr>
          <p:spPr>
            <a:xfrm flipV="1">
              <a:off x="1989412" y="1774024"/>
              <a:ext cx="0" cy="325551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60619F6E-89F0-54C5-3A52-D9C3CB7ED125}"/>
                </a:ext>
              </a:extLst>
            </p:cNvPr>
            <p:cNvCxnSpPr>
              <a:cxnSpLocks/>
            </p:cNvCxnSpPr>
            <p:nvPr/>
          </p:nvCxnSpPr>
          <p:spPr>
            <a:xfrm flipV="1">
              <a:off x="1134515" y="4181368"/>
              <a:ext cx="6718013" cy="14736"/>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C5C1AAA5-897D-BABB-7519-4209FB9B55E9}"/>
                </a:ext>
              </a:extLst>
            </p:cNvPr>
            <p:cNvCxnSpPr/>
            <p:nvPr/>
          </p:nvCxnSpPr>
          <p:spPr>
            <a:xfrm flipH="1">
              <a:off x="972043" y="2716282"/>
              <a:ext cx="2485675" cy="2492336"/>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DB405161-8964-6299-87BC-D9A3547C8409}"/>
                </a:ext>
              </a:extLst>
            </p:cNvPr>
            <p:cNvSpPr txBox="1"/>
            <p:nvPr/>
          </p:nvSpPr>
          <p:spPr>
            <a:xfrm>
              <a:off x="695774" y="4875646"/>
              <a:ext cx="377508" cy="307777"/>
            </a:xfrm>
            <a:prstGeom prst="rect">
              <a:avLst/>
            </a:prstGeom>
            <a:noFill/>
          </p:spPr>
          <p:txBody>
            <a:bodyPr wrap="square">
              <a:spAutoFit/>
            </a:bodyPr>
            <a:lstStyle/>
            <a:p>
              <a:r>
                <a:rPr lang="en-US" dirty="0"/>
                <a:t>z</a:t>
              </a:r>
            </a:p>
          </p:txBody>
        </p:sp>
        <p:sp>
          <p:nvSpPr>
            <p:cNvPr id="27" name="TextBox 26">
              <a:extLst>
                <a:ext uri="{FF2B5EF4-FFF2-40B4-BE49-F238E27FC236}">
                  <a16:creationId xmlns:a16="http://schemas.microsoft.com/office/drawing/2014/main" id="{BEAB3D8F-6488-445A-A7CB-21EDF685537B}"/>
                </a:ext>
              </a:extLst>
            </p:cNvPr>
            <p:cNvSpPr txBox="1"/>
            <p:nvPr/>
          </p:nvSpPr>
          <p:spPr>
            <a:xfrm>
              <a:off x="2054648" y="1639744"/>
              <a:ext cx="377508" cy="307777"/>
            </a:xfrm>
            <a:prstGeom prst="rect">
              <a:avLst/>
            </a:prstGeom>
            <a:noFill/>
          </p:spPr>
          <p:txBody>
            <a:bodyPr wrap="square">
              <a:spAutoFit/>
            </a:bodyPr>
            <a:lstStyle/>
            <a:p>
              <a:r>
                <a:rPr lang="en-US" dirty="0"/>
                <a:t>y</a:t>
              </a:r>
            </a:p>
          </p:txBody>
        </p:sp>
        <p:sp>
          <p:nvSpPr>
            <p:cNvPr id="31" name="TextBox 30">
              <a:extLst>
                <a:ext uri="{FF2B5EF4-FFF2-40B4-BE49-F238E27FC236}">
                  <a16:creationId xmlns:a16="http://schemas.microsoft.com/office/drawing/2014/main" id="{51638B9D-EC6A-326B-3B9B-1268D613D12C}"/>
                </a:ext>
              </a:extLst>
            </p:cNvPr>
            <p:cNvSpPr txBox="1"/>
            <p:nvPr/>
          </p:nvSpPr>
          <p:spPr>
            <a:xfrm>
              <a:off x="7769392" y="4181368"/>
              <a:ext cx="377508" cy="307777"/>
            </a:xfrm>
            <a:prstGeom prst="rect">
              <a:avLst/>
            </a:prstGeom>
            <a:noFill/>
          </p:spPr>
          <p:txBody>
            <a:bodyPr wrap="square">
              <a:spAutoFit/>
            </a:bodyPr>
            <a:lstStyle/>
            <a:p>
              <a:r>
                <a:rPr lang="en-US" dirty="0"/>
                <a:t>z</a:t>
              </a:r>
            </a:p>
          </p:txBody>
        </p:sp>
      </p:grpSp>
      <p:sp>
        <p:nvSpPr>
          <p:cNvPr id="2" name="Title 1">
            <a:extLst>
              <a:ext uri="{FF2B5EF4-FFF2-40B4-BE49-F238E27FC236}">
                <a16:creationId xmlns:a16="http://schemas.microsoft.com/office/drawing/2014/main" id="{B75A2AFC-369F-A3FD-D6FF-1974120B2F3D}"/>
              </a:ext>
            </a:extLst>
          </p:cNvPr>
          <p:cNvSpPr>
            <a:spLocks noGrp="1"/>
          </p:cNvSpPr>
          <p:nvPr>
            <p:ph type="title"/>
          </p:nvPr>
        </p:nvSpPr>
        <p:spPr/>
        <p:txBody>
          <a:bodyPr/>
          <a:lstStyle/>
          <a:p>
            <a:r>
              <a:rPr lang="pt-BR" dirty="0"/>
              <a:t>Câmera no Mundo</a:t>
            </a:r>
          </a:p>
        </p:txBody>
      </p:sp>
      <p:sp>
        <p:nvSpPr>
          <p:cNvPr id="3" name="Text Placeholder 2">
            <a:extLst>
              <a:ext uri="{FF2B5EF4-FFF2-40B4-BE49-F238E27FC236}">
                <a16:creationId xmlns:a16="http://schemas.microsoft.com/office/drawing/2014/main" id="{2DC298CC-F401-2D80-B4A7-5CC82D86C869}"/>
              </a:ext>
            </a:extLst>
          </p:cNvPr>
          <p:cNvSpPr>
            <a:spLocks noGrp="1"/>
          </p:cNvSpPr>
          <p:nvPr>
            <p:ph type="body" idx="1"/>
          </p:nvPr>
        </p:nvSpPr>
        <p:spPr>
          <a:xfrm>
            <a:off x="0" y="751312"/>
            <a:ext cx="9078011" cy="1293362"/>
          </a:xfrm>
        </p:spPr>
        <p:txBody>
          <a:bodyPr>
            <a:noAutofit/>
          </a:bodyPr>
          <a:lstStyle/>
          <a:p>
            <a:r>
              <a:rPr lang="pt-BR" sz="1800" dirty="0"/>
              <a:t>Uma outra opção é transladar e rotacionar ela como se saísse da origem.</a:t>
            </a:r>
          </a:p>
          <a:p>
            <a:r>
              <a:rPr lang="pt-BR" sz="1800" dirty="0"/>
              <a:t>Cada técnica tem suas vantagens e as vezes são misturadas.</a:t>
            </a:r>
          </a:p>
        </p:txBody>
      </p:sp>
      <p:sp>
        <p:nvSpPr>
          <p:cNvPr id="4" name="Slide Number Placeholder 3">
            <a:extLst>
              <a:ext uri="{FF2B5EF4-FFF2-40B4-BE49-F238E27FC236}">
                <a16:creationId xmlns:a16="http://schemas.microsoft.com/office/drawing/2014/main" id="{D191377D-DE33-52B4-2C29-7428D40B0D1C}"/>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pt-BR" smtClean="0"/>
              <a:t>44</a:t>
            </a:fld>
            <a:endParaRPr lang="pt-BR"/>
          </a:p>
        </p:txBody>
      </p:sp>
      <p:grpSp>
        <p:nvGrpSpPr>
          <p:cNvPr id="59" name="Group 58">
            <a:extLst>
              <a:ext uri="{FF2B5EF4-FFF2-40B4-BE49-F238E27FC236}">
                <a16:creationId xmlns:a16="http://schemas.microsoft.com/office/drawing/2014/main" id="{C95A5325-0EC4-FF92-9BF8-93A2C6EDB120}"/>
              </a:ext>
            </a:extLst>
          </p:cNvPr>
          <p:cNvGrpSpPr/>
          <p:nvPr/>
        </p:nvGrpSpPr>
        <p:grpSpPr>
          <a:xfrm>
            <a:off x="1465414" y="3554432"/>
            <a:ext cx="1426327" cy="1285703"/>
            <a:chOff x="1465414" y="3369606"/>
            <a:chExt cx="1426327" cy="1285703"/>
          </a:xfrm>
        </p:grpSpPr>
        <p:pic>
          <p:nvPicPr>
            <p:cNvPr id="58" name="Picture 57">
              <a:extLst>
                <a:ext uri="{FF2B5EF4-FFF2-40B4-BE49-F238E27FC236}">
                  <a16:creationId xmlns:a16="http://schemas.microsoft.com/office/drawing/2014/main" id="{02925376-BDAB-4F13-95E9-92BA7A238360}"/>
                </a:ext>
              </a:extLst>
            </p:cNvPr>
            <p:cNvPicPr>
              <a:picLocks noChangeAspect="1"/>
            </p:cNvPicPr>
            <p:nvPr/>
          </p:nvPicPr>
          <p:blipFill>
            <a:blip r:embed="rId3"/>
            <a:stretch>
              <a:fillRect/>
            </a:stretch>
          </p:blipFill>
          <p:spPr>
            <a:xfrm>
              <a:off x="1465414" y="3369606"/>
              <a:ext cx="1426327" cy="1285703"/>
            </a:xfrm>
            <a:prstGeom prst="rect">
              <a:avLst/>
            </a:prstGeom>
          </p:spPr>
        </p:pic>
        <p:grpSp>
          <p:nvGrpSpPr>
            <p:cNvPr id="39" name="Group 38">
              <a:extLst>
                <a:ext uri="{FF2B5EF4-FFF2-40B4-BE49-F238E27FC236}">
                  <a16:creationId xmlns:a16="http://schemas.microsoft.com/office/drawing/2014/main" id="{59910A00-2EEB-7761-4D46-BC775505EB3A}"/>
                </a:ext>
              </a:extLst>
            </p:cNvPr>
            <p:cNvGrpSpPr/>
            <p:nvPr/>
          </p:nvGrpSpPr>
          <p:grpSpPr>
            <a:xfrm>
              <a:off x="1820392" y="3478902"/>
              <a:ext cx="901787" cy="970433"/>
              <a:chOff x="4946316" y="1946559"/>
              <a:chExt cx="901787" cy="970433"/>
            </a:xfrm>
          </p:grpSpPr>
          <p:sp>
            <p:nvSpPr>
              <p:cNvPr id="5" name="Google Shape;437;p43">
                <a:extLst>
                  <a:ext uri="{FF2B5EF4-FFF2-40B4-BE49-F238E27FC236}">
                    <a16:creationId xmlns:a16="http://schemas.microsoft.com/office/drawing/2014/main" id="{393FF6FB-B404-93B3-3C22-A82E7555CA78}"/>
                  </a:ext>
                </a:extLst>
              </p:cNvPr>
              <p:cNvSpPr txBox="1"/>
              <p:nvPr/>
            </p:nvSpPr>
            <p:spPr>
              <a:xfrm>
                <a:off x="4946316" y="1987645"/>
                <a:ext cx="112609" cy="276999"/>
              </a:xfrm>
              <a:prstGeom prst="rect">
                <a:avLst/>
              </a:prstGeom>
              <a:noFill/>
              <a:ln>
                <a:noFill/>
              </a:ln>
            </p:spPr>
            <p:txBody>
              <a:bodyPr spcFirstLastPara="1" wrap="square" lIns="0" tIns="0" rIns="0" bIns="0" anchor="t" anchorCtr="0">
                <a:spAutoFit/>
              </a:bodyPr>
              <a:lstStyle/>
              <a:p>
                <a:pPr marL="0" lvl="0" indent="0" algn="ctr" rtl="0">
                  <a:spcBef>
                    <a:spcPts val="0"/>
                  </a:spcBef>
                  <a:spcAft>
                    <a:spcPts val="0"/>
                  </a:spcAft>
                  <a:buNone/>
                </a:pPr>
                <a:r>
                  <a:rPr lang="pt-BR" sz="1800" b="1" noProof="1">
                    <a:solidFill>
                      <a:srgbClr val="00FF00"/>
                    </a:solidFill>
                  </a:rPr>
                  <a:t>v</a:t>
                </a:r>
                <a:endParaRPr lang="pt-BR" sz="2000" b="1" noProof="1">
                  <a:solidFill>
                    <a:srgbClr val="00FF00"/>
                  </a:solidFill>
                </a:endParaRPr>
              </a:p>
            </p:txBody>
          </p:sp>
          <p:cxnSp>
            <p:nvCxnSpPr>
              <p:cNvPr id="6" name="Google Shape;443;p43">
                <a:extLst>
                  <a:ext uri="{FF2B5EF4-FFF2-40B4-BE49-F238E27FC236}">
                    <a16:creationId xmlns:a16="http://schemas.microsoft.com/office/drawing/2014/main" id="{1EC8BAE9-CF7B-0D9E-941F-C16BFAB17E67}"/>
                  </a:ext>
                </a:extLst>
              </p:cNvPr>
              <p:cNvCxnSpPr>
                <a:cxnSpLocks/>
              </p:cNvCxnSpPr>
              <p:nvPr/>
            </p:nvCxnSpPr>
            <p:spPr>
              <a:xfrm flipV="1">
                <a:off x="5115550" y="1952357"/>
                <a:ext cx="0" cy="723749"/>
              </a:xfrm>
              <a:prstGeom prst="straightConnector1">
                <a:avLst/>
              </a:prstGeom>
              <a:noFill/>
              <a:ln w="28575" cap="flat" cmpd="sng">
                <a:solidFill>
                  <a:srgbClr val="00FF00"/>
                </a:solidFill>
                <a:prstDash val="solid"/>
                <a:round/>
                <a:headEnd type="none" w="med" len="med"/>
                <a:tailEnd type="triangle" w="med" len="med"/>
              </a:ln>
            </p:spPr>
          </p:cxnSp>
          <p:sp>
            <p:nvSpPr>
              <p:cNvPr id="7" name="Google Shape;444;p43">
                <a:extLst>
                  <a:ext uri="{FF2B5EF4-FFF2-40B4-BE49-F238E27FC236}">
                    <a16:creationId xmlns:a16="http://schemas.microsoft.com/office/drawing/2014/main" id="{39E82586-A32C-274E-37EF-59A17D6063F7}"/>
                  </a:ext>
                </a:extLst>
              </p:cNvPr>
              <p:cNvSpPr txBox="1"/>
              <p:nvPr/>
            </p:nvSpPr>
            <p:spPr>
              <a:xfrm>
                <a:off x="5382149" y="1946559"/>
                <a:ext cx="161038" cy="276999"/>
              </a:xfrm>
              <a:prstGeom prst="rect">
                <a:avLst/>
              </a:prstGeom>
              <a:noFill/>
              <a:ln>
                <a:noFill/>
              </a:ln>
            </p:spPr>
            <p:txBody>
              <a:bodyPr spcFirstLastPara="1" wrap="square" lIns="0" tIns="0" rIns="0" bIns="0" anchor="t" anchorCtr="0">
                <a:spAutoFit/>
              </a:bodyPr>
              <a:lstStyle/>
              <a:p>
                <a:pPr marL="0" lvl="0" indent="0" algn="ctr" rtl="0">
                  <a:spcBef>
                    <a:spcPts val="0"/>
                  </a:spcBef>
                  <a:spcAft>
                    <a:spcPts val="0"/>
                  </a:spcAft>
                  <a:buNone/>
                </a:pPr>
                <a:r>
                  <a:rPr lang="pt-BR" sz="1800" b="1" noProof="1">
                    <a:solidFill>
                      <a:srgbClr val="00FFFF"/>
                    </a:solidFill>
                  </a:rPr>
                  <a:t>w</a:t>
                </a:r>
                <a:endParaRPr lang="pt-BR" sz="2000" b="1" noProof="1">
                  <a:solidFill>
                    <a:srgbClr val="00FFFF"/>
                  </a:solidFill>
                </a:endParaRPr>
              </a:p>
            </p:txBody>
          </p:sp>
          <p:cxnSp>
            <p:nvCxnSpPr>
              <p:cNvPr id="8" name="Google Shape;446;p43">
                <a:extLst>
                  <a:ext uri="{FF2B5EF4-FFF2-40B4-BE49-F238E27FC236}">
                    <a16:creationId xmlns:a16="http://schemas.microsoft.com/office/drawing/2014/main" id="{6258E459-0A60-F767-3B1E-9AA3F25C52A3}"/>
                  </a:ext>
                </a:extLst>
              </p:cNvPr>
              <p:cNvCxnSpPr>
                <a:cxnSpLocks/>
              </p:cNvCxnSpPr>
              <p:nvPr/>
            </p:nvCxnSpPr>
            <p:spPr>
              <a:xfrm flipV="1">
                <a:off x="5110535" y="2195774"/>
                <a:ext cx="462792" cy="464636"/>
              </a:xfrm>
              <a:prstGeom prst="straightConnector1">
                <a:avLst/>
              </a:prstGeom>
              <a:noFill/>
              <a:ln w="28575" cap="flat" cmpd="sng">
                <a:solidFill>
                  <a:srgbClr val="00FFFF"/>
                </a:solidFill>
                <a:prstDash val="solid"/>
                <a:round/>
                <a:headEnd type="none" w="med" len="med"/>
                <a:tailEnd type="triangle" w="med" len="med"/>
              </a:ln>
            </p:spPr>
          </p:cxnSp>
          <p:cxnSp>
            <p:nvCxnSpPr>
              <p:cNvPr id="9" name="Google Shape;447;p43">
                <a:extLst>
                  <a:ext uri="{FF2B5EF4-FFF2-40B4-BE49-F238E27FC236}">
                    <a16:creationId xmlns:a16="http://schemas.microsoft.com/office/drawing/2014/main" id="{5D05CA17-DA61-E451-057A-9625BEB926F0}"/>
                  </a:ext>
                </a:extLst>
              </p:cNvPr>
              <p:cNvCxnSpPr>
                <a:cxnSpLocks/>
              </p:cNvCxnSpPr>
              <p:nvPr/>
            </p:nvCxnSpPr>
            <p:spPr>
              <a:xfrm>
                <a:off x="5123235" y="2660410"/>
                <a:ext cx="720489" cy="0"/>
              </a:xfrm>
              <a:prstGeom prst="straightConnector1">
                <a:avLst/>
              </a:prstGeom>
              <a:noFill/>
              <a:ln w="28575" cap="flat" cmpd="sng">
                <a:solidFill>
                  <a:srgbClr val="FF0000"/>
                </a:solidFill>
                <a:prstDash val="solid"/>
                <a:round/>
                <a:headEnd type="none" w="med" len="med"/>
                <a:tailEnd type="triangle" w="med" len="med"/>
              </a:ln>
            </p:spPr>
          </p:cxnSp>
          <p:sp>
            <p:nvSpPr>
              <p:cNvPr id="11" name="Google Shape;452;p43">
                <a:extLst>
                  <a:ext uri="{FF2B5EF4-FFF2-40B4-BE49-F238E27FC236}">
                    <a16:creationId xmlns:a16="http://schemas.microsoft.com/office/drawing/2014/main" id="{2022886C-C4ED-9674-D846-3BDB3D9DEC3D}"/>
                  </a:ext>
                </a:extLst>
              </p:cNvPr>
              <p:cNvSpPr txBox="1"/>
              <p:nvPr/>
            </p:nvSpPr>
            <p:spPr>
              <a:xfrm>
                <a:off x="5701527" y="2639993"/>
                <a:ext cx="146576" cy="276999"/>
              </a:xfrm>
              <a:prstGeom prst="rect">
                <a:avLst/>
              </a:prstGeom>
              <a:noFill/>
              <a:ln>
                <a:noFill/>
              </a:ln>
            </p:spPr>
            <p:txBody>
              <a:bodyPr spcFirstLastPara="1" wrap="square" lIns="0" tIns="0" rIns="0" bIns="0" anchor="t" anchorCtr="0">
                <a:spAutoFit/>
              </a:bodyPr>
              <a:lstStyle/>
              <a:p>
                <a:pPr marL="0" lvl="0" indent="0" algn="ctr" rtl="0">
                  <a:spcBef>
                    <a:spcPts val="0"/>
                  </a:spcBef>
                  <a:spcAft>
                    <a:spcPts val="0"/>
                  </a:spcAft>
                  <a:buNone/>
                </a:pPr>
                <a:r>
                  <a:rPr lang="pt-BR" sz="1800" b="1" dirty="0" err="1">
                    <a:solidFill>
                      <a:srgbClr val="FF0000"/>
                    </a:solidFill>
                  </a:rPr>
                  <a:t>u</a:t>
                </a:r>
                <a:endParaRPr sz="2000" b="1" dirty="0">
                  <a:solidFill>
                    <a:srgbClr val="FF0000"/>
                  </a:solidFill>
                </a:endParaRPr>
              </a:p>
            </p:txBody>
          </p:sp>
          <p:sp>
            <p:nvSpPr>
              <p:cNvPr id="12" name="Google Shape;455;p43">
                <a:extLst>
                  <a:ext uri="{FF2B5EF4-FFF2-40B4-BE49-F238E27FC236}">
                    <a16:creationId xmlns:a16="http://schemas.microsoft.com/office/drawing/2014/main" id="{5FD0BCAE-DD56-B180-8C2E-9CEFA2699577}"/>
                  </a:ext>
                </a:extLst>
              </p:cNvPr>
              <p:cNvSpPr/>
              <p:nvPr/>
            </p:nvSpPr>
            <p:spPr>
              <a:xfrm>
                <a:off x="5075863" y="2626329"/>
                <a:ext cx="75300" cy="75300"/>
              </a:xfrm>
              <a:prstGeom prst="ellipse">
                <a:avLst/>
              </a:prstGeom>
              <a:solidFill>
                <a:srgbClr val="FF00F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4092882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path" presetSubtype="0" accel="50000" decel="50000" fill="hold" nodeType="clickEffect">
                                  <p:stCondLst>
                                    <p:cond delay="0"/>
                                  </p:stCondLst>
                                  <p:childTnLst>
                                    <p:animMotion origin="layout" path="M -4.44444E-6 -4.44444E-6 L 0.125 -4.44444E-6 C 0.18108 -4.44444E-6 0.25 -0.05138 0.25 -0.09277 L 0.25 -0.18555 " pathEditMode="relative" rAng="0" ptsTypes="AAAA">
                                      <p:cBhvr>
                                        <p:cTn id="6" dur="2000" fill="hold"/>
                                        <p:tgtEl>
                                          <p:spTgt spid="59"/>
                                        </p:tgtEl>
                                        <p:attrNameLst>
                                          <p:attrName>ppt_x</p:attrName>
                                          <p:attrName>ppt_y</p:attrName>
                                        </p:attrNameLst>
                                      </p:cBhvr>
                                      <p:rCtr x="12500" y="-9278"/>
                                    </p:animMotion>
                                  </p:childTnLst>
                                </p:cTn>
                              </p:par>
                            </p:childTnLst>
                          </p:cTn>
                        </p:par>
                        <p:par>
                          <p:cTn id="7" fill="hold">
                            <p:stCondLst>
                              <p:cond delay="2000"/>
                            </p:stCondLst>
                            <p:childTnLst>
                              <p:par>
                                <p:cTn id="8" presetID="8" presetClass="emph" presetSubtype="0" fill="hold" nodeType="afterEffect">
                                  <p:stCondLst>
                                    <p:cond delay="0"/>
                                  </p:stCondLst>
                                  <p:childTnLst>
                                    <p:animRot by="1800000">
                                      <p:cBhvr>
                                        <p:cTn id="9" dur="500" fill="hold"/>
                                        <p:tgtEl>
                                          <p:spTgt spid="5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419"/>
        <p:cNvGrpSpPr/>
        <p:nvPr/>
      </p:nvGrpSpPr>
      <p:grpSpPr>
        <a:xfrm>
          <a:off x="0" y="0"/>
          <a:ext cx="0" cy="0"/>
          <a:chOff x="0" y="0"/>
          <a:chExt cx="0" cy="0"/>
        </a:xfrm>
      </p:grpSpPr>
      <p:sp>
        <p:nvSpPr>
          <p:cNvPr id="420" name="Google Shape;420;p42"/>
          <p:cNvSpPr txBox="1">
            <a:spLocks noGrp="1"/>
          </p:cNvSpPr>
          <p:nvPr>
            <p:ph type="title"/>
          </p:nvPr>
        </p:nvSpPr>
        <p:spPr>
          <a:xfrm>
            <a:off x="84172" y="113717"/>
            <a:ext cx="8428232" cy="5159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C00026"/>
              </a:buClr>
              <a:buSzPts val="2600"/>
              <a:buFont typeface="Verdana"/>
              <a:buNone/>
            </a:pPr>
            <a:r>
              <a:rPr lang="pt-BR"/>
              <a:t>Exemplo: Transformação Simples de Câmera</a:t>
            </a:r>
            <a:endParaRPr/>
          </a:p>
        </p:txBody>
      </p:sp>
      <p:sp>
        <p:nvSpPr>
          <p:cNvPr id="421" name="Google Shape;421;p42"/>
          <p:cNvSpPr txBox="1">
            <a:spLocks noGrp="1"/>
          </p:cNvSpPr>
          <p:nvPr>
            <p:ph type="body" idx="1"/>
          </p:nvPr>
        </p:nvSpPr>
        <p:spPr>
          <a:xfrm>
            <a:off x="390548" y="838985"/>
            <a:ext cx="8428232" cy="895547"/>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chemeClr val="dk1"/>
              </a:buClr>
              <a:buSzPts val="2000"/>
              <a:buFont typeface="Verdana"/>
              <a:buNone/>
            </a:pPr>
            <a:r>
              <a:rPr lang="pt-BR"/>
              <a:t>Considere um objeto posicionado no mundo.</a:t>
            </a:r>
            <a:endParaRPr/>
          </a:p>
          <a:p>
            <a:pPr marL="0" lvl="0" indent="0" algn="l" rtl="0">
              <a:spcBef>
                <a:spcPts val="400"/>
              </a:spcBef>
              <a:spcAft>
                <a:spcPts val="0"/>
              </a:spcAft>
              <a:buClr>
                <a:schemeClr val="dk1"/>
              </a:buClr>
              <a:buSzPts val="2000"/>
              <a:buFont typeface="Verdana"/>
              <a:buNone/>
            </a:pPr>
            <a:r>
              <a:rPr lang="pt-BR"/>
              <a:t>Considere a câmera na posição (4, 2, 0), olhando pelo eixo X.</a:t>
            </a:r>
            <a:endParaRPr/>
          </a:p>
        </p:txBody>
      </p:sp>
      <p:sp>
        <p:nvSpPr>
          <p:cNvPr id="422" name="Google Shape;422;p42"/>
          <p:cNvSpPr txBox="1">
            <a:spLocks noGrp="1"/>
          </p:cNvSpPr>
          <p:nvPr>
            <p:ph type="sldNum" idx="12"/>
          </p:nvPr>
        </p:nvSpPr>
        <p:spPr>
          <a:xfrm>
            <a:off x="0" y="5410729"/>
            <a:ext cx="475013" cy="304271"/>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pt-BR"/>
              <a:t>45</a:t>
            </a:fld>
            <a:endParaRPr/>
          </a:p>
        </p:txBody>
      </p:sp>
      <p:grpSp>
        <p:nvGrpSpPr>
          <p:cNvPr id="423" name="Google Shape;423;p42"/>
          <p:cNvGrpSpPr/>
          <p:nvPr/>
        </p:nvGrpSpPr>
        <p:grpSpPr>
          <a:xfrm>
            <a:off x="893294" y="1627719"/>
            <a:ext cx="6809988" cy="2347275"/>
            <a:chOff x="934827" y="1564849"/>
            <a:chExt cx="6919385" cy="2384982"/>
          </a:xfrm>
        </p:grpSpPr>
        <p:pic>
          <p:nvPicPr>
            <p:cNvPr id="424" name="Google Shape;424;p42"/>
            <p:cNvPicPr preferRelativeResize="0"/>
            <p:nvPr/>
          </p:nvPicPr>
          <p:blipFill rotWithShape="1">
            <a:blip r:embed="rId3">
              <a:alphaModFix/>
            </a:blip>
            <a:srcRect t="2509"/>
            <a:stretch/>
          </p:blipFill>
          <p:spPr>
            <a:xfrm>
              <a:off x="1069390" y="1564849"/>
              <a:ext cx="6784822" cy="2384982"/>
            </a:xfrm>
            <a:prstGeom prst="rect">
              <a:avLst/>
            </a:prstGeom>
            <a:noFill/>
            <a:ln>
              <a:noFill/>
            </a:ln>
          </p:spPr>
        </p:pic>
        <p:sp>
          <p:nvSpPr>
            <p:cNvPr id="425" name="Google Shape;425;p42"/>
            <p:cNvSpPr/>
            <p:nvPr/>
          </p:nvSpPr>
          <p:spPr>
            <a:xfrm>
              <a:off x="2545238" y="2158738"/>
              <a:ext cx="490194" cy="407293"/>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26" name="Google Shape;426;p42"/>
            <p:cNvSpPr/>
            <p:nvPr/>
          </p:nvSpPr>
          <p:spPr>
            <a:xfrm>
              <a:off x="1962347" y="3282099"/>
              <a:ext cx="490194" cy="407293"/>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27" name="Google Shape;427;p42"/>
            <p:cNvSpPr/>
            <p:nvPr/>
          </p:nvSpPr>
          <p:spPr>
            <a:xfrm>
              <a:off x="934826" y="2757340"/>
              <a:ext cx="490194" cy="407293"/>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sp>
        <p:nvSpPr>
          <p:cNvPr id="428" name="Google Shape;428;p42"/>
          <p:cNvSpPr txBox="1"/>
          <p:nvPr/>
        </p:nvSpPr>
        <p:spPr>
          <a:xfrm>
            <a:off x="190369" y="3980469"/>
            <a:ext cx="8793373" cy="1430260"/>
          </a:xfrm>
          <a:prstGeom prst="rect">
            <a:avLst/>
          </a:prstGeom>
          <a:noFill/>
          <a:ln>
            <a:noFill/>
          </a:ln>
        </p:spPr>
        <p:txBody>
          <a:bodyPr spcFirstLastPara="1" wrap="square" lIns="91425" tIns="45700" rIns="91425" bIns="45700" anchor="t" anchorCtr="0">
            <a:normAutofit/>
          </a:bodyPr>
          <a:lstStyle/>
          <a:p>
            <a:pPr marL="0" marR="0" lvl="0" indent="0" algn="l" rtl="0">
              <a:spcBef>
                <a:spcPts val="0"/>
              </a:spcBef>
              <a:spcAft>
                <a:spcPts val="0"/>
              </a:spcAft>
              <a:buClr>
                <a:schemeClr val="dk1"/>
              </a:buClr>
              <a:buSzPts val="1700"/>
              <a:buFont typeface="Verdana"/>
              <a:buNone/>
            </a:pPr>
            <a:r>
              <a:rPr lang="pt-BR" sz="1700" b="0">
                <a:solidFill>
                  <a:schemeClr val="dk1"/>
                </a:solidFill>
                <a:latin typeface="Verdana"/>
                <a:ea typeface="Verdana"/>
                <a:cs typeface="Verdana"/>
                <a:sym typeface="Verdana"/>
              </a:rPr>
              <a:t>Quais transformações no sistema de coordenadas são necessárias para colocar a câmera na origem vendo pelo eixo –Z?</a:t>
            </a:r>
            <a:endParaRPr/>
          </a:p>
        </p:txBody>
      </p:sp>
      <p:sp>
        <p:nvSpPr>
          <p:cNvPr id="429" name="Google Shape;429;p42"/>
          <p:cNvSpPr/>
          <p:nvPr/>
        </p:nvSpPr>
        <p:spPr>
          <a:xfrm>
            <a:off x="1387298" y="5366600"/>
            <a:ext cx="6642300" cy="261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pt-BR" sz="1100">
                <a:solidFill>
                  <a:schemeClr val="dk1"/>
                </a:solidFill>
                <a:latin typeface="Arial"/>
                <a:ea typeface="Arial"/>
                <a:cs typeface="Arial"/>
                <a:sym typeface="Arial"/>
              </a:rPr>
              <a:t>* A conveniência de fazer essa mudança de sistema de coordenadas ficará logo clara!</a:t>
            </a:r>
            <a:endParaRPr/>
          </a:p>
        </p:txBody>
      </p:sp>
      <p:sp>
        <p:nvSpPr>
          <p:cNvPr id="430" name="Google Shape;430;p42"/>
          <p:cNvSpPr txBox="1"/>
          <p:nvPr/>
        </p:nvSpPr>
        <p:spPr>
          <a:xfrm>
            <a:off x="331750" y="4568400"/>
            <a:ext cx="8652000" cy="769411"/>
          </a:xfrm>
          <a:prstGeom prst="rect">
            <a:avLst/>
          </a:prstGeom>
          <a:noFill/>
          <a:ln>
            <a:noFill/>
          </a:ln>
        </p:spPr>
        <p:txBody>
          <a:bodyPr spcFirstLastPara="1" wrap="square" lIns="91425" tIns="91425" rIns="91425" bIns="91425" anchor="t" anchorCtr="0">
            <a:spAutoFit/>
          </a:bodyPr>
          <a:lstStyle/>
          <a:p>
            <a:pPr marL="213749" lvl="0" indent="-213749" algn="l" rtl="0">
              <a:spcBef>
                <a:spcPts val="300"/>
              </a:spcBef>
              <a:spcAft>
                <a:spcPts val="0"/>
              </a:spcAft>
              <a:buClr>
                <a:schemeClr val="dk1"/>
              </a:buClr>
              <a:buSzPts val="1500"/>
              <a:buChar char="•"/>
            </a:pPr>
            <a:r>
              <a:rPr lang="pt-BR" sz="1500" dirty="0">
                <a:solidFill>
                  <a:schemeClr val="dk1"/>
                </a:solidFill>
                <a:latin typeface="Verdana"/>
                <a:ea typeface="Verdana"/>
                <a:cs typeface="Verdana"/>
                <a:sym typeface="Verdana"/>
              </a:rPr>
              <a:t>Transladar os vértices do objeto por (-4, -2, 0), para fazer a câmera na origem.</a:t>
            </a:r>
            <a:endParaRPr dirty="0">
              <a:solidFill>
                <a:schemeClr val="dk1"/>
              </a:solidFill>
            </a:endParaRPr>
          </a:p>
          <a:p>
            <a:pPr marL="213749" indent="-213749">
              <a:spcBef>
                <a:spcPts val="300"/>
              </a:spcBef>
              <a:buClr>
                <a:schemeClr val="dk1"/>
              </a:buClr>
              <a:buSzPts val="1500"/>
              <a:buFont typeface="Arial"/>
              <a:buChar char="•"/>
            </a:pPr>
            <a:r>
              <a:rPr lang="pt-BR" sz="1500" dirty="0">
                <a:solidFill>
                  <a:schemeClr val="dk1"/>
                </a:solidFill>
                <a:latin typeface="Verdana"/>
                <a:ea typeface="Verdana"/>
                <a:cs typeface="Verdana"/>
                <a:sym typeface="Verdana"/>
              </a:rPr>
              <a:t>Rotacionar os vértices do objeto por </a:t>
            </a:r>
            <a:r>
              <a:rPr lang="el-GR" sz="1800" dirty="0">
                <a:solidFill>
                  <a:schemeClr val="dk1"/>
                </a:solidFill>
                <a:latin typeface="Times New Roman" panose="02020603050405020304" pitchFamily="18" charset="0"/>
                <a:ea typeface="Verdana"/>
                <a:cs typeface="Verdana"/>
                <a:sym typeface="Verdana"/>
              </a:rPr>
              <a:t>π</a:t>
            </a:r>
            <a:r>
              <a:rPr lang="pt-BR" sz="1500" dirty="0">
                <a:solidFill>
                  <a:schemeClr val="dk1"/>
                </a:solidFill>
                <a:latin typeface="Verdana"/>
                <a:ea typeface="Verdana"/>
                <a:cs typeface="Verdana"/>
                <a:sym typeface="Verdana"/>
              </a:rPr>
              <a:t>/2 no eixo </a:t>
            </a:r>
            <a:r>
              <a:rPr lang="pt-BR" sz="1500" dirty="0" err="1">
                <a:solidFill>
                  <a:schemeClr val="dk1"/>
                </a:solidFill>
                <a:latin typeface="Verdana"/>
                <a:ea typeface="Verdana"/>
                <a:cs typeface="Verdana"/>
                <a:sym typeface="Verdana"/>
              </a:rPr>
              <a:t>Y</a:t>
            </a:r>
            <a:r>
              <a:rPr lang="pt-BR" sz="1500" dirty="0">
                <a:solidFill>
                  <a:schemeClr val="dk1"/>
                </a:solidFill>
                <a:latin typeface="Verdana"/>
                <a:ea typeface="Verdana"/>
                <a:cs typeface="Verdana"/>
                <a:sym typeface="Verdana"/>
              </a:rPr>
              <a:t>, para fazer a câmera olhar por –</a:t>
            </a:r>
            <a:r>
              <a:rPr lang="pt-BR" sz="1500" dirty="0" err="1">
                <a:solidFill>
                  <a:schemeClr val="dk1"/>
                </a:solidFill>
                <a:latin typeface="Verdana"/>
                <a:ea typeface="Verdana"/>
                <a:cs typeface="Verdana"/>
                <a:sym typeface="Verdana"/>
              </a:rPr>
              <a:t>Z</a:t>
            </a:r>
            <a:r>
              <a:rPr lang="pt-BR" sz="1500" dirty="0">
                <a:solidFill>
                  <a:schemeClr val="dk1"/>
                </a:solidFill>
                <a:latin typeface="Verdana"/>
                <a:ea typeface="Verdana"/>
                <a:cs typeface="Verdana"/>
                <a:sym typeface="Verdana"/>
              </a:rPr>
              <a:t>.</a:t>
            </a: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30"/>
                                        </p:tgtEl>
                                        <p:attrNameLst>
                                          <p:attrName>style.visibility</p:attrName>
                                        </p:attrNameLst>
                                      </p:cBhvr>
                                      <p:to>
                                        <p:strVal val="visible"/>
                                      </p:to>
                                    </p:set>
                                    <p:animEffect transition="in" filter="fade">
                                      <p:cBhvr>
                                        <p:cTn id="7" dur="1000"/>
                                        <p:tgtEl>
                                          <p:spTgt spid="4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505"/>
        <p:cNvGrpSpPr/>
        <p:nvPr/>
      </p:nvGrpSpPr>
      <p:grpSpPr>
        <a:xfrm>
          <a:off x="0" y="0"/>
          <a:ext cx="0" cy="0"/>
          <a:chOff x="0" y="0"/>
          <a:chExt cx="0" cy="0"/>
        </a:xfrm>
      </p:grpSpPr>
      <p:sp>
        <p:nvSpPr>
          <p:cNvPr id="506" name="Google Shape;506;p48"/>
          <p:cNvSpPr txBox="1">
            <a:spLocks noGrp="1"/>
          </p:cNvSpPr>
          <p:nvPr>
            <p:ph type="title"/>
          </p:nvPr>
        </p:nvSpPr>
        <p:spPr>
          <a:xfrm>
            <a:off x="84172" y="113717"/>
            <a:ext cx="8428200" cy="5160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pt-BR"/>
              <a:t>Inversa de Bases Ortogonais</a:t>
            </a:r>
            <a:endParaRPr/>
          </a:p>
        </p:txBody>
      </p:sp>
      <p:sp>
        <p:nvSpPr>
          <p:cNvPr id="507" name="Google Shape;507;p48"/>
          <p:cNvSpPr txBox="1">
            <a:spLocks noGrp="1"/>
          </p:cNvSpPr>
          <p:nvPr>
            <p:ph type="sldNum" idx="12"/>
          </p:nvPr>
        </p:nvSpPr>
        <p:spPr>
          <a:xfrm>
            <a:off x="0" y="5410729"/>
            <a:ext cx="474900" cy="3042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pt-BR"/>
              <a:t>46</a:t>
            </a:fld>
            <a:endParaRPr/>
          </a:p>
        </p:txBody>
      </p:sp>
      <p:pic>
        <p:nvPicPr>
          <p:cNvPr id="508" name="Google Shape;508;p48"/>
          <p:cNvPicPr preferRelativeResize="0"/>
          <p:nvPr/>
        </p:nvPicPr>
        <p:blipFill>
          <a:blip r:embed="rId3">
            <a:alphaModFix/>
          </a:blip>
          <a:stretch>
            <a:fillRect/>
          </a:stretch>
        </p:blipFill>
        <p:spPr>
          <a:xfrm>
            <a:off x="84175" y="1143776"/>
            <a:ext cx="4320210" cy="3888349"/>
          </a:xfrm>
          <a:prstGeom prst="rect">
            <a:avLst/>
          </a:prstGeom>
          <a:noFill/>
          <a:ln>
            <a:noFill/>
          </a:ln>
        </p:spPr>
      </p:pic>
      <p:pic>
        <p:nvPicPr>
          <p:cNvPr id="509" name="Google Shape;509;p48"/>
          <p:cNvPicPr preferRelativeResize="0"/>
          <p:nvPr/>
        </p:nvPicPr>
        <p:blipFill>
          <a:blip r:embed="rId4">
            <a:alphaModFix/>
          </a:blip>
          <a:stretch>
            <a:fillRect/>
          </a:stretch>
        </p:blipFill>
        <p:spPr>
          <a:xfrm>
            <a:off x="4585640" y="1143775"/>
            <a:ext cx="4320209" cy="2517263"/>
          </a:xfrm>
          <a:prstGeom prst="rect">
            <a:avLst/>
          </a:prstGeom>
          <a:noFill/>
          <a:ln>
            <a:noFill/>
          </a:ln>
        </p:spPr>
      </p:pic>
      <p:pic>
        <p:nvPicPr>
          <p:cNvPr id="510" name="Google Shape;510;p48"/>
          <p:cNvPicPr preferRelativeResize="0"/>
          <p:nvPr/>
        </p:nvPicPr>
        <p:blipFill>
          <a:blip r:embed="rId5">
            <a:alphaModFix/>
          </a:blip>
          <a:stretch>
            <a:fillRect/>
          </a:stretch>
        </p:blipFill>
        <p:spPr>
          <a:xfrm>
            <a:off x="4585650" y="4285514"/>
            <a:ext cx="4320200" cy="547285"/>
          </a:xfrm>
          <a:prstGeom prst="rect">
            <a:avLst/>
          </a:prstGeom>
          <a:noFill/>
          <a:ln w="9525" cap="flat" cmpd="sng">
            <a:solidFill>
              <a:schemeClr val="dk1"/>
            </a:solidFill>
            <a:prstDash val="solid"/>
            <a:round/>
            <a:headEnd type="none" w="sm" len="sm"/>
            <a:tailEnd type="none" w="sm" len="sm"/>
          </a:ln>
        </p:spPr>
      </p:pic>
      <p:sp>
        <p:nvSpPr>
          <p:cNvPr id="511" name="Google Shape;511;p48"/>
          <p:cNvSpPr txBox="1"/>
          <p:nvPr/>
        </p:nvSpPr>
        <p:spPr>
          <a:xfrm>
            <a:off x="4131750" y="5345625"/>
            <a:ext cx="42069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pt-BR" sz="1000">
                <a:solidFill>
                  <a:schemeClr val="dk1"/>
                </a:solidFill>
              </a:rPr>
              <a:t>Fonte: </a:t>
            </a:r>
            <a:r>
              <a:rPr lang="pt-BR" sz="1000" u="sng">
                <a:solidFill>
                  <a:schemeClr val="hlink"/>
                </a:solidFill>
                <a:hlinkClick r:id="rId6"/>
              </a:rPr>
              <a:t>http://www.mat.puc-rio.br/cursos/MAT1200/roteiros//aula21b.pdf</a:t>
            </a:r>
            <a:r>
              <a:rPr lang="pt-BR" sz="1000">
                <a:solidFill>
                  <a:schemeClr val="dk1"/>
                </a:solidFill>
              </a:rPr>
              <a:t> </a:t>
            </a:r>
            <a:endParaRPr sz="1000">
              <a:solidFill>
                <a:schemeClr val="dk1"/>
              </a:solidFill>
            </a:endParaRPr>
          </a:p>
        </p:txBody>
      </p:sp>
    </p:spTree>
    <p:extLst>
      <p:ext uri="{BB962C8B-B14F-4D97-AF65-F5344CB8AC3E}">
        <p14:creationId xmlns:p14="http://schemas.microsoft.com/office/powerpoint/2010/main" val="40566960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461"/>
        <p:cNvGrpSpPr/>
        <p:nvPr/>
      </p:nvGrpSpPr>
      <p:grpSpPr>
        <a:xfrm>
          <a:off x="0" y="0"/>
          <a:ext cx="0" cy="0"/>
          <a:chOff x="0" y="0"/>
          <a:chExt cx="0" cy="0"/>
        </a:xfrm>
      </p:grpSpPr>
      <p:sp>
        <p:nvSpPr>
          <p:cNvPr id="462" name="Google Shape;462;p44"/>
          <p:cNvSpPr txBox="1">
            <a:spLocks noGrp="1"/>
          </p:cNvSpPr>
          <p:nvPr>
            <p:ph type="title"/>
          </p:nvPr>
        </p:nvSpPr>
        <p:spPr>
          <a:xfrm>
            <a:off x="84172" y="113717"/>
            <a:ext cx="8428232" cy="5159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C00026"/>
              </a:buClr>
              <a:buSzPts val="2600"/>
              <a:buFont typeface="Verdana"/>
              <a:buNone/>
            </a:pPr>
            <a:r>
              <a:rPr lang="pt-BR"/>
              <a:t>Câmera olhando para uma direção qualquer</a:t>
            </a:r>
            <a:endParaRPr/>
          </a:p>
        </p:txBody>
      </p:sp>
      <p:sp>
        <p:nvSpPr>
          <p:cNvPr id="463" name="Google Shape;463;p44"/>
          <p:cNvSpPr txBox="1">
            <a:spLocks noGrp="1"/>
          </p:cNvSpPr>
          <p:nvPr>
            <p:ph type="sldNum" idx="12"/>
          </p:nvPr>
        </p:nvSpPr>
        <p:spPr>
          <a:xfrm>
            <a:off x="0" y="5410729"/>
            <a:ext cx="475013" cy="304271"/>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pt-BR"/>
              <a:t>47</a:t>
            </a:fld>
            <a:endParaRPr/>
          </a:p>
        </p:txBody>
      </p:sp>
      <p:pic>
        <p:nvPicPr>
          <p:cNvPr id="464" name="Google Shape;464;p44"/>
          <p:cNvPicPr preferRelativeResize="0"/>
          <p:nvPr/>
        </p:nvPicPr>
        <p:blipFill rotWithShape="1">
          <a:blip r:embed="rId3">
            <a:alphaModFix/>
          </a:blip>
          <a:srcRect/>
          <a:stretch/>
        </p:blipFill>
        <p:spPr>
          <a:xfrm>
            <a:off x="809759" y="4478453"/>
            <a:ext cx="2317290" cy="1032456"/>
          </a:xfrm>
          <a:prstGeom prst="rect">
            <a:avLst/>
          </a:prstGeom>
          <a:noFill/>
          <a:ln>
            <a:noFill/>
          </a:ln>
        </p:spPr>
      </p:pic>
      <p:pic>
        <p:nvPicPr>
          <p:cNvPr id="465" name="Google Shape;465;p44"/>
          <p:cNvPicPr preferRelativeResize="0"/>
          <p:nvPr/>
        </p:nvPicPr>
        <p:blipFill rotWithShape="1">
          <a:blip r:embed="rId4">
            <a:alphaModFix/>
          </a:blip>
          <a:srcRect/>
          <a:stretch/>
        </p:blipFill>
        <p:spPr>
          <a:xfrm>
            <a:off x="4948780" y="4719713"/>
            <a:ext cx="3239368" cy="861794"/>
          </a:xfrm>
          <a:prstGeom prst="rect">
            <a:avLst/>
          </a:prstGeom>
          <a:noFill/>
          <a:ln>
            <a:noFill/>
          </a:ln>
        </p:spPr>
      </p:pic>
      <p:grpSp>
        <p:nvGrpSpPr>
          <p:cNvPr id="466" name="Google Shape;466;p44"/>
          <p:cNvGrpSpPr/>
          <p:nvPr/>
        </p:nvGrpSpPr>
        <p:grpSpPr>
          <a:xfrm>
            <a:off x="809775" y="1408481"/>
            <a:ext cx="7178737" cy="2243391"/>
            <a:chOff x="571507" y="1870288"/>
            <a:chExt cx="7825089" cy="2445379"/>
          </a:xfrm>
        </p:grpSpPr>
        <p:pic>
          <p:nvPicPr>
            <p:cNvPr id="467" name="Google Shape;467;p44"/>
            <p:cNvPicPr preferRelativeResize="0"/>
            <p:nvPr/>
          </p:nvPicPr>
          <p:blipFill rotWithShape="1">
            <a:blip r:embed="rId5">
              <a:alphaModFix/>
            </a:blip>
            <a:srcRect/>
            <a:stretch/>
          </p:blipFill>
          <p:spPr>
            <a:xfrm>
              <a:off x="812729" y="1870288"/>
              <a:ext cx="7583867" cy="2445379"/>
            </a:xfrm>
            <a:prstGeom prst="rect">
              <a:avLst/>
            </a:prstGeom>
            <a:noFill/>
            <a:ln>
              <a:noFill/>
            </a:ln>
          </p:spPr>
        </p:pic>
        <p:sp>
          <p:nvSpPr>
            <p:cNvPr id="468" name="Google Shape;468;p44"/>
            <p:cNvSpPr/>
            <p:nvPr/>
          </p:nvSpPr>
          <p:spPr>
            <a:xfrm>
              <a:off x="571507" y="3087064"/>
              <a:ext cx="482400" cy="4008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69" name="Google Shape;469;p44"/>
            <p:cNvSpPr/>
            <p:nvPr/>
          </p:nvSpPr>
          <p:spPr>
            <a:xfrm>
              <a:off x="1589394" y="3650092"/>
              <a:ext cx="482400" cy="4008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sp>
        <p:nvSpPr>
          <p:cNvPr id="470" name="Google Shape;470;p44"/>
          <p:cNvSpPr txBox="1">
            <a:spLocks noGrp="1"/>
          </p:cNvSpPr>
          <p:nvPr>
            <p:ph type="body" idx="1"/>
          </p:nvPr>
        </p:nvSpPr>
        <p:spPr>
          <a:xfrm>
            <a:off x="390548" y="650449"/>
            <a:ext cx="8428200" cy="10074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chemeClr val="dk1"/>
              </a:buClr>
              <a:buSzPts val="1600"/>
              <a:buFont typeface="Verdana"/>
              <a:buNone/>
            </a:pPr>
            <a:r>
              <a:rPr lang="pt-BR" sz="1600" dirty="0"/>
              <a:t>Considere a câmera na origem olhando para uma direção w.</a:t>
            </a:r>
            <a:endParaRPr dirty="0"/>
          </a:p>
          <a:p>
            <a:pPr marL="0" lvl="0" indent="0" algn="l" rtl="0">
              <a:spcBef>
                <a:spcPts val="320"/>
              </a:spcBef>
              <a:spcAft>
                <a:spcPts val="0"/>
              </a:spcAft>
              <a:buClr>
                <a:schemeClr val="dk1"/>
              </a:buClr>
              <a:buSzPts val="1600"/>
              <a:buFont typeface="Verdana"/>
              <a:buNone/>
            </a:pPr>
            <a:r>
              <a:rPr lang="pt-BR" sz="1600" dirty="0"/>
              <a:t>Qual transformação no sistema de coordenadas que rotaciona a câmera para estar olhando pelo eixo –</a:t>
            </a:r>
            <a:r>
              <a:rPr lang="pt-BR" sz="1600" dirty="0" err="1"/>
              <a:t>Z</a:t>
            </a:r>
            <a:r>
              <a:rPr lang="pt-BR" sz="1600" dirty="0"/>
              <a:t>?</a:t>
            </a:r>
            <a:endParaRPr dirty="0"/>
          </a:p>
        </p:txBody>
      </p:sp>
      <p:pic>
        <p:nvPicPr>
          <p:cNvPr id="471" name="Google Shape;471;p44"/>
          <p:cNvPicPr preferRelativeResize="0"/>
          <p:nvPr/>
        </p:nvPicPr>
        <p:blipFill rotWithShape="1">
          <a:blip r:embed="rId6">
            <a:alphaModFix/>
          </a:blip>
          <a:srcRect/>
          <a:stretch/>
        </p:blipFill>
        <p:spPr>
          <a:xfrm>
            <a:off x="4948780" y="3415880"/>
            <a:ext cx="2810900" cy="735693"/>
          </a:xfrm>
          <a:prstGeom prst="rect">
            <a:avLst/>
          </a:prstGeom>
          <a:noFill/>
          <a:ln>
            <a:noFill/>
          </a:ln>
        </p:spPr>
      </p:pic>
      <p:sp>
        <p:nvSpPr>
          <p:cNvPr id="472" name="Google Shape;472;p44"/>
          <p:cNvSpPr/>
          <p:nvPr/>
        </p:nvSpPr>
        <p:spPr>
          <a:xfrm>
            <a:off x="136921" y="3638737"/>
            <a:ext cx="4058299" cy="353943"/>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pt-BR" sz="1500" dirty="0">
                <a:solidFill>
                  <a:schemeClr val="dk1"/>
                </a:solidFill>
                <a:latin typeface="Arial"/>
                <a:ea typeface="Arial"/>
                <a:cs typeface="Arial"/>
                <a:sym typeface="Arial"/>
              </a:rPr>
              <a:t>Com uma base </a:t>
            </a:r>
            <a:r>
              <a:rPr lang="pt-BR" sz="1500" dirty="0" err="1">
                <a:solidFill>
                  <a:schemeClr val="dk1"/>
                </a:solidFill>
                <a:latin typeface="Arial"/>
                <a:ea typeface="Arial"/>
                <a:cs typeface="Arial"/>
                <a:sym typeface="Arial"/>
              </a:rPr>
              <a:t>ortonormal</a:t>
            </a:r>
            <a:r>
              <a:rPr lang="pt-BR" sz="1500" dirty="0">
                <a:solidFill>
                  <a:schemeClr val="dk1"/>
                </a:solidFill>
                <a:latin typeface="Arial"/>
                <a:ea typeface="Arial"/>
                <a:cs typeface="Arial"/>
                <a:sym typeface="Arial"/>
              </a:rPr>
              <a:t> para a câmera</a:t>
            </a:r>
            <a:endParaRPr sz="1200" dirty="0"/>
          </a:p>
        </p:txBody>
      </p:sp>
      <p:sp>
        <p:nvSpPr>
          <p:cNvPr id="473" name="Google Shape;473;p44"/>
          <p:cNvSpPr/>
          <p:nvPr/>
        </p:nvSpPr>
        <p:spPr>
          <a:xfrm>
            <a:off x="4775049" y="3022510"/>
            <a:ext cx="3337500" cy="354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pt-BR" sz="1500">
                <a:solidFill>
                  <a:schemeClr val="dk1"/>
                </a:solidFill>
                <a:latin typeface="Arial"/>
                <a:ea typeface="Arial"/>
                <a:cs typeface="Arial"/>
                <a:sym typeface="Arial"/>
              </a:rPr>
              <a:t>Porém precisamos do inverso disso:</a:t>
            </a:r>
            <a:endParaRPr sz="1200"/>
          </a:p>
        </p:txBody>
      </p:sp>
      <p:sp>
        <p:nvSpPr>
          <p:cNvPr id="474" name="Google Shape;474;p44"/>
          <p:cNvSpPr/>
          <p:nvPr/>
        </p:nvSpPr>
        <p:spPr>
          <a:xfrm>
            <a:off x="4740142" y="4376636"/>
            <a:ext cx="2933700" cy="354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pt-BR" sz="1500">
                <a:solidFill>
                  <a:schemeClr val="dk1"/>
                </a:solidFill>
                <a:latin typeface="Arial"/>
                <a:ea typeface="Arial"/>
                <a:cs typeface="Arial"/>
                <a:sym typeface="Arial"/>
              </a:rPr>
              <a:t>Isso é mesmo a matriz inversa?</a:t>
            </a:r>
            <a:endParaRPr sz="1200"/>
          </a:p>
        </p:txBody>
      </p:sp>
      <p:sp>
        <p:nvSpPr>
          <p:cNvPr id="475" name="Google Shape;475;p44"/>
          <p:cNvSpPr/>
          <p:nvPr/>
        </p:nvSpPr>
        <p:spPr>
          <a:xfrm>
            <a:off x="124221" y="3927790"/>
            <a:ext cx="4495143" cy="615553"/>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pt-BR" sz="1500" dirty="0">
                <a:solidFill>
                  <a:schemeClr val="dk1"/>
                </a:solidFill>
                <a:latin typeface="Arial"/>
                <a:ea typeface="Arial"/>
                <a:cs typeface="Arial"/>
                <a:sym typeface="Arial"/>
              </a:rPr>
              <a:t>A matriz de rotação (mudança de base) </a:t>
            </a:r>
            <a:r>
              <a:rPr lang="pt-BR" sz="1500" dirty="0" err="1">
                <a:solidFill>
                  <a:schemeClr val="dk1"/>
                </a:solidFill>
                <a:latin typeface="Arial"/>
                <a:ea typeface="Arial"/>
                <a:cs typeface="Arial"/>
                <a:sym typeface="Arial"/>
              </a:rPr>
              <a:t>R</a:t>
            </a:r>
            <a:r>
              <a:rPr lang="pt-BR" sz="1500" dirty="0">
                <a:solidFill>
                  <a:schemeClr val="dk1"/>
                </a:solidFill>
                <a:latin typeface="Arial"/>
                <a:ea typeface="Arial"/>
                <a:cs typeface="Arial"/>
                <a:sym typeface="Arial"/>
              </a:rPr>
              <a:t>, mapeia o eixo </a:t>
            </a:r>
            <a:r>
              <a:rPr lang="pt-BR" sz="1500" dirty="0" err="1">
                <a:solidFill>
                  <a:schemeClr val="dk1"/>
                </a:solidFill>
                <a:latin typeface="Arial"/>
                <a:ea typeface="Arial"/>
                <a:cs typeface="Arial"/>
                <a:sym typeface="Arial"/>
              </a:rPr>
              <a:t>x</a:t>
            </a:r>
            <a:r>
              <a:rPr lang="pt-BR" sz="1500" dirty="0">
                <a:solidFill>
                  <a:schemeClr val="dk1"/>
                </a:solidFill>
                <a:latin typeface="Arial"/>
                <a:ea typeface="Arial"/>
                <a:cs typeface="Arial"/>
                <a:sym typeface="Arial"/>
              </a:rPr>
              <a:t> para </a:t>
            </a:r>
            <a:r>
              <a:rPr lang="pt-BR" sz="1500" dirty="0" err="1">
                <a:solidFill>
                  <a:schemeClr val="dk1"/>
                </a:solidFill>
                <a:latin typeface="Arial"/>
                <a:ea typeface="Arial"/>
                <a:cs typeface="Arial"/>
                <a:sym typeface="Arial"/>
              </a:rPr>
              <a:t>u</a:t>
            </a:r>
            <a:r>
              <a:rPr lang="pt-BR" sz="1500" dirty="0">
                <a:solidFill>
                  <a:schemeClr val="dk1"/>
                </a:solidFill>
                <a:latin typeface="Arial"/>
                <a:ea typeface="Arial"/>
                <a:cs typeface="Arial"/>
                <a:sym typeface="Arial"/>
              </a:rPr>
              <a:t>,</a:t>
            </a:r>
            <a:r>
              <a:rPr lang="pt-BR" sz="1200" dirty="0"/>
              <a:t> </a:t>
            </a:r>
            <a:r>
              <a:rPr lang="pt-BR" sz="1500" dirty="0">
                <a:solidFill>
                  <a:schemeClr val="dk1"/>
                </a:solidFill>
                <a:latin typeface="Arial"/>
                <a:ea typeface="Arial"/>
                <a:cs typeface="Arial"/>
                <a:sym typeface="Arial"/>
              </a:rPr>
              <a:t>o eixo </a:t>
            </a:r>
            <a:r>
              <a:rPr lang="pt-BR" sz="1500" dirty="0" err="1">
                <a:solidFill>
                  <a:schemeClr val="dk1"/>
                </a:solidFill>
                <a:latin typeface="Arial"/>
                <a:ea typeface="Arial"/>
                <a:cs typeface="Arial"/>
                <a:sym typeface="Arial"/>
              </a:rPr>
              <a:t>y</a:t>
            </a:r>
            <a:r>
              <a:rPr lang="pt-BR" sz="1500" dirty="0">
                <a:solidFill>
                  <a:schemeClr val="dk1"/>
                </a:solidFill>
                <a:latin typeface="Arial"/>
                <a:ea typeface="Arial"/>
                <a:cs typeface="Arial"/>
                <a:sym typeface="Arial"/>
              </a:rPr>
              <a:t> para </a:t>
            </a:r>
            <a:r>
              <a:rPr lang="pt-BR" sz="1500" dirty="0" err="1">
                <a:solidFill>
                  <a:schemeClr val="dk1"/>
                </a:solidFill>
                <a:latin typeface="Arial"/>
                <a:ea typeface="Arial"/>
                <a:cs typeface="Arial"/>
                <a:sym typeface="Arial"/>
              </a:rPr>
              <a:t>v</a:t>
            </a:r>
            <a:r>
              <a:rPr lang="pt-BR" sz="1500" dirty="0">
                <a:solidFill>
                  <a:schemeClr val="dk1"/>
                </a:solidFill>
                <a:latin typeface="Arial"/>
                <a:ea typeface="Arial"/>
                <a:cs typeface="Arial"/>
                <a:sym typeface="Arial"/>
              </a:rPr>
              <a:t> e o eixo </a:t>
            </a:r>
            <a:r>
              <a:rPr lang="pt-BR" sz="1500" dirty="0" err="1">
                <a:solidFill>
                  <a:schemeClr val="dk1"/>
                </a:solidFill>
                <a:latin typeface="Arial"/>
                <a:ea typeface="Arial"/>
                <a:cs typeface="Arial"/>
                <a:sym typeface="Arial"/>
              </a:rPr>
              <a:t>z</a:t>
            </a:r>
            <a:r>
              <a:rPr lang="pt-BR" sz="1500" dirty="0">
                <a:solidFill>
                  <a:schemeClr val="dk1"/>
                </a:solidFill>
                <a:latin typeface="Arial"/>
                <a:ea typeface="Arial"/>
                <a:cs typeface="Arial"/>
                <a:sym typeface="Arial"/>
              </a:rPr>
              <a:t> para -</a:t>
            </a:r>
            <a:r>
              <a:rPr lang="pt-BR" sz="1500" dirty="0" err="1">
                <a:solidFill>
                  <a:schemeClr val="dk1"/>
                </a:solidFill>
                <a:latin typeface="Arial"/>
                <a:ea typeface="Arial"/>
                <a:cs typeface="Arial"/>
                <a:sym typeface="Arial"/>
              </a:rPr>
              <a:t>w</a:t>
            </a:r>
            <a:endParaRPr sz="1500" dirty="0">
              <a:solidFill>
                <a:schemeClr val="dk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7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7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6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7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7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7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46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479"/>
        <p:cNvGrpSpPr/>
        <p:nvPr/>
      </p:nvGrpSpPr>
      <p:grpSpPr>
        <a:xfrm>
          <a:off x="0" y="0"/>
          <a:ext cx="0" cy="0"/>
          <a:chOff x="0" y="0"/>
          <a:chExt cx="0" cy="0"/>
        </a:xfrm>
      </p:grpSpPr>
      <p:sp>
        <p:nvSpPr>
          <p:cNvPr id="480" name="Google Shape;480;p45"/>
          <p:cNvSpPr txBox="1">
            <a:spLocks noGrp="1"/>
          </p:cNvSpPr>
          <p:nvPr>
            <p:ph type="title"/>
          </p:nvPr>
        </p:nvSpPr>
        <p:spPr>
          <a:xfrm>
            <a:off x="84172" y="113717"/>
            <a:ext cx="8428200" cy="5160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C00026"/>
              </a:buClr>
              <a:buSzPts val="2600"/>
              <a:buFont typeface="Verdana"/>
              <a:buNone/>
            </a:pPr>
            <a:r>
              <a:rPr lang="pt-BR" dirty="0"/>
              <a:t>Transformação</a:t>
            </a:r>
            <a:endParaRPr dirty="0"/>
          </a:p>
        </p:txBody>
      </p:sp>
      <p:sp>
        <p:nvSpPr>
          <p:cNvPr id="481" name="Google Shape;481;p45"/>
          <p:cNvSpPr txBox="1">
            <a:spLocks noGrp="1"/>
          </p:cNvSpPr>
          <p:nvPr>
            <p:ph type="body" idx="1"/>
          </p:nvPr>
        </p:nvSpPr>
        <p:spPr>
          <a:xfrm>
            <a:off x="390550" y="838975"/>
            <a:ext cx="8483400" cy="1102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chemeClr val="dk1"/>
              </a:buClr>
              <a:buSzPts val="2000"/>
              <a:buFont typeface="Verdana"/>
              <a:buNone/>
            </a:pPr>
            <a:r>
              <a:rPr lang="pt-BR" dirty="0"/>
              <a:t>A matriz do espaço do mundo para o espaço da câmera é uma mudança do sistema de coordenadas para o espaço (</a:t>
            </a:r>
            <a:r>
              <a:rPr lang="pt-BR" dirty="0" err="1"/>
              <a:t>u</a:t>
            </a:r>
            <a:r>
              <a:rPr lang="pt-BR" dirty="0"/>
              <a:t>, </a:t>
            </a:r>
            <a:r>
              <a:rPr lang="pt-BR" dirty="0" err="1"/>
              <a:t>v</a:t>
            </a:r>
            <a:r>
              <a:rPr lang="pt-BR" dirty="0"/>
              <a:t>, -</a:t>
            </a:r>
            <a:r>
              <a:rPr lang="pt-BR" dirty="0" err="1"/>
              <a:t>w</a:t>
            </a:r>
            <a:r>
              <a:rPr lang="pt-BR" dirty="0"/>
              <a:t>, e)</a:t>
            </a:r>
            <a:endParaRPr dirty="0"/>
          </a:p>
        </p:txBody>
      </p:sp>
      <p:sp>
        <p:nvSpPr>
          <p:cNvPr id="482" name="Google Shape;482;p45"/>
          <p:cNvSpPr txBox="1">
            <a:spLocks noGrp="1"/>
          </p:cNvSpPr>
          <p:nvPr>
            <p:ph type="sldNum" idx="12"/>
          </p:nvPr>
        </p:nvSpPr>
        <p:spPr>
          <a:xfrm>
            <a:off x="0" y="5410729"/>
            <a:ext cx="474900" cy="3042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pt-BR"/>
              <a:t>48</a:t>
            </a:fld>
            <a:endParaRPr/>
          </a:p>
        </p:txBody>
      </p:sp>
      <p:sp>
        <p:nvSpPr>
          <p:cNvPr id="483" name="Google Shape;483;p45"/>
          <p:cNvSpPr txBox="1"/>
          <p:nvPr/>
        </p:nvSpPr>
        <p:spPr>
          <a:xfrm>
            <a:off x="390548" y="3490275"/>
            <a:ext cx="8428200" cy="528900"/>
          </a:xfrm>
          <a:prstGeom prst="rect">
            <a:avLst/>
          </a:prstGeom>
          <a:noFill/>
          <a:ln>
            <a:noFill/>
          </a:ln>
        </p:spPr>
        <p:txBody>
          <a:bodyPr spcFirstLastPara="1" wrap="square" lIns="91425" tIns="45700" rIns="91425" bIns="45700" anchor="t" anchorCtr="0">
            <a:normAutofit/>
          </a:bodyPr>
          <a:lstStyle/>
          <a:p>
            <a:pPr marL="0" marR="0" lvl="0" indent="0" algn="l" rtl="0">
              <a:spcBef>
                <a:spcPts val="0"/>
              </a:spcBef>
              <a:spcAft>
                <a:spcPts val="0"/>
              </a:spcAft>
              <a:buClr>
                <a:schemeClr val="dk1"/>
              </a:buClr>
              <a:buSzPts val="2000"/>
              <a:buFont typeface="Verdana"/>
              <a:buNone/>
            </a:pPr>
            <a:r>
              <a:rPr lang="pt-BR" sz="2000" b="0" dirty="0">
                <a:solidFill>
                  <a:schemeClr val="dk1"/>
                </a:solidFill>
                <a:latin typeface="Verdana"/>
                <a:ea typeface="Verdana"/>
                <a:cs typeface="Verdana"/>
                <a:sym typeface="Verdana"/>
              </a:rPr>
              <a:t>Que pode ser decomposta em:</a:t>
            </a:r>
            <a:endParaRPr dirty="0"/>
          </a:p>
        </p:txBody>
      </p:sp>
      <p:pic>
        <p:nvPicPr>
          <p:cNvPr id="485" name="Google Shape;485;p45" descr="{&quot;type&quot;:&quot;$$&quot;,&quot;font&quot;:{&quot;size&quot;:12,&quot;color&quot;:&quot;#000000&quot;,&quot;family&quot;:&quot;Arial&quot;},&quot;backgroundColor&quot;:&quot;#FFFFFF&quot;,&quot;backgroundColorModified&quot;:false,&quot;aid&quot;:null,&quot;id&quot;:&quot;3&quot;,&quot;code&quot;:&quot;$$\\begin{bmatrix}\n{\\text{u}_{x}}&amp;{\\text{v}_{x}}&amp;{\\text{-w}_{x}}&amp;{\\text{e}_{x}}\\\\\n{\\text{u}_{y}}&amp;{\\text{v}_{y}}&amp;{\\text{-w}_{y}}&amp;{\\text{e}_{y}}\\\\\n{\\text{u}_{z}}&amp;{\\text{v}_{z}}&amp;{\\text{-w}_{z}}&amp;{\\text{e}_{z}}\\\\\n{0}&amp;{0}&amp;{0}&amp;{1}\\\\\n\\end{bmatrix}$$&quot;,&quot;ts&quot;:1630454493267,&quot;cs&quot;:&quot;fFr/nzUz2RkXTh6HYWLSfA==&quot;,&quot;size&quot;:{&quot;width&quot;:152.16666666666666,&quot;height&quot;:98}}"/>
          <p:cNvPicPr preferRelativeResize="0"/>
          <p:nvPr/>
        </p:nvPicPr>
        <p:blipFill>
          <a:blip r:embed="rId3">
            <a:alphaModFix/>
          </a:blip>
          <a:stretch>
            <a:fillRect/>
          </a:stretch>
        </p:blipFill>
        <p:spPr>
          <a:xfrm>
            <a:off x="3467313" y="1746550"/>
            <a:ext cx="2209387" cy="1422900"/>
          </a:xfrm>
          <a:prstGeom prst="rect">
            <a:avLst/>
          </a:prstGeom>
          <a:noFill/>
          <a:ln>
            <a:noFill/>
          </a:ln>
        </p:spPr>
      </p:pic>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778D052E-4C67-9774-2CF0-77651D4B8ACA}"/>
                  </a:ext>
                </a:extLst>
              </p:cNvPr>
              <p:cNvSpPr txBox="1"/>
              <p:nvPr/>
            </p:nvSpPr>
            <p:spPr>
              <a:xfrm>
                <a:off x="1488332" y="4111517"/>
                <a:ext cx="6322979" cy="1405706"/>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d>
                        <m:dPr>
                          <m:begChr m:val="["/>
                          <m:endChr m:val="]"/>
                          <m:ctrlPr>
                            <a:rPr lang="en-US" sz="2400" i="1" smtClean="0">
                              <a:latin typeface="Cambria Math" panose="02040503050406030204" pitchFamily="18" charset="0"/>
                            </a:rPr>
                          </m:ctrlPr>
                        </m:dPr>
                        <m:e>
                          <m:m>
                            <m:mPr>
                              <m:mcs>
                                <m:mc>
                                  <m:mcPr>
                                    <m:count m:val="4"/>
                                    <m:mcJc m:val="center"/>
                                  </m:mcPr>
                                </m:mc>
                              </m:mcs>
                              <m:ctrlPr>
                                <a:rPr lang="en-US" sz="2400" i="1" smtClean="0">
                                  <a:latin typeface="Cambria Math" panose="02040503050406030204" pitchFamily="18" charset="0"/>
                                </a:rPr>
                              </m:ctrlPr>
                            </m:mPr>
                            <m:mr>
                              <m:e>
                                <m:r>
                                  <m:rPr>
                                    <m:brk m:alnAt="7"/>
                                  </m:rPr>
                                  <a:rPr lang="pt-BR" sz="2400" b="0" i="1" smtClean="0">
                                    <a:latin typeface="Cambria Math" panose="02040503050406030204" pitchFamily="18" charset="0"/>
                                  </a:rPr>
                                  <m:t>1</m:t>
                                </m:r>
                              </m:e>
                              <m:e>
                                <m:r>
                                  <a:rPr lang="pt-BR" sz="2400" b="0" i="1" smtClean="0">
                                    <a:latin typeface="Cambria Math" panose="02040503050406030204" pitchFamily="18" charset="0"/>
                                  </a:rPr>
                                  <m:t>0</m:t>
                                </m:r>
                              </m:e>
                              <m:e>
                                <m:r>
                                  <a:rPr lang="pt-BR" sz="2400" b="0" i="1" smtClean="0">
                                    <a:latin typeface="Cambria Math" panose="02040503050406030204" pitchFamily="18" charset="0"/>
                                  </a:rPr>
                                  <m:t>0</m:t>
                                </m:r>
                              </m:e>
                              <m:e>
                                <m:sSub>
                                  <m:sSubPr>
                                    <m:ctrlPr>
                                      <a:rPr lang="en-US" sz="2400" i="1" smtClean="0">
                                        <a:latin typeface="Cambria Math" panose="02040503050406030204" pitchFamily="18" charset="0"/>
                                      </a:rPr>
                                    </m:ctrlPr>
                                  </m:sSubPr>
                                  <m:e>
                                    <m:r>
                                      <m:rPr>
                                        <m:nor/>
                                      </m:rPr>
                                      <a:rPr lang="pt-BR" sz="2400" b="0" i="0" smtClean="0">
                                        <a:latin typeface="Cambria Math" panose="02040503050406030204" pitchFamily="18" charset="0"/>
                                      </a:rPr>
                                      <m:t>e</m:t>
                                    </m:r>
                                  </m:e>
                                  <m:sub>
                                    <m:r>
                                      <a:rPr lang="pt-BR" sz="2400" b="0" i="1" smtClean="0">
                                        <a:latin typeface="Cambria Math" panose="02040503050406030204" pitchFamily="18" charset="0"/>
                                      </a:rPr>
                                      <m:t>𝑥</m:t>
                                    </m:r>
                                  </m:sub>
                                </m:sSub>
                              </m:e>
                            </m:mr>
                            <m:mr>
                              <m:e>
                                <m:r>
                                  <a:rPr lang="pt-BR" sz="2400" b="0" i="1" smtClean="0">
                                    <a:latin typeface="Cambria Math" panose="02040503050406030204" pitchFamily="18" charset="0"/>
                                  </a:rPr>
                                  <m:t>0</m:t>
                                </m:r>
                              </m:e>
                              <m:e>
                                <m:r>
                                  <a:rPr lang="pt-BR" sz="2400" b="0" i="1" smtClean="0">
                                    <a:latin typeface="Cambria Math" panose="02040503050406030204" pitchFamily="18" charset="0"/>
                                  </a:rPr>
                                  <m:t>1</m:t>
                                </m:r>
                              </m:e>
                              <m:e>
                                <m:r>
                                  <a:rPr lang="pt-BR" sz="2400" b="0" i="1" smtClean="0">
                                    <a:latin typeface="Cambria Math" panose="02040503050406030204" pitchFamily="18" charset="0"/>
                                  </a:rPr>
                                  <m:t>0</m:t>
                                </m:r>
                              </m:e>
                              <m:e>
                                <m:sSub>
                                  <m:sSubPr>
                                    <m:ctrlPr>
                                      <a:rPr lang="pt-BR" sz="2400" b="0" i="1" smtClean="0">
                                        <a:latin typeface="Cambria Math" panose="02040503050406030204" pitchFamily="18" charset="0"/>
                                      </a:rPr>
                                    </m:ctrlPr>
                                  </m:sSubPr>
                                  <m:e>
                                    <m:r>
                                      <m:rPr>
                                        <m:nor/>
                                      </m:rPr>
                                      <a:rPr lang="pt-BR" sz="2400" b="0" i="0" smtClean="0">
                                        <a:latin typeface="Cambria Math" panose="02040503050406030204" pitchFamily="18" charset="0"/>
                                      </a:rPr>
                                      <m:t>e</m:t>
                                    </m:r>
                                  </m:e>
                                  <m:sub>
                                    <m:r>
                                      <a:rPr lang="pt-BR" sz="2400" b="0" i="1" smtClean="0">
                                        <a:latin typeface="Cambria Math" panose="02040503050406030204" pitchFamily="18" charset="0"/>
                                      </a:rPr>
                                      <m:t>𝑦</m:t>
                                    </m:r>
                                  </m:sub>
                                </m:sSub>
                              </m:e>
                            </m:mr>
                            <m:mr>
                              <m:e>
                                <m:r>
                                  <a:rPr lang="pt-BR" sz="2400" b="0" i="1" smtClean="0">
                                    <a:latin typeface="Cambria Math" panose="02040503050406030204" pitchFamily="18" charset="0"/>
                                  </a:rPr>
                                  <m:t>0</m:t>
                                </m:r>
                              </m:e>
                              <m:e>
                                <m:r>
                                  <a:rPr lang="pt-BR" sz="2400" b="0" i="1" smtClean="0">
                                    <a:latin typeface="Cambria Math" panose="02040503050406030204" pitchFamily="18" charset="0"/>
                                  </a:rPr>
                                  <m:t>0</m:t>
                                </m:r>
                              </m:e>
                              <m:e>
                                <m:r>
                                  <a:rPr lang="pt-BR" sz="2400" b="0" i="1" smtClean="0">
                                    <a:latin typeface="Cambria Math" panose="02040503050406030204" pitchFamily="18" charset="0"/>
                                  </a:rPr>
                                  <m:t>1</m:t>
                                </m:r>
                              </m:e>
                              <m:e>
                                <m:sSub>
                                  <m:sSubPr>
                                    <m:ctrlPr>
                                      <a:rPr lang="pt-BR" sz="2400" b="0" i="1" smtClean="0">
                                        <a:latin typeface="Cambria Math" panose="02040503050406030204" pitchFamily="18" charset="0"/>
                                      </a:rPr>
                                    </m:ctrlPr>
                                  </m:sSubPr>
                                  <m:e>
                                    <m:r>
                                      <m:rPr>
                                        <m:nor/>
                                      </m:rPr>
                                      <a:rPr lang="pt-BR" sz="2400" b="0" i="0" smtClean="0">
                                        <a:latin typeface="Cambria Math" panose="02040503050406030204" pitchFamily="18" charset="0"/>
                                      </a:rPr>
                                      <m:t>e</m:t>
                                    </m:r>
                                  </m:e>
                                  <m:sub>
                                    <m:r>
                                      <a:rPr lang="pt-BR" sz="2400" b="0" i="1" smtClean="0">
                                        <a:latin typeface="Cambria Math" panose="02040503050406030204" pitchFamily="18" charset="0"/>
                                      </a:rPr>
                                      <m:t>𝑧</m:t>
                                    </m:r>
                                  </m:sub>
                                </m:sSub>
                              </m:e>
                            </m:mr>
                            <m:mr>
                              <m:e>
                                <m:r>
                                  <a:rPr lang="pt-BR" sz="2400" b="0" i="1" smtClean="0">
                                    <a:latin typeface="Cambria Math" panose="02040503050406030204" pitchFamily="18" charset="0"/>
                                  </a:rPr>
                                  <m:t>0</m:t>
                                </m:r>
                              </m:e>
                              <m:e>
                                <m:r>
                                  <a:rPr lang="pt-BR" sz="2400" b="0" i="1" smtClean="0">
                                    <a:latin typeface="Cambria Math" panose="02040503050406030204" pitchFamily="18" charset="0"/>
                                  </a:rPr>
                                  <m:t>0</m:t>
                                </m:r>
                              </m:e>
                              <m:e>
                                <m:r>
                                  <a:rPr lang="pt-BR" sz="2400" b="0" i="1" smtClean="0">
                                    <a:latin typeface="Cambria Math" panose="02040503050406030204" pitchFamily="18" charset="0"/>
                                  </a:rPr>
                                  <m:t>0</m:t>
                                </m:r>
                              </m:e>
                              <m:e>
                                <m:r>
                                  <a:rPr lang="pt-BR" sz="2400" b="0" i="1" smtClean="0">
                                    <a:latin typeface="Cambria Math" panose="02040503050406030204" pitchFamily="18" charset="0"/>
                                  </a:rPr>
                                  <m:t>1</m:t>
                                </m:r>
                              </m:e>
                            </m:mr>
                          </m:m>
                        </m:e>
                      </m:d>
                      <m:r>
                        <a:rPr lang="en-US" sz="2400" i="1" smtClean="0">
                          <a:latin typeface="Cambria Math" panose="02040503050406030204" pitchFamily="18" charset="0"/>
                          <a:ea typeface="Cambria Math" panose="02040503050406030204" pitchFamily="18" charset="0"/>
                        </a:rPr>
                        <m:t>∙</m:t>
                      </m:r>
                      <m:d>
                        <m:dPr>
                          <m:begChr m:val="["/>
                          <m:endChr m:val="]"/>
                          <m:ctrlPr>
                            <a:rPr lang="en-US" sz="2400" i="1">
                              <a:latin typeface="Cambria Math" panose="02040503050406030204" pitchFamily="18" charset="0"/>
                            </a:rPr>
                          </m:ctrlPr>
                        </m:dPr>
                        <m:e>
                          <m:m>
                            <m:mPr>
                              <m:mcs>
                                <m:mc>
                                  <m:mcPr>
                                    <m:count m:val="4"/>
                                    <m:mcJc m:val="center"/>
                                  </m:mcPr>
                                </m:mc>
                              </m:mcs>
                              <m:ctrlPr>
                                <a:rPr lang="en-US" sz="2400" i="1">
                                  <a:latin typeface="Cambria Math" panose="02040503050406030204" pitchFamily="18" charset="0"/>
                                </a:rPr>
                              </m:ctrlPr>
                            </m:mPr>
                            <m:mr>
                              <m:e>
                                <m:sSub>
                                  <m:sSubPr>
                                    <m:ctrlPr>
                                      <a:rPr lang="en-US" sz="2400" i="1" smtClean="0">
                                        <a:latin typeface="Cambria Math" panose="02040503050406030204" pitchFamily="18" charset="0"/>
                                      </a:rPr>
                                    </m:ctrlPr>
                                  </m:sSubPr>
                                  <m:e>
                                    <m:r>
                                      <m:rPr>
                                        <m:nor/>
                                      </m:rPr>
                                      <a:rPr lang="pt-BR" sz="2400" b="0" i="0" smtClean="0">
                                        <a:latin typeface="Cambria Math" panose="02040503050406030204" pitchFamily="18" charset="0"/>
                                      </a:rPr>
                                      <m:t>u</m:t>
                                    </m:r>
                                  </m:e>
                                  <m:sub>
                                    <m:r>
                                      <a:rPr lang="pt-BR" sz="2400" b="0" i="1" smtClean="0">
                                        <a:latin typeface="Cambria Math" panose="02040503050406030204" pitchFamily="18" charset="0"/>
                                      </a:rPr>
                                      <m:t>𝑥</m:t>
                                    </m:r>
                                  </m:sub>
                                </m:sSub>
                              </m:e>
                              <m:e>
                                <m:sSub>
                                  <m:sSubPr>
                                    <m:ctrlPr>
                                      <a:rPr lang="en-US" sz="2400" i="1">
                                        <a:latin typeface="Cambria Math" panose="02040503050406030204" pitchFamily="18" charset="0"/>
                                      </a:rPr>
                                    </m:ctrlPr>
                                  </m:sSubPr>
                                  <m:e>
                                    <m:r>
                                      <m:rPr>
                                        <m:nor/>
                                      </m:rPr>
                                      <a:rPr lang="pt-BR" sz="2400" b="0" i="0" smtClean="0">
                                        <a:latin typeface="Cambria Math" panose="02040503050406030204" pitchFamily="18" charset="0"/>
                                      </a:rPr>
                                      <m:t>v</m:t>
                                    </m:r>
                                  </m:e>
                                  <m:sub>
                                    <m:r>
                                      <a:rPr lang="pt-BR" sz="2400" b="0" i="1" smtClean="0">
                                        <a:latin typeface="Cambria Math" panose="02040503050406030204" pitchFamily="18" charset="0"/>
                                      </a:rPr>
                                      <m:t>𝑥</m:t>
                                    </m:r>
                                  </m:sub>
                                </m:sSub>
                              </m:e>
                              <m:e>
                                <m:sSub>
                                  <m:sSubPr>
                                    <m:ctrlPr>
                                      <a:rPr lang="en-US" sz="2400" i="1">
                                        <a:latin typeface="Cambria Math" panose="02040503050406030204" pitchFamily="18" charset="0"/>
                                      </a:rPr>
                                    </m:ctrlPr>
                                  </m:sSubPr>
                                  <m:e>
                                    <m:r>
                                      <m:rPr>
                                        <m:nor/>
                                      </m:rPr>
                                      <a:rPr lang="pt-BR" sz="2400" b="0" i="0" smtClean="0">
                                        <a:latin typeface="Cambria Math" panose="02040503050406030204" pitchFamily="18" charset="0"/>
                                      </a:rPr>
                                      <m:t>−</m:t>
                                    </m:r>
                                    <m:r>
                                      <m:rPr>
                                        <m:nor/>
                                      </m:rPr>
                                      <a:rPr lang="pt-BR" sz="2400" b="0" i="0" smtClean="0">
                                        <a:latin typeface="Cambria Math" panose="02040503050406030204" pitchFamily="18" charset="0"/>
                                      </a:rPr>
                                      <m:t>w</m:t>
                                    </m:r>
                                  </m:e>
                                  <m:sub>
                                    <m:r>
                                      <a:rPr lang="pt-BR" sz="2400" b="0" i="1" smtClean="0">
                                        <a:latin typeface="Cambria Math" panose="02040503050406030204" pitchFamily="18" charset="0"/>
                                      </a:rPr>
                                      <m:t>𝑥</m:t>
                                    </m:r>
                                  </m:sub>
                                </m:sSub>
                              </m:e>
                              <m:e>
                                <m:r>
                                  <a:rPr lang="pt-BR" sz="2400" b="0" i="1" smtClean="0">
                                    <a:latin typeface="Cambria Math" panose="02040503050406030204" pitchFamily="18" charset="0"/>
                                  </a:rPr>
                                  <m:t>0</m:t>
                                </m:r>
                              </m:e>
                            </m:mr>
                            <m:mr>
                              <m:e>
                                <m:sSub>
                                  <m:sSubPr>
                                    <m:ctrlPr>
                                      <a:rPr lang="en-US" sz="2400" i="1">
                                        <a:latin typeface="Cambria Math" panose="02040503050406030204" pitchFamily="18" charset="0"/>
                                      </a:rPr>
                                    </m:ctrlPr>
                                  </m:sSubPr>
                                  <m:e>
                                    <m:r>
                                      <m:rPr>
                                        <m:nor/>
                                      </m:rPr>
                                      <a:rPr lang="pt-BR" sz="2400" b="0" i="0" smtClean="0">
                                        <a:latin typeface="Cambria Math" panose="02040503050406030204" pitchFamily="18" charset="0"/>
                                      </a:rPr>
                                      <m:t>u</m:t>
                                    </m:r>
                                  </m:e>
                                  <m:sub>
                                    <m:r>
                                      <a:rPr lang="pt-BR" sz="2400" b="0" i="1" smtClean="0">
                                        <a:latin typeface="Cambria Math" panose="02040503050406030204" pitchFamily="18" charset="0"/>
                                      </a:rPr>
                                      <m:t>𝑦</m:t>
                                    </m:r>
                                  </m:sub>
                                </m:sSub>
                              </m:e>
                              <m:e>
                                <m:sSub>
                                  <m:sSubPr>
                                    <m:ctrlPr>
                                      <a:rPr lang="en-US" sz="2400" i="1">
                                        <a:latin typeface="Cambria Math" panose="02040503050406030204" pitchFamily="18" charset="0"/>
                                      </a:rPr>
                                    </m:ctrlPr>
                                  </m:sSubPr>
                                  <m:e>
                                    <m:r>
                                      <m:rPr>
                                        <m:nor/>
                                      </m:rPr>
                                      <a:rPr lang="pt-BR" sz="2400" b="0" i="0" smtClean="0">
                                        <a:latin typeface="Cambria Math" panose="02040503050406030204" pitchFamily="18" charset="0"/>
                                      </a:rPr>
                                      <m:t>v</m:t>
                                    </m:r>
                                  </m:e>
                                  <m:sub>
                                    <m:r>
                                      <a:rPr lang="pt-BR" sz="2400" b="0" i="1" smtClean="0">
                                        <a:latin typeface="Cambria Math" panose="02040503050406030204" pitchFamily="18" charset="0"/>
                                      </a:rPr>
                                      <m:t>𝑦</m:t>
                                    </m:r>
                                  </m:sub>
                                </m:sSub>
                              </m:e>
                              <m:e>
                                <m:sSub>
                                  <m:sSubPr>
                                    <m:ctrlPr>
                                      <a:rPr lang="en-US" sz="2400" i="1">
                                        <a:latin typeface="Cambria Math" panose="02040503050406030204" pitchFamily="18" charset="0"/>
                                      </a:rPr>
                                    </m:ctrlPr>
                                  </m:sSubPr>
                                  <m:e>
                                    <m:r>
                                      <m:rPr>
                                        <m:nor/>
                                      </m:rPr>
                                      <a:rPr lang="pt-BR" sz="2400" b="0" i="0" smtClean="0">
                                        <a:latin typeface="Cambria Math" panose="02040503050406030204" pitchFamily="18" charset="0"/>
                                      </a:rPr>
                                      <m:t>−</m:t>
                                    </m:r>
                                    <m:r>
                                      <m:rPr>
                                        <m:nor/>
                                      </m:rPr>
                                      <a:rPr lang="pt-BR" sz="2400" b="0" i="0" smtClean="0">
                                        <a:latin typeface="Cambria Math" panose="02040503050406030204" pitchFamily="18" charset="0"/>
                                      </a:rPr>
                                      <m:t>w</m:t>
                                    </m:r>
                                  </m:e>
                                  <m:sub>
                                    <m:r>
                                      <a:rPr lang="pt-BR" sz="2400" b="0" i="1" smtClean="0">
                                        <a:latin typeface="Cambria Math" panose="02040503050406030204" pitchFamily="18" charset="0"/>
                                      </a:rPr>
                                      <m:t>𝑦</m:t>
                                    </m:r>
                                  </m:sub>
                                </m:sSub>
                              </m:e>
                              <m:e>
                                <m:r>
                                  <a:rPr lang="pt-BR" sz="2400" b="0" i="1" smtClean="0">
                                    <a:latin typeface="Cambria Math" panose="02040503050406030204" pitchFamily="18" charset="0"/>
                                  </a:rPr>
                                  <m:t>0</m:t>
                                </m:r>
                              </m:e>
                            </m:mr>
                            <m:mr>
                              <m:e>
                                <m:sSub>
                                  <m:sSubPr>
                                    <m:ctrlPr>
                                      <a:rPr lang="en-US" sz="2400" i="1">
                                        <a:latin typeface="Cambria Math" panose="02040503050406030204" pitchFamily="18" charset="0"/>
                                      </a:rPr>
                                    </m:ctrlPr>
                                  </m:sSubPr>
                                  <m:e>
                                    <m:r>
                                      <m:rPr>
                                        <m:nor/>
                                      </m:rPr>
                                      <a:rPr lang="pt-BR" sz="2400" b="0" i="0" smtClean="0">
                                        <a:latin typeface="Cambria Math" panose="02040503050406030204" pitchFamily="18" charset="0"/>
                                      </a:rPr>
                                      <m:t>u</m:t>
                                    </m:r>
                                  </m:e>
                                  <m:sub>
                                    <m:r>
                                      <a:rPr lang="pt-BR" sz="2400" b="0" i="1" smtClean="0">
                                        <a:latin typeface="Cambria Math" panose="02040503050406030204" pitchFamily="18" charset="0"/>
                                      </a:rPr>
                                      <m:t>𝑧</m:t>
                                    </m:r>
                                  </m:sub>
                                </m:sSub>
                              </m:e>
                              <m:e>
                                <m:sSub>
                                  <m:sSubPr>
                                    <m:ctrlPr>
                                      <a:rPr lang="en-US" sz="2400" i="1">
                                        <a:latin typeface="Cambria Math" panose="02040503050406030204" pitchFamily="18" charset="0"/>
                                      </a:rPr>
                                    </m:ctrlPr>
                                  </m:sSubPr>
                                  <m:e>
                                    <m:r>
                                      <m:rPr>
                                        <m:nor/>
                                      </m:rPr>
                                      <a:rPr lang="pt-BR" sz="2400" b="0" i="0" smtClean="0">
                                        <a:latin typeface="Cambria Math" panose="02040503050406030204" pitchFamily="18" charset="0"/>
                                      </a:rPr>
                                      <m:t>v</m:t>
                                    </m:r>
                                  </m:e>
                                  <m:sub>
                                    <m:r>
                                      <a:rPr lang="pt-BR" sz="2400" b="0" i="1" smtClean="0">
                                        <a:latin typeface="Cambria Math" panose="02040503050406030204" pitchFamily="18" charset="0"/>
                                      </a:rPr>
                                      <m:t>𝑧</m:t>
                                    </m:r>
                                  </m:sub>
                                </m:sSub>
                              </m:e>
                              <m:e>
                                <m:sSub>
                                  <m:sSubPr>
                                    <m:ctrlPr>
                                      <a:rPr lang="en-US" sz="2400" i="1">
                                        <a:latin typeface="Cambria Math" panose="02040503050406030204" pitchFamily="18" charset="0"/>
                                      </a:rPr>
                                    </m:ctrlPr>
                                  </m:sSubPr>
                                  <m:e>
                                    <m:r>
                                      <m:rPr>
                                        <m:nor/>
                                      </m:rPr>
                                      <a:rPr lang="pt-BR" sz="2400" b="0" i="0" smtClean="0">
                                        <a:latin typeface="Cambria Math" panose="02040503050406030204" pitchFamily="18" charset="0"/>
                                      </a:rPr>
                                      <m:t>−</m:t>
                                    </m:r>
                                    <m:r>
                                      <m:rPr>
                                        <m:nor/>
                                      </m:rPr>
                                      <a:rPr lang="pt-BR" sz="2400" b="0" i="0" smtClean="0">
                                        <a:latin typeface="Cambria Math" panose="02040503050406030204" pitchFamily="18" charset="0"/>
                                      </a:rPr>
                                      <m:t>w</m:t>
                                    </m:r>
                                  </m:e>
                                  <m:sub>
                                    <m:r>
                                      <a:rPr lang="pt-BR" sz="2400" b="0" i="1" smtClean="0">
                                        <a:latin typeface="Cambria Math" panose="02040503050406030204" pitchFamily="18" charset="0"/>
                                      </a:rPr>
                                      <m:t>𝑧</m:t>
                                    </m:r>
                                  </m:sub>
                                </m:sSub>
                              </m:e>
                              <m:e>
                                <m:r>
                                  <a:rPr lang="pt-BR" sz="2400" b="0" i="1" smtClean="0">
                                    <a:latin typeface="Cambria Math" panose="02040503050406030204" pitchFamily="18" charset="0"/>
                                  </a:rPr>
                                  <m:t>0</m:t>
                                </m:r>
                              </m:e>
                            </m:mr>
                            <m:mr>
                              <m:e>
                                <m:r>
                                  <a:rPr lang="pt-BR" sz="2400" b="0" i="1" smtClean="0">
                                    <a:latin typeface="Cambria Math" panose="02040503050406030204" pitchFamily="18" charset="0"/>
                                  </a:rPr>
                                  <m:t>0</m:t>
                                </m:r>
                              </m:e>
                              <m:e>
                                <m:r>
                                  <a:rPr lang="pt-BR" sz="2400" b="0" i="1" smtClean="0">
                                    <a:latin typeface="Cambria Math" panose="02040503050406030204" pitchFamily="18" charset="0"/>
                                  </a:rPr>
                                  <m:t>0</m:t>
                                </m:r>
                              </m:e>
                              <m:e>
                                <m:r>
                                  <a:rPr lang="pt-BR" sz="2400" b="0" i="1" smtClean="0">
                                    <a:latin typeface="Cambria Math" panose="02040503050406030204" pitchFamily="18" charset="0"/>
                                  </a:rPr>
                                  <m:t>0</m:t>
                                </m:r>
                              </m:e>
                              <m:e>
                                <m:r>
                                  <a:rPr lang="pt-BR" sz="2400" b="0" i="1" smtClean="0">
                                    <a:latin typeface="Cambria Math" panose="02040503050406030204" pitchFamily="18" charset="0"/>
                                  </a:rPr>
                                  <m:t>1</m:t>
                                </m:r>
                              </m:e>
                            </m:mr>
                          </m:m>
                        </m:e>
                      </m:d>
                    </m:oMath>
                  </m:oMathPara>
                </a14:m>
                <a:endParaRPr lang="en-US" sz="2400" dirty="0"/>
              </a:p>
            </p:txBody>
          </p:sp>
        </mc:Choice>
        <mc:Fallback xmlns="">
          <p:sp>
            <p:nvSpPr>
              <p:cNvPr id="3" name="TextBox 2">
                <a:extLst>
                  <a:ext uri="{FF2B5EF4-FFF2-40B4-BE49-F238E27FC236}">
                    <a16:creationId xmlns:a16="http://schemas.microsoft.com/office/drawing/2014/main" id="{778D052E-4C67-9774-2CF0-77651D4B8ACA}"/>
                  </a:ext>
                </a:extLst>
              </p:cNvPr>
              <p:cNvSpPr txBox="1">
                <a:spLocks noRot="1" noChangeAspect="1" noMove="1" noResize="1" noEditPoints="1" noAdjustHandles="1" noChangeArrowheads="1" noChangeShapeType="1" noTextEdit="1"/>
              </p:cNvSpPr>
              <p:nvPr/>
            </p:nvSpPr>
            <p:spPr>
              <a:xfrm>
                <a:off x="1488332" y="4111517"/>
                <a:ext cx="6322979" cy="1405706"/>
              </a:xfrm>
              <a:prstGeom prst="rect">
                <a:avLst/>
              </a:prstGeom>
              <a:blipFill>
                <a:blip r:embed="rId4"/>
                <a:stretch>
                  <a:fillRect t="-893" b="-6250"/>
                </a:stretch>
              </a:blipFill>
            </p:spPr>
            <p:txBody>
              <a:bodyPr/>
              <a:lstStyle/>
              <a:p>
                <a:r>
                  <a:rPr lang="en-US">
                    <a:noFill/>
                  </a:rPr>
                  <a:t> </a:t>
                </a:r>
              </a:p>
            </p:txBody>
          </p:sp>
        </mc:Fallback>
      </mc:AlternateContent>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83"/>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childTnLst>
                                    <p:set>
                                      <p:cBhvr>
                                        <p:cTn id="9"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516"/>
        <p:cNvGrpSpPr/>
        <p:nvPr/>
      </p:nvGrpSpPr>
      <p:grpSpPr>
        <a:xfrm>
          <a:off x="0" y="0"/>
          <a:ext cx="0" cy="0"/>
          <a:chOff x="0" y="0"/>
          <a:chExt cx="0" cy="0"/>
        </a:xfrm>
      </p:grpSpPr>
      <p:sp>
        <p:nvSpPr>
          <p:cNvPr id="517" name="Google Shape;517;p49"/>
          <p:cNvSpPr txBox="1">
            <a:spLocks noGrp="1"/>
          </p:cNvSpPr>
          <p:nvPr>
            <p:ph type="body" idx="1"/>
          </p:nvPr>
        </p:nvSpPr>
        <p:spPr>
          <a:xfrm>
            <a:off x="390550" y="838983"/>
            <a:ext cx="8428200" cy="902700"/>
          </a:xfrm>
          <a:prstGeom prst="rect">
            <a:avLst/>
          </a:prstGeom>
        </p:spPr>
        <p:txBody>
          <a:bodyPr spcFirstLastPara="1" wrap="square" lIns="91425" tIns="45700" rIns="91425" bIns="45700" anchor="t" anchorCtr="0">
            <a:normAutofit/>
          </a:bodyPr>
          <a:lstStyle/>
          <a:p>
            <a:pPr marL="0" lvl="0" indent="0" algn="l" rtl="0">
              <a:spcBef>
                <a:spcPts val="400"/>
              </a:spcBef>
              <a:spcAft>
                <a:spcPts val="0"/>
              </a:spcAft>
              <a:buNone/>
            </a:pPr>
            <a:r>
              <a:rPr lang="pt-BR"/>
              <a:t>A inversa do produto de A por B é igual ao produto das matrizes inversa de B pela inversa de A</a:t>
            </a:r>
            <a:endParaRPr/>
          </a:p>
        </p:txBody>
      </p:sp>
      <p:sp>
        <p:nvSpPr>
          <p:cNvPr id="518" name="Google Shape;518;p49"/>
          <p:cNvSpPr txBox="1">
            <a:spLocks noGrp="1"/>
          </p:cNvSpPr>
          <p:nvPr>
            <p:ph type="title"/>
          </p:nvPr>
        </p:nvSpPr>
        <p:spPr>
          <a:xfrm>
            <a:off x="84172" y="113717"/>
            <a:ext cx="8428200" cy="5160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pt-BR"/>
              <a:t>Inversas do produto de duas matrizes</a:t>
            </a:r>
            <a:endParaRPr/>
          </a:p>
        </p:txBody>
      </p:sp>
      <p:sp>
        <p:nvSpPr>
          <p:cNvPr id="519" name="Google Shape;519;p49"/>
          <p:cNvSpPr txBox="1">
            <a:spLocks noGrp="1"/>
          </p:cNvSpPr>
          <p:nvPr>
            <p:ph type="sldNum" idx="12"/>
          </p:nvPr>
        </p:nvSpPr>
        <p:spPr>
          <a:xfrm>
            <a:off x="0" y="5410729"/>
            <a:ext cx="474900" cy="3042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pt-BR"/>
              <a:t>49</a:t>
            </a:fld>
            <a:endParaRPr/>
          </a:p>
        </p:txBody>
      </p:sp>
      <p:pic>
        <p:nvPicPr>
          <p:cNvPr id="520" name="Google Shape;520;p49" descr="{&quot;code&quot;:&quot;$$\\left(T\\cdot R\\right)^{-1}=R^{-1}\\cdot T^{-1}$$&quot;,&quot;backgroundColor&quot;:&quot;#FFFFFF&quot;,&quot;type&quot;:&quot;$$&quot;,&quot;backgroundColorModified&quot;:false,&quot;aid&quot;:null,&quot;font&quot;:{&quot;size&quot;:41.5,&quot;family&quot;:&quot;Verdana&quot;,&quot;color&quot;:&quot;#000000&quot;},&quot;id&quot;:&quot;5&quot;,&quot;ts&quot;:1631368313117,&quot;cs&quot;:&quot;kjIHYTthEp7xiRmrDDn9+Q==&quot;,&quot;size&quot;:{&quot;width&quot;:628.5,&quot;height&quot;:82}}"/>
          <p:cNvPicPr preferRelativeResize="0"/>
          <p:nvPr/>
        </p:nvPicPr>
        <p:blipFill>
          <a:blip r:embed="rId3">
            <a:alphaModFix/>
          </a:blip>
          <a:stretch>
            <a:fillRect/>
          </a:stretch>
        </p:blipFill>
        <p:spPr>
          <a:xfrm>
            <a:off x="1646938" y="2074113"/>
            <a:ext cx="5986463" cy="781050"/>
          </a:xfrm>
          <a:prstGeom prst="rect">
            <a:avLst/>
          </a:prstGeom>
          <a:noFill/>
          <a:ln>
            <a:noFill/>
          </a:ln>
        </p:spPr>
      </p:pic>
      <p:pic>
        <p:nvPicPr>
          <p:cNvPr id="1026" name="Picture 2" descr="Long Red Curved Arrow Vector Icon - [Free Download] - (SVG and PNG)">
            <a:extLst>
              <a:ext uri="{FF2B5EF4-FFF2-40B4-BE49-F238E27FC236}">
                <a16:creationId xmlns:a16="http://schemas.microsoft.com/office/drawing/2014/main" id="{5A60C6E8-737F-FDB4-186D-F9997194B7E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04054" y="2984971"/>
            <a:ext cx="2119122" cy="8302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835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after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barn(outVertical)">
                                      <p:cBhvr>
                                        <p:cTn id="7"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7797C5D-E997-A9F6-3476-013F3757271D}"/>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pt-BR" smtClean="0"/>
              <a:t>5</a:t>
            </a:fld>
            <a:endParaRPr lang="pt-BR"/>
          </a:p>
        </p:txBody>
      </p:sp>
      <p:pic>
        <p:nvPicPr>
          <p:cNvPr id="5" name="Picture 4">
            <a:extLst>
              <a:ext uri="{FF2B5EF4-FFF2-40B4-BE49-F238E27FC236}">
                <a16:creationId xmlns:a16="http://schemas.microsoft.com/office/drawing/2014/main" id="{3C39AA33-20C3-766E-A3BE-064BB9BC60F6}"/>
              </a:ext>
            </a:extLst>
          </p:cNvPr>
          <p:cNvPicPr>
            <a:picLocks noChangeAspect="1"/>
          </p:cNvPicPr>
          <p:nvPr/>
        </p:nvPicPr>
        <p:blipFill>
          <a:blip r:embed="rId2"/>
          <a:stretch>
            <a:fillRect/>
          </a:stretch>
        </p:blipFill>
        <p:spPr>
          <a:xfrm>
            <a:off x="685800" y="248548"/>
            <a:ext cx="7772400" cy="5217904"/>
          </a:xfrm>
          <a:prstGeom prst="rect">
            <a:avLst/>
          </a:prstGeom>
        </p:spPr>
      </p:pic>
    </p:spTree>
    <p:extLst>
      <p:ext uri="{BB962C8B-B14F-4D97-AF65-F5344CB8AC3E}">
        <p14:creationId xmlns:p14="http://schemas.microsoft.com/office/powerpoint/2010/main" val="336185927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479"/>
        <p:cNvGrpSpPr/>
        <p:nvPr/>
      </p:nvGrpSpPr>
      <p:grpSpPr>
        <a:xfrm>
          <a:off x="0" y="0"/>
          <a:ext cx="0" cy="0"/>
          <a:chOff x="0" y="0"/>
          <a:chExt cx="0" cy="0"/>
        </a:xfrm>
      </p:grpSpPr>
      <p:sp>
        <p:nvSpPr>
          <p:cNvPr id="480" name="Google Shape;480;p45"/>
          <p:cNvSpPr txBox="1">
            <a:spLocks noGrp="1"/>
          </p:cNvSpPr>
          <p:nvPr>
            <p:ph type="title"/>
          </p:nvPr>
        </p:nvSpPr>
        <p:spPr>
          <a:xfrm>
            <a:off x="84172" y="113717"/>
            <a:ext cx="8428200" cy="5160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C00026"/>
              </a:buClr>
              <a:buSzPts val="2600"/>
              <a:buFont typeface="Verdana"/>
              <a:buNone/>
            </a:pPr>
            <a:r>
              <a:rPr lang="pt-BR"/>
              <a:t>Transformação de "Look-At"</a:t>
            </a:r>
            <a:endParaRPr/>
          </a:p>
        </p:txBody>
      </p:sp>
      <p:sp>
        <p:nvSpPr>
          <p:cNvPr id="482" name="Google Shape;482;p45"/>
          <p:cNvSpPr txBox="1">
            <a:spLocks noGrp="1"/>
          </p:cNvSpPr>
          <p:nvPr>
            <p:ph type="sldNum" idx="12"/>
          </p:nvPr>
        </p:nvSpPr>
        <p:spPr>
          <a:xfrm>
            <a:off x="0" y="5410729"/>
            <a:ext cx="474900" cy="3042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pt-BR"/>
              <a:t>50</a:t>
            </a:fld>
            <a:endParaRPr/>
          </a:p>
        </p:txBody>
      </p:sp>
      <p:sp>
        <p:nvSpPr>
          <p:cNvPr id="483" name="Google Shape;483;p45"/>
          <p:cNvSpPr txBox="1"/>
          <p:nvPr/>
        </p:nvSpPr>
        <p:spPr>
          <a:xfrm>
            <a:off x="474900" y="2755773"/>
            <a:ext cx="8428200" cy="528900"/>
          </a:xfrm>
          <a:prstGeom prst="rect">
            <a:avLst/>
          </a:prstGeom>
          <a:noFill/>
          <a:ln>
            <a:noFill/>
          </a:ln>
        </p:spPr>
        <p:txBody>
          <a:bodyPr spcFirstLastPara="1" wrap="square" lIns="91425" tIns="45700" rIns="91425" bIns="45700" anchor="t" anchorCtr="0">
            <a:normAutofit/>
          </a:bodyPr>
          <a:lstStyle/>
          <a:p>
            <a:pPr marL="0" marR="0" lvl="0" indent="0" algn="l" rtl="0">
              <a:spcBef>
                <a:spcPts val="0"/>
              </a:spcBef>
              <a:spcAft>
                <a:spcPts val="0"/>
              </a:spcAft>
              <a:buClr>
                <a:schemeClr val="dk1"/>
              </a:buClr>
              <a:buSzPts val="2000"/>
              <a:buFont typeface="Verdana"/>
              <a:buNone/>
            </a:pPr>
            <a:r>
              <a:rPr lang="pt-BR" sz="2000" b="0" dirty="0">
                <a:solidFill>
                  <a:schemeClr val="dk1"/>
                </a:solidFill>
                <a:latin typeface="Verdana"/>
                <a:ea typeface="Verdana"/>
                <a:cs typeface="Verdana"/>
                <a:sym typeface="Verdana"/>
              </a:rPr>
              <a:t>A transformação de “look-</a:t>
            </a:r>
            <a:r>
              <a:rPr lang="pt-BR" sz="2000" b="0" dirty="0" err="1">
                <a:solidFill>
                  <a:schemeClr val="dk1"/>
                </a:solidFill>
                <a:latin typeface="Verdana"/>
                <a:ea typeface="Verdana"/>
                <a:cs typeface="Verdana"/>
                <a:sym typeface="Verdana"/>
              </a:rPr>
              <a:t>at</a:t>
            </a:r>
            <a:r>
              <a:rPr lang="pt-BR" sz="2000" b="0" dirty="0">
                <a:solidFill>
                  <a:schemeClr val="dk1"/>
                </a:solidFill>
                <a:latin typeface="Verdana"/>
                <a:ea typeface="Verdana"/>
                <a:cs typeface="Verdana"/>
                <a:sym typeface="Verdana"/>
              </a:rPr>
              <a:t>” é o inverso da matriz acima:</a:t>
            </a:r>
            <a:endParaRPr dirty="0"/>
          </a:p>
        </p:txBody>
      </p:sp>
      <p:sp>
        <p:nvSpPr>
          <p:cNvPr id="484" name="Google Shape;484;p45"/>
          <p:cNvSpPr/>
          <p:nvPr/>
        </p:nvSpPr>
        <p:spPr>
          <a:xfrm>
            <a:off x="3764475" y="3588966"/>
            <a:ext cx="4061700" cy="1422900"/>
          </a:xfrm>
          <a:prstGeom prst="rect">
            <a:avLst/>
          </a:prstGeom>
          <a:noFill/>
          <a:ln w="28575"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486" name="Google Shape;486;p45" descr="{&quot;backgroundColorModified&quot;:false,&quot;type&quot;:&quot;$$&quot;,&quot;id&quot;:&quot;3&quot;,&quot;aid&quot;:null,&quot;font&quot;:{&quot;color&quot;:&quot;#000000&quot;,&quot;family&quot;:&quot;Arial&quot;,&quot;size&quot;:18},&quot;backgroundColor&quot;:&quot;#FFFFFF&quot;,&quot;code&quot;:&quot;$$\\begin{bmatrix}\n{\\text{u}_{x}}&amp;{\\text{v}_{x}}&amp;{\\text{-w}_{x}}&amp;{\\text{e}_{x}}\\\\\n{\\text{u}_{y}}&amp;{\\text{v}_{y}}&amp;{\\text{-w}_{y}}&amp;{\\text{e}_{y}}\\\\\n{\\text{u}_{z}}&amp;{\\text{v}_{z}}&amp;{\\text{-w}_{z}}&amp;{\\text{e}_{z}}\\\\\n{0}&amp;{0}&amp;{0}&amp;{1}\\\\\n\\end{bmatrix}^{-1}=\\begin{bmatrix}\n{\\text{u}_{x}}&amp;{\\text{u}_{y}}&amp;{\\text{u}_{z}}&amp;{0}\\\\\n{\\text{v}_{x}}&amp;{\\text{v}_{y}}&amp;{\\text{v}_{z}}&amp;{0}\\\\\n{\\text{-w}_{x}}&amp;{\\text{-w}_{y}}&amp;{\\text{-w}_{z}}&amp;{0}\\\\\n{0}&amp;{0}&amp;{0}&amp;{1}\\\\\n\\end{bmatrix}\\cdot\\begin{bmatrix}\n{1}&amp;{0}&amp;{0}&amp;{\\text{-e}_{x}}\\\\\n{0}&amp;{1}&amp;{0}&amp;{\\text{-e}_{y}}\\\\\n{0}&amp;{0}&amp;{1}&amp;{\\text{-e}_{z}}\\\\\n{0}&amp;{0}&amp;{0}&amp;{1}\\\\\n\\end{bmatrix}$$&quot;,&quot;ts&quot;:1630454705874,&quot;cs&quot;:&quot;IU+LwNu03487HVQ8Rt2TBw==&quot;,&quot;size&quot;:{&quot;width&quot;:771.5,&quot;height&quot;:155}}"/>
          <p:cNvPicPr preferRelativeResize="0"/>
          <p:nvPr/>
        </p:nvPicPr>
        <p:blipFill>
          <a:blip r:embed="rId3">
            <a:alphaModFix/>
          </a:blip>
          <a:stretch>
            <a:fillRect/>
          </a:stretch>
        </p:blipFill>
        <p:spPr>
          <a:xfrm>
            <a:off x="1176563" y="3634203"/>
            <a:ext cx="6579506" cy="1321875"/>
          </a:xfrm>
          <a:prstGeom prst="rect">
            <a:avLst/>
          </a:prstGeom>
          <a:noFill/>
          <a:ln>
            <a:noFill/>
          </a:ln>
        </p:spPr>
      </p:pic>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3B6B94C7-06E8-3596-90CD-E5A199452FE4}"/>
                  </a:ext>
                </a:extLst>
              </p:cNvPr>
              <p:cNvSpPr txBox="1"/>
              <p:nvPr/>
            </p:nvSpPr>
            <p:spPr>
              <a:xfrm>
                <a:off x="2109809" y="1167779"/>
                <a:ext cx="4713014" cy="1171154"/>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d>
                        <m:dPr>
                          <m:begChr m:val="["/>
                          <m:endChr m:val="]"/>
                          <m:ctrlPr>
                            <a:rPr lang="en-US" sz="2000" i="1" smtClean="0">
                              <a:latin typeface="Cambria Math" panose="02040503050406030204" pitchFamily="18" charset="0"/>
                            </a:rPr>
                          </m:ctrlPr>
                        </m:dPr>
                        <m:e>
                          <m:m>
                            <m:mPr>
                              <m:mcs>
                                <m:mc>
                                  <m:mcPr>
                                    <m:count m:val="4"/>
                                    <m:mcJc m:val="center"/>
                                  </m:mcPr>
                                </m:mc>
                              </m:mcs>
                              <m:ctrlPr>
                                <a:rPr lang="en-US" sz="2000" i="1" smtClean="0">
                                  <a:latin typeface="Cambria Math" panose="02040503050406030204" pitchFamily="18" charset="0"/>
                                </a:rPr>
                              </m:ctrlPr>
                            </m:mPr>
                            <m:mr>
                              <m:e>
                                <m:r>
                                  <m:rPr>
                                    <m:brk m:alnAt="7"/>
                                  </m:rPr>
                                  <a:rPr lang="pt-BR" sz="2000" b="0" i="1" smtClean="0">
                                    <a:latin typeface="Cambria Math" panose="02040503050406030204" pitchFamily="18" charset="0"/>
                                  </a:rPr>
                                  <m:t>1</m:t>
                                </m:r>
                              </m:e>
                              <m:e>
                                <m:r>
                                  <a:rPr lang="pt-BR" sz="2000" b="0" i="1" smtClean="0">
                                    <a:latin typeface="Cambria Math" panose="02040503050406030204" pitchFamily="18" charset="0"/>
                                  </a:rPr>
                                  <m:t>0</m:t>
                                </m:r>
                              </m:e>
                              <m:e>
                                <m:r>
                                  <a:rPr lang="pt-BR" sz="2000" b="0" i="1" smtClean="0">
                                    <a:latin typeface="Cambria Math" panose="02040503050406030204" pitchFamily="18" charset="0"/>
                                  </a:rPr>
                                  <m:t>0</m:t>
                                </m:r>
                              </m:e>
                              <m:e>
                                <m:sSub>
                                  <m:sSubPr>
                                    <m:ctrlPr>
                                      <a:rPr lang="en-US" sz="2000" i="1" smtClean="0">
                                        <a:latin typeface="Cambria Math" panose="02040503050406030204" pitchFamily="18" charset="0"/>
                                      </a:rPr>
                                    </m:ctrlPr>
                                  </m:sSubPr>
                                  <m:e>
                                    <m:r>
                                      <m:rPr>
                                        <m:nor/>
                                      </m:rPr>
                                      <a:rPr lang="pt-BR" sz="2000" b="0" i="0" smtClean="0">
                                        <a:latin typeface="Cambria Math" panose="02040503050406030204" pitchFamily="18" charset="0"/>
                                      </a:rPr>
                                      <m:t>e</m:t>
                                    </m:r>
                                  </m:e>
                                  <m:sub>
                                    <m:r>
                                      <a:rPr lang="pt-BR" sz="2000" b="0" i="1" smtClean="0">
                                        <a:latin typeface="Cambria Math" panose="02040503050406030204" pitchFamily="18" charset="0"/>
                                      </a:rPr>
                                      <m:t>𝑥</m:t>
                                    </m:r>
                                  </m:sub>
                                </m:sSub>
                              </m:e>
                            </m:mr>
                            <m:mr>
                              <m:e>
                                <m:r>
                                  <a:rPr lang="pt-BR" sz="2000" b="0" i="1" smtClean="0">
                                    <a:latin typeface="Cambria Math" panose="02040503050406030204" pitchFamily="18" charset="0"/>
                                  </a:rPr>
                                  <m:t>0</m:t>
                                </m:r>
                              </m:e>
                              <m:e>
                                <m:r>
                                  <a:rPr lang="pt-BR" sz="2000" b="0" i="1" smtClean="0">
                                    <a:latin typeface="Cambria Math" panose="02040503050406030204" pitchFamily="18" charset="0"/>
                                  </a:rPr>
                                  <m:t>1</m:t>
                                </m:r>
                              </m:e>
                              <m:e>
                                <m:r>
                                  <a:rPr lang="pt-BR" sz="2000" b="0" i="1" smtClean="0">
                                    <a:latin typeface="Cambria Math" panose="02040503050406030204" pitchFamily="18" charset="0"/>
                                  </a:rPr>
                                  <m:t>0</m:t>
                                </m:r>
                              </m:e>
                              <m:e>
                                <m:sSub>
                                  <m:sSubPr>
                                    <m:ctrlPr>
                                      <a:rPr lang="pt-BR" sz="2000" b="0" i="1" smtClean="0">
                                        <a:latin typeface="Cambria Math" panose="02040503050406030204" pitchFamily="18" charset="0"/>
                                      </a:rPr>
                                    </m:ctrlPr>
                                  </m:sSubPr>
                                  <m:e>
                                    <m:r>
                                      <m:rPr>
                                        <m:nor/>
                                      </m:rPr>
                                      <a:rPr lang="pt-BR" sz="2000" b="0" i="0" smtClean="0">
                                        <a:latin typeface="Cambria Math" panose="02040503050406030204" pitchFamily="18" charset="0"/>
                                      </a:rPr>
                                      <m:t>e</m:t>
                                    </m:r>
                                  </m:e>
                                  <m:sub>
                                    <m:r>
                                      <a:rPr lang="pt-BR" sz="2000" b="0" i="1" smtClean="0">
                                        <a:latin typeface="Cambria Math" panose="02040503050406030204" pitchFamily="18" charset="0"/>
                                      </a:rPr>
                                      <m:t>𝑦</m:t>
                                    </m:r>
                                  </m:sub>
                                </m:sSub>
                              </m:e>
                            </m:mr>
                            <m:mr>
                              <m:e>
                                <m:r>
                                  <a:rPr lang="pt-BR" sz="2000" b="0" i="1" smtClean="0">
                                    <a:latin typeface="Cambria Math" panose="02040503050406030204" pitchFamily="18" charset="0"/>
                                  </a:rPr>
                                  <m:t>0</m:t>
                                </m:r>
                              </m:e>
                              <m:e>
                                <m:r>
                                  <a:rPr lang="pt-BR" sz="2000" b="0" i="1" smtClean="0">
                                    <a:latin typeface="Cambria Math" panose="02040503050406030204" pitchFamily="18" charset="0"/>
                                  </a:rPr>
                                  <m:t>0</m:t>
                                </m:r>
                              </m:e>
                              <m:e>
                                <m:r>
                                  <a:rPr lang="pt-BR" sz="2000" b="0" i="1" smtClean="0">
                                    <a:latin typeface="Cambria Math" panose="02040503050406030204" pitchFamily="18" charset="0"/>
                                  </a:rPr>
                                  <m:t>1</m:t>
                                </m:r>
                              </m:e>
                              <m:e>
                                <m:sSub>
                                  <m:sSubPr>
                                    <m:ctrlPr>
                                      <a:rPr lang="pt-BR" sz="2000" b="0" i="1" smtClean="0">
                                        <a:latin typeface="Cambria Math" panose="02040503050406030204" pitchFamily="18" charset="0"/>
                                      </a:rPr>
                                    </m:ctrlPr>
                                  </m:sSubPr>
                                  <m:e>
                                    <m:r>
                                      <m:rPr>
                                        <m:nor/>
                                      </m:rPr>
                                      <a:rPr lang="pt-BR" sz="2000" b="0" i="0" smtClean="0">
                                        <a:latin typeface="Cambria Math" panose="02040503050406030204" pitchFamily="18" charset="0"/>
                                      </a:rPr>
                                      <m:t>e</m:t>
                                    </m:r>
                                  </m:e>
                                  <m:sub>
                                    <m:r>
                                      <a:rPr lang="pt-BR" sz="2000" b="0" i="1" smtClean="0">
                                        <a:latin typeface="Cambria Math" panose="02040503050406030204" pitchFamily="18" charset="0"/>
                                      </a:rPr>
                                      <m:t>𝑧</m:t>
                                    </m:r>
                                  </m:sub>
                                </m:sSub>
                              </m:e>
                            </m:mr>
                            <m:mr>
                              <m:e>
                                <m:r>
                                  <a:rPr lang="pt-BR" sz="2000" b="0" i="1" smtClean="0">
                                    <a:latin typeface="Cambria Math" panose="02040503050406030204" pitchFamily="18" charset="0"/>
                                  </a:rPr>
                                  <m:t>0</m:t>
                                </m:r>
                              </m:e>
                              <m:e>
                                <m:r>
                                  <a:rPr lang="pt-BR" sz="2000" b="0" i="1" smtClean="0">
                                    <a:latin typeface="Cambria Math" panose="02040503050406030204" pitchFamily="18" charset="0"/>
                                  </a:rPr>
                                  <m:t>0</m:t>
                                </m:r>
                              </m:e>
                              <m:e>
                                <m:r>
                                  <a:rPr lang="pt-BR" sz="2000" b="0" i="1" smtClean="0">
                                    <a:latin typeface="Cambria Math" panose="02040503050406030204" pitchFamily="18" charset="0"/>
                                  </a:rPr>
                                  <m:t>0</m:t>
                                </m:r>
                              </m:e>
                              <m:e>
                                <m:r>
                                  <a:rPr lang="pt-BR" sz="2000" b="0" i="1" smtClean="0">
                                    <a:latin typeface="Cambria Math" panose="02040503050406030204" pitchFamily="18" charset="0"/>
                                  </a:rPr>
                                  <m:t>1</m:t>
                                </m:r>
                              </m:e>
                            </m:mr>
                          </m:m>
                        </m:e>
                      </m:d>
                      <m:r>
                        <a:rPr lang="en-US" sz="2000" i="1" smtClean="0">
                          <a:latin typeface="Cambria Math" panose="02040503050406030204" pitchFamily="18" charset="0"/>
                          <a:ea typeface="Cambria Math" panose="02040503050406030204" pitchFamily="18" charset="0"/>
                        </a:rPr>
                        <m:t>∙</m:t>
                      </m:r>
                      <m:d>
                        <m:dPr>
                          <m:begChr m:val="["/>
                          <m:endChr m:val="]"/>
                          <m:ctrlPr>
                            <a:rPr lang="en-US" sz="2000" i="1">
                              <a:latin typeface="Cambria Math" panose="02040503050406030204" pitchFamily="18" charset="0"/>
                            </a:rPr>
                          </m:ctrlPr>
                        </m:dPr>
                        <m:e>
                          <m:m>
                            <m:mPr>
                              <m:mcs>
                                <m:mc>
                                  <m:mcPr>
                                    <m:count m:val="4"/>
                                    <m:mcJc m:val="center"/>
                                  </m:mcPr>
                                </m:mc>
                              </m:mcs>
                              <m:ctrlPr>
                                <a:rPr lang="en-US" sz="2000" i="1">
                                  <a:latin typeface="Cambria Math" panose="02040503050406030204" pitchFamily="18" charset="0"/>
                                </a:rPr>
                              </m:ctrlPr>
                            </m:mPr>
                            <m:mr>
                              <m:e>
                                <m:sSub>
                                  <m:sSubPr>
                                    <m:ctrlPr>
                                      <a:rPr lang="en-US" sz="2000" i="1" smtClean="0">
                                        <a:latin typeface="Cambria Math" panose="02040503050406030204" pitchFamily="18" charset="0"/>
                                      </a:rPr>
                                    </m:ctrlPr>
                                  </m:sSubPr>
                                  <m:e>
                                    <m:r>
                                      <m:rPr>
                                        <m:nor/>
                                      </m:rPr>
                                      <a:rPr lang="pt-BR" sz="2000" b="0" i="0" smtClean="0">
                                        <a:latin typeface="Cambria Math" panose="02040503050406030204" pitchFamily="18" charset="0"/>
                                      </a:rPr>
                                      <m:t>u</m:t>
                                    </m:r>
                                  </m:e>
                                  <m:sub>
                                    <m:r>
                                      <a:rPr lang="pt-BR" sz="2000" b="0" i="1" smtClean="0">
                                        <a:latin typeface="Cambria Math" panose="02040503050406030204" pitchFamily="18" charset="0"/>
                                      </a:rPr>
                                      <m:t>𝑥</m:t>
                                    </m:r>
                                  </m:sub>
                                </m:sSub>
                              </m:e>
                              <m:e>
                                <m:sSub>
                                  <m:sSubPr>
                                    <m:ctrlPr>
                                      <a:rPr lang="en-US" sz="2000" i="1">
                                        <a:latin typeface="Cambria Math" panose="02040503050406030204" pitchFamily="18" charset="0"/>
                                      </a:rPr>
                                    </m:ctrlPr>
                                  </m:sSubPr>
                                  <m:e>
                                    <m:r>
                                      <m:rPr>
                                        <m:nor/>
                                      </m:rPr>
                                      <a:rPr lang="pt-BR" sz="2000" b="0" i="0" smtClean="0">
                                        <a:latin typeface="Cambria Math" panose="02040503050406030204" pitchFamily="18" charset="0"/>
                                      </a:rPr>
                                      <m:t>v</m:t>
                                    </m:r>
                                  </m:e>
                                  <m:sub>
                                    <m:r>
                                      <a:rPr lang="pt-BR" sz="2000" b="0" i="1" smtClean="0">
                                        <a:latin typeface="Cambria Math" panose="02040503050406030204" pitchFamily="18" charset="0"/>
                                      </a:rPr>
                                      <m:t>𝑥</m:t>
                                    </m:r>
                                  </m:sub>
                                </m:sSub>
                              </m:e>
                              <m:e>
                                <m:sSub>
                                  <m:sSubPr>
                                    <m:ctrlPr>
                                      <a:rPr lang="en-US" sz="2000" i="1">
                                        <a:latin typeface="Cambria Math" panose="02040503050406030204" pitchFamily="18" charset="0"/>
                                      </a:rPr>
                                    </m:ctrlPr>
                                  </m:sSubPr>
                                  <m:e>
                                    <m:r>
                                      <m:rPr>
                                        <m:nor/>
                                      </m:rPr>
                                      <a:rPr lang="pt-BR" sz="2000" b="0" i="0" smtClean="0">
                                        <a:latin typeface="Cambria Math" panose="02040503050406030204" pitchFamily="18" charset="0"/>
                                      </a:rPr>
                                      <m:t>−</m:t>
                                    </m:r>
                                    <m:r>
                                      <m:rPr>
                                        <m:nor/>
                                      </m:rPr>
                                      <a:rPr lang="pt-BR" sz="2000" b="0" i="0" smtClean="0">
                                        <a:latin typeface="Cambria Math" panose="02040503050406030204" pitchFamily="18" charset="0"/>
                                      </a:rPr>
                                      <m:t>w</m:t>
                                    </m:r>
                                  </m:e>
                                  <m:sub>
                                    <m:r>
                                      <a:rPr lang="pt-BR" sz="2000" b="0" i="1" smtClean="0">
                                        <a:latin typeface="Cambria Math" panose="02040503050406030204" pitchFamily="18" charset="0"/>
                                      </a:rPr>
                                      <m:t>𝑥</m:t>
                                    </m:r>
                                  </m:sub>
                                </m:sSub>
                              </m:e>
                              <m:e>
                                <m:r>
                                  <a:rPr lang="pt-BR" sz="2000" b="0" i="1" smtClean="0">
                                    <a:latin typeface="Cambria Math" panose="02040503050406030204" pitchFamily="18" charset="0"/>
                                  </a:rPr>
                                  <m:t>0</m:t>
                                </m:r>
                              </m:e>
                            </m:mr>
                            <m:mr>
                              <m:e>
                                <m:sSub>
                                  <m:sSubPr>
                                    <m:ctrlPr>
                                      <a:rPr lang="en-US" sz="2000" i="1">
                                        <a:latin typeface="Cambria Math" panose="02040503050406030204" pitchFamily="18" charset="0"/>
                                      </a:rPr>
                                    </m:ctrlPr>
                                  </m:sSubPr>
                                  <m:e>
                                    <m:r>
                                      <m:rPr>
                                        <m:nor/>
                                      </m:rPr>
                                      <a:rPr lang="pt-BR" sz="2000" b="0" i="0" smtClean="0">
                                        <a:latin typeface="Cambria Math" panose="02040503050406030204" pitchFamily="18" charset="0"/>
                                      </a:rPr>
                                      <m:t>u</m:t>
                                    </m:r>
                                  </m:e>
                                  <m:sub>
                                    <m:r>
                                      <a:rPr lang="pt-BR" sz="2000" b="0" i="1" smtClean="0">
                                        <a:latin typeface="Cambria Math" panose="02040503050406030204" pitchFamily="18" charset="0"/>
                                      </a:rPr>
                                      <m:t>𝑦</m:t>
                                    </m:r>
                                  </m:sub>
                                </m:sSub>
                              </m:e>
                              <m:e>
                                <m:sSub>
                                  <m:sSubPr>
                                    <m:ctrlPr>
                                      <a:rPr lang="en-US" sz="2000" i="1">
                                        <a:latin typeface="Cambria Math" panose="02040503050406030204" pitchFamily="18" charset="0"/>
                                      </a:rPr>
                                    </m:ctrlPr>
                                  </m:sSubPr>
                                  <m:e>
                                    <m:r>
                                      <m:rPr>
                                        <m:nor/>
                                      </m:rPr>
                                      <a:rPr lang="pt-BR" sz="2000" b="0" i="0" smtClean="0">
                                        <a:latin typeface="Cambria Math" panose="02040503050406030204" pitchFamily="18" charset="0"/>
                                      </a:rPr>
                                      <m:t>v</m:t>
                                    </m:r>
                                  </m:e>
                                  <m:sub>
                                    <m:r>
                                      <a:rPr lang="pt-BR" sz="2000" b="0" i="1" smtClean="0">
                                        <a:latin typeface="Cambria Math" panose="02040503050406030204" pitchFamily="18" charset="0"/>
                                      </a:rPr>
                                      <m:t>𝑦</m:t>
                                    </m:r>
                                  </m:sub>
                                </m:sSub>
                              </m:e>
                              <m:e>
                                <m:sSub>
                                  <m:sSubPr>
                                    <m:ctrlPr>
                                      <a:rPr lang="en-US" sz="2000" i="1">
                                        <a:latin typeface="Cambria Math" panose="02040503050406030204" pitchFamily="18" charset="0"/>
                                      </a:rPr>
                                    </m:ctrlPr>
                                  </m:sSubPr>
                                  <m:e>
                                    <m:r>
                                      <m:rPr>
                                        <m:nor/>
                                      </m:rPr>
                                      <a:rPr lang="pt-BR" sz="2000" b="0" i="0" smtClean="0">
                                        <a:latin typeface="Cambria Math" panose="02040503050406030204" pitchFamily="18" charset="0"/>
                                      </a:rPr>
                                      <m:t>−</m:t>
                                    </m:r>
                                    <m:r>
                                      <m:rPr>
                                        <m:nor/>
                                      </m:rPr>
                                      <a:rPr lang="pt-BR" sz="2000" b="0" i="0" smtClean="0">
                                        <a:latin typeface="Cambria Math" panose="02040503050406030204" pitchFamily="18" charset="0"/>
                                      </a:rPr>
                                      <m:t>w</m:t>
                                    </m:r>
                                  </m:e>
                                  <m:sub>
                                    <m:r>
                                      <a:rPr lang="pt-BR" sz="2000" b="0" i="1" smtClean="0">
                                        <a:latin typeface="Cambria Math" panose="02040503050406030204" pitchFamily="18" charset="0"/>
                                      </a:rPr>
                                      <m:t>𝑦</m:t>
                                    </m:r>
                                  </m:sub>
                                </m:sSub>
                              </m:e>
                              <m:e>
                                <m:r>
                                  <a:rPr lang="pt-BR" sz="2000" b="0" i="1" smtClean="0">
                                    <a:latin typeface="Cambria Math" panose="02040503050406030204" pitchFamily="18" charset="0"/>
                                  </a:rPr>
                                  <m:t>0</m:t>
                                </m:r>
                              </m:e>
                            </m:mr>
                            <m:mr>
                              <m:e>
                                <m:sSub>
                                  <m:sSubPr>
                                    <m:ctrlPr>
                                      <a:rPr lang="en-US" sz="2000" i="1">
                                        <a:latin typeface="Cambria Math" panose="02040503050406030204" pitchFamily="18" charset="0"/>
                                      </a:rPr>
                                    </m:ctrlPr>
                                  </m:sSubPr>
                                  <m:e>
                                    <m:r>
                                      <m:rPr>
                                        <m:nor/>
                                      </m:rPr>
                                      <a:rPr lang="pt-BR" sz="2000" b="0" i="0" smtClean="0">
                                        <a:latin typeface="Cambria Math" panose="02040503050406030204" pitchFamily="18" charset="0"/>
                                      </a:rPr>
                                      <m:t>u</m:t>
                                    </m:r>
                                  </m:e>
                                  <m:sub>
                                    <m:r>
                                      <a:rPr lang="pt-BR" sz="2000" b="0" i="1" smtClean="0">
                                        <a:latin typeface="Cambria Math" panose="02040503050406030204" pitchFamily="18" charset="0"/>
                                      </a:rPr>
                                      <m:t>𝑧</m:t>
                                    </m:r>
                                  </m:sub>
                                </m:sSub>
                              </m:e>
                              <m:e>
                                <m:sSub>
                                  <m:sSubPr>
                                    <m:ctrlPr>
                                      <a:rPr lang="en-US" sz="2000" i="1">
                                        <a:latin typeface="Cambria Math" panose="02040503050406030204" pitchFamily="18" charset="0"/>
                                      </a:rPr>
                                    </m:ctrlPr>
                                  </m:sSubPr>
                                  <m:e>
                                    <m:r>
                                      <m:rPr>
                                        <m:nor/>
                                      </m:rPr>
                                      <a:rPr lang="pt-BR" sz="2000" b="0" i="0" smtClean="0">
                                        <a:latin typeface="Cambria Math" panose="02040503050406030204" pitchFamily="18" charset="0"/>
                                      </a:rPr>
                                      <m:t>v</m:t>
                                    </m:r>
                                  </m:e>
                                  <m:sub>
                                    <m:r>
                                      <a:rPr lang="pt-BR" sz="2000" b="0" i="1" smtClean="0">
                                        <a:latin typeface="Cambria Math" panose="02040503050406030204" pitchFamily="18" charset="0"/>
                                      </a:rPr>
                                      <m:t>𝑧</m:t>
                                    </m:r>
                                  </m:sub>
                                </m:sSub>
                              </m:e>
                              <m:e>
                                <m:sSub>
                                  <m:sSubPr>
                                    <m:ctrlPr>
                                      <a:rPr lang="en-US" sz="2000" i="1">
                                        <a:latin typeface="Cambria Math" panose="02040503050406030204" pitchFamily="18" charset="0"/>
                                      </a:rPr>
                                    </m:ctrlPr>
                                  </m:sSubPr>
                                  <m:e>
                                    <m:r>
                                      <m:rPr>
                                        <m:nor/>
                                      </m:rPr>
                                      <a:rPr lang="pt-BR" sz="2000" b="0" i="0" smtClean="0">
                                        <a:latin typeface="Cambria Math" panose="02040503050406030204" pitchFamily="18" charset="0"/>
                                      </a:rPr>
                                      <m:t>−</m:t>
                                    </m:r>
                                    <m:r>
                                      <m:rPr>
                                        <m:nor/>
                                      </m:rPr>
                                      <a:rPr lang="pt-BR" sz="2000" b="0" i="0" smtClean="0">
                                        <a:latin typeface="Cambria Math" panose="02040503050406030204" pitchFamily="18" charset="0"/>
                                      </a:rPr>
                                      <m:t>w</m:t>
                                    </m:r>
                                  </m:e>
                                  <m:sub>
                                    <m:r>
                                      <a:rPr lang="pt-BR" sz="2000" b="0" i="1" smtClean="0">
                                        <a:latin typeface="Cambria Math" panose="02040503050406030204" pitchFamily="18" charset="0"/>
                                      </a:rPr>
                                      <m:t>𝑧</m:t>
                                    </m:r>
                                  </m:sub>
                                </m:sSub>
                              </m:e>
                              <m:e>
                                <m:r>
                                  <a:rPr lang="pt-BR" sz="2000" b="0" i="1" smtClean="0">
                                    <a:latin typeface="Cambria Math" panose="02040503050406030204" pitchFamily="18" charset="0"/>
                                  </a:rPr>
                                  <m:t>0</m:t>
                                </m:r>
                              </m:e>
                            </m:mr>
                            <m:mr>
                              <m:e>
                                <m:r>
                                  <a:rPr lang="pt-BR" sz="2000" b="0" i="1" smtClean="0">
                                    <a:latin typeface="Cambria Math" panose="02040503050406030204" pitchFamily="18" charset="0"/>
                                  </a:rPr>
                                  <m:t>0</m:t>
                                </m:r>
                              </m:e>
                              <m:e>
                                <m:r>
                                  <a:rPr lang="pt-BR" sz="2000" b="0" i="1" smtClean="0">
                                    <a:latin typeface="Cambria Math" panose="02040503050406030204" pitchFamily="18" charset="0"/>
                                  </a:rPr>
                                  <m:t>0</m:t>
                                </m:r>
                              </m:e>
                              <m:e>
                                <m:r>
                                  <a:rPr lang="pt-BR" sz="2000" b="0" i="1" smtClean="0">
                                    <a:latin typeface="Cambria Math" panose="02040503050406030204" pitchFamily="18" charset="0"/>
                                  </a:rPr>
                                  <m:t>0</m:t>
                                </m:r>
                              </m:e>
                              <m:e>
                                <m:r>
                                  <a:rPr lang="pt-BR" sz="2000" b="0" i="1" smtClean="0">
                                    <a:latin typeface="Cambria Math" panose="02040503050406030204" pitchFamily="18" charset="0"/>
                                  </a:rPr>
                                  <m:t>1</m:t>
                                </m:r>
                              </m:e>
                            </m:mr>
                          </m:m>
                        </m:e>
                      </m:d>
                    </m:oMath>
                  </m:oMathPara>
                </a14:m>
                <a:endParaRPr lang="en-US" sz="2000" dirty="0"/>
              </a:p>
            </p:txBody>
          </p:sp>
        </mc:Choice>
        <mc:Fallback xmlns="">
          <p:sp>
            <p:nvSpPr>
              <p:cNvPr id="2" name="TextBox 1">
                <a:extLst>
                  <a:ext uri="{FF2B5EF4-FFF2-40B4-BE49-F238E27FC236}">
                    <a16:creationId xmlns:a16="http://schemas.microsoft.com/office/drawing/2014/main" id="{3B6B94C7-06E8-3596-90CD-E5A199452FE4}"/>
                  </a:ext>
                </a:extLst>
              </p:cNvPr>
              <p:cNvSpPr txBox="1">
                <a:spLocks noRot="1" noChangeAspect="1" noMove="1" noResize="1" noEditPoints="1" noAdjustHandles="1" noChangeArrowheads="1" noChangeShapeType="1" noTextEdit="1"/>
              </p:cNvSpPr>
              <p:nvPr/>
            </p:nvSpPr>
            <p:spPr>
              <a:xfrm>
                <a:off x="2109809" y="1167779"/>
                <a:ext cx="4713014" cy="1171154"/>
              </a:xfrm>
              <a:prstGeom prst="rect">
                <a:avLst/>
              </a:prstGeom>
              <a:blipFill>
                <a:blip r:embed="rId4"/>
                <a:stretch>
                  <a:fillRect t="-1075" b="-6452"/>
                </a:stretch>
              </a:blipFill>
            </p:spPr>
            <p:txBody>
              <a:bodyPr/>
              <a:lstStyle/>
              <a:p>
                <a:r>
                  <a:rPr lang="en-US">
                    <a:noFill/>
                  </a:rPr>
                  <a:t> </a:t>
                </a:r>
              </a:p>
            </p:txBody>
          </p:sp>
        </mc:Fallback>
      </mc:AlternateContent>
    </p:spTree>
    <p:extLst>
      <p:ext uri="{BB962C8B-B14F-4D97-AF65-F5344CB8AC3E}">
        <p14:creationId xmlns:p14="http://schemas.microsoft.com/office/powerpoint/2010/main" val="11433936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8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486"/>
                                        </p:tgtEl>
                                        <p:attrNameLst>
                                          <p:attrName>style.visibility</p:attrName>
                                        </p:attrNameLst>
                                      </p:cBhvr>
                                      <p:to>
                                        <p:strVal val="visible"/>
                                      </p:to>
                                    </p:set>
                                    <p:animEffect transition="in" filter="fade">
                                      <p:cBhvr>
                                        <p:cTn id="11" dur="1000"/>
                                        <p:tgtEl>
                                          <p:spTgt spid="486"/>
                                        </p:tgtEl>
                                      </p:cBhvr>
                                    </p:animEffect>
                                  </p:childTnLst>
                                </p:cTn>
                              </p:par>
                            </p:childTnLst>
                          </p:cTn>
                        </p:par>
                        <p:par>
                          <p:cTn id="12" fill="hold">
                            <p:stCondLst>
                              <p:cond delay="1000"/>
                            </p:stCondLst>
                            <p:childTnLst>
                              <p:par>
                                <p:cTn id="13" presetID="1" presetClass="entr" presetSubtype="0" fill="hold" nodeType="afterEffect">
                                  <p:stCondLst>
                                    <p:cond delay="0"/>
                                  </p:stCondLst>
                                  <p:childTnLst>
                                    <p:set>
                                      <p:cBhvr>
                                        <p:cTn id="14" dur="1" fill="hold">
                                          <p:stCondLst>
                                            <p:cond delay="0"/>
                                          </p:stCondLst>
                                        </p:cTn>
                                        <p:tgtEl>
                                          <p:spTgt spid="48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8C5556-D875-B1B5-27E8-35EE03C9D473}"/>
              </a:ext>
            </a:extLst>
          </p:cNvPr>
          <p:cNvSpPr>
            <a:spLocks noGrp="1"/>
          </p:cNvSpPr>
          <p:nvPr>
            <p:ph type="title"/>
          </p:nvPr>
        </p:nvSpPr>
        <p:spPr/>
        <p:txBody>
          <a:bodyPr/>
          <a:lstStyle/>
          <a:p>
            <a:r>
              <a:rPr lang="pt-BR" dirty="0"/>
              <a:t>Concluindo a Matriz Look At</a:t>
            </a:r>
          </a:p>
        </p:txBody>
      </p:sp>
      <p:sp>
        <p:nvSpPr>
          <p:cNvPr id="4" name="Slide Number Placeholder 3">
            <a:extLst>
              <a:ext uri="{FF2B5EF4-FFF2-40B4-BE49-F238E27FC236}">
                <a16:creationId xmlns:a16="http://schemas.microsoft.com/office/drawing/2014/main" id="{79511E9B-A14B-801C-70A6-8299356BCC5C}"/>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pt-BR" smtClean="0"/>
              <a:t>51</a:t>
            </a:fld>
            <a:endParaRPr lang="pt-BR"/>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A5D06A0D-DCED-2877-56BF-F3880E3305D6}"/>
                  </a:ext>
                </a:extLst>
              </p:cNvPr>
              <p:cNvSpPr txBox="1"/>
              <p:nvPr/>
            </p:nvSpPr>
            <p:spPr>
              <a:xfrm>
                <a:off x="84172" y="1548761"/>
                <a:ext cx="9059828" cy="117019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d>
                        <m:dPr>
                          <m:begChr m:val="["/>
                          <m:endChr m:val="]"/>
                          <m:ctrlPr>
                            <a:rPr lang="pt-BR" sz="1800" i="1" smtClean="0">
                              <a:latin typeface="Cambria Math" panose="02040503050406030204" pitchFamily="18" charset="0"/>
                            </a:rPr>
                          </m:ctrlPr>
                        </m:dPr>
                        <m:e>
                          <m:m>
                            <m:mPr>
                              <m:mcs>
                                <m:mc>
                                  <m:mcPr>
                                    <m:count m:val="4"/>
                                    <m:mcJc m:val="center"/>
                                  </m:mcPr>
                                </m:mc>
                              </m:mcs>
                              <m:ctrlPr>
                                <a:rPr lang="pt-BR" sz="1800" i="1" smtClean="0">
                                  <a:latin typeface="Cambria Math" panose="02040503050406030204" pitchFamily="18" charset="0"/>
                                </a:rPr>
                              </m:ctrlPr>
                            </m:mPr>
                            <m:mr>
                              <m:e>
                                <m:sSub>
                                  <m:sSubPr>
                                    <m:ctrlPr>
                                      <a:rPr lang="pt-BR" sz="1800" b="0" i="1" smtClean="0">
                                        <a:latin typeface="Cambria Math" panose="02040503050406030204" pitchFamily="18" charset="0"/>
                                      </a:rPr>
                                    </m:ctrlPr>
                                  </m:sSubPr>
                                  <m:e>
                                    <m:r>
                                      <a:rPr lang="pt-BR" sz="1800" b="0" i="1" smtClean="0">
                                        <a:latin typeface="Cambria Math" panose="02040503050406030204" pitchFamily="18" charset="0"/>
                                      </a:rPr>
                                      <m:t>𝑢</m:t>
                                    </m:r>
                                  </m:e>
                                  <m:sub>
                                    <m:r>
                                      <a:rPr lang="pt-BR" sz="1800" b="0" i="1" smtClean="0">
                                        <a:latin typeface="Cambria Math" panose="02040503050406030204" pitchFamily="18" charset="0"/>
                                      </a:rPr>
                                      <m:t>𝑥</m:t>
                                    </m:r>
                                  </m:sub>
                                </m:sSub>
                              </m:e>
                              <m:e>
                                <m:sSub>
                                  <m:sSubPr>
                                    <m:ctrlPr>
                                      <a:rPr lang="pt-BR" sz="1800" i="1">
                                        <a:latin typeface="Cambria Math" panose="02040503050406030204" pitchFamily="18" charset="0"/>
                                      </a:rPr>
                                    </m:ctrlPr>
                                  </m:sSubPr>
                                  <m:e>
                                    <m:r>
                                      <a:rPr lang="pt-BR" sz="1800" i="1">
                                        <a:latin typeface="Cambria Math" panose="02040503050406030204" pitchFamily="18" charset="0"/>
                                      </a:rPr>
                                      <m:t>𝑢</m:t>
                                    </m:r>
                                  </m:e>
                                  <m:sub>
                                    <m:r>
                                      <a:rPr lang="pt-BR" sz="1800" b="0" i="1" smtClean="0">
                                        <a:latin typeface="Cambria Math" panose="02040503050406030204" pitchFamily="18" charset="0"/>
                                      </a:rPr>
                                      <m:t>𝑦</m:t>
                                    </m:r>
                                  </m:sub>
                                </m:sSub>
                              </m:e>
                              <m:e>
                                <m:sSub>
                                  <m:sSubPr>
                                    <m:ctrlPr>
                                      <a:rPr lang="pt-BR" sz="1800" i="1">
                                        <a:latin typeface="Cambria Math" panose="02040503050406030204" pitchFamily="18" charset="0"/>
                                      </a:rPr>
                                    </m:ctrlPr>
                                  </m:sSubPr>
                                  <m:e>
                                    <m:r>
                                      <a:rPr lang="pt-BR" sz="1800" i="1">
                                        <a:latin typeface="Cambria Math" panose="02040503050406030204" pitchFamily="18" charset="0"/>
                                      </a:rPr>
                                      <m:t>𝑢</m:t>
                                    </m:r>
                                  </m:e>
                                  <m:sub>
                                    <m:r>
                                      <a:rPr lang="pt-BR" sz="1800" b="0" i="1" smtClean="0">
                                        <a:latin typeface="Cambria Math" panose="02040503050406030204" pitchFamily="18" charset="0"/>
                                      </a:rPr>
                                      <m:t>𝑧</m:t>
                                    </m:r>
                                  </m:sub>
                                </m:sSub>
                              </m:e>
                              <m:e>
                                <m:r>
                                  <a:rPr lang="pt-BR" sz="1800" b="0" i="1" smtClean="0">
                                    <a:latin typeface="Cambria Math" panose="02040503050406030204" pitchFamily="18" charset="0"/>
                                  </a:rPr>
                                  <m:t>0</m:t>
                                </m:r>
                              </m:e>
                            </m:mr>
                            <m:mr>
                              <m:e>
                                <m:sSub>
                                  <m:sSubPr>
                                    <m:ctrlPr>
                                      <a:rPr lang="pt-BR" sz="1800" i="1">
                                        <a:latin typeface="Cambria Math" panose="02040503050406030204" pitchFamily="18" charset="0"/>
                                      </a:rPr>
                                    </m:ctrlPr>
                                  </m:sSubPr>
                                  <m:e>
                                    <m:r>
                                      <a:rPr lang="pt-BR" sz="1800" b="0" i="1" smtClean="0">
                                        <a:latin typeface="Cambria Math" panose="02040503050406030204" pitchFamily="18" charset="0"/>
                                      </a:rPr>
                                      <m:t>𝑣</m:t>
                                    </m:r>
                                  </m:e>
                                  <m:sub>
                                    <m:r>
                                      <a:rPr lang="pt-BR" sz="1800" i="1">
                                        <a:latin typeface="Cambria Math" panose="02040503050406030204" pitchFamily="18" charset="0"/>
                                      </a:rPr>
                                      <m:t>𝑥</m:t>
                                    </m:r>
                                  </m:sub>
                                </m:sSub>
                              </m:e>
                              <m:e>
                                <m:sSub>
                                  <m:sSubPr>
                                    <m:ctrlPr>
                                      <a:rPr lang="pt-BR" sz="1800" i="1">
                                        <a:latin typeface="Cambria Math" panose="02040503050406030204" pitchFamily="18" charset="0"/>
                                      </a:rPr>
                                    </m:ctrlPr>
                                  </m:sSubPr>
                                  <m:e>
                                    <m:r>
                                      <a:rPr lang="pt-BR" sz="1800" i="1">
                                        <a:latin typeface="Cambria Math" panose="02040503050406030204" pitchFamily="18" charset="0"/>
                                      </a:rPr>
                                      <m:t>𝑣</m:t>
                                    </m:r>
                                  </m:e>
                                  <m:sub>
                                    <m:r>
                                      <a:rPr lang="pt-BR" sz="1800" b="0" i="1" smtClean="0">
                                        <a:latin typeface="Cambria Math" panose="02040503050406030204" pitchFamily="18" charset="0"/>
                                      </a:rPr>
                                      <m:t>𝑦</m:t>
                                    </m:r>
                                  </m:sub>
                                </m:sSub>
                              </m:e>
                              <m:e>
                                <m:sSub>
                                  <m:sSubPr>
                                    <m:ctrlPr>
                                      <a:rPr lang="pt-BR" sz="1800" i="1">
                                        <a:latin typeface="Cambria Math" panose="02040503050406030204" pitchFamily="18" charset="0"/>
                                      </a:rPr>
                                    </m:ctrlPr>
                                  </m:sSubPr>
                                  <m:e>
                                    <m:r>
                                      <a:rPr lang="pt-BR" sz="1800" i="1">
                                        <a:latin typeface="Cambria Math" panose="02040503050406030204" pitchFamily="18" charset="0"/>
                                      </a:rPr>
                                      <m:t>𝑣</m:t>
                                    </m:r>
                                  </m:e>
                                  <m:sub>
                                    <m:r>
                                      <a:rPr lang="pt-BR" sz="1800" b="0" i="1" smtClean="0">
                                        <a:latin typeface="Cambria Math" panose="02040503050406030204" pitchFamily="18" charset="0"/>
                                      </a:rPr>
                                      <m:t>𝑧</m:t>
                                    </m:r>
                                  </m:sub>
                                </m:sSub>
                              </m:e>
                              <m:e>
                                <m:r>
                                  <a:rPr lang="pt-BR" sz="1800" b="0" i="1" smtClean="0">
                                    <a:latin typeface="Cambria Math" panose="02040503050406030204" pitchFamily="18" charset="0"/>
                                  </a:rPr>
                                  <m:t>0</m:t>
                                </m:r>
                              </m:e>
                            </m:mr>
                            <m:mr>
                              <m:e>
                                <m:eqArr>
                                  <m:eqArrPr>
                                    <m:ctrlPr>
                                      <a:rPr lang="pt-BR" sz="1800" i="1" smtClean="0">
                                        <a:latin typeface="Cambria Math" panose="02040503050406030204" pitchFamily="18" charset="0"/>
                                      </a:rPr>
                                    </m:ctrlPr>
                                  </m:eqArrPr>
                                  <m:e>
                                    <m:sSub>
                                      <m:sSubPr>
                                        <m:ctrlPr>
                                          <a:rPr lang="pt-BR" sz="1800" i="1" smtClean="0">
                                            <a:latin typeface="Cambria Math" panose="02040503050406030204" pitchFamily="18" charset="0"/>
                                          </a:rPr>
                                        </m:ctrlPr>
                                      </m:sSubPr>
                                      <m:e>
                                        <m:r>
                                          <a:rPr lang="pt-BR" sz="1800" b="0" i="1" smtClean="0">
                                            <a:latin typeface="Cambria Math" panose="02040503050406030204" pitchFamily="18" charset="0"/>
                                          </a:rPr>
                                          <m:t>−</m:t>
                                        </m:r>
                                        <m:r>
                                          <a:rPr lang="pt-BR" sz="1800" b="0" i="1" smtClean="0">
                                            <a:latin typeface="Cambria Math" panose="02040503050406030204" pitchFamily="18" charset="0"/>
                                          </a:rPr>
                                          <m:t>𝑤</m:t>
                                        </m:r>
                                      </m:e>
                                      <m:sub>
                                        <m:r>
                                          <a:rPr lang="pt-BR" sz="1800" i="1">
                                            <a:latin typeface="Cambria Math" panose="02040503050406030204" pitchFamily="18" charset="0"/>
                                          </a:rPr>
                                          <m:t>𝑥</m:t>
                                        </m:r>
                                      </m:sub>
                                    </m:sSub>
                                  </m:e>
                                  <m:e>
                                    <m:r>
                                      <a:rPr lang="pt-BR" sz="1800" b="0" i="1" smtClean="0">
                                        <a:latin typeface="Cambria Math" panose="02040503050406030204" pitchFamily="18" charset="0"/>
                                      </a:rPr>
                                      <m:t>0</m:t>
                                    </m:r>
                                  </m:e>
                                </m:eqArr>
                              </m:e>
                              <m:e>
                                <m:eqArr>
                                  <m:eqArrPr>
                                    <m:ctrlPr>
                                      <a:rPr lang="pt-BR" sz="1800" i="1" smtClean="0">
                                        <a:latin typeface="Cambria Math" panose="02040503050406030204" pitchFamily="18" charset="0"/>
                                      </a:rPr>
                                    </m:ctrlPr>
                                  </m:eqArrPr>
                                  <m:e>
                                    <m:sSub>
                                      <m:sSubPr>
                                        <m:ctrlPr>
                                          <a:rPr lang="pt-BR" sz="1800" i="1">
                                            <a:latin typeface="Cambria Math" panose="02040503050406030204" pitchFamily="18" charset="0"/>
                                          </a:rPr>
                                        </m:ctrlPr>
                                      </m:sSubPr>
                                      <m:e>
                                        <m:r>
                                          <a:rPr lang="pt-BR" sz="1800" i="1">
                                            <a:latin typeface="Cambria Math" panose="02040503050406030204" pitchFamily="18" charset="0"/>
                                          </a:rPr>
                                          <m:t>−</m:t>
                                        </m:r>
                                        <m:r>
                                          <a:rPr lang="pt-BR" sz="1800" i="1">
                                            <a:latin typeface="Cambria Math" panose="02040503050406030204" pitchFamily="18" charset="0"/>
                                          </a:rPr>
                                          <m:t>𝑤</m:t>
                                        </m:r>
                                      </m:e>
                                      <m:sub>
                                        <m:r>
                                          <a:rPr lang="pt-BR" sz="1800" b="0" i="1" smtClean="0">
                                            <a:latin typeface="Cambria Math" panose="02040503050406030204" pitchFamily="18" charset="0"/>
                                          </a:rPr>
                                          <m:t>𝑦</m:t>
                                        </m:r>
                                      </m:sub>
                                    </m:sSub>
                                  </m:e>
                                  <m:e>
                                    <m:r>
                                      <a:rPr lang="pt-BR" sz="1800" b="0" i="1" smtClean="0">
                                        <a:latin typeface="Cambria Math" panose="02040503050406030204" pitchFamily="18" charset="0"/>
                                      </a:rPr>
                                      <m:t>0</m:t>
                                    </m:r>
                                  </m:e>
                                </m:eqArr>
                              </m:e>
                              <m:e>
                                <m:eqArr>
                                  <m:eqArrPr>
                                    <m:ctrlPr>
                                      <a:rPr lang="pt-BR" sz="1800" i="1" smtClean="0">
                                        <a:latin typeface="Cambria Math" panose="02040503050406030204" pitchFamily="18" charset="0"/>
                                      </a:rPr>
                                    </m:ctrlPr>
                                  </m:eqArrPr>
                                  <m:e>
                                    <m:sSub>
                                      <m:sSubPr>
                                        <m:ctrlPr>
                                          <a:rPr lang="pt-BR" sz="1800" i="1">
                                            <a:latin typeface="Cambria Math" panose="02040503050406030204" pitchFamily="18" charset="0"/>
                                          </a:rPr>
                                        </m:ctrlPr>
                                      </m:sSubPr>
                                      <m:e>
                                        <m:r>
                                          <a:rPr lang="pt-BR" sz="1800" i="1">
                                            <a:latin typeface="Cambria Math" panose="02040503050406030204" pitchFamily="18" charset="0"/>
                                          </a:rPr>
                                          <m:t>−</m:t>
                                        </m:r>
                                        <m:r>
                                          <a:rPr lang="pt-BR" sz="1800" i="1">
                                            <a:latin typeface="Cambria Math" panose="02040503050406030204" pitchFamily="18" charset="0"/>
                                          </a:rPr>
                                          <m:t>𝑤</m:t>
                                        </m:r>
                                      </m:e>
                                      <m:sub>
                                        <m:r>
                                          <a:rPr lang="pt-BR" sz="1800" b="0" i="1" smtClean="0">
                                            <a:latin typeface="Cambria Math" panose="02040503050406030204" pitchFamily="18" charset="0"/>
                                          </a:rPr>
                                          <m:t>𝑧</m:t>
                                        </m:r>
                                      </m:sub>
                                    </m:sSub>
                                  </m:e>
                                  <m:e>
                                    <m:r>
                                      <a:rPr lang="pt-BR" sz="1800" b="0" i="1" smtClean="0">
                                        <a:latin typeface="Cambria Math" panose="02040503050406030204" pitchFamily="18" charset="0"/>
                                      </a:rPr>
                                      <m:t>0</m:t>
                                    </m:r>
                                  </m:e>
                                </m:eqArr>
                              </m:e>
                              <m:e>
                                <m:eqArr>
                                  <m:eqArrPr>
                                    <m:ctrlPr>
                                      <a:rPr lang="pt-BR" sz="1800" i="1" smtClean="0">
                                        <a:latin typeface="Cambria Math" panose="02040503050406030204" pitchFamily="18" charset="0"/>
                                      </a:rPr>
                                    </m:ctrlPr>
                                  </m:eqArrPr>
                                  <m:e>
                                    <m:r>
                                      <a:rPr lang="pt-BR" sz="1800" b="0" i="1" smtClean="0">
                                        <a:latin typeface="Cambria Math" panose="02040503050406030204" pitchFamily="18" charset="0"/>
                                      </a:rPr>
                                      <m:t>0</m:t>
                                    </m:r>
                                  </m:e>
                                  <m:e>
                                    <m:r>
                                      <a:rPr lang="pt-BR" sz="1800" b="0" i="1" smtClean="0">
                                        <a:latin typeface="Cambria Math" panose="02040503050406030204" pitchFamily="18" charset="0"/>
                                      </a:rPr>
                                      <m:t>1</m:t>
                                    </m:r>
                                  </m:e>
                                </m:eqArr>
                              </m:e>
                            </m:mr>
                          </m:m>
                        </m:e>
                      </m:d>
                      <m:r>
                        <a:rPr lang="pt-BR" sz="1800" i="1" smtClean="0">
                          <a:latin typeface="Cambria Math" panose="02040503050406030204" pitchFamily="18" charset="0"/>
                          <a:ea typeface="Cambria Math" panose="02040503050406030204" pitchFamily="18" charset="0"/>
                        </a:rPr>
                        <m:t>∙</m:t>
                      </m:r>
                      <m:d>
                        <m:dPr>
                          <m:begChr m:val="["/>
                          <m:endChr m:val="]"/>
                          <m:ctrlPr>
                            <a:rPr lang="pt-BR" sz="1800" i="1">
                              <a:latin typeface="Cambria Math" panose="02040503050406030204" pitchFamily="18" charset="0"/>
                            </a:rPr>
                          </m:ctrlPr>
                        </m:dPr>
                        <m:e>
                          <m:m>
                            <m:mPr>
                              <m:mcs>
                                <m:mc>
                                  <m:mcPr>
                                    <m:count m:val="4"/>
                                    <m:mcJc m:val="center"/>
                                  </m:mcPr>
                                </m:mc>
                              </m:mcs>
                              <m:ctrlPr>
                                <a:rPr lang="pt-BR" sz="1800" i="1">
                                  <a:latin typeface="Cambria Math" panose="02040503050406030204" pitchFamily="18" charset="0"/>
                                </a:rPr>
                              </m:ctrlPr>
                            </m:mPr>
                            <m:mr>
                              <m:e>
                                <m:r>
                                  <m:rPr>
                                    <m:brk m:alnAt="7"/>
                                  </m:rPr>
                                  <a:rPr lang="pt-BR" sz="1800" b="0" i="1" smtClean="0">
                                    <a:latin typeface="Cambria Math" panose="02040503050406030204" pitchFamily="18" charset="0"/>
                                  </a:rPr>
                                  <m:t>1</m:t>
                                </m:r>
                              </m:e>
                              <m:e>
                                <m:r>
                                  <a:rPr lang="pt-BR" sz="1800" b="0" i="1" smtClean="0">
                                    <a:latin typeface="Cambria Math" panose="02040503050406030204" pitchFamily="18" charset="0"/>
                                  </a:rPr>
                                  <m:t>0</m:t>
                                </m:r>
                              </m:e>
                              <m:e>
                                <m:r>
                                  <a:rPr lang="pt-BR" sz="1800" b="0" i="1" smtClean="0">
                                    <a:latin typeface="Cambria Math" panose="02040503050406030204" pitchFamily="18" charset="0"/>
                                  </a:rPr>
                                  <m:t>0</m:t>
                                </m:r>
                              </m:e>
                              <m:e>
                                <m:sSub>
                                  <m:sSubPr>
                                    <m:ctrlPr>
                                      <a:rPr lang="pt-BR" sz="1800" i="1">
                                        <a:latin typeface="Cambria Math" panose="02040503050406030204" pitchFamily="18" charset="0"/>
                                      </a:rPr>
                                    </m:ctrlPr>
                                  </m:sSubPr>
                                  <m:e>
                                    <m:r>
                                      <a:rPr lang="pt-BR" sz="1800" b="0" i="1" smtClean="0">
                                        <a:latin typeface="Cambria Math" panose="02040503050406030204" pitchFamily="18" charset="0"/>
                                      </a:rPr>
                                      <m:t>−</m:t>
                                    </m:r>
                                    <m:r>
                                      <a:rPr lang="pt-BR" sz="1800" b="0" i="1" smtClean="0">
                                        <a:latin typeface="Cambria Math" panose="02040503050406030204" pitchFamily="18" charset="0"/>
                                      </a:rPr>
                                      <m:t>𝑒</m:t>
                                    </m:r>
                                  </m:e>
                                  <m:sub>
                                    <m:r>
                                      <a:rPr lang="pt-BR" sz="1800" b="0" i="1" smtClean="0">
                                        <a:latin typeface="Cambria Math" panose="02040503050406030204" pitchFamily="18" charset="0"/>
                                      </a:rPr>
                                      <m:t>𝑥</m:t>
                                    </m:r>
                                  </m:sub>
                                </m:sSub>
                              </m:e>
                            </m:mr>
                            <m:mr>
                              <m:e>
                                <m:r>
                                  <a:rPr lang="pt-BR" sz="1800" b="0" i="1" smtClean="0">
                                    <a:latin typeface="Cambria Math" panose="02040503050406030204" pitchFamily="18" charset="0"/>
                                  </a:rPr>
                                  <m:t>0</m:t>
                                </m:r>
                              </m:e>
                              <m:e>
                                <m:r>
                                  <a:rPr lang="pt-BR" sz="1800" b="0" i="1" smtClean="0">
                                    <a:latin typeface="Cambria Math" panose="02040503050406030204" pitchFamily="18" charset="0"/>
                                  </a:rPr>
                                  <m:t>1</m:t>
                                </m:r>
                              </m:e>
                              <m:e>
                                <m:r>
                                  <a:rPr lang="pt-BR" sz="1800" b="0" i="1" smtClean="0">
                                    <a:latin typeface="Cambria Math" panose="02040503050406030204" pitchFamily="18" charset="0"/>
                                  </a:rPr>
                                  <m:t>0</m:t>
                                </m:r>
                              </m:e>
                              <m:e>
                                <m:sSub>
                                  <m:sSubPr>
                                    <m:ctrlPr>
                                      <a:rPr lang="pt-BR" sz="1800" i="1">
                                        <a:latin typeface="Cambria Math" panose="02040503050406030204" pitchFamily="18" charset="0"/>
                                      </a:rPr>
                                    </m:ctrlPr>
                                  </m:sSubPr>
                                  <m:e>
                                    <m:r>
                                      <a:rPr lang="pt-BR" sz="1800" b="0" i="1" smtClean="0">
                                        <a:latin typeface="Cambria Math" panose="02040503050406030204" pitchFamily="18" charset="0"/>
                                      </a:rPr>
                                      <m:t>−</m:t>
                                    </m:r>
                                    <m:r>
                                      <a:rPr lang="pt-BR" sz="1800" b="0" i="1" smtClean="0">
                                        <a:latin typeface="Cambria Math" panose="02040503050406030204" pitchFamily="18" charset="0"/>
                                      </a:rPr>
                                      <m:t>𝑒</m:t>
                                    </m:r>
                                  </m:e>
                                  <m:sub>
                                    <m:r>
                                      <a:rPr lang="pt-BR" sz="1800" b="0" i="1" smtClean="0">
                                        <a:latin typeface="Cambria Math" panose="02040503050406030204" pitchFamily="18" charset="0"/>
                                      </a:rPr>
                                      <m:t>𝑦</m:t>
                                    </m:r>
                                  </m:sub>
                                </m:sSub>
                              </m:e>
                            </m:mr>
                            <m:mr>
                              <m:e>
                                <m:eqArr>
                                  <m:eqArrPr>
                                    <m:ctrlPr>
                                      <a:rPr lang="pt-BR" sz="1800" b="0" i="1" smtClean="0">
                                        <a:latin typeface="Cambria Math" panose="02040503050406030204" pitchFamily="18" charset="0"/>
                                      </a:rPr>
                                    </m:ctrlPr>
                                  </m:eqArrPr>
                                  <m:e>
                                    <m:r>
                                      <a:rPr lang="pt-BR" sz="1800" b="0" i="1" smtClean="0">
                                        <a:latin typeface="Cambria Math" panose="02040503050406030204" pitchFamily="18" charset="0"/>
                                      </a:rPr>
                                      <m:t>0</m:t>
                                    </m:r>
                                  </m:e>
                                  <m:e>
                                    <m:r>
                                      <a:rPr lang="pt-BR" sz="1800" b="0" i="1" smtClean="0">
                                        <a:latin typeface="Cambria Math" panose="02040503050406030204" pitchFamily="18" charset="0"/>
                                      </a:rPr>
                                      <m:t>0</m:t>
                                    </m:r>
                                  </m:e>
                                </m:eqArr>
                              </m:e>
                              <m:e>
                                <m:eqArr>
                                  <m:eqArrPr>
                                    <m:ctrlPr>
                                      <a:rPr lang="pt-BR" sz="1800" i="1">
                                        <a:latin typeface="Cambria Math" panose="02040503050406030204" pitchFamily="18" charset="0"/>
                                      </a:rPr>
                                    </m:ctrlPr>
                                  </m:eqArrPr>
                                  <m:e>
                                    <m:r>
                                      <a:rPr lang="pt-BR" sz="1800" b="0" i="1" smtClean="0">
                                        <a:latin typeface="Cambria Math" panose="02040503050406030204" pitchFamily="18" charset="0"/>
                                      </a:rPr>
                                      <m:t>0</m:t>
                                    </m:r>
                                  </m:e>
                                  <m:e>
                                    <m:r>
                                      <a:rPr lang="pt-BR" sz="1800" i="1">
                                        <a:latin typeface="Cambria Math" panose="02040503050406030204" pitchFamily="18" charset="0"/>
                                      </a:rPr>
                                      <m:t>0</m:t>
                                    </m:r>
                                  </m:e>
                                </m:eqArr>
                              </m:e>
                              <m:e>
                                <m:eqArr>
                                  <m:eqArrPr>
                                    <m:ctrlPr>
                                      <a:rPr lang="pt-BR" sz="1800" i="1">
                                        <a:latin typeface="Cambria Math" panose="02040503050406030204" pitchFamily="18" charset="0"/>
                                      </a:rPr>
                                    </m:ctrlPr>
                                  </m:eqArrPr>
                                  <m:e>
                                    <m:r>
                                      <a:rPr lang="pt-BR" sz="1800" b="0" i="1" smtClean="0">
                                        <a:latin typeface="Cambria Math" panose="02040503050406030204" pitchFamily="18" charset="0"/>
                                      </a:rPr>
                                      <m:t>1</m:t>
                                    </m:r>
                                  </m:e>
                                  <m:e>
                                    <m:r>
                                      <a:rPr lang="pt-BR" sz="1800" i="1">
                                        <a:latin typeface="Cambria Math" panose="02040503050406030204" pitchFamily="18" charset="0"/>
                                      </a:rPr>
                                      <m:t>0</m:t>
                                    </m:r>
                                  </m:e>
                                </m:eqArr>
                              </m:e>
                              <m:e>
                                <m:eqArr>
                                  <m:eqArrPr>
                                    <m:ctrlPr>
                                      <a:rPr lang="pt-BR" sz="1800" i="1">
                                        <a:latin typeface="Cambria Math" panose="02040503050406030204" pitchFamily="18" charset="0"/>
                                      </a:rPr>
                                    </m:ctrlPr>
                                  </m:eqArrPr>
                                  <m:e>
                                    <m:sSub>
                                      <m:sSubPr>
                                        <m:ctrlPr>
                                          <a:rPr lang="pt-BR" sz="1800" i="1">
                                            <a:latin typeface="Cambria Math" panose="02040503050406030204" pitchFamily="18" charset="0"/>
                                          </a:rPr>
                                        </m:ctrlPr>
                                      </m:sSubPr>
                                      <m:e>
                                        <m:r>
                                          <a:rPr lang="pt-BR" sz="1800" b="0" i="1" smtClean="0">
                                            <a:latin typeface="Cambria Math" panose="02040503050406030204" pitchFamily="18" charset="0"/>
                                          </a:rPr>
                                          <m:t>−</m:t>
                                        </m:r>
                                        <m:r>
                                          <a:rPr lang="pt-BR" sz="1800" b="0" i="1" smtClean="0">
                                            <a:latin typeface="Cambria Math" panose="02040503050406030204" pitchFamily="18" charset="0"/>
                                          </a:rPr>
                                          <m:t>𝑒</m:t>
                                        </m:r>
                                      </m:e>
                                      <m:sub>
                                        <m:r>
                                          <a:rPr lang="pt-BR" sz="1800" i="1">
                                            <a:latin typeface="Cambria Math" panose="02040503050406030204" pitchFamily="18" charset="0"/>
                                          </a:rPr>
                                          <m:t>𝑧</m:t>
                                        </m:r>
                                      </m:sub>
                                    </m:sSub>
                                  </m:e>
                                  <m:e>
                                    <m:r>
                                      <a:rPr lang="pt-BR" sz="1800" i="1">
                                        <a:latin typeface="Cambria Math" panose="02040503050406030204" pitchFamily="18" charset="0"/>
                                      </a:rPr>
                                      <m:t>1</m:t>
                                    </m:r>
                                  </m:e>
                                </m:eqArr>
                              </m:e>
                            </m:mr>
                          </m:m>
                        </m:e>
                      </m:d>
                      <m:r>
                        <a:rPr lang="pt-BR" sz="1800" b="0" i="1" smtClean="0">
                          <a:latin typeface="Cambria Math" panose="02040503050406030204" pitchFamily="18" charset="0"/>
                        </a:rPr>
                        <m:t>=</m:t>
                      </m:r>
                      <m:d>
                        <m:dPr>
                          <m:begChr m:val="["/>
                          <m:endChr m:val="]"/>
                          <m:ctrlPr>
                            <a:rPr lang="pt-BR" sz="1800" i="1">
                              <a:latin typeface="Cambria Math" panose="02040503050406030204" pitchFamily="18" charset="0"/>
                            </a:rPr>
                          </m:ctrlPr>
                        </m:dPr>
                        <m:e>
                          <m:m>
                            <m:mPr>
                              <m:mcs>
                                <m:mc>
                                  <m:mcPr>
                                    <m:count m:val="4"/>
                                    <m:mcJc m:val="center"/>
                                  </m:mcPr>
                                </m:mc>
                              </m:mcs>
                              <m:ctrlPr>
                                <a:rPr lang="pt-BR" sz="1800" i="1">
                                  <a:latin typeface="Cambria Math" panose="02040503050406030204" pitchFamily="18" charset="0"/>
                                </a:rPr>
                              </m:ctrlPr>
                            </m:mPr>
                            <m:mr>
                              <m:e>
                                <m:sSub>
                                  <m:sSubPr>
                                    <m:ctrlPr>
                                      <a:rPr lang="pt-BR" sz="1800" i="1">
                                        <a:latin typeface="Cambria Math" panose="02040503050406030204" pitchFamily="18" charset="0"/>
                                      </a:rPr>
                                    </m:ctrlPr>
                                  </m:sSubPr>
                                  <m:e>
                                    <m:r>
                                      <a:rPr lang="pt-BR" sz="1800" i="1">
                                        <a:latin typeface="Cambria Math" panose="02040503050406030204" pitchFamily="18" charset="0"/>
                                      </a:rPr>
                                      <m:t>𝑢</m:t>
                                    </m:r>
                                  </m:e>
                                  <m:sub>
                                    <m:r>
                                      <a:rPr lang="pt-BR" sz="1800" i="1">
                                        <a:latin typeface="Cambria Math" panose="02040503050406030204" pitchFamily="18" charset="0"/>
                                      </a:rPr>
                                      <m:t>𝑥</m:t>
                                    </m:r>
                                  </m:sub>
                                </m:sSub>
                              </m:e>
                              <m:e>
                                <m:sSub>
                                  <m:sSubPr>
                                    <m:ctrlPr>
                                      <a:rPr lang="pt-BR" sz="1800" i="1">
                                        <a:latin typeface="Cambria Math" panose="02040503050406030204" pitchFamily="18" charset="0"/>
                                      </a:rPr>
                                    </m:ctrlPr>
                                  </m:sSubPr>
                                  <m:e>
                                    <m:r>
                                      <a:rPr lang="pt-BR" sz="1800" i="1">
                                        <a:latin typeface="Cambria Math" panose="02040503050406030204" pitchFamily="18" charset="0"/>
                                      </a:rPr>
                                      <m:t>𝑢</m:t>
                                    </m:r>
                                  </m:e>
                                  <m:sub>
                                    <m:r>
                                      <a:rPr lang="pt-BR" sz="1800" i="1">
                                        <a:latin typeface="Cambria Math" panose="02040503050406030204" pitchFamily="18" charset="0"/>
                                      </a:rPr>
                                      <m:t>𝑦</m:t>
                                    </m:r>
                                  </m:sub>
                                </m:sSub>
                              </m:e>
                              <m:e>
                                <m:sSub>
                                  <m:sSubPr>
                                    <m:ctrlPr>
                                      <a:rPr lang="pt-BR" sz="1800" i="1">
                                        <a:latin typeface="Cambria Math" panose="02040503050406030204" pitchFamily="18" charset="0"/>
                                      </a:rPr>
                                    </m:ctrlPr>
                                  </m:sSubPr>
                                  <m:e>
                                    <m:r>
                                      <a:rPr lang="pt-BR" sz="1800" i="1">
                                        <a:latin typeface="Cambria Math" panose="02040503050406030204" pitchFamily="18" charset="0"/>
                                      </a:rPr>
                                      <m:t>𝑢</m:t>
                                    </m:r>
                                  </m:e>
                                  <m:sub>
                                    <m:r>
                                      <a:rPr lang="pt-BR" sz="1800" i="1">
                                        <a:latin typeface="Cambria Math" panose="02040503050406030204" pitchFamily="18" charset="0"/>
                                      </a:rPr>
                                      <m:t>𝑧</m:t>
                                    </m:r>
                                  </m:sub>
                                </m:sSub>
                              </m:e>
                              <m:e>
                                <m:r>
                                  <a:rPr lang="pt-BR" sz="1800" b="0" i="1" smtClean="0">
                                    <a:latin typeface="Cambria Math" panose="02040503050406030204" pitchFamily="18" charset="0"/>
                                  </a:rPr>
                                  <m:t>−</m:t>
                                </m:r>
                                <m:sSub>
                                  <m:sSubPr>
                                    <m:ctrlPr>
                                      <a:rPr lang="pt-BR" sz="1800" i="1">
                                        <a:latin typeface="Cambria Math" panose="02040503050406030204" pitchFamily="18" charset="0"/>
                                      </a:rPr>
                                    </m:ctrlPr>
                                  </m:sSubPr>
                                  <m:e>
                                    <m:r>
                                      <a:rPr lang="pt-BR" sz="1800" i="1">
                                        <a:latin typeface="Cambria Math" panose="02040503050406030204" pitchFamily="18" charset="0"/>
                                      </a:rPr>
                                      <m:t>𝑢</m:t>
                                    </m:r>
                                  </m:e>
                                  <m:sub>
                                    <m:r>
                                      <a:rPr lang="pt-BR" sz="1800" i="1">
                                        <a:latin typeface="Cambria Math" panose="02040503050406030204" pitchFamily="18" charset="0"/>
                                      </a:rPr>
                                      <m:t>𝑥</m:t>
                                    </m:r>
                                  </m:sub>
                                </m:sSub>
                                <m:sSub>
                                  <m:sSubPr>
                                    <m:ctrlPr>
                                      <a:rPr lang="pt-BR" sz="1800" i="1">
                                        <a:latin typeface="Cambria Math" panose="02040503050406030204" pitchFamily="18" charset="0"/>
                                      </a:rPr>
                                    </m:ctrlPr>
                                  </m:sSubPr>
                                  <m:e>
                                    <m:r>
                                      <a:rPr lang="pt-BR" sz="1800" i="1">
                                        <a:latin typeface="Cambria Math" panose="02040503050406030204" pitchFamily="18" charset="0"/>
                                      </a:rPr>
                                      <m:t>𝑒</m:t>
                                    </m:r>
                                  </m:e>
                                  <m:sub>
                                    <m:r>
                                      <a:rPr lang="pt-BR" sz="1800" i="1">
                                        <a:latin typeface="Cambria Math" panose="02040503050406030204" pitchFamily="18" charset="0"/>
                                      </a:rPr>
                                      <m:t>𝑥</m:t>
                                    </m:r>
                                  </m:sub>
                                </m:sSub>
                                <m:r>
                                  <a:rPr lang="pt-BR" sz="1800" i="1">
                                    <a:latin typeface="Cambria Math" panose="02040503050406030204" pitchFamily="18" charset="0"/>
                                  </a:rPr>
                                  <m:t>−</m:t>
                                </m:r>
                                <m:sSub>
                                  <m:sSubPr>
                                    <m:ctrlPr>
                                      <a:rPr lang="pt-BR" sz="1800" i="1">
                                        <a:latin typeface="Cambria Math" panose="02040503050406030204" pitchFamily="18" charset="0"/>
                                      </a:rPr>
                                    </m:ctrlPr>
                                  </m:sSubPr>
                                  <m:e>
                                    <m:r>
                                      <a:rPr lang="pt-BR" sz="1800" i="1">
                                        <a:latin typeface="Cambria Math" panose="02040503050406030204" pitchFamily="18" charset="0"/>
                                      </a:rPr>
                                      <m:t>𝑢</m:t>
                                    </m:r>
                                  </m:e>
                                  <m:sub>
                                    <m:r>
                                      <a:rPr lang="pt-BR" sz="1800" b="0" i="1" smtClean="0">
                                        <a:latin typeface="Cambria Math" panose="02040503050406030204" pitchFamily="18" charset="0"/>
                                      </a:rPr>
                                      <m:t>𝑦</m:t>
                                    </m:r>
                                  </m:sub>
                                </m:sSub>
                                <m:sSub>
                                  <m:sSubPr>
                                    <m:ctrlPr>
                                      <a:rPr lang="pt-BR" sz="1800" i="1">
                                        <a:latin typeface="Cambria Math" panose="02040503050406030204" pitchFamily="18" charset="0"/>
                                      </a:rPr>
                                    </m:ctrlPr>
                                  </m:sSubPr>
                                  <m:e>
                                    <m:r>
                                      <a:rPr lang="pt-BR" sz="1800" i="1">
                                        <a:latin typeface="Cambria Math" panose="02040503050406030204" pitchFamily="18" charset="0"/>
                                      </a:rPr>
                                      <m:t>𝑒</m:t>
                                    </m:r>
                                  </m:e>
                                  <m:sub>
                                    <m:r>
                                      <a:rPr lang="pt-BR" sz="1800" b="0" i="1" smtClean="0">
                                        <a:latin typeface="Cambria Math" panose="02040503050406030204" pitchFamily="18" charset="0"/>
                                      </a:rPr>
                                      <m:t>𝑦</m:t>
                                    </m:r>
                                  </m:sub>
                                </m:sSub>
                                <m:r>
                                  <a:rPr lang="pt-BR" sz="1800" i="1">
                                    <a:latin typeface="Cambria Math" panose="02040503050406030204" pitchFamily="18" charset="0"/>
                                  </a:rPr>
                                  <m:t>−</m:t>
                                </m:r>
                                <m:sSub>
                                  <m:sSubPr>
                                    <m:ctrlPr>
                                      <a:rPr lang="pt-BR" sz="1800" i="1">
                                        <a:latin typeface="Cambria Math" panose="02040503050406030204" pitchFamily="18" charset="0"/>
                                      </a:rPr>
                                    </m:ctrlPr>
                                  </m:sSubPr>
                                  <m:e>
                                    <m:r>
                                      <a:rPr lang="pt-BR" sz="1800" i="1">
                                        <a:latin typeface="Cambria Math" panose="02040503050406030204" pitchFamily="18" charset="0"/>
                                      </a:rPr>
                                      <m:t>𝑢</m:t>
                                    </m:r>
                                  </m:e>
                                  <m:sub>
                                    <m:r>
                                      <a:rPr lang="pt-BR" sz="1800" b="0" i="1" smtClean="0">
                                        <a:latin typeface="Cambria Math" panose="02040503050406030204" pitchFamily="18" charset="0"/>
                                      </a:rPr>
                                      <m:t>𝑧</m:t>
                                    </m:r>
                                  </m:sub>
                                </m:sSub>
                                <m:sSub>
                                  <m:sSubPr>
                                    <m:ctrlPr>
                                      <a:rPr lang="pt-BR" sz="1800" i="1" smtClean="0">
                                        <a:latin typeface="Cambria Math" panose="02040503050406030204" pitchFamily="18" charset="0"/>
                                      </a:rPr>
                                    </m:ctrlPr>
                                  </m:sSubPr>
                                  <m:e>
                                    <m:r>
                                      <a:rPr lang="pt-BR" sz="1800" i="1">
                                        <a:latin typeface="Cambria Math" panose="02040503050406030204" pitchFamily="18" charset="0"/>
                                      </a:rPr>
                                      <m:t>𝑒</m:t>
                                    </m:r>
                                  </m:e>
                                  <m:sub>
                                    <m:r>
                                      <a:rPr lang="pt-BR" sz="1800" b="0" i="1" smtClean="0">
                                        <a:latin typeface="Cambria Math" panose="02040503050406030204" pitchFamily="18" charset="0"/>
                                      </a:rPr>
                                      <m:t>𝑧</m:t>
                                    </m:r>
                                  </m:sub>
                                </m:sSub>
                              </m:e>
                            </m:mr>
                            <m:mr>
                              <m:e>
                                <m:sSub>
                                  <m:sSubPr>
                                    <m:ctrlPr>
                                      <a:rPr lang="pt-BR" sz="1800" i="1">
                                        <a:latin typeface="Cambria Math" panose="02040503050406030204" pitchFamily="18" charset="0"/>
                                      </a:rPr>
                                    </m:ctrlPr>
                                  </m:sSubPr>
                                  <m:e>
                                    <m:r>
                                      <a:rPr lang="pt-BR" sz="1800" i="1">
                                        <a:latin typeface="Cambria Math" panose="02040503050406030204" pitchFamily="18" charset="0"/>
                                      </a:rPr>
                                      <m:t>𝑣</m:t>
                                    </m:r>
                                  </m:e>
                                  <m:sub>
                                    <m:r>
                                      <a:rPr lang="pt-BR" sz="1800" i="1">
                                        <a:latin typeface="Cambria Math" panose="02040503050406030204" pitchFamily="18" charset="0"/>
                                      </a:rPr>
                                      <m:t>𝑥</m:t>
                                    </m:r>
                                  </m:sub>
                                </m:sSub>
                              </m:e>
                              <m:e>
                                <m:sSub>
                                  <m:sSubPr>
                                    <m:ctrlPr>
                                      <a:rPr lang="pt-BR" sz="1800" i="1">
                                        <a:latin typeface="Cambria Math" panose="02040503050406030204" pitchFamily="18" charset="0"/>
                                      </a:rPr>
                                    </m:ctrlPr>
                                  </m:sSubPr>
                                  <m:e>
                                    <m:r>
                                      <a:rPr lang="pt-BR" sz="1800" i="1">
                                        <a:latin typeface="Cambria Math" panose="02040503050406030204" pitchFamily="18" charset="0"/>
                                      </a:rPr>
                                      <m:t>𝑣</m:t>
                                    </m:r>
                                  </m:e>
                                  <m:sub>
                                    <m:r>
                                      <a:rPr lang="pt-BR" sz="1800" i="1">
                                        <a:latin typeface="Cambria Math" panose="02040503050406030204" pitchFamily="18" charset="0"/>
                                      </a:rPr>
                                      <m:t>𝑦</m:t>
                                    </m:r>
                                  </m:sub>
                                </m:sSub>
                              </m:e>
                              <m:e>
                                <m:sSub>
                                  <m:sSubPr>
                                    <m:ctrlPr>
                                      <a:rPr lang="pt-BR" sz="1800" i="1">
                                        <a:latin typeface="Cambria Math" panose="02040503050406030204" pitchFamily="18" charset="0"/>
                                      </a:rPr>
                                    </m:ctrlPr>
                                  </m:sSubPr>
                                  <m:e>
                                    <m:r>
                                      <a:rPr lang="pt-BR" sz="1800" i="1">
                                        <a:latin typeface="Cambria Math" panose="02040503050406030204" pitchFamily="18" charset="0"/>
                                      </a:rPr>
                                      <m:t>𝑣</m:t>
                                    </m:r>
                                  </m:e>
                                  <m:sub>
                                    <m:r>
                                      <a:rPr lang="pt-BR" sz="1800" i="1">
                                        <a:latin typeface="Cambria Math" panose="02040503050406030204" pitchFamily="18" charset="0"/>
                                      </a:rPr>
                                      <m:t>𝑧</m:t>
                                    </m:r>
                                  </m:sub>
                                </m:sSub>
                              </m:e>
                              <m:e>
                                <m:r>
                                  <a:rPr lang="pt-BR" sz="1800" i="1">
                                    <a:latin typeface="Cambria Math" panose="02040503050406030204" pitchFamily="18" charset="0"/>
                                  </a:rPr>
                                  <m:t>−</m:t>
                                </m:r>
                                <m:sSub>
                                  <m:sSubPr>
                                    <m:ctrlPr>
                                      <a:rPr lang="pt-BR" sz="1800" i="1">
                                        <a:latin typeface="Cambria Math" panose="02040503050406030204" pitchFamily="18" charset="0"/>
                                      </a:rPr>
                                    </m:ctrlPr>
                                  </m:sSubPr>
                                  <m:e>
                                    <m:r>
                                      <a:rPr lang="pt-BR" sz="1800" b="0" i="1" smtClean="0">
                                        <a:latin typeface="Cambria Math" panose="02040503050406030204" pitchFamily="18" charset="0"/>
                                      </a:rPr>
                                      <m:t>𝑣</m:t>
                                    </m:r>
                                  </m:e>
                                  <m:sub>
                                    <m:r>
                                      <a:rPr lang="pt-BR" sz="1800" i="1">
                                        <a:latin typeface="Cambria Math" panose="02040503050406030204" pitchFamily="18" charset="0"/>
                                      </a:rPr>
                                      <m:t>𝑥</m:t>
                                    </m:r>
                                  </m:sub>
                                </m:sSub>
                                <m:sSub>
                                  <m:sSubPr>
                                    <m:ctrlPr>
                                      <a:rPr lang="pt-BR" sz="1800" i="1">
                                        <a:latin typeface="Cambria Math" panose="02040503050406030204" pitchFamily="18" charset="0"/>
                                      </a:rPr>
                                    </m:ctrlPr>
                                  </m:sSubPr>
                                  <m:e>
                                    <m:r>
                                      <a:rPr lang="pt-BR" sz="1800" i="1">
                                        <a:latin typeface="Cambria Math" panose="02040503050406030204" pitchFamily="18" charset="0"/>
                                      </a:rPr>
                                      <m:t>𝑒</m:t>
                                    </m:r>
                                  </m:e>
                                  <m:sub>
                                    <m:r>
                                      <a:rPr lang="pt-BR" sz="1800" i="1">
                                        <a:latin typeface="Cambria Math" panose="02040503050406030204" pitchFamily="18" charset="0"/>
                                      </a:rPr>
                                      <m:t>𝑥</m:t>
                                    </m:r>
                                  </m:sub>
                                </m:sSub>
                                <m:r>
                                  <a:rPr lang="pt-BR" sz="1800" i="1">
                                    <a:latin typeface="Cambria Math" panose="02040503050406030204" pitchFamily="18" charset="0"/>
                                  </a:rPr>
                                  <m:t>−</m:t>
                                </m:r>
                                <m:sSub>
                                  <m:sSubPr>
                                    <m:ctrlPr>
                                      <a:rPr lang="pt-BR" sz="1800" i="1">
                                        <a:latin typeface="Cambria Math" panose="02040503050406030204" pitchFamily="18" charset="0"/>
                                      </a:rPr>
                                    </m:ctrlPr>
                                  </m:sSubPr>
                                  <m:e>
                                    <m:r>
                                      <a:rPr lang="pt-BR" sz="1800" b="0" i="1" smtClean="0">
                                        <a:latin typeface="Cambria Math" panose="02040503050406030204" pitchFamily="18" charset="0"/>
                                      </a:rPr>
                                      <m:t>𝑣</m:t>
                                    </m:r>
                                  </m:e>
                                  <m:sub>
                                    <m:r>
                                      <a:rPr lang="pt-BR" sz="1800" i="1">
                                        <a:latin typeface="Cambria Math" panose="02040503050406030204" pitchFamily="18" charset="0"/>
                                      </a:rPr>
                                      <m:t>𝑦</m:t>
                                    </m:r>
                                  </m:sub>
                                </m:sSub>
                                <m:sSub>
                                  <m:sSubPr>
                                    <m:ctrlPr>
                                      <a:rPr lang="pt-BR" sz="1800" i="1">
                                        <a:latin typeface="Cambria Math" panose="02040503050406030204" pitchFamily="18" charset="0"/>
                                      </a:rPr>
                                    </m:ctrlPr>
                                  </m:sSubPr>
                                  <m:e>
                                    <m:r>
                                      <a:rPr lang="pt-BR" sz="1800" i="1">
                                        <a:latin typeface="Cambria Math" panose="02040503050406030204" pitchFamily="18" charset="0"/>
                                      </a:rPr>
                                      <m:t>𝑒</m:t>
                                    </m:r>
                                  </m:e>
                                  <m:sub>
                                    <m:r>
                                      <a:rPr lang="pt-BR" sz="1800" b="0" i="1" smtClean="0">
                                        <a:latin typeface="Cambria Math" panose="02040503050406030204" pitchFamily="18" charset="0"/>
                                      </a:rPr>
                                      <m:t>𝑦</m:t>
                                    </m:r>
                                  </m:sub>
                                </m:sSub>
                                <m:r>
                                  <a:rPr lang="pt-BR" sz="1800" i="1">
                                    <a:latin typeface="Cambria Math" panose="02040503050406030204" pitchFamily="18" charset="0"/>
                                  </a:rPr>
                                  <m:t>−</m:t>
                                </m:r>
                                <m:sSub>
                                  <m:sSubPr>
                                    <m:ctrlPr>
                                      <a:rPr lang="pt-BR" sz="1800" i="1">
                                        <a:latin typeface="Cambria Math" panose="02040503050406030204" pitchFamily="18" charset="0"/>
                                      </a:rPr>
                                    </m:ctrlPr>
                                  </m:sSubPr>
                                  <m:e>
                                    <m:r>
                                      <a:rPr lang="pt-BR" sz="1800" b="0" i="1" smtClean="0">
                                        <a:latin typeface="Cambria Math" panose="02040503050406030204" pitchFamily="18" charset="0"/>
                                      </a:rPr>
                                      <m:t>𝑣</m:t>
                                    </m:r>
                                  </m:e>
                                  <m:sub>
                                    <m:r>
                                      <a:rPr lang="pt-BR" sz="1800" i="1">
                                        <a:latin typeface="Cambria Math" panose="02040503050406030204" pitchFamily="18" charset="0"/>
                                      </a:rPr>
                                      <m:t>𝑧</m:t>
                                    </m:r>
                                  </m:sub>
                                </m:sSub>
                                <m:sSub>
                                  <m:sSubPr>
                                    <m:ctrlPr>
                                      <a:rPr lang="pt-BR" sz="1800" i="1">
                                        <a:latin typeface="Cambria Math" panose="02040503050406030204" pitchFamily="18" charset="0"/>
                                      </a:rPr>
                                    </m:ctrlPr>
                                  </m:sSubPr>
                                  <m:e>
                                    <m:r>
                                      <a:rPr lang="pt-BR" sz="1800" i="1">
                                        <a:latin typeface="Cambria Math" panose="02040503050406030204" pitchFamily="18" charset="0"/>
                                      </a:rPr>
                                      <m:t>𝑒</m:t>
                                    </m:r>
                                  </m:e>
                                  <m:sub>
                                    <m:r>
                                      <a:rPr lang="pt-BR" sz="1800" b="0" i="1" smtClean="0">
                                        <a:latin typeface="Cambria Math" panose="02040503050406030204" pitchFamily="18" charset="0"/>
                                      </a:rPr>
                                      <m:t>𝑧</m:t>
                                    </m:r>
                                  </m:sub>
                                </m:sSub>
                              </m:e>
                            </m:mr>
                            <m:mr>
                              <m:e>
                                <m:eqArr>
                                  <m:eqArrPr>
                                    <m:ctrlPr>
                                      <a:rPr lang="pt-BR" sz="1800" i="1">
                                        <a:latin typeface="Cambria Math" panose="02040503050406030204" pitchFamily="18" charset="0"/>
                                      </a:rPr>
                                    </m:ctrlPr>
                                  </m:eqArrPr>
                                  <m:e>
                                    <m:sSub>
                                      <m:sSubPr>
                                        <m:ctrlPr>
                                          <a:rPr lang="pt-BR" sz="1800" i="1">
                                            <a:latin typeface="Cambria Math" panose="02040503050406030204" pitchFamily="18" charset="0"/>
                                          </a:rPr>
                                        </m:ctrlPr>
                                      </m:sSubPr>
                                      <m:e>
                                        <m:r>
                                          <a:rPr lang="pt-BR" sz="1800" i="1">
                                            <a:latin typeface="Cambria Math" panose="02040503050406030204" pitchFamily="18" charset="0"/>
                                          </a:rPr>
                                          <m:t>−</m:t>
                                        </m:r>
                                        <m:r>
                                          <a:rPr lang="pt-BR" sz="1800" i="1">
                                            <a:latin typeface="Cambria Math" panose="02040503050406030204" pitchFamily="18" charset="0"/>
                                          </a:rPr>
                                          <m:t>𝑤</m:t>
                                        </m:r>
                                      </m:e>
                                      <m:sub>
                                        <m:r>
                                          <a:rPr lang="pt-BR" sz="1800" i="1">
                                            <a:latin typeface="Cambria Math" panose="02040503050406030204" pitchFamily="18" charset="0"/>
                                          </a:rPr>
                                          <m:t>𝑥</m:t>
                                        </m:r>
                                      </m:sub>
                                    </m:sSub>
                                  </m:e>
                                  <m:e>
                                    <m:r>
                                      <a:rPr lang="pt-BR" sz="1800" i="1">
                                        <a:latin typeface="Cambria Math" panose="02040503050406030204" pitchFamily="18" charset="0"/>
                                      </a:rPr>
                                      <m:t>0</m:t>
                                    </m:r>
                                  </m:e>
                                </m:eqArr>
                              </m:e>
                              <m:e>
                                <m:eqArr>
                                  <m:eqArrPr>
                                    <m:ctrlPr>
                                      <a:rPr lang="pt-BR" sz="1800" i="1">
                                        <a:latin typeface="Cambria Math" panose="02040503050406030204" pitchFamily="18" charset="0"/>
                                      </a:rPr>
                                    </m:ctrlPr>
                                  </m:eqArrPr>
                                  <m:e>
                                    <m:sSub>
                                      <m:sSubPr>
                                        <m:ctrlPr>
                                          <a:rPr lang="pt-BR" sz="1800" i="1">
                                            <a:latin typeface="Cambria Math" panose="02040503050406030204" pitchFamily="18" charset="0"/>
                                          </a:rPr>
                                        </m:ctrlPr>
                                      </m:sSubPr>
                                      <m:e>
                                        <m:r>
                                          <a:rPr lang="pt-BR" sz="1800" i="1">
                                            <a:latin typeface="Cambria Math" panose="02040503050406030204" pitchFamily="18" charset="0"/>
                                          </a:rPr>
                                          <m:t>−</m:t>
                                        </m:r>
                                        <m:r>
                                          <a:rPr lang="pt-BR" sz="1800" i="1">
                                            <a:latin typeface="Cambria Math" panose="02040503050406030204" pitchFamily="18" charset="0"/>
                                          </a:rPr>
                                          <m:t>𝑤</m:t>
                                        </m:r>
                                      </m:e>
                                      <m:sub>
                                        <m:r>
                                          <a:rPr lang="pt-BR" sz="1800" i="1">
                                            <a:latin typeface="Cambria Math" panose="02040503050406030204" pitchFamily="18" charset="0"/>
                                          </a:rPr>
                                          <m:t>𝑦</m:t>
                                        </m:r>
                                      </m:sub>
                                    </m:sSub>
                                  </m:e>
                                  <m:e>
                                    <m:r>
                                      <a:rPr lang="pt-BR" sz="1800" i="1">
                                        <a:latin typeface="Cambria Math" panose="02040503050406030204" pitchFamily="18" charset="0"/>
                                      </a:rPr>
                                      <m:t>0</m:t>
                                    </m:r>
                                  </m:e>
                                </m:eqArr>
                              </m:e>
                              <m:e>
                                <m:eqArr>
                                  <m:eqArrPr>
                                    <m:ctrlPr>
                                      <a:rPr lang="pt-BR" sz="1800" i="1">
                                        <a:latin typeface="Cambria Math" panose="02040503050406030204" pitchFamily="18" charset="0"/>
                                      </a:rPr>
                                    </m:ctrlPr>
                                  </m:eqArrPr>
                                  <m:e>
                                    <m:sSub>
                                      <m:sSubPr>
                                        <m:ctrlPr>
                                          <a:rPr lang="pt-BR" sz="1800" i="1">
                                            <a:latin typeface="Cambria Math" panose="02040503050406030204" pitchFamily="18" charset="0"/>
                                          </a:rPr>
                                        </m:ctrlPr>
                                      </m:sSubPr>
                                      <m:e>
                                        <m:r>
                                          <a:rPr lang="pt-BR" sz="1800" i="1">
                                            <a:latin typeface="Cambria Math" panose="02040503050406030204" pitchFamily="18" charset="0"/>
                                          </a:rPr>
                                          <m:t>−</m:t>
                                        </m:r>
                                        <m:r>
                                          <a:rPr lang="pt-BR" sz="1800" i="1">
                                            <a:latin typeface="Cambria Math" panose="02040503050406030204" pitchFamily="18" charset="0"/>
                                          </a:rPr>
                                          <m:t>𝑤</m:t>
                                        </m:r>
                                      </m:e>
                                      <m:sub>
                                        <m:r>
                                          <a:rPr lang="pt-BR" sz="1800" i="1">
                                            <a:latin typeface="Cambria Math" panose="02040503050406030204" pitchFamily="18" charset="0"/>
                                          </a:rPr>
                                          <m:t>𝑧</m:t>
                                        </m:r>
                                      </m:sub>
                                    </m:sSub>
                                  </m:e>
                                  <m:e>
                                    <m:r>
                                      <a:rPr lang="pt-BR" sz="1800" i="1">
                                        <a:latin typeface="Cambria Math" panose="02040503050406030204" pitchFamily="18" charset="0"/>
                                      </a:rPr>
                                      <m:t>0</m:t>
                                    </m:r>
                                  </m:e>
                                </m:eqArr>
                              </m:e>
                              <m:e>
                                <m:eqArr>
                                  <m:eqArrPr>
                                    <m:ctrlPr>
                                      <a:rPr lang="pt-BR" sz="1800" i="1">
                                        <a:latin typeface="Cambria Math" panose="02040503050406030204" pitchFamily="18" charset="0"/>
                                      </a:rPr>
                                    </m:ctrlPr>
                                  </m:eqArrPr>
                                  <m:e>
                                    <m:sSub>
                                      <m:sSubPr>
                                        <m:ctrlPr>
                                          <a:rPr lang="pt-BR" sz="1800" i="1" smtClean="0">
                                            <a:latin typeface="Cambria Math" panose="02040503050406030204" pitchFamily="18" charset="0"/>
                                          </a:rPr>
                                        </m:ctrlPr>
                                      </m:sSubPr>
                                      <m:e>
                                        <m:r>
                                          <a:rPr lang="pt-BR" sz="1800" b="0" i="1" smtClean="0">
                                            <a:latin typeface="Cambria Math" panose="02040503050406030204" pitchFamily="18" charset="0"/>
                                          </a:rPr>
                                          <m:t>𝑤</m:t>
                                        </m:r>
                                      </m:e>
                                      <m:sub>
                                        <m:r>
                                          <a:rPr lang="pt-BR" sz="1800" i="1">
                                            <a:latin typeface="Cambria Math" panose="02040503050406030204" pitchFamily="18" charset="0"/>
                                          </a:rPr>
                                          <m:t>𝑥</m:t>
                                        </m:r>
                                      </m:sub>
                                    </m:sSub>
                                    <m:sSub>
                                      <m:sSubPr>
                                        <m:ctrlPr>
                                          <a:rPr lang="pt-BR" sz="1800" i="1">
                                            <a:latin typeface="Cambria Math" panose="02040503050406030204" pitchFamily="18" charset="0"/>
                                          </a:rPr>
                                        </m:ctrlPr>
                                      </m:sSubPr>
                                      <m:e>
                                        <m:r>
                                          <a:rPr lang="pt-BR" sz="1800" i="1">
                                            <a:latin typeface="Cambria Math" panose="02040503050406030204" pitchFamily="18" charset="0"/>
                                          </a:rPr>
                                          <m:t>𝑒</m:t>
                                        </m:r>
                                      </m:e>
                                      <m:sub>
                                        <m:r>
                                          <a:rPr lang="pt-BR" sz="1800" i="1">
                                            <a:latin typeface="Cambria Math" panose="02040503050406030204" pitchFamily="18" charset="0"/>
                                          </a:rPr>
                                          <m:t>𝑥</m:t>
                                        </m:r>
                                      </m:sub>
                                    </m:sSub>
                                    <m:r>
                                      <a:rPr lang="pt-BR" sz="1800" b="0" i="1" smtClean="0">
                                        <a:latin typeface="Cambria Math" panose="02040503050406030204" pitchFamily="18" charset="0"/>
                                      </a:rPr>
                                      <m:t>+</m:t>
                                    </m:r>
                                    <m:sSub>
                                      <m:sSubPr>
                                        <m:ctrlPr>
                                          <a:rPr lang="pt-BR" sz="1800" i="1">
                                            <a:latin typeface="Cambria Math" panose="02040503050406030204" pitchFamily="18" charset="0"/>
                                          </a:rPr>
                                        </m:ctrlPr>
                                      </m:sSubPr>
                                      <m:e>
                                        <m:r>
                                          <a:rPr lang="pt-BR" sz="1800" b="0" i="1" smtClean="0">
                                            <a:latin typeface="Cambria Math" panose="02040503050406030204" pitchFamily="18" charset="0"/>
                                          </a:rPr>
                                          <m:t>𝑤</m:t>
                                        </m:r>
                                      </m:e>
                                      <m:sub>
                                        <m:r>
                                          <a:rPr lang="pt-BR" sz="1800" i="1">
                                            <a:latin typeface="Cambria Math" panose="02040503050406030204" pitchFamily="18" charset="0"/>
                                          </a:rPr>
                                          <m:t>𝑦</m:t>
                                        </m:r>
                                      </m:sub>
                                    </m:sSub>
                                    <m:sSub>
                                      <m:sSubPr>
                                        <m:ctrlPr>
                                          <a:rPr lang="pt-BR" sz="1800" i="1">
                                            <a:latin typeface="Cambria Math" panose="02040503050406030204" pitchFamily="18" charset="0"/>
                                          </a:rPr>
                                        </m:ctrlPr>
                                      </m:sSubPr>
                                      <m:e>
                                        <m:r>
                                          <a:rPr lang="pt-BR" sz="1800" i="1">
                                            <a:latin typeface="Cambria Math" panose="02040503050406030204" pitchFamily="18" charset="0"/>
                                          </a:rPr>
                                          <m:t>𝑒</m:t>
                                        </m:r>
                                      </m:e>
                                      <m:sub>
                                        <m:r>
                                          <a:rPr lang="pt-BR" sz="1800" b="0" i="1" smtClean="0">
                                            <a:latin typeface="Cambria Math" panose="02040503050406030204" pitchFamily="18" charset="0"/>
                                          </a:rPr>
                                          <m:t>𝑦</m:t>
                                        </m:r>
                                      </m:sub>
                                    </m:sSub>
                                    <m:r>
                                      <a:rPr lang="pt-BR" sz="1800" b="0" i="1" smtClean="0">
                                        <a:latin typeface="Cambria Math" panose="02040503050406030204" pitchFamily="18" charset="0"/>
                                      </a:rPr>
                                      <m:t>+</m:t>
                                    </m:r>
                                    <m:sSub>
                                      <m:sSubPr>
                                        <m:ctrlPr>
                                          <a:rPr lang="pt-BR" sz="1800" i="1">
                                            <a:latin typeface="Cambria Math" panose="02040503050406030204" pitchFamily="18" charset="0"/>
                                          </a:rPr>
                                        </m:ctrlPr>
                                      </m:sSubPr>
                                      <m:e>
                                        <m:r>
                                          <a:rPr lang="pt-BR" sz="1800" b="0" i="1" smtClean="0">
                                            <a:latin typeface="Cambria Math" panose="02040503050406030204" pitchFamily="18" charset="0"/>
                                          </a:rPr>
                                          <m:t>𝑤</m:t>
                                        </m:r>
                                      </m:e>
                                      <m:sub>
                                        <m:r>
                                          <a:rPr lang="pt-BR" sz="1800" i="1">
                                            <a:latin typeface="Cambria Math" panose="02040503050406030204" pitchFamily="18" charset="0"/>
                                          </a:rPr>
                                          <m:t>𝑧</m:t>
                                        </m:r>
                                      </m:sub>
                                    </m:sSub>
                                    <m:sSub>
                                      <m:sSubPr>
                                        <m:ctrlPr>
                                          <a:rPr lang="pt-BR" sz="1800" i="1">
                                            <a:latin typeface="Cambria Math" panose="02040503050406030204" pitchFamily="18" charset="0"/>
                                          </a:rPr>
                                        </m:ctrlPr>
                                      </m:sSubPr>
                                      <m:e>
                                        <m:r>
                                          <a:rPr lang="pt-BR" sz="1800" i="1">
                                            <a:latin typeface="Cambria Math" panose="02040503050406030204" pitchFamily="18" charset="0"/>
                                          </a:rPr>
                                          <m:t>𝑒</m:t>
                                        </m:r>
                                      </m:e>
                                      <m:sub>
                                        <m:r>
                                          <a:rPr lang="pt-BR" sz="1800" b="0" i="1" smtClean="0">
                                            <a:latin typeface="Cambria Math" panose="02040503050406030204" pitchFamily="18" charset="0"/>
                                          </a:rPr>
                                          <m:t>𝑧</m:t>
                                        </m:r>
                                      </m:sub>
                                    </m:sSub>
                                  </m:e>
                                  <m:e>
                                    <m:r>
                                      <a:rPr lang="pt-BR" sz="1800" i="1">
                                        <a:latin typeface="Cambria Math" panose="02040503050406030204" pitchFamily="18" charset="0"/>
                                      </a:rPr>
                                      <m:t>1</m:t>
                                    </m:r>
                                  </m:e>
                                </m:eqArr>
                              </m:e>
                            </m:mr>
                          </m:m>
                        </m:e>
                      </m:d>
                    </m:oMath>
                  </m:oMathPara>
                </a14:m>
                <a:endParaRPr lang="pt-BR" sz="1800" dirty="0"/>
              </a:p>
            </p:txBody>
          </p:sp>
        </mc:Choice>
        <mc:Fallback xmlns="">
          <p:sp>
            <p:nvSpPr>
              <p:cNvPr id="7" name="TextBox 6">
                <a:extLst>
                  <a:ext uri="{FF2B5EF4-FFF2-40B4-BE49-F238E27FC236}">
                    <a16:creationId xmlns:a16="http://schemas.microsoft.com/office/drawing/2014/main" id="{A5D06A0D-DCED-2877-56BF-F3880E3305D6}"/>
                  </a:ext>
                </a:extLst>
              </p:cNvPr>
              <p:cNvSpPr txBox="1">
                <a:spLocks noRot="1" noChangeAspect="1" noMove="1" noResize="1" noEditPoints="1" noAdjustHandles="1" noChangeArrowheads="1" noChangeShapeType="1" noTextEdit="1"/>
              </p:cNvSpPr>
              <p:nvPr/>
            </p:nvSpPr>
            <p:spPr>
              <a:xfrm>
                <a:off x="84172" y="1548761"/>
                <a:ext cx="9059828" cy="1170192"/>
              </a:xfrm>
              <a:prstGeom prst="rect">
                <a:avLst/>
              </a:prstGeom>
              <a:blipFill>
                <a:blip r:embed="rId3"/>
                <a:stretch>
                  <a:fillRect b="-1064"/>
                </a:stretch>
              </a:blipFill>
            </p:spPr>
            <p:txBody>
              <a:bodyPr/>
              <a:lstStyle/>
              <a:p>
                <a:r>
                  <a:rPr lang="pt-BR">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640D9FAC-FEB0-A722-E74B-A6BC98C441B1}"/>
                  </a:ext>
                </a:extLst>
              </p:cNvPr>
              <p:cNvSpPr txBox="1"/>
              <p:nvPr/>
            </p:nvSpPr>
            <p:spPr>
              <a:xfrm>
                <a:off x="2009745" y="3247157"/>
                <a:ext cx="5465710" cy="1124988"/>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d>
                        <m:dPr>
                          <m:begChr m:val="["/>
                          <m:endChr m:val="]"/>
                          <m:ctrlPr>
                            <a:rPr lang="pt-BR" sz="1800" i="1" smtClean="0">
                              <a:latin typeface="Cambria Math" panose="02040503050406030204" pitchFamily="18" charset="0"/>
                            </a:rPr>
                          </m:ctrlPr>
                        </m:dPr>
                        <m:e>
                          <m:m>
                            <m:mPr>
                              <m:mcs>
                                <m:mc>
                                  <m:mcPr>
                                    <m:count m:val="4"/>
                                    <m:mcJc m:val="center"/>
                                  </m:mcPr>
                                </m:mc>
                              </m:mcs>
                              <m:ctrlPr>
                                <a:rPr lang="pt-BR" sz="1800" i="1">
                                  <a:latin typeface="Cambria Math" panose="02040503050406030204" pitchFamily="18" charset="0"/>
                                </a:rPr>
                              </m:ctrlPr>
                            </m:mPr>
                            <m:mr>
                              <m:e>
                                <m:sSub>
                                  <m:sSubPr>
                                    <m:ctrlPr>
                                      <a:rPr lang="pt-BR" sz="1800" i="1">
                                        <a:latin typeface="Cambria Math" panose="02040503050406030204" pitchFamily="18" charset="0"/>
                                      </a:rPr>
                                    </m:ctrlPr>
                                  </m:sSubPr>
                                  <m:e>
                                    <m:r>
                                      <a:rPr lang="pt-BR" sz="1800" i="1">
                                        <a:latin typeface="Cambria Math" panose="02040503050406030204" pitchFamily="18" charset="0"/>
                                      </a:rPr>
                                      <m:t>𝑢</m:t>
                                    </m:r>
                                  </m:e>
                                  <m:sub>
                                    <m:r>
                                      <a:rPr lang="pt-BR" sz="1800" i="1">
                                        <a:latin typeface="Cambria Math" panose="02040503050406030204" pitchFamily="18" charset="0"/>
                                      </a:rPr>
                                      <m:t>𝑥</m:t>
                                    </m:r>
                                  </m:sub>
                                </m:sSub>
                              </m:e>
                              <m:e>
                                <m:sSub>
                                  <m:sSubPr>
                                    <m:ctrlPr>
                                      <a:rPr lang="pt-BR" sz="1800" i="1">
                                        <a:latin typeface="Cambria Math" panose="02040503050406030204" pitchFamily="18" charset="0"/>
                                      </a:rPr>
                                    </m:ctrlPr>
                                  </m:sSubPr>
                                  <m:e>
                                    <m:r>
                                      <a:rPr lang="pt-BR" sz="1800" i="1">
                                        <a:latin typeface="Cambria Math" panose="02040503050406030204" pitchFamily="18" charset="0"/>
                                      </a:rPr>
                                      <m:t>𝑢</m:t>
                                    </m:r>
                                  </m:e>
                                  <m:sub>
                                    <m:r>
                                      <a:rPr lang="pt-BR" sz="1800" i="1">
                                        <a:latin typeface="Cambria Math" panose="02040503050406030204" pitchFamily="18" charset="0"/>
                                      </a:rPr>
                                      <m:t>𝑦</m:t>
                                    </m:r>
                                  </m:sub>
                                </m:sSub>
                              </m:e>
                              <m:e>
                                <m:sSub>
                                  <m:sSubPr>
                                    <m:ctrlPr>
                                      <a:rPr lang="pt-BR" sz="1800" i="1">
                                        <a:latin typeface="Cambria Math" panose="02040503050406030204" pitchFamily="18" charset="0"/>
                                      </a:rPr>
                                    </m:ctrlPr>
                                  </m:sSubPr>
                                  <m:e>
                                    <m:r>
                                      <a:rPr lang="pt-BR" sz="1800" i="1">
                                        <a:latin typeface="Cambria Math" panose="02040503050406030204" pitchFamily="18" charset="0"/>
                                      </a:rPr>
                                      <m:t>𝑢</m:t>
                                    </m:r>
                                  </m:e>
                                  <m:sub>
                                    <m:r>
                                      <a:rPr lang="pt-BR" sz="1800" i="1">
                                        <a:latin typeface="Cambria Math" panose="02040503050406030204" pitchFamily="18" charset="0"/>
                                      </a:rPr>
                                      <m:t>𝑧</m:t>
                                    </m:r>
                                  </m:sub>
                                </m:sSub>
                              </m:e>
                              <m:e>
                                <m:r>
                                  <a:rPr lang="pt-BR" sz="1800" b="0" i="1" smtClean="0">
                                    <a:latin typeface="Cambria Math" panose="02040503050406030204" pitchFamily="18" charset="0"/>
                                  </a:rPr>
                                  <m:t>−</m:t>
                                </m:r>
                                <m:r>
                                  <a:rPr lang="pt-BR" sz="1800" b="0" i="1" smtClean="0">
                                    <a:latin typeface="Cambria Math" panose="02040503050406030204" pitchFamily="18" charset="0"/>
                                  </a:rPr>
                                  <m:t>𝑢</m:t>
                                </m:r>
                                <m:r>
                                  <a:rPr lang="pt-BR" sz="1800" i="1">
                                    <a:latin typeface="Cambria Math" panose="02040503050406030204" pitchFamily="18" charset="0"/>
                                    <a:ea typeface="Cambria Math" panose="02040503050406030204" pitchFamily="18" charset="0"/>
                                  </a:rPr>
                                  <m:t>∙</m:t>
                                </m:r>
                                <m:r>
                                  <a:rPr lang="pt-BR" sz="1800" b="0" i="1" smtClean="0">
                                    <a:latin typeface="Cambria Math" panose="02040503050406030204" pitchFamily="18" charset="0"/>
                                  </a:rPr>
                                  <m:t>𝑒</m:t>
                                </m:r>
                              </m:e>
                            </m:mr>
                            <m:mr>
                              <m:e>
                                <m:sSub>
                                  <m:sSubPr>
                                    <m:ctrlPr>
                                      <a:rPr lang="pt-BR" sz="1800" i="1">
                                        <a:latin typeface="Cambria Math" panose="02040503050406030204" pitchFamily="18" charset="0"/>
                                      </a:rPr>
                                    </m:ctrlPr>
                                  </m:sSubPr>
                                  <m:e>
                                    <m:r>
                                      <a:rPr lang="pt-BR" sz="1800" i="1">
                                        <a:latin typeface="Cambria Math" panose="02040503050406030204" pitchFamily="18" charset="0"/>
                                      </a:rPr>
                                      <m:t>𝑣</m:t>
                                    </m:r>
                                  </m:e>
                                  <m:sub>
                                    <m:r>
                                      <a:rPr lang="pt-BR" sz="1800" i="1">
                                        <a:latin typeface="Cambria Math" panose="02040503050406030204" pitchFamily="18" charset="0"/>
                                      </a:rPr>
                                      <m:t>𝑥</m:t>
                                    </m:r>
                                  </m:sub>
                                </m:sSub>
                              </m:e>
                              <m:e>
                                <m:sSub>
                                  <m:sSubPr>
                                    <m:ctrlPr>
                                      <a:rPr lang="pt-BR" sz="1800" i="1">
                                        <a:latin typeface="Cambria Math" panose="02040503050406030204" pitchFamily="18" charset="0"/>
                                      </a:rPr>
                                    </m:ctrlPr>
                                  </m:sSubPr>
                                  <m:e>
                                    <m:r>
                                      <a:rPr lang="pt-BR" sz="1800" i="1">
                                        <a:latin typeface="Cambria Math" panose="02040503050406030204" pitchFamily="18" charset="0"/>
                                      </a:rPr>
                                      <m:t>𝑣</m:t>
                                    </m:r>
                                  </m:e>
                                  <m:sub>
                                    <m:r>
                                      <a:rPr lang="pt-BR" sz="1800" i="1">
                                        <a:latin typeface="Cambria Math" panose="02040503050406030204" pitchFamily="18" charset="0"/>
                                      </a:rPr>
                                      <m:t>𝑦</m:t>
                                    </m:r>
                                  </m:sub>
                                </m:sSub>
                              </m:e>
                              <m:e>
                                <m:sSub>
                                  <m:sSubPr>
                                    <m:ctrlPr>
                                      <a:rPr lang="pt-BR" sz="1800" i="1">
                                        <a:latin typeface="Cambria Math" panose="02040503050406030204" pitchFamily="18" charset="0"/>
                                      </a:rPr>
                                    </m:ctrlPr>
                                  </m:sSubPr>
                                  <m:e>
                                    <m:r>
                                      <a:rPr lang="pt-BR" sz="1800" i="1">
                                        <a:latin typeface="Cambria Math" panose="02040503050406030204" pitchFamily="18" charset="0"/>
                                      </a:rPr>
                                      <m:t>𝑣</m:t>
                                    </m:r>
                                  </m:e>
                                  <m:sub>
                                    <m:r>
                                      <a:rPr lang="pt-BR" sz="1800" i="1">
                                        <a:latin typeface="Cambria Math" panose="02040503050406030204" pitchFamily="18" charset="0"/>
                                      </a:rPr>
                                      <m:t>𝑧</m:t>
                                    </m:r>
                                  </m:sub>
                                </m:sSub>
                              </m:e>
                              <m:e>
                                <m:r>
                                  <a:rPr lang="pt-BR" sz="1800" i="1">
                                    <a:latin typeface="Cambria Math" panose="02040503050406030204" pitchFamily="18" charset="0"/>
                                  </a:rPr>
                                  <m:t>−</m:t>
                                </m:r>
                                <m:r>
                                  <a:rPr lang="pt-BR" sz="1800" b="0" i="1" smtClean="0">
                                    <a:latin typeface="Cambria Math" panose="02040503050406030204" pitchFamily="18" charset="0"/>
                                  </a:rPr>
                                  <m:t>𝑣</m:t>
                                </m:r>
                                <m:r>
                                  <a:rPr lang="pt-BR" sz="1800" i="1" smtClean="0">
                                    <a:latin typeface="Cambria Math" panose="02040503050406030204" pitchFamily="18" charset="0"/>
                                    <a:ea typeface="Cambria Math" panose="02040503050406030204" pitchFamily="18" charset="0"/>
                                  </a:rPr>
                                  <m:t>∙</m:t>
                                </m:r>
                                <m:r>
                                  <a:rPr lang="pt-BR" sz="1800" i="1">
                                    <a:latin typeface="Cambria Math" panose="02040503050406030204" pitchFamily="18" charset="0"/>
                                  </a:rPr>
                                  <m:t>𝑒</m:t>
                                </m:r>
                              </m:e>
                            </m:mr>
                            <m:mr>
                              <m:e>
                                <m:eqArr>
                                  <m:eqArrPr>
                                    <m:ctrlPr>
                                      <a:rPr lang="pt-BR" sz="1800" i="1">
                                        <a:latin typeface="Cambria Math" panose="02040503050406030204" pitchFamily="18" charset="0"/>
                                      </a:rPr>
                                    </m:ctrlPr>
                                  </m:eqArrPr>
                                  <m:e>
                                    <m:sSub>
                                      <m:sSubPr>
                                        <m:ctrlPr>
                                          <a:rPr lang="pt-BR" sz="1800" i="1">
                                            <a:latin typeface="Cambria Math" panose="02040503050406030204" pitchFamily="18" charset="0"/>
                                          </a:rPr>
                                        </m:ctrlPr>
                                      </m:sSubPr>
                                      <m:e>
                                        <m:r>
                                          <a:rPr lang="pt-BR" sz="1800" i="1">
                                            <a:latin typeface="Cambria Math" panose="02040503050406030204" pitchFamily="18" charset="0"/>
                                          </a:rPr>
                                          <m:t>−</m:t>
                                        </m:r>
                                        <m:r>
                                          <a:rPr lang="pt-BR" sz="1800" i="1">
                                            <a:latin typeface="Cambria Math" panose="02040503050406030204" pitchFamily="18" charset="0"/>
                                          </a:rPr>
                                          <m:t>𝑤</m:t>
                                        </m:r>
                                      </m:e>
                                      <m:sub>
                                        <m:r>
                                          <a:rPr lang="pt-BR" sz="1800" i="1">
                                            <a:latin typeface="Cambria Math" panose="02040503050406030204" pitchFamily="18" charset="0"/>
                                          </a:rPr>
                                          <m:t>𝑥</m:t>
                                        </m:r>
                                      </m:sub>
                                    </m:sSub>
                                  </m:e>
                                  <m:e>
                                    <m:r>
                                      <a:rPr lang="pt-BR" sz="1800" i="1">
                                        <a:latin typeface="Cambria Math" panose="02040503050406030204" pitchFamily="18" charset="0"/>
                                      </a:rPr>
                                      <m:t>0</m:t>
                                    </m:r>
                                  </m:e>
                                </m:eqArr>
                              </m:e>
                              <m:e>
                                <m:eqArr>
                                  <m:eqArrPr>
                                    <m:ctrlPr>
                                      <a:rPr lang="pt-BR" sz="1800" i="1">
                                        <a:latin typeface="Cambria Math" panose="02040503050406030204" pitchFamily="18" charset="0"/>
                                      </a:rPr>
                                    </m:ctrlPr>
                                  </m:eqArrPr>
                                  <m:e>
                                    <m:sSub>
                                      <m:sSubPr>
                                        <m:ctrlPr>
                                          <a:rPr lang="pt-BR" sz="1800" i="1">
                                            <a:latin typeface="Cambria Math" panose="02040503050406030204" pitchFamily="18" charset="0"/>
                                          </a:rPr>
                                        </m:ctrlPr>
                                      </m:sSubPr>
                                      <m:e>
                                        <m:r>
                                          <a:rPr lang="pt-BR" sz="1800" i="1">
                                            <a:latin typeface="Cambria Math" panose="02040503050406030204" pitchFamily="18" charset="0"/>
                                          </a:rPr>
                                          <m:t>−</m:t>
                                        </m:r>
                                        <m:r>
                                          <a:rPr lang="pt-BR" sz="1800" i="1">
                                            <a:latin typeface="Cambria Math" panose="02040503050406030204" pitchFamily="18" charset="0"/>
                                          </a:rPr>
                                          <m:t>𝑤</m:t>
                                        </m:r>
                                      </m:e>
                                      <m:sub>
                                        <m:r>
                                          <a:rPr lang="pt-BR" sz="1800" i="1">
                                            <a:latin typeface="Cambria Math" panose="02040503050406030204" pitchFamily="18" charset="0"/>
                                          </a:rPr>
                                          <m:t>𝑦</m:t>
                                        </m:r>
                                      </m:sub>
                                    </m:sSub>
                                  </m:e>
                                  <m:e>
                                    <m:r>
                                      <a:rPr lang="pt-BR" sz="1800" i="1">
                                        <a:latin typeface="Cambria Math" panose="02040503050406030204" pitchFamily="18" charset="0"/>
                                      </a:rPr>
                                      <m:t>0</m:t>
                                    </m:r>
                                  </m:e>
                                </m:eqArr>
                              </m:e>
                              <m:e>
                                <m:eqArr>
                                  <m:eqArrPr>
                                    <m:ctrlPr>
                                      <a:rPr lang="pt-BR" sz="1800" i="1">
                                        <a:latin typeface="Cambria Math" panose="02040503050406030204" pitchFamily="18" charset="0"/>
                                      </a:rPr>
                                    </m:ctrlPr>
                                  </m:eqArrPr>
                                  <m:e>
                                    <m:sSub>
                                      <m:sSubPr>
                                        <m:ctrlPr>
                                          <a:rPr lang="pt-BR" sz="1800" i="1">
                                            <a:latin typeface="Cambria Math" panose="02040503050406030204" pitchFamily="18" charset="0"/>
                                          </a:rPr>
                                        </m:ctrlPr>
                                      </m:sSubPr>
                                      <m:e>
                                        <m:r>
                                          <a:rPr lang="pt-BR" sz="1800" i="1">
                                            <a:latin typeface="Cambria Math" panose="02040503050406030204" pitchFamily="18" charset="0"/>
                                          </a:rPr>
                                          <m:t>−</m:t>
                                        </m:r>
                                        <m:r>
                                          <a:rPr lang="pt-BR" sz="1800" i="1">
                                            <a:latin typeface="Cambria Math" panose="02040503050406030204" pitchFamily="18" charset="0"/>
                                          </a:rPr>
                                          <m:t>𝑤</m:t>
                                        </m:r>
                                      </m:e>
                                      <m:sub>
                                        <m:r>
                                          <a:rPr lang="pt-BR" sz="1800" i="1">
                                            <a:latin typeface="Cambria Math" panose="02040503050406030204" pitchFamily="18" charset="0"/>
                                          </a:rPr>
                                          <m:t>𝑧</m:t>
                                        </m:r>
                                      </m:sub>
                                    </m:sSub>
                                  </m:e>
                                  <m:e>
                                    <m:r>
                                      <a:rPr lang="pt-BR" sz="1800" i="1">
                                        <a:latin typeface="Cambria Math" panose="02040503050406030204" pitchFamily="18" charset="0"/>
                                      </a:rPr>
                                      <m:t>0</m:t>
                                    </m:r>
                                  </m:e>
                                </m:eqArr>
                              </m:e>
                              <m:e>
                                <m:eqArr>
                                  <m:eqArrPr>
                                    <m:ctrlPr>
                                      <a:rPr lang="pt-BR" sz="1800" i="1">
                                        <a:latin typeface="Cambria Math" panose="02040503050406030204" pitchFamily="18" charset="0"/>
                                      </a:rPr>
                                    </m:ctrlPr>
                                  </m:eqArrPr>
                                  <m:e>
                                    <m:r>
                                      <a:rPr lang="pt-BR" sz="1800" b="0" i="1" smtClean="0">
                                        <a:latin typeface="Cambria Math" panose="02040503050406030204" pitchFamily="18" charset="0"/>
                                      </a:rPr>
                                      <m:t>𝑤</m:t>
                                    </m:r>
                                    <m:r>
                                      <a:rPr lang="pt-BR" sz="1800" i="1" smtClean="0">
                                        <a:latin typeface="Cambria Math" panose="02040503050406030204" pitchFamily="18" charset="0"/>
                                        <a:ea typeface="Cambria Math" panose="02040503050406030204" pitchFamily="18" charset="0"/>
                                      </a:rPr>
                                      <m:t>∙</m:t>
                                    </m:r>
                                    <m:r>
                                      <a:rPr lang="pt-BR" sz="1800" i="1">
                                        <a:latin typeface="Cambria Math" panose="02040503050406030204" pitchFamily="18" charset="0"/>
                                      </a:rPr>
                                      <m:t>𝑒</m:t>
                                    </m:r>
                                  </m:e>
                                  <m:e>
                                    <m:r>
                                      <a:rPr lang="pt-BR" sz="1800" i="1">
                                        <a:latin typeface="Cambria Math" panose="02040503050406030204" pitchFamily="18" charset="0"/>
                                      </a:rPr>
                                      <m:t>1</m:t>
                                    </m:r>
                                  </m:e>
                                </m:eqArr>
                              </m:e>
                            </m:mr>
                          </m:m>
                        </m:e>
                      </m:d>
                    </m:oMath>
                  </m:oMathPara>
                </a14:m>
                <a:endParaRPr lang="pt-BR" sz="1800" dirty="0"/>
              </a:p>
            </p:txBody>
          </p:sp>
        </mc:Choice>
        <mc:Fallback xmlns="">
          <p:sp>
            <p:nvSpPr>
              <p:cNvPr id="8" name="TextBox 7">
                <a:extLst>
                  <a:ext uri="{FF2B5EF4-FFF2-40B4-BE49-F238E27FC236}">
                    <a16:creationId xmlns:a16="http://schemas.microsoft.com/office/drawing/2014/main" id="{640D9FAC-FEB0-A722-E74B-A6BC98C441B1}"/>
                  </a:ext>
                </a:extLst>
              </p:cNvPr>
              <p:cNvSpPr txBox="1">
                <a:spLocks noRot="1" noChangeAspect="1" noMove="1" noResize="1" noEditPoints="1" noAdjustHandles="1" noChangeArrowheads="1" noChangeShapeType="1" noTextEdit="1"/>
              </p:cNvSpPr>
              <p:nvPr/>
            </p:nvSpPr>
            <p:spPr>
              <a:xfrm>
                <a:off x="2009745" y="3247157"/>
                <a:ext cx="5465710" cy="1124988"/>
              </a:xfrm>
              <a:prstGeom prst="rect">
                <a:avLst/>
              </a:prstGeom>
              <a:blipFill>
                <a:blip r:embed="rId4"/>
                <a:stretch>
                  <a:fillRect/>
                </a:stretch>
              </a:blipFill>
            </p:spPr>
            <p:txBody>
              <a:bodyPr/>
              <a:lstStyle/>
              <a:p>
                <a:r>
                  <a:rPr lang="pt-BR">
                    <a:noFill/>
                  </a:rPr>
                  <a:t> </a:t>
                </a:r>
              </a:p>
            </p:txBody>
          </p:sp>
        </mc:Fallback>
      </mc:AlternateContent>
      <p:sp>
        <p:nvSpPr>
          <p:cNvPr id="9" name="Google Shape;484;p45">
            <a:extLst>
              <a:ext uri="{FF2B5EF4-FFF2-40B4-BE49-F238E27FC236}">
                <a16:creationId xmlns:a16="http://schemas.microsoft.com/office/drawing/2014/main" id="{AF9DDA0A-376D-7699-73E3-EBB7D66E279F}"/>
              </a:ext>
            </a:extLst>
          </p:cNvPr>
          <p:cNvSpPr/>
          <p:nvPr/>
        </p:nvSpPr>
        <p:spPr>
          <a:xfrm>
            <a:off x="2954636" y="3098201"/>
            <a:ext cx="3575928" cy="1422900"/>
          </a:xfrm>
          <a:prstGeom prst="rect">
            <a:avLst/>
          </a:prstGeom>
          <a:noFill/>
          <a:ln w="28575"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extLst>
      <p:ext uri="{BB962C8B-B14F-4D97-AF65-F5344CB8AC3E}">
        <p14:creationId xmlns:p14="http://schemas.microsoft.com/office/powerpoint/2010/main" val="1086609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show="0">
  <p:cSld>
    <p:spTree>
      <p:nvGrpSpPr>
        <p:cNvPr id="1" name="Shape 491"/>
        <p:cNvGrpSpPr/>
        <p:nvPr/>
      </p:nvGrpSpPr>
      <p:grpSpPr>
        <a:xfrm>
          <a:off x="0" y="0"/>
          <a:ext cx="0" cy="0"/>
          <a:chOff x="0" y="0"/>
          <a:chExt cx="0" cy="0"/>
        </a:xfrm>
      </p:grpSpPr>
      <p:sp>
        <p:nvSpPr>
          <p:cNvPr id="492" name="Google Shape;492;p46"/>
          <p:cNvSpPr txBox="1">
            <a:spLocks noGrp="1"/>
          </p:cNvSpPr>
          <p:nvPr>
            <p:ph type="sldNum" idx="12"/>
          </p:nvPr>
        </p:nvSpPr>
        <p:spPr>
          <a:xfrm>
            <a:off x="0" y="5410729"/>
            <a:ext cx="474900" cy="3042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pt-BR"/>
              <a:t>52</a:t>
            </a:fld>
            <a:endParaRPr/>
          </a:p>
        </p:txBody>
      </p:sp>
      <p:pic>
        <p:nvPicPr>
          <p:cNvPr id="493" name="Google Shape;493;p46"/>
          <p:cNvPicPr preferRelativeResize="0"/>
          <p:nvPr/>
        </p:nvPicPr>
        <p:blipFill>
          <a:blip r:embed="rId3">
            <a:alphaModFix/>
          </a:blip>
          <a:stretch>
            <a:fillRect/>
          </a:stretch>
        </p:blipFill>
        <p:spPr>
          <a:xfrm>
            <a:off x="820261" y="0"/>
            <a:ext cx="7503478" cy="5715000"/>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0">
  <p:cSld>
    <p:spTree>
      <p:nvGrpSpPr>
        <p:cNvPr id="1" name="Shape 498"/>
        <p:cNvGrpSpPr/>
        <p:nvPr/>
      </p:nvGrpSpPr>
      <p:grpSpPr>
        <a:xfrm>
          <a:off x="0" y="0"/>
          <a:ext cx="0" cy="0"/>
          <a:chOff x="0" y="0"/>
          <a:chExt cx="0" cy="0"/>
        </a:xfrm>
      </p:grpSpPr>
      <p:sp>
        <p:nvSpPr>
          <p:cNvPr id="499" name="Google Shape;499;p47"/>
          <p:cNvSpPr txBox="1">
            <a:spLocks noGrp="1"/>
          </p:cNvSpPr>
          <p:nvPr>
            <p:ph type="sldNum" idx="12"/>
          </p:nvPr>
        </p:nvSpPr>
        <p:spPr>
          <a:xfrm>
            <a:off x="0" y="5410729"/>
            <a:ext cx="474900" cy="3042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pt-BR"/>
              <a:t>53</a:t>
            </a:fld>
            <a:endParaRPr/>
          </a:p>
        </p:txBody>
      </p:sp>
      <p:pic>
        <p:nvPicPr>
          <p:cNvPr id="500" name="Google Shape;500;p47"/>
          <p:cNvPicPr preferRelativeResize="0"/>
          <p:nvPr/>
        </p:nvPicPr>
        <p:blipFill>
          <a:blip r:embed="rId3">
            <a:alphaModFix/>
          </a:blip>
          <a:stretch>
            <a:fillRect/>
          </a:stretch>
        </p:blipFill>
        <p:spPr>
          <a:xfrm>
            <a:off x="152400" y="152400"/>
            <a:ext cx="7620000" cy="5419725"/>
          </a:xfrm>
          <a:prstGeom prst="rect">
            <a:avLst/>
          </a:prstGeom>
          <a:noFill/>
          <a:ln>
            <a:noFill/>
          </a:ln>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368"/>
        <p:cNvGrpSpPr/>
        <p:nvPr/>
      </p:nvGrpSpPr>
      <p:grpSpPr>
        <a:xfrm>
          <a:off x="0" y="0"/>
          <a:ext cx="0" cy="0"/>
          <a:chOff x="0" y="0"/>
          <a:chExt cx="0" cy="0"/>
        </a:xfrm>
      </p:grpSpPr>
      <p:sp>
        <p:nvSpPr>
          <p:cNvPr id="369" name="Google Shape;369;p46"/>
          <p:cNvSpPr txBox="1">
            <a:spLocks noGrp="1"/>
          </p:cNvSpPr>
          <p:nvPr>
            <p:ph type="title"/>
          </p:nvPr>
        </p:nvSpPr>
        <p:spPr>
          <a:xfrm>
            <a:off x="84172" y="113717"/>
            <a:ext cx="8428200" cy="5160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pt-BR" dirty="0"/>
              <a:t>ATIVIDADE: Sistema de Coordenadas</a:t>
            </a:r>
            <a:endParaRPr dirty="0"/>
          </a:p>
        </p:txBody>
      </p:sp>
      <p:sp>
        <p:nvSpPr>
          <p:cNvPr id="370" name="Google Shape;370;p46"/>
          <p:cNvSpPr txBox="1">
            <a:spLocks noGrp="1"/>
          </p:cNvSpPr>
          <p:nvPr>
            <p:ph type="body" idx="1"/>
          </p:nvPr>
        </p:nvSpPr>
        <p:spPr>
          <a:xfrm>
            <a:off x="390548" y="838985"/>
            <a:ext cx="8428200" cy="4496100"/>
          </a:xfrm>
          <a:prstGeom prst="rect">
            <a:avLst/>
          </a:prstGeom>
        </p:spPr>
        <p:txBody>
          <a:bodyPr spcFirstLastPara="1" wrap="square" lIns="91425" tIns="45700" rIns="91425" bIns="45700" anchor="t" anchorCtr="0">
            <a:normAutofit/>
          </a:bodyPr>
          <a:lstStyle/>
          <a:p>
            <a:pPr marL="0" lvl="0" indent="0" algn="l" rtl="0">
              <a:spcBef>
                <a:spcPts val="400"/>
              </a:spcBef>
              <a:spcAft>
                <a:spcPts val="0"/>
              </a:spcAft>
              <a:buNone/>
            </a:pPr>
            <a:r>
              <a:rPr lang="pt-BR" dirty="0"/>
              <a:t>Acesse o documento</a:t>
            </a:r>
            <a:endParaRPr dirty="0"/>
          </a:p>
          <a:p>
            <a:pPr marL="0" lvl="0" indent="0" algn="l" rtl="0">
              <a:spcBef>
                <a:spcPts val="400"/>
              </a:spcBef>
              <a:spcAft>
                <a:spcPts val="0"/>
              </a:spcAft>
              <a:buNone/>
            </a:pPr>
            <a:endParaRPr dirty="0"/>
          </a:p>
          <a:p>
            <a:pPr marL="0" lvl="0" indent="0" algn="l" rtl="0">
              <a:spcBef>
                <a:spcPts val="400"/>
              </a:spcBef>
              <a:spcAft>
                <a:spcPts val="0"/>
              </a:spcAft>
              <a:buNone/>
            </a:pPr>
            <a:r>
              <a:rPr lang="pt-BR" dirty="0"/>
              <a:t>Realize todos os exercícios.</a:t>
            </a:r>
            <a:endParaRPr dirty="0"/>
          </a:p>
          <a:p>
            <a:pPr marL="0" lvl="0" indent="0" algn="l" rtl="0">
              <a:spcBef>
                <a:spcPts val="400"/>
              </a:spcBef>
              <a:spcAft>
                <a:spcPts val="0"/>
              </a:spcAft>
              <a:buNone/>
            </a:pPr>
            <a:endParaRPr dirty="0"/>
          </a:p>
          <a:p>
            <a:pPr marL="0" lvl="0" indent="0" algn="l" rtl="0">
              <a:spcBef>
                <a:spcPts val="400"/>
              </a:spcBef>
              <a:spcAft>
                <a:spcPts val="0"/>
              </a:spcAft>
              <a:buNone/>
            </a:pPr>
            <a:r>
              <a:rPr lang="pt-BR" dirty="0"/>
              <a:t>Voltamos em 30 minutos?</a:t>
            </a:r>
            <a:endParaRPr dirty="0"/>
          </a:p>
        </p:txBody>
      </p:sp>
      <p:sp>
        <p:nvSpPr>
          <p:cNvPr id="371" name="Google Shape;371;p46"/>
          <p:cNvSpPr txBox="1">
            <a:spLocks noGrp="1"/>
          </p:cNvSpPr>
          <p:nvPr>
            <p:ph type="sldNum" idx="12"/>
          </p:nvPr>
        </p:nvSpPr>
        <p:spPr>
          <a:xfrm>
            <a:off x="0" y="5410729"/>
            <a:ext cx="474900" cy="3042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pt-BR"/>
              <a:t>54</a:t>
            </a:fld>
            <a:endParaRPr/>
          </a:p>
        </p:txBody>
      </p:sp>
    </p:spTree>
    <p:extLst>
      <p:ext uri="{BB962C8B-B14F-4D97-AF65-F5344CB8AC3E}">
        <p14:creationId xmlns:p14="http://schemas.microsoft.com/office/powerpoint/2010/main" val="298132690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755"/>
        <p:cNvGrpSpPr/>
        <p:nvPr/>
      </p:nvGrpSpPr>
      <p:grpSpPr>
        <a:xfrm>
          <a:off x="0" y="0"/>
          <a:ext cx="0" cy="0"/>
          <a:chOff x="0" y="0"/>
          <a:chExt cx="0" cy="0"/>
        </a:xfrm>
      </p:grpSpPr>
      <p:sp>
        <p:nvSpPr>
          <p:cNvPr id="756" name="Google Shape;756;p74"/>
          <p:cNvSpPr txBox="1">
            <a:spLocks noGrp="1"/>
          </p:cNvSpPr>
          <p:nvPr>
            <p:ph type="title"/>
          </p:nvPr>
        </p:nvSpPr>
        <p:spPr>
          <a:xfrm>
            <a:off x="84172" y="113717"/>
            <a:ext cx="8428200" cy="5160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C00026"/>
              </a:buClr>
              <a:buSzPts val="2600"/>
              <a:buFont typeface="Verdana"/>
              <a:buNone/>
            </a:pPr>
            <a:r>
              <a:rPr lang="pt-BR" dirty="0"/>
              <a:t>Segunda parte do projeto 1 (entrega 1.2)</a:t>
            </a:r>
            <a:endParaRPr dirty="0"/>
          </a:p>
        </p:txBody>
      </p:sp>
      <p:sp>
        <p:nvSpPr>
          <p:cNvPr id="757" name="Google Shape;757;p74"/>
          <p:cNvSpPr txBox="1">
            <a:spLocks noGrp="1"/>
          </p:cNvSpPr>
          <p:nvPr>
            <p:ph type="sldNum" idx="12"/>
          </p:nvPr>
        </p:nvSpPr>
        <p:spPr>
          <a:xfrm>
            <a:off x="0" y="5410729"/>
            <a:ext cx="474900" cy="3042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pt-BR"/>
              <a:t>55</a:t>
            </a:fld>
            <a:endParaRPr/>
          </a:p>
        </p:txBody>
      </p:sp>
      <p:sp>
        <p:nvSpPr>
          <p:cNvPr id="761" name="Google Shape;761;p74"/>
          <p:cNvSpPr/>
          <p:nvPr/>
        </p:nvSpPr>
        <p:spPr>
          <a:xfrm>
            <a:off x="4815825" y="2463106"/>
            <a:ext cx="2276700" cy="3693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pt-BR" sz="1600" dirty="0">
                <a:solidFill>
                  <a:schemeClr val="dk1"/>
                </a:solidFill>
              </a:rPr>
              <a:t>triang3d</a:t>
            </a:r>
            <a:r>
              <a:rPr lang="pt-BR" sz="1600" dirty="0">
                <a:solidFill>
                  <a:schemeClr val="dk1"/>
                </a:solidFill>
                <a:latin typeface="Arial"/>
                <a:ea typeface="Arial"/>
                <a:cs typeface="Arial"/>
                <a:sym typeface="Arial"/>
              </a:rPr>
              <a:t>.x3d</a:t>
            </a:r>
            <a:endParaRPr sz="1200" dirty="0"/>
          </a:p>
        </p:txBody>
      </p:sp>
      <p:sp>
        <p:nvSpPr>
          <p:cNvPr id="762" name="Google Shape;762;p74"/>
          <p:cNvSpPr/>
          <p:nvPr/>
        </p:nvSpPr>
        <p:spPr>
          <a:xfrm>
            <a:off x="1180802" y="2463106"/>
            <a:ext cx="2162700" cy="595561"/>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pt-BR" sz="1600" dirty="0">
                <a:solidFill>
                  <a:schemeClr val="dk1"/>
                </a:solidFill>
              </a:rPr>
              <a:t>um_triangulo</a:t>
            </a:r>
            <a:r>
              <a:rPr lang="pt-BR" sz="1600" dirty="0">
                <a:solidFill>
                  <a:schemeClr val="dk1"/>
                </a:solidFill>
                <a:latin typeface="Arial"/>
                <a:ea typeface="Arial"/>
                <a:cs typeface="Arial"/>
                <a:sym typeface="Arial"/>
              </a:rPr>
              <a:t>.x3d</a:t>
            </a:r>
          </a:p>
        </p:txBody>
      </p:sp>
      <p:sp>
        <p:nvSpPr>
          <p:cNvPr id="763" name="Google Shape;763;p74"/>
          <p:cNvSpPr/>
          <p:nvPr/>
        </p:nvSpPr>
        <p:spPr>
          <a:xfrm>
            <a:off x="2565712" y="5115192"/>
            <a:ext cx="4065600" cy="3693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pt-BR" sz="1700" u="sng">
                <a:solidFill>
                  <a:schemeClr val="dk1"/>
                </a:solidFill>
                <a:latin typeface="Arial"/>
                <a:ea typeface="Arial"/>
                <a:cs typeface="Arial"/>
                <a:sym typeface="Arial"/>
                <a:hlinkClick r:id="rId3">
                  <a:extLst>
                    <a:ext uri="{A12FA001-AC4F-418D-AE19-62706E023703}">
                      <ahyp:hlinkClr xmlns:ahyp="http://schemas.microsoft.com/office/drawing/2018/hyperlinkcolor" val="tx"/>
                    </a:ext>
                  </a:extLst>
                </a:hlinkClick>
              </a:rPr>
              <a:t>https://lpsoares.github.io/Renderizador/</a:t>
            </a:r>
            <a:r>
              <a:rPr lang="pt-BR" sz="1700">
                <a:solidFill>
                  <a:schemeClr val="dk1"/>
                </a:solidFill>
                <a:latin typeface="Arial"/>
                <a:ea typeface="Arial"/>
                <a:cs typeface="Arial"/>
                <a:sym typeface="Arial"/>
              </a:rPr>
              <a:t> </a:t>
            </a:r>
            <a:endParaRPr sz="1300"/>
          </a:p>
        </p:txBody>
      </p:sp>
      <p:sp>
        <p:nvSpPr>
          <p:cNvPr id="2" name="Google Shape;765;p74">
            <a:extLst>
              <a:ext uri="{FF2B5EF4-FFF2-40B4-BE49-F238E27FC236}">
                <a16:creationId xmlns:a16="http://schemas.microsoft.com/office/drawing/2014/main" id="{4CF1A474-D0FE-7281-5B38-445BF96B21E7}"/>
              </a:ext>
            </a:extLst>
          </p:cNvPr>
          <p:cNvSpPr/>
          <p:nvPr/>
        </p:nvSpPr>
        <p:spPr>
          <a:xfrm>
            <a:off x="3159922" y="4409081"/>
            <a:ext cx="2276700" cy="3693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pt-BR" sz="1600" dirty="0">
                <a:solidFill>
                  <a:schemeClr val="dk1"/>
                </a:solidFill>
              </a:rPr>
              <a:t>zoom</a:t>
            </a:r>
            <a:r>
              <a:rPr lang="pt-BR" sz="1600" dirty="0">
                <a:solidFill>
                  <a:schemeClr val="dk1"/>
                </a:solidFill>
                <a:latin typeface="Arial"/>
                <a:ea typeface="Arial"/>
                <a:cs typeface="Arial"/>
                <a:sym typeface="Arial"/>
              </a:rPr>
              <a:t>.x3d</a:t>
            </a:r>
            <a:endParaRPr sz="1200" dirty="0"/>
          </a:p>
        </p:txBody>
      </p:sp>
      <p:pic>
        <p:nvPicPr>
          <p:cNvPr id="8" name="Picture 7" descr="Shape&#10;&#10;Description automatically generated">
            <a:extLst>
              <a:ext uri="{FF2B5EF4-FFF2-40B4-BE49-F238E27FC236}">
                <a16:creationId xmlns:a16="http://schemas.microsoft.com/office/drawing/2014/main" id="{03EE6ED6-8176-3153-34EA-6282BB13F897}"/>
              </a:ext>
            </a:extLst>
          </p:cNvPr>
          <p:cNvPicPr>
            <a:picLocks noChangeAspect="1"/>
          </p:cNvPicPr>
          <p:nvPr/>
        </p:nvPicPr>
        <p:blipFill>
          <a:blip r:embed="rId4"/>
          <a:stretch>
            <a:fillRect/>
          </a:stretch>
        </p:blipFill>
        <p:spPr>
          <a:xfrm>
            <a:off x="3237820" y="3084826"/>
            <a:ext cx="2120903" cy="1413935"/>
          </a:xfrm>
          <a:prstGeom prst="rect">
            <a:avLst/>
          </a:prstGeom>
        </p:spPr>
      </p:pic>
      <p:pic>
        <p:nvPicPr>
          <p:cNvPr id="10" name="Picture 9" descr="Shape&#10;&#10;Description automatically generated with medium confidence">
            <a:extLst>
              <a:ext uri="{FF2B5EF4-FFF2-40B4-BE49-F238E27FC236}">
                <a16:creationId xmlns:a16="http://schemas.microsoft.com/office/drawing/2014/main" id="{D32F37E4-DEB0-FD47-38B5-EF49D9CB6798}"/>
              </a:ext>
            </a:extLst>
          </p:cNvPr>
          <p:cNvPicPr>
            <a:picLocks noChangeAspect="1"/>
          </p:cNvPicPr>
          <p:nvPr/>
        </p:nvPicPr>
        <p:blipFill>
          <a:blip r:embed="rId5"/>
          <a:stretch>
            <a:fillRect/>
          </a:stretch>
        </p:blipFill>
        <p:spPr>
          <a:xfrm>
            <a:off x="975849" y="1022715"/>
            <a:ext cx="2572606" cy="1440391"/>
          </a:xfrm>
          <a:prstGeom prst="rect">
            <a:avLst/>
          </a:prstGeom>
        </p:spPr>
      </p:pic>
      <p:pic>
        <p:nvPicPr>
          <p:cNvPr id="12" name="Picture 11" descr="A picture containing shape&#10;&#10;Description automatically generated">
            <a:extLst>
              <a:ext uri="{FF2B5EF4-FFF2-40B4-BE49-F238E27FC236}">
                <a16:creationId xmlns:a16="http://schemas.microsoft.com/office/drawing/2014/main" id="{B134BE32-6AD0-BA6A-9075-68C8D12B9156}"/>
              </a:ext>
            </a:extLst>
          </p:cNvPr>
          <p:cNvPicPr>
            <a:picLocks noChangeAspect="1"/>
          </p:cNvPicPr>
          <p:nvPr/>
        </p:nvPicPr>
        <p:blipFill>
          <a:blip r:embed="rId6"/>
          <a:stretch>
            <a:fillRect/>
          </a:stretch>
        </p:blipFill>
        <p:spPr>
          <a:xfrm>
            <a:off x="4628776" y="1022715"/>
            <a:ext cx="2650798" cy="1491074"/>
          </a:xfrm>
          <a:prstGeom prst="rect">
            <a:avLst/>
          </a:prstGeom>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725"/>
        <p:cNvGrpSpPr/>
        <p:nvPr/>
      </p:nvGrpSpPr>
      <p:grpSpPr>
        <a:xfrm>
          <a:off x="0" y="0"/>
          <a:ext cx="0" cy="0"/>
          <a:chOff x="0" y="0"/>
          <a:chExt cx="0" cy="0"/>
        </a:xfrm>
      </p:grpSpPr>
      <p:sp>
        <p:nvSpPr>
          <p:cNvPr id="726" name="Google Shape;726;p70"/>
          <p:cNvSpPr txBox="1">
            <a:spLocks noGrp="1"/>
          </p:cNvSpPr>
          <p:nvPr>
            <p:ph type="sldNum" idx="12"/>
          </p:nvPr>
        </p:nvSpPr>
        <p:spPr>
          <a:xfrm>
            <a:off x="6553200" y="5296959"/>
            <a:ext cx="2133600" cy="3042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000000"/>
              </a:buClr>
              <a:buFont typeface="Arial"/>
              <a:buNone/>
            </a:pPr>
            <a:fld id="{00000000-1234-1234-1234-123412341234}" type="slidenum">
              <a:rPr lang="pt-BR"/>
              <a:t>56</a:t>
            </a:fld>
            <a:endParaRPr/>
          </a:p>
        </p:txBody>
      </p:sp>
      <p:sp>
        <p:nvSpPr>
          <p:cNvPr id="727" name="Google Shape;727;p70"/>
          <p:cNvSpPr txBox="1">
            <a:spLocks noGrp="1"/>
          </p:cNvSpPr>
          <p:nvPr>
            <p:ph type="body" idx="1"/>
          </p:nvPr>
        </p:nvSpPr>
        <p:spPr>
          <a:xfrm>
            <a:off x="955687" y="1402663"/>
            <a:ext cx="7343700" cy="595200"/>
          </a:xfrm>
          <a:prstGeom prst="rect">
            <a:avLst/>
          </a:prstGeom>
          <a:noFill/>
          <a:ln>
            <a:noFill/>
          </a:ln>
        </p:spPr>
        <p:txBody>
          <a:bodyPr spcFirstLastPara="1" wrap="square" lIns="91425" tIns="45700" rIns="91425" bIns="45700" anchor="t" anchorCtr="0">
            <a:normAutofit/>
          </a:bodyPr>
          <a:lstStyle/>
          <a:p>
            <a:pPr marL="0" lvl="0" indent="0" algn="ctr" rtl="0">
              <a:spcBef>
                <a:spcPts val="0"/>
              </a:spcBef>
              <a:spcAft>
                <a:spcPts val="0"/>
              </a:spcAft>
              <a:buClr>
                <a:schemeClr val="lt1"/>
              </a:buClr>
              <a:buSzPts val="3000"/>
              <a:buFont typeface="Verdana"/>
              <a:buNone/>
            </a:pPr>
            <a:r>
              <a:rPr lang="pt-BR"/>
              <a:t>Computação Gráfica</a:t>
            </a:r>
            <a:endParaRPr/>
          </a:p>
        </p:txBody>
      </p:sp>
      <p:sp>
        <p:nvSpPr>
          <p:cNvPr id="4" name="Google Shape;926;p84">
            <a:extLst>
              <a:ext uri="{FF2B5EF4-FFF2-40B4-BE49-F238E27FC236}">
                <a16:creationId xmlns:a16="http://schemas.microsoft.com/office/drawing/2014/main" id="{6CA3B3DB-D6C0-06F3-38F9-905A40F0AAF4}"/>
              </a:ext>
            </a:extLst>
          </p:cNvPr>
          <p:cNvSpPr txBox="1">
            <a:spLocks noGrp="1"/>
          </p:cNvSpPr>
          <p:nvPr>
            <p:ph type="body" idx="2"/>
          </p:nvPr>
        </p:nvSpPr>
        <p:spPr>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ctr" rtl="0">
              <a:lnSpc>
                <a:spcPct val="100000"/>
              </a:lnSpc>
              <a:spcBef>
                <a:spcPts val="333"/>
              </a:spcBef>
              <a:spcAft>
                <a:spcPts val="0"/>
              </a:spcAft>
              <a:buClr>
                <a:schemeClr val="lt1"/>
              </a:buClr>
              <a:buSzPts val="1667"/>
              <a:buFont typeface="Arial"/>
              <a:buNone/>
              <a:defRPr sz="1667" b="0" i="0" u="none" strike="noStrike" cap="none">
                <a:solidFill>
                  <a:schemeClr val="lt1"/>
                </a:solidFill>
                <a:latin typeface="Verdana"/>
                <a:ea typeface="Verdana"/>
                <a:cs typeface="Verdana"/>
                <a:sym typeface="Verdana"/>
              </a:defRPr>
            </a:lvl1pPr>
            <a:lvl2pPr marL="914400" marR="0" lvl="1" indent="-323850" algn="l" rtl="0">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Verdana"/>
                <a:ea typeface="Verdana"/>
                <a:cs typeface="Verdana"/>
                <a:sym typeface="Verdana"/>
              </a:defRPr>
            </a:lvl2pPr>
            <a:lvl3pPr marL="1371600" marR="0" lvl="2" indent="-323850" algn="l" rtl="0">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Verdana"/>
                <a:ea typeface="Verdana"/>
                <a:cs typeface="Verdana"/>
                <a:sym typeface="Verdana"/>
              </a:defRPr>
            </a:lvl3pPr>
            <a:lvl4pPr marL="1828800" marR="0" lvl="3" indent="-323850" algn="l" rtl="0">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Verdana"/>
                <a:ea typeface="Verdana"/>
                <a:cs typeface="Verdana"/>
                <a:sym typeface="Verdana"/>
              </a:defRPr>
            </a:lvl4pPr>
            <a:lvl5pPr marL="2286000" marR="0" lvl="4" indent="-323850" algn="l" rtl="0">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Verdana"/>
                <a:ea typeface="Verdana"/>
                <a:cs typeface="Verdana"/>
                <a:sym typeface="Verdana"/>
              </a:defRPr>
            </a:lvl5pPr>
            <a:lvl6pPr marL="2743200" marR="0" lvl="5" indent="-334454" algn="l" rtl="0">
              <a:lnSpc>
                <a:spcPct val="100000"/>
              </a:lnSpc>
              <a:spcBef>
                <a:spcPts val="333"/>
              </a:spcBef>
              <a:spcAft>
                <a:spcPts val="0"/>
              </a:spcAft>
              <a:buClr>
                <a:schemeClr val="dk1"/>
              </a:buClr>
              <a:buSzPts val="1667"/>
              <a:buFont typeface="Arial"/>
              <a:buChar char="•"/>
              <a:defRPr sz="1667" b="0" i="0" u="none" strike="noStrike" cap="none">
                <a:solidFill>
                  <a:schemeClr val="dk1"/>
                </a:solidFill>
                <a:latin typeface="Arial"/>
                <a:ea typeface="Arial"/>
                <a:cs typeface="Arial"/>
                <a:sym typeface="Arial"/>
              </a:defRPr>
            </a:lvl6pPr>
            <a:lvl7pPr marL="3200400" marR="0" lvl="6" indent="-334454" algn="l" rtl="0">
              <a:lnSpc>
                <a:spcPct val="100000"/>
              </a:lnSpc>
              <a:spcBef>
                <a:spcPts val="333"/>
              </a:spcBef>
              <a:spcAft>
                <a:spcPts val="0"/>
              </a:spcAft>
              <a:buClr>
                <a:schemeClr val="dk1"/>
              </a:buClr>
              <a:buSzPts val="1667"/>
              <a:buFont typeface="Arial"/>
              <a:buChar char="•"/>
              <a:defRPr sz="1667" b="0" i="0" u="none" strike="noStrike" cap="none">
                <a:solidFill>
                  <a:schemeClr val="dk1"/>
                </a:solidFill>
                <a:latin typeface="Arial"/>
                <a:ea typeface="Arial"/>
                <a:cs typeface="Arial"/>
                <a:sym typeface="Arial"/>
              </a:defRPr>
            </a:lvl7pPr>
            <a:lvl8pPr marL="3657600" marR="0" lvl="7" indent="-334454" algn="l" rtl="0">
              <a:lnSpc>
                <a:spcPct val="100000"/>
              </a:lnSpc>
              <a:spcBef>
                <a:spcPts val="333"/>
              </a:spcBef>
              <a:spcAft>
                <a:spcPts val="0"/>
              </a:spcAft>
              <a:buClr>
                <a:schemeClr val="dk1"/>
              </a:buClr>
              <a:buSzPts val="1667"/>
              <a:buFont typeface="Arial"/>
              <a:buChar char="•"/>
              <a:defRPr sz="1667" b="0" i="0" u="none" strike="noStrike" cap="none">
                <a:solidFill>
                  <a:schemeClr val="dk1"/>
                </a:solidFill>
                <a:latin typeface="Arial"/>
                <a:ea typeface="Arial"/>
                <a:cs typeface="Arial"/>
                <a:sym typeface="Arial"/>
              </a:defRPr>
            </a:lvl8pPr>
            <a:lvl9pPr marL="4114800" marR="0" lvl="8" indent="-334454" algn="l" rtl="0">
              <a:lnSpc>
                <a:spcPct val="100000"/>
              </a:lnSpc>
              <a:spcBef>
                <a:spcPts val="333"/>
              </a:spcBef>
              <a:spcAft>
                <a:spcPts val="0"/>
              </a:spcAft>
              <a:buClr>
                <a:schemeClr val="dk1"/>
              </a:buClr>
              <a:buSzPts val="1667"/>
              <a:buFont typeface="Arial"/>
              <a:buChar char="•"/>
              <a:defRPr sz="1667" b="0" i="0" u="none" strike="noStrike" cap="none">
                <a:solidFill>
                  <a:schemeClr val="dk1"/>
                </a:solidFill>
                <a:latin typeface="Arial"/>
                <a:ea typeface="Arial"/>
                <a:cs typeface="Arial"/>
                <a:sym typeface="Arial"/>
              </a:defRPr>
            </a:lvl9pPr>
          </a:lstStyle>
          <a:p>
            <a:pPr marL="0" lvl="0" indent="0" algn="ctr" rtl="0">
              <a:spcBef>
                <a:spcPts val="0"/>
              </a:spcBef>
              <a:spcAft>
                <a:spcPts val="0"/>
              </a:spcAft>
              <a:buClr>
                <a:schemeClr val="lt1"/>
              </a:buClr>
              <a:buSzPts val="2333"/>
              <a:buFont typeface="Verdana"/>
              <a:buNone/>
            </a:pPr>
            <a:r>
              <a:rPr lang="pt-BR" sz="2333" dirty="0"/>
              <a:t>Luciano Soares</a:t>
            </a:r>
            <a:endParaRPr dirty="0"/>
          </a:p>
          <a:p>
            <a:pPr marL="0" lvl="0" indent="0" algn="ctr" rtl="0">
              <a:spcBef>
                <a:spcPts val="467"/>
              </a:spcBef>
              <a:spcAft>
                <a:spcPts val="0"/>
              </a:spcAft>
              <a:buClr>
                <a:schemeClr val="lt1"/>
              </a:buClr>
              <a:buSzPts val="2333"/>
              <a:buFont typeface="Verdana"/>
              <a:buNone/>
            </a:pPr>
            <a:r>
              <a:rPr lang="pt-BR" sz="2333" dirty="0"/>
              <a:t>&lt;</a:t>
            </a:r>
            <a:r>
              <a:rPr lang="pt-BR" sz="2333" dirty="0" err="1"/>
              <a:t>lpsoares@insper.edu.br</a:t>
            </a:r>
            <a:r>
              <a:rPr lang="pt-BR" sz="2333" dirty="0"/>
              <a:t>&gt;</a:t>
            </a:r>
          </a:p>
          <a:p>
            <a:pPr marL="0" lvl="0" indent="0" algn="ctr" rtl="0">
              <a:spcBef>
                <a:spcPts val="467"/>
              </a:spcBef>
              <a:spcAft>
                <a:spcPts val="0"/>
              </a:spcAft>
              <a:buClr>
                <a:schemeClr val="lt1"/>
              </a:buClr>
              <a:buSzPts val="2333"/>
              <a:buFont typeface="Verdana"/>
              <a:buNone/>
            </a:pPr>
            <a:endParaRPr lang="pt-BR" sz="2333" dirty="0"/>
          </a:p>
          <a:p>
            <a:pPr marL="0" lvl="0" indent="0" algn="ctr" rtl="0">
              <a:spcBef>
                <a:spcPts val="467"/>
              </a:spcBef>
              <a:spcAft>
                <a:spcPts val="0"/>
              </a:spcAft>
              <a:buClr>
                <a:schemeClr val="lt1"/>
              </a:buClr>
              <a:buSzPts val="2333"/>
              <a:buFont typeface="Verdana"/>
              <a:buNone/>
            </a:pPr>
            <a:r>
              <a:rPr lang="en-BR" sz="2333" dirty="0"/>
              <a:t>Fabio Orfali</a:t>
            </a:r>
          </a:p>
          <a:p>
            <a:pPr marL="0" lvl="0" indent="0" algn="ctr" rtl="0">
              <a:spcBef>
                <a:spcPts val="467"/>
              </a:spcBef>
              <a:spcAft>
                <a:spcPts val="0"/>
              </a:spcAft>
              <a:buClr>
                <a:schemeClr val="lt1"/>
              </a:buClr>
              <a:buSzPts val="2333"/>
              <a:buFont typeface="Verdana"/>
              <a:buNone/>
            </a:pPr>
            <a:r>
              <a:rPr lang="en-BR" sz="2333" dirty="0"/>
              <a:t>&lt;fabioO1@insper.edu.br&gt;</a:t>
            </a:r>
            <a:endParaRPr sz="2333" dirty="0"/>
          </a:p>
          <a:p>
            <a:pPr marL="0" lvl="0" indent="0" algn="ctr" rtl="0">
              <a:spcBef>
                <a:spcPts val="467"/>
              </a:spcBef>
              <a:spcAft>
                <a:spcPts val="0"/>
              </a:spcAft>
              <a:buClr>
                <a:schemeClr val="lt1"/>
              </a:buClr>
              <a:buSzPts val="2333"/>
              <a:buFont typeface="Verdana"/>
              <a:buNone/>
            </a:pPr>
            <a:endParaRPr sz="2333"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D193D9A-F9C7-E4DF-CA2B-733A4DD47DA2}"/>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pt-BR" smtClean="0"/>
              <a:t>6</a:t>
            </a:fld>
            <a:endParaRPr lang="pt-BR"/>
          </a:p>
        </p:txBody>
      </p:sp>
      <p:pic>
        <p:nvPicPr>
          <p:cNvPr id="5" name="Picture 4">
            <a:extLst>
              <a:ext uri="{FF2B5EF4-FFF2-40B4-BE49-F238E27FC236}">
                <a16:creationId xmlns:a16="http://schemas.microsoft.com/office/drawing/2014/main" id="{07ADA48B-9213-86B5-6DCD-0400A7B89CF6}"/>
              </a:ext>
            </a:extLst>
          </p:cNvPr>
          <p:cNvPicPr>
            <a:picLocks noChangeAspect="1"/>
          </p:cNvPicPr>
          <p:nvPr/>
        </p:nvPicPr>
        <p:blipFill>
          <a:blip r:embed="rId2"/>
          <a:stretch>
            <a:fillRect/>
          </a:stretch>
        </p:blipFill>
        <p:spPr>
          <a:xfrm>
            <a:off x="685800" y="282568"/>
            <a:ext cx="7772400" cy="5149863"/>
          </a:xfrm>
          <a:prstGeom prst="rect">
            <a:avLst/>
          </a:prstGeom>
        </p:spPr>
      </p:pic>
    </p:spTree>
    <p:extLst>
      <p:ext uri="{BB962C8B-B14F-4D97-AF65-F5344CB8AC3E}">
        <p14:creationId xmlns:p14="http://schemas.microsoft.com/office/powerpoint/2010/main" val="38325800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0"/>
        <p:cNvGrpSpPr/>
        <p:nvPr/>
      </p:nvGrpSpPr>
      <p:grpSpPr>
        <a:xfrm>
          <a:off x="0" y="0"/>
          <a:ext cx="0" cy="0"/>
          <a:chOff x="0" y="0"/>
          <a:chExt cx="0" cy="0"/>
        </a:xfrm>
      </p:grpSpPr>
      <p:sp>
        <p:nvSpPr>
          <p:cNvPr id="41" name="Google Shape;41;p6"/>
          <p:cNvSpPr txBox="1">
            <a:spLocks noGrp="1"/>
          </p:cNvSpPr>
          <p:nvPr>
            <p:ph type="title"/>
          </p:nvPr>
        </p:nvSpPr>
        <p:spPr>
          <a:xfrm>
            <a:off x="84172" y="113717"/>
            <a:ext cx="8428232" cy="5159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C00026"/>
              </a:buClr>
              <a:buSzPts val="2600"/>
              <a:buFont typeface="Verdana"/>
              <a:buNone/>
            </a:pPr>
            <a:r>
              <a:rPr lang="pt-BR"/>
              <a:t>Transformações Inversas</a:t>
            </a:r>
            <a:endParaRPr/>
          </a:p>
        </p:txBody>
      </p:sp>
      <p:sp>
        <p:nvSpPr>
          <p:cNvPr id="42" name="Google Shape;42;p6"/>
          <p:cNvSpPr txBox="1">
            <a:spLocks noGrp="1"/>
          </p:cNvSpPr>
          <p:nvPr>
            <p:ph type="body" idx="1"/>
          </p:nvPr>
        </p:nvSpPr>
        <p:spPr>
          <a:xfrm>
            <a:off x="390548" y="838986"/>
            <a:ext cx="8428232" cy="802246"/>
          </a:xfrm>
          <a:prstGeom prst="rect">
            <a:avLst/>
          </a:prstGeom>
          <a:noFill/>
          <a:ln>
            <a:noFill/>
          </a:ln>
        </p:spPr>
        <p:txBody>
          <a:bodyPr spcFirstLastPara="1" wrap="square" lIns="91425" tIns="45700" rIns="91425" bIns="45700" anchor="t" anchorCtr="0">
            <a:normAutofit/>
          </a:bodyPr>
          <a:lstStyle/>
          <a:p>
            <a:pPr marL="0" lvl="0" indent="0" algn="ctr" rtl="0">
              <a:spcBef>
                <a:spcPts val="0"/>
              </a:spcBef>
              <a:spcAft>
                <a:spcPts val="0"/>
              </a:spcAft>
              <a:buClr>
                <a:schemeClr val="dk1"/>
              </a:buClr>
              <a:buSzPts val="4400"/>
              <a:buNone/>
            </a:pPr>
            <a:r>
              <a:rPr lang="pt-BR" sz="4400"/>
              <a:t>M</a:t>
            </a:r>
            <a:r>
              <a:rPr lang="pt-BR" sz="4400" baseline="30000"/>
              <a:t>-1</a:t>
            </a:r>
            <a:endParaRPr sz="4400"/>
          </a:p>
        </p:txBody>
      </p:sp>
      <p:sp>
        <p:nvSpPr>
          <p:cNvPr id="43" name="Google Shape;43;p6"/>
          <p:cNvSpPr txBox="1">
            <a:spLocks noGrp="1"/>
          </p:cNvSpPr>
          <p:nvPr>
            <p:ph type="sldNum" idx="12"/>
          </p:nvPr>
        </p:nvSpPr>
        <p:spPr>
          <a:xfrm>
            <a:off x="0" y="5410729"/>
            <a:ext cx="475013" cy="304271"/>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pt-BR"/>
              <a:t>7</a:t>
            </a:fld>
            <a:endParaRPr/>
          </a:p>
        </p:txBody>
      </p:sp>
      <p:sp>
        <p:nvSpPr>
          <p:cNvPr id="44" name="Google Shape;44;p6"/>
          <p:cNvSpPr/>
          <p:nvPr/>
        </p:nvSpPr>
        <p:spPr>
          <a:xfrm>
            <a:off x="390548" y="1866030"/>
            <a:ext cx="8428232" cy="76944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pt-BR" sz="2200" b="0" i="0" u="none" strike="noStrike" cap="none">
                <a:solidFill>
                  <a:schemeClr val="dk1"/>
                </a:solidFill>
                <a:latin typeface="Verdana"/>
                <a:ea typeface="Verdana"/>
                <a:cs typeface="Verdana"/>
                <a:sym typeface="Verdana"/>
              </a:rPr>
              <a:t>M</a:t>
            </a:r>
            <a:r>
              <a:rPr lang="pt-BR" sz="2200" b="0" i="0" u="none" strike="noStrike" cap="none" baseline="30000">
                <a:solidFill>
                  <a:schemeClr val="dk1"/>
                </a:solidFill>
                <a:latin typeface="Verdana"/>
                <a:ea typeface="Verdana"/>
                <a:cs typeface="Verdana"/>
                <a:sym typeface="Verdana"/>
              </a:rPr>
              <a:t>-1</a:t>
            </a:r>
            <a:r>
              <a:rPr lang="pt-BR" sz="2200" b="0" i="0" u="none" strike="noStrike" cap="none">
                <a:solidFill>
                  <a:schemeClr val="dk1"/>
                </a:solidFill>
                <a:latin typeface="Verdana"/>
                <a:ea typeface="Verdana"/>
                <a:cs typeface="Verdana"/>
                <a:sym typeface="Verdana"/>
              </a:rPr>
              <a:t> é a transformada inversa de M, tanto no sentido algébrico, como geométrico.</a:t>
            </a:r>
            <a:endParaRPr/>
          </a:p>
        </p:txBody>
      </p:sp>
      <p:pic>
        <p:nvPicPr>
          <p:cNvPr id="45" name="Google Shape;45;p6"/>
          <p:cNvPicPr preferRelativeResize="0"/>
          <p:nvPr/>
        </p:nvPicPr>
        <p:blipFill rotWithShape="1">
          <a:blip r:embed="rId3">
            <a:alphaModFix/>
          </a:blip>
          <a:srcRect/>
          <a:stretch/>
        </p:blipFill>
        <p:spPr>
          <a:xfrm>
            <a:off x="3161078" y="2724399"/>
            <a:ext cx="2868735" cy="268633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50"/>
        <p:cNvGrpSpPr/>
        <p:nvPr/>
      </p:nvGrpSpPr>
      <p:grpSpPr>
        <a:xfrm>
          <a:off x="0" y="0"/>
          <a:ext cx="0" cy="0"/>
          <a:chOff x="0" y="0"/>
          <a:chExt cx="0" cy="0"/>
        </a:xfrm>
      </p:grpSpPr>
      <p:sp>
        <p:nvSpPr>
          <p:cNvPr id="51" name="Google Shape;51;p7"/>
          <p:cNvSpPr txBox="1">
            <a:spLocks noGrp="1"/>
          </p:cNvSpPr>
          <p:nvPr>
            <p:ph type="title"/>
          </p:nvPr>
        </p:nvSpPr>
        <p:spPr>
          <a:xfrm>
            <a:off x="84172" y="113717"/>
            <a:ext cx="8428200" cy="5160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C00026"/>
              </a:buClr>
              <a:buSzPts val="2600"/>
              <a:buFont typeface="Verdana"/>
              <a:buNone/>
            </a:pPr>
            <a:r>
              <a:rPr lang="pt-BR"/>
              <a:t>Transformações Inversas</a:t>
            </a:r>
            <a:endParaRPr/>
          </a:p>
        </p:txBody>
      </p:sp>
      <p:sp>
        <p:nvSpPr>
          <p:cNvPr id="52" name="Google Shape;52;p7"/>
          <p:cNvSpPr txBox="1">
            <a:spLocks noGrp="1"/>
          </p:cNvSpPr>
          <p:nvPr>
            <p:ph type="sldNum" idx="12"/>
          </p:nvPr>
        </p:nvSpPr>
        <p:spPr>
          <a:xfrm>
            <a:off x="0" y="5410729"/>
            <a:ext cx="474900" cy="3042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pt-BR"/>
              <a:t>8</a:t>
            </a:fld>
            <a:endParaRPr/>
          </a:p>
        </p:txBody>
      </p:sp>
      <p:sp>
        <p:nvSpPr>
          <p:cNvPr id="53" name="Google Shape;53;p7"/>
          <p:cNvSpPr/>
          <p:nvPr/>
        </p:nvSpPr>
        <p:spPr>
          <a:xfrm>
            <a:off x="286500" y="867275"/>
            <a:ext cx="8632800" cy="176619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pt-BR" sz="2150" dirty="0">
                <a:solidFill>
                  <a:schemeClr val="dk1"/>
                </a:solidFill>
                <a:latin typeface="Verdana"/>
                <a:ea typeface="Verdana"/>
                <a:cs typeface="Verdana"/>
                <a:sym typeface="Verdana"/>
              </a:rPr>
              <a:t>Se M </a:t>
            </a:r>
            <a:r>
              <a:rPr lang="pt-BR" sz="2150" b="0" i="0" u="none" strike="noStrike" cap="none" dirty="0">
                <a:solidFill>
                  <a:schemeClr val="dk1"/>
                </a:solidFill>
                <a:latin typeface="Verdana"/>
                <a:ea typeface="Verdana"/>
                <a:cs typeface="Verdana"/>
                <a:sym typeface="Verdana"/>
              </a:rPr>
              <a:t>é a matriz de uma transforma</a:t>
            </a:r>
            <a:r>
              <a:rPr lang="pt-BR" sz="2150" dirty="0">
                <a:solidFill>
                  <a:schemeClr val="dk1"/>
                </a:solidFill>
                <a:latin typeface="Verdana"/>
                <a:ea typeface="Verdana"/>
                <a:cs typeface="Verdana"/>
                <a:sym typeface="Verdana"/>
              </a:rPr>
              <a:t>ção</a:t>
            </a:r>
            <a:r>
              <a:rPr lang="pt-BR" sz="2150" b="0" i="0" u="none" strike="noStrike" cap="none" dirty="0">
                <a:solidFill>
                  <a:schemeClr val="dk1"/>
                </a:solidFill>
                <a:latin typeface="Verdana"/>
                <a:ea typeface="Verdana"/>
                <a:cs typeface="Verdana"/>
                <a:sym typeface="Verdana"/>
              </a:rPr>
              <a:t> geométrica, ent</a:t>
            </a:r>
            <a:r>
              <a:rPr lang="pt-BR" sz="2150" dirty="0">
                <a:solidFill>
                  <a:schemeClr val="dk1"/>
                </a:solidFill>
                <a:latin typeface="Verdana"/>
                <a:ea typeface="Verdana"/>
                <a:cs typeface="Verdana"/>
                <a:sym typeface="Verdana"/>
              </a:rPr>
              <a:t>ão a matriz de sua transformação </a:t>
            </a:r>
            <a:r>
              <a:rPr lang="pt-BR" sz="2150" b="0" i="0" u="none" strike="noStrike" cap="none" dirty="0">
                <a:solidFill>
                  <a:schemeClr val="dk1"/>
                </a:solidFill>
                <a:latin typeface="Verdana"/>
                <a:ea typeface="Verdana"/>
                <a:cs typeface="Verdana"/>
                <a:sym typeface="Verdana"/>
              </a:rPr>
              <a:t>inversa </a:t>
            </a:r>
            <a:r>
              <a:rPr lang="pt-BR" sz="2150" dirty="0">
                <a:solidFill>
                  <a:schemeClr val="dk1"/>
                </a:solidFill>
                <a:latin typeface="Verdana"/>
                <a:ea typeface="Verdana"/>
                <a:cs typeface="Verdana"/>
                <a:sym typeface="Verdana"/>
              </a:rPr>
              <a:t>é</a:t>
            </a:r>
            <a:r>
              <a:rPr lang="pt-BR" sz="2150" b="0" i="0" u="none" strike="noStrike" cap="none" dirty="0">
                <a:solidFill>
                  <a:schemeClr val="dk1"/>
                </a:solidFill>
                <a:latin typeface="Verdana"/>
                <a:ea typeface="Verdana"/>
                <a:cs typeface="Verdana"/>
                <a:sym typeface="Verdana"/>
              </a:rPr>
              <a:t> M</a:t>
            </a:r>
            <a:r>
              <a:rPr lang="pt-BR" sz="2150" b="0" i="0" u="none" strike="noStrike" cap="none" baseline="30000" dirty="0">
                <a:solidFill>
                  <a:schemeClr val="dk1"/>
                </a:solidFill>
                <a:latin typeface="Verdana"/>
                <a:ea typeface="Verdana"/>
                <a:cs typeface="Verdana"/>
                <a:sym typeface="Verdana"/>
              </a:rPr>
              <a:t>-1</a:t>
            </a:r>
            <a:r>
              <a:rPr lang="pt-BR" sz="2150" b="0" i="0" u="none" strike="noStrike" cap="none" dirty="0">
                <a:solidFill>
                  <a:schemeClr val="dk1"/>
                </a:solidFill>
                <a:latin typeface="Verdana"/>
                <a:ea typeface="Verdana"/>
                <a:cs typeface="Verdana"/>
                <a:sym typeface="Verdana"/>
              </a:rPr>
              <a:t> (matriz inversa).</a:t>
            </a:r>
            <a:endParaRPr sz="2150" dirty="0">
              <a:solidFill>
                <a:schemeClr val="dk1"/>
              </a:solidFill>
              <a:latin typeface="Verdana"/>
              <a:ea typeface="Verdana"/>
              <a:cs typeface="Verdana"/>
              <a:sym typeface="Verdana"/>
            </a:endParaRPr>
          </a:p>
          <a:p>
            <a:pPr marL="0" marR="0" lvl="0" indent="0" algn="l" rtl="0">
              <a:spcBef>
                <a:spcPts val="0"/>
              </a:spcBef>
              <a:spcAft>
                <a:spcPts val="0"/>
              </a:spcAft>
              <a:buNone/>
            </a:pPr>
            <a:endParaRPr sz="2150" dirty="0">
              <a:solidFill>
                <a:schemeClr val="dk1"/>
              </a:solidFill>
              <a:latin typeface="Verdana"/>
              <a:ea typeface="Verdana"/>
              <a:cs typeface="Verdana"/>
              <a:sym typeface="Verdana"/>
            </a:endParaRPr>
          </a:p>
          <a:p>
            <a:pPr marL="0" marR="0" lvl="0" indent="0" algn="l" rtl="0">
              <a:spcBef>
                <a:spcPts val="0"/>
              </a:spcBef>
              <a:spcAft>
                <a:spcPts val="0"/>
              </a:spcAft>
              <a:buNone/>
            </a:pPr>
            <a:r>
              <a:rPr lang="pt-BR" sz="2150" dirty="0">
                <a:solidFill>
                  <a:schemeClr val="dk1"/>
                </a:solidFill>
                <a:latin typeface="Verdana"/>
                <a:ea typeface="Verdana"/>
                <a:cs typeface="Verdana"/>
                <a:sym typeface="Verdana"/>
              </a:rPr>
              <a:t>Lembre-se que</a:t>
            </a:r>
            <a:endParaRPr sz="2150" dirty="0">
              <a:solidFill>
                <a:schemeClr val="dk1"/>
              </a:solidFill>
              <a:latin typeface="Verdana"/>
              <a:ea typeface="Verdana"/>
              <a:cs typeface="Verdana"/>
              <a:sym typeface="Verdana"/>
            </a:endParaRPr>
          </a:p>
          <a:p>
            <a:pPr marL="0" marR="0" lvl="0" indent="0" algn="l" rtl="0">
              <a:spcBef>
                <a:spcPts val="0"/>
              </a:spcBef>
              <a:spcAft>
                <a:spcPts val="0"/>
              </a:spcAft>
              <a:buNone/>
            </a:pPr>
            <a:endParaRPr sz="2150" dirty="0">
              <a:solidFill>
                <a:schemeClr val="dk1"/>
              </a:solidFill>
              <a:latin typeface="Verdana"/>
              <a:ea typeface="Verdana"/>
              <a:cs typeface="Verdana"/>
              <a:sym typeface="Verdana"/>
            </a:endParaRPr>
          </a:p>
          <a:p>
            <a:pPr marL="0" marR="0" lvl="0" indent="0" algn="l" rtl="0">
              <a:spcBef>
                <a:spcPts val="0"/>
              </a:spcBef>
              <a:spcAft>
                <a:spcPts val="0"/>
              </a:spcAft>
              <a:buNone/>
            </a:pPr>
            <a:endParaRPr sz="2150" dirty="0">
              <a:solidFill>
                <a:schemeClr val="dk1"/>
              </a:solidFill>
              <a:latin typeface="Verdana"/>
              <a:ea typeface="Verdana"/>
              <a:cs typeface="Verdana"/>
              <a:sym typeface="Verdana"/>
            </a:endParaRPr>
          </a:p>
        </p:txBody>
      </p:sp>
      <p:pic>
        <p:nvPicPr>
          <p:cNvPr id="54" name="Google Shape;54;p7"/>
          <p:cNvPicPr preferRelativeResize="0"/>
          <p:nvPr/>
        </p:nvPicPr>
        <p:blipFill>
          <a:blip r:embed="rId3">
            <a:alphaModFix/>
          </a:blip>
          <a:stretch>
            <a:fillRect/>
          </a:stretch>
        </p:blipFill>
        <p:spPr>
          <a:xfrm>
            <a:off x="2774950" y="2021325"/>
            <a:ext cx="3594103" cy="753050"/>
          </a:xfrm>
          <a:prstGeom prst="rect">
            <a:avLst/>
          </a:prstGeom>
          <a:noFill/>
          <a:ln>
            <a:noFill/>
          </a:ln>
        </p:spPr>
      </p:pic>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4AC36797-F64B-59BB-8307-A311B358A71C}"/>
                  </a:ext>
                </a:extLst>
              </p:cNvPr>
              <p:cNvSpPr txBox="1"/>
              <p:nvPr/>
            </p:nvSpPr>
            <p:spPr>
              <a:xfrm>
                <a:off x="2211724" y="3200200"/>
                <a:ext cx="4782352" cy="1981312"/>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pt-BR" sz="2800" b="0" i="1" smtClean="0">
                          <a:latin typeface="Cambria Math" panose="02040503050406030204" pitchFamily="18" charset="0"/>
                        </a:rPr>
                        <m:t>𝐼</m:t>
                      </m:r>
                      <m:r>
                        <a:rPr lang="pt-BR" sz="2800" b="0" i="1" smtClean="0">
                          <a:latin typeface="Cambria Math" panose="02040503050406030204" pitchFamily="18" charset="0"/>
                        </a:rPr>
                        <m:t>=</m:t>
                      </m:r>
                      <m:d>
                        <m:dPr>
                          <m:begChr m:val="["/>
                          <m:endChr m:val="]"/>
                          <m:ctrlPr>
                            <a:rPr lang="en-US" sz="2800" i="1" smtClean="0">
                              <a:latin typeface="Cambria Math" panose="02040503050406030204" pitchFamily="18" charset="0"/>
                            </a:rPr>
                          </m:ctrlPr>
                        </m:dPr>
                        <m:e>
                          <m:m>
                            <m:mPr>
                              <m:mcs>
                                <m:mc>
                                  <m:mcPr>
                                    <m:count m:val="5"/>
                                    <m:mcJc m:val="center"/>
                                  </m:mcPr>
                                </m:mc>
                              </m:mcs>
                              <m:ctrlPr>
                                <a:rPr lang="en-US" sz="2800" b="0" i="1" smtClean="0">
                                  <a:latin typeface="Cambria Math" panose="02040503050406030204" pitchFamily="18" charset="0"/>
                                </a:rPr>
                              </m:ctrlPr>
                            </m:mPr>
                            <m:mr>
                              <m:e>
                                <m:r>
                                  <m:rPr>
                                    <m:brk m:alnAt="7"/>
                                  </m:rPr>
                                  <a:rPr lang="pt-BR" sz="2800" b="0" i="1" smtClean="0">
                                    <a:latin typeface="Cambria Math" panose="02040503050406030204" pitchFamily="18" charset="0"/>
                                  </a:rPr>
                                  <m:t>1</m:t>
                                </m:r>
                              </m:e>
                              <m:e>
                                <m:r>
                                  <a:rPr lang="pt-BR" sz="2800" b="0" i="1" smtClean="0">
                                    <a:latin typeface="Cambria Math" panose="02040503050406030204" pitchFamily="18" charset="0"/>
                                  </a:rPr>
                                  <m:t>0</m:t>
                                </m:r>
                              </m:e>
                              <m:e>
                                <m:r>
                                  <a:rPr lang="pt-BR" sz="2800" b="0" i="1" smtClean="0">
                                    <a:latin typeface="Cambria Math" panose="02040503050406030204" pitchFamily="18" charset="0"/>
                                  </a:rPr>
                                  <m:t>0</m:t>
                                </m:r>
                              </m:e>
                              <m:e>
                                <m:r>
                                  <a:rPr lang="en-US" sz="2800" i="1">
                                    <a:latin typeface="Cambria Math" panose="02040503050406030204" pitchFamily="18" charset="0"/>
                                  </a:rPr>
                                  <m:t>⋯</m:t>
                                </m:r>
                              </m:e>
                              <m:e>
                                <m:r>
                                  <a:rPr lang="pt-BR" sz="2800" b="0" i="1" smtClean="0">
                                    <a:latin typeface="Cambria Math" panose="02040503050406030204" pitchFamily="18" charset="0"/>
                                  </a:rPr>
                                  <m:t>0</m:t>
                                </m:r>
                              </m:e>
                            </m:mr>
                            <m:mr>
                              <m:e>
                                <m:r>
                                  <a:rPr lang="pt-BR" sz="2800" b="0" i="1" smtClean="0">
                                    <a:latin typeface="Cambria Math" panose="02040503050406030204" pitchFamily="18" charset="0"/>
                                  </a:rPr>
                                  <m:t>0</m:t>
                                </m:r>
                              </m:e>
                              <m:e>
                                <m:r>
                                  <a:rPr lang="pt-BR" sz="2800" b="0" i="1" smtClean="0">
                                    <a:latin typeface="Cambria Math" panose="02040503050406030204" pitchFamily="18" charset="0"/>
                                  </a:rPr>
                                  <m:t>1</m:t>
                                </m:r>
                              </m:e>
                              <m:e>
                                <m:r>
                                  <a:rPr lang="pt-BR" sz="2800" b="0" i="1" smtClean="0">
                                    <a:latin typeface="Cambria Math" panose="02040503050406030204" pitchFamily="18" charset="0"/>
                                  </a:rPr>
                                  <m:t>0</m:t>
                                </m:r>
                              </m:e>
                              <m:e>
                                <m:r>
                                  <a:rPr lang="en-US" sz="2800" i="1">
                                    <a:latin typeface="Cambria Math" panose="02040503050406030204" pitchFamily="18" charset="0"/>
                                  </a:rPr>
                                  <m:t>⋯</m:t>
                                </m:r>
                              </m:e>
                              <m:e>
                                <m:r>
                                  <a:rPr lang="pt-BR" sz="2800" b="0" i="1" smtClean="0">
                                    <a:latin typeface="Cambria Math" panose="02040503050406030204" pitchFamily="18" charset="0"/>
                                  </a:rPr>
                                  <m:t>0</m:t>
                                </m:r>
                              </m:e>
                            </m:mr>
                            <m:mr>
                              <m:e>
                                <m:r>
                                  <a:rPr lang="pt-BR" sz="2800" b="0" i="1" smtClean="0">
                                    <a:latin typeface="Cambria Math" panose="02040503050406030204" pitchFamily="18" charset="0"/>
                                  </a:rPr>
                                  <m:t>0</m:t>
                                </m:r>
                              </m:e>
                              <m:e>
                                <m:r>
                                  <a:rPr lang="pt-BR" sz="2800" b="0" i="1" smtClean="0">
                                    <a:latin typeface="Cambria Math" panose="02040503050406030204" pitchFamily="18" charset="0"/>
                                  </a:rPr>
                                  <m:t>0</m:t>
                                </m:r>
                              </m:e>
                              <m:e>
                                <m:r>
                                  <a:rPr lang="pt-BR" sz="2800" b="0" i="1" smtClean="0">
                                    <a:latin typeface="Cambria Math" panose="02040503050406030204" pitchFamily="18" charset="0"/>
                                  </a:rPr>
                                  <m:t>1</m:t>
                                </m:r>
                              </m:e>
                              <m:e>
                                <m:r>
                                  <a:rPr lang="en-US" sz="2800" i="1">
                                    <a:latin typeface="Cambria Math" panose="02040503050406030204" pitchFamily="18" charset="0"/>
                                  </a:rPr>
                                  <m:t>⋱</m:t>
                                </m:r>
                              </m:e>
                              <m:e>
                                <m:r>
                                  <a:rPr lang="en-US" sz="2800" i="1" smtClean="0">
                                    <a:latin typeface="Cambria Math" panose="02040503050406030204" pitchFamily="18" charset="0"/>
                                  </a:rPr>
                                  <m:t>⋮</m:t>
                                </m:r>
                              </m:e>
                            </m:mr>
                            <m:mr>
                              <m:e>
                                <m:r>
                                  <a:rPr lang="en-US" sz="2800" i="1">
                                    <a:latin typeface="Cambria Math" panose="02040503050406030204" pitchFamily="18" charset="0"/>
                                  </a:rPr>
                                  <m:t>⋮</m:t>
                                </m:r>
                              </m:e>
                              <m:e>
                                <m:r>
                                  <a:rPr lang="en-US" sz="2800" i="1">
                                    <a:latin typeface="Cambria Math" panose="02040503050406030204" pitchFamily="18" charset="0"/>
                                  </a:rPr>
                                  <m:t>⋮</m:t>
                                </m:r>
                              </m:e>
                              <m:e>
                                <m:r>
                                  <a:rPr lang="en-US" sz="2800" i="1">
                                    <a:latin typeface="Cambria Math" panose="02040503050406030204" pitchFamily="18" charset="0"/>
                                  </a:rPr>
                                  <m:t>⋱</m:t>
                                </m:r>
                              </m:e>
                              <m:e>
                                <m:r>
                                  <a:rPr lang="en-US" sz="2800" i="1">
                                    <a:latin typeface="Cambria Math" panose="02040503050406030204" pitchFamily="18" charset="0"/>
                                  </a:rPr>
                                  <m:t>⋱</m:t>
                                </m:r>
                              </m:e>
                              <m:e>
                                <m:r>
                                  <a:rPr lang="pt-BR" sz="2800" b="0" i="1" smtClean="0">
                                    <a:latin typeface="Cambria Math" panose="02040503050406030204" pitchFamily="18" charset="0"/>
                                  </a:rPr>
                                  <m:t>0</m:t>
                                </m:r>
                              </m:e>
                            </m:mr>
                            <m:mr>
                              <m:e>
                                <m:r>
                                  <a:rPr lang="pt-BR" sz="2800" b="0" i="1" smtClean="0">
                                    <a:latin typeface="Cambria Math" panose="02040503050406030204" pitchFamily="18" charset="0"/>
                                  </a:rPr>
                                  <m:t>0</m:t>
                                </m:r>
                              </m:e>
                              <m:e>
                                <m:r>
                                  <a:rPr lang="pt-BR" sz="2800" b="0" i="1" smtClean="0">
                                    <a:latin typeface="Cambria Math" panose="02040503050406030204" pitchFamily="18" charset="0"/>
                                  </a:rPr>
                                  <m:t>0</m:t>
                                </m:r>
                              </m:e>
                              <m:e>
                                <m:r>
                                  <a:rPr lang="en-US" sz="2800" i="1" smtClean="0">
                                    <a:latin typeface="Cambria Math" panose="02040503050406030204" pitchFamily="18" charset="0"/>
                                  </a:rPr>
                                  <m:t>⋯</m:t>
                                </m:r>
                              </m:e>
                              <m:e>
                                <m:r>
                                  <a:rPr lang="pt-BR" sz="2800" b="0" i="1" smtClean="0">
                                    <a:latin typeface="Cambria Math" panose="02040503050406030204" pitchFamily="18" charset="0"/>
                                  </a:rPr>
                                  <m:t>0</m:t>
                                </m:r>
                              </m:e>
                              <m:e>
                                <m:r>
                                  <a:rPr lang="pt-BR" sz="2800" b="0" i="1" smtClean="0">
                                    <a:latin typeface="Cambria Math" panose="02040503050406030204" pitchFamily="18" charset="0"/>
                                  </a:rPr>
                                  <m:t>1</m:t>
                                </m:r>
                              </m:e>
                            </m:mr>
                          </m:m>
                        </m:e>
                      </m:d>
                    </m:oMath>
                  </m:oMathPara>
                </a14:m>
                <a:endParaRPr lang="en-US" sz="2800" dirty="0"/>
              </a:p>
            </p:txBody>
          </p:sp>
        </mc:Choice>
        <mc:Fallback xmlns="">
          <p:sp>
            <p:nvSpPr>
              <p:cNvPr id="2" name="TextBox 1">
                <a:extLst>
                  <a:ext uri="{FF2B5EF4-FFF2-40B4-BE49-F238E27FC236}">
                    <a16:creationId xmlns:a16="http://schemas.microsoft.com/office/drawing/2014/main" id="{4AC36797-F64B-59BB-8307-A311B358A71C}"/>
                  </a:ext>
                </a:extLst>
              </p:cNvPr>
              <p:cNvSpPr txBox="1">
                <a:spLocks noRot="1" noChangeAspect="1" noMove="1" noResize="1" noEditPoints="1" noAdjustHandles="1" noChangeArrowheads="1" noChangeShapeType="1" noTextEdit="1"/>
              </p:cNvSpPr>
              <p:nvPr/>
            </p:nvSpPr>
            <p:spPr>
              <a:xfrm>
                <a:off x="2211724" y="3200200"/>
                <a:ext cx="4782352" cy="1981312"/>
              </a:xfrm>
              <a:prstGeom prst="rect">
                <a:avLst/>
              </a:prstGeom>
              <a:blipFill>
                <a:blip r:embed="rId4"/>
                <a:stretch>
                  <a:fillRect t="-1274" b="-4459"/>
                </a:stretch>
              </a:blipFill>
            </p:spPr>
            <p:txBody>
              <a:bodyPr/>
              <a:lstStyle/>
              <a:p>
                <a:r>
                  <a:rPr lang="en-US">
                    <a:noFill/>
                  </a:rPr>
                  <a:t> </a:t>
                </a:r>
              </a:p>
            </p:txBody>
          </p:sp>
        </mc:Fallback>
      </mc:AlternateContent>
      <p:sp>
        <p:nvSpPr>
          <p:cNvPr id="3" name="Rounded Rectangle 2">
            <a:extLst>
              <a:ext uri="{FF2B5EF4-FFF2-40B4-BE49-F238E27FC236}">
                <a16:creationId xmlns:a16="http://schemas.microsoft.com/office/drawing/2014/main" id="{5A051A74-748D-3B11-7CBA-C47746CC04AA}"/>
              </a:ext>
            </a:extLst>
          </p:cNvPr>
          <p:cNvSpPr/>
          <p:nvPr/>
        </p:nvSpPr>
        <p:spPr>
          <a:xfrm rot="18256918">
            <a:off x="4748303" y="2548884"/>
            <a:ext cx="308337" cy="3369618"/>
          </a:xfrm>
          <a:prstGeom prst="roundRect">
            <a:avLst>
              <a:gd name="adj" fmla="val 50000"/>
            </a:avLst>
          </a:prstGeom>
          <a:solidFill>
            <a:srgbClr val="4F810E">
              <a:alpha val="4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ight Triangle 5">
            <a:extLst>
              <a:ext uri="{FF2B5EF4-FFF2-40B4-BE49-F238E27FC236}">
                <a16:creationId xmlns:a16="http://schemas.microsoft.com/office/drawing/2014/main" id="{36FC5D0B-462F-EA69-4919-50107B937609}"/>
              </a:ext>
            </a:extLst>
          </p:cNvPr>
          <p:cNvSpPr/>
          <p:nvPr/>
        </p:nvSpPr>
        <p:spPr>
          <a:xfrm>
            <a:off x="3511296" y="3502152"/>
            <a:ext cx="2551176" cy="1728541"/>
          </a:xfrm>
          <a:prstGeom prst="rtTriangle">
            <a:avLst/>
          </a:prstGeom>
          <a:solidFill>
            <a:srgbClr val="00B0F0">
              <a:alpha val="49412"/>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Triangle 6">
            <a:extLst>
              <a:ext uri="{FF2B5EF4-FFF2-40B4-BE49-F238E27FC236}">
                <a16:creationId xmlns:a16="http://schemas.microsoft.com/office/drawing/2014/main" id="{D9F42CD2-EC03-FCB8-A08F-51AF635251EE}"/>
              </a:ext>
            </a:extLst>
          </p:cNvPr>
          <p:cNvSpPr/>
          <p:nvPr/>
        </p:nvSpPr>
        <p:spPr>
          <a:xfrm rot="10800000">
            <a:off x="3727704" y="3219154"/>
            <a:ext cx="2551176" cy="1728541"/>
          </a:xfrm>
          <a:prstGeom prst="rtTriangle">
            <a:avLst/>
          </a:prstGeom>
          <a:solidFill>
            <a:srgbClr val="00B0F0">
              <a:alpha val="49412"/>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F68059D2-3CF0-4C15-0222-036425C9D377}"/>
              </a:ext>
            </a:extLst>
          </p:cNvPr>
          <p:cNvSpPr txBox="1"/>
          <p:nvPr/>
        </p:nvSpPr>
        <p:spPr>
          <a:xfrm>
            <a:off x="286500" y="2711898"/>
            <a:ext cx="4585716" cy="423193"/>
          </a:xfrm>
          <a:prstGeom prst="rect">
            <a:avLst/>
          </a:prstGeom>
          <a:noFill/>
        </p:spPr>
        <p:txBody>
          <a:bodyPr wrap="square">
            <a:spAutoFit/>
          </a:bodyPr>
          <a:lstStyle/>
          <a:p>
            <a:pPr marL="0" marR="0" lvl="0" indent="0" algn="l" rtl="0">
              <a:spcBef>
                <a:spcPts val="0"/>
              </a:spcBef>
              <a:spcAft>
                <a:spcPts val="0"/>
              </a:spcAft>
              <a:buNone/>
            </a:pPr>
            <a:r>
              <a:rPr lang="pt-BR" sz="2150" dirty="0">
                <a:solidFill>
                  <a:schemeClr val="dk1"/>
                </a:solidFill>
                <a:latin typeface="Verdana"/>
                <a:ea typeface="Verdana"/>
                <a:cs typeface="Verdana"/>
                <a:sym typeface="Verdana"/>
              </a:rPr>
              <a:t>Sendo:</a:t>
            </a:r>
            <a:r>
              <a:rPr lang="pt-BR" sz="2150" b="0" i="0" u="none" strike="noStrike" cap="none" dirty="0">
                <a:solidFill>
                  <a:schemeClr val="dk1"/>
                </a:solidFill>
                <a:latin typeface="Verdana"/>
                <a:ea typeface="Verdana"/>
                <a:cs typeface="Verdana"/>
                <a:sym typeface="Verdana"/>
              </a:rPr>
              <a:t> </a:t>
            </a:r>
            <a:endParaRPr lang="pt-BR" sz="2150" dirty="0"/>
          </a:p>
        </p:txBody>
      </p:sp>
      <p:grpSp>
        <p:nvGrpSpPr>
          <p:cNvPr id="15" name="Group 14">
            <a:extLst>
              <a:ext uri="{FF2B5EF4-FFF2-40B4-BE49-F238E27FC236}">
                <a16:creationId xmlns:a16="http://schemas.microsoft.com/office/drawing/2014/main" id="{114B564D-96E8-0AE2-9E7C-D6B16609D882}"/>
              </a:ext>
            </a:extLst>
          </p:cNvPr>
          <p:cNvGrpSpPr/>
          <p:nvPr/>
        </p:nvGrpSpPr>
        <p:grpSpPr>
          <a:xfrm>
            <a:off x="2137179" y="3299381"/>
            <a:ext cx="1271571" cy="633978"/>
            <a:chOff x="2137179" y="3299381"/>
            <a:chExt cx="1271571" cy="633978"/>
          </a:xfrm>
        </p:grpSpPr>
        <p:sp>
          <p:nvSpPr>
            <p:cNvPr id="11" name="TextBox 10">
              <a:extLst>
                <a:ext uri="{FF2B5EF4-FFF2-40B4-BE49-F238E27FC236}">
                  <a16:creationId xmlns:a16="http://schemas.microsoft.com/office/drawing/2014/main" id="{76DC8779-C1E6-0BE3-4302-2B0E9C0186AD}"/>
                </a:ext>
              </a:extLst>
            </p:cNvPr>
            <p:cNvSpPr txBox="1"/>
            <p:nvPr/>
          </p:nvSpPr>
          <p:spPr>
            <a:xfrm>
              <a:off x="2137179" y="3625582"/>
              <a:ext cx="805665" cy="307777"/>
            </a:xfrm>
            <a:prstGeom prst="rect">
              <a:avLst/>
            </a:prstGeom>
            <a:noFill/>
          </p:spPr>
          <p:txBody>
            <a:bodyPr wrap="square">
              <a:spAutoFit/>
            </a:bodyPr>
            <a:lstStyle/>
            <a:p>
              <a:pPr marL="0" lvl="0" indent="0" algn="l" rtl="0">
                <a:spcBef>
                  <a:spcPts val="0"/>
                </a:spcBef>
                <a:spcAft>
                  <a:spcPts val="0"/>
                </a:spcAft>
                <a:buNone/>
              </a:pPr>
              <a:r>
                <a:rPr lang="pt-BR" noProof="1">
                  <a:solidFill>
                    <a:schemeClr val="bg1">
                      <a:lumMod val="50000"/>
                    </a:schemeClr>
                  </a:solidFill>
                </a:rPr>
                <a:t>Ums</a:t>
              </a:r>
              <a:endParaRPr lang="pt-BR" dirty="0">
                <a:solidFill>
                  <a:schemeClr val="bg1">
                    <a:lumMod val="50000"/>
                  </a:schemeClr>
                </a:solidFill>
              </a:endParaRPr>
            </a:p>
          </p:txBody>
        </p:sp>
        <p:cxnSp>
          <p:nvCxnSpPr>
            <p:cNvPr id="13" name="Curved Connector 12">
              <a:extLst>
                <a:ext uri="{FF2B5EF4-FFF2-40B4-BE49-F238E27FC236}">
                  <a16:creationId xmlns:a16="http://schemas.microsoft.com/office/drawing/2014/main" id="{74401A7B-D2E9-9606-5898-A10643A3B14F}"/>
                </a:ext>
              </a:extLst>
            </p:cNvPr>
            <p:cNvCxnSpPr>
              <a:cxnSpLocks/>
            </p:cNvCxnSpPr>
            <p:nvPr/>
          </p:nvCxnSpPr>
          <p:spPr>
            <a:xfrm flipV="1">
              <a:off x="2630080" y="3299381"/>
              <a:ext cx="778670" cy="490197"/>
            </a:xfrm>
            <a:prstGeom prst="curvedConnector3">
              <a:avLst/>
            </a:prstGeom>
            <a:ln>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grpSp>
      <p:grpSp>
        <p:nvGrpSpPr>
          <p:cNvPr id="30" name="Group 29">
            <a:extLst>
              <a:ext uri="{FF2B5EF4-FFF2-40B4-BE49-F238E27FC236}">
                <a16:creationId xmlns:a16="http://schemas.microsoft.com/office/drawing/2014/main" id="{EAE56A82-25E7-787E-BA95-0E04549B0339}"/>
              </a:ext>
            </a:extLst>
          </p:cNvPr>
          <p:cNvGrpSpPr/>
          <p:nvPr/>
        </p:nvGrpSpPr>
        <p:grpSpPr>
          <a:xfrm>
            <a:off x="5791628" y="4755780"/>
            <a:ext cx="1480824" cy="883519"/>
            <a:chOff x="5791628" y="4755780"/>
            <a:chExt cx="1480824" cy="883519"/>
          </a:xfrm>
        </p:grpSpPr>
        <p:sp>
          <p:nvSpPr>
            <p:cNvPr id="17" name="TextBox 16">
              <a:extLst>
                <a:ext uri="{FF2B5EF4-FFF2-40B4-BE49-F238E27FC236}">
                  <a16:creationId xmlns:a16="http://schemas.microsoft.com/office/drawing/2014/main" id="{93B65BB7-B674-1A30-024F-8B08ECF7B342}"/>
                </a:ext>
              </a:extLst>
            </p:cNvPr>
            <p:cNvSpPr txBox="1"/>
            <p:nvPr/>
          </p:nvSpPr>
          <p:spPr>
            <a:xfrm>
              <a:off x="6466787" y="5331522"/>
              <a:ext cx="805665" cy="307777"/>
            </a:xfrm>
            <a:prstGeom prst="rect">
              <a:avLst/>
            </a:prstGeom>
            <a:noFill/>
          </p:spPr>
          <p:txBody>
            <a:bodyPr wrap="square">
              <a:spAutoFit/>
            </a:bodyPr>
            <a:lstStyle/>
            <a:p>
              <a:pPr marL="0" lvl="0" indent="0" algn="l" rtl="0">
                <a:spcBef>
                  <a:spcPts val="0"/>
                </a:spcBef>
                <a:spcAft>
                  <a:spcPts val="0"/>
                </a:spcAft>
                <a:buNone/>
              </a:pPr>
              <a:r>
                <a:rPr lang="pt-BR" noProof="1">
                  <a:solidFill>
                    <a:schemeClr val="bg1">
                      <a:lumMod val="50000"/>
                    </a:schemeClr>
                  </a:solidFill>
                </a:rPr>
                <a:t>Zeros</a:t>
              </a:r>
              <a:endParaRPr lang="pt-BR" dirty="0">
                <a:solidFill>
                  <a:schemeClr val="bg1">
                    <a:lumMod val="50000"/>
                  </a:schemeClr>
                </a:solidFill>
              </a:endParaRPr>
            </a:p>
          </p:txBody>
        </p:sp>
        <p:cxnSp>
          <p:nvCxnSpPr>
            <p:cNvPr id="18" name="Curved Connector 17">
              <a:extLst>
                <a:ext uri="{FF2B5EF4-FFF2-40B4-BE49-F238E27FC236}">
                  <a16:creationId xmlns:a16="http://schemas.microsoft.com/office/drawing/2014/main" id="{81CE4C40-9AEC-BBA6-B0B3-FA6E71458576}"/>
                </a:ext>
              </a:extLst>
            </p:cNvPr>
            <p:cNvCxnSpPr>
              <a:cxnSpLocks/>
            </p:cNvCxnSpPr>
            <p:nvPr/>
          </p:nvCxnSpPr>
          <p:spPr>
            <a:xfrm rot="16200000" flipV="1">
              <a:off x="6228874" y="4893566"/>
              <a:ext cx="594524" cy="318952"/>
            </a:xfrm>
            <a:prstGeom prst="curvedConnector3">
              <a:avLst>
                <a:gd name="adj1" fmla="val 95983"/>
              </a:avLst>
            </a:prstGeom>
            <a:ln>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3" name="Curved Connector 22">
              <a:extLst>
                <a:ext uri="{FF2B5EF4-FFF2-40B4-BE49-F238E27FC236}">
                  <a16:creationId xmlns:a16="http://schemas.microsoft.com/office/drawing/2014/main" id="{45C4D640-8AE5-C9F7-EE28-BCCB38D4C436}"/>
                </a:ext>
              </a:extLst>
            </p:cNvPr>
            <p:cNvCxnSpPr>
              <a:cxnSpLocks/>
            </p:cNvCxnSpPr>
            <p:nvPr/>
          </p:nvCxnSpPr>
          <p:spPr>
            <a:xfrm rot="10800000">
              <a:off x="5791628" y="5270922"/>
              <a:ext cx="722294" cy="242769"/>
            </a:xfrm>
            <a:prstGeom prst="curvedConnector3">
              <a:avLst>
                <a:gd name="adj1" fmla="val 100900"/>
              </a:avLst>
            </a:prstGeom>
            <a:ln>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childTnLst>
                                    <p:set>
                                      <p:cBhvr>
                                        <p:cTn id="9" dur="1" fill="hold">
                                          <p:stCondLst>
                                            <p:cond delay="0"/>
                                          </p:stCondLst>
                                        </p:cTn>
                                        <p:tgtEl>
                                          <p:spTgt spid="2"/>
                                        </p:tgtEl>
                                        <p:attrNameLst>
                                          <p:attrName>style.visibility</p:attrName>
                                        </p:attrNameLst>
                                      </p:cBhvr>
                                      <p:to>
                                        <p:strVal val="visible"/>
                                      </p:to>
                                    </p:set>
                                  </p:childTnLst>
                                </p:cTn>
                              </p:par>
                            </p:childTnLst>
                          </p:cTn>
                        </p:par>
                        <p:par>
                          <p:cTn id="10" fill="hold">
                            <p:stCondLst>
                              <p:cond delay="0"/>
                            </p:stCondLst>
                            <p:childTnLst>
                              <p:par>
                                <p:cTn id="11" presetID="9" presetClass="entr" presetSubtype="0" fill="hold" grpId="0" nodeType="after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dissolve">
                                      <p:cBhvr>
                                        <p:cTn id="13" dur="500"/>
                                        <p:tgtEl>
                                          <p:spTgt spid="3"/>
                                        </p:tgtEl>
                                      </p:cBhvr>
                                    </p:animEffect>
                                  </p:childTnLst>
                                </p:cTn>
                              </p:par>
                            </p:childTnLst>
                          </p:cTn>
                        </p:par>
                        <p:par>
                          <p:cTn id="14" fill="hold">
                            <p:stCondLst>
                              <p:cond delay="500"/>
                            </p:stCondLst>
                            <p:childTnLst>
                              <p:par>
                                <p:cTn id="15" presetID="2" presetClass="entr" presetSubtype="1" fill="hold" grpId="0" nodeType="after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ppt_x"/>
                                          </p:val>
                                        </p:tav>
                                        <p:tav tm="100000">
                                          <p:val>
                                            <p:strVal val="#ppt_x"/>
                                          </p:val>
                                        </p:tav>
                                      </p:tavLst>
                                    </p:anim>
                                    <p:anim calcmode="lin" valueType="num">
                                      <p:cBhvr additive="base">
                                        <p:cTn id="18" dur="500" fill="hold"/>
                                        <p:tgtEl>
                                          <p:spTgt spid="7"/>
                                        </p:tgtEl>
                                        <p:attrNameLst>
                                          <p:attrName>ppt_y</p:attrName>
                                        </p:attrNameLst>
                                      </p:cBhvr>
                                      <p:tavLst>
                                        <p:tav tm="0">
                                          <p:val>
                                            <p:strVal val="0-#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additive="base">
                                        <p:cTn id="21" dur="500" fill="hold"/>
                                        <p:tgtEl>
                                          <p:spTgt spid="6"/>
                                        </p:tgtEl>
                                        <p:attrNameLst>
                                          <p:attrName>ppt_x</p:attrName>
                                        </p:attrNameLst>
                                      </p:cBhvr>
                                      <p:tavLst>
                                        <p:tav tm="0">
                                          <p:val>
                                            <p:strVal val="#ppt_x"/>
                                          </p:val>
                                        </p:tav>
                                        <p:tav tm="100000">
                                          <p:val>
                                            <p:strVal val="#ppt_x"/>
                                          </p:val>
                                        </p:tav>
                                      </p:tavLst>
                                    </p:anim>
                                    <p:anim calcmode="lin" valueType="num">
                                      <p:cBhvr additive="base">
                                        <p:cTn id="22" dur="500" fill="hold"/>
                                        <p:tgtEl>
                                          <p:spTgt spid="6"/>
                                        </p:tgtEl>
                                        <p:attrNameLst>
                                          <p:attrName>ppt_y</p:attrName>
                                        </p:attrNameLst>
                                      </p:cBhvr>
                                      <p:tavLst>
                                        <p:tav tm="0">
                                          <p:val>
                                            <p:strVal val="1+#ppt_h/2"/>
                                          </p:val>
                                        </p:tav>
                                        <p:tav tm="100000">
                                          <p:val>
                                            <p:strVal val="#ppt_y"/>
                                          </p:val>
                                        </p:tav>
                                      </p:tavLst>
                                    </p:anim>
                                  </p:childTnLst>
                                </p:cTn>
                              </p:par>
                            </p:childTnLst>
                          </p:cTn>
                        </p:par>
                        <p:par>
                          <p:cTn id="23" fill="hold">
                            <p:stCondLst>
                              <p:cond delay="1000"/>
                            </p:stCondLst>
                            <p:childTnLst>
                              <p:par>
                                <p:cTn id="24" presetID="1" presetClass="entr" presetSubtype="0" fill="hold" nodeType="afterEffect">
                                  <p:stCondLst>
                                    <p:cond delay="0"/>
                                  </p:stCondLst>
                                  <p:childTnLst>
                                    <p:set>
                                      <p:cBhvr>
                                        <p:cTn id="25" dur="1" fill="hold">
                                          <p:stCondLst>
                                            <p:cond delay="0"/>
                                          </p:stCondLst>
                                        </p:cTn>
                                        <p:tgtEl>
                                          <p:spTgt spid="15"/>
                                        </p:tgtEl>
                                        <p:attrNameLst>
                                          <p:attrName>style.visibility</p:attrName>
                                        </p:attrNameLst>
                                      </p:cBhvr>
                                      <p:to>
                                        <p:strVal val="visible"/>
                                      </p:to>
                                    </p:set>
                                  </p:childTnLst>
                                </p:cTn>
                              </p:par>
                            </p:childTnLst>
                          </p:cTn>
                        </p:par>
                        <p:par>
                          <p:cTn id="26" fill="hold">
                            <p:stCondLst>
                              <p:cond delay="1000"/>
                            </p:stCondLst>
                            <p:childTnLst>
                              <p:par>
                                <p:cTn id="27" presetID="1" presetClass="entr" presetSubtype="0" fill="hold" nodeType="afterEffect">
                                  <p:stCondLst>
                                    <p:cond delay="0"/>
                                  </p:stCondLst>
                                  <p:childTnLst>
                                    <p:set>
                                      <p:cBhvr>
                                        <p:cTn id="28"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6" grpId="0" animBg="1"/>
      <p:bldP spid="7" grpId="0" animBg="1"/>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Shape 68"/>
        <p:cNvGrpSpPr/>
        <p:nvPr/>
      </p:nvGrpSpPr>
      <p:grpSpPr>
        <a:xfrm>
          <a:off x="0" y="0"/>
          <a:ext cx="0" cy="0"/>
          <a:chOff x="0" y="0"/>
          <a:chExt cx="0" cy="0"/>
        </a:xfrm>
      </p:grpSpPr>
      <p:sp>
        <p:nvSpPr>
          <p:cNvPr id="69" name="Google Shape;69;p9"/>
          <p:cNvSpPr txBox="1">
            <a:spLocks noGrp="1"/>
          </p:cNvSpPr>
          <p:nvPr>
            <p:ph type="title"/>
          </p:nvPr>
        </p:nvSpPr>
        <p:spPr>
          <a:xfrm>
            <a:off x="84172" y="113717"/>
            <a:ext cx="8428232" cy="5159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C00026"/>
              </a:buClr>
              <a:buSzPts val="2600"/>
              <a:buFont typeface="Verdana"/>
              <a:buNone/>
            </a:pPr>
            <a:r>
              <a:rPr lang="pt-BR"/>
              <a:t>Mudança de Base</a:t>
            </a:r>
            <a:endParaRPr/>
          </a:p>
        </p:txBody>
      </p:sp>
      <p:sp>
        <p:nvSpPr>
          <p:cNvPr id="70" name="Google Shape;70;p9"/>
          <p:cNvSpPr txBox="1">
            <a:spLocks noGrp="1"/>
          </p:cNvSpPr>
          <p:nvPr>
            <p:ph type="sldNum" idx="12"/>
          </p:nvPr>
        </p:nvSpPr>
        <p:spPr>
          <a:xfrm>
            <a:off x="0" y="5410729"/>
            <a:ext cx="475013" cy="304271"/>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pt-BR"/>
              <a:t>9</a:t>
            </a:fld>
            <a:endParaRPr/>
          </a:p>
        </p:txBody>
      </p:sp>
      <p:sp>
        <p:nvSpPr>
          <p:cNvPr id="71" name="Google Shape;71;p9"/>
          <p:cNvSpPr/>
          <p:nvPr/>
        </p:nvSpPr>
        <p:spPr>
          <a:xfrm>
            <a:off x="263875" y="867275"/>
            <a:ext cx="8723400" cy="825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pt-BR" sz="2000">
                <a:solidFill>
                  <a:schemeClr val="dk1"/>
                </a:solidFill>
                <a:latin typeface="Verdana"/>
                <a:ea typeface="Verdana"/>
                <a:cs typeface="Verdana"/>
                <a:sym typeface="Verdana"/>
              </a:rPr>
              <a:t>Você se lembra que todo vetor do espaço pode ser escrito como combinação linear dos vetores i, j, k: </a:t>
            </a:r>
            <a:endParaRPr sz="2000">
              <a:solidFill>
                <a:schemeClr val="dk1"/>
              </a:solidFill>
              <a:latin typeface="Verdana"/>
              <a:ea typeface="Verdana"/>
              <a:cs typeface="Verdana"/>
              <a:sym typeface="Verdana"/>
            </a:endParaRPr>
          </a:p>
          <a:p>
            <a:pPr marL="0" marR="0" lvl="0" indent="0" algn="l" rtl="0">
              <a:spcBef>
                <a:spcPts val="0"/>
              </a:spcBef>
              <a:spcAft>
                <a:spcPts val="0"/>
              </a:spcAft>
              <a:buNone/>
            </a:pPr>
            <a:r>
              <a:rPr lang="pt-BR" sz="2000" b="0" i="0" u="none" strike="noStrike" cap="none">
                <a:solidFill>
                  <a:schemeClr val="dk1"/>
                </a:solidFill>
                <a:latin typeface="Verdana"/>
                <a:ea typeface="Verdana"/>
                <a:cs typeface="Verdana"/>
                <a:sym typeface="Verdana"/>
              </a:rPr>
              <a:t> </a:t>
            </a:r>
            <a:endParaRPr sz="1200"/>
          </a:p>
        </p:txBody>
      </p:sp>
      <p:pic>
        <p:nvPicPr>
          <p:cNvPr id="72" name="Google Shape;72;p9"/>
          <p:cNvPicPr preferRelativeResize="0"/>
          <p:nvPr/>
        </p:nvPicPr>
        <p:blipFill>
          <a:blip r:embed="rId3">
            <a:alphaModFix/>
          </a:blip>
          <a:stretch>
            <a:fillRect/>
          </a:stretch>
        </p:blipFill>
        <p:spPr>
          <a:xfrm>
            <a:off x="2896988" y="1726575"/>
            <a:ext cx="2802600" cy="723850"/>
          </a:xfrm>
          <a:prstGeom prst="rect">
            <a:avLst/>
          </a:prstGeom>
          <a:noFill/>
          <a:ln>
            <a:noFill/>
          </a:ln>
        </p:spPr>
      </p:pic>
      <p:sp>
        <p:nvSpPr>
          <p:cNvPr id="73" name="Google Shape;73;p9"/>
          <p:cNvSpPr/>
          <p:nvPr/>
        </p:nvSpPr>
        <p:spPr>
          <a:xfrm>
            <a:off x="263875" y="2686550"/>
            <a:ext cx="8723400" cy="15165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pt-BR" sz="2000">
                <a:solidFill>
                  <a:schemeClr val="dk1"/>
                </a:solidFill>
                <a:latin typeface="Verdana"/>
                <a:ea typeface="Verdana"/>
                <a:cs typeface="Verdana"/>
                <a:sym typeface="Verdana"/>
              </a:rPr>
              <a:t>Além disso, o conjunto B = {i, j, k} é </a:t>
            </a:r>
            <a:r>
              <a:rPr lang="pt-BR" sz="2000" b="1">
                <a:solidFill>
                  <a:srgbClr val="9900FF"/>
                </a:solidFill>
                <a:latin typeface="Verdana"/>
                <a:ea typeface="Verdana"/>
                <a:cs typeface="Verdana"/>
                <a:sym typeface="Verdana"/>
              </a:rPr>
              <a:t>linearmente independente</a:t>
            </a:r>
            <a:r>
              <a:rPr lang="pt-BR" sz="2000">
                <a:solidFill>
                  <a:schemeClr val="dk1"/>
                </a:solidFill>
                <a:latin typeface="Verdana"/>
                <a:ea typeface="Verdana"/>
                <a:cs typeface="Verdana"/>
                <a:sym typeface="Verdana"/>
              </a:rPr>
              <a:t>, ou seja, não é possível escrever qualquer elemento desse conjunto como combinação linear dos outros dois.</a:t>
            </a:r>
            <a:r>
              <a:rPr lang="pt-BR" sz="2000" b="0" i="0" u="none" strike="noStrike" cap="none">
                <a:solidFill>
                  <a:schemeClr val="dk1"/>
                </a:solidFill>
                <a:latin typeface="Verdana"/>
                <a:ea typeface="Verdana"/>
                <a:cs typeface="Verdana"/>
                <a:sym typeface="Verdana"/>
              </a:rPr>
              <a:t> </a:t>
            </a:r>
            <a:endParaRPr sz="1200"/>
          </a:p>
        </p:txBody>
      </p:sp>
      <p:sp>
        <p:nvSpPr>
          <p:cNvPr id="74" name="Google Shape;74;p9"/>
          <p:cNvSpPr/>
          <p:nvPr/>
        </p:nvSpPr>
        <p:spPr>
          <a:xfrm>
            <a:off x="263875" y="4011150"/>
            <a:ext cx="8723400" cy="15165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pt-BR" sz="2000">
                <a:solidFill>
                  <a:schemeClr val="dk1"/>
                </a:solidFill>
                <a:latin typeface="Verdana"/>
                <a:ea typeface="Verdana"/>
                <a:cs typeface="Verdana"/>
                <a:sym typeface="Verdana"/>
              </a:rPr>
              <a:t>Por esse motivo, dizemos que B é uma </a:t>
            </a:r>
            <a:r>
              <a:rPr lang="pt-BR" sz="2000" b="1">
                <a:solidFill>
                  <a:srgbClr val="008000"/>
                </a:solidFill>
                <a:latin typeface="Verdana"/>
                <a:ea typeface="Verdana"/>
                <a:cs typeface="Verdana"/>
                <a:sym typeface="Verdana"/>
              </a:rPr>
              <a:t>base</a:t>
            </a:r>
            <a:r>
              <a:rPr lang="pt-BR" sz="2000">
                <a:solidFill>
                  <a:schemeClr val="dk1"/>
                </a:solidFill>
                <a:latin typeface="Verdana"/>
                <a:ea typeface="Verdana"/>
                <a:cs typeface="Verdana"/>
                <a:sym typeface="Verdana"/>
              </a:rPr>
              <a:t> do espaço V</a:t>
            </a:r>
            <a:r>
              <a:rPr lang="pt-BR" sz="2000" baseline="-25000">
                <a:solidFill>
                  <a:schemeClr val="dk1"/>
                </a:solidFill>
                <a:latin typeface="Verdana"/>
                <a:ea typeface="Verdana"/>
                <a:cs typeface="Verdana"/>
                <a:sym typeface="Verdana"/>
              </a:rPr>
              <a:t>3</a:t>
            </a:r>
            <a:r>
              <a:rPr lang="pt-BR" sz="2000">
                <a:solidFill>
                  <a:schemeClr val="dk1"/>
                </a:solidFill>
                <a:latin typeface="Verdana"/>
                <a:ea typeface="Verdana"/>
                <a:cs typeface="Verdana"/>
                <a:sym typeface="Verdana"/>
              </a:rPr>
              <a:t> dos vetores do espaço. Isso significa que B é o menor conjunto capaz de gerar todos os outros vetores do espaço por meio de combinações lineares.</a:t>
            </a:r>
            <a:r>
              <a:rPr lang="pt-BR" sz="2000" b="0" i="0" u="none" strike="noStrike" cap="none">
                <a:solidFill>
                  <a:schemeClr val="dk1"/>
                </a:solidFill>
                <a:latin typeface="Verdana"/>
                <a:ea typeface="Verdana"/>
                <a:cs typeface="Verdana"/>
                <a:sym typeface="Verdana"/>
              </a:rPr>
              <a:t> </a:t>
            </a:r>
            <a:endParaRPr sz="12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3"/>
                                        </p:tgtEl>
                                        <p:attrNameLst>
                                          <p:attrName>style.visibility</p:attrName>
                                        </p:attrNameLst>
                                      </p:cBhvr>
                                      <p:to>
                                        <p:strVal val="visible"/>
                                      </p:to>
                                    </p:set>
                                    <p:animEffect transition="in" filter="fade">
                                      <p:cBhvr>
                                        <p:cTn id="7" dur="1000"/>
                                        <p:tgtEl>
                                          <p:spTgt spid="7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4"/>
                                        </p:tgtEl>
                                        <p:attrNameLst>
                                          <p:attrName>style.visibility</p:attrName>
                                        </p:attrNameLst>
                                      </p:cBhvr>
                                      <p:to>
                                        <p:strVal val="visible"/>
                                      </p:to>
                                    </p:set>
                                    <p:animEffect transition="in" filter="fade">
                                      <p:cBhvr>
                                        <p:cTn id="12" dur="1000"/>
                                        <p:tgtEl>
                                          <p:spTgt spid="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Personalizar design">
  <a:themeElements>
    <a:clrScheme name="Escritório">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o Office">
  <a:themeElements>
    <a:clrScheme name="Escritório">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2008</TotalTime>
  <Words>2434</Words>
  <Application>Microsoft Macintosh PowerPoint</Application>
  <PresentationFormat>On-screen Show (16:10)</PresentationFormat>
  <Paragraphs>392</Paragraphs>
  <Slides>56</Slides>
  <Notes>54</Notes>
  <HiddenSlides>21</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56</vt:i4>
      </vt:variant>
    </vt:vector>
  </HeadingPairs>
  <TitlesOfParts>
    <vt:vector size="62" baseType="lpstr">
      <vt:lpstr>Arial</vt:lpstr>
      <vt:lpstr>Calibri</vt:lpstr>
      <vt:lpstr>Cambria Math</vt:lpstr>
      <vt:lpstr>Times New Roman</vt:lpstr>
      <vt:lpstr>Verdana</vt:lpstr>
      <vt:lpstr>Personalizar design</vt:lpstr>
      <vt:lpstr>PowerPoint Presentation</vt:lpstr>
      <vt:lpstr>Momentos que Mudaram o Cinema: Jurassic Park</vt:lpstr>
      <vt:lpstr>Reality Engine - SGI</vt:lpstr>
      <vt:lpstr>Antes de Começarmos</vt:lpstr>
      <vt:lpstr>PowerPoint Presentation</vt:lpstr>
      <vt:lpstr>PowerPoint Presentation</vt:lpstr>
      <vt:lpstr>Transformações Inversas</vt:lpstr>
      <vt:lpstr>Transformações Inversas</vt:lpstr>
      <vt:lpstr>Mudança de Base</vt:lpstr>
      <vt:lpstr>Mudança de Base</vt:lpstr>
      <vt:lpstr>Mudança de Base</vt:lpstr>
      <vt:lpstr>Mudança de Base</vt:lpstr>
      <vt:lpstr>Mudança de Base</vt:lpstr>
      <vt:lpstr>Mudança de Base</vt:lpstr>
      <vt:lpstr>Mudança de Base</vt:lpstr>
      <vt:lpstr>Mudança de Base</vt:lpstr>
      <vt:lpstr>Mudança de Base</vt:lpstr>
      <vt:lpstr>Mudança de Base</vt:lpstr>
      <vt:lpstr>Mudança de Base</vt:lpstr>
      <vt:lpstr>Mudança de Base</vt:lpstr>
      <vt:lpstr>Mudança de Base</vt:lpstr>
      <vt:lpstr>Mudança de Sistema de Coordenadas</vt:lpstr>
      <vt:lpstr>Exemplo para pensar</vt:lpstr>
      <vt:lpstr>Mudança de Base</vt:lpstr>
      <vt:lpstr>Sistema de Coordenadas</vt:lpstr>
      <vt:lpstr>Matriz de mudança de sistema de coordenadas</vt:lpstr>
      <vt:lpstr>Mudança de sistema de coordenadas 3D</vt:lpstr>
      <vt:lpstr>Sistema de Coordenadas : Exemplo</vt:lpstr>
      <vt:lpstr>Sistema de Coordenadas : Exemplo</vt:lpstr>
      <vt:lpstr>Sistema de Coordenadas : Exemplo</vt:lpstr>
      <vt:lpstr>Sistema de Coordenadas : Exemplo</vt:lpstr>
      <vt:lpstr>Sistema de Coordenadas : Exemplo</vt:lpstr>
      <vt:lpstr>Sistema de Coordenadas : Exemplo</vt:lpstr>
      <vt:lpstr>Do espaço do mundo (World) para o espaço da câmera (View)</vt:lpstr>
      <vt:lpstr>Transformações para Visualização e Perspectiva</vt:lpstr>
      <vt:lpstr>Espaço de Coordenadas da Câmera (View)</vt:lpstr>
      <vt:lpstr>Espaço de Coordenadas da Câmera (View)</vt:lpstr>
      <vt:lpstr>Câmera no Mundo</vt:lpstr>
      <vt:lpstr>Identificando coordenadas ortonormais</vt:lpstr>
      <vt:lpstr>Formas de Pensar em Transformações</vt:lpstr>
      <vt:lpstr>Como fazer essa modificação? (pensando em 2D)</vt:lpstr>
      <vt:lpstr>Duas interpretações para uma transformação</vt:lpstr>
      <vt:lpstr>Função "LookAt"</vt:lpstr>
      <vt:lpstr>Câmera no Mundo</vt:lpstr>
      <vt:lpstr>Exemplo: Transformação Simples de Câmera</vt:lpstr>
      <vt:lpstr>Inversa de Bases Ortogonais</vt:lpstr>
      <vt:lpstr>Câmera olhando para uma direção qualquer</vt:lpstr>
      <vt:lpstr>Transformação</vt:lpstr>
      <vt:lpstr>Inversas do produto de duas matrizes</vt:lpstr>
      <vt:lpstr>Transformação de "Look-At"</vt:lpstr>
      <vt:lpstr>Concluindo a Matriz Look At</vt:lpstr>
      <vt:lpstr>PowerPoint Presentation</vt:lpstr>
      <vt:lpstr>PowerPoint Presentation</vt:lpstr>
      <vt:lpstr>ATIVIDADE: Sistema de Coordenadas</vt:lpstr>
      <vt:lpstr>Segunda parte do projeto 1 (entrega 1.2)</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Luciano Pereira Soares</cp:lastModifiedBy>
  <cp:revision>79</cp:revision>
  <dcterms:modified xsi:type="dcterms:W3CDTF">2025-08-24T20:56:36Z</dcterms:modified>
</cp:coreProperties>
</file>