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1" r:id="rId1"/>
  </p:sldMasterIdLst>
  <p:notesMasterIdLst>
    <p:notesMasterId r:id="rId71"/>
  </p:notesMasterIdLst>
  <p:sldIdLst>
    <p:sldId id="256" r:id="rId2"/>
    <p:sldId id="259" r:id="rId3"/>
    <p:sldId id="261" r:id="rId4"/>
    <p:sldId id="257" r:id="rId5"/>
    <p:sldId id="263" r:id="rId6"/>
    <p:sldId id="264" r:id="rId7"/>
    <p:sldId id="266" r:id="rId8"/>
    <p:sldId id="262" r:id="rId9"/>
    <p:sldId id="267" r:id="rId10"/>
    <p:sldId id="268" r:id="rId11"/>
    <p:sldId id="270" r:id="rId12"/>
    <p:sldId id="271" r:id="rId13"/>
    <p:sldId id="272" r:id="rId14"/>
    <p:sldId id="273" r:id="rId15"/>
    <p:sldId id="276" r:id="rId16"/>
    <p:sldId id="277" r:id="rId17"/>
    <p:sldId id="278" r:id="rId18"/>
    <p:sldId id="350" r:id="rId19"/>
    <p:sldId id="336" r:id="rId20"/>
    <p:sldId id="279" r:id="rId21"/>
    <p:sldId id="280" r:id="rId22"/>
    <p:sldId id="281" r:id="rId23"/>
    <p:sldId id="282" r:id="rId24"/>
    <p:sldId id="283" r:id="rId25"/>
    <p:sldId id="284" r:id="rId26"/>
    <p:sldId id="348" r:id="rId27"/>
    <p:sldId id="285" r:id="rId28"/>
    <p:sldId id="286" r:id="rId29"/>
    <p:sldId id="287" r:id="rId30"/>
    <p:sldId id="288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89" r:id="rId39"/>
    <p:sldId id="297" r:id="rId40"/>
    <p:sldId id="298" r:id="rId41"/>
    <p:sldId id="299" r:id="rId42"/>
    <p:sldId id="300" r:id="rId43"/>
    <p:sldId id="301" r:id="rId44"/>
    <p:sldId id="302" r:id="rId45"/>
    <p:sldId id="341" r:id="rId46"/>
    <p:sldId id="343" r:id="rId47"/>
    <p:sldId id="307" r:id="rId48"/>
    <p:sldId id="306" r:id="rId49"/>
    <p:sldId id="351" r:id="rId50"/>
    <p:sldId id="309" r:id="rId51"/>
    <p:sldId id="339" r:id="rId52"/>
    <p:sldId id="313" r:id="rId53"/>
    <p:sldId id="342" r:id="rId54"/>
    <p:sldId id="314" r:id="rId55"/>
    <p:sldId id="315" r:id="rId56"/>
    <p:sldId id="316" r:id="rId57"/>
    <p:sldId id="308" r:id="rId58"/>
    <p:sldId id="265" r:id="rId59"/>
    <p:sldId id="310" r:id="rId60"/>
    <p:sldId id="337" r:id="rId61"/>
    <p:sldId id="312" r:id="rId62"/>
    <p:sldId id="338" r:id="rId63"/>
    <p:sldId id="319" r:id="rId64"/>
    <p:sldId id="318" r:id="rId65"/>
    <p:sldId id="334" r:id="rId66"/>
    <p:sldId id="347" r:id="rId67"/>
    <p:sldId id="344" r:id="rId68"/>
    <p:sldId id="349" r:id="rId69"/>
    <p:sldId id="335" r:id="rId70"/>
  </p:sldIdLst>
  <p:sldSz cx="9144000" cy="5715000" type="screen16x10"/>
  <p:notesSz cx="6858000" cy="9144000"/>
  <p:embeddedFontLst>
    <p:embeddedFont>
      <p:font typeface="Cambria Math" panose="02040503050406030204" pitchFamily="18" charset="0"/>
      <p:regular r:id="rId72"/>
    </p:embeddedFont>
    <p:embeddedFont>
      <p:font typeface="Segoe UI" panose="020B0502040204020203" pitchFamily="34" charset="0"/>
      <p:regular r:id="rId73"/>
      <p:bold r:id="rId74"/>
      <p:italic r:id="rId75"/>
      <p:boldItalic r:id="rId76"/>
    </p:embeddedFont>
    <p:embeddedFont>
      <p:font typeface="Verdana" panose="020B0604030504040204" pitchFamily="34" charset="0"/>
      <p:regular r:id="rId77"/>
      <p:bold r:id="rId78"/>
      <p:italic r:id="rId79"/>
      <p:boldItalic r:id="rId8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497E36-411D-4BEA-B3EE-ABF842D0A1A2}" v="12" dt="2025-08-13T18:03:38.072"/>
    <p1510:client id="{CE705BE7-002E-8594-1BBB-64A7C3315B78}" v="333" dt="2025-08-12T23:52:14.582"/>
  </p1510:revLst>
</p1510:revInfo>
</file>

<file path=ppt/tableStyles.xml><?xml version="1.0" encoding="utf-8"?>
<a:tblStyleLst xmlns:a="http://schemas.openxmlformats.org/drawingml/2006/main" def="{C3ED249A-3811-4C23-9FDF-9FA897286F0F}">
  <a:tblStyle styleId="{C3ED249A-3811-4C23-9FDF-9FA897286F0F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865CF1D-0CD2-4782-81B9-320A03F770AC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66"/>
    <p:restoredTop sz="94795"/>
  </p:normalViewPr>
  <p:slideViewPr>
    <p:cSldViewPr snapToGrid="0">
      <p:cViewPr varScale="1">
        <p:scale>
          <a:sx n="121" d="100"/>
          <a:sy n="121" d="100"/>
        </p:scale>
        <p:origin x="1122" y="96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3.fntdata"/><Relationship Id="rId79" Type="http://schemas.openxmlformats.org/officeDocument/2006/relationships/font" Target="fonts/font8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.fntdata"/><Relationship Id="rId80" Type="http://schemas.openxmlformats.org/officeDocument/2006/relationships/font" Target="fonts/font9.fntdata"/><Relationship Id="rId85" Type="http://schemas.microsoft.com/office/2016/11/relationships/changesInfo" Target="changesInfos/changesInfo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font" Target="fonts/font4.fntdata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2.fntdata"/><Relationship Id="rId78" Type="http://schemas.openxmlformats.org/officeDocument/2006/relationships/font" Target="fonts/font7.fntdata"/><Relationship Id="rId81" Type="http://schemas.openxmlformats.org/officeDocument/2006/relationships/presProps" Target="presProps.xml"/><Relationship Id="rId86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5.fntdata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suário Convidado" userId="S::urn:spo:tenantanon#9e2f1485-3e53-4662-b1de-0c2bcb66d447::" providerId="AD" clId="Web-{CE705BE7-002E-8594-1BBB-64A7C3315B78}"/>
    <pc:docChg chg="addSld delSld modSld">
      <pc:chgData name="Usuário Convidado" userId="S::urn:spo:tenantanon#9e2f1485-3e53-4662-b1de-0c2bcb66d447::" providerId="AD" clId="Web-{CE705BE7-002E-8594-1BBB-64A7C3315B78}" dt="2025-08-12T23:52:14.582" v="281"/>
      <pc:docMkLst>
        <pc:docMk/>
      </pc:docMkLst>
      <pc:sldChg chg="modSp">
        <pc:chgData name="Usuário Convidado" userId="S::urn:spo:tenantanon#9e2f1485-3e53-4662-b1de-0c2bcb66d447::" providerId="AD" clId="Web-{CE705BE7-002E-8594-1BBB-64A7C3315B78}" dt="2025-08-12T22:43:54.276" v="2" actId="20577"/>
        <pc:sldMkLst>
          <pc:docMk/>
          <pc:sldMk cId="0" sldId="263"/>
        </pc:sldMkLst>
        <pc:spChg chg="mod">
          <ac:chgData name="Usuário Convidado" userId="S::urn:spo:tenantanon#9e2f1485-3e53-4662-b1de-0c2bcb66d447::" providerId="AD" clId="Web-{CE705BE7-002E-8594-1BBB-64A7C3315B78}" dt="2025-08-12T22:43:54.276" v="2" actId="20577"/>
          <ac:spMkLst>
            <pc:docMk/>
            <pc:sldMk cId="0" sldId="263"/>
            <ac:spMk id="105" creationId="{00000000-0000-0000-0000-000000000000}"/>
          </ac:spMkLst>
        </pc:spChg>
      </pc:sldChg>
      <pc:sldChg chg="modSp">
        <pc:chgData name="Usuário Convidado" userId="S::urn:spo:tenantanon#9e2f1485-3e53-4662-b1de-0c2bcb66d447::" providerId="AD" clId="Web-{CE705BE7-002E-8594-1BBB-64A7C3315B78}" dt="2025-08-12T22:45:29.451" v="6"/>
        <pc:sldMkLst>
          <pc:docMk/>
          <pc:sldMk cId="0" sldId="267"/>
        </pc:sldMkLst>
        <pc:spChg chg="mod">
          <ac:chgData name="Usuário Convidado" userId="S::urn:spo:tenantanon#9e2f1485-3e53-4662-b1de-0c2bcb66d447::" providerId="AD" clId="Web-{CE705BE7-002E-8594-1BBB-64A7C3315B78}" dt="2025-08-12T22:45:29.451" v="6"/>
          <ac:spMkLst>
            <pc:docMk/>
            <pc:sldMk cId="0" sldId="267"/>
            <ac:spMk id="144" creationId="{00000000-0000-0000-0000-000000000000}"/>
          </ac:spMkLst>
        </pc:spChg>
      </pc:sldChg>
      <pc:sldChg chg="del">
        <pc:chgData name="Usuário Convidado" userId="S::urn:spo:tenantanon#9e2f1485-3e53-4662-b1de-0c2bcb66d447::" providerId="AD" clId="Web-{CE705BE7-002E-8594-1BBB-64A7C3315B78}" dt="2025-08-12T23:35:07.509" v="39"/>
        <pc:sldMkLst>
          <pc:docMk/>
          <pc:sldMk cId="0" sldId="269"/>
        </pc:sldMkLst>
      </pc:sldChg>
      <pc:sldChg chg="modSp">
        <pc:chgData name="Usuário Convidado" userId="S::urn:spo:tenantanon#9e2f1485-3e53-4662-b1de-0c2bcb66d447::" providerId="AD" clId="Web-{CE705BE7-002E-8594-1BBB-64A7C3315B78}" dt="2025-08-12T22:48:55.269" v="16" actId="20577"/>
        <pc:sldMkLst>
          <pc:docMk/>
          <pc:sldMk cId="0" sldId="278"/>
        </pc:sldMkLst>
        <pc:spChg chg="mod">
          <ac:chgData name="Usuário Convidado" userId="S::urn:spo:tenantanon#9e2f1485-3e53-4662-b1de-0c2bcb66d447::" providerId="AD" clId="Web-{CE705BE7-002E-8594-1BBB-64A7C3315B78}" dt="2025-08-12T22:48:55.269" v="16" actId="20577"/>
          <ac:spMkLst>
            <pc:docMk/>
            <pc:sldMk cId="0" sldId="278"/>
            <ac:spMk id="250" creationId="{00000000-0000-0000-0000-000000000000}"/>
          </ac:spMkLst>
        </pc:spChg>
      </pc:sldChg>
      <pc:sldChg chg="modSp">
        <pc:chgData name="Usuário Convidado" userId="S::urn:spo:tenantanon#9e2f1485-3e53-4662-b1de-0c2bcb66d447::" providerId="AD" clId="Web-{CE705BE7-002E-8594-1BBB-64A7C3315B78}" dt="2025-08-12T23:01:01.098" v="38" actId="20577"/>
        <pc:sldMkLst>
          <pc:docMk/>
          <pc:sldMk cId="2184372109" sldId="312"/>
        </pc:sldMkLst>
        <pc:spChg chg="mod">
          <ac:chgData name="Usuário Convidado" userId="S::urn:spo:tenantanon#9e2f1485-3e53-4662-b1de-0c2bcb66d447::" providerId="AD" clId="Web-{CE705BE7-002E-8594-1BBB-64A7C3315B78}" dt="2025-08-12T23:01:01.098" v="38" actId="20577"/>
          <ac:spMkLst>
            <pc:docMk/>
            <pc:sldMk cId="2184372109" sldId="312"/>
            <ac:spMk id="688" creationId="{00000000-0000-0000-0000-000000000000}"/>
          </ac:spMkLst>
        </pc:spChg>
      </pc:sldChg>
      <pc:sldChg chg="modSp">
        <pc:chgData name="Usuário Convidado" userId="S::urn:spo:tenantanon#9e2f1485-3e53-4662-b1de-0c2bcb66d447::" providerId="AD" clId="Web-{CE705BE7-002E-8594-1BBB-64A7C3315B78}" dt="2025-08-12T23:41:27.848" v="41" actId="20577"/>
        <pc:sldMkLst>
          <pc:docMk/>
          <pc:sldMk cId="0" sldId="334"/>
        </pc:sldMkLst>
        <pc:spChg chg="mod">
          <ac:chgData name="Usuário Convidado" userId="S::urn:spo:tenantanon#9e2f1485-3e53-4662-b1de-0c2bcb66d447::" providerId="AD" clId="Web-{CE705BE7-002E-8594-1BBB-64A7C3315B78}" dt="2025-08-12T23:41:27.848" v="41" actId="20577"/>
          <ac:spMkLst>
            <pc:docMk/>
            <pc:sldMk cId="0" sldId="334"/>
            <ac:spMk id="918" creationId="{00000000-0000-0000-0000-000000000000}"/>
          </ac:spMkLst>
        </pc:spChg>
      </pc:sldChg>
      <pc:sldChg chg="modSp">
        <pc:chgData name="Usuário Convidado" userId="S::urn:spo:tenantanon#9e2f1485-3e53-4662-b1de-0c2bcb66d447::" providerId="AD" clId="Web-{CE705BE7-002E-8594-1BBB-64A7C3315B78}" dt="2025-08-12T22:56:06.527" v="36" actId="20577"/>
        <pc:sldMkLst>
          <pc:docMk/>
          <pc:sldMk cId="2637109563" sldId="343"/>
        </pc:sldMkLst>
        <pc:spChg chg="mod">
          <ac:chgData name="Usuário Convidado" userId="S::urn:spo:tenantanon#9e2f1485-3e53-4662-b1de-0c2bcb66d447::" providerId="AD" clId="Web-{CE705BE7-002E-8594-1BBB-64A7C3315B78}" dt="2025-08-12T22:56:06.527" v="36" actId="20577"/>
          <ac:spMkLst>
            <pc:docMk/>
            <pc:sldMk cId="2637109563" sldId="343"/>
            <ac:spMk id="6" creationId="{6CDF92A6-23A0-AD07-0958-32F9B21079B4}"/>
          </ac:spMkLst>
        </pc:spChg>
      </pc:sldChg>
      <pc:sldChg chg="modSp">
        <pc:chgData name="Usuário Convidado" userId="S::urn:spo:tenantanon#9e2f1485-3e53-4662-b1de-0c2bcb66d447::" providerId="AD" clId="Web-{CE705BE7-002E-8594-1BBB-64A7C3315B78}" dt="2025-08-12T22:50:26.865" v="29" actId="1076"/>
        <pc:sldMkLst>
          <pc:docMk/>
          <pc:sldMk cId="4290127331" sldId="350"/>
        </pc:sldMkLst>
        <pc:spChg chg="mod">
          <ac:chgData name="Usuário Convidado" userId="S::urn:spo:tenantanon#9e2f1485-3e53-4662-b1de-0c2bcb66d447::" providerId="AD" clId="Web-{CE705BE7-002E-8594-1BBB-64A7C3315B78}" dt="2025-08-12T22:49:56.817" v="25" actId="20577"/>
          <ac:spMkLst>
            <pc:docMk/>
            <pc:sldMk cId="4290127331" sldId="350"/>
            <ac:spMk id="3" creationId="{1E70D6D2-45FB-B801-582A-F3B8FBC8AE80}"/>
          </ac:spMkLst>
        </pc:spChg>
        <pc:spChg chg="mod">
          <ac:chgData name="Usuário Convidado" userId="S::urn:spo:tenantanon#9e2f1485-3e53-4662-b1de-0c2bcb66d447::" providerId="AD" clId="Web-{CE705BE7-002E-8594-1BBB-64A7C3315B78}" dt="2025-08-12T22:50:13.677" v="28" actId="1076"/>
          <ac:spMkLst>
            <pc:docMk/>
            <pc:sldMk cId="4290127331" sldId="350"/>
            <ac:spMk id="5" creationId="{CF647633-46B4-56D8-B247-357BF71BC6CA}"/>
          </ac:spMkLst>
        </pc:spChg>
        <pc:spChg chg="mod">
          <ac:chgData name="Usuário Convidado" userId="S::urn:spo:tenantanon#9e2f1485-3e53-4662-b1de-0c2bcb66d447::" providerId="AD" clId="Web-{CE705BE7-002E-8594-1BBB-64A7C3315B78}" dt="2025-08-12T22:50:26.865" v="29" actId="1076"/>
          <ac:spMkLst>
            <pc:docMk/>
            <pc:sldMk cId="4290127331" sldId="350"/>
            <ac:spMk id="6" creationId="{B73FEF8E-529D-8671-FF94-975ED22131BB}"/>
          </ac:spMkLst>
        </pc:spChg>
      </pc:sldChg>
      <pc:sldChg chg="addSp delSp modSp add replId addAnim delAnim">
        <pc:chgData name="Usuário Convidado" userId="S::urn:spo:tenantanon#9e2f1485-3e53-4662-b1de-0c2bcb66d447::" providerId="AD" clId="Web-{CE705BE7-002E-8594-1BBB-64A7C3315B78}" dt="2025-08-12T23:52:14.582" v="281"/>
        <pc:sldMkLst>
          <pc:docMk/>
          <pc:sldMk cId="752673144" sldId="351"/>
        </pc:sldMkLst>
        <pc:spChg chg="add del mod">
          <ac:chgData name="Usuário Convidado" userId="S::urn:spo:tenantanon#9e2f1485-3e53-4662-b1de-0c2bcb66d447::" providerId="AD" clId="Web-{CE705BE7-002E-8594-1BBB-64A7C3315B78}" dt="2025-08-12T23:46:28.729" v="168"/>
          <ac:spMkLst>
            <pc:docMk/>
            <pc:sldMk cId="752673144" sldId="351"/>
            <ac:spMk id="9" creationId="{CB00AC0F-1C39-DBA9-3BB3-95B129F52B78}"/>
          </ac:spMkLst>
        </pc:spChg>
        <pc:spChg chg="add del mod">
          <ac:chgData name="Usuário Convidado" userId="S::urn:spo:tenantanon#9e2f1485-3e53-4662-b1de-0c2bcb66d447::" providerId="AD" clId="Web-{CE705BE7-002E-8594-1BBB-64A7C3315B78}" dt="2025-08-12T23:46:30.495" v="169"/>
          <ac:spMkLst>
            <pc:docMk/>
            <pc:sldMk cId="752673144" sldId="351"/>
            <ac:spMk id="11" creationId="{2B897C1C-7413-4416-2C4E-0B51F4F62587}"/>
          </ac:spMkLst>
        </pc:spChg>
        <pc:spChg chg="add del mod">
          <ac:chgData name="Usuário Convidado" userId="S::urn:spo:tenantanon#9e2f1485-3e53-4662-b1de-0c2bcb66d447::" providerId="AD" clId="Web-{CE705BE7-002E-8594-1BBB-64A7C3315B78}" dt="2025-08-12T23:46:53.276" v="178"/>
          <ac:spMkLst>
            <pc:docMk/>
            <pc:sldMk cId="752673144" sldId="351"/>
            <ac:spMk id="13" creationId="{88638561-DEC6-5EC6-02B9-866CC76F5A43}"/>
          </ac:spMkLst>
        </pc:spChg>
        <pc:spChg chg="del topLvl">
          <ac:chgData name="Usuário Convidado" userId="S::urn:spo:tenantanon#9e2f1485-3e53-4662-b1de-0c2bcb66d447::" providerId="AD" clId="Web-{CE705BE7-002E-8594-1BBB-64A7C3315B78}" dt="2025-08-12T23:46:46.729" v="176"/>
          <ac:spMkLst>
            <pc:docMk/>
            <pc:sldMk cId="752673144" sldId="351"/>
            <ac:spMk id="19" creationId="{6878EE79-E3EF-CEDB-E99C-2B1C97EAEB0C}"/>
          </ac:spMkLst>
        </pc:spChg>
        <pc:spChg chg="del topLvl">
          <ac:chgData name="Usuário Convidado" userId="S::urn:spo:tenantanon#9e2f1485-3e53-4662-b1de-0c2bcb66d447::" providerId="AD" clId="Web-{CE705BE7-002E-8594-1BBB-64A7C3315B78}" dt="2025-08-12T23:46:48.511" v="177"/>
          <ac:spMkLst>
            <pc:docMk/>
            <pc:sldMk cId="752673144" sldId="351"/>
            <ac:spMk id="20" creationId="{DBA27FB2-41FB-73BF-1FBC-A5F4827A6E0F}"/>
          </ac:spMkLst>
        </pc:spChg>
        <pc:spChg chg="del mod topLvl">
          <ac:chgData name="Usuário Convidado" userId="S::urn:spo:tenantanon#9e2f1485-3e53-4662-b1de-0c2bcb66d447::" providerId="AD" clId="Web-{CE705BE7-002E-8594-1BBB-64A7C3315B78}" dt="2025-08-12T23:46:36.651" v="172"/>
          <ac:spMkLst>
            <pc:docMk/>
            <pc:sldMk cId="752673144" sldId="351"/>
            <ac:spMk id="23" creationId="{85835EE2-29D5-447A-2977-AE34E0FAD469}"/>
          </ac:spMkLst>
        </pc:spChg>
        <pc:spChg chg="del topLvl">
          <ac:chgData name="Usuário Convidado" userId="S::urn:spo:tenantanon#9e2f1485-3e53-4662-b1de-0c2bcb66d447::" providerId="AD" clId="Web-{CE705BE7-002E-8594-1BBB-64A7C3315B78}" dt="2025-08-12T23:46:43.011" v="175"/>
          <ac:spMkLst>
            <pc:docMk/>
            <pc:sldMk cId="752673144" sldId="351"/>
            <ac:spMk id="24" creationId="{168383D7-E47A-E3B8-914B-9645D605799B}"/>
          </ac:spMkLst>
        </pc:spChg>
        <pc:spChg chg="add del">
          <ac:chgData name="Usuário Convidado" userId="S::urn:spo:tenantanon#9e2f1485-3e53-4662-b1de-0c2bcb66d447::" providerId="AD" clId="Web-{CE705BE7-002E-8594-1BBB-64A7C3315B78}" dt="2025-08-12T23:46:07.557" v="164"/>
          <ac:spMkLst>
            <pc:docMk/>
            <pc:sldMk cId="752673144" sldId="351"/>
            <ac:spMk id="32" creationId="{2086E1C3-D5C9-0BE9-C0A9-2A6DBB1D23EC}"/>
          </ac:spMkLst>
        </pc:spChg>
        <pc:spChg chg="add del mod">
          <ac:chgData name="Usuário Convidado" userId="S::urn:spo:tenantanon#9e2f1485-3e53-4662-b1de-0c2bcb66d447::" providerId="AD" clId="Web-{CE705BE7-002E-8594-1BBB-64A7C3315B78}" dt="2025-08-12T23:51:40.440" v="278" actId="1076"/>
          <ac:spMkLst>
            <pc:docMk/>
            <pc:sldMk cId="752673144" sldId="351"/>
            <ac:spMk id="34" creationId="{507DD5DB-687B-F052-2CB2-A7E6B8BE4862}"/>
          </ac:spMkLst>
        </pc:spChg>
        <pc:spChg chg="add del mod">
          <ac:chgData name="Usuário Convidado" userId="S::urn:spo:tenantanon#9e2f1485-3e53-4662-b1de-0c2bcb66d447::" providerId="AD" clId="Web-{CE705BE7-002E-8594-1BBB-64A7C3315B78}" dt="2025-08-12T23:47:29.980" v="189"/>
          <ac:spMkLst>
            <pc:docMk/>
            <pc:sldMk cId="752673144" sldId="351"/>
            <ac:spMk id="36" creationId="{1B301693-5C31-DCF5-CF07-35087141BD27}"/>
          </ac:spMkLst>
        </pc:spChg>
        <pc:spChg chg="add mod">
          <ac:chgData name="Usuário Convidado" userId="S::urn:spo:tenantanon#9e2f1485-3e53-4662-b1de-0c2bcb66d447::" providerId="AD" clId="Web-{CE705BE7-002E-8594-1BBB-64A7C3315B78}" dt="2025-08-12T23:51:31.315" v="277" actId="20577"/>
          <ac:spMkLst>
            <pc:docMk/>
            <pc:sldMk cId="752673144" sldId="351"/>
            <ac:spMk id="38" creationId="{F2D6073B-32DC-B9E1-6866-50B4D32F2331}"/>
          </ac:spMkLst>
        </pc:spChg>
        <pc:spChg chg="mod">
          <ac:chgData name="Usuário Convidado" userId="S::urn:spo:tenantanon#9e2f1485-3e53-4662-b1de-0c2bcb66d447::" providerId="AD" clId="Web-{CE705BE7-002E-8594-1BBB-64A7C3315B78}" dt="2025-08-12T23:50:25.968" v="257" actId="14100"/>
          <ac:spMkLst>
            <pc:docMk/>
            <pc:sldMk cId="752673144" sldId="351"/>
            <ac:spMk id="633" creationId="{2725CDD3-0F33-448F-D9CC-E191CA22F9BC}"/>
          </ac:spMkLst>
        </pc:spChg>
        <pc:grpChg chg="add del mod">
          <ac:chgData name="Usuário Convidado" userId="S::urn:spo:tenantanon#9e2f1485-3e53-4662-b1de-0c2bcb66d447::" providerId="AD" clId="Web-{CE705BE7-002E-8594-1BBB-64A7C3315B78}" dt="2025-08-12T23:46:41.089" v="174"/>
          <ac:grpSpMkLst>
            <pc:docMk/>
            <pc:sldMk cId="752673144" sldId="351"/>
            <ac:grpSpMk id="17" creationId="{E26C5740-967D-1858-7BF8-504B77ED3DE7}"/>
          </ac:grpSpMkLst>
        </pc:grpChg>
        <pc:grpChg chg="add del mod">
          <ac:chgData name="Usuário Convidado" userId="S::urn:spo:tenantanon#9e2f1485-3e53-4662-b1de-0c2bcb66d447::" providerId="AD" clId="Web-{CE705BE7-002E-8594-1BBB-64A7C3315B78}" dt="2025-08-12T23:46:46.729" v="176"/>
          <ac:grpSpMkLst>
            <pc:docMk/>
            <pc:sldMk cId="752673144" sldId="351"/>
            <ac:grpSpMk id="21" creationId="{0BE83338-DB57-93D7-CCEE-7AC7BA2017C9}"/>
          </ac:grpSpMkLst>
        </pc:grpChg>
        <pc:grpChg chg="add del mod">
          <ac:chgData name="Usuário Convidado" userId="S::urn:spo:tenantanon#9e2f1485-3e53-4662-b1de-0c2bcb66d447::" providerId="AD" clId="Web-{CE705BE7-002E-8594-1BBB-64A7C3315B78}" dt="2025-08-12T23:46:36.651" v="172"/>
          <ac:grpSpMkLst>
            <pc:docMk/>
            <pc:sldMk cId="752673144" sldId="351"/>
            <ac:grpSpMk id="25" creationId="{E406F0E3-4C8C-EA09-E650-16FF3B006EB0}"/>
          </ac:grpSpMkLst>
        </pc:grpChg>
        <pc:grpChg chg="add del mod">
          <ac:chgData name="Usuário Convidado" userId="S::urn:spo:tenantanon#9e2f1485-3e53-4662-b1de-0c2bcb66d447::" providerId="AD" clId="Web-{CE705BE7-002E-8594-1BBB-64A7C3315B78}" dt="2025-08-12T23:46:38.495" v="173"/>
          <ac:grpSpMkLst>
            <pc:docMk/>
            <pc:sldMk cId="752673144" sldId="351"/>
            <ac:grpSpMk id="30" creationId="{28401C5F-559C-800C-766B-E183D1C1C3AB}"/>
          </ac:grpSpMkLst>
        </pc:grpChg>
        <pc:graphicFrameChg chg="add mod">
          <ac:chgData name="Usuário Convidado" userId="S::urn:spo:tenantanon#9e2f1485-3e53-4662-b1de-0c2bcb66d447::" providerId="AD" clId="Web-{CE705BE7-002E-8594-1BBB-64A7C3315B78}" dt="2025-08-12T23:45:51.291" v="153" actId="1076"/>
          <ac:graphicFrameMkLst>
            <pc:docMk/>
            <pc:sldMk cId="752673144" sldId="351"/>
            <ac:graphicFrameMk id="3" creationId="{50B476D3-51DA-F69F-8659-6E882BD2FC51}"/>
          </ac:graphicFrameMkLst>
        </pc:graphicFrameChg>
        <pc:graphicFrameChg chg="add mod">
          <ac:chgData name="Usuário Convidado" userId="S::urn:spo:tenantanon#9e2f1485-3e53-4662-b1de-0c2bcb66d447::" providerId="AD" clId="Web-{CE705BE7-002E-8594-1BBB-64A7C3315B78}" dt="2025-08-12T23:45:51.432" v="154" actId="1076"/>
          <ac:graphicFrameMkLst>
            <pc:docMk/>
            <pc:sldMk cId="752673144" sldId="351"/>
            <ac:graphicFrameMk id="5" creationId="{A0E37E0A-786C-9C4D-1E4B-08E73A3C754E}"/>
          </ac:graphicFrameMkLst>
        </pc:graphicFrameChg>
        <pc:graphicFrameChg chg="add mod">
          <ac:chgData name="Usuário Convidado" userId="S::urn:spo:tenantanon#9e2f1485-3e53-4662-b1de-0c2bcb66d447::" providerId="AD" clId="Web-{CE705BE7-002E-8594-1BBB-64A7C3315B78}" dt="2025-08-12T23:45:51.572" v="155" actId="1076"/>
          <ac:graphicFrameMkLst>
            <pc:docMk/>
            <pc:sldMk cId="752673144" sldId="351"/>
            <ac:graphicFrameMk id="7" creationId="{37BDB3C5-3E07-0EF4-ACF0-33AA06B8BE50}"/>
          </ac:graphicFrameMkLst>
        </pc:graphicFrameChg>
        <pc:picChg chg="del">
          <ac:chgData name="Usuário Convidado" userId="S::urn:spo:tenantanon#9e2f1485-3e53-4662-b1de-0c2bcb66d447::" providerId="AD" clId="Web-{CE705BE7-002E-8594-1BBB-64A7C3315B78}" dt="2025-08-12T23:42:42.241" v="43"/>
          <ac:picMkLst>
            <pc:docMk/>
            <pc:sldMk cId="752673144" sldId="351"/>
            <ac:picMk id="635" creationId="{750E9F62-60AA-BDB9-2B55-D735BC028D77}"/>
          </ac:picMkLst>
        </pc:picChg>
      </pc:sldChg>
    </pc:docChg>
  </pc:docChgLst>
  <pc:docChgLst>
    <pc:chgData name="Luciano Pereira Soares" userId="16c53e34-c952-423e-8700-c0525d23304f" providerId="ADAL" clId="{56497E36-411D-4BEA-B3EE-ABF842D0A1A2}"/>
    <pc:docChg chg="undo custSel modSld">
      <pc:chgData name="Luciano Pereira Soares" userId="16c53e34-c952-423e-8700-c0525d23304f" providerId="ADAL" clId="{56497E36-411D-4BEA-B3EE-ABF842D0A1A2}" dt="2025-08-13T18:04:04.540" v="276" actId="1036"/>
      <pc:docMkLst>
        <pc:docMk/>
      </pc:docMkLst>
      <pc:sldChg chg="modSp mod">
        <pc:chgData name="Luciano Pereira Soares" userId="16c53e34-c952-423e-8700-c0525d23304f" providerId="ADAL" clId="{56497E36-411D-4BEA-B3EE-ABF842D0A1A2}" dt="2025-08-13T17:41:49.945" v="11" actId="790"/>
        <pc:sldMkLst>
          <pc:docMk/>
          <pc:sldMk cId="0" sldId="259"/>
        </pc:sldMkLst>
        <pc:spChg chg="mod">
          <ac:chgData name="Luciano Pereira Soares" userId="16c53e34-c952-423e-8700-c0525d23304f" providerId="ADAL" clId="{56497E36-411D-4BEA-B3EE-ABF842D0A1A2}" dt="2025-08-13T17:41:49.945" v="11" actId="790"/>
          <ac:spMkLst>
            <pc:docMk/>
            <pc:sldMk cId="0" sldId="259"/>
            <ac:spMk id="55" creationId="{00000000-0000-0000-0000-000000000000}"/>
          </ac:spMkLst>
        </pc:spChg>
      </pc:sldChg>
      <pc:sldChg chg="modSp mod">
        <pc:chgData name="Luciano Pereira Soares" userId="16c53e34-c952-423e-8700-c0525d23304f" providerId="ADAL" clId="{56497E36-411D-4BEA-B3EE-ABF842D0A1A2}" dt="2025-08-13T17:41:54.148" v="20" actId="20577"/>
        <pc:sldMkLst>
          <pc:docMk/>
          <pc:sldMk cId="0" sldId="261"/>
        </pc:sldMkLst>
        <pc:spChg chg="mod">
          <ac:chgData name="Luciano Pereira Soares" userId="16c53e34-c952-423e-8700-c0525d23304f" providerId="ADAL" clId="{56497E36-411D-4BEA-B3EE-ABF842D0A1A2}" dt="2025-08-13T17:41:54.148" v="20" actId="20577"/>
          <ac:spMkLst>
            <pc:docMk/>
            <pc:sldMk cId="0" sldId="261"/>
            <ac:spMk id="80" creationId="{00000000-0000-0000-0000-000000000000}"/>
          </ac:spMkLst>
        </pc:spChg>
      </pc:sldChg>
      <pc:sldChg chg="modSp mod">
        <pc:chgData name="Luciano Pereira Soares" userId="16c53e34-c952-423e-8700-c0525d23304f" providerId="ADAL" clId="{56497E36-411D-4BEA-B3EE-ABF842D0A1A2}" dt="2025-08-13T17:45:30.338" v="117" actId="790"/>
        <pc:sldMkLst>
          <pc:docMk/>
          <pc:sldMk cId="0" sldId="272"/>
        </pc:sldMkLst>
        <pc:spChg chg="mod">
          <ac:chgData name="Luciano Pereira Soares" userId="16c53e34-c952-423e-8700-c0525d23304f" providerId="ADAL" clId="{56497E36-411D-4BEA-B3EE-ABF842D0A1A2}" dt="2025-08-13T17:45:09.816" v="113" actId="20577"/>
          <ac:spMkLst>
            <pc:docMk/>
            <pc:sldMk cId="0" sldId="272"/>
            <ac:spMk id="3" creationId="{CD931775-5674-EB04-9B8C-CA43D4A64B55}"/>
          </ac:spMkLst>
        </pc:spChg>
        <pc:spChg chg="mod">
          <ac:chgData name="Luciano Pereira Soares" userId="16c53e34-c952-423e-8700-c0525d23304f" providerId="ADAL" clId="{56497E36-411D-4BEA-B3EE-ABF842D0A1A2}" dt="2025-08-13T17:45:30.338" v="117" actId="790"/>
          <ac:spMkLst>
            <pc:docMk/>
            <pc:sldMk cId="0" sldId="272"/>
            <ac:spMk id="4" creationId="{2F348318-4391-4F16-146D-35F79ED8D28B}"/>
          </ac:spMkLst>
        </pc:spChg>
        <pc:spChg chg="mod">
          <ac:chgData name="Luciano Pereira Soares" userId="16c53e34-c952-423e-8700-c0525d23304f" providerId="ADAL" clId="{56497E36-411D-4BEA-B3EE-ABF842D0A1A2}" dt="2025-08-13T17:44:01.671" v="28" actId="113"/>
          <ac:spMkLst>
            <pc:docMk/>
            <pc:sldMk cId="0" sldId="272"/>
            <ac:spMk id="194" creationId="{00000000-0000-0000-0000-000000000000}"/>
          </ac:spMkLst>
        </pc:spChg>
      </pc:sldChg>
      <pc:sldChg chg="addSp delSp modSp mod modNotesTx">
        <pc:chgData name="Luciano Pereira Soares" userId="16c53e34-c952-423e-8700-c0525d23304f" providerId="ADAL" clId="{56497E36-411D-4BEA-B3EE-ABF842D0A1A2}" dt="2025-08-13T17:49:39.301" v="233" actId="1076"/>
        <pc:sldMkLst>
          <pc:docMk/>
          <pc:sldMk cId="0" sldId="276"/>
        </pc:sldMkLst>
        <pc:spChg chg="add mod">
          <ac:chgData name="Luciano Pereira Soares" userId="16c53e34-c952-423e-8700-c0525d23304f" providerId="ADAL" clId="{56497E36-411D-4BEA-B3EE-ABF842D0A1A2}" dt="2025-08-13T17:49:13.037" v="223" actId="1076"/>
          <ac:spMkLst>
            <pc:docMk/>
            <pc:sldMk cId="0" sldId="276"/>
            <ac:spMk id="2" creationId="{8F71682C-3E17-CB8E-4104-9B6D522ACC12}"/>
          </ac:spMkLst>
        </pc:spChg>
        <pc:spChg chg="del">
          <ac:chgData name="Luciano Pereira Soares" userId="16c53e34-c952-423e-8700-c0525d23304f" providerId="ADAL" clId="{56497E36-411D-4BEA-B3EE-ABF842D0A1A2}" dt="2025-08-13T17:47:54.076" v="194" actId="478"/>
          <ac:spMkLst>
            <pc:docMk/>
            <pc:sldMk cId="0" sldId="276"/>
            <ac:spMk id="3" creationId="{7A003409-5E93-5315-FD30-0192EDDE8653}"/>
          </ac:spMkLst>
        </pc:spChg>
        <pc:spChg chg="add mod">
          <ac:chgData name="Luciano Pereira Soares" userId="16c53e34-c952-423e-8700-c0525d23304f" providerId="ADAL" clId="{56497E36-411D-4BEA-B3EE-ABF842D0A1A2}" dt="2025-08-13T17:49:39.301" v="233" actId="1076"/>
          <ac:spMkLst>
            <pc:docMk/>
            <pc:sldMk cId="0" sldId="276"/>
            <ac:spMk id="5" creationId="{E40BC4FC-FC40-CD2D-EAB1-66D016835CB5}"/>
          </ac:spMkLst>
        </pc:spChg>
        <pc:spChg chg="mod">
          <ac:chgData name="Luciano Pereira Soares" userId="16c53e34-c952-423e-8700-c0525d23304f" providerId="ADAL" clId="{56497E36-411D-4BEA-B3EE-ABF842D0A1A2}" dt="2025-08-13T17:48:22.705" v="196" actId="790"/>
          <ac:spMkLst>
            <pc:docMk/>
            <pc:sldMk cId="0" sldId="276"/>
            <ac:spMk id="230" creationId="{00000000-0000-0000-0000-000000000000}"/>
          </ac:spMkLst>
        </pc:spChg>
      </pc:sldChg>
      <pc:sldChg chg="addSp delSp modSp mod">
        <pc:chgData name="Luciano Pereira Soares" userId="16c53e34-c952-423e-8700-c0525d23304f" providerId="ADAL" clId="{56497E36-411D-4BEA-B3EE-ABF842D0A1A2}" dt="2025-08-13T18:04:04.540" v="276" actId="1036"/>
        <pc:sldMkLst>
          <pc:docMk/>
          <pc:sldMk cId="4290127331" sldId="350"/>
        </pc:sldMkLst>
        <pc:spChg chg="mod">
          <ac:chgData name="Luciano Pereira Soares" userId="16c53e34-c952-423e-8700-c0525d23304f" providerId="ADAL" clId="{56497E36-411D-4BEA-B3EE-ABF842D0A1A2}" dt="2025-08-13T18:01:58.518" v="247"/>
          <ac:spMkLst>
            <pc:docMk/>
            <pc:sldMk cId="4290127331" sldId="350"/>
            <ac:spMk id="3" creationId="{1E70D6D2-45FB-B801-582A-F3B8FBC8AE80}"/>
          </ac:spMkLst>
        </pc:spChg>
        <pc:spChg chg="add del mod">
          <ac:chgData name="Luciano Pereira Soares" userId="16c53e34-c952-423e-8700-c0525d23304f" providerId="ADAL" clId="{56497E36-411D-4BEA-B3EE-ABF842D0A1A2}" dt="2025-08-13T17:55:59.024" v="239" actId="478"/>
          <ac:spMkLst>
            <pc:docMk/>
            <pc:sldMk cId="4290127331" sldId="350"/>
            <ac:spMk id="7" creationId="{EF223DC7-4956-633C-667B-22FDE5FC9E8B}"/>
          </ac:spMkLst>
        </pc:spChg>
        <pc:spChg chg="add mod">
          <ac:chgData name="Luciano Pereira Soares" userId="16c53e34-c952-423e-8700-c0525d23304f" providerId="ADAL" clId="{56497E36-411D-4BEA-B3EE-ABF842D0A1A2}" dt="2025-08-13T18:04:04.540" v="276" actId="1036"/>
          <ac:spMkLst>
            <pc:docMk/>
            <pc:sldMk cId="4290127331" sldId="350"/>
            <ac:spMk id="12" creationId="{0B3040CF-EB56-8438-75DE-0CF2A343DCE5}"/>
          </ac:spMkLst>
        </pc:spChg>
        <pc:spChg chg="add del mod">
          <ac:chgData name="Luciano Pereira Soares" userId="16c53e34-c952-423e-8700-c0525d23304f" providerId="ADAL" clId="{56497E36-411D-4BEA-B3EE-ABF842D0A1A2}" dt="2025-08-13T18:02:56.272" v="264" actId="478"/>
          <ac:spMkLst>
            <pc:docMk/>
            <pc:sldMk cId="4290127331" sldId="350"/>
            <ac:spMk id="13" creationId="{572B569A-4AC3-E4C4-2006-9F92A6BFDBEF}"/>
          </ac:spMkLst>
        </pc:spChg>
        <pc:spChg chg="add mod">
          <ac:chgData name="Luciano Pereira Soares" userId="16c53e34-c952-423e-8700-c0525d23304f" providerId="ADAL" clId="{56497E36-411D-4BEA-B3EE-ABF842D0A1A2}" dt="2025-08-13T18:04:04.540" v="276" actId="1036"/>
          <ac:spMkLst>
            <pc:docMk/>
            <pc:sldMk cId="4290127331" sldId="350"/>
            <ac:spMk id="14" creationId="{5B96DBCC-81C8-AA87-2451-3061E01C3FD1}"/>
          </ac:spMkLst>
        </pc:spChg>
        <pc:picChg chg="add mod">
          <ac:chgData name="Luciano Pereira Soares" userId="16c53e34-c952-423e-8700-c0525d23304f" providerId="ADAL" clId="{56497E36-411D-4BEA-B3EE-ABF842D0A1A2}" dt="2025-08-13T18:01:54.028" v="246" actId="1076"/>
          <ac:picMkLst>
            <pc:docMk/>
            <pc:sldMk cId="4290127331" sldId="350"/>
            <ac:picMk id="10" creationId="{88F54BC7-C8E1-5D3F-7BE7-737507DE5D2D}"/>
          </ac:picMkLst>
        </pc:picChg>
        <pc:picChg chg="del">
          <ac:chgData name="Luciano Pereira Soares" userId="16c53e34-c952-423e-8700-c0525d23304f" providerId="ADAL" clId="{56497E36-411D-4BEA-B3EE-ABF842D0A1A2}" dt="2025-08-13T17:58:55.818" v="240" actId="478"/>
          <ac:picMkLst>
            <pc:docMk/>
            <pc:sldMk cId="4290127331" sldId="350"/>
            <ac:picMk id="1026" creationId="{4F4A740B-09C9-9F41-A643-BA674DB306ED}"/>
          </ac:picMkLst>
        </pc:picChg>
      </pc:sldChg>
    </pc:docChg>
  </pc:docChgLst>
  <pc:docChgLst>
    <pc:chgData name="Luciano Pereira Soares" userId="S::lucianops@insper.edu.br::16c53e34-c952-423e-8700-c0525d23304f" providerId="AD" clId="Web-{A5C7D685-BE67-AB12-749C-C9585BBE31E6}"/>
    <pc:docChg chg="modSld">
      <pc:chgData name="Luciano Pereira Soares" userId="S::lucianops@insper.edu.br::16c53e34-c952-423e-8700-c0525d23304f" providerId="AD" clId="Web-{A5C7D685-BE67-AB12-749C-C9585BBE31E6}" dt="2024-08-08T12:08:39.328" v="14" actId="14100"/>
      <pc:docMkLst>
        <pc:docMk/>
      </pc:docMkLst>
      <pc:sldChg chg="modSp">
        <pc:chgData name="Luciano Pereira Soares" userId="S::lucianops@insper.edu.br::16c53e34-c952-423e-8700-c0525d23304f" providerId="AD" clId="Web-{A5C7D685-BE67-AB12-749C-C9585BBE31E6}" dt="2024-08-08T12:08:39.328" v="14" actId="14100"/>
        <pc:sldMkLst>
          <pc:docMk/>
          <pc:sldMk cId="0" sldId="313"/>
        </pc:sldMkLst>
      </pc:sldChg>
      <pc:sldChg chg="addSp delSp modSp">
        <pc:chgData name="Luciano Pereira Soares" userId="S::lucianops@insper.edu.br::16c53e34-c952-423e-8700-c0525d23304f" providerId="AD" clId="Web-{A5C7D685-BE67-AB12-749C-C9585BBE31E6}" dt="2024-08-08T10:33:00.804" v="3"/>
        <pc:sldMkLst>
          <pc:docMk/>
          <pc:sldMk cId="673028724" sldId="339"/>
        </pc:sldMkLst>
      </pc:sldChg>
    </pc:docChg>
  </pc:docChgLst>
  <pc:docChgLst>
    <pc:chgData name="Luciano Pereira Soares" userId="16c53e34-c952-423e-8700-c0525d23304f" providerId="ADAL" clId="{97199086-53ED-48AA-B2FC-E55DBA8A0AE3}"/>
    <pc:docChg chg="undo custSel addSld delSld modSld sldOrd">
      <pc:chgData name="Luciano Pereira Soares" userId="16c53e34-c952-423e-8700-c0525d23304f" providerId="ADAL" clId="{97199086-53ED-48AA-B2FC-E55DBA8A0AE3}" dt="2024-08-12T17:43:49.854" v="598" actId="14100"/>
      <pc:docMkLst>
        <pc:docMk/>
      </pc:docMkLst>
      <pc:sldChg chg="addSp modSp mod ord modNotesTx">
        <pc:chgData name="Luciano Pereira Soares" userId="16c53e34-c952-423e-8700-c0525d23304f" providerId="ADAL" clId="{97199086-53ED-48AA-B2FC-E55DBA8A0AE3}" dt="2024-08-12T15:51:00.207" v="173" actId="113"/>
        <pc:sldMkLst>
          <pc:docMk/>
          <pc:sldMk cId="0" sldId="257"/>
        </pc:sldMkLst>
      </pc:sldChg>
      <pc:sldChg chg="del ord">
        <pc:chgData name="Luciano Pereira Soares" userId="16c53e34-c952-423e-8700-c0525d23304f" providerId="ADAL" clId="{97199086-53ED-48AA-B2FC-E55DBA8A0AE3}" dt="2024-08-12T13:24:48.785" v="19" actId="2696"/>
        <pc:sldMkLst>
          <pc:docMk/>
          <pc:sldMk cId="0" sldId="258"/>
        </pc:sldMkLst>
      </pc:sldChg>
      <pc:sldChg chg="del">
        <pc:chgData name="Luciano Pereira Soares" userId="16c53e34-c952-423e-8700-c0525d23304f" providerId="ADAL" clId="{97199086-53ED-48AA-B2FC-E55DBA8A0AE3}" dt="2024-08-12T13:25:03.228" v="20" actId="2696"/>
        <pc:sldMkLst>
          <pc:docMk/>
          <pc:sldMk cId="0" sldId="260"/>
        </pc:sldMkLst>
      </pc:sldChg>
      <pc:sldChg chg="add del">
        <pc:chgData name="Luciano Pereira Soares" userId="16c53e34-c952-423e-8700-c0525d23304f" providerId="ADAL" clId="{97199086-53ED-48AA-B2FC-E55DBA8A0AE3}" dt="2024-08-07T18:06:01.269" v="14" actId="2696"/>
        <pc:sldMkLst>
          <pc:docMk/>
          <pc:sldMk cId="518929098" sldId="265"/>
        </pc:sldMkLst>
      </pc:sldChg>
      <pc:sldChg chg="del">
        <pc:chgData name="Luciano Pereira Soares" userId="16c53e34-c952-423e-8700-c0525d23304f" providerId="ADAL" clId="{97199086-53ED-48AA-B2FC-E55DBA8A0AE3}" dt="2024-08-07T17:50:02.475" v="0" actId="2696"/>
        <pc:sldMkLst>
          <pc:docMk/>
          <pc:sldMk cId="3189329545" sldId="265"/>
        </pc:sldMkLst>
      </pc:sldChg>
      <pc:sldChg chg="modSp mod">
        <pc:chgData name="Luciano Pereira Soares" userId="16c53e34-c952-423e-8700-c0525d23304f" providerId="ADAL" clId="{97199086-53ED-48AA-B2FC-E55DBA8A0AE3}" dt="2024-08-07T17:56:36.369" v="12" actId="20577"/>
        <pc:sldMkLst>
          <pc:docMk/>
          <pc:sldMk cId="0" sldId="272"/>
        </pc:sldMkLst>
      </pc:sldChg>
      <pc:sldChg chg="del">
        <pc:chgData name="Luciano Pereira Soares" userId="16c53e34-c952-423e-8700-c0525d23304f" providerId="ADAL" clId="{97199086-53ED-48AA-B2FC-E55DBA8A0AE3}" dt="2024-08-12T15:44:10.096" v="23" actId="47"/>
        <pc:sldMkLst>
          <pc:docMk/>
          <pc:sldMk cId="0" sldId="274"/>
        </pc:sldMkLst>
      </pc:sldChg>
      <pc:sldChg chg="del">
        <pc:chgData name="Luciano Pereira Soares" userId="16c53e34-c952-423e-8700-c0525d23304f" providerId="ADAL" clId="{97199086-53ED-48AA-B2FC-E55DBA8A0AE3}" dt="2024-08-12T15:44:12.353" v="24" actId="47"/>
        <pc:sldMkLst>
          <pc:docMk/>
          <pc:sldMk cId="0" sldId="275"/>
        </pc:sldMkLst>
      </pc:sldChg>
      <pc:sldChg chg="addSp delSp modSp mod delAnim modNotesTx">
        <pc:chgData name="Luciano Pereira Soares" userId="16c53e34-c952-423e-8700-c0525d23304f" providerId="ADAL" clId="{97199086-53ED-48AA-B2FC-E55DBA8A0AE3}" dt="2024-08-12T15:44:52.534" v="96" actId="115"/>
        <pc:sldMkLst>
          <pc:docMk/>
          <pc:sldMk cId="0" sldId="276"/>
        </pc:sldMkLst>
      </pc:sldChg>
      <pc:sldChg chg="addSp delSp modSp mod">
        <pc:chgData name="Luciano Pereira Soares" userId="16c53e34-c952-423e-8700-c0525d23304f" providerId="ADAL" clId="{97199086-53ED-48AA-B2FC-E55DBA8A0AE3}" dt="2024-08-12T15:58:32.034" v="307" actId="478"/>
        <pc:sldMkLst>
          <pc:docMk/>
          <pc:sldMk cId="0" sldId="288"/>
        </pc:sldMkLst>
      </pc:sldChg>
      <pc:sldChg chg="modSp mod">
        <pc:chgData name="Luciano Pereira Soares" userId="16c53e34-c952-423e-8700-c0525d23304f" providerId="ADAL" clId="{97199086-53ED-48AA-B2FC-E55DBA8A0AE3}" dt="2024-08-12T17:43:49.854" v="598" actId="14100"/>
        <pc:sldMkLst>
          <pc:docMk/>
          <pc:sldMk cId="0" sldId="313"/>
        </pc:sldMkLst>
      </pc:sldChg>
      <pc:sldChg chg="addSp modSp new mod modNotesTx">
        <pc:chgData name="Luciano Pereira Soares" userId="16c53e34-c952-423e-8700-c0525d23304f" providerId="ADAL" clId="{97199086-53ED-48AA-B2FC-E55DBA8A0AE3}" dt="2024-08-12T16:08:06.840" v="524" actId="122"/>
        <pc:sldMkLst>
          <pc:docMk/>
          <pc:sldMk cId="4290127331" sldId="350"/>
        </pc:sldMkLst>
      </pc:sldChg>
      <pc:sldChg chg="add del">
        <pc:chgData name="Luciano Pereira Soares" userId="16c53e34-c952-423e-8700-c0525d23304f" providerId="ADAL" clId="{97199086-53ED-48AA-B2FC-E55DBA8A0AE3}" dt="2024-08-12T13:25:03.228" v="20" actId="2696"/>
        <pc:sldMkLst>
          <pc:docMk/>
          <pc:sldMk cId="3571666723" sldId="355"/>
        </pc:sldMkLst>
      </pc:sldChg>
    </pc:docChg>
  </pc:docChgLst>
  <pc:docChgLst>
    <pc:chgData name="Fabio Orfali" userId="S::fabioo1@insper.edu.br::3730b7a9-9dee-4645-b6eb-7377d594d9d3" providerId="AD" clId="Web-{2E05FB77-9FF4-0B19-3F7D-3AB85A5E6EDA}"/>
    <pc:docChg chg="addSld delSld modSld sldOrd">
      <pc:chgData name="Fabio Orfali" userId="S::fabioo1@insper.edu.br::3730b7a9-9dee-4645-b6eb-7377d594d9d3" providerId="AD" clId="Web-{2E05FB77-9FF4-0B19-3F7D-3AB85A5E6EDA}" dt="2024-08-08T02:00:00.445" v="230" actId="20577"/>
      <pc:docMkLst>
        <pc:docMk/>
      </pc:docMkLst>
      <pc:sldChg chg="add del">
        <pc:chgData name="Fabio Orfali" userId="S::fabioo1@insper.edu.br::3730b7a9-9dee-4645-b6eb-7377d594d9d3" providerId="AD" clId="Web-{2E05FB77-9FF4-0B19-3F7D-3AB85A5E6EDA}" dt="2024-08-07T23:32:42.270" v="1"/>
        <pc:sldMkLst>
          <pc:docMk/>
          <pc:sldMk cId="0" sldId="262"/>
        </pc:sldMkLst>
      </pc:sldChg>
      <pc:sldChg chg="modSp">
        <pc:chgData name="Fabio Orfali" userId="S::fabioo1@insper.edu.br::3730b7a9-9dee-4645-b6eb-7377d594d9d3" providerId="AD" clId="Web-{2E05FB77-9FF4-0B19-3F7D-3AB85A5E6EDA}" dt="2024-08-07T23:34:13.757" v="8" actId="1076"/>
        <pc:sldMkLst>
          <pc:docMk/>
          <pc:sldMk cId="0" sldId="263"/>
        </pc:sldMkLst>
      </pc:sldChg>
      <pc:sldChg chg="addSp delSp modSp">
        <pc:chgData name="Fabio Orfali" userId="S::fabioo1@insper.edu.br::3730b7a9-9dee-4645-b6eb-7377d594d9d3" providerId="AD" clId="Web-{2E05FB77-9FF4-0B19-3F7D-3AB85A5E6EDA}" dt="2024-08-07T23:39:49.519" v="17"/>
        <pc:sldMkLst>
          <pc:docMk/>
          <pc:sldMk cId="0" sldId="268"/>
        </pc:sldMkLst>
      </pc:sldChg>
      <pc:sldChg chg="modSp">
        <pc:chgData name="Fabio Orfali" userId="S::fabioo1@insper.edu.br::3730b7a9-9dee-4645-b6eb-7377d594d9d3" providerId="AD" clId="Web-{2E05FB77-9FF4-0B19-3F7D-3AB85A5E6EDA}" dt="2024-08-07T23:55:08.209" v="29" actId="20577"/>
        <pc:sldMkLst>
          <pc:docMk/>
          <pc:sldMk cId="0" sldId="273"/>
        </pc:sldMkLst>
      </pc:sldChg>
      <pc:sldChg chg="addSp delSp modSp addAnim delAnim">
        <pc:chgData name="Fabio Orfali" userId="S::fabioo1@insper.edu.br::3730b7a9-9dee-4645-b6eb-7377d594d9d3" providerId="AD" clId="Web-{2E05FB77-9FF4-0B19-3F7D-3AB85A5E6EDA}" dt="2024-08-08T00:35:15.836" v="98" actId="20577"/>
        <pc:sldMkLst>
          <pc:docMk/>
          <pc:sldMk cId="0" sldId="284"/>
        </pc:sldMkLst>
      </pc:sldChg>
      <pc:sldChg chg="addSp delSp modSp addAnim delAnim">
        <pc:chgData name="Fabio Orfali" userId="S::fabioo1@insper.edu.br::3730b7a9-9dee-4645-b6eb-7377d594d9d3" providerId="AD" clId="Web-{2E05FB77-9FF4-0B19-3F7D-3AB85A5E6EDA}" dt="2024-08-08T00:35:36.180" v="100" actId="20577"/>
        <pc:sldMkLst>
          <pc:docMk/>
          <pc:sldMk cId="0" sldId="285"/>
        </pc:sldMkLst>
      </pc:sldChg>
      <pc:sldChg chg="mod modShow">
        <pc:chgData name="Fabio Orfali" userId="S::fabioo1@insper.edu.br::3730b7a9-9dee-4645-b6eb-7377d594d9d3" providerId="AD" clId="Web-{2E05FB77-9FF4-0B19-3F7D-3AB85A5E6EDA}" dt="2024-08-08T00:31:32.088" v="97"/>
        <pc:sldMkLst>
          <pc:docMk/>
          <pc:sldMk cId="0" sldId="286"/>
        </pc:sldMkLst>
      </pc:sldChg>
      <pc:sldChg chg="modSp">
        <pc:chgData name="Fabio Orfali" userId="S::fabioo1@insper.edu.br::3730b7a9-9dee-4645-b6eb-7377d594d9d3" providerId="AD" clId="Web-{2E05FB77-9FF4-0B19-3F7D-3AB85A5E6EDA}" dt="2024-08-08T00:50:40.495" v="111" actId="20577"/>
        <pc:sldMkLst>
          <pc:docMk/>
          <pc:sldMk cId="0" sldId="294"/>
        </pc:sldMkLst>
      </pc:sldChg>
      <pc:sldChg chg="modSp">
        <pc:chgData name="Fabio Orfali" userId="S::fabioo1@insper.edu.br::3730b7a9-9dee-4645-b6eb-7377d594d9d3" providerId="AD" clId="Web-{2E05FB77-9FF4-0B19-3F7D-3AB85A5E6EDA}" dt="2024-08-08T00:50:17.854" v="108" actId="20577"/>
        <pc:sldMkLst>
          <pc:docMk/>
          <pc:sldMk cId="0" sldId="295"/>
        </pc:sldMkLst>
      </pc:sldChg>
      <pc:sldChg chg="modSp">
        <pc:chgData name="Fabio Orfali" userId="S::fabioo1@insper.edu.br::3730b7a9-9dee-4645-b6eb-7377d594d9d3" providerId="AD" clId="Web-{2E05FB77-9FF4-0B19-3F7D-3AB85A5E6EDA}" dt="2024-08-08T00:50:58.387" v="113" actId="20577"/>
        <pc:sldMkLst>
          <pc:docMk/>
          <pc:sldMk cId="0" sldId="297"/>
        </pc:sldMkLst>
      </pc:sldChg>
      <pc:sldChg chg="modSp">
        <pc:chgData name="Fabio Orfali" userId="S::fabioo1@insper.edu.br::3730b7a9-9dee-4645-b6eb-7377d594d9d3" providerId="AD" clId="Web-{2E05FB77-9FF4-0B19-3F7D-3AB85A5E6EDA}" dt="2024-08-08T00:51:05.340" v="115" actId="20577"/>
        <pc:sldMkLst>
          <pc:docMk/>
          <pc:sldMk cId="0" sldId="298"/>
        </pc:sldMkLst>
      </pc:sldChg>
      <pc:sldChg chg="modSp">
        <pc:chgData name="Fabio Orfali" userId="S::fabioo1@insper.edu.br::3730b7a9-9dee-4645-b6eb-7377d594d9d3" providerId="AD" clId="Web-{2E05FB77-9FF4-0B19-3F7D-3AB85A5E6EDA}" dt="2024-08-08T00:51:14.262" v="117" actId="20577"/>
        <pc:sldMkLst>
          <pc:docMk/>
          <pc:sldMk cId="0" sldId="299"/>
        </pc:sldMkLst>
      </pc:sldChg>
      <pc:sldChg chg="modSp">
        <pc:chgData name="Fabio Orfali" userId="S::fabioo1@insper.edu.br::3730b7a9-9dee-4645-b6eb-7377d594d9d3" providerId="AD" clId="Web-{2E05FB77-9FF4-0B19-3F7D-3AB85A5E6EDA}" dt="2024-08-08T00:51:28.169" v="119" actId="20577"/>
        <pc:sldMkLst>
          <pc:docMk/>
          <pc:sldMk cId="0" sldId="300"/>
        </pc:sldMkLst>
      </pc:sldChg>
      <pc:sldChg chg="modSp">
        <pc:chgData name="Fabio Orfali" userId="S::fabioo1@insper.edu.br::3730b7a9-9dee-4645-b6eb-7377d594d9d3" providerId="AD" clId="Web-{2E05FB77-9FF4-0B19-3F7D-3AB85A5E6EDA}" dt="2024-08-08T00:51:35.044" v="121" actId="20577"/>
        <pc:sldMkLst>
          <pc:docMk/>
          <pc:sldMk cId="0" sldId="301"/>
        </pc:sldMkLst>
      </pc:sldChg>
      <pc:sldChg chg="modSp">
        <pc:chgData name="Fabio Orfali" userId="S::fabioo1@insper.edu.br::3730b7a9-9dee-4645-b6eb-7377d594d9d3" providerId="AD" clId="Web-{2E05FB77-9FF4-0B19-3F7D-3AB85A5E6EDA}" dt="2024-08-08T00:51:45.326" v="122" actId="20577"/>
        <pc:sldMkLst>
          <pc:docMk/>
          <pc:sldMk cId="0" sldId="302"/>
        </pc:sldMkLst>
      </pc:sldChg>
      <pc:sldChg chg="modSp">
        <pc:chgData name="Fabio Orfali" userId="S::fabioo1@insper.edu.br::3730b7a9-9dee-4645-b6eb-7377d594d9d3" providerId="AD" clId="Web-{2E05FB77-9FF4-0B19-3F7D-3AB85A5E6EDA}" dt="2024-08-08T01:47:33.683" v="158" actId="20577"/>
        <pc:sldMkLst>
          <pc:docMk/>
          <pc:sldMk cId="4170309527" sldId="306"/>
        </pc:sldMkLst>
      </pc:sldChg>
      <pc:sldChg chg="ord">
        <pc:chgData name="Fabio Orfali" userId="S::fabioo1@insper.edu.br::3730b7a9-9dee-4645-b6eb-7377d594d9d3" providerId="AD" clId="Web-{2E05FB77-9FF4-0B19-3F7D-3AB85A5E6EDA}" dt="2024-08-08T01:20:54.937" v="145"/>
        <pc:sldMkLst>
          <pc:docMk/>
          <pc:sldMk cId="0" sldId="307"/>
        </pc:sldMkLst>
      </pc:sldChg>
      <pc:sldChg chg="modSp">
        <pc:chgData name="Fabio Orfali" userId="S::fabioo1@insper.edu.br::3730b7a9-9dee-4645-b6eb-7377d594d9d3" providerId="AD" clId="Web-{2E05FB77-9FF4-0B19-3F7D-3AB85A5E6EDA}" dt="2024-08-08T02:00:00.445" v="230" actId="20577"/>
        <pc:sldMkLst>
          <pc:docMk/>
          <pc:sldMk cId="0" sldId="315"/>
        </pc:sldMkLst>
      </pc:sldChg>
      <pc:sldChg chg="addSp delSp modSp ord addAnim delAnim">
        <pc:chgData name="Fabio Orfali" userId="S::fabioo1@insper.edu.br::3730b7a9-9dee-4645-b6eb-7377d594d9d3" providerId="AD" clId="Web-{2E05FB77-9FF4-0B19-3F7D-3AB85A5E6EDA}" dt="2024-08-08T01:56:54.470" v="226"/>
        <pc:sldMkLst>
          <pc:docMk/>
          <pc:sldMk cId="673028724" sldId="339"/>
        </pc:sldMkLst>
      </pc:sldChg>
      <pc:sldChg chg="mod modShow">
        <pc:chgData name="Fabio Orfali" userId="S::fabioo1@insper.edu.br::3730b7a9-9dee-4645-b6eb-7377d594d9d3" providerId="AD" clId="Web-{2E05FB77-9FF4-0B19-3F7D-3AB85A5E6EDA}" dt="2024-08-08T00:40:53.350" v="101"/>
        <pc:sldMkLst>
          <pc:docMk/>
          <pc:sldMk cId="2906455293" sldId="341"/>
        </pc:sldMkLst>
      </pc:sldChg>
      <pc:sldChg chg="modSp">
        <pc:chgData name="Fabio Orfali" userId="S::fabioo1@insper.edu.br::3730b7a9-9dee-4645-b6eb-7377d594d9d3" providerId="AD" clId="Web-{2E05FB77-9FF4-0B19-3F7D-3AB85A5E6EDA}" dt="2024-08-08T00:59:31.061" v="144" actId="20577"/>
        <pc:sldMkLst>
          <pc:docMk/>
          <pc:sldMk cId="2637109563" sldId="343"/>
        </pc:sldMkLst>
      </pc:sldChg>
      <pc:sldChg chg="delSp add del replId delAnim">
        <pc:chgData name="Fabio Orfali" userId="S::fabioo1@insper.edu.br::3730b7a9-9dee-4645-b6eb-7377d594d9d3" providerId="AD" clId="Web-{2E05FB77-9FF4-0B19-3F7D-3AB85A5E6EDA}" dt="2024-08-07T23:47:42.037" v="22"/>
        <pc:sldMkLst>
          <pc:docMk/>
          <pc:sldMk cId="3512683814" sldId="348"/>
        </pc:sldMkLst>
      </pc:sldChg>
      <pc:sldChg chg="addSp delSp modSp add replId addAnim delAnim">
        <pc:chgData name="Fabio Orfali" userId="S::fabioo1@insper.edu.br::3730b7a9-9dee-4645-b6eb-7377d594d9d3" providerId="AD" clId="Web-{2E05FB77-9FF4-0B19-3F7D-3AB85A5E6EDA}" dt="2024-08-08T00:35:27.961" v="99" actId="20577"/>
        <pc:sldMkLst>
          <pc:docMk/>
          <pc:sldMk cId="3972042202" sldId="34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andtech.com/show/13898/colorful-offers-geforce-rtx-2080-ti-without-cooler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magazineluiza.com.br/monitor-gamer-lg-24gl600f-24-led-full-hd-hdmi-144hz-1ms/p/225509800/in/mogm/" TargetMode="External"/></Relationships>
</file>

<file path=ppt/notesSlides/_rels/notes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m.ufrj.br/nuno/aula8.pdf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msys-mv.blogspot.com/2010/11/understanding-basic-requirements-to.html" TargetMode="External"/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tutorialspoint.com/computer_graphics/computer_graphics_basics.htm" TargetMode="Externa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figure/Icosahedron-subdivision-for-different-levels-of-sampling-From-left-to-right-Base_fig1_284388259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computergraphics.stackexchange.com/questions/2018/what-is-tessellation-in-computer-graphics" TargetMode="Externa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8" name="Google Shape;188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9" name="Google Shape;189;p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5" name="Google Shape;225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3" name="Google Shape;243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05322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27443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e7c9edb446_0_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" name="Google Shape;51;ge7c9edb446_0_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https://imgur.com/gallery/3wnvmDz</a:t>
            </a:r>
            <a:endParaRPr/>
          </a:p>
        </p:txBody>
      </p:sp>
      <p:sp>
        <p:nvSpPr>
          <p:cNvPr id="52" name="Google Shape;52;ge7c9edb446_0_36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e9dd4f0c6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ge9dd4f0c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e9dd4f0c6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ge9dd4f0c6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e9dd4f0c6f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ge9dd4f0c6f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e9dd4f0c6f_1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ge9dd4f0c6f_1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e9dd4f0c6f_1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ge9dd4f0c6f_1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e9dd4f0c6f_1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ge9dd4f0c6f_1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540969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e9dd4f0c6f_1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ge9dd4f0c6f_1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e9dd4f0c6f_1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ge9dd4f0c6f_1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1" name="Google Shape;341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Equação Implicita</a:t>
            </a:r>
            <a:endParaRPr/>
          </a:p>
        </p:txBody>
      </p:sp>
      <p:sp>
        <p:nvSpPr>
          <p:cNvPr id="342" name="Google Shape;342;p3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e7c9edb446_0_3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e7c9edb446_0_3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>
                <a:solidFill>
                  <a:schemeClr val="hlink"/>
                </a:solidFill>
                <a:hlinkClick r:id="rId3"/>
              </a:rPr>
              <a:t>https://www.anandtech.com/show/13898/colorful-offers-geforce-rtx-2080-ti-without-cooler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>
                <a:solidFill>
                  <a:schemeClr val="hlink"/>
                </a:solidFill>
                <a:hlinkClick r:id="rId4"/>
              </a:rPr>
              <a:t>https://www.magazineluiza.com.br/monitor-gamer-lg-24gl600f-24-led-full-hd-hdmi-144hz-1ms/p/225509800/in/mogm/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ge7c9edb446_0_39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1" name="Google Shape;351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>
                <a:solidFill>
                  <a:schemeClr val="hlink"/>
                </a:solidFill>
                <a:hlinkClick r:id="rId3"/>
              </a:rPr>
              <a:t>http://www.im.ufrj.br/nuno/aula8.pdf</a:t>
            </a:r>
            <a:endParaRPr/>
          </a:p>
        </p:txBody>
      </p:sp>
      <p:sp>
        <p:nvSpPr>
          <p:cNvPr id="352" name="Google Shape;352;p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30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2" name="Google Shape;382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32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7" name="Google Shape;397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4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33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ea9c0b2a19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ea9c0b2a19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gea9c0b2a19_0_13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34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3" name="Google Shape;433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4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35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2" name="Google Shape;452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4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36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ea9c0b2a19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ea9c0b2a19_0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gea9c0b2a19_0_15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615926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e9dd4f0c6f_1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6" name="Google Shape;486;ge9dd4f0c6f_1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ge9dd4f0c6f_1_8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39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5" name="Google Shape;3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ge9dd4f0c6f_1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9" name="Google Shape;509;ge9dd4f0c6f_1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ge9dd4f0c6f_1_1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40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e9dd4f0c6f_1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2" name="Google Shape;522;ge9dd4f0c6f_1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ge9dd4f0c6f_1_14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41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4" name="Google Shape;534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4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42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6" name="Google Shape;556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" name="Google Shape;557;p4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43</a:t>
            </a:fld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8" name="Google Shape;578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4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44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e9dd4f0c6f_1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2" name="Google Shape;522;ge9dd4f0c6f_1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23" name="Google Shape;523;ge9dd4f0c6f_1_14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1055450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e9dd4f0c6f_1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2" name="Google Shape;522;ge9dd4f0c6f_1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23" name="Google Shape;523;ge9dd4f0c6f_1_14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2812228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ea9c0b2a19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ea9c0b2a19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gea9c0b2a19_0_14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47</a:t>
            </a:fld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9" name="Google Shape;629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5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5727006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7">
          <a:extLst>
            <a:ext uri="{FF2B5EF4-FFF2-40B4-BE49-F238E27FC236}">
              <a16:creationId xmlns:a16="http://schemas.microsoft.com/office/drawing/2014/main" id="{304D1837-D312-20C4-E36D-9AC862196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51:notes">
            <a:extLst>
              <a:ext uri="{FF2B5EF4-FFF2-40B4-BE49-F238E27FC236}">
                <a16:creationId xmlns:a16="http://schemas.microsoft.com/office/drawing/2014/main" id="{B0EB3A23-3D1E-B68B-33FF-F5010390345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9" name="Google Shape;629;p51:notes">
            <a:extLst>
              <a:ext uri="{FF2B5EF4-FFF2-40B4-BE49-F238E27FC236}">
                <a16:creationId xmlns:a16="http://schemas.microsoft.com/office/drawing/2014/main" id="{0012F2CA-3F86-905F-05C1-FAFB89B89F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51:notes">
            <a:extLst>
              <a:ext uri="{FF2B5EF4-FFF2-40B4-BE49-F238E27FC236}">
                <a16:creationId xmlns:a16="http://schemas.microsoft.com/office/drawing/2014/main" id="{E7C10FE7-DDAD-5F19-507B-EFDF961C972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92222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ge84246f4c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5" name="Google Shape;655;ge84246f4c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>
                <a:solidFill>
                  <a:schemeClr val="hlink"/>
                </a:solidFill>
                <a:hlinkClick r:id="rId3"/>
              </a:rPr>
              <a:t>http://msys-mv.blogspot.com/2010/11/understanding-basic-requirements-to.html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>
                <a:solidFill>
                  <a:schemeClr val="hlink"/>
                </a:solidFill>
                <a:hlinkClick r:id="rId4"/>
              </a:rPr>
              <a:t>https://www.tutorialspoint.com/computer_graphics/computer_graphics_basics.htm</a:t>
            </a:r>
            <a:r>
              <a:rPr lang="pt-BR"/>
              <a:t> </a:t>
            </a:r>
            <a:endParaRPr/>
          </a:p>
        </p:txBody>
      </p:sp>
      <p:sp>
        <p:nvSpPr>
          <p:cNvPr id="656" name="Google Shape;656;ge84246f4cd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8723384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51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4165662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ge779af1324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2" name="Google Shape;692;ge779af1324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ge779af1324_0_8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52</a:t>
            </a:fld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ge779af1324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2" name="Google Shape;692;ge779af1324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ge779af1324_0_8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5421584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gea9c0b2a19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0" name="Google Shape;720;gea9c0b2a19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" name="Google Shape;721;gea9c0b2a19_0_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54</a:t>
            </a:fld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gea9c0b2a19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61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0" name="Google Shape;730;gea9c0b2a19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gea9c0b2a19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61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5" name="Google Shape;735;gea9c0b2a19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ge7c9edb446_0_4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ge7c9edb446_0_4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4020302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4474038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ge84246f4cd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6" name="Google Shape;666;ge84246f4cd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7" name="Google Shape;667;ge84246f4cd_0_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84434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>
                <a:solidFill>
                  <a:schemeClr val="hlink"/>
                </a:solidFill>
                <a:hlinkClick r:id="rId3"/>
              </a:rPr>
              <a:t>https://www.researchgate.net/figure/Icosahedron-subdivision-for-different-levels-of-sampling-From-left-to-right-Base_fig1_284388259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pt-BR" u="sng">
                <a:solidFill>
                  <a:schemeClr val="hlink"/>
                </a:solidFill>
                <a:hlinkClick r:id="rId4"/>
              </a:rPr>
              <a:t>https://computergraphics.stackexchange.com/questions/2018/what-is-tessellation-in-computer-graphics</a:t>
            </a:r>
            <a:endParaRPr/>
          </a:p>
        </p:txBody>
      </p:sp>
      <p:sp>
        <p:nvSpPr>
          <p:cNvPr id="112" name="Google Shape;112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</a:t>
            </a:fld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ge84246f4c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4" name="Google Shape;684;ge84246f4c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" name="Google Shape;685;ge84246f4cd_0_3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38521422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0" name="Google Shape;760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gf0de12246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1" name="Google Shape;751;gf0de12246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2" name="Google Shape;752;gf0de122467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64</a:t>
            </a:fld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ge7c9edb446_0_3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5" name="Google Shape;915;ge7c9edb446_0_3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ge779af132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2" name="Google Shape;922;ge779af132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e7c9edb446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e7c9edb446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ge7c9edb446_0_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>
  <p:cSld name="Título e conteúd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15" name="Google Shape;15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4" y="-1"/>
            <a:ext cx="9123426" cy="684684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966787" y="2262188"/>
            <a:ext cx="7343775" cy="59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2"/>
          </p:nvPr>
        </p:nvSpPr>
        <p:spPr>
          <a:xfrm>
            <a:off x="966787" y="2857501"/>
            <a:ext cx="73437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333"/>
              </a:spcBef>
              <a:spcAft>
                <a:spcPts val="0"/>
              </a:spcAft>
              <a:buClr>
                <a:schemeClr val="lt1"/>
              </a:buClr>
              <a:buSzPts val="1667"/>
              <a:buFont typeface="Arial"/>
              <a:buNone/>
              <a:defRPr sz="16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3"/>
          </p:nvPr>
        </p:nvSpPr>
        <p:spPr>
          <a:xfrm>
            <a:off x="900112" y="5296958"/>
            <a:ext cx="7343775" cy="19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233"/>
              </a:spcBef>
              <a:spcAft>
                <a:spcPts val="0"/>
              </a:spcAft>
              <a:buClr>
                <a:schemeClr val="lt1"/>
              </a:buClr>
              <a:buSzPts val="1167"/>
              <a:buFont typeface="Arial"/>
              <a:buNone/>
              <a:defRPr sz="11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67"/>
              <a:buFont typeface="Verdana"/>
              <a:buNone/>
              <a:defRPr sz="2667" b="0" i="0" u="none" strike="noStrike" cap="none">
                <a:solidFill>
                  <a:srgbClr val="C0002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 descr="fundo_ppt1_ok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24000" y="0"/>
            <a:ext cx="7620000" cy="5715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3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4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gi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gif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simple.wikipedia.org/wiki/User:Jeffwang/Cartesian_coordinate_system" TargetMode="Externa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gif"/><Relationship Id="rId5" Type="http://schemas.openxmlformats.org/officeDocument/2006/relationships/image" Target="../media/image65.gif"/><Relationship Id="rId4" Type="http://schemas.openxmlformats.org/officeDocument/2006/relationships/image" Target="../media/image6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hronos.org/opengl/wiki/GLAPI/glFrontFace" TargetMode="Externa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3.ntu.edu.sg/home/ehchua/programming/opengl/cg_introduction.html" TargetMode="Externa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://oa.upm.es/9184/1/INVE_MEM_2010_84947.pdf" TargetMode="External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ratchapixel.com/lessons/3d-basic-rendering/rasterization-practical-implementation/overview-rasterization-algorithm.html" TargetMode="External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s://insper.blackboard.com/" TargetMode="External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psoares.github.io/ComputacaoGrafica/" TargetMode="Externa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966787" y="2262188"/>
            <a:ext cx="7343775" cy="59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Verdana"/>
              <a:buNone/>
            </a:pPr>
            <a:r>
              <a:rPr lang="pt-BR"/>
              <a:t>Computação Gráfica</a:t>
            </a:r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966787" y="2857501"/>
            <a:ext cx="73437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Verdana"/>
              <a:buNone/>
            </a:pPr>
            <a:r>
              <a:rPr lang="pt-BR" dirty="0"/>
              <a:t>Aula 2: </a:t>
            </a:r>
            <a:r>
              <a:rPr lang="pt-BR"/>
              <a:t>Desenhando Triângulos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O que significa cobrir um pixel por triângulos?</a:t>
            </a:r>
            <a:endParaRPr/>
          </a:p>
        </p:txBody>
      </p:sp>
      <p:sp>
        <p:nvSpPr>
          <p:cNvPr id="153" name="Google Shape;153;p17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Pergunta: quais triângulos “cobrem” este pixel?</a:t>
            </a:r>
            <a:endParaRPr/>
          </a:p>
        </p:txBody>
      </p:sp>
      <p:sp>
        <p:nvSpPr>
          <p:cNvPr id="154" name="Google Shape;154;p1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10</a:t>
            </a:fld>
            <a:endParaRPr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481E5DCF-22E2-E7ED-26A4-D1BCEB4524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6" r="1694"/>
          <a:stretch/>
        </p:blipFill>
        <p:spPr>
          <a:xfrm>
            <a:off x="2023034" y="1331348"/>
            <a:ext cx="4736874" cy="438551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73;p19">
            <a:extLst>
              <a:ext uri="{FF2B5EF4-FFF2-40B4-BE49-F238E27FC236}">
                <a16:creationId xmlns:a16="http://schemas.microsoft.com/office/drawing/2014/main" id="{22C33B32-2D9D-4AB3-9F88-162D857253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2502733"/>
              </p:ext>
            </p:extLst>
          </p:nvPr>
        </p:nvGraphicFramePr>
        <p:xfrm>
          <a:off x="2795655" y="1771917"/>
          <a:ext cx="3618000" cy="2962800"/>
        </p:xfrm>
        <a:graphic>
          <a:graphicData uri="http://schemas.openxmlformats.org/drawingml/2006/table">
            <a:tbl>
              <a:tblPr>
                <a:noFill/>
                <a:tableStyleId>{C3ED249A-3811-4C23-9FDF-9FA897286F0F}</a:tableStyleId>
              </a:tblPr>
              <a:tblGrid>
                <a:gridCol w="60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3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3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3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938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8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8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8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8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38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70" name="Google Shape;170;p1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Desenhando os pixels dos triângulos</a:t>
            </a:r>
            <a:endParaRPr/>
          </a:p>
        </p:txBody>
      </p:sp>
      <p:sp>
        <p:nvSpPr>
          <p:cNvPr id="171" name="Google Shape;171;p19"/>
          <p:cNvSpPr txBox="1">
            <a:spLocks noGrp="1"/>
          </p:cNvSpPr>
          <p:nvPr>
            <p:ph type="body" idx="1"/>
          </p:nvPr>
        </p:nvSpPr>
        <p:spPr>
          <a:xfrm>
            <a:off x="390550" y="838983"/>
            <a:ext cx="8428200" cy="8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Uma forma de saber a cor do pixel é amostrando um ponto do pixel para coletar a cor do objeto. </a:t>
            </a:r>
            <a:endParaRPr/>
          </a:p>
        </p:txBody>
      </p:sp>
      <p:sp>
        <p:nvSpPr>
          <p:cNvPr id="172" name="Google Shape;172;p1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11</a:t>
            </a:fld>
            <a:endParaRPr/>
          </a:p>
        </p:txBody>
      </p:sp>
      <p:graphicFrame>
        <p:nvGraphicFramePr>
          <p:cNvPr id="173" name="Google Shape;173;p19"/>
          <p:cNvGraphicFramePr/>
          <p:nvPr/>
        </p:nvGraphicFramePr>
        <p:xfrm>
          <a:off x="2795655" y="1771953"/>
          <a:ext cx="3618000" cy="2962800"/>
        </p:xfrm>
        <a:graphic>
          <a:graphicData uri="http://schemas.openxmlformats.org/drawingml/2006/table">
            <a:tbl>
              <a:tblPr>
                <a:noFill/>
                <a:tableStyleId>{C3ED249A-3811-4C23-9FDF-9FA897286F0F}</a:tableStyleId>
              </a:tblPr>
              <a:tblGrid>
                <a:gridCol w="60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3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3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3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938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u="none" strike="noStrike" cap="none"/>
                        <a:t>•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u="none" strike="noStrike" cap="none"/>
                        <a:t>•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u="none" strike="noStrike" cap="none"/>
                        <a:t>•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u="none" strike="noStrike" cap="none"/>
                        <a:t>•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u="none" strike="noStrike" cap="none"/>
                        <a:t>•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u="none" strike="noStrike" cap="none"/>
                        <a:t>•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8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</a:t>
                      </a:r>
                      <a:endParaRPr sz="15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</a:t>
                      </a:r>
                      <a:endParaRPr sz="15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</a:t>
                      </a:r>
                      <a:endParaRPr sz="15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</a:t>
                      </a:r>
                      <a:endParaRPr sz="15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</a:t>
                      </a:r>
                      <a:endParaRPr sz="15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</a:t>
                      </a:r>
                      <a:endParaRPr sz="15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8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</a:t>
                      </a:r>
                      <a:endParaRPr sz="15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</a:t>
                      </a:r>
                      <a:endParaRPr sz="15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</a:t>
                      </a:r>
                      <a:endParaRPr sz="15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</a:t>
                      </a:r>
                      <a:endParaRPr sz="15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</a:t>
                      </a:r>
                      <a:endParaRPr sz="15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</a:t>
                      </a:r>
                      <a:endParaRPr sz="15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8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</a:t>
                      </a:r>
                      <a:endParaRPr sz="15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</a:t>
                      </a:r>
                      <a:endParaRPr sz="15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</a:t>
                      </a:r>
                      <a:endParaRPr sz="15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</a:t>
                      </a:r>
                      <a:endParaRPr sz="15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</a:t>
                      </a:r>
                      <a:endParaRPr sz="15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</a:t>
                      </a:r>
                      <a:endParaRPr sz="15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8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</a:t>
                      </a:r>
                      <a:endParaRPr sz="15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</a:t>
                      </a:r>
                      <a:endParaRPr sz="15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</a:t>
                      </a:r>
                      <a:endParaRPr sz="15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</a:t>
                      </a:r>
                      <a:endParaRPr sz="1500" u="none" strike="noStrike" cap="none"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</a:t>
                      </a:r>
                      <a:endParaRPr sz="15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</a:t>
                      </a:r>
                      <a:endParaRPr sz="15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38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u="none" strike="noStrike" cap="none"/>
                        <a:t>•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u="none" strike="noStrike" cap="none"/>
                        <a:t>•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u="none" strike="noStrike" cap="none"/>
                        <a:t>•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u="none" strike="noStrike" cap="none"/>
                        <a:t>•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u="none" strike="noStrike" cap="none" dirty="0"/>
                        <a:t>•</a:t>
                      </a:r>
                      <a:endParaRPr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u="none" strike="noStrike" cap="none" dirty="0"/>
                        <a:t>•</a:t>
                      </a:r>
                      <a:endParaRPr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74" name="Google Shape;174;p19"/>
          <p:cNvSpPr/>
          <p:nvPr/>
        </p:nvSpPr>
        <p:spPr>
          <a:xfrm>
            <a:off x="6685808" y="1771953"/>
            <a:ext cx="95002" cy="484359"/>
          </a:xfrm>
          <a:prstGeom prst="rightBrace">
            <a:avLst>
              <a:gd name="adj1" fmla="val 8333"/>
              <a:gd name="adj2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19"/>
          <p:cNvSpPr/>
          <p:nvPr/>
        </p:nvSpPr>
        <p:spPr>
          <a:xfrm>
            <a:off x="6780810" y="1799739"/>
            <a:ext cx="98007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pixel</a:t>
            </a:r>
            <a:endParaRPr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AD3E6D1-7AC1-07CF-2A91-41FBB5AEBC5B}"/>
              </a:ext>
            </a:extLst>
          </p:cNvPr>
          <p:cNvGrpSpPr/>
          <p:nvPr/>
        </p:nvGrpSpPr>
        <p:grpSpPr>
          <a:xfrm>
            <a:off x="6222670" y="3039563"/>
            <a:ext cx="2371486" cy="702877"/>
            <a:chOff x="6222670" y="3039563"/>
            <a:chExt cx="2371486" cy="702877"/>
          </a:xfrm>
        </p:grpSpPr>
        <p:sp>
          <p:nvSpPr>
            <p:cNvPr id="176" name="Google Shape;176;p19"/>
            <p:cNvSpPr/>
            <p:nvPr/>
          </p:nvSpPr>
          <p:spPr>
            <a:xfrm>
              <a:off x="6739609" y="3039563"/>
              <a:ext cx="1854547" cy="7028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ponto de amostra</a:t>
              </a:r>
              <a:endParaRPr dirty="0"/>
            </a:p>
          </p:txBody>
        </p:sp>
        <p:cxnSp>
          <p:nvCxnSpPr>
            <p:cNvPr id="177" name="Google Shape;177;p19"/>
            <p:cNvCxnSpPr/>
            <p:nvPr/>
          </p:nvCxnSpPr>
          <p:spPr>
            <a:xfrm flipH="1">
              <a:off x="6222670" y="3253317"/>
              <a:ext cx="558140" cy="2053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  <p:sp>
        <p:nvSpPr>
          <p:cNvPr id="178" name="Google Shape;178;p19"/>
          <p:cNvSpPr/>
          <p:nvPr/>
        </p:nvSpPr>
        <p:spPr>
          <a:xfrm rot="-1257531">
            <a:off x="3449101" y="2392940"/>
            <a:ext cx="2447321" cy="1529705"/>
          </a:xfrm>
          <a:prstGeom prst="rtTriangle">
            <a:avLst/>
          </a:prstGeom>
          <a:solidFill>
            <a:srgbClr val="FF0000">
              <a:alpha val="31279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2B6BEA5-0FFB-2B11-F040-2B9F1AA0DAEC}"/>
              </a:ext>
            </a:extLst>
          </p:cNvPr>
          <p:cNvGrpSpPr/>
          <p:nvPr/>
        </p:nvGrpSpPr>
        <p:grpSpPr>
          <a:xfrm>
            <a:off x="3405124" y="2761366"/>
            <a:ext cx="2403123" cy="1479375"/>
            <a:chOff x="3405124" y="2761366"/>
            <a:chExt cx="2403123" cy="147937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5418F72-921D-6397-BDC0-94A758A2C02B}"/>
                </a:ext>
              </a:extLst>
            </p:cNvPr>
            <p:cNvSpPr/>
            <p:nvPr/>
          </p:nvSpPr>
          <p:spPr>
            <a:xfrm>
              <a:off x="3405124" y="2761366"/>
              <a:ext cx="595376" cy="48877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EF1C0F2-D101-5E6E-7D49-F9803ABEC915}"/>
                </a:ext>
              </a:extLst>
            </p:cNvPr>
            <p:cNvSpPr/>
            <p:nvPr/>
          </p:nvSpPr>
          <p:spPr>
            <a:xfrm>
              <a:off x="3405124" y="3256839"/>
              <a:ext cx="595376" cy="48877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60CC6EB-F7D3-79BC-4F26-D11289E3C4EA}"/>
                </a:ext>
              </a:extLst>
            </p:cNvPr>
            <p:cNvSpPr/>
            <p:nvPr/>
          </p:nvSpPr>
          <p:spPr>
            <a:xfrm>
              <a:off x="3405124" y="3751965"/>
              <a:ext cx="595376" cy="48877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11E9677-D0AC-8600-70E4-8528D24AE1A5}"/>
                </a:ext>
              </a:extLst>
            </p:cNvPr>
            <p:cNvSpPr/>
            <p:nvPr/>
          </p:nvSpPr>
          <p:spPr>
            <a:xfrm>
              <a:off x="4006099" y="3751965"/>
              <a:ext cx="595376" cy="48877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E66A97E-B90E-280D-1422-B15E3B3EA1F4}"/>
                </a:ext>
              </a:extLst>
            </p:cNvPr>
            <p:cNvSpPr/>
            <p:nvPr/>
          </p:nvSpPr>
          <p:spPr>
            <a:xfrm>
              <a:off x="4006099" y="3256839"/>
              <a:ext cx="595376" cy="48877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C5EE1AD-07E2-479C-60B9-84C9A1B3D5CF}"/>
                </a:ext>
              </a:extLst>
            </p:cNvPr>
            <p:cNvSpPr/>
            <p:nvPr/>
          </p:nvSpPr>
          <p:spPr>
            <a:xfrm>
              <a:off x="4609485" y="3256839"/>
              <a:ext cx="595376" cy="48877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2AFDDB6-0914-5289-6DA2-9AC5C1C6763F}"/>
                </a:ext>
              </a:extLst>
            </p:cNvPr>
            <p:cNvSpPr/>
            <p:nvPr/>
          </p:nvSpPr>
          <p:spPr>
            <a:xfrm>
              <a:off x="5212871" y="3256492"/>
              <a:ext cx="595376" cy="48877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Desenhando um triângulo por amostragem 2D</a:t>
            </a:r>
            <a:endParaRPr/>
          </a:p>
        </p:txBody>
      </p:sp>
      <p:sp>
        <p:nvSpPr>
          <p:cNvPr id="184" name="Google Shape;184;p2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12</a:t>
            </a:fld>
            <a:endParaRPr/>
          </a:p>
        </p:txBody>
      </p:sp>
      <p:pic>
        <p:nvPicPr>
          <p:cNvPr id="185" name="Google Shape;185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42594" y="853863"/>
            <a:ext cx="4960966" cy="45568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Definindo uma função binária</a:t>
            </a:r>
            <a:endParaRPr/>
          </a:p>
        </p:txBody>
      </p:sp>
      <p:sp>
        <p:nvSpPr>
          <p:cNvPr id="192" name="Google Shape;192;p2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13</a:t>
            </a:fld>
            <a:endParaRPr/>
          </a:p>
        </p:txBody>
      </p:sp>
      <p:pic>
        <p:nvPicPr>
          <p:cNvPr id="193" name="Google Shape;193;p21" descr="page22image7799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96564" y="756738"/>
            <a:ext cx="4044747" cy="389651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1"/>
          <p:cNvSpPr/>
          <p:nvPr/>
        </p:nvSpPr>
        <p:spPr>
          <a:xfrm>
            <a:off x="228600" y="2126666"/>
            <a:ext cx="3300801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noProof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inside</a:t>
            </a:r>
            <a:r>
              <a:rPr lang="pt-BR" sz="2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pt-BR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triangulo, x, y</a:t>
            </a:r>
            <a:r>
              <a:rPr lang="pt-BR" sz="2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= </a:t>
            </a:r>
            <a:endParaRPr dirty="0"/>
          </a:p>
        </p:txBody>
      </p:sp>
      <p:sp>
        <p:nvSpPr>
          <p:cNvPr id="195" name="Google Shape;195;p21"/>
          <p:cNvSpPr/>
          <p:nvPr/>
        </p:nvSpPr>
        <p:spPr>
          <a:xfrm>
            <a:off x="4250836" y="1663888"/>
            <a:ext cx="4432624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se (</a:t>
            </a:r>
            <a:r>
              <a:rPr lang="pt-BR" sz="2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x,y</a:t>
            </a:r>
            <a:r>
              <a:rPr lang="pt-BR" sz="2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pt-BR" sz="2200" b="1" dirty="0">
                <a:solidFill>
                  <a:schemeClr val="dk1"/>
                </a:solidFill>
              </a:rPr>
              <a:t>dentro do</a:t>
            </a:r>
            <a:r>
              <a:rPr lang="pt-BR" sz="2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triângulo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 caso contrário</a:t>
            </a:r>
            <a:endParaRPr dirty="0"/>
          </a:p>
        </p:txBody>
      </p:sp>
      <p:sp>
        <p:nvSpPr>
          <p:cNvPr id="196" name="Google Shape;196;p21"/>
          <p:cNvSpPr/>
          <p:nvPr/>
        </p:nvSpPr>
        <p:spPr>
          <a:xfrm>
            <a:off x="3529401" y="1313410"/>
            <a:ext cx="510971" cy="2041451"/>
          </a:xfrm>
          <a:prstGeom prst="leftBrace">
            <a:avLst>
              <a:gd name="adj1" fmla="val 8333"/>
              <a:gd name="adj2" fmla="val 50000"/>
            </a:avLst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931775-5674-EB04-9B8C-CA43D4A64B55}"/>
              </a:ext>
            </a:extLst>
          </p:cNvPr>
          <p:cNvSpPr txBox="1"/>
          <p:nvPr/>
        </p:nvSpPr>
        <p:spPr>
          <a:xfrm>
            <a:off x="228600" y="2634228"/>
            <a:ext cx="289741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Sendo: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 - triângulo definido por 3 vértices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 - x e y coordenadas do pixel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348318-4391-4F16-146D-35F79ED8D28B}"/>
              </a:ext>
            </a:extLst>
          </p:cNvPr>
          <p:cNvSpPr txBox="1"/>
          <p:nvPr/>
        </p:nvSpPr>
        <p:spPr>
          <a:xfrm>
            <a:off x="295101" y="4907324"/>
            <a:ext cx="871589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i="0" dirty="0">
                <a:solidFill>
                  <a:srgbClr val="333333"/>
                </a:solidFill>
                <a:effectLst/>
                <a:latin typeface="+mn-lt"/>
              </a:rPr>
              <a:t>Nas APIs gráficas esse teste pode ser chamado de </a:t>
            </a:r>
            <a:r>
              <a:rPr lang="en-US" sz="1600" i="1" noProof="0" dirty="0">
                <a:solidFill>
                  <a:srgbClr val="333333"/>
                </a:solidFill>
                <a:effectLst/>
                <a:latin typeface="+mn-lt"/>
              </a:rPr>
              <a:t>inside-outside test </a:t>
            </a:r>
            <a:r>
              <a:rPr lang="pt-BR" sz="1600" i="0" dirty="0">
                <a:solidFill>
                  <a:srgbClr val="333333"/>
                </a:solidFill>
                <a:effectLst/>
                <a:latin typeface="+mn-lt"/>
              </a:rPr>
              <a:t>ou ainda </a:t>
            </a:r>
            <a:r>
              <a:rPr lang="en-US" sz="1600" i="1" noProof="0" dirty="0">
                <a:solidFill>
                  <a:srgbClr val="333333"/>
                </a:solidFill>
                <a:effectLst/>
                <a:latin typeface="+mn-lt"/>
              </a:rPr>
              <a:t>coverage test</a:t>
            </a:r>
            <a:r>
              <a:rPr lang="pt-BR" sz="1600" i="0" dirty="0">
                <a:solidFill>
                  <a:srgbClr val="333333"/>
                </a:solidFill>
                <a:effectLst/>
                <a:latin typeface="+mn-lt"/>
              </a:rPr>
              <a:t>.</a:t>
            </a:r>
            <a:endParaRPr lang="pt-BR" sz="1600" dirty="0">
              <a:latin typeface="+mn-l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24627" y="838985"/>
            <a:ext cx="4747321" cy="4279605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Amostrando a função binária</a:t>
            </a:r>
            <a:endParaRPr/>
          </a:p>
        </p:txBody>
      </p:sp>
      <p:sp>
        <p:nvSpPr>
          <p:cNvPr id="202" name="Google Shape;202;p22"/>
          <p:cNvSpPr txBox="1">
            <a:spLocks noGrp="1"/>
          </p:cNvSpPr>
          <p:nvPr>
            <p:ph type="body" idx="1"/>
          </p:nvPr>
        </p:nvSpPr>
        <p:spPr>
          <a:xfrm>
            <a:off x="760344" y="4892951"/>
            <a:ext cx="4861935" cy="62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Verdana"/>
              <a:buNone/>
            </a:pPr>
            <a:r>
              <a:rPr lang="pt-BR" sz="1300" dirty="0"/>
              <a:t>= triângulo cobre amostra, logo deve-se colorir o pixel</a:t>
            </a:r>
            <a:endParaRPr dirty="0"/>
          </a:p>
          <a:p>
            <a:pPr marL="0" lvl="0" indent="0" algn="l" rtl="0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Verdana"/>
              <a:buNone/>
            </a:pPr>
            <a:r>
              <a:rPr lang="pt-BR" sz="1300" dirty="0"/>
              <a:t>= triângulo não cobre a amostra, não colorir o pixel</a:t>
            </a:r>
            <a:endParaRPr dirty="0"/>
          </a:p>
        </p:txBody>
      </p:sp>
      <p:sp>
        <p:nvSpPr>
          <p:cNvPr id="203" name="Google Shape;203;p2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14</a:t>
            </a:fld>
            <a:endParaRPr/>
          </a:p>
        </p:txBody>
      </p:sp>
      <p:sp>
        <p:nvSpPr>
          <p:cNvPr id="205" name="Google Shape;205;p22"/>
          <p:cNvSpPr txBox="1"/>
          <p:nvPr/>
        </p:nvSpPr>
        <p:spPr>
          <a:xfrm>
            <a:off x="6671948" y="2395835"/>
            <a:ext cx="230237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Escolhi o centro do pixel para ser o local da amostragem</a:t>
            </a:r>
            <a:endParaRPr dirty="0"/>
          </a:p>
        </p:txBody>
      </p:sp>
      <p:pic>
        <p:nvPicPr>
          <p:cNvPr id="206" name="Google Shape;206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2177" y="4785610"/>
            <a:ext cx="379878" cy="6287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Rasterização</a:t>
            </a:r>
            <a:endParaRPr/>
          </a:p>
        </p:txBody>
      </p:sp>
      <p:sp>
        <p:nvSpPr>
          <p:cNvPr id="228" name="Google Shape;228;p25"/>
          <p:cNvSpPr txBox="1">
            <a:spLocks noGrp="1"/>
          </p:cNvSpPr>
          <p:nvPr>
            <p:ph type="body" idx="1"/>
          </p:nvPr>
        </p:nvSpPr>
        <p:spPr>
          <a:xfrm>
            <a:off x="390550" y="838975"/>
            <a:ext cx="84282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Amostrando os pixels de uma imagem</a:t>
            </a:r>
            <a:endParaRPr/>
          </a:p>
        </p:txBody>
      </p:sp>
      <p:sp>
        <p:nvSpPr>
          <p:cNvPr id="229" name="Google Shape;229;p2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15</a:t>
            </a:fld>
            <a:endParaRPr/>
          </a:p>
        </p:txBody>
      </p:sp>
      <p:sp>
        <p:nvSpPr>
          <p:cNvPr id="230" name="Google Shape;230;p25"/>
          <p:cNvSpPr/>
          <p:nvPr/>
        </p:nvSpPr>
        <p:spPr>
          <a:xfrm>
            <a:off x="1098221" y="1550325"/>
            <a:ext cx="7414183" cy="1382061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noProof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(int x = 0; x &lt; xmax; x++)</a:t>
            </a:r>
            <a:endParaRPr lang="en-US" noProof="1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noProof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for (int y = 0; y &lt; ymax; y++)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noProof="1">
                <a:solidFill>
                  <a:schemeClr val="dk1"/>
                </a:solidFill>
              </a:rPr>
              <a:t>        for (int tri = 0; tri &lt; qtd_triangulos; tri++)</a:t>
            </a:r>
            <a:endParaRPr lang="en-US" noProof="1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noProof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image[x][y] = inside(triangulo[tri], x + 0.5, y + 0.5); </a:t>
            </a:r>
            <a:endParaRPr lang="en-US" sz="2000" noProof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30;p25">
            <a:extLst>
              <a:ext uri="{FF2B5EF4-FFF2-40B4-BE49-F238E27FC236}">
                <a16:creationId xmlns:a16="http://schemas.microsoft.com/office/drawing/2014/main" id="{8F71682C-3E17-CB8E-4104-9B6D522ACC12}"/>
              </a:ext>
            </a:extLst>
          </p:cNvPr>
          <p:cNvSpPr/>
          <p:nvPr/>
        </p:nvSpPr>
        <p:spPr>
          <a:xfrm>
            <a:off x="1098221" y="3712828"/>
            <a:ext cx="7414183" cy="1382061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sz="2000" b="1" noProof="1">
                <a:solidFill>
                  <a:schemeClr val="dk1"/>
                </a:solidFill>
              </a:rPr>
              <a:t>for (int tri = 0; tri &lt; qtd_triangulos; tri++)</a:t>
            </a:r>
          </a:p>
          <a:p>
            <a:pPr lvl="0"/>
            <a:r>
              <a:rPr lang="en-US" sz="2000" b="1" noProof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for (int x = 0; x &lt; xmax; x++)</a:t>
            </a:r>
            <a:endParaRPr lang="en-US" noProof="1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noProof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for (int y = 0; y &lt; ymax; y++)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noProof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image[x][y] = inside(triangulo[tri], x + 0.5, y + 0.5); </a:t>
            </a:r>
            <a:endParaRPr lang="en-US" sz="2000" noProof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0BC4FC-FC40-CD2D-EAB1-66D016835CB5}"/>
              </a:ext>
            </a:extLst>
          </p:cNvPr>
          <p:cNvSpPr txBox="1"/>
          <p:nvPr/>
        </p:nvSpPr>
        <p:spPr>
          <a:xfrm>
            <a:off x="4135626" y="3122552"/>
            <a:ext cx="9380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dirty="0"/>
              <a:t>ou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Detalhes: Localização da Amostra</a:t>
            </a:r>
            <a:endParaRPr/>
          </a:p>
        </p:txBody>
      </p:sp>
      <p:sp>
        <p:nvSpPr>
          <p:cNvPr id="238" name="Google Shape;238;p26"/>
          <p:cNvSpPr txBox="1">
            <a:spLocks noGrp="1"/>
          </p:cNvSpPr>
          <p:nvPr>
            <p:ph type="body" idx="1"/>
          </p:nvPr>
        </p:nvSpPr>
        <p:spPr>
          <a:xfrm>
            <a:off x="390548" y="5039028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pt-BR"/>
              <a:t>Localização da amostra para pixel (x, y)</a:t>
            </a:r>
            <a:endParaRPr/>
          </a:p>
        </p:txBody>
      </p:sp>
      <p:sp>
        <p:nvSpPr>
          <p:cNvPr id="239" name="Google Shape;239;p2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16</a:t>
            </a:fld>
            <a:endParaRPr/>
          </a:p>
        </p:txBody>
      </p:sp>
      <p:pic>
        <p:nvPicPr>
          <p:cNvPr id="240" name="Google Shape;240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8658" y="907058"/>
            <a:ext cx="7392012" cy="39008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Avaliando se dentro do triângulo</a:t>
            </a:r>
            <a:endParaRPr/>
          </a:p>
        </p:txBody>
      </p:sp>
      <p:sp>
        <p:nvSpPr>
          <p:cNvPr id="247" name="Google Shape;247;p2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17</a:t>
            </a:fld>
            <a:endParaRPr/>
          </a:p>
        </p:txBody>
      </p:sp>
      <p:pic>
        <p:nvPicPr>
          <p:cNvPr id="248" name="Google Shape;248;p27" descr="page22image7799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96564" y="623537"/>
            <a:ext cx="4044747" cy="389651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27"/>
          <p:cNvSpPr/>
          <p:nvPr/>
        </p:nvSpPr>
        <p:spPr>
          <a:xfrm>
            <a:off x="2677090" y="2208909"/>
            <a:ext cx="378982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inside</a:t>
            </a:r>
            <a:r>
              <a:rPr lang="pt-BR" sz="3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(tri, </a:t>
            </a:r>
            <a:r>
              <a:rPr lang="pt-BR" sz="36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r>
              <a:rPr lang="pt-BR" sz="3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36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</a:t>
            </a:r>
            <a:r>
              <a:rPr lang="pt-BR" sz="3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</p:txBody>
      </p:sp>
      <p:sp>
        <p:nvSpPr>
          <p:cNvPr id="250" name="Google Shape;250;p27"/>
          <p:cNvSpPr/>
          <p:nvPr/>
        </p:nvSpPr>
        <p:spPr>
          <a:xfrm>
            <a:off x="671025" y="4567625"/>
            <a:ext cx="74943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pt-BR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Mas como saber </a:t>
            </a:r>
            <a:r>
              <a:rPr lang="pt-BR" sz="2800" dirty="0">
                <a:solidFill>
                  <a:srgbClr val="FF0000"/>
                </a:solidFill>
              </a:rPr>
              <a:t>se</a:t>
            </a:r>
            <a:r>
              <a:rPr lang="pt-BR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800" dirty="0">
                <a:solidFill>
                  <a:srgbClr val="FF0000"/>
                </a:solidFill>
              </a:rPr>
              <a:t>está dentro</a:t>
            </a:r>
            <a:r>
              <a:rPr lang="pt-BR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do triângulo?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Antes disso</a:t>
            </a:r>
            <a:r>
              <a:rPr lang="pt-BR" sz="2800" dirty="0">
                <a:solidFill>
                  <a:srgbClr val="FF0000"/>
                </a:solidFill>
              </a:rPr>
              <a:t>:</a:t>
            </a:r>
            <a:r>
              <a:rPr lang="pt-BR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800" dirty="0">
                <a:solidFill>
                  <a:srgbClr val="FF0000"/>
                </a:solidFill>
              </a:rPr>
              <a:t>como</a:t>
            </a:r>
            <a:r>
              <a:rPr lang="pt-BR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definimos um triângulo?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9591B-557C-1035-F73B-5445C81F0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Notações Básicas em Matemática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70D6D2-45FB-B801-582A-F3B8FBC8AE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328" y="838985"/>
            <a:ext cx="8858860" cy="4496159"/>
          </a:xfrm>
        </p:spPr>
        <p:txBody>
          <a:bodyPr/>
          <a:lstStyle/>
          <a:p>
            <a:r>
              <a:rPr lang="pt-BR" b="1" dirty="0">
                <a:solidFill>
                  <a:srgbClr val="242424"/>
                </a:solidFill>
                <a:highlight>
                  <a:srgbClr val="FFFFFF"/>
                </a:highlight>
                <a:latin typeface="Segoe UI"/>
                <a:cs typeface="Segoe UI"/>
              </a:rPr>
              <a:t>Vetor: entidade com magnitude (ou comprimento), direção e sentido. 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Segoe UI"/>
              <a:cs typeface="Segoe UI"/>
            </a:endParaRPr>
          </a:p>
          <a:p>
            <a:r>
              <a:rPr lang="pt-BR" dirty="0">
                <a:solidFill>
                  <a:srgbClr val="242424"/>
                </a:solidFill>
                <a:highlight>
                  <a:srgbClr val="FFFFFF"/>
                </a:highlight>
                <a:latin typeface="Segoe UI"/>
                <a:cs typeface="Segoe UI"/>
              </a:rPr>
              <a:t>representação:</a:t>
            </a:r>
            <a:endParaRPr lang="pt-BR" dirty="0">
              <a:solidFill>
                <a:srgbClr val="000000"/>
              </a:solidFill>
              <a:highlight>
                <a:srgbClr val="FFFFFF"/>
              </a:highlight>
              <a:latin typeface="Segoe UI"/>
              <a:cs typeface="Segoe UI"/>
            </a:endParaRPr>
          </a:p>
          <a:p>
            <a:endParaRPr lang="pt-BR" b="1" dirty="0">
              <a:solidFill>
                <a:srgbClr val="242424"/>
              </a:solidFill>
              <a:highlight>
                <a:srgbClr val="FFFFFF"/>
              </a:highlight>
              <a:latin typeface="Segoe UI"/>
            </a:endParaRPr>
          </a:p>
          <a:p>
            <a:r>
              <a:rPr lang="pt-BR" b="1" dirty="0">
                <a:solidFill>
                  <a:srgbClr val="242424"/>
                </a:solidFill>
                <a:highlight>
                  <a:srgbClr val="FFFFFF"/>
                </a:highlight>
                <a:latin typeface="Segoe UI"/>
              </a:rPr>
              <a:t>Versor: vetor unitário</a:t>
            </a:r>
            <a:endParaRPr lang="pt-BR" dirty="0">
              <a:latin typeface="Segoe UI"/>
            </a:endParaRPr>
          </a:p>
          <a:p>
            <a:r>
              <a:rPr lang="pt-BR" dirty="0">
                <a:solidFill>
                  <a:srgbClr val="242424"/>
                </a:solidFill>
                <a:highlight>
                  <a:srgbClr val="FFFFFF"/>
                </a:highlight>
                <a:latin typeface="Segoe UI" panose="020B0502040204020203" pitchFamily="34" charset="0"/>
              </a:rPr>
              <a:t>representação:</a:t>
            </a:r>
            <a:r>
              <a:rPr lang="pt-BR" b="1" dirty="0">
                <a:solidFill>
                  <a:srgbClr val="242424"/>
                </a:solidFill>
                <a:highlight>
                  <a:srgbClr val="FFFFFF"/>
                </a:highlight>
                <a:latin typeface="Segoe UI" panose="020B0502040204020203" pitchFamily="34" charset="0"/>
              </a:rPr>
              <a:t> </a:t>
            </a:r>
          </a:p>
          <a:p>
            <a:endParaRPr lang="pt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FCE578-62D4-89E0-6B5A-C6F13A1D172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18</a:t>
            </a:fld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73FEF8E-529D-8671-FF94-975ED22131BB}"/>
                  </a:ext>
                </a:extLst>
              </p:cNvPr>
              <p:cNvSpPr txBox="1"/>
              <p:nvPr/>
            </p:nvSpPr>
            <p:spPr>
              <a:xfrm>
                <a:off x="2195188" y="1185108"/>
                <a:ext cx="34868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pt-BR" sz="32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t-BR" sz="32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</m:oMath>
                  </m:oMathPara>
                </a14:m>
                <a:endParaRPr lang="pt-BR" sz="3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73FEF8E-529D-8671-FF94-975ED22131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188" y="1185108"/>
                <a:ext cx="348685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D7B27236-54AF-7306-58A8-3B9806AB87D5}"/>
              </a:ext>
            </a:extLst>
          </p:cNvPr>
          <p:cNvSpPr txBox="1"/>
          <p:nvPr/>
        </p:nvSpPr>
        <p:spPr>
          <a:xfrm>
            <a:off x="2727120" y="5335144"/>
            <a:ext cx="42005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dirty="0"/>
              <a:t>exemplo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F647633-46B4-56D8-B247-357BF71BC6CA}"/>
                  </a:ext>
                </a:extLst>
              </p:cNvPr>
              <p:cNvSpPr txBox="1"/>
              <p:nvPr/>
            </p:nvSpPr>
            <p:spPr>
              <a:xfrm>
                <a:off x="2195189" y="2228933"/>
                <a:ext cx="24564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pt-BR" sz="32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t-BR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acc>
                    </m:oMath>
                  </m:oMathPara>
                </a14:m>
                <a:endParaRPr lang="pt-BR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F647633-46B4-56D8-B247-357BF71BC6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189" y="2228933"/>
                <a:ext cx="245644" cy="492443"/>
              </a:xfrm>
              <a:prstGeom prst="rect">
                <a:avLst/>
              </a:prstGeom>
              <a:blipFill>
                <a:blip r:embed="rId6"/>
                <a:stretch>
                  <a:fillRect l="-15000" t="-17500" r="-4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88F54BC7-C8E1-5D3F-7BE7-737507DE5D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87817" y="2798771"/>
            <a:ext cx="4717023" cy="257416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B3040CF-EB56-8438-75DE-0CF2A343DCE5}"/>
              </a:ext>
            </a:extLst>
          </p:cNvPr>
          <p:cNvSpPr txBox="1"/>
          <p:nvPr/>
        </p:nvSpPr>
        <p:spPr>
          <a:xfrm>
            <a:off x="237506" y="4284865"/>
            <a:ext cx="17446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b="1" dirty="0"/>
              <a:t>versores canônicos</a:t>
            </a:r>
          </a:p>
          <a:p>
            <a:r>
              <a:rPr lang="pt-BR" sz="1200" dirty="0"/>
              <a:t>  ou</a:t>
            </a:r>
          </a:p>
          <a:p>
            <a:r>
              <a:rPr lang="pt-BR" sz="1200" b="1" dirty="0"/>
              <a:t>versores de base</a:t>
            </a:r>
            <a:endParaRPr lang="pt-BR" sz="120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B96DBCC-81C8-AA87-2451-3061E01C3FD1}"/>
              </a:ext>
            </a:extLst>
          </p:cNvPr>
          <p:cNvSpPr/>
          <p:nvPr/>
        </p:nvSpPr>
        <p:spPr>
          <a:xfrm>
            <a:off x="1734207" y="4004443"/>
            <a:ext cx="606972" cy="630621"/>
          </a:xfrm>
          <a:custGeom>
            <a:avLst/>
            <a:gdLst>
              <a:gd name="connsiteX0" fmla="*/ 0 w 606972"/>
              <a:gd name="connsiteY0" fmla="*/ 630621 h 630621"/>
              <a:gd name="connsiteX1" fmla="*/ 338959 w 606972"/>
              <a:gd name="connsiteY1" fmla="*/ 465083 h 630621"/>
              <a:gd name="connsiteX2" fmla="*/ 346841 w 606972"/>
              <a:gd name="connsiteY2" fmla="*/ 141890 h 630621"/>
              <a:gd name="connsiteX3" fmla="*/ 606972 w 606972"/>
              <a:gd name="connsiteY3" fmla="*/ 0 h 630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6972" h="630621">
                <a:moveTo>
                  <a:pt x="0" y="630621"/>
                </a:moveTo>
                <a:cubicBezTo>
                  <a:pt x="140576" y="588579"/>
                  <a:pt x="281152" y="546538"/>
                  <a:pt x="338959" y="465083"/>
                </a:cubicBezTo>
                <a:cubicBezTo>
                  <a:pt x="396766" y="383628"/>
                  <a:pt x="302172" y="219404"/>
                  <a:pt x="346841" y="141890"/>
                </a:cubicBezTo>
                <a:cubicBezTo>
                  <a:pt x="391510" y="64376"/>
                  <a:pt x="554420" y="55179"/>
                  <a:pt x="606972" y="0"/>
                </a:cubicBezTo>
              </a:path>
            </a:pathLst>
          </a:custGeom>
          <a:noFill/>
          <a:ln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01273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8"/>
          <p:cNvSpPr txBox="1">
            <a:spLocks noGrp="1"/>
          </p:cNvSpPr>
          <p:nvPr>
            <p:ph type="title"/>
          </p:nvPr>
        </p:nvSpPr>
        <p:spPr>
          <a:xfrm>
            <a:off x="84172" y="123143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Reta</a:t>
            </a:r>
          </a:p>
        </p:txBody>
      </p:sp>
      <p:sp>
        <p:nvSpPr>
          <p:cNvPr id="256" name="Google Shape;256;p28"/>
          <p:cNvSpPr txBox="1">
            <a:spLocks noGrp="1"/>
          </p:cNvSpPr>
          <p:nvPr>
            <p:ph type="body" idx="1"/>
          </p:nvPr>
        </p:nvSpPr>
        <p:spPr>
          <a:xfrm>
            <a:off x="390550" y="924601"/>
            <a:ext cx="86397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b="0" i="0" dirty="0">
                <a:solidFill>
                  <a:srgbClr val="404040"/>
                </a:solidFill>
                <a:effectLst/>
                <a:latin typeface="+mn-lt"/>
              </a:rPr>
              <a:t>Dois pontos definem uma reta. </a:t>
            </a:r>
            <a:endParaRPr lang="pt-BR" dirty="0">
              <a:latin typeface="+mn-lt"/>
            </a:endParaRPr>
          </a:p>
        </p:txBody>
      </p:sp>
      <p:sp>
        <p:nvSpPr>
          <p:cNvPr id="257" name="Google Shape;257;p2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19</a:t>
            </a:fld>
            <a:endParaRPr/>
          </a:p>
        </p:txBody>
      </p:sp>
      <p:cxnSp>
        <p:nvCxnSpPr>
          <p:cNvPr id="260" name="Google Shape;260;p28"/>
          <p:cNvCxnSpPr/>
          <p:nvPr/>
        </p:nvCxnSpPr>
        <p:spPr>
          <a:xfrm rot="10800000" flipH="1">
            <a:off x="867050" y="1775600"/>
            <a:ext cx="7504500" cy="31626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532ED2FA-4CE6-F0B5-E360-08B696AE7248}"/>
              </a:ext>
            </a:extLst>
          </p:cNvPr>
          <p:cNvSpPr/>
          <p:nvPr/>
        </p:nvSpPr>
        <p:spPr>
          <a:xfrm>
            <a:off x="2281286" y="4232635"/>
            <a:ext cx="160256" cy="16025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8067284-354F-DEFA-89BD-FD9584E2283B}"/>
              </a:ext>
            </a:extLst>
          </p:cNvPr>
          <p:cNvSpPr/>
          <p:nvPr/>
        </p:nvSpPr>
        <p:spPr>
          <a:xfrm>
            <a:off x="6260971" y="2553444"/>
            <a:ext cx="160256" cy="16025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215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52525" y="912300"/>
            <a:ext cx="2854126" cy="4295924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Revendo: Telas / </a:t>
            </a:r>
            <a:r>
              <a:rPr lang="en-US" noProof="0" dirty="0" err="1"/>
              <a:t>Diplays</a:t>
            </a:r>
            <a:endParaRPr dirty="0"/>
          </a:p>
        </p:txBody>
      </p:sp>
      <p:sp>
        <p:nvSpPr>
          <p:cNvPr id="56" name="Google Shape;56;p8"/>
          <p:cNvSpPr txBox="1">
            <a:spLocks noGrp="1"/>
          </p:cNvSpPr>
          <p:nvPr>
            <p:ph type="body" idx="1"/>
          </p:nvPr>
        </p:nvSpPr>
        <p:spPr>
          <a:xfrm>
            <a:off x="390550" y="838975"/>
            <a:ext cx="6809700" cy="15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As telas são compostas de pixels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Iremos simplificar como quadradinhos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Cada "quadradinho" vai ter sua cor</a:t>
            </a:r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</a:t>
            </a:fld>
            <a:endParaRPr/>
          </a:p>
        </p:txBody>
      </p:sp>
      <p:sp>
        <p:nvSpPr>
          <p:cNvPr id="58" name="Google Shape;58;p8"/>
          <p:cNvSpPr/>
          <p:nvPr/>
        </p:nvSpPr>
        <p:spPr>
          <a:xfrm>
            <a:off x="3297618" y="5142125"/>
            <a:ext cx="1442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pixel</a:t>
            </a:r>
            <a:endParaRPr/>
          </a:p>
        </p:txBody>
      </p:sp>
      <p:cxnSp>
        <p:nvCxnSpPr>
          <p:cNvPr id="59" name="Google Shape;59;p8"/>
          <p:cNvCxnSpPr/>
          <p:nvPr/>
        </p:nvCxnSpPr>
        <p:spPr>
          <a:xfrm rot="10800000" flipH="1">
            <a:off x="3895776" y="3938127"/>
            <a:ext cx="2261100" cy="1248900"/>
          </a:xfrm>
          <a:prstGeom prst="straightConnector1">
            <a:avLst/>
          </a:prstGeom>
          <a:noFill/>
          <a:ln w="38100" cap="flat" cmpd="sng">
            <a:solidFill>
              <a:srgbClr val="A5A5A5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60" name="Google Shape;60;p8"/>
          <p:cNvSpPr/>
          <p:nvPr/>
        </p:nvSpPr>
        <p:spPr>
          <a:xfrm>
            <a:off x="6187041" y="3733800"/>
            <a:ext cx="217800" cy="204300"/>
          </a:xfrm>
          <a:prstGeom prst="rect">
            <a:avLst/>
          </a:prstGeom>
          <a:noFill/>
          <a:ln w="25400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" name="Google Shape;61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900" y="2221450"/>
            <a:ext cx="3590976" cy="2294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8700" y="2969848"/>
            <a:ext cx="1671100" cy="1060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Triângulo</a:t>
            </a:r>
            <a:endParaRPr/>
          </a:p>
        </p:txBody>
      </p:sp>
      <p:sp>
        <p:nvSpPr>
          <p:cNvPr id="256" name="Google Shape;256;p28"/>
          <p:cNvSpPr txBox="1">
            <a:spLocks noGrp="1"/>
          </p:cNvSpPr>
          <p:nvPr>
            <p:ph type="body" idx="1"/>
          </p:nvPr>
        </p:nvSpPr>
        <p:spPr>
          <a:xfrm>
            <a:off x="390550" y="915175"/>
            <a:ext cx="86397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Toda reta divide o plano em que está contida em dois semiplanos</a:t>
            </a:r>
            <a:endParaRPr/>
          </a:p>
        </p:txBody>
      </p:sp>
      <p:sp>
        <p:nvSpPr>
          <p:cNvPr id="257" name="Google Shape;257;p2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20</a:t>
            </a:fld>
            <a:endParaRPr/>
          </a:p>
        </p:txBody>
      </p:sp>
      <p:sp>
        <p:nvSpPr>
          <p:cNvPr id="258" name="Google Shape;258;p28"/>
          <p:cNvSpPr/>
          <p:nvPr/>
        </p:nvSpPr>
        <p:spPr>
          <a:xfrm flipH="1">
            <a:off x="931625" y="1775600"/>
            <a:ext cx="7504500" cy="3162600"/>
          </a:xfrm>
          <a:prstGeom prst="rtTriangle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28"/>
          <p:cNvSpPr/>
          <p:nvPr/>
        </p:nvSpPr>
        <p:spPr>
          <a:xfrm rot="10800000" flipH="1">
            <a:off x="881950" y="1775600"/>
            <a:ext cx="7504500" cy="3162600"/>
          </a:xfrm>
          <a:prstGeom prst="rtTriangle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60" name="Google Shape;260;p28"/>
          <p:cNvCxnSpPr/>
          <p:nvPr/>
        </p:nvCxnSpPr>
        <p:spPr>
          <a:xfrm rot="10800000" flipH="1">
            <a:off x="867050" y="1775600"/>
            <a:ext cx="7504500" cy="31626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Triângulo</a:t>
            </a:r>
            <a:endParaRPr/>
          </a:p>
        </p:txBody>
      </p:sp>
      <p:sp>
        <p:nvSpPr>
          <p:cNvPr id="266" name="Google Shape;266;p29"/>
          <p:cNvSpPr txBox="1">
            <a:spLocks noGrp="1"/>
          </p:cNvSpPr>
          <p:nvPr>
            <p:ph type="body" idx="1"/>
          </p:nvPr>
        </p:nvSpPr>
        <p:spPr>
          <a:xfrm>
            <a:off x="395926" y="763572"/>
            <a:ext cx="8704649" cy="876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sz="1800" dirty="0"/>
              <a:t>Podemos entender um triângulo como a interseção de três semiplanos</a:t>
            </a:r>
            <a:endParaRPr sz="1800" dirty="0"/>
          </a:p>
        </p:txBody>
      </p:sp>
      <p:sp>
        <p:nvSpPr>
          <p:cNvPr id="267" name="Google Shape;267;p2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21</a:t>
            </a:fld>
            <a:endParaRPr/>
          </a:p>
        </p:txBody>
      </p:sp>
      <p:pic>
        <p:nvPicPr>
          <p:cNvPr id="26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2615" y="1357440"/>
            <a:ext cx="6378767" cy="39777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Triângulo</a:t>
            </a:r>
            <a:endParaRPr/>
          </a:p>
        </p:txBody>
      </p:sp>
      <p:sp>
        <p:nvSpPr>
          <p:cNvPr id="274" name="Google Shape;274;p30"/>
          <p:cNvSpPr txBox="1">
            <a:spLocks noGrp="1"/>
          </p:cNvSpPr>
          <p:nvPr>
            <p:ph type="body" idx="1"/>
          </p:nvPr>
        </p:nvSpPr>
        <p:spPr>
          <a:xfrm>
            <a:off x="390550" y="915175"/>
            <a:ext cx="86397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Como decidir em qual semiplano se encontra um ponto dado? </a:t>
            </a:r>
            <a:endParaRPr/>
          </a:p>
        </p:txBody>
      </p:sp>
      <p:sp>
        <p:nvSpPr>
          <p:cNvPr id="275" name="Google Shape;275;p3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22</a:t>
            </a:fld>
            <a:endParaRPr/>
          </a:p>
        </p:txBody>
      </p:sp>
      <p:sp>
        <p:nvSpPr>
          <p:cNvPr id="276" name="Google Shape;276;p30"/>
          <p:cNvSpPr/>
          <p:nvPr/>
        </p:nvSpPr>
        <p:spPr>
          <a:xfrm flipH="1">
            <a:off x="931625" y="1775600"/>
            <a:ext cx="7504500" cy="3162600"/>
          </a:xfrm>
          <a:prstGeom prst="rtTriangle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30"/>
          <p:cNvSpPr/>
          <p:nvPr/>
        </p:nvSpPr>
        <p:spPr>
          <a:xfrm rot="10800000" flipH="1">
            <a:off x="881950" y="1775600"/>
            <a:ext cx="7504500" cy="3162600"/>
          </a:xfrm>
          <a:prstGeom prst="rtTriangle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78" name="Google Shape;278;p30"/>
          <p:cNvCxnSpPr/>
          <p:nvPr/>
        </p:nvCxnSpPr>
        <p:spPr>
          <a:xfrm rot="10800000" flipH="1">
            <a:off x="867050" y="1775600"/>
            <a:ext cx="7504500" cy="31626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79" name="Google Shape;279;p30"/>
          <p:cNvGrpSpPr/>
          <p:nvPr/>
        </p:nvGrpSpPr>
        <p:grpSpPr>
          <a:xfrm>
            <a:off x="2618175" y="2505000"/>
            <a:ext cx="474900" cy="575525"/>
            <a:chOff x="2618175" y="2505000"/>
            <a:chExt cx="474900" cy="575525"/>
          </a:xfrm>
        </p:grpSpPr>
        <p:sp>
          <p:nvSpPr>
            <p:cNvPr id="280" name="Google Shape;280;p30"/>
            <p:cNvSpPr/>
            <p:nvPr/>
          </p:nvSpPr>
          <p:spPr>
            <a:xfrm>
              <a:off x="2714175" y="2950025"/>
              <a:ext cx="130500" cy="130500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0"/>
            <p:cNvSpPr txBox="1"/>
            <p:nvPr/>
          </p:nvSpPr>
          <p:spPr>
            <a:xfrm>
              <a:off x="2618175" y="2505000"/>
              <a:ext cx="474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>
                  <a:latin typeface="Verdana"/>
                  <a:ea typeface="Verdana"/>
                  <a:cs typeface="Verdana"/>
                  <a:sym typeface="Verdana"/>
                </a:rPr>
                <a:t>A</a:t>
              </a:r>
              <a:endParaRPr sz="2000"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282" name="Google Shape;282;p30"/>
          <p:cNvGrpSpPr/>
          <p:nvPr/>
        </p:nvGrpSpPr>
        <p:grpSpPr>
          <a:xfrm>
            <a:off x="6108875" y="3499225"/>
            <a:ext cx="474900" cy="571900"/>
            <a:chOff x="6108875" y="3499225"/>
            <a:chExt cx="474900" cy="571900"/>
          </a:xfrm>
        </p:grpSpPr>
        <p:sp>
          <p:nvSpPr>
            <p:cNvPr id="283" name="Google Shape;283;p30"/>
            <p:cNvSpPr txBox="1"/>
            <p:nvPr/>
          </p:nvSpPr>
          <p:spPr>
            <a:xfrm>
              <a:off x="6108875" y="3499225"/>
              <a:ext cx="474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>
                  <a:latin typeface="Verdana"/>
                  <a:ea typeface="Verdana"/>
                  <a:cs typeface="Verdana"/>
                  <a:sym typeface="Verdana"/>
                </a:rPr>
                <a:t>B</a:t>
              </a:r>
              <a:endParaRPr sz="2000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84" name="Google Shape;284;p30"/>
            <p:cNvSpPr/>
            <p:nvPr/>
          </p:nvSpPr>
          <p:spPr>
            <a:xfrm>
              <a:off x="6219375" y="3940625"/>
              <a:ext cx="130500" cy="130500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5" name="Google Shape;285;p30"/>
          <p:cNvGrpSpPr/>
          <p:nvPr/>
        </p:nvGrpSpPr>
        <p:grpSpPr>
          <a:xfrm>
            <a:off x="4142175" y="2950025"/>
            <a:ext cx="474900" cy="587700"/>
            <a:chOff x="4142175" y="2950025"/>
            <a:chExt cx="474900" cy="587700"/>
          </a:xfrm>
        </p:grpSpPr>
        <p:sp>
          <p:nvSpPr>
            <p:cNvPr id="286" name="Google Shape;286;p30"/>
            <p:cNvSpPr txBox="1"/>
            <p:nvPr/>
          </p:nvSpPr>
          <p:spPr>
            <a:xfrm>
              <a:off x="4142175" y="2950025"/>
              <a:ext cx="474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>
                  <a:latin typeface="Verdana"/>
                  <a:ea typeface="Verdana"/>
                  <a:cs typeface="Verdana"/>
                  <a:sym typeface="Verdana"/>
                </a:rPr>
                <a:t>C</a:t>
              </a:r>
              <a:endParaRPr sz="2000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87" name="Google Shape;287;p30"/>
            <p:cNvSpPr/>
            <p:nvPr/>
          </p:nvSpPr>
          <p:spPr>
            <a:xfrm>
              <a:off x="4314375" y="3407225"/>
              <a:ext cx="130500" cy="130500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Geometria Analítica - Ensino Médio</a:t>
            </a:r>
            <a:endParaRPr/>
          </a:p>
        </p:txBody>
      </p:sp>
      <p:sp>
        <p:nvSpPr>
          <p:cNvPr id="293" name="Google Shape;293;p3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23</a:t>
            </a:fld>
            <a:endParaRPr/>
          </a:p>
        </p:txBody>
      </p:sp>
      <p:pic>
        <p:nvPicPr>
          <p:cNvPr id="294" name="Google Shape;294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0638" y="1111850"/>
            <a:ext cx="7241486" cy="39790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5" name="Google Shape;295;p31"/>
          <p:cNvGrpSpPr/>
          <p:nvPr/>
        </p:nvGrpSpPr>
        <p:grpSpPr>
          <a:xfrm>
            <a:off x="5856525" y="2758100"/>
            <a:ext cx="1152125" cy="492600"/>
            <a:chOff x="5856525" y="2758100"/>
            <a:chExt cx="1152125" cy="492600"/>
          </a:xfrm>
        </p:grpSpPr>
        <p:sp>
          <p:nvSpPr>
            <p:cNvPr id="296" name="Google Shape;296;p31"/>
            <p:cNvSpPr txBox="1"/>
            <p:nvPr/>
          </p:nvSpPr>
          <p:spPr>
            <a:xfrm>
              <a:off x="6007250" y="2758100"/>
              <a:ext cx="10014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>
                  <a:solidFill>
                    <a:srgbClr val="FF9900"/>
                  </a:solidFill>
                  <a:latin typeface="Verdana"/>
                  <a:ea typeface="Verdana"/>
                  <a:cs typeface="Verdana"/>
                  <a:sym typeface="Verdana"/>
                </a:rPr>
                <a:t>(2,1)</a:t>
              </a:r>
              <a:endParaRPr sz="2000" b="1">
                <a:solidFill>
                  <a:srgbClr val="FF99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97" name="Google Shape;297;p31"/>
            <p:cNvSpPr/>
            <p:nvPr/>
          </p:nvSpPr>
          <p:spPr>
            <a:xfrm>
              <a:off x="5856525" y="2939150"/>
              <a:ext cx="130500" cy="130500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8" name="Google Shape;298;p31"/>
          <p:cNvGrpSpPr/>
          <p:nvPr/>
        </p:nvGrpSpPr>
        <p:grpSpPr>
          <a:xfrm>
            <a:off x="4789725" y="1912650"/>
            <a:ext cx="1197300" cy="492600"/>
            <a:chOff x="4789725" y="1912650"/>
            <a:chExt cx="1197300" cy="492600"/>
          </a:xfrm>
        </p:grpSpPr>
        <p:sp>
          <p:nvSpPr>
            <p:cNvPr id="299" name="Google Shape;299;p31"/>
            <p:cNvSpPr/>
            <p:nvPr/>
          </p:nvSpPr>
          <p:spPr>
            <a:xfrm>
              <a:off x="5856525" y="2119100"/>
              <a:ext cx="130500" cy="130500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1"/>
            <p:cNvSpPr txBox="1"/>
            <p:nvPr/>
          </p:nvSpPr>
          <p:spPr>
            <a:xfrm>
              <a:off x="4789725" y="1912650"/>
              <a:ext cx="10014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>
                  <a:solidFill>
                    <a:srgbClr val="FF0000"/>
                  </a:solidFill>
                  <a:latin typeface="Verdana"/>
                  <a:ea typeface="Verdana"/>
                  <a:cs typeface="Verdana"/>
                  <a:sym typeface="Verdana"/>
                </a:rPr>
                <a:t>(2,2)</a:t>
              </a:r>
              <a:endParaRPr sz="20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301" name="Google Shape;301;p31"/>
          <p:cNvGrpSpPr/>
          <p:nvPr/>
        </p:nvGrpSpPr>
        <p:grpSpPr>
          <a:xfrm>
            <a:off x="5856525" y="1128125"/>
            <a:ext cx="1152125" cy="492600"/>
            <a:chOff x="5856525" y="1128125"/>
            <a:chExt cx="1152125" cy="492600"/>
          </a:xfrm>
        </p:grpSpPr>
        <p:sp>
          <p:nvSpPr>
            <p:cNvPr id="302" name="Google Shape;302;p31"/>
            <p:cNvSpPr/>
            <p:nvPr/>
          </p:nvSpPr>
          <p:spPr>
            <a:xfrm>
              <a:off x="5856525" y="1309163"/>
              <a:ext cx="130500" cy="130500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1"/>
            <p:cNvSpPr txBox="1"/>
            <p:nvPr/>
          </p:nvSpPr>
          <p:spPr>
            <a:xfrm>
              <a:off x="6007250" y="1128125"/>
              <a:ext cx="10014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>
                  <a:solidFill>
                    <a:srgbClr val="0000FF"/>
                  </a:solidFill>
                  <a:latin typeface="Verdana"/>
                  <a:ea typeface="Verdana"/>
                  <a:cs typeface="Verdana"/>
                  <a:sym typeface="Verdana"/>
                </a:rPr>
                <a:t>(2,3)</a:t>
              </a:r>
              <a:endParaRPr sz="2000" b="1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pic>
        <p:nvPicPr>
          <p:cNvPr id="304" name="Google Shape;304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59337" y="3259698"/>
            <a:ext cx="1724025" cy="946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57317" y="1811825"/>
            <a:ext cx="1724064" cy="94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47725" y="567909"/>
            <a:ext cx="1724025" cy="9462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Geometria Analítica - Ensino Médio</a:t>
            </a:r>
            <a:endParaRPr/>
          </a:p>
        </p:txBody>
      </p:sp>
      <p:sp>
        <p:nvSpPr>
          <p:cNvPr id="312" name="Google Shape;312;p3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24</a:t>
            </a:fld>
            <a:endParaRPr/>
          </a:p>
        </p:txBody>
      </p:sp>
      <p:pic>
        <p:nvPicPr>
          <p:cNvPr id="313" name="Google Shape;31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7575" y="752092"/>
            <a:ext cx="7176483" cy="47804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2650" dirty="0"/>
              <a:t>Vetores e a Reta</a:t>
            </a:r>
            <a:endParaRPr sz="2650" dirty="0"/>
          </a:p>
        </p:txBody>
      </p:sp>
      <p:sp>
        <p:nvSpPr>
          <p:cNvPr id="319" name="Google Shape;319;p3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25</a:t>
            </a:fld>
            <a:endParaRPr/>
          </a:p>
        </p:txBody>
      </p:sp>
      <p:sp>
        <p:nvSpPr>
          <p:cNvPr id="320" name="Google Shape;320;p33"/>
          <p:cNvSpPr txBox="1">
            <a:spLocks noGrp="1"/>
          </p:cNvSpPr>
          <p:nvPr>
            <p:ph type="body" idx="1"/>
          </p:nvPr>
        </p:nvSpPr>
        <p:spPr>
          <a:xfrm>
            <a:off x="390550" y="915175"/>
            <a:ext cx="8121900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Neste curso, será fundamental lidar com vetores. Vamos, então, fazer uma abordagem vetorial para nosso problema. </a:t>
            </a:r>
            <a:endParaRPr dirty="0"/>
          </a:p>
        </p:txBody>
      </p:sp>
      <p:pic>
        <p:nvPicPr>
          <p:cNvPr id="4" name="Imagem 3" descr="Gráfico, Gráfico de linhas&#10;&#10;Descrição gerada automaticamente">
            <a:extLst>
              <a:ext uri="{FF2B5EF4-FFF2-40B4-BE49-F238E27FC236}">
                <a16:creationId xmlns:a16="http://schemas.microsoft.com/office/drawing/2014/main" id="{15CF9D75-35BD-4CA2-2998-DFA95458E1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779" y="2320897"/>
            <a:ext cx="6096761" cy="240592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1617DF68-6A8A-969E-3435-DB9483E1C8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5684" y="2245809"/>
            <a:ext cx="2479753" cy="1021266"/>
          </a:xfrm>
          <a:prstGeom prst="rect">
            <a:avLst/>
          </a:prstGeom>
        </p:spPr>
      </p:pic>
      <p:pic>
        <p:nvPicPr>
          <p:cNvPr id="6" name="Imagem 5" descr="Ícone&#10;&#10;Descrição gerada automaticamente">
            <a:extLst>
              <a:ext uri="{FF2B5EF4-FFF2-40B4-BE49-F238E27FC236}">
                <a16:creationId xmlns:a16="http://schemas.microsoft.com/office/drawing/2014/main" id="{55199C71-C548-2597-29F4-A9124BEB29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7502" y="3458504"/>
            <a:ext cx="2437936" cy="1007327"/>
          </a:xfrm>
          <a:prstGeom prst="rect">
            <a:avLst/>
          </a:prstGeom>
        </p:spPr>
      </p:pic>
      <p:pic>
        <p:nvPicPr>
          <p:cNvPr id="7" name="Imagem 6" descr="Gráfico, Gráfico de linhas&#10;&#10;Descrição gerada automaticamente">
            <a:extLst>
              <a:ext uri="{FF2B5EF4-FFF2-40B4-BE49-F238E27FC236}">
                <a16:creationId xmlns:a16="http://schemas.microsoft.com/office/drawing/2014/main" id="{BB6B54E4-C181-E210-EDC2-DEF7E0AC17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168" y="2311802"/>
            <a:ext cx="6127070" cy="24059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2650" dirty="0"/>
              <a:t>Vetores e a Reta</a:t>
            </a:r>
            <a:endParaRPr sz="2650" dirty="0"/>
          </a:p>
        </p:txBody>
      </p:sp>
      <p:sp>
        <p:nvSpPr>
          <p:cNvPr id="319" name="Google Shape;319;p3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26</a:t>
            </a:fld>
            <a:endParaRPr/>
          </a:p>
        </p:txBody>
      </p:sp>
      <p:sp>
        <p:nvSpPr>
          <p:cNvPr id="321" name="Google Shape;321;p33"/>
          <p:cNvSpPr txBox="1">
            <a:spLocks noGrp="1"/>
          </p:cNvSpPr>
          <p:nvPr>
            <p:ph type="body" idx="1"/>
          </p:nvPr>
        </p:nvSpPr>
        <p:spPr>
          <a:xfrm>
            <a:off x="476203" y="736818"/>
            <a:ext cx="8142808" cy="477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b="1"/>
              <a:t>Vetor diretor de uma reta</a:t>
            </a:r>
            <a:r>
              <a:rPr lang="pt-BR"/>
              <a:t> </a:t>
            </a:r>
            <a:endParaRPr/>
          </a:p>
        </p:txBody>
      </p:sp>
      <p:pic>
        <p:nvPicPr>
          <p:cNvPr id="4" name="Imagem 3" descr="Gráfico, Gráfico de linhas&#10;&#10;Descrição gerada automaticamente">
            <a:extLst>
              <a:ext uri="{FF2B5EF4-FFF2-40B4-BE49-F238E27FC236}">
                <a16:creationId xmlns:a16="http://schemas.microsoft.com/office/drawing/2014/main" id="{08B659D5-0473-1D8F-91AA-DBCD5E4362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537" y="1343025"/>
            <a:ext cx="8162925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04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2650" dirty="0"/>
              <a:t>Vetores e a Reta</a:t>
            </a:r>
            <a:endParaRPr sz="2650" dirty="0"/>
          </a:p>
        </p:txBody>
      </p:sp>
      <p:sp>
        <p:nvSpPr>
          <p:cNvPr id="328" name="Google Shape;328;p3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27</a:t>
            </a:fld>
            <a:endParaRPr/>
          </a:p>
        </p:txBody>
      </p:sp>
      <p:pic>
        <p:nvPicPr>
          <p:cNvPr id="329" name="Google Shape;329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4742" y="1694797"/>
            <a:ext cx="7910527" cy="2929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42000" y="4722490"/>
            <a:ext cx="4871600" cy="9305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321;p33">
            <a:extLst>
              <a:ext uri="{FF2B5EF4-FFF2-40B4-BE49-F238E27FC236}">
                <a16:creationId xmlns:a16="http://schemas.microsoft.com/office/drawing/2014/main" id="{3675B671-1F15-A47B-D30B-278C9C5FBA5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39240" y="722879"/>
            <a:ext cx="8142808" cy="477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b="1"/>
              <a:t>Vetor diretor de uma reta</a:t>
            </a:r>
            <a:r>
              <a:rPr lang="pt-BR"/>
              <a:t>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Vetores e a Equação da Reta</a:t>
            </a:r>
            <a:endParaRPr/>
          </a:p>
        </p:txBody>
      </p:sp>
      <p:sp>
        <p:nvSpPr>
          <p:cNvPr id="336" name="Google Shape;336;p3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28</a:t>
            </a:fld>
            <a:endParaRPr/>
          </a:p>
        </p:txBody>
      </p:sp>
      <p:pic>
        <p:nvPicPr>
          <p:cNvPr id="337" name="Google Shape;337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82117"/>
            <a:ext cx="8839199" cy="3376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10750" y="4027785"/>
            <a:ext cx="3667126" cy="15205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Equação Geral da Reta</a:t>
            </a:r>
            <a:endParaRPr/>
          </a:p>
        </p:txBody>
      </p:sp>
      <p:sp>
        <p:nvSpPr>
          <p:cNvPr id="345" name="Google Shape;345;p36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Podemos construir a equação geral da reta da seguinte forma:</a:t>
            </a:r>
            <a:endParaRPr/>
          </a:p>
        </p:txBody>
      </p:sp>
      <p:sp>
        <p:nvSpPr>
          <p:cNvPr id="346" name="Google Shape;346;p3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29</a:t>
            </a:fld>
            <a:endParaRPr/>
          </a:p>
        </p:txBody>
      </p:sp>
      <p:pic>
        <p:nvPicPr>
          <p:cNvPr id="347" name="Google Shape;347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5544" y="1425522"/>
            <a:ext cx="6709144" cy="3120814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36"/>
          <p:cNvSpPr/>
          <p:nvPr/>
        </p:nvSpPr>
        <p:spPr>
          <a:xfrm>
            <a:off x="3109476" y="4876025"/>
            <a:ext cx="422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onde </a:t>
            </a:r>
            <a:r>
              <a:rPr lang="pt-BR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é o coeficiente angular da reta.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Revendo: </a:t>
            </a:r>
            <a:r>
              <a:rPr lang="pt-BR" dirty="0" err="1"/>
              <a:t>Framebuffer</a:t>
            </a:r>
            <a:endParaRPr dirty="0"/>
          </a:p>
        </p:txBody>
      </p:sp>
      <p:sp>
        <p:nvSpPr>
          <p:cNvPr id="81" name="Google Shape;81;p10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/>
              <a:t>Memória na placa gráfica que será usada para produzir a imagem no monitor que estiver conectado.</a:t>
            </a:r>
            <a:endParaRPr/>
          </a:p>
        </p:txBody>
      </p:sp>
      <p:sp>
        <p:nvSpPr>
          <p:cNvPr id="82" name="Google Shape;82;p1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</a:t>
            </a:fld>
            <a:endParaRPr/>
          </a:p>
        </p:txBody>
      </p:sp>
      <p:pic>
        <p:nvPicPr>
          <p:cNvPr id="83" name="Google Shape;83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850" y="2356125"/>
            <a:ext cx="3067650" cy="222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08476" y="2165950"/>
            <a:ext cx="2964024" cy="222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77065" y="2834413"/>
            <a:ext cx="1784280" cy="88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Google Shape;354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97944" y="3530008"/>
            <a:ext cx="2082627" cy="1720431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3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Recordando o produto escalar</a:t>
            </a:r>
            <a:endParaRPr/>
          </a:p>
        </p:txBody>
      </p:sp>
      <p:sp>
        <p:nvSpPr>
          <p:cNvPr id="356" name="Google Shape;356;p37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Todos se lembram disso?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O </a:t>
            </a:r>
            <a:r>
              <a:rPr lang="pt-BR" b="1" dirty="0"/>
              <a:t>produto escalar </a:t>
            </a:r>
            <a:r>
              <a:rPr lang="pt-BR" dirty="0"/>
              <a:t>(ou interno) entre dois vetores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                   e                   é: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Podemos também falar que o produto escalar é:</a:t>
            </a:r>
            <a:endParaRPr dirty="0"/>
          </a:p>
        </p:txBody>
      </p:sp>
      <p:sp>
        <p:nvSpPr>
          <p:cNvPr id="357" name="Google Shape;357;p3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30</a:t>
            </a:fld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D82C036-A0BB-FDFD-BE23-D1B3546FE9CE}"/>
                  </a:ext>
                </a:extLst>
              </p:cNvPr>
              <p:cNvSpPr txBox="1"/>
              <p:nvPr/>
            </p:nvSpPr>
            <p:spPr>
              <a:xfrm>
                <a:off x="475013" y="1899157"/>
                <a:ext cx="167032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pt-BR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acc>
                      <m:r>
                        <a:rPr lang="pt-BR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pt-B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24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pt-B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pt-BR" sz="2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D82C036-A0BB-FDFD-BE23-D1B3546FE9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013" y="1899157"/>
                <a:ext cx="1670329" cy="369332"/>
              </a:xfrm>
              <a:prstGeom prst="rect">
                <a:avLst/>
              </a:prstGeom>
              <a:blipFill>
                <a:blip r:embed="rId4"/>
                <a:stretch>
                  <a:fillRect l="-1825" r="-5474" b="-38333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FA7E559-4F59-BF14-25E8-FD5B5DE77C12}"/>
                  </a:ext>
                </a:extLst>
              </p:cNvPr>
              <p:cNvSpPr txBox="1"/>
              <p:nvPr/>
            </p:nvSpPr>
            <p:spPr>
              <a:xfrm>
                <a:off x="2360929" y="1899157"/>
                <a:ext cx="163666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pt-BR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  <m:r>
                        <a:rPr lang="pt-BR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pt-B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pt-B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pt-BR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FA7E559-4F59-BF14-25E8-FD5B5DE77C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0929" y="1899157"/>
                <a:ext cx="1636666" cy="369332"/>
              </a:xfrm>
              <a:prstGeom prst="rect">
                <a:avLst/>
              </a:prstGeom>
              <a:blipFill>
                <a:blip r:embed="rId5"/>
                <a:stretch>
                  <a:fillRect l="-2602" t="-35000" r="-5948" b="-38333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98552E5-CB14-5F2E-0664-26B71E337BCE}"/>
                  </a:ext>
                </a:extLst>
              </p:cNvPr>
              <p:cNvSpPr txBox="1"/>
              <p:nvPr/>
            </p:nvSpPr>
            <p:spPr>
              <a:xfrm>
                <a:off x="1520961" y="2619703"/>
                <a:ext cx="4016549" cy="55399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pt-BR" sz="3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t-BR" sz="36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acc>
                      <m:r>
                        <a:rPr lang="pt-BR" sz="3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pt-BR" sz="36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t-BR" sz="36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  <m:r>
                        <a:rPr lang="pt-BR" sz="360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t-BR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36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pt-BR" sz="36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pt-BR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36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pt-BR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pt-BR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t-BR" sz="3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36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pt-BR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pt-BR" sz="3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36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pt-BR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pt-BR" sz="36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98552E5-CB14-5F2E-0664-26B71E337B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0961" y="2619703"/>
                <a:ext cx="4016549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A24D62E-2746-A1C6-2264-718F90440343}"/>
                  </a:ext>
                </a:extLst>
              </p:cNvPr>
              <p:cNvSpPr txBox="1"/>
              <p:nvPr/>
            </p:nvSpPr>
            <p:spPr>
              <a:xfrm>
                <a:off x="1520961" y="3977423"/>
                <a:ext cx="4551952" cy="55399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pt-BR" sz="3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t-BR" sz="36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acc>
                      <m:r>
                        <a:rPr lang="pt-BR" sz="3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pt-BR" sz="36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t-BR" sz="36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  <m:r>
                        <a:rPr lang="pt-BR" sz="360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‖"/>
                          <m:endChr m:val="‖"/>
                          <m:ctrlPr>
                            <a:rPr lang="pt-BR" sz="36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pt-BR" sz="3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sz="36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acc>
                        </m:e>
                      </m:d>
                      <m:r>
                        <a:rPr lang="pt-BR" sz="3600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‖"/>
                          <m:endChr m:val="‖"/>
                          <m:ctrlPr>
                            <a:rPr lang="pt-BR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pt-BR" sz="36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sz="36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e>
                      </m:d>
                      <m:r>
                        <a:rPr lang="pt-BR" sz="3600" b="0" i="1" smtClean="0">
                          <a:latin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pt-BR" sz="3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pt-BR" sz="36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pt-BR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pt-BR" sz="3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A24D62E-2746-A1C6-2264-718F904403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0961" y="3977423"/>
                <a:ext cx="4551952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Cada reta define dois semiplanos</a:t>
            </a:r>
            <a:endParaRPr/>
          </a:p>
        </p:txBody>
      </p:sp>
      <p:sp>
        <p:nvSpPr>
          <p:cNvPr id="376" name="Google Shape;376;p39"/>
          <p:cNvSpPr txBox="1">
            <a:spLocks noGrp="1"/>
          </p:cNvSpPr>
          <p:nvPr>
            <p:ph type="body" idx="1"/>
          </p:nvPr>
        </p:nvSpPr>
        <p:spPr>
          <a:xfrm>
            <a:off x="390550" y="838980"/>
            <a:ext cx="8428200" cy="21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Equação geral da reta:</a:t>
            </a:r>
            <a:endParaRPr/>
          </a:p>
          <a:p>
            <a:pPr marL="198900" lvl="0" indent="-198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/>
              <a:t>L(x, y) = Ax + By + C </a:t>
            </a:r>
            <a:endParaRPr/>
          </a:p>
          <a:p>
            <a:pPr marL="0" lvl="0" indent="0" algn="l" rtl="0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Font typeface="Verdana"/>
              <a:buNone/>
            </a:pPr>
            <a:endParaRPr sz="600"/>
          </a:p>
          <a:p>
            <a:pPr marL="198900" lvl="0" indent="-198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/>
              <a:t>Se o ponto (x,y) está sobre a linha : L(x, y) = 0</a:t>
            </a:r>
            <a:endParaRPr/>
          </a:p>
          <a:p>
            <a:pPr marL="198900" lvl="0" indent="-198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/>
              <a:t>Se no “lado negativo” da linha: L(x, y) &lt; 0</a:t>
            </a:r>
            <a:endParaRPr/>
          </a:p>
          <a:p>
            <a:pPr marL="198900" lvl="0" indent="-198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/>
              <a:t>Se no "lado positivo” da linha: L(x, y) &gt; 0</a:t>
            </a:r>
            <a:endParaRPr/>
          </a:p>
        </p:txBody>
      </p:sp>
      <p:sp>
        <p:nvSpPr>
          <p:cNvPr id="377" name="Google Shape;377;p3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31</a:t>
            </a:fld>
            <a:endParaRPr/>
          </a:p>
        </p:txBody>
      </p:sp>
      <p:cxnSp>
        <p:nvCxnSpPr>
          <p:cNvPr id="378" name="Google Shape;378;p39"/>
          <p:cNvCxnSpPr/>
          <p:nvPr/>
        </p:nvCxnSpPr>
        <p:spPr>
          <a:xfrm rot="10800000" flipH="1">
            <a:off x="660400" y="3087064"/>
            <a:ext cx="7579360" cy="1998376"/>
          </a:xfrm>
          <a:prstGeom prst="straightConnector1">
            <a:avLst/>
          </a:prstGeom>
          <a:noFill/>
          <a:ln w="76200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79" name="Google Shape;379;p39"/>
          <p:cNvSpPr/>
          <p:nvPr/>
        </p:nvSpPr>
        <p:spPr>
          <a:xfrm>
            <a:off x="4109454" y="3334923"/>
            <a:ext cx="563100" cy="19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&lt; 0</a:t>
            </a:r>
            <a:endParaRPr sz="9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 0</a:t>
            </a:r>
            <a:endParaRPr sz="9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&gt; 0</a:t>
            </a:r>
            <a:endParaRPr sz="9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4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Trabalhando na Equação da Reta</a:t>
            </a:r>
            <a:endParaRPr/>
          </a:p>
        </p:txBody>
      </p:sp>
      <p:sp>
        <p:nvSpPr>
          <p:cNvPr id="386" name="Google Shape;386;p4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32</a:t>
            </a:fld>
            <a:endParaRPr/>
          </a:p>
        </p:txBody>
      </p:sp>
      <p:cxnSp>
        <p:nvCxnSpPr>
          <p:cNvPr id="387" name="Google Shape;387;p40"/>
          <p:cNvCxnSpPr/>
          <p:nvPr/>
        </p:nvCxnSpPr>
        <p:spPr>
          <a:xfrm rot="10800000" flipH="1">
            <a:off x="499621" y="1618121"/>
            <a:ext cx="8319159" cy="1640264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88" name="Google Shape;388;p40"/>
          <p:cNvCxnSpPr/>
          <p:nvPr/>
        </p:nvCxnSpPr>
        <p:spPr>
          <a:xfrm rot="10800000" flipH="1">
            <a:off x="3026004" y="2258153"/>
            <a:ext cx="2558233" cy="500614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389" name="Google Shape;389;p40"/>
          <p:cNvSpPr/>
          <p:nvPr/>
        </p:nvSpPr>
        <p:spPr>
          <a:xfrm>
            <a:off x="5573669" y="2185643"/>
            <a:ext cx="114071" cy="114071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40"/>
          <p:cNvSpPr/>
          <p:nvPr/>
        </p:nvSpPr>
        <p:spPr>
          <a:xfrm>
            <a:off x="4129812" y="2481500"/>
            <a:ext cx="33695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endParaRPr/>
          </a:p>
        </p:txBody>
      </p:sp>
      <p:sp>
        <p:nvSpPr>
          <p:cNvPr id="391" name="Google Shape;391;p40"/>
          <p:cNvSpPr/>
          <p:nvPr/>
        </p:nvSpPr>
        <p:spPr>
          <a:xfrm>
            <a:off x="2689049" y="2720650"/>
            <a:ext cx="575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pt-BR" sz="2400" b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392" name="Google Shape;392;p40"/>
          <p:cNvSpPr/>
          <p:nvPr/>
        </p:nvSpPr>
        <p:spPr>
          <a:xfrm>
            <a:off x="5552406" y="2197500"/>
            <a:ext cx="690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pt-BR" sz="2400" b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393" name="Google Shape;393;p40"/>
          <p:cNvSpPr/>
          <p:nvPr/>
        </p:nvSpPr>
        <p:spPr>
          <a:xfrm>
            <a:off x="2576774" y="1826175"/>
            <a:ext cx="2678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Vetor Tangente a Reta</a:t>
            </a:r>
            <a:endParaRPr/>
          </a:p>
        </p:txBody>
      </p:sp>
      <p:sp>
        <p:nvSpPr>
          <p:cNvPr id="394" name="Google Shape;394;p40"/>
          <p:cNvSpPr/>
          <p:nvPr/>
        </p:nvSpPr>
        <p:spPr>
          <a:xfrm>
            <a:off x="3144001" y="3723625"/>
            <a:ext cx="5124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 = P</a:t>
            </a:r>
            <a:r>
              <a:rPr lang="pt-BR" sz="2800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</a:t>
            </a:r>
            <a:r>
              <a:rPr lang="pt-B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P</a:t>
            </a:r>
            <a:r>
              <a:rPr lang="pt-BR" sz="2800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  </a:t>
            </a:r>
            <a:r>
              <a:rPr lang="pt-B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 (x</a:t>
            </a:r>
            <a:r>
              <a:rPr lang="pt-BR" sz="2800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pt-B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x</a:t>
            </a:r>
            <a:r>
              <a:rPr lang="pt-BR" sz="2800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pt-B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y</a:t>
            </a:r>
            <a:r>
              <a:rPr lang="pt-BR" sz="2800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pt-B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y</a:t>
            </a:r>
            <a:r>
              <a:rPr lang="pt-BR" sz="2800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pt-B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4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Vetor normal à reta no plano</a:t>
            </a:r>
            <a:endParaRPr/>
          </a:p>
        </p:txBody>
      </p:sp>
      <p:sp>
        <p:nvSpPr>
          <p:cNvPr id="401" name="Google Shape;401;p4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33</a:t>
            </a:fld>
            <a:endParaRPr/>
          </a:p>
        </p:txBody>
      </p:sp>
      <p:pic>
        <p:nvPicPr>
          <p:cNvPr id="402" name="Google Shape;402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0226" y="968900"/>
            <a:ext cx="6108775" cy="3004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41919" y="968900"/>
            <a:ext cx="1576275" cy="61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49960" y="1754100"/>
            <a:ext cx="2528890" cy="515925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41"/>
          <p:cNvSpPr txBox="1">
            <a:spLocks noGrp="1"/>
          </p:cNvSpPr>
          <p:nvPr>
            <p:ph type="body" idx="1"/>
          </p:nvPr>
        </p:nvSpPr>
        <p:spPr>
          <a:xfrm>
            <a:off x="312850" y="4141029"/>
            <a:ext cx="2915400" cy="61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Escolhendo n</a:t>
            </a:r>
            <a:r>
              <a:rPr lang="pt-BR" baseline="-25000"/>
              <a:t>x</a:t>
            </a:r>
            <a:r>
              <a:rPr lang="pt-BR"/>
              <a:t> = b:</a:t>
            </a:r>
            <a:endParaRPr/>
          </a:p>
        </p:txBody>
      </p:sp>
      <p:pic>
        <p:nvPicPr>
          <p:cNvPr id="406" name="Google Shape;406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17512" y="4053625"/>
            <a:ext cx="2351263" cy="51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4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15221" y="4582350"/>
            <a:ext cx="2155826" cy="51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4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615221" y="5111075"/>
            <a:ext cx="1372729" cy="515925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41"/>
          <p:cNvSpPr txBox="1">
            <a:spLocks noGrp="1"/>
          </p:cNvSpPr>
          <p:nvPr>
            <p:ph type="body" idx="1"/>
          </p:nvPr>
        </p:nvSpPr>
        <p:spPr>
          <a:xfrm>
            <a:off x="7194393" y="4125938"/>
            <a:ext cx="1195200" cy="61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Então:</a:t>
            </a:r>
            <a:endParaRPr/>
          </a:p>
        </p:txBody>
      </p:sp>
      <p:pic>
        <p:nvPicPr>
          <p:cNvPr id="410" name="Google Shape;410;p4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708604" y="4585850"/>
            <a:ext cx="2166784" cy="6454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1" name="Google Shape;411;p41"/>
          <p:cNvGrpSpPr/>
          <p:nvPr/>
        </p:nvGrpSpPr>
        <p:grpSpPr>
          <a:xfrm>
            <a:off x="2938825" y="1091425"/>
            <a:ext cx="1811100" cy="184162"/>
            <a:chOff x="2938825" y="969988"/>
            <a:chExt cx="1811100" cy="184162"/>
          </a:xfrm>
        </p:grpSpPr>
        <p:cxnSp>
          <p:nvCxnSpPr>
            <p:cNvPr id="412" name="Google Shape;412;p41"/>
            <p:cNvCxnSpPr/>
            <p:nvPr/>
          </p:nvCxnSpPr>
          <p:spPr>
            <a:xfrm>
              <a:off x="2938825" y="1154150"/>
              <a:ext cx="18111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ot"/>
              <a:round/>
              <a:headEnd type="triangle" w="med" len="med"/>
              <a:tailEnd type="triangle" w="med" len="med"/>
            </a:ln>
          </p:spPr>
        </p:cxnSp>
        <p:pic>
          <p:nvPicPr>
            <p:cNvPr id="413" name="Google Shape;413;p41"/>
            <p:cNvPicPr preferRelativeResize="0"/>
            <p:nvPr/>
          </p:nvPicPr>
          <p:blipFill rotWithShape="1">
            <a:blip r:embed="rId5">
              <a:alphaModFix/>
            </a:blip>
            <a:srcRect l="7358" t="32922" r="85638" b="28991"/>
            <a:stretch/>
          </p:blipFill>
          <p:spPr>
            <a:xfrm>
              <a:off x="3769550" y="969988"/>
              <a:ext cx="149650" cy="1660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14" name="Google Shape;414;p41"/>
          <p:cNvGrpSpPr/>
          <p:nvPr/>
        </p:nvGrpSpPr>
        <p:grpSpPr>
          <a:xfrm>
            <a:off x="2702943" y="1427175"/>
            <a:ext cx="195020" cy="589500"/>
            <a:chOff x="2581505" y="1427175"/>
            <a:chExt cx="195020" cy="589500"/>
          </a:xfrm>
        </p:grpSpPr>
        <p:cxnSp>
          <p:nvCxnSpPr>
            <p:cNvPr id="415" name="Google Shape;415;p41"/>
            <p:cNvCxnSpPr/>
            <p:nvPr/>
          </p:nvCxnSpPr>
          <p:spPr>
            <a:xfrm>
              <a:off x="2776525" y="1427175"/>
              <a:ext cx="0" cy="5895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ot"/>
              <a:round/>
              <a:headEnd type="triangle" w="med" len="med"/>
              <a:tailEnd type="triangle" w="med" len="med"/>
            </a:ln>
          </p:spPr>
        </p:cxnSp>
        <p:pic>
          <p:nvPicPr>
            <p:cNvPr id="416" name="Google Shape;416;p41"/>
            <p:cNvPicPr preferRelativeResize="0"/>
            <p:nvPr/>
          </p:nvPicPr>
          <p:blipFill rotWithShape="1">
            <a:blip r:embed="rId5">
              <a:alphaModFix/>
            </a:blip>
            <a:srcRect l="18343" t="24820" r="74900" b="33584"/>
            <a:stretch/>
          </p:blipFill>
          <p:spPr>
            <a:xfrm>
              <a:off x="2581505" y="1629849"/>
              <a:ext cx="146607" cy="1841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17" name="Google Shape;417;p41"/>
          <p:cNvGrpSpPr/>
          <p:nvPr/>
        </p:nvGrpSpPr>
        <p:grpSpPr>
          <a:xfrm>
            <a:off x="3664327" y="2016675"/>
            <a:ext cx="260450" cy="1836600"/>
            <a:chOff x="3854425" y="2016675"/>
            <a:chExt cx="260450" cy="1836600"/>
          </a:xfrm>
        </p:grpSpPr>
        <p:cxnSp>
          <p:nvCxnSpPr>
            <p:cNvPr id="418" name="Google Shape;418;p41"/>
            <p:cNvCxnSpPr/>
            <p:nvPr/>
          </p:nvCxnSpPr>
          <p:spPr>
            <a:xfrm>
              <a:off x="3854425" y="2016675"/>
              <a:ext cx="0" cy="18366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ot"/>
              <a:round/>
              <a:headEnd type="triangle" w="med" len="med"/>
              <a:tailEnd type="triangle" w="med" len="med"/>
            </a:ln>
          </p:spPr>
        </p:cxnSp>
        <p:pic>
          <p:nvPicPr>
            <p:cNvPr id="419" name="Google Shape;419;p41"/>
            <p:cNvPicPr preferRelativeResize="0"/>
            <p:nvPr/>
          </p:nvPicPr>
          <p:blipFill rotWithShape="1">
            <a:blip r:embed="rId5">
              <a:alphaModFix/>
            </a:blip>
            <a:srcRect l="59142" t="30037" r="28805" b="15516"/>
            <a:stretch/>
          </p:blipFill>
          <p:spPr>
            <a:xfrm>
              <a:off x="3890325" y="2831500"/>
              <a:ext cx="224550" cy="2069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20" name="Google Shape;420;p41"/>
          <p:cNvGrpSpPr/>
          <p:nvPr/>
        </p:nvGrpSpPr>
        <p:grpSpPr>
          <a:xfrm>
            <a:off x="2990075" y="3943938"/>
            <a:ext cx="572400" cy="193525"/>
            <a:chOff x="2990075" y="3943938"/>
            <a:chExt cx="572400" cy="193525"/>
          </a:xfrm>
        </p:grpSpPr>
        <p:cxnSp>
          <p:nvCxnSpPr>
            <p:cNvPr id="421" name="Google Shape;421;p41"/>
            <p:cNvCxnSpPr/>
            <p:nvPr/>
          </p:nvCxnSpPr>
          <p:spPr>
            <a:xfrm>
              <a:off x="2990075" y="3943938"/>
              <a:ext cx="5724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ot"/>
              <a:round/>
              <a:headEnd type="triangle" w="med" len="med"/>
              <a:tailEnd type="triangle" w="med" len="med"/>
            </a:ln>
          </p:spPr>
        </p:cxnSp>
        <p:pic>
          <p:nvPicPr>
            <p:cNvPr id="422" name="Google Shape;422;p41"/>
            <p:cNvPicPr preferRelativeResize="0"/>
            <p:nvPr/>
          </p:nvPicPr>
          <p:blipFill rotWithShape="1">
            <a:blip r:embed="rId5">
              <a:alphaModFix/>
            </a:blip>
            <a:srcRect l="41894" t="32111" r="45921" b="17198"/>
            <a:stretch/>
          </p:blipFill>
          <p:spPr>
            <a:xfrm>
              <a:off x="3170200" y="3957388"/>
              <a:ext cx="212149" cy="1800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4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Anotação</a:t>
            </a:r>
            <a:endParaRPr/>
          </a:p>
        </p:txBody>
      </p:sp>
      <p:sp>
        <p:nvSpPr>
          <p:cNvPr id="429" name="Google Shape;429;p4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34</a:t>
            </a:fld>
            <a:endParaRPr/>
          </a:p>
        </p:txBody>
      </p:sp>
      <p:pic>
        <p:nvPicPr>
          <p:cNvPr id="430" name="Google Shape;430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9335" y="838975"/>
            <a:ext cx="6125327" cy="449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4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2600"/>
            </a:pPr>
            <a:r>
              <a:rPr lang="pt-BR" sz="2650" dirty="0"/>
              <a:t>Trabalhando com </a:t>
            </a:r>
            <a:r>
              <a:rPr lang="pt-BR" sz="2700" dirty="0"/>
              <a:t>o Vetor Normal</a:t>
            </a:r>
            <a:endParaRPr lang="pt-BR" sz="2700" dirty="0">
              <a:solidFill>
                <a:srgbClr val="000000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SzPts val="2600"/>
              <a:buFont typeface="Verdana"/>
              <a:buNone/>
            </a:pPr>
            <a:endParaRPr lang="pt-BR" sz="2650" dirty="0"/>
          </a:p>
        </p:txBody>
      </p:sp>
      <p:sp>
        <p:nvSpPr>
          <p:cNvPr id="437" name="Google Shape;437;p4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35</a:t>
            </a:fld>
            <a:endParaRPr/>
          </a:p>
        </p:txBody>
      </p:sp>
      <p:cxnSp>
        <p:nvCxnSpPr>
          <p:cNvPr id="438" name="Google Shape;438;p43"/>
          <p:cNvCxnSpPr/>
          <p:nvPr/>
        </p:nvCxnSpPr>
        <p:spPr>
          <a:xfrm rot="10800000" flipH="1">
            <a:off x="499621" y="1618121"/>
            <a:ext cx="8319159" cy="1640264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39" name="Google Shape;439;p43"/>
          <p:cNvSpPr/>
          <p:nvPr/>
        </p:nvSpPr>
        <p:spPr>
          <a:xfrm>
            <a:off x="1814108" y="3768834"/>
            <a:ext cx="15882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Vetor Normal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à Reta</a:t>
            </a:r>
            <a:endParaRPr/>
          </a:p>
        </p:txBody>
      </p:sp>
      <p:sp>
        <p:nvSpPr>
          <p:cNvPr id="440" name="Google Shape;440;p43"/>
          <p:cNvSpPr/>
          <p:nvPr/>
        </p:nvSpPr>
        <p:spPr>
          <a:xfrm>
            <a:off x="220101" y="1481975"/>
            <a:ext cx="5639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dirty="0" err="1">
                <a:solidFill>
                  <a:srgbClr val="1155CC"/>
                </a:solidFill>
              </a:rPr>
              <a:t>n</a:t>
            </a:r>
            <a:r>
              <a:rPr lang="pt-BR" sz="2800" b="1" dirty="0">
                <a:solidFill>
                  <a:srgbClr val="1155CC"/>
                </a:solidFill>
              </a:rPr>
              <a:t> = </a:t>
            </a:r>
            <a:r>
              <a:rPr lang="pt-BR" sz="2800" b="1" dirty="0" err="1">
                <a:solidFill>
                  <a:srgbClr val="1155CC"/>
                </a:solidFill>
              </a:rPr>
              <a:t>Perp</a:t>
            </a:r>
            <a:r>
              <a:rPr lang="pt-BR" sz="2800" b="1" dirty="0">
                <a:solidFill>
                  <a:srgbClr val="1155CC"/>
                </a:solidFill>
              </a:rPr>
              <a:t>(</a:t>
            </a:r>
            <a:r>
              <a:rPr lang="pt-BR" sz="2800" b="1" dirty="0" err="1">
                <a:solidFill>
                  <a:srgbClr val="1155CC"/>
                </a:solidFill>
              </a:rPr>
              <a:t>v</a:t>
            </a:r>
            <a:r>
              <a:rPr lang="pt-BR" sz="2800" b="1" dirty="0">
                <a:solidFill>
                  <a:srgbClr val="1155CC"/>
                </a:solidFill>
              </a:rPr>
              <a:t>)</a:t>
            </a:r>
            <a:r>
              <a:rPr lang="pt-BR" sz="2800" b="1" baseline="-25000" dirty="0">
                <a:solidFill>
                  <a:srgbClr val="1155CC"/>
                </a:solidFill>
              </a:rPr>
              <a:t> </a:t>
            </a:r>
            <a:r>
              <a:rPr lang="pt-BR" sz="2800" b="1" dirty="0">
                <a:solidFill>
                  <a:srgbClr val="1155CC"/>
                </a:solidFill>
              </a:rPr>
              <a:t>= (y</a:t>
            </a:r>
            <a:r>
              <a:rPr lang="pt-BR" sz="2800" b="1" baseline="-25000" dirty="0">
                <a:solidFill>
                  <a:srgbClr val="1155CC"/>
                </a:solidFill>
              </a:rPr>
              <a:t>1</a:t>
            </a:r>
            <a:r>
              <a:rPr lang="pt-BR" sz="2800" b="1" dirty="0">
                <a:solidFill>
                  <a:srgbClr val="1155CC"/>
                </a:solidFill>
              </a:rPr>
              <a:t> – y</a:t>
            </a:r>
            <a:r>
              <a:rPr lang="pt-BR" sz="2800" b="1" baseline="-25000" dirty="0">
                <a:solidFill>
                  <a:srgbClr val="1155CC"/>
                </a:solidFill>
              </a:rPr>
              <a:t>0</a:t>
            </a:r>
            <a:r>
              <a:rPr lang="pt-BR" sz="2800" b="1" dirty="0">
                <a:solidFill>
                  <a:srgbClr val="1155CC"/>
                </a:solidFill>
              </a:rPr>
              <a:t>, – (x</a:t>
            </a:r>
            <a:r>
              <a:rPr lang="pt-BR" sz="2800" b="1" baseline="-25000" dirty="0">
                <a:solidFill>
                  <a:srgbClr val="1155CC"/>
                </a:solidFill>
              </a:rPr>
              <a:t>1</a:t>
            </a:r>
            <a:r>
              <a:rPr lang="pt-BR" sz="2800" b="1" dirty="0">
                <a:solidFill>
                  <a:srgbClr val="1155CC"/>
                </a:solidFill>
              </a:rPr>
              <a:t> – x</a:t>
            </a:r>
            <a:r>
              <a:rPr lang="pt-BR" sz="2800" b="1" baseline="-25000" dirty="0">
                <a:solidFill>
                  <a:srgbClr val="1155CC"/>
                </a:solidFill>
              </a:rPr>
              <a:t>0</a:t>
            </a:r>
            <a:r>
              <a:rPr lang="pt-BR" sz="2800" b="1" dirty="0">
                <a:solidFill>
                  <a:srgbClr val="1155CC"/>
                </a:solidFill>
              </a:rPr>
              <a:t>) ) </a:t>
            </a:r>
            <a:endParaRPr sz="2800" b="1" dirty="0">
              <a:solidFill>
                <a:srgbClr val="1155CC"/>
              </a:solidFill>
            </a:endParaRPr>
          </a:p>
        </p:txBody>
      </p:sp>
      <p:sp>
        <p:nvSpPr>
          <p:cNvPr id="441" name="Google Shape;441;p43"/>
          <p:cNvSpPr/>
          <p:nvPr/>
        </p:nvSpPr>
        <p:spPr>
          <a:xfrm rot="-668211">
            <a:off x="3044814" y="2736731"/>
            <a:ext cx="230445" cy="23044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43"/>
          <p:cNvSpPr/>
          <p:nvPr/>
        </p:nvSpPr>
        <p:spPr>
          <a:xfrm>
            <a:off x="4129812" y="2481500"/>
            <a:ext cx="33695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chemeClr val="dk1"/>
                </a:solidFill>
              </a:rPr>
              <a:t>v</a:t>
            </a:r>
            <a:endParaRPr/>
          </a:p>
        </p:txBody>
      </p:sp>
      <p:sp>
        <p:nvSpPr>
          <p:cNvPr id="443" name="Google Shape;443;p43"/>
          <p:cNvSpPr/>
          <p:nvPr/>
        </p:nvSpPr>
        <p:spPr>
          <a:xfrm>
            <a:off x="3339291" y="3808650"/>
            <a:ext cx="38664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chemeClr val="dk1"/>
                </a:solidFill>
              </a:rPr>
              <a:t>n</a:t>
            </a:r>
            <a:endParaRPr/>
          </a:p>
        </p:txBody>
      </p:sp>
      <p:sp>
        <p:nvSpPr>
          <p:cNvPr id="444" name="Google Shape;444;p43"/>
          <p:cNvSpPr/>
          <p:nvPr/>
        </p:nvSpPr>
        <p:spPr>
          <a:xfrm>
            <a:off x="2563025" y="2857500"/>
            <a:ext cx="537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pt-BR" sz="2400" b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445" name="Google Shape;445;p43"/>
          <p:cNvSpPr/>
          <p:nvPr/>
        </p:nvSpPr>
        <p:spPr>
          <a:xfrm>
            <a:off x="5312500" y="2319606"/>
            <a:ext cx="6978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pt-BR" sz="2400" b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cxnSp>
        <p:nvCxnSpPr>
          <p:cNvPr id="446" name="Google Shape;446;p43"/>
          <p:cNvCxnSpPr/>
          <p:nvPr/>
        </p:nvCxnSpPr>
        <p:spPr>
          <a:xfrm rot="10800000" flipH="1">
            <a:off x="3007994" y="2248981"/>
            <a:ext cx="2558100" cy="5007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447" name="Google Shape;447;p43"/>
          <p:cNvSpPr/>
          <p:nvPr/>
        </p:nvSpPr>
        <p:spPr>
          <a:xfrm>
            <a:off x="5526305" y="2191636"/>
            <a:ext cx="114000" cy="114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48" name="Google Shape;448;p43"/>
          <p:cNvCxnSpPr/>
          <p:nvPr/>
        </p:nvCxnSpPr>
        <p:spPr>
          <a:xfrm rot="-5400000" flipH="1">
            <a:off x="1982225" y="3773203"/>
            <a:ext cx="2558100" cy="5007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449" name="Google Shape;449;p43"/>
          <p:cNvSpPr/>
          <p:nvPr/>
        </p:nvSpPr>
        <p:spPr>
          <a:xfrm>
            <a:off x="220088" y="794200"/>
            <a:ext cx="5639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 err="1">
                <a:solidFill>
                  <a:schemeClr val="dk1"/>
                </a:solidFill>
              </a:rPr>
              <a:t>v</a:t>
            </a:r>
            <a:r>
              <a:rPr lang="pt-BR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(</a:t>
            </a:r>
            <a:r>
              <a:rPr lang="pt-BR" sz="2800" dirty="0">
                <a:solidFill>
                  <a:schemeClr val="dk1"/>
                </a:solidFill>
              </a:rPr>
              <a:t>x</a:t>
            </a:r>
            <a:r>
              <a:rPr lang="pt-BR" sz="2800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pt-BR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pt-BR" sz="2800" dirty="0">
                <a:solidFill>
                  <a:schemeClr val="dk1"/>
                </a:solidFill>
              </a:rPr>
              <a:t>x</a:t>
            </a:r>
            <a:r>
              <a:rPr lang="pt-BR" sz="2800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pt-BR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800" dirty="0">
                <a:solidFill>
                  <a:schemeClr val="dk1"/>
                </a:solidFill>
              </a:rPr>
              <a:t>y</a:t>
            </a:r>
            <a:r>
              <a:rPr lang="pt-BR" sz="2800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pt-BR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pt-BR" sz="2800" dirty="0">
                <a:solidFill>
                  <a:schemeClr val="dk1"/>
                </a:solidFill>
              </a:rPr>
              <a:t>y</a:t>
            </a:r>
            <a:r>
              <a:rPr lang="pt-BR" sz="2800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pt-BR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endParaRPr sz="2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4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2600"/>
            </a:pPr>
            <a:r>
              <a:rPr lang="pt-BR" sz="2650" dirty="0"/>
              <a:t>Trabalhando com o Vetor Normal</a:t>
            </a:r>
            <a:endParaRPr dirty="0"/>
          </a:p>
        </p:txBody>
      </p:sp>
      <p:sp>
        <p:nvSpPr>
          <p:cNvPr id="456" name="Google Shape;456;p4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36</a:t>
            </a:fld>
            <a:endParaRPr/>
          </a:p>
        </p:txBody>
      </p:sp>
      <p:cxnSp>
        <p:nvCxnSpPr>
          <p:cNvPr id="457" name="Google Shape;457;p44"/>
          <p:cNvCxnSpPr/>
          <p:nvPr/>
        </p:nvCxnSpPr>
        <p:spPr>
          <a:xfrm rot="10800000" flipH="1">
            <a:off x="499621" y="1618121"/>
            <a:ext cx="8319159" cy="1640264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58" name="Google Shape;458;p44"/>
          <p:cNvSpPr/>
          <p:nvPr/>
        </p:nvSpPr>
        <p:spPr>
          <a:xfrm>
            <a:off x="265149" y="826500"/>
            <a:ext cx="85536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Considere um ponto qualquer do plano, P = (x, y).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que lado da reta ele está?</a:t>
            </a:r>
            <a:endParaRPr/>
          </a:p>
        </p:txBody>
      </p:sp>
      <p:sp>
        <p:nvSpPr>
          <p:cNvPr id="459" name="Google Shape;459;p44"/>
          <p:cNvSpPr/>
          <p:nvPr/>
        </p:nvSpPr>
        <p:spPr>
          <a:xfrm rot="-668211">
            <a:off x="3044814" y="2736731"/>
            <a:ext cx="230445" cy="23044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44"/>
          <p:cNvSpPr/>
          <p:nvPr/>
        </p:nvSpPr>
        <p:spPr>
          <a:xfrm>
            <a:off x="4129812" y="2481500"/>
            <a:ext cx="33695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chemeClr val="dk1"/>
                </a:solidFill>
              </a:rPr>
              <a:t>v</a:t>
            </a:r>
            <a:endParaRPr/>
          </a:p>
        </p:txBody>
      </p:sp>
      <p:sp>
        <p:nvSpPr>
          <p:cNvPr id="461" name="Google Shape;461;p44"/>
          <p:cNvSpPr/>
          <p:nvPr/>
        </p:nvSpPr>
        <p:spPr>
          <a:xfrm>
            <a:off x="3339291" y="3808650"/>
            <a:ext cx="38664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chemeClr val="dk1"/>
                </a:solidFill>
              </a:rPr>
              <a:t>n</a:t>
            </a:r>
            <a:endParaRPr/>
          </a:p>
        </p:txBody>
      </p:sp>
      <p:sp>
        <p:nvSpPr>
          <p:cNvPr id="462" name="Google Shape;462;p44"/>
          <p:cNvSpPr/>
          <p:nvPr/>
        </p:nvSpPr>
        <p:spPr>
          <a:xfrm>
            <a:off x="2612849" y="2796850"/>
            <a:ext cx="711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pt-BR" sz="2400" b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463" name="Google Shape;463;p44"/>
          <p:cNvSpPr/>
          <p:nvPr/>
        </p:nvSpPr>
        <p:spPr>
          <a:xfrm>
            <a:off x="5574229" y="2131200"/>
            <a:ext cx="607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pt-BR" sz="2400" b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cxnSp>
        <p:nvCxnSpPr>
          <p:cNvPr id="464" name="Google Shape;464;p44"/>
          <p:cNvCxnSpPr/>
          <p:nvPr/>
        </p:nvCxnSpPr>
        <p:spPr>
          <a:xfrm>
            <a:off x="2998437" y="2754321"/>
            <a:ext cx="1652400" cy="739200"/>
          </a:xfrm>
          <a:prstGeom prst="straightConnector1">
            <a:avLst/>
          </a:prstGeom>
          <a:noFill/>
          <a:ln w="38100" cap="flat" cmpd="sng">
            <a:solidFill>
              <a:srgbClr val="FF9900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465" name="Google Shape;465;p44"/>
          <p:cNvSpPr/>
          <p:nvPr/>
        </p:nvSpPr>
        <p:spPr>
          <a:xfrm>
            <a:off x="4647570" y="3455918"/>
            <a:ext cx="114000" cy="114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44"/>
          <p:cNvSpPr/>
          <p:nvPr/>
        </p:nvSpPr>
        <p:spPr>
          <a:xfrm>
            <a:off x="4806325" y="3368950"/>
            <a:ext cx="1451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 = (x, y)</a:t>
            </a:r>
            <a:endParaRPr sz="2400" b="1" baseline="-25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" name="Google Shape;467;p44"/>
          <p:cNvSpPr/>
          <p:nvPr/>
        </p:nvSpPr>
        <p:spPr>
          <a:xfrm>
            <a:off x="4347850" y="4703975"/>
            <a:ext cx="44709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dk1"/>
                </a:solidFill>
              </a:rPr>
              <a:t>p</a:t>
            </a:r>
            <a:r>
              <a:rPr lang="pt-B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P – P</a:t>
            </a:r>
            <a:r>
              <a:rPr lang="pt-BR" sz="2800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 (x – x</a:t>
            </a:r>
            <a:r>
              <a:rPr lang="pt-BR" sz="2800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pt-B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y – y</a:t>
            </a:r>
            <a:r>
              <a:rPr lang="pt-BR" sz="2800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pt-B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68" name="Google Shape;468;p44"/>
          <p:cNvCxnSpPr/>
          <p:nvPr/>
        </p:nvCxnSpPr>
        <p:spPr>
          <a:xfrm rot="10800000" flipH="1">
            <a:off x="3007993" y="2257294"/>
            <a:ext cx="2558100" cy="5007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469" name="Google Shape;469;p44"/>
          <p:cNvSpPr/>
          <p:nvPr/>
        </p:nvSpPr>
        <p:spPr>
          <a:xfrm>
            <a:off x="5526304" y="2199949"/>
            <a:ext cx="114000" cy="114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70" name="Google Shape;470;p44"/>
          <p:cNvCxnSpPr/>
          <p:nvPr/>
        </p:nvCxnSpPr>
        <p:spPr>
          <a:xfrm rot="-5400000" flipH="1">
            <a:off x="1982225" y="3780917"/>
            <a:ext cx="2558100" cy="5007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471" name="Google Shape;471;p44"/>
          <p:cNvSpPr/>
          <p:nvPr/>
        </p:nvSpPr>
        <p:spPr>
          <a:xfrm>
            <a:off x="3511625" y="3105884"/>
            <a:ext cx="3513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>
                <a:solidFill>
                  <a:srgbClr val="FF9900"/>
                </a:solidFill>
              </a:rPr>
              <a:t>p</a:t>
            </a:r>
            <a:endParaRPr>
              <a:solidFill>
                <a:srgbClr val="FF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4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Como já dissemos...</a:t>
            </a:r>
            <a:endParaRPr/>
          </a:p>
        </p:txBody>
      </p:sp>
      <p:sp>
        <p:nvSpPr>
          <p:cNvPr id="477" name="Google Shape;477;p45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Os vetores u e v são ortogonais (θ = </a:t>
            </a:r>
            <a:r>
              <a:rPr lang="pt-BR" sz="2800">
                <a:latin typeface="Arial"/>
                <a:ea typeface="Arial"/>
                <a:cs typeface="Arial"/>
                <a:sym typeface="Arial"/>
              </a:rPr>
              <a:t>π</a:t>
            </a:r>
            <a:r>
              <a:rPr lang="pt-BR"/>
              <a:t>/2) se, e somente se, o produto escalar entre eles é zero: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E se for positivo ou negativo?</a:t>
            </a:r>
            <a:endParaRPr/>
          </a:p>
        </p:txBody>
      </p:sp>
      <p:sp>
        <p:nvSpPr>
          <p:cNvPr id="478" name="Google Shape;478;p4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37</a:t>
            </a:fld>
            <a:endParaRPr/>
          </a:p>
        </p:txBody>
      </p:sp>
      <p:cxnSp>
        <p:nvCxnSpPr>
          <p:cNvPr id="479" name="Google Shape;479;p45"/>
          <p:cNvCxnSpPr/>
          <p:nvPr/>
        </p:nvCxnSpPr>
        <p:spPr>
          <a:xfrm>
            <a:off x="1924494" y="988829"/>
            <a:ext cx="202018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80" name="Google Shape;480;p45"/>
          <p:cNvCxnSpPr/>
          <p:nvPr/>
        </p:nvCxnSpPr>
        <p:spPr>
          <a:xfrm>
            <a:off x="2406503" y="988829"/>
            <a:ext cx="202018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481" name="Google Shape;481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06502" y="2043961"/>
            <a:ext cx="3927699" cy="571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2" name="Google Shape;482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201" y="1997284"/>
            <a:ext cx="2082627" cy="1720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p4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20961" y="4063514"/>
            <a:ext cx="3606800" cy="5461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3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Cosseno</a:t>
            </a:r>
            <a:endParaRPr dirty="0"/>
          </a:p>
        </p:txBody>
      </p:sp>
      <p:sp>
        <p:nvSpPr>
          <p:cNvPr id="369" name="Google Shape;369;p3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38</a:t>
            </a:fld>
            <a:endParaRPr/>
          </a:p>
        </p:txBody>
      </p:sp>
      <p:pic>
        <p:nvPicPr>
          <p:cNvPr id="370" name="Google Shape;370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45178" y="710761"/>
            <a:ext cx="4559317" cy="44582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23017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4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2600"/>
            </a:pPr>
            <a:r>
              <a:rPr lang="pt-BR" sz="2650" dirty="0"/>
              <a:t>Trabalhando </a:t>
            </a:r>
            <a:r>
              <a:rPr lang="pt-BR" sz="2700" dirty="0"/>
              <a:t>com o Vetor Normal</a:t>
            </a:r>
            <a:endParaRPr lang="pt-BR" sz="2700" dirty="0">
              <a:solidFill>
                <a:srgbClr val="000000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SzPts val="2600"/>
              <a:buFont typeface="Verdana"/>
              <a:buNone/>
            </a:pPr>
            <a:endParaRPr lang="pt-BR" sz="2650" dirty="0"/>
          </a:p>
        </p:txBody>
      </p:sp>
      <p:sp>
        <p:nvSpPr>
          <p:cNvPr id="490" name="Google Shape;490;p4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39</a:t>
            </a:fld>
            <a:endParaRPr/>
          </a:p>
        </p:txBody>
      </p:sp>
      <p:cxnSp>
        <p:nvCxnSpPr>
          <p:cNvPr id="491" name="Google Shape;491;p46"/>
          <p:cNvCxnSpPr/>
          <p:nvPr/>
        </p:nvCxnSpPr>
        <p:spPr>
          <a:xfrm rot="10800000" flipH="1">
            <a:off x="347221" y="398785"/>
            <a:ext cx="8319300" cy="1640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92" name="Google Shape;492;p46"/>
          <p:cNvSpPr/>
          <p:nvPr/>
        </p:nvSpPr>
        <p:spPr>
          <a:xfrm rot="-666312">
            <a:off x="2892370" y="1517598"/>
            <a:ext cx="230516" cy="230516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46"/>
          <p:cNvSpPr/>
          <p:nvPr/>
        </p:nvSpPr>
        <p:spPr>
          <a:xfrm>
            <a:off x="3977412" y="1262300"/>
            <a:ext cx="336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chemeClr val="dk1"/>
                </a:solidFill>
              </a:rPr>
              <a:t>v</a:t>
            </a:r>
            <a:endParaRPr/>
          </a:p>
        </p:txBody>
      </p:sp>
      <p:sp>
        <p:nvSpPr>
          <p:cNvPr id="494" name="Google Shape;494;p46"/>
          <p:cNvSpPr/>
          <p:nvPr/>
        </p:nvSpPr>
        <p:spPr>
          <a:xfrm>
            <a:off x="3186891" y="2589450"/>
            <a:ext cx="386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chemeClr val="dk1"/>
                </a:solidFill>
              </a:rPr>
              <a:t>n</a:t>
            </a:r>
            <a:endParaRPr/>
          </a:p>
        </p:txBody>
      </p:sp>
      <p:sp>
        <p:nvSpPr>
          <p:cNvPr id="495" name="Google Shape;495;p46"/>
          <p:cNvSpPr/>
          <p:nvPr/>
        </p:nvSpPr>
        <p:spPr>
          <a:xfrm>
            <a:off x="2460449" y="1577650"/>
            <a:ext cx="711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pt-BR" sz="2400" b="1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dirty="0"/>
          </a:p>
        </p:txBody>
      </p:sp>
      <p:sp>
        <p:nvSpPr>
          <p:cNvPr id="496" name="Google Shape;496;p46"/>
          <p:cNvSpPr/>
          <p:nvPr/>
        </p:nvSpPr>
        <p:spPr>
          <a:xfrm>
            <a:off x="5421829" y="912000"/>
            <a:ext cx="607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pt-BR" sz="2400" b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cxnSp>
        <p:nvCxnSpPr>
          <p:cNvPr id="497" name="Google Shape;497;p46"/>
          <p:cNvCxnSpPr/>
          <p:nvPr/>
        </p:nvCxnSpPr>
        <p:spPr>
          <a:xfrm>
            <a:off x="2862663" y="1526808"/>
            <a:ext cx="1652400" cy="739200"/>
          </a:xfrm>
          <a:prstGeom prst="straightConnector1">
            <a:avLst/>
          </a:prstGeom>
          <a:noFill/>
          <a:ln w="38100" cap="flat" cmpd="sng">
            <a:solidFill>
              <a:srgbClr val="FF9900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498" name="Google Shape;498;p46"/>
          <p:cNvSpPr/>
          <p:nvPr/>
        </p:nvSpPr>
        <p:spPr>
          <a:xfrm>
            <a:off x="4511796" y="2228405"/>
            <a:ext cx="114000" cy="114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46"/>
          <p:cNvSpPr/>
          <p:nvPr/>
        </p:nvSpPr>
        <p:spPr>
          <a:xfrm>
            <a:off x="4653925" y="2149750"/>
            <a:ext cx="1451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 = (x, y)</a:t>
            </a:r>
            <a:endParaRPr sz="2400" b="1" baseline="-25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00" name="Google Shape;500;p46"/>
          <p:cNvCxnSpPr/>
          <p:nvPr/>
        </p:nvCxnSpPr>
        <p:spPr>
          <a:xfrm rot="10800000" flipH="1">
            <a:off x="2855593" y="1029781"/>
            <a:ext cx="2558100" cy="5007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501" name="Google Shape;501;p46"/>
          <p:cNvSpPr/>
          <p:nvPr/>
        </p:nvSpPr>
        <p:spPr>
          <a:xfrm>
            <a:off x="5373904" y="972436"/>
            <a:ext cx="114000" cy="114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02" name="Google Shape;502;p46"/>
          <p:cNvCxnSpPr/>
          <p:nvPr/>
        </p:nvCxnSpPr>
        <p:spPr>
          <a:xfrm rot="-5400000" flipH="1">
            <a:off x="1829825" y="2561717"/>
            <a:ext cx="2558100" cy="5007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503" name="Google Shape;503;p46"/>
          <p:cNvSpPr/>
          <p:nvPr/>
        </p:nvSpPr>
        <p:spPr>
          <a:xfrm>
            <a:off x="3740225" y="1962884"/>
            <a:ext cx="3513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>
                <a:solidFill>
                  <a:srgbClr val="FF9900"/>
                </a:solidFill>
              </a:rPr>
              <a:t>p</a:t>
            </a:r>
            <a:endParaRPr>
              <a:solidFill>
                <a:srgbClr val="FF9900"/>
              </a:solidFill>
            </a:endParaRPr>
          </a:p>
        </p:txBody>
      </p:sp>
      <p:sp>
        <p:nvSpPr>
          <p:cNvPr id="504" name="Google Shape;504;p46"/>
          <p:cNvSpPr/>
          <p:nvPr/>
        </p:nvSpPr>
        <p:spPr>
          <a:xfrm rot="6356885">
            <a:off x="2477537" y="1207137"/>
            <a:ext cx="881113" cy="881113"/>
          </a:xfrm>
          <a:prstGeom prst="arc">
            <a:avLst>
              <a:gd name="adj1" fmla="val 16200000"/>
              <a:gd name="adj2" fmla="val 20226180"/>
            </a:avLst>
          </a:prstGeom>
          <a:noFill/>
          <a:ln w="2857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05" name="Google Shape;505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19120" y="2008257"/>
            <a:ext cx="351300" cy="504431"/>
          </a:xfrm>
          <a:prstGeom prst="rect">
            <a:avLst/>
          </a:prstGeom>
          <a:noFill/>
          <a:ln>
            <a:noFill/>
          </a:ln>
        </p:spPr>
      </p:pic>
      <p:sp>
        <p:nvSpPr>
          <p:cNvPr id="506" name="Google Shape;506;p46"/>
          <p:cNvSpPr txBox="1"/>
          <p:nvPr/>
        </p:nvSpPr>
        <p:spPr>
          <a:xfrm>
            <a:off x="292775" y="4095250"/>
            <a:ext cx="84282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pt-BR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Se 0 ≤ θ &lt; </a:t>
            </a:r>
            <a:r>
              <a:rPr lang="pt-BR" sz="2800" dirty="0">
                <a:solidFill>
                  <a:schemeClr val="dk1"/>
                </a:solidFill>
              </a:rPr>
              <a:t>π</a:t>
            </a:r>
            <a:r>
              <a:rPr lang="pt-BR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/2, P está no mesmo semiplano que n.</a:t>
            </a:r>
            <a:endParaRPr sz="20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pt-BR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Se θ = </a:t>
            </a:r>
            <a:r>
              <a:rPr lang="pt-BR" sz="2800" dirty="0">
                <a:solidFill>
                  <a:schemeClr val="dk1"/>
                </a:solidFill>
              </a:rPr>
              <a:t>π</a:t>
            </a:r>
            <a:r>
              <a:rPr lang="pt-BR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/2, P pertence à reta.</a:t>
            </a:r>
            <a:endParaRPr sz="20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indent="-317500">
              <a:buClr>
                <a:schemeClr val="dk1"/>
              </a:buClr>
              <a:buSzPts val="1400"/>
              <a:buChar char="●"/>
            </a:pPr>
            <a:r>
              <a:rPr lang="pt-BR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Se </a:t>
            </a:r>
            <a:r>
              <a:rPr lang="pt-BR" sz="2800" dirty="0">
                <a:solidFill>
                  <a:schemeClr val="dk1"/>
                </a:solidFill>
              </a:rPr>
              <a:t>π</a:t>
            </a:r>
            <a:r>
              <a:rPr lang="pt-BR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/2 &lt; θ ≤ </a:t>
            </a:r>
            <a:r>
              <a:rPr lang="pt-BR" sz="2800" dirty="0">
                <a:solidFill>
                  <a:schemeClr val="dk1"/>
                </a:solidFill>
              </a:rPr>
              <a:t>π</a:t>
            </a:r>
            <a:r>
              <a:rPr lang="pt-BR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P e n estão em semiplanos opostos.</a:t>
            </a:r>
            <a:endParaRPr sz="20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Computação Gráfica</a:t>
            </a:r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2400"/>
              <a:t>Desenhando Triângulos</a:t>
            </a:r>
            <a:endParaRPr/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endParaRPr sz="2400"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</a:t>
            </a:fld>
            <a:endParaRPr/>
          </a:p>
        </p:txBody>
      </p:sp>
      <p:sp>
        <p:nvSpPr>
          <p:cNvPr id="40" name="Google Shape;40;p6"/>
          <p:cNvSpPr/>
          <p:nvPr/>
        </p:nvSpPr>
        <p:spPr>
          <a:xfrm>
            <a:off x="3652522" y="1250977"/>
            <a:ext cx="4186989" cy="2995863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8C199B-02AF-7389-DA5E-0DB0F672BC5B}"/>
              </a:ext>
            </a:extLst>
          </p:cNvPr>
          <p:cNvSpPr txBox="1"/>
          <p:nvPr/>
        </p:nvSpPr>
        <p:spPr>
          <a:xfrm>
            <a:off x="624980" y="4633580"/>
            <a:ext cx="736972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dirty="0"/>
              <a:t>Aviso: Para essa aula estaremos trabalhando no espaço bidimensional (2D)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4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2600"/>
            </a:pPr>
            <a:r>
              <a:rPr lang="pt-BR" sz="2650" dirty="0"/>
              <a:t>Trabalhando </a:t>
            </a:r>
            <a:r>
              <a:rPr lang="pt-BR" sz="2700" dirty="0"/>
              <a:t>com o Vetor Normal</a:t>
            </a:r>
            <a:endParaRPr lang="pt-BR" sz="2700" dirty="0">
              <a:solidFill>
                <a:srgbClr val="000000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SzPts val="2600"/>
              <a:buFont typeface="Verdana"/>
              <a:buNone/>
            </a:pPr>
            <a:endParaRPr lang="pt-BR" sz="2650" dirty="0"/>
          </a:p>
        </p:txBody>
      </p:sp>
      <p:sp>
        <p:nvSpPr>
          <p:cNvPr id="513" name="Google Shape;513;p4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40</a:t>
            </a:fld>
            <a:endParaRPr/>
          </a:p>
        </p:txBody>
      </p:sp>
      <p:sp>
        <p:nvSpPr>
          <p:cNvPr id="514" name="Google Shape;514;p47"/>
          <p:cNvSpPr txBox="1"/>
          <p:nvPr/>
        </p:nvSpPr>
        <p:spPr>
          <a:xfrm>
            <a:off x="135700" y="897100"/>
            <a:ext cx="3875400" cy="3190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79705" indent="-178435">
              <a:spcBef>
                <a:spcPts val="1000"/>
              </a:spcBef>
              <a:buClr>
                <a:schemeClr val="dk1"/>
              </a:buClr>
              <a:buSzPts val="1400"/>
              <a:buChar char="●"/>
            </a:pPr>
            <a:r>
              <a:rPr lang="pt-BR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Se </a:t>
            </a:r>
            <a:r>
              <a:rPr lang="pt-BR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0 ≤ θ</a:t>
            </a:r>
            <a:r>
              <a:rPr lang="pt-BR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 &lt; </a:t>
            </a:r>
            <a:r>
              <a:rPr lang="pt-BR" sz="2600" dirty="0">
                <a:solidFill>
                  <a:schemeClr val="dk1"/>
                </a:solidFill>
              </a:rPr>
              <a:t>π</a:t>
            </a:r>
            <a:r>
              <a:rPr lang="pt-BR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/2, P está no mesmo semiplano que n.</a:t>
            </a:r>
            <a:endParaRPr lang="pt-BR" sz="1800" dirty="0">
              <a:solidFill>
                <a:schemeClr val="dk1"/>
              </a:solidFill>
              <a:latin typeface="Verdana"/>
              <a:ea typeface="Verdana"/>
              <a:cs typeface="Verdana"/>
            </a:endParaRPr>
          </a:p>
          <a:p>
            <a:pPr marL="179705" lvl="0" indent="-178435" algn="l" rtl="0"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pt-BR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Se θ = </a:t>
            </a:r>
            <a:r>
              <a:rPr lang="pt-BR" sz="2600" dirty="0">
                <a:solidFill>
                  <a:schemeClr val="dk1"/>
                </a:solidFill>
              </a:rPr>
              <a:t>π</a:t>
            </a:r>
            <a:r>
              <a:rPr lang="pt-BR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/2, P pertence à reta.</a:t>
            </a:r>
            <a:endParaRPr sz="1800" dirty="0">
              <a:solidFill>
                <a:schemeClr val="dk1"/>
              </a:solidFill>
              <a:latin typeface="Verdana"/>
              <a:ea typeface="Verdana"/>
              <a:cs typeface="Verdana"/>
            </a:endParaRPr>
          </a:p>
          <a:p>
            <a:pPr marL="179705" indent="-178435">
              <a:spcBef>
                <a:spcPts val="2200"/>
              </a:spcBef>
              <a:spcAft>
                <a:spcPts val="2200"/>
              </a:spcAft>
              <a:buClr>
                <a:schemeClr val="dk1"/>
              </a:buClr>
              <a:buSzPts val="1400"/>
              <a:buChar char="●"/>
            </a:pPr>
            <a:r>
              <a:rPr lang="pt-BR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Se </a:t>
            </a:r>
            <a:r>
              <a:rPr lang="pt-BR" sz="2600" dirty="0">
                <a:solidFill>
                  <a:schemeClr val="dk1"/>
                </a:solidFill>
              </a:rPr>
              <a:t>π</a:t>
            </a:r>
            <a:r>
              <a:rPr lang="pt-BR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/2 &lt; θ </a:t>
            </a:r>
            <a:r>
              <a:rPr lang="pt-BR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≤ </a:t>
            </a:r>
            <a:r>
              <a:rPr lang="pt-BR" sz="2800" dirty="0">
                <a:solidFill>
                  <a:schemeClr val="dk1"/>
                </a:solidFill>
              </a:rPr>
              <a:t>π</a:t>
            </a:r>
            <a:r>
              <a:rPr lang="pt-BR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P e n estão em semiplanos opostos.</a:t>
            </a:r>
            <a:endParaRPr sz="1800" dirty="0">
              <a:solidFill>
                <a:schemeClr val="dk1"/>
              </a:solidFill>
              <a:latin typeface="Verdana"/>
              <a:ea typeface="Verdana"/>
              <a:cs typeface="Verdana"/>
            </a:endParaRPr>
          </a:p>
        </p:txBody>
      </p:sp>
      <p:pic>
        <p:nvPicPr>
          <p:cNvPr id="515" name="Google Shape;515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72450" y="906110"/>
            <a:ext cx="3964633" cy="2075375"/>
          </a:xfrm>
          <a:prstGeom prst="rect">
            <a:avLst/>
          </a:prstGeom>
          <a:noFill/>
          <a:ln>
            <a:noFill/>
          </a:ln>
        </p:spPr>
      </p:pic>
      <p:sp>
        <p:nvSpPr>
          <p:cNvPr id="516" name="Google Shape;516;p47"/>
          <p:cNvSpPr txBox="1"/>
          <p:nvPr/>
        </p:nvSpPr>
        <p:spPr>
          <a:xfrm>
            <a:off x="4062675" y="969400"/>
            <a:ext cx="1681500" cy="24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300" b="1" i="1">
                <a:solidFill>
                  <a:srgbClr val="9900FF"/>
                </a:solidFill>
              </a:rPr>
              <a:t>p • n &gt; 0</a:t>
            </a:r>
            <a:endParaRPr sz="2300" b="1" i="1">
              <a:solidFill>
                <a:srgbClr val="9900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i="1">
              <a:solidFill>
                <a:srgbClr val="9900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i="1">
              <a:solidFill>
                <a:srgbClr val="0000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300" b="1" i="1">
                <a:solidFill>
                  <a:srgbClr val="0000FF"/>
                </a:solidFill>
              </a:rPr>
              <a:t>p • n = 0</a:t>
            </a:r>
            <a:endParaRPr sz="2000" b="1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i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i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300" b="1" i="1">
                <a:solidFill>
                  <a:srgbClr val="FF0000"/>
                </a:solidFill>
              </a:rPr>
              <a:t>p • n &lt; 0</a:t>
            </a:r>
            <a:endParaRPr sz="2000" b="1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17" name="Google Shape;517;p47"/>
          <p:cNvSpPr/>
          <p:nvPr/>
        </p:nvSpPr>
        <p:spPr>
          <a:xfrm>
            <a:off x="333675" y="3889970"/>
            <a:ext cx="8653500" cy="6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L(x, y) = </a:t>
            </a:r>
            <a:r>
              <a:rPr lang="pt-BR" sz="2300" i="1">
                <a:solidFill>
                  <a:schemeClr val="dk1"/>
                </a:solidFill>
              </a:rPr>
              <a:t>p</a:t>
            </a:r>
            <a:r>
              <a:rPr lang="pt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• </a:t>
            </a:r>
            <a:r>
              <a:rPr lang="pt-BR" sz="2300" i="1">
                <a:solidFill>
                  <a:schemeClr val="dk1"/>
                </a:solidFill>
              </a:rPr>
              <a:t>n</a:t>
            </a:r>
            <a:r>
              <a:rPr lang="pt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(</a:t>
            </a:r>
            <a:r>
              <a:rPr lang="pt-BR" sz="2300" i="1">
                <a:solidFill>
                  <a:schemeClr val="dk1"/>
                </a:solidFill>
              </a:rPr>
              <a:t>x</a:t>
            </a:r>
            <a:r>
              <a:rPr lang="pt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pt-BR" sz="2300" i="1">
                <a:solidFill>
                  <a:schemeClr val="dk1"/>
                </a:solidFill>
              </a:rPr>
              <a:t>x</a:t>
            </a:r>
            <a:r>
              <a:rPr lang="pt-BR" sz="2300" i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 </a:t>
            </a:r>
            <a:r>
              <a:rPr lang="pt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pt-BR" sz="2300" i="1">
                <a:solidFill>
                  <a:schemeClr val="dk1"/>
                </a:solidFill>
              </a:rPr>
              <a:t>y</a:t>
            </a:r>
            <a:r>
              <a:rPr lang="pt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pt-BR" sz="2300" i="1">
                <a:solidFill>
                  <a:schemeClr val="dk1"/>
                </a:solidFill>
              </a:rPr>
              <a:t>y</a:t>
            </a:r>
            <a:r>
              <a:rPr lang="pt-BR" sz="2300" i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pt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pt-BR" sz="2300" i="1">
                <a:solidFill>
                  <a:schemeClr val="dk1"/>
                </a:solidFill>
              </a:rPr>
              <a:t>•</a:t>
            </a:r>
            <a:r>
              <a:rPr lang="pt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pt-BR" sz="2300" i="1">
                <a:solidFill>
                  <a:schemeClr val="dk1"/>
                </a:solidFill>
              </a:rPr>
              <a:t>y</a:t>
            </a:r>
            <a:r>
              <a:rPr lang="pt-BR" sz="2300" i="1" baseline="-25000">
                <a:solidFill>
                  <a:schemeClr val="dk1"/>
                </a:solidFill>
              </a:rPr>
              <a:t>1</a:t>
            </a:r>
            <a:r>
              <a:rPr lang="pt-BR" sz="2300" i="1">
                <a:solidFill>
                  <a:schemeClr val="dk1"/>
                </a:solidFill>
              </a:rPr>
              <a:t> – y</a:t>
            </a:r>
            <a:r>
              <a:rPr lang="pt-BR" sz="2300" i="1" baseline="-25000">
                <a:solidFill>
                  <a:schemeClr val="dk1"/>
                </a:solidFill>
              </a:rPr>
              <a:t>0</a:t>
            </a:r>
            <a:r>
              <a:rPr lang="pt-BR" sz="2300" i="1">
                <a:solidFill>
                  <a:schemeClr val="dk1"/>
                </a:solidFill>
              </a:rPr>
              <a:t> </a:t>
            </a:r>
            <a:r>
              <a:rPr lang="pt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pt-BR" sz="2300" i="1">
                <a:solidFill>
                  <a:schemeClr val="dk1"/>
                </a:solidFill>
              </a:rPr>
              <a:t>–</a:t>
            </a:r>
            <a:r>
              <a:rPr lang="pt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pt-BR" sz="2300" i="1">
                <a:solidFill>
                  <a:schemeClr val="dk1"/>
                </a:solidFill>
              </a:rPr>
              <a:t>x</a:t>
            </a:r>
            <a:r>
              <a:rPr lang="pt-BR" sz="2300" i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pt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pt-BR" sz="2300" i="1">
                <a:solidFill>
                  <a:schemeClr val="dk1"/>
                </a:solidFill>
              </a:rPr>
              <a:t>x</a:t>
            </a:r>
            <a:r>
              <a:rPr lang="pt-BR" sz="2300" i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pt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))</a:t>
            </a:r>
            <a:endParaRPr/>
          </a:p>
        </p:txBody>
      </p:sp>
      <p:sp>
        <p:nvSpPr>
          <p:cNvPr id="518" name="Google Shape;518;p47"/>
          <p:cNvSpPr/>
          <p:nvPr/>
        </p:nvSpPr>
        <p:spPr>
          <a:xfrm>
            <a:off x="322500" y="4479770"/>
            <a:ext cx="8653500" cy="6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300" i="1">
                <a:solidFill>
                  <a:schemeClr val="dk1"/>
                </a:solidFill>
              </a:rPr>
              <a:t>                      </a:t>
            </a:r>
            <a:r>
              <a:rPr lang="pt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 </a:t>
            </a:r>
            <a:r>
              <a:rPr lang="pt-BR" sz="2300" i="1">
                <a:solidFill>
                  <a:schemeClr val="dk1"/>
                </a:solidFill>
              </a:rPr>
              <a:t>(x – x</a:t>
            </a:r>
            <a:r>
              <a:rPr lang="pt-BR" sz="2300" i="1" baseline="-25000">
                <a:solidFill>
                  <a:schemeClr val="dk1"/>
                </a:solidFill>
              </a:rPr>
              <a:t>0</a:t>
            </a:r>
            <a:r>
              <a:rPr lang="pt-BR" sz="2300" i="1">
                <a:solidFill>
                  <a:schemeClr val="dk1"/>
                </a:solidFill>
              </a:rPr>
              <a:t>)(y</a:t>
            </a:r>
            <a:r>
              <a:rPr lang="pt-BR" sz="2300" i="1" baseline="-25000">
                <a:solidFill>
                  <a:schemeClr val="dk1"/>
                </a:solidFill>
              </a:rPr>
              <a:t>1</a:t>
            </a:r>
            <a:r>
              <a:rPr lang="pt-BR" sz="2300" i="1">
                <a:solidFill>
                  <a:schemeClr val="dk1"/>
                </a:solidFill>
              </a:rPr>
              <a:t> – y</a:t>
            </a:r>
            <a:r>
              <a:rPr lang="pt-BR" sz="2300" i="1" baseline="-25000">
                <a:solidFill>
                  <a:schemeClr val="dk1"/>
                </a:solidFill>
              </a:rPr>
              <a:t>0</a:t>
            </a:r>
            <a:r>
              <a:rPr lang="pt-BR" sz="2300" i="1">
                <a:solidFill>
                  <a:schemeClr val="dk1"/>
                </a:solidFill>
              </a:rPr>
              <a:t>)</a:t>
            </a:r>
            <a:r>
              <a:rPr lang="pt-BR">
                <a:solidFill>
                  <a:schemeClr val="dk1"/>
                </a:solidFill>
              </a:rPr>
              <a:t> </a:t>
            </a:r>
            <a:r>
              <a:rPr lang="pt-BR" sz="2300" i="1">
                <a:solidFill>
                  <a:schemeClr val="dk1"/>
                </a:solidFill>
              </a:rPr>
              <a:t>– (y – y</a:t>
            </a:r>
            <a:r>
              <a:rPr lang="pt-BR" sz="2300" i="1" baseline="-25000">
                <a:solidFill>
                  <a:schemeClr val="dk1"/>
                </a:solidFill>
              </a:rPr>
              <a:t>0</a:t>
            </a:r>
            <a:r>
              <a:rPr lang="pt-BR" sz="2300" i="1">
                <a:solidFill>
                  <a:schemeClr val="dk1"/>
                </a:solidFill>
              </a:rPr>
              <a:t>)(x</a:t>
            </a:r>
            <a:r>
              <a:rPr lang="pt-BR" sz="2300" i="1" baseline="-25000">
                <a:solidFill>
                  <a:schemeClr val="dk1"/>
                </a:solidFill>
              </a:rPr>
              <a:t>1</a:t>
            </a:r>
            <a:r>
              <a:rPr lang="pt-BR" sz="2300" i="1">
                <a:solidFill>
                  <a:schemeClr val="dk1"/>
                </a:solidFill>
              </a:rPr>
              <a:t> – x</a:t>
            </a:r>
            <a:r>
              <a:rPr lang="pt-BR" sz="2300" i="1" baseline="-25000">
                <a:solidFill>
                  <a:schemeClr val="dk1"/>
                </a:solidFill>
              </a:rPr>
              <a:t>0</a:t>
            </a:r>
            <a:r>
              <a:rPr lang="pt-BR" sz="2300" i="1">
                <a:solidFill>
                  <a:schemeClr val="dk1"/>
                </a:solidFill>
              </a:rPr>
              <a:t>)</a:t>
            </a:r>
            <a:endParaRPr/>
          </a:p>
        </p:txBody>
      </p:sp>
      <p:sp>
        <p:nvSpPr>
          <p:cNvPr id="519" name="Google Shape;519;p47"/>
          <p:cNvSpPr/>
          <p:nvPr/>
        </p:nvSpPr>
        <p:spPr>
          <a:xfrm>
            <a:off x="333675" y="5125195"/>
            <a:ext cx="8653500" cy="6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300" i="1">
                <a:solidFill>
                  <a:schemeClr val="dk1"/>
                </a:solidFill>
              </a:rPr>
              <a:t>                      </a:t>
            </a:r>
            <a:r>
              <a:rPr lang="pt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 </a:t>
            </a:r>
            <a:r>
              <a:rPr lang="pt-BR" sz="2300" i="1">
                <a:solidFill>
                  <a:schemeClr val="dk1"/>
                </a:solidFill>
              </a:rPr>
              <a:t>(y</a:t>
            </a:r>
            <a:r>
              <a:rPr lang="pt-BR" sz="2300" i="1" baseline="-25000">
                <a:solidFill>
                  <a:schemeClr val="dk1"/>
                </a:solidFill>
              </a:rPr>
              <a:t>1</a:t>
            </a:r>
            <a:r>
              <a:rPr lang="pt-BR" sz="2300" i="1">
                <a:solidFill>
                  <a:schemeClr val="dk1"/>
                </a:solidFill>
              </a:rPr>
              <a:t> – y</a:t>
            </a:r>
            <a:r>
              <a:rPr lang="pt-BR" sz="2300" i="1" baseline="-25000">
                <a:solidFill>
                  <a:schemeClr val="dk1"/>
                </a:solidFill>
              </a:rPr>
              <a:t>0</a:t>
            </a:r>
            <a:r>
              <a:rPr lang="pt-BR" sz="2300" i="1">
                <a:solidFill>
                  <a:schemeClr val="dk1"/>
                </a:solidFill>
              </a:rPr>
              <a:t>)x – (x</a:t>
            </a:r>
            <a:r>
              <a:rPr lang="pt-BR" sz="2300" i="1" baseline="-25000">
                <a:solidFill>
                  <a:schemeClr val="dk1"/>
                </a:solidFill>
              </a:rPr>
              <a:t>1</a:t>
            </a:r>
            <a:r>
              <a:rPr lang="pt-BR" sz="2300" i="1">
                <a:solidFill>
                  <a:schemeClr val="dk1"/>
                </a:solidFill>
              </a:rPr>
              <a:t> – x</a:t>
            </a:r>
            <a:r>
              <a:rPr lang="pt-BR" sz="2300" i="1" baseline="-25000">
                <a:solidFill>
                  <a:schemeClr val="dk1"/>
                </a:solidFill>
              </a:rPr>
              <a:t>0</a:t>
            </a:r>
            <a:r>
              <a:rPr lang="pt-BR" sz="2300" i="1">
                <a:solidFill>
                  <a:schemeClr val="dk1"/>
                </a:solidFill>
              </a:rPr>
              <a:t>)y + y</a:t>
            </a:r>
            <a:r>
              <a:rPr lang="pt-BR" sz="2300" i="1" baseline="-25000">
                <a:solidFill>
                  <a:schemeClr val="dk1"/>
                </a:solidFill>
              </a:rPr>
              <a:t>0</a:t>
            </a:r>
            <a:r>
              <a:rPr lang="pt-BR" sz="2300" i="1">
                <a:solidFill>
                  <a:schemeClr val="dk1"/>
                </a:solidFill>
              </a:rPr>
              <a:t>(x</a:t>
            </a:r>
            <a:r>
              <a:rPr lang="pt-BR" sz="2300" i="1" baseline="-25000">
                <a:solidFill>
                  <a:schemeClr val="dk1"/>
                </a:solidFill>
              </a:rPr>
              <a:t>1</a:t>
            </a:r>
            <a:r>
              <a:rPr lang="pt-BR" sz="2300" i="1">
                <a:solidFill>
                  <a:schemeClr val="dk1"/>
                </a:solidFill>
              </a:rPr>
              <a:t> – x</a:t>
            </a:r>
            <a:r>
              <a:rPr lang="pt-BR" sz="2300" i="1" baseline="-25000">
                <a:solidFill>
                  <a:schemeClr val="dk1"/>
                </a:solidFill>
              </a:rPr>
              <a:t>0</a:t>
            </a:r>
            <a:r>
              <a:rPr lang="pt-BR" sz="2300" i="1">
                <a:solidFill>
                  <a:schemeClr val="dk1"/>
                </a:solidFill>
              </a:rPr>
              <a:t>) – x</a:t>
            </a:r>
            <a:r>
              <a:rPr lang="pt-BR" sz="2300" i="1" baseline="-25000">
                <a:solidFill>
                  <a:schemeClr val="dk1"/>
                </a:solidFill>
              </a:rPr>
              <a:t>0</a:t>
            </a:r>
            <a:r>
              <a:rPr lang="pt-BR" sz="2300" i="1">
                <a:solidFill>
                  <a:schemeClr val="dk1"/>
                </a:solidFill>
              </a:rPr>
              <a:t>(y</a:t>
            </a:r>
            <a:r>
              <a:rPr lang="pt-BR" sz="2300" i="1" baseline="-25000">
                <a:solidFill>
                  <a:schemeClr val="dk1"/>
                </a:solidFill>
              </a:rPr>
              <a:t>1</a:t>
            </a:r>
            <a:r>
              <a:rPr lang="pt-BR" sz="2300" i="1">
                <a:solidFill>
                  <a:schemeClr val="dk1"/>
                </a:solidFill>
              </a:rPr>
              <a:t> – y</a:t>
            </a:r>
            <a:r>
              <a:rPr lang="pt-BR" sz="2300" i="1" baseline="-25000">
                <a:solidFill>
                  <a:schemeClr val="dk1"/>
                </a:solidFill>
              </a:rPr>
              <a:t>0</a:t>
            </a:r>
            <a:r>
              <a:rPr lang="pt-BR" sz="2300" i="1">
                <a:solidFill>
                  <a:schemeClr val="dk1"/>
                </a:solidFill>
              </a:rPr>
              <a:t>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4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2600"/>
            </a:pPr>
            <a:r>
              <a:rPr lang="pt-BR" sz="2650" dirty="0"/>
              <a:t>Trabalhando </a:t>
            </a:r>
            <a:r>
              <a:rPr lang="pt-BR" sz="2700" dirty="0"/>
              <a:t>com o Vetor Normal</a:t>
            </a:r>
            <a:endParaRPr lang="pt-BR" sz="2700" dirty="0">
              <a:solidFill>
                <a:srgbClr val="000000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SzPts val="2600"/>
              <a:buFont typeface="Verdana"/>
              <a:buNone/>
            </a:pPr>
            <a:endParaRPr lang="pt-BR" sz="2650" dirty="0"/>
          </a:p>
        </p:txBody>
      </p:sp>
      <p:sp>
        <p:nvSpPr>
          <p:cNvPr id="526" name="Google Shape;526;p4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41</a:t>
            </a:fld>
            <a:endParaRPr/>
          </a:p>
        </p:txBody>
      </p:sp>
      <p:pic>
        <p:nvPicPr>
          <p:cNvPr id="527" name="Google Shape;527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9375" y="3639547"/>
            <a:ext cx="3964633" cy="2075375"/>
          </a:xfrm>
          <a:prstGeom prst="rect">
            <a:avLst/>
          </a:prstGeom>
          <a:noFill/>
          <a:ln>
            <a:noFill/>
          </a:ln>
        </p:spPr>
      </p:pic>
      <p:sp>
        <p:nvSpPr>
          <p:cNvPr id="528" name="Google Shape;528;p48"/>
          <p:cNvSpPr/>
          <p:nvPr/>
        </p:nvSpPr>
        <p:spPr>
          <a:xfrm>
            <a:off x="250838" y="796920"/>
            <a:ext cx="8653500" cy="6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3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L(</a:t>
            </a:r>
            <a:r>
              <a:rPr lang="pt-BR" sz="23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r>
              <a:rPr lang="pt-BR" sz="23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3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</a:t>
            </a:r>
            <a:r>
              <a:rPr lang="pt-BR" sz="23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= </a:t>
            </a:r>
            <a:r>
              <a:rPr lang="pt-BR" sz="2300" i="1" dirty="0" err="1">
                <a:solidFill>
                  <a:schemeClr val="dk1"/>
                </a:solidFill>
              </a:rPr>
              <a:t>p</a:t>
            </a:r>
            <a:r>
              <a:rPr lang="pt-BR" sz="23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• </a:t>
            </a:r>
            <a:r>
              <a:rPr lang="pt-BR" sz="2300" i="1" dirty="0" err="1">
                <a:solidFill>
                  <a:schemeClr val="dk1"/>
                </a:solidFill>
              </a:rPr>
              <a:t>n</a:t>
            </a:r>
            <a:r>
              <a:rPr lang="pt-BR" sz="23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(</a:t>
            </a:r>
            <a:r>
              <a:rPr lang="pt-BR" sz="2300" i="1" dirty="0" err="1">
                <a:solidFill>
                  <a:schemeClr val="dk1"/>
                </a:solidFill>
              </a:rPr>
              <a:t>x</a:t>
            </a:r>
            <a:r>
              <a:rPr lang="pt-BR" sz="23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pt-BR" sz="2300" i="1" dirty="0">
                <a:solidFill>
                  <a:schemeClr val="dk1"/>
                </a:solidFill>
              </a:rPr>
              <a:t>x</a:t>
            </a:r>
            <a:r>
              <a:rPr lang="pt-BR" sz="2300" i="1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 </a:t>
            </a:r>
            <a:r>
              <a:rPr lang="pt-BR" sz="23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pt-BR" sz="2300" i="1" dirty="0" err="1">
                <a:solidFill>
                  <a:schemeClr val="dk1"/>
                </a:solidFill>
              </a:rPr>
              <a:t>y</a:t>
            </a:r>
            <a:r>
              <a:rPr lang="pt-BR" sz="23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pt-BR" sz="2300" i="1" dirty="0">
                <a:solidFill>
                  <a:schemeClr val="dk1"/>
                </a:solidFill>
              </a:rPr>
              <a:t>y</a:t>
            </a:r>
            <a:r>
              <a:rPr lang="pt-BR" sz="2300" i="1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pt-BR" sz="23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pt-BR" sz="2300" i="1" dirty="0">
                <a:solidFill>
                  <a:schemeClr val="dk1"/>
                </a:solidFill>
              </a:rPr>
              <a:t>•</a:t>
            </a:r>
            <a:r>
              <a:rPr lang="pt-BR" sz="23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pt-BR" sz="2300" i="1" dirty="0">
                <a:solidFill>
                  <a:schemeClr val="dk1"/>
                </a:solidFill>
              </a:rPr>
              <a:t>y</a:t>
            </a:r>
            <a:r>
              <a:rPr lang="pt-BR" sz="2300" i="1" baseline="-25000" dirty="0">
                <a:solidFill>
                  <a:schemeClr val="dk1"/>
                </a:solidFill>
              </a:rPr>
              <a:t>1</a:t>
            </a:r>
            <a:r>
              <a:rPr lang="pt-BR" sz="2300" i="1" dirty="0">
                <a:solidFill>
                  <a:schemeClr val="dk1"/>
                </a:solidFill>
              </a:rPr>
              <a:t> – y</a:t>
            </a:r>
            <a:r>
              <a:rPr lang="pt-BR" sz="2300" i="1" baseline="-25000" dirty="0">
                <a:solidFill>
                  <a:schemeClr val="dk1"/>
                </a:solidFill>
              </a:rPr>
              <a:t>0</a:t>
            </a:r>
            <a:r>
              <a:rPr lang="pt-BR" sz="2300" i="1" dirty="0">
                <a:solidFill>
                  <a:schemeClr val="dk1"/>
                </a:solidFill>
              </a:rPr>
              <a:t> </a:t>
            </a:r>
            <a:r>
              <a:rPr lang="pt-BR" sz="23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pt-BR" sz="2300" i="1" dirty="0">
                <a:solidFill>
                  <a:schemeClr val="dk1"/>
                </a:solidFill>
              </a:rPr>
              <a:t>–</a:t>
            </a:r>
            <a:r>
              <a:rPr lang="pt-BR" sz="23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pt-BR" sz="2300" i="1" dirty="0">
                <a:solidFill>
                  <a:schemeClr val="dk1"/>
                </a:solidFill>
              </a:rPr>
              <a:t>x</a:t>
            </a:r>
            <a:r>
              <a:rPr lang="pt-BR" sz="2300" i="1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pt-BR" sz="23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pt-BR" sz="2300" i="1" dirty="0">
                <a:solidFill>
                  <a:schemeClr val="dk1"/>
                </a:solidFill>
              </a:rPr>
              <a:t>x</a:t>
            </a:r>
            <a:r>
              <a:rPr lang="pt-BR" sz="2300" i="1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pt-BR" sz="23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))</a:t>
            </a:r>
            <a:endParaRPr dirty="0"/>
          </a:p>
        </p:txBody>
      </p:sp>
      <p:sp>
        <p:nvSpPr>
          <p:cNvPr id="529" name="Google Shape;529;p48"/>
          <p:cNvSpPr/>
          <p:nvPr/>
        </p:nvSpPr>
        <p:spPr>
          <a:xfrm>
            <a:off x="239663" y="1386720"/>
            <a:ext cx="8653500" cy="6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300" i="1">
                <a:solidFill>
                  <a:schemeClr val="dk1"/>
                </a:solidFill>
              </a:rPr>
              <a:t>                      </a:t>
            </a:r>
            <a:r>
              <a:rPr lang="pt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 </a:t>
            </a:r>
            <a:r>
              <a:rPr lang="pt-BR" sz="2300" i="1">
                <a:solidFill>
                  <a:schemeClr val="dk1"/>
                </a:solidFill>
              </a:rPr>
              <a:t>(x – x</a:t>
            </a:r>
            <a:r>
              <a:rPr lang="pt-BR" sz="2300" i="1" baseline="-25000">
                <a:solidFill>
                  <a:schemeClr val="dk1"/>
                </a:solidFill>
              </a:rPr>
              <a:t>0</a:t>
            </a:r>
            <a:r>
              <a:rPr lang="pt-BR" sz="2300" i="1">
                <a:solidFill>
                  <a:schemeClr val="dk1"/>
                </a:solidFill>
              </a:rPr>
              <a:t>)(y</a:t>
            </a:r>
            <a:r>
              <a:rPr lang="pt-BR" sz="2300" i="1" baseline="-25000">
                <a:solidFill>
                  <a:schemeClr val="dk1"/>
                </a:solidFill>
              </a:rPr>
              <a:t>1</a:t>
            </a:r>
            <a:r>
              <a:rPr lang="pt-BR" sz="2300" i="1">
                <a:solidFill>
                  <a:schemeClr val="dk1"/>
                </a:solidFill>
              </a:rPr>
              <a:t> – y</a:t>
            </a:r>
            <a:r>
              <a:rPr lang="pt-BR" sz="2300" i="1" baseline="-25000">
                <a:solidFill>
                  <a:schemeClr val="dk1"/>
                </a:solidFill>
              </a:rPr>
              <a:t>0</a:t>
            </a:r>
            <a:r>
              <a:rPr lang="pt-BR" sz="2300" i="1">
                <a:solidFill>
                  <a:schemeClr val="dk1"/>
                </a:solidFill>
              </a:rPr>
              <a:t>)</a:t>
            </a:r>
            <a:r>
              <a:rPr lang="pt-BR">
                <a:solidFill>
                  <a:schemeClr val="dk1"/>
                </a:solidFill>
              </a:rPr>
              <a:t> </a:t>
            </a:r>
            <a:r>
              <a:rPr lang="pt-BR" sz="2300" i="1">
                <a:solidFill>
                  <a:schemeClr val="dk1"/>
                </a:solidFill>
              </a:rPr>
              <a:t>– (y – y</a:t>
            </a:r>
            <a:r>
              <a:rPr lang="pt-BR" sz="2300" i="1" baseline="-25000">
                <a:solidFill>
                  <a:schemeClr val="dk1"/>
                </a:solidFill>
              </a:rPr>
              <a:t>0</a:t>
            </a:r>
            <a:r>
              <a:rPr lang="pt-BR" sz="2300" i="1">
                <a:solidFill>
                  <a:schemeClr val="dk1"/>
                </a:solidFill>
              </a:rPr>
              <a:t>)(x</a:t>
            </a:r>
            <a:r>
              <a:rPr lang="pt-BR" sz="2300" i="1" baseline="-25000">
                <a:solidFill>
                  <a:schemeClr val="dk1"/>
                </a:solidFill>
              </a:rPr>
              <a:t>1</a:t>
            </a:r>
            <a:r>
              <a:rPr lang="pt-BR" sz="2300" i="1">
                <a:solidFill>
                  <a:schemeClr val="dk1"/>
                </a:solidFill>
              </a:rPr>
              <a:t> – x</a:t>
            </a:r>
            <a:r>
              <a:rPr lang="pt-BR" sz="2300" i="1" baseline="-25000">
                <a:solidFill>
                  <a:schemeClr val="dk1"/>
                </a:solidFill>
              </a:rPr>
              <a:t>0</a:t>
            </a:r>
            <a:r>
              <a:rPr lang="pt-BR" sz="2300" i="1">
                <a:solidFill>
                  <a:schemeClr val="dk1"/>
                </a:solidFill>
              </a:rPr>
              <a:t>)</a:t>
            </a:r>
            <a:endParaRPr/>
          </a:p>
        </p:txBody>
      </p:sp>
      <p:sp>
        <p:nvSpPr>
          <p:cNvPr id="530" name="Google Shape;530;p48"/>
          <p:cNvSpPr/>
          <p:nvPr/>
        </p:nvSpPr>
        <p:spPr>
          <a:xfrm>
            <a:off x="250838" y="2032145"/>
            <a:ext cx="8653500" cy="6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300" i="1">
                <a:solidFill>
                  <a:schemeClr val="dk1"/>
                </a:solidFill>
              </a:rPr>
              <a:t>                      </a:t>
            </a:r>
            <a:r>
              <a:rPr lang="pt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 </a:t>
            </a:r>
            <a:r>
              <a:rPr lang="pt-BR" sz="2300" i="1">
                <a:solidFill>
                  <a:schemeClr val="dk1"/>
                </a:solidFill>
              </a:rPr>
              <a:t>(y</a:t>
            </a:r>
            <a:r>
              <a:rPr lang="pt-BR" sz="2300" i="1" baseline="-25000">
                <a:solidFill>
                  <a:schemeClr val="dk1"/>
                </a:solidFill>
              </a:rPr>
              <a:t>1</a:t>
            </a:r>
            <a:r>
              <a:rPr lang="pt-BR" sz="2300" i="1">
                <a:solidFill>
                  <a:schemeClr val="dk1"/>
                </a:solidFill>
              </a:rPr>
              <a:t> – y</a:t>
            </a:r>
            <a:r>
              <a:rPr lang="pt-BR" sz="2300" i="1" baseline="-25000">
                <a:solidFill>
                  <a:schemeClr val="dk1"/>
                </a:solidFill>
              </a:rPr>
              <a:t>0</a:t>
            </a:r>
            <a:r>
              <a:rPr lang="pt-BR" sz="2300" i="1">
                <a:solidFill>
                  <a:schemeClr val="dk1"/>
                </a:solidFill>
              </a:rPr>
              <a:t>)x – (x</a:t>
            </a:r>
            <a:r>
              <a:rPr lang="pt-BR" sz="2300" i="1" baseline="-25000">
                <a:solidFill>
                  <a:schemeClr val="dk1"/>
                </a:solidFill>
              </a:rPr>
              <a:t>1</a:t>
            </a:r>
            <a:r>
              <a:rPr lang="pt-BR" sz="2300" i="1">
                <a:solidFill>
                  <a:schemeClr val="dk1"/>
                </a:solidFill>
              </a:rPr>
              <a:t> – x</a:t>
            </a:r>
            <a:r>
              <a:rPr lang="pt-BR" sz="2300" i="1" baseline="-25000">
                <a:solidFill>
                  <a:schemeClr val="dk1"/>
                </a:solidFill>
              </a:rPr>
              <a:t>0</a:t>
            </a:r>
            <a:r>
              <a:rPr lang="pt-BR" sz="2300" i="1">
                <a:solidFill>
                  <a:schemeClr val="dk1"/>
                </a:solidFill>
              </a:rPr>
              <a:t>)y + y</a:t>
            </a:r>
            <a:r>
              <a:rPr lang="pt-BR" sz="2300" i="1" baseline="-25000">
                <a:solidFill>
                  <a:schemeClr val="dk1"/>
                </a:solidFill>
              </a:rPr>
              <a:t>0</a:t>
            </a:r>
            <a:r>
              <a:rPr lang="pt-BR" sz="2300" i="1">
                <a:solidFill>
                  <a:schemeClr val="dk1"/>
                </a:solidFill>
              </a:rPr>
              <a:t>(x</a:t>
            </a:r>
            <a:r>
              <a:rPr lang="pt-BR" sz="2300" i="1" baseline="-25000">
                <a:solidFill>
                  <a:schemeClr val="dk1"/>
                </a:solidFill>
              </a:rPr>
              <a:t>1</a:t>
            </a:r>
            <a:r>
              <a:rPr lang="pt-BR" sz="2300" i="1">
                <a:solidFill>
                  <a:schemeClr val="dk1"/>
                </a:solidFill>
              </a:rPr>
              <a:t> – x</a:t>
            </a:r>
            <a:r>
              <a:rPr lang="pt-BR" sz="2300" i="1" baseline="-25000">
                <a:solidFill>
                  <a:schemeClr val="dk1"/>
                </a:solidFill>
              </a:rPr>
              <a:t>0</a:t>
            </a:r>
            <a:r>
              <a:rPr lang="pt-BR" sz="2300" i="1">
                <a:solidFill>
                  <a:schemeClr val="dk1"/>
                </a:solidFill>
              </a:rPr>
              <a:t>) – x</a:t>
            </a:r>
            <a:r>
              <a:rPr lang="pt-BR" sz="2300" i="1" baseline="-25000">
                <a:solidFill>
                  <a:schemeClr val="dk1"/>
                </a:solidFill>
              </a:rPr>
              <a:t>0</a:t>
            </a:r>
            <a:r>
              <a:rPr lang="pt-BR" sz="2300" i="1">
                <a:solidFill>
                  <a:schemeClr val="dk1"/>
                </a:solidFill>
              </a:rPr>
              <a:t>(y</a:t>
            </a:r>
            <a:r>
              <a:rPr lang="pt-BR" sz="2300" i="1" baseline="-25000">
                <a:solidFill>
                  <a:schemeClr val="dk1"/>
                </a:solidFill>
              </a:rPr>
              <a:t>1</a:t>
            </a:r>
            <a:r>
              <a:rPr lang="pt-BR" sz="2300" i="1">
                <a:solidFill>
                  <a:schemeClr val="dk1"/>
                </a:solidFill>
              </a:rPr>
              <a:t> – y</a:t>
            </a:r>
            <a:r>
              <a:rPr lang="pt-BR" sz="2300" i="1" baseline="-25000">
                <a:solidFill>
                  <a:schemeClr val="dk1"/>
                </a:solidFill>
              </a:rPr>
              <a:t>0</a:t>
            </a:r>
            <a:r>
              <a:rPr lang="pt-BR" sz="2300" i="1">
                <a:solidFill>
                  <a:schemeClr val="dk1"/>
                </a:solidFill>
              </a:rPr>
              <a:t>)</a:t>
            </a:r>
            <a:endParaRPr/>
          </a:p>
        </p:txBody>
      </p:sp>
      <p:sp>
        <p:nvSpPr>
          <p:cNvPr id="531" name="Google Shape;531;p48"/>
          <p:cNvSpPr/>
          <p:nvPr/>
        </p:nvSpPr>
        <p:spPr>
          <a:xfrm>
            <a:off x="370938" y="2835845"/>
            <a:ext cx="8653500" cy="6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L(x, y) = </a:t>
            </a:r>
            <a:r>
              <a:rPr lang="pt-BR" sz="2300" i="1">
                <a:solidFill>
                  <a:schemeClr val="dk1"/>
                </a:solidFill>
              </a:rPr>
              <a:t>p</a:t>
            </a:r>
            <a:r>
              <a:rPr lang="pt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• </a:t>
            </a:r>
            <a:r>
              <a:rPr lang="pt-BR" sz="2300" i="1">
                <a:solidFill>
                  <a:schemeClr val="dk1"/>
                </a:solidFill>
              </a:rPr>
              <a:t>n</a:t>
            </a:r>
            <a:r>
              <a:rPr lang="pt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</a:t>
            </a:r>
            <a:r>
              <a:rPr lang="pt-BR" sz="2300" b="1" i="1">
                <a:solidFill>
                  <a:srgbClr val="85200C"/>
                </a:solidFill>
              </a:rPr>
              <a:t>Ax + By + C</a:t>
            </a:r>
            <a:endParaRPr b="1">
              <a:solidFill>
                <a:srgbClr val="85200C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49"/>
          <p:cNvSpPr/>
          <p:nvPr/>
        </p:nvSpPr>
        <p:spPr>
          <a:xfrm rot="-667603">
            <a:off x="-185627" y="2457953"/>
            <a:ext cx="10000320" cy="408841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4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2650" dirty="0"/>
              <a:t>Testando o Ponto na Equação</a:t>
            </a:r>
            <a:endParaRPr sz="2650" dirty="0"/>
          </a:p>
        </p:txBody>
      </p:sp>
      <p:sp>
        <p:nvSpPr>
          <p:cNvPr id="539" name="Google Shape;539;p4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42</a:t>
            </a:fld>
            <a:endParaRPr/>
          </a:p>
        </p:txBody>
      </p:sp>
      <p:sp>
        <p:nvSpPr>
          <p:cNvPr id="540" name="Google Shape;540;p49"/>
          <p:cNvSpPr/>
          <p:nvPr/>
        </p:nvSpPr>
        <p:spPr>
          <a:xfrm>
            <a:off x="318675" y="894400"/>
            <a:ext cx="2817900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L(x, y) = </a:t>
            </a:r>
            <a:r>
              <a:rPr lang="pt-BR" sz="2300" i="1">
                <a:solidFill>
                  <a:schemeClr val="dk1"/>
                </a:solidFill>
              </a:rPr>
              <a:t>p</a:t>
            </a:r>
            <a:r>
              <a:rPr lang="pt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• </a:t>
            </a:r>
            <a:r>
              <a:rPr lang="pt-BR" sz="2300" i="1">
                <a:solidFill>
                  <a:schemeClr val="dk1"/>
                </a:solidFill>
              </a:rPr>
              <a:t>n</a:t>
            </a:r>
            <a:r>
              <a:rPr lang="pt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 &gt; 0</a:t>
            </a:r>
            <a:endParaRPr sz="2300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41" name="Google Shape;541;p49"/>
          <p:cNvCxnSpPr/>
          <p:nvPr/>
        </p:nvCxnSpPr>
        <p:spPr>
          <a:xfrm rot="10800000" flipH="1">
            <a:off x="499621" y="1617985"/>
            <a:ext cx="8319300" cy="1640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42" name="Google Shape;542;p49"/>
          <p:cNvSpPr/>
          <p:nvPr/>
        </p:nvSpPr>
        <p:spPr>
          <a:xfrm rot="-666312">
            <a:off x="3044770" y="2736798"/>
            <a:ext cx="230516" cy="230516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49"/>
          <p:cNvSpPr/>
          <p:nvPr/>
        </p:nvSpPr>
        <p:spPr>
          <a:xfrm>
            <a:off x="4129812" y="2481500"/>
            <a:ext cx="336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chemeClr val="dk1"/>
                </a:solidFill>
              </a:rPr>
              <a:t>v</a:t>
            </a:r>
            <a:endParaRPr/>
          </a:p>
        </p:txBody>
      </p:sp>
      <p:sp>
        <p:nvSpPr>
          <p:cNvPr id="544" name="Google Shape;544;p49"/>
          <p:cNvSpPr/>
          <p:nvPr/>
        </p:nvSpPr>
        <p:spPr>
          <a:xfrm>
            <a:off x="3339291" y="3808650"/>
            <a:ext cx="386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chemeClr val="dk1"/>
                </a:solidFill>
              </a:rPr>
              <a:t>n</a:t>
            </a:r>
            <a:endParaRPr/>
          </a:p>
        </p:txBody>
      </p:sp>
      <p:sp>
        <p:nvSpPr>
          <p:cNvPr id="545" name="Google Shape;545;p49"/>
          <p:cNvSpPr/>
          <p:nvPr/>
        </p:nvSpPr>
        <p:spPr>
          <a:xfrm>
            <a:off x="2612849" y="2796850"/>
            <a:ext cx="711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pt-BR" sz="2400" b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546" name="Google Shape;546;p49"/>
          <p:cNvSpPr/>
          <p:nvPr/>
        </p:nvSpPr>
        <p:spPr>
          <a:xfrm>
            <a:off x="5574229" y="2131200"/>
            <a:ext cx="607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pt-BR" sz="2400" b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cxnSp>
        <p:nvCxnSpPr>
          <p:cNvPr id="547" name="Google Shape;547;p49"/>
          <p:cNvCxnSpPr/>
          <p:nvPr/>
        </p:nvCxnSpPr>
        <p:spPr>
          <a:xfrm>
            <a:off x="3006750" y="2737695"/>
            <a:ext cx="1652400" cy="7392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548" name="Google Shape;548;p49"/>
          <p:cNvSpPr/>
          <p:nvPr/>
        </p:nvSpPr>
        <p:spPr>
          <a:xfrm>
            <a:off x="4655883" y="3439292"/>
            <a:ext cx="114000" cy="114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49"/>
          <p:cNvSpPr/>
          <p:nvPr/>
        </p:nvSpPr>
        <p:spPr>
          <a:xfrm>
            <a:off x="4806325" y="3368950"/>
            <a:ext cx="1451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 = (x, y)</a:t>
            </a:r>
            <a:endParaRPr sz="2400" b="1" baseline="-25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50" name="Google Shape;550;p49"/>
          <p:cNvCxnSpPr/>
          <p:nvPr/>
        </p:nvCxnSpPr>
        <p:spPr>
          <a:xfrm rot="10800000" flipH="1">
            <a:off x="3007994" y="2240668"/>
            <a:ext cx="2558100" cy="5007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551" name="Google Shape;551;p49"/>
          <p:cNvSpPr/>
          <p:nvPr/>
        </p:nvSpPr>
        <p:spPr>
          <a:xfrm>
            <a:off x="5526305" y="2183323"/>
            <a:ext cx="114000" cy="114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52" name="Google Shape;552;p49"/>
          <p:cNvCxnSpPr/>
          <p:nvPr/>
        </p:nvCxnSpPr>
        <p:spPr>
          <a:xfrm rot="-5400000" flipH="1">
            <a:off x="1982225" y="3764290"/>
            <a:ext cx="2558100" cy="5007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553" name="Google Shape;553;p49"/>
          <p:cNvSpPr/>
          <p:nvPr/>
        </p:nvSpPr>
        <p:spPr>
          <a:xfrm>
            <a:off x="3789425" y="3105884"/>
            <a:ext cx="3513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>
                <a:solidFill>
                  <a:schemeClr val="dk1"/>
                </a:solidFill>
              </a:rPr>
              <a:t>p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9" name="Google Shape;559;p50"/>
          <p:cNvCxnSpPr/>
          <p:nvPr/>
        </p:nvCxnSpPr>
        <p:spPr>
          <a:xfrm rot="10800000" flipH="1">
            <a:off x="499620" y="1617985"/>
            <a:ext cx="8319300" cy="1640400"/>
          </a:xfrm>
          <a:prstGeom prst="straightConnector1">
            <a:avLst/>
          </a:prstGeom>
          <a:noFill/>
          <a:ln w="381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60" name="Google Shape;560;p5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2650" dirty="0"/>
              <a:t>Testando o Ponto na Equação</a:t>
            </a:r>
            <a:endParaRPr sz="2650" dirty="0"/>
          </a:p>
        </p:txBody>
      </p:sp>
      <p:sp>
        <p:nvSpPr>
          <p:cNvPr id="561" name="Google Shape;561;p5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43</a:t>
            </a:fld>
            <a:endParaRPr/>
          </a:p>
        </p:txBody>
      </p:sp>
      <p:sp>
        <p:nvSpPr>
          <p:cNvPr id="562" name="Google Shape;562;p50"/>
          <p:cNvSpPr/>
          <p:nvPr/>
        </p:nvSpPr>
        <p:spPr>
          <a:xfrm>
            <a:off x="318673" y="894402"/>
            <a:ext cx="2451312" cy="800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L(x, y) = </a:t>
            </a:r>
            <a:r>
              <a:rPr lang="pt-BR" sz="2300" i="1">
                <a:solidFill>
                  <a:schemeClr val="dk1"/>
                </a:solidFill>
              </a:rPr>
              <a:t>p</a:t>
            </a:r>
            <a:r>
              <a:rPr lang="pt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• </a:t>
            </a:r>
            <a:r>
              <a:rPr lang="pt-BR" sz="2300" i="1">
                <a:solidFill>
                  <a:schemeClr val="dk1"/>
                </a:solidFill>
              </a:rPr>
              <a:t>n</a:t>
            </a:r>
            <a:r>
              <a:rPr lang="pt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= 0</a:t>
            </a:r>
            <a:endParaRPr sz="2300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63" name="Google Shape;563;p50"/>
          <p:cNvCxnSpPr/>
          <p:nvPr/>
        </p:nvCxnSpPr>
        <p:spPr>
          <a:xfrm rot="10800000" flipH="1">
            <a:off x="499621" y="1617985"/>
            <a:ext cx="8319300" cy="1640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64" name="Google Shape;564;p50"/>
          <p:cNvSpPr/>
          <p:nvPr/>
        </p:nvSpPr>
        <p:spPr>
          <a:xfrm rot="-666312">
            <a:off x="3044770" y="2736798"/>
            <a:ext cx="230516" cy="230516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50"/>
          <p:cNvSpPr/>
          <p:nvPr/>
        </p:nvSpPr>
        <p:spPr>
          <a:xfrm>
            <a:off x="4129812" y="2481500"/>
            <a:ext cx="336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chemeClr val="dk1"/>
                </a:solidFill>
              </a:rPr>
              <a:t>v</a:t>
            </a:r>
            <a:endParaRPr/>
          </a:p>
        </p:txBody>
      </p:sp>
      <p:sp>
        <p:nvSpPr>
          <p:cNvPr id="566" name="Google Shape;566;p50"/>
          <p:cNvSpPr/>
          <p:nvPr/>
        </p:nvSpPr>
        <p:spPr>
          <a:xfrm>
            <a:off x="3339291" y="3808650"/>
            <a:ext cx="386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chemeClr val="dk1"/>
                </a:solidFill>
              </a:rPr>
              <a:t>n</a:t>
            </a:r>
            <a:endParaRPr/>
          </a:p>
        </p:txBody>
      </p:sp>
      <p:sp>
        <p:nvSpPr>
          <p:cNvPr id="567" name="Google Shape;567;p50"/>
          <p:cNvSpPr/>
          <p:nvPr/>
        </p:nvSpPr>
        <p:spPr>
          <a:xfrm>
            <a:off x="2612849" y="2796850"/>
            <a:ext cx="711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pt-BR" sz="2400" b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568" name="Google Shape;568;p50"/>
          <p:cNvSpPr/>
          <p:nvPr/>
        </p:nvSpPr>
        <p:spPr>
          <a:xfrm>
            <a:off x="5574229" y="2222642"/>
            <a:ext cx="607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pt-BR" sz="2400" b="1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dirty="0"/>
          </a:p>
        </p:txBody>
      </p:sp>
      <p:cxnSp>
        <p:nvCxnSpPr>
          <p:cNvPr id="569" name="Google Shape;569;p50"/>
          <p:cNvCxnSpPr/>
          <p:nvPr/>
        </p:nvCxnSpPr>
        <p:spPr>
          <a:xfrm rot="10800000" flipH="1">
            <a:off x="3006750" y="2019488"/>
            <a:ext cx="3844800" cy="7242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570" name="Google Shape;570;p50"/>
          <p:cNvSpPr/>
          <p:nvPr/>
        </p:nvSpPr>
        <p:spPr>
          <a:xfrm>
            <a:off x="6833033" y="1942903"/>
            <a:ext cx="114000" cy="114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50"/>
          <p:cNvSpPr/>
          <p:nvPr/>
        </p:nvSpPr>
        <p:spPr>
          <a:xfrm>
            <a:off x="6706950" y="2055000"/>
            <a:ext cx="1451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 = (x, y)</a:t>
            </a:r>
            <a:endParaRPr sz="2400" b="1" baseline="-25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72" name="Google Shape;572;p50"/>
          <p:cNvCxnSpPr/>
          <p:nvPr/>
        </p:nvCxnSpPr>
        <p:spPr>
          <a:xfrm rot="10800000" flipH="1">
            <a:off x="3007995" y="2257294"/>
            <a:ext cx="2558100" cy="5007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573" name="Google Shape;573;p50"/>
          <p:cNvSpPr/>
          <p:nvPr/>
        </p:nvSpPr>
        <p:spPr>
          <a:xfrm>
            <a:off x="5517993" y="2199949"/>
            <a:ext cx="114000" cy="114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74" name="Google Shape;574;p50"/>
          <p:cNvCxnSpPr/>
          <p:nvPr/>
        </p:nvCxnSpPr>
        <p:spPr>
          <a:xfrm rot="-5400000" flipH="1">
            <a:off x="1982225" y="3780915"/>
            <a:ext cx="2558100" cy="5007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575" name="Google Shape;575;p50"/>
          <p:cNvSpPr/>
          <p:nvPr/>
        </p:nvSpPr>
        <p:spPr>
          <a:xfrm>
            <a:off x="5854725" y="1618434"/>
            <a:ext cx="3513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>
                <a:solidFill>
                  <a:schemeClr val="dk1"/>
                </a:solidFill>
              </a:rPr>
              <a:t>p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51"/>
          <p:cNvSpPr/>
          <p:nvPr/>
        </p:nvSpPr>
        <p:spPr>
          <a:xfrm rot="10132421" flipH="1">
            <a:off x="-973481" y="-1542214"/>
            <a:ext cx="10758006" cy="400314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5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2650" dirty="0"/>
              <a:t>Testando o Ponto na Equação</a:t>
            </a:r>
            <a:endParaRPr sz="2650" dirty="0"/>
          </a:p>
        </p:txBody>
      </p:sp>
      <p:sp>
        <p:nvSpPr>
          <p:cNvPr id="583" name="Google Shape;583;p5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44</a:t>
            </a:fld>
            <a:endParaRPr/>
          </a:p>
        </p:txBody>
      </p:sp>
      <p:sp>
        <p:nvSpPr>
          <p:cNvPr id="584" name="Google Shape;584;p51"/>
          <p:cNvSpPr/>
          <p:nvPr/>
        </p:nvSpPr>
        <p:spPr>
          <a:xfrm>
            <a:off x="318673" y="894402"/>
            <a:ext cx="2451312" cy="800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L(x, y) = </a:t>
            </a:r>
            <a:r>
              <a:rPr lang="pt-BR" sz="2300" i="1">
                <a:solidFill>
                  <a:schemeClr val="dk1"/>
                </a:solidFill>
              </a:rPr>
              <a:t>p</a:t>
            </a:r>
            <a:r>
              <a:rPr lang="pt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• </a:t>
            </a:r>
            <a:r>
              <a:rPr lang="pt-BR" sz="2300" i="1">
                <a:solidFill>
                  <a:schemeClr val="dk1"/>
                </a:solidFill>
              </a:rPr>
              <a:t>n</a:t>
            </a:r>
            <a:r>
              <a:rPr lang="pt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&lt; 0</a:t>
            </a:r>
            <a:endParaRPr sz="2300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85" name="Google Shape;585;p51"/>
          <p:cNvCxnSpPr/>
          <p:nvPr/>
        </p:nvCxnSpPr>
        <p:spPr>
          <a:xfrm rot="10800000" flipH="1">
            <a:off x="499621" y="1617985"/>
            <a:ext cx="8319300" cy="1640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86" name="Google Shape;586;p51"/>
          <p:cNvSpPr/>
          <p:nvPr/>
        </p:nvSpPr>
        <p:spPr>
          <a:xfrm rot="-666312">
            <a:off x="3044770" y="2736798"/>
            <a:ext cx="230516" cy="230516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7" name="Google Shape;587;p51"/>
          <p:cNvSpPr/>
          <p:nvPr/>
        </p:nvSpPr>
        <p:spPr>
          <a:xfrm>
            <a:off x="4129812" y="2481500"/>
            <a:ext cx="336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chemeClr val="dk1"/>
                </a:solidFill>
              </a:rPr>
              <a:t>v</a:t>
            </a:r>
            <a:endParaRPr/>
          </a:p>
        </p:txBody>
      </p:sp>
      <p:sp>
        <p:nvSpPr>
          <p:cNvPr id="588" name="Google Shape;588;p51"/>
          <p:cNvSpPr/>
          <p:nvPr/>
        </p:nvSpPr>
        <p:spPr>
          <a:xfrm>
            <a:off x="3339291" y="3808650"/>
            <a:ext cx="386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chemeClr val="dk1"/>
                </a:solidFill>
              </a:rPr>
              <a:t>n</a:t>
            </a:r>
            <a:endParaRPr/>
          </a:p>
        </p:txBody>
      </p:sp>
      <p:sp>
        <p:nvSpPr>
          <p:cNvPr id="589" name="Google Shape;589;p51"/>
          <p:cNvSpPr/>
          <p:nvPr/>
        </p:nvSpPr>
        <p:spPr>
          <a:xfrm>
            <a:off x="2612849" y="2796850"/>
            <a:ext cx="711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pt-BR" sz="2400" b="1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dirty="0"/>
          </a:p>
        </p:txBody>
      </p:sp>
      <p:sp>
        <p:nvSpPr>
          <p:cNvPr id="590" name="Google Shape;590;p51"/>
          <p:cNvSpPr/>
          <p:nvPr/>
        </p:nvSpPr>
        <p:spPr>
          <a:xfrm>
            <a:off x="5574229" y="2131200"/>
            <a:ext cx="607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pt-BR" sz="2400" b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cxnSp>
        <p:nvCxnSpPr>
          <p:cNvPr id="591" name="Google Shape;591;p51"/>
          <p:cNvCxnSpPr/>
          <p:nvPr/>
        </p:nvCxnSpPr>
        <p:spPr>
          <a:xfrm rot="10800000" flipH="1">
            <a:off x="3005974" y="1752940"/>
            <a:ext cx="1232400" cy="10095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592" name="Google Shape;592;p51"/>
          <p:cNvSpPr/>
          <p:nvPr/>
        </p:nvSpPr>
        <p:spPr>
          <a:xfrm>
            <a:off x="4220621" y="1674803"/>
            <a:ext cx="114000" cy="114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3" name="Google Shape;593;p51"/>
          <p:cNvSpPr/>
          <p:nvPr/>
        </p:nvSpPr>
        <p:spPr>
          <a:xfrm>
            <a:off x="4298262" y="1361277"/>
            <a:ext cx="1451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pt-BR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(</a:t>
            </a:r>
            <a:r>
              <a:rPr lang="pt-BR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r>
              <a:rPr lang="pt-BR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</a:t>
            </a:r>
            <a:r>
              <a:rPr lang="pt-BR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2400" b="1" baseline="-25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94" name="Google Shape;594;p51"/>
          <p:cNvCxnSpPr/>
          <p:nvPr/>
        </p:nvCxnSpPr>
        <p:spPr>
          <a:xfrm rot="10800000" flipH="1">
            <a:off x="3007995" y="2257294"/>
            <a:ext cx="2558100" cy="5007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595" name="Google Shape;595;p51"/>
          <p:cNvSpPr/>
          <p:nvPr/>
        </p:nvSpPr>
        <p:spPr>
          <a:xfrm>
            <a:off x="5526306" y="2199949"/>
            <a:ext cx="114000" cy="114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96" name="Google Shape;596;p51"/>
          <p:cNvCxnSpPr/>
          <p:nvPr/>
        </p:nvCxnSpPr>
        <p:spPr>
          <a:xfrm rot="-5400000" flipH="1">
            <a:off x="1982225" y="3789226"/>
            <a:ext cx="2558100" cy="5007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597" name="Google Shape;597;p51"/>
          <p:cNvSpPr/>
          <p:nvPr/>
        </p:nvSpPr>
        <p:spPr>
          <a:xfrm>
            <a:off x="3085625" y="1863734"/>
            <a:ext cx="3513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>
                <a:solidFill>
                  <a:schemeClr val="dk1"/>
                </a:solidFill>
              </a:rPr>
              <a:t>p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4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Alternativa para organizar o teste de borda</a:t>
            </a:r>
            <a:endParaRPr dirty="0"/>
          </a:p>
        </p:txBody>
      </p:sp>
      <p:sp>
        <p:nvSpPr>
          <p:cNvPr id="526" name="Google Shape;526;p4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45</a:t>
            </a:fld>
            <a:endParaRPr/>
          </a:p>
        </p:txBody>
      </p:sp>
      <p:sp>
        <p:nvSpPr>
          <p:cNvPr id="529" name="Google Shape;529;p48"/>
          <p:cNvSpPr/>
          <p:nvPr/>
        </p:nvSpPr>
        <p:spPr>
          <a:xfrm>
            <a:off x="237450" y="838080"/>
            <a:ext cx="8653500" cy="6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pt-BR" sz="23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Realiza o produto vetorial entre dois vetores e identificar a magnitude.</a:t>
            </a:r>
            <a:endParaRPr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0A5F7F2-601E-0902-2DAD-4DB5913C3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523" y="2527581"/>
            <a:ext cx="2031686" cy="188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5C32F40-2E01-7C55-570B-9356E4737E5A}"/>
              </a:ext>
            </a:extLst>
          </p:cNvPr>
          <p:cNvSpPr txBox="1"/>
          <p:nvPr/>
        </p:nvSpPr>
        <p:spPr>
          <a:xfrm>
            <a:off x="1353393" y="2196754"/>
            <a:ext cx="183108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Produto vetorial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287B7148-0008-F544-995A-FB44282821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904" y="1594401"/>
            <a:ext cx="2751671" cy="281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529;p48">
            <a:extLst>
              <a:ext uri="{FF2B5EF4-FFF2-40B4-BE49-F238E27FC236}">
                <a16:creationId xmlns:a16="http://schemas.microsoft.com/office/drawing/2014/main" id="{93ED3EE0-D353-25B1-F032-6BB46C269E5C}"/>
              </a:ext>
            </a:extLst>
          </p:cNvPr>
          <p:cNvSpPr/>
          <p:nvPr/>
        </p:nvSpPr>
        <p:spPr>
          <a:xfrm>
            <a:off x="1983954" y="4951094"/>
            <a:ext cx="5514126" cy="6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pt-BR" sz="23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L(</a:t>
            </a:r>
            <a:r>
              <a:rPr lang="pt-BR" sz="23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r>
              <a:rPr lang="pt-BR" sz="23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3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</a:t>
            </a:r>
            <a:r>
              <a:rPr lang="pt-BR" sz="23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= </a:t>
            </a:r>
            <a:r>
              <a:rPr lang="pt-BR" sz="2300" i="1" dirty="0">
                <a:solidFill>
                  <a:schemeClr val="dk1"/>
                </a:solidFill>
              </a:rPr>
              <a:t>(</a:t>
            </a:r>
            <a:r>
              <a:rPr lang="pt-BR" sz="2300" i="1" dirty="0" err="1">
                <a:solidFill>
                  <a:schemeClr val="dk1"/>
                </a:solidFill>
              </a:rPr>
              <a:t>x</a:t>
            </a:r>
            <a:r>
              <a:rPr lang="pt-BR" sz="2300" i="1" dirty="0">
                <a:solidFill>
                  <a:schemeClr val="dk1"/>
                </a:solidFill>
              </a:rPr>
              <a:t> – x</a:t>
            </a:r>
            <a:r>
              <a:rPr lang="pt-BR" sz="2300" i="1" baseline="-25000" dirty="0">
                <a:solidFill>
                  <a:schemeClr val="dk1"/>
                </a:solidFill>
              </a:rPr>
              <a:t>0</a:t>
            </a:r>
            <a:r>
              <a:rPr lang="pt-BR" sz="2300" i="1" dirty="0">
                <a:solidFill>
                  <a:schemeClr val="dk1"/>
                </a:solidFill>
              </a:rPr>
              <a:t>)(y</a:t>
            </a:r>
            <a:r>
              <a:rPr lang="pt-BR" sz="2300" i="1" baseline="-25000" dirty="0">
                <a:solidFill>
                  <a:schemeClr val="dk1"/>
                </a:solidFill>
              </a:rPr>
              <a:t>1</a:t>
            </a:r>
            <a:r>
              <a:rPr lang="pt-BR" sz="2300" i="1" dirty="0">
                <a:solidFill>
                  <a:schemeClr val="dk1"/>
                </a:solidFill>
              </a:rPr>
              <a:t> – y</a:t>
            </a:r>
            <a:r>
              <a:rPr lang="pt-BR" sz="2300" i="1" baseline="-25000" dirty="0">
                <a:solidFill>
                  <a:schemeClr val="dk1"/>
                </a:solidFill>
              </a:rPr>
              <a:t>0</a:t>
            </a:r>
            <a:r>
              <a:rPr lang="pt-BR" sz="2300" i="1" dirty="0">
                <a:solidFill>
                  <a:schemeClr val="dk1"/>
                </a:solidFill>
              </a:rPr>
              <a:t>)</a:t>
            </a:r>
            <a:r>
              <a:rPr lang="pt-BR" dirty="0">
                <a:solidFill>
                  <a:schemeClr val="dk1"/>
                </a:solidFill>
              </a:rPr>
              <a:t> </a:t>
            </a:r>
            <a:r>
              <a:rPr lang="pt-BR" sz="2300" i="1" dirty="0">
                <a:solidFill>
                  <a:schemeClr val="dk1"/>
                </a:solidFill>
              </a:rPr>
              <a:t>– (</a:t>
            </a:r>
            <a:r>
              <a:rPr lang="pt-BR" sz="2300" i="1" dirty="0" err="1">
                <a:solidFill>
                  <a:schemeClr val="dk1"/>
                </a:solidFill>
              </a:rPr>
              <a:t>y</a:t>
            </a:r>
            <a:r>
              <a:rPr lang="pt-BR" sz="2300" i="1" dirty="0">
                <a:solidFill>
                  <a:schemeClr val="dk1"/>
                </a:solidFill>
              </a:rPr>
              <a:t> – y</a:t>
            </a:r>
            <a:r>
              <a:rPr lang="pt-BR" sz="2300" i="1" baseline="-25000" dirty="0">
                <a:solidFill>
                  <a:schemeClr val="dk1"/>
                </a:solidFill>
              </a:rPr>
              <a:t>0</a:t>
            </a:r>
            <a:r>
              <a:rPr lang="pt-BR" sz="2300" i="1" dirty="0">
                <a:solidFill>
                  <a:schemeClr val="dk1"/>
                </a:solidFill>
              </a:rPr>
              <a:t>)(x</a:t>
            </a:r>
            <a:r>
              <a:rPr lang="pt-BR" sz="2300" i="1" baseline="-25000" dirty="0">
                <a:solidFill>
                  <a:schemeClr val="dk1"/>
                </a:solidFill>
              </a:rPr>
              <a:t>1</a:t>
            </a:r>
            <a:r>
              <a:rPr lang="pt-BR" sz="2300" i="1" dirty="0">
                <a:solidFill>
                  <a:schemeClr val="dk1"/>
                </a:solidFill>
              </a:rPr>
              <a:t> – x</a:t>
            </a:r>
            <a:r>
              <a:rPr lang="pt-BR" sz="2300" i="1" baseline="-25000" dirty="0">
                <a:solidFill>
                  <a:schemeClr val="dk1"/>
                </a:solidFill>
              </a:rPr>
              <a:t>0</a:t>
            </a:r>
            <a:r>
              <a:rPr lang="pt-BR" sz="2300" i="1" dirty="0">
                <a:solidFill>
                  <a:schemeClr val="dk1"/>
                </a:solidFill>
              </a:rPr>
              <a:t>)</a:t>
            </a:r>
            <a:endParaRPr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CE9194B-4951-5DD7-7153-F3F4850F515D}"/>
              </a:ext>
            </a:extLst>
          </p:cNvPr>
          <p:cNvSpPr/>
          <p:nvPr/>
        </p:nvSpPr>
        <p:spPr>
          <a:xfrm>
            <a:off x="1983954" y="4935283"/>
            <a:ext cx="5514126" cy="4786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64552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4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Alternativa para organizar o teste de borda</a:t>
            </a:r>
            <a:endParaRPr dirty="0"/>
          </a:p>
        </p:txBody>
      </p:sp>
      <p:sp>
        <p:nvSpPr>
          <p:cNvPr id="526" name="Google Shape;526;p4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46</a:t>
            </a:fld>
            <a:endParaRPr/>
          </a:p>
        </p:txBody>
      </p:sp>
      <p:sp>
        <p:nvSpPr>
          <p:cNvPr id="4" name="Google Shape;529;p48">
            <a:extLst>
              <a:ext uri="{FF2B5EF4-FFF2-40B4-BE49-F238E27FC236}">
                <a16:creationId xmlns:a16="http://schemas.microsoft.com/office/drawing/2014/main" id="{09DA9F2C-B42D-00A2-5FE9-782DE0E01D2C}"/>
              </a:ext>
            </a:extLst>
          </p:cNvPr>
          <p:cNvSpPr/>
          <p:nvPr/>
        </p:nvSpPr>
        <p:spPr>
          <a:xfrm>
            <a:off x="2913778" y="1482786"/>
            <a:ext cx="2768987" cy="9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pt-BR" sz="2300" i="1" dirty="0">
                <a:solidFill>
                  <a:schemeClr val="dk1"/>
                </a:solidFill>
              </a:rPr>
              <a:t>(</a:t>
            </a:r>
            <a:r>
              <a:rPr lang="pt-BR" sz="2300" i="1" dirty="0" err="1">
                <a:solidFill>
                  <a:schemeClr val="dk1"/>
                </a:solidFill>
              </a:rPr>
              <a:t>x</a:t>
            </a:r>
            <a:r>
              <a:rPr lang="pt-BR" sz="2300" i="1" dirty="0">
                <a:solidFill>
                  <a:schemeClr val="dk1"/>
                </a:solidFill>
              </a:rPr>
              <a:t> – x</a:t>
            </a:r>
            <a:r>
              <a:rPr lang="pt-BR" sz="2300" i="1" baseline="-25000" dirty="0">
                <a:solidFill>
                  <a:schemeClr val="dk1"/>
                </a:solidFill>
              </a:rPr>
              <a:t>0</a:t>
            </a:r>
            <a:r>
              <a:rPr lang="pt-BR" sz="2300" i="1" dirty="0">
                <a:solidFill>
                  <a:schemeClr val="dk1"/>
                </a:solidFill>
              </a:rPr>
              <a:t>)     (</a:t>
            </a:r>
            <a:r>
              <a:rPr lang="pt-BR" sz="2300" i="1" dirty="0" err="1">
                <a:solidFill>
                  <a:schemeClr val="dk1"/>
                </a:solidFill>
              </a:rPr>
              <a:t>y</a:t>
            </a:r>
            <a:r>
              <a:rPr lang="pt-BR" sz="2300" i="1" dirty="0">
                <a:solidFill>
                  <a:schemeClr val="dk1"/>
                </a:solidFill>
              </a:rPr>
              <a:t> – y</a:t>
            </a:r>
            <a:r>
              <a:rPr lang="pt-BR" sz="2300" i="1" baseline="-25000" dirty="0">
                <a:solidFill>
                  <a:schemeClr val="dk1"/>
                </a:solidFill>
              </a:rPr>
              <a:t>0</a:t>
            </a:r>
            <a:r>
              <a:rPr lang="pt-BR" sz="2300" i="1" dirty="0">
                <a:solidFill>
                  <a:schemeClr val="dk1"/>
                </a:solidFill>
              </a:rPr>
              <a:t>)</a:t>
            </a:r>
          </a:p>
          <a:p>
            <a:r>
              <a:rPr lang="pt-BR" sz="2300" i="1" dirty="0">
                <a:solidFill>
                  <a:schemeClr val="dk1"/>
                </a:solidFill>
              </a:rPr>
              <a:t>(x</a:t>
            </a:r>
            <a:r>
              <a:rPr lang="pt-BR" sz="2300" i="1" baseline="-25000" dirty="0">
                <a:solidFill>
                  <a:schemeClr val="dk1"/>
                </a:solidFill>
              </a:rPr>
              <a:t>1</a:t>
            </a:r>
            <a:r>
              <a:rPr lang="pt-BR" sz="2300" i="1" dirty="0">
                <a:solidFill>
                  <a:schemeClr val="dk1"/>
                </a:solidFill>
              </a:rPr>
              <a:t> – x</a:t>
            </a:r>
            <a:r>
              <a:rPr lang="pt-BR" sz="2300" i="1" baseline="-25000" dirty="0">
                <a:solidFill>
                  <a:schemeClr val="dk1"/>
                </a:solidFill>
              </a:rPr>
              <a:t>0</a:t>
            </a:r>
            <a:r>
              <a:rPr lang="pt-BR" sz="2300" i="1" dirty="0">
                <a:solidFill>
                  <a:schemeClr val="dk1"/>
                </a:solidFill>
              </a:rPr>
              <a:t>)    (y</a:t>
            </a:r>
            <a:r>
              <a:rPr lang="pt-BR" sz="2300" i="1" baseline="-25000" dirty="0">
                <a:solidFill>
                  <a:schemeClr val="dk1"/>
                </a:solidFill>
              </a:rPr>
              <a:t>1</a:t>
            </a:r>
            <a:r>
              <a:rPr lang="pt-BR" sz="2300" i="1" dirty="0">
                <a:solidFill>
                  <a:schemeClr val="dk1"/>
                </a:solidFill>
              </a:rPr>
              <a:t> – y</a:t>
            </a:r>
            <a:r>
              <a:rPr lang="pt-BR" sz="2300" i="1" baseline="-25000" dirty="0">
                <a:solidFill>
                  <a:schemeClr val="dk1"/>
                </a:solidFill>
              </a:rPr>
              <a:t>0</a:t>
            </a:r>
            <a:r>
              <a:rPr lang="pt-BR" sz="2300" i="1" dirty="0">
                <a:solidFill>
                  <a:schemeClr val="dk1"/>
                </a:solidFill>
              </a:rPr>
              <a:t>)</a:t>
            </a:r>
            <a:endParaRPr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DF92A6-23A0-AD07-0958-32F9B21079B4}"/>
              </a:ext>
            </a:extLst>
          </p:cNvPr>
          <p:cNvSpPr txBox="1"/>
          <p:nvPr/>
        </p:nvSpPr>
        <p:spPr>
          <a:xfrm>
            <a:off x="739832" y="1060640"/>
            <a:ext cx="7209605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1800" dirty="0"/>
              <a:t>Essa expressão também pode ser organizada com auxílio da matriz:</a:t>
            </a:r>
          </a:p>
        </p:txBody>
      </p:sp>
      <p:sp>
        <p:nvSpPr>
          <p:cNvPr id="7" name="Left Bracket 6">
            <a:extLst>
              <a:ext uri="{FF2B5EF4-FFF2-40B4-BE49-F238E27FC236}">
                <a16:creationId xmlns:a16="http://schemas.microsoft.com/office/drawing/2014/main" id="{D90D172F-D4B4-5E70-EFAA-9D213EC613C8}"/>
              </a:ext>
            </a:extLst>
          </p:cNvPr>
          <p:cNvSpPr/>
          <p:nvPr/>
        </p:nvSpPr>
        <p:spPr>
          <a:xfrm>
            <a:off x="2845281" y="1482786"/>
            <a:ext cx="136993" cy="901700"/>
          </a:xfrm>
          <a:prstGeom prst="leftBracket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ight Bracket 7">
            <a:extLst>
              <a:ext uri="{FF2B5EF4-FFF2-40B4-BE49-F238E27FC236}">
                <a16:creationId xmlns:a16="http://schemas.microsoft.com/office/drawing/2014/main" id="{6A8A0780-AC99-96A8-5184-FC4D6AD8F859}"/>
              </a:ext>
            </a:extLst>
          </p:cNvPr>
          <p:cNvSpPr/>
          <p:nvPr/>
        </p:nvSpPr>
        <p:spPr>
          <a:xfrm>
            <a:off x="5469774" y="1519098"/>
            <a:ext cx="45719" cy="852473"/>
          </a:xfrm>
          <a:prstGeom prst="rightBracket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580629-5E07-BD7C-00E0-587A7A050CC7}"/>
              </a:ext>
            </a:extLst>
          </p:cNvPr>
          <p:cNvSpPr txBox="1"/>
          <p:nvPr/>
        </p:nvSpPr>
        <p:spPr>
          <a:xfrm>
            <a:off x="739832" y="2691289"/>
            <a:ext cx="72096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/>
              <a:t>Se definirmos A = (</a:t>
            </a:r>
            <a:r>
              <a:rPr lang="pt-BR" sz="1800" dirty="0" err="1"/>
              <a:t>P</a:t>
            </a:r>
            <a:r>
              <a:rPr lang="pt-BR" sz="1800" dirty="0"/>
              <a:t> – P</a:t>
            </a:r>
            <a:r>
              <a:rPr lang="pt-BR" sz="1800" baseline="-25000" dirty="0"/>
              <a:t>0</a:t>
            </a:r>
            <a:r>
              <a:rPr lang="pt-BR" sz="1800" dirty="0"/>
              <a:t>) e  </a:t>
            </a:r>
            <a:r>
              <a:rPr lang="pt-BR" sz="1800" dirty="0" err="1"/>
              <a:t>B</a:t>
            </a:r>
            <a:r>
              <a:rPr lang="pt-BR" sz="1800" dirty="0"/>
              <a:t> = (P</a:t>
            </a:r>
            <a:r>
              <a:rPr lang="pt-BR" sz="1800" baseline="-25000" dirty="0"/>
              <a:t>1</a:t>
            </a:r>
            <a:r>
              <a:rPr lang="pt-BR" sz="1800" dirty="0"/>
              <a:t> – P</a:t>
            </a:r>
            <a:r>
              <a:rPr lang="pt-BR" sz="1800" baseline="-25000" dirty="0"/>
              <a:t>0</a:t>
            </a:r>
            <a:r>
              <a:rPr lang="pt-BR" sz="1800" dirty="0"/>
              <a:t>)</a:t>
            </a:r>
          </a:p>
        </p:txBody>
      </p:sp>
      <p:sp>
        <p:nvSpPr>
          <p:cNvPr id="11" name="Google Shape;529;p48">
            <a:extLst>
              <a:ext uri="{FF2B5EF4-FFF2-40B4-BE49-F238E27FC236}">
                <a16:creationId xmlns:a16="http://schemas.microsoft.com/office/drawing/2014/main" id="{68BF37A5-C39E-0C16-EE17-3D955C920047}"/>
              </a:ext>
            </a:extLst>
          </p:cNvPr>
          <p:cNvSpPr/>
          <p:nvPr/>
        </p:nvSpPr>
        <p:spPr>
          <a:xfrm>
            <a:off x="3553857" y="3145915"/>
            <a:ext cx="1442091" cy="9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pt-BR" sz="2300" i="1" dirty="0" err="1">
                <a:solidFill>
                  <a:schemeClr val="dk1"/>
                </a:solidFill>
              </a:rPr>
              <a:t>A</a:t>
            </a:r>
            <a:r>
              <a:rPr lang="pt-BR" sz="2300" i="1" baseline="-25000" dirty="0" err="1">
                <a:solidFill>
                  <a:schemeClr val="dk1"/>
                </a:solidFill>
              </a:rPr>
              <a:t>x</a:t>
            </a:r>
            <a:r>
              <a:rPr lang="pt-BR" sz="2300" i="1" dirty="0">
                <a:solidFill>
                  <a:schemeClr val="dk1"/>
                </a:solidFill>
              </a:rPr>
              <a:t>     </a:t>
            </a:r>
            <a:r>
              <a:rPr lang="pt-BR" sz="2300" i="1" dirty="0" err="1">
                <a:solidFill>
                  <a:schemeClr val="dk1"/>
                </a:solidFill>
              </a:rPr>
              <a:t>A</a:t>
            </a:r>
            <a:r>
              <a:rPr lang="pt-BR" sz="2300" i="1" baseline="-25000" dirty="0" err="1">
                <a:solidFill>
                  <a:schemeClr val="dk1"/>
                </a:solidFill>
              </a:rPr>
              <a:t>y</a:t>
            </a:r>
            <a:endParaRPr lang="pt-BR" sz="2300" i="1" baseline="-25000" err="1">
              <a:solidFill>
                <a:schemeClr val="dk1"/>
              </a:solidFill>
            </a:endParaRPr>
          </a:p>
          <a:p>
            <a:r>
              <a:rPr lang="pt-BR" sz="2300" i="1" dirty="0" err="1">
                <a:solidFill>
                  <a:schemeClr val="dk1"/>
                </a:solidFill>
              </a:rPr>
              <a:t>B</a:t>
            </a:r>
            <a:r>
              <a:rPr lang="pt-BR" sz="2300" i="1" baseline="-25000" dirty="0" err="1">
                <a:solidFill>
                  <a:schemeClr val="dk1"/>
                </a:solidFill>
              </a:rPr>
              <a:t>x</a:t>
            </a:r>
            <a:r>
              <a:rPr lang="pt-BR" sz="2300" i="1" dirty="0">
                <a:solidFill>
                  <a:schemeClr val="dk1"/>
                </a:solidFill>
              </a:rPr>
              <a:t>     </a:t>
            </a:r>
            <a:r>
              <a:rPr lang="pt-BR" sz="2300" i="1" dirty="0" err="1">
                <a:solidFill>
                  <a:schemeClr val="dk1"/>
                </a:solidFill>
              </a:rPr>
              <a:t>B</a:t>
            </a:r>
            <a:r>
              <a:rPr lang="pt-BR" sz="2300" i="1" baseline="-25000" dirty="0" err="1">
                <a:solidFill>
                  <a:schemeClr val="dk1"/>
                </a:solidFill>
              </a:rPr>
              <a:t>y</a:t>
            </a:r>
            <a:endParaRPr baseline="-25000" dirty="0" err="1">
              <a:solidFill>
                <a:schemeClr val="dk1"/>
              </a:solidFill>
            </a:endParaRPr>
          </a:p>
        </p:txBody>
      </p:sp>
      <p:sp>
        <p:nvSpPr>
          <p:cNvPr id="12" name="Left Bracket 11">
            <a:extLst>
              <a:ext uri="{FF2B5EF4-FFF2-40B4-BE49-F238E27FC236}">
                <a16:creationId xmlns:a16="http://schemas.microsoft.com/office/drawing/2014/main" id="{1BA95DCD-F9D4-1021-1EB9-1AED6C959A75}"/>
              </a:ext>
            </a:extLst>
          </p:cNvPr>
          <p:cNvSpPr/>
          <p:nvPr/>
        </p:nvSpPr>
        <p:spPr>
          <a:xfrm>
            <a:off x="3485360" y="3145915"/>
            <a:ext cx="136993" cy="901700"/>
          </a:xfrm>
          <a:prstGeom prst="leftBracket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ight Bracket 12">
            <a:extLst>
              <a:ext uri="{FF2B5EF4-FFF2-40B4-BE49-F238E27FC236}">
                <a16:creationId xmlns:a16="http://schemas.microsoft.com/office/drawing/2014/main" id="{72F034BB-17BC-53D9-4D7F-B8EF4BCC33C8}"/>
              </a:ext>
            </a:extLst>
          </p:cNvPr>
          <p:cNvSpPr/>
          <p:nvPr/>
        </p:nvSpPr>
        <p:spPr>
          <a:xfrm>
            <a:off x="4813067" y="3145915"/>
            <a:ext cx="45719" cy="852473"/>
          </a:xfrm>
          <a:prstGeom prst="rightBracket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E66BEF7-DF1C-CBEB-96DB-288C6A451B02}"/>
              </a:ext>
            </a:extLst>
          </p:cNvPr>
          <p:cNvSpPr txBox="1"/>
          <p:nvPr/>
        </p:nvSpPr>
        <p:spPr>
          <a:xfrm>
            <a:off x="739832" y="4216766"/>
            <a:ext cx="72096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/>
              <a:t>O determinante dessa matriz é:</a:t>
            </a:r>
          </a:p>
        </p:txBody>
      </p:sp>
      <p:sp>
        <p:nvSpPr>
          <p:cNvPr id="16" name="Google Shape;529;p48">
            <a:extLst>
              <a:ext uri="{FF2B5EF4-FFF2-40B4-BE49-F238E27FC236}">
                <a16:creationId xmlns:a16="http://schemas.microsoft.com/office/drawing/2014/main" id="{CE5F2DCF-65ED-1C7C-DA5E-DB5BF90FAB49}"/>
              </a:ext>
            </a:extLst>
          </p:cNvPr>
          <p:cNvSpPr/>
          <p:nvPr/>
        </p:nvSpPr>
        <p:spPr>
          <a:xfrm>
            <a:off x="2856180" y="4586098"/>
            <a:ext cx="299598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pt-BR" sz="2300" i="1" err="1">
                <a:solidFill>
                  <a:schemeClr val="dk1"/>
                </a:solidFill>
              </a:rPr>
              <a:t>A</a:t>
            </a:r>
            <a:r>
              <a:rPr lang="pt-BR" sz="2300" i="1" baseline="-25000" err="1">
                <a:solidFill>
                  <a:schemeClr val="dk1"/>
                </a:solidFill>
              </a:rPr>
              <a:t>x</a:t>
            </a:r>
            <a:r>
              <a:rPr lang="pt-BR" sz="2300" i="1" dirty="0">
                <a:solidFill>
                  <a:schemeClr val="dk1"/>
                </a:solidFill>
              </a:rPr>
              <a:t> ⁎ </a:t>
            </a:r>
            <a:r>
              <a:rPr lang="pt-BR" sz="2300" i="1" err="1">
                <a:solidFill>
                  <a:schemeClr val="dk1"/>
                </a:solidFill>
              </a:rPr>
              <a:t>B</a:t>
            </a:r>
            <a:r>
              <a:rPr lang="pt-BR" sz="2300" i="1" baseline="-25000" err="1">
                <a:solidFill>
                  <a:schemeClr val="dk1"/>
                </a:solidFill>
              </a:rPr>
              <a:t>y</a:t>
            </a:r>
            <a:r>
              <a:rPr lang="pt-BR" sz="2300" i="1" dirty="0">
                <a:solidFill>
                  <a:schemeClr val="dk1"/>
                </a:solidFill>
              </a:rPr>
              <a:t> – </a:t>
            </a:r>
            <a:r>
              <a:rPr lang="pt-BR" sz="2300" i="1" err="1">
                <a:solidFill>
                  <a:schemeClr val="dk1"/>
                </a:solidFill>
              </a:rPr>
              <a:t>A</a:t>
            </a:r>
            <a:r>
              <a:rPr lang="pt-BR" sz="2300" i="1" baseline="-25000" err="1">
                <a:solidFill>
                  <a:schemeClr val="dk1"/>
                </a:solidFill>
              </a:rPr>
              <a:t>y</a:t>
            </a:r>
            <a:r>
              <a:rPr lang="pt-BR" sz="2300" i="1" dirty="0">
                <a:solidFill>
                  <a:schemeClr val="dk1"/>
                </a:solidFill>
              </a:rPr>
              <a:t> ⁎ </a:t>
            </a:r>
            <a:r>
              <a:rPr lang="pt-BR" sz="2300" i="1" err="1">
                <a:solidFill>
                  <a:schemeClr val="dk1"/>
                </a:solidFill>
              </a:rPr>
              <a:t>B</a:t>
            </a:r>
            <a:r>
              <a:rPr lang="pt-BR" sz="2300" i="1" baseline="-25000" err="1">
                <a:solidFill>
                  <a:schemeClr val="dk1"/>
                </a:solidFill>
              </a:rPr>
              <a:t>x</a:t>
            </a:r>
            <a:endParaRPr baseline="-25000" err="1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1095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5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Anotação</a:t>
            </a:r>
            <a:endParaRPr/>
          </a:p>
        </p:txBody>
      </p:sp>
      <p:sp>
        <p:nvSpPr>
          <p:cNvPr id="642" name="Google Shape;642;p5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47</a:t>
            </a:fld>
            <a:endParaRPr/>
          </a:p>
        </p:txBody>
      </p:sp>
      <p:pic>
        <p:nvPicPr>
          <p:cNvPr id="643" name="Google Shape;643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3464" y="838975"/>
            <a:ext cx="6057075" cy="4496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5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Teste do ponto no triângulo</a:t>
            </a:r>
            <a:endParaRPr/>
          </a:p>
        </p:txBody>
      </p:sp>
      <p:sp>
        <p:nvSpPr>
          <p:cNvPr id="633" name="Google Shape;633;p55"/>
          <p:cNvSpPr txBox="1">
            <a:spLocks noGrp="1"/>
          </p:cNvSpPr>
          <p:nvPr>
            <p:ph type="body" idx="1"/>
          </p:nvPr>
        </p:nvSpPr>
        <p:spPr>
          <a:xfrm>
            <a:off x="390550" y="838975"/>
            <a:ext cx="36657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>
              <a:spcBef>
                <a:spcPts val="0"/>
              </a:spcBef>
            </a:pPr>
            <a:r>
              <a:rPr lang="pt-BR" dirty="0">
                <a:latin typeface="Arial"/>
                <a:ea typeface="Arial"/>
                <a:cs typeface="Arial"/>
                <a:sym typeface="Arial"/>
              </a:rPr>
              <a:t>O ponto amostrado s = (</a:t>
            </a:r>
            <a:r>
              <a:rPr lang="pt-BR" dirty="0" err="1">
                <a:latin typeface="Arial"/>
                <a:ea typeface="Arial"/>
                <a:cs typeface="Arial"/>
                <a:sym typeface="Arial"/>
              </a:rPr>
              <a:t>sx</a:t>
            </a:r>
            <a:r>
              <a:rPr lang="pt-BR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dirty="0" err="1">
                <a:latin typeface="Arial"/>
                <a:ea typeface="Arial"/>
                <a:cs typeface="Arial"/>
                <a:sym typeface="Arial"/>
              </a:rPr>
              <a:t>sy</a:t>
            </a:r>
            <a:r>
              <a:rPr lang="pt-BR" dirty="0">
                <a:latin typeface="Arial"/>
                <a:ea typeface="Arial"/>
                <a:cs typeface="Arial"/>
                <a:sym typeface="Arial"/>
              </a:rPr>
              <a:t>) está dentro do triângulo se estiver "dentro" em relação aos três lados.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i="1" dirty="0" err="1"/>
              <a:t>inside</a:t>
            </a:r>
            <a:r>
              <a:rPr lang="pt-BR" dirty="0"/>
              <a:t>(</a:t>
            </a:r>
            <a:r>
              <a:rPr lang="pt-BR" i="1" dirty="0" err="1"/>
              <a:t>sx</a:t>
            </a:r>
            <a:r>
              <a:rPr lang="pt-BR" i="1" dirty="0"/>
              <a:t>, </a:t>
            </a:r>
            <a:r>
              <a:rPr lang="pt-BR" i="1" dirty="0" err="1"/>
              <a:t>sy</a:t>
            </a:r>
            <a:r>
              <a:rPr lang="pt-BR" dirty="0"/>
              <a:t>) </a:t>
            </a:r>
            <a:r>
              <a:rPr lang="pt-BR" i="1" dirty="0"/>
              <a:t>=</a:t>
            </a:r>
            <a:br>
              <a:rPr lang="pt-BR" i="1" dirty="0"/>
            </a:br>
            <a:r>
              <a:rPr lang="pt-BR" i="1" dirty="0"/>
              <a:t> L</a:t>
            </a:r>
            <a:r>
              <a:rPr lang="pt-BR" i="1" baseline="-25000" dirty="0"/>
              <a:t>0</a:t>
            </a:r>
            <a:r>
              <a:rPr lang="pt-BR" dirty="0"/>
              <a:t>(</a:t>
            </a:r>
            <a:r>
              <a:rPr lang="pt-BR" i="1" dirty="0" err="1"/>
              <a:t>sx</a:t>
            </a:r>
            <a:r>
              <a:rPr lang="pt-BR" i="1" dirty="0"/>
              <a:t>, </a:t>
            </a:r>
            <a:r>
              <a:rPr lang="pt-BR" i="1" dirty="0" err="1"/>
              <a:t>sy</a:t>
            </a:r>
            <a:r>
              <a:rPr lang="pt-BR" dirty="0"/>
              <a:t>) </a:t>
            </a:r>
            <a:r>
              <a:rPr lang="pt-BR" i="1" dirty="0"/>
              <a:t>&lt; 0 &amp;&amp;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i="1" dirty="0"/>
              <a:t> L</a:t>
            </a:r>
            <a:r>
              <a:rPr lang="pt-BR" i="1" baseline="-25000" dirty="0"/>
              <a:t>1</a:t>
            </a:r>
            <a:r>
              <a:rPr lang="pt-BR" dirty="0"/>
              <a:t>(</a:t>
            </a:r>
            <a:r>
              <a:rPr lang="pt-BR" i="1" dirty="0" err="1"/>
              <a:t>sx</a:t>
            </a:r>
            <a:r>
              <a:rPr lang="pt-BR" i="1" dirty="0"/>
              <a:t>, </a:t>
            </a:r>
            <a:r>
              <a:rPr lang="pt-BR" i="1" dirty="0" err="1"/>
              <a:t>sy</a:t>
            </a:r>
            <a:r>
              <a:rPr lang="pt-BR" dirty="0"/>
              <a:t>) </a:t>
            </a:r>
            <a:r>
              <a:rPr lang="pt-BR" i="1" dirty="0"/>
              <a:t>&lt; 0 &amp;&amp;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i="1" dirty="0"/>
              <a:t> L</a:t>
            </a:r>
            <a:r>
              <a:rPr lang="pt-BR" i="1" baseline="-25000" dirty="0"/>
              <a:t>2</a:t>
            </a:r>
            <a:r>
              <a:rPr lang="pt-BR" dirty="0"/>
              <a:t>(</a:t>
            </a:r>
            <a:r>
              <a:rPr lang="pt-BR" i="1" dirty="0" err="1"/>
              <a:t>sx</a:t>
            </a:r>
            <a:r>
              <a:rPr lang="pt-BR" i="1" dirty="0"/>
              <a:t>, </a:t>
            </a:r>
            <a:r>
              <a:rPr lang="pt-BR" i="1" dirty="0" err="1"/>
              <a:t>sy</a:t>
            </a:r>
            <a:r>
              <a:rPr lang="pt-BR" dirty="0"/>
              <a:t>) </a:t>
            </a:r>
            <a:r>
              <a:rPr lang="pt-BR" i="1" dirty="0"/>
              <a:t>&lt; 0; 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i="1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pt-BR" sz="1600" i="1" dirty="0"/>
              <a:t>Nota: na prática não são feitos tantos testes assim, existem várias otimizações</a:t>
            </a:r>
            <a:endParaRPr sz="1600" dirty="0"/>
          </a:p>
        </p:txBody>
      </p:sp>
      <p:sp>
        <p:nvSpPr>
          <p:cNvPr id="634" name="Google Shape;634;p5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48</a:t>
            </a:fld>
            <a:endParaRPr/>
          </a:p>
        </p:txBody>
      </p:sp>
      <p:pic>
        <p:nvPicPr>
          <p:cNvPr id="635" name="Google Shape;635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69229" y="748928"/>
            <a:ext cx="4338430" cy="40668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03095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1">
          <a:extLst>
            <a:ext uri="{FF2B5EF4-FFF2-40B4-BE49-F238E27FC236}">
              <a16:creationId xmlns:a16="http://schemas.microsoft.com/office/drawing/2014/main" id="{BBEBE426-EA8E-E7C3-8E37-BB50A079A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55">
            <a:extLst>
              <a:ext uri="{FF2B5EF4-FFF2-40B4-BE49-F238E27FC236}">
                <a16:creationId xmlns:a16="http://schemas.microsoft.com/office/drawing/2014/main" id="{BC3B99B2-5071-1AD2-032D-7D1DD28A75B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Teste do ponto no triângulo</a:t>
            </a:r>
            <a:endParaRPr/>
          </a:p>
        </p:txBody>
      </p:sp>
      <p:sp>
        <p:nvSpPr>
          <p:cNvPr id="633" name="Google Shape;633;p55">
            <a:extLst>
              <a:ext uri="{FF2B5EF4-FFF2-40B4-BE49-F238E27FC236}">
                <a16:creationId xmlns:a16="http://schemas.microsoft.com/office/drawing/2014/main" id="{2725CDD3-0F33-448F-D9CC-E191CA22F9B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21686" y="1742232"/>
            <a:ext cx="3479950" cy="1656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>
              <a:spcBef>
                <a:spcPts val="0"/>
              </a:spcBef>
            </a:pPr>
            <a:r>
              <a:rPr lang="pt-BR" dirty="0">
                <a:latin typeface="Arial"/>
                <a:cs typeface="Arial"/>
              </a:rPr>
              <a:t>Porém, é muito comum adotamos o sentido contrário (apontando para baixo) para representar telas na Computação Gráfica.</a:t>
            </a:r>
            <a:endParaRPr lang="pt-BR" dirty="0"/>
          </a:p>
          <a:p>
            <a:pPr marL="0" indent="0">
              <a:buFont typeface="Verdana"/>
            </a:pPr>
            <a:endParaRPr lang="pt-BR" i="1" dirty="0">
              <a:cs typeface="Arial"/>
            </a:endParaRPr>
          </a:p>
          <a:p>
            <a:pPr marL="0" indent="0">
              <a:buFont typeface="Verdana"/>
            </a:pPr>
            <a:endParaRPr lang="pt-BR" sz="1600" dirty="0"/>
          </a:p>
        </p:txBody>
      </p:sp>
      <p:sp>
        <p:nvSpPr>
          <p:cNvPr id="634" name="Google Shape;634;p55">
            <a:extLst>
              <a:ext uri="{FF2B5EF4-FFF2-40B4-BE49-F238E27FC236}">
                <a16:creationId xmlns:a16="http://schemas.microsoft.com/office/drawing/2014/main" id="{F17B8343-4B85-A63A-8383-CE472AE9ABD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49</a:t>
            </a:fld>
            <a:endParaRPr/>
          </a:p>
        </p:txBody>
      </p:sp>
      <p:graphicFrame>
        <p:nvGraphicFramePr>
          <p:cNvPr id="3" name="Google Shape;698;p62">
            <a:extLst>
              <a:ext uri="{FF2B5EF4-FFF2-40B4-BE49-F238E27FC236}">
                <a16:creationId xmlns:a16="http://schemas.microsoft.com/office/drawing/2014/main" id="{50B476D3-51DA-F69F-8659-6E882BD2FC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9586252"/>
              </p:ext>
            </p:extLst>
          </p:nvPr>
        </p:nvGraphicFramePr>
        <p:xfrm>
          <a:off x="4066727" y="1815241"/>
          <a:ext cx="4938000" cy="3306800"/>
        </p:xfrm>
        <a:graphic>
          <a:graphicData uri="http://schemas.openxmlformats.org/drawingml/2006/table">
            <a:tbl>
              <a:tblPr>
                <a:noFill/>
                <a:tableStyleId>{7865CF1D-0CD2-4782-81B9-320A03F770AC}</a:tableStyleId>
              </a:tblPr>
              <a:tblGrid>
                <a:gridCol w="30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2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graphicFrame>
        <p:nvGraphicFramePr>
          <p:cNvPr id="5" name="Google Shape;699;p62">
            <a:extLst>
              <a:ext uri="{FF2B5EF4-FFF2-40B4-BE49-F238E27FC236}">
                <a16:creationId xmlns:a16="http://schemas.microsoft.com/office/drawing/2014/main" id="{A0E37E0A-786C-9C4D-1E4B-08E73A3C75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6243190"/>
              </p:ext>
            </p:extLst>
          </p:nvPr>
        </p:nvGraphicFramePr>
        <p:xfrm>
          <a:off x="4066727" y="1637491"/>
          <a:ext cx="4938000" cy="206675"/>
        </p:xfrm>
        <a:graphic>
          <a:graphicData uri="http://schemas.openxmlformats.org/drawingml/2006/table">
            <a:tbl>
              <a:tblPr>
                <a:noFill/>
                <a:tableStyleId>{7865CF1D-0CD2-4782-81B9-320A03F770AC}</a:tableStyleId>
              </a:tblPr>
              <a:tblGrid>
                <a:gridCol w="30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2066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0</a:t>
                      </a:r>
                      <a:endParaRPr sz="600" dirty="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1</a:t>
                      </a:r>
                      <a:endParaRPr sz="600" dirty="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2</a:t>
                      </a:r>
                      <a:endParaRPr sz="600" dirty="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3</a:t>
                      </a:r>
                      <a:endParaRPr sz="600" dirty="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4</a:t>
                      </a:r>
                      <a:endParaRPr sz="600" dirty="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5</a:t>
                      </a:r>
                      <a:endParaRPr sz="600" dirty="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6</a:t>
                      </a:r>
                      <a:endParaRPr sz="600" dirty="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7</a:t>
                      </a:r>
                      <a:endParaRPr sz="600" dirty="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8</a:t>
                      </a:r>
                      <a:endParaRPr sz="600" dirty="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9</a:t>
                      </a:r>
                      <a:endParaRPr sz="600" dirty="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10</a:t>
                      </a:r>
                      <a:endParaRPr sz="600" dirty="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11</a:t>
                      </a:r>
                      <a:endParaRPr sz="600" dirty="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12</a:t>
                      </a:r>
                      <a:endParaRPr sz="600" dirty="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13</a:t>
                      </a:r>
                      <a:endParaRPr sz="600" dirty="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14</a:t>
                      </a:r>
                      <a:endParaRPr sz="600" dirty="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15</a:t>
                      </a:r>
                      <a:endParaRPr sz="600" dirty="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Google Shape;700;p62">
            <a:extLst>
              <a:ext uri="{FF2B5EF4-FFF2-40B4-BE49-F238E27FC236}">
                <a16:creationId xmlns:a16="http://schemas.microsoft.com/office/drawing/2014/main" id="{37BDB3C5-3E07-0EF4-ACF0-33AA06B8BE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4378328"/>
              </p:ext>
            </p:extLst>
          </p:nvPr>
        </p:nvGraphicFramePr>
        <p:xfrm>
          <a:off x="3696981" y="1815241"/>
          <a:ext cx="308625" cy="3306800"/>
        </p:xfrm>
        <a:graphic>
          <a:graphicData uri="http://schemas.openxmlformats.org/drawingml/2006/table">
            <a:tbl>
              <a:tblPr>
                <a:noFill/>
                <a:tableStyleId>{7865CF1D-0CD2-4782-81B9-320A03F770AC}</a:tableStyleId>
              </a:tblPr>
              <a:tblGrid>
                <a:gridCol w="30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66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0</a:t>
                      </a:r>
                      <a:endParaRPr sz="600" dirty="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1</a:t>
                      </a:r>
                      <a:endParaRPr sz="600" dirty="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2</a:t>
                      </a:r>
                      <a:endParaRPr sz="600" dirty="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3</a:t>
                      </a:r>
                      <a:endParaRPr sz="600" dirty="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4</a:t>
                      </a:r>
                      <a:endParaRPr sz="600" dirty="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5</a:t>
                      </a:r>
                      <a:endParaRPr sz="600" dirty="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6</a:t>
                      </a:r>
                      <a:endParaRPr sz="600" dirty="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7</a:t>
                      </a:r>
                      <a:endParaRPr sz="600" dirty="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8</a:t>
                      </a:r>
                      <a:endParaRPr sz="600" dirty="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9</a:t>
                      </a:r>
                      <a:endParaRPr sz="600" dirty="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10</a:t>
                      </a:r>
                      <a:endParaRPr sz="600" dirty="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11</a:t>
                      </a:r>
                      <a:endParaRPr sz="600" dirty="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12</a:t>
                      </a:r>
                      <a:endParaRPr sz="600" dirty="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13</a:t>
                      </a:r>
                      <a:endParaRPr sz="600" dirty="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14</a:t>
                      </a:r>
                      <a:endParaRPr sz="600" dirty="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15</a:t>
                      </a:r>
                      <a:endParaRPr sz="600" dirty="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34" name="Google Shape;633;p55">
            <a:extLst>
              <a:ext uri="{FF2B5EF4-FFF2-40B4-BE49-F238E27FC236}">
                <a16:creationId xmlns:a16="http://schemas.microsoft.com/office/drawing/2014/main" id="{507DD5DB-687B-F052-2CB2-A7E6B8BE4862}"/>
              </a:ext>
            </a:extLst>
          </p:cNvPr>
          <p:cNvSpPr txBox="1">
            <a:spLocks/>
          </p:cNvSpPr>
          <p:nvPr/>
        </p:nvSpPr>
        <p:spPr>
          <a:xfrm>
            <a:off x="289653" y="717022"/>
            <a:ext cx="8271472" cy="714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Bef>
                <a:spcPts val="0"/>
              </a:spcBef>
            </a:pPr>
            <a:r>
              <a:rPr lang="pt-BR" dirty="0">
                <a:latin typeface="Arial"/>
                <a:ea typeface="Arial"/>
                <a:cs typeface="Arial"/>
                <a:sym typeface="Arial"/>
              </a:rPr>
              <a:t>É preciso tomar um cuidado: fizemos as contas com o eixo y no sentido convencional (apontando para cima).</a:t>
            </a:r>
            <a:endParaRPr lang="pt-BR" dirty="0">
              <a:latin typeface="Arial"/>
              <a:cs typeface="Arial"/>
            </a:endParaRPr>
          </a:p>
        </p:txBody>
      </p:sp>
      <p:sp>
        <p:nvSpPr>
          <p:cNvPr id="38" name="Google Shape;633;p55">
            <a:extLst>
              <a:ext uri="{FF2B5EF4-FFF2-40B4-BE49-F238E27FC236}">
                <a16:creationId xmlns:a16="http://schemas.microsoft.com/office/drawing/2014/main" id="{F2D6073B-32DC-B9E1-6866-50B4D32F2331}"/>
              </a:ext>
            </a:extLst>
          </p:cNvPr>
          <p:cNvSpPr txBox="1">
            <a:spLocks/>
          </p:cNvSpPr>
          <p:nvPr/>
        </p:nvSpPr>
        <p:spPr>
          <a:xfrm>
            <a:off x="289653" y="3550596"/>
            <a:ext cx="3340637" cy="2012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Bef>
                <a:spcPts val="0"/>
              </a:spcBef>
            </a:pPr>
            <a:r>
              <a:rPr lang="pt-BR" dirty="0">
                <a:latin typeface="Arial"/>
                <a:cs typeface="Arial"/>
              </a:rPr>
              <a:t>Assim, as relações ficam:</a:t>
            </a:r>
          </a:p>
          <a:p>
            <a:pPr marL="0" indent="0">
              <a:spcBef>
                <a:spcPts val="0"/>
              </a:spcBef>
            </a:pPr>
            <a:endParaRPr lang="pt-BR" sz="700" dirty="0">
              <a:latin typeface="Arial"/>
              <a:cs typeface="Arial"/>
            </a:endParaRPr>
          </a:p>
          <a:p>
            <a:pPr marL="0" indent="0">
              <a:buFont typeface="Verdana"/>
              <a:buNone/>
            </a:pPr>
            <a:r>
              <a:rPr lang="pt-BR" i="1" dirty="0" err="1"/>
              <a:t>inside</a:t>
            </a:r>
            <a:r>
              <a:rPr lang="pt-BR" dirty="0"/>
              <a:t>(</a:t>
            </a:r>
            <a:r>
              <a:rPr lang="pt-BR" i="1" dirty="0" err="1"/>
              <a:t>sx</a:t>
            </a:r>
            <a:r>
              <a:rPr lang="pt-BR" i="1" dirty="0"/>
              <a:t>, </a:t>
            </a:r>
            <a:r>
              <a:rPr lang="pt-BR" i="1" dirty="0" err="1"/>
              <a:t>sy</a:t>
            </a:r>
            <a:r>
              <a:rPr lang="pt-BR" dirty="0"/>
              <a:t>) </a:t>
            </a:r>
            <a:r>
              <a:rPr lang="pt-BR" i="1" dirty="0"/>
              <a:t>=</a:t>
            </a:r>
            <a:br>
              <a:rPr lang="pt-BR" i="1" dirty="0"/>
            </a:br>
            <a:r>
              <a:rPr lang="pt-BR" i="1" dirty="0"/>
              <a:t> L</a:t>
            </a:r>
            <a:r>
              <a:rPr lang="pt-BR" i="1" baseline="-25000" dirty="0"/>
              <a:t>0</a:t>
            </a:r>
            <a:r>
              <a:rPr lang="pt-BR" dirty="0"/>
              <a:t>(</a:t>
            </a:r>
            <a:r>
              <a:rPr lang="pt-BR" i="1" dirty="0" err="1"/>
              <a:t>sx</a:t>
            </a:r>
            <a:r>
              <a:rPr lang="pt-BR" i="1" dirty="0"/>
              <a:t>, </a:t>
            </a:r>
            <a:r>
              <a:rPr lang="pt-BR" i="1" dirty="0" err="1"/>
              <a:t>sy</a:t>
            </a:r>
            <a:r>
              <a:rPr lang="pt-BR" dirty="0"/>
              <a:t>) </a:t>
            </a:r>
            <a:r>
              <a:rPr lang="pt-BR" i="1" dirty="0"/>
              <a:t>&gt; 0 &amp;&amp;</a:t>
            </a:r>
            <a:endParaRPr lang="pt-BR" dirty="0"/>
          </a:p>
          <a:p>
            <a:pPr marL="0" indent="0">
              <a:buFont typeface="Verdana"/>
              <a:buNone/>
            </a:pPr>
            <a:r>
              <a:rPr lang="pt-BR" i="1" dirty="0"/>
              <a:t> L</a:t>
            </a:r>
            <a:r>
              <a:rPr lang="pt-BR" i="1" baseline="-25000" dirty="0"/>
              <a:t>1</a:t>
            </a:r>
            <a:r>
              <a:rPr lang="pt-BR" dirty="0"/>
              <a:t>(</a:t>
            </a:r>
            <a:r>
              <a:rPr lang="pt-BR" i="1" dirty="0" err="1"/>
              <a:t>sx</a:t>
            </a:r>
            <a:r>
              <a:rPr lang="pt-BR" i="1" dirty="0"/>
              <a:t>, </a:t>
            </a:r>
            <a:r>
              <a:rPr lang="pt-BR" i="1" dirty="0" err="1"/>
              <a:t>sy</a:t>
            </a:r>
            <a:r>
              <a:rPr lang="pt-BR" dirty="0"/>
              <a:t>) </a:t>
            </a:r>
            <a:r>
              <a:rPr lang="pt-BR" i="1" dirty="0"/>
              <a:t>&gt; 0 &amp;&amp;</a:t>
            </a:r>
            <a:endParaRPr lang="pt-BR" dirty="0"/>
          </a:p>
          <a:p>
            <a:pPr marL="0" indent="0">
              <a:buFont typeface="Verdana"/>
              <a:buNone/>
            </a:pPr>
            <a:r>
              <a:rPr lang="pt-BR" i="1" dirty="0"/>
              <a:t> L</a:t>
            </a:r>
            <a:r>
              <a:rPr lang="pt-BR" i="1" baseline="-25000" dirty="0"/>
              <a:t>2</a:t>
            </a:r>
            <a:r>
              <a:rPr lang="pt-BR" dirty="0"/>
              <a:t>(</a:t>
            </a:r>
            <a:r>
              <a:rPr lang="pt-BR" i="1" dirty="0" err="1"/>
              <a:t>sx</a:t>
            </a:r>
            <a:r>
              <a:rPr lang="pt-BR" i="1" dirty="0"/>
              <a:t>, </a:t>
            </a:r>
            <a:r>
              <a:rPr lang="pt-BR" i="1" dirty="0" err="1"/>
              <a:t>sy</a:t>
            </a:r>
            <a:r>
              <a:rPr lang="pt-BR" dirty="0"/>
              <a:t>) </a:t>
            </a:r>
            <a:r>
              <a:rPr lang="pt-BR" i="1" dirty="0"/>
              <a:t>&gt; 0; </a:t>
            </a:r>
            <a:endParaRPr lang="pt-BR" dirty="0"/>
          </a:p>
          <a:p>
            <a:pPr marL="0" indent="0">
              <a:buFont typeface="Verdana"/>
              <a:buNone/>
            </a:pP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75267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3" grpId="0" build="p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2"/>
          <p:cNvSpPr txBox="1">
            <a:spLocks noGrp="1"/>
          </p:cNvSpPr>
          <p:nvPr>
            <p:ph type="body" idx="1"/>
          </p:nvPr>
        </p:nvSpPr>
        <p:spPr>
          <a:xfrm>
            <a:off x="432365" y="838985"/>
            <a:ext cx="5877391" cy="4531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b="1" dirty="0"/>
              <a:t>Por que triângulos?</a:t>
            </a:r>
            <a:endParaRPr dirty="0"/>
          </a:p>
          <a:p>
            <a:pPr marL="198755" lvl="0" indent="-19875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dirty="0"/>
              <a:t>Polígono mais simples possível</a:t>
            </a:r>
            <a:endParaRPr dirty="0"/>
          </a:p>
          <a:p>
            <a:pPr marL="198755" lvl="0" indent="-19875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dirty="0"/>
              <a:t>Outros polígonos podem ser subdivididos em triângulos</a:t>
            </a:r>
            <a:endParaRPr dirty="0"/>
          </a:p>
          <a:p>
            <a:pPr marL="198755" lvl="0" indent="-19875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dirty="0"/>
              <a:t>Podemos focar em otimizar um tipo de operação</a:t>
            </a:r>
            <a:endParaRPr dirty="0"/>
          </a:p>
          <a:p>
            <a:pPr marL="198755" lvl="0" indent="-7175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b="1" dirty="0"/>
              <a:t>Triângulos têm propriedades únicas:</a:t>
            </a:r>
            <a:endParaRPr dirty="0"/>
          </a:p>
          <a:p>
            <a:pPr marL="198755" lvl="0" indent="-19875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dirty="0"/>
              <a:t>São sempre planos</a:t>
            </a:r>
            <a:endParaRPr dirty="0"/>
          </a:p>
          <a:p>
            <a:pPr marL="198755" lvl="0" indent="-19875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dirty="0"/>
              <a:t>Têm um interior bem definido</a:t>
            </a:r>
            <a:endParaRPr dirty="0"/>
          </a:p>
          <a:p>
            <a:pPr marL="198755" lvl="0" indent="-19875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dirty="0"/>
              <a:t>Interpolar valores no seu interior é simples</a:t>
            </a:r>
            <a:endParaRPr dirty="0"/>
          </a:p>
        </p:txBody>
      </p:sp>
      <p:sp>
        <p:nvSpPr>
          <p:cNvPr id="106" name="Google Shape;106;p1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Triângulo – Primitiva Fundamental</a:t>
            </a:r>
            <a:endParaRPr/>
          </a:p>
        </p:txBody>
      </p:sp>
      <p:sp>
        <p:nvSpPr>
          <p:cNvPr id="107" name="Google Shape;107;p1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</a:t>
            </a:fld>
            <a:endParaRPr/>
          </a:p>
        </p:txBody>
      </p:sp>
      <p:sp>
        <p:nvSpPr>
          <p:cNvPr id="108" name="Google Shape;108;p12"/>
          <p:cNvSpPr/>
          <p:nvPr/>
        </p:nvSpPr>
        <p:spPr>
          <a:xfrm>
            <a:off x="5823277" y="1259380"/>
            <a:ext cx="3178807" cy="2845939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5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Eixos das Imagens</a:t>
            </a:r>
            <a:endParaRPr dirty="0"/>
          </a:p>
        </p:txBody>
      </p:sp>
      <p:sp>
        <p:nvSpPr>
          <p:cNvPr id="659" name="Google Shape;659;p58"/>
          <p:cNvSpPr txBox="1">
            <a:spLocks noGrp="1"/>
          </p:cNvSpPr>
          <p:nvPr>
            <p:ph type="body" idx="1"/>
          </p:nvPr>
        </p:nvSpPr>
        <p:spPr>
          <a:xfrm>
            <a:off x="248800" y="629725"/>
            <a:ext cx="8570100" cy="140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600"/>
              <a:t>"However, in computer graphics and image processing one often uses a coordinate system with the y axis pointing down (as displayed on the computer's screen). This convention developed in the 1960s (or earlier) from the way that images were originally stored in display buffers."</a:t>
            </a:r>
            <a:endParaRPr sz="160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400"/>
              <a:t>Fonte: </a:t>
            </a:r>
            <a:r>
              <a:rPr lang="pt-BR" sz="1400" u="sng">
                <a:solidFill>
                  <a:schemeClr val="hlink"/>
                </a:solidFill>
                <a:hlinkClick r:id="rId3"/>
              </a:rPr>
              <a:t>https://simple.wikipedia.org/wiki/User:Jeffwang/Cartesian_coordinate_system</a:t>
            </a:r>
            <a:endParaRPr sz="1600"/>
          </a:p>
        </p:txBody>
      </p:sp>
      <p:sp>
        <p:nvSpPr>
          <p:cNvPr id="660" name="Google Shape;660;p5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50</a:t>
            </a:fld>
            <a:endParaRPr/>
          </a:p>
        </p:txBody>
      </p:sp>
      <p:pic>
        <p:nvPicPr>
          <p:cNvPr id="661" name="Google Shape;661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66138" y="2252845"/>
            <a:ext cx="2952917" cy="2087643"/>
          </a:xfrm>
          <a:prstGeom prst="rect">
            <a:avLst/>
          </a:prstGeom>
          <a:noFill/>
          <a:ln>
            <a:noFill/>
          </a:ln>
        </p:spPr>
      </p:pic>
      <p:pic>
        <p:nvPicPr>
          <p:cNvPr id="662" name="Google Shape;662;p5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80759" y="2252845"/>
            <a:ext cx="2441721" cy="2087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3" name="Google Shape;663;p5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1205" y="2252845"/>
            <a:ext cx="2783504" cy="2087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508752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38352-5DF3-A308-2ED0-B9161D5F5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Se todos os 3 testes forem positivos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F5A1E3-752D-4FF4-7EEA-A54E74F9A5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Estamos dentro do triângulo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A5F424-C6A6-3B45-ACDF-9CEB8945F29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51</a:t>
            </a:fld>
            <a:endParaRPr lang="pt-BR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C04730C-7661-63FA-1465-783D161CF6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3452" y="1418705"/>
            <a:ext cx="3077095" cy="307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45B98B-A10B-641C-6EF6-3542109327CD}"/>
              </a:ext>
            </a:extLst>
          </p:cNvPr>
          <p:cNvSpPr txBox="1"/>
          <p:nvPr/>
        </p:nvSpPr>
        <p:spPr>
          <a:xfrm>
            <a:off x="475012" y="4788161"/>
            <a:ext cx="80373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i="0" dirty="0">
                <a:solidFill>
                  <a:srgbClr val="333333"/>
                </a:solidFill>
                <a:effectLst/>
                <a:latin typeface="+mn-lt"/>
              </a:rPr>
              <a:t>Esse teste é baseado na estratégia conhecida como Edge </a:t>
            </a:r>
            <a:r>
              <a:rPr lang="pt-BR" sz="1600" i="0" dirty="0" err="1">
                <a:solidFill>
                  <a:srgbClr val="333333"/>
                </a:solidFill>
                <a:effectLst/>
                <a:latin typeface="+mn-lt"/>
              </a:rPr>
              <a:t>Function</a:t>
            </a:r>
            <a:r>
              <a:rPr lang="pt-BR" sz="1600" i="0" dirty="0">
                <a:solidFill>
                  <a:srgbClr val="333333"/>
                </a:solidFill>
                <a:effectLst/>
                <a:latin typeface="+mn-lt"/>
              </a:rPr>
              <a:t>, proposto por J</a:t>
            </a:r>
            <a:r>
              <a:rPr lang="pt-BR" sz="1600" b="0" i="0" dirty="0">
                <a:solidFill>
                  <a:srgbClr val="333333"/>
                </a:solidFill>
                <a:effectLst/>
                <a:latin typeface="+mn-lt"/>
              </a:rPr>
              <a:t>uan </a:t>
            </a:r>
            <a:r>
              <a:rPr lang="pt-BR" sz="1600" b="0" i="0" dirty="0" err="1">
                <a:solidFill>
                  <a:srgbClr val="333333"/>
                </a:solidFill>
                <a:effectLst/>
                <a:latin typeface="+mn-lt"/>
              </a:rPr>
              <a:t>Pineda</a:t>
            </a:r>
            <a:r>
              <a:rPr lang="pt-BR" sz="1600" b="0" i="0" dirty="0">
                <a:solidFill>
                  <a:srgbClr val="333333"/>
                </a:solidFill>
                <a:effectLst/>
                <a:latin typeface="+mn-lt"/>
              </a:rPr>
              <a:t> em 1988 no </a:t>
            </a:r>
            <a:r>
              <a:rPr lang="pt-BR" sz="1600" b="0" i="0" dirty="0" err="1">
                <a:solidFill>
                  <a:srgbClr val="333333"/>
                </a:solidFill>
                <a:effectLst/>
                <a:latin typeface="+mn-lt"/>
              </a:rPr>
              <a:t>paper</a:t>
            </a:r>
            <a:r>
              <a:rPr lang="pt-BR" sz="1600" b="0" i="0" dirty="0">
                <a:solidFill>
                  <a:srgbClr val="333333"/>
                </a:solidFill>
                <a:effectLst/>
                <a:latin typeface="+mn-lt"/>
              </a:rPr>
              <a:t> "</a:t>
            </a:r>
            <a:r>
              <a:rPr lang="pt-BR" sz="1600" b="1" i="0" dirty="0">
                <a:solidFill>
                  <a:srgbClr val="333333"/>
                </a:solidFill>
                <a:effectLst/>
                <a:latin typeface="+mn-lt"/>
              </a:rPr>
              <a:t>A </a:t>
            </a:r>
            <a:r>
              <a:rPr lang="pt-BR" sz="1600" b="1" i="0" dirty="0" err="1">
                <a:solidFill>
                  <a:srgbClr val="333333"/>
                </a:solidFill>
                <a:effectLst/>
                <a:latin typeface="+mn-lt"/>
              </a:rPr>
              <a:t>Parallel</a:t>
            </a:r>
            <a:r>
              <a:rPr lang="pt-BR" sz="1600" b="1" i="0" dirty="0">
                <a:solidFill>
                  <a:srgbClr val="333333"/>
                </a:solidFill>
                <a:effectLst/>
                <a:latin typeface="+mn-lt"/>
              </a:rPr>
              <a:t> </a:t>
            </a:r>
            <a:r>
              <a:rPr lang="pt-BR" sz="1600" b="1" i="0" dirty="0" err="1">
                <a:solidFill>
                  <a:srgbClr val="333333"/>
                </a:solidFill>
                <a:effectLst/>
                <a:latin typeface="+mn-lt"/>
              </a:rPr>
              <a:t>Algorithm</a:t>
            </a:r>
            <a:r>
              <a:rPr lang="pt-BR" sz="1600" b="1" i="0" dirty="0">
                <a:solidFill>
                  <a:srgbClr val="333333"/>
                </a:solidFill>
                <a:effectLst/>
                <a:latin typeface="+mn-lt"/>
              </a:rPr>
              <a:t> for </a:t>
            </a:r>
            <a:r>
              <a:rPr lang="pt-BR" sz="1600" b="1" i="0" dirty="0" err="1">
                <a:solidFill>
                  <a:srgbClr val="333333"/>
                </a:solidFill>
                <a:effectLst/>
                <a:latin typeface="+mn-lt"/>
              </a:rPr>
              <a:t>Polygon</a:t>
            </a:r>
            <a:r>
              <a:rPr lang="pt-BR" sz="1600" b="1" i="0" dirty="0">
                <a:solidFill>
                  <a:srgbClr val="333333"/>
                </a:solidFill>
                <a:effectLst/>
                <a:latin typeface="+mn-lt"/>
              </a:rPr>
              <a:t> </a:t>
            </a:r>
            <a:r>
              <a:rPr lang="pt-BR" sz="1600" b="1" i="0" dirty="0" err="1">
                <a:solidFill>
                  <a:srgbClr val="333333"/>
                </a:solidFill>
                <a:effectLst/>
                <a:latin typeface="+mn-lt"/>
              </a:rPr>
              <a:t>Rasterization</a:t>
            </a:r>
            <a:r>
              <a:rPr lang="pt-BR" sz="1600" b="0" i="0" dirty="0">
                <a:solidFill>
                  <a:srgbClr val="333333"/>
                </a:solidFill>
                <a:effectLst/>
                <a:latin typeface="+mn-lt"/>
              </a:rPr>
              <a:t>".</a:t>
            </a:r>
            <a:endParaRPr lang="pt-BR" sz="1600" dirty="0"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717BBD-E557-DB70-F48A-1A6E496E534E}"/>
              </a:ext>
            </a:extLst>
          </p:cNvPr>
          <p:cNvSpPr txBox="1"/>
          <p:nvPr/>
        </p:nvSpPr>
        <p:spPr>
          <a:xfrm>
            <a:off x="3682538" y="3645029"/>
            <a:ext cx="232757" cy="21544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lIns="0" tIns="0" rIns="0" bIns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pt-BR" sz="1400" b="1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lang="pt-B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00AEF2-3A63-23E4-FBF3-DD56C202B10C}"/>
              </a:ext>
            </a:extLst>
          </p:cNvPr>
          <p:cNvSpPr txBox="1"/>
          <p:nvPr/>
        </p:nvSpPr>
        <p:spPr>
          <a:xfrm>
            <a:off x="5588924" y="3883924"/>
            <a:ext cx="232757" cy="21544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lIns="0" tIns="0" rIns="0" bIns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pt-BR" sz="1400" b="1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lang="pt-BR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C41B47-B6E8-21F5-58B3-ECFDBCF9255C}"/>
              </a:ext>
            </a:extLst>
          </p:cNvPr>
          <p:cNvSpPr txBox="1"/>
          <p:nvPr/>
        </p:nvSpPr>
        <p:spPr>
          <a:xfrm>
            <a:off x="5015345" y="1819000"/>
            <a:ext cx="232757" cy="21544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lIns="0" tIns="0" rIns="0" bIns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pt-BR" sz="1400" b="1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7302872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6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Atividade</a:t>
            </a:r>
            <a:endParaRPr/>
          </a:p>
        </p:txBody>
      </p:sp>
      <p:sp>
        <p:nvSpPr>
          <p:cNvPr id="696" name="Google Shape;696;p62"/>
          <p:cNvSpPr txBox="1">
            <a:spLocks noGrp="1"/>
          </p:cNvSpPr>
          <p:nvPr>
            <p:ph type="body" idx="1"/>
          </p:nvPr>
        </p:nvSpPr>
        <p:spPr>
          <a:xfrm>
            <a:off x="315150" y="700658"/>
            <a:ext cx="8428200" cy="739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700"/>
              <a:t>Identifique se o pixel está dentro ou fora do triângulo realizando os cálculos manualmente.</a:t>
            </a:r>
            <a:endParaRPr sz="1700"/>
          </a:p>
        </p:txBody>
      </p:sp>
      <p:sp>
        <p:nvSpPr>
          <p:cNvPr id="697" name="Google Shape;697;p6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52</a:t>
            </a:fld>
            <a:endParaRPr/>
          </a:p>
        </p:txBody>
      </p:sp>
      <p:sp>
        <p:nvSpPr>
          <p:cNvPr id="713" name="Google Shape;713;p62"/>
          <p:cNvSpPr txBox="1"/>
          <p:nvPr/>
        </p:nvSpPr>
        <p:spPr>
          <a:xfrm>
            <a:off x="643758" y="4862231"/>
            <a:ext cx="69390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dirty="0" err="1">
                <a:solidFill>
                  <a:schemeClr val="dk1"/>
                </a:solidFill>
              </a:rPr>
              <a:t>Obs</a:t>
            </a:r>
            <a:r>
              <a:rPr lang="pt-BR" sz="1200" dirty="0">
                <a:solidFill>
                  <a:schemeClr val="dk1"/>
                </a:solidFill>
              </a:rPr>
              <a:t>: </a:t>
            </a:r>
            <a:endParaRPr sz="1200" dirty="0">
              <a:solidFill>
                <a:schemeClr val="dk1"/>
              </a:solidFill>
            </a:endParaRPr>
          </a:p>
          <a:p>
            <a:pPr marL="360000" lvl="0" indent="-16620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</a:pPr>
            <a:r>
              <a:rPr lang="pt-BR" sz="1200" dirty="0">
                <a:solidFill>
                  <a:schemeClr val="dk1"/>
                </a:solidFill>
              </a:rPr>
              <a:t>considere o eixo </a:t>
            </a:r>
            <a:r>
              <a:rPr lang="pt-BR" sz="1200" dirty="0" err="1">
                <a:solidFill>
                  <a:schemeClr val="dk1"/>
                </a:solidFill>
              </a:rPr>
              <a:t>y</a:t>
            </a:r>
            <a:r>
              <a:rPr lang="pt-BR" sz="1200" dirty="0">
                <a:solidFill>
                  <a:schemeClr val="dk1"/>
                </a:solidFill>
              </a:rPr>
              <a:t> invertido, assim verifique se as equações L(</a:t>
            </a:r>
            <a:r>
              <a:rPr lang="pt-BR" sz="1200" dirty="0" err="1">
                <a:solidFill>
                  <a:schemeClr val="dk1"/>
                </a:solidFill>
              </a:rPr>
              <a:t>x</a:t>
            </a:r>
            <a:r>
              <a:rPr lang="pt-BR" sz="1200" dirty="0">
                <a:solidFill>
                  <a:schemeClr val="dk1"/>
                </a:solidFill>
              </a:rPr>
              <a:t>, </a:t>
            </a:r>
            <a:r>
              <a:rPr lang="pt-BR" sz="1200" dirty="0" err="1">
                <a:solidFill>
                  <a:schemeClr val="dk1"/>
                </a:solidFill>
              </a:rPr>
              <a:t>y</a:t>
            </a:r>
            <a:r>
              <a:rPr lang="pt-BR" sz="1200" dirty="0">
                <a:solidFill>
                  <a:schemeClr val="dk1"/>
                </a:solidFill>
              </a:rPr>
              <a:t>) são positivas.</a:t>
            </a:r>
            <a:endParaRPr sz="1200" dirty="0">
              <a:solidFill>
                <a:schemeClr val="dk1"/>
              </a:solidFill>
            </a:endParaRPr>
          </a:p>
          <a:p>
            <a:pPr marL="360000" lvl="0" indent="-16620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</a:pPr>
            <a:r>
              <a:rPr lang="pt-BR" sz="1200" dirty="0">
                <a:solidFill>
                  <a:schemeClr val="dk1"/>
                </a:solidFill>
              </a:rPr>
              <a:t>considere que os pontos P</a:t>
            </a:r>
            <a:r>
              <a:rPr lang="pt-BR" sz="1200" baseline="-25000" dirty="0">
                <a:solidFill>
                  <a:schemeClr val="dk1"/>
                </a:solidFill>
              </a:rPr>
              <a:t>0</a:t>
            </a:r>
            <a:r>
              <a:rPr lang="pt-BR" sz="1200" dirty="0">
                <a:solidFill>
                  <a:schemeClr val="dk1"/>
                </a:solidFill>
              </a:rPr>
              <a:t>, P</a:t>
            </a:r>
            <a:r>
              <a:rPr lang="pt-BR" sz="1200" baseline="-25000" dirty="0">
                <a:solidFill>
                  <a:schemeClr val="dk1"/>
                </a:solidFill>
              </a:rPr>
              <a:t>1</a:t>
            </a:r>
            <a:r>
              <a:rPr lang="pt-BR" sz="1200" dirty="0">
                <a:solidFill>
                  <a:schemeClr val="dk1"/>
                </a:solidFill>
              </a:rPr>
              <a:t> e P</a:t>
            </a:r>
            <a:r>
              <a:rPr lang="pt-BR" sz="1200" baseline="-25000" dirty="0">
                <a:solidFill>
                  <a:schemeClr val="dk1"/>
                </a:solidFill>
              </a:rPr>
              <a:t>2</a:t>
            </a:r>
            <a:r>
              <a:rPr lang="pt-BR" sz="1200" dirty="0">
                <a:solidFill>
                  <a:schemeClr val="dk1"/>
                </a:solidFill>
              </a:rPr>
              <a:t> estão exatamente no centro do pixel (não adicione o 0,5).</a:t>
            </a:r>
            <a:endParaRPr dirty="0"/>
          </a:p>
        </p:txBody>
      </p:sp>
      <p:sp>
        <p:nvSpPr>
          <p:cNvPr id="2" name="Google Shape;725;p63">
            <a:extLst>
              <a:ext uri="{FF2B5EF4-FFF2-40B4-BE49-F238E27FC236}">
                <a16:creationId xmlns:a16="http://schemas.microsoft.com/office/drawing/2014/main" id="{C1B23F9A-EC22-4936-B5FE-C0E29732D246}"/>
              </a:ext>
            </a:extLst>
          </p:cNvPr>
          <p:cNvSpPr txBox="1"/>
          <p:nvPr/>
        </p:nvSpPr>
        <p:spPr>
          <a:xfrm>
            <a:off x="400662" y="1544452"/>
            <a:ext cx="84282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Triângulo:  P</a:t>
            </a:r>
            <a:r>
              <a:rPr lang="pt-BR" sz="1800" baseline="-2500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0</a:t>
            </a:r>
            <a:r>
              <a:rPr lang="pt-BR" sz="180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= (2,11)   P</a:t>
            </a:r>
            <a:r>
              <a:rPr lang="pt-BR" sz="1800" baseline="-2500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r>
              <a:rPr lang="pt-BR" sz="180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=(11,7)     P</a:t>
            </a:r>
            <a:r>
              <a:rPr lang="pt-BR" sz="1800" baseline="-2500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2</a:t>
            </a:r>
            <a:r>
              <a:rPr lang="pt-BR" sz="180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=(6, 2) </a:t>
            </a:r>
            <a:endParaRPr sz="1800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Pixels:  A = (5, 7)  </a:t>
            </a:r>
            <a:r>
              <a:rPr lang="pt-BR" sz="180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B</a:t>
            </a:r>
            <a:r>
              <a:rPr lang="pt-BR" sz="180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=(9, 5)  C=</a:t>
            </a:r>
            <a:r>
              <a:rPr lang="pt-BR" sz="1800" dirty="0">
                <a:latin typeface="Verdana"/>
                <a:ea typeface="Verdana"/>
                <a:cs typeface="Verdana"/>
                <a:sym typeface="Verdana"/>
              </a:rPr>
              <a:t>(8, 13)</a:t>
            </a:r>
            <a:endParaRPr sz="1800" dirty="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" name="Google Shape;726;p63">
            <a:extLst>
              <a:ext uri="{FF2B5EF4-FFF2-40B4-BE49-F238E27FC236}">
                <a16:creationId xmlns:a16="http://schemas.microsoft.com/office/drawing/2014/main" id="{51AB3614-97D6-F9A5-05C2-61BCADB9731C}"/>
              </a:ext>
            </a:extLst>
          </p:cNvPr>
          <p:cNvSpPr/>
          <p:nvPr/>
        </p:nvSpPr>
        <p:spPr>
          <a:xfrm>
            <a:off x="400650" y="2487450"/>
            <a:ext cx="8653500" cy="2304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2100" b="1" i="1" dirty="0">
              <a:solidFill>
                <a:srgbClr val="00000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 dirty="0">
                <a:solidFill>
                  <a:srgbClr val="000000"/>
                </a:solidFill>
              </a:rPr>
              <a:t>L(</a:t>
            </a:r>
            <a:r>
              <a:rPr lang="pt-BR" sz="2100" b="1" dirty="0" err="1">
                <a:solidFill>
                  <a:srgbClr val="000000"/>
                </a:solidFill>
              </a:rPr>
              <a:t>x</a:t>
            </a:r>
            <a:r>
              <a:rPr lang="pt-BR" sz="2100" b="1" dirty="0">
                <a:solidFill>
                  <a:srgbClr val="000000"/>
                </a:solidFill>
              </a:rPr>
              <a:t>, </a:t>
            </a:r>
            <a:r>
              <a:rPr lang="pt-BR" sz="2100" b="1" dirty="0" err="1">
                <a:solidFill>
                  <a:srgbClr val="000000"/>
                </a:solidFill>
              </a:rPr>
              <a:t>y</a:t>
            </a:r>
            <a:r>
              <a:rPr lang="pt-BR" sz="2100" b="1" dirty="0">
                <a:solidFill>
                  <a:srgbClr val="000000"/>
                </a:solidFill>
              </a:rPr>
              <a:t>) = (y</a:t>
            </a:r>
            <a:r>
              <a:rPr lang="pt-BR" sz="2100" b="1" baseline="-25000" dirty="0">
                <a:solidFill>
                  <a:srgbClr val="000000"/>
                </a:solidFill>
              </a:rPr>
              <a:t>1</a:t>
            </a:r>
            <a:r>
              <a:rPr lang="pt-BR" sz="2100" b="1" dirty="0">
                <a:solidFill>
                  <a:srgbClr val="000000"/>
                </a:solidFill>
              </a:rPr>
              <a:t> – y</a:t>
            </a:r>
            <a:r>
              <a:rPr lang="pt-BR" sz="2100" b="1" baseline="-25000" dirty="0">
                <a:solidFill>
                  <a:srgbClr val="000000"/>
                </a:solidFill>
              </a:rPr>
              <a:t>0</a:t>
            </a:r>
            <a:r>
              <a:rPr lang="pt-BR" sz="2100" b="1" dirty="0">
                <a:solidFill>
                  <a:srgbClr val="000000"/>
                </a:solidFill>
              </a:rPr>
              <a:t>)</a:t>
            </a:r>
            <a:r>
              <a:rPr lang="pt-BR" sz="2100" b="1" dirty="0" err="1">
                <a:solidFill>
                  <a:srgbClr val="000000"/>
                </a:solidFill>
              </a:rPr>
              <a:t>x</a:t>
            </a:r>
            <a:r>
              <a:rPr lang="pt-BR" sz="2100" b="1" dirty="0">
                <a:solidFill>
                  <a:srgbClr val="000000"/>
                </a:solidFill>
              </a:rPr>
              <a:t> – (x</a:t>
            </a:r>
            <a:r>
              <a:rPr lang="pt-BR" sz="2100" b="1" baseline="-25000" dirty="0">
                <a:solidFill>
                  <a:srgbClr val="000000"/>
                </a:solidFill>
              </a:rPr>
              <a:t>1</a:t>
            </a:r>
            <a:r>
              <a:rPr lang="pt-BR" sz="2100" b="1" dirty="0">
                <a:solidFill>
                  <a:srgbClr val="000000"/>
                </a:solidFill>
              </a:rPr>
              <a:t> – x</a:t>
            </a:r>
            <a:r>
              <a:rPr lang="pt-BR" sz="2100" b="1" baseline="-25000" dirty="0">
                <a:solidFill>
                  <a:srgbClr val="000000"/>
                </a:solidFill>
              </a:rPr>
              <a:t>0</a:t>
            </a:r>
            <a:r>
              <a:rPr lang="pt-BR" sz="2100" b="1" dirty="0">
                <a:solidFill>
                  <a:srgbClr val="000000"/>
                </a:solidFill>
              </a:rPr>
              <a:t>)</a:t>
            </a:r>
            <a:r>
              <a:rPr lang="pt-BR" sz="2100" b="1" dirty="0" err="1">
                <a:solidFill>
                  <a:srgbClr val="000000"/>
                </a:solidFill>
              </a:rPr>
              <a:t>y</a:t>
            </a:r>
            <a:r>
              <a:rPr lang="pt-BR" sz="2100" b="1" dirty="0">
                <a:solidFill>
                  <a:srgbClr val="000000"/>
                </a:solidFill>
              </a:rPr>
              <a:t> + y</a:t>
            </a:r>
            <a:r>
              <a:rPr lang="pt-BR" sz="2100" b="1" baseline="-25000" dirty="0">
                <a:solidFill>
                  <a:srgbClr val="000000"/>
                </a:solidFill>
              </a:rPr>
              <a:t>0</a:t>
            </a:r>
            <a:r>
              <a:rPr lang="pt-BR" sz="2100" b="1" dirty="0">
                <a:solidFill>
                  <a:srgbClr val="000000"/>
                </a:solidFill>
              </a:rPr>
              <a:t>(x</a:t>
            </a:r>
            <a:r>
              <a:rPr lang="pt-BR" sz="2100" b="1" baseline="-25000" dirty="0">
                <a:solidFill>
                  <a:srgbClr val="000000"/>
                </a:solidFill>
              </a:rPr>
              <a:t>1</a:t>
            </a:r>
            <a:r>
              <a:rPr lang="pt-BR" sz="2100" b="1" dirty="0">
                <a:solidFill>
                  <a:srgbClr val="000000"/>
                </a:solidFill>
              </a:rPr>
              <a:t> – x</a:t>
            </a:r>
            <a:r>
              <a:rPr lang="pt-BR" sz="2100" b="1" baseline="-25000" dirty="0">
                <a:solidFill>
                  <a:srgbClr val="000000"/>
                </a:solidFill>
              </a:rPr>
              <a:t>0</a:t>
            </a:r>
            <a:r>
              <a:rPr lang="pt-BR" sz="2100" b="1" dirty="0">
                <a:solidFill>
                  <a:srgbClr val="000000"/>
                </a:solidFill>
              </a:rPr>
              <a:t>) – x</a:t>
            </a:r>
            <a:r>
              <a:rPr lang="pt-BR" sz="2100" b="1" baseline="-25000" dirty="0">
                <a:solidFill>
                  <a:srgbClr val="000000"/>
                </a:solidFill>
              </a:rPr>
              <a:t>0</a:t>
            </a:r>
            <a:r>
              <a:rPr lang="pt-BR" sz="2100" b="1" dirty="0">
                <a:solidFill>
                  <a:srgbClr val="000000"/>
                </a:solidFill>
              </a:rPr>
              <a:t>(y</a:t>
            </a:r>
            <a:r>
              <a:rPr lang="pt-BR" sz="2100" b="1" baseline="-25000" dirty="0">
                <a:solidFill>
                  <a:srgbClr val="000000"/>
                </a:solidFill>
              </a:rPr>
              <a:t>1</a:t>
            </a:r>
            <a:r>
              <a:rPr lang="pt-BR" sz="2100" b="1" dirty="0">
                <a:solidFill>
                  <a:srgbClr val="000000"/>
                </a:solidFill>
              </a:rPr>
              <a:t> – y</a:t>
            </a:r>
            <a:r>
              <a:rPr lang="pt-BR" sz="2100" b="1" baseline="-25000" dirty="0">
                <a:solidFill>
                  <a:srgbClr val="000000"/>
                </a:solidFill>
              </a:rPr>
              <a:t>0</a:t>
            </a:r>
            <a:r>
              <a:rPr lang="pt-BR" sz="2100" b="1" dirty="0">
                <a:solidFill>
                  <a:srgbClr val="000000"/>
                </a:solidFill>
              </a:rPr>
              <a:t>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2100" b="1" i="1" dirty="0"/>
          </a:p>
          <a:p>
            <a:pPr lvl="0"/>
            <a:r>
              <a:rPr lang="en-US" sz="2100" b="1" dirty="0"/>
              <a:t>L(x, y) = (x – x0)(y1 – y0) – (y – y0)(x1 – x0)</a:t>
            </a:r>
          </a:p>
          <a:p>
            <a:pPr lvl="0"/>
            <a:endParaRPr lang="en-US" sz="1100" b="1" dirty="0"/>
          </a:p>
          <a:p>
            <a:pPr lvl="0"/>
            <a:endParaRPr lang="en-US" sz="2100" b="1" dirty="0"/>
          </a:p>
          <a:p>
            <a:r>
              <a:rPr lang="pt-BR" sz="2100" b="1" dirty="0"/>
              <a:t>Se definirmos A = (</a:t>
            </a:r>
            <a:r>
              <a:rPr lang="pt-BR" sz="2100" b="1" dirty="0" err="1"/>
              <a:t>P</a:t>
            </a:r>
            <a:r>
              <a:rPr lang="pt-BR" sz="2100" b="1" dirty="0"/>
              <a:t> – P</a:t>
            </a:r>
            <a:r>
              <a:rPr lang="pt-BR" sz="2100" b="1" baseline="-25000" dirty="0"/>
              <a:t>0</a:t>
            </a:r>
            <a:r>
              <a:rPr lang="pt-BR" sz="2100" b="1" dirty="0"/>
              <a:t>) e  </a:t>
            </a:r>
            <a:r>
              <a:rPr lang="pt-BR" sz="2100" b="1" dirty="0" err="1"/>
              <a:t>B</a:t>
            </a:r>
            <a:r>
              <a:rPr lang="pt-BR" sz="2100" b="1" dirty="0"/>
              <a:t> = (P</a:t>
            </a:r>
            <a:r>
              <a:rPr lang="pt-BR" sz="2100" b="1" baseline="-25000" dirty="0"/>
              <a:t>1</a:t>
            </a:r>
            <a:r>
              <a:rPr lang="pt-BR" sz="2100" b="1" dirty="0"/>
              <a:t> – P</a:t>
            </a:r>
            <a:r>
              <a:rPr lang="pt-BR" sz="2100" b="1" baseline="-25000" dirty="0"/>
              <a:t>0</a:t>
            </a:r>
            <a:r>
              <a:rPr lang="pt-BR" sz="2100" b="1" dirty="0"/>
              <a:t>)</a:t>
            </a:r>
          </a:p>
          <a:p>
            <a:pPr lvl="0"/>
            <a:endParaRPr lang="en-US" sz="2100" b="1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0F2D201-5AE2-C0D2-74ED-4A8670674A4C}"/>
              </a:ext>
            </a:extLst>
          </p:cNvPr>
          <p:cNvGrpSpPr/>
          <p:nvPr/>
        </p:nvGrpSpPr>
        <p:grpSpPr>
          <a:xfrm>
            <a:off x="6072170" y="4016154"/>
            <a:ext cx="1117195" cy="901700"/>
            <a:chOff x="6072170" y="4016154"/>
            <a:chExt cx="1510588" cy="901700"/>
          </a:xfrm>
        </p:grpSpPr>
        <p:sp>
          <p:nvSpPr>
            <p:cNvPr id="4" name="Google Shape;529;p48">
              <a:extLst>
                <a:ext uri="{FF2B5EF4-FFF2-40B4-BE49-F238E27FC236}">
                  <a16:creationId xmlns:a16="http://schemas.microsoft.com/office/drawing/2014/main" id="{EC128CE5-CDB1-8A59-7F69-536EB92C766A}"/>
                </a:ext>
              </a:extLst>
            </p:cNvPr>
            <p:cNvSpPr/>
            <p:nvPr/>
          </p:nvSpPr>
          <p:spPr>
            <a:xfrm>
              <a:off x="6140667" y="4016154"/>
              <a:ext cx="1442091" cy="90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r>
                <a:rPr lang="pt-BR" sz="2300" i="1" dirty="0" err="1">
                  <a:solidFill>
                    <a:schemeClr val="dk1"/>
                  </a:solidFill>
                </a:rPr>
                <a:t>A</a:t>
              </a:r>
              <a:r>
                <a:rPr lang="pt-BR" sz="2300" i="1" baseline="-25000" dirty="0" err="1">
                  <a:solidFill>
                    <a:schemeClr val="dk1"/>
                  </a:solidFill>
                </a:rPr>
                <a:t>x</a:t>
              </a:r>
              <a:r>
                <a:rPr lang="pt-BR" sz="2300" i="1" dirty="0">
                  <a:solidFill>
                    <a:schemeClr val="dk1"/>
                  </a:solidFill>
                </a:rPr>
                <a:t>   </a:t>
              </a:r>
              <a:r>
                <a:rPr lang="pt-BR" sz="2300" i="1" dirty="0" err="1">
                  <a:solidFill>
                    <a:schemeClr val="dk1"/>
                  </a:solidFill>
                </a:rPr>
                <a:t>A</a:t>
              </a:r>
              <a:r>
                <a:rPr lang="pt-BR" sz="2300" i="1" baseline="-25000" dirty="0" err="1">
                  <a:solidFill>
                    <a:schemeClr val="dk1"/>
                  </a:solidFill>
                </a:rPr>
                <a:t>y</a:t>
              </a:r>
              <a:endParaRPr lang="pt-BR" sz="2300" i="1" baseline="-25000" dirty="0">
                <a:solidFill>
                  <a:schemeClr val="dk1"/>
                </a:solidFill>
              </a:endParaRPr>
            </a:p>
            <a:p>
              <a:r>
                <a:rPr lang="pt-BR" sz="2300" i="1" dirty="0" err="1">
                  <a:solidFill>
                    <a:schemeClr val="dk1"/>
                  </a:solidFill>
                </a:rPr>
                <a:t>B</a:t>
              </a:r>
              <a:r>
                <a:rPr lang="pt-BR" sz="2300" i="1" baseline="-25000" dirty="0" err="1">
                  <a:solidFill>
                    <a:schemeClr val="dk1"/>
                  </a:solidFill>
                </a:rPr>
                <a:t>x</a:t>
              </a:r>
              <a:r>
                <a:rPr lang="pt-BR" sz="2300" i="1" dirty="0">
                  <a:solidFill>
                    <a:schemeClr val="dk1"/>
                  </a:solidFill>
                </a:rPr>
                <a:t>   </a:t>
              </a:r>
              <a:r>
                <a:rPr lang="pt-BR" sz="2300" i="1" dirty="0" err="1">
                  <a:solidFill>
                    <a:schemeClr val="dk1"/>
                  </a:solidFill>
                </a:rPr>
                <a:t>B</a:t>
              </a:r>
              <a:r>
                <a:rPr lang="pt-BR" sz="2300" i="1" baseline="-25000" dirty="0" err="1">
                  <a:solidFill>
                    <a:schemeClr val="dk1"/>
                  </a:solidFill>
                </a:rPr>
                <a:t>y</a:t>
              </a:r>
              <a:endParaRPr baseline="-25000" dirty="0" err="1">
                <a:solidFill>
                  <a:schemeClr val="dk1"/>
                </a:solidFill>
              </a:endParaRPr>
            </a:p>
          </p:txBody>
        </p:sp>
        <p:sp>
          <p:nvSpPr>
            <p:cNvPr id="5" name="Left Bracket 4">
              <a:extLst>
                <a:ext uri="{FF2B5EF4-FFF2-40B4-BE49-F238E27FC236}">
                  <a16:creationId xmlns:a16="http://schemas.microsoft.com/office/drawing/2014/main" id="{CFC162DB-B963-83E6-3369-62BB60A6AB75}"/>
                </a:ext>
              </a:extLst>
            </p:cNvPr>
            <p:cNvSpPr/>
            <p:nvPr/>
          </p:nvSpPr>
          <p:spPr>
            <a:xfrm>
              <a:off x="6072170" y="4016154"/>
              <a:ext cx="136993" cy="901700"/>
            </a:xfrm>
            <a:prstGeom prst="leftBracket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Right Bracket 5">
              <a:extLst>
                <a:ext uri="{FF2B5EF4-FFF2-40B4-BE49-F238E27FC236}">
                  <a16:creationId xmlns:a16="http://schemas.microsoft.com/office/drawing/2014/main" id="{3DBD6777-AFD8-F731-A017-83D8043B1F6F}"/>
                </a:ext>
              </a:extLst>
            </p:cNvPr>
            <p:cNvSpPr/>
            <p:nvPr/>
          </p:nvSpPr>
          <p:spPr>
            <a:xfrm>
              <a:off x="7445765" y="4016154"/>
              <a:ext cx="136993" cy="901700"/>
            </a:xfrm>
            <a:prstGeom prst="rightBracket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6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Atividade</a:t>
            </a:r>
            <a:endParaRPr/>
          </a:p>
        </p:txBody>
      </p:sp>
      <p:sp>
        <p:nvSpPr>
          <p:cNvPr id="696" name="Google Shape;696;p62"/>
          <p:cNvSpPr txBox="1">
            <a:spLocks noGrp="1"/>
          </p:cNvSpPr>
          <p:nvPr>
            <p:ph type="body" idx="1"/>
          </p:nvPr>
        </p:nvSpPr>
        <p:spPr>
          <a:xfrm>
            <a:off x="315150" y="700658"/>
            <a:ext cx="8428200" cy="739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700"/>
              <a:t>Identifique se o pixel está dentro ou fora do triângulo realizando os cálculos manualmente.</a:t>
            </a:r>
            <a:endParaRPr sz="1700"/>
          </a:p>
        </p:txBody>
      </p:sp>
      <p:sp>
        <p:nvSpPr>
          <p:cNvPr id="697" name="Google Shape;697;p6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53</a:t>
            </a:fld>
            <a:endParaRPr/>
          </a:p>
        </p:txBody>
      </p:sp>
      <p:graphicFrame>
        <p:nvGraphicFramePr>
          <p:cNvPr id="698" name="Google Shape;698;p62"/>
          <p:cNvGraphicFramePr/>
          <p:nvPr/>
        </p:nvGraphicFramePr>
        <p:xfrm>
          <a:off x="1829275" y="1578875"/>
          <a:ext cx="4938000" cy="3306800"/>
        </p:xfrm>
        <a:graphic>
          <a:graphicData uri="http://schemas.openxmlformats.org/drawingml/2006/table">
            <a:tbl>
              <a:tblPr>
                <a:noFill/>
                <a:tableStyleId>{7865CF1D-0CD2-4782-81B9-320A03F770AC}</a:tableStyleId>
              </a:tblPr>
              <a:tblGrid>
                <a:gridCol w="30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2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54000" marR="54000" marT="54000" marB="5400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graphicFrame>
        <p:nvGraphicFramePr>
          <p:cNvPr id="699" name="Google Shape;699;p62"/>
          <p:cNvGraphicFramePr/>
          <p:nvPr/>
        </p:nvGraphicFramePr>
        <p:xfrm>
          <a:off x="1829275" y="1401125"/>
          <a:ext cx="4938000" cy="206675"/>
        </p:xfrm>
        <a:graphic>
          <a:graphicData uri="http://schemas.openxmlformats.org/drawingml/2006/table">
            <a:tbl>
              <a:tblPr>
                <a:noFill/>
                <a:tableStyleId>{7865CF1D-0CD2-4782-81B9-320A03F770AC}</a:tableStyleId>
              </a:tblPr>
              <a:tblGrid>
                <a:gridCol w="30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0862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2066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/>
                        <a:t>0</a:t>
                      </a:r>
                      <a:endParaRPr sz="60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/>
                        <a:t>1</a:t>
                      </a:r>
                      <a:endParaRPr sz="60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/>
                        <a:t>2</a:t>
                      </a:r>
                      <a:endParaRPr sz="60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/>
                        <a:t>3</a:t>
                      </a:r>
                      <a:endParaRPr sz="60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/>
                        <a:t>4</a:t>
                      </a:r>
                      <a:endParaRPr sz="60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/>
                        <a:t>5</a:t>
                      </a:r>
                      <a:endParaRPr sz="60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/>
                        <a:t>6</a:t>
                      </a:r>
                      <a:endParaRPr sz="60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/>
                        <a:t>7</a:t>
                      </a:r>
                      <a:endParaRPr sz="60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/>
                        <a:t>8</a:t>
                      </a:r>
                      <a:endParaRPr sz="60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/>
                        <a:t>9</a:t>
                      </a:r>
                      <a:endParaRPr sz="60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/>
                        <a:t>10</a:t>
                      </a:r>
                      <a:endParaRPr sz="60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/>
                        <a:t>11</a:t>
                      </a:r>
                      <a:endParaRPr sz="60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/>
                        <a:t>12</a:t>
                      </a:r>
                      <a:endParaRPr sz="60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/>
                        <a:t>13</a:t>
                      </a:r>
                      <a:endParaRPr sz="60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/>
                        <a:t>14</a:t>
                      </a:r>
                      <a:endParaRPr sz="60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/>
                        <a:t>15</a:t>
                      </a:r>
                      <a:endParaRPr sz="60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00" name="Google Shape;700;p62"/>
          <p:cNvGraphicFramePr/>
          <p:nvPr/>
        </p:nvGraphicFramePr>
        <p:xfrm>
          <a:off x="1459529" y="1578875"/>
          <a:ext cx="308625" cy="3306800"/>
        </p:xfrm>
        <a:graphic>
          <a:graphicData uri="http://schemas.openxmlformats.org/drawingml/2006/table">
            <a:tbl>
              <a:tblPr>
                <a:noFill/>
                <a:tableStyleId>{7865CF1D-0CD2-4782-81B9-320A03F770AC}</a:tableStyleId>
              </a:tblPr>
              <a:tblGrid>
                <a:gridCol w="30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66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/>
                        <a:t>0</a:t>
                      </a:r>
                      <a:endParaRPr sz="60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/>
                        <a:t>1</a:t>
                      </a:r>
                      <a:endParaRPr sz="60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/>
                        <a:t>2</a:t>
                      </a:r>
                      <a:endParaRPr sz="60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/>
                        <a:t>3</a:t>
                      </a:r>
                      <a:endParaRPr sz="60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/>
                        <a:t>4</a:t>
                      </a:r>
                      <a:endParaRPr sz="60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/>
                        <a:t>5</a:t>
                      </a:r>
                      <a:endParaRPr sz="60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/>
                        <a:t>6</a:t>
                      </a:r>
                      <a:endParaRPr sz="60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/>
                        <a:t>7</a:t>
                      </a:r>
                      <a:endParaRPr sz="60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/>
                        <a:t>8</a:t>
                      </a:r>
                      <a:endParaRPr sz="60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/>
                        <a:t>9</a:t>
                      </a:r>
                      <a:endParaRPr sz="60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/>
                        <a:t>10</a:t>
                      </a:r>
                      <a:endParaRPr sz="60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/>
                        <a:t>11</a:t>
                      </a:r>
                      <a:endParaRPr sz="60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/>
                        <a:t>12</a:t>
                      </a:r>
                      <a:endParaRPr sz="60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/>
                        <a:t>13</a:t>
                      </a:r>
                      <a:endParaRPr sz="60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/>
                        <a:t>14</a:t>
                      </a:r>
                      <a:endParaRPr sz="60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/>
                        <a:t>15</a:t>
                      </a:r>
                      <a:endParaRPr sz="600"/>
                    </a:p>
                  </a:txBody>
                  <a:tcPr marL="54000" marR="54000" marT="54000" marB="540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701" name="Google Shape;701;p62"/>
          <p:cNvSpPr/>
          <p:nvPr/>
        </p:nvSpPr>
        <p:spPr>
          <a:xfrm>
            <a:off x="3348977" y="2995902"/>
            <a:ext cx="365100" cy="264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</a:t>
            </a:r>
            <a:endParaRPr/>
          </a:p>
        </p:txBody>
      </p:sp>
      <p:sp>
        <p:nvSpPr>
          <p:cNvPr id="702" name="Google Shape;702;p62"/>
          <p:cNvSpPr/>
          <p:nvPr/>
        </p:nvSpPr>
        <p:spPr>
          <a:xfrm>
            <a:off x="4572002" y="2582094"/>
            <a:ext cx="365100" cy="264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B</a:t>
            </a:r>
            <a:endParaRPr/>
          </a:p>
        </p:txBody>
      </p:sp>
      <p:sp>
        <p:nvSpPr>
          <p:cNvPr id="703" name="Google Shape;703;p62"/>
          <p:cNvSpPr/>
          <p:nvPr/>
        </p:nvSpPr>
        <p:spPr>
          <a:xfrm>
            <a:off x="4268119" y="4235485"/>
            <a:ext cx="365100" cy="264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</a:t>
            </a:r>
            <a:endParaRPr/>
          </a:p>
        </p:txBody>
      </p:sp>
      <p:grpSp>
        <p:nvGrpSpPr>
          <p:cNvPr id="704" name="Google Shape;704;p62"/>
          <p:cNvGrpSpPr/>
          <p:nvPr/>
        </p:nvGrpSpPr>
        <p:grpSpPr>
          <a:xfrm>
            <a:off x="3799929" y="1785550"/>
            <a:ext cx="566321" cy="369300"/>
            <a:chOff x="3799929" y="2242750"/>
            <a:chExt cx="566321" cy="369300"/>
          </a:xfrm>
        </p:grpSpPr>
        <p:sp>
          <p:nvSpPr>
            <p:cNvPr id="705" name="Google Shape;705;p62"/>
            <p:cNvSpPr txBox="1"/>
            <p:nvPr/>
          </p:nvSpPr>
          <p:spPr>
            <a:xfrm>
              <a:off x="3861050" y="2242750"/>
              <a:ext cx="5052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200">
                  <a:solidFill>
                    <a:srgbClr val="FF0000"/>
                  </a:solidFill>
                </a:rPr>
                <a:t>P</a:t>
              </a:r>
              <a:r>
                <a:rPr lang="pt-BR" sz="1200" baseline="-25000">
                  <a:solidFill>
                    <a:srgbClr val="FF0000"/>
                  </a:solidFill>
                </a:rPr>
                <a:t>2</a:t>
              </a:r>
              <a:endParaRPr baseline="-25000">
                <a:solidFill>
                  <a:srgbClr val="FF0000"/>
                </a:solidFill>
              </a:endParaRPr>
            </a:p>
          </p:txBody>
        </p:sp>
        <p:sp>
          <p:nvSpPr>
            <p:cNvPr id="706" name="Google Shape;706;p62"/>
            <p:cNvSpPr/>
            <p:nvPr/>
          </p:nvSpPr>
          <p:spPr>
            <a:xfrm>
              <a:off x="3799929" y="2510681"/>
              <a:ext cx="82800" cy="828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7" name="Google Shape;707;p62"/>
          <p:cNvGrpSpPr/>
          <p:nvPr/>
        </p:nvGrpSpPr>
        <p:grpSpPr>
          <a:xfrm>
            <a:off x="2310309" y="3607927"/>
            <a:ext cx="505200" cy="393844"/>
            <a:chOff x="2310309" y="4065127"/>
            <a:chExt cx="505200" cy="393844"/>
          </a:xfrm>
        </p:grpSpPr>
        <p:sp>
          <p:nvSpPr>
            <p:cNvPr id="708" name="Google Shape;708;p62"/>
            <p:cNvSpPr txBox="1"/>
            <p:nvPr/>
          </p:nvSpPr>
          <p:spPr>
            <a:xfrm>
              <a:off x="2310309" y="4065127"/>
              <a:ext cx="5052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200">
                  <a:solidFill>
                    <a:srgbClr val="FF0000"/>
                  </a:solidFill>
                </a:rPr>
                <a:t>P</a:t>
              </a:r>
              <a:r>
                <a:rPr lang="pt-BR" sz="1200" baseline="-25000">
                  <a:solidFill>
                    <a:srgbClr val="FF0000"/>
                  </a:solidFill>
                </a:rPr>
                <a:t>0</a:t>
              </a:r>
              <a:endParaRPr baseline="-25000">
                <a:solidFill>
                  <a:srgbClr val="FF0000"/>
                </a:solidFill>
              </a:endParaRPr>
            </a:p>
          </p:txBody>
        </p:sp>
        <p:sp>
          <p:nvSpPr>
            <p:cNvPr id="709" name="Google Shape;709;p62"/>
            <p:cNvSpPr/>
            <p:nvPr/>
          </p:nvSpPr>
          <p:spPr>
            <a:xfrm>
              <a:off x="2559115" y="4376171"/>
              <a:ext cx="82800" cy="828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0" name="Google Shape;710;p62"/>
          <p:cNvGrpSpPr/>
          <p:nvPr/>
        </p:nvGrpSpPr>
        <p:grpSpPr>
          <a:xfrm>
            <a:off x="5339625" y="2818925"/>
            <a:ext cx="542075" cy="369300"/>
            <a:chOff x="5339625" y="3276125"/>
            <a:chExt cx="542075" cy="369300"/>
          </a:xfrm>
        </p:grpSpPr>
        <p:sp>
          <p:nvSpPr>
            <p:cNvPr id="711" name="Google Shape;711;p62"/>
            <p:cNvSpPr txBox="1"/>
            <p:nvPr/>
          </p:nvSpPr>
          <p:spPr>
            <a:xfrm>
              <a:off x="5376500" y="3276125"/>
              <a:ext cx="5052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200">
                  <a:solidFill>
                    <a:srgbClr val="FF0000"/>
                  </a:solidFill>
                </a:rPr>
                <a:t>P</a:t>
              </a:r>
              <a:r>
                <a:rPr lang="pt-BR" sz="1200" baseline="-25000">
                  <a:solidFill>
                    <a:srgbClr val="FF0000"/>
                  </a:solidFill>
                </a:rPr>
                <a:t>1</a:t>
              </a:r>
              <a:endParaRPr baseline="-25000">
                <a:solidFill>
                  <a:srgbClr val="FF0000"/>
                </a:solidFill>
              </a:endParaRPr>
            </a:p>
          </p:txBody>
        </p:sp>
        <p:sp>
          <p:nvSpPr>
            <p:cNvPr id="712" name="Google Shape;712;p62"/>
            <p:cNvSpPr/>
            <p:nvPr/>
          </p:nvSpPr>
          <p:spPr>
            <a:xfrm>
              <a:off x="5339625" y="3552750"/>
              <a:ext cx="82800" cy="828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4" name="Google Shape;714;p62"/>
          <p:cNvGrpSpPr/>
          <p:nvPr/>
        </p:nvGrpSpPr>
        <p:grpSpPr>
          <a:xfrm>
            <a:off x="2629789" y="2123351"/>
            <a:ext cx="2722026" cy="1836215"/>
            <a:chOff x="2629789" y="2276555"/>
            <a:chExt cx="2722026" cy="1836215"/>
          </a:xfrm>
        </p:grpSpPr>
        <p:cxnSp>
          <p:nvCxnSpPr>
            <p:cNvPr id="715" name="Google Shape;715;p62"/>
            <p:cNvCxnSpPr/>
            <p:nvPr/>
          </p:nvCxnSpPr>
          <p:spPr>
            <a:xfrm flipH="1">
              <a:off x="2629789" y="2276597"/>
              <a:ext cx="1182300" cy="1806900"/>
            </a:xfrm>
            <a:prstGeom prst="straightConnector1">
              <a:avLst/>
            </a:pr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62"/>
            <p:cNvCxnSpPr/>
            <p:nvPr/>
          </p:nvCxnSpPr>
          <p:spPr>
            <a:xfrm rot="10800000">
              <a:off x="3870603" y="2276555"/>
              <a:ext cx="1481100" cy="983400"/>
            </a:xfrm>
            <a:prstGeom prst="straightConnector1">
              <a:avLst/>
            </a:pr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62"/>
            <p:cNvCxnSpPr/>
            <p:nvPr/>
          </p:nvCxnSpPr>
          <p:spPr>
            <a:xfrm flipH="1">
              <a:off x="2641915" y="3318671"/>
              <a:ext cx="2709900" cy="794100"/>
            </a:xfrm>
            <a:prstGeom prst="straightConnector1">
              <a:avLst/>
            </a:pr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746061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6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Resolvendo</a:t>
            </a:r>
            <a:endParaRPr/>
          </a:p>
        </p:txBody>
      </p:sp>
      <p:sp>
        <p:nvSpPr>
          <p:cNvPr id="724" name="Google Shape;724;p6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54</a:t>
            </a:fld>
            <a:endParaRPr/>
          </a:p>
        </p:txBody>
      </p:sp>
      <p:sp>
        <p:nvSpPr>
          <p:cNvPr id="725" name="Google Shape;725;p63"/>
          <p:cNvSpPr txBox="1"/>
          <p:nvPr/>
        </p:nvSpPr>
        <p:spPr>
          <a:xfrm>
            <a:off x="245250" y="738900"/>
            <a:ext cx="84282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P</a:t>
            </a:r>
            <a:r>
              <a:rPr lang="pt-BR" sz="1800" baseline="-2500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0</a:t>
            </a:r>
            <a:r>
              <a:rPr lang="pt-BR" sz="180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= (2,11)   P</a:t>
            </a:r>
            <a:r>
              <a:rPr lang="pt-BR" sz="1800" baseline="-2500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r>
              <a:rPr lang="pt-BR" sz="180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=(11,7)     P</a:t>
            </a:r>
            <a:r>
              <a:rPr lang="pt-BR" sz="1800" baseline="-2500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2</a:t>
            </a:r>
            <a:r>
              <a:rPr lang="pt-BR" sz="180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=(6, 2) </a:t>
            </a:r>
            <a:endParaRPr sz="1800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A = (5, 7)  </a:t>
            </a:r>
            <a:r>
              <a:rPr lang="pt-BR" sz="180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B</a:t>
            </a:r>
            <a:r>
              <a:rPr lang="pt-BR" sz="180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=(9, 5)  C=</a:t>
            </a:r>
            <a:r>
              <a:rPr lang="pt-BR" sz="1800" dirty="0">
                <a:latin typeface="Verdana"/>
                <a:ea typeface="Verdana"/>
                <a:cs typeface="Verdana"/>
                <a:sym typeface="Verdana"/>
              </a:rPr>
              <a:t>(8, 13)</a:t>
            </a:r>
            <a:endParaRPr sz="1800" dirty="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26" name="Google Shape;726;p63"/>
          <p:cNvSpPr/>
          <p:nvPr/>
        </p:nvSpPr>
        <p:spPr>
          <a:xfrm>
            <a:off x="245238" y="1681898"/>
            <a:ext cx="86535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 i="1">
                <a:solidFill>
                  <a:srgbClr val="000000"/>
                </a:solidFill>
              </a:rPr>
              <a:t>L(x, y) = (y</a:t>
            </a:r>
            <a:r>
              <a:rPr lang="pt-BR" sz="2100" b="1" i="1" baseline="-25000">
                <a:solidFill>
                  <a:srgbClr val="000000"/>
                </a:solidFill>
              </a:rPr>
              <a:t>1</a:t>
            </a:r>
            <a:r>
              <a:rPr lang="pt-BR" sz="2100" b="1" i="1">
                <a:solidFill>
                  <a:srgbClr val="000000"/>
                </a:solidFill>
              </a:rPr>
              <a:t> – y</a:t>
            </a:r>
            <a:r>
              <a:rPr lang="pt-BR" sz="2100" b="1" i="1" baseline="-25000">
                <a:solidFill>
                  <a:srgbClr val="000000"/>
                </a:solidFill>
              </a:rPr>
              <a:t>0</a:t>
            </a:r>
            <a:r>
              <a:rPr lang="pt-BR" sz="2100" b="1" i="1">
                <a:solidFill>
                  <a:srgbClr val="000000"/>
                </a:solidFill>
              </a:rPr>
              <a:t>)x – (x</a:t>
            </a:r>
            <a:r>
              <a:rPr lang="pt-BR" sz="2100" b="1" i="1" baseline="-25000">
                <a:solidFill>
                  <a:srgbClr val="000000"/>
                </a:solidFill>
              </a:rPr>
              <a:t>1</a:t>
            </a:r>
            <a:r>
              <a:rPr lang="pt-BR" sz="2100" b="1" i="1">
                <a:solidFill>
                  <a:srgbClr val="000000"/>
                </a:solidFill>
              </a:rPr>
              <a:t> – x</a:t>
            </a:r>
            <a:r>
              <a:rPr lang="pt-BR" sz="2100" b="1" i="1" baseline="-25000">
                <a:solidFill>
                  <a:srgbClr val="000000"/>
                </a:solidFill>
              </a:rPr>
              <a:t>0</a:t>
            </a:r>
            <a:r>
              <a:rPr lang="pt-BR" sz="2100" b="1" i="1">
                <a:solidFill>
                  <a:srgbClr val="000000"/>
                </a:solidFill>
              </a:rPr>
              <a:t>)y + y</a:t>
            </a:r>
            <a:r>
              <a:rPr lang="pt-BR" sz="2100" b="1" i="1" baseline="-25000">
                <a:solidFill>
                  <a:srgbClr val="000000"/>
                </a:solidFill>
              </a:rPr>
              <a:t>0</a:t>
            </a:r>
            <a:r>
              <a:rPr lang="pt-BR" sz="2100" b="1" i="1">
                <a:solidFill>
                  <a:srgbClr val="000000"/>
                </a:solidFill>
              </a:rPr>
              <a:t>(x</a:t>
            </a:r>
            <a:r>
              <a:rPr lang="pt-BR" sz="2100" b="1" i="1" baseline="-25000">
                <a:solidFill>
                  <a:srgbClr val="000000"/>
                </a:solidFill>
              </a:rPr>
              <a:t>1</a:t>
            </a:r>
            <a:r>
              <a:rPr lang="pt-BR" sz="2100" b="1" i="1">
                <a:solidFill>
                  <a:srgbClr val="000000"/>
                </a:solidFill>
              </a:rPr>
              <a:t> – x</a:t>
            </a:r>
            <a:r>
              <a:rPr lang="pt-BR" sz="2100" b="1" i="1" baseline="-25000">
                <a:solidFill>
                  <a:srgbClr val="000000"/>
                </a:solidFill>
              </a:rPr>
              <a:t>0</a:t>
            </a:r>
            <a:r>
              <a:rPr lang="pt-BR" sz="2100" b="1" i="1">
                <a:solidFill>
                  <a:srgbClr val="000000"/>
                </a:solidFill>
              </a:rPr>
              <a:t>) – x</a:t>
            </a:r>
            <a:r>
              <a:rPr lang="pt-BR" sz="2100" b="1" i="1" baseline="-25000">
                <a:solidFill>
                  <a:srgbClr val="000000"/>
                </a:solidFill>
              </a:rPr>
              <a:t>0</a:t>
            </a:r>
            <a:r>
              <a:rPr lang="pt-BR" sz="2100" b="1" i="1">
                <a:solidFill>
                  <a:srgbClr val="000000"/>
                </a:solidFill>
              </a:rPr>
              <a:t>(y</a:t>
            </a:r>
            <a:r>
              <a:rPr lang="pt-BR" sz="2100" b="1" i="1" baseline="-25000">
                <a:solidFill>
                  <a:srgbClr val="000000"/>
                </a:solidFill>
              </a:rPr>
              <a:t>1</a:t>
            </a:r>
            <a:r>
              <a:rPr lang="pt-BR" sz="2100" b="1" i="1">
                <a:solidFill>
                  <a:srgbClr val="000000"/>
                </a:solidFill>
              </a:rPr>
              <a:t> – y</a:t>
            </a:r>
            <a:r>
              <a:rPr lang="pt-BR" sz="2100" b="1" i="1" baseline="-25000">
                <a:solidFill>
                  <a:srgbClr val="000000"/>
                </a:solidFill>
              </a:rPr>
              <a:t>0</a:t>
            </a:r>
            <a:r>
              <a:rPr lang="pt-BR" sz="2100" b="1" i="1">
                <a:solidFill>
                  <a:srgbClr val="000000"/>
                </a:solidFill>
              </a:rPr>
              <a:t>)</a:t>
            </a:r>
            <a:endParaRPr sz="1200" b="1"/>
          </a:p>
        </p:txBody>
      </p:sp>
      <p:sp>
        <p:nvSpPr>
          <p:cNvPr id="727" name="Google Shape;727;p63"/>
          <p:cNvSpPr/>
          <p:nvPr/>
        </p:nvSpPr>
        <p:spPr>
          <a:xfrm>
            <a:off x="245250" y="2513263"/>
            <a:ext cx="8653500" cy="28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dirty="0">
                <a:solidFill>
                  <a:srgbClr val="000000"/>
                </a:solidFill>
              </a:rPr>
              <a:t>L</a:t>
            </a:r>
            <a:r>
              <a:rPr lang="pt-BR" sz="2100" baseline="-25000" dirty="0">
                <a:solidFill>
                  <a:srgbClr val="000000"/>
                </a:solidFill>
              </a:rPr>
              <a:t>1</a:t>
            </a:r>
            <a:r>
              <a:rPr lang="pt-BR" sz="2100" dirty="0">
                <a:solidFill>
                  <a:srgbClr val="000000"/>
                </a:solidFill>
              </a:rPr>
              <a:t>(</a:t>
            </a:r>
            <a:r>
              <a:rPr lang="pt-BR" sz="2100" dirty="0" err="1">
                <a:solidFill>
                  <a:srgbClr val="000000"/>
                </a:solidFill>
              </a:rPr>
              <a:t>x</a:t>
            </a:r>
            <a:r>
              <a:rPr lang="pt-BR" sz="2100" dirty="0">
                <a:solidFill>
                  <a:srgbClr val="000000"/>
                </a:solidFill>
              </a:rPr>
              <a:t>, </a:t>
            </a:r>
            <a:r>
              <a:rPr lang="pt-BR" sz="2100" dirty="0" err="1">
                <a:solidFill>
                  <a:srgbClr val="000000"/>
                </a:solidFill>
              </a:rPr>
              <a:t>y</a:t>
            </a:r>
            <a:r>
              <a:rPr lang="pt-BR" sz="2100" dirty="0">
                <a:solidFill>
                  <a:srgbClr val="000000"/>
                </a:solidFill>
              </a:rPr>
              <a:t>) = (</a:t>
            </a:r>
            <a:r>
              <a:rPr lang="pt-BR" sz="2100" dirty="0"/>
              <a:t>7</a:t>
            </a:r>
            <a:r>
              <a:rPr lang="pt-BR" sz="2100" dirty="0">
                <a:solidFill>
                  <a:srgbClr val="000000"/>
                </a:solidFill>
              </a:rPr>
              <a:t> – </a:t>
            </a:r>
            <a:r>
              <a:rPr lang="pt-BR" sz="2100" dirty="0"/>
              <a:t>11</a:t>
            </a:r>
            <a:r>
              <a:rPr lang="pt-BR" sz="2100" dirty="0">
                <a:solidFill>
                  <a:srgbClr val="000000"/>
                </a:solidFill>
              </a:rPr>
              <a:t>)</a:t>
            </a:r>
            <a:r>
              <a:rPr lang="pt-BR" sz="2100" dirty="0" err="1">
                <a:solidFill>
                  <a:srgbClr val="000000"/>
                </a:solidFill>
              </a:rPr>
              <a:t>x</a:t>
            </a:r>
            <a:r>
              <a:rPr lang="pt-BR" sz="2100" dirty="0">
                <a:solidFill>
                  <a:srgbClr val="000000"/>
                </a:solidFill>
              </a:rPr>
              <a:t> – (</a:t>
            </a:r>
            <a:r>
              <a:rPr lang="pt-BR" sz="2100" dirty="0"/>
              <a:t>11</a:t>
            </a:r>
            <a:r>
              <a:rPr lang="pt-BR" sz="2100" dirty="0">
                <a:solidFill>
                  <a:srgbClr val="000000"/>
                </a:solidFill>
              </a:rPr>
              <a:t> – </a:t>
            </a:r>
            <a:r>
              <a:rPr lang="pt-BR" sz="2100" dirty="0"/>
              <a:t>2</a:t>
            </a:r>
            <a:r>
              <a:rPr lang="pt-BR" sz="2100" dirty="0">
                <a:solidFill>
                  <a:srgbClr val="000000"/>
                </a:solidFill>
              </a:rPr>
              <a:t>)</a:t>
            </a:r>
            <a:r>
              <a:rPr lang="pt-BR" sz="2100" dirty="0" err="1">
                <a:solidFill>
                  <a:srgbClr val="000000"/>
                </a:solidFill>
              </a:rPr>
              <a:t>y</a:t>
            </a:r>
            <a:r>
              <a:rPr lang="pt-BR" sz="2100" dirty="0">
                <a:solidFill>
                  <a:srgbClr val="000000"/>
                </a:solidFill>
              </a:rPr>
              <a:t> + </a:t>
            </a:r>
            <a:r>
              <a:rPr lang="pt-BR" sz="2100" dirty="0"/>
              <a:t>11</a:t>
            </a:r>
            <a:r>
              <a:rPr lang="pt-BR" sz="2100" dirty="0">
                <a:solidFill>
                  <a:srgbClr val="000000"/>
                </a:solidFill>
              </a:rPr>
              <a:t>(</a:t>
            </a:r>
            <a:r>
              <a:rPr lang="pt-BR" sz="2100" dirty="0"/>
              <a:t>11</a:t>
            </a:r>
            <a:r>
              <a:rPr lang="pt-BR" sz="2100" dirty="0">
                <a:solidFill>
                  <a:srgbClr val="000000"/>
                </a:solidFill>
              </a:rPr>
              <a:t> – </a:t>
            </a:r>
            <a:r>
              <a:rPr lang="pt-BR" sz="2100" dirty="0"/>
              <a:t>2</a:t>
            </a:r>
            <a:r>
              <a:rPr lang="pt-BR" sz="2100" dirty="0">
                <a:solidFill>
                  <a:srgbClr val="000000"/>
                </a:solidFill>
              </a:rPr>
              <a:t>) – </a:t>
            </a:r>
            <a:r>
              <a:rPr lang="pt-BR" sz="2100" dirty="0"/>
              <a:t>2</a:t>
            </a:r>
            <a:r>
              <a:rPr lang="pt-BR" sz="2100" dirty="0">
                <a:solidFill>
                  <a:srgbClr val="000000"/>
                </a:solidFill>
              </a:rPr>
              <a:t>(</a:t>
            </a:r>
            <a:r>
              <a:rPr lang="pt-BR" sz="2100" dirty="0"/>
              <a:t>7</a:t>
            </a:r>
            <a:r>
              <a:rPr lang="pt-BR" sz="2100" dirty="0">
                <a:solidFill>
                  <a:srgbClr val="000000"/>
                </a:solidFill>
              </a:rPr>
              <a:t> – </a:t>
            </a:r>
            <a:r>
              <a:rPr lang="pt-BR" sz="2100" dirty="0"/>
              <a:t>11</a:t>
            </a:r>
            <a:r>
              <a:rPr lang="pt-BR" sz="2100" dirty="0">
                <a:solidFill>
                  <a:srgbClr val="000000"/>
                </a:solidFill>
              </a:rPr>
              <a:t>)</a:t>
            </a:r>
            <a:endParaRPr sz="21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dirty="0">
                <a:solidFill>
                  <a:schemeClr val="dk1"/>
                </a:solidFill>
              </a:rPr>
              <a:t>L</a:t>
            </a:r>
            <a:r>
              <a:rPr lang="pt-BR" sz="2100" baseline="-25000" dirty="0">
                <a:solidFill>
                  <a:schemeClr val="dk1"/>
                </a:solidFill>
              </a:rPr>
              <a:t>1</a:t>
            </a:r>
            <a:r>
              <a:rPr lang="pt-BR" sz="2100" dirty="0">
                <a:solidFill>
                  <a:schemeClr val="dk1"/>
                </a:solidFill>
              </a:rPr>
              <a:t>(</a:t>
            </a:r>
            <a:r>
              <a:rPr lang="pt-BR" sz="2100" dirty="0" err="1">
                <a:solidFill>
                  <a:schemeClr val="dk1"/>
                </a:solidFill>
              </a:rPr>
              <a:t>x</a:t>
            </a:r>
            <a:r>
              <a:rPr lang="pt-BR" sz="2100" dirty="0">
                <a:solidFill>
                  <a:schemeClr val="dk1"/>
                </a:solidFill>
              </a:rPr>
              <a:t>, </a:t>
            </a:r>
            <a:r>
              <a:rPr lang="pt-BR" sz="2100" dirty="0" err="1">
                <a:solidFill>
                  <a:schemeClr val="dk1"/>
                </a:solidFill>
              </a:rPr>
              <a:t>y</a:t>
            </a:r>
            <a:r>
              <a:rPr lang="pt-BR" sz="2100" dirty="0">
                <a:solidFill>
                  <a:schemeClr val="dk1"/>
                </a:solidFill>
              </a:rPr>
              <a:t>) =  –4x – 9y + 107</a:t>
            </a:r>
            <a:endParaRPr sz="21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dirty="0">
                <a:solidFill>
                  <a:schemeClr val="dk1"/>
                </a:solidFill>
              </a:rPr>
              <a:t>L</a:t>
            </a:r>
            <a:r>
              <a:rPr lang="pt-BR" sz="2100" baseline="-25000" dirty="0">
                <a:solidFill>
                  <a:schemeClr val="dk1"/>
                </a:solidFill>
              </a:rPr>
              <a:t>2</a:t>
            </a:r>
            <a:r>
              <a:rPr lang="pt-BR" sz="2100" dirty="0">
                <a:solidFill>
                  <a:schemeClr val="dk1"/>
                </a:solidFill>
              </a:rPr>
              <a:t>(</a:t>
            </a:r>
            <a:r>
              <a:rPr lang="pt-BR" sz="2100" dirty="0" err="1">
                <a:solidFill>
                  <a:schemeClr val="dk1"/>
                </a:solidFill>
              </a:rPr>
              <a:t>x</a:t>
            </a:r>
            <a:r>
              <a:rPr lang="pt-BR" sz="2100" dirty="0">
                <a:solidFill>
                  <a:schemeClr val="dk1"/>
                </a:solidFill>
              </a:rPr>
              <a:t>, </a:t>
            </a:r>
            <a:r>
              <a:rPr lang="pt-BR" sz="2100" dirty="0" err="1">
                <a:solidFill>
                  <a:schemeClr val="dk1"/>
                </a:solidFill>
              </a:rPr>
              <a:t>y</a:t>
            </a:r>
            <a:r>
              <a:rPr lang="pt-BR" sz="2100" dirty="0">
                <a:solidFill>
                  <a:schemeClr val="dk1"/>
                </a:solidFill>
              </a:rPr>
              <a:t>) = (2 – 7)</a:t>
            </a:r>
            <a:r>
              <a:rPr lang="pt-BR" sz="2100" dirty="0" err="1">
                <a:solidFill>
                  <a:schemeClr val="dk1"/>
                </a:solidFill>
              </a:rPr>
              <a:t>x</a:t>
            </a:r>
            <a:r>
              <a:rPr lang="pt-BR" sz="2100" dirty="0">
                <a:solidFill>
                  <a:schemeClr val="dk1"/>
                </a:solidFill>
              </a:rPr>
              <a:t> – (6 – 11)</a:t>
            </a:r>
            <a:r>
              <a:rPr lang="pt-BR" sz="2100" dirty="0" err="1">
                <a:solidFill>
                  <a:schemeClr val="dk1"/>
                </a:solidFill>
              </a:rPr>
              <a:t>y</a:t>
            </a:r>
            <a:r>
              <a:rPr lang="pt-BR" sz="2100" dirty="0">
                <a:solidFill>
                  <a:schemeClr val="dk1"/>
                </a:solidFill>
              </a:rPr>
              <a:t> + 7(6 – 11) – 11(2 – 7)</a:t>
            </a:r>
            <a:endParaRPr sz="21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dirty="0">
                <a:solidFill>
                  <a:schemeClr val="dk1"/>
                </a:solidFill>
              </a:rPr>
              <a:t>L</a:t>
            </a:r>
            <a:r>
              <a:rPr lang="pt-BR" sz="2100" baseline="-25000" dirty="0">
                <a:solidFill>
                  <a:schemeClr val="dk1"/>
                </a:solidFill>
              </a:rPr>
              <a:t>2</a:t>
            </a:r>
            <a:r>
              <a:rPr lang="pt-BR" sz="2100" dirty="0">
                <a:solidFill>
                  <a:schemeClr val="dk1"/>
                </a:solidFill>
              </a:rPr>
              <a:t>(</a:t>
            </a:r>
            <a:r>
              <a:rPr lang="pt-BR" sz="2100" dirty="0" err="1">
                <a:solidFill>
                  <a:schemeClr val="dk1"/>
                </a:solidFill>
              </a:rPr>
              <a:t>x</a:t>
            </a:r>
            <a:r>
              <a:rPr lang="pt-BR" sz="2100" dirty="0">
                <a:solidFill>
                  <a:schemeClr val="dk1"/>
                </a:solidFill>
              </a:rPr>
              <a:t>, </a:t>
            </a:r>
            <a:r>
              <a:rPr lang="pt-BR" sz="2100" dirty="0" err="1">
                <a:solidFill>
                  <a:schemeClr val="dk1"/>
                </a:solidFill>
              </a:rPr>
              <a:t>y</a:t>
            </a:r>
            <a:r>
              <a:rPr lang="pt-BR" sz="2100" dirty="0">
                <a:solidFill>
                  <a:schemeClr val="dk1"/>
                </a:solidFill>
              </a:rPr>
              <a:t>) = –5x + 5y + 20</a:t>
            </a:r>
            <a:endParaRPr sz="21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dirty="0">
                <a:solidFill>
                  <a:schemeClr val="dk1"/>
                </a:solidFill>
              </a:rPr>
              <a:t>L</a:t>
            </a:r>
            <a:r>
              <a:rPr lang="pt-BR" sz="2100" baseline="-25000" dirty="0">
                <a:solidFill>
                  <a:schemeClr val="dk1"/>
                </a:solidFill>
              </a:rPr>
              <a:t>3</a:t>
            </a:r>
            <a:r>
              <a:rPr lang="pt-BR" sz="2100" dirty="0">
                <a:solidFill>
                  <a:schemeClr val="dk1"/>
                </a:solidFill>
              </a:rPr>
              <a:t>(</a:t>
            </a:r>
            <a:r>
              <a:rPr lang="pt-BR" sz="2100" dirty="0" err="1">
                <a:solidFill>
                  <a:schemeClr val="dk1"/>
                </a:solidFill>
              </a:rPr>
              <a:t>x</a:t>
            </a:r>
            <a:r>
              <a:rPr lang="pt-BR" sz="2100" dirty="0">
                <a:solidFill>
                  <a:schemeClr val="dk1"/>
                </a:solidFill>
              </a:rPr>
              <a:t>, </a:t>
            </a:r>
            <a:r>
              <a:rPr lang="pt-BR" sz="2100" dirty="0" err="1">
                <a:solidFill>
                  <a:schemeClr val="dk1"/>
                </a:solidFill>
              </a:rPr>
              <a:t>y</a:t>
            </a:r>
            <a:r>
              <a:rPr lang="pt-BR" sz="2100" dirty="0">
                <a:solidFill>
                  <a:schemeClr val="dk1"/>
                </a:solidFill>
              </a:rPr>
              <a:t>) = (11 – 2)</a:t>
            </a:r>
            <a:r>
              <a:rPr lang="pt-BR" sz="2100" dirty="0" err="1">
                <a:solidFill>
                  <a:schemeClr val="dk1"/>
                </a:solidFill>
              </a:rPr>
              <a:t>x</a:t>
            </a:r>
            <a:r>
              <a:rPr lang="pt-BR" sz="2100" dirty="0">
                <a:solidFill>
                  <a:schemeClr val="dk1"/>
                </a:solidFill>
              </a:rPr>
              <a:t> – (2 – 6)</a:t>
            </a:r>
            <a:r>
              <a:rPr lang="pt-BR" sz="2100" dirty="0" err="1">
                <a:solidFill>
                  <a:schemeClr val="dk1"/>
                </a:solidFill>
              </a:rPr>
              <a:t>y</a:t>
            </a:r>
            <a:r>
              <a:rPr lang="pt-BR" sz="2100" dirty="0">
                <a:solidFill>
                  <a:schemeClr val="dk1"/>
                </a:solidFill>
              </a:rPr>
              <a:t> + 2(2 – 6) – 6(11 – 2)</a:t>
            </a:r>
            <a:endParaRPr sz="21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dirty="0">
                <a:solidFill>
                  <a:schemeClr val="dk1"/>
                </a:solidFill>
              </a:rPr>
              <a:t>L</a:t>
            </a:r>
            <a:r>
              <a:rPr lang="pt-BR" sz="2100" baseline="-25000" dirty="0">
                <a:solidFill>
                  <a:schemeClr val="dk1"/>
                </a:solidFill>
              </a:rPr>
              <a:t>3</a:t>
            </a:r>
            <a:r>
              <a:rPr lang="pt-BR" sz="2100" dirty="0">
                <a:solidFill>
                  <a:schemeClr val="dk1"/>
                </a:solidFill>
              </a:rPr>
              <a:t>(</a:t>
            </a:r>
            <a:r>
              <a:rPr lang="pt-BR" sz="2100" dirty="0" err="1">
                <a:solidFill>
                  <a:schemeClr val="dk1"/>
                </a:solidFill>
              </a:rPr>
              <a:t>x</a:t>
            </a:r>
            <a:r>
              <a:rPr lang="pt-BR" sz="2100" dirty="0">
                <a:solidFill>
                  <a:schemeClr val="dk1"/>
                </a:solidFill>
              </a:rPr>
              <a:t>, </a:t>
            </a:r>
            <a:r>
              <a:rPr lang="pt-BR" sz="2100" dirty="0" err="1">
                <a:solidFill>
                  <a:schemeClr val="dk1"/>
                </a:solidFill>
              </a:rPr>
              <a:t>y</a:t>
            </a:r>
            <a:r>
              <a:rPr lang="pt-BR" sz="2100" dirty="0">
                <a:solidFill>
                  <a:schemeClr val="dk1"/>
                </a:solidFill>
              </a:rPr>
              <a:t>) = 9x + 4y – 62</a:t>
            </a:r>
            <a:endParaRPr sz="2100" dirty="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64"/>
          <p:cNvSpPr/>
          <p:nvPr/>
        </p:nvSpPr>
        <p:spPr>
          <a:xfrm>
            <a:off x="75900" y="294050"/>
            <a:ext cx="8990400" cy="53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 = (5, 7)  B=(9, 5)  C=(8, 13)</a:t>
            </a:r>
            <a:endParaRPr sz="15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dk1"/>
                </a:solidFill>
              </a:rPr>
              <a:t>L</a:t>
            </a:r>
            <a:r>
              <a:rPr lang="pt-BR" sz="1800" baseline="-25000" dirty="0">
                <a:solidFill>
                  <a:schemeClr val="dk1"/>
                </a:solidFill>
              </a:rPr>
              <a:t>1</a:t>
            </a:r>
            <a:r>
              <a:rPr lang="pt-BR" sz="1800" dirty="0">
                <a:solidFill>
                  <a:schemeClr val="dk1"/>
                </a:solidFill>
              </a:rPr>
              <a:t>(x, y) =  –4x – 9y + 107</a:t>
            </a:r>
            <a:endParaRPr sz="1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dk1"/>
                </a:solidFill>
              </a:rPr>
              <a:t>L</a:t>
            </a:r>
            <a:r>
              <a:rPr lang="pt-BR" sz="1800" baseline="-25000" dirty="0">
                <a:solidFill>
                  <a:schemeClr val="dk1"/>
                </a:solidFill>
              </a:rPr>
              <a:t>2</a:t>
            </a:r>
            <a:r>
              <a:rPr lang="pt-BR" sz="1800" dirty="0">
                <a:solidFill>
                  <a:schemeClr val="dk1"/>
                </a:solidFill>
              </a:rPr>
              <a:t>(x, y) = –5x + 5y + 20</a:t>
            </a:r>
            <a:endParaRPr sz="1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dk1"/>
                </a:solidFill>
              </a:rPr>
              <a:t>L</a:t>
            </a:r>
            <a:r>
              <a:rPr lang="pt-BR" sz="1800" baseline="-25000" dirty="0">
                <a:solidFill>
                  <a:schemeClr val="dk1"/>
                </a:solidFill>
              </a:rPr>
              <a:t>3</a:t>
            </a:r>
            <a:r>
              <a:rPr lang="pt-BR" sz="1800" dirty="0">
                <a:solidFill>
                  <a:schemeClr val="dk1"/>
                </a:solidFill>
              </a:rPr>
              <a:t>(x, y) = 9x + 4y – 62</a:t>
            </a:r>
            <a:endParaRPr sz="1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dk1"/>
                </a:solidFill>
              </a:rPr>
              <a:t>A)</a:t>
            </a:r>
            <a:endParaRPr sz="1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 err="1">
                <a:solidFill>
                  <a:schemeClr val="dk1"/>
                </a:solidFill>
              </a:rPr>
              <a:t>inside</a:t>
            </a:r>
            <a:r>
              <a:rPr lang="pt-BR" sz="1800" dirty="0">
                <a:solidFill>
                  <a:schemeClr val="dk1"/>
                </a:solidFill>
              </a:rPr>
              <a:t>(5, 7) = L</a:t>
            </a:r>
            <a:r>
              <a:rPr lang="pt-BR" sz="1800" baseline="-25000" dirty="0">
                <a:solidFill>
                  <a:schemeClr val="dk1"/>
                </a:solidFill>
              </a:rPr>
              <a:t>1</a:t>
            </a:r>
            <a:r>
              <a:rPr lang="pt-BR" sz="1800" dirty="0">
                <a:solidFill>
                  <a:schemeClr val="dk1"/>
                </a:solidFill>
              </a:rPr>
              <a:t>(5, 7) ≥ 0 &amp;&amp; L</a:t>
            </a:r>
            <a:r>
              <a:rPr lang="pt-BR" sz="1800" baseline="-25000" dirty="0">
                <a:solidFill>
                  <a:schemeClr val="dk1"/>
                </a:solidFill>
              </a:rPr>
              <a:t>2</a:t>
            </a:r>
            <a:r>
              <a:rPr lang="pt-BR" sz="1800" dirty="0">
                <a:solidFill>
                  <a:schemeClr val="dk1"/>
                </a:solidFill>
              </a:rPr>
              <a:t>(5, 7) ≥ 0 &amp;&amp; L</a:t>
            </a:r>
            <a:r>
              <a:rPr lang="pt-BR" sz="1800" baseline="-25000" dirty="0">
                <a:solidFill>
                  <a:schemeClr val="dk1"/>
                </a:solidFill>
              </a:rPr>
              <a:t>3</a:t>
            </a:r>
            <a:r>
              <a:rPr lang="pt-BR" sz="1800" dirty="0">
                <a:solidFill>
                  <a:schemeClr val="dk1"/>
                </a:solidFill>
              </a:rPr>
              <a:t>(5, 7) ≥ 0 </a:t>
            </a:r>
            <a:endParaRPr sz="1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 err="1">
                <a:solidFill>
                  <a:schemeClr val="dk1"/>
                </a:solidFill>
              </a:rPr>
              <a:t>inside</a:t>
            </a:r>
            <a:r>
              <a:rPr lang="pt-BR" sz="1800" dirty="0">
                <a:solidFill>
                  <a:schemeClr val="dk1"/>
                </a:solidFill>
              </a:rPr>
              <a:t>(5, 7) = –4*5 – 9*7 + 107 ≥ 0 &amp;&amp; –5*5 + 5*7 + 20 ≥ 0 &amp;&amp; 9*5 + 4*7 – 62 ≥ 0 </a:t>
            </a:r>
            <a:endParaRPr sz="1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 err="1">
                <a:solidFill>
                  <a:schemeClr val="dk1"/>
                </a:solidFill>
              </a:rPr>
              <a:t>inside</a:t>
            </a:r>
            <a:r>
              <a:rPr lang="pt-BR" sz="1800" dirty="0">
                <a:solidFill>
                  <a:schemeClr val="dk1"/>
                </a:solidFill>
              </a:rPr>
              <a:t>(5, 7) = –20 – 63 + 107 ≥ 0 &amp;&amp; –25 + 35 + 20 ≥ 0 &amp;&amp; 45 + 28 – 62 ≥ 0</a:t>
            </a:r>
            <a:endParaRPr sz="1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 err="1">
                <a:solidFill>
                  <a:schemeClr val="dk1"/>
                </a:solidFill>
              </a:rPr>
              <a:t>inside</a:t>
            </a:r>
            <a:r>
              <a:rPr lang="pt-BR" sz="1800" dirty="0">
                <a:solidFill>
                  <a:schemeClr val="dk1"/>
                </a:solidFill>
              </a:rPr>
              <a:t>(5, 7) = 24 ≥ 0 &amp;&amp; 30 ≥ 0 &amp;&amp; 11 ≥ 0</a:t>
            </a:r>
            <a:endParaRPr sz="1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 err="1">
                <a:solidFill>
                  <a:schemeClr val="dk1"/>
                </a:solidFill>
              </a:rPr>
              <a:t>inside</a:t>
            </a:r>
            <a:r>
              <a:rPr lang="pt-BR" sz="1800" dirty="0">
                <a:solidFill>
                  <a:schemeClr val="dk1"/>
                </a:solidFill>
              </a:rPr>
              <a:t>(5, 7) = </a:t>
            </a:r>
            <a:r>
              <a:rPr lang="pt-BR" sz="1800" dirty="0" err="1">
                <a:solidFill>
                  <a:schemeClr val="dk1"/>
                </a:solidFill>
              </a:rPr>
              <a:t>True</a:t>
            </a:r>
            <a:r>
              <a:rPr lang="pt-BR" sz="1800" dirty="0">
                <a:solidFill>
                  <a:schemeClr val="dk1"/>
                </a:solidFill>
              </a:rPr>
              <a:t>  (dentro)</a:t>
            </a:r>
            <a:endParaRPr sz="1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dk1"/>
                </a:solidFill>
              </a:rPr>
              <a:t>B)</a:t>
            </a:r>
            <a:endParaRPr sz="1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 err="1">
                <a:solidFill>
                  <a:schemeClr val="dk1"/>
                </a:solidFill>
              </a:rPr>
              <a:t>inside</a:t>
            </a:r>
            <a:r>
              <a:rPr lang="pt-BR" sz="1800" dirty="0">
                <a:solidFill>
                  <a:schemeClr val="dk1"/>
                </a:solidFill>
              </a:rPr>
              <a:t>(9, 5) = L</a:t>
            </a:r>
            <a:r>
              <a:rPr lang="pt-BR" sz="1800" baseline="-25000" dirty="0">
                <a:solidFill>
                  <a:schemeClr val="dk1"/>
                </a:solidFill>
              </a:rPr>
              <a:t>1</a:t>
            </a:r>
            <a:r>
              <a:rPr lang="pt-BR" sz="1800" dirty="0">
                <a:solidFill>
                  <a:schemeClr val="dk1"/>
                </a:solidFill>
              </a:rPr>
              <a:t>(9, 5) ≥ 0 &amp;&amp; L</a:t>
            </a:r>
            <a:r>
              <a:rPr lang="pt-BR" sz="1800" baseline="-25000" dirty="0">
                <a:solidFill>
                  <a:schemeClr val="dk1"/>
                </a:solidFill>
              </a:rPr>
              <a:t>2</a:t>
            </a:r>
            <a:r>
              <a:rPr lang="pt-BR" sz="1800" dirty="0">
                <a:solidFill>
                  <a:schemeClr val="dk1"/>
                </a:solidFill>
              </a:rPr>
              <a:t>(9, 5) ≥ 0 &amp;&amp; L</a:t>
            </a:r>
            <a:r>
              <a:rPr lang="pt-BR" sz="1800" baseline="-25000" dirty="0">
                <a:solidFill>
                  <a:schemeClr val="dk1"/>
                </a:solidFill>
              </a:rPr>
              <a:t>3</a:t>
            </a:r>
            <a:r>
              <a:rPr lang="pt-BR" sz="1800" dirty="0">
                <a:solidFill>
                  <a:schemeClr val="dk1"/>
                </a:solidFill>
              </a:rPr>
              <a:t>(9, 5) ≥ 0</a:t>
            </a:r>
            <a:endParaRPr sz="1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 err="1">
                <a:solidFill>
                  <a:schemeClr val="dk1"/>
                </a:solidFill>
              </a:rPr>
              <a:t>inside</a:t>
            </a:r>
            <a:r>
              <a:rPr lang="pt-BR" sz="1800" dirty="0">
                <a:solidFill>
                  <a:schemeClr val="dk1"/>
                </a:solidFill>
              </a:rPr>
              <a:t>(9, 5) = –4*9 – 9*5 + 107 ≥ 0 &amp;&amp; –5*9 + 5*5 + 20 ≥ 0 &amp;&amp; 9*9 + 4*5 – 62 ≥ 0</a:t>
            </a:r>
            <a:endParaRPr sz="1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 err="1">
                <a:solidFill>
                  <a:schemeClr val="dk1"/>
                </a:solidFill>
              </a:rPr>
              <a:t>inside</a:t>
            </a:r>
            <a:r>
              <a:rPr lang="pt-BR" sz="1800" dirty="0">
                <a:solidFill>
                  <a:schemeClr val="dk1"/>
                </a:solidFill>
              </a:rPr>
              <a:t>(9, 5) = –36 – 45 + 107 ≥ 0 &amp;&amp; –45 + 25 + 20 ≥ 0 &amp;&amp; 81 + 20 – 62 ≥ 0</a:t>
            </a:r>
            <a:endParaRPr sz="1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 err="1">
                <a:solidFill>
                  <a:schemeClr val="dk1"/>
                </a:solidFill>
              </a:rPr>
              <a:t>inside</a:t>
            </a:r>
            <a:r>
              <a:rPr lang="pt-BR" sz="1800" dirty="0">
                <a:solidFill>
                  <a:schemeClr val="dk1"/>
                </a:solidFill>
              </a:rPr>
              <a:t>(9, 5) = 26 ≥ 0 &amp;&amp; </a:t>
            </a:r>
            <a:r>
              <a:rPr lang="pt-BR" sz="1800" dirty="0">
                <a:solidFill>
                  <a:schemeClr val="dk1"/>
                </a:solidFill>
                <a:highlight>
                  <a:srgbClr val="FFFF00"/>
                </a:highlight>
              </a:rPr>
              <a:t>0 ≥ 0</a:t>
            </a:r>
            <a:r>
              <a:rPr lang="pt-BR" sz="1800" dirty="0">
                <a:solidFill>
                  <a:schemeClr val="dk1"/>
                </a:solidFill>
              </a:rPr>
              <a:t> &amp;&amp; 39 ≥ 0</a:t>
            </a:r>
            <a:endParaRPr sz="1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 err="1">
                <a:solidFill>
                  <a:schemeClr val="dk1"/>
                </a:solidFill>
              </a:rPr>
              <a:t>inside</a:t>
            </a:r>
            <a:r>
              <a:rPr lang="pt-BR" sz="1800" dirty="0">
                <a:solidFill>
                  <a:schemeClr val="dk1"/>
                </a:solidFill>
              </a:rPr>
              <a:t>(9, 5) = </a:t>
            </a:r>
            <a:r>
              <a:rPr lang="pt-BR" sz="1800" dirty="0" err="1">
                <a:solidFill>
                  <a:schemeClr val="dk1"/>
                </a:solidFill>
              </a:rPr>
              <a:t>True</a:t>
            </a:r>
            <a:r>
              <a:rPr lang="pt-BR" sz="1800" dirty="0">
                <a:solidFill>
                  <a:schemeClr val="dk1"/>
                </a:solidFill>
              </a:rPr>
              <a:t>  (dentro, intersectando um dos lados)</a:t>
            </a:r>
            <a:endParaRPr sz="18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65"/>
          <p:cNvSpPr/>
          <p:nvPr/>
        </p:nvSpPr>
        <p:spPr>
          <a:xfrm>
            <a:off x="75900" y="294050"/>
            <a:ext cx="8976300" cy="53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 = (5, 7)  B=(9, 5)  C=(8, 13)</a:t>
            </a:r>
            <a:endParaRPr sz="15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L</a:t>
            </a:r>
            <a:r>
              <a:rPr lang="pt-BR" sz="1800" baseline="-25000">
                <a:solidFill>
                  <a:schemeClr val="dk1"/>
                </a:solidFill>
              </a:rPr>
              <a:t>1</a:t>
            </a:r>
            <a:r>
              <a:rPr lang="pt-BR" sz="1800">
                <a:solidFill>
                  <a:schemeClr val="dk1"/>
                </a:solidFill>
              </a:rPr>
              <a:t>(x, y) =  –4x – 9y + 107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L</a:t>
            </a:r>
            <a:r>
              <a:rPr lang="pt-BR" sz="1800" baseline="-25000">
                <a:solidFill>
                  <a:schemeClr val="dk1"/>
                </a:solidFill>
              </a:rPr>
              <a:t>2</a:t>
            </a:r>
            <a:r>
              <a:rPr lang="pt-BR" sz="1800">
                <a:solidFill>
                  <a:schemeClr val="dk1"/>
                </a:solidFill>
              </a:rPr>
              <a:t>(x, y) = –5x + 5y + 20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L</a:t>
            </a:r>
            <a:r>
              <a:rPr lang="pt-BR" sz="1800" baseline="-25000">
                <a:solidFill>
                  <a:schemeClr val="dk1"/>
                </a:solidFill>
              </a:rPr>
              <a:t>3</a:t>
            </a:r>
            <a:r>
              <a:rPr lang="pt-BR" sz="1800">
                <a:solidFill>
                  <a:schemeClr val="dk1"/>
                </a:solidFill>
              </a:rPr>
              <a:t>(x, y) = 9x + 4y – 62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C)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inside(8, 13) = L</a:t>
            </a:r>
            <a:r>
              <a:rPr lang="pt-BR" sz="1800" baseline="-25000">
                <a:solidFill>
                  <a:schemeClr val="dk1"/>
                </a:solidFill>
              </a:rPr>
              <a:t>1</a:t>
            </a:r>
            <a:r>
              <a:rPr lang="pt-BR" sz="1800">
                <a:solidFill>
                  <a:schemeClr val="dk1"/>
                </a:solidFill>
              </a:rPr>
              <a:t>(8, 13) ≥ 0 &amp;&amp; L</a:t>
            </a:r>
            <a:r>
              <a:rPr lang="pt-BR" sz="1800" baseline="-25000">
                <a:solidFill>
                  <a:schemeClr val="dk1"/>
                </a:solidFill>
              </a:rPr>
              <a:t>2</a:t>
            </a:r>
            <a:r>
              <a:rPr lang="pt-BR" sz="1800">
                <a:solidFill>
                  <a:schemeClr val="dk1"/>
                </a:solidFill>
              </a:rPr>
              <a:t>(8, 13) ≥ 0 &amp;&amp; L</a:t>
            </a:r>
            <a:r>
              <a:rPr lang="pt-BR" sz="1800" baseline="-25000">
                <a:solidFill>
                  <a:schemeClr val="dk1"/>
                </a:solidFill>
              </a:rPr>
              <a:t>3</a:t>
            </a:r>
            <a:r>
              <a:rPr lang="pt-BR" sz="1800">
                <a:solidFill>
                  <a:schemeClr val="dk1"/>
                </a:solidFill>
              </a:rPr>
              <a:t>(8, 13) ≥ 0 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inside(8, 13) = –4*8 – 9*13 + 107 ≥ 0 &amp;&amp; –5*8 + 5*13 + 20 ≥ 0 &amp;&amp; 9*8 + 4*13 – 62 ≥ 0 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inside(8, 13) = –32 – 117 + 107 ≥ 0 &amp;&amp; –40 + 65 + 20 ≥ 0 &amp;&amp; 72 + 52 – 62 ≥ 0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inside(8, 13) = </a:t>
            </a:r>
            <a:r>
              <a:rPr lang="pt-BR" sz="1800">
                <a:solidFill>
                  <a:schemeClr val="dk1"/>
                </a:solidFill>
                <a:highlight>
                  <a:srgbClr val="FFFF00"/>
                </a:highlight>
              </a:rPr>
              <a:t>–42 ≥ 0</a:t>
            </a:r>
            <a:r>
              <a:rPr lang="pt-BR" sz="1800">
                <a:solidFill>
                  <a:schemeClr val="dk1"/>
                </a:solidFill>
              </a:rPr>
              <a:t> &amp;&amp; 45 ≥ 0 &amp;&amp; 62 ≥ 0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inside(8, 13) = False  (fora)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5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Ordem dos Pontos</a:t>
            </a:r>
            <a:endParaRPr/>
          </a:p>
        </p:txBody>
      </p:sp>
      <p:sp>
        <p:nvSpPr>
          <p:cNvPr id="649" name="Google Shape;649;p57"/>
          <p:cNvSpPr txBox="1">
            <a:spLocks noGrp="1"/>
          </p:cNvSpPr>
          <p:nvPr>
            <p:ph type="body" idx="1"/>
          </p:nvPr>
        </p:nvSpPr>
        <p:spPr>
          <a:xfrm>
            <a:off x="233675" y="838975"/>
            <a:ext cx="8717400" cy="16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Verdana"/>
              <a:buNone/>
            </a:pPr>
            <a:r>
              <a:rPr lang="pt-BR" sz="1750"/>
              <a:t>Perceba que a ordem dos pontos é importante, senão você poderá estar pegando semiplanos errados.</a:t>
            </a:r>
            <a:endParaRPr sz="175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Verdana"/>
              <a:buNone/>
            </a:pPr>
            <a:endParaRPr sz="175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Verdana"/>
              <a:buNone/>
            </a:pPr>
            <a:r>
              <a:rPr lang="pt-BR" sz="1750"/>
              <a:t>Ao se criar um polígono em OpenGL, a ordem padrão para se conectar os vértices é no sentido anti-horário. Isso é conhecido como a "winding order".</a:t>
            </a:r>
            <a:endParaRPr/>
          </a:p>
        </p:txBody>
      </p:sp>
      <p:sp>
        <p:nvSpPr>
          <p:cNvPr id="650" name="Google Shape;650;p5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57</a:t>
            </a:fld>
            <a:endParaRPr/>
          </a:p>
        </p:txBody>
      </p:sp>
      <p:sp>
        <p:nvSpPr>
          <p:cNvPr id="651" name="Google Shape;651;p57"/>
          <p:cNvSpPr txBox="1"/>
          <p:nvPr/>
        </p:nvSpPr>
        <p:spPr>
          <a:xfrm>
            <a:off x="196025" y="4342125"/>
            <a:ext cx="7811100" cy="10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350"/>
              </a:spcBef>
              <a:spcAft>
                <a:spcPts val="0"/>
              </a:spcAft>
              <a:buNone/>
            </a:pPr>
            <a:r>
              <a:rPr lang="pt-BR" sz="145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 estratégia de ordem pode ser alterada invocando a função:</a:t>
            </a:r>
            <a:endParaRPr sz="17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820"/>
              </a:spcBef>
              <a:spcAft>
                <a:spcPts val="0"/>
              </a:spcAft>
              <a:buNone/>
            </a:pPr>
            <a:r>
              <a:rPr lang="pt-BR" sz="145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	</a:t>
            </a:r>
            <a:r>
              <a:rPr lang="pt-BR" sz="1450">
                <a:solidFill>
                  <a:schemeClr val="dk1"/>
                </a:solidFill>
              </a:rPr>
              <a:t>void </a:t>
            </a:r>
            <a:r>
              <a:rPr lang="pt-BR" sz="1450" u="sng">
                <a:solidFill>
                  <a:schemeClr val="hlink"/>
                </a:solidFill>
                <a:hlinkClick r:id="rId3"/>
              </a:rPr>
              <a:t>glFrontFace</a:t>
            </a:r>
            <a:r>
              <a:rPr lang="pt-BR" sz="1450">
                <a:solidFill>
                  <a:schemeClr val="dk1"/>
                </a:solidFill>
              </a:rPr>
              <a:t>(GLenum </a:t>
            </a:r>
            <a:r>
              <a:rPr lang="pt-BR" sz="1450" i="1">
                <a:solidFill>
                  <a:schemeClr val="dk1"/>
                </a:solidFill>
              </a:rPr>
              <a:t>mode​</a:t>
            </a:r>
            <a:r>
              <a:rPr lang="pt-BR" sz="1450">
                <a:solidFill>
                  <a:schemeClr val="dk1"/>
                </a:solidFill>
              </a:rPr>
              <a:t>);</a:t>
            </a:r>
            <a:endParaRPr sz="145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850"/>
              </a:spcBef>
              <a:spcAft>
                <a:spcPts val="0"/>
              </a:spcAft>
              <a:buNone/>
            </a:pPr>
            <a:r>
              <a:rPr lang="pt-BR" sz="145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o parâmetro pode ser: GL_CW (horário) ou GL_CCW (anti-horário)</a:t>
            </a:r>
            <a:endParaRPr sz="17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52" name="Google Shape;652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1561" y="2373325"/>
            <a:ext cx="2453425" cy="1876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806223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Primitivas Gráficas em OpenGL</a:t>
            </a:r>
            <a:endParaRPr/>
          </a:p>
        </p:txBody>
      </p:sp>
      <p:sp>
        <p:nvSpPr>
          <p:cNvPr id="125" name="Google Shape;125;p1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58</a:t>
            </a:fld>
            <a:endParaRPr/>
          </a:p>
        </p:txBody>
      </p:sp>
      <p:pic>
        <p:nvPicPr>
          <p:cNvPr id="126" name="Google Shape;126;p14"/>
          <p:cNvPicPr preferRelativeResize="0"/>
          <p:nvPr/>
        </p:nvPicPr>
        <p:blipFill rotWithShape="1">
          <a:blip r:embed="rId3">
            <a:alphaModFix/>
          </a:blip>
          <a:srcRect b="8629"/>
          <a:stretch/>
        </p:blipFill>
        <p:spPr>
          <a:xfrm>
            <a:off x="1607185" y="778179"/>
            <a:ext cx="5545455" cy="4484026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4"/>
          <p:cNvSpPr/>
          <p:nvPr/>
        </p:nvSpPr>
        <p:spPr>
          <a:xfrm>
            <a:off x="3453125" y="5478175"/>
            <a:ext cx="49797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https://www3.ntu.edu.sg/home/ehchua/programming/opengl/cg_introduction.html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8932954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59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500" dirty="0"/>
              <a:t>Pessoal, um ponto de atenção sobre as convenções para a ordem dos vértices do triângulo quando queremos decidir se um ponto está dentro ou fora desse triângulo. Convencionamos adotar sempre o sentido anti-horário, como ilustrado na figura abaixo.</a:t>
            </a:r>
            <a:endParaRPr sz="15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15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15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lang="pt-BR" sz="15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15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15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15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15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15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500" dirty="0"/>
              <a:t>Com isso, podemos afirmar que um ponto pertence ao interior do triângulo quando os valores numéricos das três expressões Li(</a:t>
            </a:r>
            <a:r>
              <a:rPr lang="pt-BR" sz="1500" dirty="0" err="1"/>
              <a:t>x</a:t>
            </a:r>
            <a:r>
              <a:rPr lang="pt-BR" sz="1500" dirty="0"/>
              <a:t>, </a:t>
            </a:r>
            <a:r>
              <a:rPr lang="pt-BR" sz="1500" dirty="0" err="1"/>
              <a:t>y</a:t>
            </a:r>
            <a:r>
              <a:rPr lang="pt-BR" sz="1500" dirty="0"/>
              <a:t>) são negativos. Chegamos a essa conclusão adotando a orientação convencional do plano cartesiano, ou seja, o eixo </a:t>
            </a:r>
            <a:r>
              <a:rPr lang="pt-BR" sz="1500" dirty="0" err="1"/>
              <a:t>x</a:t>
            </a:r>
            <a:r>
              <a:rPr lang="pt-BR" sz="1500" dirty="0"/>
              <a:t> para a direita e o eixo </a:t>
            </a:r>
            <a:r>
              <a:rPr lang="pt-BR" sz="1500" dirty="0" err="1"/>
              <a:t>y</a:t>
            </a:r>
            <a:r>
              <a:rPr lang="pt-BR" sz="1500" dirty="0"/>
              <a:t> para cima.</a:t>
            </a:r>
            <a:endParaRPr sz="15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1500" dirty="0"/>
          </a:p>
        </p:txBody>
      </p:sp>
      <p:sp>
        <p:nvSpPr>
          <p:cNvPr id="670" name="Google Shape;670;p5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Cuidado</a:t>
            </a:r>
            <a:endParaRPr dirty="0"/>
          </a:p>
        </p:txBody>
      </p:sp>
      <p:sp>
        <p:nvSpPr>
          <p:cNvPr id="671" name="Google Shape;671;p5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59</a:t>
            </a:fld>
            <a:endParaRPr/>
          </a:p>
        </p:txBody>
      </p:sp>
      <p:pic>
        <p:nvPicPr>
          <p:cNvPr id="672" name="Google Shape;672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95600" y="1952625"/>
            <a:ext cx="3352800" cy="1809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930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Triângulos (High e Low Poly Count)</a:t>
            </a:r>
            <a:endParaRPr/>
          </a:p>
        </p:txBody>
      </p:sp>
      <p:sp>
        <p:nvSpPr>
          <p:cNvPr id="115" name="Google Shape;115;p13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Os triângulos são um dos blocos básicos para criar formas e superfícies geométricas mais complexas.</a:t>
            </a:r>
            <a:endParaRPr/>
          </a:p>
        </p:txBody>
      </p:sp>
      <p:sp>
        <p:nvSpPr>
          <p:cNvPr id="116" name="Google Shape;116;p1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</a:t>
            </a:fld>
            <a:endParaRPr/>
          </a:p>
        </p:txBody>
      </p:sp>
      <p:pic>
        <p:nvPicPr>
          <p:cNvPr id="117" name="Google Shape;117;p13" descr="Icosahedron subdivision for different levels of sampling. From left to right: Base icosahedron, subdivision factors 2, 4 and 6.  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4249" y="1574726"/>
            <a:ext cx="6995500" cy="204885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3"/>
          <p:cNvSpPr/>
          <p:nvPr/>
        </p:nvSpPr>
        <p:spPr>
          <a:xfrm>
            <a:off x="7521122" y="3080736"/>
            <a:ext cx="13629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0" u="none" strike="noStrike" cap="none">
                <a:solidFill>
                  <a:srgbClr val="111111"/>
                </a:solidFill>
                <a:latin typeface="Arial"/>
                <a:ea typeface="Arial"/>
                <a:cs typeface="Arial"/>
                <a:sym typeface="Arial"/>
              </a:rPr>
              <a:t>por Martin Styner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9" name="Google Shape;119;p13" descr="Tessellation exampl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71927" y="3468225"/>
            <a:ext cx="3865475" cy="1908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404D4-C32B-3486-DC35-C353A3F99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Invertendo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2743F3-C0C4-78EE-DC9B-9DEC2F0F68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No exercício e também no projeto a ser entregue, usamos o sistema de coordenadas usual do sistema de pixels, ou seja, com o eixo </a:t>
            </a:r>
            <a:r>
              <a:rPr lang="pt-BR" dirty="0" err="1"/>
              <a:t>x</a:t>
            </a:r>
            <a:r>
              <a:rPr lang="pt-BR" dirty="0"/>
              <a:t> orientado para a direita, mas com o eixo </a:t>
            </a:r>
            <a:r>
              <a:rPr lang="pt-BR" dirty="0" err="1"/>
              <a:t>y</a:t>
            </a:r>
            <a:r>
              <a:rPr lang="pt-BR" dirty="0"/>
              <a:t> orientado para baixo. Observe o que acontece com o mesmo triângulo representado nesses dois sistemas.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Isso mesmo! O sentido do polígono inverte, ou sejam, fica alterado de anti-horários para horário e vice-versa.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9C7317-3B5C-22E8-6AB2-6185AB1B752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60</a:t>
            </a:fld>
            <a:endParaRPr lang="pt-BR"/>
          </a:p>
        </p:txBody>
      </p:sp>
      <p:pic>
        <p:nvPicPr>
          <p:cNvPr id="5" name="Google Shape;681;p60">
            <a:extLst>
              <a:ext uri="{FF2B5EF4-FFF2-40B4-BE49-F238E27FC236}">
                <a16:creationId xmlns:a16="http://schemas.microsoft.com/office/drawing/2014/main" id="{4B2473E6-5465-D9B5-2B95-99D2C5CBFB65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352175" y="2419649"/>
            <a:ext cx="5735025" cy="2263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207344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6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/>
              <a:t>E o que fazer?</a:t>
            </a:r>
            <a:endParaRPr dirty="0"/>
          </a:p>
        </p:txBody>
      </p:sp>
      <p:sp>
        <p:nvSpPr>
          <p:cNvPr id="688" name="Google Shape;688;p61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4862919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600" dirty="0"/>
              <a:t>Calma, tudo continua valendo da mesma forma, só que os sinais das três expressões L</a:t>
            </a:r>
            <a:r>
              <a:rPr lang="pt-BR" sz="1600" baseline="-25000" dirty="0"/>
              <a:t>i</a:t>
            </a:r>
            <a:r>
              <a:rPr lang="pt-BR" sz="1600" dirty="0"/>
              <a:t>(x, y) ficarão invertidos. Então, usando esse sistema de coordenadas com o eixo y apontando para baixo, podemos afirmar que um ponto pertence ao interior do triângulo quando os valores numéricos das três expressões L</a:t>
            </a:r>
            <a:r>
              <a:rPr lang="pt-BR" sz="1600" baseline="-25000" dirty="0"/>
              <a:t>i</a:t>
            </a:r>
            <a:r>
              <a:rPr lang="pt-BR" sz="1600" dirty="0"/>
              <a:t>(x, y) são positivos. Fiquem atentos a essa questão e bom trabalho!</a:t>
            </a:r>
            <a:endParaRPr sz="1600" dirty="0"/>
          </a:p>
        </p:txBody>
      </p:sp>
      <p:sp>
        <p:nvSpPr>
          <p:cNvPr id="689" name="Google Shape;689;p6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61</a:t>
            </a:fld>
            <a:endParaRPr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A211F8E7-0A54-F805-4E3A-1457AF2A27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3718" y="446836"/>
            <a:ext cx="2538403" cy="5085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437210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3C58B-0260-B7A7-BE71-720C3D18E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Otimizações: </a:t>
            </a:r>
            <a:r>
              <a:rPr lang="pt-BR" dirty="0" err="1"/>
              <a:t>Bounding</a:t>
            </a:r>
            <a:r>
              <a:rPr lang="pt-BR" dirty="0"/>
              <a:t> Box de Triângulos 2D</a:t>
            </a:r>
            <a:br>
              <a:rPr lang="pt-BR" dirty="0"/>
            </a:br>
            <a:endParaRPr lang="pt-B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5BDDB5-CB11-DA44-F223-22C8625A92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Para evitar a iteração em todos os pixels da imagem, podemos iterar em todos os pixels contidos na caixa delimitadora (</a:t>
            </a:r>
            <a:r>
              <a:rPr lang="pt-BR" dirty="0" err="1"/>
              <a:t>Bounding</a:t>
            </a:r>
            <a:r>
              <a:rPr lang="pt-BR" dirty="0"/>
              <a:t> Box) do triângulo 2D.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A6AB03-0FB2-56A5-1FA2-47858925CCC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62</a:t>
            </a:fld>
            <a:endParaRPr lang="pt-BR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5F5A625-1761-CF5F-9BD8-770D86315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20" y="2004175"/>
            <a:ext cx="4270473" cy="3330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52BA992-A7CB-770A-70C5-2C5FA4511B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597" y="2004175"/>
            <a:ext cx="4291417" cy="336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473723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6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Traversal de Triângulos</a:t>
            </a:r>
            <a:endParaRPr/>
          </a:p>
        </p:txBody>
      </p:sp>
      <p:sp>
        <p:nvSpPr>
          <p:cNvPr id="763" name="Google Shape;763;p68"/>
          <p:cNvSpPr txBox="1">
            <a:spLocks noGrp="1"/>
          </p:cNvSpPr>
          <p:nvPr>
            <p:ph type="body" idx="1"/>
          </p:nvPr>
        </p:nvSpPr>
        <p:spPr>
          <a:xfrm>
            <a:off x="278975" y="838975"/>
            <a:ext cx="86553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Traversal de triângulos é implementado nas GPUs modernas.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Um artigo descrevendo o funcionamento se encontra em: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u="sng">
                <a:solidFill>
                  <a:schemeClr val="hlink"/>
                </a:solidFill>
                <a:hlinkClick r:id="rId3"/>
              </a:rPr>
              <a:t>http://oa.upm.es/9184/1/INVE_MEM_2010_84947.pdf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</p:txBody>
      </p:sp>
      <p:sp>
        <p:nvSpPr>
          <p:cNvPr id="764" name="Google Shape;764;p6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63</a:t>
            </a:fld>
            <a:endParaRPr/>
          </a:p>
        </p:txBody>
      </p:sp>
      <p:pic>
        <p:nvPicPr>
          <p:cNvPr id="765" name="Google Shape;765;p6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5888" y="2602445"/>
            <a:ext cx="3962400" cy="2165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766" name="Google Shape;766;p6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72000" y="2242109"/>
            <a:ext cx="4236112" cy="30930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6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Referência recomendada</a:t>
            </a:r>
            <a:endParaRPr dirty="0"/>
          </a:p>
        </p:txBody>
      </p:sp>
      <p:sp>
        <p:nvSpPr>
          <p:cNvPr id="755" name="Google Shape;755;p67"/>
          <p:cNvSpPr txBox="1">
            <a:spLocks noGrp="1"/>
          </p:cNvSpPr>
          <p:nvPr>
            <p:ph type="body" idx="1"/>
          </p:nvPr>
        </p:nvSpPr>
        <p:spPr>
          <a:xfrm>
            <a:off x="474900" y="4937952"/>
            <a:ext cx="8428200" cy="66333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1600" dirty="0">
                <a:hlinkClick r:id="rId3"/>
              </a:rPr>
              <a:t>https://www.scratchapixel.com/lessons/3d-basic-rendering/rasterization-practical-implementation/overview-rasterization-algorithm.html</a:t>
            </a:r>
            <a:endParaRPr sz="1600" dirty="0"/>
          </a:p>
        </p:txBody>
      </p:sp>
      <p:sp>
        <p:nvSpPr>
          <p:cNvPr id="756" name="Google Shape;756;p6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64</a:t>
            </a:fld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24597A-EDB4-85FC-785C-1FC3F41357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629717"/>
            <a:ext cx="7772400" cy="4086004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8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Projeto 1 : Primeira Parte</a:t>
            </a:r>
            <a:endParaRPr/>
          </a:p>
        </p:txBody>
      </p:sp>
      <p:sp>
        <p:nvSpPr>
          <p:cNvPr id="918" name="Google Shape;918;p83"/>
          <p:cNvSpPr txBox="1">
            <a:spLocks noGrp="1"/>
          </p:cNvSpPr>
          <p:nvPr>
            <p:ph type="body" idx="1"/>
          </p:nvPr>
        </p:nvSpPr>
        <p:spPr>
          <a:xfrm>
            <a:off x="241275" y="838975"/>
            <a:ext cx="87234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sz="1900" dirty="0"/>
              <a:t>Fazer um </a:t>
            </a:r>
            <a:r>
              <a:rPr lang="pt-BR" sz="1900" dirty="0" err="1"/>
              <a:t>renderizador</a:t>
            </a:r>
            <a:r>
              <a:rPr lang="pt-BR" sz="1900" dirty="0"/>
              <a:t>:</a:t>
            </a:r>
            <a:endParaRPr sz="19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sz="1900" dirty="0"/>
              <a:t>1 – Capaz de desenhar Pontos</a:t>
            </a:r>
            <a:endParaRPr sz="19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sz="1900" dirty="0"/>
              <a:t>2 – Capaz de desenhar Linhas</a:t>
            </a:r>
            <a:endParaRPr sz="19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sz="1900" dirty="0"/>
              <a:t>3 – Capaz de desenhar Triângulos</a:t>
            </a:r>
            <a:endParaRPr sz="19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sz="19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sz="1900" dirty="0"/>
              <a:t>Data de Entrega: </a:t>
            </a:r>
            <a:endParaRPr sz="19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900" dirty="0"/>
              <a:t>19/8/2025 às 23:59, via </a:t>
            </a:r>
            <a:r>
              <a:rPr lang="pt-BR" sz="1900" dirty="0" err="1"/>
              <a:t>Blackboard</a:t>
            </a:r>
            <a:r>
              <a:rPr lang="pt-BR" sz="1900" dirty="0"/>
              <a:t> (</a:t>
            </a:r>
            <a:r>
              <a:rPr lang="pt-BR" sz="1900" u="sng" dirty="0">
                <a:solidFill>
                  <a:schemeClr val="hlink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https://insper.blackboard.com/</a:t>
            </a:r>
            <a:r>
              <a:rPr lang="pt-BR" sz="1900" dirty="0"/>
              <a:t>)</a:t>
            </a:r>
            <a:endParaRPr sz="19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9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sz="1900" dirty="0"/>
              <a:t>Detalhes:</a:t>
            </a:r>
            <a:endParaRPr sz="19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sz="1900" dirty="0"/>
              <a:t>Página da Disciplina (</a:t>
            </a:r>
            <a:r>
              <a:rPr lang="pt-BR" sz="1900" dirty="0">
                <a:hlinkClick r:id="rId4"/>
              </a:rPr>
              <a:t>https://lpsoares.github.io/ComputacaoGrafica/</a:t>
            </a:r>
            <a:r>
              <a:rPr lang="pt-BR" sz="1900" dirty="0"/>
              <a:t>)</a:t>
            </a:r>
            <a:endParaRPr sz="19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sz="1900" dirty="0"/>
          </a:p>
        </p:txBody>
      </p:sp>
      <p:sp>
        <p:nvSpPr>
          <p:cNvPr id="919" name="Google Shape;919;p8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65</a:t>
            </a:fld>
            <a:endParaRPr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36E7F-2AC6-518D-D529-B9E61EE01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E714B2-DD50-CE78-C9C3-B168952284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EDA2A1-2E02-856C-7E8B-3131292023E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66</a:t>
            </a:fld>
            <a:endParaRPr lang="pt-BR"/>
          </a:p>
        </p:txBody>
      </p:sp>
      <p:pic>
        <p:nvPicPr>
          <p:cNvPr id="6" name="Picture 5" descr="Qr code&#10;&#10;Description automatically generated with low confidence">
            <a:extLst>
              <a:ext uri="{FF2B5EF4-FFF2-40B4-BE49-F238E27FC236}">
                <a16:creationId xmlns:a16="http://schemas.microsoft.com/office/drawing/2014/main" id="{D4F953ED-D9A3-DC60-6E01-48CD267A35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8139" y="3116294"/>
            <a:ext cx="1794959" cy="1196639"/>
          </a:xfrm>
          <a:prstGeom prst="rect">
            <a:avLst/>
          </a:prstGeom>
        </p:spPr>
      </p:pic>
      <p:pic>
        <p:nvPicPr>
          <p:cNvPr id="8" name="Picture 7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B722B10B-20CC-CE52-4044-D64ACFC823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280" y="2684688"/>
            <a:ext cx="1857510" cy="1238340"/>
          </a:xfrm>
          <a:prstGeom prst="rect">
            <a:avLst/>
          </a:prstGeom>
        </p:spPr>
      </p:pic>
      <p:pic>
        <p:nvPicPr>
          <p:cNvPr id="10" name="Picture 9" descr="Chart&#10;&#10;Description automatically generated">
            <a:extLst>
              <a:ext uri="{FF2B5EF4-FFF2-40B4-BE49-F238E27FC236}">
                <a16:creationId xmlns:a16="http://schemas.microsoft.com/office/drawing/2014/main" id="{FC7E9865-DF7A-0378-4169-AB64109EAC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3053" y="4370144"/>
            <a:ext cx="1922981" cy="1281987"/>
          </a:xfrm>
          <a:prstGeom prst="rect">
            <a:avLst/>
          </a:prstGeom>
        </p:spPr>
      </p:pic>
      <p:pic>
        <p:nvPicPr>
          <p:cNvPr id="12" name="Picture 11" descr="Background pattern&#10;&#10;Description automatically generated">
            <a:extLst>
              <a:ext uri="{FF2B5EF4-FFF2-40B4-BE49-F238E27FC236}">
                <a16:creationId xmlns:a16="http://schemas.microsoft.com/office/drawing/2014/main" id="{A00B6343-E08F-2AC8-6966-C74F9D98EE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620" y="3934731"/>
            <a:ext cx="1794959" cy="1196639"/>
          </a:xfrm>
          <a:prstGeom prst="rect">
            <a:avLst/>
          </a:prstGeom>
        </p:spPr>
      </p:pic>
      <p:pic>
        <p:nvPicPr>
          <p:cNvPr id="14" name="Picture 13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id="{F1B3BD00-EC4F-2CCD-57F9-9CC19B79BB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022" y="724564"/>
            <a:ext cx="2714027" cy="1809351"/>
          </a:xfrm>
          <a:prstGeom prst="rect">
            <a:avLst/>
          </a:prstGeom>
        </p:spPr>
      </p:pic>
      <p:pic>
        <p:nvPicPr>
          <p:cNvPr id="20" name="Picture 19" descr="Chart&#10;&#10;Description automatically generated">
            <a:extLst>
              <a:ext uri="{FF2B5EF4-FFF2-40B4-BE49-F238E27FC236}">
                <a16:creationId xmlns:a16="http://schemas.microsoft.com/office/drawing/2014/main" id="{B6587CF5-CEC4-1987-D4C1-1ACDE56242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2131" y="407049"/>
            <a:ext cx="3093591" cy="2062394"/>
          </a:xfrm>
          <a:prstGeom prst="rect">
            <a:avLst/>
          </a:prstGeom>
        </p:spPr>
      </p:pic>
      <p:pic>
        <p:nvPicPr>
          <p:cNvPr id="22" name="Picture 21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A93826D5-52BD-F247-FE59-49448787A4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07407" y="2372218"/>
            <a:ext cx="2620020" cy="1746680"/>
          </a:xfrm>
          <a:prstGeom prst="rect">
            <a:avLst/>
          </a:prstGeom>
        </p:spPr>
      </p:pic>
      <p:pic>
        <p:nvPicPr>
          <p:cNvPr id="16" name="Picture 15" descr="Chart, histogram&#10;&#10;Description automatically generated">
            <a:extLst>
              <a:ext uri="{FF2B5EF4-FFF2-40B4-BE49-F238E27FC236}">
                <a16:creationId xmlns:a16="http://schemas.microsoft.com/office/drawing/2014/main" id="{FA6174AF-4941-BE6C-7330-C4C7BAFBCF0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03647" y="3647118"/>
            <a:ext cx="3007520" cy="2005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57973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D311A-D9D0-B586-AC67-E7388789B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Renderizador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9CB303-B429-B63C-D7D7-9986B87AE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04" y="1343037"/>
            <a:ext cx="2864191" cy="249855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0FBB6D-8B8B-D083-5755-FD5031EEC1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7884" y="729257"/>
            <a:ext cx="8428232" cy="898375"/>
          </a:xfrm>
        </p:spPr>
        <p:txBody>
          <a:bodyPr/>
          <a:lstStyle/>
          <a:p>
            <a:r>
              <a:rPr lang="pt-BR" dirty="0"/>
              <a:t>Possível mostrar Grid e Geometria (nessa fase do projeto).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60080E-A45A-069D-2FA6-090C693B17B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67</a:t>
            </a:fld>
            <a:endParaRPr lang="pt-B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FCD4ED-AF4A-5412-268C-0A3E6C16FE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1755" y="2104756"/>
            <a:ext cx="2864191" cy="24985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2418EE-2BC2-2684-2DA5-8106A34AAB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1925" y="3064314"/>
            <a:ext cx="2864191" cy="249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98642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A301B-E848-17BD-D7F0-91514BDCD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4DFB6C-4687-FC68-B42A-6423AD2821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Desenhar um círculo (ou pelo menos parte dele).</a:t>
            </a:r>
          </a:p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3677B1-C223-EAF2-2940-B6EBA380C8B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68</a:t>
            </a:fld>
            <a:endParaRPr lang="pt-BR"/>
          </a:p>
        </p:txBody>
      </p:sp>
      <p:pic>
        <p:nvPicPr>
          <p:cNvPr id="6" name="Picture 5" descr="A yellow and black line&#10;&#10;Description automatically generated">
            <a:extLst>
              <a:ext uri="{FF2B5EF4-FFF2-40B4-BE49-F238E27FC236}">
                <a16:creationId xmlns:a16="http://schemas.microsoft.com/office/drawing/2014/main" id="{E02C419A-FF37-9094-C3BF-D13E398124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8266" y="1874621"/>
            <a:ext cx="3644138" cy="242488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4EC78B0-9870-8DAD-1EBF-2DB85AC89A7E}"/>
              </a:ext>
            </a:extLst>
          </p:cNvPr>
          <p:cNvSpPr txBox="1"/>
          <p:nvPr/>
        </p:nvSpPr>
        <p:spPr>
          <a:xfrm>
            <a:off x="475013" y="2025235"/>
            <a:ext cx="4063900" cy="2123658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en-US" sz="1100" b="0" noProof="1">
                <a:solidFill>
                  <a:srgbClr val="8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&lt;X3D&gt;</a:t>
            </a:r>
            <a:endParaRPr lang="en-US" sz="1100" b="0" noProof="1">
              <a:solidFill>
                <a:srgbClr val="000000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0" noProof="1">
                <a:solidFill>
                  <a:srgbClr val="8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&lt;Scene&gt;</a:t>
            </a:r>
            <a:br>
              <a:rPr lang="en-US" sz="1100" b="0" noProof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100" b="0" noProof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100" b="0" noProof="1">
                <a:solidFill>
                  <a:srgbClr val="8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&lt;Transform&gt;</a:t>
            </a:r>
            <a:endParaRPr lang="en-US" sz="1100" b="0" noProof="1">
              <a:solidFill>
                <a:srgbClr val="000000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0" noProof="1">
                <a:solidFill>
                  <a:srgbClr val="8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&lt;Shape&gt;</a:t>
            </a:r>
            <a:endParaRPr lang="en-US" sz="1100" b="0" noProof="1">
              <a:solidFill>
                <a:srgbClr val="000000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0" noProof="1">
                <a:solidFill>
                  <a:srgbClr val="8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&lt;Circle2D</a:t>
            </a:r>
            <a:r>
              <a:rPr lang="en-US" sz="1100" b="0" noProof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0" noProof="1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radius</a:t>
            </a:r>
            <a:r>
              <a:rPr lang="en-US" sz="1100" b="0" noProof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0" noProof="1">
                <a:solidFill>
                  <a:srgbClr val="E21F1F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100" b="0" noProof="1">
                <a:solidFill>
                  <a:srgbClr val="0000FF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16</a:t>
            </a:r>
            <a:r>
              <a:rPr lang="en-US" sz="1100" b="0" noProof="1">
                <a:solidFill>
                  <a:srgbClr val="E21F1F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’</a:t>
            </a:r>
            <a:r>
              <a:rPr lang="en-US" sz="1100" b="0" noProof="1">
                <a:solidFill>
                  <a:srgbClr val="8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/&gt;</a:t>
            </a:r>
            <a:endParaRPr lang="en-US" sz="1100" b="0" noProof="1">
              <a:solidFill>
                <a:srgbClr val="000000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0" noProof="1">
                <a:solidFill>
                  <a:srgbClr val="8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&lt;Appearance&gt;</a:t>
            </a:r>
            <a:endParaRPr lang="en-US" sz="1100" b="0" noProof="1">
              <a:solidFill>
                <a:srgbClr val="000000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0" noProof="1">
                <a:solidFill>
                  <a:srgbClr val="8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&lt;Material</a:t>
            </a:r>
            <a:r>
              <a:rPr lang="en-US" sz="1100" b="0" noProof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0" noProof="1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emissiveColor</a:t>
            </a:r>
            <a:r>
              <a:rPr lang="en-US" sz="1100" b="0" noProof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0" noProof="1">
                <a:solidFill>
                  <a:srgbClr val="E21F1F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100" b="0" noProof="1">
                <a:solidFill>
                  <a:srgbClr val="0000FF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1 1 0</a:t>
            </a:r>
            <a:r>
              <a:rPr lang="en-US" sz="1100" b="0" noProof="1">
                <a:solidFill>
                  <a:srgbClr val="E21F1F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’</a:t>
            </a:r>
            <a:r>
              <a:rPr lang="en-US" sz="1100" b="0" noProof="1">
                <a:solidFill>
                  <a:srgbClr val="8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/&gt;</a:t>
            </a:r>
            <a:endParaRPr lang="en-US" sz="1100" b="0" noProof="1">
              <a:solidFill>
                <a:srgbClr val="000000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0" noProof="1">
                <a:solidFill>
                  <a:srgbClr val="8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&lt;/Appearance&gt;</a:t>
            </a:r>
            <a:endParaRPr lang="en-US" sz="1100" b="0" noProof="1">
              <a:solidFill>
                <a:srgbClr val="000000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0" noProof="1">
                <a:solidFill>
                  <a:srgbClr val="8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&lt;/Shape&gt;</a:t>
            </a:r>
            <a:endParaRPr lang="en-US" sz="1100" b="0" noProof="1">
              <a:solidFill>
                <a:srgbClr val="000000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0" noProof="1">
                <a:solidFill>
                  <a:srgbClr val="8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&lt;/Transform&gt;</a:t>
            </a:r>
            <a:endParaRPr lang="en-US" sz="1100" b="0" noProof="1">
              <a:solidFill>
                <a:srgbClr val="000000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0" noProof="1">
                <a:solidFill>
                  <a:srgbClr val="8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&lt;/Scene&gt;</a:t>
            </a:r>
            <a:endParaRPr lang="en-US" sz="1100" b="0" noProof="1">
              <a:solidFill>
                <a:srgbClr val="000000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0" noProof="1">
                <a:solidFill>
                  <a:srgbClr val="8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&lt;/X3D&gt;</a:t>
            </a:r>
            <a:endParaRPr lang="en-US" sz="1100" b="0" noProof="1">
              <a:solidFill>
                <a:srgbClr val="000000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80943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84"/>
          <p:cNvSpPr txBox="1">
            <a:spLocks noGrp="1"/>
          </p:cNvSpPr>
          <p:nvPr>
            <p:ph type="body" idx="1"/>
          </p:nvPr>
        </p:nvSpPr>
        <p:spPr>
          <a:xfrm>
            <a:off x="955687" y="1402663"/>
            <a:ext cx="73437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Verdana"/>
              <a:buNone/>
            </a:pPr>
            <a:r>
              <a:rPr lang="pt-BR"/>
              <a:t>Computação Gráfica</a:t>
            </a:r>
            <a:endParaRPr/>
          </a:p>
        </p:txBody>
      </p:sp>
      <p:sp>
        <p:nvSpPr>
          <p:cNvPr id="5" name="Google Shape;926;p84">
            <a:extLst>
              <a:ext uri="{FF2B5EF4-FFF2-40B4-BE49-F238E27FC236}">
                <a16:creationId xmlns:a16="http://schemas.microsoft.com/office/drawing/2014/main" id="{DAC55AD4-4FAD-5C0D-7F23-545F85AF969E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966787" y="2857501"/>
            <a:ext cx="7343775" cy="2244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lt1"/>
              </a:buClr>
              <a:buSzPts val="1667"/>
              <a:buFont typeface="Arial"/>
              <a:buNone/>
              <a:defRPr sz="16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pt-BR" sz="2333" dirty="0"/>
              <a:t>Luciano Soares</a:t>
            </a:r>
            <a:endParaRPr dirty="0"/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pt-BR" sz="2333" dirty="0"/>
              <a:t>&lt;</a:t>
            </a:r>
            <a:r>
              <a:rPr lang="pt-BR" sz="2333" dirty="0" err="1"/>
              <a:t>lpsoares@insper.edu.br</a:t>
            </a:r>
            <a:r>
              <a:rPr lang="pt-BR" sz="2333" dirty="0"/>
              <a:t>&gt;</a:t>
            </a:r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endParaRPr lang="pt-BR" sz="2333" dirty="0"/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en-BR" sz="2333" dirty="0"/>
              <a:t>Fabio Orfali</a:t>
            </a:r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en-BR" sz="2333" dirty="0"/>
              <a:t>&lt;fabioO1@insper.edu.br&gt;</a:t>
            </a:r>
            <a:endParaRPr sz="2333" dirty="0"/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endParaRPr sz="2333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Low Poly e High Poly</a:t>
            </a:r>
            <a:endParaRPr/>
          </a:p>
        </p:txBody>
      </p:sp>
      <p:sp>
        <p:nvSpPr>
          <p:cNvPr id="134" name="Google Shape;134;p1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7</a:t>
            </a:fld>
            <a:endParaRPr/>
          </a:p>
        </p:txBody>
      </p:sp>
      <p:pic>
        <p:nvPicPr>
          <p:cNvPr id="135" name="Google Shape;13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2500" y="1215950"/>
            <a:ext cx="3784775" cy="3187175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5"/>
          <p:cNvSpPr txBox="1"/>
          <p:nvPr/>
        </p:nvSpPr>
        <p:spPr>
          <a:xfrm>
            <a:off x="322500" y="4416350"/>
            <a:ext cx="3784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Star Fox / SNES (1993)</a:t>
            </a:r>
            <a:endParaRPr/>
          </a:p>
        </p:txBody>
      </p:sp>
      <p:pic>
        <p:nvPicPr>
          <p:cNvPr id="137" name="Google Shape;137;p15"/>
          <p:cNvPicPr preferRelativeResize="0"/>
          <p:nvPr/>
        </p:nvPicPr>
        <p:blipFill rotWithShape="1">
          <a:blip r:embed="rId4">
            <a:alphaModFix/>
          </a:blip>
          <a:srcRect l="4749" r="14054"/>
          <a:stretch/>
        </p:blipFill>
        <p:spPr>
          <a:xfrm>
            <a:off x="4334450" y="1215950"/>
            <a:ext cx="4600622" cy="318717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5"/>
          <p:cNvSpPr txBox="1"/>
          <p:nvPr/>
        </p:nvSpPr>
        <p:spPr>
          <a:xfrm>
            <a:off x="4463350" y="4416350"/>
            <a:ext cx="2254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Unreal 5 / PS5 (2019)</a:t>
            </a:r>
            <a:endParaRPr/>
          </a:p>
        </p:txBody>
      </p:sp>
      <p:pic>
        <p:nvPicPr>
          <p:cNvPr id="139" name="Google Shape;139;p15"/>
          <p:cNvPicPr preferRelativeResize="0"/>
          <p:nvPr/>
        </p:nvPicPr>
        <p:blipFill rotWithShape="1">
          <a:blip r:embed="rId5">
            <a:alphaModFix/>
          </a:blip>
          <a:srcRect l="21734" t="1748"/>
          <a:stretch/>
        </p:blipFill>
        <p:spPr>
          <a:xfrm>
            <a:off x="6794050" y="2999150"/>
            <a:ext cx="2213424" cy="147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Desenhando um Triângulo no Framebuffer</a:t>
            </a:r>
            <a:endParaRPr/>
          </a:p>
        </p:txBody>
      </p:sp>
      <p:sp>
        <p:nvSpPr>
          <p:cNvPr id="92" name="Google Shape;92;p11"/>
          <p:cNvSpPr txBox="1">
            <a:spLocks noGrp="1"/>
          </p:cNvSpPr>
          <p:nvPr>
            <p:ph type="body" idx="1"/>
          </p:nvPr>
        </p:nvSpPr>
        <p:spPr>
          <a:xfrm>
            <a:off x="390548" y="838986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r>
              <a:rPr lang="pt-BR"/>
              <a:t>Processo que chamamos de: Rasterização (triangle rasterization)</a:t>
            </a:r>
            <a:endParaRPr/>
          </a:p>
        </p:txBody>
      </p:sp>
      <p:sp>
        <p:nvSpPr>
          <p:cNvPr id="93" name="Google Shape;93;p1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8</a:t>
            </a:fld>
            <a:endParaRPr/>
          </a:p>
        </p:txBody>
      </p:sp>
      <p:pic>
        <p:nvPicPr>
          <p:cNvPr id="94" name="Google Shape;94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1132" y="1968199"/>
            <a:ext cx="3493114" cy="3493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69963" y="1968198"/>
            <a:ext cx="3500361" cy="3493114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1"/>
          <p:cNvSpPr/>
          <p:nvPr/>
        </p:nvSpPr>
        <p:spPr>
          <a:xfrm>
            <a:off x="911131" y="1457725"/>
            <a:ext cx="346290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Entrada:</a:t>
            </a:r>
            <a:endParaRPr sz="12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Posições projetadas dos vértices do triângulo</a:t>
            </a:r>
            <a:endParaRPr sz="1200"/>
          </a:p>
        </p:txBody>
      </p:sp>
      <p:sp>
        <p:nvSpPr>
          <p:cNvPr id="97" name="Google Shape;97;p11"/>
          <p:cNvSpPr/>
          <p:nvPr/>
        </p:nvSpPr>
        <p:spPr>
          <a:xfrm>
            <a:off x="4769963" y="1482388"/>
            <a:ext cx="346290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Saída:</a:t>
            </a:r>
            <a:endParaRPr sz="12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conjunto de pixels coloridos pelo triângulo</a:t>
            </a:r>
            <a:endParaRPr sz="1200"/>
          </a:p>
        </p:txBody>
      </p:sp>
      <p:grpSp>
        <p:nvGrpSpPr>
          <p:cNvPr id="98" name="Google Shape;98;p11"/>
          <p:cNvGrpSpPr/>
          <p:nvPr/>
        </p:nvGrpSpPr>
        <p:grpSpPr>
          <a:xfrm>
            <a:off x="209875" y="4488825"/>
            <a:ext cx="687150" cy="447300"/>
            <a:chOff x="209875" y="4488825"/>
            <a:chExt cx="687150" cy="447300"/>
          </a:xfrm>
        </p:grpSpPr>
        <p:sp>
          <p:nvSpPr>
            <p:cNvPr id="99" name="Google Shape;99;p11"/>
            <p:cNvSpPr txBox="1"/>
            <p:nvPr/>
          </p:nvSpPr>
          <p:spPr>
            <a:xfrm>
              <a:off x="209875" y="4488825"/>
              <a:ext cx="618300" cy="30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200">
                  <a:solidFill>
                    <a:schemeClr val="dk1"/>
                  </a:solidFill>
                </a:rPr>
                <a:t>pixels</a:t>
              </a:r>
              <a:endParaRPr/>
            </a:p>
          </p:txBody>
        </p:sp>
        <p:cxnSp>
          <p:nvCxnSpPr>
            <p:cNvPr id="100" name="Google Shape;100;p11"/>
            <p:cNvCxnSpPr>
              <a:stCxn id="99" idx="2"/>
            </p:cNvCxnSpPr>
            <p:nvPr/>
          </p:nvCxnSpPr>
          <p:spPr>
            <a:xfrm rot="-5400000" flipH="1">
              <a:off x="636475" y="4675575"/>
              <a:ext cx="143100" cy="378000"/>
            </a:xfrm>
            <a:prstGeom prst="curvedConnector2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2600"/>
            </a:pPr>
            <a:r>
              <a:rPr lang="pt-BR" sz="2400" dirty="0"/>
              <a:t>Quais valores os pixels terão após a renderização?</a:t>
            </a:r>
            <a:endParaRPr sz="2400" dirty="0"/>
          </a:p>
        </p:txBody>
      </p:sp>
      <p:sp>
        <p:nvSpPr>
          <p:cNvPr id="145" name="Google Shape;145;p16"/>
          <p:cNvSpPr txBox="1">
            <a:spLocks noGrp="1"/>
          </p:cNvSpPr>
          <p:nvPr>
            <p:ph type="body" idx="1"/>
          </p:nvPr>
        </p:nvSpPr>
        <p:spPr>
          <a:xfrm>
            <a:off x="390548" y="4797413"/>
            <a:ext cx="8428232" cy="537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Alguns pixels são cobertos pelo triângulo outros não.</a:t>
            </a:r>
            <a:endParaRPr/>
          </a:p>
        </p:txBody>
      </p:sp>
      <p:sp>
        <p:nvSpPr>
          <p:cNvPr id="146" name="Google Shape;146;p1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9</a:t>
            </a:fld>
            <a:endParaRPr/>
          </a:p>
        </p:txBody>
      </p:sp>
      <p:pic>
        <p:nvPicPr>
          <p:cNvPr id="147" name="Google Shape;147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0548" y="838985"/>
            <a:ext cx="8428232" cy="39584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ersonalizar design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1771</TotalTime>
  <Words>3683</Words>
  <Application>Microsoft Office PowerPoint</Application>
  <PresentationFormat>On-screen Show (16:10)</PresentationFormat>
  <Paragraphs>615</Paragraphs>
  <Slides>69</Slides>
  <Notes>64</Notes>
  <HiddenSlides>7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5" baseType="lpstr">
      <vt:lpstr>Segoe UI</vt:lpstr>
      <vt:lpstr>Courier New</vt:lpstr>
      <vt:lpstr>Arial</vt:lpstr>
      <vt:lpstr>Cambria Math</vt:lpstr>
      <vt:lpstr>Verdana</vt:lpstr>
      <vt:lpstr>Personalizar design</vt:lpstr>
      <vt:lpstr>PowerPoint Presentation</vt:lpstr>
      <vt:lpstr>Revendo: Telas / Diplays</vt:lpstr>
      <vt:lpstr>Revendo: Framebuffer</vt:lpstr>
      <vt:lpstr>Computação Gráfica</vt:lpstr>
      <vt:lpstr>Triângulo – Primitiva Fundamental</vt:lpstr>
      <vt:lpstr>Triângulos (High e Low Poly Count)</vt:lpstr>
      <vt:lpstr>Low Poly e High Poly</vt:lpstr>
      <vt:lpstr>Desenhando um Triângulo no Framebuffer</vt:lpstr>
      <vt:lpstr>Quais valores os pixels terão após a renderização?</vt:lpstr>
      <vt:lpstr>O que significa cobrir um pixel por triângulos?</vt:lpstr>
      <vt:lpstr>Desenhando os pixels dos triângulos</vt:lpstr>
      <vt:lpstr>Desenhando um triângulo por amostragem 2D</vt:lpstr>
      <vt:lpstr>Definindo uma função binária</vt:lpstr>
      <vt:lpstr>Amostrando a função binária</vt:lpstr>
      <vt:lpstr>Rasterização</vt:lpstr>
      <vt:lpstr>Detalhes: Localização da Amostra</vt:lpstr>
      <vt:lpstr>Avaliando se dentro do triângulo</vt:lpstr>
      <vt:lpstr>Notações Básicas em Matemática</vt:lpstr>
      <vt:lpstr>Reta</vt:lpstr>
      <vt:lpstr>Triângulo</vt:lpstr>
      <vt:lpstr>Triângulo</vt:lpstr>
      <vt:lpstr>Triângulo</vt:lpstr>
      <vt:lpstr>Geometria Analítica - Ensino Médio</vt:lpstr>
      <vt:lpstr>Geometria Analítica - Ensino Médio</vt:lpstr>
      <vt:lpstr>Vetores e a Reta</vt:lpstr>
      <vt:lpstr>Vetores e a Reta</vt:lpstr>
      <vt:lpstr>Vetores e a Reta</vt:lpstr>
      <vt:lpstr>Vetores e a Equação da Reta</vt:lpstr>
      <vt:lpstr>Equação Geral da Reta</vt:lpstr>
      <vt:lpstr>Recordando o produto escalar</vt:lpstr>
      <vt:lpstr>Cada reta define dois semiplanos</vt:lpstr>
      <vt:lpstr>Trabalhando na Equação da Reta</vt:lpstr>
      <vt:lpstr>Vetor normal à reta no plano</vt:lpstr>
      <vt:lpstr>Anotação</vt:lpstr>
      <vt:lpstr>Trabalhando com o Vetor Normal </vt:lpstr>
      <vt:lpstr>Trabalhando com o Vetor Normal</vt:lpstr>
      <vt:lpstr>Como já dissemos...</vt:lpstr>
      <vt:lpstr>Cosseno</vt:lpstr>
      <vt:lpstr>Trabalhando com o Vetor Normal </vt:lpstr>
      <vt:lpstr>Trabalhando com o Vetor Normal </vt:lpstr>
      <vt:lpstr>Trabalhando com o Vetor Normal </vt:lpstr>
      <vt:lpstr>Testando o Ponto na Equação</vt:lpstr>
      <vt:lpstr>Testando o Ponto na Equação</vt:lpstr>
      <vt:lpstr>Testando o Ponto na Equação</vt:lpstr>
      <vt:lpstr>Alternativa para organizar o teste de borda</vt:lpstr>
      <vt:lpstr>Alternativa para organizar o teste de borda</vt:lpstr>
      <vt:lpstr>Anotação</vt:lpstr>
      <vt:lpstr>Teste do ponto no triângulo</vt:lpstr>
      <vt:lpstr>Teste do ponto no triângulo</vt:lpstr>
      <vt:lpstr>Eixos das Imagens</vt:lpstr>
      <vt:lpstr>Se todos os 3 testes forem positivos</vt:lpstr>
      <vt:lpstr>Atividade</vt:lpstr>
      <vt:lpstr>Atividade</vt:lpstr>
      <vt:lpstr>Resolvendo</vt:lpstr>
      <vt:lpstr>PowerPoint Presentation</vt:lpstr>
      <vt:lpstr>PowerPoint Presentation</vt:lpstr>
      <vt:lpstr>Ordem dos Pontos</vt:lpstr>
      <vt:lpstr>Primitivas Gráficas em OpenGL</vt:lpstr>
      <vt:lpstr>Cuidado</vt:lpstr>
      <vt:lpstr>Invertendo</vt:lpstr>
      <vt:lpstr>E o que fazer?</vt:lpstr>
      <vt:lpstr>Otimizações: Bounding Box de Triângulos 2D </vt:lpstr>
      <vt:lpstr>Traversal de Triângulos</vt:lpstr>
      <vt:lpstr>Referência recomendada</vt:lpstr>
      <vt:lpstr>Projeto 1 : Primeira Parte</vt:lpstr>
      <vt:lpstr>Exemplos</vt:lpstr>
      <vt:lpstr>Renderizador</vt:lpstr>
      <vt:lpstr>Extra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Luciano Soares</cp:lastModifiedBy>
  <cp:revision>280</cp:revision>
  <dcterms:modified xsi:type="dcterms:W3CDTF">2025-08-13T18:04:05Z</dcterms:modified>
</cp:coreProperties>
</file>