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0" r:id="rId1"/>
  </p:sldMasterIdLst>
  <p:notesMasterIdLst>
    <p:notesMasterId r:id="rId68"/>
  </p:notesMasterIdLst>
  <p:sldIdLst>
    <p:sldId id="256" r:id="rId2"/>
    <p:sldId id="257" r:id="rId3"/>
    <p:sldId id="259" r:id="rId4"/>
    <p:sldId id="258" r:id="rId5"/>
    <p:sldId id="262" r:id="rId6"/>
    <p:sldId id="372" r:id="rId7"/>
    <p:sldId id="263" r:id="rId8"/>
    <p:sldId id="264" r:id="rId9"/>
    <p:sldId id="322" r:id="rId10"/>
    <p:sldId id="265" r:id="rId11"/>
    <p:sldId id="266" r:id="rId12"/>
    <p:sldId id="268" r:id="rId13"/>
    <p:sldId id="270" r:id="rId14"/>
    <p:sldId id="272" r:id="rId15"/>
    <p:sldId id="274" r:id="rId16"/>
    <p:sldId id="277" r:id="rId17"/>
    <p:sldId id="278" r:id="rId18"/>
    <p:sldId id="281" r:id="rId19"/>
    <p:sldId id="282" r:id="rId20"/>
    <p:sldId id="323" r:id="rId21"/>
    <p:sldId id="283" r:id="rId22"/>
    <p:sldId id="340" r:id="rId23"/>
    <p:sldId id="284" r:id="rId24"/>
    <p:sldId id="285" r:id="rId25"/>
    <p:sldId id="360" r:id="rId26"/>
    <p:sldId id="286" r:id="rId27"/>
    <p:sldId id="325" r:id="rId28"/>
    <p:sldId id="313" r:id="rId29"/>
    <p:sldId id="348" r:id="rId30"/>
    <p:sldId id="349" r:id="rId31"/>
    <p:sldId id="350" r:id="rId32"/>
    <p:sldId id="352" r:id="rId33"/>
    <p:sldId id="353" r:id="rId34"/>
    <p:sldId id="354" r:id="rId35"/>
    <p:sldId id="355" r:id="rId36"/>
    <p:sldId id="356" r:id="rId37"/>
    <p:sldId id="357" r:id="rId38"/>
    <p:sldId id="328" r:id="rId39"/>
    <p:sldId id="329" r:id="rId40"/>
    <p:sldId id="330" r:id="rId41"/>
    <p:sldId id="362" r:id="rId42"/>
    <p:sldId id="331" r:id="rId43"/>
    <p:sldId id="363" r:id="rId44"/>
    <p:sldId id="332" r:id="rId45"/>
    <p:sldId id="345" r:id="rId46"/>
    <p:sldId id="346" r:id="rId47"/>
    <p:sldId id="333" r:id="rId48"/>
    <p:sldId id="358" r:id="rId49"/>
    <p:sldId id="359" r:id="rId50"/>
    <p:sldId id="327" r:id="rId51"/>
    <p:sldId id="298" r:id="rId52"/>
    <p:sldId id="299" r:id="rId53"/>
    <p:sldId id="300" r:id="rId54"/>
    <p:sldId id="365" r:id="rId55"/>
    <p:sldId id="301" r:id="rId56"/>
    <p:sldId id="324" r:id="rId57"/>
    <p:sldId id="302" r:id="rId58"/>
    <p:sldId id="303" r:id="rId59"/>
    <p:sldId id="304" r:id="rId60"/>
    <p:sldId id="305" r:id="rId61"/>
    <p:sldId id="306" r:id="rId62"/>
    <p:sldId id="361" r:id="rId63"/>
    <p:sldId id="311" r:id="rId64"/>
    <p:sldId id="326" r:id="rId65"/>
    <p:sldId id="320" r:id="rId66"/>
    <p:sldId id="321" r:id="rId67"/>
  </p:sldIdLst>
  <p:sldSz cx="9144000" cy="5715000" type="screen16x10"/>
  <p:notesSz cx="6858000" cy="9144000"/>
  <p:embeddedFontLst>
    <p:embeddedFont>
      <p:font typeface="Arimo" panose="020B0604020202020204" charset="0"/>
      <p:regular r:id="rId69"/>
      <p:bold r:id="rId70"/>
      <p:italic r:id="rId71"/>
      <p:boldItalic r:id="rId72"/>
    </p:embeddedFont>
    <p:embeddedFont>
      <p:font typeface="Cambria Math" panose="02040503050406030204" pitchFamily="18" charset="0"/>
      <p:regular r:id="rId73"/>
    </p:embeddedFont>
    <p:embeddedFont>
      <p:font typeface="Verdana" panose="020B0604030504040204" pitchFamily="34" charset="0"/>
      <p:regular r:id="rId74"/>
      <p:bold r:id="rId75"/>
      <p:italic r:id="rId76"/>
      <p:boldItalic r:id="rId7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AFDD14-69A3-43EE-976D-D5FB85F810A3}" v="2" dt="2025-08-13T18:37:50.495"/>
  </p1510:revLst>
</p1510:revInfo>
</file>

<file path=ppt/tableStyles.xml><?xml version="1.0" encoding="utf-8"?>
<a:tblStyleLst xmlns:a="http://schemas.openxmlformats.org/drawingml/2006/main" def="{490565DB-0031-43BA-A8C8-BE7A154BCC97}">
  <a:tblStyle styleId="{490565DB-0031-43BA-A8C8-BE7A154BCC9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EDE9B4C5-98F4-41BC-A693-AB40C68005EB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CBAC242-0800-4460-8E16-9B4E29888C98}" styleName="Table_2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48"/>
    <p:restoredTop sz="94658"/>
  </p:normalViewPr>
  <p:slideViewPr>
    <p:cSldViewPr snapToGrid="0">
      <p:cViewPr varScale="1">
        <p:scale>
          <a:sx n="120" d="100"/>
          <a:sy n="120" d="100"/>
        </p:scale>
        <p:origin x="1056" y="108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font" Target="fonts/font6.fntdata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microsoft.com/office/2016/11/relationships/changesInfo" Target="changesInfos/changesInfo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font" Target="fonts/font1.fntdata"/><Relationship Id="rId77" Type="http://schemas.openxmlformats.org/officeDocument/2006/relationships/font" Target="fonts/font9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4.fntdata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2.fntdata"/><Relationship Id="rId75" Type="http://schemas.openxmlformats.org/officeDocument/2006/relationships/font" Target="fonts/font7.fntdata"/><Relationship Id="rId83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5.fntdata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8.fntdata"/><Relationship Id="rId7" Type="http://schemas.openxmlformats.org/officeDocument/2006/relationships/slide" Target="slides/slide6.xml"/><Relationship Id="rId71" Type="http://schemas.openxmlformats.org/officeDocument/2006/relationships/font" Target="fonts/font3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suário Convidado" userId="S::urn:spo:tenantanon#9e2f1485-3e53-4662-b1de-0c2bcb66d447::" providerId="AD" clId="Web-{4672F66B-7681-F43C-27B8-90781B9BE657}"/>
    <pc:docChg chg="modSld">
      <pc:chgData name="Usuário Convidado" userId="S::urn:spo:tenantanon#9e2f1485-3e53-4662-b1de-0c2bcb66d447::" providerId="AD" clId="Web-{4672F66B-7681-F43C-27B8-90781B9BE657}" dt="2025-08-10T15:09:22.951" v="178" actId="20577"/>
      <pc:docMkLst>
        <pc:docMk/>
      </pc:docMkLst>
      <pc:sldChg chg="addSp delSp modSp">
        <pc:chgData name="Usuário Convidado" userId="S::urn:spo:tenantanon#9e2f1485-3e53-4662-b1de-0c2bcb66d447::" providerId="AD" clId="Web-{4672F66B-7681-F43C-27B8-90781B9BE657}" dt="2025-08-10T14:28:04.805" v="9" actId="1076"/>
        <pc:sldMkLst>
          <pc:docMk/>
          <pc:sldMk cId="0" sldId="257"/>
        </pc:sldMkLst>
        <pc:picChg chg="add mod modCrop">
          <ac:chgData name="Usuário Convidado" userId="S::urn:spo:tenantanon#9e2f1485-3e53-4662-b1de-0c2bcb66d447::" providerId="AD" clId="Web-{4672F66B-7681-F43C-27B8-90781B9BE657}" dt="2025-08-10T14:28:04.805" v="9" actId="1076"/>
          <ac:picMkLst>
            <pc:docMk/>
            <pc:sldMk cId="0" sldId="257"/>
            <ac:picMk id="5" creationId="{EF70A8F7-04C7-3D50-57C3-7B1E4B7B2FE1}"/>
          </ac:picMkLst>
        </pc:picChg>
      </pc:sldChg>
      <pc:sldChg chg="modSp">
        <pc:chgData name="Usuário Convidado" userId="S::urn:spo:tenantanon#9e2f1485-3e53-4662-b1de-0c2bcb66d447::" providerId="AD" clId="Web-{4672F66B-7681-F43C-27B8-90781B9BE657}" dt="2025-08-10T14:49:08.982" v="20" actId="20577"/>
        <pc:sldMkLst>
          <pc:docMk/>
          <pc:sldMk cId="0" sldId="258"/>
        </pc:sldMkLst>
        <pc:spChg chg="mod">
          <ac:chgData name="Usuário Convidado" userId="S::urn:spo:tenantanon#9e2f1485-3e53-4662-b1de-0c2bcb66d447::" providerId="AD" clId="Web-{4672F66B-7681-F43C-27B8-90781B9BE657}" dt="2025-08-10T14:49:08.982" v="20" actId="20577"/>
          <ac:spMkLst>
            <pc:docMk/>
            <pc:sldMk cId="0" sldId="258"/>
            <ac:spMk id="44" creationId="{00000000-0000-0000-0000-000000000000}"/>
          </ac:spMkLst>
        </pc:spChg>
      </pc:sldChg>
      <pc:sldChg chg="modSp">
        <pc:chgData name="Usuário Convidado" userId="S::urn:spo:tenantanon#9e2f1485-3e53-4662-b1de-0c2bcb66d447::" providerId="AD" clId="Web-{4672F66B-7681-F43C-27B8-90781B9BE657}" dt="2025-08-10T15:09:22.951" v="178" actId="20577"/>
        <pc:sldMkLst>
          <pc:docMk/>
          <pc:sldMk cId="0" sldId="259"/>
        </pc:sldMkLst>
        <pc:spChg chg="mod">
          <ac:chgData name="Usuário Convidado" userId="S::urn:spo:tenantanon#9e2f1485-3e53-4662-b1de-0c2bcb66d447::" providerId="AD" clId="Web-{4672F66B-7681-F43C-27B8-90781B9BE657}" dt="2025-08-10T15:09:22.951" v="178" actId="20577"/>
          <ac:spMkLst>
            <pc:docMk/>
            <pc:sldMk cId="0" sldId="259"/>
            <ac:spMk id="52" creationId="{00000000-0000-0000-0000-000000000000}"/>
          </ac:spMkLst>
        </pc:spChg>
      </pc:sldChg>
      <pc:sldChg chg="modSp">
        <pc:chgData name="Usuário Convidado" userId="S::urn:spo:tenantanon#9e2f1485-3e53-4662-b1de-0c2bcb66d447::" providerId="AD" clId="Web-{4672F66B-7681-F43C-27B8-90781B9BE657}" dt="2025-08-10T14:49:28.765" v="22" actId="20577"/>
        <pc:sldMkLst>
          <pc:docMk/>
          <pc:sldMk cId="0" sldId="260"/>
        </pc:sldMkLst>
      </pc:sldChg>
      <pc:sldChg chg="modSp">
        <pc:chgData name="Usuário Convidado" userId="S::urn:spo:tenantanon#9e2f1485-3e53-4662-b1de-0c2bcb66d447::" providerId="AD" clId="Web-{4672F66B-7681-F43C-27B8-90781B9BE657}" dt="2025-08-10T14:50:05.256" v="23" actId="20577"/>
        <pc:sldMkLst>
          <pc:docMk/>
          <pc:sldMk cId="0" sldId="264"/>
        </pc:sldMkLst>
        <pc:spChg chg="mod">
          <ac:chgData name="Usuário Convidado" userId="S::urn:spo:tenantanon#9e2f1485-3e53-4662-b1de-0c2bcb66d447::" providerId="AD" clId="Web-{4672F66B-7681-F43C-27B8-90781B9BE657}" dt="2025-08-10T14:50:05.256" v="23" actId="20577"/>
          <ac:spMkLst>
            <pc:docMk/>
            <pc:sldMk cId="0" sldId="264"/>
            <ac:spMk id="95" creationId="{00000000-0000-0000-0000-000000000000}"/>
          </ac:spMkLst>
        </pc:spChg>
      </pc:sldChg>
      <pc:sldChg chg="modSp">
        <pc:chgData name="Usuário Convidado" userId="S::urn:spo:tenantanon#9e2f1485-3e53-4662-b1de-0c2bcb66d447::" providerId="AD" clId="Web-{4672F66B-7681-F43C-27B8-90781B9BE657}" dt="2025-08-10T14:50:53.915" v="24" actId="20577"/>
        <pc:sldMkLst>
          <pc:docMk/>
          <pc:sldMk cId="0" sldId="269"/>
        </pc:sldMkLst>
      </pc:sldChg>
      <pc:sldChg chg="modSp">
        <pc:chgData name="Usuário Convidado" userId="S::urn:spo:tenantanon#9e2f1485-3e53-4662-b1de-0c2bcb66d447::" providerId="AD" clId="Web-{4672F66B-7681-F43C-27B8-90781B9BE657}" dt="2025-08-10T14:53:33.469" v="26" actId="20577"/>
        <pc:sldMkLst>
          <pc:docMk/>
          <pc:sldMk cId="0" sldId="282"/>
        </pc:sldMkLst>
        <pc:spChg chg="mod">
          <ac:chgData name="Usuário Convidado" userId="S::urn:spo:tenantanon#9e2f1485-3e53-4662-b1de-0c2bcb66d447::" providerId="AD" clId="Web-{4672F66B-7681-F43C-27B8-90781B9BE657}" dt="2025-08-10T14:53:33.469" v="26" actId="20577"/>
          <ac:spMkLst>
            <pc:docMk/>
            <pc:sldMk cId="0" sldId="282"/>
            <ac:spMk id="268" creationId="{00000000-0000-0000-0000-000000000000}"/>
          </ac:spMkLst>
        </pc:spChg>
      </pc:sldChg>
      <pc:sldChg chg="addSp modSp">
        <pc:chgData name="Usuário Convidado" userId="S::urn:spo:tenantanon#9e2f1485-3e53-4662-b1de-0c2bcb66d447::" providerId="AD" clId="Web-{4672F66B-7681-F43C-27B8-90781B9BE657}" dt="2025-08-10T15:06:43.628" v="172"/>
        <pc:sldMkLst>
          <pc:docMk/>
          <pc:sldMk cId="0" sldId="284"/>
        </pc:sldMkLst>
        <pc:spChg chg="add mod">
          <ac:chgData name="Usuário Convidado" userId="S::urn:spo:tenantanon#9e2f1485-3e53-4662-b1de-0c2bcb66d447::" providerId="AD" clId="Web-{4672F66B-7681-F43C-27B8-90781B9BE657}" dt="2025-08-10T15:06:17.658" v="171" actId="1076"/>
          <ac:spMkLst>
            <pc:docMk/>
            <pc:sldMk cId="0" sldId="284"/>
            <ac:spMk id="4" creationId="{019D4083-5435-BF57-9EC9-28E27995E32D}"/>
          </ac:spMkLst>
        </pc:spChg>
        <pc:spChg chg="mod">
          <ac:chgData name="Usuário Convidado" userId="S::urn:spo:tenantanon#9e2f1485-3e53-4662-b1de-0c2bcb66d447::" providerId="AD" clId="Web-{4672F66B-7681-F43C-27B8-90781B9BE657}" dt="2025-08-10T15:02:35.501" v="117" actId="20577"/>
          <ac:spMkLst>
            <pc:docMk/>
            <pc:sldMk cId="0" sldId="284"/>
            <ac:spMk id="284" creationId="{00000000-0000-0000-0000-000000000000}"/>
          </ac:spMkLst>
        </pc:spChg>
        <pc:spChg chg="mod">
          <ac:chgData name="Usuário Convidado" userId="S::urn:spo:tenantanon#9e2f1485-3e53-4662-b1de-0c2bcb66d447::" providerId="AD" clId="Web-{4672F66B-7681-F43C-27B8-90781B9BE657}" dt="2025-08-10T15:03:26.991" v="131" actId="1076"/>
          <ac:spMkLst>
            <pc:docMk/>
            <pc:sldMk cId="0" sldId="284"/>
            <ac:spMk id="286" creationId="{00000000-0000-0000-0000-000000000000}"/>
          </ac:spMkLst>
        </pc:spChg>
        <pc:spChg chg="mod">
          <ac:chgData name="Usuário Convidado" userId="S::urn:spo:tenantanon#9e2f1485-3e53-4662-b1de-0c2bcb66d447::" providerId="AD" clId="Web-{4672F66B-7681-F43C-27B8-90781B9BE657}" dt="2025-08-10T15:03:52.024" v="137" actId="1076"/>
          <ac:spMkLst>
            <pc:docMk/>
            <pc:sldMk cId="0" sldId="284"/>
            <ac:spMk id="287" creationId="{00000000-0000-0000-0000-000000000000}"/>
          </ac:spMkLst>
        </pc:spChg>
        <pc:grpChg chg="mod">
          <ac:chgData name="Usuário Convidado" userId="S::urn:spo:tenantanon#9e2f1485-3e53-4662-b1de-0c2bcb66d447::" providerId="AD" clId="Web-{4672F66B-7681-F43C-27B8-90781B9BE657}" dt="2025-08-10T15:06:11.580" v="170" actId="1076"/>
          <ac:grpSpMkLst>
            <pc:docMk/>
            <pc:sldMk cId="0" sldId="284"/>
            <ac:grpSpMk id="2" creationId="{A85D84F7-8CC0-5ED4-F4DA-28E5FE09F3F4}"/>
          </ac:grpSpMkLst>
        </pc:grpChg>
        <pc:grpChg chg="add">
          <ac:chgData name="Usuário Convidado" userId="S::urn:spo:tenantanon#9e2f1485-3e53-4662-b1de-0c2bcb66d447::" providerId="AD" clId="Web-{4672F66B-7681-F43C-27B8-90781B9BE657}" dt="2025-08-10T15:06:43.628" v="172"/>
          <ac:grpSpMkLst>
            <pc:docMk/>
            <pc:sldMk cId="0" sldId="284"/>
            <ac:grpSpMk id="5" creationId="{B4E06CC5-D253-5BB6-24F6-1F53ECFB268E}"/>
          </ac:grpSpMkLst>
        </pc:grpChg>
        <pc:picChg chg="mod">
          <ac:chgData name="Usuário Convidado" userId="S::urn:spo:tenantanon#9e2f1485-3e53-4662-b1de-0c2bcb66d447::" providerId="AD" clId="Web-{4672F66B-7681-F43C-27B8-90781B9BE657}" dt="2025-08-10T15:03:34.741" v="133" actId="1076"/>
          <ac:picMkLst>
            <pc:docMk/>
            <pc:sldMk cId="0" sldId="284"/>
            <ac:picMk id="289" creationId="{00000000-0000-0000-0000-000000000000}"/>
          </ac:picMkLst>
        </pc:picChg>
        <pc:picChg chg="mod">
          <ac:chgData name="Usuário Convidado" userId="S::urn:spo:tenantanon#9e2f1485-3e53-4662-b1de-0c2bcb66d447::" providerId="AD" clId="Web-{4672F66B-7681-F43C-27B8-90781B9BE657}" dt="2025-08-10T15:04:05.181" v="140" actId="14100"/>
          <ac:picMkLst>
            <pc:docMk/>
            <pc:sldMk cId="0" sldId="284"/>
            <ac:picMk id="290" creationId="{00000000-0000-0000-0000-000000000000}"/>
          </ac:picMkLst>
        </pc:picChg>
      </pc:sldChg>
      <pc:sldChg chg="modSp">
        <pc:chgData name="Usuário Convidado" userId="S::urn:spo:tenantanon#9e2f1485-3e53-4662-b1de-0c2bcb66d447::" providerId="AD" clId="Web-{4672F66B-7681-F43C-27B8-90781B9BE657}" dt="2025-08-10T14:56:55.114" v="29" actId="20577"/>
        <pc:sldMkLst>
          <pc:docMk/>
          <pc:sldMk cId="411726425" sldId="324"/>
        </pc:sldMkLst>
        <pc:spChg chg="mod">
          <ac:chgData name="Usuário Convidado" userId="S::urn:spo:tenantanon#9e2f1485-3e53-4662-b1de-0c2bcb66d447::" providerId="AD" clId="Web-{4672F66B-7681-F43C-27B8-90781B9BE657}" dt="2025-08-10T14:56:55.114" v="29" actId="20577"/>
          <ac:spMkLst>
            <pc:docMk/>
            <pc:sldMk cId="411726425" sldId="324"/>
            <ac:spMk id="2" creationId="{7592EDCF-D15F-11CA-C4D1-9674F5716A72}"/>
          </ac:spMkLst>
        </pc:spChg>
      </pc:sldChg>
      <pc:sldChg chg="modSp">
        <pc:chgData name="Usuário Convidado" userId="S::urn:spo:tenantanon#9e2f1485-3e53-4662-b1de-0c2bcb66d447::" providerId="AD" clId="Web-{4672F66B-7681-F43C-27B8-90781B9BE657}" dt="2025-08-10T14:56:04.895" v="27" actId="20577"/>
        <pc:sldMkLst>
          <pc:docMk/>
          <pc:sldMk cId="4211428612" sldId="358"/>
        </pc:sldMkLst>
        <pc:spChg chg="mod">
          <ac:chgData name="Usuário Convidado" userId="S::urn:spo:tenantanon#9e2f1485-3e53-4662-b1de-0c2bcb66d447::" providerId="AD" clId="Web-{4672F66B-7681-F43C-27B8-90781B9BE657}" dt="2025-08-10T14:56:04.895" v="27" actId="20577"/>
          <ac:spMkLst>
            <pc:docMk/>
            <pc:sldMk cId="4211428612" sldId="358"/>
            <ac:spMk id="3" creationId="{1CFA807C-55C0-27CA-C709-409F2171D8CC}"/>
          </ac:spMkLst>
        </pc:spChg>
      </pc:sldChg>
    </pc:docChg>
  </pc:docChgLst>
  <pc:docChgLst>
    <pc:chgData name="Luciano Pereira Soares" userId="16c53e34-c952-423e-8700-c0525d23304f" providerId="ADAL" clId="{90AFDD14-69A3-43EE-976D-D5FB85F810A3}"/>
    <pc:docChg chg="custSel modSld">
      <pc:chgData name="Luciano Pereira Soares" userId="16c53e34-c952-423e-8700-c0525d23304f" providerId="ADAL" clId="{90AFDD14-69A3-43EE-976D-D5FB85F810A3}" dt="2025-08-13T18:37:58.491" v="34" actId="1076"/>
      <pc:docMkLst>
        <pc:docMk/>
      </pc:docMkLst>
      <pc:sldChg chg="addSp modSp mod">
        <pc:chgData name="Luciano Pereira Soares" userId="16c53e34-c952-423e-8700-c0525d23304f" providerId="ADAL" clId="{90AFDD14-69A3-43EE-976D-D5FB85F810A3}" dt="2025-08-13T18:37:58.491" v="34" actId="1076"/>
        <pc:sldMkLst>
          <pc:docMk/>
          <pc:sldMk cId="2774501723" sldId="327"/>
        </pc:sldMkLst>
        <pc:spChg chg="mod">
          <ac:chgData name="Luciano Pereira Soares" userId="16c53e34-c952-423e-8700-c0525d23304f" providerId="ADAL" clId="{90AFDD14-69A3-43EE-976D-D5FB85F810A3}" dt="2025-08-13T18:37:41.161" v="27" actId="14100"/>
          <ac:spMkLst>
            <pc:docMk/>
            <pc:sldMk cId="2774501723" sldId="327"/>
            <ac:spMk id="3" creationId="{2362AB2B-4198-3705-4311-3EC4C8CC3251}"/>
          </ac:spMkLst>
        </pc:spChg>
        <pc:spChg chg="add mod">
          <ac:chgData name="Luciano Pereira Soares" userId="16c53e34-c952-423e-8700-c0525d23304f" providerId="ADAL" clId="{90AFDD14-69A3-43EE-976D-D5FB85F810A3}" dt="2025-08-13T18:34:37.736" v="26" actId="20577"/>
          <ac:spMkLst>
            <pc:docMk/>
            <pc:sldMk cId="2774501723" sldId="327"/>
            <ac:spMk id="6" creationId="{7AE8BCF8-B7DA-433A-159C-DEF4361755CC}"/>
          </ac:spMkLst>
        </pc:spChg>
        <pc:picChg chg="add mod">
          <ac:chgData name="Luciano Pereira Soares" userId="16c53e34-c952-423e-8700-c0525d23304f" providerId="ADAL" clId="{90AFDD14-69A3-43EE-976D-D5FB85F810A3}" dt="2025-08-13T18:37:58.491" v="34" actId="1076"/>
          <ac:picMkLst>
            <pc:docMk/>
            <pc:sldMk cId="2774501723" sldId="327"/>
            <ac:picMk id="8" creationId="{A7F8FD2E-A8A6-7184-B1AC-C71EC3B6A28E}"/>
          </ac:picMkLst>
        </pc:picChg>
      </pc:sldChg>
    </pc:docChg>
  </pc:docChgLst>
  <pc:docChgLst>
    <pc:chgData name="Luciano Pereira Soares" userId="16c53e34-c952-423e-8700-c0525d23304f" providerId="ADAL" clId="{B5255EFB-6628-40F4-BCA4-4F9D169AC855}"/>
    <pc:docChg chg="undo custSel addSld modSld sldOrd">
      <pc:chgData name="Luciano Pereira Soares" userId="16c53e34-c952-423e-8700-c0525d23304f" providerId="ADAL" clId="{B5255EFB-6628-40F4-BCA4-4F9D169AC855}" dt="2024-08-12T13:25:09.995" v="533"/>
      <pc:docMkLst>
        <pc:docMk/>
      </pc:docMkLst>
      <pc:sldChg chg="modSp mod">
        <pc:chgData name="Luciano Pereira Soares" userId="16c53e34-c952-423e-8700-c0525d23304f" providerId="ADAL" clId="{B5255EFB-6628-40F4-BCA4-4F9D169AC855}" dt="2024-08-05T16:29:25.329" v="134" actId="5793"/>
        <pc:sldMkLst>
          <pc:docMk/>
          <pc:sldMk cId="0" sldId="258"/>
        </pc:sldMkLst>
      </pc:sldChg>
      <pc:sldChg chg="modSp mod">
        <pc:chgData name="Luciano Pereira Soares" userId="16c53e34-c952-423e-8700-c0525d23304f" providerId="ADAL" clId="{B5255EFB-6628-40F4-BCA4-4F9D169AC855}" dt="2024-08-05T16:31:35.212" v="274" actId="27636"/>
        <pc:sldMkLst>
          <pc:docMk/>
          <pc:sldMk cId="0" sldId="284"/>
        </pc:sldMkLst>
      </pc:sldChg>
      <pc:sldChg chg="modSp add mod">
        <pc:chgData name="Luciano Pereira Soares" userId="16c53e34-c952-423e-8700-c0525d23304f" providerId="ADAL" clId="{B5255EFB-6628-40F4-BCA4-4F9D169AC855}" dt="2024-08-05T16:39:25.414" v="529" actId="113"/>
        <pc:sldMkLst>
          <pc:docMk/>
          <pc:sldMk cId="4156643299" sldId="360"/>
        </pc:sldMkLst>
      </pc:sldChg>
      <pc:sldChg chg="add ord">
        <pc:chgData name="Luciano Pereira Soares" userId="16c53e34-c952-423e-8700-c0525d23304f" providerId="ADAL" clId="{B5255EFB-6628-40F4-BCA4-4F9D169AC855}" dt="2024-08-12T13:24:56.928" v="532"/>
        <pc:sldMkLst>
          <pc:docMk/>
          <pc:sldMk cId="0" sldId="364"/>
        </pc:sldMkLst>
      </pc:sldChg>
      <pc:sldChg chg="add">
        <pc:chgData name="Luciano Pereira Soares" userId="16c53e34-c952-423e-8700-c0525d23304f" providerId="ADAL" clId="{B5255EFB-6628-40F4-BCA4-4F9D169AC855}" dt="2024-08-12T13:25:09.995" v="533"/>
        <pc:sldMkLst>
          <pc:docMk/>
          <pc:sldMk cId="0" sldId="365"/>
        </pc:sldMkLst>
      </pc:sldChg>
      <pc:sldChg chg="add">
        <pc:chgData name="Luciano Pereira Soares" userId="16c53e34-c952-423e-8700-c0525d23304f" providerId="ADAL" clId="{B5255EFB-6628-40F4-BCA4-4F9D169AC855}" dt="2024-08-12T13:25:09.995" v="533"/>
        <pc:sldMkLst>
          <pc:docMk/>
          <pc:sldMk cId="3571666723" sldId="36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img.cinemablend.com/filter:scale/quill/7/c/b/1/d/2/7cb1d279dace2eeb5af231fc30d8bffaad4ae755.jpg?mw=600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icdn4.digitaltrends.com/image/digitaltrends/star-wars-the-rise-of-skywalker-lightsaber-water-battle-1920x1080.jpg" TargetMode="External"/><Relationship Id="rId4" Type="http://schemas.openxmlformats.org/officeDocument/2006/relationships/hyperlink" Target="https://media.2oceansvibe.com/wp-content/uploads/2019/07/lion-king-movie-1.jpg" TargetMode="Externa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arnews.com/apples-new-touchy-macbook-pro/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c.s-microsoft.com/pt-br/CMSImages/windows10-laptop.png?version=0bf90e10-f3b6-acaf-41fd-1c538d8c24bc" TargetMode="Externa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compresuatv.com.br/tv-55-oled-lg-ultra-hd-smart-oled55b6p/" TargetMode="External"/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buscape.com.br/celular/smartphone-samsung-galaxy-s10-128gb-4g" TargetMode="External"/><Relationship Id="rId5" Type="http://schemas.openxmlformats.org/officeDocument/2006/relationships/hyperlink" Target="https://www.apple.com/br/shop/buy-ipad/ipad-10-2/32gb-prateado-wifi" TargetMode="External"/><Relationship Id="rId4" Type="http://schemas.openxmlformats.org/officeDocument/2006/relationships/hyperlink" Target="https://www.philips.com.br/c-p/221TE2LB_00/monitor-led-com-sintonizador-de-tv-digital" TargetMode="Externa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ddit.com/r/apple/comments/9fp1ty/did_you_ever_looked_at_apple_screens_under_a/" TargetMode="External"/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youtube.com/watch?v=gD68dUXMLQg" TargetMode="Externa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nyoucompute.co.uk/l3-bresenham.html" TargetMode="External"/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" name="Google Shape;10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e76818f0e4_6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2" name="Google Shape;112;ge76818f0e4_6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ge76818f0e4_6_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8" name="Google Shape;13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u="sng">
                <a:solidFill>
                  <a:schemeClr val="hlink"/>
                </a:solidFill>
                <a:hlinkClick r:id="rId3"/>
              </a:rPr>
              <a:t>https://img.cinemablend.com/filter:scale/quill/7/c/b/1/d/2/7cb1d279dace2eeb5af231fc30d8bffaad4ae755.jpg?mw=600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u="sng">
                <a:solidFill>
                  <a:schemeClr val="hlink"/>
                </a:solidFill>
                <a:hlinkClick r:id="rId4"/>
              </a:rPr>
              <a:t>https://media.2oceansvibe.com/wp-content/uploads/2019/07/lion-king-movie-1.jpg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u="sng">
                <a:solidFill>
                  <a:schemeClr val="hlink"/>
                </a:solidFill>
                <a:hlinkClick r:id="rId5"/>
              </a:rPr>
              <a:t>https://icdn4.digitaltrends.com/image/digitaltrends/star-wars-the-rise-of-skywalker-lightsaber-water-battle-1920x1080.jpg</a:t>
            </a:r>
            <a:endParaRPr/>
          </a:p>
        </p:txBody>
      </p:sp>
      <p:sp>
        <p:nvSpPr>
          <p:cNvPr id="139" name="Google Shape;139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5" name="Google Shape;175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Gráficos com animações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Alta resolução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Baixo tempo de resposta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Transparências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Alta taxa de atualização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>
              <a:solidFill>
                <a:srgbClr val="11111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200"/>
              <a:buFont typeface="Arial"/>
              <a:buNone/>
            </a:pPr>
            <a:r>
              <a:rPr lang="pt-BR" sz="1200">
                <a:solidFill>
                  <a:srgbClr val="111111"/>
                </a:solidFill>
                <a:latin typeface="Arial"/>
                <a:ea typeface="Arial"/>
                <a:cs typeface="Arial"/>
                <a:sym typeface="Arial"/>
              </a:rPr>
              <a:t>Sketchpad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200"/>
              <a:buFont typeface="Arial"/>
              <a:buNone/>
            </a:pPr>
            <a:r>
              <a:rPr lang="pt-BR" sz="1200">
                <a:solidFill>
                  <a:srgbClr val="111111"/>
                </a:solidFill>
                <a:latin typeface="Arial"/>
                <a:ea typeface="Arial"/>
                <a:cs typeface="Arial"/>
                <a:sym typeface="Arial"/>
              </a:rPr>
              <a:t>Graphical User Interface on the Xerox Star 8010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u="sng">
                <a:solidFill>
                  <a:schemeClr val="hlink"/>
                </a:solidFill>
                <a:hlinkClick r:id="rId3"/>
              </a:rPr>
              <a:t>https://www.gearnews.com/apples-new-touchy-macbook-pro/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u="sng">
                <a:solidFill>
                  <a:schemeClr val="hlink"/>
                </a:solidFill>
                <a:hlinkClick r:id="rId4"/>
              </a:rPr>
              <a:t>https://c.s-microsoft.com/pt-br/CMSImages/windows10-laptop.png?version=0bf90e10-f3b6-acaf-41fd-1c538d8c24bc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0" i="0">
              <a:solidFill>
                <a:srgbClr val="11111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3" name="Google Shape;223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https://i.ytimg.com/vi/D_f84nIB9J8/maxresdefault.jpg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https://www.researchgate.net/profile/Heinz_Handels/publication/242507381/figure/fig1/AS:393262910197761@1470772592308/3D-model-of-the-inner-organs-derived-from-the-Visible-Human-data-set-The-representation_Q640.jpg</a:t>
            </a:r>
            <a:endParaRPr/>
          </a:p>
        </p:txBody>
      </p:sp>
      <p:sp>
        <p:nvSpPr>
          <p:cNvPr id="224" name="Google Shape;224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b86b444e1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b86b444e1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gb86b444e1e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ge76818f0e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" name="Google Shape;31;ge76818f0e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ge76818f0e4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0" name="Google Shape;280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23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75747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5338562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ge76818f0e4_2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5" name="Google Shape;565;ge76818f0e4_2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3363866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ge8b0ebba85_0_19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29</a:t>
            </a:fld>
            <a:endParaRPr/>
          </a:p>
        </p:txBody>
      </p:sp>
      <p:sp>
        <p:nvSpPr>
          <p:cNvPr id="37" name="Google Shape;37;ge8b0ebba85_0_1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8" name="Google Shape;38;ge8b0ebba85_0_1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9509030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e8b0ebba85_0_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ge8b0ebba85_0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569488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ge7c9edb446_0_4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9" name="Google Shape;769;ge7c9edb446_0_4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86576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ge7c9edb446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4" name="Google Shape;784;ge7c9edb446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7306822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ge7c9edb446_0_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2" name="Google Shape;792;ge7c9edb446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7917619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ge7c9edb446_0_2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4" name="Google Shape;824;ge7c9edb446_0_2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9578522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ge7c9edb446_0_2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5" name="Google Shape;835;ge7c9edb446_0_2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0798333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ge7c9edb446_0_2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1" name="Google Shape;841;ge7c9edb446_0_2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7542061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ge7c9edb446_0_2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9" name="Google Shape;849;ge7c9edb446_0_2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3624811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ge7c9edb446_0_2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7" name="Google Shape;857;ge7c9edb446_0_2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3775625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ge7c9edb446_0_2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6" name="Google Shape;866;ge7c9edb446_0_2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315323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ge7c9edb446_0_2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4" name="Google Shape;874;ge7c9edb446_0_2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5" name="Google Shape;875;ge7c9edb446_0_28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9291272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e7c9edb446_0_2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5" name="Google Shape;885;ge7c9edb446_0_2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6" name="Google Shape;886;ge7c9edb446_0_29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503975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e76818f0e4_6_9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ge76818f0e4_6_9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e7c9edb446_0_2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5" name="Google Shape;885;ge7c9edb446_0_2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6" name="Google Shape;886;ge7c9edb446_0_29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198556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e7c9edb44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6" name="Google Shape;896;ge7c9edb44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7" name="Google Shape;897;ge7c9edb446_0_30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8433418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e7c9edb44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6" name="Google Shape;896;ge7c9edb44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7" name="Google Shape;897;ge7c9edb446_0_30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2139226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e7c9edb44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6" name="Google Shape;896;ge7c9edb44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7" name="Google Shape;897;ge7c9edb446_0_30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684090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ge7c9edb446_0_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7" name="Google Shape;907;ge7c9edb446_0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9302974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e76818f0e4_2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1" name="Google Shape;421;ge76818f0e4_2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u="sng">
                <a:solidFill>
                  <a:schemeClr val="hlink"/>
                </a:solidFill>
                <a:hlinkClick r:id="rId3"/>
              </a:rPr>
              <a:t>https://compresuatv.com.br/tv-55-oled-lg-ultra-hd-smart-oled55b6p/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u="sng">
                <a:solidFill>
                  <a:schemeClr val="hlink"/>
                </a:solidFill>
                <a:hlinkClick r:id="rId4"/>
              </a:rPr>
              <a:t>https://www.philips.com.br/c-p/221TE2LB_00/monitor-led-com-sintonizador-de-tv-digital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u="sng">
                <a:solidFill>
                  <a:schemeClr val="hlink"/>
                </a:solidFill>
                <a:hlinkClick r:id="rId5"/>
              </a:rPr>
              <a:t>https://www.apple.com/br/shop/buy-ipad/ipad-10-2/32gb-prateado-wifi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u="sng">
                <a:solidFill>
                  <a:schemeClr val="hlink"/>
                </a:solidFill>
                <a:hlinkClick r:id="rId6"/>
              </a:rPr>
              <a:t>https://www.buscape.com.br/celular/smartphone-samsung-galaxy-s10-128gb-4g</a:t>
            </a:r>
            <a:endParaRPr/>
          </a:p>
        </p:txBody>
      </p:sp>
      <p:sp>
        <p:nvSpPr>
          <p:cNvPr id="422" name="Google Shape;422;ge76818f0e4_2_7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51</a:t>
            </a:fld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ge76818f0e4_2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ge76818f0e4_2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ge76818f0e4_2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u="sng">
                <a:solidFill>
                  <a:schemeClr val="hlink"/>
                </a:solidFill>
                <a:hlinkClick r:id="rId3"/>
              </a:rPr>
              <a:t>https://www.reddit.com/r/apple/comments/9fp1ty/did_you_ever_looked_at_apple_screens_under_a/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u="sng">
                <a:solidFill>
                  <a:schemeClr val="hlink"/>
                </a:solidFill>
                <a:hlinkClick r:id="rId4"/>
              </a:rPr>
              <a:t>https://www.youtube.com/watch?v=gD68dUXMLQg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ge76818f0e4_2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e7c9edb446_0_3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ge7c9edb446_0_3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e76818f0e4_2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3" name="Google Shape;453;ge76818f0e4_2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e76818f0e4_6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ge76818f0e4_6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e76818f0e4_2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ge76818f0e4_2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e76818f0e4_2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ge76818f0e4_2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ge76818f0e4_2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9" name="Google Shape;479;ge76818f0e4_2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ge76818f0e4_2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" name="Google Shape;487;ge76818f0e4_2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ge76818f0e4_2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5" name="Google Shape;495;ge76818f0e4_2_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6" name="Google Shape;496;ge76818f0e4_2_1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61</a:t>
            </a:fld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e76818f0e4_2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8" name="Google Shape;508;ge76818f0e4_2_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09" name="Google Shape;509;ge76818f0e4_2_14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62</a:t>
            </a:fld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gb86b444e1e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5" name="Google Shape;545;gb86b444e1e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u="sng">
                <a:solidFill>
                  <a:schemeClr val="hlink"/>
                </a:solidFill>
                <a:hlinkClick r:id="rId3"/>
              </a:rPr>
              <a:t>https://www.canyoucompute.co.uk/l3-bresenham.html</a:t>
            </a:r>
            <a:r>
              <a:rPr lang="pt-BR"/>
              <a:t> </a:t>
            </a:r>
            <a:endParaRPr/>
          </a:p>
        </p:txBody>
      </p:sp>
      <p:sp>
        <p:nvSpPr>
          <p:cNvPr id="546" name="Google Shape;546;gb86b444e1e_0_3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63</a:t>
            </a:fld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ge76818f0e4_2_2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1" name="Google Shape;621;ge76818f0e4_2_2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ge76818f0e4_2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ge76818f0e4_2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>
          <a:extLst>
            <a:ext uri="{FF2B5EF4-FFF2-40B4-BE49-F238E27FC236}">
              <a16:creationId xmlns:a16="http://schemas.microsoft.com/office/drawing/2014/main" id="{27B5E590-7D06-6FB1-96BF-4C2A9AE4B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e76818f0e4_6_0:notes">
            <a:extLst>
              <a:ext uri="{FF2B5EF4-FFF2-40B4-BE49-F238E27FC236}">
                <a16:creationId xmlns:a16="http://schemas.microsoft.com/office/drawing/2014/main" id="{1E97B33F-93BB-8672-B740-D4F3F4300CB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ge76818f0e4_6_0:notes">
            <a:extLst>
              <a:ext uri="{FF2B5EF4-FFF2-40B4-BE49-F238E27FC236}">
                <a16:creationId xmlns:a16="http://schemas.microsoft.com/office/drawing/2014/main" id="{04BAE6C0-3D61-39E2-C9BC-1A37F7A39DB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364632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e76818f0e4_6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ge76818f0e4_6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e76818f0e4_6_9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ge76818f0e4_6_9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e76818f0e4_6_9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ge76818f0e4_6_9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5617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>
  <p:cSld name="Título e conteúdo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pic>
        <p:nvPicPr>
          <p:cNvPr id="15" name="Google Shape;15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94" y="-1"/>
            <a:ext cx="9123426" cy="6846849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2"/>
          <p:cNvSpPr txBox="1">
            <a:spLocks noGrp="1"/>
          </p:cNvSpPr>
          <p:nvPr>
            <p:ph type="body" idx="1"/>
          </p:nvPr>
        </p:nvSpPr>
        <p:spPr>
          <a:xfrm>
            <a:off x="966787" y="2262188"/>
            <a:ext cx="7343775" cy="595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2"/>
          </p:nvPr>
        </p:nvSpPr>
        <p:spPr>
          <a:xfrm>
            <a:off x="966787" y="2857501"/>
            <a:ext cx="73437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spcBef>
                <a:spcPts val="333"/>
              </a:spcBef>
              <a:spcAft>
                <a:spcPts val="0"/>
              </a:spcAft>
              <a:buClr>
                <a:schemeClr val="lt1"/>
              </a:buClr>
              <a:buSzPts val="1667"/>
              <a:buFont typeface="Arial"/>
              <a:buNone/>
              <a:defRPr sz="16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body" idx="3"/>
          </p:nvPr>
        </p:nvSpPr>
        <p:spPr>
          <a:xfrm>
            <a:off x="900112" y="5296958"/>
            <a:ext cx="7343775" cy="198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spcBef>
                <a:spcPts val="233"/>
              </a:spcBef>
              <a:spcAft>
                <a:spcPts val="0"/>
              </a:spcAft>
              <a:buClr>
                <a:schemeClr val="lt1"/>
              </a:buClr>
              <a:buSzPts val="1167"/>
              <a:buFont typeface="Arial"/>
              <a:buNone/>
              <a:defRPr sz="11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67"/>
              <a:buFont typeface="Verdana"/>
              <a:buNone/>
              <a:defRPr sz="2667" b="0" i="0" u="none" strike="noStrike" cap="none">
                <a:solidFill>
                  <a:srgbClr val="C0002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495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 descr="fundo_ppt1_ok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4000" y="0"/>
            <a:ext cx="7620000" cy="57150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4.png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notesSlide" Target="../notesSlides/notesSlide2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gif"/><Relationship Id="rId5" Type="http://schemas.openxmlformats.org/officeDocument/2006/relationships/image" Target="../media/image47.png"/><Relationship Id="rId4" Type="http://schemas.openxmlformats.org/officeDocument/2006/relationships/hyperlink" Target="https://standards.iso.org/ittf/PubliclyAvailableStandards/ISO_IEC_19775-1_2023_ed_4_-_id_82562_Publication_HTML_(en).zip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gi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eb3d.org/documents/specifications/19775-1/V4.0/index.html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eb3d.org/documents/specifications/19775-1/V4.0/Part01/components/geometry2D.html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gi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gi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gi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hyperlink" Target="https://create3000.github.io/x_ite/playground/" TargetMode="Externa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hyperlink" Target="https://create3000.github.io/x_ite/playground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e3000.github.io/x_ite/playground/?url=https://lpsoares.github.io/Renderizador/exemplos/base/boneco.x3d" TargetMode="External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jpeg"/><Relationship Id="rId4" Type="http://schemas.openxmlformats.org/officeDocument/2006/relationships/image" Target="../media/image7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png"/><Relationship Id="rId4" Type="http://schemas.openxmlformats.org/officeDocument/2006/relationships/image" Target="../media/image74.jp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gif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966787" y="2262188"/>
            <a:ext cx="7343775" cy="595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Verdana"/>
              <a:buNone/>
            </a:pPr>
            <a:r>
              <a:rPr lang="pt-BR"/>
              <a:t>Computação Gráfica</a:t>
            </a:r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2"/>
          </p:nvPr>
        </p:nvSpPr>
        <p:spPr>
          <a:xfrm>
            <a:off x="966787" y="2857501"/>
            <a:ext cx="73437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Verdana"/>
              <a:buNone/>
            </a:pPr>
            <a:r>
              <a:rPr lang="pt-BR" dirty="0"/>
              <a:t>Aula 1: Introdução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O que é Computação Gráfica?</a:t>
            </a:r>
            <a:endParaRPr/>
          </a:p>
        </p:txBody>
      </p:sp>
      <p:sp>
        <p:nvSpPr>
          <p:cNvPr id="108" name="Google Shape;108;p13"/>
          <p:cNvSpPr txBox="1">
            <a:spLocks noGrp="1"/>
          </p:cNvSpPr>
          <p:nvPr>
            <p:ph type="body" idx="1"/>
          </p:nvPr>
        </p:nvSpPr>
        <p:spPr>
          <a:xfrm>
            <a:off x="667731" y="1286278"/>
            <a:ext cx="7985100" cy="1296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sz="2400" b="1" dirty="0">
                <a:latin typeface="Arial"/>
                <a:ea typeface="Arial"/>
                <a:cs typeface="Arial"/>
                <a:sym typeface="Arial"/>
              </a:rPr>
              <a:t>Computação Gráfica</a:t>
            </a:r>
            <a:endParaRPr dirty="0"/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sz="2400" dirty="0">
                <a:latin typeface="Arial"/>
                <a:ea typeface="Arial"/>
                <a:cs typeface="Arial"/>
                <a:sym typeface="Arial"/>
              </a:rPr>
              <a:t>O uso de computadores para gerar e manipular informações visuais.</a:t>
            </a:r>
            <a:endParaRPr dirty="0"/>
          </a:p>
        </p:txBody>
      </p:sp>
      <p:sp>
        <p:nvSpPr>
          <p:cNvPr id="109" name="Google Shape;109;p1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6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10</a:t>
            </a:fld>
            <a:endParaRPr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9EBA95-1C48-D040-B576-9D6CE23B3D47}"/>
              </a:ext>
            </a:extLst>
          </p:cNvPr>
          <p:cNvGrpSpPr/>
          <p:nvPr/>
        </p:nvGrpSpPr>
        <p:grpSpPr>
          <a:xfrm>
            <a:off x="2667000" y="2857500"/>
            <a:ext cx="3810000" cy="2501444"/>
            <a:chOff x="2667000" y="2857500"/>
            <a:chExt cx="3810000" cy="2501444"/>
          </a:xfrm>
        </p:grpSpPr>
        <p:pic>
          <p:nvPicPr>
            <p:cNvPr id="1026" name="Picture 2" descr="Epic Facts About Lord Of The Rings - Factinate">
              <a:extLst>
                <a:ext uri="{FF2B5EF4-FFF2-40B4-BE49-F238E27FC236}">
                  <a16:creationId xmlns:a16="http://schemas.microsoft.com/office/drawing/2014/main" id="{1A4A0E35-565F-F4F2-8B9C-62B14283D6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7000" y="2857500"/>
              <a:ext cx="3810000" cy="2286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24918A1-7BB5-C847-1543-18C70E45E8E9}"/>
                </a:ext>
              </a:extLst>
            </p:cNvPr>
            <p:cNvSpPr txBox="1"/>
            <p:nvPr/>
          </p:nvSpPr>
          <p:spPr>
            <a:xfrm>
              <a:off x="3412502" y="5143500"/>
              <a:ext cx="3064497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n-US" sz="800" dirty="0"/>
                <a:t>Lord of the Rings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Onde está a Computação Gráfica?</a:t>
            </a:r>
            <a:endParaRPr/>
          </a:p>
        </p:txBody>
      </p:sp>
      <p:sp>
        <p:nvSpPr>
          <p:cNvPr id="116" name="Google Shape;116;p1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6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11</a:t>
            </a:fld>
            <a:endParaRPr/>
          </a:p>
        </p:txBody>
      </p:sp>
      <p:grpSp>
        <p:nvGrpSpPr>
          <p:cNvPr id="117" name="Google Shape;117;p14"/>
          <p:cNvGrpSpPr/>
          <p:nvPr/>
        </p:nvGrpSpPr>
        <p:grpSpPr>
          <a:xfrm>
            <a:off x="857425" y="769050"/>
            <a:ext cx="6881700" cy="4691825"/>
            <a:chOff x="765425" y="844450"/>
            <a:chExt cx="6881700" cy="4691825"/>
          </a:xfrm>
        </p:grpSpPr>
        <p:sp>
          <p:nvSpPr>
            <p:cNvPr id="118" name="Google Shape;118;p14"/>
            <p:cNvSpPr/>
            <p:nvPr/>
          </p:nvSpPr>
          <p:spPr>
            <a:xfrm>
              <a:off x="3304650" y="2118825"/>
              <a:ext cx="1556100" cy="723600"/>
            </a:xfrm>
            <a:prstGeom prst="cube">
              <a:avLst>
                <a:gd name="adj" fmla="val 25000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/>
                <a:t>Dados</a:t>
              </a:r>
              <a:endParaRPr sz="2400"/>
            </a:p>
          </p:txBody>
        </p:sp>
        <p:sp>
          <p:nvSpPr>
            <p:cNvPr id="119" name="Google Shape;119;p14"/>
            <p:cNvSpPr/>
            <p:nvPr/>
          </p:nvSpPr>
          <p:spPr>
            <a:xfrm>
              <a:off x="3304650" y="3457575"/>
              <a:ext cx="1556100" cy="723600"/>
            </a:xfrm>
            <a:prstGeom prst="cube">
              <a:avLst>
                <a:gd name="adj" fmla="val 25000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/>
                <a:t>Imagens</a:t>
              </a:r>
              <a:endParaRPr sz="2400"/>
            </a:p>
          </p:txBody>
        </p:sp>
        <p:sp>
          <p:nvSpPr>
            <p:cNvPr id="120" name="Google Shape;120;p14"/>
            <p:cNvSpPr/>
            <p:nvPr/>
          </p:nvSpPr>
          <p:spPr>
            <a:xfrm>
              <a:off x="3799950" y="1538050"/>
              <a:ext cx="731400" cy="516000"/>
            </a:xfrm>
            <a:prstGeom prst="curvedDownArrow">
              <a:avLst>
                <a:gd name="adj1" fmla="val 25000"/>
                <a:gd name="adj2" fmla="val 50000"/>
                <a:gd name="adj3" fmla="val 25000"/>
              </a:avLst>
            </a:prstGeom>
            <a:solidFill>
              <a:srgbClr val="CFD7E7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14"/>
            <p:cNvSpPr txBox="1"/>
            <p:nvPr/>
          </p:nvSpPr>
          <p:spPr>
            <a:xfrm>
              <a:off x="3387600" y="844450"/>
              <a:ext cx="15561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/>
                <a:t>Modelagem Geométrica</a:t>
              </a:r>
              <a:endParaRPr sz="1800"/>
            </a:p>
          </p:txBody>
        </p:sp>
        <p:sp>
          <p:nvSpPr>
            <p:cNvPr id="122" name="Google Shape;122;p14"/>
            <p:cNvSpPr/>
            <p:nvPr/>
          </p:nvSpPr>
          <p:spPr>
            <a:xfrm>
              <a:off x="2374975" y="2495625"/>
              <a:ext cx="844500" cy="1598400"/>
            </a:xfrm>
            <a:prstGeom prst="curvedRightArrow">
              <a:avLst>
                <a:gd name="adj1" fmla="val 14189"/>
                <a:gd name="adj2" fmla="val 33675"/>
                <a:gd name="adj3" fmla="val 21436"/>
              </a:avLst>
            </a:prstGeom>
            <a:solidFill>
              <a:srgbClr val="CFD7E7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14"/>
            <p:cNvSpPr txBox="1"/>
            <p:nvPr/>
          </p:nvSpPr>
          <p:spPr>
            <a:xfrm>
              <a:off x="765425" y="2857500"/>
              <a:ext cx="15561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/>
                <a:t>Computação</a:t>
              </a:r>
              <a:endParaRPr sz="1800"/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/>
                <a:t>Gráfica</a:t>
              </a:r>
              <a:endParaRPr sz="1800"/>
            </a:p>
          </p:txBody>
        </p:sp>
        <p:sp>
          <p:nvSpPr>
            <p:cNvPr id="124" name="Google Shape;124;p14"/>
            <p:cNvSpPr/>
            <p:nvPr/>
          </p:nvSpPr>
          <p:spPr>
            <a:xfrm rot="10800000">
              <a:off x="4945925" y="2263500"/>
              <a:ext cx="844500" cy="1598400"/>
            </a:xfrm>
            <a:prstGeom prst="curvedRightArrow">
              <a:avLst>
                <a:gd name="adj1" fmla="val 14189"/>
                <a:gd name="adj2" fmla="val 33675"/>
                <a:gd name="adj3" fmla="val 21436"/>
              </a:avLst>
            </a:prstGeom>
            <a:solidFill>
              <a:srgbClr val="CFD7E7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14"/>
            <p:cNvSpPr txBox="1"/>
            <p:nvPr/>
          </p:nvSpPr>
          <p:spPr>
            <a:xfrm>
              <a:off x="5790425" y="2718675"/>
              <a:ext cx="18567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/>
                <a:t>Visão Computacional</a:t>
              </a:r>
              <a:endParaRPr sz="1800"/>
            </a:p>
          </p:txBody>
        </p:sp>
        <p:sp>
          <p:nvSpPr>
            <p:cNvPr id="126" name="Google Shape;126;p14"/>
            <p:cNvSpPr/>
            <p:nvPr/>
          </p:nvSpPr>
          <p:spPr>
            <a:xfrm rot="10800000">
              <a:off x="3717000" y="4231275"/>
              <a:ext cx="731400" cy="516000"/>
            </a:xfrm>
            <a:prstGeom prst="curvedDownArrow">
              <a:avLst>
                <a:gd name="adj1" fmla="val 25000"/>
                <a:gd name="adj2" fmla="val 50000"/>
                <a:gd name="adj3" fmla="val 25000"/>
              </a:avLst>
            </a:prstGeom>
            <a:solidFill>
              <a:srgbClr val="CFD7E7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14"/>
            <p:cNvSpPr txBox="1"/>
            <p:nvPr/>
          </p:nvSpPr>
          <p:spPr>
            <a:xfrm>
              <a:off x="3136500" y="4797375"/>
              <a:ext cx="18924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/>
                <a:t>Processamento</a:t>
              </a:r>
              <a:br>
                <a:rPr lang="pt-BR" sz="1800"/>
              </a:br>
              <a:r>
                <a:rPr lang="pt-BR" sz="1800"/>
                <a:t>de Imagens</a:t>
              </a:r>
              <a:endParaRPr sz="1800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Usos da Computação Gráfica</a:t>
            </a:r>
            <a:br>
              <a:rPr lang="pt-BR"/>
            </a:br>
            <a:r>
              <a:rPr lang="pt-BR" sz="2000"/>
              <a:t>Filmes</a:t>
            </a:r>
            <a:endParaRPr/>
          </a:p>
        </p:txBody>
      </p:sp>
      <p:sp>
        <p:nvSpPr>
          <p:cNvPr id="142" name="Google Shape;142;p1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495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12</a:t>
            </a:fld>
            <a:endParaRPr/>
          </a:p>
        </p:txBody>
      </p:sp>
      <p:pic>
        <p:nvPicPr>
          <p:cNvPr id="143" name="Google Shape;143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259" y="1022628"/>
            <a:ext cx="3810000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40278" y="1428620"/>
            <a:ext cx="3810346" cy="2857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 descr="How District 9 Created A City Of Aliens With Only A Few Actors">
            <a:extLst>
              <a:ext uri="{FF2B5EF4-FFF2-40B4-BE49-F238E27FC236}">
                <a16:creationId xmlns:a16="http://schemas.microsoft.com/office/drawing/2014/main" id="{AF691CF4-7F94-E8BB-7CC0-157AE8B449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7816" y="3327403"/>
            <a:ext cx="3604768" cy="2027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5FD58AB-22B9-E815-AACC-0C399B12BC72}"/>
              </a:ext>
            </a:extLst>
          </p:cNvPr>
          <p:cNvSpPr txBox="1"/>
          <p:nvPr/>
        </p:nvSpPr>
        <p:spPr>
          <a:xfrm>
            <a:off x="957834" y="5364229"/>
            <a:ext cx="371475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800" dirty="0"/>
              <a:t>District 9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899AD9-F5F2-5C9C-B6AA-0B182AAA3DF0}"/>
              </a:ext>
            </a:extLst>
          </p:cNvPr>
          <p:cNvSpPr txBox="1"/>
          <p:nvPr/>
        </p:nvSpPr>
        <p:spPr>
          <a:xfrm>
            <a:off x="5980176" y="4286380"/>
            <a:ext cx="277044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800" dirty="0"/>
              <a:t>The Lion King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C15BBC-CA5A-B97D-9805-04079B8ACB9A}"/>
              </a:ext>
            </a:extLst>
          </p:cNvPr>
          <p:cNvSpPr txBox="1"/>
          <p:nvPr/>
        </p:nvSpPr>
        <p:spPr>
          <a:xfrm>
            <a:off x="393376" y="2927628"/>
            <a:ext cx="371475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800" dirty="0"/>
              <a:t>Avengers: Endgame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Usos da Computação Gráfica</a:t>
            </a:r>
            <a:br>
              <a:rPr lang="pt-BR"/>
            </a:br>
            <a:r>
              <a:rPr lang="pt-BR" sz="2000"/>
              <a:t>Jogos Digitais</a:t>
            </a:r>
            <a:endParaRPr/>
          </a:p>
        </p:txBody>
      </p:sp>
      <p:sp>
        <p:nvSpPr>
          <p:cNvPr id="160" name="Google Shape;160;p1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495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13</a:t>
            </a:fld>
            <a:endParaRPr/>
          </a:p>
        </p:txBody>
      </p:sp>
      <p:pic>
        <p:nvPicPr>
          <p:cNvPr id="161" name="Google Shape;161;p18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671" y="1261113"/>
            <a:ext cx="4336330" cy="243681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2" name="Google Shape;162;p18"/>
          <p:cNvGrpSpPr/>
          <p:nvPr/>
        </p:nvGrpSpPr>
        <p:grpSpPr>
          <a:xfrm>
            <a:off x="3949171" y="2287542"/>
            <a:ext cx="5024486" cy="3080248"/>
            <a:chOff x="3949171" y="2287542"/>
            <a:chExt cx="5024486" cy="3080248"/>
          </a:xfrm>
        </p:grpSpPr>
        <p:pic>
          <p:nvPicPr>
            <p:cNvPr id="163" name="Google Shape;163;p1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949171" y="2287542"/>
              <a:ext cx="5024486" cy="282076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4" name="Google Shape;164;p18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949171" y="5177746"/>
              <a:ext cx="1820033" cy="19004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Usos da Computação Gráfica </a:t>
            </a:r>
            <a:br>
              <a:rPr lang="pt-BR"/>
            </a:br>
            <a:r>
              <a:rPr lang="pt-BR" sz="2000"/>
              <a:t>Interface Gráfica / Graphical User Interface</a:t>
            </a:r>
            <a:endParaRPr/>
          </a:p>
        </p:txBody>
      </p:sp>
      <p:sp>
        <p:nvSpPr>
          <p:cNvPr id="179" name="Google Shape;179;p2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495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14</a:t>
            </a:fld>
            <a:endParaRPr/>
          </a:p>
        </p:txBody>
      </p:sp>
      <p:pic>
        <p:nvPicPr>
          <p:cNvPr id="180" name="Google Shape;180;p20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10400" y="1654050"/>
            <a:ext cx="1994294" cy="1617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22999" y="3162300"/>
            <a:ext cx="2321378" cy="166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0"/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89625" y="1480975"/>
            <a:ext cx="3308975" cy="1548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2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158598" y="3107075"/>
            <a:ext cx="2728550" cy="166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20"/>
          <p:cNvPicPr preferRelativeResize="0"/>
          <p:nvPr/>
        </p:nvPicPr>
        <p:blipFill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220" y="2142276"/>
            <a:ext cx="2267154" cy="2012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/>
              <a:t>Usos da Computação Gráfica</a:t>
            </a:r>
            <a:br>
              <a:rPr lang="pt-BR" dirty="0"/>
            </a:br>
            <a:r>
              <a:rPr lang="pt-BR" sz="2000" dirty="0"/>
              <a:t>CAD/ Design / Arquitetura</a:t>
            </a:r>
            <a:endParaRPr dirty="0"/>
          </a:p>
        </p:txBody>
      </p:sp>
      <p:sp>
        <p:nvSpPr>
          <p:cNvPr id="198" name="Google Shape;198;p22"/>
          <p:cNvSpPr txBox="1">
            <a:spLocks noGrp="1"/>
          </p:cNvSpPr>
          <p:nvPr>
            <p:ph type="body" idx="1"/>
          </p:nvPr>
        </p:nvSpPr>
        <p:spPr>
          <a:xfrm>
            <a:off x="855719" y="2803589"/>
            <a:ext cx="1775122" cy="433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sz="1800" noProof="1">
                <a:latin typeface="+mn-lt"/>
              </a:rPr>
              <a:t>SolidWorks</a:t>
            </a:r>
          </a:p>
        </p:txBody>
      </p:sp>
      <p:sp>
        <p:nvSpPr>
          <p:cNvPr id="199" name="Google Shape;199;p2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495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15</a:t>
            </a:fld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DDB174-D807-278D-75AE-A6D1D691021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747" y="980685"/>
            <a:ext cx="2552453" cy="1972558"/>
          </a:xfrm>
          <a:prstGeom prst="rect">
            <a:avLst/>
          </a:prstGeom>
        </p:spPr>
      </p:pic>
      <p:pic>
        <p:nvPicPr>
          <p:cNvPr id="5" name="Google Shape;208;p23">
            <a:extLst>
              <a:ext uri="{FF2B5EF4-FFF2-40B4-BE49-F238E27FC236}">
                <a16:creationId xmlns:a16="http://schemas.microsoft.com/office/drawing/2014/main" id="{727F572F-5426-0D03-AF5F-EACA9BB38416}"/>
              </a:ext>
            </a:extLst>
          </p:cNvPr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08172" y="1107105"/>
            <a:ext cx="4126082" cy="21275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24">
            <a:extLst>
              <a:ext uri="{FF2B5EF4-FFF2-40B4-BE49-F238E27FC236}">
                <a16:creationId xmlns:a16="http://schemas.microsoft.com/office/drawing/2014/main" id="{BC4CCBE4-EC09-A273-7804-16D2724D5596}"/>
              </a:ext>
            </a:extLst>
          </p:cNvPr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8475" y="3442735"/>
            <a:ext cx="3308427" cy="175990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220;p24">
            <a:extLst>
              <a:ext uri="{FF2B5EF4-FFF2-40B4-BE49-F238E27FC236}">
                <a16:creationId xmlns:a16="http://schemas.microsoft.com/office/drawing/2014/main" id="{30B16546-764B-2DA8-CFF4-2CEC2B5E3D12}"/>
              </a:ext>
            </a:extLst>
          </p:cNvPr>
          <p:cNvSpPr/>
          <p:nvPr/>
        </p:nvSpPr>
        <p:spPr>
          <a:xfrm>
            <a:off x="2076816" y="5202382"/>
            <a:ext cx="666384" cy="290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Ikea</a:t>
            </a:r>
            <a:endParaRPr dirty="0"/>
          </a:p>
        </p:txBody>
      </p:sp>
      <p:pic>
        <p:nvPicPr>
          <p:cNvPr id="1026" name="Picture 2" descr="SketchUp Tutorials and Training Courses">
            <a:extLst>
              <a:ext uri="{FF2B5EF4-FFF2-40B4-BE49-F238E27FC236}">
                <a16:creationId xmlns:a16="http://schemas.microsoft.com/office/drawing/2014/main" id="{71D295EA-59E1-99A9-C936-647F81B4D9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824" y="3442735"/>
            <a:ext cx="3131594" cy="175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198;p22">
            <a:extLst>
              <a:ext uri="{FF2B5EF4-FFF2-40B4-BE49-F238E27FC236}">
                <a16:creationId xmlns:a16="http://schemas.microsoft.com/office/drawing/2014/main" id="{F2C00DA0-310A-99C3-C145-1F610849B26D}"/>
              </a:ext>
            </a:extLst>
          </p:cNvPr>
          <p:cNvSpPr txBox="1">
            <a:spLocks/>
          </p:cNvSpPr>
          <p:nvPr/>
        </p:nvSpPr>
        <p:spPr>
          <a:xfrm>
            <a:off x="6166943" y="5168077"/>
            <a:ext cx="1775122" cy="433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spcBef>
                <a:spcPts val="0"/>
              </a:spcBef>
              <a:buFont typeface="Verdana"/>
              <a:buNone/>
            </a:pPr>
            <a:r>
              <a:rPr lang="pt-BR" sz="1800" noProof="1">
                <a:latin typeface="+mn-lt"/>
              </a:rPr>
              <a:t>SketchUp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Usos da Computação Gráfica </a:t>
            </a:r>
            <a:br>
              <a:rPr lang="pt-BR"/>
            </a:br>
            <a:r>
              <a:rPr lang="pt-BR" sz="2000"/>
              <a:t>Visualização</a:t>
            </a:r>
            <a:endParaRPr/>
          </a:p>
        </p:txBody>
      </p:sp>
      <p:sp>
        <p:nvSpPr>
          <p:cNvPr id="227" name="Google Shape;227;p25"/>
          <p:cNvSpPr txBox="1">
            <a:spLocks noGrp="1"/>
          </p:cNvSpPr>
          <p:nvPr>
            <p:ph type="body" idx="1"/>
          </p:nvPr>
        </p:nvSpPr>
        <p:spPr>
          <a:xfrm>
            <a:off x="1399876" y="5106306"/>
            <a:ext cx="7112528" cy="515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Científica, Engenharia, Medicina, Jornalismo, ...</a:t>
            </a:r>
            <a:endParaRPr/>
          </a:p>
        </p:txBody>
      </p:sp>
      <p:sp>
        <p:nvSpPr>
          <p:cNvPr id="228" name="Google Shape;228;p2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495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16</a:t>
            </a:fld>
            <a:endParaRPr/>
          </a:p>
        </p:txBody>
      </p:sp>
      <p:pic>
        <p:nvPicPr>
          <p:cNvPr id="229" name="Google Shape;229;p25" descr="Solar Magnetic &quot;Tornado&quot; - Scientific Visualization - YouTub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61643" y="1595198"/>
            <a:ext cx="4727833" cy="26594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25" descr="3D model of the inner organs derived from the Visible Human data ..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1495" y="1019274"/>
            <a:ext cx="3634324" cy="3634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Usos da Computação Gráfica </a:t>
            </a:r>
            <a:br>
              <a:rPr lang="pt-BR"/>
            </a:br>
            <a:r>
              <a:rPr lang="pt-BR" sz="2000"/>
              <a:t>Simulações</a:t>
            </a:r>
            <a:endParaRPr/>
          </a:p>
        </p:txBody>
      </p:sp>
      <p:sp>
        <p:nvSpPr>
          <p:cNvPr id="236" name="Google Shape;236;p26"/>
          <p:cNvSpPr txBox="1">
            <a:spLocks noGrp="1"/>
          </p:cNvSpPr>
          <p:nvPr>
            <p:ph type="body" idx="1"/>
          </p:nvPr>
        </p:nvSpPr>
        <p:spPr>
          <a:xfrm>
            <a:off x="390548" y="4889912"/>
            <a:ext cx="8428232" cy="445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Simulador de voo, de direção, de cirurgia.</a:t>
            </a:r>
            <a:endParaRPr/>
          </a:p>
        </p:txBody>
      </p:sp>
      <p:sp>
        <p:nvSpPr>
          <p:cNvPr id="237" name="Google Shape;237;p2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495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17</a:t>
            </a:fld>
            <a:endParaRPr/>
          </a:p>
        </p:txBody>
      </p:sp>
      <p:pic>
        <p:nvPicPr>
          <p:cNvPr id="238" name="Google Shape;238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8412" y="1018096"/>
            <a:ext cx="7663992" cy="384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Fundamentos da Computação Gráfica</a:t>
            </a:r>
            <a:endParaRPr/>
          </a:p>
        </p:txBody>
      </p:sp>
      <p:sp>
        <p:nvSpPr>
          <p:cNvPr id="260" name="Google Shape;260;p2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495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18</a:t>
            </a:fld>
            <a:endParaRPr/>
          </a:p>
        </p:txBody>
      </p:sp>
      <p:sp>
        <p:nvSpPr>
          <p:cNvPr id="261" name="Google Shape;261;p29"/>
          <p:cNvSpPr txBox="1">
            <a:spLocks noGrp="1"/>
          </p:cNvSpPr>
          <p:nvPr>
            <p:ph type="body" idx="1"/>
          </p:nvPr>
        </p:nvSpPr>
        <p:spPr>
          <a:xfrm>
            <a:off x="320511" y="838985"/>
            <a:ext cx="8498269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Todas essas aplicações demandam!</a:t>
            </a:r>
            <a:endParaRPr dirty="0"/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</a:pPr>
            <a:endParaRPr sz="14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Ciência e Matemática</a:t>
            </a:r>
            <a:endParaRPr dirty="0"/>
          </a:p>
          <a:p>
            <a:pPr marL="182563" lvl="0" indent="-182563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t-BR" sz="1800" dirty="0"/>
              <a:t>Física da luz, cores, óptica</a:t>
            </a:r>
            <a:endParaRPr dirty="0"/>
          </a:p>
          <a:p>
            <a:pPr marL="182563" lvl="0" indent="-182563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t-BR" sz="1800" dirty="0"/>
              <a:t>Cálculo de curvas, geometrias, perspectiva</a:t>
            </a:r>
            <a:endParaRPr dirty="0"/>
          </a:p>
          <a:p>
            <a:pPr marL="182563" lvl="0" indent="-182563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t-BR" sz="1800" dirty="0"/>
              <a:t>Amostragens</a:t>
            </a:r>
            <a:endParaRPr dirty="0"/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Arte e psicologia</a:t>
            </a:r>
            <a:endParaRPr dirty="0"/>
          </a:p>
          <a:p>
            <a:pPr marL="182563" lvl="0" indent="-182563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t-BR" sz="1800" dirty="0"/>
              <a:t>Percepção: cores, movimento, qualidade de imagem</a:t>
            </a:r>
            <a:endParaRPr dirty="0"/>
          </a:p>
          <a:p>
            <a:pPr marL="182563" lvl="0" indent="-182563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t-BR" sz="1800" dirty="0"/>
              <a:t>Arte e Design: composição, forma, iluminação</a:t>
            </a:r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Objetivos de Aprendizagem</a:t>
            </a:r>
            <a:endParaRPr/>
          </a:p>
        </p:txBody>
      </p:sp>
      <p:sp>
        <p:nvSpPr>
          <p:cNvPr id="268" name="Google Shape;268;p30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506564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700" dirty="0"/>
              <a:t>Ao final da disciplina o estudante será capaz de:</a:t>
            </a:r>
            <a:endParaRPr sz="1700" dirty="0"/>
          </a:p>
          <a:p>
            <a:pPr marL="180340" lvl="0" indent="-246380" algn="just" rtl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SzPts val="1700"/>
              <a:buFont typeface="Verdana"/>
              <a:buChar char="●"/>
            </a:pPr>
            <a:r>
              <a:rPr lang="pt-BR" sz="1700" dirty="0"/>
              <a:t>Implementar algoritmos diversos de renderização 3D.</a:t>
            </a:r>
            <a:endParaRPr sz="1700" dirty="0"/>
          </a:p>
          <a:p>
            <a:pPr marL="180340" indent="-246380" algn="just">
              <a:lnSpc>
                <a:spcPct val="150000"/>
              </a:lnSpc>
              <a:spcBef>
                <a:spcPts val="0"/>
              </a:spcBef>
              <a:buSzPts val="1700"/>
              <a:buFont typeface="Verdana"/>
              <a:buChar char="●"/>
            </a:pPr>
            <a:r>
              <a:rPr lang="pt-BR" sz="1700" dirty="0"/>
              <a:t>Desenvolver rotinas gráficas por meio de técnicas de álgebra linear.</a:t>
            </a:r>
            <a:endParaRPr sz="1700" dirty="0"/>
          </a:p>
          <a:p>
            <a:pPr marL="180340" lvl="0" indent="-24638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Font typeface="Verdana"/>
              <a:buChar char="●"/>
            </a:pPr>
            <a:r>
              <a:rPr lang="pt-BR" sz="1700" i="1" dirty="0"/>
              <a:t>Desenvolver </a:t>
            </a:r>
            <a:r>
              <a:rPr lang="pt-BR" sz="1700" i="1" dirty="0" err="1"/>
              <a:t>shaders</a:t>
            </a:r>
            <a:r>
              <a:rPr lang="pt-BR" sz="1700" dirty="0"/>
              <a:t> programáveis em bibliotecas gráficas de baixo nível.</a:t>
            </a:r>
            <a:endParaRPr sz="1700" dirty="0"/>
          </a:p>
          <a:p>
            <a:pPr marL="180340" lvl="0" indent="-24638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Font typeface="Verdana"/>
              <a:buChar char="●"/>
            </a:pPr>
            <a:r>
              <a:rPr lang="pt-BR" sz="1700" dirty="0"/>
              <a:t>Compreender os diversos elementos das pipelines gráficas.</a:t>
            </a:r>
            <a:endParaRPr sz="17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700" dirty="0"/>
          </a:p>
        </p:txBody>
      </p:sp>
      <p:sp>
        <p:nvSpPr>
          <p:cNvPr id="269" name="Google Shape;269;p3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6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19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Professores</a:t>
            </a:r>
            <a:endParaRPr dirty="0"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381600" y="761463"/>
            <a:ext cx="5406746" cy="133296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800" dirty="0"/>
              <a:t>Luciano P. Soares</a:t>
            </a:r>
          </a:p>
          <a:p>
            <a:pPr marL="0" lvl="0" indent="0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rgbClr val="50505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Doutor em Engenharia de Computação</a:t>
            </a:r>
            <a:br>
              <a:rPr lang="pt-BR" sz="1600" dirty="0">
                <a:solidFill>
                  <a:srgbClr val="50505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</a:br>
            <a:r>
              <a:rPr lang="pt-BR" sz="1600" dirty="0">
                <a:solidFill>
                  <a:srgbClr val="50505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pela Escola Politécnica da USP</a:t>
            </a:r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6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</a:t>
            </a:fld>
            <a:endParaRPr/>
          </a:p>
        </p:txBody>
      </p:sp>
      <p:pic>
        <p:nvPicPr>
          <p:cNvPr id="38" name="Google Shape;38;p5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93209" y="761464"/>
            <a:ext cx="849329" cy="119777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ABA4D31-8E09-D550-B4AF-2517D1667AA4}"/>
              </a:ext>
            </a:extLst>
          </p:cNvPr>
          <p:cNvSpPr txBox="1"/>
          <p:nvPr/>
        </p:nvSpPr>
        <p:spPr>
          <a:xfrm>
            <a:off x="382330" y="2120909"/>
            <a:ext cx="5406016" cy="13644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2800" dirty="0"/>
              <a:t>Fabio Orfali</a:t>
            </a: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rgbClr val="50505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Doutor em Ensino de Matemática e Ciências</a:t>
            </a:r>
            <a:br>
              <a:rPr lang="pt-BR" sz="1600" dirty="0">
                <a:solidFill>
                  <a:srgbClr val="50505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</a:br>
            <a:r>
              <a:rPr lang="pt-BR" sz="1600" dirty="0">
                <a:solidFill>
                  <a:srgbClr val="50505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na Faculdade de Educação da USP</a:t>
            </a: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lang="pt-BR" sz="1600" dirty="0">
              <a:solidFill>
                <a:srgbClr val="50505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5769B3D-F479-7EB0-A113-1E35497DC324}"/>
              </a:ext>
            </a:extLst>
          </p:cNvPr>
          <p:cNvSpPr txBox="1"/>
          <p:nvPr/>
        </p:nvSpPr>
        <p:spPr>
          <a:xfrm>
            <a:off x="381600" y="3383911"/>
            <a:ext cx="5406016" cy="11182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2800" dirty="0"/>
              <a:t>Gustavo Braga</a:t>
            </a: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rgbClr val="50505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Engenheiro de Computação pelo Insper</a:t>
            </a: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lang="pt-BR" sz="1600" dirty="0">
              <a:solidFill>
                <a:srgbClr val="50505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6" name="Picture 2" descr="Gustavo Braga - VR Game Engineer - Doge Labs VR | LinkedIn">
            <a:extLst>
              <a:ext uri="{FF2B5EF4-FFF2-40B4-BE49-F238E27FC236}">
                <a16:creationId xmlns:a16="http://schemas.microsoft.com/office/drawing/2014/main" id="{9FE9992E-C1DD-2C02-10D9-264602C780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93209" y="3383911"/>
            <a:ext cx="849329" cy="1035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4D92D6A-A82F-5EC8-F307-E82319D2DF4B}"/>
              </a:ext>
            </a:extLst>
          </p:cNvPr>
          <p:cNvSpPr txBox="1"/>
          <p:nvPr/>
        </p:nvSpPr>
        <p:spPr>
          <a:xfrm>
            <a:off x="381600" y="4596674"/>
            <a:ext cx="5406016" cy="8207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2800" dirty="0"/>
              <a:t>Pedro Emil Freme</a:t>
            </a: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rgbClr val="50505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Game Designer pela Fatec</a:t>
            </a:r>
          </a:p>
        </p:txBody>
      </p:sp>
      <p:pic>
        <p:nvPicPr>
          <p:cNvPr id="1028" name="Picture 4" descr="Emil Freme - Jr. Lab Technician of Virtual Reality and Digital Games -  Insper Instituto de Ensino e Pesquisa | LinkedIn">
            <a:extLst>
              <a:ext uri="{FF2B5EF4-FFF2-40B4-BE49-F238E27FC236}">
                <a16:creationId xmlns:a16="http://schemas.microsoft.com/office/drawing/2014/main" id="{5F5CF8FD-32E6-18F6-FFD8-99CCF90023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00791" y="4596674"/>
            <a:ext cx="841747" cy="841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 descr="Homem sorrindo em fundo branco&#10;&#10;O conteúdo gerado por IA pode estar incorreto.">
            <a:extLst>
              <a:ext uri="{FF2B5EF4-FFF2-40B4-BE49-F238E27FC236}">
                <a16:creationId xmlns:a16="http://schemas.microsoft.com/office/drawing/2014/main" id="{EF70A8F7-04C7-3D50-57C3-7B1E4B7B2FE1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92"/>
          <a:stretch>
            <a:fillRect/>
          </a:stretch>
        </p:blipFill>
        <p:spPr>
          <a:xfrm>
            <a:off x="5880942" y="2119606"/>
            <a:ext cx="862997" cy="111763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2C863-2D03-7CB1-F331-4A6894C62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Aulas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959B04-D96D-CA27-BEF2-6434AC9AB36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20</a:t>
            </a:fld>
            <a:endParaRPr lang="pt-BR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E8749EDD-74D0-6058-90F6-FA525E159B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55804" y="759676"/>
            <a:ext cx="5021192" cy="4521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3295182-5B01-AC19-5D85-104F73D2B6BB}"/>
              </a:ext>
            </a:extLst>
          </p:cNvPr>
          <p:cNvSpPr txBox="1"/>
          <p:nvPr/>
        </p:nvSpPr>
        <p:spPr>
          <a:xfrm>
            <a:off x="381495" y="711868"/>
            <a:ext cx="4585716" cy="4455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050" b="0" dirty="0">
                <a:solidFill>
                  <a:srgbClr val="0451A5"/>
                </a:solidFill>
                <a:effectLst/>
                <a:highlight>
                  <a:srgbClr val="FFFFFF"/>
                </a:highlight>
                <a:latin typeface="+mn-lt"/>
              </a:rPr>
              <a:t>-</a:t>
            </a:r>
            <a:r>
              <a:rPr lang="pt-BR" sz="105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n-lt"/>
              </a:rPr>
              <a:t> 01 - Introdução</a:t>
            </a:r>
          </a:p>
          <a:p>
            <a:r>
              <a:rPr lang="pt-BR" sz="1050" b="0" dirty="0">
                <a:solidFill>
                  <a:srgbClr val="0451A5"/>
                </a:solidFill>
                <a:effectLst/>
                <a:highlight>
                  <a:srgbClr val="FFFFFF"/>
                </a:highlight>
                <a:latin typeface="+mn-lt"/>
              </a:rPr>
              <a:t>-</a:t>
            </a:r>
            <a:r>
              <a:rPr lang="pt-BR" sz="105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n-lt"/>
              </a:rPr>
              <a:t> 02 - Desenhando Triângulos e X3D</a:t>
            </a:r>
          </a:p>
          <a:p>
            <a:r>
              <a:rPr lang="pt-BR" sz="1050" b="0" dirty="0">
                <a:solidFill>
                  <a:srgbClr val="0451A5"/>
                </a:solidFill>
                <a:effectLst/>
                <a:highlight>
                  <a:srgbClr val="FFFFFF"/>
                </a:highlight>
                <a:latin typeface="+mn-lt"/>
              </a:rPr>
              <a:t>-</a:t>
            </a:r>
            <a:r>
              <a:rPr lang="pt-BR" sz="105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n-lt"/>
              </a:rPr>
              <a:t> 03 - Renderização e Transformações Geométricas</a:t>
            </a:r>
          </a:p>
          <a:p>
            <a:r>
              <a:rPr lang="pt-BR" sz="1050" b="0" dirty="0">
                <a:solidFill>
                  <a:srgbClr val="0451A5"/>
                </a:solidFill>
                <a:effectLst/>
                <a:highlight>
                  <a:srgbClr val="FFFFFF"/>
                </a:highlight>
                <a:latin typeface="+mn-lt"/>
              </a:rPr>
              <a:t>-</a:t>
            </a:r>
            <a:r>
              <a:rPr lang="pt-BR" sz="105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n-lt"/>
              </a:rPr>
              <a:t> 04 - Coordenadas Homogêneas e Quatérnios</a:t>
            </a:r>
          </a:p>
          <a:p>
            <a:r>
              <a:rPr lang="pt-BR" sz="1050" b="0" dirty="0">
                <a:solidFill>
                  <a:srgbClr val="0451A5"/>
                </a:solidFill>
                <a:effectLst/>
                <a:highlight>
                  <a:srgbClr val="FFFFFF"/>
                </a:highlight>
                <a:latin typeface="+mn-lt"/>
              </a:rPr>
              <a:t>-</a:t>
            </a:r>
            <a:r>
              <a:rPr lang="pt-BR" sz="105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n-lt"/>
              </a:rPr>
              <a:t> 05 - Sistemas de Coordenadas</a:t>
            </a:r>
          </a:p>
          <a:p>
            <a:r>
              <a:rPr lang="pt-BR" sz="1050" b="0" dirty="0">
                <a:solidFill>
                  <a:srgbClr val="0451A5"/>
                </a:solidFill>
                <a:effectLst/>
                <a:highlight>
                  <a:srgbClr val="FFFFFF"/>
                </a:highlight>
                <a:latin typeface="+mn-lt"/>
              </a:rPr>
              <a:t>-</a:t>
            </a:r>
            <a:r>
              <a:rPr lang="pt-BR" sz="105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n-lt"/>
              </a:rPr>
              <a:t> 06 - Projeções Perspectiva</a:t>
            </a:r>
          </a:p>
          <a:p>
            <a:r>
              <a:rPr lang="pt-BR" sz="1050" b="0" dirty="0">
                <a:solidFill>
                  <a:srgbClr val="0451A5"/>
                </a:solidFill>
                <a:effectLst/>
                <a:highlight>
                  <a:srgbClr val="FFFFFF"/>
                </a:highlight>
                <a:latin typeface="+mn-lt"/>
              </a:rPr>
              <a:t>-</a:t>
            </a:r>
            <a:r>
              <a:rPr lang="pt-BR" sz="105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n-lt"/>
              </a:rPr>
              <a:t> 07 - Malhas e Grafo de Cena</a:t>
            </a:r>
          </a:p>
          <a:p>
            <a:r>
              <a:rPr lang="pt-BR" sz="1050" b="0" dirty="0">
                <a:solidFill>
                  <a:srgbClr val="0451A5"/>
                </a:solidFill>
                <a:effectLst/>
                <a:highlight>
                  <a:srgbClr val="FFFFFF"/>
                </a:highlight>
                <a:latin typeface="+mn-lt"/>
              </a:rPr>
              <a:t>-</a:t>
            </a:r>
            <a:r>
              <a:rPr lang="pt-BR" sz="105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n-lt"/>
              </a:rPr>
              <a:t> 08 - Interpolação em Triângulos e </a:t>
            </a:r>
            <a:r>
              <a:rPr lang="pt-BR" sz="1050" dirty="0">
                <a:highlight>
                  <a:srgbClr val="FFFFFF"/>
                </a:highlight>
                <a:latin typeface="+mn-lt"/>
              </a:rPr>
              <a:t>Texturas</a:t>
            </a:r>
            <a:endParaRPr lang="pt-BR" sz="1050" b="0" dirty="0">
              <a:solidFill>
                <a:srgbClr val="000000"/>
              </a:solidFill>
              <a:effectLst/>
              <a:highlight>
                <a:srgbClr val="FFFFFF"/>
              </a:highlight>
              <a:latin typeface="+mn-lt"/>
            </a:endParaRPr>
          </a:p>
          <a:p>
            <a:r>
              <a:rPr lang="pt-BR" sz="1050" b="0" dirty="0">
                <a:solidFill>
                  <a:srgbClr val="0451A5"/>
                </a:solidFill>
                <a:effectLst/>
                <a:highlight>
                  <a:srgbClr val="FFFFFF"/>
                </a:highlight>
                <a:latin typeface="+mn-lt"/>
              </a:rPr>
              <a:t>-</a:t>
            </a:r>
            <a:r>
              <a:rPr lang="pt-BR" sz="105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n-lt"/>
              </a:rPr>
              <a:t> 09 - </a:t>
            </a:r>
            <a:r>
              <a:rPr lang="pt-BR" sz="1050" b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n-lt"/>
              </a:rPr>
              <a:t>Anti-aliasing</a:t>
            </a:r>
            <a:r>
              <a:rPr lang="pt-BR" sz="105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n-lt"/>
              </a:rPr>
              <a:t> e Visibilidade</a:t>
            </a:r>
          </a:p>
          <a:p>
            <a:r>
              <a:rPr lang="pt-BR" sz="1050" b="0" dirty="0">
                <a:solidFill>
                  <a:srgbClr val="0451A5"/>
                </a:solidFill>
                <a:effectLst/>
                <a:highlight>
                  <a:srgbClr val="FFFFFF"/>
                </a:highlight>
                <a:latin typeface="+mn-lt"/>
              </a:rPr>
              <a:t>-</a:t>
            </a:r>
            <a:r>
              <a:rPr lang="pt-BR" sz="105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n-lt"/>
              </a:rPr>
              <a:t> 10 - Mapeamento</a:t>
            </a:r>
          </a:p>
          <a:p>
            <a:r>
              <a:rPr lang="pt-BR" sz="1050" b="0" dirty="0">
                <a:solidFill>
                  <a:srgbClr val="0451A5"/>
                </a:solidFill>
                <a:effectLst/>
                <a:highlight>
                  <a:srgbClr val="FFFFFF"/>
                </a:highlight>
                <a:latin typeface="+mn-lt"/>
              </a:rPr>
              <a:t>-</a:t>
            </a:r>
            <a:r>
              <a:rPr lang="pt-BR" sz="105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n-lt"/>
              </a:rPr>
              <a:t> 11 - Materiais e Iluminação</a:t>
            </a:r>
          </a:p>
          <a:p>
            <a:r>
              <a:rPr lang="pt-BR" sz="1050" b="0" dirty="0">
                <a:solidFill>
                  <a:srgbClr val="0451A5"/>
                </a:solidFill>
                <a:effectLst/>
                <a:highlight>
                  <a:srgbClr val="FFFFFF"/>
                </a:highlight>
                <a:latin typeface="+mn-lt"/>
              </a:rPr>
              <a:t>-</a:t>
            </a:r>
            <a:r>
              <a:rPr lang="pt-BR" sz="105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n-lt"/>
              </a:rPr>
              <a:t> 12 - Curvas e Animações</a:t>
            </a:r>
          </a:p>
          <a:p>
            <a:r>
              <a:rPr lang="pt-BR" sz="1050" b="0" dirty="0">
                <a:solidFill>
                  <a:srgbClr val="0451A5"/>
                </a:solidFill>
                <a:effectLst/>
                <a:highlight>
                  <a:srgbClr val="FFFFFF"/>
                </a:highlight>
                <a:latin typeface="+mn-lt"/>
              </a:rPr>
              <a:t>-</a:t>
            </a:r>
            <a:r>
              <a:rPr lang="pt-BR" sz="105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n-lt"/>
              </a:rPr>
              <a:t> 13 - Revisão</a:t>
            </a:r>
            <a:r>
              <a:rPr lang="pt-BR" sz="1050" dirty="0">
                <a:highlight>
                  <a:srgbClr val="FFFFFF"/>
                </a:highlight>
              </a:rPr>
              <a:t> / Estúdio</a:t>
            </a:r>
            <a:endParaRPr lang="pt-BR" sz="1050" b="0" dirty="0">
              <a:solidFill>
                <a:srgbClr val="000000"/>
              </a:solidFill>
              <a:effectLst/>
              <a:highlight>
                <a:srgbClr val="FFFFFF"/>
              </a:highlight>
              <a:latin typeface="+mn-lt"/>
            </a:endParaRPr>
          </a:p>
          <a:p>
            <a:r>
              <a:rPr lang="pt-BR" sz="105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n-lt"/>
              </a:rPr>
              <a:t>- 14 - Arguição</a:t>
            </a:r>
          </a:p>
          <a:p>
            <a:r>
              <a:rPr lang="pt-BR" sz="1050" dirty="0">
                <a:solidFill>
                  <a:srgbClr val="0451A5"/>
                </a:solidFill>
                <a:highlight>
                  <a:srgbClr val="FFFFFF"/>
                </a:highlight>
              </a:rPr>
              <a:t>-</a:t>
            </a:r>
            <a:r>
              <a:rPr lang="pt-BR" sz="1050" dirty="0">
                <a:highlight>
                  <a:srgbClr val="FFFFFF"/>
                </a:highlight>
              </a:rPr>
              <a:t> 15 - Revisão / Estúdio</a:t>
            </a:r>
            <a:endParaRPr lang="pt-BR" sz="1050" b="0" dirty="0">
              <a:solidFill>
                <a:srgbClr val="000000"/>
              </a:solidFill>
              <a:effectLst/>
              <a:highlight>
                <a:srgbClr val="FFFFFF"/>
              </a:highlight>
              <a:latin typeface="+mn-lt"/>
            </a:endParaRPr>
          </a:p>
          <a:p>
            <a:r>
              <a:rPr lang="pt-BR" sz="1050" b="0" dirty="0">
                <a:solidFill>
                  <a:srgbClr val="0451A5"/>
                </a:solidFill>
                <a:effectLst/>
                <a:highlight>
                  <a:srgbClr val="FFFFFF"/>
                </a:highlight>
                <a:latin typeface="+mn-lt"/>
              </a:rPr>
              <a:t>-</a:t>
            </a:r>
            <a:r>
              <a:rPr lang="pt-BR" sz="105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n-lt"/>
              </a:rPr>
              <a:t> 16 - Pipeline Gráfico</a:t>
            </a:r>
          </a:p>
          <a:p>
            <a:r>
              <a:rPr lang="pt-BR" sz="1050" b="0" dirty="0">
                <a:solidFill>
                  <a:srgbClr val="0451A5"/>
                </a:solidFill>
                <a:effectLst/>
                <a:highlight>
                  <a:srgbClr val="FFFFFF"/>
                </a:highlight>
                <a:latin typeface="+mn-lt"/>
              </a:rPr>
              <a:t>-</a:t>
            </a:r>
            <a:r>
              <a:rPr lang="pt-BR" sz="105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n-lt"/>
              </a:rPr>
              <a:t> 17 - </a:t>
            </a:r>
            <a:r>
              <a:rPr lang="pt-BR" sz="1050" b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n-lt"/>
              </a:rPr>
              <a:t>Shaders</a:t>
            </a:r>
            <a:endParaRPr lang="pt-BR" sz="1050" b="0" dirty="0">
              <a:solidFill>
                <a:srgbClr val="000000"/>
              </a:solidFill>
              <a:effectLst/>
              <a:highlight>
                <a:srgbClr val="FFFFFF"/>
              </a:highlight>
              <a:latin typeface="+mn-lt"/>
            </a:endParaRPr>
          </a:p>
          <a:p>
            <a:r>
              <a:rPr lang="pt-BR" sz="1050" dirty="0">
                <a:solidFill>
                  <a:srgbClr val="0451A5"/>
                </a:solidFill>
                <a:highlight>
                  <a:srgbClr val="FFFFFF"/>
                </a:highlight>
              </a:rPr>
              <a:t>-</a:t>
            </a:r>
            <a:r>
              <a:rPr lang="pt-BR" sz="1050" dirty="0">
                <a:highlight>
                  <a:srgbClr val="FFFFFF"/>
                </a:highlight>
              </a:rPr>
              <a:t> 18 - Aleatoriedade e Ruídos</a:t>
            </a:r>
          </a:p>
          <a:p>
            <a:r>
              <a:rPr lang="pt-BR" sz="1050" b="0" dirty="0">
                <a:solidFill>
                  <a:srgbClr val="0451A5"/>
                </a:solidFill>
                <a:effectLst/>
                <a:highlight>
                  <a:srgbClr val="FFFFFF"/>
                </a:highlight>
                <a:latin typeface="+mn-lt"/>
              </a:rPr>
              <a:t>-</a:t>
            </a:r>
            <a:r>
              <a:rPr lang="pt-BR" sz="105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n-lt"/>
              </a:rPr>
              <a:t> </a:t>
            </a:r>
            <a:r>
              <a:rPr lang="pt-BR" sz="1050" dirty="0">
                <a:highlight>
                  <a:srgbClr val="FFFFFF"/>
                </a:highlight>
                <a:latin typeface="+mn-lt"/>
              </a:rPr>
              <a:t>19</a:t>
            </a:r>
            <a:r>
              <a:rPr lang="pt-BR" sz="105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n-lt"/>
              </a:rPr>
              <a:t> - Ray Casting</a:t>
            </a:r>
          </a:p>
          <a:p>
            <a:r>
              <a:rPr lang="pt-BR" sz="1050" dirty="0">
                <a:solidFill>
                  <a:srgbClr val="0451A5"/>
                </a:solidFill>
                <a:highlight>
                  <a:srgbClr val="FFFFFF"/>
                </a:highlight>
              </a:rPr>
              <a:t>-</a:t>
            </a:r>
            <a:r>
              <a:rPr lang="pt-BR" sz="1050" dirty="0">
                <a:highlight>
                  <a:srgbClr val="FFFFFF"/>
                </a:highlight>
              </a:rPr>
              <a:t> 20 - Ray </a:t>
            </a:r>
            <a:r>
              <a:rPr lang="pt-BR" sz="1050" dirty="0" err="1">
                <a:highlight>
                  <a:srgbClr val="FFFFFF"/>
                </a:highlight>
              </a:rPr>
              <a:t>Tracing</a:t>
            </a:r>
            <a:r>
              <a:rPr lang="pt-BR" sz="1050" dirty="0">
                <a:highlight>
                  <a:srgbClr val="FFFFFF"/>
                </a:highlight>
              </a:rPr>
              <a:t> 1</a:t>
            </a:r>
          </a:p>
          <a:p>
            <a:r>
              <a:rPr lang="pt-BR" sz="1050" dirty="0">
                <a:solidFill>
                  <a:srgbClr val="0451A5"/>
                </a:solidFill>
                <a:highlight>
                  <a:srgbClr val="FFFFFF"/>
                </a:highlight>
              </a:rPr>
              <a:t>-</a:t>
            </a:r>
            <a:r>
              <a:rPr lang="pt-BR" sz="1050" dirty="0">
                <a:highlight>
                  <a:srgbClr val="FFFFFF"/>
                </a:highlight>
              </a:rPr>
              <a:t> 21 - Ray </a:t>
            </a:r>
            <a:r>
              <a:rPr lang="pt-BR" sz="1050" dirty="0" err="1">
                <a:highlight>
                  <a:srgbClr val="FFFFFF"/>
                </a:highlight>
              </a:rPr>
              <a:t>Tracing</a:t>
            </a:r>
            <a:r>
              <a:rPr lang="pt-BR" sz="1050" dirty="0">
                <a:highlight>
                  <a:srgbClr val="FFFFFF"/>
                </a:highlight>
              </a:rPr>
              <a:t> 2</a:t>
            </a:r>
            <a:endParaRPr lang="pt-BR" sz="1050" b="0" dirty="0">
              <a:solidFill>
                <a:srgbClr val="0451A5"/>
              </a:solidFill>
              <a:effectLst/>
              <a:highlight>
                <a:srgbClr val="FFFFFF"/>
              </a:highlight>
              <a:latin typeface="+mn-lt"/>
            </a:endParaRPr>
          </a:p>
          <a:p>
            <a:r>
              <a:rPr lang="pt-BR" sz="1050" b="0" dirty="0">
                <a:solidFill>
                  <a:srgbClr val="0451A5"/>
                </a:solidFill>
                <a:effectLst/>
                <a:highlight>
                  <a:srgbClr val="FFFFFF"/>
                </a:highlight>
                <a:latin typeface="+mn-lt"/>
              </a:rPr>
              <a:t>-</a:t>
            </a:r>
            <a:r>
              <a:rPr lang="pt-BR" sz="105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n-lt"/>
              </a:rPr>
              <a:t> 21 - Ray </a:t>
            </a:r>
            <a:r>
              <a:rPr lang="pt-BR" sz="1050" b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n-lt"/>
              </a:rPr>
              <a:t>Marching</a:t>
            </a:r>
            <a:r>
              <a:rPr lang="pt-BR" sz="105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n-lt"/>
              </a:rPr>
              <a:t> 1</a:t>
            </a:r>
          </a:p>
          <a:p>
            <a:r>
              <a:rPr lang="pt-BR" sz="1050" dirty="0">
                <a:solidFill>
                  <a:srgbClr val="0451A5"/>
                </a:solidFill>
                <a:highlight>
                  <a:srgbClr val="FFFFFF"/>
                </a:highlight>
              </a:rPr>
              <a:t>-</a:t>
            </a:r>
            <a:r>
              <a:rPr lang="pt-BR" sz="1050" dirty="0">
                <a:highlight>
                  <a:srgbClr val="FFFFFF"/>
                </a:highlight>
              </a:rPr>
              <a:t> 22 - Ray </a:t>
            </a:r>
            <a:r>
              <a:rPr lang="pt-BR" sz="1050" dirty="0" err="1">
                <a:highlight>
                  <a:srgbClr val="FFFFFF"/>
                </a:highlight>
              </a:rPr>
              <a:t>Marching</a:t>
            </a:r>
            <a:r>
              <a:rPr lang="pt-BR" sz="1050" dirty="0">
                <a:highlight>
                  <a:srgbClr val="FFFFFF"/>
                </a:highlight>
              </a:rPr>
              <a:t> 2</a:t>
            </a:r>
          </a:p>
          <a:p>
            <a:r>
              <a:rPr lang="pt-BR" sz="1050" b="0" dirty="0">
                <a:solidFill>
                  <a:srgbClr val="0451A5"/>
                </a:solidFill>
                <a:effectLst/>
                <a:highlight>
                  <a:srgbClr val="FFFFFF"/>
                </a:highlight>
                <a:latin typeface="+mn-lt"/>
              </a:rPr>
              <a:t>-</a:t>
            </a:r>
            <a:r>
              <a:rPr lang="pt-BR" sz="105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n-lt"/>
              </a:rPr>
              <a:t> 23 - Revisão / Estúdio</a:t>
            </a:r>
          </a:p>
          <a:p>
            <a:r>
              <a:rPr lang="pt-BR" sz="1050" dirty="0">
                <a:solidFill>
                  <a:srgbClr val="0451A5"/>
                </a:solidFill>
                <a:highlight>
                  <a:srgbClr val="FFFFFF"/>
                </a:highlight>
              </a:rPr>
              <a:t>-</a:t>
            </a:r>
            <a:r>
              <a:rPr lang="pt-BR" sz="1050" dirty="0">
                <a:highlight>
                  <a:srgbClr val="FFFFFF"/>
                </a:highlight>
              </a:rPr>
              <a:t> 24 - Revisão / Estúdio</a:t>
            </a:r>
          </a:p>
          <a:p>
            <a:r>
              <a:rPr lang="pt-BR" sz="1050" dirty="0">
                <a:highlight>
                  <a:srgbClr val="FFFFFF"/>
                </a:highlight>
              </a:rPr>
              <a:t>- 25 - Arguição</a:t>
            </a:r>
          </a:p>
        </p:txBody>
      </p:sp>
    </p:spTree>
    <p:extLst>
      <p:ext uri="{BB962C8B-B14F-4D97-AF65-F5344CB8AC3E}">
        <p14:creationId xmlns:p14="http://schemas.microsoft.com/office/powerpoint/2010/main" val="6134339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Bibliografia</a:t>
            </a:r>
            <a:endParaRPr/>
          </a:p>
        </p:txBody>
      </p:sp>
      <p:sp>
        <p:nvSpPr>
          <p:cNvPr id="275" name="Google Shape;275;p31"/>
          <p:cNvSpPr txBox="1">
            <a:spLocks noGrp="1"/>
          </p:cNvSpPr>
          <p:nvPr>
            <p:ph type="body" idx="1"/>
          </p:nvPr>
        </p:nvSpPr>
        <p:spPr>
          <a:xfrm>
            <a:off x="390547" y="838985"/>
            <a:ext cx="8587197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Os documentos passados nas aulas deveriam ser suficiente, mas se desejar, essas são excelentes fontes de informação:</a:t>
            </a:r>
            <a:endParaRPr/>
          </a:p>
        </p:txBody>
      </p:sp>
      <p:sp>
        <p:nvSpPr>
          <p:cNvPr id="276" name="Google Shape;276;p3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495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21</a:t>
            </a:fld>
            <a:endParaRPr/>
          </a:p>
        </p:txBody>
      </p:sp>
      <p:graphicFrame>
        <p:nvGraphicFramePr>
          <p:cNvPr id="277" name="Google Shape;277;p31"/>
          <p:cNvGraphicFramePr/>
          <p:nvPr>
            <p:extLst>
              <p:ext uri="{D42A27DB-BD31-4B8C-83A1-F6EECF244321}">
                <p14:modId xmlns:p14="http://schemas.microsoft.com/office/powerpoint/2010/main" val="2330915390"/>
              </p:ext>
            </p:extLst>
          </p:nvPr>
        </p:nvGraphicFramePr>
        <p:xfrm>
          <a:off x="514597" y="1863895"/>
          <a:ext cx="8238850" cy="1880300"/>
        </p:xfrm>
        <a:graphic>
          <a:graphicData uri="http://schemas.openxmlformats.org/drawingml/2006/table">
            <a:tbl>
              <a:tblPr>
                <a:noFill/>
                <a:tableStyleId>{490565DB-0031-43BA-A8C8-BE7A154BCC97}</a:tableStyleId>
              </a:tblPr>
              <a:tblGrid>
                <a:gridCol w="478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60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5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b="1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</a:t>
                      </a:r>
                      <a:endParaRPr sz="17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HUGHES, John F.; DAM, Andries van; MCGUIRE, Morgan; SKLAR, David F.; FOLEY, James D.; FEINER, Steven K.; AKELEY, Kurt. </a:t>
                      </a:r>
                      <a:r>
                        <a:rPr lang="pt-BR" sz="17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Computer Graphics: Principles and Practice. </a:t>
                      </a:r>
                      <a:r>
                        <a:rPr lang="pt-BR" sz="17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3ª Ed. Addison-Wesley Professional; 2013.</a:t>
                      </a:r>
                      <a:endParaRPr sz="17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b="1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</a:t>
                      </a:r>
                      <a:endParaRPr sz="17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GREGORY, Jason. </a:t>
                      </a:r>
                      <a:r>
                        <a:rPr lang="pt-BR" sz="1700" b="1" u="none" strike="noStrike" cap="none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Game Engine Architecture</a:t>
                      </a:r>
                      <a:r>
                        <a:rPr lang="pt-BR" sz="17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. </a:t>
                      </a:r>
                      <a:r>
                        <a:rPr lang="pt-BR" sz="17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3ª Ed. A K Peters/CRC Press; 2018.</a:t>
                      </a:r>
                      <a:endParaRPr sz="17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b="1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</a:t>
                      </a:r>
                      <a:endParaRPr sz="17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LENGYEL, Eric. </a:t>
                      </a:r>
                      <a:r>
                        <a:rPr lang="pt-BR" sz="1700" b="1" u="none" strike="noStrike" cap="none" dirty="0" err="1">
                          <a:latin typeface="Arial"/>
                          <a:ea typeface="Arial"/>
                          <a:cs typeface="Arial"/>
                          <a:sym typeface="Arial"/>
                        </a:rPr>
                        <a:t>Mathematics</a:t>
                      </a:r>
                      <a:r>
                        <a:rPr lang="pt-BR" sz="1700" b="1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 for 3D Game </a:t>
                      </a:r>
                      <a:r>
                        <a:rPr lang="pt-BR" sz="1700" b="1" u="none" strike="noStrike" cap="none" dirty="0" err="1">
                          <a:latin typeface="Arial"/>
                          <a:ea typeface="Arial"/>
                          <a:cs typeface="Arial"/>
                          <a:sym typeface="Arial"/>
                        </a:rPr>
                        <a:t>Programming</a:t>
                      </a:r>
                      <a:r>
                        <a:rPr lang="pt-BR" sz="1700" b="1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pt-BR" sz="1700" b="1" u="none" strike="noStrike" cap="none" dirty="0" err="1">
                          <a:latin typeface="Arial"/>
                          <a:ea typeface="Arial"/>
                          <a:cs typeface="Arial"/>
                          <a:sym typeface="Arial"/>
                        </a:rPr>
                        <a:t>and</a:t>
                      </a:r>
                      <a:r>
                        <a:rPr lang="pt-BR" sz="1700" b="1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 Computer </a:t>
                      </a:r>
                      <a:r>
                        <a:rPr lang="pt-BR" sz="1700" b="1" u="none" strike="noStrike" cap="none" dirty="0" err="1">
                          <a:latin typeface="Arial"/>
                          <a:ea typeface="Arial"/>
                          <a:cs typeface="Arial"/>
                          <a:sym typeface="Arial"/>
                        </a:rPr>
                        <a:t>Graphics</a:t>
                      </a:r>
                      <a:r>
                        <a:rPr lang="pt-BR" sz="1700" b="1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. </a:t>
                      </a:r>
                      <a:r>
                        <a:rPr lang="pt-BR" sz="17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3ª Ed. </a:t>
                      </a:r>
                      <a:r>
                        <a:rPr lang="pt-BR" sz="1700" u="none" strike="noStrike" cap="none" dirty="0" err="1">
                          <a:latin typeface="Arial"/>
                          <a:ea typeface="Arial"/>
                          <a:cs typeface="Arial"/>
                          <a:sym typeface="Arial"/>
                        </a:rPr>
                        <a:t>Cengage</a:t>
                      </a:r>
                      <a:r>
                        <a:rPr lang="pt-BR" sz="17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 Learning PTR; 2011.</a:t>
                      </a:r>
                      <a:endParaRPr sz="17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8DA56-C6D7-93CE-2B54-442E2A96F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Scratchapixel</a:t>
            </a:r>
            <a:r>
              <a:rPr lang="en-US" dirty="0"/>
              <a:t> (boa </a:t>
            </a:r>
            <a:r>
              <a:rPr lang="en-US" dirty="0" err="1"/>
              <a:t>fonte</a:t>
            </a:r>
            <a:r>
              <a:rPr lang="en-US" dirty="0"/>
              <a:t> online)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9F7C61-B6F1-75E7-6381-C39C1CCD261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22</a:t>
            </a:fld>
            <a:endParaRPr lang="pt-B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42BEC9-C146-F1A0-1C90-F0F2DFABC55F}"/>
              </a:ext>
            </a:extLst>
          </p:cNvPr>
          <p:cNvSpPr txBox="1"/>
          <p:nvPr/>
        </p:nvSpPr>
        <p:spPr>
          <a:xfrm>
            <a:off x="390548" y="5027367"/>
            <a:ext cx="458571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www.scratchapixel.com</a:t>
            </a:r>
            <a:r>
              <a:rPr lang="en-US" dirty="0"/>
              <a:t>/</a:t>
            </a:r>
            <a:r>
              <a:rPr lang="en-US" dirty="0" err="1"/>
              <a:t>index.html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54A48B1-930B-A8BA-5300-F4006EF3271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0224" y="789670"/>
            <a:ext cx="5596128" cy="4077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3153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Avaliação</a:t>
            </a:r>
            <a:endParaRPr/>
          </a:p>
        </p:txBody>
      </p:sp>
      <p:sp>
        <p:nvSpPr>
          <p:cNvPr id="284" name="Google Shape;284;p32"/>
          <p:cNvSpPr txBox="1">
            <a:spLocks noGrp="1"/>
          </p:cNvSpPr>
          <p:nvPr>
            <p:ph type="body" idx="1"/>
          </p:nvPr>
        </p:nvSpPr>
        <p:spPr>
          <a:xfrm>
            <a:off x="190747" y="858562"/>
            <a:ext cx="8428200" cy="1617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indent="-355600">
              <a:spcBef>
                <a:spcPts val="0"/>
              </a:spcBef>
              <a:buChar char="●"/>
            </a:pPr>
            <a:r>
              <a:rPr lang="pt-BR" dirty="0"/>
              <a:t>Projetos do Curso : Projetos 1, 2 e 3</a:t>
            </a:r>
            <a:endParaRPr dirty="0"/>
          </a:p>
          <a:p>
            <a:pPr marL="914400" lvl="1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pt-BR" sz="1800" dirty="0"/>
              <a:t>Projetos terão entregas parciais</a:t>
            </a:r>
          </a:p>
          <a:p>
            <a:pPr lvl="1">
              <a:spcBef>
                <a:spcPts val="0"/>
              </a:spcBef>
              <a:buFont typeface="Arial"/>
              <a:buChar char="○"/>
            </a:pPr>
            <a:r>
              <a:rPr lang="pt-BR" sz="1800" dirty="0"/>
              <a:t>Para os projetos 1 e 3, haverá uma arguição (nota final: média geométrica entre as notas do projeto e da arguição)</a:t>
            </a:r>
          </a:p>
          <a:p>
            <a:pPr lvl="1">
              <a:spcBef>
                <a:spcPts val="0"/>
              </a:spcBef>
              <a:buChar char="○"/>
            </a:pPr>
            <a:r>
              <a:rPr lang="pt-BR" sz="1800" dirty="0"/>
              <a:t>Pesos: 40% (P1), 20% (P2) e 40% (P3)</a:t>
            </a:r>
          </a:p>
          <a:p>
            <a:pPr marL="101600" indent="0">
              <a:spcBef>
                <a:spcPts val="0"/>
              </a:spcBef>
            </a:pPr>
            <a:endParaRPr lang="pt-BR" sz="1800" b="1" dirty="0"/>
          </a:p>
        </p:txBody>
      </p:sp>
      <p:sp>
        <p:nvSpPr>
          <p:cNvPr id="285" name="Google Shape;285;p3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495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23</a:t>
            </a:fld>
            <a:endParaRPr/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B4E06CC5-D253-5BB6-24F6-1F53ECFB268E}"/>
              </a:ext>
            </a:extLst>
          </p:cNvPr>
          <p:cNvGrpSpPr/>
          <p:nvPr/>
        </p:nvGrpSpPr>
        <p:grpSpPr>
          <a:xfrm>
            <a:off x="303743" y="2857233"/>
            <a:ext cx="8178631" cy="2403964"/>
            <a:chOff x="303743" y="2857233"/>
            <a:chExt cx="8178631" cy="2403964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A85D84F7-8CC0-5ED4-F4DA-28E5FE09F3F4}"/>
                </a:ext>
              </a:extLst>
            </p:cNvPr>
            <p:cNvGrpSpPr/>
            <p:nvPr/>
          </p:nvGrpSpPr>
          <p:grpSpPr>
            <a:xfrm>
              <a:off x="303743" y="3066583"/>
              <a:ext cx="8178631" cy="2194614"/>
              <a:chOff x="1527642" y="2770329"/>
              <a:chExt cx="5424147" cy="1455488"/>
            </a:xfrm>
          </p:grpSpPr>
          <p:sp>
            <p:nvSpPr>
              <p:cNvPr id="286" name="Google Shape;286;p32"/>
              <p:cNvSpPr/>
              <p:nvPr/>
            </p:nvSpPr>
            <p:spPr>
              <a:xfrm>
                <a:off x="1527642" y="2770329"/>
                <a:ext cx="1568544" cy="369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algn="ctr"/>
                <a:r>
                  <a:rPr lang="pt-BR" sz="1800" dirty="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Projeto 1</a:t>
                </a:r>
                <a:r>
                  <a:rPr lang="pt-BR" sz="1800" dirty="0">
                    <a:solidFill>
                      <a:schemeClr val="dk1"/>
                    </a:solidFill>
                  </a:rPr>
                  <a:t>:</a:t>
                </a:r>
                <a:endParaRPr lang="pt-BR" dirty="0">
                  <a:solidFill>
                    <a:schemeClr val="dk1"/>
                  </a:solidFill>
                </a:endParaRPr>
              </a:p>
              <a:p>
                <a:pPr marL="0" marR="0" lvl="0" indent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1800" dirty="0" err="1">
                    <a:solidFill>
                      <a:schemeClr val="dk1"/>
                    </a:solidFill>
                  </a:rPr>
                  <a:t>Rasterizador</a:t>
                </a:r>
                <a:r>
                  <a:rPr lang="pt-BR" sz="1800" dirty="0">
                    <a:solidFill>
                      <a:schemeClr val="dk1"/>
                    </a:solidFill>
                  </a:rPr>
                  <a:t> (CPU)</a:t>
                </a: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287" name="Google Shape;287;p32"/>
              <p:cNvSpPr/>
              <p:nvPr/>
            </p:nvSpPr>
            <p:spPr>
              <a:xfrm>
                <a:off x="3759324" y="2770340"/>
                <a:ext cx="1237324" cy="369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algn="ctr"/>
                <a:r>
                  <a:rPr lang="pt-BR" sz="1800" dirty="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Projeto </a:t>
                </a:r>
                <a:r>
                  <a:rPr lang="pt-BR" sz="1800" dirty="0">
                    <a:solidFill>
                      <a:schemeClr val="dk1"/>
                    </a:solidFill>
                  </a:rPr>
                  <a:t>2</a:t>
                </a:r>
                <a:r>
                  <a:rPr lang="pt-BR" sz="1800" dirty="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: </a:t>
                </a:r>
                <a:endParaRPr lang="pt-BR" sz="1800" dirty="0">
                  <a:solidFill>
                    <a:schemeClr val="dk1"/>
                  </a:solidFill>
                </a:endParaRPr>
              </a:p>
              <a:p>
                <a:pPr marL="0" marR="0" lvl="0" indent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1800" dirty="0" err="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Shaders</a:t>
                </a:r>
                <a:r>
                  <a:rPr lang="pt-BR" sz="1800" dirty="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(GPU)</a:t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</a:endParaRPr>
              </a:p>
            </p:txBody>
          </p:sp>
          <p:pic>
            <p:nvPicPr>
              <p:cNvPr id="289" name="Google Shape;289;p32"/>
              <p:cNvPicPr preferRelativeResize="0"/>
              <p:nvPr/>
            </p:nvPicPr>
            <p:blipFill rotWithShape="1">
              <a:blip r:embed="rId5" cstate="hq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27807" y="3242479"/>
                <a:ext cx="1478400" cy="95169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90" name="Google Shape;290;p32"/>
              <p:cNvPicPr preferRelativeResize="0"/>
              <p:nvPr/>
            </p:nvPicPr>
            <p:blipFill>
              <a:blip r:embed="rId6" cstate="hq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530722" y="3261973"/>
                <a:ext cx="1421067" cy="96384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4" name="Google Shape;287;p32">
              <a:extLst>
                <a:ext uri="{FF2B5EF4-FFF2-40B4-BE49-F238E27FC236}">
                  <a16:creationId xmlns:a16="http://schemas.microsoft.com/office/drawing/2014/main" id="{019D4083-5435-BF57-9EC9-28E27995E32D}"/>
                </a:ext>
              </a:extLst>
            </p:cNvPr>
            <p:cNvSpPr/>
            <p:nvPr/>
          </p:nvSpPr>
          <p:spPr>
            <a:xfrm>
              <a:off x="6478189" y="2857233"/>
              <a:ext cx="1865660" cy="9506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/>
              <a:r>
                <a:rPr lang="pt-BR" sz="1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Projeto </a:t>
              </a:r>
              <a:r>
                <a:rPr lang="pt-BR" sz="1800" dirty="0">
                  <a:solidFill>
                    <a:schemeClr val="dk1"/>
                  </a:solidFill>
                </a:rPr>
                <a:t>3</a:t>
              </a:r>
              <a:r>
                <a:rPr lang="pt-BR" sz="1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: </a:t>
              </a:r>
              <a:endParaRPr lang="pt-BR" sz="1800" dirty="0">
                <a:solidFill>
                  <a:schemeClr val="dk1"/>
                </a:solidFill>
              </a:endParaRPr>
            </a:p>
            <a:p>
              <a:pPr algn="ctr"/>
              <a:r>
                <a:rPr lang="pt-BR" sz="1800" dirty="0">
                  <a:solidFill>
                    <a:schemeClr val="dk1"/>
                  </a:solidFill>
                </a:rPr>
                <a:t>Ray </a:t>
              </a:r>
              <a:r>
                <a:rPr lang="pt-BR" sz="1800" dirty="0" err="1">
                  <a:solidFill>
                    <a:schemeClr val="dk1"/>
                  </a:solidFill>
                </a:rPr>
                <a:t>Tracing</a:t>
              </a:r>
              <a:r>
                <a:rPr lang="pt-BR" sz="1800" dirty="0">
                  <a:solidFill>
                    <a:schemeClr val="dk1"/>
                  </a:solidFill>
                </a:rPr>
                <a:t> </a:t>
              </a:r>
              <a:r>
                <a:rPr lang="pt-BR" dirty="0">
                  <a:solidFill>
                    <a:schemeClr val="dk1"/>
                  </a:solidFill>
                </a:rPr>
                <a:t>OU</a:t>
              </a:r>
            </a:p>
            <a:p>
              <a:pPr algn="ctr"/>
              <a:r>
                <a:rPr lang="pt-BR" sz="1800" dirty="0"/>
                <a:t>Ray </a:t>
              </a:r>
              <a:r>
                <a:rPr lang="pt-BR" sz="1800" err="1"/>
                <a:t>Marching</a:t>
              </a:r>
              <a:endParaRPr lang="pt-BR" sz="1800"/>
            </a:p>
          </p:txBody>
        </p:sp>
      </p:grpSp>
      <p:pic>
        <p:nvPicPr>
          <p:cNvPr id="3" name="capture">
            <a:hlinkClick r:id="" action="ppaction://media"/>
            <a:extLst>
              <a:ext uri="{FF2B5EF4-FFF2-40B4-BE49-F238E27FC236}">
                <a16:creationId xmlns:a16="http://schemas.microsoft.com/office/drawing/2014/main" id="{17D1D1D7-22A3-791F-EC7D-4467E07ABA67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584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264105" y="3778500"/>
            <a:ext cx="2615790" cy="14713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Política de Atrasos nas Entregas</a:t>
            </a:r>
            <a:endParaRPr/>
          </a:p>
        </p:txBody>
      </p:sp>
      <p:sp>
        <p:nvSpPr>
          <p:cNvPr id="299" name="Google Shape;299;p33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b="1" dirty="0"/>
              <a:t>As entregas são até 11:59 do dia marcado.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b="1" dirty="0"/>
              <a:t>Para cada dia atrasado a nota é reduzida em 1 ponto.</a:t>
            </a:r>
            <a:endParaRPr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r>
              <a:rPr lang="pt-BR" sz="1800" dirty="0"/>
              <a:t>(Isso não significa que todos que entregarem no prazo receberão 10, se o trabalho fosse receber 5 e chegou atrasado um dia, a nota do trabalho vai virar 4)</a:t>
            </a:r>
            <a:endParaRPr dirty="0"/>
          </a:p>
        </p:txBody>
      </p:sp>
      <p:sp>
        <p:nvSpPr>
          <p:cNvPr id="300" name="Google Shape;300;p3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495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24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/>
              <a:t>Ferramentas de Inteligência Artificial</a:t>
            </a:r>
            <a:endParaRPr dirty="0"/>
          </a:p>
        </p:txBody>
      </p:sp>
      <p:sp>
        <p:nvSpPr>
          <p:cNvPr id="299" name="Google Shape;299;p33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b="1" dirty="0"/>
              <a:t>Para as tarefas e discussões conceituais</a:t>
            </a: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pediremos que vocês não usem ferramentas de IA</a:t>
            </a: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lang="pt-BR" dirty="0"/>
          </a:p>
          <a:p>
            <a:pPr marL="0" indent="0"/>
            <a:r>
              <a:rPr lang="pt-BR" b="1" dirty="0"/>
              <a:t>Para exercícios práticos e projetos</a:t>
            </a:r>
          </a:p>
          <a:p>
            <a:pPr marL="0" indent="0"/>
            <a:r>
              <a:rPr lang="pt-BR" dirty="0"/>
              <a:t>use com moderação</a:t>
            </a: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lang="pt-BR" dirty="0"/>
          </a:p>
        </p:txBody>
      </p:sp>
      <p:sp>
        <p:nvSpPr>
          <p:cNvPr id="300" name="Google Shape;300;p3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495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566432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3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67"/>
              <a:buFont typeface="Verdana"/>
              <a:buNone/>
            </a:pPr>
            <a:endParaRPr/>
          </a:p>
        </p:txBody>
      </p:sp>
      <p:sp>
        <p:nvSpPr>
          <p:cNvPr id="306" name="Google Shape;306;p34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Verdana"/>
              <a:buNone/>
            </a:pPr>
            <a:r>
              <a:rPr lang="pt-BR" sz="3200"/>
              <a:t>Perguntas?</a:t>
            </a:r>
            <a:endParaRPr/>
          </a:p>
        </p:txBody>
      </p:sp>
      <p:sp>
        <p:nvSpPr>
          <p:cNvPr id="307" name="Google Shape;307;p3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495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26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966787" y="2262188"/>
            <a:ext cx="7343775" cy="595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Verdana"/>
              <a:buNone/>
            </a:pPr>
            <a:r>
              <a:rPr lang="pt-BR"/>
              <a:t>Computação Gráfica</a:t>
            </a:r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2"/>
          </p:nvPr>
        </p:nvSpPr>
        <p:spPr>
          <a:xfrm>
            <a:off x="966787" y="2857501"/>
            <a:ext cx="73437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Verdana"/>
              <a:buNone/>
            </a:pPr>
            <a:r>
              <a:rPr lang="pt-BR" dirty="0"/>
              <a:t>X3D e Linhas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048709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6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/>
              <a:t>Como armazenar os dados da cena?</a:t>
            </a:r>
            <a:endParaRPr dirty="0"/>
          </a:p>
        </p:txBody>
      </p:sp>
      <p:sp>
        <p:nvSpPr>
          <p:cNvPr id="568" name="Google Shape;568;p61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Nós precisamos de uma forma de armazenar os dados:</a:t>
            </a:r>
            <a:endParaRPr dirty="0"/>
          </a:p>
        </p:txBody>
      </p:sp>
      <p:sp>
        <p:nvSpPr>
          <p:cNvPr id="569" name="Google Shape;569;p6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495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28</a:t>
            </a:fld>
            <a:endParaRPr/>
          </a:p>
        </p:txBody>
      </p:sp>
      <p:pic>
        <p:nvPicPr>
          <p:cNvPr id="570" name="Google Shape;570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76175" y="1605925"/>
            <a:ext cx="6142601" cy="3479500"/>
          </a:xfrm>
          <a:prstGeom prst="rect">
            <a:avLst/>
          </a:prstGeom>
          <a:noFill/>
          <a:ln>
            <a:noFill/>
          </a:ln>
        </p:spPr>
      </p:pic>
      <p:sp>
        <p:nvSpPr>
          <p:cNvPr id="571" name="Google Shape;571;p61"/>
          <p:cNvSpPr txBox="1"/>
          <p:nvPr/>
        </p:nvSpPr>
        <p:spPr>
          <a:xfrm>
            <a:off x="381500" y="1605925"/>
            <a:ext cx="2204700" cy="1979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pt-BR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Superfícies</a:t>
            </a:r>
            <a:endParaRPr sz="20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lvl="0" indent="-342900">
              <a:spcBef>
                <a:spcPts val="400"/>
              </a:spcBef>
              <a:buClr>
                <a:schemeClr val="dk1"/>
              </a:buClr>
              <a:buSzPts val="2000"/>
              <a:buChar char="•"/>
            </a:pPr>
            <a:r>
              <a:rPr lang="pt-BR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Materiais </a:t>
            </a:r>
          </a:p>
          <a:p>
            <a:pPr marL="342900" lvl="0" indent="-342900">
              <a:spcBef>
                <a:spcPts val="400"/>
              </a:spcBef>
              <a:buClr>
                <a:schemeClr val="dk1"/>
              </a:buClr>
              <a:buSzPts val="2000"/>
              <a:buChar char="•"/>
            </a:pPr>
            <a:r>
              <a:rPr lang="pt-BR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Animações</a:t>
            </a:r>
            <a:endParaRPr sz="20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pt-BR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Luzes</a:t>
            </a:r>
            <a:endParaRPr sz="20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pt-BR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Câmeras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59126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Extensible Markup Language (XML)</a:t>
            </a:r>
            <a:br>
              <a:rPr lang="pt-BR"/>
            </a:br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1"/>
          </p:nvPr>
        </p:nvSpPr>
        <p:spPr>
          <a:xfrm>
            <a:off x="390550" y="838975"/>
            <a:ext cx="8428200" cy="45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95784" lvl="0" indent="-195784" algn="l" rtl="0">
              <a:spcBef>
                <a:spcPts val="0"/>
              </a:spcBef>
              <a:spcAft>
                <a:spcPts val="0"/>
              </a:spcAft>
              <a:buClr>
                <a:srgbClr val="FEC524"/>
              </a:buClr>
              <a:buSzPts val="2000"/>
              <a:buFont typeface="Verdana"/>
              <a:buChar char="•"/>
            </a:pPr>
            <a:r>
              <a:rPr lang="pt-BR"/>
              <a:t>XML é usado para estruturar dados</a:t>
            </a:r>
            <a:endParaRPr/>
          </a:p>
          <a:p>
            <a:pPr marL="195784" lvl="0" indent="-195784" algn="l" rtl="0">
              <a:spcBef>
                <a:spcPts val="400"/>
              </a:spcBef>
              <a:spcAft>
                <a:spcPts val="0"/>
              </a:spcAft>
              <a:buClr>
                <a:srgbClr val="FEC524"/>
              </a:buClr>
              <a:buSzPts val="2000"/>
              <a:buFont typeface="Verdana"/>
              <a:buChar char="•"/>
            </a:pPr>
            <a:r>
              <a:rPr lang="pt-BR"/>
              <a:t>XML é codificado em texto</a:t>
            </a:r>
            <a:endParaRPr/>
          </a:p>
          <a:p>
            <a:pPr marL="195784" lvl="0" indent="-195784" algn="l" rtl="0">
              <a:spcBef>
                <a:spcPts val="400"/>
              </a:spcBef>
              <a:spcAft>
                <a:spcPts val="0"/>
              </a:spcAft>
              <a:buClr>
                <a:srgbClr val="FEC524"/>
              </a:buClr>
              <a:buSzPts val="2000"/>
              <a:buFont typeface="Verdana"/>
              <a:buChar char="•"/>
            </a:pPr>
            <a:r>
              <a:rPr lang="pt-BR"/>
              <a:t>XML lembra o HTML e específica do XHTML</a:t>
            </a:r>
            <a:endParaRPr/>
          </a:p>
          <a:p>
            <a:pPr marL="195784" lvl="0" indent="-195784" algn="l" rtl="0">
              <a:spcBef>
                <a:spcPts val="400"/>
              </a:spcBef>
              <a:spcAft>
                <a:spcPts val="0"/>
              </a:spcAft>
              <a:buClr>
                <a:srgbClr val="FEC524"/>
              </a:buClr>
              <a:buSzPts val="2000"/>
              <a:buFont typeface="Verdana"/>
              <a:buChar char="•"/>
            </a:pPr>
            <a:r>
              <a:rPr lang="pt-BR"/>
              <a:t>XML usa muito texto para organizar dados</a:t>
            </a:r>
            <a:endParaRPr/>
          </a:p>
          <a:p>
            <a:pPr marL="195784" lvl="0" indent="-195784" algn="l" rtl="0">
              <a:spcBef>
                <a:spcPts val="400"/>
              </a:spcBef>
              <a:spcAft>
                <a:spcPts val="0"/>
              </a:spcAft>
              <a:buClr>
                <a:srgbClr val="FEC524"/>
              </a:buClr>
              <a:buSzPts val="2000"/>
              <a:buFont typeface="Verdana"/>
              <a:buChar char="•"/>
            </a:pPr>
            <a:r>
              <a:rPr lang="pt-BR"/>
              <a:t>XML é livre de licença, independente de plataforma e bem suportado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b="1">
                <a:solidFill>
                  <a:srgbClr val="C00026"/>
                </a:solidFill>
              </a:rPr>
              <a:t>Na prática as pessoas estão migrando de XML para JSON (JavaScript Object Notation)</a:t>
            </a:r>
            <a:endParaRPr b="1">
              <a:solidFill>
                <a:srgbClr val="C00026"/>
              </a:solidFill>
            </a:endParaRPr>
          </a:p>
        </p:txBody>
      </p:sp>
      <p:sp>
        <p:nvSpPr>
          <p:cNvPr id="42" name="Google Shape;42;p6"/>
          <p:cNvSpPr/>
          <p:nvPr/>
        </p:nvSpPr>
        <p:spPr>
          <a:xfrm>
            <a:off x="1758250" y="3117308"/>
            <a:ext cx="5692800" cy="12003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&lt;?xml version="1.0" encoding="UTF-8"?&gt;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&lt;texto&gt;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&lt;frase&gt;hello world&lt;/frase&gt;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&lt;/texto&gt;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07841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Sobre esse curso</a:t>
            </a:r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Verdana"/>
              <a:buNone/>
            </a:pPr>
            <a:r>
              <a:rPr lang="pt-BR" sz="2100" dirty="0"/>
              <a:t>Uma visão geral dos principais tópicos e técnicas em computação gráfica: geometria, renderização, cores, texturas, iluminação, animação, imagens, etc.</a:t>
            </a:r>
            <a:endParaRPr dirty="0"/>
          </a:p>
          <a:p>
            <a:pPr marL="0" lvl="0" indent="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Verdana"/>
              <a:buNone/>
            </a:pPr>
            <a:endParaRPr sz="2100" dirty="0"/>
          </a:p>
          <a:p>
            <a:pPr marL="0" lvl="0" indent="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Verdana"/>
              <a:buNone/>
            </a:pPr>
            <a:r>
              <a:rPr lang="pt-BR" sz="2100" dirty="0"/>
              <a:t>Aprenda fazendo:</a:t>
            </a:r>
            <a:endParaRPr dirty="0"/>
          </a:p>
          <a:p>
            <a:pPr marL="342900" lvl="0" indent="-34290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lang="pt-BR" sz="2100" dirty="0"/>
              <a:t>Diversas atividades em aula para verificar, desenvolver e praticar suas habilidades;</a:t>
            </a:r>
            <a:endParaRPr sz="2100" dirty="0"/>
          </a:p>
          <a:p>
            <a:pPr marL="342900" lvl="0" indent="-34290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lang="pt-BR" sz="2100" dirty="0"/>
              <a:t>Desenvolvimento de projetos para colocar todo esse conhecimento para funcionar.</a:t>
            </a:r>
            <a:endParaRPr dirty="0"/>
          </a:p>
          <a:p>
            <a:pPr marL="0" lvl="0" indent="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Verdana"/>
              <a:buNone/>
            </a:pPr>
            <a:endParaRPr sz="2100" dirty="0"/>
          </a:p>
        </p:txBody>
      </p:sp>
      <p:sp>
        <p:nvSpPr>
          <p:cNvPr id="53" name="Google Shape;53;p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495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</a:t>
            </a:fld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XML - Elementos e Atributos</a:t>
            </a:r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1"/>
          </p:nvPr>
        </p:nvSpPr>
        <p:spPr>
          <a:xfrm>
            <a:off x="390550" y="838982"/>
            <a:ext cx="84282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92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pt-BR" sz="1900"/>
              <a:t>O XML possui elementos que podem conter outros elementos</a:t>
            </a:r>
            <a:endParaRPr sz="1900"/>
          </a:p>
          <a:p>
            <a:pPr marL="457200" lvl="0" indent="-3492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pt-BR" sz="1900"/>
              <a:t>Atributos são valores colocados dentro dos elementos</a:t>
            </a:r>
            <a:endParaRPr sz="1900"/>
          </a:p>
        </p:txBody>
      </p:sp>
      <p:sp>
        <p:nvSpPr>
          <p:cNvPr id="49" name="Google Shape;49;p7"/>
          <p:cNvSpPr/>
          <p:nvPr/>
        </p:nvSpPr>
        <p:spPr>
          <a:xfrm>
            <a:off x="4224752" y="2135703"/>
            <a:ext cx="4422300" cy="2257185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250" b="1" dirty="0">
                <a:solidFill>
                  <a:srgbClr val="5FB4B4"/>
                </a:solidFill>
              </a:rPr>
              <a:t>&lt;</a:t>
            </a:r>
            <a:r>
              <a:rPr lang="pt-BR" sz="1250" b="1" dirty="0">
                <a:solidFill>
                  <a:srgbClr val="EC5F66"/>
                </a:solidFill>
              </a:rPr>
              <a:t>Shape</a:t>
            </a:r>
            <a:r>
              <a:rPr lang="pt-BR" sz="1250" b="1" dirty="0">
                <a:solidFill>
                  <a:srgbClr val="5FB4B4"/>
                </a:solidFill>
              </a:rPr>
              <a:t>&gt;</a:t>
            </a:r>
            <a:endParaRPr sz="1250" b="1" dirty="0">
              <a:solidFill>
                <a:srgbClr val="5FB4B4"/>
              </a:solidFill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250" b="1" dirty="0">
                <a:solidFill>
                  <a:srgbClr val="D8DEE9"/>
                </a:solidFill>
              </a:rPr>
              <a:t>    </a:t>
            </a:r>
            <a:r>
              <a:rPr lang="pt-BR" sz="1250" b="1" dirty="0">
                <a:solidFill>
                  <a:srgbClr val="5FB4B4"/>
                </a:solidFill>
              </a:rPr>
              <a:t>&lt;</a:t>
            </a:r>
            <a:r>
              <a:rPr lang="pt-BR" sz="1250" b="1" dirty="0" err="1">
                <a:solidFill>
                  <a:srgbClr val="EC5F66"/>
                </a:solidFill>
              </a:rPr>
              <a:t>TriangleSet</a:t>
            </a:r>
            <a:r>
              <a:rPr lang="pt-BR" sz="1250" b="1" dirty="0">
                <a:solidFill>
                  <a:srgbClr val="5FB4B4"/>
                </a:solidFill>
              </a:rPr>
              <a:t>&gt;</a:t>
            </a:r>
            <a:endParaRPr sz="1250" b="1" dirty="0">
              <a:solidFill>
                <a:srgbClr val="5FB4B4"/>
              </a:solidFill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250" b="1" dirty="0">
                <a:solidFill>
                  <a:srgbClr val="D8DEE9"/>
                </a:solidFill>
              </a:rPr>
              <a:t>         </a:t>
            </a:r>
            <a:r>
              <a:rPr lang="pt-BR" sz="1250" b="1" dirty="0">
                <a:solidFill>
                  <a:srgbClr val="5FB4B4"/>
                </a:solidFill>
              </a:rPr>
              <a:t>&lt;</a:t>
            </a:r>
            <a:r>
              <a:rPr lang="pt-BR" sz="1250" b="1" dirty="0" err="1">
                <a:solidFill>
                  <a:srgbClr val="EC5F66"/>
                </a:solidFill>
              </a:rPr>
              <a:t>Coordinate</a:t>
            </a:r>
            <a:r>
              <a:rPr lang="pt-BR" sz="1250" b="1" dirty="0">
                <a:solidFill>
                  <a:srgbClr val="D8DEE9"/>
                </a:solidFill>
              </a:rPr>
              <a:t> </a:t>
            </a:r>
            <a:r>
              <a:rPr lang="pt-BR" sz="1250" b="1" dirty="0">
                <a:solidFill>
                  <a:srgbClr val="C695C6"/>
                </a:solidFill>
              </a:rPr>
              <a:t>point</a:t>
            </a:r>
            <a:r>
              <a:rPr lang="pt-BR" sz="1250" b="1" dirty="0">
                <a:solidFill>
                  <a:srgbClr val="A6ACB9"/>
                </a:solidFill>
              </a:rPr>
              <a:t>=</a:t>
            </a:r>
            <a:r>
              <a:rPr lang="pt-BR" sz="1250" b="1" dirty="0">
                <a:solidFill>
                  <a:srgbClr val="5FB4B4"/>
                </a:solidFill>
              </a:rPr>
              <a:t>'</a:t>
            </a:r>
            <a:r>
              <a:rPr lang="pt-BR" sz="1250" b="1" dirty="0">
                <a:solidFill>
                  <a:srgbClr val="99C794"/>
                </a:solidFill>
              </a:rPr>
              <a:t>-5 1 3 -3 2 1 -5 4 0</a:t>
            </a:r>
            <a:r>
              <a:rPr lang="pt-BR" sz="1250" b="1" dirty="0">
                <a:solidFill>
                  <a:srgbClr val="5FB4B4"/>
                </a:solidFill>
              </a:rPr>
              <a:t>'/&gt;</a:t>
            </a:r>
            <a:endParaRPr sz="1250" b="1" dirty="0">
              <a:solidFill>
                <a:srgbClr val="5FB4B4"/>
              </a:solidFill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250" b="1" dirty="0">
                <a:solidFill>
                  <a:srgbClr val="D8DEE9"/>
                </a:solidFill>
              </a:rPr>
              <a:t>    </a:t>
            </a:r>
            <a:r>
              <a:rPr lang="pt-BR" sz="1250" b="1" dirty="0">
                <a:solidFill>
                  <a:srgbClr val="5FB4B4"/>
                </a:solidFill>
              </a:rPr>
              <a:t>&lt;/</a:t>
            </a:r>
            <a:r>
              <a:rPr lang="pt-BR" sz="1250" b="1" dirty="0" err="1">
                <a:solidFill>
                  <a:srgbClr val="EC5F66"/>
                </a:solidFill>
              </a:rPr>
              <a:t>TriangleSet</a:t>
            </a:r>
            <a:r>
              <a:rPr lang="pt-BR" sz="1250" b="1" dirty="0">
                <a:solidFill>
                  <a:srgbClr val="5FB4B4"/>
                </a:solidFill>
              </a:rPr>
              <a:t>&gt;</a:t>
            </a:r>
            <a:endParaRPr sz="1250" b="1" dirty="0">
              <a:solidFill>
                <a:srgbClr val="5FB4B4"/>
              </a:solidFill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250" b="1" dirty="0">
                <a:solidFill>
                  <a:srgbClr val="D8DEE9"/>
                </a:solidFill>
              </a:rPr>
              <a:t>    </a:t>
            </a:r>
            <a:r>
              <a:rPr lang="pt-BR" sz="1250" b="1" dirty="0">
                <a:solidFill>
                  <a:srgbClr val="5FB4B4"/>
                </a:solidFill>
              </a:rPr>
              <a:t>&lt;</a:t>
            </a:r>
            <a:r>
              <a:rPr lang="pt-BR" sz="1250" b="1" dirty="0">
                <a:solidFill>
                  <a:srgbClr val="EC5F66"/>
                </a:solidFill>
              </a:rPr>
              <a:t>Appearance</a:t>
            </a:r>
            <a:r>
              <a:rPr lang="pt-BR" sz="1250" b="1" dirty="0">
                <a:solidFill>
                  <a:srgbClr val="5FB4B4"/>
                </a:solidFill>
              </a:rPr>
              <a:t>&gt;</a:t>
            </a:r>
            <a:endParaRPr sz="1250" b="1" dirty="0">
              <a:solidFill>
                <a:srgbClr val="5FB4B4"/>
              </a:solidFill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250" b="1" dirty="0">
                <a:solidFill>
                  <a:srgbClr val="D8DEE9"/>
                </a:solidFill>
              </a:rPr>
              <a:t>         </a:t>
            </a:r>
            <a:r>
              <a:rPr lang="pt-BR" sz="1250" b="1" dirty="0">
                <a:solidFill>
                  <a:srgbClr val="5FB4B4"/>
                </a:solidFill>
              </a:rPr>
              <a:t>&lt;</a:t>
            </a:r>
            <a:r>
              <a:rPr lang="pt-BR" sz="1250" b="1" dirty="0">
                <a:solidFill>
                  <a:srgbClr val="EC5F66"/>
                </a:solidFill>
              </a:rPr>
              <a:t>Material</a:t>
            </a:r>
            <a:r>
              <a:rPr lang="pt-BR" sz="1250" b="1" dirty="0">
                <a:solidFill>
                  <a:srgbClr val="D8DEE9"/>
                </a:solidFill>
              </a:rPr>
              <a:t> </a:t>
            </a:r>
            <a:r>
              <a:rPr lang="pt-BR" sz="1250" b="1" dirty="0" err="1">
                <a:solidFill>
                  <a:srgbClr val="C695C6"/>
                </a:solidFill>
              </a:rPr>
              <a:t>diffuseColor</a:t>
            </a:r>
            <a:r>
              <a:rPr lang="pt-BR" sz="1250" b="1" dirty="0">
                <a:solidFill>
                  <a:srgbClr val="A6ACB9"/>
                </a:solidFill>
              </a:rPr>
              <a:t>=</a:t>
            </a:r>
            <a:r>
              <a:rPr lang="pt-BR" sz="1250" b="1" dirty="0">
                <a:solidFill>
                  <a:srgbClr val="5FB4B4"/>
                </a:solidFill>
              </a:rPr>
              <a:t>'</a:t>
            </a:r>
            <a:r>
              <a:rPr lang="pt-BR" sz="1250" b="1" dirty="0">
                <a:solidFill>
                  <a:srgbClr val="99C794"/>
                </a:solidFill>
              </a:rPr>
              <a:t>1 0 0</a:t>
            </a:r>
            <a:r>
              <a:rPr lang="pt-BR" sz="1250" b="1" dirty="0">
                <a:solidFill>
                  <a:srgbClr val="5FB4B4"/>
                </a:solidFill>
              </a:rPr>
              <a:t>'/&gt;</a:t>
            </a:r>
            <a:endParaRPr sz="1250" b="1" dirty="0">
              <a:solidFill>
                <a:srgbClr val="5FB4B4"/>
              </a:solidFill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250" b="1" dirty="0">
                <a:solidFill>
                  <a:srgbClr val="D8DEE9"/>
                </a:solidFill>
              </a:rPr>
              <a:t>    </a:t>
            </a:r>
            <a:r>
              <a:rPr lang="pt-BR" sz="1250" b="1" dirty="0">
                <a:solidFill>
                  <a:srgbClr val="5FB4B4"/>
                </a:solidFill>
              </a:rPr>
              <a:t>&lt;/</a:t>
            </a:r>
            <a:r>
              <a:rPr lang="pt-BR" sz="1250" b="1" dirty="0">
                <a:solidFill>
                  <a:srgbClr val="EC5F66"/>
                </a:solidFill>
              </a:rPr>
              <a:t>Appearance</a:t>
            </a:r>
            <a:r>
              <a:rPr lang="pt-BR" sz="1250" b="1" dirty="0">
                <a:solidFill>
                  <a:srgbClr val="5FB4B4"/>
                </a:solidFill>
              </a:rPr>
              <a:t>&gt;</a:t>
            </a:r>
            <a:endParaRPr sz="1250" b="1" dirty="0">
              <a:solidFill>
                <a:srgbClr val="5FB4B4"/>
              </a:solidFill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250" b="1" dirty="0">
                <a:solidFill>
                  <a:srgbClr val="5FB4B4"/>
                </a:solidFill>
              </a:rPr>
              <a:t>&lt;/</a:t>
            </a:r>
            <a:r>
              <a:rPr lang="pt-BR" sz="1250" b="1" dirty="0">
                <a:solidFill>
                  <a:srgbClr val="EC5F66"/>
                </a:solidFill>
              </a:rPr>
              <a:t>Shape</a:t>
            </a:r>
            <a:r>
              <a:rPr lang="pt-BR" sz="1250" b="1" dirty="0">
                <a:solidFill>
                  <a:srgbClr val="5FB4B4"/>
                </a:solidFill>
              </a:rPr>
              <a:t>&gt;</a:t>
            </a:r>
            <a:endParaRPr sz="1250" b="1" dirty="0">
              <a:solidFill>
                <a:srgbClr val="5FB4B4"/>
              </a:solidFill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50" b="1" dirty="0">
              <a:solidFill>
                <a:srgbClr val="800000"/>
              </a:solidFill>
            </a:endParaRPr>
          </a:p>
        </p:txBody>
      </p:sp>
      <p:sp>
        <p:nvSpPr>
          <p:cNvPr id="50" name="Google Shape;50;p7"/>
          <p:cNvSpPr/>
          <p:nvPr/>
        </p:nvSpPr>
        <p:spPr>
          <a:xfrm>
            <a:off x="233725" y="2207375"/>
            <a:ext cx="3952800" cy="19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Elemento de Abertura: Shape</a:t>
            </a:r>
            <a:endParaRPr sz="1250" b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Elemento de Abertura: </a:t>
            </a:r>
            <a:r>
              <a:rPr lang="pt-BR" sz="125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TriangleSet</a:t>
            </a:r>
            <a:endParaRPr sz="1600"/>
          </a:p>
          <a:p>
            <a:pPr marL="0" marR="0" lvl="0" indent="0" algn="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5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Elemento </a:t>
            </a:r>
            <a:r>
              <a:rPr lang="pt-BR" sz="1250" b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Singleton</a:t>
            </a:r>
            <a:r>
              <a:rPr lang="pt-BR" sz="125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pt-BR" sz="1250" b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Coordinate</a:t>
            </a:r>
            <a:r>
              <a:rPr lang="pt-BR" sz="125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atributo: point</a:t>
            </a:r>
            <a:endParaRPr sz="1600"/>
          </a:p>
          <a:p>
            <a:pPr marL="0" marR="0" lvl="0" indent="0" algn="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Elemento de Fechamento: </a:t>
            </a:r>
            <a:r>
              <a:rPr lang="pt-BR" sz="125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TriangleSet</a:t>
            </a:r>
            <a:endParaRPr sz="1600"/>
          </a:p>
          <a:p>
            <a:pPr marL="0" marR="0" lvl="0" indent="0" algn="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Elemento de Abertura: Appearance</a:t>
            </a:r>
            <a:endParaRPr sz="1600"/>
          </a:p>
          <a:p>
            <a:pPr marL="0" marR="0" lvl="0" indent="0" algn="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Elemento </a:t>
            </a:r>
            <a:r>
              <a:rPr lang="pt-BR" sz="125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Singleton</a:t>
            </a:r>
            <a:r>
              <a:rPr lang="pt-BR" sz="12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Material, atributo: </a:t>
            </a:r>
            <a:r>
              <a:rPr lang="pt-BR" sz="125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diffuseColor</a:t>
            </a:r>
            <a:endParaRPr sz="1600"/>
          </a:p>
          <a:p>
            <a:pPr marL="0" marR="0" lvl="0" indent="0" algn="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Elemento de Fechamento: Appearance</a:t>
            </a:r>
            <a:endParaRPr sz="1600"/>
          </a:p>
          <a:p>
            <a:pPr marL="0" marR="0" lvl="0" indent="0" algn="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Elemento de Fechamento: Shape</a:t>
            </a:r>
            <a:endParaRPr sz="1600"/>
          </a:p>
        </p:txBody>
      </p:sp>
      <p:sp>
        <p:nvSpPr>
          <p:cNvPr id="51" name="Google Shape;51;p7"/>
          <p:cNvSpPr/>
          <p:nvPr/>
        </p:nvSpPr>
        <p:spPr>
          <a:xfrm>
            <a:off x="4186250" y="2198348"/>
            <a:ext cx="2079300" cy="251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50" dirty="0">
              <a:solidFill>
                <a:srgbClr val="BCBE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50" dirty="0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rPr>
              <a:t>---</a:t>
            </a:r>
            <a:endParaRPr sz="1600" dirty="0"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50" dirty="0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rPr>
              <a:t>-------</a:t>
            </a:r>
            <a:endParaRPr sz="1600" dirty="0"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50" dirty="0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rPr>
              <a:t>---</a:t>
            </a:r>
            <a:endParaRPr sz="1600" dirty="0"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50" dirty="0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rPr>
              <a:t>---</a:t>
            </a:r>
            <a:endParaRPr sz="1600" dirty="0"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50" dirty="0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rPr>
              <a:t>-------</a:t>
            </a:r>
            <a:endParaRPr sz="1600" dirty="0"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50" dirty="0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rPr>
              <a:t>---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36713263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p6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Computação Gráfica</a:t>
            </a:r>
            <a:endParaRPr/>
          </a:p>
        </p:txBody>
      </p:sp>
      <p:sp>
        <p:nvSpPr>
          <p:cNvPr id="772" name="Google Shape;772;p69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pt-BR" sz="2400" dirty="0"/>
              <a:t>X3D</a:t>
            </a:r>
            <a:endParaRPr dirty="0"/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endParaRPr sz="2400" dirty="0"/>
          </a:p>
        </p:txBody>
      </p:sp>
      <p:sp>
        <p:nvSpPr>
          <p:cNvPr id="773" name="Google Shape;773;p6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31</a:t>
            </a:fld>
            <a:endParaRPr/>
          </a:p>
        </p:txBody>
      </p:sp>
      <p:pic>
        <p:nvPicPr>
          <p:cNvPr id="774" name="Google Shape;774;p69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4136" r="38068"/>
          <a:stretch/>
        </p:blipFill>
        <p:spPr>
          <a:xfrm>
            <a:off x="3407750" y="1035375"/>
            <a:ext cx="4936922" cy="43753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92923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p7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X3D</a:t>
            </a:r>
            <a:endParaRPr/>
          </a:p>
        </p:txBody>
      </p:sp>
      <p:sp>
        <p:nvSpPr>
          <p:cNvPr id="787" name="Google Shape;787;p71"/>
          <p:cNvSpPr txBox="1">
            <a:spLocks noGrp="1"/>
          </p:cNvSpPr>
          <p:nvPr>
            <p:ph type="body" idx="1"/>
          </p:nvPr>
        </p:nvSpPr>
        <p:spPr>
          <a:xfrm>
            <a:off x="390550" y="838976"/>
            <a:ext cx="8428200" cy="18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2400" dirty="0"/>
              <a:t>Formato Universal de Transferência de dados 3D</a:t>
            </a:r>
            <a:endParaRPr sz="2400" dirty="0"/>
          </a:p>
          <a:p>
            <a:pPr marL="457200" lvl="0" indent="-381000" algn="just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2400"/>
              <a:buChar char="●"/>
            </a:pPr>
            <a:r>
              <a:rPr lang="pt-BR" dirty="0"/>
              <a:t>Um padrão aberto</a:t>
            </a:r>
            <a:endParaRPr dirty="0"/>
          </a:p>
          <a:p>
            <a:pPr marL="45720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pt-BR" dirty="0"/>
              <a:t>Fácil de entender e modelar</a:t>
            </a:r>
            <a:endParaRPr sz="1800" dirty="0"/>
          </a:p>
          <a:p>
            <a:pPr marL="45720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pt-BR" dirty="0"/>
              <a:t>Portável entre plataformas</a:t>
            </a:r>
            <a:endParaRPr sz="1800" dirty="0"/>
          </a:p>
          <a:p>
            <a:pPr marL="45720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pt-BR" dirty="0"/>
              <a:t>Fácil de ensinar e programar</a:t>
            </a:r>
            <a:endParaRPr dirty="0"/>
          </a:p>
        </p:txBody>
      </p:sp>
      <p:sp>
        <p:nvSpPr>
          <p:cNvPr id="788" name="Google Shape;788;p71"/>
          <p:cNvSpPr/>
          <p:nvPr/>
        </p:nvSpPr>
        <p:spPr>
          <a:xfrm>
            <a:off x="383889" y="4980511"/>
            <a:ext cx="4539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X3D	ISO/IEC FDIS 19775:200x </a:t>
            </a:r>
            <a:endParaRPr dirty="0"/>
          </a:p>
        </p:txBody>
      </p:sp>
      <p:pic>
        <p:nvPicPr>
          <p:cNvPr id="789" name="Google Shape;789;p71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4136" r="38068"/>
          <a:stretch/>
        </p:blipFill>
        <p:spPr>
          <a:xfrm>
            <a:off x="5643299" y="2633325"/>
            <a:ext cx="2986725" cy="26469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A5AAF86-F405-FD54-5921-56D582519A5E}"/>
              </a:ext>
            </a:extLst>
          </p:cNvPr>
          <p:cNvSpPr txBox="1"/>
          <p:nvPr/>
        </p:nvSpPr>
        <p:spPr>
          <a:xfrm>
            <a:off x="383889" y="5349811"/>
            <a:ext cx="8376222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dirty="0">
                <a:hlinkClick r:id="rId4"/>
              </a:rPr>
              <a:t>https://standards.iso.org/ittf/PubliclyAvailableStandards/ISO_IEC_19775-1_2023_ed_4_-_id_82562_Publication_HTML_(en).zip</a:t>
            </a:r>
            <a:r>
              <a:rPr lang="en-US" sz="1050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45EFBF-678C-F94B-C077-D5021E9D5F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550" y="3020612"/>
            <a:ext cx="3575304" cy="1959899"/>
          </a:xfrm>
          <a:prstGeom prst="rect">
            <a:avLst/>
          </a:prstGeom>
        </p:spPr>
      </p:pic>
      <p:pic>
        <p:nvPicPr>
          <p:cNvPr id="1026" name="Picture 2" descr="ISO - ISO name and logo">
            <a:extLst>
              <a:ext uri="{FF2B5EF4-FFF2-40B4-BE49-F238E27FC236}">
                <a16:creationId xmlns:a16="http://schemas.microsoft.com/office/drawing/2014/main" id="{96FEBF55-6A24-9EE3-2536-2B9DF2448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8081" y="3052190"/>
            <a:ext cx="599485" cy="519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6AC0B32-E43F-573E-560A-BB4C1FF18994}"/>
              </a:ext>
            </a:extLst>
          </p:cNvPr>
          <p:cNvSpPr txBox="1"/>
          <p:nvPr/>
        </p:nvSpPr>
        <p:spPr>
          <a:xfrm>
            <a:off x="329173" y="2736976"/>
            <a:ext cx="458571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Norma Técnica</a:t>
            </a:r>
          </a:p>
        </p:txBody>
      </p:sp>
    </p:spTree>
    <p:extLst>
      <p:ext uri="{BB962C8B-B14F-4D97-AF65-F5344CB8AC3E}">
        <p14:creationId xmlns:p14="http://schemas.microsoft.com/office/powerpoint/2010/main" val="1217968929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p7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Grafo de Cena (Scene Graph)</a:t>
            </a:r>
            <a:endParaRPr/>
          </a:p>
        </p:txBody>
      </p:sp>
      <p:sp>
        <p:nvSpPr>
          <p:cNvPr id="795" name="Google Shape;795;p72"/>
          <p:cNvSpPr txBox="1">
            <a:spLocks noGrp="1"/>
          </p:cNvSpPr>
          <p:nvPr>
            <p:ph type="body" idx="1"/>
          </p:nvPr>
        </p:nvSpPr>
        <p:spPr>
          <a:xfrm>
            <a:off x="390550" y="838981"/>
            <a:ext cx="8428200" cy="16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33"/>
              <a:buNone/>
            </a:pPr>
            <a:r>
              <a:rPr lang="pt-BR" sz="2333"/>
              <a:t>Estrutura de dados hierárquica de objetos gráficos para uma determinada cena. Objetos são representados como nós de um grafo, para posterior renderização.</a:t>
            </a:r>
            <a:endParaRPr sz="2333"/>
          </a:p>
        </p:txBody>
      </p:sp>
      <p:grpSp>
        <p:nvGrpSpPr>
          <p:cNvPr id="796" name="Google Shape;796;p72"/>
          <p:cNvGrpSpPr/>
          <p:nvPr/>
        </p:nvGrpSpPr>
        <p:grpSpPr>
          <a:xfrm>
            <a:off x="866431" y="2714062"/>
            <a:ext cx="3984613" cy="2263240"/>
            <a:chOff x="2063" y="178030"/>
            <a:chExt cx="3984613" cy="2263240"/>
          </a:xfrm>
        </p:grpSpPr>
        <p:sp>
          <p:nvSpPr>
            <p:cNvPr id="797" name="Google Shape;797;p72"/>
            <p:cNvSpPr/>
            <p:nvPr/>
          </p:nvSpPr>
          <p:spPr>
            <a:xfrm>
              <a:off x="1994311" y="1219335"/>
              <a:ext cx="1562100" cy="1806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60000"/>
                  </a:lnTo>
                  <a:lnTo>
                    <a:pt x="120000" y="60000"/>
                  </a:lnTo>
                  <a:lnTo>
                    <a:pt x="120000" y="120000"/>
                  </a:lnTo>
                </a:path>
              </a:pathLst>
            </a:custGeom>
            <a:noFill/>
            <a:ln w="25400" cap="flat" cmpd="sng">
              <a:solidFill>
                <a:srgbClr val="4674A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8" name="Google Shape;798;p72"/>
            <p:cNvSpPr/>
            <p:nvPr/>
          </p:nvSpPr>
          <p:spPr>
            <a:xfrm>
              <a:off x="2170730" y="1830348"/>
              <a:ext cx="129000" cy="3960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25400" cap="flat" cmpd="sng">
              <a:solidFill>
                <a:srgbClr val="4674A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9" name="Google Shape;799;p72"/>
            <p:cNvSpPr/>
            <p:nvPr/>
          </p:nvSpPr>
          <p:spPr>
            <a:xfrm>
              <a:off x="1994311" y="1219335"/>
              <a:ext cx="520800" cy="1806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60000"/>
                  </a:lnTo>
                  <a:lnTo>
                    <a:pt x="120000" y="60000"/>
                  </a:lnTo>
                  <a:lnTo>
                    <a:pt x="120000" y="120000"/>
                  </a:lnTo>
                </a:path>
              </a:pathLst>
            </a:custGeom>
            <a:noFill/>
            <a:ln w="25400" cap="flat" cmpd="sng">
              <a:solidFill>
                <a:srgbClr val="4674A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0" name="Google Shape;800;p72"/>
            <p:cNvSpPr/>
            <p:nvPr/>
          </p:nvSpPr>
          <p:spPr>
            <a:xfrm>
              <a:off x="1473658" y="1219335"/>
              <a:ext cx="520800" cy="1806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120000" y="60000"/>
                  </a:lnTo>
                  <a:lnTo>
                    <a:pt x="0" y="60000"/>
                  </a:lnTo>
                  <a:lnTo>
                    <a:pt x="0" y="120000"/>
                  </a:lnTo>
                </a:path>
              </a:pathLst>
            </a:custGeom>
            <a:noFill/>
            <a:ln w="25400" cap="flat" cmpd="sng">
              <a:solidFill>
                <a:srgbClr val="4674A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1" name="Google Shape;801;p72"/>
            <p:cNvSpPr/>
            <p:nvPr/>
          </p:nvSpPr>
          <p:spPr>
            <a:xfrm>
              <a:off x="432354" y="1219335"/>
              <a:ext cx="1562100" cy="1806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120000" y="60000"/>
                  </a:lnTo>
                  <a:lnTo>
                    <a:pt x="0" y="60000"/>
                  </a:lnTo>
                  <a:lnTo>
                    <a:pt x="0" y="120000"/>
                  </a:lnTo>
                </a:path>
              </a:pathLst>
            </a:custGeom>
            <a:noFill/>
            <a:ln w="25400" cap="flat" cmpd="sng">
              <a:solidFill>
                <a:srgbClr val="4674A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2" name="Google Shape;802;p72"/>
            <p:cNvSpPr/>
            <p:nvPr/>
          </p:nvSpPr>
          <p:spPr>
            <a:xfrm>
              <a:off x="1473658" y="608322"/>
              <a:ext cx="520800" cy="1806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60000"/>
                  </a:lnTo>
                  <a:lnTo>
                    <a:pt x="120000" y="60000"/>
                  </a:lnTo>
                  <a:lnTo>
                    <a:pt x="120000" y="120000"/>
                  </a:lnTo>
                </a:path>
              </a:pathLst>
            </a:custGeom>
            <a:noFill/>
            <a:ln w="25400" cap="flat" cmpd="sng">
              <a:solidFill>
                <a:srgbClr val="3B649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3" name="Google Shape;803;p72"/>
            <p:cNvSpPr/>
            <p:nvPr/>
          </p:nvSpPr>
          <p:spPr>
            <a:xfrm>
              <a:off x="953006" y="608322"/>
              <a:ext cx="520800" cy="1806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120000" y="60000"/>
                  </a:lnTo>
                  <a:lnTo>
                    <a:pt x="0" y="60000"/>
                  </a:lnTo>
                  <a:lnTo>
                    <a:pt x="0" y="120000"/>
                  </a:lnTo>
                </a:path>
              </a:pathLst>
            </a:custGeom>
            <a:noFill/>
            <a:ln w="25400" cap="flat" cmpd="sng">
              <a:solidFill>
                <a:srgbClr val="3B649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4" name="Google Shape;804;p72"/>
            <p:cNvSpPr/>
            <p:nvPr/>
          </p:nvSpPr>
          <p:spPr>
            <a:xfrm>
              <a:off x="1043367" y="178030"/>
              <a:ext cx="860700" cy="430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72"/>
            <p:cNvSpPr txBox="1"/>
            <p:nvPr/>
          </p:nvSpPr>
          <p:spPr>
            <a:xfrm>
              <a:off x="1043367" y="178030"/>
              <a:ext cx="860700" cy="43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875" tIns="8875" rIns="8875" bIns="88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pt-BR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Via</a:t>
              </a:r>
              <a:br>
                <a:rPr lang="pt-BR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pt-BR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Lactea</a:t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6" name="Google Shape;806;p72"/>
            <p:cNvSpPr/>
            <p:nvPr/>
          </p:nvSpPr>
          <p:spPr>
            <a:xfrm>
              <a:off x="522715" y="789044"/>
              <a:ext cx="860700" cy="430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72"/>
            <p:cNvSpPr txBox="1"/>
            <p:nvPr/>
          </p:nvSpPr>
          <p:spPr>
            <a:xfrm>
              <a:off x="522715" y="789044"/>
              <a:ext cx="860700" cy="43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875" tIns="8875" rIns="8875" bIns="88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pt-BR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Sol</a:t>
              </a:r>
              <a:endParaRPr/>
            </a:p>
          </p:txBody>
        </p:sp>
        <p:sp>
          <p:nvSpPr>
            <p:cNvPr id="808" name="Google Shape;808;p72"/>
            <p:cNvSpPr/>
            <p:nvPr/>
          </p:nvSpPr>
          <p:spPr>
            <a:xfrm>
              <a:off x="1564019" y="789044"/>
              <a:ext cx="860700" cy="430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72"/>
            <p:cNvSpPr txBox="1"/>
            <p:nvPr/>
          </p:nvSpPr>
          <p:spPr>
            <a:xfrm>
              <a:off x="1564019" y="789044"/>
              <a:ext cx="860700" cy="43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875" tIns="8875" rIns="8875" bIns="88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pt-BR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Planetas</a:t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" name="Google Shape;810;p72"/>
            <p:cNvSpPr/>
            <p:nvPr/>
          </p:nvSpPr>
          <p:spPr>
            <a:xfrm>
              <a:off x="2063" y="1400057"/>
              <a:ext cx="860700" cy="430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72"/>
            <p:cNvSpPr txBox="1"/>
            <p:nvPr/>
          </p:nvSpPr>
          <p:spPr>
            <a:xfrm>
              <a:off x="2063" y="1400057"/>
              <a:ext cx="860700" cy="43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875" tIns="8875" rIns="8875" bIns="88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pt-BR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Mercúrio</a:t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2" name="Google Shape;812;p72"/>
            <p:cNvSpPr/>
            <p:nvPr/>
          </p:nvSpPr>
          <p:spPr>
            <a:xfrm>
              <a:off x="1043367" y="1400057"/>
              <a:ext cx="860700" cy="430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72"/>
            <p:cNvSpPr txBox="1"/>
            <p:nvPr/>
          </p:nvSpPr>
          <p:spPr>
            <a:xfrm>
              <a:off x="1043367" y="1400057"/>
              <a:ext cx="860700" cy="43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875" tIns="8875" rIns="8875" bIns="88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pt-BR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Venus</a:t>
              </a:r>
              <a:endParaRPr/>
            </a:p>
          </p:txBody>
        </p:sp>
        <p:sp>
          <p:nvSpPr>
            <p:cNvPr id="814" name="Google Shape;814;p72"/>
            <p:cNvSpPr/>
            <p:nvPr/>
          </p:nvSpPr>
          <p:spPr>
            <a:xfrm>
              <a:off x="2084672" y="1400057"/>
              <a:ext cx="860700" cy="430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72"/>
            <p:cNvSpPr txBox="1"/>
            <p:nvPr/>
          </p:nvSpPr>
          <p:spPr>
            <a:xfrm>
              <a:off x="2084672" y="1400057"/>
              <a:ext cx="860700" cy="43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875" tIns="8875" rIns="8875" bIns="88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pt-BR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Terra</a:t>
              </a:r>
              <a:endParaRPr/>
            </a:p>
          </p:txBody>
        </p:sp>
        <p:sp>
          <p:nvSpPr>
            <p:cNvPr id="816" name="Google Shape;816;p72"/>
            <p:cNvSpPr/>
            <p:nvPr/>
          </p:nvSpPr>
          <p:spPr>
            <a:xfrm>
              <a:off x="2299817" y="2011070"/>
              <a:ext cx="860700" cy="430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72"/>
            <p:cNvSpPr txBox="1"/>
            <p:nvPr/>
          </p:nvSpPr>
          <p:spPr>
            <a:xfrm>
              <a:off x="2299817" y="2011070"/>
              <a:ext cx="860700" cy="43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875" tIns="8875" rIns="8875" bIns="88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pt-BR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Lua</a:t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72"/>
            <p:cNvSpPr/>
            <p:nvPr/>
          </p:nvSpPr>
          <p:spPr>
            <a:xfrm>
              <a:off x="3125976" y="1400057"/>
              <a:ext cx="860700" cy="430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72"/>
            <p:cNvSpPr txBox="1"/>
            <p:nvPr/>
          </p:nvSpPr>
          <p:spPr>
            <a:xfrm>
              <a:off x="3125976" y="1400057"/>
              <a:ext cx="860700" cy="43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875" tIns="8875" rIns="8875" bIns="88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pt-BR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Marte</a:t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20" name="Google Shape;820;p72" descr="http://photojournal.jpl.nasa.gov/jpegMod/PIA06890_modest.jp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24453" y="2774159"/>
            <a:ext cx="3180283" cy="2236743"/>
          </a:xfrm>
          <a:prstGeom prst="rect">
            <a:avLst/>
          </a:prstGeom>
          <a:noFill/>
          <a:ln>
            <a:noFill/>
          </a:ln>
        </p:spPr>
      </p:pic>
      <p:sp>
        <p:nvSpPr>
          <p:cNvPr id="821" name="Google Shape;821;p72"/>
          <p:cNvSpPr txBox="1"/>
          <p:nvPr/>
        </p:nvSpPr>
        <p:spPr>
          <a:xfrm>
            <a:off x="2548375" y="5241075"/>
            <a:ext cx="4395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dk1"/>
                </a:solidFill>
              </a:rPr>
              <a:t>Veremos mais sobre Grafo de Cena nas próximas aulas.</a:t>
            </a:r>
            <a:endParaRPr sz="120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499542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7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Exemplos de Tipos de Nós</a:t>
            </a:r>
            <a:endParaRPr/>
          </a:p>
        </p:txBody>
      </p:sp>
      <p:sp>
        <p:nvSpPr>
          <p:cNvPr id="827" name="Google Shape;827;p73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33"/>
              <a:buNone/>
            </a:pPr>
            <a:r>
              <a:rPr lang="pt-BR" sz="2333"/>
              <a:t>Geometrias</a:t>
            </a:r>
            <a:endParaRPr/>
          </a:p>
          <a:p>
            <a:pPr marL="619099" lvl="1" indent="-23811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pt-BR"/>
              <a:t>retas, curvas</a:t>
            </a:r>
            <a:endParaRPr/>
          </a:p>
          <a:p>
            <a:pPr marL="619099" lvl="1" indent="-23811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pt-BR"/>
              <a:t>cubos, esferas, cones, cilindros</a:t>
            </a:r>
            <a:endParaRPr/>
          </a:p>
          <a:p>
            <a:pPr marL="619099" lvl="1" indent="-23811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pt-BR"/>
              <a:t>malhas de polígonos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33"/>
              <a:buNone/>
            </a:pPr>
            <a:r>
              <a:rPr lang="pt-BR" sz="2333"/>
              <a:t>Controle</a:t>
            </a:r>
            <a:endParaRPr/>
          </a:p>
          <a:p>
            <a:pPr marL="619099" lvl="1" indent="-23811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pt-BR"/>
              <a:t>Switch/Select</a:t>
            </a:r>
            <a:endParaRPr/>
          </a:p>
          <a:p>
            <a:pPr marL="619099" lvl="1" indent="-23811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pt-BR"/>
              <a:t>Group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33"/>
              <a:buNone/>
            </a:pPr>
            <a:r>
              <a:rPr lang="pt-BR" sz="2333"/>
              <a:t>Propriedades</a:t>
            </a:r>
            <a:endParaRPr/>
          </a:p>
          <a:p>
            <a:pPr marL="619099" lvl="1" indent="-23811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pt-BR"/>
              <a:t>Cores</a:t>
            </a:r>
            <a:endParaRPr/>
          </a:p>
          <a:p>
            <a:pPr marL="619099" lvl="1" indent="-23811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pt-BR"/>
              <a:t>Materiais</a:t>
            </a:r>
            <a:endParaRPr/>
          </a:p>
          <a:p>
            <a:pPr marL="619099" lvl="1" indent="-23811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pt-BR"/>
              <a:t>Luzes</a:t>
            </a:r>
            <a:endParaRPr/>
          </a:p>
          <a:p>
            <a:pPr marL="619099" lvl="1" indent="-23811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pt-BR"/>
              <a:t>Câmera</a:t>
            </a:r>
            <a:endParaRPr/>
          </a:p>
        </p:txBody>
      </p:sp>
      <p:grpSp>
        <p:nvGrpSpPr>
          <p:cNvPr id="828" name="Google Shape;828;p73"/>
          <p:cNvGrpSpPr/>
          <p:nvPr/>
        </p:nvGrpSpPr>
        <p:grpSpPr>
          <a:xfrm>
            <a:off x="4152142" y="2857519"/>
            <a:ext cx="3980505" cy="2469484"/>
            <a:chOff x="4071506" y="1989876"/>
            <a:chExt cx="4730249" cy="3265649"/>
          </a:xfrm>
        </p:grpSpPr>
        <p:pic>
          <p:nvPicPr>
            <p:cNvPr id="829" name="Google Shape;829;p73" descr="03_4-Switch_1Box"/>
            <p:cNvPicPr preferRelativeResize="0"/>
            <p:nvPr/>
          </p:nvPicPr>
          <p:blipFill rotWithShape="1">
            <a:blip r:embed="rId3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071506" y="1989876"/>
              <a:ext cx="2319471" cy="15831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30" name="Google Shape;830;p73" descr="03_4-Switch_2Cone"/>
            <p:cNvPicPr preferRelativeResize="0"/>
            <p:nvPr/>
          </p:nvPicPr>
          <p:blipFill rotWithShape="1">
            <a:blip r:embed="rId4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82284" y="1989876"/>
              <a:ext cx="2319471" cy="15831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31" name="Google Shape;831;p73" descr="03_4-Switch_3Cylinder"/>
            <p:cNvPicPr preferRelativeResize="0"/>
            <p:nvPr/>
          </p:nvPicPr>
          <p:blipFill rotWithShape="1">
            <a:blip r:embed="rId5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071506" y="3668973"/>
              <a:ext cx="2319471" cy="15831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32" name="Google Shape;832;p73" descr="03_4-Switch_4Sphere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482284" y="3674091"/>
              <a:ext cx="2317804" cy="1581434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0356362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7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X3D XML (exemplo)</a:t>
            </a:r>
            <a:endParaRPr/>
          </a:p>
        </p:txBody>
      </p:sp>
      <p:sp>
        <p:nvSpPr>
          <p:cNvPr id="838" name="Google Shape;838;p74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None/>
            </a:pPr>
            <a:r>
              <a:rPr lang="pt-BR" sz="1400" b="1" noProof="1">
                <a:latin typeface="Courier New" panose="02070309020205020404" pitchFamily="49" charset="0"/>
                <a:ea typeface="Courier New"/>
                <a:cs typeface="Courier New" panose="02070309020205020404" pitchFamily="49" charset="0"/>
                <a:sym typeface="Courier New"/>
              </a:rPr>
              <a:t>&lt;?xml version="1.0" encoding="UTF-8"?&gt;</a:t>
            </a:r>
            <a:endParaRPr sz="1400" b="1" noProof="1">
              <a:latin typeface="Courier New" panose="02070309020205020404" pitchFamily="49" charset="0"/>
              <a:ea typeface="Arimo"/>
              <a:cs typeface="Courier New" panose="02070309020205020404" pitchFamily="49" charset="0"/>
              <a:sym typeface="Arimo"/>
            </a:endParaRPr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None/>
            </a:pPr>
            <a:r>
              <a:rPr lang="pt-BR" sz="1400" b="1" noProof="1">
                <a:latin typeface="Courier New" panose="02070309020205020404" pitchFamily="49" charset="0"/>
                <a:ea typeface="Courier New"/>
                <a:cs typeface="Courier New" panose="02070309020205020404" pitchFamily="49" charset="0"/>
                <a:sym typeface="Courier New"/>
              </a:rPr>
              <a:t>&lt;!DOCTYPE X3D PUBLIC "http://www.web3d.org/specifications/x3d-3.0.dtd"&gt;</a:t>
            </a:r>
            <a:endParaRPr sz="1400" b="1" noProof="1">
              <a:latin typeface="Courier New" panose="02070309020205020404" pitchFamily="49" charset="0"/>
              <a:ea typeface="Arimo"/>
              <a:cs typeface="Courier New" panose="02070309020205020404" pitchFamily="49" charset="0"/>
              <a:sym typeface="Arimo"/>
            </a:endParaRPr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None/>
            </a:pPr>
            <a:r>
              <a:rPr lang="pt-BR" sz="1400" b="1" noProof="1">
                <a:latin typeface="Courier New" panose="02070309020205020404" pitchFamily="49" charset="0"/>
                <a:ea typeface="Courier New"/>
                <a:cs typeface="Courier New" panose="02070309020205020404" pitchFamily="49" charset="0"/>
                <a:sym typeface="Courier New"/>
              </a:rPr>
              <a:t>&lt;X3D profile="Immersive"&gt;</a:t>
            </a:r>
            <a:endParaRPr sz="1400" b="1" noProof="1">
              <a:latin typeface="Courier New" panose="02070309020205020404" pitchFamily="49" charset="0"/>
              <a:ea typeface="Arimo"/>
              <a:cs typeface="Courier New" panose="02070309020205020404" pitchFamily="49" charset="0"/>
              <a:sym typeface="Arimo"/>
            </a:endParaRPr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None/>
            </a:pPr>
            <a:r>
              <a:rPr lang="pt-BR" sz="1400" b="1" noProof="1">
                <a:latin typeface="Courier New" panose="02070309020205020404" pitchFamily="49" charset="0"/>
                <a:ea typeface="Courier New"/>
                <a:cs typeface="Courier New" panose="02070309020205020404" pitchFamily="49" charset="0"/>
                <a:sym typeface="Courier New"/>
              </a:rPr>
              <a:t>&lt;Scene&gt;</a:t>
            </a:r>
            <a:endParaRPr sz="1400" b="1" noProof="1">
              <a:latin typeface="Courier New" panose="02070309020205020404" pitchFamily="49" charset="0"/>
              <a:ea typeface="Arimo"/>
              <a:cs typeface="Courier New" panose="02070309020205020404" pitchFamily="49" charset="0"/>
              <a:sym typeface="Arimo"/>
            </a:endParaRPr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None/>
            </a:pPr>
            <a:r>
              <a:rPr lang="pt-BR" sz="1400" b="1" noProof="1">
                <a:latin typeface="Courier New" panose="02070309020205020404" pitchFamily="49" charset="0"/>
                <a:ea typeface="Courier New"/>
                <a:cs typeface="Courier New" panose="02070309020205020404" pitchFamily="49" charset="0"/>
                <a:sym typeface="Courier New"/>
              </a:rPr>
              <a:t>    &lt;NavigationInfo type="ANY"/&gt;</a:t>
            </a:r>
            <a:endParaRPr sz="1400" b="1" noProof="1">
              <a:latin typeface="Courier New" panose="02070309020205020404" pitchFamily="49" charset="0"/>
              <a:ea typeface="Arimo"/>
              <a:cs typeface="Courier New" panose="02070309020205020404" pitchFamily="49" charset="0"/>
              <a:sym typeface="Arimo"/>
            </a:endParaRPr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None/>
            </a:pPr>
            <a:r>
              <a:rPr lang="pt-BR" sz="1400" b="1" noProof="1">
                <a:latin typeface="Courier New" panose="02070309020205020404" pitchFamily="49" charset="0"/>
                <a:ea typeface="Courier New"/>
                <a:cs typeface="Courier New" panose="02070309020205020404" pitchFamily="49" charset="0"/>
                <a:sym typeface="Courier New"/>
              </a:rPr>
              <a:t>    &lt;Transform&gt;</a:t>
            </a:r>
            <a:endParaRPr sz="1400" b="1" noProof="1">
              <a:latin typeface="Courier New" panose="02070309020205020404" pitchFamily="49" charset="0"/>
              <a:ea typeface="Arimo"/>
              <a:cs typeface="Courier New" panose="02070309020205020404" pitchFamily="49" charset="0"/>
              <a:sym typeface="Arimo"/>
            </a:endParaRPr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None/>
            </a:pPr>
            <a:r>
              <a:rPr lang="pt-BR" sz="1400" b="1" noProof="1">
                <a:latin typeface="Courier New" panose="02070309020205020404" pitchFamily="49" charset="0"/>
                <a:ea typeface="Courier New"/>
                <a:cs typeface="Courier New" panose="02070309020205020404" pitchFamily="49" charset="0"/>
                <a:sym typeface="Courier New"/>
              </a:rPr>
              <a:t>        &lt;Shape&gt;</a:t>
            </a:r>
            <a:endParaRPr sz="1400" b="1" noProof="1">
              <a:latin typeface="Courier New" panose="02070309020205020404" pitchFamily="49" charset="0"/>
              <a:ea typeface="Arimo"/>
              <a:cs typeface="Courier New" panose="02070309020205020404" pitchFamily="49" charset="0"/>
              <a:sym typeface="Arimo"/>
            </a:endParaRPr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None/>
            </a:pPr>
            <a:r>
              <a:rPr lang="pt-BR" sz="1400" b="1" noProof="1">
                <a:latin typeface="Courier New" panose="02070309020205020404" pitchFamily="49" charset="0"/>
                <a:ea typeface="Courier New"/>
                <a:cs typeface="Courier New" panose="02070309020205020404" pitchFamily="49" charset="0"/>
                <a:sym typeface="Courier New"/>
              </a:rPr>
              <a:t>            &lt;Appearance&gt;</a:t>
            </a:r>
            <a:endParaRPr sz="1400" b="1" noProof="1">
              <a:latin typeface="Courier New" panose="02070309020205020404" pitchFamily="49" charset="0"/>
              <a:ea typeface="Arimo"/>
              <a:cs typeface="Courier New" panose="02070309020205020404" pitchFamily="49" charset="0"/>
              <a:sym typeface="Arimo"/>
            </a:endParaRPr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None/>
            </a:pPr>
            <a:r>
              <a:rPr lang="pt-BR" sz="1400" b="1" noProof="1">
                <a:latin typeface="Courier New" panose="02070309020205020404" pitchFamily="49" charset="0"/>
                <a:ea typeface="Courier New"/>
                <a:cs typeface="Courier New" panose="02070309020205020404" pitchFamily="49" charset="0"/>
                <a:sym typeface="Courier New"/>
              </a:rPr>
              <a:t>                &lt;Material diffuseColor=”1 1 1”/&gt;</a:t>
            </a:r>
            <a:endParaRPr sz="1400" b="1" noProof="1">
              <a:latin typeface="Courier New" panose="02070309020205020404" pitchFamily="49" charset="0"/>
              <a:ea typeface="Arimo"/>
              <a:cs typeface="Courier New" panose="02070309020205020404" pitchFamily="49" charset="0"/>
              <a:sym typeface="Arimo"/>
            </a:endParaRPr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None/>
            </a:pPr>
            <a:r>
              <a:rPr lang="pt-BR" sz="1400" b="1" noProof="1">
                <a:latin typeface="Courier New" panose="02070309020205020404" pitchFamily="49" charset="0"/>
                <a:ea typeface="Courier New"/>
                <a:cs typeface="Courier New" panose="02070309020205020404" pitchFamily="49" charset="0"/>
                <a:sym typeface="Courier New"/>
              </a:rPr>
              <a:t>            &lt;/Appearance&gt;</a:t>
            </a:r>
            <a:endParaRPr sz="1400" b="1" noProof="1">
              <a:latin typeface="Courier New" panose="02070309020205020404" pitchFamily="49" charset="0"/>
              <a:ea typeface="Arimo"/>
              <a:cs typeface="Courier New" panose="02070309020205020404" pitchFamily="49" charset="0"/>
              <a:sym typeface="Arimo"/>
            </a:endParaRPr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None/>
            </a:pPr>
            <a:r>
              <a:rPr lang="pt-BR" sz="1400" b="1" noProof="1">
                <a:latin typeface="Courier New" panose="02070309020205020404" pitchFamily="49" charset="0"/>
                <a:ea typeface="Courier New"/>
                <a:cs typeface="Courier New" panose="02070309020205020404" pitchFamily="49" charset="0"/>
                <a:sym typeface="Courier New"/>
              </a:rPr>
              <a:t>            &lt;Sphere/&gt;</a:t>
            </a:r>
            <a:endParaRPr sz="1400" b="1" noProof="1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None/>
            </a:pPr>
            <a:r>
              <a:rPr lang="pt-BR" sz="1400" b="1" noProof="1">
                <a:latin typeface="Courier New" panose="02070309020205020404" pitchFamily="49" charset="0"/>
                <a:ea typeface="Courier New"/>
                <a:cs typeface="Courier New" panose="02070309020205020404" pitchFamily="49" charset="0"/>
                <a:sym typeface="Courier New"/>
              </a:rPr>
              <a:t>        &lt;/Shape&gt;</a:t>
            </a:r>
            <a:endParaRPr sz="1400" b="1" noProof="1">
              <a:latin typeface="Courier New" panose="02070309020205020404" pitchFamily="49" charset="0"/>
              <a:ea typeface="Arimo"/>
              <a:cs typeface="Courier New" panose="02070309020205020404" pitchFamily="49" charset="0"/>
              <a:sym typeface="Arimo"/>
            </a:endParaRPr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None/>
            </a:pPr>
            <a:r>
              <a:rPr lang="pt-BR" sz="1400" b="1" noProof="1">
                <a:latin typeface="Courier New" panose="02070309020205020404" pitchFamily="49" charset="0"/>
                <a:ea typeface="Courier New"/>
                <a:cs typeface="Courier New" panose="02070309020205020404" pitchFamily="49" charset="0"/>
                <a:sym typeface="Courier New"/>
              </a:rPr>
              <a:t>    &lt;/Transform&gt;</a:t>
            </a:r>
            <a:endParaRPr sz="1400" b="1" noProof="1">
              <a:latin typeface="Courier New" panose="02070309020205020404" pitchFamily="49" charset="0"/>
              <a:ea typeface="Arimo"/>
              <a:cs typeface="Courier New" panose="02070309020205020404" pitchFamily="49" charset="0"/>
              <a:sym typeface="Arimo"/>
            </a:endParaRPr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None/>
            </a:pPr>
            <a:r>
              <a:rPr lang="pt-BR" sz="1400" b="1" noProof="1">
                <a:latin typeface="Courier New" panose="02070309020205020404" pitchFamily="49" charset="0"/>
                <a:ea typeface="Courier New"/>
                <a:cs typeface="Courier New" panose="02070309020205020404" pitchFamily="49" charset="0"/>
                <a:sym typeface="Courier New"/>
              </a:rPr>
              <a:t>&lt;/Scene&gt;</a:t>
            </a:r>
            <a:endParaRPr sz="1400" b="1" noProof="1">
              <a:latin typeface="Courier New" panose="02070309020205020404" pitchFamily="49" charset="0"/>
              <a:ea typeface="Arimo"/>
              <a:cs typeface="Courier New" panose="02070309020205020404" pitchFamily="49" charset="0"/>
              <a:sym typeface="Arimo"/>
            </a:endParaRPr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None/>
            </a:pPr>
            <a:r>
              <a:rPr lang="pt-BR" sz="1400" b="1" noProof="1">
                <a:latin typeface="Courier New" panose="02070309020205020404" pitchFamily="49" charset="0"/>
                <a:ea typeface="Courier New"/>
                <a:cs typeface="Courier New" panose="02070309020205020404" pitchFamily="49" charset="0"/>
                <a:sym typeface="Courier New"/>
              </a:rPr>
              <a:t>&lt;/X3D&gt;</a:t>
            </a:r>
            <a:endParaRPr sz="1400" b="1" noProof="1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410063"/>
      </p:ext>
    </p:extLst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7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Exemplo</a:t>
            </a:r>
            <a:endParaRPr/>
          </a:p>
        </p:txBody>
      </p:sp>
      <p:sp>
        <p:nvSpPr>
          <p:cNvPr id="844" name="Google Shape;844;p75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Esfera Branca</a:t>
            </a:r>
            <a:endParaRPr/>
          </a:p>
        </p:txBody>
      </p:sp>
      <p:sp>
        <p:nvSpPr>
          <p:cNvPr id="845" name="Google Shape;845;p75"/>
          <p:cNvSpPr/>
          <p:nvPr/>
        </p:nvSpPr>
        <p:spPr>
          <a:xfrm>
            <a:off x="3567907" y="2238376"/>
            <a:ext cx="7620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6" name="Google Shape;846;p75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3699" y="1524523"/>
            <a:ext cx="6249149" cy="38526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9936444"/>
      </p:ext>
    </p:extLst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7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ct val="100000"/>
              <a:buFont typeface="Verdana"/>
              <a:buNone/>
            </a:pPr>
            <a:r>
              <a:rPr lang="pt-BR" sz="3000"/>
              <a:t>Abordagem do X3D (exemplo)</a:t>
            </a:r>
            <a:endParaRPr sz="3000"/>
          </a:p>
        </p:txBody>
      </p:sp>
      <p:sp>
        <p:nvSpPr>
          <p:cNvPr id="852" name="Google Shape;852;p76"/>
          <p:cNvSpPr txBox="1">
            <a:spLocks noGrp="1"/>
          </p:cNvSpPr>
          <p:nvPr>
            <p:ph type="body" idx="1"/>
          </p:nvPr>
        </p:nvSpPr>
        <p:spPr>
          <a:xfrm>
            <a:off x="390550" y="838981"/>
            <a:ext cx="8753400" cy="19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</a:pPr>
            <a:r>
              <a:rPr lang="pt-BR" sz="1900">
                <a:latin typeface="Arimo"/>
                <a:ea typeface="Arimo"/>
                <a:cs typeface="Arimo"/>
                <a:sym typeface="Arimo"/>
              </a:rPr>
              <a:t>Sphere : X3DGeometryNode {   </a:t>
            </a:r>
            <a:endParaRPr sz="1900">
              <a:latin typeface="Arimo"/>
              <a:ea typeface="Arimo"/>
              <a:cs typeface="Arimo"/>
              <a:sym typeface="Arimo"/>
            </a:endParaRPr>
          </a:p>
          <a:p>
            <a:pPr marL="0" lvl="0" indent="0" algn="l" rtl="0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</a:pPr>
            <a:r>
              <a:rPr lang="pt-BR" sz="1900">
                <a:latin typeface="Arimo"/>
                <a:ea typeface="Arimo"/>
                <a:cs typeface="Arimo"/>
                <a:sym typeface="Arimo"/>
              </a:rPr>
              <a:t>	SFNode	[in,out]	metadata 	NULL	[X3DMetadataObject]</a:t>
            </a:r>
            <a:endParaRPr sz="1900">
              <a:latin typeface="Arimo"/>
              <a:ea typeface="Arimo"/>
              <a:cs typeface="Arimo"/>
              <a:sym typeface="Arimo"/>
            </a:endParaRPr>
          </a:p>
          <a:p>
            <a:pPr marL="0" lvl="0" indent="0" algn="l" rtl="0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</a:pPr>
            <a:r>
              <a:rPr lang="pt-BR" sz="1900">
                <a:latin typeface="Arimo"/>
                <a:ea typeface="Arimo"/>
                <a:cs typeface="Arimo"/>
                <a:sym typeface="Arimo"/>
              </a:rPr>
              <a:t>	SFFloat	[ ]       	radius   		1    		(0,∞)</a:t>
            </a:r>
            <a:endParaRPr sz="1900">
              <a:latin typeface="Arimo"/>
              <a:ea typeface="Arimo"/>
              <a:cs typeface="Arimo"/>
              <a:sym typeface="Arimo"/>
            </a:endParaRPr>
          </a:p>
          <a:p>
            <a:pPr marL="0" lvl="0" indent="0" algn="l" rtl="0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</a:pPr>
            <a:r>
              <a:rPr lang="pt-BR" sz="1900">
                <a:latin typeface="Arimo"/>
                <a:ea typeface="Arimo"/>
                <a:cs typeface="Arimo"/>
                <a:sym typeface="Arimo"/>
              </a:rPr>
              <a:t>	SFBool 	[ ]       	solid    		TRUE</a:t>
            </a:r>
            <a:endParaRPr sz="1900">
              <a:latin typeface="Arimo"/>
              <a:ea typeface="Arimo"/>
              <a:cs typeface="Arimo"/>
              <a:sym typeface="Arimo"/>
            </a:endParaRPr>
          </a:p>
          <a:p>
            <a:pPr marL="0" lvl="0" indent="0" algn="l" rtl="0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</a:pPr>
            <a:r>
              <a:rPr lang="pt-BR" sz="1900"/>
              <a:t>}</a:t>
            </a:r>
            <a:endParaRPr sz="1900"/>
          </a:p>
        </p:txBody>
      </p:sp>
      <p:sp>
        <p:nvSpPr>
          <p:cNvPr id="853" name="Google Shape;853;p76"/>
          <p:cNvSpPr/>
          <p:nvPr/>
        </p:nvSpPr>
        <p:spPr>
          <a:xfrm>
            <a:off x="3817938" y="2119313"/>
            <a:ext cx="7620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54" name="Google Shape;854;p76" descr="Sphere nod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02300" y="2671650"/>
            <a:ext cx="2735200" cy="26782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2122880"/>
      </p:ext>
    </p:extLst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p7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Especificação X3D</a:t>
            </a:r>
            <a:endParaRPr/>
          </a:p>
        </p:txBody>
      </p:sp>
      <p:sp>
        <p:nvSpPr>
          <p:cNvPr id="860" name="Google Shape;860;p77"/>
          <p:cNvSpPr txBox="1">
            <a:spLocks noGrp="1"/>
          </p:cNvSpPr>
          <p:nvPr>
            <p:ph type="body" idx="1"/>
          </p:nvPr>
        </p:nvSpPr>
        <p:spPr>
          <a:xfrm>
            <a:off x="582572" y="5401770"/>
            <a:ext cx="84282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indent="0">
              <a:spcBef>
                <a:spcPts val="0"/>
              </a:spcBef>
              <a:buSzPts val="1400"/>
            </a:pPr>
            <a:r>
              <a:rPr lang="en-US" sz="1400" dirty="0">
                <a:hlinkClick r:id="rId3"/>
              </a:rPr>
              <a:t>https://www.web3d.org/documents/specifications/19775-1/V4.0/index.html</a:t>
            </a:r>
            <a:r>
              <a:rPr lang="en-US" sz="1400" dirty="0"/>
              <a:t> </a:t>
            </a:r>
          </a:p>
        </p:txBody>
      </p:sp>
      <p:sp>
        <p:nvSpPr>
          <p:cNvPr id="861" name="Google Shape;861;p7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38</a:t>
            </a:fld>
            <a:endParaRPr/>
          </a:p>
        </p:txBody>
      </p:sp>
      <p:pic>
        <p:nvPicPr>
          <p:cNvPr id="862" name="Google Shape;862;p7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3825" y="1238703"/>
            <a:ext cx="7816349" cy="40507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5303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p7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Componentes de Geometria 2D</a:t>
            </a:r>
            <a:endParaRPr/>
          </a:p>
        </p:txBody>
      </p:sp>
      <p:sp>
        <p:nvSpPr>
          <p:cNvPr id="869" name="Google Shape;869;p78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</a:pPr>
            <a:r>
              <a:rPr lang="en-US" sz="1200" dirty="0">
                <a:hlinkClick r:id="rId3"/>
              </a:rPr>
              <a:t>https://www.web3d.org/documents/specifications/19775-1/V4.0/Part01/components/geometry2D.html</a:t>
            </a:r>
            <a:r>
              <a:rPr lang="en-US" sz="1200" dirty="0"/>
              <a:t> </a:t>
            </a:r>
            <a:endParaRPr sz="1200" dirty="0"/>
          </a:p>
        </p:txBody>
      </p:sp>
      <p:sp>
        <p:nvSpPr>
          <p:cNvPr id="870" name="Google Shape;870;p7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39</a:t>
            </a:fld>
            <a:endParaRPr/>
          </a:p>
        </p:txBody>
      </p:sp>
      <p:pic>
        <p:nvPicPr>
          <p:cNvPr id="871" name="Google Shape;871;p7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5220" y="1068756"/>
            <a:ext cx="8388486" cy="43419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06434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Horário de Atendimento</a:t>
            </a:r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Segundas-feiras das 9:30 às 11:00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lang="pt-B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- Luciano Soares: lucianops@insper.edu.br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- Fabio </a:t>
            </a:r>
            <a:r>
              <a:rPr lang="pt-BR" dirty="0" err="1"/>
              <a:t>Orfali</a:t>
            </a:r>
            <a:r>
              <a:rPr lang="pt-BR" dirty="0"/>
              <a:t>: fabioo1@insper.edu.br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dirty="0"/>
          </a:p>
        </p:txBody>
      </p:sp>
      <p:sp>
        <p:nvSpPr>
          <p:cNvPr id="45" name="Google Shape;45;p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6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</a:t>
            </a:fld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p7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Polypoint2D</a:t>
            </a:r>
            <a:endParaRPr/>
          </a:p>
        </p:txBody>
      </p:sp>
      <p:sp>
        <p:nvSpPr>
          <p:cNvPr id="878" name="Google Shape;878;p79"/>
          <p:cNvSpPr txBox="1">
            <a:spLocks noGrp="1"/>
          </p:cNvSpPr>
          <p:nvPr>
            <p:ph type="body" idx="1"/>
          </p:nvPr>
        </p:nvSpPr>
        <p:spPr>
          <a:xfrm>
            <a:off x="390548" y="838986"/>
            <a:ext cx="8428200" cy="141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O nó </a:t>
            </a:r>
            <a:r>
              <a:rPr lang="pt-BR" b="1"/>
              <a:t>Polypoint2D</a:t>
            </a:r>
            <a:r>
              <a:rPr lang="pt-BR"/>
              <a:t> especifica uma série de vértices no sistema de coordenadas 2D local em cada um dos quais é exibido um ponto. O campo </a:t>
            </a:r>
            <a:r>
              <a:rPr lang="pt-BR" b="1"/>
              <a:t>points</a:t>
            </a:r>
            <a:r>
              <a:rPr lang="pt-BR"/>
              <a:t> especifica os vértices a serem exibidos.</a:t>
            </a:r>
            <a:endParaRPr/>
          </a:p>
        </p:txBody>
      </p:sp>
      <p:sp>
        <p:nvSpPr>
          <p:cNvPr id="879" name="Google Shape;879;p7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40</a:t>
            </a:fld>
            <a:endParaRPr/>
          </a:p>
        </p:txBody>
      </p:sp>
      <p:sp>
        <p:nvSpPr>
          <p:cNvPr id="880" name="Google Shape;880;p79"/>
          <p:cNvSpPr/>
          <p:nvPr/>
        </p:nvSpPr>
        <p:spPr>
          <a:xfrm>
            <a:off x="475012" y="2357048"/>
            <a:ext cx="8343735" cy="1014486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Polypoint2D : X3DGeometryNode {</a:t>
            </a:r>
            <a:endParaRPr sz="105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pt-BR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SFNode</a:t>
            </a: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[</a:t>
            </a:r>
            <a:r>
              <a:rPr lang="pt-BR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in,out</a:t>
            </a: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]	</a:t>
            </a:r>
            <a:r>
              <a:rPr lang="pt-BR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metadata</a:t>
            </a: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NULL	[X3DMetadataObject]</a:t>
            </a:r>
            <a:endParaRPr sz="105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MFVec2f 	[</a:t>
            </a:r>
            <a:r>
              <a:rPr lang="pt-BR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in,out</a:t>
            </a:r>
            <a:r>
              <a:rPr lang="pt-BR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] 	point 		[] 		(-∞,∞)</a:t>
            </a:r>
            <a:endParaRPr sz="1050" b="1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}</a:t>
            </a:r>
            <a:endParaRPr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1" name="Google Shape;881;p79" descr="Polypoint2D nod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66830" y="3812483"/>
            <a:ext cx="3234249" cy="1427731"/>
          </a:xfrm>
          <a:prstGeom prst="rect">
            <a:avLst/>
          </a:prstGeom>
          <a:noFill/>
          <a:ln>
            <a:noFill/>
          </a:ln>
        </p:spPr>
      </p:pic>
      <p:sp>
        <p:nvSpPr>
          <p:cNvPr id="882" name="Google Shape;882;p79"/>
          <p:cNvSpPr/>
          <p:nvPr/>
        </p:nvSpPr>
        <p:spPr>
          <a:xfrm>
            <a:off x="3409533" y="5065563"/>
            <a:ext cx="2475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exemplo de Polypoint2D</a:t>
            </a:r>
            <a:endParaRPr sz="12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(com vértices ampliados)</a:t>
            </a:r>
            <a:endParaRPr sz="1200"/>
          </a:p>
        </p:txBody>
      </p:sp>
    </p:spTree>
    <p:extLst>
      <p:ext uri="{BB962C8B-B14F-4D97-AF65-F5344CB8AC3E}">
        <p14:creationId xmlns:p14="http://schemas.microsoft.com/office/powerpoint/2010/main" val="38633992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773F9-6BAB-4CB8-86A3-33CA9E399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Exemplo</a:t>
            </a:r>
            <a:r>
              <a:rPr lang="en-US" dirty="0"/>
              <a:t> </a:t>
            </a:r>
            <a:r>
              <a:rPr lang="pt-BR" dirty="0"/>
              <a:t>Polypoint2D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68B8CB-F7DC-E8D0-AFF6-0C41123BD48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41</a:t>
            </a:fld>
            <a:endParaRPr lang="pt-B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454589-5C41-4A7F-21C4-63139D038E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1350" y="3811626"/>
            <a:ext cx="2781300" cy="178951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39D1A74-E6AE-8A7E-843C-568AE1B6016C}"/>
              </a:ext>
            </a:extLst>
          </p:cNvPr>
          <p:cNvSpPr txBox="1"/>
          <p:nvPr/>
        </p:nvSpPr>
        <p:spPr>
          <a:xfrm>
            <a:off x="381494" y="1008614"/>
            <a:ext cx="8058418" cy="2677656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b="1" noProof="1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X3D</a:t>
            </a:r>
            <a:r>
              <a:rPr lang="en-US" b="1" noProof="1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b="1" noProof="1">
              <a:solidFill>
                <a:srgbClr val="D4D4D4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noProof="1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&lt;</a:t>
            </a:r>
            <a:r>
              <a:rPr lang="en-US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Scene</a:t>
            </a:r>
            <a:r>
              <a:rPr lang="en-US" b="1" noProof="1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b="1" noProof="1">
              <a:solidFill>
                <a:srgbClr val="D4D4D4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noProof="1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Transform</a:t>
            </a:r>
            <a:r>
              <a:rPr lang="en-US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translation</a:t>
            </a:r>
            <a:r>
              <a:rPr lang="en-US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b="1" noProof="1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'0 -0.15 0.2’</a:t>
            </a:r>
            <a:r>
              <a:rPr lang="en-US" b="1" noProof="1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b="1" noProof="1">
              <a:solidFill>
                <a:srgbClr val="D4D4D4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noProof="1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&lt;</a:t>
            </a:r>
            <a:r>
              <a:rPr lang="en-US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Shape</a:t>
            </a:r>
            <a:r>
              <a:rPr lang="en-US" b="1" noProof="1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b="1" noProof="1">
              <a:solidFill>
                <a:srgbClr val="D4D4D4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noProof="1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lang="en-US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Polypoint2D</a:t>
            </a:r>
            <a:r>
              <a:rPr lang="en-US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point</a:t>
            </a:r>
            <a:r>
              <a:rPr lang="en-US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b="1" noProof="1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'-1 0 -0.5 1 0 0 0.5 1 1 0’</a:t>
            </a:r>
            <a:r>
              <a:rPr lang="en-US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b="1" noProof="1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b="1" noProof="1">
              <a:solidFill>
                <a:srgbClr val="D4D4D4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noProof="1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lang="en-US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Appearance</a:t>
            </a:r>
            <a:r>
              <a:rPr lang="en-US" b="1" noProof="1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b="1" noProof="1">
              <a:solidFill>
                <a:srgbClr val="D4D4D4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noProof="1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&lt;</a:t>
            </a:r>
            <a:r>
              <a:rPr lang="en-US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Material</a:t>
            </a:r>
            <a:r>
              <a:rPr lang="en-US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emissiveColor</a:t>
            </a:r>
            <a:r>
              <a:rPr lang="en-US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b="1" noProof="1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'1 1 1’</a:t>
            </a:r>
            <a:r>
              <a:rPr lang="en-US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b="1" noProof="1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b="1" noProof="1">
              <a:solidFill>
                <a:srgbClr val="D4D4D4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noProof="1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&lt;/</a:t>
            </a:r>
            <a:r>
              <a:rPr lang="en-US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Appearance</a:t>
            </a:r>
            <a:r>
              <a:rPr lang="en-US" b="1" noProof="1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b="1" noProof="1">
              <a:solidFill>
                <a:srgbClr val="D4D4D4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noProof="1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&lt;/</a:t>
            </a:r>
            <a:r>
              <a:rPr lang="en-US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Shape</a:t>
            </a:r>
            <a:r>
              <a:rPr lang="en-US" b="1" noProof="1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b="1" noProof="1">
              <a:solidFill>
                <a:srgbClr val="D4D4D4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noProof="1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&lt;/</a:t>
            </a:r>
            <a:r>
              <a:rPr lang="en-US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Transform</a:t>
            </a:r>
            <a:r>
              <a:rPr lang="en-US" b="1" noProof="1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b="1" noProof="1">
              <a:solidFill>
                <a:srgbClr val="D4D4D4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noProof="1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&lt;/</a:t>
            </a:r>
            <a:r>
              <a:rPr lang="en-US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Scene</a:t>
            </a:r>
            <a:r>
              <a:rPr lang="en-US" b="1" noProof="1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b="1" noProof="1">
              <a:solidFill>
                <a:srgbClr val="D4D4D4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noProof="1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lang="en-US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X3D</a:t>
            </a:r>
            <a:r>
              <a:rPr lang="en-US" b="1" noProof="1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b="1" noProof="1">
              <a:solidFill>
                <a:srgbClr val="D4D4D4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58036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p8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Polyline2D</a:t>
            </a:r>
            <a:endParaRPr/>
          </a:p>
        </p:txBody>
      </p:sp>
      <p:sp>
        <p:nvSpPr>
          <p:cNvPr id="889" name="Google Shape;889;p80"/>
          <p:cNvSpPr txBox="1">
            <a:spLocks noGrp="1"/>
          </p:cNvSpPr>
          <p:nvPr>
            <p:ph type="body" idx="1"/>
          </p:nvPr>
        </p:nvSpPr>
        <p:spPr>
          <a:xfrm>
            <a:off x="390548" y="838986"/>
            <a:ext cx="8428200" cy="141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O nó </a:t>
            </a:r>
            <a:r>
              <a:rPr lang="pt-BR" b="1"/>
              <a:t>Polyline2D</a:t>
            </a:r>
            <a:r>
              <a:rPr lang="pt-BR"/>
              <a:t> especifica uma série de segmentos de linha contiguos no sistema de coordenadas 2D local conectando os vértices especificados. O campo </a:t>
            </a:r>
            <a:r>
              <a:rPr lang="pt-BR" b="1"/>
              <a:t>lineSegments</a:t>
            </a:r>
            <a:r>
              <a:rPr lang="pt-BR"/>
              <a:t> especifica os vértices a serem conectados.</a:t>
            </a:r>
            <a:endParaRPr/>
          </a:p>
        </p:txBody>
      </p:sp>
      <p:sp>
        <p:nvSpPr>
          <p:cNvPr id="890" name="Google Shape;890;p8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42</a:t>
            </a:fld>
            <a:endParaRPr/>
          </a:p>
        </p:txBody>
      </p:sp>
      <p:sp>
        <p:nvSpPr>
          <p:cNvPr id="891" name="Google Shape;891;p80"/>
          <p:cNvSpPr/>
          <p:nvPr/>
        </p:nvSpPr>
        <p:spPr>
          <a:xfrm>
            <a:off x="475012" y="2357048"/>
            <a:ext cx="8343735" cy="989656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Polyline2D : X3DGeometryNode {</a:t>
            </a:r>
            <a:endParaRPr sz="105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pt-BR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SFNode</a:t>
            </a: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[</a:t>
            </a:r>
            <a:r>
              <a:rPr lang="pt-BR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in,out</a:t>
            </a: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]	</a:t>
            </a:r>
            <a:r>
              <a:rPr lang="pt-BR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metadata</a:t>
            </a: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NULL	[X3DMetadataObject]</a:t>
            </a:r>
            <a:endParaRPr sz="105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pt-BR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MFVec2f 	[] 		</a:t>
            </a:r>
            <a:r>
              <a:rPr lang="pt-BR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lineSegments</a:t>
            </a:r>
            <a:r>
              <a:rPr lang="pt-BR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	[] 	(-∞,∞)</a:t>
            </a:r>
            <a:endParaRPr sz="1050" b="1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}</a:t>
            </a:r>
            <a:endParaRPr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92" name="Google Shape;892;p80" descr="Polyline2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80939" y="3869967"/>
            <a:ext cx="2982121" cy="1283444"/>
          </a:xfrm>
          <a:prstGeom prst="rect">
            <a:avLst/>
          </a:prstGeom>
          <a:noFill/>
          <a:ln>
            <a:noFill/>
          </a:ln>
        </p:spPr>
      </p:pic>
      <p:sp>
        <p:nvSpPr>
          <p:cNvPr id="893" name="Google Shape;893;p80"/>
          <p:cNvSpPr/>
          <p:nvPr/>
        </p:nvSpPr>
        <p:spPr>
          <a:xfrm>
            <a:off x="3409532" y="5065563"/>
            <a:ext cx="4198275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exemplo de Polyline2D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050051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p8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/>
              <a:t>Exemplo Polyline2D</a:t>
            </a:r>
            <a:endParaRPr dirty="0"/>
          </a:p>
        </p:txBody>
      </p:sp>
      <p:sp>
        <p:nvSpPr>
          <p:cNvPr id="890" name="Google Shape;890;p8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43</a:t>
            </a:fld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A724E1-9628-CC0A-E6D7-9E1CE36317E1}"/>
              </a:ext>
            </a:extLst>
          </p:cNvPr>
          <p:cNvSpPr txBox="1"/>
          <p:nvPr/>
        </p:nvSpPr>
        <p:spPr>
          <a:xfrm>
            <a:off x="381494" y="1008614"/>
            <a:ext cx="8058418" cy="2677656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b="1" noProof="1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X3D</a:t>
            </a:r>
            <a:r>
              <a:rPr lang="en-US" b="1" noProof="1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b="1" noProof="1">
              <a:solidFill>
                <a:srgbClr val="D4D4D4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noProof="1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&lt;</a:t>
            </a:r>
            <a:r>
              <a:rPr lang="en-US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Scene</a:t>
            </a:r>
            <a:r>
              <a:rPr lang="en-US" b="1" noProof="1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b="1" noProof="1">
              <a:solidFill>
                <a:srgbClr val="D4D4D4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noProof="1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Transform</a:t>
            </a:r>
            <a:r>
              <a:rPr lang="en-US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translation</a:t>
            </a:r>
            <a:r>
              <a:rPr lang="en-US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b="1" noProof="1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'0 -0.15 0.2’</a:t>
            </a:r>
            <a:r>
              <a:rPr lang="en-US" b="1" noProof="1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b="1" noProof="1">
              <a:solidFill>
                <a:srgbClr val="D4D4D4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noProof="1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&lt;</a:t>
            </a:r>
            <a:r>
              <a:rPr lang="en-US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Shape</a:t>
            </a:r>
            <a:r>
              <a:rPr lang="en-US" b="1" noProof="1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b="1" noProof="1">
              <a:solidFill>
                <a:srgbClr val="D4D4D4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noProof="1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lang="en-US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Polyline2D</a:t>
            </a:r>
            <a:r>
              <a:rPr lang="en-US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lineSegments</a:t>
            </a:r>
            <a:r>
              <a:rPr lang="en-US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b="1" noProof="1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'-1 0 -0.5 1 0 0 0.5 1 1 0’</a:t>
            </a:r>
            <a:r>
              <a:rPr lang="en-US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b="1" noProof="1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b="1" noProof="1">
              <a:solidFill>
                <a:srgbClr val="D4D4D4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noProof="1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lang="en-US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Appearance</a:t>
            </a:r>
            <a:r>
              <a:rPr lang="en-US" b="1" noProof="1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b="1" noProof="1">
              <a:solidFill>
                <a:srgbClr val="D4D4D4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noProof="1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&lt;</a:t>
            </a:r>
            <a:r>
              <a:rPr lang="en-US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Material</a:t>
            </a:r>
            <a:r>
              <a:rPr lang="en-US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diffuseColor</a:t>
            </a:r>
            <a:r>
              <a:rPr lang="en-US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b="1" noProof="1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'0 0 0'</a:t>
            </a:r>
            <a:r>
              <a:rPr lang="en-US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emissiveColor</a:t>
            </a:r>
            <a:r>
              <a:rPr lang="en-US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b="1" noProof="1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'1 0.5 1’</a:t>
            </a:r>
            <a:r>
              <a:rPr lang="en-US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b="1" noProof="1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b="1" noProof="1">
              <a:solidFill>
                <a:srgbClr val="D4D4D4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noProof="1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&lt;/</a:t>
            </a:r>
            <a:r>
              <a:rPr lang="en-US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Appearance</a:t>
            </a:r>
            <a:r>
              <a:rPr lang="en-US" b="1" noProof="1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b="1" noProof="1">
              <a:solidFill>
                <a:srgbClr val="D4D4D4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noProof="1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&lt;/</a:t>
            </a:r>
            <a:r>
              <a:rPr lang="en-US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Shape</a:t>
            </a:r>
            <a:r>
              <a:rPr lang="en-US" b="1" noProof="1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b="1" noProof="1">
              <a:solidFill>
                <a:srgbClr val="D4D4D4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noProof="1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&lt;/</a:t>
            </a:r>
            <a:r>
              <a:rPr lang="en-US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Transform</a:t>
            </a:r>
            <a:r>
              <a:rPr lang="en-US" b="1" noProof="1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b="1" noProof="1">
              <a:solidFill>
                <a:srgbClr val="D4D4D4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noProof="1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&lt;/</a:t>
            </a:r>
            <a:r>
              <a:rPr lang="en-US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Scene</a:t>
            </a:r>
            <a:r>
              <a:rPr lang="en-US" b="1" noProof="1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b="1" noProof="1">
              <a:solidFill>
                <a:srgbClr val="D4D4D4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noProof="1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lang="en-US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X3D</a:t>
            </a:r>
            <a:r>
              <a:rPr lang="en-US" b="1" noProof="1"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b="1" noProof="1">
              <a:solidFill>
                <a:srgbClr val="D4D4D4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8C4A65A-65E9-ED75-7A43-5365B04801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6882" y="3815116"/>
            <a:ext cx="2650236" cy="1786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15735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p8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TriangleSet2D</a:t>
            </a:r>
            <a:endParaRPr/>
          </a:p>
        </p:txBody>
      </p:sp>
      <p:sp>
        <p:nvSpPr>
          <p:cNvPr id="900" name="Google Shape;900;p81"/>
          <p:cNvSpPr txBox="1">
            <a:spLocks noGrp="1"/>
          </p:cNvSpPr>
          <p:nvPr>
            <p:ph type="body" idx="1"/>
          </p:nvPr>
        </p:nvSpPr>
        <p:spPr>
          <a:xfrm>
            <a:off x="390550" y="698299"/>
            <a:ext cx="8428200" cy="16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O nó </a:t>
            </a:r>
            <a:r>
              <a:rPr lang="pt-BR" b="1"/>
              <a:t>TriangleSet2D</a:t>
            </a:r>
            <a:r>
              <a:rPr lang="pt-BR"/>
              <a:t> especifica um conjunto de triângulos no sistema de coordenadas 2D local. O campo </a:t>
            </a:r>
            <a:r>
              <a:rPr lang="pt-BR" b="1"/>
              <a:t>vertices</a:t>
            </a:r>
            <a:r>
              <a:rPr lang="pt-BR"/>
              <a:t> especifica os triângulos a serem exibidos. O número de vértices fornecidos deve ser igualmente divisível por três. O excesso de vértices deve ser ignorado.</a:t>
            </a:r>
            <a:endParaRPr/>
          </a:p>
        </p:txBody>
      </p:sp>
      <p:sp>
        <p:nvSpPr>
          <p:cNvPr id="901" name="Google Shape;901;p8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44</a:t>
            </a:fld>
            <a:endParaRPr/>
          </a:p>
        </p:txBody>
      </p:sp>
      <p:sp>
        <p:nvSpPr>
          <p:cNvPr id="902" name="Google Shape;902;p81"/>
          <p:cNvSpPr/>
          <p:nvPr/>
        </p:nvSpPr>
        <p:spPr>
          <a:xfrm>
            <a:off x="475012" y="2357048"/>
            <a:ext cx="8230075" cy="1353999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TriangleSet2D : X3DGeometryNode {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SFNode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[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in,out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]	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metadata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NULL	[X3DMetadataObject]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MFVec2f		[</a:t>
            </a:r>
            <a:r>
              <a:rPr lang="pt-BR" sz="16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in,out</a:t>
            </a:r>
            <a:r>
              <a:rPr lang="pt-BR" sz="16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] 	</a:t>
            </a:r>
            <a:r>
              <a:rPr lang="pt-BR" sz="16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vertices</a:t>
            </a:r>
            <a:r>
              <a:rPr lang="pt-BR" sz="16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		[] 		(-∞,∞)</a:t>
            </a:r>
            <a:endParaRPr sz="1100" b="1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SFBool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[]	</a:t>
            </a:r>
            <a:r>
              <a:rPr lang="pt-BR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solid</a:t>
            </a: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FALSE</a:t>
            </a:r>
            <a:endParaRPr sz="11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}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3" name="Google Shape;903;p81"/>
          <p:cNvSpPr/>
          <p:nvPr/>
        </p:nvSpPr>
        <p:spPr>
          <a:xfrm>
            <a:off x="3258692" y="5181706"/>
            <a:ext cx="358102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exemplo de TriangleSet2D</a:t>
            </a:r>
            <a:endParaRPr dirty="0"/>
          </a:p>
        </p:txBody>
      </p:sp>
      <p:pic>
        <p:nvPicPr>
          <p:cNvPr id="904" name="Google Shape;904;p81" descr="TriangleSet2D nod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3920798" y="3884475"/>
            <a:ext cx="1145821" cy="15856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378506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p8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2600"/>
            </a:pPr>
            <a:r>
              <a:rPr lang="en-US"/>
              <a:t>Appearance</a:t>
            </a:r>
          </a:p>
        </p:txBody>
      </p:sp>
      <p:sp>
        <p:nvSpPr>
          <p:cNvPr id="900" name="Google Shape;900;p81"/>
          <p:cNvSpPr txBox="1">
            <a:spLocks noGrp="1"/>
          </p:cNvSpPr>
          <p:nvPr>
            <p:ph type="body" idx="1"/>
          </p:nvPr>
        </p:nvSpPr>
        <p:spPr>
          <a:xfrm>
            <a:off x="390550" y="698299"/>
            <a:ext cx="8428200" cy="1008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>
              <a:spcBef>
                <a:spcPts val="0"/>
              </a:spcBef>
            </a:pPr>
            <a:r>
              <a:rPr lang="pt-BR" dirty="0"/>
              <a:t>O nó </a:t>
            </a:r>
            <a:r>
              <a:rPr lang="pt-BR" b="1" dirty="0"/>
              <a:t>Appearance</a:t>
            </a:r>
            <a:r>
              <a:rPr lang="pt-BR" dirty="0"/>
              <a:t> especifica as propriedades visuais da geometria. O campo material, se especificado, deve conter um nó Material.</a:t>
            </a:r>
            <a:endParaRPr dirty="0"/>
          </a:p>
        </p:txBody>
      </p:sp>
      <p:sp>
        <p:nvSpPr>
          <p:cNvPr id="901" name="Google Shape;901;p8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45</a:t>
            </a:fld>
            <a:endParaRPr/>
          </a:p>
        </p:txBody>
      </p:sp>
      <p:sp>
        <p:nvSpPr>
          <p:cNvPr id="902" name="Google Shape;902;p81"/>
          <p:cNvSpPr/>
          <p:nvPr/>
        </p:nvSpPr>
        <p:spPr>
          <a:xfrm>
            <a:off x="475072" y="1804574"/>
            <a:ext cx="8037300" cy="2528856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398463" algn="l"/>
                <a:tab pos="1414463" algn="l"/>
                <a:tab pos="2303463" algn="l"/>
                <a:tab pos="4127500" algn="l"/>
                <a:tab pos="4843463" algn="l"/>
              </a:tabLst>
            </a:pPr>
            <a:r>
              <a:rPr lang="en-US" sz="1800" noProof="1"/>
              <a:t>Appearance : X3DAppearanceNode { 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398463" algn="l"/>
                <a:tab pos="1414463" algn="l"/>
                <a:tab pos="2303463" algn="l"/>
                <a:tab pos="4127500" algn="l"/>
                <a:tab pos="4843463" algn="l"/>
              </a:tabLst>
            </a:pPr>
            <a:r>
              <a:rPr lang="en-US" sz="1800" noProof="1"/>
              <a:t>	SFNode	[in,out]	fillProperties	NULL 	[FillProperties] 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398463" algn="l"/>
                <a:tab pos="1414463" algn="l"/>
                <a:tab pos="2303463" algn="l"/>
                <a:tab pos="4127500" algn="l"/>
                <a:tab pos="4843463" algn="l"/>
              </a:tabLst>
            </a:pPr>
            <a:r>
              <a:rPr lang="en-US" sz="1800" noProof="1"/>
              <a:t>	SFNode	[in,out]	lineProperties 	NULL 	[LineProperties] 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398463" algn="l"/>
                <a:tab pos="1414463" algn="l"/>
                <a:tab pos="2303463" algn="l"/>
                <a:tab pos="4127500" algn="l"/>
                <a:tab pos="4843463" algn="l"/>
              </a:tabLst>
            </a:pPr>
            <a:r>
              <a:rPr lang="en-US" sz="1800" b="1" noProof="1"/>
              <a:t>	SFNode	[in,out]	material 	NULL 	[X3DMaterialNode] 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398463" algn="l"/>
                <a:tab pos="1414463" algn="l"/>
                <a:tab pos="2303463" algn="l"/>
                <a:tab pos="4127500" algn="l"/>
                <a:tab pos="4843463" algn="l"/>
              </a:tabLst>
            </a:pPr>
            <a:r>
              <a:rPr lang="en-US" sz="1800" noProof="1"/>
              <a:t>	SFNode	[in,out]	metadata 	NULL 	[X3DMetadataObject] 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398463" algn="l"/>
                <a:tab pos="1414463" algn="l"/>
                <a:tab pos="2303463" algn="l"/>
                <a:tab pos="4127500" algn="l"/>
                <a:tab pos="4843463" algn="l"/>
              </a:tabLst>
            </a:pPr>
            <a:r>
              <a:rPr lang="en-US" sz="1800" noProof="1"/>
              <a:t>	MFNode	[in,out]	shaders 	[] 	[X3DShaderNode] 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398463" algn="l"/>
                <a:tab pos="1414463" algn="l"/>
                <a:tab pos="2303463" algn="l"/>
                <a:tab pos="4127500" algn="l"/>
                <a:tab pos="4843463" algn="l"/>
              </a:tabLst>
            </a:pPr>
            <a:r>
              <a:rPr lang="en-US" sz="1800" noProof="1"/>
              <a:t>	SFNode	[in,out]	texture 	NULL 	[X3DTextureNode] 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398463" algn="l"/>
                <a:tab pos="1414463" algn="l"/>
                <a:tab pos="2303463" algn="l"/>
                <a:tab pos="4127500" algn="l"/>
                <a:tab pos="4843463" algn="l"/>
              </a:tabLst>
            </a:pPr>
            <a:r>
              <a:rPr lang="en-US" sz="1800" noProof="1"/>
              <a:t>	SFNode	[in,out]	textureTransform 	NULL 	[X3DTextureTransformNode]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398463" algn="l"/>
                <a:tab pos="1414463" algn="l"/>
                <a:tab pos="2303463" algn="l"/>
                <a:tab pos="4127500" algn="l"/>
                <a:tab pos="4843463" algn="l"/>
              </a:tabLst>
            </a:pPr>
            <a:r>
              <a:rPr lang="en-US" sz="1800" noProof="1"/>
              <a:t>}</a:t>
            </a:r>
            <a:endParaRPr lang="en-US" sz="1800" noProof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5156251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p8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/>
              <a:t>Material</a:t>
            </a:r>
            <a:endParaRPr dirty="0"/>
          </a:p>
        </p:txBody>
      </p:sp>
      <p:sp>
        <p:nvSpPr>
          <p:cNvPr id="900" name="Google Shape;900;p81"/>
          <p:cNvSpPr txBox="1">
            <a:spLocks noGrp="1"/>
          </p:cNvSpPr>
          <p:nvPr>
            <p:ph type="body" idx="1"/>
          </p:nvPr>
        </p:nvSpPr>
        <p:spPr>
          <a:xfrm>
            <a:off x="390550" y="698299"/>
            <a:ext cx="8428200" cy="1008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O nó </a:t>
            </a:r>
            <a:r>
              <a:rPr lang="pt-BR" b="1" dirty="0"/>
              <a:t>Material</a:t>
            </a:r>
            <a:r>
              <a:rPr lang="pt-BR" dirty="0"/>
              <a:t> especifica propriedades de material de superfície para nós de geometria associados e é usado pelas equações de iluminação X3D durante a renderização.</a:t>
            </a:r>
            <a:endParaRPr dirty="0"/>
          </a:p>
        </p:txBody>
      </p:sp>
      <p:sp>
        <p:nvSpPr>
          <p:cNvPr id="901" name="Google Shape;901;p8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46</a:t>
            </a:fld>
            <a:endParaRPr/>
          </a:p>
        </p:txBody>
      </p:sp>
      <p:sp>
        <p:nvSpPr>
          <p:cNvPr id="902" name="Google Shape;902;p81"/>
          <p:cNvSpPr/>
          <p:nvPr/>
        </p:nvSpPr>
        <p:spPr>
          <a:xfrm>
            <a:off x="475072" y="1804574"/>
            <a:ext cx="8037300" cy="2528856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398463" algn="l"/>
                <a:tab pos="1460500" algn="l"/>
                <a:tab pos="2393950" algn="l"/>
                <a:tab pos="4217988" algn="l"/>
                <a:tab pos="5461000" algn="l"/>
              </a:tabLst>
            </a:pPr>
            <a:r>
              <a:rPr lang="en-US" sz="1800" dirty="0"/>
              <a:t>Material : X3DMaterialNode {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398463" algn="l"/>
                <a:tab pos="1460500" algn="l"/>
                <a:tab pos="2393950" algn="l"/>
                <a:tab pos="4217988" algn="l"/>
                <a:tab pos="5461000" algn="l"/>
              </a:tabLst>
            </a:pPr>
            <a:r>
              <a:rPr lang="en-US" sz="1800" dirty="0"/>
              <a:t>	</a:t>
            </a:r>
            <a:r>
              <a:rPr lang="en-US" sz="1800" dirty="0" err="1"/>
              <a:t>SFFloat</a:t>
            </a:r>
            <a:r>
              <a:rPr lang="en-US" sz="1800" dirty="0"/>
              <a:t>	[</a:t>
            </a:r>
            <a:r>
              <a:rPr lang="en-US" sz="1800" dirty="0" err="1"/>
              <a:t>in,out</a:t>
            </a:r>
            <a:r>
              <a:rPr lang="en-US" sz="1800" dirty="0"/>
              <a:t>]	</a:t>
            </a:r>
            <a:r>
              <a:rPr lang="en-US" sz="1800" dirty="0" err="1"/>
              <a:t>ambientIntensity</a:t>
            </a:r>
            <a:r>
              <a:rPr lang="en-US" sz="1800" dirty="0"/>
              <a:t> 	0.2 	[0,1] 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398463" algn="l"/>
                <a:tab pos="1460500" algn="l"/>
                <a:tab pos="2393950" algn="l"/>
                <a:tab pos="4217988" algn="l"/>
                <a:tab pos="5461000" algn="l"/>
              </a:tabLst>
            </a:pPr>
            <a:r>
              <a:rPr lang="en-US" sz="1800" dirty="0"/>
              <a:t>	</a:t>
            </a:r>
            <a:r>
              <a:rPr lang="en-US" sz="1800" dirty="0" err="1"/>
              <a:t>SFColor</a:t>
            </a:r>
            <a:r>
              <a:rPr lang="en-US" sz="1800" dirty="0"/>
              <a:t>	[</a:t>
            </a:r>
            <a:r>
              <a:rPr lang="en-US" sz="1800" dirty="0" err="1"/>
              <a:t>in,out</a:t>
            </a:r>
            <a:r>
              <a:rPr lang="en-US" sz="1800" dirty="0"/>
              <a:t>]	</a:t>
            </a:r>
            <a:r>
              <a:rPr lang="en-US" sz="1800" dirty="0" err="1"/>
              <a:t>diffuseColor</a:t>
            </a:r>
            <a:r>
              <a:rPr lang="en-US" sz="1800" dirty="0"/>
              <a:t> 	0.8 0.8 0.8 	[0,1] 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398463" algn="l"/>
                <a:tab pos="1460500" algn="l"/>
                <a:tab pos="2393950" algn="l"/>
                <a:tab pos="4217988" algn="l"/>
                <a:tab pos="5461000" algn="l"/>
              </a:tabLst>
            </a:pPr>
            <a:r>
              <a:rPr lang="en-US" sz="1800" b="1" dirty="0"/>
              <a:t>	</a:t>
            </a:r>
            <a:r>
              <a:rPr lang="en-US" sz="1800" b="1" dirty="0" err="1"/>
              <a:t>SFColor</a:t>
            </a:r>
            <a:r>
              <a:rPr lang="en-US" sz="1800" b="1" dirty="0"/>
              <a:t>	[</a:t>
            </a:r>
            <a:r>
              <a:rPr lang="en-US" sz="1800" b="1" dirty="0" err="1"/>
              <a:t>in,out</a:t>
            </a:r>
            <a:r>
              <a:rPr lang="en-US" sz="1800" b="1" dirty="0"/>
              <a:t>]	</a:t>
            </a:r>
            <a:r>
              <a:rPr lang="en-US" sz="1800" b="1" dirty="0" err="1"/>
              <a:t>emissiveColor</a:t>
            </a:r>
            <a:r>
              <a:rPr lang="en-US" sz="1800" b="1" dirty="0"/>
              <a:t> 	0 0 0 	[0,1]</a:t>
            </a:r>
            <a:r>
              <a:rPr lang="en-US" sz="1800" dirty="0"/>
              <a:t> 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398463" algn="l"/>
                <a:tab pos="1460500" algn="l"/>
                <a:tab pos="2393950" algn="l"/>
                <a:tab pos="4217988" algn="l"/>
                <a:tab pos="5461000" algn="l"/>
              </a:tabLst>
            </a:pPr>
            <a:r>
              <a:rPr lang="en-US" sz="1800" dirty="0"/>
              <a:t>	</a:t>
            </a:r>
            <a:r>
              <a:rPr lang="en-US" sz="1800" dirty="0" err="1"/>
              <a:t>SFNode</a:t>
            </a:r>
            <a:r>
              <a:rPr lang="en-US" sz="1800" dirty="0"/>
              <a:t>	[</a:t>
            </a:r>
            <a:r>
              <a:rPr lang="en-US" sz="1800" dirty="0" err="1"/>
              <a:t>in,out</a:t>
            </a:r>
            <a:r>
              <a:rPr lang="en-US" sz="1800" dirty="0"/>
              <a:t>]	metadata 	NULL 	[X3DMetadataObject] 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398463" algn="l"/>
                <a:tab pos="1460500" algn="l"/>
                <a:tab pos="2393950" algn="l"/>
                <a:tab pos="4217988" algn="l"/>
                <a:tab pos="5461000" algn="l"/>
              </a:tabLst>
            </a:pPr>
            <a:r>
              <a:rPr lang="en-US" sz="1800" dirty="0"/>
              <a:t>	</a:t>
            </a:r>
            <a:r>
              <a:rPr lang="en-US" sz="1800" dirty="0" err="1"/>
              <a:t>SFFloat</a:t>
            </a:r>
            <a:r>
              <a:rPr lang="en-US" sz="1800" dirty="0"/>
              <a:t>	[</a:t>
            </a:r>
            <a:r>
              <a:rPr lang="en-US" sz="1800" dirty="0" err="1"/>
              <a:t>in,out</a:t>
            </a:r>
            <a:r>
              <a:rPr lang="en-US" sz="1800" dirty="0"/>
              <a:t>]	shininess 	0.2 	[0,1] 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398463" algn="l"/>
                <a:tab pos="1460500" algn="l"/>
                <a:tab pos="2393950" algn="l"/>
                <a:tab pos="4217988" algn="l"/>
                <a:tab pos="5461000" algn="l"/>
              </a:tabLst>
            </a:pPr>
            <a:r>
              <a:rPr lang="en-US" sz="1800" dirty="0"/>
              <a:t>	</a:t>
            </a:r>
            <a:r>
              <a:rPr lang="en-US" sz="1800" dirty="0" err="1"/>
              <a:t>SFColor</a:t>
            </a:r>
            <a:r>
              <a:rPr lang="en-US" sz="1800" dirty="0"/>
              <a:t>	[</a:t>
            </a:r>
            <a:r>
              <a:rPr lang="en-US" sz="1800" dirty="0" err="1"/>
              <a:t>in,out</a:t>
            </a:r>
            <a:r>
              <a:rPr lang="en-US" sz="1800" dirty="0"/>
              <a:t>]	</a:t>
            </a:r>
            <a:r>
              <a:rPr lang="en-US" sz="1800" dirty="0" err="1"/>
              <a:t>specularColor</a:t>
            </a:r>
            <a:r>
              <a:rPr lang="en-US" sz="1800" dirty="0"/>
              <a:t> 	0 0 0 	[0,1] 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398463" algn="l"/>
                <a:tab pos="1460500" algn="l"/>
                <a:tab pos="2393950" algn="l"/>
                <a:tab pos="4217988" algn="l"/>
                <a:tab pos="5461000" algn="l"/>
              </a:tabLst>
            </a:pPr>
            <a:r>
              <a:rPr lang="en-US" sz="1800" dirty="0"/>
              <a:t>	</a:t>
            </a:r>
            <a:r>
              <a:rPr lang="en-US" sz="1800" dirty="0" err="1"/>
              <a:t>SFFloat</a:t>
            </a:r>
            <a:r>
              <a:rPr lang="en-US" sz="1800" dirty="0"/>
              <a:t>	[</a:t>
            </a:r>
            <a:r>
              <a:rPr lang="en-US" sz="1800" dirty="0" err="1"/>
              <a:t>in,out</a:t>
            </a:r>
            <a:r>
              <a:rPr lang="en-US" sz="1800" dirty="0"/>
              <a:t>]	transparency 	0 	[0,1]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398463" algn="l"/>
                <a:tab pos="1460500" algn="l"/>
                <a:tab pos="2393950" algn="l"/>
                <a:tab pos="4217988" algn="l"/>
                <a:tab pos="5461000" algn="l"/>
              </a:tabLst>
            </a:pPr>
            <a:r>
              <a:rPr lang="en-US" sz="1800" dirty="0"/>
              <a:t>}</a:t>
            </a:r>
            <a:endParaRPr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935774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Google Shape;909;p8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/>
              <a:t>Outros </a:t>
            </a:r>
            <a:r>
              <a:rPr lang="pt-BR"/>
              <a:t>Exemplos</a:t>
            </a:r>
            <a:endParaRPr/>
          </a:p>
        </p:txBody>
      </p:sp>
      <p:sp>
        <p:nvSpPr>
          <p:cNvPr id="910" name="Google Shape;910;p8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47</a:t>
            </a:fld>
            <a:endParaRPr/>
          </a:p>
        </p:txBody>
      </p:sp>
      <p:sp>
        <p:nvSpPr>
          <p:cNvPr id="911" name="Google Shape;911;p82"/>
          <p:cNvSpPr/>
          <p:nvPr/>
        </p:nvSpPr>
        <p:spPr>
          <a:xfrm>
            <a:off x="357875" y="4882379"/>
            <a:ext cx="8428200" cy="6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Exemplo:</a:t>
            </a:r>
            <a:endParaRPr sz="1300" dirty="0"/>
          </a:p>
          <a:p>
            <a:pPr lvl="0"/>
            <a:r>
              <a:rPr lang="pt-BR" sz="1200" u="sng" dirty="0">
                <a:solidFill>
                  <a:schemeClr val="dk1"/>
                </a:solidFill>
              </a:rPr>
              <a:t>https://www.web3d.org/x3d/</a:t>
            </a:r>
            <a:r>
              <a:rPr lang="pt-BR" sz="1200" u="sng" dirty="0" err="1">
                <a:solidFill>
                  <a:schemeClr val="dk1"/>
                </a:solidFill>
              </a:rPr>
              <a:t>content</a:t>
            </a:r>
            <a:r>
              <a:rPr lang="pt-BR" sz="1200" u="sng" dirty="0">
                <a:solidFill>
                  <a:schemeClr val="dk1"/>
                </a:solidFill>
              </a:rPr>
              <a:t>/</a:t>
            </a:r>
            <a:r>
              <a:rPr lang="pt-BR" sz="1200" u="sng" dirty="0" err="1">
                <a:solidFill>
                  <a:schemeClr val="dk1"/>
                </a:solidFill>
              </a:rPr>
              <a:t>examples</a:t>
            </a:r>
            <a:r>
              <a:rPr lang="pt-BR" sz="1200" u="sng" dirty="0">
                <a:solidFill>
                  <a:schemeClr val="dk1"/>
                </a:solidFill>
              </a:rPr>
              <a:t>/X3dForWebAuthors/Chapter10Geometry2D/Polyline2dExampleIndex.html</a:t>
            </a:r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2" name="Google Shape;912;p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0350" y="633730"/>
            <a:ext cx="8623300" cy="4305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755680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6B690-843D-DD5D-9EE7-8C40E5DB4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72" y="189302"/>
            <a:ext cx="8428232" cy="515938"/>
          </a:xfrm>
        </p:spPr>
        <p:txBody>
          <a:bodyPr/>
          <a:lstStyle/>
          <a:p>
            <a:r>
              <a:rPr lang="pt-BR"/>
              <a:t>Visualizando X3D online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FA807C-55C0-27CA-C709-409F2171D8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0548" y="914571"/>
            <a:ext cx="8428232" cy="824408"/>
          </a:xfrm>
        </p:spPr>
        <p:txBody>
          <a:bodyPr/>
          <a:lstStyle/>
          <a:p>
            <a:pPr marL="223520" indent="-215900"/>
            <a:r>
              <a:rPr lang="pt-BR" dirty="0"/>
              <a:t>Uma forma é criar um HTML e chamar os scripts em Javascript para rodar seu X3D diretamente.</a:t>
            </a:r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E38054-101D-4E0D-AF0E-096B9CED81E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48</a:t>
            </a:fld>
            <a:endParaRPr lang="pt-B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8C19D1-77EC-D72C-339F-9172423BB577}"/>
              </a:ext>
            </a:extLst>
          </p:cNvPr>
          <p:cNvSpPr txBox="1"/>
          <p:nvPr/>
        </p:nvSpPr>
        <p:spPr>
          <a:xfrm>
            <a:off x="527901" y="1738978"/>
            <a:ext cx="8225551" cy="1569660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en-US" sz="1200" b="0" noProof="1">
                <a:solidFill>
                  <a:srgbClr val="80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&lt;html&gt;</a:t>
            </a:r>
            <a:endParaRPr lang="en-US" sz="1200" b="0" noProof="1">
              <a:solidFill>
                <a:srgbClr val="000000"/>
              </a:solidFill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0" noProof="1">
                <a:solidFill>
                  <a:srgbClr val="80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&lt;head&gt;</a:t>
            </a:r>
            <a:endParaRPr lang="en-US" sz="1200" b="0" noProof="1">
              <a:solidFill>
                <a:srgbClr val="000000"/>
              </a:solidFill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0" noProof="1">
                <a:solidFill>
                  <a:srgbClr val="80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&lt;script</a:t>
            </a:r>
            <a:r>
              <a:rPr lang="en-US" sz="1200" b="0" noProof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0" noProof="1">
                <a:solidFill>
                  <a:srgbClr val="FF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src</a:t>
            </a:r>
            <a:r>
              <a:rPr lang="en-US" sz="1200" b="0" noProof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200" b="0" noProof="1">
                <a:solidFill>
                  <a:srgbClr val="E21F1F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200" b="0" noProof="1">
                <a:solidFill>
                  <a:srgbClr val="0000FF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https://create3000.github.io/code/x_ite/latest/x_ite.min.js</a:t>
            </a:r>
            <a:r>
              <a:rPr lang="en-US" sz="1200" b="0" noProof="1">
                <a:solidFill>
                  <a:srgbClr val="E21F1F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200" b="0" noProof="1">
                <a:solidFill>
                  <a:srgbClr val="80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&gt;&lt;/script&gt;</a:t>
            </a:r>
            <a:endParaRPr lang="en-US" sz="1200" b="0" noProof="1">
              <a:solidFill>
                <a:srgbClr val="000000"/>
              </a:solidFill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0" noProof="1">
                <a:solidFill>
                  <a:srgbClr val="80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&lt;/head&gt;</a:t>
            </a:r>
            <a:endParaRPr lang="en-US" sz="1200" b="0" noProof="1">
              <a:solidFill>
                <a:srgbClr val="000000"/>
              </a:solidFill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0" noProof="1">
                <a:solidFill>
                  <a:srgbClr val="80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&lt;body&gt;</a:t>
            </a:r>
            <a:endParaRPr lang="en-US" sz="1200" b="0" noProof="1">
              <a:solidFill>
                <a:srgbClr val="000000"/>
              </a:solidFill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0" noProof="1">
                <a:solidFill>
                  <a:srgbClr val="80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&lt;x3d-canvas</a:t>
            </a:r>
            <a:r>
              <a:rPr lang="en-US" sz="1200" b="0" noProof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0" noProof="1">
                <a:solidFill>
                  <a:srgbClr val="FF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src</a:t>
            </a:r>
            <a:r>
              <a:rPr lang="en-US" sz="1200" b="0" noProof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200" b="0" noProof="1">
                <a:solidFill>
                  <a:srgbClr val="E21F1F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200" b="0" noProof="1">
                <a:solidFill>
                  <a:srgbClr val="0000FF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triang3d.x3d</a:t>
            </a:r>
            <a:r>
              <a:rPr lang="en-US" sz="1200" b="0" noProof="1">
                <a:solidFill>
                  <a:srgbClr val="E21F1F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200" b="0" noProof="1">
                <a:solidFill>
                  <a:srgbClr val="80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&gt;&lt;/x3d-canvas&gt;</a:t>
            </a:r>
            <a:endParaRPr lang="en-US" sz="1200" b="0" noProof="1">
              <a:solidFill>
                <a:srgbClr val="000000"/>
              </a:solidFill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0" noProof="1">
                <a:solidFill>
                  <a:srgbClr val="80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&lt;/body&gt;</a:t>
            </a:r>
            <a:endParaRPr lang="en-US" sz="1200" b="0" noProof="1">
              <a:solidFill>
                <a:srgbClr val="000000"/>
              </a:solidFill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0" noProof="1">
                <a:solidFill>
                  <a:srgbClr val="80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&lt;/html&gt;</a:t>
            </a:r>
            <a:endParaRPr lang="en-US" sz="1200" b="0" noProof="1">
              <a:solidFill>
                <a:srgbClr val="000000"/>
              </a:solidFill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9BB209B-BEDB-4EE9-6597-83E6F2C89635}"/>
              </a:ext>
            </a:extLst>
          </p:cNvPr>
          <p:cNvSpPr txBox="1">
            <a:spLocks/>
          </p:cNvSpPr>
          <p:nvPr/>
        </p:nvSpPr>
        <p:spPr>
          <a:xfrm>
            <a:off x="390548" y="3563818"/>
            <a:ext cx="8428232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3838" indent="-215900"/>
            <a:r>
              <a:rPr lang="pt-BR" dirty="0"/>
              <a:t>Outra forma é abrindo o arquivo X3D em alguma plataforma web que suporte o formato. Por exemplo:</a:t>
            </a:r>
          </a:p>
          <a:p>
            <a:pPr marL="223838" indent="-215900"/>
            <a:r>
              <a:rPr lang="pt-BR" dirty="0">
                <a:hlinkClick r:id="rId2"/>
              </a:rPr>
              <a:t>https://create3000.github.io/x_ite/playground/</a:t>
            </a:r>
            <a:r>
              <a:rPr lang="pt-B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1142861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6B690-843D-DD5D-9EE7-8C40E5DB4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72" y="189302"/>
            <a:ext cx="8428232" cy="515938"/>
          </a:xfrm>
        </p:spPr>
        <p:txBody>
          <a:bodyPr/>
          <a:lstStyle/>
          <a:p>
            <a:r>
              <a:rPr lang="pt-BR" dirty="0"/>
              <a:t>X_ITE X3D Browser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FA807C-55C0-27CA-C709-409F2171D8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0548" y="914571"/>
            <a:ext cx="8428232" cy="584291"/>
          </a:xfrm>
        </p:spPr>
        <p:txBody>
          <a:bodyPr/>
          <a:lstStyle/>
          <a:p>
            <a:pPr marL="223838" indent="-215900"/>
            <a:r>
              <a:rPr lang="pt-BR" dirty="0">
                <a:hlinkClick r:id="rId2"/>
              </a:rPr>
              <a:t>https://create3000.github.io/x_ite/playground/</a:t>
            </a:r>
            <a:r>
              <a:rPr lang="pt-BR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E38054-101D-4E0D-AF0E-096B9CED81E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49</a:t>
            </a:fld>
            <a:endParaRPr lang="pt-B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5B9391-6ACD-444E-2F24-21A9997B59D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471" y="1541839"/>
            <a:ext cx="6931058" cy="386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988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Vai ter matemática nesse curso ?</a:t>
            </a:r>
            <a:endParaRPr/>
          </a:p>
        </p:txBody>
      </p:sp>
      <p:sp>
        <p:nvSpPr>
          <p:cNvPr id="76" name="Google Shape;76;p10"/>
          <p:cNvSpPr txBox="1">
            <a:spLocks noGrp="1"/>
          </p:cNvSpPr>
          <p:nvPr>
            <p:ph type="body" idx="1"/>
          </p:nvPr>
        </p:nvSpPr>
        <p:spPr>
          <a:xfrm>
            <a:off x="390550" y="838981"/>
            <a:ext cx="8428200" cy="16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pt-BR" sz="2400" dirty="0"/>
              <a:t>Sim. Neste curso iremos bem a fundo no funcionamento dos algoritmos que geram os gráficos, e vocês verão na prática como o conhecimento matemático é importante.</a:t>
            </a:r>
            <a:endParaRPr dirty="0"/>
          </a:p>
        </p:txBody>
      </p:sp>
      <p:sp>
        <p:nvSpPr>
          <p:cNvPr id="77" name="Google Shape;77;p1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6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</a:t>
            </a:fld>
            <a:endParaRPr/>
          </a:p>
        </p:txBody>
      </p:sp>
      <p:grpSp>
        <p:nvGrpSpPr>
          <p:cNvPr id="78" name="Google Shape;78;p10"/>
          <p:cNvGrpSpPr/>
          <p:nvPr/>
        </p:nvGrpSpPr>
        <p:grpSpPr>
          <a:xfrm>
            <a:off x="390633" y="2684170"/>
            <a:ext cx="8428029" cy="2412571"/>
            <a:chOff x="238150" y="2619250"/>
            <a:chExt cx="8767324" cy="2635825"/>
          </a:xfrm>
        </p:grpSpPr>
        <p:pic>
          <p:nvPicPr>
            <p:cNvPr id="79" name="Google Shape;79;p1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277281" y="2619250"/>
              <a:ext cx="4728193" cy="26358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0" name="Google Shape;80;p1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38150" y="2619253"/>
              <a:ext cx="3928860" cy="263582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6BC3360-6ABD-C29B-6A0B-4B4E3DA38368}"/>
              </a:ext>
            </a:extLst>
          </p:cNvPr>
          <p:cNvSpPr txBox="1"/>
          <p:nvPr/>
        </p:nvSpPr>
        <p:spPr>
          <a:xfrm>
            <a:off x="4816602" y="5088241"/>
            <a:ext cx="400206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800" dirty="0"/>
              <a:t>Avengers: Age of Ultron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FBFD6-B70B-CA7A-EC91-820768928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Atividade – Crie um Boneco Palito em X3D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62AB2B-4198-3705-4311-3EC4C8CC32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0548" y="838986"/>
            <a:ext cx="8428232" cy="886448"/>
          </a:xfrm>
        </p:spPr>
        <p:txBody>
          <a:bodyPr/>
          <a:lstStyle/>
          <a:p>
            <a:r>
              <a:rPr lang="pt-BR" dirty="0"/>
              <a:t>Desenhe um boneco palito em X3D. Use os recursos que achar mais conveniente para desenhar seu boneco.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9B31B2-882F-8C64-7570-94C60E2042C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50</a:t>
            </a:fld>
            <a:endParaRPr lang="pt-BR"/>
          </a:p>
        </p:txBody>
      </p:sp>
      <p:pic>
        <p:nvPicPr>
          <p:cNvPr id="2052" name="Picture 4" descr="undefined">
            <a:extLst>
              <a:ext uri="{FF2B5EF4-FFF2-40B4-BE49-F238E27FC236}">
                <a16:creationId xmlns:a16="http://schemas.microsoft.com/office/drawing/2014/main" id="{788395CE-E5C3-369A-F78D-DB7BFC0BC6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73057" y="1819372"/>
            <a:ext cx="2397886" cy="3386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AE8BCF8-B7DA-433A-159C-DEF4361755CC}"/>
              </a:ext>
            </a:extLst>
          </p:cNvPr>
          <p:cNvSpPr txBox="1"/>
          <p:nvPr/>
        </p:nvSpPr>
        <p:spPr>
          <a:xfrm>
            <a:off x="506545" y="5205951"/>
            <a:ext cx="813090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100" dirty="0"/>
              <a:t>Para começar: </a:t>
            </a:r>
            <a:r>
              <a:rPr lang="pt-BR" sz="1100" dirty="0">
                <a:hlinkClick r:id="rId3"/>
              </a:rPr>
              <a:t>https://create3000.github.io/x_ite/playground/?url=https://lpsoares.github.io/Renderizador/exemplos/base/boneco.x3d</a:t>
            </a:r>
            <a:r>
              <a:rPr lang="pt-BR" sz="1100" dirty="0"/>
              <a:t> </a:t>
            </a:r>
          </a:p>
        </p:txBody>
      </p:sp>
      <p:pic>
        <p:nvPicPr>
          <p:cNvPr id="8" name="Picture 7" descr="A qr code with black squares&#10;&#10;AI-generated content may be incorrect.">
            <a:extLst>
              <a:ext uri="{FF2B5EF4-FFF2-40B4-BE49-F238E27FC236}">
                <a16:creationId xmlns:a16="http://schemas.microsoft.com/office/drawing/2014/main" id="{A7F8FD2E-A8A6-7184-B1AC-C71EC3B6A2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8809" y="3681078"/>
            <a:ext cx="1561437" cy="156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50172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The Best 27-Inch Monitors For 2023 Reviews By Wirecutter, 42% OFF">
            <a:extLst>
              <a:ext uri="{FF2B5EF4-FFF2-40B4-BE49-F238E27FC236}">
                <a16:creationId xmlns:a16="http://schemas.microsoft.com/office/drawing/2014/main" id="{111092A0-F624-F51D-39B4-522799B6FF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500" y="699516"/>
            <a:ext cx="7237476" cy="482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9FC1862-11D7-9CC4-BF7D-7F2F7373BABA}"/>
              </a:ext>
            </a:extLst>
          </p:cNvPr>
          <p:cNvSpPr/>
          <p:nvPr/>
        </p:nvSpPr>
        <p:spPr>
          <a:xfrm>
            <a:off x="1517904" y="1060704"/>
            <a:ext cx="5330952" cy="298094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4" name="Google Shape;424;p4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/>
              <a:t>Como se desenham linhas no computador?</a:t>
            </a:r>
            <a:endParaRPr dirty="0"/>
          </a:p>
        </p:txBody>
      </p:sp>
      <p:sp>
        <p:nvSpPr>
          <p:cNvPr id="425" name="Google Shape;425;p4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495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51</a:t>
            </a:fld>
            <a:endParaRPr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381E390-9A8A-3123-7F37-67EBBB876077}"/>
              </a:ext>
            </a:extLst>
          </p:cNvPr>
          <p:cNvGrpSpPr/>
          <p:nvPr/>
        </p:nvGrpSpPr>
        <p:grpSpPr>
          <a:xfrm>
            <a:off x="1517904" y="1060704"/>
            <a:ext cx="5330952" cy="2980944"/>
            <a:chOff x="1517904" y="1060704"/>
            <a:chExt cx="5330952" cy="298094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F50F5CC-0C84-38F3-B40B-F2834743F653}"/>
                </a:ext>
              </a:extLst>
            </p:cNvPr>
            <p:cNvSpPr/>
            <p:nvPr/>
          </p:nvSpPr>
          <p:spPr>
            <a:xfrm>
              <a:off x="1517904" y="1060704"/>
              <a:ext cx="5330952" cy="29809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7995573D-99DF-75AA-43DB-B28916797CEE}"/>
                </a:ext>
              </a:extLst>
            </p:cNvPr>
            <p:cNvGrpSpPr/>
            <p:nvPr/>
          </p:nvGrpSpPr>
          <p:grpSpPr>
            <a:xfrm>
              <a:off x="2447823" y="1170432"/>
              <a:ext cx="3620023" cy="2796829"/>
              <a:chOff x="1197424" y="624464"/>
              <a:chExt cx="6201728" cy="4791456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2858B0DA-7CB8-FF9E-F679-92468B558F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97424" y="624464"/>
                <a:ext cx="6201728" cy="4791456"/>
              </a:xfrm>
              <a:prstGeom prst="rect">
                <a:avLst/>
              </a:prstGeom>
            </p:spPr>
          </p:pic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1BD85210-19E6-E812-A63A-34BAB6D8FBE3}"/>
                  </a:ext>
                </a:extLst>
              </p:cNvPr>
              <p:cNvSpPr/>
              <p:nvPr/>
            </p:nvSpPr>
            <p:spPr>
              <a:xfrm>
                <a:off x="1197424" y="4480559"/>
                <a:ext cx="1436048" cy="93016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4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Funcionamento dos Displays</a:t>
            </a:r>
            <a:endParaRPr/>
          </a:p>
        </p:txBody>
      </p:sp>
      <p:sp>
        <p:nvSpPr>
          <p:cNvPr id="435" name="Google Shape;435;p4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495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52</a:t>
            </a:fld>
            <a:endParaRPr/>
          </a:p>
        </p:txBody>
      </p:sp>
      <p:pic>
        <p:nvPicPr>
          <p:cNvPr id="436" name="Google Shape;436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7612" y="802251"/>
            <a:ext cx="7188775" cy="41104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37" name="Google Shape;437;p47"/>
          <p:cNvGrpSpPr/>
          <p:nvPr/>
        </p:nvGrpSpPr>
        <p:grpSpPr>
          <a:xfrm>
            <a:off x="3949838" y="4498325"/>
            <a:ext cx="1337888" cy="987225"/>
            <a:chOff x="3949838" y="4498325"/>
            <a:chExt cx="1337888" cy="987225"/>
          </a:xfrm>
        </p:grpSpPr>
        <p:sp>
          <p:nvSpPr>
            <p:cNvPr id="438" name="Google Shape;438;p47"/>
            <p:cNvSpPr/>
            <p:nvPr/>
          </p:nvSpPr>
          <p:spPr>
            <a:xfrm>
              <a:off x="5157525" y="4498325"/>
              <a:ext cx="130200" cy="139500"/>
            </a:xfrm>
            <a:prstGeom prst="rect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47"/>
            <p:cNvSpPr txBox="1"/>
            <p:nvPr/>
          </p:nvSpPr>
          <p:spPr>
            <a:xfrm>
              <a:off x="3949838" y="5085350"/>
              <a:ext cx="6969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>
                  <a:solidFill>
                    <a:schemeClr val="dk1"/>
                  </a:solidFill>
                </a:rPr>
                <a:t>pixel</a:t>
              </a:r>
              <a:endParaRPr sz="1600"/>
            </a:p>
          </p:txBody>
        </p:sp>
        <p:cxnSp>
          <p:nvCxnSpPr>
            <p:cNvPr id="440" name="Google Shape;440;p47"/>
            <p:cNvCxnSpPr>
              <a:stCxn id="439" idx="3"/>
              <a:endCxn id="438" idx="2"/>
            </p:cNvCxnSpPr>
            <p:nvPr/>
          </p:nvCxnSpPr>
          <p:spPr>
            <a:xfrm rot="10800000" flipH="1">
              <a:off x="4646738" y="4637750"/>
              <a:ext cx="576000" cy="647700"/>
            </a:xfrm>
            <a:prstGeom prst="curvedConnector2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stealth" w="med" len="med"/>
            </a:ln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4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/>
              <a:t>Funcionamento dos Displays</a:t>
            </a:r>
            <a:br>
              <a:rPr lang="pt-BR" dirty="0"/>
            </a:br>
            <a:r>
              <a:rPr lang="pt-BR" dirty="0"/>
              <a:t>(Dispositivos Apple)</a:t>
            </a:r>
            <a:endParaRPr dirty="0"/>
          </a:p>
        </p:txBody>
      </p:sp>
      <p:sp>
        <p:nvSpPr>
          <p:cNvPr id="446" name="Google Shape;446;p4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495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53</a:t>
            </a:fld>
            <a:endParaRPr/>
          </a:p>
        </p:txBody>
      </p:sp>
      <p:pic>
        <p:nvPicPr>
          <p:cNvPr id="447" name="Google Shape;447;p48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1495" y="1608350"/>
            <a:ext cx="2003926" cy="2789700"/>
          </a:xfrm>
          <a:prstGeom prst="rect">
            <a:avLst/>
          </a:prstGeom>
          <a:noFill/>
          <a:ln>
            <a:noFill/>
          </a:ln>
        </p:spPr>
      </p:pic>
      <p:sp>
        <p:nvSpPr>
          <p:cNvPr id="448" name="Google Shape;448;p48"/>
          <p:cNvSpPr txBox="1"/>
          <p:nvPr/>
        </p:nvSpPr>
        <p:spPr>
          <a:xfrm>
            <a:off x="381495" y="4398050"/>
            <a:ext cx="2004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rgbClr val="1A1A1B"/>
                </a:solidFill>
                <a:highlight>
                  <a:srgbClr val="FFFFFF"/>
                </a:highlight>
              </a:rPr>
              <a:t>iPhone X</a:t>
            </a:r>
            <a:endParaRPr sz="2000" b="1"/>
          </a:p>
        </p:txBody>
      </p:sp>
      <p:pic>
        <p:nvPicPr>
          <p:cNvPr id="449" name="Google Shape;449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44354" y="1608350"/>
            <a:ext cx="2107867" cy="2789701"/>
          </a:xfrm>
          <a:prstGeom prst="rect">
            <a:avLst/>
          </a:prstGeom>
          <a:noFill/>
          <a:ln>
            <a:noFill/>
          </a:ln>
        </p:spPr>
      </p:pic>
      <p:sp>
        <p:nvSpPr>
          <p:cNvPr id="450" name="Google Shape;450;p48"/>
          <p:cNvSpPr txBox="1"/>
          <p:nvPr/>
        </p:nvSpPr>
        <p:spPr>
          <a:xfrm>
            <a:off x="3244354" y="4398050"/>
            <a:ext cx="2107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dk1"/>
                </a:solidFill>
                <a:highlight>
                  <a:srgbClr val="F9F9F9"/>
                </a:highlight>
              </a:rPr>
              <a:t>iPhone 8</a:t>
            </a:r>
            <a:endParaRPr sz="2000" b="1" dirty="0">
              <a:solidFill>
                <a:schemeClr val="dk1"/>
              </a:solidFill>
              <a:highlight>
                <a:srgbClr val="F9F9F9"/>
              </a:highlight>
            </a:endParaRPr>
          </a:p>
        </p:txBody>
      </p:sp>
      <p:pic>
        <p:nvPicPr>
          <p:cNvPr id="2050" name="Picture 2" descr="A grid of Micro-OLED pixels magnified so that each pixel's red, blue, and green sub pixels are defined.">
            <a:extLst>
              <a:ext uri="{FF2B5EF4-FFF2-40B4-BE49-F238E27FC236}">
                <a16:creationId xmlns:a16="http://schemas.microsoft.com/office/drawing/2014/main" id="{EEC41163-79A9-E526-1D04-B48390BF2B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04537" y="1608350"/>
            <a:ext cx="2107867" cy="2789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450;p48">
            <a:extLst>
              <a:ext uri="{FF2B5EF4-FFF2-40B4-BE49-F238E27FC236}">
                <a16:creationId xmlns:a16="http://schemas.microsoft.com/office/drawing/2014/main" id="{BAD9DBAA-A736-EA4C-18E5-5EE5943A23FA}"/>
              </a:ext>
            </a:extLst>
          </p:cNvPr>
          <p:cNvSpPr txBox="1"/>
          <p:nvPr/>
        </p:nvSpPr>
        <p:spPr>
          <a:xfrm>
            <a:off x="6404604" y="4398049"/>
            <a:ext cx="2107800" cy="538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dk1"/>
                </a:solidFill>
                <a:highlight>
                  <a:srgbClr val="F9F9F9"/>
                </a:highlight>
              </a:rPr>
              <a:t>Vision Pro</a:t>
            </a:r>
            <a:endParaRPr sz="2000" b="1" dirty="0">
              <a:solidFill>
                <a:schemeClr val="dk1"/>
              </a:solidFill>
              <a:highlight>
                <a:srgbClr val="F9F9F9"/>
              </a:highlight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Tecnologias para gerar pixels</a:t>
            </a:r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body" idx="1"/>
          </p:nvPr>
        </p:nvSpPr>
        <p:spPr>
          <a:xfrm>
            <a:off x="392580" y="4064000"/>
            <a:ext cx="2184000" cy="4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pt-BR" sz="1600"/>
              <a:t>telas convencionais</a:t>
            </a:r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54</a:t>
            </a:fld>
            <a:endParaRPr/>
          </a:p>
        </p:txBody>
      </p:sp>
      <p:pic>
        <p:nvPicPr>
          <p:cNvPr id="70" name="Google Shape;70;p9" descr="Should You Buy a LCD, DLP or LCoS Projector?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79396" y="2051541"/>
            <a:ext cx="2858825" cy="193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9" descr="Keeping Up With Multimedia Projection Technologie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27420" y="2068834"/>
            <a:ext cx="2880721" cy="1995166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9"/>
          <p:cNvSpPr txBox="1"/>
          <p:nvPr/>
        </p:nvSpPr>
        <p:spPr>
          <a:xfrm>
            <a:off x="3206238" y="4064000"/>
            <a:ext cx="2184000" cy="4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r>
              <a:rPr lang="pt-BR" sz="16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projeção 3 chip</a:t>
            </a:r>
            <a:endParaRPr/>
          </a:p>
        </p:txBody>
      </p:sp>
      <p:sp>
        <p:nvSpPr>
          <p:cNvPr id="73" name="Google Shape;73;p9"/>
          <p:cNvSpPr txBox="1"/>
          <p:nvPr/>
        </p:nvSpPr>
        <p:spPr>
          <a:xfrm>
            <a:off x="6375730" y="4064000"/>
            <a:ext cx="2184000" cy="4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</a:pPr>
            <a:r>
              <a:rPr lang="pt-BR" sz="16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projeção single chip</a:t>
            </a:r>
            <a:endParaRPr/>
          </a:p>
        </p:txBody>
      </p:sp>
      <p:pic>
        <p:nvPicPr>
          <p:cNvPr id="74" name="Google Shape;74;p9"/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5075" y="2024698"/>
            <a:ext cx="2184000" cy="2039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4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Como as imagens são representadas</a:t>
            </a:r>
            <a:endParaRPr/>
          </a:p>
        </p:txBody>
      </p:sp>
      <p:sp>
        <p:nvSpPr>
          <p:cNvPr id="456" name="Google Shape;456;p49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As imagens são representadas com um grid 2D de pixels (</a:t>
            </a:r>
            <a:r>
              <a:rPr lang="pt-BR" b="1"/>
              <a:t>pi</a:t>
            </a:r>
            <a:r>
              <a:rPr lang="pt-BR"/>
              <a:t>cture </a:t>
            </a:r>
            <a:r>
              <a:rPr lang="pt-BR" b="1"/>
              <a:t>x el</a:t>
            </a:r>
            <a:r>
              <a:rPr lang="pt-BR"/>
              <a:t>ement). Cada pixel possui uma cor e brilho.</a:t>
            </a:r>
            <a:endParaRPr/>
          </a:p>
        </p:txBody>
      </p:sp>
      <p:sp>
        <p:nvSpPr>
          <p:cNvPr id="457" name="Google Shape;457;p4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495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55</a:t>
            </a:fld>
            <a:endParaRPr/>
          </a:p>
        </p:txBody>
      </p:sp>
      <p:pic>
        <p:nvPicPr>
          <p:cNvPr id="458" name="Google Shape;458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8144" y="1863064"/>
            <a:ext cx="6560288" cy="33161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2EDCF-D15F-11CA-C4D1-9674F5716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650" dirty="0"/>
              <a:t>Profundidade de cores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BAE396-B4F9-BA4B-DA67-7519026EFC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0548" y="838985"/>
            <a:ext cx="4867252" cy="4496159"/>
          </a:xfrm>
        </p:spPr>
        <p:txBody>
          <a:bodyPr>
            <a:normAutofit/>
          </a:bodyPr>
          <a:lstStyle/>
          <a:p>
            <a:r>
              <a:rPr lang="pt-BR" sz="2600" kern="1200" dirty="0">
                <a:solidFill>
                  <a:srgbClr val="000000"/>
                </a:solidFill>
                <a:latin typeface="+mn-lt"/>
                <a:ea typeface="+mn-ea"/>
                <a:sym typeface="Arial"/>
              </a:rPr>
              <a:t>A profundidade de cor indica a quantidade de memória usada para representar os canais de cores de cada pixel.</a:t>
            </a:r>
          </a:p>
          <a:p>
            <a:r>
              <a:rPr lang="pt-BR" sz="2600" kern="1200" dirty="0">
                <a:solidFill>
                  <a:srgbClr val="000000"/>
                </a:solidFill>
                <a:latin typeface="+mn-lt"/>
                <a:ea typeface="+mn-ea"/>
                <a:sym typeface="Arial"/>
              </a:rPr>
              <a:t>Tradicionalmente usamos 8 bits por canal de cor, ordenados em vermelho(</a:t>
            </a:r>
            <a:r>
              <a:rPr lang="pt-BR" sz="2600" kern="1200" dirty="0" err="1">
                <a:solidFill>
                  <a:srgbClr val="000000"/>
                </a:solidFill>
                <a:latin typeface="+mn-lt"/>
                <a:ea typeface="+mn-ea"/>
                <a:sym typeface="Arial"/>
              </a:rPr>
              <a:t>R</a:t>
            </a:r>
            <a:r>
              <a:rPr lang="pt-BR" sz="2600" kern="1200" dirty="0">
                <a:solidFill>
                  <a:srgbClr val="000000"/>
                </a:solidFill>
                <a:latin typeface="+mn-lt"/>
                <a:ea typeface="+mn-ea"/>
                <a:sym typeface="Arial"/>
              </a:rPr>
              <a:t>), Verde(</a:t>
            </a:r>
            <a:r>
              <a:rPr lang="pt-BR" sz="2600" kern="1200" dirty="0" err="1">
                <a:solidFill>
                  <a:srgbClr val="000000"/>
                </a:solidFill>
                <a:latin typeface="+mn-lt"/>
                <a:ea typeface="+mn-ea"/>
                <a:sym typeface="Arial"/>
              </a:rPr>
              <a:t>G</a:t>
            </a:r>
            <a:r>
              <a:rPr lang="pt-BR" sz="2600" kern="1200" dirty="0">
                <a:solidFill>
                  <a:srgbClr val="000000"/>
                </a:solidFill>
                <a:latin typeface="+mn-lt"/>
                <a:ea typeface="+mn-ea"/>
                <a:sym typeface="Arial"/>
              </a:rPr>
              <a:t>) e Azul(</a:t>
            </a:r>
            <a:r>
              <a:rPr lang="pt-BR" sz="2600" kern="1200" dirty="0" err="1">
                <a:solidFill>
                  <a:srgbClr val="000000"/>
                </a:solidFill>
                <a:latin typeface="+mn-lt"/>
                <a:ea typeface="+mn-ea"/>
                <a:sym typeface="Arial"/>
              </a:rPr>
              <a:t>B</a:t>
            </a:r>
            <a:r>
              <a:rPr lang="pt-BR" sz="2600" kern="1200" dirty="0">
                <a:solidFill>
                  <a:srgbClr val="000000"/>
                </a:solidFill>
                <a:latin typeface="+mn-lt"/>
                <a:ea typeface="+mn-ea"/>
                <a:sym typeface="Arial"/>
              </a:rPr>
              <a:t>), levando a 24 bits por pixel.</a:t>
            </a:r>
          </a:p>
          <a:p>
            <a:endParaRPr lang="pt-BR" sz="2600" kern="1200" dirty="0">
              <a:solidFill>
                <a:srgbClr val="000000"/>
              </a:solidFill>
              <a:latin typeface="+mn-lt"/>
              <a:ea typeface="+mn-ea"/>
              <a:sym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EC7EA1-F4C9-4B21-B243-DBB4AAA9B7B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56</a:t>
            </a:fld>
            <a:endParaRPr lang="pt-B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A5EC31-F627-FDB4-8616-F12B72BCF3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3552" y="887302"/>
            <a:ext cx="3009900" cy="420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2642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5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Frame Buffer</a:t>
            </a:r>
            <a:endParaRPr/>
          </a:p>
        </p:txBody>
      </p:sp>
      <p:sp>
        <p:nvSpPr>
          <p:cNvPr id="464" name="Google Shape;464;p50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Memória (usualmente na placa gráfica) que armazena esse grid de pixels para depois ser enviado para o display.</a:t>
            </a:r>
            <a:endParaRPr/>
          </a:p>
        </p:txBody>
      </p:sp>
      <p:sp>
        <p:nvSpPr>
          <p:cNvPr id="465" name="Google Shape;465;p5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495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57</a:t>
            </a:fld>
            <a:endParaRPr/>
          </a:p>
        </p:txBody>
      </p:sp>
      <p:pic>
        <p:nvPicPr>
          <p:cNvPr id="466" name="Google Shape;466;p50" descr="A screenshot of a video game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24839" y="1620861"/>
            <a:ext cx="5282865" cy="37142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1" name="Google Shape;471;p51"/>
          <p:cNvGraphicFramePr/>
          <p:nvPr/>
        </p:nvGraphicFramePr>
        <p:xfrm>
          <a:off x="1064917" y="1898026"/>
          <a:ext cx="6466750" cy="3246250"/>
        </p:xfrm>
        <a:graphic>
          <a:graphicData uri="http://schemas.openxmlformats.org/drawingml/2006/table">
            <a:tbl>
              <a:tblPr>
                <a:noFill/>
                <a:tableStyleId>{EDE9B4C5-98F4-41BC-A693-AB40C68005EB}</a:tableStyleId>
              </a:tblPr>
              <a:tblGrid>
                <a:gridCol w="646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6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6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6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66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66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466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466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466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466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649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9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9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9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9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72" name="Google Shape;472;p5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Desenhando Pontos na Tela</a:t>
            </a:r>
            <a:endParaRPr/>
          </a:p>
        </p:txBody>
      </p:sp>
      <p:sp>
        <p:nvSpPr>
          <p:cNvPr id="473" name="Google Shape;473;p51"/>
          <p:cNvSpPr txBox="1">
            <a:spLocks noGrp="1"/>
          </p:cNvSpPr>
          <p:nvPr>
            <p:ph type="body" idx="1"/>
          </p:nvPr>
        </p:nvSpPr>
        <p:spPr>
          <a:xfrm>
            <a:off x="390550" y="838983"/>
            <a:ext cx="84282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Normalmente desenhamos um pixel quando queremos desenhar um ponto na tela.</a:t>
            </a:r>
            <a:endParaRPr/>
          </a:p>
        </p:txBody>
      </p:sp>
      <p:sp>
        <p:nvSpPr>
          <p:cNvPr id="474" name="Google Shape;474;p5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495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58</a:t>
            </a:fld>
            <a:endParaRPr/>
          </a:p>
        </p:txBody>
      </p:sp>
      <p:graphicFrame>
        <p:nvGraphicFramePr>
          <p:cNvPr id="475" name="Google Shape;475;p51"/>
          <p:cNvGraphicFramePr/>
          <p:nvPr/>
        </p:nvGraphicFramePr>
        <p:xfrm>
          <a:off x="1065279" y="1898026"/>
          <a:ext cx="6466750" cy="3246250"/>
        </p:xfrm>
        <a:graphic>
          <a:graphicData uri="http://schemas.openxmlformats.org/drawingml/2006/table">
            <a:tbl>
              <a:tblPr>
                <a:noFill/>
                <a:tableStyleId>{EDE9B4C5-98F4-41BC-A693-AB40C68005EB}</a:tableStyleId>
              </a:tblPr>
              <a:tblGrid>
                <a:gridCol w="646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6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6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6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66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66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466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466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466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466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649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9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9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9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9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76" name="Google Shape;476;p51"/>
          <p:cNvSpPr/>
          <p:nvPr/>
        </p:nvSpPr>
        <p:spPr>
          <a:xfrm>
            <a:off x="3883843" y="2857500"/>
            <a:ext cx="226244" cy="225065"/>
          </a:xfrm>
          <a:prstGeom prst="ellipse">
            <a:avLst/>
          </a:prstGeom>
          <a:solidFill>
            <a:srgbClr val="CC0000"/>
          </a:solidFill>
          <a:ln w="2540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5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Quais pixels eu devo colorir para ver a linha? </a:t>
            </a:r>
            <a:endParaRPr/>
          </a:p>
        </p:txBody>
      </p:sp>
      <p:sp>
        <p:nvSpPr>
          <p:cNvPr id="482" name="Google Shape;482;p52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b="1"/>
              <a:t>"Rasterização": processo de converter um objeto contínuo (linha, polígono, etc) em uma representação discreta em um display "raster" (um grid de pixels)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</p:txBody>
      </p:sp>
      <p:sp>
        <p:nvSpPr>
          <p:cNvPr id="483" name="Google Shape;483;p5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495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59</a:t>
            </a:fld>
            <a:endParaRPr/>
          </a:p>
        </p:txBody>
      </p:sp>
      <p:pic>
        <p:nvPicPr>
          <p:cNvPr id="484" name="Google Shape;484;p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1818" y="1991697"/>
            <a:ext cx="6775519" cy="34190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>
          <a:extLst>
            <a:ext uri="{FF2B5EF4-FFF2-40B4-BE49-F238E27FC236}">
              <a16:creationId xmlns:a16="http://schemas.microsoft.com/office/drawing/2014/main" id="{58C655E8-13F7-76B1-46B9-7001359C9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0">
            <a:extLst>
              <a:ext uri="{FF2B5EF4-FFF2-40B4-BE49-F238E27FC236}">
                <a16:creationId xmlns:a16="http://schemas.microsoft.com/office/drawing/2014/main" id="{A76BAF76-0E86-6247-F4A6-16561E988E6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/>
              <a:t>Vai precisar programar muito nesse curso ?</a:t>
            </a:r>
            <a:endParaRPr dirty="0"/>
          </a:p>
        </p:txBody>
      </p:sp>
      <p:sp>
        <p:nvSpPr>
          <p:cNvPr id="76" name="Google Shape;76;p10">
            <a:extLst>
              <a:ext uri="{FF2B5EF4-FFF2-40B4-BE49-F238E27FC236}">
                <a16:creationId xmlns:a16="http://schemas.microsoft.com/office/drawing/2014/main" id="{F7DAB0EB-47DA-45A0-842D-456EBBAD712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90550" y="838981"/>
            <a:ext cx="8428200" cy="16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pt-BR" sz="2400" dirty="0"/>
              <a:t>Sim. Usaremos linguagens como Python e Javascript para desenvolver os projetos, não se usará recursos muito avançados das linguagens, mas você ira se deparar com alguns estruturas mais elaboradas.</a:t>
            </a:r>
            <a:endParaRPr dirty="0"/>
          </a:p>
        </p:txBody>
      </p:sp>
      <p:sp>
        <p:nvSpPr>
          <p:cNvPr id="77" name="Google Shape;77;p10">
            <a:extLst>
              <a:ext uri="{FF2B5EF4-FFF2-40B4-BE49-F238E27FC236}">
                <a16:creationId xmlns:a16="http://schemas.microsoft.com/office/drawing/2014/main" id="{0083DA00-3A34-1FD2-5E27-EC4700B18A1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6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6</a:t>
            </a:fld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2B8D9A-1BDB-47B5-8736-135D9238C2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5880" y="2791878"/>
            <a:ext cx="6492240" cy="2490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268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5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Quais pixels eu devo colorir para ver a linha? </a:t>
            </a:r>
            <a:endParaRPr/>
          </a:p>
        </p:txBody>
      </p:sp>
      <p:sp>
        <p:nvSpPr>
          <p:cNvPr id="490" name="Google Shape;490;p53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b="1" i="1"/>
              <a:t>Diamond rule</a:t>
            </a:r>
            <a:r>
              <a:rPr lang="pt-BR" b="1"/>
              <a:t> (usada em GPUs modernas):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b="1"/>
              <a:t>selecione o pixel se a linha passar pelo diamante associado.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</p:txBody>
      </p:sp>
      <p:sp>
        <p:nvSpPr>
          <p:cNvPr id="491" name="Google Shape;491;p5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495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60</a:t>
            </a:fld>
            <a:endParaRPr/>
          </a:p>
        </p:txBody>
      </p:sp>
      <p:pic>
        <p:nvPicPr>
          <p:cNvPr id="492" name="Google Shape;492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5664" y="1981961"/>
            <a:ext cx="6751676" cy="34036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54"/>
          <p:cNvSpPr txBox="1">
            <a:spLocks noGrp="1"/>
          </p:cNvSpPr>
          <p:nvPr>
            <p:ph type="title"/>
          </p:nvPr>
        </p:nvSpPr>
        <p:spPr>
          <a:xfrm>
            <a:off x="73539" y="124350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Mas qual o algoritmo para selecionar os pixels?</a:t>
            </a:r>
            <a:endParaRPr/>
          </a:p>
        </p:txBody>
      </p:sp>
      <p:sp>
        <p:nvSpPr>
          <p:cNvPr id="499" name="Google Shape;499;p54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b="1" dirty="0"/>
              <a:t>Uma solução seria ver pixel a pixel se a linha está interseccionando o pixel.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	O(n</a:t>
            </a:r>
            <a:r>
              <a:rPr lang="pt-BR" baseline="30000" dirty="0"/>
              <a:t>2</a:t>
            </a:r>
            <a:r>
              <a:rPr lang="pt-BR" dirty="0"/>
              <a:t>) : para busca de pixels na imagens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	enquanto temos O(</a:t>
            </a:r>
            <a:r>
              <a:rPr lang="pt-BR" dirty="0" err="1"/>
              <a:t>n</a:t>
            </a:r>
            <a:r>
              <a:rPr lang="pt-BR" dirty="0"/>
              <a:t>) pixels realmente necessários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dirty="0"/>
          </a:p>
        </p:txBody>
      </p:sp>
      <p:sp>
        <p:nvSpPr>
          <p:cNvPr id="500" name="Google Shape;500;p5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495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61</a:t>
            </a:fld>
            <a:endParaRPr/>
          </a:p>
        </p:txBody>
      </p:sp>
      <p:graphicFrame>
        <p:nvGraphicFramePr>
          <p:cNvPr id="501" name="Google Shape;501;p54"/>
          <p:cNvGraphicFramePr/>
          <p:nvPr/>
        </p:nvGraphicFramePr>
        <p:xfrm>
          <a:off x="2858058" y="3244217"/>
          <a:ext cx="3160000" cy="2166600"/>
        </p:xfrm>
        <a:graphic>
          <a:graphicData uri="http://schemas.openxmlformats.org/drawingml/2006/table">
            <a:tbl>
              <a:tblPr>
                <a:noFill/>
                <a:tableStyleId>{EDE9B4C5-98F4-41BC-A693-AB40C68005EB}</a:tableStyleId>
              </a:tblPr>
              <a:tblGrid>
                <a:gridCol w="3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16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16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16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16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16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70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0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0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0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0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0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0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02" name="Google Shape;502;p54"/>
          <p:cNvSpPr/>
          <p:nvPr/>
        </p:nvSpPr>
        <p:spPr>
          <a:xfrm>
            <a:off x="2551564" y="4142807"/>
            <a:ext cx="30649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Google Shape;503;p54"/>
          <p:cNvSpPr/>
          <p:nvPr/>
        </p:nvSpPr>
        <p:spPr>
          <a:xfrm>
            <a:off x="4287655" y="5345668"/>
            <a:ext cx="30649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04" name="Google Shape;504;p54"/>
          <p:cNvCxnSpPr/>
          <p:nvPr/>
        </p:nvCxnSpPr>
        <p:spPr>
          <a:xfrm rot="10800000" flipH="1">
            <a:off x="3306726" y="3616740"/>
            <a:ext cx="2275367" cy="1348665"/>
          </a:xfrm>
          <a:prstGeom prst="straightConnector1">
            <a:avLst/>
          </a:prstGeom>
          <a:noFill/>
          <a:ln w="38100" cap="flat" cmpd="sng">
            <a:solidFill>
              <a:srgbClr val="BD4B48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05" name="Google Shape;505;p54"/>
          <p:cNvSpPr/>
          <p:nvPr/>
        </p:nvSpPr>
        <p:spPr>
          <a:xfrm>
            <a:off x="4137915" y="3966943"/>
            <a:ext cx="30649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4F976A98-8DA0-08DB-4796-E87236FAA612}"/>
              </a:ext>
            </a:extLst>
          </p:cNvPr>
          <p:cNvSpPr/>
          <p:nvPr/>
        </p:nvSpPr>
        <p:spPr>
          <a:xfrm>
            <a:off x="5379244" y="3566375"/>
            <a:ext cx="358742" cy="31506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369E971-098E-2A49-B12B-DE70D2FA4D52}"/>
              </a:ext>
            </a:extLst>
          </p:cNvPr>
          <p:cNvSpPr/>
          <p:nvPr/>
        </p:nvSpPr>
        <p:spPr>
          <a:xfrm>
            <a:off x="5743624" y="3565439"/>
            <a:ext cx="358742" cy="31506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6C73B1E-DF45-DC49-44AB-4C8C1B4D433F}"/>
              </a:ext>
            </a:extLst>
          </p:cNvPr>
          <p:cNvSpPr/>
          <p:nvPr/>
        </p:nvSpPr>
        <p:spPr>
          <a:xfrm>
            <a:off x="6103339" y="3247348"/>
            <a:ext cx="358742" cy="31506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AAED4FD-F6B7-5948-F5BD-9D96F6EC73E3}"/>
              </a:ext>
            </a:extLst>
          </p:cNvPr>
          <p:cNvSpPr/>
          <p:nvPr/>
        </p:nvSpPr>
        <p:spPr>
          <a:xfrm>
            <a:off x="6466142" y="3244967"/>
            <a:ext cx="358742" cy="31506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3B3FF67-DC2E-D4CD-090D-EF08DD4C71E4}"/>
              </a:ext>
            </a:extLst>
          </p:cNvPr>
          <p:cNvSpPr/>
          <p:nvPr/>
        </p:nvSpPr>
        <p:spPr>
          <a:xfrm>
            <a:off x="6831067" y="3244967"/>
            <a:ext cx="358742" cy="31506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62A3CA6-07E3-3445-FD64-F9100BB60AF4}"/>
              </a:ext>
            </a:extLst>
          </p:cNvPr>
          <p:cNvSpPr/>
          <p:nvPr/>
        </p:nvSpPr>
        <p:spPr>
          <a:xfrm>
            <a:off x="7189809" y="2922616"/>
            <a:ext cx="358742" cy="31506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359675D-008F-C628-D9C2-1B61F61B9067}"/>
              </a:ext>
            </a:extLst>
          </p:cNvPr>
          <p:cNvSpPr/>
          <p:nvPr/>
        </p:nvSpPr>
        <p:spPr>
          <a:xfrm>
            <a:off x="7557502" y="2923304"/>
            <a:ext cx="358742" cy="31506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graphicFrame>
        <p:nvGraphicFramePr>
          <p:cNvPr id="2" name="Google Shape;501;p54">
            <a:extLst>
              <a:ext uri="{FF2B5EF4-FFF2-40B4-BE49-F238E27FC236}">
                <a16:creationId xmlns:a16="http://schemas.microsoft.com/office/drawing/2014/main" id="{B4C9D2DF-A329-EDF4-C894-8CA18B22B8A4}"/>
              </a:ext>
            </a:extLst>
          </p:cNvPr>
          <p:cNvGraphicFramePr/>
          <p:nvPr/>
        </p:nvGraphicFramePr>
        <p:xfrm>
          <a:off x="4653107" y="2599206"/>
          <a:ext cx="3626070" cy="2247532"/>
        </p:xfrm>
        <a:graphic>
          <a:graphicData uri="http://schemas.openxmlformats.org/drawingml/2006/table">
            <a:tbl>
              <a:tblPr>
                <a:noFill/>
                <a:tableStyleId>{EDE9B4C5-98F4-41BC-A693-AB40C68005EB}</a:tableStyleId>
              </a:tblPr>
              <a:tblGrid>
                <a:gridCol w="3626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26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26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26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26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626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626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26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6260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6260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21076"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 dirty="0"/>
                        <a:t>5</a:t>
                      </a:r>
                      <a:endParaRPr sz="600" dirty="0"/>
                    </a:p>
                  </a:txBody>
                  <a:tcPr marL="68588" marR="68588" marT="34294" marB="34294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dirty="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dirty="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1076"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 dirty="0"/>
                        <a:t>4</a:t>
                      </a:r>
                      <a:endParaRPr sz="600" dirty="0"/>
                    </a:p>
                  </a:txBody>
                  <a:tcPr marL="68588" marR="68588" marT="34294" marB="34294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dirty="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dirty="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dirty="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dirty="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dirty="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1076"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 dirty="0"/>
                        <a:t>3</a:t>
                      </a:r>
                      <a:endParaRPr sz="600" dirty="0"/>
                    </a:p>
                  </a:txBody>
                  <a:tcPr marL="68588" marR="68588" marT="34294" marB="34294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dirty="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dirty="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dirty="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dirty="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1076"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 dirty="0"/>
                        <a:t>2</a:t>
                      </a:r>
                      <a:endParaRPr sz="600" dirty="0"/>
                    </a:p>
                  </a:txBody>
                  <a:tcPr marL="68588" marR="68588" marT="34294" marB="34294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dirty="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dirty="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dirty="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dirty="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dirty="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1076"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 dirty="0"/>
                        <a:t>1</a:t>
                      </a:r>
                      <a:endParaRPr sz="600" dirty="0"/>
                    </a:p>
                  </a:txBody>
                  <a:tcPr marL="68588" marR="68588" marT="34294" marB="34294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dirty="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dirty="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dirty="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dirty="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dirty="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dirty="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1076"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 dirty="0"/>
                        <a:t>0</a:t>
                      </a:r>
                      <a:endParaRPr sz="600" dirty="0"/>
                    </a:p>
                  </a:txBody>
                  <a:tcPr marL="68588" marR="68588" marT="34294" marB="34294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dirty="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dirty="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dirty="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dirty="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dirty="0"/>
                    </a:p>
                  </a:txBody>
                  <a:tcPr marL="68588" marR="68588" marT="34294" marB="342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107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dirty="0"/>
                    </a:p>
                  </a:txBody>
                  <a:tcPr marL="68588" marR="68588" marT="34294" marB="34294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 dirty="0"/>
                        <a:t>0</a:t>
                      </a:r>
                      <a:endParaRPr sz="600" dirty="0"/>
                    </a:p>
                  </a:txBody>
                  <a:tcPr marL="68588" marR="68588" marT="34294" marB="34294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 dirty="0"/>
                        <a:t>1</a:t>
                      </a:r>
                      <a:endParaRPr sz="600" dirty="0"/>
                    </a:p>
                  </a:txBody>
                  <a:tcPr marL="68588" marR="68588" marT="34294" marB="34294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 dirty="0"/>
                        <a:t>2</a:t>
                      </a:r>
                      <a:endParaRPr sz="600" dirty="0"/>
                    </a:p>
                  </a:txBody>
                  <a:tcPr marL="68588" marR="68588" marT="34294" marB="34294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 dirty="0"/>
                        <a:t>3</a:t>
                      </a:r>
                      <a:endParaRPr sz="600" dirty="0"/>
                    </a:p>
                  </a:txBody>
                  <a:tcPr marL="68588" marR="68588" marT="34294" marB="34294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 dirty="0"/>
                        <a:t>4</a:t>
                      </a:r>
                      <a:endParaRPr sz="600" dirty="0"/>
                    </a:p>
                  </a:txBody>
                  <a:tcPr marL="68588" marR="68588" marT="34294" marB="34294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 dirty="0"/>
                        <a:t>5</a:t>
                      </a:r>
                      <a:endParaRPr sz="600" dirty="0"/>
                    </a:p>
                  </a:txBody>
                  <a:tcPr marL="68588" marR="68588" marT="34294" marB="34294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 dirty="0"/>
                        <a:t>6</a:t>
                      </a:r>
                      <a:endParaRPr sz="600" dirty="0"/>
                    </a:p>
                  </a:txBody>
                  <a:tcPr marL="68588" marR="68588" marT="34294" marB="34294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 dirty="0"/>
                        <a:t>7</a:t>
                      </a:r>
                      <a:endParaRPr sz="600" dirty="0"/>
                    </a:p>
                  </a:txBody>
                  <a:tcPr marL="68588" marR="68588" marT="34294" marB="34294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600" dirty="0"/>
                        <a:t>8</a:t>
                      </a:r>
                      <a:endParaRPr sz="600" dirty="0"/>
                    </a:p>
                  </a:txBody>
                  <a:tcPr marL="68588" marR="68588" marT="34294" marB="34294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11" name="Google Shape;511;p5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82283" tIns="41130" rIns="82283" bIns="41130" rtlCol="0" anchor="t" anchorCtr="0">
            <a:noAutofit/>
          </a:bodyPr>
          <a:lstStyle/>
          <a:p>
            <a:pPr>
              <a:buSzPts val="2600"/>
            </a:pPr>
            <a:r>
              <a:rPr lang="pt-BR"/>
              <a:t>Rasterização Incremental de Linhas</a:t>
            </a:r>
            <a:endParaRPr/>
          </a:p>
        </p:txBody>
      </p:sp>
      <p:sp>
        <p:nvSpPr>
          <p:cNvPr id="512" name="Google Shape;512;p55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533996" cy="449615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2283" tIns="41130" rIns="82283" bIns="41130" rtlCol="0" anchor="t" anchorCtr="0">
            <a:normAutofit/>
          </a:bodyPr>
          <a:lstStyle/>
          <a:p>
            <a:pPr marL="0" indent="0">
              <a:spcBef>
                <a:spcPts val="0"/>
              </a:spcBef>
            </a:pPr>
            <a:r>
              <a:rPr lang="pt-BR" dirty="0"/>
              <a:t>Vamos assumir que a linha é representada por (x</a:t>
            </a:r>
            <a:r>
              <a:rPr lang="pt-BR" baseline="-25000" dirty="0"/>
              <a:t>0</a:t>
            </a:r>
            <a:r>
              <a:rPr lang="pt-BR" dirty="0"/>
              <a:t>, y</a:t>
            </a:r>
            <a:r>
              <a:rPr lang="pt-BR" baseline="-25000" dirty="0"/>
              <a:t>0</a:t>
            </a:r>
            <a:r>
              <a:rPr lang="pt-BR" dirty="0"/>
              <a:t>) e  (x</a:t>
            </a:r>
            <a:r>
              <a:rPr lang="pt-BR" baseline="-25000" dirty="0"/>
              <a:t>1</a:t>
            </a:r>
            <a:r>
              <a:rPr lang="pt-BR" dirty="0"/>
              <a:t>, y</a:t>
            </a:r>
            <a:r>
              <a:rPr lang="pt-BR" baseline="-25000" dirty="0"/>
              <a:t>1</a:t>
            </a:r>
            <a:r>
              <a:rPr lang="pt-BR" dirty="0"/>
              <a:t>)</a:t>
            </a:r>
          </a:p>
          <a:p>
            <a:pPr marL="0" indent="0">
              <a:spcBef>
                <a:spcPts val="0"/>
              </a:spcBef>
            </a:pPr>
            <a:r>
              <a:rPr lang="pt-BR" dirty="0"/>
              <a:t>Coeficiente angular da reta: </a:t>
            </a:r>
            <a:r>
              <a:rPr lang="pt-BR" dirty="0" err="1"/>
              <a:t>s</a:t>
            </a:r>
            <a:r>
              <a:rPr lang="pt-BR" dirty="0"/>
              <a:t> = (y</a:t>
            </a:r>
            <a:r>
              <a:rPr lang="pt-BR" baseline="-25000" dirty="0"/>
              <a:t>1</a:t>
            </a:r>
            <a:r>
              <a:rPr lang="pt-BR" dirty="0"/>
              <a:t>-y</a:t>
            </a:r>
            <a:r>
              <a:rPr lang="pt-BR" baseline="-25000" dirty="0"/>
              <a:t>0</a:t>
            </a:r>
            <a:r>
              <a:rPr lang="pt-BR" dirty="0"/>
              <a:t>)/(x</a:t>
            </a:r>
            <a:r>
              <a:rPr lang="pt-BR" baseline="-25000" dirty="0"/>
              <a:t>1</a:t>
            </a:r>
            <a:r>
              <a:rPr lang="pt-BR" dirty="0"/>
              <a:t>-x</a:t>
            </a:r>
            <a:r>
              <a:rPr lang="pt-BR" baseline="-25000" dirty="0"/>
              <a:t>0</a:t>
            </a:r>
            <a:r>
              <a:rPr lang="pt-BR" dirty="0"/>
              <a:t>)</a:t>
            </a:r>
            <a:endParaRPr dirty="0"/>
          </a:p>
          <a:p>
            <a:pPr marL="0" indent="0"/>
            <a:r>
              <a:rPr lang="pt-BR" dirty="0"/>
              <a:t>Considere o </a:t>
            </a:r>
            <a:r>
              <a:rPr lang="pt-BR" u="sng" dirty="0"/>
              <a:t>caso especial </a:t>
            </a:r>
            <a:r>
              <a:rPr lang="pt-BR" dirty="0"/>
              <a:t>onde:</a:t>
            </a:r>
            <a:endParaRPr dirty="0"/>
          </a:p>
          <a:p>
            <a:pPr marL="0" indent="0"/>
            <a:r>
              <a:rPr lang="pt-BR" dirty="0"/>
              <a:t>	x</a:t>
            </a:r>
            <a:r>
              <a:rPr lang="pt-BR" baseline="-25000" dirty="0"/>
              <a:t>0</a:t>
            </a:r>
            <a:r>
              <a:rPr lang="pt-BR" dirty="0"/>
              <a:t> &lt; x</a:t>
            </a:r>
            <a:r>
              <a:rPr lang="pt-BR" baseline="-25000" dirty="0"/>
              <a:t>1</a:t>
            </a:r>
            <a:r>
              <a:rPr lang="pt-BR" dirty="0"/>
              <a:t> e y</a:t>
            </a:r>
            <a:r>
              <a:rPr lang="pt-BR" baseline="-25000" dirty="0"/>
              <a:t>0</a:t>
            </a:r>
            <a:r>
              <a:rPr lang="pt-BR" dirty="0"/>
              <a:t> &lt; y</a:t>
            </a:r>
            <a:r>
              <a:rPr lang="pt-BR" baseline="-25000" dirty="0"/>
              <a:t>1</a:t>
            </a:r>
            <a:endParaRPr dirty="0"/>
          </a:p>
          <a:p>
            <a:pPr marL="0" indent="0"/>
            <a:r>
              <a:rPr lang="pt-BR" dirty="0"/>
              <a:t>	0 &lt; </a:t>
            </a:r>
            <a:r>
              <a:rPr lang="pt-BR" dirty="0" err="1"/>
              <a:t>s</a:t>
            </a:r>
            <a:r>
              <a:rPr lang="pt-BR" dirty="0"/>
              <a:t> &lt; 1</a:t>
            </a:r>
            <a:endParaRPr sz="1440" dirty="0"/>
          </a:p>
        </p:txBody>
      </p:sp>
      <p:sp>
        <p:nvSpPr>
          <p:cNvPr id="513" name="Google Shape;513;p5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82283" tIns="41130" rIns="82283" bIns="41130" rtlCol="0" anchor="ctr" anchorCtr="0">
            <a:noAutofit/>
          </a:bodyPr>
          <a:lstStyle/>
          <a:p>
            <a:fld id="{00000000-1234-1234-1234-123412341234}" type="slidenum">
              <a:rPr lang="pt-BR"/>
              <a:pPr/>
              <a:t>62</a:t>
            </a:fld>
            <a:endParaRPr/>
          </a:p>
        </p:txBody>
      </p:sp>
      <p:sp>
        <p:nvSpPr>
          <p:cNvPr id="515" name="Google Shape;515;p55"/>
          <p:cNvSpPr/>
          <p:nvPr/>
        </p:nvSpPr>
        <p:spPr>
          <a:xfrm>
            <a:off x="5206904" y="1942037"/>
            <a:ext cx="2602850" cy="526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83" tIns="41130" rIns="82283" bIns="41130" anchor="t" anchorCtr="0">
            <a:noAutofit/>
          </a:bodyPr>
          <a:lstStyle/>
          <a:p>
            <a:pPr algn="ctr"/>
            <a:r>
              <a:rPr lang="pt-BR" sz="1440" dirty="0">
                <a:solidFill>
                  <a:srgbClr val="C00000"/>
                </a:solidFill>
              </a:rPr>
              <a:t>Assuma que os pixels estão coordenadas inteiras</a:t>
            </a:r>
            <a:endParaRPr sz="1620" dirty="0"/>
          </a:p>
        </p:txBody>
      </p:sp>
      <p:sp>
        <p:nvSpPr>
          <p:cNvPr id="516" name="Google Shape;516;p55"/>
          <p:cNvSpPr/>
          <p:nvPr/>
        </p:nvSpPr>
        <p:spPr>
          <a:xfrm>
            <a:off x="628874" y="2860028"/>
            <a:ext cx="3127157" cy="1626202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82283" tIns="41130" rIns="82283" bIns="41130" anchor="t" anchorCtr="0">
            <a:noAutofit/>
          </a:bodyPr>
          <a:lstStyle/>
          <a:p>
            <a:r>
              <a:rPr lang="pt-BR" sz="1600" b="1" dirty="0" err="1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</a:t>
            </a:r>
            <a:r>
              <a:rPr lang="pt-BR" sz="1600" b="1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y0;</a:t>
            </a:r>
            <a:endParaRPr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t-BR" sz="1600" b="1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for( </a:t>
            </a:r>
            <a:r>
              <a:rPr lang="pt-BR" sz="1600" b="1" dirty="0" err="1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</a:t>
            </a:r>
            <a:r>
              <a:rPr lang="pt-BR" sz="1600" b="1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=x0; </a:t>
            </a:r>
            <a:r>
              <a:rPr lang="pt-BR" sz="1600" b="1" dirty="0" err="1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</a:t>
            </a:r>
            <a:r>
              <a:rPr lang="pt-BR" sz="1600" b="1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&lt;=x1; </a:t>
            </a:r>
            <a:r>
              <a:rPr lang="pt-BR" sz="1600" b="1" dirty="0" err="1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</a:t>
            </a:r>
            <a:r>
              <a:rPr lang="pt-BR" sz="1600" b="1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++ )</a:t>
            </a:r>
            <a:endParaRPr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t-BR" sz="1600" b="1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 </a:t>
            </a:r>
            <a:endParaRPr sz="1600" dirty="0">
              <a:solidFill>
                <a:schemeClr val="dk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t-BR" sz="1600" b="1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t-BR" sz="1600" b="1" dirty="0" err="1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draw</a:t>
            </a:r>
            <a:r>
              <a:rPr lang="pt-BR" sz="1600" b="1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pt-BR" sz="1600" b="1" dirty="0" err="1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</a:t>
            </a:r>
            <a:r>
              <a:rPr lang="pt-BR" sz="1600" b="1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round(</a:t>
            </a:r>
            <a:r>
              <a:rPr lang="pt-BR" sz="1600" b="1" dirty="0" err="1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</a:t>
            </a:r>
            <a:r>
              <a:rPr lang="pt-BR" sz="1600" b="1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 )</a:t>
            </a:r>
            <a:endParaRPr sz="1600" b="1" dirty="0">
              <a:solidFill>
                <a:schemeClr val="dk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Clr>
                <a:schemeClr val="dk1"/>
              </a:buClr>
            </a:pPr>
            <a:r>
              <a:rPr lang="pt-BR" sz="1600" b="1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t-BR" sz="1600" b="1" dirty="0" err="1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</a:t>
            </a:r>
            <a:r>
              <a:rPr lang="pt-BR" sz="1600" b="1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+= </a:t>
            </a:r>
            <a:r>
              <a:rPr lang="pt-BR" sz="1600" b="1" dirty="0" err="1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pt-BR" sz="1600" b="1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sz="1600" b="1" dirty="0">
              <a:solidFill>
                <a:schemeClr val="dk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t-BR" sz="1600" b="1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 </a:t>
            </a:r>
            <a:endParaRPr sz="1600" dirty="0">
              <a:solidFill>
                <a:schemeClr val="dk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17" name="Google Shape;517;p55"/>
          <p:cNvSpPr/>
          <p:nvPr/>
        </p:nvSpPr>
        <p:spPr>
          <a:xfrm>
            <a:off x="1342299" y="4695560"/>
            <a:ext cx="2862270" cy="581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83" tIns="41130" rIns="82283" bIns="41130" anchor="t" anchorCtr="0">
            <a:noAutofit/>
          </a:bodyPr>
          <a:lstStyle/>
          <a:p>
            <a:r>
              <a:rPr lang="pt-BR" sz="1620" dirty="0">
                <a:solidFill>
                  <a:schemeClr val="dk1"/>
                </a:solidFill>
              </a:rPr>
              <a:t>Essa é a base para o </a:t>
            </a:r>
            <a:br>
              <a:rPr lang="pt-BR" sz="1620" dirty="0">
                <a:solidFill>
                  <a:schemeClr val="dk1"/>
                </a:solidFill>
              </a:rPr>
            </a:br>
            <a:r>
              <a:rPr lang="pt-BR" sz="1620" b="1" dirty="0">
                <a:solidFill>
                  <a:schemeClr val="dk1"/>
                </a:solidFill>
              </a:rPr>
              <a:t>Algoritmo de </a:t>
            </a:r>
            <a:r>
              <a:rPr lang="pt-BR" sz="1620" b="1" dirty="0" err="1">
                <a:solidFill>
                  <a:schemeClr val="dk1"/>
                </a:solidFill>
              </a:rPr>
              <a:t>Bresenham</a:t>
            </a:r>
            <a:endParaRPr sz="1620" b="1" dirty="0">
              <a:solidFill>
                <a:schemeClr val="dk1"/>
              </a:solidFill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6652C95-4096-0991-8B3F-59B731D40B53}"/>
              </a:ext>
            </a:extLst>
          </p:cNvPr>
          <p:cNvCxnSpPr>
            <a:cxnSpLocks/>
          </p:cNvCxnSpPr>
          <p:nvPr/>
        </p:nvCxnSpPr>
        <p:spPr>
          <a:xfrm flipV="1">
            <a:off x="5582500" y="3086788"/>
            <a:ext cx="2143079" cy="636182"/>
          </a:xfrm>
          <a:prstGeom prst="line">
            <a:avLst/>
          </a:prstGeom>
          <a:ln w="28575">
            <a:solidFill>
              <a:srgbClr val="002060"/>
            </a:solidFill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7871EAE-D1FB-EE08-5451-D0816289876F}"/>
              </a:ext>
            </a:extLst>
          </p:cNvPr>
          <p:cNvCxnSpPr>
            <a:cxnSpLocks/>
          </p:cNvCxnSpPr>
          <p:nvPr/>
        </p:nvCxnSpPr>
        <p:spPr>
          <a:xfrm flipV="1">
            <a:off x="5582500" y="3619500"/>
            <a:ext cx="340496" cy="103470"/>
          </a:xfrm>
          <a:prstGeom prst="line">
            <a:avLst/>
          </a:prstGeom>
          <a:ln w="28575">
            <a:solidFill>
              <a:srgbClr val="002060"/>
            </a:solidFill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7069D72-F113-76F2-96C0-4CA823BBE5F8}"/>
              </a:ext>
            </a:extLst>
          </p:cNvPr>
          <p:cNvCxnSpPr>
            <a:cxnSpLocks/>
          </p:cNvCxnSpPr>
          <p:nvPr/>
        </p:nvCxnSpPr>
        <p:spPr>
          <a:xfrm flipV="1">
            <a:off x="5922996" y="3514725"/>
            <a:ext cx="358742" cy="104775"/>
          </a:xfrm>
          <a:prstGeom prst="line">
            <a:avLst/>
          </a:prstGeom>
          <a:ln w="28575">
            <a:solidFill>
              <a:srgbClr val="002060"/>
            </a:solidFill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796386E-8F53-C9F7-7B97-D6D35D5FBD62}"/>
              </a:ext>
            </a:extLst>
          </p:cNvPr>
          <p:cNvCxnSpPr>
            <a:cxnSpLocks/>
          </p:cNvCxnSpPr>
          <p:nvPr/>
        </p:nvCxnSpPr>
        <p:spPr>
          <a:xfrm flipH="1">
            <a:off x="6281737" y="3404880"/>
            <a:ext cx="372302" cy="109846"/>
          </a:xfrm>
          <a:prstGeom prst="line">
            <a:avLst/>
          </a:prstGeom>
          <a:ln w="28575">
            <a:solidFill>
              <a:srgbClr val="002060"/>
            </a:solidFill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E61978D-20DE-8E47-75F2-3509D87DC9F3}"/>
              </a:ext>
            </a:extLst>
          </p:cNvPr>
          <p:cNvCxnSpPr>
            <a:cxnSpLocks/>
          </p:cNvCxnSpPr>
          <p:nvPr/>
        </p:nvCxnSpPr>
        <p:spPr>
          <a:xfrm flipV="1">
            <a:off x="6654040" y="3298031"/>
            <a:ext cx="358742" cy="106848"/>
          </a:xfrm>
          <a:prstGeom prst="line">
            <a:avLst/>
          </a:prstGeom>
          <a:ln w="28575">
            <a:solidFill>
              <a:srgbClr val="002060"/>
            </a:solidFill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77038A4-24F5-FECC-ED2C-E83D7058EE4E}"/>
              </a:ext>
            </a:extLst>
          </p:cNvPr>
          <p:cNvCxnSpPr>
            <a:cxnSpLocks/>
          </p:cNvCxnSpPr>
          <p:nvPr/>
        </p:nvCxnSpPr>
        <p:spPr>
          <a:xfrm flipV="1">
            <a:off x="7012781" y="3188494"/>
            <a:ext cx="381000" cy="108039"/>
          </a:xfrm>
          <a:prstGeom prst="line">
            <a:avLst/>
          </a:prstGeom>
          <a:ln w="28575">
            <a:solidFill>
              <a:srgbClr val="002060"/>
            </a:solidFill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119DD76-B10C-9B68-62CA-0B3FD80555A4}"/>
              </a:ext>
            </a:extLst>
          </p:cNvPr>
          <p:cNvCxnSpPr>
            <a:cxnSpLocks/>
          </p:cNvCxnSpPr>
          <p:nvPr/>
        </p:nvCxnSpPr>
        <p:spPr>
          <a:xfrm flipH="1">
            <a:off x="7393781" y="3086789"/>
            <a:ext cx="331797" cy="100207"/>
          </a:xfrm>
          <a:prstGeom prst="line">
            <a:avLst/>
          </a:prstGeom>
          <a:ln w="28575">
            <a:solidFill>
              <a:srgbClr val="002060"/>
            </a:solidFill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ABB518DC-5907-A2E1-D304-6F3023097A02}"/>
              </a:ext>
            </a:extLst>
          </p:cNvPr>
          <p:cNvSpPr txBox="1"/>
          <p:nvPr/>
        </p:nvSpPr>
        <p:spPr>
          <a:xfrm>
            <a:off x="5323472" y="3502603"/>
            <a:ext cx="617220" cy="2423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975" b="1" dirty="0">
                <a:solidFill>
                  <a:srgbClr val="FF0000"/>
                </a:solidFill>
              </a:rPr>
              <a:t>(x</a:t>
            </a:r>
            <a:r>
              <a:rPr lang="pt-BR" sz="975" b="1" baseline="-25000" dirty="0">
                <a:solidFill>
                  <a:srgbClr val="FF0000"/>
                </a:solidFill>
              </a:rPr>
              <a:t>0</a:t>
            </a:r>
            <a:r>
              <a:rPr lang="pt-BR" sz="975" b="1" dirty="0">
                <a:solidFill>
                  <a:srgbClr val="FF0000"/>
                </a:solidFill>
              </a:rPr>
              <a:t>, y</a:t>
            </a:r>
            <a:r>
              <a:rPr lang="pt-BR" sz="975" b="1" baseline="-25000" dirty="0">
                <a:solidFill>
                  <a:srgbClr val="FF0000"/>
                </a:solidFill>
              </a:rPr>
              <a:t>0</a:t>
            </a:r>
            <a:r>
              <a:rPr lang="pt-BR" sz="975" b="1" dirty="0">
                <a:solidFill>
                  <a:srgbClr val="FF0000"/>
                </a:solidFill>
              </a:rPr>
              <a:t>) </a:t>
            </a:r>
            <a:endParaRPr lang="en-US" sz="975" b="1" dirty="0">
              <a:solidFill>
                <a:srgbClr val="FF0000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0BE6E1B-E73F-28F0-FBF9-6F8F0FBA846D}"/>
              </a:ext>
            </a:extLst>
          </p:cNvPr>
          <p:cNvSpPr txBox="1"/>
          <p:nvPr/>
        </p:nvSpPr>
        <p:spPr>
          <a:xfrm>
            <a:off x="7501144" y="2865999"/>
            <a:ext cx="617220" cy="2423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975" b="1" dirty="0">
                <a:solidFill>
                  <a:srgbClr val="FF0000"/>
                </a:solidFill>
              </a:rPr>
              <a:t>(x</a:t>
            </a:r>
            <a:r>
              <a:rPr lang="pt-BR" sz="975" b="1" baseline="-25000" dirty="0">
                <a:solidFill>
                  <a:srgbClr val="FF0000"/>
                </a:solidFill>
              </a:rPr>
              <a:t>1</a:t>
            </a:r>
            <a:r>
              <a:rPr lang="pt-BR" sz="975" b="1" dirty="0">
                <a:solidFill>
                  <a:srgbClr val="FF0000"/>
                </a:solidFill>
              </a:rPr>
              <a:t>, y</a:t>
            </a:r>
            <a:r>
              <a:rPr lang="pt-BR" sz="975" b="1" baseline="-25000" dirty="0">
                <a:solidFill>
                  <a:srgbClr val="FF0000"/>
                </a:solidFill>
              </a:rPr>
              <a:t>1</a:t>
            </a:r>
            <a:r>
              <a:rPr lang="pt-BR" sz="975" b="1" dirty="0">
                <a:solidFill>
                  <a:srgbClr val="FF0000"/>
                </a:solidFill>
              </a:rPr>
              <a:t>) </a:t>
            </a:r>
            <a:endParaRPr lang="en-US" sz="975" b="1" dirty="0">
              <a:solidFill>
                <a:srgbClr val="FF0000"/>
              </a:solidFill>
            </a:endParaRPr>
          </a:p>
        </p:txBody>
      </p:sp>
      <p:cxnSp>
        <p:nvCxnSpPr>
          <p:cNvPr id="41" name="Curved Connector 40">
            <a:extLst>
              <a:ext uri="{FF2B5EF4-FFF2-40B4-BE49-F238E27FC236}">
                <a16:creationId xmlns:a16="http://schemas.microsoft.com/office/drawing/2014/main" id="{B453CEAA-C463-20C2-1C56-4F9B3A77F46D}"/>
              </a:ext>
            </a:extLst>
          </p:cNvPr>
          <p:cNvCxnSpPr>
            <a:cxnSpLocks/>
          </p:cNvCxnSpPr>
          <p:nvPr/>
        </p:nvCxnSpPr>
        <p:spPr>
          <a:xfrm rot="10800000" flipV="1">
            <a:off x="3639313" y="2202367"/>
            <a:ext cx="1548915" cy="1542610"/>
          </a:xfrm>
          <a:prstGeom prst="curvedConnector3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urved Connector 41">
            <a:extLst>
              <a:ext uri="{FF2B5EF4-FFF2-40B4-BE49-F238E27FC236}">
                <a16:creationId xmlns:a16="http://schemas.microsoft.com/office/drawing/2014/main" id="{1F62C95F-19FA-DFE7-BC01-65F9AA0AA2A5}"/>
              </a:ext>
            </a:extLst>
          </p:cNvPr>
          <p:cNvCxnSpPr>
            <a:cxnSpLocks/>
          </p:cNvCxnSpPr>
          <p:nvPr/>
        </p:nvCxnSpPr>
        <p:spPr>
          <a:xfrm rot="16200000" flipH="1">
            <a:off x="4720297" y="2668092"/>
            <a:ext cx="1319677" cy="388230"/>
          </a:xfrm>
          <a:prstGeom prst="curvedConnector3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4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6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2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4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515" grpId="0"/>
      <p:bldP spid="38" grpId="0"/>
      <p:bldP spid="39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59"/>
          <p:cNvSpPr txBox="1">
            <a:spLocks noGrp="1"/>
          </p:cNvSpPr>
          <p:nvPr>
            <p:ph type="body" idx="1"/>
          </p:nvPr>
        </p:nvSpPr>
        <p:spPr>
          <a:xfrm>
            <a:off x="205775" y="838975"/>
            <a:ext cx="8799600" cy="635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55000" lnSpcReduction="20000"/>
          </a:bodyPr>
          <a:lstStyle/>
          <a:p>
            <a:pPr marL="0" lvl="0" indent="0" algn="just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50">
                <a:latin typeface="Arial"/>
                <a:ea typeface="Arial"/>
                <a:cs typeface="Arial"/>
                <a:sym typeface="Arial"/>
              </a:rPr>
              <a:t>Desenhe uma linha usando o algoritmo de Bresenham, ligando os pontos A(3, 2) e B(16, 7).</a:t>
            </a:r>
            <a:endParaRPr sz="2600"/>
          </a:p>
        </p:txBody>
      </p:sp>
      <p:sp>
        <p:nvSpPr>
          <p:cNvPr id="549" name="Google Shape;549;p5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Atividade - Exercício</a:t>
            </a:r>
            <a:endParaRPr dirty="0"/>
          </a:p>
        </p:txBody>
      </p:sp>
      <p:sp>
        <p:nvSpPr>
          <p:cNvPr id="550" name="Google Shape;550;p5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6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63</a:t>
            </a:fld>
            <a:endParaRPr/>
          </a:p>
        </p:txBody>
      </p:sp>
      <p:graphicFrame>
        <p:nvGraphicFramePr>
          <p:cNvPr id="551" name="Google Shape;551;p59"/>
          <p:cNvGraphicFramePr/>
          <p:nvPr/>
        </p:nvGraphicFramePr>
        <p:xfrm>
          <a:off x="3273438" y="1440050"/>
          <a:ext cx="4952325" cy="4055625"/>
        </p:xfrm>
        <a:graphic>
          <a:graphicData uri="http://schemas.openxmlformats.org/drawingml/2006/table">
            <a:tbl>
              <a:tblPr>
                <a:noFill/>
                <a:tableStyleId>{2CBAC242-0800-4460-8E16-9B4E29888C98}</a:tableStyleId>
              </a:tblPr>
              <a:tblGrid>
                <a:gridCol w="235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5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5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58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58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358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358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358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3582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3582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3582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3582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3582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3582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3582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3582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35825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35825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235825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235825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</a:tblGrid>
              <a:tr h="193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>
                        <a:latin typeface="Cambria Math"/>
                        <a:ea typeface="Cambria Math"/>
                        <a:cs typeface="Cambria Math"/>
                        <a:sym typeface="Cambria Math"/>
                      </a:endParaRPr>
                    </a:p>
                  </a:txBody>
                  <a:tcPr marL="0" marR="0" marT="0" marB="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latin typeface="Cambria Math"/>
                          <a:ea typeface="Cambria Math"/>
                          <a:cs typeface="Cambria Math"/>
                          <a:sym typeface="Cambria Math"/>
                        </a:rPr>
                        <a:t>0</a:t>
                      </a:r>
                      <a:endParaRPr sz="800">
                        <a:latin typeface="Cambria Math"/>
                        <a:ea typeface="Cambria Math"/>
                        <a:cs typeface="Cambria Math"/>
                        <a:sym typeface="Cambria Math"/>
                      </a:endParaRPr>
                    </a:p>
                  </a:txBody>
                  <a:tcPr marL="0" marR="0" marT="0" marB="28800" anchor="b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latin typeface="Cambria Math"/>
                          <a:ea typeface="Cambria Math"/>
                          <a:cs typeface="Cambria Math"/>
                          <a:sym typeface="Cambria Math"/>
                        </a:rPr>
                        <a:t>1</a:t>
                      </a:r>
                      <a:endParaRPr sz="800">
                        <a:latin typeface="Cambria Math"/>
                        <a:ea typeface="Cambria Math"/>
                        <a:cs typeface="Cambria Math"/>
                        <a:sym typeface="Cambria Math"/>
                      </a:endParaRPr>
                    </a:p>
                  </a:txBody>
                  <a:tcPr marL="0" marR="0" marT="0" marB="28800" anchor="b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latin typeface="Cambria Math"/>
                          <a:ea typeface="Cambria Math"/>
                          <a:cs typeface="Cambria Math"/>
                          <a:sym typeface="Cambria Math"/>
                        </a:rPr>
                        <a:t>2</a:t>
                      </a:r>
                      <a:endParaRPr sz="800">
                        <a:latin typeface="Cambria Math"/>
                        <a:ea typeface="Cambria Math"/>
                        <a:cs typeface="Cambria Math"/>
                        <a:sym typeface="Cambria Math"/>
                      </a:endParaRPr>
                    </a:p>
                  </a:txBody>
                  <a:tcPr marL="0" marR="0" marT="0" marB="28800" anchor="b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latin typeface="Cambria Math"/>
                          <a:ea typeface="Cambria Math"/>
                          <a:cs typeface="Cambria Math"/>
                          <a:sym typeface="Cambria Math"/>
                        </a:rPr>
                        <a:t>3</a:t>
                      </a:r>
                      <a:endParaRPr sz="800">
                        <a:latin typeface="Cambria Math"/>
                        <a:ea typeface="Cambria Math"/>
                        <a:cs typeface="Cambria Math"/>
                        <a:sym typeface="Cambria Math"/>
                      </a:endParaRPr>
                    </a:p>
                  </a:txBody>
                  <a:tcPr marL="0" marR="0" marT="0" marB="28800" anchor="b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latin typeface="Cambria Math"/>
                          <a:ea typeface="Cambria Math"/>
                          <a:cs typeface="Cambria Math"/>
                          <a:sym typeface="Cambria Math"/>
                        </a:rPr>
                        <a:t>4</a:t>
                      </a:r>
                      <a:endParaRPr sz="800">
                        <a:latin typeface="Cambria Math"/>
                        <a:ea typeface="Cambria Math"/>
                        <a:cs typeface="Cambria Math"/>
                        <a:sym typeface="Cambria Math"/>
                      </a:endParaRPr>
                    </a:p>
                  </a:txBody>
                  <a:tcPr marL="0" marR="0" marT="0" marB="28800" anchor="b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latin typeface="Cambria Math"/>
                          <a:ea typeface="Cambria Math"/>
                          <a:cs typeface="Cambria Math"/>
                          <a:sym typeface="Cambria Math"/>
                        </a:rPr>
                        <a:t>5</a:t>
                      </a:r>
                      <a:endParaRPr sz="800">
                        <a:latin typeface="Cambria Math"/>
                        <a:ea typeface="Cambria Math"/>
                        <a:cs typeface="Cambria Math"/>
                        <a:sym typeface="Cambria Math"/>
                      </a:endParaRPr>
                    </a:p>
                  </a:txBody>
                  <a:tcPr marL="0" marR="0" marT="0" marB="28800" anchor="b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latin typeface="Cambria Math"/>
                          <a:ea typeface="Cambria Math"/>
                          <a:cs typeface="Cambria Math"/>
                          <a:sym typeface="Cambria Math"/>
                        </a:rPr>
                        <a:t>6</a:t>
                      </a:r>
                      <a:endParaRPr sz="800">
                        <a:latin typeface="Cambria Math"/>
                        <a:ea typeface="Cambria Math"/>
                        <a:cs typeface="Cambria Math"/>
                        <a:sym typeface="Cambria Math"/>
                      </a:endParaRPr>
                    </a:p>
                  </a:txBody>
                  <a:tcPr marL="0" marR="0" marT="0" marB="28800" anchor="b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latin typeface="Cambria Math"/>
                          <a:ea typeface="Cambria Math"/>
                          <a:cs typeface="Cambria Math"/>
                          <a:sym typeface="Cambria Math"/>
                        </a:rPr>
                        <a:t>7</a:t>
                      </a:r>
                      <a:endParaRPr sz="800">
                        <a:latin typeface="Cambria Math"/>
                        <a:ea typeface="Cambria Math"/>
                        <a:cs typeface="Cambria Math"/>
                        <a:sym typeface="Cambria Math"/>
                      </a:endParaRPr>
                    </a:p>
                  </a:txBody>
                  <a:tcPr marL="0" marR="0" marT="0" marB="28800" anchor="b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latin typeface="Cambria Math"/>
                          <a:ea typeface="Cambria Math"/>
                          <a:cs typeface="Cambria Math"/>
                          <a:sym typeface="Cambria Math"/>
                        </a:rPr>
                        <a:t>8</a:t>
                      </a:r>
                      <a:endParaRPr sz="800">
                        <a:latin typeface="Cambria Math"/>
                        <a:ea typeface="Cambria Math"/>
                        <a:cs typeface="Cambria Math"/>
                        <a:sym typeface="Cambria Math"/>
                      </a:endParaRPr>
                    </a:p>
                  </a:txBody>
                  <a:tcPr marL="0" marR="0" marT="0" marB="28800" anchor="b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latin typeface="Cambria Math"/>
                          <a:ea typeface="Cambria Math"/>
                          <a:cs typeface="Cambria Math"/>
                          <a:sym typeface="Cambria Math"/>
                        </a:rPr>
                        <a:t>9</a:t>
                      </a:r>
                      <a:endParaRPr sz="800">
                        <a:latin typeface="Cambria Math"/>
                        <a:ea typeface="Cambria Math"/>
                        <a:cs typeface="Cambria Math"/>
                        <a:sym typeface="Cambria Math"/>
                      </a:endParaRPr>
                    </a:p>
                  </a:txBody>
                  <a:tcPr marL="0" marR="0" marT="0" marB="28800" anchor="b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latin typeface="Cambria Math"/>
                          <a:ea typeface="Cambria Math"/>
                          <a:cs typeface="Cambria Math"/>
                          <a:sym typeface="Cambria Math"/>
                        </a:rPr>
                        <a:t>10</a:t>
                      </a:r>
                      <a:endParaRPr sz="800">
                        <a:latin typeface="Cambria Math"/>
                        <a:ea typeface="Cambria Math"/>
                        <a:cs typeface="Cambria Math"/>
                        <a:sym typeface="Cambria Math"/>
                      </a:endParaRPr>
                    </a:p>
                  </a:txBody>
                  <a:tcPr marL="0" marR="0" marT="0" marB="28800" anchor="b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latin typeface="Cambria Math"/>
                          <a:ea typeface="Cambria Math"/>
                          <a:cs typeface="Cambria Math"/>
                          <a:sym typeface="Cambria Math"/>
                        </a:rPr>
                        <a:t>11</a:t>
                      </a:r>
                      <a:endParaRPr sz="800">
                        <a:latin typeface="Cambria Math"/>
                        <a:ea typeface="Cambria Math"/>
                        <a:cs typeface="Cambria Math"/>
                        <a:sym typeface="Cambria Math"/>
                      </a:endParaRPr>
                    </a:p>
                  </a:txBody>
                  <a:tcPr marL="0" marR="0" marT="0" marB="28800" anchor="b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latin typeface="Cambria Math"/>
                          <a:ea typeface="Cambria Math"/>
                          <a:cs typeface="Cambria Math"/>
                          <a:sym typeface="Cambria Math"/>
                        </a:rPr>
                        <a:t>12</a:t>
                      </a:r>
                      <a:endParaRPr sz="800">
                        <a:latin typeface="Cambria Math"/>
                        <a:ea typeface="Cambria Math"/>
                        <a:cs typeface="Cambria Math"/>
                        <a:sym typeface="Cambria Math"/>
                      </a:endParaRPr>
                    </a:p>
                  </a:txBody>
                  <a:tcPr marL="0" marR="0" marT="0" marB="28800" anchor="b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latin typeface="Cambria Math"/>
                          <a:ea typeface="Cambria Math"/>
                          <a:cs typeface="Cambria Math"/>
                          <a:sym typeface="Cambria Math"/>
                        </a:rPr>
                        <a:t>13</a:t>
                      </a:r>
                      <a:endParaRPr sz="800">
                        <a:latin typeface="Cambria Math"/>
                        <a:ea typeface="Cambria Math"/>
                        <a:cs typeface="Cambria Math"/>
                        <a:sym typeface="Cambria Math"/>
                      </a:endParaRPr>
                    </a:p>
                  </a:txBody>
                  <a:tcPr marL="0" marR="0" marT="0" marB="28800" anchor="b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latin typeface="Cambria Math"/>
                          <a:ea typeface="Cambria Math"/>
                          <a:cs typeface="Cambria Math"/>
                          <a:sym typeface="Cambria Math"/>
                        </a:rPr>
                        <a:t>14</a:t>
                      </a:r>
                      <a:endParaRPr sz="800">
                        <a:latin typeface="Cambria Math"/>
                        <a:ea typeface="Cambria Math"/>
                        <a:cs typeface="Cambria Math"/>
                        <a:sym typeface="Cambria Math"/>
                      </a:endParaRPr>
                    </a:p>
                  </a:txBody>
                  <a:tcPr marL="0" marR="0" marT="0" marB="28800" anchor="b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latin typeface="Cambria Math"/>
                          <a:ea typeface="Cambria Math"/>
                          <a:cs typeface="Cambria Math"/>
                          <a:sym typeface="Cambria Math"/>
                        </a:rPr>
                        <a:t>15</a:t>
                      </a:r>
                      <a:endParaRPr sz="800">
                        <a:latin typeface="Cambria Math"/>
                        <a:ea typeface="Cambria Math"/>
                        <a:cs typeface="Cambria Math"/>
                        <a:sym typeface="Cambria Math"/>
                      </a:endParaRPr>
                    </a:p>
                  </a:txBody>
                  <a:tcPr marL="0" marR="0" marT="0" marB="28800" anchor="b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latin typeface="Cambria Math"/>
                          <a:ea typeface="Cambria Math"/>
                          <a:cs typeface="Cambria Math"/>
                          <a:sym typeface="Cambria Math"/>
                        </a:rPr>
                        <a:t>16</a:t>
                      </a:r>
                      <a:endParaRPr sz="800">
                        <a:latin typeface="Cambria Math"/>
                        <a:ea typeface="Cambria Math"/>
                        <a:cs typeface="Cambria Math"/>
                        <a:sym typeface="Cambria Math"/>
                      </a:endParaRPr>
                    </a:p>
                  </a:txBody>
                  <a:tcPr marL="0" marR="0" marT="0" marB="28800" anchor="b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latin typeface="Cambria Math"/>
                          <a:ea typeface="Cambria Math"/>
                          <a:cs typeface="Cambria Math"/>
                          <a:sym typeface="Cambria Math"/>
                        </a:rPr>
                        <a:t>17</a:t>
                      </a:r>
                      <a:endParaRPr sz="800">
                        <a:latin typeface="Cambria Math"/>
                        <a:ea typeface="Cambria Math"/>
                        <a:cs typeface="Cambria Math"/>
                        <a:sym typeface="Cambria Math"/>
                      </a:endParaRPr>
                    </a:p>
                  </a:txBody>
                  <a:tcPr marL="0" marR="0" marT="0" marB="28800" anchor="b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latin typeface="Cambria Math"/>
                          <a:ea typeface="Cambria Math"/>
                          <a:cs typeface="Cambria Math"/>
                          <a:sym typeface="Cambria Math"/>
                        </a:rPr>
                        <a:t>18</a:t>
                      </a:r>
                      <a:endParaRPr sz="800">
                        <a:latin typeface="Cambria Math"/>
                        <a:ea typeface="Cambria Math"/>
                        <a:cs typeface="Cambria Math"/>
                        <a:sym typeface="Cambria Math"/>
                      </a:endParaRPr>
                    </a:p>
                  </a:txBody>
                  <a:tcPr marL="0" marR="0" marT="0" marB="28800" anchor="b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latin typeface="Cambria Math"/>
                          <a:ea typeface="Cambria Math"/>
                          <a:cs typeface="Cambria Math"/>
                          <a:sym typeface="Cambria Math"/>
                        </a:rPr>
                        <a:t>19</a:t>
                      </a:r>
                      <a:endParaRPr sz="800">
                        <a:latin typeface="Cambria Math"/>
                        <a:ea typeface="Cambria Math"/>
                        <a:cs typeface="Cambria Math"/>
                        <a:sym typeface="Cambria Math"/>
                      </a:endParaRPr>
                    </a:p>
                  </a:txBody>
                  <a:tcPr marL="0" marR="0" marT="0" marB="28800" anchor="b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31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latin typeface="Cambria Math"/>
                          <a:ea typeface="Cambria Math"/>
                          <a:cs typeface="Cambria Math"/>
                          <a:sym typeface="Cambria Math"/>
                        </a:rPr>
                        <a:t>0</a:t>
                      </a:r>
                      <a:endParaRPr sz="800">
                        <a:latin typeface="Cambria Math"/>
                        <a:ea typeface="Cambria Math"/>
                        <a:cs typeface="Cambria Math"/>
                        <a:sym typeface="Cambria Math"/>
                      </a:endParaRPr>
                    </a:p>
                  </a:txBody>
                  <a:tcPr marL="0" marR="28800" marT="0" marB="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31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latin typeface="Cambria Math"/>
                          <a:ea typeface="Cambria Math"/>
                          <a:cs typeface="Cambria Math"/>
                          <a:sym typeface="Cambria Math"/>
                        </a:rPr>
                        <a:t>1</a:t>
                      </a:r>
                      <a:endParaRPr sz="800">
                        <a:latin typeface="Cambria Math"/>
                        <a:ea typeface="Cambria Math"/>
                        <a:cs typeface="Cambria Math"/>
                        <a:sym typeface="Cambria Math"/>
                      </a:endParaRPr>
                    </a:p>
                  </a:txBody>
                  <a:tcPr marL="0" marR="28800" marT="0" marB="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31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latin typeface="Cambria Math"/>
                          <a:ea typeface="Cambria Math"/>
                          <a:cs typeface="Cambria Math"/>
                          <a:sym typeface="Cambria Math"/>
                        </a:rPr>
                        <a:t>2</a:t>
                      </a:r>
                      <a:endParaRPr sz="800">
                        <a:latin typeface="Cambria Math"/>
                        <a:ea typeface="Cambria Math"/>
                        <a:cs typeface="Cambria Math"/>
                        <a:sym typeface="Cambria Math"/>
                      </a:endParaRPr>
                    </a:p>
                  </a:txBody>
                  <a:tcPr marL="0" marR="28800" marT="0" marB="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/>
                        <a:t>A</a:t>
                      </a:r>
                      <a:endParaRPr sz="800"/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31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latin typeface="Cambria Math"/>
                          <a:ea typeface="Cambria Math"/>
                          <a:cs typeface="Cambria Math"/>
                          <a:sym typeface="Cambria Math"/>
                        </a:rPr>
                        <a:t>3</a:t>
                      </a:r>
                      <a:endParaRPr sz="800">
                        <a:latin typeface="Cambria Math"/>
                        <a:ea typeface="Cambria Math"/>
                        <a:cs typeface="Cambria Math"/>
                        <a:sym typeface="Cambria Math"/>
                      </a:endParaRPr>
                    </a:p>
                  </a:txBody>
                  <a:tcPr marL="0" marR="28800" marT="0" marB="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31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latin typeface="Cambria Math"/>
                          <a:ea typeface="Cambria Math"/>
                          <a:cs typeface="Cambria Math"/>
                          <a:sym typeface="Cambria Math"/>
                        </a:rPr>
                        <a:t>4</a:t>
                      </a:r>
                      <a:endParaRPr sz="800">
                        <a:latin typeface="Cambria Math"/>
                        <a:ea typeface="Cambria Math"/>
                        <a:cs typeface="Cambria Math"/>
                        <a:sym typeface="Cambria Math"/>
                      </a:endParaRPr>
                    </a:p>
                  </a:txBody>
                  <a:tcPr marL="0" marR="28800" marT="0" marB="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31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latin typeface="Cambria Math"/>
                          <a:ea typeface="Cambria Math"/>
                          <a:cs typeface="Cambria Math"/>
                          <a:sym typeface="Cambria Math"/>
                        </a:rPr>
                        <a:t>5</a:t>
                      </a:r>
                      <a:endParaRPr sz="800">
                        <a:latin typeface="Cambria Math"/>
                        <a:ea typeface="Cambria Math"/>
                        <a:cs typeface="Cambria Math"/>
                        <a:sym typeface="Cambria Math"/>
                      </a:endParaRPr>
                    </a:p>
                  </a:txBody>
                  <a:tcPr marL="0" marR="28800" marT="0" marB="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31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latin typeface="Cambria Math"/>
                          <a:ea typeface="Cambria Math"/>
                          <a:cs typeface="Cambria Math"/>
                          <a:sym typeface="Cambria Math"/>
                        </a:rPr>
                        <a:t>6</a:t>
                      </a:r>
                      <a:endParaRPr sz="800">
                        <a:latin typeface="Cambria Math"/>
                        <a:ea typeface="Cambria Math"/>
                        <a:cs typeface="Cambria Math"/>
                        <a:sym typeface="Cambria Math"/>
                      </a:endParaRPr>
                    </a:p>
                  </a:txBody>
                  <a:tcPr marL="0" marR="28800" marT="0" marB="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31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latin typeface="Cambria Math"/>
                          <a:ea typeface="Cambria Math"/>
                          <a:cs typeface="Cambria Math"/>
                          <a:sym typeface="Cambria Math"/>
                        </a:rPr>
                        <a:t>7</a:t>
                      </a:r>
                      <a:endParaRPr sz="800">
                        <a:latin typeface="Cambria Math"/>
                        <a:ea typeface="Cambria Math"/>
                        <a:cs typeface="Cambria Math"/>
                        <a:sym typeface="Cambria Math"/>
                      </a:endParaRPr>
                    </a:p>
                  </a:txBody>
                  <a:tcPr marL="0" marR="28800" marT="0" marB="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/>
                        <a:t>B</a:t>
                      </a:r>
                      <a:endParaRPr sz="800"/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31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latin typeface="Cambria Math"/>
                          <a:ea typeface="Cambria Math"/>
                          <a:cs typeface="Cambria Math"/>
                          <a:sym typeface="Cambria Math"/>
                        </a:rPr>
                        <a:t>8</a:t>
                      </a:r>
                      <a:endParaRPr sz="800">
                        <a:latin typeface="Cambria Math"/>
                        <a:ea typeface="Cambria Math"/>
                        <a:cs typeface="Cambria Math"/>
                        <a:sym typeface="Cambria Math"/>
                      </a:endParaRPr>
                    </a:p>
                  </a:txBody>
                  <a:tcPr marL="0" marR="28800" marT="0" marB="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31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latin typeface="Cambria Math"/>
                          <a:ea typeface="Cambria Math"/>
                          <a:cs typeface="Cambria Math"/>
                          <a:sym typeface="Cambria Math"/>
                        </a:rPr>
                        <a:t>9</a:t>
                      </a:r>
                      <a:endParaRPr sz="800">
                        <a:latin typeface="Cambria Math"/>
                        <a:ea typeface="Cambria Math"/>
                        <a:cs typeface="Cambria Math"/>
                        <a:sym typeface="Cambria Math"/>
                      </a:endParaRPr>
                    </a:p>
                  </a:txBody>
                  <a:tcPr marL="0" marR="28800" marT="0" marB="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31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latin typeface="Cambria Math"/>
                          <a:ea typeface="Cambria Math"/>
                          <a:cs typeface="Cambria Math"/>
                          <a:sym typeface="Cambria Math"/>
                        </a:rPr>
                        <a:t>10</a:t>
                      </a:r>
                      <a:endParaRPr sz="800">
                        <a:latin typeface="Cambria Math"/>
                        <a:ea typeface="Cambria Math"/>
                        <a:cs typeface="Cambria Math"/>
                        <a:sym typeface="Cambria Math"/>
                      </a:endParaRPr>
                    </a:p>
                  </a:txBody>
                  <a:tcPr marL="0" marR="28800" marT="0" marB="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31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latin typeface="Cambria Math"/>
                          <a:ea typeface="Cambria Math"/>
                          <a:cs typeface="Cambria Math"/>
                          <a:sym typeface="Cambria Math"/>
                        </a:rPr>
                        <a:t>11</a:t>
                      </a:r>
                      <a:endParaRPr sz="800">
                        <a:latin typeface="Cambria Math"/>
                        <a:ea typeface="Cambria Math"/>
                        <a:cs typeface="Cambria Math"/>
                        <a:sym typeface="Cambria Math"/>
                      </a:endParaRPr>
                    </a:p>
                  </a:txBody>
                  <a:tcPr marL="0" marR="28800" marT="0" marB="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31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latin typeface="Cambria Math"/>
                          <a:ea typeface="Cambria Math"/>
                          <a:cs typeface="Cambria Math"/>
                          <a:sym typeface="Cambria Math"/>
                        </a:rPr>
                        <a:t>12</a:t>
                      </a:r>
                      <a:endParaRPr sz="800">
                        <a:latin typeface="Cambria Math"/>
                        <a:ea typeface="Cambria Math"/>
                        <a:cs typeface="Cambria Math"/>
                        <a:sym typeface="Cambria Math"/>
                      </a:endParaRPr>
                    </a:p>
                  </a:txBody>
                  <a:tcPr marL="0" marR="28800" marT="0" marB="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31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latin typeface="Cambria Math"/>
                          <a:ea typeface="Cambria Math"/>
                          <a:cs typeface="Cambria Math"/>
                          <a:sym typeface="Cambria Math"/>
                        </a:rPr>
                        <a:t>13</a:t>
                      </a:r>
                      <a:endParaRPr sz="800">
                        <a:latin typeface="Cambria Math"/>
                        <a:ea typeface="Cambria Math"/>
                        <a:cs typeface="Cambria Math"/>
                        <a:sym typeface="Cambria Math"/>
                      </a:endParaRPr>
                    </a:p>
                  </a:txBody>
                  <a:tcPr marL="0" marR="28800" marT="0" marB="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31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latin typeface="Cambria Math"/>
                          <a:ea typeface="Cambria Math"/>
                          <a:cs typeface="Cambria Math"/>
                          <a:sym typeface="Cambria Math"/>
                        </a:rPr>
                        <a:t>14</a:t>
                      </a:r>
                      <a:endParaRPr sz="800">
                        <a:latin typeface="Cambria Math"/>
                        <a:ea typeface="Cambria Math"/>
                        <a:cs typeface="Cambria Math"/>
                        <a:sym typeface="Cambria Math"/>
                      </a:endParaRPr>
                    </a:p>
                  </a:txBody>
                  <a:tcPr marL="0" marR="28800" marT="0" marB="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31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latin typeface="Cambria Math"/>
                          <a:ea typeface="Cambria Math"/>
                          <a:cs typeface="Cambria Math"/>
                          <a:sym typeface="Cambria Math"/>
                        </a:rPr>
                        <a:t>15</a:t>
                      </a:r>
                      <a:endParaRPr sz="800">
                        <a:latin typeface="Cambria Math"/>
                        <a:ea typeface="Cambria Math"/>
                        <a:cs typeface="Cambria Math"/>
                        <a:sym typeface="Cambria Math"/>
                      </a:endParaRPr>
                    </a:p>
                  </a:txBody>
                  <a:tcPr marL="0" marR="28800" marT="0" marB="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31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latin typeface="Cambria Math"/>
                          <a:ea typeface="Cambria Math"/>
                          <a:cs typeface="Cambria Math"/>
                          <a:sym typeface="Cambria Math"/>
                        </a:rPr>
                        <a:t>16</a:t>
                      </a:r>
                      <a:endParaRPr sz="800">
                        <a:latin typeface="Cambria Math"/>
                        <a:ea typeface="Cambria Math"/>
                        <a:cs typeface="Cambria Math"/>
                        <a:sym typeface="Cambria Math"/>
                      </a:endParaRPr>
                    </a:p>
                  </a:txBody>
                  <a:tcPr marL="0" marR="28800" marT="0" marB="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31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latin typeface="Cambria Math"/>
                          <a:ea typeface="Cambria Math"/>
                          <a:cs typeface="Cambria Math"/>
                          <a:sym typeface="Cambria Math"/>
                        </a:rPr>
                        <a:t>17</a:t>
                      </a:r>
                      <a:endParaRPr sz="800">
                        <a:latin typeface="Cambria Math"/>
                        <a:ea typeface="Cambria Math"/>
                        <a:cs typeface="Cambria Math"/>
                        <a:sym typeface="Cambria Math"/>
                      </a:endParaRPr>
                    </a:p>
                  </a:txBody>
                  <a:tcPr marL="0" marR="28800" marT="0" marB="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31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latin typeface="Cambria Math"/>
                          <a:ea typeface="Cambria Math"/>
                          <a:cs typeface="Cambria Math"/>
                          <a:sym typeface="Cambria Math"/>
                        </a:rPr>
                        <a:t>18</a:t>
                      </a:r>
                      <a:endParaRPr sz="800">
                        <a:latin typeface="Cambria Math"/>
                        <a:ea typeface="Cambria Math"/>
                        <a:cs typeface="Cambria Math"/>
                        <a:sym typeface="Cambria Math"/>
                      </a:endParaRPr>
                    </a:p>
                  </a:txBody>
                  <a:tcPr marL="0" marR="28800" marT="0" marB="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31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>
                          <a:latin typeface="Cambria Math"/>
                          <a:ea typeface="Cambria Math"/>
                          <a:cs typeface="Cambria Math"/>
                          <a:sym typeface="Cambria Math"/>
                        </a:rPr>
                        <a:t>19</a:t>
                      </a:r>
                      <a:endParaRPr sz="800">
                        <a:latin typeface="Cambria Math"/>
                        <a:ea typeface="Cambria Math"/>
                        <a:cs typeface="Cambria Math"/>
                        <a:sym typeface="Cambria Math"/>
                      </a:endParaRPr>
                    </a:p>
                  </a:txBody>
                  <a:tcPr marL="0" marR="28800" marT="0" marB="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sp>
        <p:nvSpPr>
          <p:cNvPr id="552" name="Google Shape;552;p59"/>
          <p:cNvSpPr/>
          <p:nvPr/>
        </p:nvSpPr>
        <p:spPr>
          <a:xfrm>
            <a:off x="279970" y="2410291"/>
            <a:ext cx="2737550" cy="15696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</a:t>
            </a:r>
            <a:r>
              <a:rPr lang="pt-BR" sz="16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= v1;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for( </a:t>
            </a:r>
            <a:r>
              <a:rPr lang="pt-BR" sz="16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</a:t>
            </a:r>
            <a:r>
              <a:rPr lang="pt-BR" sz="16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=u1; </a:t>
            </a:r>
            <a:r>
              <a:rPr lang="pt-BR" sz="16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</a:t>
            </a:r>
            <a:r>
              <a:rPr lang="pt-BR" sz="16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&lt;=u2; </a:t>
            </a:r>
            <a:r>
              <a:rPr lang="pt-BR" sz="16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</a:t>
            </a:r>
            <a:r>
              <a:rPr lang="pt-BR" sz="16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++ 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{ 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dirty="0">
                <a:solidFill>
                  <a:schemeClr val="dk1"/>
                </a:solidFill>
              </a:rPr>
              <a:t>        </a:t>
            </a:r>
            <a:r>
              <a:rPr lang="pt-BR" sz="16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draw</a:t>
            </a:r>
            <a:r>
              <a:rPr lang="pt-BR" sz="16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 </a:t>
            </a:r>
            <a:r>
              <a:rPr lang="pt-BR" sz="16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</a:t>
            </a:r>
            <a:r>
              <a:rPr lang="pt-BR" sz="16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round(</a:t>
            </a:r>
            <a:r>
              <a:rPr lang="pt-BR" sz="16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</a:t>
            </a:r>
            <a:r>
              <a:rPr lang="pt-BR" sz="16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)</a:t>
            </a:r>
            <a:endParaRPr sz="16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pt-BR" sz="1600" b="1" dirty="0">
                <a:solidFill>
                  <a:schemeClr val="dk1"/>
                </a:solidFill>
              </a:rPr>
              <a:t>        </a:t>
            </a:r>
            <a:r>
              <a:rPr lang="pt-BR" sz="1600" b="1" dirty="0" err="1">
                <a:solidFill>
                  <a:schemeClr val="dk1"/>
                </a:solidFill>
              </a:rPr>
              <a:t>v</a:t>
            </a:r>
            <a:r>
              <a:rPr lang="pt-BR" sz="1600" b="1" dirty="0">
                <a:solidFill>
                  <a:schemeClr val="dk1"/>
                </a:solidFill>
              </a:rPr>
              <a:t> += </a:t>
            </a:r>
            <a:r>
              <a:rPr lang="pt-BR" sz="1600" b="1" dirty="0" err="1">
                <a:solidFill>
                  <a:schemeClr val="dk1"/>
                </a:solidFill>
              </a:rPr>
              <a:t>s</a:t>
            </a:r>
            <a:r>
              <a:rPr lang="pt-BR" sz="1600" b="1" dirty="0">
                <a:solidFill>
                  <a:schemeClr val="dk1"/>
                </a:solidFill>
              </a:rPr>
              <a:t>;</a:t>
            </a:r>
            <a:endParaRPr sz="1600" b="1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} 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" name="Google Shape;553;p59"/>
          <p:cNvSpPr txBox="1"/>
          <p:nvPr/>
        </p:nvSpPr>
        <p:spPr>
          <a:xfrm>
            <a:off x="279975" y="1633175"/>
            <a:ext cx="30000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</a:rPr>
              <a:t>Base para o </a:t>
            </a:r>
            <a:br>
              <a:rPr lang="pt-BR" sz="1800">
                <a:solidFill>
                  <a:schemeClr val="dk1"/>
                </a:solidFill>
              </a:rPr>
            </a:br>
            <a:r>
              <a:rPr lang="pt-BR" sz="1800" b="1">
                <a:solidFill>
                  <a:schemeClr val="dk1"/>
                </a:solidFill>
              </a:rPr>
              <a:t>Algoritmo de Bresenham</a:t>
            </a:r>
            <a:endParaRPr/>
          </a:p>
        </p:txBody>
      </p:sp>
      <p:sp>
        <p:nvSpPr>
          <p:cNvPr id="554" name="Google Shape;554;p59"/>
          <p:cNvSpPr txBox="1"/>
          <p:nvPr/>
        </p:nvSpPr>
        <p:spPr>
          <a:xfrm>
            <a:off x="273450" y="4071375"/>
            <a:ext cx="30000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dirty="0" err="1">
                <a:solidFill>
                  <a:schemeClr val="dk1"/>
                </a:solidFill>
              </a:rPr>
              <a:t>ca</a:t>
            </a:r>
            <a:r>
              <a:rPr lang="pt-BR" sz="1200" dirty="0">
                <a:solidFill>
                  <a:schemeClr val="dk1"/>
                </a:solidFill>
              </a:rPr>
              <a:t> = 5/13 ~= 0.4</a:t>
            </a:r>
            <a:endParaRPr sz="12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dirty="0" err="1">
                <a:solidFill>
                  <a:schemeClr val="dk1"/>
                </a:solidFill>
              </a:rPr>
              <a:t>v</a:t>
            </a:r>
            <a:r>
              <a:rPr lang="pt-BR" sz="1200" dirty="0">
                <a:solidFill>
                  <a:schemeClr val="dk1"/>
                </a:solidFill>
              </a:rPr>
              <a:t> = 2.5, 2.9, 3.3, 3.7</a:t>
            </a:r>
            <a:endParaRPr sz="12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dirty="0" err="1">
                <a:solidFill>
                  <a:schemeClr val="dk1"/>
                </a:solidFill>
              </a:rPr>
              <a:t>u</a:t>
            </a:r>
            <a:r>
              <a:rPr lang="pt-BR" sz="1200" dirty="0">
                <a:solidFill>
                  <a:schemeClr val="dk1"/>
                </a:solidFill>
              </a:rPr>
              <a:t> = 3.5, 4.5, 5.5, 6.5</a:t>
            </a:r>
            <a:endParaRPr sz="12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53C100-3695-8B31-3AC4-DEE4CC8C6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Atividade - Resolva o Python Notebook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BB5119-E092-80A3-454F-49BDE8DFA20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64</a:t>
            </a:fld>
            <a:endParaRPr lang="pt-B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039D4E-D017-C78B-4ADF-E27C10CF0E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782943"/>
            <a:ext cx="7772400" cy="4149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49717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6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Próxima Aula</a:t>
            </a:r>
            <a:endParaRPr/>
          </a:p>
        </p:txBody>
      </p:sp>
      <p:sp>
        <p:nvSpPr>
          <p:cNvPr id="624" name="Google Shape;624;p68"/>
          <p:cNvSpPr txBox="1">
            <a:spLocks noGrp="1"/>
          </p:cNvSpPr>
          <p:nvPr>
            <p:ph type="body" idx="1"/>
          </p:nvPr>
        </p:nvSpPr>
        <p:spPr>
          <a:xfrm>
            <a:off x="390548" y="838986"/>
            <a:ext cx="8428232" cy="1585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Na próxima aula, vamos falar sobre desenhar um triângulo no frame buffer de um computador.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E é muito mais interessante do que pode parecer ...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Além disso, o que há com essas linhas "irregulares"?</a:t>
            </a:r>
            <a:endParaRPr dirty="0"/>
          </a:p>
        </p:txBody>
      </p:sp>
      <p:sp>
        <p:nvSpPr>
          <p:cNvPr id="625" name="Google Shape;625;p6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495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65</a:t>
            </a:fld>
            <a:endParaRPr/>
          </a:p>
        </p:txBody>
      </p:sp>
      <p:pic>
        <p:nvPicPr>
          <p:cNvPr id="626" name="Google Shape;626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0550" y="2565775"/>
            <a:ext cx="4345461" cy="219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27" name="Google Shape;627;p6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33649" y="2565776"/>
            <a:ext cx="3116750" cy="21974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69"/>
          <p:cNvSpPr txBox="1">
            <a:spLocks noGrp="1"/>
          </p:cNvSpPr>
          <p:nvPr>
            <p:ph type="body" idx="1"/>
          </p:nvPr>
        </p:nvSpPr>
        <p:spPr>
          <a:xfrm>
            <a:off x="955687" y="1402663"/>
            <a:ext cx="7343700" cy="5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Verdana"/>
              <a:buNone/>
            </a:pPr>
            <a:r>
              <a:rPr lang="pt-BR"/>
              <a:t>Computação Gráfica</a:t>
            </a:r>
            <a:endParaRPr/>
          </a:p>
        </p:txBody>
      </p:sp>
      <p:sp>
        <p:nvSpPr>
          <p:cNvPr id="7" name="Google Shape;926;p84">
            <a:extLst>
              <a:ext uri="{FF2B5EF4-FFF2-40B4-BE49-F238E27FC236}">
                <a16:creationId xmlns:a16="http://schemas.microsoft.com/office/drawing/2014/main" id="{E873A5C8-BBBA-096C-45BF-B2D37D15BA4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966787" y="2857501"/>
            <a:ext cx="7343775" cy="2244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ctr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lt1"/>
              </a:buClr>
              <a:buSzPts val="1667"/>
              <a:buFont typeface="Arial"/>
              <a:buNone/>
              <a:defRPr sz="16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pt-BR" sz="2333" dirty="0"/>
              <a:t>Luciano Soares</a:t>
            </a:r>
            <a:endParaRPr dirty="0"/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pt-BR" sz="2333" dirty="0"/>
              <a:t>&lt;</a:t>
            </a:r>
            <a:r>
              <a:rPr lang="pt-BR" sz="2333" dirty="0" err="1"/>
              <a:t>lpsoares@insper.edu.br</a:t>
            </a:r>
            <a:r>
              <a:rPr lang="pt-BR" sz="2333" dirty="0"/>
              <a:t>&gt;</a:t>
            </a:r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endParaRPr lang="pt-BR" sz="2333" dirty="0"/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en-BR" sz="2333" dirty="0"/>
              <a:t>Fabio Orfali</a:t>
            </a:r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en-BR" sz="2333" dirty="0"/>
              <a:t>&lt;fabioO1@insper.edu.br&gt;</a:t>
            </a:r>
            <a:endParaRPr sz="2333" dirty="0"/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endParaRPr sz="2333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E os resultados</a:t>
            </a:r>
            <a:endParaRPr/>
          </a:p>
        </p:txBody>
      </p:sp>
      <p:sp>
        <p:nvSpPr>
          <p:cNvPr id="86" name="Google Shape;86;p11"/>
          <p:cNvSpPr txBox="1">
            <a:spLocks noGrp="1"/>
          </p:cNvSpPr>
          <p:nvPr>
            <p:ph type="body" idx="1"/>
          </p:nvPr>
        </p:nvSpPr>
        <p:spPr>
          <a:xfrm>
            <a:off x="390550" y="838977"/>
            <a:ext cx="8428200" cy="11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pt-BR" sz="2400"/>
              <a:t>Começaremos com resultados bem simples. Triângulos, Esferas,... </a:t>
            </a:r>
            <a:endParaRPr/>
          </a:p>
        </p:txBody>
      </p:sp>
      <p:sp>
        <p:nvSpPr>
          <p:cNvPr id="87" name="Google Shape;87;p1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6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7</a:t>
            </a:fld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EC03C53-BAA7-C855-2D73-B2F783C7E6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931" y="2184637"/>
            <a:ext cx="3143319" cy="262432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81251E7-36E1-E980-80C7-BEB6E9B83A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8272" y="2184637"/>
            <a:ext cx="4216797" cy="26243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Podemos ir mais longe?</a:t>
            </a:r>
            <a:endParaRPr/>
          </a:p>
        </p:txBody>
      </p:sp>
      <p:sp>
        <p:nvSpPr>
          <p:cNvPr id="95" name="Google Shape;95;p12"/>
          <p:cNvSpPr txBox="1">
            <a:spLocks noGrp="1"/>
          </p:cNvSpPr>
          <p:nvPr>
            <p:ph type="body" idx="1"/>
          </p:nvPr>
        </p:nvSpPr>
        <p:spPr>
          <a:xfrm>
            <a:off x="182880" y="838975"/>
            <a:ext cx="8961120" cy="11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pt-BR" sz="2400" dirty="0"/>
              <a:t>Na segunda parte do curso, trabalharemos com ferramentas mais avançadas usando por exemplo </a:t>
            </a:r>
            <a:r>
              <a:rPr lang="pt-BR" sz="2400" i="1" dirty="0" err="1"/>
              <a:t>shaders</a:t>
            </a:r>
            <a:r>
              <a:rPr lang="pt-BR" sz="2400" dirty="0"/>
              <a:t>.</a:t>
            </a:r>
            <a:endParaRPr dirty="0"/>
          </a:p>
        </p:txBody>
      </p:sp>
      <p:sp>
        <p:nvSpPr>
          <p:cNvPr id="96" name="Google Shape;96;p1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6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8</a:t>
            </a:fld>
            <a:endParaRPr/>
          </a:p>
        </p:txBody>
      </p:sp>
      <p:pic>
        <p:nvPicPr>
          <p:cNvPr id="3" name="Picture 2" descr="A low poly bunny rabbit with colorful eggs&#10;&#10;Description automatically generated">
            <a:extLst>
              <a:ext uri="{FF2B5EF4-FFF2-40B4-BE49-F238E27FC236}">
                <a16:creationId xmlns:a16="http://schemas.microsoft.com/office/drawing/2014/main" id="{E61A873F-F2C1-FDDA-EAF5-BF4B8C9BD7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07504" y="2069643"/>
            <a:ext cx="3012669" cy="3012973"/>
          </a:xfrm>
          <a:prstGeom prst="rect">
            <a:avLst/>
          </a:prstGeom>
        </p:spPr>
      </p:pic>
      <p:pic>
        <p:nvPicPr>
          <p:cNvPr id="4" name="capture (3)">
            <a:hlinkClick r:id="" action="ppaction://media"/>
            <a:extLst>
              <a:ext uri="{FF2B5EF4-FFF2-40B4-BE49-F238E27FC236}">
                <a16:creationId xmlns:a16="http://schemas.microsoft.com/office/drawing/2014/main" id="{6E7C6FB7-118A-FFFF-A601-5035C5745C8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3316" y="2385883"/>
            <a:ext cx="3968684" cy="21919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21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/>
              <a:t>O foco não é mergulhar nas APIs Gráficas</a:t>
            </a:r>
            <a:endParaRPr dirty="0"/>
          </a:p>
        </p:txBody>
      </p:sp>
      <p:sp>
        <p:nvSpPr>
          <p:cNvPr id="96" name="Google Shape;96;p1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3816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9</a:t>
            </a:fld>
            <a:endParaRPr/>
          </a:p>
        </p:txBody>
      </p:sp>
      <p:pic>
        <p:nvPicPr>
          <p:cNvPr id="97" name="Google Shape;97;p12"/>
          <p:cNvPicPr preferRelativeResize="0"/>
          <p:nvPr/>
        </p:nvPicPr>
        <p:blipFill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1957" y="4631443"/>
            <a:ext cx="1830023" cy="779286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2"/>
          <p:cNvPicPr preferRelativeResize="0"/>
          <p:nvPr/>
        </p:nvPicPr>
        <p:blipFill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209" y="1223625"/>
            <a:ext cx="2668647" cy="70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2"/>
          <p:cNvPicPr preferRelativeResize="0"/>
          <p:nvPr/>
        </p:nvPicPr>
        <p:blipFill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9164" y="4631443"/>
            <a:ext cx="1692572" cy="706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24145" y="1032029"/>
            <a:ext cx="2577916" cy="13032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2" name="Picture 4" descr="A series of blue triangles that form a 'W', with 'WebGPU' written as text below the triangles">
            <a:extLst>
              <a:ext uri="{FF2B5EF4-FFF2-40B4-BE49-F238E27FC236}">
                <a16:creationId xmlns:a16="http://schemas.microsoft.com/office/drawing/2014/main" id="{EC5AF93B-D615-0859-05A0-C460EA0A9C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69511" y="2692116"/>
            <a:ext cx="1539790" cy="1539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irectX - Wikipedia">
            <a:extLst>
              <a:ext uri="{FF2B5EF4-FFF2-40B4-BE49-F238E27FC236}">
                <a16:creationId xmlns:a16="http://schemas.microsoft.com/office/drawing/2014/main" id="{0CB5782F-01B1-3C70-FEA7-850C0B4DF5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68743" y="2556334"/>
            <a:ext cx="2762083" cy="113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Metal Overview - Apple Developer">
            <a:extLst>
              <a:ext uri="{FF2B5EF4-FFF2-40B4-BE49-F238E27FC236}">
                <a16:creationId xmlns:a16="http://schemas.microsoft.com/office/drawing/2014/main" id="{385B3648-E13C-88E7-FA0A-3406D10A9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5298" y="3124534"/>
            <a:ext cx="1387122" cy="1387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9605E1A2-1A17-ADA6-ED87-A1A88898FD88}"/>
              </a:ext>
            </a:extLst>
          </p:cNvPr>
          <p:cNvSpPr/>
          <p:nvPr/>
        </p:nvSpPr>
        <p:spPr>
          <a:xfrm>
            <a:off x="6457361" y="2526384"/>
            <a:ext cx="2564091" cy="1875934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F263337-A2B7-AFCC-1D04-53EEE6CE9EE4}"/>
              </a:ext>
            </a:extLst>
          </p:cNvPr>
          <p:cNvSpPr/>
          <p:nvPr/>
        </p:nvSpPr>
        <p:spPr>
          <a:xfrm>
            <a:off x="464907" y="745667"/>
            <a:ext cx="3241250" cy="1875934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22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heme/theme1.xml><?xml version="1.0" encoding="utf-8"?>
<a:theme xmlns:a="http://schemas.openxmlformats.org/drawingml/2006/main" name="Personalizar design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1554</TotalTime>
  <Words>3397</Words>
  <Application>Microsoft Office PowerPoint</Application>
  <PresentationFormat>On-screen Show (16:10)</PresentationFormat>
  <Paragraphs>568</Paragraphs>
  <Slides>66</Slides>
  <Notes>58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72" baseType="lpstr">
      <vt:lpstr>Courier New</vt:lpstr>
      <vt:lpstr>Arial</vt:lpstr>
      <vt:lpstr>Arimo</vt:lpstr>
      <vt:lpstr>Cambria Math</vt:lpstr>
      <vt:lpstr>Verdana</vt:lpstr>
      <vt:lpstr>Personalizar design</vt:lpstr>
      <vt:lpstr>PowerPoint Presentation</vt:lpstr>
      <vt:lpstr>Professores</vt:lpstr>
      <vt:lpstr>Sobre esse curso</vt:lpstr>
      <vt:lpstr>Horário de Atendimento</vt:lpstr>
      <vt:lpstr>Vai ter matemática nesse curso ?</vt:lpstr>
      <vt:lpstr>Vai precisar programar muito nesse curso ?</vt:lpstr>
      <vt:lpstr>E os resultados</vt:lpstr>
      <vt:lpstr>Podemos ir mais longe?</vt:lpstr>
      <vt:lpstr>O foco não é mergulhar nas APIs Gráficas</vt:lpstr>
      <vt:lpstr>O que é Computação Gráfica?</vt:lpstr>
      <vt:lpstr>Onde está a Computação Gráfica?</vt:lpstr>
      <vt:lpstr>Usos da Computação Gráfica Filmes</vt:lpstr>
      <vt:lpstr>Usos da Computação Gráfica Jogos Digitais</vt:lpstr>
      <vt:lpstr>Usos da Computação Gráfica  Interface Gráfica / Graphical User Interface</vt:lpstr>
      <vt:lpstr>Usos da Computação Gráfica CAD/ Design / Arquitetura</vt:lpstr>
      <vt:lpstr>Usos da Computação Gráfica  Visualização</vt:lpstr>
      <vt:lpstr>Usos da Computação Gráfica  Simulações</vt:lpstr>
      <vt:lpstr>Fundamentos da Computação Gráfica</vt:lpstr>
      <vt:lpstr>Objetivos de Aprendizagem</vt:lpstr>
      <vt:lpstr>Aulas</vt:lpstr>
      <vt:lpstr>Bibliografia</vt:lpstr>
      <vt:lpstr>Scratchapixel (boa fonte online)</vt:lpstr>
      <vt:lpstr>Avaliação</vt:lpstr>
      <vt:lpstr>Política de Atrasos nas Entregas</vt:lpstr>
      <vt:lpstr>Ferramentas de Inteligência Artificial</vt:lpstr>
      <vt:lpstr>PowerPoint Presentation</vt:lpstr>
      <vt:lpstr>PowerPoint Presentation</vt:lpstr>
      <vt:lpstr>Como armazenar os dados da cena?</vt:lpstr>
      <vt:lpstr>Extensible Markup Language (XML) </vt:lpstr>
      <vt:lpstr>XML - Elementos e Atributos</vt:lpstr>
      <vt:lpstr>Computação Gráfica</vt:lpstr>
      <vt:lpstr>X3D</vt:lpstr>
      <vt:lpstr>Grafo de Cena (Scene Graph)</vt:lpstr>
      <vt:lpstr>Exemplos de Tipos de Nós</vt:lpstr>
      <vt:lpstr>X3D XML (exemplo)</vt:lpstr>
      <vt:lpstr>Exemplo</vt:lpstr>
      <vt:lpstr>Abordagem do X3D (exemplo)</vt:lpstr>
      <vt:lpstr>Especificação X3D</vt:lpstr>
      <vt:lpstr>Componentes de Geometria 2D</vt:lpstr>
      <vt:lpstr>Polypoint2D</vt:lpstr>
      <vt:lpstr>Exemplo Polypoint2D</vt:lpstr>
      <vt:lpstr>Polyline2D</vt:lpstr>
      <vt:lpstr>Exemplo Polyline2D</vt:lpstr>
      <vt:lpstr>TriangleSet2D</vt:lpstr>
      <vt:lpstr>Appearance</vt:lpstr>
      <vt:lpstr>Material</vt:lpstr>
      <vt:lpstr>Outros Exemplos</vt:lpstr>
      <vt:lpstr>Visualizando X3D online</vt:lpstr>
      <vt:lpstr>X_ITE X3D Browser</vt:lpstr>
      <vt:lpstr>Atividade – Crie um Boneco Palito em X3D</vt:lpstr>
      <vt:lpstr>Como se desenham linhas no computador?</vt:lpstr>
      <vt:lpstr>Funcionamento dos Displays</vt:lpstr>
      <vt:lpstr>Funcionamento dos Displays (Dispositivos Apple)</vt:lpstr>
      <vt:lpstr>Tecnologias para gerar pixels</vt:lpstr>
      <vt:lpstr>Como as imagens são representadas</vt:lpstr>
      <vt:lpstr>Profundidade de cores</vt:lpstr>
      <vt:lpstr>Frame Buffer</vt:lpstr>
      <vt:lpstr>Desenhando Pontos na Tela</vt:lpstr>
      <vt:lpstr>Quais pixels eu devo colorir para ver a linha? </vt:lpstr>
      <vt:lpstr>Quais pixels eu devo colorir para ver a linha? </vt:lpstr>
      <vt:lpstr>Mas qual o algoritmo para selecionar os pixels?</vt:lpstr>
      <vt:lpstr>Rasterização Incremental de Linhas</vt:lpstr>
      <vt:lpstr>Atividade - Exercício</vt:lpstr>
      <vt:lpstr>Atividade - Resolva o Python Notebook</vt:lpstr>
      <vt:lpstr>Próxima Aula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Luciano Soares</cp:lastModifiedBy>
  <cp:revision>125</cp:revision>
  <dcterms:modified xsi:type="dcterms:W3CDTF">2025-08-13T18:38:00Z</dcterms:modified>
</cp:coreProperties>
</file>