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Lst>
  <p:notesMasterIdLst>
    <p:notesMasterId r:id="rId45"/>
  </p:notesMasterIdLst>
  <p:sldIdLst>
    <p:sldId id="256" r:id="rId2"/>
    <p:sldId id="340" r:id="rId3"/>
    <p:sldId id="343" r:id="rId4"/>
    <p:sldId id="345" r:id="rId5"/>
    <p:sldId id="346" r:id="rId6"/>
    <p:sldId id="329" r:id="rId7"/>
    <p:sldId id="347" r:id="rId8"/>
    <p:sldId id="348" r:id="rId9"/>
    <p:sldId id="349" r:id="rId10"/>
    <p:sldId id="350" r:id="rId11"/>
    <p:sldId id="399" r:id="rId12"/>
    <p:sldId id="400"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397" r:id="rId32"/>
    <p:sldId id="305" r:id="rId33"/>
    <p:sldId id="306" r:id="rId34"/>
    <p:sldId id="309" r:id="rId35"/>
    <p:sldId id="307" r:id="rId36"/>
    <p:sldId id="308" r:id="rId37"/>
    <p:sldId id="310" r:id="rId38"/>
    <p:sldId id="311" r:id="rId39"/>
    <p:sldId id="312" r:id="rId40"/>
    <p:sldId id="313" r:id="rId41"/>
    <p:sldId id="314" r:id="rId42"/>
    <p:sldId id="398" r:id="rId43"/>
    <p:sldId id="351" r:id="rId44"/>
  </p:sldIdLst>
  <p:sldSz cx="9144000" cy="5715000" type="screen16x1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47"/>
    <p:restoredTop sz="84898"/>
  </p:normalViewPr>
  <p:slideViewPr>
    <p:cSldViewPr snapToGrid="0">
      <p:cViewPr varScale="1">
        <p:scale>
          <a:sx n="134" d="100"/>
          <a:sy n="134" d="100"/>
        </p:scale>
        <p:origin x="1920" y="176"/>
      </p:cViewPr>
      <p:guideLst>
        <p:guide orient="horz" pos="180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pt-BR"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 name="Google Shape;31;p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err="1"/>
              <a:t>float</a:t>
            </a:r>
            <a:r>
              <a:rPr lang="pt-BR" dirty="0"/>
              <a:t> </a:t>
            </a:r>
            <a:r>
              <a:rPr lang="pt-BR" dirty="0" err="1"/>
              <a:t>sdSphere</a:t>
            </a:r>
            <a:r>
              <a:rPr lang="pt-BR" dirty="0"/>
              <a:t>(vec3 </a:t>
            </a:r>
            <a:r>
              <a:rPr lang="pt-BR" dirty="0" err="1"/>
              <a:t>p</a:t>
            </a:r>
            <a:r>
              <a:rPr lang="pt-BR" dirty="0"/>
              <a:t>, </a:t>
            </a:r>
            <a:r>
              <a:rPr lang="pt-BR" dirty="0" err="1"/>
              <a:t>float</a:t>
            </a:r>
            <a:r>
              <a:rPr lang="pt-BR" dirty="0"/>
              <a:t> </a:t>
            </a:r>
            <a:r>
              <a:rPr lang="pt-BR" dirty="0" err="1"/>
              <a:t>r</a:t>
            </a:r>
            <a:r>
              <a:rPr lang="pt-BR" dirty="0"/>
              <a:t> ) {</a:t>
            </a:r>
          </a:p>
          <a:p>
            <a:r>
              <a:rPr lang="pt-BR" dirty="0"/>
              <a:t>  </a:t>
            </a:r>
            <a:r>
              <a:rPr lang="pt-BR" dirty="0" err="1"/>
              <a:t>return</a:t>
            </a:r>
            <a:r>
              <a:rPr lang="pt-BR" dirty="0"/>
              <a:t> </a:t>
            </a:r>
            <a:r>
              <a:rPr lang="pt-BR" dirty="0" err="1"/>
              <a:t>length</a:t>
            </a:r>
            <a:r>
              <a:rPr lang="pt-BR" dirty="0"/>
              <a:t>(</a:t>
            </a:r>
            <a:r>
              <a:rPr lang="pt-BR" dirty="0" err="1"/>
              <a:t>p</a:t>
            </a:r>
            <a:r>
              <a:rPr lang="pt-BR" dirty="0"/>
              <a:t>) - </a:t>
            </a:r>
            <a:r>
              <a:rPr lang="pt-BR" dirty="0" err="1"/>
              <a:t>r</a:t>
            </a:r>
            <a:r>
              <a:rPr lang="pt-BR" dirty="0"/>
              <a:t>;</a:t>
            </a:r>
          </a:p>
          <a:p>
            <a:r>
              <a:rPr lang="pt-BR" dirty="0"/>
              <a:t>}</a:t>
            </a:r>
          </a:p>
          <a:p>
            <a:endParaRPr lang="pt-BR" dirty="0"/>
          </a:p>
          <a:p>
            <a:r>
              <a:rPr lang="pt-BR" dirty="0" err="1"/>
              <a:t>float</a:t>
            </a:r>
            <a:r>
              <a:rPr lang="pt-BR" dirty="0"/>
              <a:t> </a:t>
            </a:r>
            <a:r>
              <a:rPr lang="pt-BR" dirty="0" err="1"/>
              <a:t>sdOctahedron</a:t>
            </a:r>
            <a:r>
              <a:rPr lang="pt-BR" dirty="0"/>
              <a:t>( vec3 </a:t>
            </a:r>
            <a:r>
              <a:rPr lang="pt-BR" dirty="0" err="1"/>
              <a:t>p</a:t>
            </a:r>
            <a:r>
              <a:rPr lang="pt-BR" dirty="0"/>
              <a:t>, </a:t>
            </a:r>
            <a:r>
              <a:rPr lang="pt-BR" dirty="0" err="1"/>
              <a:t>float</a:t>
            </a:r>
            <a:r>
              <a:rPr lang="pt-BR" dirty="0"/>
              <a:t> </a:t>
            </a:r>
            <a:r>
              <a:rPr lang="pt-BR" dirty="0" err="1"/>
              <a:t>s</a:t>
            </a:r>
            <a:r>
              <a:rPr lang="pt-BR" dirty="0"/>
              <a:t>){</a:t>
            </a:r>
          </a:p>
          <a:p>
            <a:r>
              <a:rPr lang="pt-BR" dirty="0"/>
              <a:t>  </a:t>
            </a:r>
            <a:r>
              <a:rPr lang="pt-BR" dirty="0" err="1"/>
              <a:t>p</a:t>
            </a:r>
            <a:r>
              <a:rPr lang="pt-BR" dirty="0"/>
              <a:t> = </a:t>
            </a:r>
            <a:r>
              <a:rPr lang="pt-BR" dirty="0" err="1"/>
              <a:t>abs</a:t>
            </a:r>
            <a:r>
              <a:rPr lang="pt-BR" dirty="0"/>
              <a:t>(</a:t>
            </a:r>
            <a:r>
              <a:rPr lang="pt-BR" dirty="0" err="1"/>
              <a:t>p</a:t>
            </a:r>
            <a:r>
              <a:rPr lang="pt-BR" dirty="0"/>
              <a:t>);</a:t>
            </a:r>
          </a:p>
          <a:p>
            <a:r>
              <a:rPr lang="pt-BR" dirty="0"/>
              <a:t>  </a:t>
            </a:r>
            <a:r>
              <a:rPr lang="pt-BR" dirty="0" err="1"/>
              <a:t>return</a:t>
            </a:r>
            <a:r>
              <a:rPr lang="pt-BR" dirty="0"/>
              <a:t> (</a:t>
            </a:r>
            <a:r>
              <a:rPr lang="pt-BR" dirty="0" err="1"/>
              <a:t>p.x+p.y+p.z-s</a:t>
            </a:r>
            <a:r>
              <a:rPr lang="pt-BR" dirty="0"/>
              <a:t>)*0.57735027;</a:t>
            </a:r>
          </a:p>
          <a:p>
            <a:r>
              <a:rPr lang="pt-BR" dirty="0"/>
              <a:t>}</a:t>
            </a:r>
          </a:p>
          <a:p>
            <a:endParaRPr lang="pt-BR" dirty="0"/>
          </a:p>
          <a:p>
            <a:r>
              <a:rPr lang="pt-BR" dirty="0"/>
              <a:t>vec4 </a:t>
            </a:r>
            <a:r>
              <a:rPr lang="pt-BR" dirty="0" err="1"/>
              <a:t>minWithColor</a:t>
            </a:r>
            <a:r>
              <a:rPr lang="pt-BR" dirty="0"/>
              <a:t>(vec4 obj1, vec4 obj2) {</a:t>
            </a:r>
          </a:p>
          <a:p>
            <a:r>
              <a:rPr lang="pt-BR" dirty="0"/>
              <a:t>  </a:t>
            </a:r>
            <a:r>
              <a:rPr lang="pt-BR" dirty="0" err="1"/>
              <a:t>if</a:t>
            </a:r>
            <a:r>
              <a:rPr lang="pt-BR" dirty="0"/>
              <a:t> (obj2.a &lt; obj1.a) </a:t>
            </a:r>
            <a:r>
              <a:rPr lang="pt-BR" dirty="0" err="1"/>
              <a:t>return</a:t>
            </a:r>
            <a:r>
              <a:rPr lang="pt-BR" dirty="0"/>
              <a:t> obj2;</a:t>
            </a:r>
          </a:p>
          <a:p>
            <a:r>
              <a:rPr lang="pt-BR" dirty="0"/>
              <a:t>  </a:t>
            </a:r>
            <a:r>
              <a:rPr lang="pt-BR" dirty="0" err="1"/>
              <a:t>return</a:t>
            </a:r>
            <a:r>
              <a:rPr lang="pt-BR" dirty="0"/>
              <a:t> obj1;</a:t>
            </a:r>
          </a:p>
          <a:p>
            <a:r>
              <a:rPr lang="pt-BR" dirty="0"/>
              <a:t>}</a:t>
            </a:r>
          </a:p>
          <a:p>
            <a:endParaRPr lang="pt-BR" dirty="0"/>
          </a:p>
          <a:p>
            <a:r>
              <a:rPr lang="pt-BR" dirty="0"/>
              <a:t>vec4 </a:t>
            </a:r>
            <a:r>
              <a:rPr lang="pt-BR" dirty="0" err="1"/>
              <a:t>maxWithColor</a:t>
            </a:r>
            <a:r>
              <a:rPr lang="pt-BR" dirty="0"/>
              <a:t>(vec4 obj1, vec4 obj2) {</a:t>
            </a:r>
          </a:p>
          <a:p>
            <a:r>
              <a:rPr lang="pt-BR" dirty="0"/>
              <a:t>  </a:t>
            </a:r>
            <a:r>
              <a:rPr lang="pt-BR" dirty="0" err="1"/>
              <a:t>if</a:t>
            </a:r>
            <a:r>
              <a:rPr lang="pt-BR" dirty="0"/>
              <a:t> (obj2.a &gt; obj1.a) </a:t>
            </a:r>
            <a:r>
              <a:rPr lang="pt-BR" dirty="0" err="1"/>
              <a:t>return</a:t>
            </a:r>
            <a:r>
              <a:rPr lang="pt-BR" dirty="0"/>
              <a:t> obj2;</a:t>
            </a:r>
          </a:p>
          <a:p>
            <a:r>
              <a:rPr lang="pt-BR" dirty="0"/>
              <a:t>  </a:t>
            </a:r>
            <a:r>
              <a:rPr lang="pt-BR" dirty="0" err="1"/>
              <a:t>return</a:t>
            </a:r>
            <a:r>
              <a:rPr lang="pt-BR" dirty="0"/>
              <a:t> obj1;</a:t>
            </a:r>
          </a:p>
          <a:p>
            <a:r>
              <a:rPr lang="pt-BR" dirty="0"/>
              <a:t>}</a:t>
            </a:r>
          </a:p>
          <a:p>
            <a:endParaRPr lang="pt-BR" dirty="0"/>
          </a:p>
          <a:p>
            <a:r>
              <a:rPr lang="pt-BR" dirty="0"/>
              <a:t>vec4 </a:t>
            </a:r>
            <a:r>
              <a:rPr lang="pt-BR" dirty="0" err="1"/>
              <a:t>sdScene</a:t>
            </a:r>
            <a:r>
              <a:rPr lang="pt-BR" dirty="0"/>
              <a:t>(vec3 </a:t>
            </a:r>
            <a:r>
              <a:rPr lang="pt-BR" dirty="0" err="1"/>
              <a:t>p</a:t>
            </a:r>
            <a:r>
              <a:rPr lang="pt-BR" dirty="0"/>
              <a:t>) {</a:t>
            </a:r>
          </a:p>
          <a:p>
            <a:r>
              <a:rPr lang="pt-BR" dirty="0"/>
              <a:t>  vec4 </a:t>
            </a:r>
            <a:r>
              <a:rPr lang="pt-BR" dirty="0" err="1"/>
              <a:t>sphere</a:t>
            </a:r>
            <a:r>
              <a:rPr lang="pt-BR" dirty="0"/>
              <a:t> = vec4(vec3(0.1, 0.9, 0.3), </a:t>
            </a:r>
            <a:r>
              <a:rPr lang="pt-BR" dirty="0" err="1"/>
              <a:t>sdSphere</a:t>
            </a:r>
            <a:r>
              <a:rPr lang="pt-BR" dirty="0"/>
              <a:t>(</a:t>
            </a:r>
            <a:r>
              <a:rPr lang="pt-BR" dirty="0" err="1"/>
              <a:t>p</a:t>
            </a:r>
            <a:r>
              <a:rPr lang="pt-BR" dirty="0"/>
              <a:t> - vec3(0, 0, -2), 2.0));</a:t>
            </a:r>
          </a:p>
          <a:p>
            <a:r>
              <a:rPr lang="pt-BR" dirty="0"/>
              <a:t>  vec4 </a:t>
            </a:r>
            <a:r>
              <a:rPr lang="pt-BR" dirty="0" err="1"/>
              <a:t>octahedron</a:t>
            </a:r>
            <a:r>
              <a:rPr lang="pt-BR" dirty="0"/>
              <a:t> = vec4(vec3(0.1, 0.3, 0.9), </a:t>
            </a:r>
            <a:r>
              <a:rPr lang="pt-BR" dirty="0" err="1"/>
              <a:t>sdOctahedron</a:t>
            </a:r>
            <a:r>
              <a:rPr lang="pt-BR" dirty="0"/>
              <a:t>(</a:t>
            </a:r>
            <a:r>
              <a:rPr lang="pt-BR" dirty="0" err="1"/>
              <a:t>p</a:t>
            </a:r>
            <a:r>
              <a:rPr lang="pt-BR" dirty="0"/>
              <a:t> - vec3(0, 0, -2), 2.5));</a:t>
            </a:r>
          </a:p>
          <a:p>
            <a:r>
              <a:rPr lang="pt-BR" dirty="0"/>
              <a:t>  vec4 </a:t>
            </a:r>
            <a:r>
              <a:rPr lang="pt-BR" dirty="0" err="1"/>
              <a:t>co</a:t>
            </a:r>
            <a:r>
              <a:rPr lang="pt-BR" dirty="0"/>
              <a:t> = </a:t>
            </a:r>
            <a:r>
              <a:rPr lang="pt-BR" dirty="0" err="1"/>
              <a:t>maxWithColor</a:t>
            </a:r>
            <a:r>
              <a:rPr lang="pt-BR" dirty="0"/>
              <a:t>(</a:t>
            </a:r>
            <a:r>
              <a:rPr lang="pt-BR" dirty="0" err="1"/>
              <a:t>sphere</a:t>
            </a:r>
            <a:r>
              <a:rPr lang="pt-BR" dirty="0"/>
              <a:t>, </a:t>
            </a:r>
            <a:r>
              <a:rPr lang="pt-BR" dirty="0" err="1"/>
              <a:t>octahedron</a:t>
            </a:r>
            <a:r>
              <a:rPr lang="en-US" sz="1200" b="1" noProof="1">
                <a:solidFill>
                  <a:srgbClr val="DADADA"/>
                </a:solidFill>
                <a:effectLst/>
                <a:latin typeface="Courier New" panose="02070309020205020404" pitchFamily="49" charset="0"/>
                <a:cs typeface="Courier New" panose="02070309020205020404" pitchFamily="49" charset="0"/>
              </a:rPr>
              <a:t>*</a:t>
            </a:r>
            <a:r>
              <a:rPr lang="en-US" sz="1200" b="1" noProof="1">
                <a:solidFill>
                  <a:srgbClr val="DCDCAA"/>
                </a:solidFill>
                <a:effectLst/>
                <a:latin typeface="Courier New" panose="02070309020205020404" pitchFamily="49" charset="0"/>
                <a:cs typeface="Courier New" panose="02070309020205020404" pitchFamily="49" charset="0"/>
              </a:rPr>
              <a:t>vec3</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latin typeface="Courier New" panose="02070309020205020404" pitchFamily="49" charset="0"/>
                <a:cs typeface="Courier New" panose="02070309020205020404" pitchFamily="49" charset="0"/>
              </a:rPr>
              <a:t>1</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latin typeface="Courier New" panose="02070309020205020404" pitchFamily="49" charset="0"/>
                <a:cs typeface="Courier New" panose="02070309020205020404" pitchFamily="49" charset="0"/>
              </a:rPr>
              <a:t>1</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latin typeface="Courier New" panose="02070309020205020404" pitchFamily="49" charset="0"/>
                <a:cs typeface="Courier New" panose="02070309020205020404" pitchFamily="49" charset="0"/>
              </a:rPr>
              <a:t>1,-1</a:t>
            </a:r>
            <a:r>
              <a:rPr lang="en-US" sz="1200" b="1" noProof="1">
                <a:solidFill>
                  <a:srgbClr val="B4B4B4"/>
                </a:solidFill>
                <a:effectLst/>
                <a:latin typeface="Courier New" panose="02070309020205020404" pitchFamily="49" charset="0"/>
                <a:cs typeface="Courier New" panose="02070309020205020404" pitchFamily="49" charset="0"/>
              </a:rPr>
              <a:t>)</a:t>
            </a:r>
            <a:r>
              <a:rPr lang="pt-BR" dirty="0"/>
              <a:t>);</a:t>
            </a:r>
          </a:p>
          <a:p>
            <a:r>
              <a:rPr lang="pt-BR" dirty="0"/>
              <a:t>  </a:t>
            </a:r>
            <a:r>
              <a:rPr lang="pt-BR" dirty="0" err="1"/>
              <a:t>return</a:t>
            </a:r>
            <a:r>
              <a:rPr lang="pt-BR" dirty="0"/>
              <a:t> </a:t>
            </a:r>
            <a:r>
              <a:rPr lang="pt-BR" dirty="0" err="1"/>
              <a:t>co</a:t>
            </a:r>
            <a:r>
              <a:rPr lang="pt-BR" dirty="0"/>
              <a:t>;</a:t>
            </a:r>
          </a:p>
          <a:p>
            <a:r>
              <a:rPr lang="pt-BR" dirty="0"/>
              <a:t>}</a:t>
            </a:r>
          </a:p>
          <a:p>
            <a:endParaRPr lang="pt-BR" dirty="0"/>
          </a:p>
          <a:p>
            <a:r>
              <a:rPr lang="pt-BR" dirty="0"/>
              <a:t>vec4 </a:t>
            </a:r>
            <a:r>
              <a:rPr lang="pt-BR" dirty="0" err="1"/>
              <a:t>rayMarch</a:t>
            </a:r>
            <a:r>
              <a:rPr lang="pt-BR" dirty="0"/>
              <a:t>(vec3 </a:t>
            </a:r>
            <a:r>
              <a:rPr lang="pt-BR" dirty="0" err="1"/>
              <a:t>ro</a:t>
            </a:r>
            <a:r>
              <a:rPr lang="pt-BR" dirty="0"/>
              <a:t>, vec3 rd, </a:t>
            </a:r>
            <a:r>
              <a:rPr lang="pt-BR" dirty="0" err="1"/>
              <a:t>float</a:t>
            </a:r>
            <a:r>
              <a:rPr lang="pt-BR" dirty="0"/>
              <a:t> start, </a:t>
            </a:r>
            <a:r>
              <a:rPr lang="pt-BR" dirty="0" err="1"/>
              <a:t>float</a:t>
            </a:r>
            <a:r>
              <a:rPr lang="pt-BR" dirty="0"/>
              <a:t> </a:t>
            </a:r>
            <a:r>
              <a:rPr lang="pt-BR" dirty="0" err="1"/>
              <a:t>end</a:t>
            </a:r>
            <a:r>
              <a:rPr lang="pt-BR" dirty="0"/>
              <a:t>) {</a:t>
            </a:r>
          </a:p>
          <a:p>
            <a:r>
              <a:rPr lang="pt-BR" dirty="0"/>
              <a:t>  </a:t>
            </a:r>
            <a:r>
              <a:rPr lang="pt-BR" dirty="0" err="1"/>
              <a:t>float</a:t>
            </a:r>
            <a:r>
              <a:rPr lang="pt-BR" dirty="0"/>
              <a:t> </a:t>
            </a:r>
            <a:r>
              <a:rPr lang="pt-BR" dirty="0" err="1"/>
              <a:t>depth</a:t>
            </a:r>
            <a:r>
              <a:rPr lang="pt-BR" dirty="0"/>
              <a:t> = start;</a:t>
            </a:r>
          </a:p>
          <a:p>
            <a:r>
              <a:rPr lang="pt-BR" dirty="0"/>
              <a:t>  vec4 </a:t>
            </a:r>
            <a:r>
              <a:rPr lang="pt-BR" dirty="0" err="1"/>
              <a:t>co</a:t>
            </a:r>
            <a:r>
              <a:rPr lang="pt-BR" dirty="0"/>
              <a:t>;</a:t>
            </a:r>
          </a:p>
          <a:p>
            <a:r>
              <a:rPr lang="pt-BR" dirty="0"/>
              <a:t>  for (</a:t>
            </a:r>
            <a:r>
              <a:rPr lang="pt-BR" dirty="0" err="1"/>
              <a:t>int</a:t>
            </a:r>
            <a:r>
              <a:rPr lang="pt-BR" dirty="0"/>
              <a:t> </a:t>
            </a:r>
            <a:r>
              <a:rPr lang="pt-BR" dirty="0" err="1"/>
              <a:t>i</a:t>
            </a:r>
            <a:r>
              <a:rPr lang="pt-BR" dirty="0"/>
              <a:t> = 0; </a:t>
            </a:r>
            <a:r>
              <a:rPr lang="pt-BR" dirty="0" err="1"/>
              <a:t>i</a:t>
            </a:r>
            <a:r>
              <a:rPr lang="pt-BR" dirty="0"/>
              <a:t> &lt; 255; </a:t>
            </a:r>
            <a:r>
              <a:rPr lang="pt-BR" dirty="0" err="1"/>
              <a:t>i</a:t>
            </a:r>
            <a:r>
              <a:rPr lang="pt-BR" dirty="0"/>
              <a:t>++) {</a:t>
            </a:r>
          </a:p>
          <a:p>
            <a:r>
              <a:rPr lang="pt-BR" dirty="0"/>
              <a:t>    vec3 </a:t>
            </a:r>
            <a:r>
              <a:rPr lang="pt-BR" dirty="0" err="1"/>
              <a:t>p</a:t>
            </a:r>
            <a:r>
              <a:rPr lang="pt-BR" dirty="0"/>
              <a:t> = </a:t>
            </a:r>
            <a:r>
              <a:rPr lang="pt-BR" dirty="0" err="1"/>
              <a:t>ro</a:t>
            </a:r>
            <a:r>
              <a:rPr lang="pt-BR" dirty="0"/>
              <a:t> + </a:t>
            </a:r>
            <a:r>
              <a:rPr lang="pt-BR" dirty="0" err="1"/>
              <a:t>depth</a:t>
            </a:r>
            <a:r>
              <a:rPr lang="pt-BR" dirty="0"/>
              <a:t> * rd;</a:t>
            </a:r>
          </a:p>
          <a:p>
            <a:r>
              <a:rPr lang="pt-BR" dirty="0"/>
              <a:t>    </a:t>
            </a:r>
            <a:r>
              <a:rPr lang="pt-BR" dirty="0" err="1"/>
              <a:t>co</a:t>
            </a:r>
            <a:r>
              <a:rPr lang="pt-BR" dirty="0"/>
              <a:t> = </a:t>
            </a:r>
            <a:r>
              <a:rPr lang="pt-BR" dirty="0" err="1"/>
              <a:t>sdScene</a:t>
            </a:r>
            <a:r>
              <a:rPr lang="pt-BR" dirty="0"/>
              <a:t>(</a:t>
            </a:r>
            <a:r>
              <a:rPr lang="pt-BR" dirty="0" err="1"/>
              <a:t>p</a:t>
            </a:r>
            <a:r>
              <a:rPr lang="pt-BR" dirty="0"/>
              <a:t>);</a:t>
            </a:r>
          </a:p>
          <a:p>
            <a:r>
              <a:rPr lang="pt-BR" dirty="0"/>
              <a:t>    </a:t>
            </a:r>
            <a:r>
              <a:rPr lang="pt-BR" dirty="0" err="1"/>
              <a:t>depth</a:t>
            </a:r>
            <a:r>
              <a:rPr lang="pt-BR" dirty="0"/>
              <a:t> += </a:t>
            </a:r>
            <a:r>
              <a:rPr lang="pt-BR" dirty="0" err="1"/>
              <a:t>co.a</a:t>
            </a:r>
            <a:r>
              <a:rPr lang="pt-BR" dirty="0"/>
              <a:t>;</a:t>
            </a:r>
          </a:p>
          <a:p>
            <a:r>
              <a:rPr lang="pt-BR" dirty="0"/>
              <a:t>    </a:t>
            </a:r>
            <a:r>
              <a:rPr lang="pt-BR" dirty="0" err="1"/>
              <a:t>if</a:t>
            </a:r>
            <a:r>
              <a:rPr lang="pt-BR" dirty="0"/>
              <a:t> (</a:t>
            </a:r>
            <a:r>
              <a:rPr lang="pt-BR" dirty="0" err="1"/>
              <a:t>co.a</a:t>
            </a:r>
            <a:r>
              <a:rPr lang="pt-BR" dirty="0"/>
              <a:t> &lt; 0.001 || </a:t>
            </a:r>
            <a:r>
              <a:rPr lang="pt-BR" dirty="0" err="1"/>
              <a:t>depth</a:t>
            </a:r>
            <a:r>
              <a:rPr lang="pt-BR" dirty="0"/>
              <a:t> &gt; </a:t>
            </a:r>
            <a:r>
              <a:rPr lang="pt-BR" dirty="0" err="1"/>
              <a:t>end</a:t>
            </a:r>
            <a:r>
              <a:rPr lang="pt-BR" dirty="0"/>
              <a:t>) break;</a:t>
            </a:r>
          </a:p>
          <a:p>
            <a:r>
              <a:rPr lang="pt-BR" dirty="0"/>
              <a:t>  }</a:t>
            </a:r>
          </a:p>
          <a:p>
            <a:r>
              <a:rPr lang="pt-BR" dirty="0"/>
              <a:t>  </a:t>
            </a:r>
            <a:r>
              <a:rPr lang="pt-BR" dirty="0" err="1"/>
              <a:t>return</a:t>
            </a:r>
            <a:r>
              <a:rPr lang="pt-BR" dirty="0"/>
              <a:t> vec4(</a:t>
            </a:r>
            <a:r>
              <a:rPr lang="pt-BR" dirty="0" err="1"/>
              <a:t>co.rgb</a:t>
            </a:r>
            <a:r>
              <a:rPr lang="pt-BR" dirty="0"/>
              <a:t>, </a:t>
            </a:r>
            <a:r>
              <a:rPr lang="pt-BR" dirty="0" err="1"/>
              <a:t>depth</a:t>
            </a:r>
            <a:r>
              <a:rPr lang="pt-BR" dirty="0"/>
              <a:t>);</a:t>
            </a:r>
          </a:p>
          <a:p>
            <a:r>
              <a:rPr lang="pt-BR" dirty="0"/>
              <a:t>}</a:t>
            </a:r>
          </a:p>
          <a:p>
            <a:endParaRPr lang="pt-BR" dirty="0"/>
          </a:p>
          <a:p>
            <a:r>
              <a:rPr lang="pt-BR" dirty="0"/>
              <a:t>vec3 </a:t>
            </a:r>
            <a:r>
              <a:rPr lang="pt-BR" dirty="0" err="1"/>
              <a:t>calcNormal</a:t>
            </a:r>
            <a:r>
              <a:rPr lang="pt-BR" dirty="0"/>
              <a:t>(vec3 </a:t>
            </a:r>
            <a:r>
              <a:rPr lang="pt-BR" dirty="0" err="1"/>
              <a:t>p</a:t>
            </a:r>
            <a:r>
              <a:rPr lang="pt-BR" dirty="0"/>
              <a:t>) {</a:t>
            </a:r>
          </a:p>
          <a:p>
            <a:r>
              <a:rPr lang="pt-BR" dirty="0"/>
              <a:t>  vec2 e = vec2(1.0, -1.0) * 0.0005; // </a:t>
            </a:r>
            <a:r>
              <a:rPr lang="pt-BR" dirty="0" err="1"/>
              <a:t>epsilon</a:t>
            </a:r>
            <a:endParaRPr lang="pt-BR" dirty="0"/>
          </a:p>
          <a:p>
            <a:r>
              <a:rPr lang="pt-BR" dirty="0"/>
              <a:t>  </a:t>
            </a:r>
            <a:r>
              <a:rPr lang="pt-BR" dirty="0" err="1"/>
              <a:t>return</a:t>
            </a:r>
            <a:r>
              <a:rPr lang="pt-BR" dirty="0"/>
              <a:t> normalize(</a:t>
            </a:r>
          </a:p>
          <a:p>
            <a:r>
              <a:rPr lang="pt-BR" dirty="0"/>
              <a:t>  </a:t>
            </a:r>
            <a:r>
              <a:rPr lang="pt-BR" dirty="0" err="1"/>
              <a:t>e.xyy</a:t>
            </a:r>
            <a:r>
              <a:rPr lang="pt-BR" dirty="0"/>
              <a:t> * </a:t>
            </a:r>
            <a:r>
              <a:rPr lang="pt-BR" dirty="0" err="1"/>
              <a:t>sdScene</a:t>
            </a:r>
            <a:r>
              <a:rPr lang="pt-BR" dirty="0"/>
              <a:t>(</a:t>
            </a:r>
            <a:r>
              <a:rPr lang="pt-BR" dirty="0" err="1"/>
              <a:t>p</a:t>
            </a:r>
            <a:r>
              <a:rPr lang="pt-BR" dirty="0"/>
              <a:t> + </a:t>
            </a:r>
            <a:r>
              <a:rPr lang="pt-BR" dirty="0" err="1"/>
              <a:t>e.xyy</a:t>
            </a:r>
            <a:r>
              <a:rPr lang="pt-BR" dirty="0"/>
              <a:t>).a + </a:t>
            </a:r>
          </a:p>
          <a:p>
            <a:r>
              <a:rPr lang="pt-BR" dirty="0"/>
              <a:t>  </a:t>
            </a:r>
            <a:r>
              <a:rPr lang="pt-BR" dirty="0" err="1"/>
              <a:t>e.yyx</a:t>
            </a:r>
            <a:r>
              <a:rPr lang="pt-BR" dirty="0"/>
              <a:t> * </a:t>
            </a:r>
            <a:r>
              <a:rPr lang="pt-BR" dirty="0" err="1"/>
              <a:t>sdScene</a:t>
            </a:r>
            <a:r>
              <a:rPr lang="pt-BR" dirty="0"/>
              <a:t>(</a:t>
            </a:r>
            <a:r>
              <a:rPr lang="pt-BR" dirty="0" err="1"/>
              <a:t>p</a:t>
            </a:r>
            <a:r>
              <a:rPr lang="pt-BR" dirty="0"/>
              <a:t> + </a:t>
            </a:r>
            <a:r>
              <a:rPr lang="pt-BR" dirty="0" err="1"/>
              <a:t>e.yyx</a:t>
            </a:r>
            <a:r>
              <a:rPr lang="pt-BR" dirty="0"/>
              <a:t>).a +</a:t>
            </a:r>
          </a:p>
          <a:p>
            <a:r>
              <a:rPr lang="pt-BR" dirty="0"/>
              <a:t>  </a:t>
            </a:r>
            <a:r>
              <a:rPr lang="pt-BR" dirty="0" err="1"/>
              <a:t>e.yxy</a:t>
            </a:r>
            <a:r>
              <a:rPr lang="pt-BR" dirty="0"/>
              <a:t> * </a:t>
            </a:r>
            <a:r>
              <a:rPr lang="pt-BR" dirty="0" err="1"/>
              <a:t>sdScene</a:t>
            </a:r>
            <a:r>
              <a:rPr lang="pt-BR" dirty="0"/>
              <a:t>(</a:t>
            </a:r>
            <a:r>
              <a:rPr lang="pt-BR" dirty="0" err="1"/>
              <a:t>p</a:t>
            </a:r>
            <a:r>
              <a:rPr lang="pt-BR" dirty="0"/>
              <a:t> + </a:t>
            </a:r>
            <a:r>
              <a:rPr lang="pt-BR" dirty="0" err="1"/>
              <a:t>e.yxy</a:t>
            </a:r>
            <a:r>
              <a:rPr lang="pt-BR" dirty="0"/>
              <a:t>).a + </a:t>
            </a:r>
          </a:p>
          <a:p>
            <a:r>
              <a:rPr lang="pt-BR" dirty="0"/>
              <a:t>  </a:t>
            </a:r>
            <a:r>
              <a:rPr lang="pt-BR" dirty="0" err="1"/>
              <a:t>e.xxx</a:t>
            </a:r>
            <a:r>
              <a:rPr lang="pt-BR" dirty="0"/>
              <a:t> * </a:t>
            </a:r>
            <a:r>
              <a:rPr lang="pt-BR" dirty="0" err="1"/>
              <a:t>sdScene</a:t>
            </a:r>
            <a:r>
              <a:rPr lang="pt-BR" dirty="0"/>
              <a:t>(</a:t>
            </a:r>
            <a:r>
              <a:rPr lang="pt-BR" dirty="0" err="1"/>
              <a:t>p</a:t>
            </a:r>
            <a:r>
              <a:rPr lang="pt-BR" dirty="0"/>
              <a:t> + </a:t>
            </a:r>
            <a:r>
              <a:rPr lang="pt-BR" dirty="0" err="1"/>
              <a:t>e.xxx</a:t>
            </a:r>
            <a:r>
              <a:rPr lang="pt-BR" dirty="0"/>
              <a:t>).a);</a:t>
            </a:r>
          </a:p>
          <a:p>
            <a:r>
              <a:rPr lang="pt-BR" dirty="0"/>
              <a:t>}</a:t>
            </a:r>
          </a:p>
          <a:p>
            <a:endParaRPr lang="pt-BR" dirty="0"/>
          </a:p>
          <a:p>
            <a:r>
              <a:rPr lang="pt-BR" dirty="0" err="1"/>
              <a:t>void</a:t>
            </a:r>
            <a:r>
              <a:rPr lang="pt-BR" dirty="0"/>
              <a:t> </a:t>
            </a:r>
            <a:r>
              <a:rPr lang="pt-BR" dirty="0" err="1"/>
              <a:t>mainImage</a:t>
            </a:r>
            <a:r>
              <a:rPr lang="pt-BR" dirty="0"/>
              <a:t>( out vec4 </a:t>
            </a:r>
            <a:r>
              <a:rPr lang="pt-BR" dirty="0" err="1"/>
              <a:t>fragColor</a:t>
            </a:r>
            <a:r>
              <a:rPr lang="pt-BR" dirty="0"/>
              <a:t>, in vec2 </a:t>
            </a:r>
            <a:r>
              <a:rPr lang="pt-BR" dirty="0" err="1"/>
              <a:t>fragCoord</a:t>
            </a:r>
            <a:r>
              <a:rPr lang="pt-BR" dirty="0"/>
              <a:t> ) {</a:t>
            </a:r>
          </a:p>
          <a:p>
            <a:r>
              <a:rPr lang="pt-BR" dirty="0"/>
              <a:t>  vec2 </a:t>
            </a:r>
            <a:r>
              <a:rPr lang="pt-BR" dirty="0" err="1"/>
              <a:t>uv</a:t>
            </a:r>
            <a:r>
              <a:rPr lang="pt-BR" dirty="0"/>
              <a:t> = (fragCoord-.5*</a:t>
            </a:r>
            <a:r>
              <a:rPr lang="pt-BR" dirty="0" err="1"/>
              <a:t>iResolution.xy</a:t>
            </a:r>
            <a:r>
              <a:rPr lang="pt-BR" dirty="0"/>
              <a:t>)/</a:t>
            </a:r>
            <a:r>
              <a:rPr lang="pt-BR" dirty="0" err="1"/>
              <a:t>iResolution.y</a:t>
            </a:r>
            <a:r>
              <a:rPr lang="pt-BR" dirty="0"/>
              <a:t>;</a:t>
            </a:r>
          </a:p>
          <a:p>
            <a:r>
              <a:rPr lang="pt-BR" dirty="0"/>
              <a:t>  vec3 </a:t>
            </a:r>
            <a:r>
              <a:rPr lang="pt-BR" dirty="0" err="1"/>
              <a:t>col</a:t>
            </a:r>
            <a:r>
              <a:rPr lang="pt-BR" dirty="0"/>
              <a:t> = vec3(0);</a:t>
            </a:r>
          </a:p>
          <a:p>
            <a:r>
              <a:rPr lang="pt-BR" dirty="0"/>
              <a:t>  vec3 </a:t>
            </a:r>
            <a:r>
              <a:rPr lang="pt-BR" dirty="0" err="1"/>
              <a:t>ro</a:t>
            </a:r>
            <a:r>
              <a:rPr lang="pt-BR" dirty="0"/>
              <a:t> = vec3(0, 0, 5);</a:t>
            </a:r>
          </a:p>
          <a:p>
            <a:r>
              <a:rPr lang="pt-BR" dirty="0"/>
              <a:t>  vec3 rd = normalize(vec3(</a:t>
            </a:r>
            <a:r>
              <a:rPr lang="pt-BR" dirty="0" err="1"/>
              <a:t>uv</a:t>
            </a:r>
            <a:r>
              <a:rPr lang="pt-BR" dirty="0"/>
              <a:t>, -1));</a:t>
            </a:r>
          </a:p>
          <a:p>
            <a:r>
              <a:rPr lang="pt-BR" dirty="0"/>
              <a:t>  vec4 </a:t>
            </a:r>
            <a:r>
              <a:rPr lang="pt-BR" dirty="0" err="1"/>
              <a:t>co</a:t>
            </a:r>
            <a:r>
              <a:rPr lang="pt-BR" dirty="0"/>
              <a:t> = </a:t>
            </a:r>
            <a:r>
              <a:rPr lang="pt-BR" dirty="0" err="1"/>
              <a:t>rayMarch</a:t>
            </a:r>
            <a:r>
              <a:rPr lang="pt-BR" dirty="0"/>
              <a:t>(</a:t>
            </a:r>
            <a:r>
              <a:rPr lang="pt-BR" dirty="0" err="1"/>
              <a:t>ro</a:t>
            </a:r>
            <a:r>
              <a:rPr lang="pt-BR" dirty="0"/>
              <a:t>, rd, 0.01, 100.0);</a:t>
            </a:r>
          </a:p>
          <a:p>
            <a:endParaRPr lang="pt-BR" dirty="0"/>
          </a:p>
          <a:p>
            <a:r>
              <a:rPr lang="pt-BR" dirty="0"/>
              <a:t>  </a:t>
            </a:r>
            <a:r>
              <a:rPr lang="pt-BR" dirty="0" err="1"/>
              <a:t>if</a:t>
            </a:r>
            <a:r>
              <a:rPr lang="pt-BR" dirty="0"/>
              <a:t> (</a:t>
            </a:r>
            <a:r>
              <a:rPr lang="pt-BR" dirty="0" err="1"/>
              <a:t>co.a</a:t>
            </a:r>
            <a:r>
              <a:rPr lang="pt-BR" dirty="0"/>
              <a:t> &gt; 100.0) </a:t>
            </a:r>
            <a:r>
              <a:rPr lang="pt-BR" dirty="0" err="1"/>
              <a:t>col</a:t>
            </a:r>
            <a:r>
              <a:rPr lang="pt-BR" dirty="0"/>
              <a:t> = vec3(0.6);</a:t>
            </a:r>
          </a:p>
          <a:p>
            <a:r>
              <a:rPr lang="pt-BR" dirty="0"/>
              <a:t>  </a:t>
            </a:r>
            <a:r>
              <a:rPr lang="pt-BR" dirty="0" err="1"/>
              <a:t>else</a:t>
            </a:r>
            <a:r>
              <a:rPr lang="pt-BR" dirty="0"/>
              <a:t> {</a:t>
            </a:r>
          </a:p>
          <a:p>
            <a:r>
              <a:rPr lang="pt-BR" dirty="0"/>
              <a:t>    vec3 </a:t>
            </a:r>
            <a:r>
              <a:rPr lang="pt-BR" dirty="0" err="1"/>
              <a:t>p</a:t>
            </a:r>
            <a:r>
              <a:rPr lang="pt-BR" dirty="0"/>
              <a:t> = </a:t>
            </a:r>
            <a:r>
              <a:rPr lang="pt-BR" dirty="0" err="1"/>
              <a:t>ro</a:t>
            </a:r>
            <a:r>
              <a:rPr lang="pt-BR" dirty="0"/>
              <a:t> + rd * </a:t>
            </a:r>
            <a:r>
              <a:rPr lang="pt-BR" dirty="0" err="1"/>
              <a:t>co.a</a:t>
            </a:r>
            <a:r>
              <a:rPr lang="pt-BR" dirty="0"/>
              <a:t>;</a:t>
            </a:r>
          </a:p>
          <a:p>
            <a:r>
              <a:rPr lang="pt-BR" dirty="0"/>
              <a:t>    vec3 normal = </a:t>
            </a:r>
            <a:r>
              <a:rPr lang="pt-BR" dirty="0" err="1"/>
              <a:t>calcNormal</a:t>
            </a:r>
            <a:r>
              <a:rPr lang="pt-BR" dirty="0"/>
              <a:t>(</a:t>
            </a:r>
            <a:r>
              <a:rPr lang="pt-BR" dirty="0" err="1"/>
              <a:t>p</a:t>
            </a:r>
            <a:r>
              <a:rPr lang="pt-BR" dirty="0"/>
              <a:t>);</a:t>
            </a:r>
          </a:p>
          <a:p>
            <a:r>
              <a:rPr lang="pt-BR" dirty="0"/>
              <a:t>    vec3 </a:t>
            </a:r>
            <a:r>
              <a:rPr lang="pt-BR" dirty="0" err="1"/>
              <a:t>lightPos</a:t>
            </a:r>
            <a:r>
              <a:rPr lang="pt-BR" dirty="0"/>
              <a:t> = vec3(-2, 2, 4);</a:t>
            </a:r>
          </a:p>
          <a:p>
            <a:r>
              <a:rPr lang="pt-BR" dirty="0"/>
              <a:t>    vec3 </a:t>
            </a:r>
            <a:r>
              <a:rPr lang="pt-BR" dirty="0" err="1"/>
              <a:t>lightDir</a:t>
            </a:r>
            <a:r>
              <a:rPr lang="pt-BR" dirty="0"/>
              <a:t> = normalize(</a:t>
            </a:r>
            <a:r>
              <a:rPr lang="pt-BR" dirty="0" err="1"/>
              <a:t>lightPos</a:t>
            </a:r>
            <a:r>
              <a:rPr lang="pt-BR" dirty="0"/>
              <a:t> - </a:t>
            </a:r>
            <a:r>
              <a:rPr lang="pt-BR" dirty="0" err="1"/>
              <a:t>p</a:t>
            </a:r>
            <a:r>
              <a:rPr lang="pt-BR" dirty="0"/>
              <a:t>);</a:t>
            </a:r>
          </a:p>
          <a:p>
            <a:r>
              <a:rPr lang="pt-BR" dirty="0"/>
              <a:t>    </a:t>
            </a:r>
            <a:r>
              <a:rPr lang="pt-BR" dirty="0" err="1"/>
              <a:t>float</a:t>
            </a:r>
            <a:r>
              <a:rPr lang="pt-BR" dirty="0"/>
              <a:t> </a:t>
            </a:r>
            <a:r>
              <a:rPr lang="pt-BR" dirty="0" err="1"/>
              <a:t>ambient</a:t>
            </a:r>
            <a:r>
              <a:rPr lang="pt-BR" dirty="0"/>
              <a:t> = 0.2;</a:t>
            </a:r>
          </a:p>
          <a:p>
            <a:r>
              <a:rPr lang="pt-BR" dirty="0"/>
              <a:t>    </a:t>
            </a:r>
            <a:r>
              <a:rPr lang="pt-BR" dirty="0" err="1"/>
              <a:t>float</a:t>
            </a:r>
            <a:r>
              <a:rPr lang="pt-BR" dirty="0"/>
              <a:t> </a:t>
            </a:r>
            <a:r>
              <a:rPr lang="pt-BR" dirty="0" err="1"/>
              <a:t>difuse</a:t>
            </a:r>
            <a:r>
              <a:rPr lang="pt-BR" dirty="0"/>
              <a:t> = </a:t>
            </a:r>
            <a:r>
              <a:rPr lang="pt-BR" dirty="0" err="1"/>
              <a:t>clamp</a:t>
            </a:r>
            <a:r>
              <a:rPr lang="pt-BR" dirty="0"/>
              <a:t>(</a:t>
            </a:r>
            <a:r>
              <a:rPr lang="pt-BR" dirty="0" err="1"/>
              <a:t>dot</a:t>
            </a:r>
            <a:r>
              <a:rPr lang="pt-BR" dirty="0"/>
              <a:t>(normal, </a:t>
            </a:r>
            <a:r>
              <a:rPr lang="pt-BR" dirty="0" err="1"/>
              <a:t>lightDir</a:t>
            </a:r>
            <a:r>
              <a:rPr lang="pt-BR" dirty="0"/>
              <a:t>),ambient,1.);</a:t>
            </a:r>
          </a:p>
          <a:p>
            <a:r>
              <a:rPr lang="pt-BR" dirty="0"/>
              <a:t>    </a:t>
            </a:r>
            <a:r>
              <a:rPr lang="pt-BR" dirty="0" err="1"/>
              <a:t>col</a:t>
            </a:r>
            <a:r>
              <a:rPr lang="pt-BR" dirty="0"/>
              <a:t> = </a:t>
            </a:r>
            <a:r>
              <a:rPr lang="pt-BR" dirty="0" err="1"/>
              <a:t>difuse</a:t>
            </a:r>
            <a:r>
              <a:rPr lang="pt-BR" dirty="0"/>
              <a:t> * </a:t>
            </a:r>
            <a:r>
              <a:rPr lang="pt-BR" dirty="0" err="1"/>
              <a:t>co.rgb</a:t>
            </a:r>
            <a:r>
              <a:rPr lang="pt-BR" dirty="0"/>
              <a:t>;</a:t>
            </a:r>
          </a:p>
          <a:p>
            <a:r>
              <a:rPr lang="pt-BR" dirty="0"/>
              <a:t>  }</a:t>
            </a:r>
          </a:p>
          <a:p>
            <a:endParaRPr lang="pt-BR" dirty="0"/>
          </a:p>
          <a:p>
            <a:r>
              <a:rPr lang="pt-BR" dirty="0"/>
              <a:t>  </a:t>
            </a:r>
            <a:r>
              <a:rPr lang="pt-BR" dirty="0" err="1"/>
              <a:t>fragColor</a:t>
            </a:r>
            <a:r>
              <a:rPr lang="pt-BR" dirty="0"/>
              <a:t> = vec4(</a:t>
            </a:r>
            <a:r>
              <a:rPr lang="pt-BR" dirty="0" err="1"/>
              <a:t>col</a:t>
            </a:r>
            <a:r>
              <a:rPr lang="pt-BR" dirty="0"/>
              <a:t>, 1.0);</a:t>
            </a:r>
          </a:p>
          <a:p>
            <a:r>
              <a:rPr lang="pt-BR" dirty="0"/>
              <a:t>}</a:t>
            </a:r>
          </a:p>
          <a:p>
            <a:endParaRPr lang="pt-BR"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latin typeface="Arial"/>
                <a:ea typeface="Arial"/>
                <a:cs typeface="Arial"/>
                <a:sym typeface="Arial"/>
              </a:rPr>
              <a:t>10</a:t>
            </a:fld>
            <a:endParaRPr lang="pt-B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92860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F7B77-EC33-00DD-F7F8-E3139C353B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31A3C0-AB38-799C-D97F-8FC4A1653C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A21F30-0135-66C6-AB79-45DB65C7F81D}"/>
              </a:ext>
            </a:extLst>
          </p:cNvPr>
          <p:cNvSpPr>
            <a:spLocks noGrp="1"/>
          </p:cNvSpPr>
          <p:nvPr>
            <p:ph type="body" idx="1"/>
          </p:nvPr>
        </p:nvSpPr>
        <p:spPr/>
        <p:txBody>
          <a:bodyPr/>
          <a:lstStyle/>
          <a:p>
            <a:r>
              <a:rPr lang="pt-BR" dirty="0" err="1"/>
              <a:t>float</a:t>
            </a:r>
            <a:r>
              <a:rPr lang="pt-BR" dirty="0"/>
              <a:t> </a:t>
            </a:r>
            <a:r>
              <a:rPr lang="pt-BR" dirty="0" err="1"/>
              <a:t>sdSphere</a:t>
            </a:r>
            <a:r>
              <a:rPr lang="pt-BR" dirty="0"/>
              <a:t>(vec3 </a:t>
            </a:r>
            <a:r>
              <a:rPr lang="pt-BR" dirty="0" err="1"/>
              <a:t>p</a:t>
            </a:r>
            <a:r>
              <a:rPr lang="pt-BR" dirty="0"/>
              <a:t>, </a:t>
            </a:r>
            <a:r>
              <a:rPr lang="pt-BR" dirty="0" err="1"/>
              <a:t>float</a:t>
            </a:r>
            <a:r>
              <a:rPr lang="pt-BR" dirty="0"/>
              <a:t> </a:t>
            </a:r>
            <a:r>
              <a:rPr lang="pt-BR" dirty="0" err="1"/>
              <a:t>r</a:t>
            </a:r>
            <a:r>
              <a:rPr lang="pt-BR" dirty="0"/>
              <a:t> ) {</a:t>
            </a:r>
          </a:p>
          <a:p>
            <a:r>
              <a:rPr lang="pt-BR" dirty="0"/>
              <a:t>  </a:t>
            </a:r>
            <a:r>
              <a:rPr lang="pt-BR" dirty="0" err="1"/>
              <a:t>return</a:t>
            </a:r>
            <a:r>
              <a:rPr lang="pt-BR" dirty="0"/>
              <a:t> </a:t>
            </a:r>
            <a:r>
              <a:rPr lang="pt-BR" dirty="0" err="1"/>
              <a:t>length</a:t>
            </a:r>
            <a:r>
              <a:rPr lang="pt-BR" dirty="0"/>
              <a:t>(</a:t>
            </a:r>
            <a:r>
              <a:rPr lang="pt-BR" dirty="0" err="1"/>
              <a:t>p</a:t>
            </a:r>
            <a:r>
              <a:rPr lang="pt-BR" dirty="0"/>
              <a:t>) - </a:t>
            </a:r>
            <a:r>
              <a:rPr lang="pt-BR" dirty="0" err="1"/>
              <a:t>r</a:t>
            </a:r>
            <a:r>
              <a:rPr lang="pt-BR" dirty="0"/>
              <a:t>;</a:t>
            </a:r>
          </a:p>
          <a:p>
            <a:r>
              <a:rPr lang="pt-BR" dirty="0"/>
              <a:t>}</a:t>
            </a:r>
          </a:p>
          <a:p>
            <a:endParaRPr lang="pt-BR" dirty="0"/>
          </a:p>
          <a:p>
            <a:r>
              <a:rPr lang="pt-BR" dirty="0" err="1"/>
              <a:t>float</a:t>
            </a:r>
            <a:r>
              <a:rPr lang="pt-BR" dirty="0"/>
              <a:t> </a:t>
            </a:r>
            <a:r>
              <a:rPr lang="pt-BR" dirty="0" err="1"/>
              <a:t>sdOctahedron</a:t>
            </a:r>
            <a:r>
              <a:rPr lang="pt-BR" dirty="0"/>
              <a:t>( vec3 </a:t>
            </a:r>
            <a:r>
              <a:rPr lang="pt-BR" dirty="0" err="1"/>
              <a:t>p</a:t>
            </a:r>
            <a:r>
              <a:rPr lang="pt-BR" dirty="0"/>
              <a:t>, </a:t>
            </a:r>
            <a:r>
              <a:rPr lang="pt-BR" dirty="0" err="1"/>
              <a:t>float</a:t>
            </a:r>
            <a:r>
              <a:rPr lang="pt-BR" dirty="0"/>
              <a:t> </a:t>
            </a:r>
            <a:r>
              <a:rPr lang="pt-BR" dirty="0" err="1"/>
              <a:t>s</a:t>
            </a:r>
            <a:r>
              <a:rPr lang="pt-BR" dirty="0"/>
              <a:t>){</a:t>
            </a:r>
          </a:p>
          <a:p>
            <a:r>
              <a:rPr lang="pt-BR" dirty="0"/>
              <a:t>  </a:t>
            </a:r>
            <a:r>
              <a:rPr lang="pt-BR" dirty="0" err="1"/>
              <a:t>p</a:t>
            </a:r>
            <a:r>
              <a:rPr lang="pt-BR" dirty="0"/>
              <a:t> = </a:t>
            </a:r>
            <a:r>
              <a:rPr lang="pt-BR" dirty="0" err="1"/>
              <a:t>abs</a:t>
            </a:r>
            <a:r>
              <a:rPr lang="pt-BR" dirty="0"/>
              <a:t>(</a:t>
            </a:r>
            <a:r>
              <a:rPr lang="pt-BR" dirty="0" err="1"/>
              <a:t>p</a:t>
            </a:r>
            <a:r>
              <a:rPr lang="pt-BR" dirty="0"/>
              <a:t>);</a:t>
            </a:r>
          </a:p>
          <a:p>
            <a:r>
              <a:rPr lang="pt-BR" dirty="0"/>
              <a:t>  </a:t>
            </a:r>
            <a:r>
              <a:rPr lang="pt-BR" dirty="0" err="1"/>
              <a:t>return</a:t>
            </a:r>
            <a:r>
              <a:rPr lang="pt-BR" dirty="0"/>
              <a:t> (</a:t>
            </a:r>
            <a:r>
              <a:rPr lang="pt-BR" dirty="0" err="1"/>
              <a:t>p.x+p.y+p.z-s</a:t>
            </a:r>
            <a:r>
              <a:rPr lang="pt-BR" dirty="0"/>
              <a:t>)*0.57735027;</a:t>
            </a:r>
          </a:p>
          <a:p>
            <a:r>
              <a:rPr lang="pt-BR" dirty="0"/>
              <a:t>}</a:t>
            </a:r>
          </a:p>
          <a:p>
            <a:endParaRPr lang="pt-BR" dirty="0"/>
          </a:p>
          <a:p>
            <a:r>
              <a:rPr lang="pt-BR" dirty="0"/>
              <a:t>vec4 </a:t>
            </a:r>
            <a:r>
              <a:rPr lang="pt-BR" dirty="0" err="1"/>
              <a:t>minWithColor</a:t>
            </a:r>
            <a:r>
              <a:rPr lang="pt-BR" dirty="0"/>
              <a:t>(vec4 obj1, vec4 obj2) {</a:t>
            </a:r>
          </a:p>
          <a:p>
            <a:r>
              <a:rPr lang="pt-BR" dirty="0"/>
              <a:t>  </a:t>
            </a:r>
            <a:r>
              <a:rPr lang="pt-BR" dirty="0" err="1"/>
              <a:t>if</a:t>
            </a:r>
            <a:r>
              <a:rPr lang="pt-BR" dirty="0"/>
              <a:t> (obj2.a &lt; obj1.a) </a:t>
            </a:r>
            <a:r>
              <a:rPr lang="pt-BR" dirty="0" err="1"/>
              <a:t>return</a:t>
            </a:r>
            <a:r>
              <a:rPr lang="pt-BR" dirty="0"/>
              <a:t> obj2;</a:t>
            </a:r>
          </a:p>
          <a:p>
            <a:r>
              <a:rPr lang="pt-BR" dirty="0"/>
              <a:t>  </a:t>
            </a:r>
            <a:r>
              <a:rPr lang="pt-BR" dirty="0" err="1"/>
              <a:t>return</a:t>
            </a:r>
            <a:r>
              <a:rPr lang="pt-BR" dirty="0"/>
              <a:t> obj1;</a:t>
            </a:r>
          </a:p>
          <a:p>
            <a:r>
              <a:rPr lang="pt-BR" dirty="0"/>
              <a:t>}</a:t>
            </a:r>
          </a:p>
          <a:p>
            <a:endParaRPr lang="pt-BR" dirty="0"/>
          </a:p>
          <a:p>
            <a:r>
              <a:rPr lang="pt-BR" dirty="0"/>
              <a:t>vec4 </a:t>
            </a:r>
            <a:r>
              <a:rPr lang="pt-BR" dirty="0" err="1"/>
              <a:t>maxWithColor</a:t>
            </a:r>
            <a:r>
              <a:rPr lang="pt-BR" dirty="0"/>
              <a:t>(vec4 obj1, vec4 obj2) {</a:t>
            </a:r>
          </a:p>
          <a:p>
            <a:r>
              <a:rPr lang="pt-BR" dirty="0"/>
              <a:t>  </a:t>
            </a:r>
            <a:r>
              <a:rPr lang="pt-BR" dirty="0" err="1"/>
              <a:t>if</a:t>
            </a:r>
            <a:r>
              <a:rPr lang="pt-BR" dirty="0"/>
              <a:t> (obj2.a &gt; obj1.a) </a:t>
            </a:r>
            <a:r>
              <a:rPr lang="pt-BR" dirty="0" err="1"/>
              <a:t>return</a:t>
            </a:r>
            <a:r>
              <a:rPr lang="pt-BR" dirty="0"/>
              <a:t> obj2;</a:t>
            </a:r>
          </a:p>
          <a:p>
            <a:r>
              <a:rPr lang="pt-BR" dirty="0"/>
              <a:t>  </a:t>
            </a:r>
            <a:r>
              <a:rPr lang="pt-BR" dirty="0" err="1"/>
              <a:t>return</a:t>
            </a:r>
            <a:r>
              <a:rPr lang="pt-BR" dirty="0"/>
              <a:t> obj1;</a:t>
            </a:r>
          </a:p>
          <a:p>
            <a:r>
              <a:rPr lang="pt-BR" dirty="0"/>
              <a:t>}</a:t>
            </a:r>
          </a:p>
          <a:p>
            <a:endParaRPr lang="pt-BR" dirty="0"/>
          </a:p>
          <a:p>
            <a:r>
              <a:rPr lang="pt-BR" dirty="0"/>
              <a:t>vec4 </a:t>
            </a:r>
            <a:r>
              <a:rPr lang="pt-BR" dirty="0" err="1"/>
              <a:t>sdScene</a:t>
            </a:r>
            <a:r>
              <a:rPr lang="pt-BR" dirty="0"/>
              <a:t>(vec3 </a:t>
            </a:r>
            <a:r>
              <a:rPr lang="pt-BR" dirty="0" err="1"/>
              <a:t>p</a:t>
            </a:r>
            <a:r>
              <a:rPr lang="pt-BR" dirty="0"/>
              <a:t>) {</a:t>
            </a:r>
          </a:p>
          <a:p>
            <a:r>
              <a:rPr lang="pt-BR" dirty="0"/>
              <a:t>  vec4 </a:t>
            </a:r>
            <a:r>
              <a:rPr lang="pt-BR" dirty="0" err="1"/>
              <a:t>sphere</a:t>
            </a:r>
            <a:r>
              <a:rPr lang="pt-BR" dirty="0"/>
              <a:t> = vec4(vec3(0.1, 0.9, 0.3), </a:t>
            </a:r>
            <a:r>
              <a:rPr lang="pt-BR" dirty="0" err="1"/>
              <a:t>sdSphere</a:t>
            </a:r>
            <a:r>
              <a:rPr lang="pt-BR" dirty="0"/>
              <a:t>(</a:t>
            </a:r>
            <a:r>
              <a:rPr lang="pt-BR" dirty="0" err="1"/>
              <a:t>p</a:t>
            </a:r>
            <a:r>
              <a:rPr lang="pt-BR" dirty="0"/>
              <a:t> - vec3(0, 0, -2), 2.0));</a:t>
            </a:r>
          </a:p>
          <a:p>
            <a:r>
              <a:rPr lang="pt-BR" dirty="0"/>
              <a:t>  vec4 </a:t>
            </a:r>
            <a:r>
              <a:rPr lang="pt-BR" dirty="0" err="1"/>
              <a:t>octahedron</a:t>
            </a:r>
            <a:r>
              <a:rPr lang="pt-BR" dirty="0"/>
              <a:t> = vec4(vec3(0.1, 0.3, 0.9), </a:t>
            </a:r>
            <a:r>
              <a:rPr lang="pt-BR" dirty="0" err="1"/>
              <a:t>sdOctahedron</a:t>
            </a:r>
            <a:r>
              <a:rPr lang="pt-BR" dirty="0"/>
              <a:t>(</a:t>
            </a:r>
            <a:r>
              <a:rPr lang="pt-BR" dirty="0" err="1"/>
              <a:t>p</a:t>
            </a:r>
            <a:r>
              <a:rPr lang="pt-BR" dirty="0"/>
              <a:t> - vec3(0, 0, -2), 2.5));</a:t>
            </a:r>
          </a:p>
          <a:p>
            <a:r>
              <a:rPr lang="pt-BR" dirty="0"/>
              <a:t>  vec4 </a:t>
            </a:r>
            <a:r>
              <a:rPr lang="pt-BR" dirty="0" err="1"/>
              <a:t>co</a:t>
            </a:r>
            <a:r>
              <a:rPr lang="pt-BR" dirty="0"/>
              <a:t> = </a:t>
            </a:r>
            <a:r>
              <a:rPr lang="pt-BR" dirty="0" err="1"/>
              <a:t>maxWithColor</a:t>
            </a:r>
            <a:r>
              <a:rPr lang="pt-BR" dirty="0"/>
              <a:t>(</a:t>
            </a:r>
            <a:r>
              <a:rPr lang="pt-BR" dirty="0" err="1"/>
              <a:t>sphere</a:t>
            </a:r>
            <a:r>
              <a:rPr lang="pt-BR" dirty="0"/>
              <a:t>, </a:t>
            </a:r>
            <a:r>
              <a:rPr lang="pt-BR" dirty="0" err="1"/>
              <a:t>octahedron</a:t>
            </a:r>
            <a:r>
              <a:rPr lang="en-US" sz="1200" b="1" noProof="1">
                <a:solidFill>
                  <a:srgbClr val="DADADA"/>
                </a:solidFill>
                <a:effectLst/>
                <a:latin typeface="Courier New" panose="02070309020205020404" pitchFamily="49" charset="0"/>
                <a:cs typeface="Courier New" panose="02070309020205020404" pitchFamily="49" charset="0"/>
              </a:rPr>
              <a:t>*</a:t>
            </a:r>
            <a:r>
              <a:rPr lang="en-US" sz="1200" b="1" noProof="1">
                <a:solidFill>
                  <a:srgbClr val="DCDCAA"/>
                </a:solidFill>
                <a:effectLst/>
                <a:latin typeface="Courier New" panose="02070309020205020404" pitchFamily="49" charset="0"/>
                <a:cs typeface="Courier New" panose="02070309020205020404" pitchFamily="49" charset="0"/>
              </a:rPr>
              <a:t>vec3</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latin typeface="Courier New" panose="02070309020205020404" pitchFamily="49" charset="0"/>
                <a:cs typeface="Courier New" panose="02070309020205020404" pitchFamily="49" charset="0"/>
              </a:rPr>
              <a:t>1</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latin typeface="Courier New" panose="02070309020205020404" pitchFamily="49" charset="0"/>
                <a:cs typeface="Courier New" panose="02070309020205020404" pitchFamily="49" charset="0"/>
              </a:rPr>
              <a:t>1</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latin typeface="Courier New" panose="02070309020205020404" pitchFamily="49" charset="0"/>
                <a:cs typeface="Courier New" panose="02070309020205020404" pitchFamily="49" charset="0"/>
              </a:rPr>
              <a:t>1,-1</a:t>
            </a:r>
            <a:r>
              <a:rPr lang="en-US" sz="1200" b="1" noProof="1">
                <a:solidFill>
                  <a:srgbClr val="B4B4B4"/>
                </a:solidFill>
                <a:effectLst/>
                <a:latin typeface="Courier New" panose="02070309020205020404" pitchFamily="49" charset="0"/>
                <a:cs typeface="Courier New" panose="02070309020205020404" pitchFamily="49" charset="0"/>
              </a:rPr>
              <a:t>)</a:t>
            </a:r>
            <a:r>
              <a:rPr lang="pt-BR" dirty="0"/>
              <a:t>);</a:t>
            </a:r>
          </a:p>
          <a:p>
            <a:r>
              <a:rPr lang="pt-BR" dirty="0"/>
              <a:t>  </a:t>
            </a:r>
            <a:r>
              <a:rPr lang="pt-BR" dirty="0" err="1"/>
              <a:t>return</a:t>
            </a:r>
            <a:r>
              <a:rPr lang="pt-BR" dirty="0"/>
              <a:t> </a:t>
            </a:r>
            <a:r>
              <a:rPr lang="pt-BR" dirty="0" err="1"/>
              <a:t>co</a:t>
            </a:r>
            <a:r>
              <a:rPr lang="pt-BR" dirty="0"/>
              <a:t>;</a:t>
            </a:r>
          </a:p>
          <a:p>
            <a:r>
              <a:rPr lang="pt-BR" dirty="0"/>
              <a:t>}</a:t>
            </a:r>
          </a:p>
          <a:p>
            <a:endParaRPr lang="pt-BR" dirty="0"/>
          </a:p>
          <a:p>
            <a:r>
              <a:rPr lang="pt-BR" dirty="0"/>
              <a:t>vec4 </a:t>
            </a:r>
            <a:r>
              <a:rPr lang="pt-BR" dirty="0" err="1"/>
              <a:t>rayMarch</a:t>
            </a:r>
            <a:r>
              <a:rPr lang="pt-BR" dirty="0"/>
              <a:t>(vec3 </a:t>
            </a:r>
            <a:r>
              <a:rPr lang="pt-BR" dirty="0" err="1"/>
              <a:t>ro</a:t>
            </a:r>
            <a:r>
              <a:rPr lang="pt-BR" dirty="0"/>
              <a:t>, vec3 rd, </a:t>
            </a:r>
            <a:r>
              <a:rPr lang="pt-BR" dirty="0" err="1"/>
              <a:t>float</a:t>
            </a:r>
            <a:r>
              <a:rPr lang="pt-BR" dirty="0"/>
              <a:t> start, </a:t>
            </a:r>
            <a:r>
              <a:rPr lang="pt-BR" dirty="0" err="1"/>
              <a:t>float</a:t>
            </a:r>
            <a:r>
              <a:rPr lang="pt-BR" dirty="0"/>
              <a:t> </a:t>
            </a:r>
            <a:r>
              <a:rPr lang="pt-BR" dirty="0" err="1"/>
              <a:t>end</a:t>
            </a:r>
            <a:r>
              <a:rPr lang="pt-BR" dirty="0"/>
              <a:t>) {</a:t>
            </a:r>
          </a:p>
          <a:p>
            <a:r>
              <a:rPr lang="pt-BR" dirty="0"/>
              <a:t>  </a:t>
            </a:r>
            <a:r>
              <a:rPr lang="pt-BR" dirty="0" err="1"/>
              <a:t>float</a:t>
            </a:r>
            <a:r>
              <a:rPr lang="pt-BR" dirty="0"/>
              <a:t> </a:t>
            </a:r>
            <a:r>
              <a:rPr lang="pt-BR" dirty="0" err="1"/>
              <a:t>depth</a:t>
            </a:r>
            <a:r>
              <a:rPr lang="pt-BR" dirty="0"/>
              <a:t> = start;</a:t>
            </a:r>
          </a:p>
          <a:p>
            <a:r>
              <a:rPr lang="pt-BR" dirty="0"/>
              <a:t>  vec4 </a:t>
            </a:r>
            <a:r>
              <a:rPr lang="pt-BR" dirty="0" err="1"/>
              <a:t>co</a:t>
            </a:r>
            <a:r>
              <a:rPr lang="pt-BR" dirty="0"/>
              <a:t>;</a:t>
            </a:r>
          </a:p>
          <a:p>
            <a:r>
              <a:rPr lang="pt-BR" dirty="0"/>
              <a:t>  for (</a:t>
            </a:r>
            <a:r>
              <a:rPr lang="pt-BR" dirty="0" err="1"/>
              <a:t>int</a:t>
            </a:r>
            <a:r>
              <a:rPr lang="pt-BR" dirty="0"/>
              <a:t> </a:t>
            </a:r>
            <a:r>
              <a:rPr lang="pt-BR" dirty="0" err="1"/>
              <a:t>i</a:t>
            </a:r>
            <a:r>
              <a:rPr lang="pt-BR" dirty="0"/>
              <a:t> = 0; </a:t>
            </a:r>
            <a:r>
              <a:rPr lang="pt-BR" dirty="0" err="1"/>
              <a:t>i</a:t>
            </a:r>
            <a:r>
              <a:rPr lang="pt-BR" dirty="0"/>
              <a:t> &lt; 255; </a:t>
            </a:r>
            <a:r>
              <a:rPr lang="pt-BR" dirty="0" err="1"/>
              <a:t>i</a:t>
            </a:r>
            <a:r>
              <a:rPr lang="pt-BR" dirty="0"/>
              <a:t>++) {</a:t>
            </a:r>
          </a:p>
          <a:p>
            <a:r>
              <a:rPr lang="pt-BR" dirty="0"/>
              <a:t>    vec3 </a:t>
            </a:r>
            <a:r>
              <a:rPr lang="pt-BR" dirty="0" err="1"/>
              <a:t>p</a:t>
            </a:r>
            <a:r>
              <a:rPr lang="pt-BR" dirty="0"/>
              <a:t> = </a:t>
            </a:r>
            <a:r>
              <a:rPr lang="pt-BR" dirty="0" err="1"/>
              <a:t>ro</a:t>
            </a:r>
            <a:r>
              <a:rPr lang="pt-BR" dirty="0"/>
              <a:t> + </a:t>
            </a:r>
            <a:r>
              <a:rPr lang="pt-BR" dirty="0" err="1"/>
              <a:t>depth</a:t>
            </a:r>
            <a:r>
              <a:rPr lang="pt-BR" dirty="0"/>
              <a:t> * rd;</a:t>
            </a:r>
          </a:p>
          <a:p>
            <a:r>
              <a:rPr lang="pt-BR" dirty="0"/>
              <a:t>    </a:t>
            </a:r>
            <a:r>
              <a:rPr lang="pt-BR" dirty="0" err="1"/>
              <a:t>co</a:t>
            </a:r>
            <a:r>
              <a:rPr lang="pt-BR" dirty="0"/>
              <a:t> = </a:t>
            </a:r>
            <a:r>
              <a:rPr lang="pt-BR" dirty="0" err="1"/>
              <a:t>sdScene</a:t>
            </a:r>
            <a:r>
              <a:rPr lang="pt-BR" dirty="0"/>
              <a:t>(</a:t>
            </a:r>
            <a:r>
              <a:rPr lang="pt-BR" dirty="0" err="1"/>
              <a:t>p</a:t>
            </a:r>
            <a:r>
              <a:rPr lang="pt-BR" dirty="0"/>
              <a:t>);</a:t>
            </a:r>
          </a:p>
          <a:p>
            <a:r>
              <a:rPr lang="pt-BR" dirty="0"/>
              <a:t>    </a:t>
            </a:r>
            <a:r>
              <a:rPr lang="pt-BR" dirty="0" err="1"/>
              <a:t>depth</a:t>
            </a:r>
            <a:r>
              <a:rPr lang="pt-BR" dirty="0"/>
              <a:t> += </a:t>
            </a:r>
            <a:r>
              <a:rPr lang="pt-BR" dirty="0" err="1"/>
              <a:t>co.a</a:t>
            </a:r>
            <a:r>
              <a:rPr lang="pt-BR" dirty="0"/>
              <a:t>;</a:t>
            </a:r>
          </a:p>
          <a:p>
            <a:r>
              <a:rPr lang="pt-BR" dirty="0"/>
              <a:t>    </a:t>
            </a:r>
            <a:r>
              <a:rPr lang="pt-BR" dirty="0" err="1"/>
              <a:t>if</a:t>
            </a:r>
            <a:r>
              <a:rPr lang="pt-BR" dirty="0"/>
              <a:t> (</a:t>
            </a:r>
            <a:r>
              <a:rPr lang="pt-BR" dirty="0" err="1"/>
              <a:t>co.a</a:t>
            </a:r>
            <a:r>
              <a:rPr lang="pt-BR" dirty="0"/>
              <a:t> &lt; 0.001 || </a:t>
            </a:r>
            <a:r>
              <a:rPr lang="pt-BR" dirty="0" err="1"/>
              <a:t>depth</a:t>
            </a:r>
            <a:r>
              <a:rPr lang="pt-BR" dirty="0"/>
              <a:t> &gt; </a:t>
            </a:r>
            <a:r>
              <a:rPr lang="pt-BR" dirty="0" err="1"/>
              <a:t>end</a:t>
            </a:r>
            <a:r>
              <a:rPr lang="pt-BR" dirty="0"/>
              <a:t>) break;</a:t>
            </a:r>
          </a:p>
          <a:p>
            <a:r>
              <a:rPr lang="pt-BR" dirty="0"/>
              <a:t>  }</a:t>
            </a:r>
          </a:p>
          <a:p>
            <a:r>
              <a:rPr lang="pt-BR" dirty="0"/>
              <a:t>  </a:t>
            </a:r>
            <a:r>
              <a:rPr lang="pt-BR" dirty="0" err="1"/>
              <a:t>return</a:t>
            </a:r>
            <a:r>
              <a:rPr lang="pt-BR" dirty="0"/>
              <a:t> vec4(</a:t>
            </a:r>
            <a:r>
              <a:rPr lang="pt-BR" dirty="0" err="1"/>
              <a:t>co.rgb</a:t>
            </a:r>
            <a:r>
              <a:rPr lang="pt-BR" dirty="0"/>
              <a:t>, </a:t>
            </a:r>
            <a:r>
              <a:rPr lang="pt-BR" dirty="0" err="1"/>
              <a:t>depth</a:t>
            </a:r>
            <a:r>
              <a:rPr lang="pt-BR" dirty="0"/>
              <a:t>);</a:t>
            </a:r>
          </a:p>
          <a:p>
            <a:r>
              <a:rPr lang="pt-BR" dirty="0"/>
              <a:t>}</a:t>
            </a:r>
          </a:p>
          <a:p>
            <a:endParaRPr lang="pt-BR" dirty="0"/>
          </a:p>
          <a:p>
            <a:r>
              <a:rPr lang="pt-BR" dirty="0"/>
              <a:t>vec3 </a:t>
            </a:r>
            <a:r>
              <a:rPr lang="pt-BR" dirty="0" err="1"/>
              <a:t>calcNormal</a:t>
            </a:r>
            <a:r>
              <a:rPr lang="pt-BR" dirty="0"/>
              <a:t>(vec3 </a:t>
            </a:r>
            <a:r>
              <a:rPr lang="pt-BR" dirty="0" err="1"/>
              <a:t>p</a:t>
            </a:r>
            <a:r>
              <a:rPr lang="pt-BR" dirty="0"/>
              <a:t>) {</a:t>
            </a:r>
          </a:p>
          <a:p>
            <a:r>
              <a:rPr lang="pt-BR" dirty="0"/>
              <a:t>  vec2 e = vec2(1.0, -1.0) * 0.0005; // </a:t>
            </a:r>
            <a:r>
              <a:rPr lang="pt-BR" dirty="0" err="1"/>
              <a:t>epsilon</a:t>
            </a:r>
            <a:endParaRPr lang="pt-BR" dirty="0"/>
          </a:p>
          <a:p>
            <a:r>
              <a:rPr lang="pt-BR" dirty="0"/>
              <a:t>  </a:t>
            </a:r>
            <a:r>
              <a:rPr lang="pt-BR" dirty="0" err="1"/>
              <a:t>return</a:t>
            </a:r>
            <a:r>
              <a:rPr lang="pt-BR" dirty="0"/>
              <a:t> normalize(</a:t>
            </a:r>
          </a:p>
          <a:p>
            <a:r>
              <a:rPr lang="pt-BR" dirty="0"/>
              <a:t>  </a:t>
            </a:r>
            <a:r>
              <a:rPr lang="pt-BR" dirty="0" err="1"/>
              <a:t>e.xyy</a:t>
            </a:r>
            <a:r>
              <a:rPr lang="pt-BR" dirty="0"/>
              <a:t> * </a:t>
            </a:r>
            <a:r>
              <a:rPr lang="pt-BR" dirty="0" err="1"/>
              <a:t>sdScene</a:t>
            </a:r>
            <a:r>
              <a:rPr lang="pt-BR" dirty="0"/>
              <a:t>(</a:t>
            </a:r>
            <a:r>
              <a:rPr lang="pt-BR" dirty="0" err="1"/>
              <a:t>p</a:t>
            </a:r>
            <a:r>
              <a:rPr lang="pt-BR" dirty="0"/>
              <a:t> + </a:t>
            </a:r>
            <a:r>
              <a:rPr lang="pt-BR" dirty="0" err="1"/>
              <a:t>e.xyy</a:t>
            </a:r>
            <a:r>
              <a:rPr lang="pt-BR" dirty="0"/>
              <a:t>).a + </a:t>
            </a:r>
          </a:p>
          <a:p>
            <a:r>
              <a:rPr lang="pt-BR" dirty="0"/>
              <a:t>  </a:t>
            </a:r>
            <a:r>
              <a:rPr lang="pt-BR" dirty="0" err="1"/>
              <a:t>e.yyx</a:t>
            </a:r>
            <a:r>
              <a:rPr lang="pt-BR" dirty="0"/>
              <a:t> * </a:t>
            </a:r>
            <a:r>
              <a:rPr lang="pt-BR" dirty="0" err="1"/>
              <a:t>sdScene</a:t>
            </a:r>
            <a:r>
              <a:rPr lang="pt-BR" dirty="0"/>
              <a:t>(</a:t>
            </a:r>
            <a:r>
              <a:rPr lang="pt-BR" dirty="0" err="1"/>
              <a:t>p</a:t>
            </a:r>
            <a:r>
              <a:rPr lang="pt-BR" dirty="0"/>
              <a:t> + </a:t>
            </a:r>
            <a:r>
              <a:rPr lang="pt-BR" dirty="0" err="1"/>
              <a:t>e.yyx</a:t>
            </a:r>
            <a:r>
              <a:rPr lang="pt-BR" dirty="0"/>
              <a:t>).a +</a:t>
            </a:r>
          </a:p>
          <a:p>
            <a:r>
              <a:rPr lang="pt-BR" dirty="0"/>
              <a:t>  </a:t>
            </a:r>
            <a:r>
              <a:rPr lang="pt-BR" dirty="0" err="1"/>
              <a:t>e.yxy</a:t>
            </a:r>
            <a:r>
              <a:rPr lang="pt-BR" dirty="0"/>
              <a:t> * </a:t>
            </a:r>
            <a:r>
              <a:rPr lang="pt-BR" dirty="0" err="1"/>
              <a:t>sdScene</a:t>
            </a:r>
            <a:r>
              <a:rPr lang="pt-BR" dirty="0"/>
              <a:t>(</a:t>
            </a:r>
            <a:r>
              <a:rPr lang="pt-BR" dirty="0" err="1"/>
              <a:t>p</a:t>
            </a:r>
            <a:r>
              <a:rPr lang="pt-BR" dirty="0"/>
              <a:t> + </a:t>
            </a:r>
            <a:r>
              <a:rPr lang="pt-BR" dirty="0" err="1"/>
              <a:t>e.yxy</a:t>
            </a:r>
            <a:r>
              <a:rPr lang="pt-BR" dirty="0"/>
              <a:t>).a + </a:t>
            </a:r>
          </a:p>
          <a:p>
            <a:r>
              <a:rPr lang="pt-BR" dirty="0"/>
              <a:t>  </a:t>
            </a:r>
            <a:r>
              <a:rPr lang="pt-BR" dirty="0" err="1"/>
              <a:t>e.xxx</a:t>
            </a:r>
            <a:r>
              <a:rPr lang="pt-BR" dirty="0"/>
              <a:t> * </a:t>
            </a:r>
            <a:r>
              <a:rPr lang="pt-BR" dirty="0" err="1"/>
              <a:t>sdScene</a:t>
            </a:r>
            <a:r>
              <a:rPr lang="pt-BR" dirty="0"/>
              <a:t>(</a:t>
            </a:r>
            <a:r>
              <a:rPr lang="pt-BR" dirty="0" err="1"/>
              <a:t>p</a:t>
            </a:r>
            <a:r>
              <a:rPr lang="pt-BR" dirty="0"/>
              <a:t> + </a:t>
            </a:r>
            <a:r>
              <a:rPr lang="pt-BR" dirty="0" err="1"/>
              <a:t>e.xxx</a:t>
            </a:r>
            <a:r>
              <a:rPr lang="pt-BR" dirty="0"/>
              <a:t>).a);</a:t>
            </a:r>
          </a:p>
          <a:p>
            <a:r>
              <a:rPr lang="pt-BR" dirty="0"/>
              <a:t>}</a:t>
            </a:r>
          </a:p>
          <a:p>
            <a:endParaRPr lang="pt-BR" dirty="0"/>
          </a:p>
          <a:p>
            <a:r>
              <a:rPr lang="pt-BR" dirty="0" err="1"/>
              <a:t>void</a:t>
            </a:r>
            <a:r>
              <a:rPr lang="pt-BR" dirty="0"/>
              <a:t> </a:t>
            </a:r>
            <a:r>
              <a:rPr lang="pt-BR" dirty="0" err="1"/>
              <a:t>mainImage</a:t>
            </a:r>
            <a:r>
              <a:rPr lang="pt-BR" dirty="0"/>
              <a:t>( out vec4 </a:t>
            </a:r>
            <a:r>
              <a:rPr lang="pt-BR" dirty="0" err="1"/>
              <a:t>fragColor</a:t>
            </a:r>
            <a:r>
              <a:rPr lang="pt-BR" dirty="0"/>
              <a:t>, in vec2 </a:t>
            </a:r>
            <a:r>
              <a:rPr lang="pt-BR" dirty="0" err="1"/>
              <a:t>fragCoord</a:t>
            </a:r>
            <a:r>
              <a:rPr lang="pt-BR" dirty="0"/>
              <a:t> ) {</a:t>
            </a:r>
          </a:p>
          <a:p>
            <a:r>
              <a:rPr lang="pt-BR" dirty="0"/>
              <a:t>  vec2 </a:t>
            </a:r>
            <a:r>
              <a:rPr lang="pt-BR" dirty="0" err="1"/>
              <a:t>uv</a:t>
            </a:r>
            <a:r>
              <a:rPr lang="pt-BR" dirty="0"/>
              <a:t> = (fragCoord-.5*</a:t>
            </a:r>
            <a:r>
              <a:rPr lang="pt-BR" dirty="0" err="1"/>
              <a:t>iResolution.xy</a:t>
            </a:r>
            <a:r>
              <a:rPr lang="pt-BR" dirty="0"/>
              <a:t>)/</a:t>
            </a:r>
            <a:r>
              <a:rPr lang="pt-BR" dirty="0" err="1"/>
              <a:t>iResolution.y</a:t>
            </a:r>
            <a:r>
              <a:rPr lang="pt-BR" dirty="0"/>
              <a:t>;</a:t>
            </a:r>
          </a:p>
          <a:p>
            <a:r>
              <a:rPr lang="pt-BR" dirty="0"/>
              <a:t>  vec3 </a:t>
            </a:r>
            <a:r>
              <a:rPr lang="pt-BR" dirty="0" err="1"/>
              <a:t>col</a:t>
            </a:r>
            <a:r>
              <a:rPr lang="pt-BR" dirty="0"/>
              <a:t> = vec3(0);</a:t>
            </a:r>
          </a:p>
          <a:p>
            <a:r>
              <a:rPr lang="pt-BR" dirty="0"/>
              <a:t>  vec3 </a:t>
            </a:r>
            <a:r>
              <a:rPr lang="pt-BR" dirty="0" err="1"/>
              <a:t>ro</a:t>
            </a:r>
            <a:r>
              <a:rPr lang="pt-BR" dirty="0"/>
              <a:t> = vec3(0, 0, 5);</a:t>
            </a:r>
          </a:p>
          <a:p>
            <a:r>
              <a:rPr lang="pt-BR" dirty="0"/>
              <a:t>  vec3 rd = normalize(vec3(</a:t>
            </a:r>
            <a:r>
              <a:rPr lang="pt-BR" dirty="0" err="1"/>
              <a:t>uv</a:t>
            </a:r>
            <a:r>
              <a:rPr lang="pt-BR" dirty="0"/>
              <a:t>, -1));</a:t>
            </a:r>
          </a:p>
          <a:p>
            <a:r>
              <a:rPr lang="pt-BR" dirty="0"/>
              <a:t>  vec4 </a:t>
            </a:r>
            <a:r>
              <a:rPr lang="pt-BR" dirty="0" err="1"/>
              <a:t>co</a:t>
            </a:r>
            <a:r>
              <a:rPr lang="pt-BR" dirty="0"/>
              <a:t> = </a:t>
            </a:r>
            <a:r>
              <a:rPr lang="pt-BR" dirty="0" err="1"/>
              <a:t>rayMarch</a:t>
            </a:r>
            <a:r>
              <a:rPr lang="pt-BR" dirty="0"/>
              <a:t>(</a:t>
            </a:r>
            <a:r>
              <a:rPr lang="pt-BR" dirty="0" err="1"/>
              <a:t>ro</a:t>
            </a:r>
            <a:r>
              <a:rPr lang="pt-BR" dirty="0"/>
              <a:t>, rd, 0.01, 100.0);</a:t>
            </a:r>
          </a:p>
          <a:p>
            <a:endParaRPr lang="pt-BR" dirty="0"/>
          </a:p>
          <a:p>
            <a:r>
              <a:rPr lang="pt-BR" dirty="0"/>
              <a:t>  </a:t>
            </a:r>
            <a:r>
              <a:rPr lang="pt-BR" dirty="0" err="1"/>
              <a:t>if</a:t>
            </a:r>
            <a:r>
              <a:rPr lang="pt-BR" dirty="0"/>
              <a:t> (</a:t>
            </a:r>
            <a:r>
              <a:rPr lang="pt-BR" dirty="0" err="1"/>
              <a:t>co.a</a:t>
            </a:r>
            <a:r>
              <a:rPr lang="pt-BR" dirty="0"/>
              <a:t> &gt; 100.0) </a:t>
            </a:r>
            <a:r>
              <a:rPr lang="pt-BR" dirty="0" err="1"/>
              <a:t>col</a:t>
            </a:r>
            <a:r>
              <a:rPr lang="pt-BR" dirty="0"/>
              <a:t> = vec3(0.6);</a:t>
            </a:r>
          </a:p>
          <a:p>
            <a:r>
              <a:rPr lang="pt-BR" dirty="0"/>
              <a:t>  </a:t>
            </a:r>
            <a:r>
              <a:rPr lang="pt-BR" dirty="0" err="1"/>
              <a:t>else</a:t>
            </a:r>
            <a:r>
              <a:rPr lang="pt-BR" dirty="0"/>
              <a:t> {</a:t>
            </a:r>
          </a:p>
          <a:p>
            <a:r>
              <a:rPr lang="pt-BR" dirty="0"/>
              <a:t>    vec3 </a:t>
            </a:r>
            <a:r>
              <a:rPr lang="pt-BR" dirty="0" err="1"/>
              <a:t>p</a:t>
            </a:r>
            <a:r>
              <a:rPr lang="pt-BR" dirty="0"/>
              <a:t> = </a:t>
            </a:r>
            <a:r>
              <a:rPr lang="pt-BR" dirty="0" err="1"/>
              <a:t>ro</a:t>
            </a:r>
            <a:r>
              <a:rPr lang="pt-BR" dirty="0"/>
              <a:t> + rd * </a:t>
            </a:r>
            <a:r>
              <a:rPr lang="pt-BR" dirty="0" err="1"/>
              <a:t>co.a</a:t>
            </a:r>
            <a:r>
              <a:rPr lang="pt-BR" dirty="0"/>
              <a:t>;</a:t>
            </a:r>
          </a:p>
          <a:p>
            <a:r>
              <a:rPr lang="pt-BR" dirty="0"/>
              <a:t>    vec3 normal = </a:t>
            </a:r>
            <a:r>
              <a:rPr lang="pt-BR" dirty="0" err="1"/>
              <a:t>calcNormal</a:t>
            </a:r>
            <a:r>
              <a:rPr lang="pt-BR" dirty="0"/>
              <a:t>(</a:t>
            </a:r>
            <a:r>
              <a:rPr lang="pt-BR" dirty="0" err="1"/>
              <a:t>p</a:t>
            </a:r>
            <a:r>
              <a:rPr lang="pt-BR" dirty="0"/>
              <a:t>);</a:t>
            </a:r>
          </a:p>
          <a:p>
            <a:r>
              <a:rPr lang="pt-BR" dirty="0"/>
              <a:t>    vec3 </a:t>
            </a:r>
            <a:r>
              <a:rPr lang="pt-BR" dirty="0" err="1"/>
              <a:t>lightPos</a:t>
            </a:r>
            <a:r>
              <a:rPr lang="pt-BR" dirty="0"/>
              <a:t> = vec3(-2, 2, 4);</a:t>
            </a:r>
          </a:p>
          <a:p>
            <a:r>
              <a:rPr lang="pt-BR" dirty="0"/>
              <a:t>    vec3 </a:t>
            </a:r>
            <a:r>
              <a:rPr lang="pt-BR" dirty="0" err="1"/>
              <a:t>lightDir</a:t>
            </a:r>
            <a:r>
              <a:rPr lang="pt-BR" dirty="0"/>
              <a:t> = normalize(</a:t>
            </a:r>
            <a:r>
              <a:rPr lang="pt-BR" dirty="0" err="1"/>
              <a:t>lightPos</a:t>
            </a:r>
            <a:r>
              <a:rPr lang="pt-BR" dirty="0"/>
              <a:t> - </a:t>
            </a:r>
            <a:r>
              <a:rPr lang="pt-BR" dirty="0" err="1"/>
              <a:t>p</a:t>
            </a:r>
            <a:r>
              <a:rPr lang="pt-BR" dirty="0"/>
              <a:t>);</a:t>
            </a:r>
          </a:p>
          <a:p>
            <a:r>
              <a:rPr lang="pt-BR" dirty="0"/>
              <a:t>    </a:t>
            </a:r>
            <a:r>
              <a:rPr lang="pt-BR" dirty="0" err="1"/>
              <a:t>float</a:t>
            </a:r>
            <a:r>
              <a:rPr lang="pt-BR" dirty="0"/>
              <a:t> </a:t>
            </a:r>
            <a:r>
              <a:rPr lang="pt-BR" dirty="0" err="1"/>
              <a:t>ambient</a:t>
            </a:r>
            <a:r>
              <a:rPr lang="pt-BR" dirty="0"/>
              <a:t> = 0.2;</a:t>
            </a:r>
          </a:p>
          <a:p>
            <a:r>
              <a:rPr lang="pt-BR" dirty="0"/>
              <a:t>    </a:t>
            </a:r>
            <a:r>
              <a:rPr lang="pt-BR" dirty="0" err="1"/>
              <a:t>float</a:t>
            </a:r>
            <a:r>
              <a:rPr lang="pt-BR" dirty="0"/>
              <a:t> </a:t>
            </a:r>
            <a:r>
              <a:rPr lang="pt-BR" dirty="0" err="1"/>
              <a:t>difuse</a:t>
            </a:r>
            <a:r>
              <a:rPr lang="pt-BR" dirty="0"/>
              <a:t> = </a:t>
            </a:r>
            <a:r>
              <a:rPr lang="pt-BR" dirty="0" err="1"/>
              <a:t>clamp</a:t>
            </a:r>
            <a:r>
              <a:rPr lang="pt-BR" dirty="0"/>
              <a:t>(</a:t>
            </a:r>
            <a:r>
              <a:rPr lang="pt-BR" dirty="0" err="1"/>
              <a:t>dot</a:t>
            </a:r>
            <a:r>
              <a:rPr lang="pt-BR" dirty="0"/>
              <a:t>(normal, </a:t>
            </a:r>
            <a:r>
              <a:rPr lang="pt-BR" dirty="0" err="1"/>
              <a:t>lightDir</a:t>
            </a:r>
            <a:r>
              <a:rPr lang="pt-BR" dirty="0"/>
              <a:t>),ambient,1.);</a:t>
            </a:r>
          </a:p>
          <a:p>
            <a:r>
              <a:rPr lang="pt-BR" dirty="0"/>
              <a:t>    </a:t>
            </a:r>
            <a:r>
              <a:rPr lang="pt-BR" dirty="0" err="1"/>
              <a:t>col</a:t>
            </a:r>
            <a:r>
              <a:rPr lang="pt-BR" dirty="0"/>
              <a:t> = </a:t>
            </a:r>
            <a:r>
              <a:rPr lang="pt-BR" dirty="0" err="1"/>
              <a:t>difuse</a:t>
            </a:r>
            <a:r>
              <a:rPr lang="pt-BR" dirty="0"/>
              <a:t> * </a:t>
            </a:r>
            <a:r>
              <a:rPr lang="pt-BR" dirty="0" err="1"/>
              <a:t>co.rgb</a:t>
            </a:r>
            <a:r>
              <a:rPr lang="pt-BR" dirty="0"/>
              <a:t>;</a:t>
            </a:r>
          </a:p>
          <a:p>
            <a:r>
              <a:rPr lang="pt-BR" dirty="0"/>
              <a:t>  }</a:t>
            </a:r>
          </a:p>
          <a:p>
            <a:endParaRPr lang="pt-BR" dirty="0"/>
          </a:p>
          <a:p>
            <a:r>
              <a:rPr lang="pt-BR" dirty="0"/>
              <a:t>  </a:t>
            </a:r>
            <a:r>
              <a:rPr lang="pt-BR" dirty="0" err="1"/>
              <a:t>fragColor</a:t>
            </a:r>
            <a:r>
              <a:rPr lang="pt-BR" dirty="0"/>
              <a:t> = vec4(</a:t>
            </a:r>
            <a:r>
              <a:rPr lang="pt-BR" dirty="0" err="1"/>
              <a:t>col</a:t>
            </a:r>
            <a:r>
              <a:rPr lang="pt-BR" dirty="0"/>
              <a:t>, 1.0);</a:t>
            </a:r>
          </a:p>
          <a:p>
            <a:r>
              <a:rPr lang="pt-BR" dirty="0"/>
              <a:t>}</a:t>
            </a:r>
          </a:p>
          <a:p>
            <a:endParaRPr lang="pt-BR" dirty="0"/>
          </a:p>
        </p:txBody>
      </p:sp>
      <p:sp>
        <p:nvSpPr>
          <p:cNvPr id="4" name="Slide Number Placeholder 3">
            <a:extLst>
              <a:ext uri="{FF2B5EF4-FFF2-40B4-BE49-F238E27FC236}">
                <a16:creationId xmlns:a16="http://schemas.microsoft.com/office/drawing/2014/main" id="{EA4525CF-2FE3-0D28-CC8A-786D49CECAFE}"/>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latin typeface="Arial"/>
                <a:ea typeface="Arial"/>
                <a:cs typeface="Arial"/>
                <a:sym typeface="Arial"/>
              </a:rPr>
              <a:t>12</a:t>
            </a:fld>
            <a:endParaRPr lang="pt-B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18600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 name="Google Shape;39;p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 name="Google Shape;47;p4: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 name="Google Shape;55;p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 name="Google Shape;66;p6: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 name="Google Shape;73;p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8: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 name="Google Shape;82;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vec4 </a:t>
            </a:r>
            <a:r>
              <a:rPr lang="pt-BR" dirty="0" err="1"/>
              <a:t>sdSphere</a:t>
            </a:r>
            <a:r>
              <a:rPr lang="pt-BR" dirty="0"/>
              <a:t>(vec3 </a:t>
            </a:r>
            <a:r>
              <a:rPr lang="pt-BR" dirty="0" err="1"/>
              <a:t>p</a:t>
            </a:r>
            <a:r>
              <a:rPr lang="pt-BR" dirty="0"/>
              <a:t>, </a:t>
            </a:r>
            <a:r>
              <a:rPr lang="pt-BR" dirty="0" err="1"/>
              <a:t>float</a:t>
            </a:r>
            <a:r>
              <a:rPr lang="pt-BR" dirty="0"/>
              <a:t> </a:t>
            </a:r>
            <a:r>
              <a:rPr lang="pt-BR" dirty="0" err="1"/>
              <a:t>r</a:t>
            </a:r>
            <a:r>
              <a:rPr lang="pt-BR" dirty="0"/>
              <a:t>, vec3 </a:t>
            </a:r>
            <a:r>
              <a:rPr lang="pt-BR" dirty="0" err="1"/>
              <a:t>col</a:t>
            </a:r>
            <a:r>
              <a:rPr lang="pt-BR" dirty="0"/>
              <a:t> ) {</a:t>
            </a:r>
          </a:p>
          <a:p>
            <a:r>
              <a:rPr lang="pt-BR" dirty="0"/>
              <a:t>  </a:t>
            </a:r>
            <a:r>
              <a:rPr lang="pt-BR" dirty="0" err="1"/>
              <a:t>float</a:t>
            </a:r>
            <a:r>
              <a:rPr lang="pt-BR" dirty="0"/>
              <a:t> </a:t>
            </a:r>
            <a:r>
              <a:rPr lang="pt-BR" dirty="0" err="1"/>
              <a:t>d</a:t>
            </a:r>
            <a:r>
              <a:rPr lang="pt-BR" dirty="0"/>
              <a:t> = </a:t>
            </a:r>
            <a:r>
              <a:rPr lang="pt-BR" dirty="0" err="1"/>
              <a:t>length</a:t>
            </a:r>
            <a:r>
              <a:rPr lang="pt-BR" dirty="0"/>
              <a:t>(</a:t>
            </a:r>
            <a:r>
              <a:rPr lang="pt-BR" dirty="0" err="1"/>
              <a:t>p</a:t>
            </a:r>
            <a:r>
              <a:rPr lang="pt-BR" dirty="0"/>
              <a:t>) - </a:t>
            </a:r>
            <a:r>
              <a:rPr lang="pt-BR" dirty="0" err="1"/>
              <a:t>r</a:t>
            </a:r>
            <a:r>
              <a:rPr lang="pt-BR" dirty="0"/>
              <a:t>;</a:t>
            </a:r>
          </a:p>
          <a:p>
            <a:r>
              <a:rPr lang="pt-BR" dirty="0"/>
              <a:t>  </a:t>
            </a:r>
            <a:r>
              <a:rPr lang="pt-BR" dirty="0" err="1"/>
              <a:t>return</a:t>
            </a:r>
            <a:r>
              <a:rPr lang="pt-BR" dirty="0"/>
              <a:t> vec4(</a:t>
            </a:r>
            <a:r>
              <a:rPr lang="pt-BR" dirty="0" err="1"/>
              <a:t>col</a:t>
            </a:r>
            <a:r>
              <a:rPr lang="pt-BR" dirty="0"/>
              <a:t>, </a:t>
            </a:r>
            <a:r>
              <a:rPr lang="pt-BR" dirty="0" err="1"/>
              <a:t>d</a:t>
            </a:r>
            <a:r>
              <a:rPr lang="pt-BR" dirty="0"/>
              <a:t>);</a:t>
            </a:r>
          </a:p>
          <a:p>
            <a:r>
              <a:rPr lang="pt-BR" dirty="0"/>
              <a:t>}</a:t>
            </a:r>
          </a:p>
          <a:p>
            <a:endParaRPr lang="pt-BR" dirty="0"/>
          </a:p>
          <a:p>
            <a:r>
              <a:rPr lang="pt-BR" dirty="0"/>
              <a:t>vec4 </a:t>
            </a:r>
            <a:r>
              <a:rPr lang="pt-BR" dirty="0" err="1"/>
              <a:t>minWithColor</a:t>
            </a:r>
            <a:r>
              <a:rPr lang="pt-BR" dirty="0"/>
              <a:t>(vec4 obj1, vec4 obj2) {</a:t>
            </a:r>
          </a:p>
          <a:p>
            <a:r>
              <a:rPr lang="pt-BR" dirty="0"/>
              <a:t>  </a:t>
            </a:r>
            <a:r>
              <a:rPr lang="pt-BR" dirty="0" err="1"/>
              <a:t>if</a:t>
            </a:r>
            <a:r>
              <a:rPr lang="pt-BR" dirty="0"/>
              <a:t> (obj2.a &lt; obj1.a) </a:t>
            </a:r>
            <a:r>
              <a:rPr lang="pt-BR" dirty="0" err="1"/>
              <a:t>return</a:t>
            </a:r>
            <a:r>
              <a:rPr lang="pt-BR" dirty="0"/>
              <a:t> obj2;</a:t>
            </a:r>
          </a:p>
          <a:p>
            <a:r>
              <a:rPr lang="pt-BR" dirty="0"/>
              <a:t>  </a:t>
            </a:r>
            <a:r>
              <a:rPr lang="pt-BR" dirty="0" err="1"/>
              <a:t>return</a:t>
            </a:r>
            <a:r>
              <a:rPr lang="pt-BR" dirty="0"/>
              <a:t> obj1;</a:t>
            </a:r>
          </a:p>
          <a:p>
            <a:r>
              <a:rPr lang="pt-BR" dirty="0"/>
              <a:t>}</a:t>
            </a:r>
          </a:p>
          <a:p>
            <a:endParaRPr lang="pt-BR" dirty="0"/>
          </a:p>
          <a:p>
            <a:r>
              <a:rPr lang="pt-BR" dirty="0"/>
              <a:t>vec4 </a:t>
            </a:r>
            <a:r>
              <a:rPr lang="pt-BR" dirty="0" err="1"/>
              <a:t>sdScene</a:t>
            </a:r>
            <a:r>
              <a:rPr lang="pt-BR" dirty="0"/>
              <a:t>(vec3 </a:t>
            </a:r>
            <a:r>
              <a:rPr lang="pt-BR" dirty="0" err="1"/>
              <a:t>p</a:t>
            </a:r>
            <a:r>
              <a:rPr lang="pt-BR" dirty="0"/>
              <a:t>) {</a:t>
            </a:r>
          </a:p>
          <a:p>
            <a:r>
              <a:rPr lang="pt-BR" dirty="0"/>
              <a:t>  vec4 </a:t>
            </a:r>
            <a:r>
              <a:rPr lang="pt-BR" dirty="0" err="1"/>
              <a:t>sphereLeft</a:t>
            </a:r>
            <a:r>
              <a:rPr lang="pt-BR" dirty="0"/>
              <a:t> = </a:t>
            </a:r>
            <a:r>
              <a:rPr lang="pt-BR" dirty="0" err="1"/>
              <a:t>sdSphere</a:t>
            </a:r>
            <a:r>
              <a:rPr lang="pt-BR" dirty="0"/>
              <a:t>(</a:t>
            </a:r>
            <a:r>
              <a:rPr lang="pt-BR" dirty="0" err="1"/>
              <a:t>p</a:t>
            </a:r>
            <a:r>
              <a:rPr lang="pt-BR" dirty="0"/>
              <a:t> - vec3(-2.5, 0, -2), 2.0, vec3(0.1, 0.9, 0.3));</a:t>
            </a:r>
          </a:p>
          <a:p>
            <a:r>
              <a:rPr lang="pt-BR" dirty="0"/>
              <a:t>  vec4 </a:t>
            </a:r>
            <a:r>
              <a:rPr lang="pt-BR" dirty="0" err="1"/>
              <a:t>sphereRight</a:t>
            </a:r>
            <a:r>
              <a:rPr lang="pt-BR" dirty="0"/>
              <a:t> = </a:t>
            </a:r>
            <a:r>
              <a:rPr lang="pt-BR" dirty="0" err="1"/>
              <a:t>sdSphere</a:t>
            </a:r>
            <a:r>
              <a:rPr lang="pt-BR" dirty="0"/>
              <a:t>(</a:t>
            </a:r>
            <a:r>
              <a:rPr lang="pt-BR" dirty="0" err="1"/>
              <a:t>p</a:t>
            </a:r>
            <a:r>
              <a:rPr lang="pt-BR" dirty="0"/>
              <a:t> - vec3(2.5, 0, -2), 2.0, vec3(0.1, 0.3, 0.9));</a:t>
            </a:r>
          </a:p>
          <a:p>
            <a:r>
              <a:rPr lang="pt-BR" dirty="0"/>
              <a:t>  vec4 </a:t>
            </a:r>
            <a:r>
              <a:rPr lang="pt-BR" dirty="0" err="1"/>
              <a:t>co</a:t>
            </a:r>
            <a:r>
              <a:rPr lang="pt-BR" dirty="0"/>
              <a:t> = </a:t>
            </a:r>
            <a:r>
              <a:rPr lang="pt-BR" dirty="0" err="1"/>
              <a:t>minWithColor</a:t>
            </a:r>
            <a:r>
              <a:rPr lang="pt-BR" dirty="0"/>
              <a:t>(</a:t>
            </a:r>
            <a:r>
              <a:rPr lang="pt-BR" dirty="0" err="1"/>
              <a:t>sphereLeft</a:t>
            </a:r>
            <a:r>
              <a:rPr lang="pt-BR" dirty="0"/>
              <a:t>, </a:t>
            </a:r>
            <a:r>
              <a:rPr lang="pt-BR" dirty="0" err="1"/>
              <a:t>sphereRight</a:t>
            </a:r>
            <a:r>
              <a:rPr lang="pt-BR" dirty="0"/>
              <a:t>);</a:t>
            </a:r>
          </a:p>
          <a:p>
            <a:r>
              <a:rPr lang="pt-BR" dirty="0"/>
              <a:t>  </a:t>
            </a:r>
            <a:r>
              <a:rPr lang="pt-BR" dirty="0" err="1"/>
              <a:t>return</a:t>
            </a:r>
            <a:r>
              <a:rPr lang="pt-BR" dirty="0"/>
              <a:t> </a:t>
            </a:r>
            <a:r>
              <a:rPr lang="pt-BR" dirty="0" err="1"/>
              <a:t>co</a:t>
            </a:r>
            <a:r>
              <a:rPr lang="pt-BR" dirty="0"/>
              <a:t>;</a:t>
            </a:r>
          </a:p>
          <a:p>
            <a:r>
              <a:rPr lang="pt-BR" dirty="0"/>
              <a:t>}</a:t>
            </a:r>
          </a:p>
          <a:p>
            <a:endParaRPr lang="pt-BR" dirty="0"/>
          </a:p>
          <a:p>
            <a:r>
              <a:rPr lang="pt-BR" dirty="0"/>
              <a:t>vec4 </a:t>
            </a:r>
            <a:r>
              <a:rPr lang="pt-BR" dirty="0" err="1"/>
              <a:t>rayMarch</a:t>
            </a:r>
            <a:r>
              <a:rPr lang="pt-BR" dirty="0"/>
              <a:t>(vec3 </a:t>
            </a:r>
            <a:r>
              <a:rPr lang="pt-BR" dirty="0" err="1"/>
              <a:t>ro</a:t>
            </a:r>
            <a:r>
              <a:rPr lang="pt-BR" dirty="0"/>
              <a:t>, vec3 rd, </a:t>
            </a:r>
            <a:r>
              <a:rPr lang="pt-BR" dirty="0" err="1"/>
              <a:t>float</a:t>
            </a:r>
            <a:r>
              <a:rPr lang="pt-BR" dirty="0"/>
              <a:t> start, </a:t>
            </a:r>
            <a:r>
              <a:rPr lang="pt-BR" dirty="0" err="1"/>
              <a:t>float</a:t>
            </a:r>
            <a:r>
              <a:rPr lang="pt-BR" dirty="0"/>
              <a:t> </a:t>
            </a:r>
            <a:r>
              <a:rPr lang="pt-BR" dirty="0" err="1"/>
              <a:t>end</a:t>
            </a:r>
            <a:r>
              <a:rPr lang="pt-BR" dirty="0"/>
              <a:t>) {</a:t>
            </a:r>
          </a:p>
          <a:p>
            <a:r>
              <a:rPr lang="pt-BR" dirty="0"/>
              <a:t>  </a:t>
            </a:r>
            <a:r>
              <a:rPr lang="pt-BR" dirty="0" err="1"/>
              <a:t>float</a:t>
            </a:r>
            <a:r>
              <a:rPr lang="pt-BR" dirty="0"/>
              <a:t> </a:t>
            </a:r>
            <a:r>
              <a:rPr lang="pt-BR" dirty="0" err="1"/>
              <a:t>depth</a:t>
            </a:r>
            <a:r>
              <a:rPr lang="pt-BR" dirty="0"/>
              <a:t> = start;</a:t>
            </a:r>
          </a:p>
          <a:p>
            <a:r>
              <a:rPr lang="pt-BR" dirty="0"/>
              <a:t>  vec4 </a:t>
            </a:r>
            <a:r>
              <a:rPr lang="pt-BR" dirty="0" err="1"/>
              <a:t>co</a:t>
            </a:r>
            <a:r>
              <a:rPr lang="pt-BR" dirty="0"/>
              <a:t>;</a:t>
            </a:r>
          </a:p>
          <a:p>
            <a:r>
              <a:rPr lang="pt-BR" dirty="0"/>
              <a:t>  for (</a:t>
            </a:r>
            <a:r>
              <a:rPr lang="pt-BR" dirty="0" err="1"/>
              <a:t>int</a:t>
            </a:r>
            <a:r>
              <a:rPr lang="pt-BR" dirty="0"/>
              <a:t> </a:t>
            </a:r>
            <a:r>
              <a:rPr lang="pt-BR" dirty="0" err="1"/>
              <a:t>i</a:t>
            </a:r>
            <a:r>
              <a:rPr lang="pt-BR" dirty="0"/>
              <a:t> = 0; </a:t>
            </a:r>
            <a:r>
              <a:rPr lang="pt-BR" dirty="0" err="1"/>
              <a:t>i</a:t>
            </a:r>
            <a:r>
              <a:rPr lang="pt-BR" dirty="0"/>
              <a:t> &lt; 255; </a:t>
            </a:r>
            <a:r>
              <a:rPr lang="pt-BR" dirty="0" err="1"/>
              <a:t>i</a:t>
            </a:r>
            <a:r>
              <a:rPr lang="pt-BR" dirty="0"/>
              <a:t>++) {</a:t>
            </a:r>
          </a:p>
          <a:p>
            <a:r>
              <a:rPr lang="pt-BR" dirty="0"/>
              <a:t>    vec3 </a:t>
            </a:r>
            <a:r>
              <a:rPr lang="pt-BR" dirty="0" err="1"/>
              <a:t>p</a:t>
            </a:r>
            <a:r>
              <a:rPr lang="pt-BR" dirty="0"/>
              <a:t> = </a:t>
            </a:r>
            <a:r>
              <a:rPr lang="pt-BR" dirty="0" err="1"/>
              <a:t>ro</a:t>
            </a:r>
            <a:r>
              <a:rPr lang="pt-BR" dirty="0"/>
              <a:t> + </a:t>
            </a:r>
            <a:r>
              <a:rPr lang="pt-BR" dirty="0" err="1"/>
              <a:t>depth</a:t>
            </a:r>
            <a:r>
              <a:rPr lang="pt-BR" dirty="0"/>
              <a:t> * rd;</a:t>
            </a:r>
          </a:p>
          <a:p>
            <a:r>
              <a:rPr lang="pt-BR" dirty="0"/>
              <a:t>    </a:t>
            </a:r>
            <a:r>
              <a:rPr lang="pt-BR" dirty="0" err="1"/>
              <a:t>co</a:t>
            </a:r>
            <a:r>
              <a:rPr lang="pt-BR" dirty="0"/>
              <a:t> = </a:t>
            </a:r>
            <a:r>
              <a:rPr lang="pt-BR" dirty="0" err="1"/>
              <a:t>sdScene</a:t>
            </a:r>
            <a:r>
              <a:rPr lang="pt-BR" dirty="0"/>
              <a:t>(</a:t>
            </a:r>
            <a:r>
              <a:rPr lang="pt-BR" dirty="0" err="1"/>
              <a:t>p</a:t>
            </a:r>
            <a:r>
              <a:rPr lang="pt-BR" dirty="0"/>
              <a:t>);</a:t>
            </a:r>
          </a:p>
          <a:p>
            <a:r>
              <a:rPr lang="pt-BR" dirty="0"/>
              <a:t>    </a:t>
            </a:r>
            <a:r>
              <a:rPr lang="pt-BR" dirty="0" err="1"/>
              <a:t>depth</a:t>
            </a:r>
            <a:r>
              <a:rPr lang="pt-BR" dirty="0"/>
              <a:t> += </a:t>
            </a:r>
            <a:r>
              <a:rPr lang="pt-BR" dirty="0" err="1"/>
              <a:t>co.a</a:t>
            </a:r>
            <a:r>
              <a:rPr lang="pt-BR" dirty="0"/>
              <a:t>;</a:t>
            </a:r>
          </a:p>
          <a:p>
            <a:r>
              <a:rPr lang="pt-BR" dirty="0"/>
              <a:t>    </a:t>
            </a:r>
            <a:r>
              <a:rPr lang="pt-BR" dirty="0" err="1"/>
              <a:t>if</a:t>
            </a:r>
            <a:r>
              <a:rPr lang="pt-BR" dirty="0"/>
              <a:t> (</a:t>
            </a:r>
            <a:r>
              <a:rPr lang="pt-BR" dirty="0" err="1"/>
              <a:t>co.a</a:t>
            </a:r>
            <a:r>
              <a:rPr lang="pt-BR" dirty="0"/>
              <a:t> &lt; 0.001 || </a:t>
            </a:r>
            <a:r>
              <a:rPr lang="pt-BR" dirty="0" err="1"/>
              <a:t>depth</a:t>
            </a:r>
            <a:r>
              <a:rPr lang="pt-BR" dirty="0"/>
              <a:t> &gt; </a:t>
            </a:r>
            <a:r>
              <a:rPr lang="pt-BR" dirty="0" err="1"/>
              <a:t>end</a:t>
            </a:r>
            <a:r>
              <a:rPr lang="pt-BR" dirty="0"/>
              <a:t>) break;</a:t>
            </a:r>
          </a:p>
          <a:p>
            <a:r>
              <a:rPr lang="pt-BR" dirty="0"/>
              <a:t>  }</a:t>
            </a:r>
          </a:p>
          <a:p>
            <a:r>
              <a:rPr lang="pt-BR" dirty="0"/>
              <a:t>  </a:t>
            </a:r>
            <a:r>
              <a:rPr lang="pt-BR" dirty="0" err="1"/>
              <a:t>return</a:t>
            </a:r>
            <a:r>
              <a:rPr lang="pt-BR" dirty="0"/>
              <a:t> vec4(</a:t>
            </a:r>
            <a:r>
              <a:rPr lang="pt-BR" dirty="0" err="1"/>
              <a:t>co.rgb</a:t>
            </a:r>
            <a:r>
              <a:rPr lang="pt-BR" dirty="0"/>
              <a:t>, </a:t>
            </a:r>
            <a:r>
              <a:rPr lang="pt-BR" dirty="0" err="1"/>
              <a:t>depth</a:t>
            </a:r>
            <a:r>
              <a:rPr lang="pt-BR" dirty="0"/>
              <a:t>);</a:t>
            </a:r>
          </a:p>
          <a:p>
            <a:r>
              <a:rPr lang="pt-BR" dirty="0"/>
              <a:t>}</a:t>
            </a:r>
          </a:p>
          <a:p>
            <a:endParaRPr lang="pt-BR" dirty="0"/>
          </a:p>
          <a:p>
            <a:r>
              <a:rPr lang="pt-BR" dirty="0"/>
              <a:t>vec3 </a:t>
            </a:r>
            <a:r>
              <a:rPr lang="pt-BR" dirty="0" err="1"/>
              <a:t>calcNormal</a:t>
            </a:r>
            <a:r>
              <a:rPr lang="pt-BR" dirty="0"/>
              <a:t>(vec3 </a:t>
            </a:r>
            <a:r>
              <a:rPr lang="pt-BR" dirty="0" err="1"/>
              <a:t>p</a:t>
            </a:r>
            <a:r>
              <a:rPr lang="pt-BR" dirty="0"/>
              <a:t>) {</a:t>
            </a:r>
          </a:p>
          <a:p>
            <a:r>
              <a:rPr lang="pt-BR" dirty="0"/>
              <a:t>  vec2 e = vec2(1.0, -1.0) * 0.0005; // </a:t>
            </a:r>
            <a:r>
              <a:rPr lang="pt-BR" dirty="0" err="1"/>
              <a:t>epsilon</a:t>
            </a:r>
            <a:endParaRPr lang="pt-BR" dirty="0"/>
          </a:p>
          <a:p>
            <a:r>
              <a:rPr lang="pt-BR" dirty="0"/>
              <a:t>  </a:t>
            </a:r>
            <a:r>
              <a:rPr lang="pt-BR" dirty="0" err="1"/>
              <a:t>return</a:t>
            </a:r>
            <a:r>
              <a:rPr lang="pt-BR" dirty="0"/>
              <a:t> normalize(</a:t>
            </a:r>
          </a:p>
          <a:p>
            <a:r>
              <a:rPr lang="pt-BR" dirty="0"/>
              <a:t>  </a:t>
            </a:r>
            <a:r>
              <a:rPr lang="pt-BR" dirty="0" err="1"/>
              <a:t>e.xyy</a:t>
            </a:r>
            <a:r>
              <a:rPr lang="pt-BR" dirty="0"/>
              <a:t> * </a:t>
            </a:r>
            <a:r>
              <a:rPr lang="pt-BR" dirty="0" err="1"/>
              <a:t>sdScene</a:t>
            </a:r>
            <a:r>
              <a:rPr lang="pt-BR" dirty="0"/>
              <a:t>(</a:t>
            </a:r>
            <a:r>
              <a:rPr lang="pt-BR" dirty="0" err="1"/>
              <a:t>p</a:t>
            </a:r>
            <a:r>
              <a:rPr lang="pt-BR" dirty="0"/>
              <a:t> + </a:t>
            </a:r>
            <a:r>
              <a:rPr lang="pt-BR" dirty="0" err="1"/>
              <a:t>e.xyy</a:t>
            </a:r>
            <a:r>
              <a:rPr lang="pt-BR" dirty="0"/>
              <a:t>).a + </a:t>
            </a:r>
          </a:p>
          <a:p>
            <a:r>
              <a:rPr lang="pt-BR" dirty="0"/>
              <a:t>  </a:t>
            </a:r>
            <a:r>
              <a:rPr lang="pt-BR" dirty="0" err="1"/>
              <a:t>e.yyx</a:t>
            </a:r>
            <a:r>
              <a:rPr lang="pt-BR" dirty="0"/>
              <a:t> * </a:t>
            </a:r>
            <a:r>
              <a:rPr lang="pt-BR" dirty="0" err="1"/>
              <a:t>sdScene</a:t>
            </a:r>
            <a:r>
              <a:rPr lang="pt-BR" dirty="0"/>
              <a:t>(</a:t>
            </a:r>
            <a:r>
              <a:rPr lang="pt-BR" dirty="0" err="1"/>
              <a:t>p</a:t>
            </a:r>
            <a:r>
              <a:rPr lang="pt-BR" dirty="0"/>
              <a:t> + </a:t>
            </a:r>
            <a:r>
              <a:rPr lang="pt-BR" dirty="0" err="1"/>
              <a:t>e.yyx</a:t>
            </a:r>
            <a:r>
              <a:rPr lang="pt-BR" dirty="0"/>
              <a:t>).a +</a:t>
            </a:r>
          </a:p>
          <a:p>
            <a:r>
              <a:rPr lang="pt-BR" dirty="0"/>
              <a:t>  </a:t>
            </a:r>
            <a:r>
              <a:rPr lang="pt-BR" dirty="0" err="1"/>
              <a:t>e.yxy</a:t>
            </a:r>
            <a:r>
              <a:rPr lang="pt-BR" dirty="0"/>
              <a:t> * </a:t>
            </a:r>
            <a:r>
              <a:rPr lang="pt-BR" dirty="0" err="1"/>
              <a:t>sdScene</a:t>
            </a:r>
            <a:r>
              <a:rPr lang="pt-BR" dirty="0"/>
              <a:t>(</a:t>
            </a:r>
            <a:r>
              <a:rPr lang="pt-BR" dirty="0" err="1"/>
              <a:t>p</a:t>
            </a:r>
            <a:r>
              <a:rPr lang="pt-BR" dirty="0"/>
              <a:t> + </a:t>
            </a:r>
            <a:r>
              <a:rPr lang="pt-BR" dirty="0" err="1"/>
              <a:t>e.yxy</a:t>
            </a:r>
            <a:r>
              <a:rPr lang="pt-BR" dirty="0"/>
              <a:t>).a + </a:t>
            </a:r>
          </a:p>
          <a:p>
            <a:r>
              <a:rPr lang="pt-BR" dirty="0"/>
              <a:t>  </a:t>
            </a:r>
            <a:r>
              <a:rPr lang="pt-BR" dirty="0" err="1"/>
              <a:t>e.xxx</a:t>
            </a:r>
            <a:r>
              <a:rPr lang="pt-BR" dirty="0"/>
              <a:t> * </a:t>
            </a:r>
            <a:r>
              <a:rPr lang="pt-BR" dirty="0" err="1"/>
              <a:t>sdScene</a:t>
            </a:r>
            <a:r>
              <a:rPr lang="pt-BR" dirty="0"/>
              <a:t>(</a:t>
            </a:r>
            <a:r>
              <a:rPr lang="pt-BR" dirty="0" err="1"/>
              <a:t>p</a:t>
            </a:r>
            <a:r>
              <a:rPr lang="pt-BR" dirty="0"/>
              <a:t> + </a:t>
            </a:r>
            <a:r>
              <a:rPr lang="pt-BR" dirty="0" err="1"/>
              <a:t>e.xxx</a:t>
            </a:r>
            <a:r>
              <a:rPr lang="pt-BR" dirty="0"/>
              <a:t>).a);</a:t>
            </a:r>
          </a:p>
          <a:p>
            <a:r>
              <a:rPr lang="pt-BR" dirty="0"/>
              <a:t>}</a:t>
            </a:r>
          </a:p>
          <a:p>
            <a:endParaRPr lang="pt-BR" dirty="0"/>
          </a:p>
          <a:p>
            <a:r>
              <a:rPr lang="pt-BR" dirty="0" err="1"/>
              <a:t>void</a:t>
            </a:r>
            <a:r>
              <a:rPr lang="pt-BR" dirty="0"/>
              <a:t> </a:t>
            </a:r>
            <a:r>
              <a:rPr lang="pt-BR" dirty="0" err="1"/>
              <a:t>mainImage</a:t>
            </a:r>
            <a:r>
              <a:rPr lang="pt-BR" dirty="0"/>
              <a:t>( out vec4 </a:t>
            </a:r>
            <a:r>
              <a:rPr lang="pt-BR" dirty="0" err="1"/>
              <a:t>fragColor</a:t>
            </a:r>
            <a:r>
              <a:rPr lang="pt-BR" dirty="0"/>
              <a:t>, in vec2 </a:t>
            </a:r>
            <a:r>
              <a:rPr lang="pt-BR" dirty="0" err="1"/>
              <a:t>fragCoord</a:t>
            </a:r>
            <a:r>
              <a:rPr lang="pt-BR" dirty="0"/>
              <a:t> ) {</a:t>
            </a:r>
          </a:p>
          <a:p>
            <a:r>
              <a:rPr lang="pt-BR" dirty="0"/>
              <a:t>  vec2 </a:t>
            </a:r>
            <a:r>
              <a:rPr lang="pt-BR" dirty="0" err="1"/>
              <a:t>uv</a:t>
            </a:r>
            <a:r>
              <a:rPr lang="pt-BR" dirty="0"/>
              <a:t> = (fragCoord-.5*</a:t>
            </a:r>
            <a:r>
              <a:rPr lang="pt-BR" dirty="0" err="1"/>
              <a:t>iResolution.xy</a:t>
            </a:r>
            <a:r>
              <a:rPr lang="pt-BR" dirty="0"/>
              <a:t>)/</a:t>
            </a:r>
            <a:r>
              <a:rPr lang="pt-BR" dirty="0" err="1"/>
              <a:t>iResolution.y</a:t>
            </a:r>
            <a:r>
              <a:rPr lang="pt-BR" dirty="0"/>
              <a:t>;</a:t>
            </a:r>
          </a:p>
          <a:p>
            <a:r>
              <a:rPr lang="pt-BR" dirty="0"/>
              <a:t>  vec3 </a:t>
            </a:r>
            <a:r>
              <a:rPr lang="pt-BR" dirty="0" err="1"/>
              <a:t>col</a:t>
            </a:r>
            <a:r>
              <a:rPr lang="pt-BR" dirty="0"/>
              <a:t> = vec3(0);</a:t>
            </a:r>
          </a:p>
          <a:p>
            <a:r>
              <a:rPr lang="pt-BR" dirty="0"/>
              <a:t>  vec3 </a:t>
            </a:r>
            <a:r>
              <a:rPr lang="pt-BR" dirty="0" err="1"/>
              <a:t>ro</a:t>
            </a:r>
            <a:r>
              <a:rPr lang="pt-BR" dirty="0"/>
              <a:t> = vec3(0, 0, 5);</a:t>
            </a:r>
          </a:p>
          <a:p>
            <a:r>
              <a:rPr lang="pt-BR" dirty="0"/>
              <a:t>  vec3 rd = normalize(vec3(</a:t>
            </a:r>
            <a:r>
              <a:rPr lang="pt-BR" dirty="0" err="1"/>
              <a:t>uv</a:t>
            </a:r>
            <a:r>
              <a:rPr lang="pt-BR" dirty="0"/>
              <a:t>, -1));</a:t>
            </a:r>
          </a:p>
          <a:p>
            <a:r>
              <a:rPr lang="pt-BR" dirty="0"/>
              <a:t>  vec4 </a:t>
            </a:r>
            <a:r>
              <a:rPr lang="pt-BR" dirty="0" err="1"/>
              <a:t>co</a:t>
            </a:r>
            <a:r>
              <a:rPr lang="pt-BR" dirty="0"/>
              <a:t> = </a:t>
            </a:r>
            <a:r>
              <a:rPr lang="pt-BR" dirty="0" err="1"/>
              <a:t>rayMarch</a:t>
            </a:r>
            <a:r>
              <a:rPr lang="pt-BR" dirty="0"/>
              <a:t>(</a:t>
            </a:r>
            <a:r>
              <a:rPr lang="pt-BR" dirty="0" err="1"/>
              <a:t>ro</a:t>
            </a:r>
            <a:r>
              <a:rPr lang="pt-BR" dirty="0"/>
              <a:t>, rd, 0.01, 100.0);</a:t>
            </a:r>
          </a:p>
          <a:p>
            <a:endParaRPr lang="pt-BR" dirty="0"/>
          </a:p>
          <a:p>
            <a:r>
              <a:rPr lang="pt-BR" dirty="0"/>
              <a:t>  </a:t>
            </a:r>
            <a:r>
              <a:rPr lang="pt-BR" dirty="0" err="1"/>
              <a:t>if</a:t>
            </a:r>
            <a:r>
              <a:rPr lang="pt-BR" dirty="0"/>
              <a:t> (</a:t>
            </a:r>
            <a:r>
              <a:rPr lang="pt-BR" dirty="0" err="1"/>
              <a:t>co.a</a:t>
            </a:r>
            <a:r>
              <a:rPr lang="pt-BR" dirty="0"/>
              <a:t> &gt; 100.0) </a:t>
            </a:r>
            <a:r>
              <a:rPr lang="pt-BR" dirty="0" err="1"/>
              <a:t>col</a:t>
            </a:r>
            <a:r>
              <a:rPr lang="pt-BR" dirty="0"/>
              <a:t> = vec3(0.6);</a:t>
            </a:r>
          </a:p>
          <a:p>
            <a:r>
              <a:rPr lang="pt-BR" dirty="0"/>
              <a:t>  </a:t>
            </a:r>
            <a:r>
              <a:rPr lang="pt-BR" dirty="0" err="1"/>
              <a:t>else</a:t>
            </a:r>
            <a:r>
              <a:rPr lang="pt-BR" dirty="0"/>
              <a:t> {</a:t>
            </a:r>
          </a:p>
          <a:p>
            <a:r>
              <a:rPr lang="pt-BR" dirty="0"/>
              <a:t>    vec3 </a:t>
            </a:r>
            <a:r>
              <a:rPr lang="pt-BR" dirty="0" err="1"/>
              <a:t>p</a:t>
            </a:r>
            <a:r>
              <a:rPr lang="pt-BR" dirty="0"/>
              <a:t> = </a:t>
            </a:r>
            <a:r>
              <a:rPr lang="pt-BR" dirty="0" err="1"/>
              <a:t>ro</a:t>
            </a:r>
            <a:r>
              <a:rPr lang="pt-BR" dirty="0"/>
              <a:t> + rd * </a:t>
            </a:r>
            <a:r>
              <a:rPr lang="pt-BR" dirty="0" err="1"/>
              <a:t>co.a</a:t>
            </a:r>
            <a:r>
              <a:rPr lang="pt-BR" dirty="0"/>
              <a:t>;</a:t>
            </a:r>
          </a:p>
          <a:p>
            <a:r>
              <a:rPr lang="pt-BR" dirty="0"/>
              <a:t>    vec3 normal = </a:t>
            </a:r>
            <a:r>
              <a:rPr lang="pt-BR" dirty="0" err="1"/>
              <a:t>calcNormal</a:t>
            </a:r>
            <a:r>
              <a:rPr lang="pt-BR" dirty="0"/>
              <a:t>(</a:t>
            </a:r>
            <a:r>
              <a:rPr lang="pt-BR" dirty="0" err="1"/>
              <a:t>p</a:t>
            </a:r>
            <a:r>
              <a:rPr lang="pt-BR" dirty="0"/>
              <a:t>);</a:t>
            </a:r>
          </a:p>
          <a:p>
            <a:r>
              <a:rPr lang="pt-BR" dirty="0"/>
              <a:t>    vec3 </a:t>
            </a:r>
            <a:r>
              <a:rPr lang="pt-BR" dirty="0" err="1"/>
              <a:t>lightPos</a:t>
            </a:r>
            <a:r>
              <a:rPr lang="pt-BR" dirty="0"/>
              <a:t> = vec3(-2, 2, 4);</a:t>
            </a:r>
          </a:p>
          <a:p>
            <a:r>
              <a:rPr lang="pt-BR" dirty="0"/>
              <a:t>    vec3 </a:t>
            </a:r>
            <a:r>
              <a:rPr lang="pt-BR" dirty="0" err="1"/>
              <a:t>lightDir</a:t>
            </a:r>
            <a:r>
              <a:rPr lang="pt-BR" dirty="0"/>
              <a:t> = normalize(</a:t>
            </a:r>
            <a:r>
              <a:rPr lang="pt-BR" dirty="0" err="1"/>
              <a:t>lightPos</a:t>
            </a:r>
            <a:r>
              <a:rPr lang="pt-BR" dirty="0"/>
              <a:t> - </a:t>
            </a:r>
            <a:r>
              <a:rPr lang="pt-BR" dirty="0" err="1"/>
              <a:t>p</a:t>
            </a:r>
            <a:r>
              <a:rPr lang="pt-BR" dirty="0"/>
              <a:t>);</a:t>
            </a:r>
          </a:p>
          <a:p>
            <a:r>
              <a:rPr lang="pt-BR" dirty="0"/>
              <a:t>    </a:t>
            </a:r>
            <a:r>
              <a:rPr lang="pt-BR" dirty="0" err="1"/>
              <a:t>float</a:t>
            </a:r>
            <a:r>
              <a:rPr lang="pt-BR" dirty="0"/>
              <a:t> </a:t>
            </a:r>
            <a:r>
              <a:rPr lang="pt-BR" dirty="0" err="1"/>
              <a:t>ambient</a:t>
            </a:r>
            <a:r>
              <a:rPr lang="pt-BR" dirty="0"/>
              <a:t> = 0.2;</a:t>
            </a:r>
          </a:p>
          <a:p>
            <a:r>
              <a:rPr lang="pt-BR" dirty="0"/>
              <a:t>    </a:t>
            </a:r>
            <a:r>
              <a:rPr lang="pt-BR" dirty="0" err="1"/>
              <a:t>float</a:t>
            </a:r>
            <a:r>
              <a:rPr lang="pt-BR" dirty="0"/>
              <a:t> </a:t>
            </a:r>
            <a:r>
              <a:rPr lang="pt-BR" dirty="0" err="1"/>
              <a:t>difuse</a:t>
            </a:r>
            <a:r>
              <a:rPr lang="pt-BR" dirty="0"/>
              <a:t> = </a:t>
            </a:r>
            <a:r>
              <a:rPr lang="pt-BR" dirty="0" err="1"/>
              <a:t>clamp</a:t>
            </a:r>
            <a:r>
              <a:rPr lang="pt-BR" dirty="0"/>
              <a:t>(</a:t>
            </a:r>
            <a:r>
              <a:rPr lang="pt-BR" dirty="0" err="1"/>
              <a:t>dot</a:t>
            </a:r>
            <a:r>
              <a:rPr lang="pt-BR" dirty="0"/>
              <a:t>(normal, </a:t>
            </a:r>
            <a:r>
              <a:rPr lang="pt-BR" dirty="0" err="1"/>
              <a:t>lightDir</a:t>
            </a:r>
            <a:r>
              <a:rPr lang="pt-BR" dirty="0"/>
              <a:t>),ambient,1.);</a:t>
            </a:r>
          </a:p>
          <a:p>
            <a:r>
              <a:rPr lang="pt-BR" dirty="0"/>
              <a:t>    </a:t>
            </a:r>
            <a:r>
              <a:rPr lang="pt-BR" dirty="0" err="1"/>
              <a:t>col</a:t>
            </a:r>
            <a:r>
              <a:rPr lang="pt-BR" dirty="0"/>
              <a:t> = </a:t>
            </a:r>
            <a:r>
              <a:rPr lang="pt-BR" dirty="0" err="1"/>
              <a:t>difuse</a:t>
            </a:r>
            <a:r>
              <a:rPr lang="pt-BR" dirty="0"/>
              <a:t> * </a:t>
            </a:r>
            <a:r>
              <a:rPr lang="pt-BR" dirty="0" err="1"/>
              <a:t>co.rgb</a:t>
            </a:r>
            <a:r>
              <a:rPr lang="pt-BR" dirty="0"/>
              <a:t>;</a:t>
            </a:r>
          </a:p>
          <a:p>
            <a:r>
              <a:rPr lang="pt-BR" dirty="0"/>
              <a:t>  }</a:t>
            </a:r>
          </a:p>
          <a:p>
            <a:endParaRPr lang="pt-BR" dirty="0"/>
          </a:p>
          <a:p>
            <a:r>
              <a:rPr lang="pt-BR" dirty="0"/>
              <a:t>  </a:t>
            </a:r>
            <a:r>
              <a:rPr lang="pt-BR" dirty="0" err="1"/>
              <a:t>fragColor</a:t>
            </a:r>
            <a:r>
              <a:rPr lang="pt-BR" dirty="0"/>
              <a:t> = vec4(</a:t>
            </a:r>
            <a:r>
              <a:rPr lang="pt-BR" dirty="0" err="1"/>
              <a:t>col</a:t>
            </a:r>
            <a:r>
              <a:rPr lang="pt-BR" dirty="0"/>
              <a:t>, 1.0);</a:t>
            </a:r>
          </a:p>
          <a:p>
            <a:r>
              <a:rPr lang="pt-BR" dirty="0"/>
              <a:t>}</a:t>
            </a:r>
          </a:p>
          <a:p>
            <a:endParaRPr lang="pt-BR"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latin typeface="Arial"/>
                <a:ea typeface="Arial"/>
                <a:cs typeface="Arial"/>
                <a:sym typeface="Arial"/>
              </a:rPr>
              <a:t>2</a:t>
            </a:fld>
            <a:endParaRPr lang="pt-B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25651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1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1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1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4: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1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16: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18: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1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2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latin typeface="Arial"/>
                <a:ea typeface="Arial"/>
                <a:cs typeface="Arial"/>
                <a:sym typeface="Arial"/>
              </a:rPr>
              <a:t>3</a:t>
            </a:fld>
            <a:endParaRPr lang="pt-B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623116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fc614b5165_0_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8" name="Google Shape;538;gfc614b5165_0_68: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sdPlane</a:t>
            </a:r>
            <a:r>
              <a:rPr lang="pt-BR" dirty="0">
                <a:latin typeface="Courier New" panose="02070309020205020404" pitchFamily="49" charset="0"/>
                <a:cs typeface="Courier New" panose="02070309020205020404" pitchFamily="49" charset="0"/>
              </a:rPr>
              <a:t>( vec3 </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vec3 </a:t>
            </a:r>
            <a:r>
              <a:rPr lang="pt-BR" dirty="0" err="1">
                <a:latin typeface="Courier New" panose="02070309020205020404" pitchFamily="49" charset="0"/>
                <a:cs typeface="Courier New" panose="02070309020205020404" pitchFamily="49" charset="0"/>
              </a:rPr>
              <a:t>n</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h</a:t>
            </a:r>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n</a:t>
            </a:r>
            <a:r>
              <a:rPr lang="pt-BR" dirty="0">
                <a:latin typeface="Courier New" panose="02070309020205020404" pitchFamily="49" charset="0"/>
                <a:cs typeface="Courier New" panose="02070309020205020404" pitchFamily="49" charset="0"/>
              </a:rPr>
              <a:t> must </a:t>
            </a:r>
            <a:r>
              <a:rPr lang="pt-BR" dirty="0" err="1">
                <a:latin typeface="Courier New" panose="02070309020205020404" pitchFamily="49" charset="0"/>
                <a:cs typeface="Courier New" panose="02070309020205020404" pitchFamily="49" charset="0"/>
              </a:rPr>
              <a:t>be</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normalized</a:t>
            </a:r>
            <a:endParaRPr lang="pt-BR" dirty="0">
              <a:latin typeface="Courier New" panose="02070309020205020404" pitchFamily="49" charset="0"/>
              <a:cs typeface="Courier New" panose="02070309020205020404" pitchFamily="49" charset="0"/>
            </a:endParaRP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return</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dot</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p,n</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h</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a:t>
            </a:r>
          </a:p>
          <a:p>
            <a:endParaRPr lang="pt-BR" dirty="0">
              <a:latin typeface="Courier New" panose="02070309020205020404" pitchFamily="49" charset="0"/>
              <a:cs typeface="Courier New" panose="02070309020205020404" pitchFamily="49" charset="0"/>
            </a:endParaRPr>
          </a:p>
          <a:p>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sdPyramid</a:t>
            </a:r>
            <a:r>
              <a:rPr lang="pt-BR" dirty="0">
                <a:latin typeface="Courier New" panose="02070309020205020404" pitchFamily="49" charset="0"/>
                <a:cs typeface="Courier New" panose="02070309020205020404" pitchFamily="49" charset="0"/>
              </a:rPr>
              <a:t>( vec3 </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h</a:t>
            </a:r>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m2 = </a:t>
            </a:r>
            <a:r>
              <a:rPr lang="pt-BR" dirty="0" err="1">
                <a:latin typeface="Courier New" panose="02070309020205020404" pitchFamily="49" charset="0"/>
                <a:cs typeface="Courier New" panose="02070309020205020404" pitchFamily="49" charset="0"/>
              </a:rPr>
              <a:t>h</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h</a:t>
            </a:r>
            <a:r>
              <a:rPr lang="pt-BR" dirty="0">
                <a:latin typeface="Courier New" panose="02070309020205020404" pitchFamily="49" charset="0"/>
                <a:cs typeface="Courier New" panose="02070309020205020404" pitchFamily="49" charset="0"/>
              </a:rPr>
              <a:t> + 0.25;</a:t>
            </a:r>
          </a:p>
          <a:p>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p.xz</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abs</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p.xz</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p.xz</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p.z</a:t>
            </a:r>
            <a:r>
              <a:rPr lang="pt-BR" dirty="0">
                <a:latin typeface="Courier New" panose="02070309020205020404" pitchFamily="49" charset="0"/>
                <a:cs typeface="Courier New" panose="02070309020205020404" pitchFamily="49" charset="0"/>
              </a:rPr>
              <a:t>&gt;</a:t>
            </a:r>
            <a:r>
              <a:rPr lang="pt-BR" dirty="0" err="1">
                <a:latin typeface="Courier New" panose="02070309020205020404" pitchFamily="49" charset="0"/>
                <a:cs typeface="Courier New" panose="02070309020205020404" pitchFamily="49" charset="0"/>
              </a:rPr>
              <a:t>p.x</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p.zx</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p.xz</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p.xz</a:t>
            </a:r>
            <a:r>
              <a:rPr lang="pt-BR" dirty="0">
                <a:latin typeface="Courier New" panose="02070309020205020404" pitchFamily="49" charset="0"/>
                <a:cs typeface="Courier New" panose="02070309020205020404" pitchFamily="49" charset="0"/>
              </a:rPr>
              <a:t> -= 0.5;</a:t>
            </a:r>
          </a:p>
          <a:p>
            <a:endParaRPr lang="pt-BR" dirty="0">
              <a:latin typeface="Courier New" panose="02070309020205020404" pitchFamily="49" charset="0"/>
              <a:cs typeface="Courier New" panose="02070309020205020404" pitchFamily="49" charset="0"/>
            </a:endParaRPr>
          </a:p>
          <a:p>
            <a:r>
              <a:rPr lang="pt-BR" dirty="0">
                <a:latin typeface="Courier New" panose="02070309020205020404" pitchFamily="49" charset="0"/>
                <a:cs typeface="Courier New" panose="02070309020205020404" pitchFamily="49" charset="0"/>
              </a:rPr>
              <a:t>  vec3 </a:t>
            </a:r>
            <a:r>
              <a:rPr lang="pt-BR" dirty="0" err="1">
                <a:latin typeface="Courier New" panose="02070309020205020404" pitchFamily="49" charset="0"/>
                <a:cs typeface="Courier New" panose="02070309020205020404" pitchFamily="49" charset="0"/>
              </a:rPr>
              <a:t>q</a:t>
            </a:r>
            <a:r>
              <a:rPr lang="pt-BR" dirty="0">
                <a:latin typeface="Courier New" panose="02070309020205020404" pitchFamily="49" charset="0"/>
                <a:cs typeface="Courier New" panose="02070309020205020404" pitchFamily="49" charset="0"/>
              </a:rPr>
              <a:t> = vec3( </a:t>
            </a:r>
            <a:r>
              <a:rPr lang="pt-BR" dirty="0" err="1">
                <a:latin typeface="Courier New" panose="02070309020205020404" pitchFamily="49" charset="0"/>
                <a:cs typeface="Courier New" panose="02070309020205020404" pitchFamily="49" charset="0"/>
              </a:rPr>
              <a:t>p.z</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h</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p.y</a:t>
            </a:r>
            <a:r>
              <a:rPr lang="pt-BR" dirty="0">
                <a:latin typeface="Courier New" panose="02070309020205020404" pitchFamily="49" charset="0"/>
                <a:cs typeface="Courier New" panose="02070309020205020404" pitchFamily="49" charset="0"/>
              </a:rPr>
              <a:t> - 0.5*</a:t>
            </a:r>
            <a:r>
              <a:rPr lang="pt-BR" dirty="0" err="1">
                <a:latin typeface="Courier New" panose="02070309020205020404" pitchFamily="49" charset="0"/>
                <a:cs typeface="Courier New" panose="02070309020205020404" pitchFamily="49" charset="0"/>
              </a:rPr>
              <a:t>p.x</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h</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p.x</a:t>
            </a:r>
            <a:r>
              <a:rPr lang="pt-BR" dirty="0">
                <a:latin typeface="Courier New" panose="02070309020205020404" pitchFamily="49" charset="0"/>
                <a:cs typeface="Courier New" panose="02070309020205020404" pitchFamily="49" charset="0"/>
              </a:rPr>
              <a:t> + 0.5*</a:t>
            </a:r>
            <a:r>
              <a:rPr lang="pt-BR" dirty="0" err="1">
                <a:latin typeface="Courier New" panose="02070309020205020404" pitchFamily="49" charset="0"/>
                <a:cs typeface="Courier New" panose="02070309020205020404" pitchFamily="49" charset="0"/>
              </a:rPr>
              <a:t>p.y</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s</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max</a:t>
            </a:r>
            <a:r>
              <a:rPr lang="pt-BR" dirty="0">
                <a:latin typeface="Courier New" panose="02070309020205020404" pitchFamily="49" charset="0"/>
                <a:cs typeface="Courier New" panose="02070309020205020404" pitchFamily="49" charset="0"/>
              </a:rPr>
              <a:t>(-q.x,0.0);</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t</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clamp</a:t>
            </a:r>
            <a:r>
              <a:rPr lang="pt-BR" dirty="0">
                <a:latin typeface="Courier New" panose="02070309020205020404" pitchFamily="49" charset="0"/>
                <a:cs typeface="Courier New" panose="02070309020205020404" pitchFamily="49" charset="0"/>
              </a:rPr>
              <a:t>( (q.y-0.5*</a:t>
            </a:r>
            <a:r>
              <a:rPr lang="pt-BR" dirty="0" err="1">
                <a:latin typeface="Courier New" panose="02070309020205020404" pitchFamily="49" charset="0"/>
                <a:cs typeface="Courier New" panose="02070309020205020404" pitchFamily="49" charset="0"/>
              </a:rPr>
              <a:t>p.z</a:t>
            </a:r>
            <a:r>
              <a:rPr lang="pt-BR" dirty="0">
                <a:latin typeface="Courier New" panose="02070309020205020404" pitchFamily="49" charset="0"/>
                <a:cs typeface="Courier New" panose="02070309020205020404" pitchFamily="49" charset="0"/>
              </a:rPr>
              <a:t>)/(m2+0.25), 0.0, 1.0 );</a:t>
            </a:r>
          </a:p>
          <a:p>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 = m2*(</a:t>
            </a:r>
            <a:r>
              <a:rPr lang="pt-BR" dirty="0" err="1">
                <a:latin typeface="Courier New" panose="02070309020205020404" pitchFamily="49" charset="0"/>
                <a:cs typeface="Courier New" panose="02070309020205020404" pitchFamily="49" charset="0"/>
              </a:rPr>
              <a:t>q.x+s</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q.x+s</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q.y</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q.y</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b</a:t>
            </a:r>
            <a:r>
              <a:rPr lang="pt-BR" dirty="0">
                <a:latin typeface="Courier New" panose="02070309020205020404" pitchFamily="49" charset="0"/>
                <a:cs typeface="Courier New" panose="02070309020205020404" pitchFamily="49" charset="0"/>
              </a:rPr>
              <a:t> = m2*(q.x+0.5*</a:t>
            </a:r>
            <a:r>
              <a:rPr lang="pt-BR" dirty="0" err="1">
                <a:latin typeface="Courier New" panose="02070309020205020404" pitchFamily="49" charset="0"/>
                <a:cs typeface="Courier New" panose="02070309020205020404" pitchFamily="49" charset="0"/>
              </a:rPr>
              <a:t>t</a:t>
            </a:r>
            <a:r>
              <a:rPr lang="pt-BR" dirty="0">
                <a:latin typeface="Courier New" panose="02070309020205020404" pitchFamily="49" charset="0"/>
                <a:cs typeface="Courier New" panose="02070309020205020404" pitchFamily="49" charset="0"/>
              </a:rPr>
              <a:t>)*(q.x+0.5*</a:t>
            </a:r>
            <a:r>
              <a:rPr lang="pt-BR" dirty="0" err="1">
                <a:latin typeface="Courier New" panose="02070309020205020404" pitchFamily="49" charset="0"/>
                <a:cs typeface="Courier New" panose="02070309020205020404" pitchFamily="49" charset="0"/>
              </a:rPr>
              <a:t>t</a:t>
            </a:r>
            <a:r>
              <a:rPr lang="pt-BR" dirty="0">
                <a:latin typeface="Courier New" panose="02070309020205020404" pitchFamily="49" charset="0"/>
                <a:cs typeface="Courier New" panose="02070309020205020404" pitchFamily="49" charset="0"/>
              </a:rPr>
              <a:t>) + (q.y-m2*</a:t>
            </a:r>
            <a:r>
              <a:rPr lang="pt-BR" dirty="0" err="1">
                <a:latin typeface="Courier New" panose="02070309020205020404" pitchFamily="49" charset="0"/>
                <a:cs typeface="Courier New" panose="02070309020205020404" pitchFamily="49" charset="0"/>
              </a:rPr>
              <a:t>t</a:t>
            </a:r>
            <a:r>
              <a:rPr lang="pt-BR" dirty="0">
                <a:latin typeface="Courier New" panose="02070309020205020404" pitchFamily="49" charset="0"/>
                <a:cs typeface="Courier New" panose="02070309020205020404" pitchFamily="49" charset="0"/>
              </a:rPr>
              <a:t>)*(q.y-m2*</a:t>
            </a:r>
            <a:r>
              <a:rPr lang="pt-BR" dirty="0" err="1">
                <a:latin typeface="Courier New" panose="02070309020205020404" pitchFamily="49" charset="0"/>
                <a:cs typeface="Courier New" panose="02070309020205020404" pitchFamily="49" charset="0"/>
              </a:rPr>
              <a:t>t</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d2 = min(q.</a:t>
            </a:r>
            <a:r>
              <a:rPr lang="pt-BR" dirty="0" err="1">
                <a:latin typeface="Courier New" panose="02070309020205020404" pitchFamily="49" charset="0"/>
                <a:cs typeface="Courier New" panose="02070309020205020404" pitchFamily="49" charset="0"/>
              </a:rPr>
              <a:t>y</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q.x</a:t>
            </a:r>
            <a:r>
              <a:rPr lang="pt-BR" dirty="0">
                <a:latin typeface="Courier New" panose="02070309020205020404" pitchFamily="49" charset="0"/>
                <a:cs typeface="Courier New" panose="02070309020205020404" pitchFamily="49" charset="0"/>
              </a:rPr>
              <a:t>*m2-q.y*0.5) &gt; 0.0 ? 0.0 : min(</a:t>
            </a:r>
            <a:r>
              <a:rPr lang="pt-BR" dirty="0" err="1">
                <a:latin typeface="Courier New" panose="02070309020205020404" pitchFamily="49" charset="0"/>
                <a:cs typeface="Courier New" panose="02070309020205020404" pitchFamily="49" charset="0"/>
              </a:rPr>
              <a:t>a,b</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return</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sqrt</a:t>
            </a:r>
            <a:r>
              <a:rPr lang="pt-BR" dirty="0">
                <a:latin typeface="Courier New" panose="02070309020205020404" pitchFamily="49" charset="0"/>
                <a:cs typeface="Courier New" panose="02070309020205020404" pitchFamily="49" charset="0"/>
              </a:rPr>
              <a:t>( (d2+q.z*</a:t>
            </a:r>
            <a:r>
              <a:rPr lang="pt-BR" dirty="0" err="1">
                <a:latin typeface="Courier New" panose="02070309020205020404" pitchFamily="49" charset="0"/>
                <a:cs typeface="Courier New" panose="02070309020205020404" pitchFamily="49" charset="0"/>
              </a:rPr>
              <a:t>q.z</a:t>
            </a:r>
            <a:r>
              <a:rPr lang="pt-BR" dirty="0">
                <a:latin typeface="Courier New" panose="02070309020205020404" pitchFamily="49" charset="0"/>
                <a:cs typeface="Courier New" panose="02070309020205020404" pitchFamily="49" charset="0"/>
              </a:rPr>
              <a:t>)/m2 ) * </a:t>
            </a:r>
            <a:r>
              <a:rPr lang="pt-BR" dirty="0" err="1">
                <a:latin typeface="Courier New" panose="02070309020205020404" pitchFamily="49" charset="0"/>
                <a:cs typeface="Courier New" panose="02070309020205020404" pitchFamily="49" charset="0"/>
              </a:rPr>
              <a:t>sign</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max</a:t>
            </a:r>
            <a:r>
              <a:rPr lang="pt-BR" dirty="0">
                <a:latin typeface="Courier New" panose="02070309020205020404" pitchFamily="49" charset="0"/>
                <a:cs typeface="Courier New" panose="02070309020205020404" pitchFamily="49" charset="0"/>
              </a:rPr>
              <a:t>(q.</a:t>
            </a:r>
            <a:r>
              <a:rPr lang="pt-BR" dirty="0" err="1">
                <a:latin typeface="Courier New" panose="02070309020205020404" pitchFamily="49" charset="0"/>
                <a:cs typeface="Courier New" panose="02070309020205020404" pitchFamily="49" charset="0"/>
              </a:rPr>
              <a:t>z</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p.y</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a:t>
            </a:r>
          </a:p>
          <a:p>
            <a:endParaRPr lang="pt-BR" dirty="0">
              <a:latin typeface="Courier New" panose="02070309020205020404" pitchFamily="49" charset="0"/>
              <a:cs typeface="Courier New" panose="02070309020205020404" pitchFamily="49" charset="0"/>
            </a:endParaRPr>
          </a:p>
          <a:p>
            <a:endParaRPr lang="pt-BR" dirty="0">
              <a:latin typeface="Courier New" panose="02070309020205020404" pitchFamily="49" charset="0"/>
              <a:cs typeface="Courier New" panose="02070309020205020404" pitchFamily="49" charset="0"/>
            </a:endParaRPr>
          </a:p>
          <a:p>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sdScene</a:t>
            </a:r>
            <a:r>
              <a:rPr lang="pt-BR" dirty="0">
                <a:latin typeface="Courier New" panose="02070309020205020404" pitchFamily="49" charset="0"/>
                <a:cs typeface="Courier New" panose="02070309020205020404" pitchFamily="49" charset="0"/>
              </a:rPr>
              <a:t>(vec3 </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pyramid</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sdPyramid</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1.0);</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plane = </a:t>
            </a:r>
            <a:r>
              <a:rPr lang="pt-BR" dirty="0" err="1">
                <a:latin typeface="Courier New" panose="02070309020205020404" pitchFamily="49" charset="0"/>
                <a:cs typeface="Courier New" panose="02070309020205020404" pitchFamily="49" charset="0"/>
              </a:rPr>
              <a:t>sdPlane</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vec3(0,1,0), 0.0);</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return</a:t>
            </a:r>
            <a:r>
              <a:rPr lang="pt-BR" dirty="0">
                <a:latin typeface="Courier New" panose="02070309020205020404" pitchFamily="49" charset="0"/>
                <a:cs typeface="Courier New" panose="02070309020205020404" pitchFamily="49" charset="0"/>
              </a:rPr>
              <a:t> min(plane, </a:t>
            </a:r>
            <a:r>
              <a:rPr lang="pt-BR" dirty="0" err="1">
                <a:latin typeface="Courier New" panose="02070309020205020404" pitchFamily="49" charset="0"/>
                <a:cs typeface="Courier New" panose="02070309020205020404" pitchFamily="49" charset="0"/>
              </a:rPr>
              <a:t>pyramid</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a:t>
            </a:r>
          </a:p>
          <a:p>
            <a:endParaRPr lang="pt-BR" dirty="0">
              <a:latin typeface="Courier New" panose="02070309020205020404" pitchFamily="49" charset="0"/>
              <a:cs typeface="Courier New" panose="02070309020205020404" pitchFamily="49" charset="0"/>
            </a:endParaRPr>
          </a:p>
          <a:p>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rayMarch</a:t>
            </a:r>
            <a:r>
              <a:rPr lang="pt-BR" dirty="0">
                <a:latin typeface="Courier New" panose="02070309020205020404" pitchFamily="49" charset="0"/>
                <a:cs typeface="Courier New" panose="02070309020205020404" pitchFamily="49" charset="0"/>
              </a:rPr>
              <a:t>(vec3 </a:t>
            </a:r>
            <a:r>
              <a:rPr lang="pt-BR" dirty="0" err="1">
                <a:latin typeface="Courier New" panose="02070309020205020404" pitchFamily="49" charset="0"/>
                <a:cs typeface="Courier New" panose="02070309020205020404" pitchFamily="49" charset="0"/>
              </a:rPr>
              <a:t>ro</a:t>
            </a:r>
            <a:r>
              <a:rPr lang="pt-BR" dirty="0">
                <a:latin typeface="Courier New" panose="02070309020205020404" pitchFamily="49" charset="0"/>
                <a:cs typeface="Courier New" panose="02070309020205020404" pitchFamily="49" charset="0"/>
              </a:rPr>
              <a:t>, vec3 rd,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start,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end</a:t>
            </a:r>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depth</a:t>
            </a:r>
            <a:r>
              <a:rPr lang="pt-BR" dirty="0">
                <a:latin typeface="Courier New" panose="02070309020205020404" pitchFamily="49" charset="0"/>
                <a:cs typeface="Courier New" panose="02070309020205020404" pitchFamily="49" charset="0"/>
              </a:rPr>
              <a:t> = start;</a:t>
            </a:r>
          </a:p>
          <a:p>
            <a:r>
              <a:rPr lang="pt-BR" dirty="0">
                <a:latin typeface="Courier New" panose="02070309020205020404" pitchFamily="49" charset="0"/>
                <a:cs typeface="Courier New" panose="02070309020205020404" pitchFamily="49" charset="0"/>
              </a:rPr>
              <a:t>  for (</a:t>
            </a:r>
            <a:r>
              <a:rPr lang="pt-BR" dirty="0" err="1">
                <a:latin typeface="Courier New" panose="02070309020205020404" pitchFamily="49" charset="0"/>
                <a:cs typeface="Courier New" panose="02070309020205020404" pitchFamily="49" charset="0"/>
              </a:rPr>
              <a:t>int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i</a:t>
            </a:r>
            <a:r>
              <a:rPr lang="pt-BR" dirty="0">
                <a:latin typeface="Courier New" panose="02070309020205020404" pitchFamily="49" charset="0"/>
                <a:cs typeface="Courier New" panose="02070309020205020404" pitchFamily="49" charset="0"/>
              </a:rPr>
              <a:t> = 0; </a:t>
            </a:r>
            <a:r>
              <a:rPr lang="pt-BR" dirty="0" err="1">
                <a:latin typeface="Courier New" panose="02070309020205020404" pitchFamily="49" charset="0"/>
                <a:cs typeface="Courier New" panose="02070309020205020404" pitchFamily="49" charset="0"/>
              </a:rPr>
              <a:t>i</a:t>
            </a:r>
            <a:r>
              <a:rPr lang="pt-BR" dirty="0">
                <a:latin typeface="Courier New" panose="02070309020205020404" pitchFamily="49" charset="0"/>
                <a:cs typeface="Courier New" panose="02070309020205020404" pitchFamily="49" charset="0"/>
              </a:rPr>
              <a:t> &lt; 255; </a:t>
            </a:r>
            <a:r>
              <a:rPr lang="pt-BR" dirty="0" err="1">
                <a:latin typeface="Courier New" panose="02070309020205020404" pitchFamily="49" charset="0"/>
                <a:cs typeface="Courier New" panose="02070309020205020404" pitchFamily="49" charset="0"/>
              </a:rPr>
              <a:t>i</a:t>
            </a:r>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vec3 </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ro</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depth</a:t>
            </a:r>
            <a:r>
              <a:rPr lang="pt-BR" dirty="0">
                <a:latin typeface="Courier New" panose="02070309020205020404" pitchFamily="49" charset="0"/>
                <a:cs typeface="Courier New" panose="02070309020205020404" pitchFamily="49" charset="0"/>
              </a:rPr>
              <a:t> * rd;</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d</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sdScene</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depth</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d</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if</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d</a:t>
            </a:r>
            <a:r>
              <a:rPr lang="pt-BR" dirty="0">
                <a:latin typeface="Courier New" panose="02070309020205020404" pitchFamily="49" charset="0"/>
                <a:cs typeface="Courier New" panose="02070309020205020404" pitchFamily="49" charset="0"/>
              </a:rPr>
              <a:t> &lt; 0.001 || </a:t>
            </a:r>
            <a:r>
              <a:rPr lang="pt-BR" dirty="0" err="1">
                <a:latin typeface="Courier New" panose="02070309020205020404" pitchFamily="49" charset="0"/>
                <a:cs typeface="Courier New" panose="02070309020205020404" pitchFamily="49" charset="0"/>
              </a:rPr>
              <a:t>depth</a:t>
            </a:r>
            <a:r>
              <a:rPr lang="pt-BR" dirty="0">
                <a:latin typeface="Courier New" panose="02070309020205020404" pitchFamily="49" charset="0"/>
                <a:cs typeface="Courier New" panose="02070309020205020404" pitchFamily="49" charset="0"/>
              </a:rPr>
              <a:t> &gt; </a:t>
            </a:r>
            <a:r>
              <a:rPr lang="pt-BR" dirty="0" err="1">
                <a:latin typeface="Courier New" panose="02070309020205020404" pitchFamily="49" charset="0"/>
                <a:cs typeface="Courier New" panose="02070309020205020404" pitchFamily="49" charset="0"/>
              </a:rPr>
              <a:t>end</a:t>
            </a:r>
            <a:r>
              <a:rPr lang="pt-BR" dirty="0">
                <a:latin typeface="Courier New" panose="02070309020205020404" pitchFamily="49" charset="0"/>
                <a:cs typeface="Courier New" panose="02070309020205020404" pitchFamily="49" charset="0"/>
              </a:rPr>
              <a:t>) break;</a:t>
            </a:r>
          </a:p>
          <a:p>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return</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depth</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a:t>
            </a:r>
          </a:p>
          <a:p>
            <a:endParaRPr lang="pt-BR" dirty="0">
              <a:latin typeface="Courier New" panose="02070309020205020404" pitchFamily="49" charset="0"/>
              <a:cs typeface="Courier New" panose="02070309020205020404" pitchFamily="49" charset="0"/>
            </a:endParaRPr>
          </a:p>
          <a:p>
            <a:r>
              <a:rPr lang="pt-BR" dirty="0">
                <a:latin typeface="Courier New" panose="02070309020205020404" pitchFamily="49" charset="0"/>
                <a:cs typeface="Courier New" panose="02070309020205020404" pitchFamily="49" charset="0"/>
              </a:rPr>
              <a:t>vec3 </a:t>
            </a:r>
            <a:r>
              <a:rPr lang="pt-BR" dirty="0" err="1">
                <a:latin typeface="Courier New" panose="02070309020205020404" pitchFamily="49" charset="0"/>
                <a:cs typeface="Courier New" panose="02070309020205020404" pitchFamily="49" charset="0"/>
              </a:rPr>
              <a:t>calcNormal</a:t>
            </a:r>
            <a:r>
              <a:rPr lang="pt-BR" dirty="0">
                <a:latin typeface="Courier New" panose="02070309020205020404" pitchFamily="49" charset="0"/>
                <a:cs typeface="Courier New" panose="02070309020205020404" pitchFamily="49" charset="0"/>
              </a:rPr>
              <a:t>(vec3 </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vec2 e = vec2(1.0, -1.0) * 0.0005; // </a:t>
            </a:r>
            <a:r>
              <a:rPr lang="pt-BR" dirty="0" err="1">
                <a:latin typeface="Courier New" panose="02070309020205020404" pitchFamily="49" charset="0"/>
                <a:cs typeface="Courier New" panose="02070309020205020404" pitchFamily="49" charset="0"/>
              </a:rPr>
              <a:t>epsilon</a:t>
            </a:r>
            <a:endParaRPr lang="pt-BR" dirty="0">
              <a:latin typeface="Courier New" panose="02070309020205020404" pitchFamily="49" charset="0"/>
              <a:cs typeface="Courier New" panose="02070309020205020404" pitchFamily="49" charset="0"/>
            </a:endParaRP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return</a:t>
            </a:r>
            <a:r>
              <a:rPr lang="pt-BR" dirty="0">
                <a:latin typeface="Courier New" panose="02070309020205020404" pitchFamily="49" charset="0"/>
                <a:cs typeface="Courier New" panose="02070309020205020404" pitchFamily="49" charset="0"/>
              </a:rPr>
              <a:t> normalize(</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e.xyy</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sdScene</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e.xyy</a:t>
            </a:r>
            <a:r>
              <a:rPr lang="pt-BR" dirty="0">
                <a:latin typeface="Courier New" panose="02070309020205020404" pitchFamily="49" charset="0"/>
                <a:cs typeface="Courier New" panose="02070309020205020404" pitchFamily="49" charset="0"/>
              </a:rPr>
              <a:t>) +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e.yyx</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sdScene</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e.yyx</a:t>
            </a:r>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e.yxy</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sdScene</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e.yxy</a:t>
            </a:r>
            <a:r>
              <a:rPr lang="pt-BR" dirty="0">
                <a:latin typeface="Courier New" panose="02070309020205020404" pitchFamily="49" charset="0"/>
                <a:cs typeface="Courier New" panose="02070309020205020404" pitchFamily="49" charset="0"/>
              </a:rPr>
              <a:t>) +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e.xxx</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sdScene</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e.xxx</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a:t>
            </a:r>
          </a:p>
          <a:p>
            <a:endParaRPr lang="pt-BR" dirty="0">
              <a:latin typeface="Courier New" panose="02070309020205020404" pitchFamily="49" charset="0"/>
              <a:cs typeface="Courier New" panose="02070309020205020404" pitchFamily="49" charset="0"/>
            </a:endParaRPr>
          </a:p>
          <a:p>
            <a:r>
              <a:rPr lang="pt-BR" dirty="0" err="1">
                <a:latin typeface="Courier New" panose="02070309020205020404" pitchFamily="49" charset="0"/>
                <a:cs typeface="Courier New" panose="02070309020205020404" pitchFamily="49" charset="0"/>
              </a:rPr>
              <a:t>void</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mainImage</a:t>
            </a:r>
            <a:r>
              <a:rPr lang="pt-BR" dirty="0">
                <a:latin typeface="Courier New" panose="02070309020205020404" pitchFamily="49" charset="0"/>
                <a:cs typeface="Courier New" panose="02070309020205020404" pitchFamily="49" charset="0"/>
              </a:rPr>
              <a:t>( out vec4 </a:t>
            </a:r>
            <a:r>
              <a:rPr lang="pt-BR" dirty="0" err="1">
                <a:latin typeface="Courier New" panose="02070309020205020404" pitchFamily="49" charset="0"/>
                <a:cs typeface="Courier New" panose="02070309020205020404" pitchFamily="49" charset="0"/>
              </a:rPr>
              <a:t>fragColor</a:t>
            </a:r>
            <a:r>
              <a:rPr lang="pt-BR" dirty="0">
                <a:latin typeface="Courier New" panose="02070309020205020404" pitchFamily="49" charset="0"/>
                <a:cs typeface="Courier New" panose="02070309020205020404" pitchFamily="49" charset="0"/>
              </a:rPr>
              <a:t>, in vec2 </a:t>
            </a:r>
            <a:r>
              <a:rPr lang="pt-BR" dirty="0" err="1">
                <a:latin typeface="Courier New" panose="02070309020205020404" pitchFamily="49" charset="0"/>
                <a:cs typeface="Courier New" panose="02070309020205020404" pitchFamily="49" charset="0"/>
              </a:rPr>
              <a:t>fragCoord</a:t>
            </a:r>
            <a:r>
              <a:rPr lang="pt-BR" dirty="0">
                <a:latin typeface="Courier New" panose="02070309020205020404" pitchFamily="49" charset="0"/>
                <a:cs typeface="Courier New" panose="02070309020205020404" pitchFamily="49" charset="0"/>
              </a:rPr>
              <a:t> ) {</a:t>
            </a:r>
          </a:p>
          <a:p>
            <a:r>
              <a:rPr lang="pt-BR" dirty="0">
                <a:latin typeface="Courier New" panose="02070309020205020404" pitchFamily="49" charset="0"/>
                <a:cs typeface="Courier New" panose="02070309020205020404" pitchFamily="49" charset="0"/>
              </a:rPr>
              <a:t>  vec2 </a:t>
            </a:r>
            <a:r>
              <a:rPr lang="pt-BR" dirty="0" err="1">
                <a:latin typeface="Courier New" panose="02070309020205020404" pitchFamily="49" charset="0"/>
                <a:cs typeface="Courier New" panose="02070309020205020404" pitchFamily="49" charset="0"/>
              </a:rPr>
              <a:t>uv</a:t>
            </a:r>
            <a:r>
              <a:rPr lang="pt-BR" dirty="0">
                <a:latin typeface="Courier New" panose="02070309020205020404" pitchFamily="49" charset="0"/>
                <a:cs typeface="Courier New" panose="02070309020205020404" pitchFamily="49" charset="0"/>
              </a:rPr>
              <a:t> = (fragCoord-.5*</a:t>
            </a:r>
            <a:r>
              <a:rPr lang="pt-BR" dirty="0" err="1">
                <a:latin typeface="Courier New" panose="02070309020205020404" pitchFamily="49" charset="0"/>
                <a:cs typeface="Courier New" panose="02070309020205020404" pitchFamily="49" charset="0"/>
              </a:rPr>
              <a:t>iResolution.xy</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iResolution.y</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vec3 </a:t>
            </a:r>
            <a:r>
              <a:rPr lang="pt-BR" dirty="0" err="1">
                <a:latin typeface="Courier New" panose="02070309020205020404" pitchFamily="49" charset="0"/>
                <a:cs typeface="Courier New" panose="02070309020205020404" pitchFamily="49" charset="0"/>
              </a:rPr>
              <a:t>col</a:t>
            </a:r>
            <a:r>
              <a:rPr lang="pt-BR" dirty="0">
                <a:latin typeface="Courier New" panose="02070309020205020404" pitchFamily="49" charset="0"/>
                <a:cs typeface="Courier New" panose="02070309020205020404" pitchFamily="49" charset="0"/>
              </a:rPr>
              <a:t> = vec3(0);</a:t>
            </a:r>
          </a:p>
          <a:p>
            <a:r>
              <a:rPr lang="pt-BR" dirty="0">
                <a:latin typeface="Courier New" panose="02070309020205020404" pitchFamily="49" charset="0"/>
                <a:cs typeface="Courier New" panose="02070309020205020404" pitchFamily="49" charset="0"/>
              </a:rPr>
              <a:t>  vec3 </a:t>
            </a:r>
            <a:r>
              <a:rPr lang="pt-BR" dirty="0" err="1">
                <a:latin typeface="Courier New" panose="02070309020205020404" pitchFamily="49" charset="0"/>
                <a:cs typeface="Courier New" panose="02070309020205020404" pitchFamily="49" charset="0"/>
              </a:rPr>
              <a:t>ro</a:t>
            </a:r>
            <a:r>
              <a:rPr lang="pt-BR" dirty="0">
                <a:latin typeface="Courier New" panose="02070309020205020404" pitchFamily="49" charset="0"/>
                <a:cs typeface="Courier New" panose="02070309020205020404" pitchFamily="49" charset="0"/>
              </a:rPr>
              <a:t> = vec3(0, 0.7, 4);</a:t>
            </a:r>
          </a:p>
          <a:p>
            <a:r>
              <a:rPr lang="pt-BR" dirty="0">
                <a:latin typeface="Courier New" panose="02070309020205020404" pitchFamily="49" charset="0"/>
                <a:cs typeface="Courier New" panose="02070309020205020404" pitchFamily="49" charset="0"/>
              </a:rPr>
              <a:t>  vec3 rd = normalize(vec3(</a:t>
            </a:r>
            <a:r>
              <a:rPr lang="pt-BR" dirty="0" err="1">
                <a:latin typeface="Courier New" panose="02070309020205020404" pitchFamily="49" charset="0"/>
                <a:cs typeface="Courier New" panose="02070309020205020404" pitchFamily="49" charset="0"/>
              </a:rPr>
              <a:t>uv</a:t>
            </a:r>
            <a:r>
              <a:rPr lang="pt-BR" dirty="0">
                <a:latin typeface="Courier New" panose="02070309020205020404" pitchFamily="49" charset="0"/>
                <a:cs typeface="Courier New" panose="02070309020205020404" pitchFamily="49" charset="0"/>
              </a:rPr>
              <a:t>, -1));</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d</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rayMarch</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ro</a:t>
            </a:r>
            <a:r>
              <a:rPr lang="pt-BR" dirty="0">
                <a:latin typeface="Courier New" panose="02070309020205020404" pitchFamily="49" charset="0"/>
                <a:cs typeface="Courier New" panose="02070309020205020404" pitchFamily="49" charset="0"/>
              </a:rPr>
              <a:t>, rd, 0.01, 100.0);</a:t>
            </a:r>
          </a:p>
          <a:p>
            <a:r>
              <a:rPr lang="pt-BR" dirty="0">
                <a:latin typeface="Courier New" panose="02070309020205020404" pitchFamily="49" charset="0"/>
                <a:cs typeface="Courier New" panose="02070309020205020404" pitchFamily="49" charset="0"/>
              </a:rPr>
              <a:t>  </a:t>
            </a:r>
          </a:p>
          <a:p>
            <a:endParaRPr lang="pt-BR" dirty="0">
              <a:latin typeface="Courier New" panose="02070309020205020404" pitchFamily="49" charset="0"/>
              <a:cs typeface="Courier New" panose="02070309020205020404" pitchFamily="49" charset="0"/>
            </a:endParaRP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if</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d</a:t>
            </a:r>
            <a:r>
              <a:rPr lang="pt-BR" dirty="0">
                <a:latin typeface="Courier New" panose="02070309020205020404" pitchFamily="49" charset="0"/>
                <a:cs typeface="Courier New" panose="02070309020205020404" pitchFamily="49" charset="0"/>
              </a:rPr>
              <a:t> &gt; 100.0) </a:t>
            </a:r>
            <a:r>
              <a:rPr lang="pt-BR" dirty="0" err="1">
                <a:latin typeface="Courier New" panose="02070309020205020404" pitchFamily="49" charset="0"/>
                <a:cs typeface="Courier New" panose="02070309020205020404" pitchFamily="49" charset="0"/>
              </a:rPr>
              <a:t>col</a:t>
            </a:r>
            <a:r>
              <a:rPr lang="pt-BR" dirty="0">
                <a:latin typeface="Courier New" panose="02070309020205020404" pitchFamily="49" charset="0"/>
                <a:cs typeface="Courier New" panose="02070309020205020404" pitchFamily="49" charset="0"/>
              </a:rPr>
              <a:t> = vec3(0.0);</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else</a:t>
            </a:r>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vec3 </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ro</a:t>
            </a:r>
            <a:r>
              <a:rPr lang="pt-BR" dirty="0">
                <a:latin typeface="Courier New" panose="02070309020205020404" pitchFamily="49" charset="0"/>
                <a:cs typeface="Courier New" panose="02070309020205020404" pitchFamily="49" charset="0"/>
              </a:rPr>
              <a:t> + rd * </a:t>
            </a:r>
            <a:r>
              <a:rPr lang="pt-BR" dirty="0" err="1">
                <a:latin typeface="Courier New" panose="02070309020205020404" pitchFamily="49" charset="0"/>
                <a:cs typeface="Courier New" panose="02070309020205020404" pitchFamily="49" charset="0"/>
              </a:rPr>
              <a:t>d</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vec3 normal = </a:t>
            </a:r>
            <a:r>
              <a:rPr lang="pt-BR" dirty="0" err="1">
                <a:latin typeface="Courier New" panose="02070309020205020404" pitchFamily="49" charset="0"/>
                <a:cs typeface="Courier New" panose="02070309020205020404" pitchFamily="49" charset="0"/>
              </a:rPr>
              <a:t>calcNormal</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vec3 </a:t>
            </a:r>
            <a:r>
              <a:rPr lang="pt-BR" dirty="0" err="1">
                <a:latin typeface="Courier New" panose="02070309020205020404" pitchFamily="49" charset="0"/>
                <a:cs typeface="Courier New" panose="02070309020205020404" pitchFamily="49" charset="0"/>
              </a:rPr>
              <a:t>lightPos</a:t>
            </a:r>
            <a:r>
              <a:rPr lang="pt-BR" dirty="0">
                <a:latin typeface="Courier New" panose="02070309020205020404" pitchFamily="49" charset="0"/>
                <a:cs typeface="Courier New" panose="02070309020205020404" pitchFamily="49" charset="0"/>
              </a:rPr>
              <a:t> = vec3(-2, 2, 1.0);</a:t>
            </a:r>
          </a:p>
          <a:p>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vec3 </a:t>
            </a:r>
            <a:r>
              <a:rPr lang="pt-BR" dirty="0" err="1">
                <a:latin typeface="Courier New" panose="02070309020205020404" pitchFamily="49" charset="0"/>
                <a:cs typeface="Courier New" panose="02070309020205020404" pitchFamily="49" charset="0"/>
              </a:rPr>
              <a:t>lightDir</a:t>
            </a:r>
            <a:r>
              <a:rPr lang="pt-BR" dirty="0">
                <a:latin typeface="Courier New" panose="02070309020205020404" pitchFamily="49" charset="0"/>
                <a:cs typeface="Courier New" panose="02070309020205020404" pitchFamily="49" charset="0"/>
              </a:rPr>
              <a:t> = normalize(</a:t>
            </a:r>
            <a:r>
              <a:rPr lang="pt-BR" dirty="0" err="1">
                <a:latin typeface="Courier New" panose="02070309020205020404" pitchFamily="49" charset="0"/>
                <a:cs typeface="Courier New" panose="02070309020205020404" pitchFamily="49" charset="0"/>
              </a:rPr>
              <a:t>lightPos</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ambient</a:t>
            </a:r>
            <a:r>
              <a:rPr lang="pt-BR" dirty="0">
                <a:latin typeface="Courier New" panose="02070309020205020404" pitchFamily="49" charset="0"/>
                <a:cs typeface="Courier New" panose="02070309020205020404" pitchFamily="49" charset="0"/>
              </a:rPr>
              <a:t> = 0.2;</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difuse</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clamp</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dot</a:t>
            </a:r>
            <a:r>
              <a:rPr lang="pt-BR" dirty="0">
                <a:latin typeface="Courier New" panose="02070309020205020404" pitchFamily="49" charset="0"/>
                <a:cs typeface="Courier New" panose="02070309020205020404" pitchFamily="49" charset="0"/>
              </a:rPr>
              <a:t>(normal, </a:t>
            </a:r>
            <a:r>
              <a:rPr lang="pt-BR" dirty="0" err="1">
                <a:latin typeface="Courier New" panose="02070309020205020404" pitchFamily="49" charset="0"/>
                <a:cs typeface="Courier New" panose="02070309020205020404" pitchFamily="49" charset="0"/>
              </a:rPr>
              <a:t>lightDir</a:t>
            </a:r>
            <a:r>
              <a:rPr lang="pt-BR" dirty="0">
                <a:latin typeface="Courier New" panose="02070309020205020404" pitchFamily="49" charset="0"/>
                <a:cs typeface="Courier New" panose="02070309020205020404" pitchFamily="49" charset="0"/>
              </a:rPr>
              <a:t>),ambient,1.);</a:t>
            </a:r>
          </a:p>
          <a:p>
            <a:endParaRPr lang="pt-BR" dirty="0">
              <a:latin typeface="Courier New" panose="02070309020205020404" pitchFamily="49" charset="0"/>
              <a:cs typeface="Courier New" panose="02070309020205020404" pitchFamily="49" charset="0"/>
            </a:endParaRP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col</a:t>
            </a:r>
            <a:r>
              <a:rPr lang="pt-BR" dirty="0">
                <a:latin typeface="Courier New" panose="02070309020205020404" pitchFamily="49" charset="0"/>
                <a:cs typeface="Courier New" panose="02070309020205020404" pitchFamily="49" charset="0"/>
              </a:rPr>
              <a:t> = vec3(</a:t>
            </a:r>
            <a:r>
              <a:rPr lang="pt-BR" dirty="0" err="1">
                <a:latin typeface="Courier New" panose="02070309020205020404" pitchFamily="49" charset="0"/>
                <a:cs typeface="Courier New" panose="02070309020205020404" pitchFamily="49" charset="0"/>
              </a:rPr>
              <a:t>difuse</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p>
          <a:p>
            <a:endParaRPr lang="pt-BR" dirty="0">
              <a:latin typeface="Courier New" panose="02070309020205020404" pitchFamily="49" charset="0"/>
              <a:cs typeface="Courier New" panose="02070309020205020404" pitchFamily="49" charset="0"/>
            </a:endParaRP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fragColor</a:t>
            </a:r>
            <a:r>
              <a:rPr lang="pt-BR" dirty="0">
                <a:latin typeface="Courier New" panose="02070309020205020404" pitchFamily="49" charset="0"/>
                <a:cs typeface="Courier New" panose="02070309020205020404" pitchFamily="49" charset="0"/>
              </a:rPr>
              <a:t> = vec4(</a:t>
            </a:r>
            <a:r>
              <a:rPr lang="pt-BR" dirty="0" err="1">
                <a:latin typeface="Courier New" panose="02070309020205020404" pitchFamily="49" charset="0"/>
                <a:cs typeface="Courier New" panose="02070309020205020404" pitchFamily="49" charset="0"/>
              </a:rPr>
              <a:t>col</a:t>
            </a:r>
            <a:r>
              <a:rPr lang="pt-BR" dirty="0">
                <a:latin typeface="Courier New" panose="02070309020205020404" pitchFamily="49" charset="0"/>
                <a:cs typeface="Courier New" panose="02070309020205020404" pitchFamily="49" charset="0"/>
              </a:rPr>
              <a:t>, 1.0);</a:t>
            </a:r>
          </a:p>
          <a:p>
            <a:r>
              <a:rPr lang="pt-BR" dirty="0">
                <a:latin typeface="Courier New" panose="02070309020205020404" pitchFamily="49" charset="0"/>
                <a:cs typeface="Courier New" panose="02070309020205020404" pitchFamily="49" charset="0"/>
              </a:rPr>
              <a: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latin typeface="Arial"/>
                <a:ea typeface="Arial"/>
                <a:cs typeface="Arial"/>
                <a:sym typeface="Arial"/>
              </a:rPr>
              <a:t>35</a:t>
            </a:fld>
            <a:endParaRPr lang="pt-B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900777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CDCAA"/>
                </a:solidFill>
                <a:effectLst/>
                <a:latin typeface="Courier New" panose="02070309020205020404" pitchFamily="49" charset="0"/>
                <a:cs typeface="Courier New" panose="02070309020205020404" pitchFamily="49" charset="0"/>
              </a:rPr>
              <a:t>sdPlane</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vec3 </a:t>
            </a:r>
            <a:r>
              <a:rPr lang="en-US" b="0" dirty="0">
                <a:solidFill>
                  <a:srgbClr val="9A9A9A"/>
                </a:solidFill>
                <a:effectLst/>
                <a:latin typeface="Courier New" panose="02070309020205020404" pitchFamily="49" charset="0"/>
                <a:cs typeface="Courier New" panose="02070309020205020404" pitchFamily="49" charset="0"/>
              </a:rPr>
              <a:t>p</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vec3 </a:t>
            </a:r>
            <a:r>
              <a:rPr lang="en-US" b="0" dirty="0">
                <a:solidFill>
                  <a:srgbClr val="9A9A9A"/>
                </a:solidFill>
                <a:effectLst/>
                <a:latin typeface="Courier New" panose="02070309020205020404" pitchFamily="49" charset="0"/>
                <a:cs typeface="Courier New" panose="02070309020205020404" pitchFamily="49" charset="0"/>
              </a:rPr>
              <a:t>n</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9A9A9A"/>
                </a:solidFill>
                <a:effectLst/>
                <a:latin typeface="Courier New" panose="02070309020205020404" pitchFamily="49" charset="0"/>
                <a:cs typeface="Courier New" panose="02070309020205020404" pitchFamily="49" charset="0"/>
              </a:rPr>
              <a:t>h</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57A64A"/>
                </a:solidFill>
                <a:effectLst/>
                <a:latin typeface="Courier New" panose="02070309020205020404" pitchFamily="49" charset="0"/>
                <a:cs typeface="Courier New" panose="02070309020205020404" pitchFamily="49" charset="0"/>
              </a:rPr>
              <a:t>// n must be normalized</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8A0DF"/>
                </a:solidFill>
                <a:effectLst/>
                <a:latin typeface="Courier New" panose="02070309020205020404" pitchFamily="49" charset="0"/>
                <a:cs typeface="Courier New" panose="02070309020205020404" pitchFamily="49" charset="0"/>
              </a:rPr>
              <a:t>return</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dot</a:t>
            </a:r>
            <a:r>
              <a:rPr lang="en-US" b="0" dirty="0">
                <a:solidFill>
                  <a:srgbClr val="B4B4B4"/>
                </a:solidFill>
                <a:effectLst/>
                <a:latin typeface="Courier New" panose="02070309020205020404" pitchFamily="49" charset="0"/>
                <a:cs typeface="Courier New" panose="02070309020205020404" pitchFamily="49" charset="0"/>
              </a:rPr>
              <a:t>(</a:t>
            </a:r>
            <a:r>
              <a:rPr lang="en-US" b="0" dirty="0" err="1">
                <a:solidFill>
                  <a:srgbClr val="DADADA"/>
                </a:solidFill>
                <a:effectLst/>
                <a:latin typeface="Courier New" panose="02070309020205020404" pitchFamily="49" charset="0"/>
                <a:cs typeface="Courier New" panose="02070309020205020404" pitchFamily="49" charset="0"/>
              </a:rPr>
              <a:t>p</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DADADA"/>
                </a:solidFill>
                <a:effectLst/>
                <a:latin typeface="Courier New" panose="02070309020205020404" pitchFamily="49" charset="0"/>
                <a:cs typeface="Courier New" panose="02070309020205020404" pitchFamily="49" charset="0"/>
              </a:rPr>
              <a:t>n</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h</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br>
              <a:rPr lang="en-US" b="0" dirty="0">
                <a:solidFill>
                  <a:srgbClr val="DADADA"/>
                </a:solidFill>
                <a:effectLst/>
                <a:latin typeface="Courier New" panose="02070309020205020404" pitchFamily="49" charset="0"/>
                <a:cs typeface="Courier New" panose="02070309020205020404" pitchFamily="49" charset="0"/>
              </a:rPr>
            </a:br>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CDCAA"/>
                </a:solidFill>
                <a:effectLst/>
                <a:latin typeface="Courier New" panose="02070309020205020404" pitchFamily="49" charset="0"/>
                <a:cs typeface="Courier New" panose="02070309020205020404" pitchFamily="49" charset="0"/>
              </a:rPr>
              <a:t>sdPyramid</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vec3 </a:t>
            </a:r>
            <a:r>
              <a:rPr lang="en-US" b="0" dirty="0">
                <a:solidFill>
                  <a:srgbClr val="9A9A9A"/>
                </a:solidFill>
                <a:effectLst/>
                <a:latin typeface="Courier New" panose="02070309020205020404" pitchFamily="49" charset="0"/>
                <a:cs typeface="Courier New" panose="02070309020205020404" pitchFamily="49" charset="0"/>
              </a:rPr>
              <a:t>p</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9A9A9A"/>
                </a:solidFill>
                <a:effectLst/>
                <a:latin typeface="Courier New" panose="02070309020205020404" pitchFamily="49" charset="0"/>
                <a:cs typeface="Courier New" panose="02070309020205020404" pitchFamily="49" charset="0"/>
              </a:rPr>
              <a:t>h</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m2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h</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h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0.25</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err="1">
                <a:solidFill>
                  <a:srgbClr val="9CDCFE"/>
                </a:solidFill>
                <a:effectLst/>
                <a:latin typeface="Courier New" panose="02070309020205020404" pitchFamily="49" charset="0"/>
                <a:cs typeface="Courier New" panose="02070309020205020404" pitchFamily="49" charset="0"/>
              </a:rPr>
              <a:t>p</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xz</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abs</a:t>
            </a:r>
            <a:r>
              <a:rPr lang="en-US" b="0" dirty="0">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p</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xz</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err="1">
                <a:solidFill>
                  <a:srgbClr val="9CDCFE"/>
                </a:solidFill>
                <a:effectLst/>
                <a:latin typeface="Courier New" panose="02070309020205020404" pitchFamily="49" charset="0"/>
                <a:cs typeface="Courier New" panose="02070309020205020404" pitchFamily="49" charset="0"/>
              </a:rPr>
              <a:t>p</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xz</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p</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z</a:t>
            </a:r>
            <a:r>
              <a:rPr lang="en-US" b="0" dirty="0">
                <a:solidFill>
                  <a:srgbClr val="B4B4B4"/>
                </a:solidFill>
                <a:effectLst/>
                <a:latin typeface="Courier New" panose="02070309020205020404" pitchFamily="49" charset="0"/>
                <a:cs typeface="Courier New" panose="02070309020205020404" pitchFamily="49" charset="0"/>
              </a:rPr>
              <a:t>&gt;</a:t>
            </a:r>
            <a:r>
              <a:rPr lang="en-US" b="0" dirty="0" err="1">
                <a:solidFill>
                  <a:srgbClr val="9CDCFE"/>
                </a:solidFill>
                <a:effectLst/>
                <a:latin typeface="Courier New" panose="02070309020205020404" pitchFamily="49" charset="0"/>
                <a:cs typeface="Courier New" panose="02070309020205020404" pitchFamily="49" charset="0"/>
              </a:rPr>
              <a:t>p</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x</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9CDCFE"/>
                </a:solidFill>
                <a:effectLst/>
                <a:latin typeface="Courier New" panose="02070309020205020404" pitchFamily="49" charset="0"/>
                <a:cs typeface="Courier New" panose="02070309020205020404" pitchFamily="49" charset="0"/>
              </a:rPr>
              <a:t>p</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zx</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9CDCFE"/>
                </a:solidFill>
                <a:effectLst/>
                <a:latin typeface="Courier New" panose="02070309020205020404" pitchFamily="49" charset="0"/>
                <a:cs typeface="Courier New" panose="02070309020205020404" pitchFamily="49" charset="0"/>
              </a:rPr>
              <a:t>p</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xz</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err="1">
                <a:solidFill>
                  <a:srgbClr val="9CDCFE"/>
                </a:solidFill>
                <a:effectLst/>
                <a:latin typeface="Courier New" panose="02070309020205020404" pitchFamily="49" charset="0"/>
                <a:cs typeface="Courier New" panose="02070309020205020404" pitchFamily="49" charset="0"/>
              </a:rPr>
              <a:t>p</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xz</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0.5</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br>
              <a:rPr lang="en-US" b="0" dirty="0">
                <a:solidFill>
                  <a:srgbClr val="DADADA"/>
                </a:solidFill>
                <a:effectLst/>
                <a:latin typeface="Courier New" panose="02070309020205020404" pitchFamily="49" charset="0"/>
                <a:cs typeface="Courier New" panose="02070309020205020404" pitchFamily="49" charset="0"/>
              </a:rPr>
            </a:br>
            <a:r>
              <a:rPr lang="en-US" b="0" dirty="0">
                <a:solidFill>
                  <a:srgbClr val="DADADA"/>
                </a:solidFill>
                <a:effectLst/>
                <a:latin typeface="Courier New" panose="02070309020205020404" pitchFamily="49" charset="0"/>
                <a:cs typeface="Courier New" panose="02070309020205020404" pitchFamily="49" charset="0"/>
              </a:rPr>
              <a:t>vec3 q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vec3</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9CDCFE"/>
                </a:solidFill>
                <a:effectLst/>
                <a:latin typeface="Courier New" panose="02070309020205020404" pitchFamily="49" charset="0"/>
                <a:cs typeface="Courier New" panose="02070309020205020404" pitchFamily="49" charset="0"/>
              </a:rPr>
              <a:t>p</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z</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h</a:t>
            </a:r>
            <a:r>
              <a:rPr lang="en-US" b="0" dirty="0">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p</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y</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0.5</a:t>
            </a:r>
            <a:r>
              <a:rPr lang="en-US" b="0" dirty="0">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p</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x</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h</a:t>
            </a:r>
            <a:r>
              <a:rPr lang="en-US" b="0" dirty="0">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p</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x</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0.5</a:t>
            </a:r>
            <a:r>
              <a:rPr lang="en-US" b="0" dirty="0">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p</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y</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s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max</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9CDCFE"/>
                </a:solidFill>
                <a:effectLst/>
                <a:latin typeface="Courier New" panose="02070309020205020404" pitchFamily="49" charset="0"/>
                <a:cs typeface="Courier New" panose="02070309020205020404" pitchFamily="49" charset="0"/>
              </a:rPr>
              <a:t>q</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9CDCFE"/>
                </a:solidFill>
                <a:effectLst/>
                <a:latin typeface="Courier New" panose="02070309020205020404" pitchFamily="49" charset="0"/>
                <a:cs typeface="Courier New" panose="02070309020205020404" pitchFamily="49" charset="0"/>
              </a:rPr>
              <a:t>x</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B5CEA8"/>
                </a:solidFill>
                <a:effectLst/>
                <a:latin typeface="Courier New" panose="02070309020205020404" pitchFamily="49" charset="0"/>
                <a:cs typeface="Courier New" panose="02070309020205020404" pitchFamily="49" charset="0"/>
              </a:rPr>
              <a:t>0.0</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clamp</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9CDCFE"/>
                </a:solidFill>
                <a:effectLst/>
                <a:latin typeface="Courier New" panose="02070309020205020404" pitchFamily="49" charset="0"/>
                <a:cs typeface="Courier New" panose="02070309020205020404" pitchFamily="49" charset="0"/>
              </a:rPr>
              <a:t>q</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9CDCFE"/>
                </a:solidFill>
                <a:effectLst/>
                <a:latin typeface="Courier New" panose="02070309020205020404" pitchFamily="49" charset="0"/>
                <a:cs typeface="Courier New" panose="02070309020205020404" pitchFamily="49" charset="0"/>
              </a:rPr>
              <a:t>y</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B5CEA8"/>
                </a:solidFill>
                <a:effectLst/>
                <a:latin typeface="Courier New" panose="02070309020205020404" pitchFamily="49" charset="0"/>
                <a:cs typeface="Courier New" panose="02070309020205020404" pitchFamily="49" charset="0"/>
              </a:rPr>
              <a:t>0.5</a:t>
            </a:r>
            <a:r>
              <a:rPr lang="en-US" b="0" dirty="0">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p</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z</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m2</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B5CEA8"/>
                </a:solidFill>
                <a:effectLst/>
                <a:latin typeface="Courier New" panose="02070309020205020404" pitchFamily="49" charset="0"/>
                <a:cs typeface="Courier New" panose="02070309020205020404" pitchFamily="49" charset="0"/>
              </a:rPr>
              <a:t>0.25</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0.0</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1.0</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a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m2</a:t>
            </a:r>
            <a:r>
              <a:rPr lang="en-US" b="0" dirty="0">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q</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x</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DADADA"/>
                </a:solidFill>
                <a:effectLst/>
                <a:latin typeface="Courier New" panose="02070309020205020404" pitchFamily="49" charset="0"/>
                <a:cs typeface="Courier New" panose="02070309020205020404" pitchFamily="49" charset="0"/>
              </a:rPr>
              <a:t>s</a:t>
            </a:r>
            <a:r>
              <a:rPr lang="en-US" b="0" dirty="0">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q</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x</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DADADA"/>
                </a:solidFill>
                <a:effectLst/>
                <a:latin typeface="Courier New" panose="02070309020205020404" pitchFamily="49" charset="0"/>
                <a:cs typeface="Courier New" panose="02070309020205020404" pitchFamily="49" charset="0"/>
              </a:rPr>
              <a:t>s</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9CDCFE"/>
                </a:solidFill>
                <a:effectLst/>
                <a:latin typeface="Courier New" panose="02070309020205020404" pitchFamily="49" charset="0"/>
                <a:cs typeface="Courier New" panose="02070309020205020404" pitchFamily="49" charset="0"/>
              </a:rPr>
              <a:t>q</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y</a:t>
            </a:r>
            <a:r>
              <a:rPr lang="en-US" b="0" dirty="0">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q</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y</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b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m2</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9CDCFE"/>
                </a:solidFill>
                <a:effectLst/>
                <a:latin typeface="Courier New" panose="02070309020205020404" pitchFamily="49" charset="0"/>
                <a:cs typeface="Courier New" panose="02070309020205020404" pitchFamily="49" charset="0"/>
              </a:rPr>
              <a:t>q</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9CDCFE"/>
                </a:solidFill>
                <a:effectLst/>
                <a:latin typeface="Courier New" panose="02070309020205020404" pitchFamily="49" charset="0"/>
                <a:cs typeface="Courier New" panose="02070309020205020404" pitchFamily="49" charset="0"/>
              </a:rPr>
              <a:t>x</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B5CEA8"/>
                </a:solidFill>
                <a:effectLst/>
                <a:latin typeface="Courier New" panose="02070309020205020404" pitchFamily="49" charset="0"/>
                <a:cs typeface="Courier New" panose="02070309020205020404" pitchFamily="49" charset="0"/>
              </a:rPr>
              <a:t>0.5</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t</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9CDCFE"/>
                </a:solidFill>
                <a:effectLst/>
                <a:latin typeface="Courier New" panose="02070309020205020404" pitchFamily="49" charset="0"/>
                <a:cs typeface="Courier New" panose="02070309020205020404" pitchFamily="49" charset="0"/>
              </a:rPr>
              <a:t>q</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9CDCFE"/>
                </a:solidFill>
                <a:effectLst/>
                <a:latin typeface="Courier New" panose="02070309020205020404" pitchFamily="49" charset="0"/>
                <a:cs typeface="Courier New" panose="02070309020205020404" pitchFamily="49" charset="0"/>
              </a:rPr>
              <a:t>x</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B5CEA8"/>
                </a:solidFill>
                <a:effectLst/>
                <a:latin typeface="Courier New" panose="02070309020205020404" pitchFamily="49" charset="0"/>
                <a:cs typeface="Courier New" panose="02070309020205020404" pitchFamily="49" charset="0"/>
              </a:rPr>
              <a:t>0.5</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t</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9CDCFE"/>
                </a:solidFill>
                <a:effectLst/>
                <a:latin typeface="Courier New" panose="02070309020205020404" pitchFamily="49" charset="0"/>
                <a:cs typeface="Courier New" panose="02070309020205020404" pitchFamily="49" charset="0"/>
              </a:rPr>
              <a:t>q</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9CDCFE"/>
                </a:solidFill>
                <a:effectLst/>
                <a:latin typeface="Courier New" panose="02070309020205020404" pitchFamily="49" charset="0"/>
                <a:cs typeface="Courier New" panose="02070309020205020404" pitchFamily="49" charset="0"/>
              </a:rPr>
              <a:t>y</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m2</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t</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9CDCFE"/>
                </a:solidFill>
                <a:effectLst/>
                <a:latin typeface="Courier New" panose="02070309020205020404" pitchFamily="49" charset="0"/>
                <a:cs typeface="Courier New" panose="02070309020205020404" pitchFamily="49" charset="0"/>
              </a:rPr>
              <a:t>q</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9CDCFE"/>
                </a:solidFill>
                <a:effectLst/>
                <a:latin typeface="Courier New" panose="02070309020205020404" pitchFamily="49" charset="0"/>
                <a:cs typeface="Courier New" panose="02070309020205020404" pitchFamily="49" charset="0"/>
              </a:rPr>
              <a:t>y</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m2</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t</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d2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min</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9CDCFE"/>
                </a:solidFill>
                <a:effectLst/>
                <a:latin typeface="Courier New" panose="02070309020205020404" pitchFamily="49" charset="0"/>
                <a:cs typeface="Courier New" panose="02070309020205020404" pitchFamily="49" charset="0"/>
              </a:rPr>
              <a:t>q</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9CDCFE"/>
                </a:solidFill>
                <a:effectLst/>
                <a:latin typeface="Courier New" panose="02070309020205020404" pitchFamily="49" charset="0"/>
                <a:cs typeface="Courier New" panose="02070309020205020404" pitchFamily="49" charset="0"/>
              </a:rPr>
              <a:t>y</a:t>
            </a:r>
            <a:r>
              <a:rPr lang="en-US" b="0" dirty="0">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q</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x</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m2</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9CDCFE"/>
                </a:solidFill>
                <a:effectLst/>
                <a:latin typeface="Courier New" panose="02070309020205020404" pitchFamily="49" charset="0"/>
                <a:cs typeface="Courier New" panose="02070309020205020404" pitchFamily="49" charset="0"/>
              </a:rPr>
              <a:t>q</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9CDCFE"/>
                </a:solidFill>
                <a:effectLst/>
                <a:latin typeface="Courier New" panose="02070309020205020404" pitchFamily="49" charset="0"/>
                <a:cs typeface="Courier New" panose="02070309020205020404" pitchFamily="49" charset="0"/>
              </a:rPr>
              <a:t>y</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B5CEA8"/>
                </a:solidFill>
                <a:effectLst/>
                <a:latin typeface="Courier New" panose="02070309020205020404" pitchFamily="49" charset="0"/>
                <a:cs typeface="Courier New" panose="02070309020205020404" pitchFamily="49" charset="0"/>
              </a:rPr>
              <a:t>0.5</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&gt;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0.0</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0.0</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min</a:t>
            </a:r>
            <a:r>
              <a:rPr lang="en-US" b="0" dirty="0">
                <a:solidFill>
                  <a:srgbClr val="B4B4B4"/>
                </a:solidFill>
                <a:effectLst/>
                <a:latin typeface="Courier New" panose="02070309020205020404" pitchFamily="49" charset="0"/>
                <a:cs typeface="Courier New" panose="02070309020205020404" pitchFamily="49" charset="0"/>
              </a:rPr>
              <a:t>(</a:t>
            </a:r>
            <a:r>
              <a:rPr lang="en-US" b="0" dirty="0" err="1">
                <a:solidFill>
                  <a:srgbClr val="DADADA"/>
                </a:solidFill>
                <a:effectLst/>
                <a:latin typeface="Courier New" panose="02070309020205020404" pitchFamily="49" charset="0"/>
                <a:cs typeface="Courier New" panose="02070309020205020404" pitchFamily="49" charset="0"/>
              </a:rPr>
              <a:t>a</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DADADA"/>
                </a:solidFill>
                <a:effectLst/>
                <a:latin typeface="Courier New" panose="02070309020205020404" pitchFamily="49" charset="0"/>
                <a:cs typeface="Courier New" panose="02070309020205020404" pitchFamily="49" charset="0"/>
              </a:rPr>
              <a:t>b</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8A0DF"/>
                </a:solidFill>
                <a:effectLst/>
                <a:latin typeface="Courier New" panose="02070309020205020404" pitchFamily="49" charset="0"/>
                <a:cs typeface="Courier New" panose="02070309020205020404" pitchFamily="49" charset="0"/>
              </a:rPr>
              <a:t>return</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sqrt</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d2</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9CDCFE"/>
                </a:solidFill>
                <a:effectLst/>
                <a:latin typeface="Courier New" panose="02070309020205020404" pitchFamily="49" charset="0"/>
                <a:cs typeface="Courier New" panose="02070309020205020404" pitchFamily="49" charset="0"/>
              </a:rPr>
              <a:t>q</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9CDCFE"/>
                </a:solidFill>
                <a:effectLst/>
                <a:latin typeface="Courier New" panose="02070309020205020404" pitchFamily="49" charset="0"/>
                <a:cs typeface="Courier New" panose="02070309020205020404" pitchFamily="49" charset="0"/>
              </a:rPr>
              <a:t>z</a:t>
            </a:r>
            <a:r>
              <a:rPr lang="en-US" b="0" dirty="0">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q</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z</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m2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sign</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CDCAA"/>
                </a:solidFill>
                <a:effectLst/>
                <a:latin typeface="Courier New" panose="02070309020205020404" pitchFamily="49" charset="0"/>
                <a:cs typeface="Courier New" panose="02070309020205020404" pitchFamily="49" charset="0"/>
              </a:rPr>
              <a:t>max</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9CDCFE"/>
                </a:solidFill>
                <a:effectLst/>
                <a:latin typeface="Courier New" panose="02070309020205020404" pitchFamily="49" charset="0"/>
                <a:cs typeface="Courier New" panose="02070309020205020404" pitchFamily="49" charset="0"/>
              </a:rPr>
              <a:t>q</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9CDCFE"/>
                </a:solidFill>
                <a:effectLst/>
                <a:latin typeface="Courier New" panose="02070309020205020404" pitchFamily="49" charset="0"/>
                <a:cs typeface="Courier New" panose="02070309020205020404" pitchFamily="49" charset="0"/>
              </a:rPr>
              <a:t>z</a:t>
            </a:r>
            <a:r>
              <a:rPr lang="en-US" b="0" dirty="0">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p</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y</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br>
              <a:rPr lang="en-US" b="0" dirty="0">
                <a:solidFill>
                  <a:srgbClr val="DADADA"/>
                </a:solidFill>
                <a:effectLst/>
                <a:latin typeface="Courier New" panose="02070309020205020404" pitchFamily="49" charset="0"/>
                <a:cs typeface="Courier New" panose="02070309020205020404" pitchFamily="49" charset="0"/>
              </a:rPr>
            </a:br>
            <a:br>
              <a:rPr lang="en-US" b="0" dirty="0">
                <a:solidFill>
                  <a:srgbClr val="DADADA"/>
                </a:solidFill>
                <a:effectLst/>
                <a:latin typeface="Courier New" panose="02070309020205020404" pitchFamily="49" charset="0"/>
                <a:cs typeface="Courier New" panose="02070309020205020404" pitchFamily="49" charset="0"/>
              </a:rPr>
            </a:br>
            <a:br>
              <a:rPr lang="en-US" b="0" dirty="0">
                <a:solidFill>
                  <a:srgbClr val="DADADA"/>
                </a:solidFill>
                <a:effectLst/>
                <a:latin typeface="Courier New" panose="02070309020205020404" pitchFamily="49" charset="0"/>
                <a:cs typeface="Courier New" panose="02070309020205020404" pitchFamily="49" charset="0"/>
              </a:rPr>
            </a:br>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CDCAA"/>
                </a:solidFill>
                <a:effectLst/>
                <a:latin typeface="Courier New" panose="02070309020205020404" pitchFamily="49" charset="0"/>
                <a:cs typeface="Courier New" panose="02070309020205020404" pitchFamily="49" charset="0"/>
              </a:rPr>
              <a:t>sdScene</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vec3 </a:t>
            </a:r>
            <a:r>
              <a:rPr lang="en-US" b="0" dirty="0">
                <a:solidFill>
                  <a:srgbClr val="9A9A9A"/>
                </a:solidFill>
                <a:effectLst/>
                <a:latin typeface="Courier New" panose="02070309020205020404" pitchFamily="49" charset="0"/>
                <a:cs typeface="Courier New" panose="02070309020205020404" pitchFamily="49" charset="0"/>
              </a:rPr>
              <a:t>p</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pyramid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CDCAA"/>
                </a:solidFill>
                <a:effectLst/>
                <a:latin typeface="Courier New" panose="02070309020205020404" pitchFamily="49" charset="0"/>
                <a:cs typeface="Courier New" panose="02070309020205020404" pitchFamily="49" charset="0"/>
              </a:rPr>
              <a:t>sdPyramid</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p</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1.0</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plane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CDCAA"/>
                </a:solidFill>
                <a:effectLst/>
                <a:latin typeface="Courier New" panose="02070309020205020404" pitchFamily="49" charset="0"/>
                <a:cs typeface="Courier New" panose="02070309020205020404" pitchFamily="49" charset="0"/>
              </a:rPr>
              <a:t>sdPlane</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p</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vec3</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B5CEA8"/>
                </a:solidFill>
                <a:effectLst/>
                <a:latin typeface="Courier New" panose="02070309020205020404" pitchFamily="49" charset="0"/>
                <a:cs typeface="Courier New" panose="02070309020205020404" pitchFamily="49" charset="0"/>
              </a:rPr>
              <a:t>0</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B5CEA8"/>
                </a:solidFill>
                <a:effectLst/>
                <a:latin typeface="Courier New" panose="02070309020205020404" pitchFamily="49" charset="0"/>
                <a:cs typeface="Courier New" panose="02070309020205020404" pitchFamily="49" charset="0"/>
              </a:rPr>
              <a:t>1</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B5CEA8"/>
                </a:solidFill>
                <a:effectLst/>
                <a:latin typeface="Courier New" panose="02070309020205020404" pitchFamily="49" charset="0"/>
                <a:cs typeface="Courier New" panose="02070309020205020404" pitchFamily="49" charset="0"/>
              </a:rPr>
              <a:t>0</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0.0</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8A0DF"/>
                </a:solidFill>
                <a:effectLst/>
                <a:latin typeface="Courier New" panose="02070309020205020404" pitchFamily="49" charset="0"/>
                <a:cs typeface="Courier New" panose="02070309020205020404" pitchFamily="49" charset="0"/>
              </a:rPr>
              <a:t>return</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min</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plane</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pyramid</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br>
              <a:rPr lang="en-US" b="0" dirty="0">
                <a:solidFill>
                  <a:srgbClr val="DADADA"/>
                </a:solidFill>
                <a:effectLst/>
                <a:latin typeface="Courier New" panose="02070309020205020404" pitchFamily="49" charset="0"/>
                <a:cs typeface="Courier New" panose="02070309020205020404" pitchFamily="49" charset="0"/>
              </a:rPr>
            </a:br>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CDCAA"/>
                </a:solidFill>
                <a:effectLst/>
                <a:latin typeface="Courier New" panose="02070309020205020404" pitchFamily="49" charset="0"/>
                <a:cs typeface="Courier New" panose="02070309020205020404" pitchFamily="49" charset="0"/>
              </a:rPr>
              <a:t>rayMarch</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vec3 </a:t>
            </a:r>
            <a:r>
              <a:rPr lang="en-US" b="0" dirty="0" err="1">
                <a:solidFill>
                  <a:srgbClr val="9A9A9A"/>
                </a:solidFill>
                <a:effectLst/>
                <a:latin typeface="Courier New" panose="02070309020205020404" pitchFamily="49" charset="0"/>
                <a:cs typeface="Courier New" panose="02070309020205020404" pitchFamily="49" charset="0"/>
              </a:rPr>
              <a:t>ro</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vec3 </a:t>
            </a:r>
            <a:r>
              <a:rPr lang="en-US" b="0" dirty="0" err="1">
                <a:solidFill>
                  <a:srgbClr val="9A9A9A"/>
                </a:solidFill>
                <a:effectLst/>
                <a:latin typeface="Courier New" panose="02070309020205020404" pitchFamily="49" charset="0"/>
                <a:cs typeface="Courier New" panose="02070309020205020404" pitchFamily="49" charset="0"/>
              </a:rPr>
              <a:t>rd</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9A9A9A"/>
                </a:solidFill>
                <a:effectLst/>
                <a:latin typeface="Courier New" panose="02070309020205020404" pitchFamily="49" charset="0"/>
                <a:cs typeface="Courier New" panose="02070309020205020404" pitchFamily="49" charset="0"/>
              </a:rPr>
              <a:t>start</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9A9A9A"/>
                </a:solidFill>
                <a:effectLst/>
                <a:latin typeface="Courier New" panose="02070309020205020404" pitchFamily="49" charset="0"/>
                <a:cs typeface="Courier New" panose="02070309020205020404" pitchFamily="49" charset="0"/>
              </a:rPr>
              <a:t>end</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depth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start</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8A0DF"/>
                </a:solidFill>
                <a:effectLst/>
                <a:latin typeface="Courier New" panose="02070309020205020404" pitchFamily="49" charset="0"/>
                <a:cs typeface="Courier New" panose="02070309020205020404" pitchFamily="49" charset="0"/>
              </a:rPr>
              <a:t>for</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569CD6"/>
                </a:solidFill>
                <a:effectLst/>
                <a:latin typeface="Courier New" panose="02070309020205020404" pitchFamily="49" charset="0"/>
                <a:cs typeface="Courier New" panose="02070309020205020404" pitchFamily="49" charset="0"/>
              </a:rPr>
              <a:t>int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ADADA"/>
                </a:solidFill>
                <a:effectLst/>
                <a:latin typeface="Courier New" panose="02070309020205020404" pitchFamily="49" charset="0"/>
                <a:cs typeface="Courier New" panose="02070309020205020404" pitchFamily="49" charset="0"/>
              </a:rPr>
              <a:t>i</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0</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ADADA"/>
                </a:solidFill>
                <a:effectLst/>
                <a:latin typeface="Courier New" panose="02070309020205020404" pitchFamily="49" charset="0"/>
                <a:cs typeface="Courier New" panose="02070309020205020404" pitchFamily="49" charset="0"/>
              </a:rPr>
              <a:t>i</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&lt;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255</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ADADA"/>
                </a:solidFill>
                <a:effectLst/>
                <a:latin typeface="Courier New" panose="02070309020205020404" pitchFamily="49" charset="0"/>
                <a:cs typeface="Courier New" panose="02070309020205020404" pitchFamily="49" charset="0"/>
              </a:rPr>
              <a:t>i</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ADADA"/>
                </a:solidFill>
                <a:effectLst/>
                <a:latin typeface="Courier New" panose="02070309020205020404" pitchFamily="49" charset="0"/>
                <a:cs typeface="Courier New" panose="02070309020205020404" pitchFamily="49" charset="0"/>
              </a:rPr>
              <a:t>vec3 p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ADADA"/>
                </a:solidFill>
                <a:effectLst/>
                <a:latin typeface="Courier New" panose="02070309020205020404" pitchFamily="49" charset="0"/>
                <a:cs typeface="Courier New" panose="02070309020205020404" pitchFamily="49" charset="0"/>
              </a:rPr>
              <a:t>ro</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depth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ADADA"/>
                </a:solidFill>
                <a:effectLst/>
                <a:latin typeface="Courier New" panose="02070309020205020404" pitchFamily="49" charset="0"/>
                <a:cs typeface="Courier New" panose="02070309020205020404" pitchFamily="49" charset="0"/>
              </a:rPr>
              <a:t>rd</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d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CDCAA"/>
                </a:solidFill>
                <a:effectLst/>
                <a:latin typeface="Courier New" panose="02070309020205020404" pitchFamily="49" charset="0"/>
                <a:cs typeface="Courier New" panose="02070309020205020404" pitchFamily="49" charset="0"/>
              </a:rPr>
              <a:t>sdScene</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p</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ADADA"/>
                </a:solidFill>
                <a:effectLst/>
                <a:latin typeface="Courier New" panose="02070309020205020404" pitchFamily="49" charset="0"/>
                <a:cs typeface="Courier New" panose="02070309020205020404" pitchFamily="49" charset="0"/>
              </a:rPr>
              <a:t>depth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d</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8A0DF"/>
                </a:solidFill>
                <a:effectLst/>
                <a:latin typeface="Courier New" panose="02070309020205020404" pitchFamily="49" charset="0"/>
                <a:cs typeface="Courier New" panose="02070309020205020404" pitchFamily="49" charset="0"/>
              </a:rPr>
              <a:t>if</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d </a:t>
            </a:r>
            <a:r>
              <a:rPr lang="en-US" b="0" dirty="0">
                <a:solidFill>
                  <a:srgbClr val="B4B4B4"/>
                </a:solidFill>
                <a:effectLst/>
                <a:latin typeface="Courier New" panose="02070309020205020404" pitchFamily="49" charset="0"/>
                <a:cs typeface="Courier New" panose="02070309020205020404" pitchFamily="49" charset="0"/>
              </a:rPr>
              <a:t>&lt;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0.001</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depth </a:t>
            </a:r>
            <a:r>
              <a:rPr lang="en-US" b="0" dirty="0">
                <a:solidFill>
                  <a:srgbClr val="B4B4B4"/>
                </a:solidFill>
                <a:effectLst/>
                <a:latin typeface="Courier New" panose="02070309020205020404" pitchFamily="49" charset="0"/>
                <a:cs typeface="Courier New" panose="02070309020205020404" pitchFamily="49" charset="0"/>
              </a:rPr>
              <a:t>&gt;</a:t>
            </a:r>
            <a:r>
              <a:rPr lang="en-US" b="0" dirty="0">
                <a:solidFill>
                  <a:srgbClr val="DADADA"/>
                </a:solidFill>
                <a:effectLst/>
                <a:latin typeface="Courier New" panose="02070309020205020404" pitchFamily="49" charset="0"/>
                <a:cs typeface="Courier New" panose="02070309020205020404" pitchFamily="49" charset="0"/>
              </a:rPr>
              <a:t> end</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8A0DF"/>
                </a:solidFill>
                <a:effectLst/>
                <a:latin typeface="Courier New" panose="02070309020205020404" pitchFamily="49" charset="0"/>
                <a:cs typeface="Courier New" panose="02070309020205020404" pitchFamily="49" charset="0"/>
              </a:rPr>
              <a:t>break</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8A0DF"/>
                </a:solidFill>
                <a:effectLst/>
                <a:latin typeface="Courier New" panose="02070309020205020404" pitchFamily="49" charset="0"/>
                <a:cs typeface="Courier New" panose="02070309020205020404" pitchFamily="49" charset="0"/>
              </a:rPr>
              <a:t>return</a:t>
            </a:r>
            <a:r>
              <a:rPr lang="en-US" b="0" dirty="0">
                <a:solidFill>
                  <a:srgbClr val="DADADA"/>
                </a:solidFill>
                <a:effectLst/>
                <a:latin typeface="Courier New" panose="02070309020205020404" pitchFamily="49" charset="0"/>
                <a:cs typeface="Courier New" panose="02070309020205020404" pitchFamily="49" charset="0"/>
              </a:rPr>
              <a:t> depth</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br>
              <a:rPr lang="en-US" b="0" dirty="0">
                <a:solidFill>
                  <a:srgbClr val="DADADA"/>
                </a:solidFill>
                <a:effectLst/>
                <a:latin typeface="Courier New" panose="02070309020205020404" pitchFamily="49" charset="0"/>
                <a:cs typeface="Courier New" panose="02070309020205020404" pitchFamily="49" charset="0"/>
              </a:rPr>
            </a:br>
            <a:r>
              <a:rPr lang="en-US" b="0" dirty="0">
                <a:solidFill>
                  <a:srgbClr val="DADADA"/>
                </a:solidFill>
                <a:effectLst/>
                <a:latin typeface="Courier New" panose="02070309020205020404" pitchFamily="49" charset="0"/>
                <a:cs typeface="Courier New" panose="02070309020205020404" pitchFamily="49" charset="0"/>
              </a:rPr>
              <a:t>vec3 </a:t>
            </a:r>
            <a:r>
              <a:rPr lang="en-US" b="0" dirty="0" err="1">
                <a:solidFill>
                  <a:srgbClr val="DCDCAA"/>
                </a:solidFill>
                <a:effectLst/>
                <a:latin typeface="Courier New" panose="02070309020205020404" pitchFamily="49" charset="0"/>
                <a:cs typeface="Courier New" panose="02070309020205020404" pitchFamily="49" charset="0"/>
              </a:rPr>
              <a:t>calcNormal</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vec3 </a:t>
            </a:r>
            <a:r>
              <a:rPr lang="en-US" b="0" dirty="0">
                <a:solidFill>
                  <a:srgbClr val="9A9A9A"/>
                </a:solidFill>
                <a:effectLst/>
                <a:latin typeface="Courier New" panose="02070309020205020404" pitchFamily="49" charset="0"/>
                <a:cs typeface="Courier New" panose="02070309020205020404" pitchFamily="49" charset="0"/>
              </a:rPr>
              <a:t>p</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ADADA"/>
                </a:solidFill>
                <a:effectLst/>
                <a:latin typeface="Courier New" panose="02070309020205020404" pitchFamily="49" charset="0"/>
                <a:cs typeface="Courier New" panose="02070309020205020404" pitchFamily="49" charset="0"/>
              </a:rPr>
              <a:t>vec2 e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vec2</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B5CEA8"/>
                </a:solidFill>
                <a:effectLst/>
                <a:latin typeface="Courier New" panose="02070309020205020404" pitchFamily="49" charset="0"/>
                <a:cs typeface="Courier New" panose="02070309020205020404" pitchFamily="49" charset="0"/>
              </a:rPr>
              <a:t>1.0</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B5CEA8"/>
                </a:solidFill>
                <a:effectLst/>
                <a:latin typeface="Courier New" panose="02070309020205020404" pitchFamily="49" charset="0"/>
                <a:cs typeface="Courier New" panose="02070309020205020404" pitchFamily="49" charset="0"/>
              </a:rPr>
              <a:t>1.0</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0.0005</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57A64A"/>
                </a:solidFill>
                <a:effectLst/>
                <a:latin typeface="Courier New" panose="02070309020205020404" pitchFamily="49" charset="0"/>
                <a:cs typeface="Courier New" panose="02070309020205020404" pitchFamily="49" charset="0"/>
              </a:rPr>
              <a:t> // epsilon</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8A0DF"/>
                </a:solidFill>
                <a:effectLst/>
                <a:latin typeface="Courier New" panose="02070309020205020404" pitchFamily="49" charset="0"/>
                <a:cs typeface="Courier New" panose="02070309020205020404" pitchFamily="49" charset="0"/>
              </a:rPr>
              <a:t>return</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normalize</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err="1">
                <a:solidFill>
                  <a:srgbClr val="9CDCFE"/>
                </a:solidFill>
                <a:effectLst/>
                <a:latin typeface="Courier New" panose="02070309020205020404" pitchFamily="49" charset="0"/>
                <a:cs typeface="Courier New" panose="02070309020205020404" pitchFamily="49" charset="0"/>
              </a:rPr>
              <a:t>e</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xyy</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CDCAA"/>
                </a:solidFill>
                <a:effectLst/>
                <a:latin typeface="Courier New" panose="02070309020205020404" pitchFamily="49" charset="0"/>
                <a:cs typeface="Courier New" panose="02070309020205020404" pitchFamily="49" charset="0"/>
              </a:rPr>
              <a:t>sdScene</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p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9CDCFE"/>
                </a:solidFill>
                <a:effectLst/>
                <a:latin typeface="Courier New" panose="02070309020205020404" pitchFamily="49" charset="0"/>
                <a:cs typeface="Courier New" panose="02070309020205020404" pitchFamily="49" charset="0"/>
              </a:rPr>
              <a:t>e</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xyy</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p>
          <a:p>
            <a:r>
              <a:rPr lang="en-US" b="0" dirty="0" err="1">
                <a:solidFill>
                  <a:srgbClr val="9CDCFE"/>
                </a:solidFill>
                <a:effectLst/>
                <a:latin typeface="Courier New" panose="02070309020205020404" pitchFamily="49" charset="0"/>
                <a:cs typeface="Courier New" panose="02070309020205020404" pitchFamily="49" charset="0"/>
              </a:rPr>
              <a:t>e</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yyx</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CDCAA"/>
                </a:solidFill>
                <a:effectLst/>
                <a:latin typeface="Courier New" panose="02070309020205020404" pitchFamily="49" charset="0"/>
                <a:cs typeface="Courier New" panose="02070309020205020404" pitchFamily="49" charset="0"/>
              </a:rPr>
              <a:t>sdScene</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p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9CDCFE"/>
                </a:solidFill>
                <a:effectLst/>
                <a:latin typeface="Courier New" panose="02070309020205020404" pitchFamily="49" charset="0"/>
                <a:cs typeface="Courier New" panose="02070309020205020404" pitchFamily="49" charset="0"/>
              </a:rPr>
              <a:t>e</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yyx</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err="1">
                <a:solidFill>
                  <a:srgbClr val="9CDCFE"/>
                </a:solidFill>
                <a:effectLst/>
                <a:latin typeface="Courier New" panose="02070309020205020404" pitchFamily="49" charset="0"/>
                <a:cs typeface="Courier New" panose="02070309020205020404" pitchFamily="49" charset="0"/>
              </a:rPr>
              <a:t>e</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yxy</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CDCAA"/>
                </a:solidFill>
                <a:effectLst/>
                <a:latin typeface="Courier New" panose="02070309020205020404" pitchFamily="49" charset="0"/>
                <a:cs typeface="Courier New" panose="02070309020205020404" pitchFamily="49" charset="0"/>
              </a:rPr>
              <a:t>sdScene</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p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9CDCFE"/>
                </a:solidFill>
                <a:effectLst/>
                <a:latin typeface="Courier New" panose="02070309020205020404" pitchFamily="49" charset="0"/>
                <a:cs typeface="Courier New" panose="02070309020205020404" pitchFamily="49" charset="0"/>
              </a:rPr>
              <a:t>e</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yxy</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p>
          <a:p>
            <a:r>
              <a:rPr lang="en-US" b="0" dirty="0" err="1">
                <a:solidFill>
                  <a:srgbClr val="9CDCFE"/>
                </a:solidFill>
                <a:effectLst/>
                <a:latin typeface="Courier New" panose="02070309020205020404" pitchFamily="49" charset="0"/>
                <a:cs typeface="Courier New" panose="02070309020205020404" pitchFamily="49" charset="0"/>
              </a:rPr>
              <a:t>e</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xxx</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CDCAA"/>
                </a:solidFill>
                <a:effectLst/>
                <a:latin typeface="Courier New" panose="02070309020205020404" pitchFamily="49" charset="0"/>
                <a:cs typeface="Courier New" panose="02070309020205020404" pitchFamily="49" charset="0"/>
              </a:rPr>
              <a:t>sdScene</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p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9CDCFE"/>
                </a:solidFill>
                <a:effectLst/>
                <a:latin typeface="Courier New" panose="02070309020205020404" pitchFamily="49" charset="0"/>
                <a:cs typeface="Courier New" panose="02070309020205020404" pitchFamily="49" charset="0"/>
              </a:rPr>
              <a:t>e</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xxx</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br>
              <a:rPr lang="en-US" b="0" dirty="0">
                <a:solidFill>
                  <a:srgbClr val="DADADA"/>
                </a:solidFill>
                <a:effectLst/>
                <a:latin typeface="Courier New" panose="02070309020205020404" pitchFamily="49" charset="0"/>
                <a:cs typeface="Courier New" panose="02070309020205020404" pitchFamily="49" charset="0"/>
              </a:rPr>
            </a:br>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shadow</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in vec3 </a:t>
            </a:r>
            <a:r>
              <a:rPr lang="en-US" b="0" dirty="0" err="1">
                <a:solidFill>
                  <a:srgbClr val="9A9A9A"/>
                </a:solidFill>
                <a:effectLst/>
                <a:latin typeface="Courier New" panose="02070309020205020404" pitchFamily="49" charset="0"/>
                <a:cs typeface="Courier New" panose="02070309020205020404" pitchFamily="49" charset="0"/>
              </a:rPr>
              <a:t>ro</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in vec3 </a:t>
            </a:r>
            <a:r>
              <a:rPr lang="en-US" b="0" dirty="0" err="1">
                <a:solidFill>
                  <a:srgbClr val="9A9A9A"/>
                </a:solidFill>
                <a:effectLst/>
                <a:latin typeface="Courier New" panose="02070309020205020404" pitchFamily="49" charset="0"/>
                <a:cs typeface="Courier New" panose="02070309020205020404" pitchFamily="49" charset="0"/>
              </a:rPr>
              <a:t>rd</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9A9A9A"/>
                </a:solidFill>
                <a:effectLst/>
                <a:latin typeface="Courier New" panose="02070309020205020404" pitchFamily="49" charset="0"/>
                <a:cs typeface="Courier New" panose="02070309020205020404" pitchFamily="49" charset="0"/>
              </a:rPr>
              <a:t>mint</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9A9A9A"/>
                </a:solidFill>
                <a:effectLst/>
                <a:latin typeface="Courier New" panose="02070309020205020404" pitchFamily="49" charset="0"/>
                <a:cs typeface="Courier New" panose="02070309020205020404" pitchFamily="49" charset="0"/>
              </a:rPr>
              <a:t>maxt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mint</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8A0DF"/>
                </a:solidFill>
                <a:effectLst/>
                <a:latin typeface="Courier New" panose="02070309020205020404" pitchFamily="49" charset="0"/>
                <a:cs typeface="Courier New" panose="02070309020205020404" pitchFamily="49" charset="0"/>
              </a:rPr>
              <a:t>for</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569CD6"/>
                </a:solidFill>
                <a:effectLst/>
                <a:latin typeface="Courier New" panose="02070309020205020404" pitchFamily="49" charset="0"/>
                <a:cs typeface="Courier New" panose="02070309020205020404" pitchFamily="49" charset="0"/>
              </a:rPr>
              <a:t>int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ADADA"/>
                </a:solidFill>
                <a:effectLst/>
                <a:latin typeface="Courier New" panose="02070309020205020404" pitchFamily="49" charset="0"/>
                <a:cs typeface="Courier New" panose="02070309020205020404" pitchFamily="49" charset="0"/>
              </a:rPr>
              <a:t>i</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B5CEA8"/>
                </a:solidFill>
                <a:effectLst/>
                <a:latin typeface="Courier New" panose="02070309020205020404" pitchFamily="49" charset="0"/>
                <a:cs typeface="Courier New" panose="02070309020205020404" pitchFamily="49" charset="0"/>
              </a:rPr>
              <a:t>0</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ADADA"/>
                </a:solidFill>
                <a:effectLst/>
                <a:latin typeface="Courier New" panose="02070309020205020404" pitchFamily="49" charset="0"/>
                <a:cs typeface="Courier New" panose="02070309020205020404" pitchFamily="49" charset="0"/>
              </a:rPr>
              <a:t>i</a:t>
            </a:r>
            <a:r>
              <a:rPr lang="en-US" b="0" dirty="0">
                <a:solidFill>
                  <a:srgbClr val="B4B4B4"/>
                </a:solidFill>
                <a:effectLst/>
                <a:latin typeface="Courier New" panose="02070309020205020404" pitchFamily="49" charset="0"/>
                <a:cs typeface="Courier New" panose="02070309020205020404" pitchFamily="49" charset="0"/>
              </a:rPr>
              <a:t>&lt;</a:t>
            </a:r>
            <a:r>
              <a:rPr lang="en-US" b="0" dirty="0">
                <a:solidFill>
                  <a:srgbClr val="B5CEA8"/>
                </a:solidFill>
                <a:effectLst/>
                <a:latin typeface="Courier New" panose="02070309020205020404" pitchFamily="49" charset="0"/>
                <a:cs typeface="Courier New" panose="02070309020205020404" pitchFamily="49" charset="0"/>
              </a:rPr>
              <a:t>256</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&amp;&amp;</a:t>
            </a:r>
            <a:r>
              <a:rPr lang="en-US" b="0" dirty="0">
                <a:solidFill>
                  <a:srgbClr val="DADADA"/>
                </a:solidFill>
                <a:effectLst/>
                <a:latin typeface="Courier New" panose="02070309020205020404" pitchFamily="49" charset="0"/>
                <a:cs typeface="Courier New" panose="02070309020205020404" pitchFamily="49" charset="0"/>
              </a:rPr>
              <a:t> t</a:t>
            </a:r>
            <a:r>
              <a:rPr lang="en-US" b="0" dirty="0">
                <a:solidFill>
                  <a:srgbClr val="B4B4B4"/>
                </a:solidFill>
                <a:effectLst/>
                <a:latin typeface="Courier New" panose="02070309020205020404" pitchFamily="49" charset="0"/>
                <a:cs typeface="Courier New" panose="02070309020205020404" pitchFamily="49" charset="0"/>
              </a:rPr>
              <a:t>&lt;</a:t>
            </a:r>
            <a:r>
              <a:rPr lang="en-US" b="0" dirty="0" err="1">
                <a:solidFill>
                  <a:srgbClr val="DADADA"/>
                </a:solidFill>
                <a:effectLst/>
                <a:latin typeface="Courier New" panose="02070309020205020404" pitchFamily="49" charset="0"/>
                <a:cs typeface="Courier New" panose="02070309020205020404" pitchFamily="49" charset="0"/>
              </a:rPr>
              <a:t>maxt</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ADADA"/>
                </a:solidFill>
                <a:effectLst/>
                <a:latin typeface="Courier New" panose="02070309020205020404" pitchFamily="49" charset="0"/>
                <a:cs typeface="Courier New" panose="02070309020205020404" pitchFamily="49" charset="0"/>
              </a:rPr>
              <a:t>i</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h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CDCAA"/>
                </a:solidFill>
                <a:effectLst/>
                <a:latin typeface="Courier New" panose="02070309020205020404" pitchFamily="49" charset="0"/>
                <a:cs typeface="Courier New" panose="02070309020205020404" pitchFamily="49" charset="0"/>
              </a:rPr>
              <a:t>sdScene</a:t>
            </a:r>
            <a:r>
              <a:rPr lang="en-US" b="0" dirty="0">
                <a:solidFill>
                  <a:srgbClr val="B4B4B4"/>
                </a:solidFill>
                <a:effectLst/>
                <a:latin typeface="Courier New" panose="02070309020205020404" pitchFamily="49" charset="0"/>
                <a:cs typeface="Courier New" panose="02070309020205020404" pitchFamily="49" charset="0"/>
              </a:rPr>
              <a:t>(</a:t>
            </a:r>
            <a:r>
              <a:rPr lang="en-US" b="0" dirty="0" err="1">
                <a:solidFill>
                  <a:srgbClr val="DADADA"/>
                </a:solidFill>
                <a:effectLst/>
                <a:latin typeface="Courier New" panose="02070309020205020404" pitchFamily="49" charset="0"/>
                <a:cs typeface="Courier New" panose="02070309020205020404" pitchFamily="49" charset="0"/>
              </a:rPr>
              <a:t>ro</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ADADA"/>
                </a:solidFill>
                <a:effectLst/>
                <a:latin typeface="Courier New" panose="02070309020205020404" pitchFamily="49" charset="0"/>
                <a:cs typeface="Courier New" panose="02070309020205020404" pitchFamily="49" charset="0"/>
              </a:rPr>
              <a:t>rd</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t</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8A0DF"/>
                </a:solidFill>
                <a:effectLst/>
                <a:latin typeface="Courier New" panose="02070309020205020404" pitchFamily="49" charset="0"/>
                <a:cs typeface="Courier New" panose="02070309020205020404" pitchFamily="49" charset="0"/>
              </a:rPr>
              <a:t>if</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h</a:t>
            </a:r>
            <a:r>
              <a:rPr lang="en-US" b="0" dirty="0">
                <a:solidFill>
                  <a:srgbClr val="B4B4B4"/>
                </a:solidFill>
                <a:effectLst/>
                <a:latin typeface="Courier New" panose="02070309020205020404" pitchFamily="49" charset="0"/>
                <a:cs typeface="Courier New" panose="02070309020205020404" pitchFamily="49" charset="0"/>
              </a:rPr>
              <a:t>&lt;</a:t>
            </a:r>
            <a:r>
              <a:rPr lang="en-US" b="0" dirty="0">
                <a:solidFill>
                  <a:srgbClr val="B5CEA8"/>
                </a:solidFill>
                <a:effectLst/>
                <a:latin typeface="Courier New" panose="02070309020205020404" pitchFamily="49" charset="0"/>
                <a:cs typeface="Courier New" panose="02070309020205020404" pitchFamily="49" charset="0"/>
              </a:rPr>
              <a:t>0.001</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8A0DF"/>
                </a:solidFill>
                <a:effectLst/>
                <a:latin typeface="Courier New" panose="02070309020205020404" pitchFamily="49" charset="0"/>
                <a:cs typeface="Courier New" panose="02070309020205020404" pitchFamily="49" charset="0"/>
              </a:rPr>
              <a:t>return</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0.0</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ADADA"/>
                </a:solidFill>
                <a:effectLst/>
                <a:latin typeface="Courier New" panose="02070309020205020404" pitchFamily="49" charset="0"/>
                <a:cs typeface="Courier New" panose="02070309020205020404" pitchFamily="49" charset="0"/>
              </a:rPr>
              <a:t>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h</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8A0DF"/>
                </a:solidFill>
                <a:effectLst/>
                <a:latin typeface="Courier New" panose="02070309020205020404" pitchFamily="49" charset="0"/>
                <a:cs typeface="Courier New" panose="02070309020205020404" pitchFamily="49" charset="0"/>
              </a:rPr>
              <a:t>return</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1.0</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br>
              <a:rPr lang="en-US" b="0" dirty="0">
                <a:solidFill>
                  <a:srgbClr val="DADADA"/>
                </a:solidFill>
                <a:effectLst/>
                <a:latin typeface="Courier New" panose="02070309020205020404" pitchFamily="49" charset="0"/>
                <a:cs typeface="Courier New" panose="02070309020205020404" pitchFamily="49" charset="0"/>
              </a:rPr>
            </a:br>
            <a:r>
              <a:rPr lang="en-US" b="0" dirty="0">
                <a:solidFill>
                  <a:srgbClr val="569CD6"/>
                </a:solidFill>
                <a:effectLst/>
                <a:latin typeface="Courier New" panose="02070309020205020404" pitchFamily="49" charset="0"/>
                <a:cs typeface="Courier New" panose="02070309020205020404" pitchFamily="49" charset="0"/>
              </a:rPr>
              <a:t>void</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CDCAA"/>
                </a:solidFill>
                <a:effectLst/>
                <a:latin typeface="Courier New" panose="02070309020205020404" pitchFamily="49" charset="0"/>
                <a:cs typeface="Courier New" panose="02070309020205020404" pitchFamily="49" charset="0"/>
              </a:rPr>
              <a:t>mainImage</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out vec4 </a:t>
            </a:r>
            <a:r>
              <a:rPr lang="en-US" b="0" dirty="0" err="1">
                <a:solidFill>
                  <a:srgbClr val="9A9A9A"/>
                </a:solidFill>
                <a:effectLst/>
                <a:latin typeface="Courier New" panose="02070309020205020404" pitchFamily="49" charset="0"/>
                <a:cs typeface="Courier New" panose="02070309020205020404" pitchFamily="49" charset="0"/>
              </a:rPr>
              <a:t>fragColor</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in vec2 </a:t>
            </a:r>
            <a:r>
              <a:rPr lang="en-US" b="0" dirty="0" err="1">
                <a:solidFill>
                  <a:srgbClr val="9A9A9A"/>
                </a:solidFill>
                <a:effectLst/>
                <a:latin typeface="Courier New" panose="02070309020205020404" pitchFamily="49" charset="0"/>
                <a:cs typeface="Courier New" panose="02070309020205020404" pitchFamily="49" charset="0"/>
              </a:rPr>
              <a:t>fragCoord</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ADADA"/>
                </a:solidFill>
                <a:effectLst/>
                <a:latin typeface="Courier New" panose="02070309020205020404" pitchFamily="49" charset="0"/>
                <a:cs typeface="Courier New" panose="02070309020205020404" pitchFamily="49" charset="0"/>
              </a:rPr>
              <a:t>vec2 </a:t>
            </a:r>
            <a:r>
              <a:rPr lang="en-US" b="0" dirty="0" err="1">
                <a:solidFill>
                  <a:srgbClr val="DADADA"/>
                </a:solidFill>
                <a:effectLst/>
                <a:latin typeface="Courier New" panose="02070309020205020404" pitchFamily="49" charset="0"/>
                <a:cs typeface="Courier New" panose="02070309020205020404" pitchFamily="49" charset="0"/>
              </a:rPr>
              <a:t>uv</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fragCoord</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B5CEA8"/>
                </a:solidFill>
                <a:effectLst/>
                <a:latin typeface="Courier New" panose="02070309020205020404" pitchFamily="49" charset="0"/>
                <a:cs typeface="Courier New" panose="02070309020205020404" pitchFamily="49" charset="0"/>
              </a:rPr>
              <a:t>.5</a:t>
            </a:r>
            <a:r>
              <a:rPr lang="en-US" b="0" dirty="0">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iResolution</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xy</a:t>
            </a:r>
            <a:r>
              <a:rPr lang="en-US" b="0" dirty="0">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iResolution</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y</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ADADA"/>
                </a:solidFill>
                <a:effectLst/>
                <a:latin typeface="Courier New" panose="02070309020205020404" pitchFamily="49" charset="0"/>
                <a:cs typeface="Courier New" panose="02070309020205020404" pitchFamily="49" charset="0"/>
              </a:rPr>
              <a:t>vec3 col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vec3</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B5CEA8"/>
                </a:solidFill>
                <a:effectLst/>
                <a:latin typeface="Courier New" panose="02070309020205020404" pitchFamily="49" charset="0"/>
                <a:cs typeface="Courier New" panose="02070309020205020404" pitchFamily="49" charset="0"/>
              </a:rPr>
              <a:t>0</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ADADA"/>
                </a:solidFill>
                <a:effectLst/>
                <a:latin typeface="Courier New" panose="02070309020205020404" pitchFamily="49" charset="0"/>
                <a:cs typeface="Courier New" panose="02070309020205020404" pitchFamily="49" charset="0"/>
              </a:rPr>
              <a:t>vec3 </a:t>
            </a:r>
            <a:r>
              <a:rPr lang="en-US" b="0" dirty="0" err="1">
                <a:solidFill>
                  <a:srgbClr val="DADADA"/>
                </a:solidFill>
                <a:effectLst/>
                <a:latin typeface="Courier New" panose="02070309020205020404" pitchFamily="49" charset="0"/>
                <a:cs typeface="Courier New" panose="02070309020205020404" pitchFamily="49" charset="0"/>
              </a:rPr>
              <a:t>ro</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vec3</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B5CEA8"/>
                </a:solidFill>
                <a:effectLst/>
                <a:latin typeface="Courier New" panose="02070309020205020404" pitchFamily="49" charset="0"/>
                <a:cs typeface="Courier New" panose="02070309020205020404" pitchFamily="49" charset="0"/>
              </a:rPr>
              <a:t>0</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0.7</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4</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ADADA"/>
                </a:solidFill>
                <a:effectLst/>
                <a:latin typeface="Courier New" panose="02070309020205020404" pitchFamily="49" charset="0"/>
                <a:cs typeface="Courier New" panose="02070309020205020404" pitchFamily="49" charset="0"/>
              </a:rPr>
              <a:t>vec3 </a:t>
            </a:r>
            <a:r>
              <a:rPr lang="en-US" b="0" dirty="0" err="1">
                <a:solidFill>
                  <a:srgbClr val="DADADA"/>
                </a:solidFill>
                <a:effectLst/>
                <a:latin typeface="Courier New" panose="02070309020205020404" pitchFamily="49" charset="0"/>
                <a:cs typeface="Courier New" panose="02070309020205020404" pitchFamily="49" charset="0"/>
              </a:rPr>
              <a:t>rd</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normalize</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CDCAA"/>
                </a:solidFill>
                <a:effectLst/>
                <a:latin typeface="Courier New" panose="02070309020205020404" pitchFamily="49" charset="0"/>
                <a:cs typeface="Courier New" panose="02070309020205020404" pitchFamily="49" charset="0"/>
              </a:rPr>
              <a:t>vec3</a:t>
            </a:r>
            <a:r>
              <a:rPr lang="en-US" b="0" dirty="0">
                <a:solidFill>
                  <a:srgbClr val="B4B4B4"/>
                </a:solidFill>
                <a:effectLst/>
                <a:latin typeface="Courier New" panose="02070309020205020404" pitchFamily="49" charset="0"/>
                <a:cs typeface="Courier New" panose="02070309020205020404" pitchFamily="49" charset="0"/>
              </a:rPr>
              <a:t>(</a:t>
            </a:r>
            <a:r>
              <a:rPr lang="en-US" b="0" dirty="0" err="1">
                <a:solidFill>
                  <a:srgbClr val="DADADA"/>
                </a:solidFill>
                <a:effectLst/>
                <a:latin typeface="Courier New" panose="02070309020205020404" pitchFamily="49" charset="0"/>
                <a:cs typeface="Courier New" panose="02070309020205020404" pitchFamily="49" charset="0"/>
              </a:rPr>
              <a:t>uv</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B5CEA8"/>
                </a:solidFill>
                <a:effectLst/>
                <a:latin typeface="Courier New" panose="02070309020205020404" pitchFamily="49" charset="0"/>
                <a:cs typeface="Courier New" panose="02070309020205020404" pitchFamily="49" charset="0"/>
              </a:rPr>
              <a:t>1</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d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CDCAA"/>
                </a:solidFill>
                <a:effectLst/>
                <a:latin typeface="Courier New" panose="02070309020205020404" pitchFamily="49" charset="0"/>
                <a:cs typeface="Courier New" panose="02070309020205020404" pitchFamily="49" charset="0"/>
              </a:rPr>
              <a:t>rayMarch</a:t>
            </a:r>
            <a:r>
              <a:rPr lang="en-US" b="0" dirty="0">
                <a:solidFill>
                  <a:srgbClr val="B4B4B4"/>
                </a:solidFill>
                <a:effectLst/>
                <a:latin typeface="Courier New" panose="02070309020205020404" pitchFamily="49" charset="0"/>
                <a:cs typeface="Courier New" panose="02070309020205020404" pitchFamily="49" charset="0"/>
              </a:rPr>
              <a:t>(</a:t>
            </a:r>
            <a:r>
              <a:rPr lang="en-US" b="0" dirty="0" err="1">
                <a:solidFill>
                  <a:srgbClr val="DADADA"/>
                </a:solidFill>
                <a:effectLst/>
                <a:latin typeface="Courier New" panose="02070309020205020404" pitchFamily="49" charset="0"/>
                <a:cs typeface="Courier New" panose="02070309020205020404" pitchFamily="49" charset="0"/>
              </a:rPr>
              <a:t>ro</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ADADA"/>
                </a:solidFill>
                <a:effectLst/>
                <a:latin typeface="Courier New" panose="02070309020205020404" pitchFamily="49" charset="0"/>
                <a:cs typeface="Courier New" panose="02070309020205020404" pitchFamily="49" charset="0"/>
              </a:rPr>
              <a:t>rd</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0.01</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100.0</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br>
              <a:rPr lang="en-US" b="0" dirty="0">
                <a:solidFill>
                  <a:srgbClr val="DADADA"/>
                </a:solidFill>
                <a:effectLst/>
                <a:latin typeface="Courier New" panose="02070309020205020404" pitchFamily="49" charset="0"/>
                <a:cs typeface="Courier New" panose="02070309020205020404" pitchFamily="49" charset="0"/>
              </a:rPr>
            </a:br>
            <a:r>
              <a:rPr lang="en-US" b="0" dirty="0">
                <a:solidFill>
                  <a:srgbClr val="D8A0DF"/>
                </a:solidFill>
                <a:effectLst/>
                <a:latin typeface="Courier New" panose="02070309020205020404" pitchFamily="49" charset="0"/>
                <a:cs typeface="Courier New" panose="02070309020205020404" pitchFamily="49" charset="0"/>
              </a:rPr>
              <a:t>if</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d </a:t>
            </a:r>
            <a:r>
              <a:rPr lang="en-US" b="0" dirty="0">
                <a:solidFill>
                  <a:srgbClr val="B4B4B4"/>
                </a:solidFill>
                <a:effectLst/>
                <a:latin typeface="Courier New" panose="02070309020205020404" pitchFamily="49" charset="0"/>
                <a:cs typeface="Courier New" panose="02070309020205020404" pitchFamily="49" charset="0"/>
              </a:rPr>
              <a:t>&gt;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100.0</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col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vec3</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B5CEA8"/>
                </a:solidFill>
                <a:effectLst/>
                <a:latin typeface="Courier New" panose="02070309020205020404" pitchFamily="49" charset="0"/>
                <a:cs typeface="Courier New" panose="02070309020205020404" pitchFamily="49" charset="0"/>
              </a:rPr>
              <a:t>0.0</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8A0DF"/>
                </a:solidFill>
                <a:effectLst/>
                <a:latin typeface="Courier New" panose="02070309020205020404" pitchFamily="49" charset="0"/>
                <a:cs typeface="Courier New" panose="02070309020205020404" pitchFamily="49" charset="0"/>
              </a:rPr>
              <a:t>else</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ADADA"/>
                </a:solidFill>
                <a:effectLst/>
                <a:latin typeface="Courier New" panose="02070309020205020404" pitchFamily="49" charset="0"/>
                <a:cs typeface="Courier New" panose="02070309020205020404" pitchFamily="49" charset="0"/>
              </a:rPr>
              <a:t>vec3 p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ADADA"/>
                </a:solidFill>
                <a:effectLst/>
                <a:latin typeface="Courier New" panose="02070309020205020404" pitchFamily="49" charset="0"/>
                <a:cs typeface="Courier New" panose="02070309020205020404" pitchFamily="49" charset="0"/>
              </a:rPr>
              <a:t>ro</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ADADA"/>
                </a:solidFill>
                <a:effectLst/>
                <a:latin typeface="Courier New" panose="02070309020205020404" pitchFamily="49" charset="0"/>
                <a:cs typeface="Courier New" panose="02070309020205020404" pitchFamily="49" charset="0"/>
              </a:rPr>
              <a:t>rd</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d</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ADADA"/>
                </a:solidFill>
                <a:effectLst/>
                <a:latin typeface="Courier New" panose="02070309020205020404" pitchFamily="49" charset="0"/>
                <a:cs typeface="Courier New" panose="02070309020205020404" pitchFamily="49" charset="0"/>
              </a:rPr>
              <a:t>vec3 normal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CDCAA"/>
                </a:solidFill>
                <a:effectLst/>
                <a:latin typeface="Courier New" panose="02070309020205020404" pitchFamily="49" charset="0"/>
                <a:cs typeface="Courier New" panose="02070309020205020404" pitchFamily="49" charset="0"/>
              </a:rPr>
              <a:t>calcNormal</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p</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57A64A"/>
                </a:solidFill>
                <a:effectLst/>
                <a:latin typeface="Courier New" panose="02070309020205020404" pitchFamily="49" charset="0"/>
                <a:cs typeface="Courier New" panose="02070309020205020404" pitchFamily="49" charset="0"/>
              </a:rPr>
              <a:t>//vec3 </a:t>
            </a:r>
            <a:r>
              <a:rPr lang="en-US" b="0" dirty="0" err="1">
                <a:solidFill>
                  <a:srgbClr val="57A64A"/>
                </a:solidFill>
                <a:effectLst/>
                <a:latin typeface="Courier New" panose="02070309020205020404" pitchFamily="49" charset="0"/>
                <a:cs typeface="Courier New" panose="02070309020205020404" pitchFamily="49" charset="0"/>
              </a:rPr>
              <a:t>lightPos</a:t>
            </a:r>
            <a:r>
              <a:rPr lang="en-US" b="0" dirty="0">
                <a:solidFill>
                  <a:srgbClr val="57A64A"/>
                </a:solidFill>
                <a:effectLst/>
                <a:latin typeface="Courier New" panose="02070309020205020404" pitchFamily="49" charset="0"/>
                <a:cs typeface="Courier New" panose="02070309020205020404" pitchFamily="49" charset="0"/>
              </a:rPr>
              <a:t> = vec3(-2, 2, 2.0*cos(</a:t>
            </a:r>
            <a:r>
              <a:rPr lang="en-US" b="0" dirty="0" err="1">
                <a:solidFill>
                  <a:srgbClr val="57A64A"/>
                </a:solidFill>
                <a:effectLst/>
                <a:latin typeface="Courier New" panose="02070309020205020404" pitchFamily="49" charset="0"/>
                <a:cs typeface="Courier New" panose="02070309020205020404" pitchFamily="49" charset="0"/>
              </a:rPr>
              <a:t>iTime</a:t>
            </a:r>
            <a:r>
              <a:rPr lang="en-US" b="0" dirty="0">
                <a:solidFill>
                  <a:srgbClr val="57A64A"/>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ADADA"/>
                </a:solidFill>
                <a:effectLst/>
                <a:latin typeface="Courier New" panose="02070309020205020404" pitchFamily="49" charset="0"/>
                <a:cs typeface="Courier New" panose="02070309020205020404" pitchFamily="49" charset="0"/>
              </a:rPr>
              <a:t>vec3 </a:t>
            </a:r>
            <a:r>
              <a:rPr lang="en-US" b="0" dirty="0" err="1">
                <a:solidFill>
                  <a:srgbClr val="DADADA"/>
                </a:solidFill>
                <a:effectLst/>
                <a:latin typeface="Courier New" panose="02070309020205020404" pitchFamily="49" charset="0"/>
                <a:cs typeface="Courier New" panose="02070309020205020404" pitchFamily="49" charset="0"/>
              </a:rPr>
              <a:t>lightPos</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vec3</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B5CEA8"/>
                </a:solidFill>
                <a:effectLst/>
                <a:latin typeface="Courier New" panose="02070309020205020404" pitchFamily="49" charset="0"/>
                <a:cs typeface="Courier New" panose="02070309020205020404" pitchFamily="49" charset="0"/>
              </a:rPr>
              <a:t>2</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2</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1.0</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ADADA"/>
                </a:solidFill>
                <a:effectLst/>
                <a:latin typeface="Courier New" panose="02070309020205020404" pitchFamily="49" charset="0"/>
                <a:cs typeface="Courier New" panose="02070309020205020404" pitchFamily="49" charset="0"/>
              </a:rPr>
              <a:t>vec3 </a:t>
            </a:r>
            <a:r>
              <a:rPr lang="en-US" b="0" dirty="0" err="1">
                <a:solidFill>
                  <a:srgbClr val="DADADA"/>
                </a:solidFill>
                <a:effectLst/>
                <a:latin typeface="Courier New" panose="02070309020205020404" pitchFamily="49" charset="0"/>
                <a:cs typeface="Courier New" panose="02070309020205020404" pitchFamily="49" charset="0"/>
              </a:rPr>
              <a:t>lightDir</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normalize</a:t>
            </a:r>
            <a:r>
              <a:rPr lang="en-US" b="0" dirty="0">
                <a:solidFill>
                  <a:srgbClr val="B4B4B4"/>
                </a:solidFill>
                <a:effectLst/>
                <a:latin typeface="Courier New" panose="02070309020205020404" pitchFamily="49" charset="0"/>
                <a:cs typeface="Courier New" panose="02070309020205020404" pitchFamily="49" charset="0"/>
              </a:rPr>
              <a:t>(</a:t>
            </a:r>
            <a:r>
              <a:rPr lang="en-US" b="0" dirty="0" err="1">
                <a:solidFill>
                  <a:srgbClr val="DADADA"/>
                </a:solidFill>
                <a:effectLst/>
                <a:latin typeface="Courier New" panose="02070309020205020404" pitchFamily="49" charset="0"/>
                <a:cs typeface="Courier New" panose="02070309020205020404" pitchFamily="49" charset="0"/>
              </a:rPr>
              <a:t>lightPos</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p</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ambient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0.2</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ADADA"/>
                </a:solidFill>
                <a:effectLst/>
                <a:latin typeface="Courier New" panose="02070309020205020404" pitchFamily="49" charset="0"/>
                <a:cs typeface="Courier New" panose="02070309020205020404" pitchFamily="49" charset="0"/>
              </a:rPr>
              <a:t>difuse</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clamp</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CDCAA"/>
                </a:solidFill>
                <a:effectLst/>
                <a:latin typeface="Courier New" panose="02070309020205020404" pitchFamily="49" charset="0"/>
                <a:cs typeface="Courier New" panose="02070309020205020404" pitchFamily="49" charset="0"/>
              </a:rPr>
              <a:t>dot</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normal</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ADADA"/>
                </a:solidFill>
                <a:effectLst/>
                <a:latin typeface="Courier New" panose="02070309020205020404" pitchFamily="49" charset="0"/>
                <a:cs typeface="Courier New" panose="02070309020205020404" pitchFamily="49" charset="0"/>
              </a:rPr>
              <a:t>lightDir</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ambient</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B5CEA8"/>
                </a:solidFill>
                <a:effectLst/>
                <a:latin typeface="Courier New" panose="02070309020205020404" pitchFamily="49" charset="0"/>
                <a:cs typeface="Courier New" panose="02070309020205020404" pitchFamily="49" charset="0"/>
              </a:rPr>
              <a:t>1.</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br>
              <a:rPr lang="en-US" b="0" dirty="0">
                <a:solidFill>
                  <a:srgbClr val="DADADA"/>
                </a:solidFill>
                <a:effectLst/>
                <a:latin typeface="Courier New" panose="02070309020205020404" pitchFamily="49" charset="0"/>
                <a:cs typeface="Courier New" panose="02070309020205020404" pitchFamily="49" charset="0"/>
              </a:rPr>
            </a:br>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occ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shadow</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p</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ADADA"/>
                </a:solidFill>
                <a:effectLst/>
                <a:latin typeface="Courier New" panose="02070309020205020404" pitchFamily="49" charset="0"/>
                <a:cs typeface="Courier New" panose="02070309020205020404" pitchFamily="49" charset="0"/>
              </a:rPr>
              <a:t>lightDir</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0.01</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100.0</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br>
              <a:rPr lang="en-US" b="0" dirty="0">
                <a:solidFill>
                  <a:srgbClr val="DADADA"/>
                </a:solidFill>
                <a:effectLst/>
                <a:latin typeface="Courier New" panose="02070309020205020404" pitchFamily="49" charset="0"/>
                <a:cs typeface="Courier New" panose="02070309020205020404" pitchFamily="49" charset="0"/>
              </a:rPr>
            </a:br>
            <a:r>
              <a:rPr lang="en-US" b="0" dirty="0">
                <a:solidFill>
                  <a:srgbClr val="DADADA"/>
                </a:solidFill>
                <a:effectLst/>
                <a:latin typeface="Courier New" panose="02070309020205020404" pitchFamily="49" charset="0"/>
                <a:cs typeface="Courier New" panose="02070309020205020404" pitchFamily="49" charset="0"/>
              </a:rPr>
              <a:t>col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vec3</a:t>
            </a:r>
            <a:r>
              <a:rPr lang="en-US" b="0" dirty="0">
                <a:solidFill>
                  <a:srgbClr val="B4B4B4"/>
                </a:solidFill>
                <a:effectLst/>
                <a:latin typeface="Courier New" panose="02070309020205020404" pitchFamily="49" charset="0"/>
                <a:cs typeface="Courier New" panose="02070309020205020404" pitchFamily="49" charset="0"/>
              </a:rPr>
              <a:t>(</a:t>
            </a:r>
            <a:r>
              <a:rPr lang="en-US" b="0" dirty="0" err="1">
                <a:solidFill>
                  <a:srgbClr val="DADADA"/>
                </a:solidFill>
                <a:effectLst/>
                <a:latin typeface="Courier New" panose="02070309020205020404" pitchFamily="49" charset="0"/>
                <a:cs typeface="Courier New" panose="02070309020205020404" pitchFamily="49" charset="0"/>
              </a:rPr>
              <a:t>difuse</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occ</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br>
              <a:rPr lang="en-US" b="0" dirty="0">
                <a:solidFill>
                  <a:srgbClr val="DADADA"/>
                </a:solidFill>
                <a:effectLst/>
                <a:latin typeface="Courier New" panose="02070309020205020404" pitchFamily="49" charset="0"/>
                <a:cs typeface="Courier New" panose="02070309020205020404" pitchFamily="49" charset="0"/>
              </a:rPr>
            </a:br>
            <a:r>
              <a:rPr lang="en-US" b="0" dirty="0" err="1">
                <a:solidFill>
                  <a:srgbClr val="DADADA"/>
                </a:solidFill>
                <a:effectLst/>
                <a:latin typeface="Courier New" panose="02070309020205020404" pitchFamily="49" charset="0"/>
                <a:cs typeface="Courier New" panose="02070309020205020404" pitchFamily="49" charset="0"/>
              </a:rPr>
              <a:t>fragColor</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vec4</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col</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1.0</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endParaRPr lang="pt-BR" dirty="0">
              <a:latin typeface="Courier New" panose="02070309020205020404" pitchFamily="49" charset="0"/>
              <a:cs typeface="Courier New" panose="02070309020205020404" pitchFamily="49"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latin typeface="Arial"/>
                <a:ea typeface="Arial"/>
                <a:cs typeface="Arial"/>
                <a:sym typeface="Arial"/>
              </a:rPr>
              <a:t>38</a:t>
            </a:fld>
            <a:endParaRPr lang="pt-B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523456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sdPlane</a:t>
            </a:r>
            <a:r>
              <a:rPr lang="pt-BR" dirty="0">
                <a:latin typeface="Courier New" panose="02070309020205020404" pitchFamily="49" charset="0"/>
                <a:cs typeface="Courier New" panose="02070309020205020404" pitchFamily="49" charset="0"/>
              </a:rPr>
              <a:t>( vec3 </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vec3 </a:t>
            </a:r>
            <a:r>
              <a:rPr lang="pt-BR" dirty="0" err="1">
                <a:latin typeface="Courier New" panose="02070309020205020404" pitchFamily="49" charset="0"/>
                <a:cs typeface="Courier New" panose="02070309020205020404" pitchFamily="49" charset="0"/>
              </a:rPr>
              <a:t>n</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h</a:t>
            </a:r>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n</a:t>
            </a:r>
            <a:r>
              <a:rPr lang="pt-BR" dirty="0">
                <a:latin typeface="Courier New" panose="02070309020205020404" pitchFamily="49" charset="0"/>
                <a:cs typeface="Courier New" panose="02070309020205020404" pitchFamily="49" charset="0"/>
              </a:rPr>
              <a:t> must </a:t>
            </a:r>
            <a:r>
              <a:rPr lang="pt-BR" dirty="0" err="1">
                <a:latin typeface="Courier New" panose="02070309020205020404" pitchFamily="49" charset="0"/>
                <a:cs typeface="Courier New" panose="02070309020205020404" pitchFamily="49" charset="0"/>
              </a:rPr>
              <a:t>be</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normalized</a:t>
            </a:r>
            <a:endParaRPr lang="pt-BR" dirty="0">
              <a:latin typeface="Courier New" panose="02070309020205020404" pitchFamily="49" charset="0"/>
              <a:cs typeface="Courier New" panose="02070309020205020404" pitchFamily="49" charset="0"/>
            </a:endParaRP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return</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dot</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p,n</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h</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a:t>
            </a:r>
          </a:p>
          <a:p>
            <a:endParaRPr lang="pt-BR" dirty="0">
              <a:latin typeface="Courier New" panose="02070309020205020404" pitchFamily="49" charset="0"/>
              <a:cs typeface="Courier New" panose="02070309020205020404" pitchFamily="49" charset="0"/>
            </a:endParaRPr>
          </a:p>
          <a:p>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sdPyramid</a:t>
            </a:r>
            <a:r>
              <a:rPr lang="pt-BR" dirty="0">
                <a:latin typeface="Courier New" panose="02070309020205020404" pitchFamily="49" charset="0"/>
                <a:cs typeface="Courier New" panose="02070309020205020404" pitchFamily="49" charset="0"/>
              </a:rPr>
              <a:t>( vec3 </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h</a:t>
            </a:r>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m2 = </a:t>
            </a:r>
            <a:r>
              <a:rPr lang="pt-BR" dirty="0" err="1">
                <a:latin typeface="Courier New" panose="02070309020205020404" pitchFamily="49" charset="0"/>
                <a:cs typeface="Courier New" panose="02070309020205020404" pitchFamily="49" charset="0"/>
              </a:rPr>
              <a:t>h</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h</a:t>
            </a:r>
            <a:r>
              <a:rPr lang="pt-BR" dirty="0">
                <a:latin typeface="Courier New" panose="02070309020205020404" pitchFamily="49" charset="0"/>
                <a:cs typeface="Courier New" panose="02070309020205020404" pitchFamily="49" charset="0"/>
              </a:rPr>
              <a:t> + 0.25;</a:t>
            </a:r>
          </a:p>
          <a:p>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p.xz</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abs</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p.xz</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p.xz</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p.z</a:t>
            </a:r>
            <a:r>
              <a:rPr lang="pt-BR" dirty="0">
                <a:latin typeface="Courier New" panose="02070309020205020404" pitchFamily="49" charset="0"/>
                <a:cs typeface="Courier New" panose="02070309020205020404" pitchFamily="49" charset="0"/>
              </a:rPr>
              <a:t>&gt;</a:t>
            </a:r>
            <a:r>
              <a:rPr lang="pt-BR" dirty="0" err="1">
                <a:latin typeface="Courier New" panose="02070309020205020404" pitchFamily="49" charset="0"/>
                <a:cs typeface="Courier New" panose="02070309020205020404" pitchFamily="49" charset="0"/>
              </a:rPr>
              <a:t>p.x</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p.zx</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p.xz</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p.xz</a:t>
            </a:r>
            <a:r>
              <a:rPr lang="pt-BR" dirty="0">
                <a:latin typeface="Courier New" panose="02070309020205020404" pitchFamily="49" charset="0"/>
                <a:cs typeface="Courier New" panose="02070309020205020404" pitchFamily="49" charset="0"/>
              </a:rPr>
              <a:t> -= 0.5;</a:t>
            </a:r>
          </a:p>
          <a:p>
            <a:endParaRPr lang="pt-BR" dirty="0">
              <a:latin typeface="Courier New" panose="02070309020205020404" pitchFamily="49" charset="0"/>
              <a:cs typeface="Courier New" panose="02070309020205020404" pitchFamily="49" charset="0"/>
            </a:endParaRPr>
          </a:p>
          <a:p>
            <a:r>
              <a:rPr lang="pt-BR" dirty="0">
                <a:latin typeface="Courier New" panose="02070309020205020404" pitchFamily="49" charset="0"/>
                <a:cs typeface="Courier New" panose="02070309020205020404" pitchFamily="49" charset="0"/>
              </a:rPr>
              <a:t>  vec3 </a:t>
            </a:r>
            <a:r>
              <a:rPr lang="pt-BR" dirty="0" err="1">
                <a:latin typeface="Courier New" panose="02070309020205020404" pitchFamily="49" charset="0"/>
                <a:cs typeface="Courier New" panose="02070309020205020404" pitchFamily="49" charset="0"/>
              </a:rPr>
              <a:t>q</a:t>
            </a:r>
            <a:r>
              <a:rPr lang="pt-BR" dirty="0">
                <a:latin typeface="Courier New" panose="02070309020205020404" pitchFamily="49" charset="0"/>
                <a:cs typeface="Courier New" panose="02070309020205020404" pitchFamily="49" charset="0"/>
              </a:rPr>
              <a:t> = vec3( </a:t>
            </a:r>
            <a:r>
              <a:rPr lang="pt-BR" dirty="0" err="1">
                <a:latin typeface="Courier New" panose="02070309020205020404" pitchFamily="49" charset="0"/>
                <a:cs typeface="Courier New" panose="02070309020205020404" pitchFamily="49" charset="0"/>
              </a:rPr>
              <a:t>p.z</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h</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p.y</a:t>
            </a:r>
            <a:r>
              <a:rPr lang="pt-BR" dirty="0">
                <a:latin typeface="Courier New" panose="02070309020205020404" pitchFamily="49" charset="0"/>
                <a:cs typeface="Courier New" panose="02070309020205020404" pitchFamily="49" charset="0"/>
              </a:rPr>
              <a:t> - 0.5*</a:t>
            </a:r>
            <a:r>
              <a:rPr lang="pt-BR" dirty="0" err="1">
                <a:latin typeface="Courier New" panose="02070309020205020404" pitchFamily="49" charset="0"/>
                <a:cs typeface="Courier New" panose="02070309020205020404" pitchFamily="49" charset="0"/>
              </a:rPr>
              <a:t>p.x</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h</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p.x</a:t>
            </a:r>
            <a:r>
              <a:rPr lang="pt-BR" dirty="0">
                <a:latin typeface="Courier New" panose="02070309020205020404" pitchFamily="49" charset="0"/>
                <a:cs typeface="Courier New" panose="02070309020205020404" pitchFamily="49" charset="0"/>
              </a:rPr>
              <a:t> + 0.5*</a:t>
            </a:r>
            <a:r>
              <a:rPr lang="pt-BR" dirty="0" err="1">
                <a:latin typeface="Courier New" panose="02070309020205020404" pitchFamily="49" charset="0"/>
                <a:cs typeface="Courier New" panose="02070309020205020404" pitchFamily="49" charset="0"/>
              </a:rPr>
              <a:t>p.y</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s</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max</a:t>
            </a:r>
            <a:r>
              <a:rPr lang="pt-BR" dirty="0">
                <a:latin typeface="Courier New" panose="02070309020205020404" pitchFamily="49" charset="0"/>
                <a:cs typeface="Courier New" panose="02070309020205020404" pitchFamily="49" charset="0"/>
              </a:rPr>
              <a:t>(-q.x,0.0);</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t</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clamp</a:t>
            </a:r>
            <a:r>
              <a:rPr lang="pt-BR" dirty="0">
                <a:latin typeface="Courier New" panose="02070309020205020404" pitchFamily="49" charset="0"/>
                <a:cs typeface="Courier New" panose="02070309020205020404" pitchFamily="49" charset="0"/>
              </a:rPr>
              <a:t>( (q.y-0.5*</a:t>
            </a:r>
            <a:r>
              <a:rPr lang="pt-BR" dirty="0" err="1">
                <a:latin typeface="Courier New" panose="02070309020205020404" pitchFamily="49" charset="0"/>
                <a:cs typeface="Courier New" panose="02070309020205020404" pitchFamily="49" charset="0"/>
              </a:rPr>
              <a:t>p.z</a:t>
            </a:r>
            <a:r>
              <a:rPr lang="pt-BR" dirty="0">
                <a:latin typeface="Courier New" panose="02070309020205020404" pitchFamily="49" charset="0"/>
                <a:cs typeface="Courier New" panose="02070309020205020404" pitchFamily="49" charset="0"/>
              </a:rPr>
              <a:t>)/(m2+0.25), 0.0, 1.0 );</a:t>
            </a:r>
          </a:p>
          <a:p>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 = m2*(</a:t>
            </a:r>
            <a:r>
              <a:rPr lang="pt-BR" dirty="0" err="1">
                <a:latin typeface="Courier New" panose="02070309020205020404" pitchFamily="49" charset="0"/>
                <a:cs typeface="Courier New" panose="02070309020205020404" pitchFamily="49" charset="0"/>
              </a:rPr>
              <a:t>q.x+s</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q.x+s</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q.y</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q.y</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b</a:t>
            </a:r>
            <a:r>
              <a:rPr lang="pt-BR" dirty="0">
                <a:latin typeface="Courier New" panose="02070309020205020404" pitchFamily="49" charset="0"/>
                <a:cs typeface="Courier New" panose="02070309020205020404" pitchFamily="49" charset="0"/>
              </a:rPr>
              <a:t> = m2*(q.x+0.5*</a:t>
            </a:r>
            <a:r>
              <a:rPr lang="pt-BR" dirty="0" err="1">
                <a:latin typeface="Courier New" panose="02070309020205020404" pitchFamily="49" charset="0"/>
                <a:cs typeface="Courier New" panose="02070309020205020404" pitchFamily="49" charset="0"/>
              </a:rPr>
              <a:t>t</a:t>
            </a:r>
            <a:r>
              <a:rPr lang="pt-BR" dirty="0">
                <a:latin typeface="Courier New" panose="02070309020205020404" pitchFamily="49" charset="0"/>
                <a:cs typeface="Courier New" panose="02070309020205020404" pitchFamily="49" charset="0"/>
              </a:rPr>
              <a:t>)*(q.x+0.5*</a:t>
            </a:r>
            <a:r>
              <a:rPr lang="pt-BR" dirty="0" err="1">
                <a:latin typeface="Courier New" panose="02070309020205020404" pitchFamily="49" charset="0"/>
                <a:cs typeface="Courier New" panose="02070309020205020404" pitchFamily="49" charset="0"/>
              </a:rPr>
              <a:t>t</a:t>
            </a:r>
            <a:r>
              <a:rPr lang="pt-BR" dirty="0">
                <a:latin typeface="Courier New" panose="02070309020205020404" pitchFamily="49" charset="0"/>
                <a:cs typeface="Courier New" panose="02070309020205020404" pitchFamily="49" charset="0"/>
              </a:rPr>
              <a:t>) + (q.y-m2*</a:t>
            </a:r>
            <a:r>
              <a:rPr lang="pt-BR" dirty="0" err="1">
                <a:latin typeface="Courier New" panose="02070309020205020404" pitchFamily="49" charset="0"/>
                <a:cs typeface="Courier New" panose="02070309020205020404" pitchFamily="49" charset="0"/>
              </a:rPr>
              <a:t>t</a:t>
            </a:r>
            <a:r>
              <a:rPr lang="pt-BR" dirty="0">
                <a:latin typeface="Courier New" panose="02070309020205020404" pitchFamily="49" charset="0"/>
                <a:cs typeface="Courier New" panose="02070309020205020404" pitchFamily="49" charset="0"/>
              </a:rPr>
              <a:t>)*(q.y-m2*</a:t>
            </a:r>
            <a:r>
              <a:rPr lang="pt-BR" dirty="0" err="1">
                <a:latin typeface="Courier New" panose="02070309020205020404" pitchFamily="49" charset="0"/>
                <a:cs typeface="Courier New" panose="02070309020205020404" pitchFamily="49" charset="0"/>
              </a:rPr>
              <a:t>t</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d2 = min(q.</a:t>
            </a:r>
            <a:r>
              <a:rPr lang="pt-BR" dirty="0" err="1">
                <a:latin typeface="Courier New" panose="02070309020205020404" pitchFamily="49" charset="0"/>
                <a:cs typeface="Courier New" panose="02070309020205020404" pitchFamily="49" charset="0"/>
              </a:rPr>
              <a:t>y</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q.x</a:t>
            </a:r>
            <a:r>
              <a:rPr lang="pt-BR" dirty="0">
                <a:latin typeface="Courier New" panose="02070309020205020404" pitchFamily="49" charset="0"/>
                <a:cs typeface="Courier New" panose="02070309020205020404" pitchFamily="49" charset="0"/>
              </a:rPr>
              <a:t>*m2-q.y*0.5) &gt; 0.0 ? 0.0 : min(</a:t>
            </a:r>
            <a:r>
              <a:rPr lang="pt-BR" dirty="0" err="1">
                <a:latin typeface="Courier New" panose="02070309020205020404" pitchFamily="49" charset="0"/>
                <a:cs typeface="Courier New" panose="02070309020205020404" pitchFamily="49" charset="0"/>
              </a:rPr>
              <a:t>a,b</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return</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sqrt</a:t>
            </a:r>
            <a:r>
              <a:rPr lang="pt-BR" dirty="0">
                <a:latin typeface="Courier New" panose="02070309020205020404" pitchFamily="49" charset="0"/>
                <a:cs typeface="Courier New" panose="02070309020205020404" pitchFamily="49" charset="0"/>
              </a:rPr>
              <a:t>( (d2+q.z*</a:t>
            </a:r>
            <a:r>
              <a:rPr lang="pt-BR" dirty="0" err="1">
                <a:latin typeface="Courier New" panose="02070309020205020404" pitchFamily="49" charset="0"/>
                <a:cs typeface="Courier New" panose="02070309020205020404" pitchFamily="49" charset="0"/>
              </a:rPr>
              <a:t>q.z</a:t>
            </a:r>
            <a:r>
              <a:rPr lang="pt-BR" dirty="0">
                <a:latin typeface="Courier New" panose="02070309020205020404" pitchFamily="49" charset="0"/>
                <a:cs typeface="Courier New" panose="02070309020205020404" pitchFamily="49" charset="0"/>
              </a:rPr>
              <a:t>)/m2 ) * </a:t>
            </a:r>
            <a:r>
              <a:rPr lang="pt-BR" dirty="0" err="1">
                <a:latin typeface="Courier New" panose="02070309020205020404" pitchFamily="49" charset="0"/>
                <a:cs typeface="Courier New" panose="02070309020205020404" pitchFamily="49" charset="0"/>
              </a:rPr>
              <a:t>sign</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max</a:t>
            </a:r>
            <a:r>
              <a:rPr lang="pt-BR" dirty="0">
                <a:latin typeface="Courier New" panose="02070309020205020404" pitchFamily="49" charset="0"/>
                <a:cs typeface="Courier New" panose="02070309020205020404" pitchFamily="49" charset="0"/>
              </a:rPr>
              <a:t>(q.</a:t>
            </a:r>
            <a:r>
              <a:rPr lang="pt-BR" dirty="0" err="1">
                <a:latin typeface="Courier New" panose="02070309020205020404" pitchFamily="49" charset="0"/>
                <a:cs typeface="Courier New" panose="02070309020205020404" pitchFamily="49" charset="0"/>
              </a:rPr>
              <a:t>z</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p.y</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a:t>
            </a:r>
          </a:p>
          <a:p>
            <a:endParaRPr lang="pt-BR" dirty="0">
              <a:latin typeface="Courier New" panose="02070309020205020404" pitchFamily="49" charset="0"/>
              <a:cs typeface="Courier New" panose="02070309020205020404" pitchFamily="49" charset="0"/>
            </a:endParaRPr>
          </a:p>
          <a:p>
            <a:endParaRPr lang="pt-BR" dirty="0">
              <a:latin typeface="Courier New" panose="02070309020205020404" pitchFamily="49" charset="0"/>
              <a:cs typeface="Courier New" panose="02070309020205020404" pitchFamily="49" charset="0"/>
            </a:endParaRPr>
          </a:p>
          <a:p>
            <a:endParaRPr lang="pt-BR" dirty="0">
              <a:latin typeface="Courier New" panose="02070309020205020404" pitchFamily="49" charset="0"/>
              <a:cs typeface="Courier New" panose="02070309020205020404" pitchFamily="49" charset="0"/>
            </a:endParaRPr>
          </a:p>
          <a:p>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sdScene</a:t>
            </a:r>
            <a:r>
              <a:rPr lang="pt-BR" dirty="0">
                <a:latin typeface="Courier New" panose="02070309020205020404" pitchFamily="49" charset="0"/>
                <a:cs typeface="Courier New" panose="02070309020205020404" pitchFamily="49" charset="0"/>
              </a:rPr>
              <a:t>(vec3 </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pyramid</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sdPyramid</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1.0);</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plane = </a:t>
            </a:r>
            <a:r>
              <a:rPr lang="pt-BR" dirty="0" err="1">
                <a:latin typeface="Courier New" panose="02070309020205020404" pitchFamily="49" charset="0"/>
                <a:cs typeface="Courier New" panose="02070309020205020404" pitchFamily="49" charset="0"/>
              </a:rPr>
              <a:t>sdPlane</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vec3(0,1,0), 0.0);</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return</a:t>
            </a:r>
            <a:r>
              <a:rPr lang="pt-BR" dirty="0">
                <a:latin typeface="Courier New" panose="02070309020205020404" pitchFamily="49" charset="0"/>
                <a:cs typeface="Courier New" panose="02070309020205020404" pitchFamily="49" charset="0"/>
              </a:rPr>
              <a:t> min(plane, </a:t>
            </a:r>
            <a:r>
              <a:rPr lang="pt-BR" dirty="0" err="1">
                <a:latin typeface="Courier New" panose="02070309020205020404" pitchFamily="49" charset="0"/>
                <a:cs typeface="Courier New" panose="02070309020205020404" pitchFamily="49" charset="0"/>
              </a:rPr>
              <a:t>pyramid</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a:t>
            </a:r>
          </a:p>
          <a:p>
            <a:endParaRPr lang="pt-BR" dirty="0">
              <a:latin typeface="Courier New" panose="02070309020205020404" pitchFamily="49" charset="0"/>
              <a:cs typeface="Courier New" panose="02070309020205020404" pitchFamily="49" charset="0"/>
            </a:endParaRPr>
          </a:p>
          <a:p>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rayMarch</a:t>
            </a:r>
            <a:r>
              <a:rPr lang="pt-BR" dirty="0">
                <a:latin typeface="Courier New" panose="02070309020205020404" pitchFamily="49" charset="0"/>
                <a:cs typeface="Courier New" panose="02070309020205020404" pitchFamily="49" charset="0"/>
              </a:rPr>
              <a:t>(vec3 </a:t>
            </a:r>
            <a:r>
              <a:rPr lang="pt-BR" dirty="0" err="1">
                <a:latin typeface="Courier New" panose="02070309020205020404" pitchFamily="49" charset="0"/>
                <a:cs typeface="Courier New" panose="02070309020205020404" pitchFamily="49" charset="0"/>
              </a:rPr>
              <a:t>ro</a:t>
            </a:r>
            <a:r>
              <a:rPr lang="pt-BR" dirty="0">
                <a:latin typeface="Courier New" panose="02070309020205020404" pitchFamily="49" charset="0"/>
                <a:cs typeface="Courier New" panose="02070309020205020404" pitchFamily="49" charset="0"/>
              </a:rPr>
              <a:t>, vec3 rd,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start,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end</a:t>
            </a:r>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depth</a:t>
            </a:r>
            <a:r>
              <a:rPr lang="pt-BR" dirty="0">
                <a:latin typeface="Courier New" panose="02070309020205020404" pitchFamily="49" charset="0"/>
                <a:cs typeface="Courier New" panose="02070309020205020404" pitchFamily="49" charset="0"/>
              </a:rPr>
              <a:t> = start;</a:t>
            </a:r>
          </a:p>
          <a:p>
            <a:r>
              <a:rPr lang="pt-BR" dirty="0">
                <a:latin typeface="Courier New" panose="02070309020205020404" pitchFamily="49" charset="0"/>
                <a:cs typeface="Courier New" panose="02070309020205020404" pitchFamily="49" charset="0"/>
              </a:rPr>
              <a:t>  for (</a:t>
            </a:r>
            <a:r>
              <a:rPr lang="pt-BR" dirty="0" err="1">
                <a:latin typeface="Courier New" panose="02070309020205020404" pitchFamily="49" charset="0"/>
                <a:cs typeface="Courier New" panose="02070309020205020404" pitchFamily="49" charset="0"/>
              </a:rPr>
              <a:t>int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i</a:t>
            </a:r>
            <a:r>
              <a:rPr lang="pt-BR" dirty="0">
                <a:latin typeface="Courier New" panose="02070309020205020404" pitchFamily="49" charset="0"/>
                <a:cs typeface="Courier New" panose="02070309020205020404" pitchFamily="49" charset="0"/>
              </a:rPr>
              <a:t> = 0; </a:t>
            </a:r>
            <a:r>
              <a:rPr lang="pt-BR" dirty="0" err="1">
                <a:latin typeface="Courier New" panose="02070309020205020404" pitchFamily="49" charset="0"/>
                <a:cs typeface="Courier New" panose="02070309020205020404" pitchFamily="49" charset="0"/>
              </a:rPr>
              <a:t>i</a:t>
            </a:r>
            <a:r>
              <a:rPr lang="pt-BR" dirty="0">
                <a:latin typeface="Courier New" panose="02070309020205020404" pitchFamily="49" charset="0"/>
                <a:cs typeface="Courier New" panose="02070309020205020404" pitchFamily="49" charset="0"/>
              </a:rPr>
              <a:t> &lt; 255; </a:t>
            </a:r>
            <a:r>
              <a:rPr lang="pt-BR" dirty="0" err="1">
                <a:latin typeface="Courier New" panose="02070309020205020404" pitchFamily="49" charset="0"/>
                <a:cs typeface="Courier New" panose="02070309020205020404" pitchFamily="49" charset="0"/>
              </a:rPr>
              <a:t>i</a:t>
            </a:r>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vec3 </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ro</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depth</a:t>
            </a:r>
            <a:r>
              <a:rPr lang="pt-BR" dirty="0">
                <a:latin typeface="Courier New" panose="02070309020205020404" pitchFamily="49" charset="0"/>
                <a:cs typeface="Courier New" panose="02070309020205020404" pitchFamily="49" charset="0"/>
              </a:rPr>
              <a:t> * rd;</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d</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sdScene</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depth</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d</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if</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d</a:t>
            </a:r>
            <a:r>
              <a:rPr lang="pt-BR" dirty="0">
                <a:latin typeface="Courier New" panose="02070309020205020404" pitchFamily="49" charset="0"/>
                <a:cs typeface="Courier New" panose="02070309020205020404" pitchFamily="49" charset="0"/>
              </a:rPr>
              <a:t> &lt; 0.001 || </a:t>
            </a:r>
            <a:r>
              <a:rPr lang="pt-BR" dirty="0" err="1">
                <a:latin typeface="Courier New" panose="02070309020205020404" pitchFamily="49" charset="0"/>
                <a:cs typeface="Courier New" panose="02070309020205020404" pitchFamily="49" charset="0"/>
              </a:rPr>
              <a:t>depth</a:t>
            </a:r>
            <a:r>
              <a:rPr lang="pt-BR" dirty="0">
                <a:latin typeface="Courier New" panose="02070309020205020404" pitchFamily="49" charset="0"/>
                <a:cs typeface="Courier New" panose="02070309020205020404" pitchFamily="49" charset="0"/>
              </a:rPr>
              <a:t> &gt; </a:t>
            </a:r>
            <a:r>
              <a:rPr lang="pt-BR" dirty="0" err="1">
                <a:latin typeface="Courier New" panose="02070309020205020404" pitchFamily="49" charset="0"/>
                <a:cs typeface="Courier New" panose="02070309020205020404" pitchFamily="49" charset="0"/>
              </a:rPr>
              <a:t>end</a:t>
            </a:r>
            <a:r>
              <a:rPr lang="pt-BR" dirty="0">
                <a:latin typeface="Courier New" panose="02070309020205020404" pitchFamily="49" charset="0"/>
                <a:cs typeface="Courier New" panose="02070309020205020404" pitchFamily="49" charset="0"/>
              </a:rPr>
              <a:t>) break;</a:t>
            </a:r>
          </a:p>
          <a:p>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return</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depth</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a:t>
            </a:r>
          </a:p>
          <a:p>
            <a:endParaRPr lang="pt-BR" dirty="0">
              <a:latin typeface="Courier New" panose="02070309020205020404" pitchFamily="49" charset="0"/>
              <a:cs typeface="Courier New" panose="02070309020205020404" pitchFamily="49" charset="0"/>
            </a:endParaRPr>
          </a:p>
          <a:p>
            <a:r>
              <a:rPr lang="pt-BR" dirty="0">
                <a:latin typeface="Courier New" panose="02070309020205020404" pitchFamily="49" charset="0"/>
                <a:cs typeface="Courier New" panose="02070309020205020404" pitchFamily="49" charset="0"/>
              </a:rPr>
              <a:t>vec3 </a:t>
            </a:r>
            <a:r>
              <a:rPr lang="pt-BR" dirty="0" err="1">
                <a:latin typeface="Courier New" panose="02070309020205020404" pitchFamily="49" charset="0"/>
                <a:cs typeface="Courier New" panose="02070309020205020404" pitchFamily="49" charset="0"/>
              </a:rPr>
              <a:t>calcNormal</a:t>
            </a:r>
            <a:r>
              <a:rPr lang="pt-BR" dirty="0">
                <a:latin typeface="Courier New" panose="02070309020205020404" pitchFamily="49" charset="0"/>
                <a:cs typeface="Courier New" panose="02070309020205020404" pitchFamily="49" charset="0"/>
              </a:rPr>
              <a:t>(vec3 </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vec2 e = vec2(1.0, -1.0) * 0.0005; // </a:t>
            </a:r>
            <a:r>
              <a:rPr lang="pt-BR" dirty="0" err="1">
                <a:latin typeface="Courier New" panose="02070309020205020404" pitchFamily="49" charset="0"/>
                <a:cs typeface="Courier New" panose="02070309020205020404" pitchFamily="49" charset="0"/>
              </a:rPr>
              <a:t>epsilon</a:t>
            </a:r>
            <a:endParaRPr lang="pt-BR" dirty="0">
              <a:latin typeface="Courier New" panose="02070309020205020404" pitchFamily="49" charset="0"/>
              <a:cs typeface="Courier New" panose="02070309020205020404" pitchFamily="49" charset="0"/>
            </a:endParaRP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return</a:t>
            </a:r>
            <a:r>
              <a:rPr lang="pt-BR" dirty="0">
                <a:latin typeface="Courier New" panose="02070309020205020404" pitchFamily="49" charset="0"/>
                <a:cs typeface="Courier New" panose="02070309020205020404" pitchFamily="49" charset="0"/>
              </a:rPr>
              <a:t> normalize(</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e.xyy</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sdScene</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e.xyy</a:t>
            </a:r>
            <a:r>
              <a:rPr lang="pt-BR" dirty="0">
                <a:latin typeface="Courier New" panose="02070309020205020404" pitchFamily="49" charset="0"/>
                <a:cs typeface="Courier New" panose="02070309020205020404" pitchFamily="49" charset="0"/>
              </a:rPr>
              <a:t>) +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e.yyx</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sdScene</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e.yyx</a:t>
            </a:r>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e.yxy</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sdScene</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e.yxy</a:t>
            </a:r>
            <a:r>
              <a:rPr lang="pt-BR" dirty="0">
                <a:latin typeface="Courier New" panose="02070309020205020404" pitchFamily="49" charset="0"/>
                <a:cs typeface="Courier New" panose="02070309020205020404" pitchFamily="49" charset="0"/>
              </a:rPr>
              <a:t>) +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e.xxx</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sdScene</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e.xxx</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a:t>
            </a:r>
          </a:p>
          <a:p>
            <a:endParaRPr lang="pt-BR" dirty="0">
              <a:latin typeface="Courier New" panose="02070309020205020404" pitchFamily="49" charset="0"/>
              <a:cs typeface="Courier New" panose="02070309020205020404" pitchFamily="49" charset="0"/>
            </a:endParaRPr>
          </a:p>
          <a:p>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softshadow</a:t>
            </a:r>
            <a:r>
              <a:rPr lang="pt-BR" dirty="0">
                <a:latin typeface="Courier New" panose="02070309020205020404" pitchFamily="49" charset="0"/>
                <a:cs typeface="Courier New" panose="02070309020205020404" pitchFamily="49" charset="0"/>
              </a:rPr>
              <a:t>( in vec3 </a:t>
            </a:r>
            <a:r>
              <a:rPr lang="pt-BR" dirty="0" err="1">
                <a:latin typeface="Courier New" panose="02070309020205020404" pitchFamily="49" charset="0"/>
                <a:cs typeface="Courier New" panose="02070309020205020404" pitchFamily="49" charset="0"/>
              </a:rPr>
              <a:t>ro</a:t>
            </a:r>
            <a:r>
              <a:rPr lang="pt-BR" dirty="0">
                <a:latin typeface="Courier New" panose="02070309020205020404" pitchFamily="49" charset="0"/>
                <a:cs typeface="Courier New" panose="02070309020205020404" pitchFamily="49" charset="0"/>
              </a:rPr>
              <a:t>, in vec3 rd,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mint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maxt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k</a:t>
            </a:r>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res = 1.0;</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t</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mint</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for( </a:t>
            </a:r>
            <a:r>
              <a:rPr lang="pt-BR" dirty="0" err="1">
                <a:latin typeface="Courier New" panose="02070309020205020404" pitchFamily="49" charset="0"/>
                <a:cs typeface="Courier New" panose="02070309020205020404" pitchFamily="49" charset="0"/>
              </a:rPr>
              <a:t>int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i</a:t>
            </a:r>
            <a:r>
              <a:rPr lang="pt-BR" dirty="0">
                <a:latin typeface="Courier New" panose="02070309020205020404" pitchFamily="49" charset="0"/>
                <a:cs typeface="Courier New" panose="02070309020205020404" pitchFamily="49" charset="0"/>
              </a:rPr>
              <a:t>=0; </a:t>
            </a:r>
            <a:r>
              <a:rPr lang="pt-BR" dirty="0" err="1">
                <a:latin typeface="Courier New" panose="02070309020205020404" pitchFamily="49" charset="0"/>
                <a:cs typeface="Courier New" panose="02070309020205020404" pitchFamily="49" charset="0"/>
              </a:rPr>
              <a:t>i</a:t>
            </a:r>
            <a:r>
              <a:rPr lang="pt-BR" dirty="0">
                <a:latin typeface="Courier New" panose="02070309020205020404" pitchFamily="49" charset="0"/>
                <a:cs typeface="Courier New" panose="02070309020205020404" pitchFamily="49" charset="0"/>
              </a:rPr>
              <a:t>&lt;256 &amp;&amp; </a:t>
            </a:r>
            <a:r>
              <a:rPr lang="pt-BR" dirty="0" err="1">
                <a:latin typeface="Courier New" panose="02070309020205020404" pitchFamily="49" charset="0"/>
                <a:cs typeface="Courier New" panose="02070309020205020404" pitchFamily="49" charset="0"/>
              </a:rPr>
              <a:t>t</a:t>
            </a:r>
            <a:r>
              <a:rPr lang="pt-BR" dirty="0">
                <a:latin typeface="Courier New" panose="02070309020205020404" pitchFamily="49" charset="0"/>
                <a:cs typeface="Courier New" panose="02070309020205020404" pitchFamily="49" charset="0"/>
              </a:rPr>
              <a:t>&lt;</a:t>
            </a:r>
            <a:r>
              <a:rPr lang="pt-BR" dirty="0" err="1">
                <a:latin typeface="Courier New" panose="02070309020205020404" pitchFamily="49" charset="0"/>
                <a:cs typeface="Courier New" panose="02070309020205020404" pitchFamily="49" charset="0"/>
              </a:rPr>
              <a:t>maxt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i</a:t>
            </a:r>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h</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sdScene</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ro</a:t>
            </a:r>
            <a:r>
              <a:rPr lang="pt-BR" dirty="0">
                <a:latin typeface="Courier New" panose="02070309020205020404" pitchFamily="49" charset="0"/>
                <a:cs typeface="Courier New" panose="02070309020205020404" pitchFamily="49" charset="0"/>
              </a:rPr>
              <a:t> + rd*</a:t>
            </a:r>
            <a:r>
              <a:rPr lang="pt-BR" dirty="0" err="1">
                <a:latin typeface="Courier New" panose="02070309020205020404" pitchFamily="49" charset="0"/>
                <a:cs typeface="Courier New" panose="02070309020205020404" pitchFamily="49" charset="0"/>
              </a:rPr>
              <a:t>t</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if</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h</a:t>
            </a:r>
            <a:r>
              <a:rPr lang="pt-BR" dirty="0">
                <a:latin typeface="Courier New" panose="02070309020205020404" pitchFamily="49" charset="0"/>
                <a:cs typeface="Courier New" panose="02070309020205020404" pitchFamily="49" charset="0"/>
              </a:rPr>
              <a:t>&lt;0.001 )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return</a:t>
            </a:r>
            <a:r>
              <a:rPr lang="pt-BR" dirty="0">
                <a:latin typeface="Courier New" panose="02070309020205020404" pitchFamily="49" charset="0"/>
                <a:cs typeface="Courier New" panose="02070309020205020404" pitchFamily="49" charset="0"/>
              </a:rPr>
              <a:t> 0.0;</a:t>
            </a:r>
          </a:p>
          <a:p>
            <a:r>
              <a:rPr lang="pt-BR" dirty="0">
                <a:latin typeface="Courier New" panose="02070309020205020404" pitchFamily="49" charset="0"/>
                <a:cs typeface="Courier New" panose="02070309020205020404" pitchFamily="49" charset="0"/>
              </a:rPr>
              <a:t>        res = min( res, </a:t>
            </a:r>
            <a:r>
              <a:rPr lang="pt-BR" dirty="0" err="1">
                <a:latin typeface="Courier New" panose="02070309020205020404" pitchFamily="49" charset="0"/>
                <a:cs typeface="Courier New" panose="02070309020205020404" pitchFamily="49" charset="0"/>
              </a:rPr>
              <a:t>k</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h</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t</a:t>
            </a:r>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t</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h</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return</a:t>
            </a:r>
            <a:r>
              <a:rPr lang="pt-BR" dirty="0">
                <a:latin typeface="Courier New" panose="02070309020205020404" pitchFamily="49" charset="0"/>
                <a:cs typeface="Courier New" panose="02070309020205020404" pitchFamily="49" charset="0"/>
              </a:rPr>
              <a:t> res;</a:t>
            </a:r>
          </a:p>
          <a:p>
            <a:r>
              <a:rPr lang="pt-BR" dirty="0">
                <a:latin typeface="Courier New" panose="02070309020205020404" pitchFamily="49" charset="0"/>
                <a:cs typeface="Courier New" panose="02070309020205020404" pitchFamily="49" charset="0"/>
              </a:rPr>
              <a:t>}</a:t>
            </a:r>
          </a:p>
          <a:p>
            <a:endParaRPr lang="pt-BR" dirty="0">
              <a:latin typeface="Courier New" panose="02070309020205020404" pitchFamily="49" charset="0"/>
              <a:cs typeface="Courier New" panose="02070309020205020404" pitchFamily="49" charset="0"/>
            </a:endParaRPr>
          </a:p>
          <a:p>
            <a:r>
              <a:rPr lang="pt-BR" dirty="0" err="1">
                <a:latin typeface="Courier New" panose="02070309020205020404" pitchFamily="49" charset="0"/>
                <a:cs typeface="Courier New" panose="02070309020205020404" pitchFamily="49" charset="0"/>
              </a:rPr>
              <a:t>void</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mainImage</a:t>
            </a:r>
            <a:r>
              <a:rPr lang="pt-BR" dirty="0">
                <a:latin typeface="Courier New" panose="02070309020205020404" pitchFamily="49" charset="0"/>
                <a:cs typeface="Courier New" panose="02070309020205020404" pitchFamily="49" charset="0"/>
              </a:rPr>
              <a:t>( out vec4 </a:t>
            </a:r>
            <a:r>
              <a:rPr lang="pt-BR" dirty="0" err="1">
                <a:latin typeface="Courier New" panose="02070309020205020404" pitchFamily="49" charset="0"/>
                <a:cs typeface="Courier New" panose="02070309020205020404" pitchFamily="49" charset="0"/>
              </a:rPr>
              <a:t>fragColor</a:t>
            </a:r>
            <a:r>
              <a:rPr lang="pt-BR" dirty="0">
                <a:latin typeface="Courier New" panose="02070309020205020404" pitchFamily="49" charset="0"/>
                <a:cs typeface="Courier New" panose="02070309020205020404" pitchFamily="49" charset="0"/>
              </a:rPr>
              <a:t>, in vec2 </a:t>
            </a:r>
            <a:r>
              <a:rPr lang="pt-BR" dirty="0" err="1">
                <a:latin typeface="Courier New" panose="02070309020205020404" pitchFamily="49" charset="0"/>
                <a:cs typeface="Courier New" panose="02070309020205020404" pitchFamily="49" charset="0"/>
              </a:rPr>
              <a:t>fragCoord</a:t>
            </a:r>
            <a:r>
              <a:rPr lang="pt-BR" dirty="0">
                <a:latin typeface="Courier New" panose="02070309020205020404" pitchFamily="49" charset="0"/>
                <a:cs typeface="Courier New" panose="02070309020205020404" pitchFamily="49" charset="0"/>
              </a:rPr>
              <a:t> ) {</a:t>
            </a:r>
          </a:p>
          <a:p>
            <a:r>
              <a:rPr lang="pt-BR" dirty="0">
                <a:latin typeface="Courier New" panose="02070309020205020404" pitchFamily="49" charset="0"/>
                <a:cs typeface="Courier New" panose="02070309020205020404" pitchFamily="49" charset="0"/>
              </a:rPr>
              <a:t>  vec2 </a:t>
            </a:r>
            <a:r>
              <a:rPr lang="pt-BR" dirty="0" err="1">
                <a:latin typeface="Courier New" panose="02070309020205020404" pitchFamily="49" charset="0"/>
                <a:cs typeface="Courier New" panose="02070309020205020404" pitchFamily="49" charset="0"/>
              </a:rPr>
              <a:t>uv</a:t>
            </a:r>
            <a:r>
              <a:rPr lang="pt-BR" dirty="0">
                <a:latin typeface="Courier New" panose="02070309020205020404" pitchFamily="49" charset="0"/>
                <a:cs typeface="Courier New" panose="02070309020205020404" pitchFamily="49" charset="0"/>
              </a:rPr>
              <a:t> = (fragCoord-.5*</a:t>
            </a:r>
            <a:r>
              <a:rPr lang="pt-BR" dirty="0" err="1">
                <a:latin typeface="Courier New" panose="02070309020205020404" pitchFamily="49" charset="0"/>
                <a:cs typeface="Courier New" panose="02070309020205020404" pitchFamily="49" charset="0"/>
              </a:rPr>
              <a:t>iResolution.xy</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iResolution.y</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vec3 </a:t>
            </a:r>
            <a:r>
              <a:rPr lang="pt-BR" dirty="0" err="1">
                <a:latin typeface="Courier New" panose="02070309020205020404" pitchFamily="49" charset="0"/>
                <a:cs typeface="Courier New" panose="02070309020205020404" pitchFamily="49" charset="0"/>
              </a:rPr>
              <a:t>col</a:t>
            </a:r>
            <a:r>
              <a:rPr lang="pt-BR" dirty="0">
                <a:latin typeface="Courier New" panose="02070309020205020404" pitchFamily="49" charset="0"/>
                <a:cs typeface="Courier New" panose="02070309020205020404" pitchFamily="49" charset="0"/>
              </a:rPr>
              <a:t> = vec3(0);</a:t>
            </a:r>
          </a:p>
          <a:p>
            <a:r>
              <a:rPr lang="pt-BR" dirty="0">
                <a:latin typeface="Courier New" panose="02070309020205020404" pitchFamily="49" charset="0"/>
                <a:cs typeface="Courier New" panose="02070309020205020404" pitchFamily="49" charset="0"/>
              </a:rPr>
              <a:t>  vec3 </a:t>
            </a:r>
            <a:r>
              <a:rPr lang="pt-BR" dirty="0" err="1">
                <a:latin typeface="Courier New" panose="02070309020205020404" pitchFamily="49" charset="0"/>
                <a:cs typeface="Courier New" panose="02070309020205020404" pitchFamily="49" charset="0"/>
              </a:rPr>
              <a:t>ro</a:t>
            </a:r>
            <a:r>
              <a:rPr lang="pt-BR" dirty="0">
                <a:latin typeface="Courier New" panose="02070309020205020404" pitchFamily="49" charset="0"/>
                <a:cs typeface="Courier New" panose="02070309020205020404" pitchFamily="49" charset="0"/>
              </a:rPr>
              <a:t> = vec3(0, 0.7, 4);</a:t>
            </a:r>
          </a:p>
          <a:p>
            <a:r>
              <a:rPr lang="pt-BR" dirty="0">
                <a:latin typeface="Courier New" panose="02070309020205020404" pitchFamily="49" charset="0"/>
                <a:cs typeface="Courier New" panose="02070309020205020404" pitchFamily="49" charset="0"/>
              </a:rPr>
              <a:t>  vec3 rd = normalize(vec3(</a:t>
            </a:r>
            <a:r>
              <a:rPr lang="pt-BR" dirty="0" err="1">
                <a:latin typeface="Courier New" panose="02070309020205020404" pitchFamily="49" charset="0"/>
                <a:cs typeface="Courier New" panose="02070309020205020404" pitchFamily="49" charset="0"/>
              </a:rPr>
              <a:t>uv</a:t>
            </a:r>
            <a:r>
              <a:rPr lang="pt-BR" dirty="0">
                <a:latin typeface="Courier New" panose="02070309020205020404" pitchFamily="49" charset="0"/>
                <a:cs typeface="Courier New" panose="02070309020205020404" pitchFamily="49" charset="0"/>
              </a:rPr>
              <a:t>, -1));</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d</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rayMarch</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ro</a:t>
            </a:r>
            <a:r>
              <a:rPr lang="pt-BR" dirty="0">
                <a:latin typeface="Courier New" panose="02070309020205020404" pitchFamily="49" charset="0"/>
                <a:cs typeface="Courier New" panose="02070309020205020404" pitchFamily="49" charset="0"/>
              </a:rPr>
              <a:t>, rd, 0.01, 100.0);</a:t>
            </a:r>
          </a:p>
          <a:p>
            <a:r>
              <a:rPr lang="pt-BR" dirty="0">
                <a:latin typeface="Courier New" panose="02070309020205020404" pitchFamily="49" charset="0"/>
                <a:cs typeface="Courier New" panose="02070309020205020404" pitchFamily="49" charset="0"/>
              </a:rPr>
              <a:t>  </a:t>
            </a:r>
          </a:p>
          <a:p>
            <a:endParaRPr lang="pt-BR" dirty="0">
              <a:latin typeface="Courier New" panose="02070309020205020404" pitchFamily="49" charset="0"/>
              <a:cs typeface="Courier New" panose="02070309020205020404" pitchFamily="49" charset="0"/>
            </a:endParaRP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if</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d</a:t>
            </a:r>
            <a:r>
              <a:rPr lang="pt-BR" dirty="0">
                <a:latin typeface="Courier New" panose="02070309020205020404" pitchFamily="49" charset="0"/>
                <a:cs typeface="Courier New" panose="02070309020205020404" pitchFamily="49" charset="0"/>
              </a:rPr>
              <a:t> &gt; 100.0) </a:t>
            </a:r>
            <a:r>
              <a:rPr lang="pt-BR" dirty="0" err="1">
                <a:latin typeface="Courier New" panose="02070309020205020404" pitchFamily="49" charset="0"/>
                <a:cs typeface="Courier New" panose="02070309020205020404" pitchFamily="49" charset="0"/>
              </a:rPr>
              <a:t>col</a:t>
            </a:r>
            <a:r>
              <a:rPr lang="pt-BR" dirty="0">
                <a:latin typeface="Courier New" panose="02070309020205020404" pitchFamily="49" charset="0"/>
                <a:cs typeface="Courier New" panose="02070309020205020404" pitchFamily="49" charset="0"/>
              </a:rPr>
              <a:t> = vec3(0.0);</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else</a:t>
            </a:r>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vec3 </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ro</a:t>
            </a:r>
            <a:r>
              <a:rPr lang="pt-BR" dirty="0">
                <a:latin typeface="Courier New" panose="02070309020205020404" pitchFamily="49" charset="0"/>
                <a:cs typeface="Courier New" panose="02070309020205020404" pitchFamily="49" charset="0"/>
              </a:rPr>
              <a:t> + rd * </a:t>
            </a:r>
            <a:r>
              <a:rPr lang="pt-BR" dirty="0" err="1">
                <a:latin typeface="Courier New" panose="02070309020205020404" pitchFamily="49" charset="0"/>
                <a:cs typeface="Courier New" panose="02070309020205020404" pitchFamily="49" charset="0"/>
              </a:rPr>
              <a:t>d</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vec3 normal = </a:t>
            </a:r>
            <a:r>
              <a:rPr lang="pt-BR" dirty="0" err="1">
                <a:latin typeface="Courier New" panose="02070309020205020404" pitchFamily="49" charset="0"/>
                <a:cs typeface="Courier New" panose="02070309020205020404" pitchFamily="49" charset="0"/>
              </a:rPr>
              <a:t>calcNormal</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//vec3 </a:t>
            </a:r>
            <a:r>
              <a:rPr lang="pt-BR" dirty="0" err="1">
                <a:latin typeface="Courier New" panose="02070309020205020404" pitchFamily="49" charset="0"/>
                <a:cs typeface="Courier New" panose="02070309020205020404" pitchFamily="49" charset="0"/>
              </a:rPr>
              <a:t>lightPos</a:t>
            </a:r>
            <a:r>
              <a:rPr lang="pt-BR" dirty="0">
                <a:latin typeface="Courier New" panose="02070309020205020404" pitchFamily="49" charset="0"/>
                <a:cs typeface="Courier New" panose="02070309020205020404" pitchFamily="49" charset="0"/>
              </a:rPr>
              <a:t> = vec3(-2, 2, 2.0*cos(</a:t>
            </a:r>
            <a:r>
              <a:rPr lang="pt-BR" dirty="0" err="1">
                <a:latin typeface="Courier New" panose="02070309020205020404" pitchFamily="49" charset="0"/>
                <a:cs typeface="Courier New" panose="02070309020205020404" pitchFamily="49" charset="0"/>
              </a:rPr>
              <a:t>iTime</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vec3 </a:t>
            </a:r>
            <a:r>
              <a:rPr lang="pt-BR" dirty="0" err="1">
                <a:latin typeface="Courier New" panose="02070309020205020404" pitchFamily="49" charset="0"/>
                <a:cs typeface="Courier New" panose="02070309020205020404" pitchFamily="49" charset="0"/>
              </a:rPr>
              <a:t>lightPos</a:t>
            </a:r>
            <a:r>
              <a:rPr lang="pt-BR" dirty="0">
                <a:latin typeface="Courier New" panose="02070309020205020404" pitchFamily="49" charset="0"/>
                <a:cs typeface="Courier New" panose="02070309020205020404" pitchFamily="49" charset="0"/>
              </a:rPr>
              <a:t> = vec3(-2, 2, 1.0);</a:t>
            </a:r>
          </a:p>
          <a:p>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vec3 </a:t>
            </a:r>
            <a:r>
              <a:rPr lang="pt-BR" dirty="0" err="1">
                <a:latin typeface="Courier New" panose="02070309020205020404" pitchFamily="49" charset="0"/>
                <a:cs typeface="Courier New" panose="02070309020205020404" pitchFamily="49" charset="0"/>
              </a:rPr>
              <a:t>lightDir</a:t>
            </a:r>
            <a:r>
              <a:rPr lang="pt-BR" dirty="0">
                <a:latin typeface="Courier New" panose="02070309020205020404" pitchFamily="49" charset="0"/>
                <a:cs typeface="Courier New" panose="02070309020205020404" pitchFamily="49" charset="0"/>
              </a:rPr>
              <a:t> = normalize(</a:t>
            </a:r>
            <a:r>
              <a:rPr lang="pt-BR" dirty="0" err="1">
                <a:latin typeface="Courier New" panose="02070309020205020404" pitchFamily="49" charset="0"/>
                <a:cs typeface="Courier New" panose="02070309020205020404" pitchFamily="49" charset="0"/>
              </a:rPr>
              <a:t>lightPos</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ambient</a:t>
            </a:r>
            <a:r>
              <a:rPr lang="pt-BR" dirty="0">
                <a:latin typeface="Courier New" panose="02070309020205020404" pitchFamily="49" charset="0"/>
                <a:cs typeface="Courier New" panose="02070309020205020404" pitchFamily="49" charset="0"/>
              </a:rPr>
              <a:t> = 0.2;</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difuse</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clamp</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dot</a:t>
            </a:r>
            <a:r>
              <a:rPr lang="pt-BR" dirty="0">
                <a:latin typeface="Courier New" panose="02070309020205020404" pitchFamily="49" charset="0"/>
                <a:cs typeface="Courier New" panose="02070309020205020404" pitchFamily="49" charset="0"/>
              </a:rPr>
              <a:t>(normal, </a:t>
            </a:r>
            <a:r>
              <a:rPr lang="pt-BR" dirty="0" err="1">
                <a:latin typeface="Courier New" panose="02070309020205020404" pitchFamily="49" charset="0"/>
                <a:cs typeface="Courier New" panose="02070309020205020404" pitchFamily="49" charset="0"/>
              </a:rPr>
              <a:t>lightDir</a:t>
            </a:r>
            <a:r>
              <a:rPr lang="pt-BR" dirty="0">
                <a:latin typeface="Courier New" panose="02070309020205020404" pitchFamily="49" charset="0"/>
                <a:cs typeface="Courier New" panose="02070309020205020404" pitchFamily="49" charset="0"/>
              </a:rPr>
              <a:t>),ambient,1.);</a:t>
            </a:r>
          </a:p>
          <a:p>
            <a:endParaRPr lang="pt-BR" dirty="0">
              <a:latin typeface="Courier New" panose="02070309020205020404" pitchFamily="49" charset="0"/>
              <a:cs typeface="Courier New" panose="02070309020205020404" pitchFamily="49" charset="0"/>
            </a:endParaRP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occ</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softshadow</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lightDir</a:t>
            </a:r>
            <a:r>
              <a:rPr lang="pt-BR" dirty="0">
                <a:latin typeface="Courier New" panose="02070309020205020404" pitchFamily="49" charset="0"/>
                <a:cs typeface="Courier New" panose="02070309020205020404" pitchFamily="49" charset="0"/>
              </a:rPr>
              <a:t>, 0.01, 100.0, 14.0 );</a:t>
            </a:r>
          </a:p>
          <a:p>
            <a:endParaRPr lang="pt-BR" dirty="0">
              <a:latin typeface="Courier New" panose="02070309020205020404" pitchFamily="49" charset="0"/>
              <a:cs typeface="Courier New" panose="02070309020205020404" pitchFamily="49" charset="0"/>
            </a:endParaRP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col</a:t>
            </a:r>
            <a:r>
              <a:rPr lang="pt-BR" dirty="0">
                <a:latin typeface="Courier New" panose="02070309020205020404" pitchFamily="49" charset="0"/>
                <a:cs typeface="Courier New" panose="02070309020205020404" pitchFamily="49" charset="0"/>
              </a:rPr>
              <a:t> = vec3(</a:t>
            </a:r>
            <a:r>
              <a:rPr lang="pt-BR" dirty="0" err="1">
                <a:latin typeface="Courier New" panose="02070309020205020404" pitchFamily="49" charset="0"/>
                <a:cs typeface="Courier New" panose="02070309020205020404" pitchFamily="49" charset="0"/>
              </a:rPr>
              <a:t>difuse</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occ</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p>
          <a:p>
            <a:endParaRPr lang="pt-BR" dirty="0">
              <a:latin typeface="Courier New" panose="02070309020205020404" pitchFamily="49" charset="0"/>
              <a:cs typeface="Courier New" panose="02070309020205020404" pitchFamily="49" charset="0"/>
            </a:endParaRP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fragColor</a:t>
            </a:r>
            <a:r>
              <a:rPr lang="pt-BR" dirty="0">
                <a:latin typeface="Courier New" panose="02070309020205020404" pitchFamily="49" charset="0"/>
                <a:cs typeface="Courier New" panose="02070309020205020404" pitchFamily="49" charset="0"/>
              </a:rPr>
              <a:t> = vec4(</a:t>
            </a:r>
            <a:r>
              <a:rPr lang="pt-BR" dirty="0" err="1">
                <a:latin typeface="Courier New" panose="02070309020205020404" pitchFamily="49" charset="0"/>
                <a:cs typeface="Courier New" panose="02070309020205020404" pitchFamily="49" charset="0"/>
              </a:rPr>
              <a:t>col</a:t>
            </a:r>
            <a:r>
              <a:rPr lang="pt-BR" dirty="0">
                <a:latin typeface="Courier New" panose="02070309020205020404" pitchFamily="49" charset="0"/>
                <a:cs typeface="Courier New" panose="02070309020205020404" pitchFamily="49" charset="0"/>
              </a:rPr>
              <a:t>, 1.0);</a:t>
            </a:r>
          </a:p>
          <a:p>
            <a:r>
              <a:rPr lang="pt-BR" dirty="0">
                <a:latin typeface="Courier New" panose="02070309020205020404" pitchFamily="49" charset="0"/>
                <a:cs typeface="Courier New" panose="02070309020205020404" pitchFamily="49" charset="0"/>
              </a:rPr>
              <a: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latin typeface="Arial"/>
                <a:ea typeface="Arial"/>
                <a:cs typeface="Arial"/>
                <a:sym typeface="Arial"/>
              </a:rPr>
              <a:t>41</a:t>
            </a:fld>
            <a:endParaRPr lang="pt-B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984221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ef444b581a_0_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8" name="Google Shape;568;gef444b581a_0_7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latin typeface="Arial"/>
                <a:ea typeface="Arial"/>
                <a:cs typeface="Arial"/>
                <a:sym typeface="Arial"/>
              </a:rPr>
              <a:t>4</a:t>
            </a:fld>
            <a:endParaRPr lang="pt-B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06891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latin typeface="Arial"/>
                <a:ea typeface="Arial"/>
                <a:cs typeface="Arial"/>
                <a:sym typeface="Arial"/>
              </a:rPr>
              <a:t>5</a:t>
            </a:fld>
            <a:endParaRPr lang="pt-B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40307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rgbClr val="569CD6"/>
                </a:solidFill>
                <a:effectLst/>
                <a:latin typeface="Menlo" panose="020B0609030804020204" pitchFamily="49" charset="0"/>
              </a:rPr>
              <a:t>float</a:t>
            </a:r>
            <a:r>
              <a:rPr lang="en-US" b="0" dirty="0">
                <a:solidFill>
                  <a:srgbClr val="DADADA"/>
                </a:solidFill>
                <a:effectLst/>
                <a:latin typeface="Menlo" panose="020B0609030804020204" pitchFamily="49" charset="0"/>
              </a:rPr>
              <a:t> </a:t>
            </a:r>
            <a:r>
              <a:rPr lang="en-US" b="0" dirty="0" err="1">
                <a:solidFill>
                  <a:srgbClr val="DCDCAA"/>
                </a:solidFill>
                <a:effectLst/>
                <a:latin typeface="Menlo" panose="020B0609030804020204" pitchFamily="49" charset="0"/>
              </a:rPr>
              <a:t>sdSphere</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vec3 </a:t>
            </a:r>
            <a:r>
              <a:rPr lang="en-US" b="0" dirty="0">
                <a:solidFill>
                  <a:srgbClr val="9A9A9A"/>
                </a:solidFill>
                <a:effectLst/>
                <a:latin typeface="Menlo" panose="020B0609030804020204" pitchFamily="49" charset="0"/>
              </a:rPr>
              <a:t>p</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569CD6"/>
                </a:solidFill>
                <a:effectLst/>
                <a:latin typeface="Menlo" panose="020B0609030804020204" pitchFamily="49" charset="0"/>
              </a:rPr>
              <a:t>float</a:t>
            </a:r>
            <a:r>
              <a:rPr lang="en-US" b="0" dirty="0">
                <a:solidFill>
                  <a:srgbClr val="DADADA"/>
                </a:solidFill>
                <a:effectLst/>
                <a:latin typeface="Menlo" panose="020B0609030804020204" pitchFamily="49" charset="0"/>
              </a:rPr>
              <a:t> </a:t>
            </a:r>
            <a:r>
              <a:rPr lang="en-US" b="0" dirty="0">
                <a:solidFill>
                  <a:srgbClr val="9A9A9A"/>
                </a:solidFill>
                <a:effectLst/>
                <a:latin typeface="Menlo" panose="020B0609030804020204" pitchFamily="49" charset="0"/>
              </a:rPr>
              <a:t>r</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8A0DF"/>
                </a:solidFill>
                <a:effectLst/>
                <a:latin typeface="Menlo" panose="020B0609030804020204" pitchFamily="49" charset="0"/>
              </a:rPr>
              <a:t>return</a:t>
            </a:r>
            <a:r>
              <a:rPr lang="en-US" b="0" dirty="0">
                <a:solidFill>
                  <a:srgbClr val="DADADA"/>
                </a:solidFill>
                <a:effectLst/>
                <a:latin typeface="Menlo" panose="020B0609030804020204" pitchFamily="49" charset="0"/>
              </a:rPr>
              <a:t> </a:t>
            </a:r>
            <a:r>
              <a:rPr lang="en-US" b="0" dirty="0">
                <a:solidFill>
                  <a:srgbClr val="DCDCAA"/>
                </a:solidFill>
                <a:effectLst/>
                <a:latin typeface="Menlo" panose="020B0609030804020204" pitchFamily="49" charset="0"/>
              </a:rPr>
              <a:t>length</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p</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r</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br>
              <a:rPr lang="en-US" b="0" dirty="0">
                <a:solidFill>
                  <a:srgbClr val="DADADA"/>
                </a:solidFill>
                <a:effectLst/>
                <a:latin typeface="Menlo" panose="020B0609030804020204" pitchFamily="49" charset="0"/>
              </a:rPr>
            </a:br>
            <a:r>
              <a:rPr lang="en-US" b="0" dirty="0">
                <a:solidFill>
                  <a:srgbClr val="569CD6"/>
                </a:solidFill>
                <a:effectLst/>
                <a:latin typeface="Menlo" panose="020B0609030804020204" pitchFamily="49" charset="0"/>
              </a:rPr>
              <a:t>float</a:t>
            </a:r>
            <a:r>
              <a:rPr lang="en-US" b="0" dirty="0">
                <a:solidFill>
                  <a:srgbClr val="DADADA"/>
                </a:solidFill>
                <a:effectLst/>
                <a:latin typeface="Menlo" panose="020B0609030804020204" pitchFamily="49" charset="0"/>
              </a:rPr>
              <a:t> </a:t>
            </a:r>
            <a:r>
              <a:rPr lang="en-US" b="0" dirty="0" err="1">
                <a:solidFill>
                  <a:srgbClr val="DCDCAA"/>
                </a:solidFill>
                <a:effectLst/>
                <a:latin typeface="Menlo" panose="020B0609030804020204" pitchFamily="49" charset="0"/>
              </a:rPr>
              <a:t>sdOctahedron</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vec3 </a:t>
            </a:r>
            <a:r>
              <a:rPr lang="en-US" b="0" dirty="0">
                <a:solidFill>
                  <a:srgbClr val="9A9A9A"/>
                </a:solidFill>
                <a:effectLst/>
                <a:latin typeface="Menlo" panose="020B0609030804020204" pitchFamily="49" charset="0"/>
              </a:rPr>
              <a:t>p</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569CD6"/>
                </a:solidFill>
                <a:effectLst/>
                <a:latin typeface="Menlo" panose="020B0609030804020204" pitchFamily="49" charset="0"/>
              </a:rPr>
              <a:t>float</a:t>
            </a:r>
            <a:r>
              <a:rPr lang="en-US" b="0" dirty="0">
                <a:solidFill>
                  <a:srgbClr val="DADADA"/>
                </a:solidFill>
                <a:effectLst/>
                <a:latin typeface="Menlo" panose="020B0609030804020204" pitchFamily="49" charset="0"/>
              </a:rPr>
              <a:t> </a:t>
            </a:r>
            <a:r>
              <a:rPr lang="en-US" b="0" dirty="0">
                <a:solidFill>
                  <a:srgbClr val="9A9A9A"/>
                </a:solidFill>
                <a:effectLst/>
                <a:latin typeface="Menlo" panose="020B0609030804020204" pitchFamily="49" charset="0"/>
              </a:rPr>
              <a:t>s</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ADADA"/>
                </a:solidFill>
                <a:effectLst/>
                <a:latin typeface="Menlo" panose="020B0609030804020204" pitchFamily="49" charset="0"/>
              </a:rPr>
              <a:t>p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DCDCAA"/>
                </a:solidFill>
                <a:effectLst/>
                <a:latin typeface="Menlo" panose="020B0609030804020204" pitchFamily="49" charset="0"/>
              </a:rPr>
              <a:t>abs</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p</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8A0DF"/>
                </a:solidFill>
                <a:effectLst/>
                <a:latin typeface="Menlo" panose="020B0609030804020204" pitchFamily="49" charset="0"/>
              </a:rPr>
              <a:t>return</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p</a:t>
            </a:r>
            <a:r>
              <a:rPr lang="en-US" b="0" dirty="0" err="1">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x</a:t>
            </a:r>
            <a:r>
              <a:rPr lang="en-US" b="0" dirty="0" err="1">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p</a:t>
            </a:r>
            <a:r>
              <a:rPr lang="en-US" b="0" dirty="0" err="1">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y</a:t>
            </a:r>
            <a:r>
              <a:rPr lang="en-US" b="0" dirty="0" err="1">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p</a:t>
            </a:r>
            <a:r>
              <a:rPr lang="en-US" b="0" dirty="0" err="1">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z</a:t>
            </a:r>
            <a:r>
              <a:rPr lang="en-US" b="0" dirty="0" err="1">
                <a:solidFill>
                  <a:srgbClr val="B4B4B4"/>
                </a:solidFill>
                <a:effectLst/>
                <a:latin typeface="Menlo" panose="020B0609030804020204" pitchFamily="49" charset="0"/>
              </a:rPr>
              <a:t>-</a:t>
            </a:r>
            <a:r>
              <a:rPr lang="en-US" b="0" dirty="0" err="1">
                <a:solidFill>
                  <a:srgbClr val="DADADA"/>
                </a:solidFill>
                <a:effectLst/>
                <a:latin typeface="Menlo" panose="020B0609030804020204" pitchFamily="49" charset="0"/>
              </a:rPr>
              <a:t>s</a:t>
            </a:r>
            <a:r>
              <a:rPr lang="en-US" b="0" dirty="0">
                <a:solidFill>
                  <a:srgbClr val="B4B4B4"/>
                </a:solidFill>
                <a:effectLst/>
                <a:latin typeface="Menlo" panose="020B0609030804020204" pitchFamily="49" charset="0"/>
              </a:rPr>
              <a:t>)*</a:t>
            </a:r>
            <a:r>
              <a:rPr lang="en-US" b="0" dirty="0">
                <a:solidFill>
                  <a:srgbClr val="B5CEA8"/>
                </a:solidFill>
                <a:effectLst/>
                <a:latin typeface="Menlo" panose="020B0609030804020204" pitchFamily="49" charset="0"/>
              </a:rPr>
              <a:t>0.57735027</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br>
              <a:rPr lang="en-US" b="0" dirty="0">
                <a:solidFill>
                  <a:srgbClr val="DADADA"/>
                </a:solidFill>
                <a:effectLst/>
                <a:latin typeface="Menlo" panose="020B0609030804020204" pitchFamily="49" charset="0"/>
              </a:rPr>
            </a:br>
            <a:r>
              <a:rPr lang="en-US" b="0" dirty="0">
                <a:solidFill>
                  <a:srgbClr val="DADADA"/>
                </a:solidFill>
                <a:effectLst/>
                <a:latin typeface="Menlo" panose="020B0609030804020204" pitchFamily="49" charset="0"/>
              </a:rPr>
              <a:t>vec4 </a:t>
            </a:r>
            <a:r>
              <a:rPr lang="en-US" b="0" dirty="0" err="1">
                <a:solidFill>
                  <a:srgbClr val="DCDCAA"/>
                </a:solidFill>
                <a:effectLst/>
                <a:latin typeface="Menlo" panose="020B0609030804020204" pitchFamily="49" charset="0"/>
              </a:rPr>
              <a:t>minWithColor</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vec4 </a:t>
            </a:r>
            <a:r>
              <a:rPr lang="en-US" b="0" dirty="0">
                <a:solidFill>
                  <a:srgbClr val="9A9A9A"/>
                </a:solidFill>
                <a:effectLst/>
                <a:latin typeface="Menlo" panose="020B0609030804020204" pitchFamily="49" charset="0"/>
              </a:rPr>
              <a:t>obj1</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vec4 </a:t>
            </a:r>
            <a:r>
              <a:rPr lang="en-US" b="0" dirty="0">
                <a:solidFill>
                  <a:srgbClr val="9A9A9A"/>
                </a:solidFill>
                <a:effectLst/>
                <a:latin typeface="Menlo" panose="020B0609030804020204" pitchFamily="49" charset="0"/>
              </a:rPr>
              <a:t>obj2</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8A0DF"/>
                </a:solidFill>
                <a:effectLst/>
                <a:latin typeface="Menlo" panose="020B0609030804020204" pitchFamily="49" charset="0"/>
              </a:rPr>
              <a:t>if</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9CDCFE"/>
                </a:solidFill>
                <a:effectLst/>
                <a:latin typeface="Menlo" panose="020B0609030804020204" pitchFamily="49" charset="0"/>
              </a:rPr>
              <a:t>obj2</a:t>
            </a:r>
            <a:r>
              <a:rPr lang="en-US" b="0" dirty="0">
                <a:solidFill>
                  <a:srgbClr val="B4B4B4"/>
                </a:solidFill>
                <a:effectLst/>
                <a:latin typeface="Menlo" panose="020B0609030804020204" pitchFamily="49" charset="0"/>
              </a:rPr>
              <a:t>.</a:t>
            </a:r>
            <a:r>
              <a:rPr lang="en-US" b="0" dirty="0">
                <a:solidFill>
                  <a:srgbClr val="9CDCFE"/>
                </a:solidFill>
                <a:effectLst/>
                <a:latin typeface="Menlo" panose="020B0609030804020204" pitchFamily="49" charset="0"/>
              </a:rPr>
              <a:t>a</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&lt;</a:t>
            </a:r>
            <a:r>
              <a:rPr lang="en-US" b="0" dirty="0">
                <a:solidFill>
                  <a:srgbClr val="DADADA"/>
                </a:solidFill>
                <a:effectLst/>
                <a:latin typeface="Menlo" panose="020B0609030804020204" pitchFamily="49" charset="0"/>
              </a:rPr>
              <a:t> </a:t>
            </a:r>
            <a:r>
              <a:rPr lang="en-US" b="0" dirty="0">
                <a:solidFill>
                  <a:srgbClr val="9CDCFE"/>
                </a:solidFill>
                <a:effectLst/>
                <a:latin typeface="Menlo" panose="020B0609030804020204" pitchFamily="49" charset="0"/>
              </a:rPr>
              <a:t>obj1</a:t>
            </a:r>
            <a:r>
              <a:rPr lang="en-US" b="0" dirty="0">
                <a:solidFill>
                  <a:srgbClr val="B4B4B4"/>
                </a:solidFill>
                <a:effectLst/>
                <a:latin typeface="Menlo" panose="020B0609030804020204" pitchFamily="49" charset="0"/>
              </a:rPr>
              <a:t>.</a:t>
            </a:r>
            <a:r>
              <a:rPr lang="en-US" b="0" dirty="0">
                <a:solidFill>
                  <a:srgbClr val="9CDCFE"/>
                </a:solidFill>
                <a:effectLst/>
                <a:latin typeface="Menlo" panose="020B0609030804020204" pitchFamily="49" charset="0"/>
              </a:rPr>
              <a:t>a</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D8A0DF"/>
                </a:solidFill>
                <a:effectLst/>
                <a:latin typeface="Menlo" panose="020B0609030804020204" pitchFamily="49" charset="0"/>
              </a:rPr>
              <a:t>return</a:t>
            </a:r>
            <a:r>
              <a:rPr lang="en-US" b="0" dirty="0">
                <a:solidFill>
                  <a:srgbClr val="DADADA"/>
                </a:solidFill>
                <a:effectLst/>
                <a:latin typeface="Menlo" panose="020B0609030804020204" pitchFamily="49" charset="0"/>
              </a:rPr>
              <a:t> obj2</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8A0DF"/>
                </a:solidFill>
                <a:effectLst/>
                <a:latin typeface="Menlo" panose="020B0609030804020204" pitchFamily="49" charset="0"/>
              </a:rPr>
              <a:t>return</a:t>
            </a:r>
            <a:r>
              <a:rPr lang="en-US" b="0" dirty="0">
                <a:solidFill>
                  <a:srgbClr val="DADADA"/>
                </a:solidFill>
                <a:effectLst/>
                <a:latin typeface="Menlo" panose="020B0609030804020204" pitchFamily="49" charset="0"/>
              </a:rPr>
              <a:t> obj1</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br>
              <a:rPr lang="en-US" b="0" dirty="0">
                <a:solidFill>
                  <a:srgbClr val="DADADA"/>
                </a:solidFill>
                <a:effectLst/>
                <a:latin typeface="Menlo" panose="020B0609030804020204" pitchFamily="49" charset="0"/>
              </a:rPr>
            </a:br>
            <a:r>
              <a:rPr lang="en-US" b="0" dirty="0">
                <a:solidFill>
                  <a:srgbClr val="DADADA"/>
                </a:solidFill>
                <a:effectLst/>
                <a:latin typeface="Menlo" panose="020B0609030804020204" pitchFamily="49" charset="0"/>
              </a:rPr>
              <a:t>vec4 </a:t>
            </a:r>
            <a:r>
              <a:rPr lang="en-US" b="0" dirty="0" err="1">
                <a:solidFill>
                  <a:srgbClr val="DCDCAA"/>
                </a:solidFill>
                <a:effectLst/>
                <a:latin typeface="Menlo" panose="020B0609030804020204" pitchFamily="49" charset="0"/>
              </a:rPr>
              <a:t>sdScene</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vec3 </a:t>
            </a:r>
            <a:r>
              <a:rPr lang="en-US" b="0" dirty="0">
                <a:solidFill>
                  <a:srgbClr val="9A9A9A"/>
                </a:solidFill>
                <a:effectLst/>
                <a:latin typeface="Menlo" panose="020B0609030804020204" pitchFamily="49" charset="0"/>
              </a:rPr>
              <a:t>p</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ADADA"/>
                </a:solidFill>
                <a:effectLst/>
                <a:latin typeface="Menlo" panose="020B0609030804020204" pitchFamily="49" charset="0"/>
              </a:rPr>
              <a:t>vec4 sphere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DCDCAA"/>
                </a:solidFill>
                <a:effectLst/>
                <a:latin typeface="Menlo" panose="020B0609030804020204" pitchFamily="49" charset="0"/>
              </a:rPr>
              <a:t>vec4</a:t>
            </a:r>
            <a:r>
              <a:rPr lang="en-US" b="0" dirty="0">
                <a:solidFill>
                  <a:srgbClr val="B4B4B4"/>
                </a:solidFill>
                <a:effectLst/>
                <a:latin typeface="Menlo" panose="020B0609030804020204" pitchFamily="49" charset="0"/>
              </a:rPr>
              <a:t>(</a:t>
            </a:r>
            <a:r>
              <a:rPr lang="en-US" b="0" dirty="0">
                <a:solidFill>
                  <a:srgbClr val="DCDCAA"/>
                </a:solidFill>
                <a:effectLst/>
                <a:latin typeface="Menlo" panose="020B0609030804020204" pitchFamily="49" charset="0"/>
              </a:rPr>
              <a:t>vec3</a:t>
            </a:r>
            <a:r>
              <a:rPr lang="en-US" b="0" dirty="0">
                <a:solidFill>
                  <a:srgbClr val="B4B4B4"/>
                </a:solidFill>
                <a:effectLst/>
                <a:latin typeface="Menlo" panose="020B0609030804020204" pitchFamily="49" charset="0"/>
              </a:rPr>
              <a:t>(</a:t>
            </a:r>
            <a:r>
              <a:rPr lang="en-US" b="0" dirty="0">
                <a:solidFill>
                  <a:srgbClr val="B5CEA8"/>
                </a:solidFill>
                <a:effectLst/>
                <a:latin typeface="Menlo" panose="020B0609030804020204" pitchFamily="49" charset="0"/>
              </a:rPr>
              <a:t>0.1</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5CEA8"/>
                </a:solidFill>
                <a:effectLst/>
                <a:latin typeface="Menlo" panose="020B0609030804020204" pitchFamily="49" charset="0"/>
              </a:rPr>
              <a:t>0.9</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5CEA8"/>
                </a:solidFill>
                <a:effectLst/>
                <a:latin typeface="Menlo" panose="020B0609030804020204" pitchFamily="49" charset="0"/>
              </a:rPr>
              <a:t>0.3</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DCDCAA"/>
                </a:solidFill>
                <a:effectLst/>
                <a:latin typeface="Menlo" panose="020B0609030804020204" pitchFamily="49" charset="0"/>
              </a:rPr>
              <a:t>sdSphere</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p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DCDCAA"/>
                </a:solidFill>
                <a:effectLst/>
                <a:latin typeface="Menlo" panose="020B0609030804020204" pitchFamily="49" charset="0"/>
              </a:rPr>
              <a:t>vec3</a:t>
            </a:r>
            <a:r>
              <a:rPr lang="en-US" b="0" dirty="0">
                <a:solidFill>
                  <a:srgbClr val="B4B4B4"/>
                </a:solidFill>
                <a:effectLst/>
                <a:latin typeface="Menlo" panose="020B0609030804020204" pitchFamily="49" charset="0"/>
              </a:rPr>
              <a:t>(-</a:t>
            </a:r>
            <a:r>
              <a:rPr lang="en-US" b="0" dirty="0">
                <a:solidFill>
                  <a:srgbClr val="B5CEA8"/>
                </a:solidFill>
                <a:effectLst/>
                <a:latin typeface="Menlo" panose="020B0609030804020204" pitchFamily="49" charset="0"/>
              </a:rPr>
              <a:t>2.5</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5CEA8"/>
                </a:solidFill>
                <a:effectLst/>
                <a:latin typeface="Menlo" panose="020B0609030804020204" pitchFamily="49" charset="0"/>
              </a:rPr>
              <a:t>0</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B5CEA8"/>
                </a:solidFill>
                <a:effectLst/>
                <a:latin typeface="Menlo" panose="020B0609030804020204" pitchFamily="49" charset="0"/>
              </a:rPr>
              <a:t>2</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5CEA8"/>
                </a:solidFill>
                <a:effectLst/>
                <a:latin typeface="Menlo" panose="020B0609030804020204" pitchFamily="49" charset="0"/>
              </a:rPr>
              <a:t>2.0</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ADADA"/>
                </a:solidFill>
                <a:effectLst/>
                <a:latin typeface="Menlo" panose="020B0609030804020204" pitchFamily="49" charset="0"/>
              </a:rPr>
              <a:t>vec4 octahedron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DCDCAA"/>
                </a:solidFill>
                <a:effectLst/>
                <a:latin typeface="Menlo" panose="020B0609030804020204" pitchFamily="49" charset="0"/>
              </a:rPr>
              <a:t>vec4</a:t>
            </a:r>
            <a:r>
              <a:rPr lang="en-US" b="0" dirty="0">
                <a:solidFill>
                  <a:srgbClr val="B4B4B4"/>
                </a:solidFill>
                <a:effectLst/>
                <a:latin typeface="Menlo" panose="020B0609030804020204" pitchFamily="49" charset="0"/>
              </a:rPr>
              <a:t>(</a:t>
            </a:r>
            <a:r>
              <a:rPr lang="en-US" b="0" dirty="0">
                <a:solidFill>
                  <a:srgbClr val="DCDCAA"/>
                </a:solidFill>
                <a:effectLst/>
                <a:latin typeface="Menlo" panose="020B0609030804020204" pitchFamily="49" charset="0"/>
              </a:rPr>
              <a:t>vec3</a:t>
            </a:r>
            <a:r>
              <a:rPr lang="en-US" b="0" dirty="0">
                <a:solidFill>
                  <a:srgbClr val="B4B4B4"/>
                </a:solidFill>
                <a:effectLst/>
                <a:latin typeface="Menlo" panose="020B0609030804020204" pitchFamily="49" charset="0"/>
              </a:rPr>
              <a:t>(</a:t>
            </a:r>
            <a:r>
              <a:rPr lang="en-US" b="0" dirty="0">
                <a:solidFill>
                  <a:srgbClr val="B5CEA8"/>
                </a:solidFill>
                <a:effectLst/>
                <a:latin typeface="Menlo" panose="020B0609030804020204" pitchFamily="49" charset="0"/>
              </a:rPr>
              <a:t>0.1</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5CEA8"/>
                </a:solidFill>
                <a:effectLst/>
                <a:latin typeface="Menlo" panose="020B0609030804020204" pitchFamily="49" charset="0"/>
              </a:rPr>
              <a:t>0.3</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5CEA8"/>
                </a:solidFill>
                <a:effectLst/>
                <a:latin typeface="Menlo" panose="020B0609030804020204" pitchFamily="49" charset="0"/>
              </a:rPr>
              <a:t>0.9</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DCDCAA"/>
                </a:solidFill>
                <a:effectLst/>
                <a:latin typeface="Menlo" panose="020B0609030804020204" pitchFamily="49" charset="0"/>
              </a:rPr>
              <a:t>sdOctahedron</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p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DCDCAA"/>
                </a:solidFill>
                <a:effectLst/>
                <a:latin typeface="Menlo" panose="020B0609030804020204" pitchFamily="49" charset="0"/>
              </a:rPr>
              <a:t>vec3</a:t>
            </a:r>
            <a:r>
              <a:rPr lang="en-US" b="0" dirty="0">
                <a:solidFill>
                  <a:srgbClr val="B4B4B4"/>
                </a:solidFill>
                <a:effectLst/>
                <a:latin typeface="Menlo" panose="020B0609030804020204" pitchFamily="49" charset="0"/>
              </a:rPr>
              <a:t>(</a:t>
            </a:r>
            <a:r>
              <a:rPr lang="en-US" b="0" dirty="0">
                <a:solidFill>
                  <a:srgbClr val="B5CEA8"/>
                </a:solidFill>
                <a:effectLst/>
                <a:latin typeface="Menlo" panose="020B0609030804020204" pitchFamily="49" charset="0"/>
              </a:rPr>
              <a:t>2.5</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5CEA8"/>
                </a:solidFill>
                <a:effectLst/>
                <a:latin typeface="Menlo" panose="020B0609030804020204" pitchFamily="49" charset="0"/>
              </a:rPr>
              <a:t>0</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B5CEA8"/>
                </a:solidFill>
                <a:effectLst/>
                <a:latin typeface="Menlo" panose="020B0609030804020204" pitchFamily="49" charset="0"/>
              </a:rPr>
              <a:t>2</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5CEA8"/>
                </a:solidFill>
                <a:effectLst/>
                <a:latin typeface="Menlo" panose="020B0609030804020204" pitchFamily="49" charset="0"/>
              </a:rPr>
              <a:t>2.5</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ADADA"/>
                </a:solidFill>
                <a:effectLst/>
                <a:latin typeface="Menlo" panose="020B0609030804020204" pitchFamily="49" charset="0"/>
              </a:rPr>
              <a:t>vec4 co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DCDCAA"/>
                </a:solidFill>
                <a:effectLst/>
                <a:latin typeface="Menlo" panose="020B0609030804020204" pitchFamily="49" charset="0"/>
              </a:rPr>
              <a:t>minWithColor</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sphere</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octahedron</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8A0DF"/>
                </a:solidFill>
                <a:effectLst/>
                <a:latin typeface="Menlo" panose="020B0609030804020204" pitchFamily="49" charset="0"/>
              </a:rPr>
              <a:t>return</a:t>
            </a:r>
            <a:r>
              <a:rPr lang="en-US" b="0" dirty="0">
                <a:solidFill>
                  <a:srgbClr val="DADADA"/>
                </a:solidFill>
                <a:effectLst/>
                <a:latin typeface="Menlo" panose="020B0609030804020204" pitchFamily="49" charset="0"/>
              </a:rPr>
              <a:t> co</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br>
              <a:rPr lang="en-US" b="0" dirty="0">
                <a:solidFill>
                  <a:srgbClr val="DADADA"/>
                </a:solidFill>
                <a:effectLst/>
                <a:latin typeface="Menlo" panose="020B0609030804020204" pitchFamily="49" charset="0"/>
              </a:rPr>
            </a:br>
            <a:r>
              <a:rPr lang="en-US" b="0" dirty="0">
                <a:solidFill>
                  <a:srgbClr val="DADADA"/>
                </a:solidFill>
                <a:effectLst/>
                <a:latin typeface="Menlo" panose="020B0609030804020204" pitchFamily="49" charset="0"/>
              </a:rPr>
              <a:t>vec4 </a:t>
            </a:r>
            <a:r>
              <a:rPr lang="en-US" b="0" dirty="0" err="1">
                <a:solidFill>
                  <a:srgbClr val="DCDCAA"/>
                </a:solidFill>
                <a:effectLst/>
                <a:latin typeface="Menlo" panose="020B0609030804020204" pitchFamily="49" charset="0"/>
              </a:rPr>
              <a:t>rayMarch</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vec3 </a:t>
            </a:r>
            <a:r>
              <a:rPr lang="en-US" b="0" dirty="0" err="1">
                <a:solidFill>
                  <a:srgbClr val="9A9A9A"/>
                </a:solidFill>
                <a:effectLst/>
                <a:latin typeface="Menlo" panose="020B0609030804020204" pitchFamily="49" charset="0"/>
              </a:rPr>
              <a:t>ro</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vec3 </a:t>
            </a:r>
            <a:r>
              <a:rPr lang="en-US" b="0" dirty="0" err="1">
                <a:solidFill>
                  <a:srgbClr val="9A9A9A"/>
                </a:solidFill>
                <a:effectLst/>
                <a:latin typeface="Menlo" panose="020B0609030804020204" pitchFamily="49" charset="0"/>
              </a:rPr>
              <a:t>rd</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569CD6"/>
                </a:solidFill>
                <a:effectLst/>
                <a:latin typeface="Menlo" panose="020B0609030804020204" pitchFamily="49" charset="0"/>
              </a:rPr>
              <a:t>float</a:t>
            </a:r>
            <a:r>
              <a:rPr lang="en-US" b="0" dirty="0">
                <a:solidFill>
                  <a:srgbClr val="DADADA"/>
                </a:solidFill>
                <a:effectLst/>
                <a:latin typeface="Menlo" panose="020B0609030804020204" pitchFamily="49" charset="0"/>
              </a:rPr>
              <a:t> </a:t>
            </a:r>
            <a:r>
              <a:rPr lang="en-US" b="0" dirty="0">
                <a:solidFill>
                  <a:srgbClr val="9A9A9A"/>
                </a:solidFill>
                <a:effectLst/>
                <a:latin typeface="Menlo" panose="020B0609030804020204" pitchFamily="49" charset="0"/>
              </a:rPr>
              <a:t>start</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569CD6"/>
                </a:solidFill>
                <a:effectLst/>
                <a:latin typeface="Menlo" panose="020B0609030804020204" pitchFamily="49" charset="0"/>
              </a:rPr>
              <a:t>float</a:t>
            </a:r>
            <a:r>
              <a:rPr lang="en-US" b="0" dirty="0">
                <a:solidFill>
                  <a:srgbClr val="DADADA"/>
                </a:solidFill>
                <a:effectLst/>
                <a:latin typeface="Menlo" panose="020B0609030804020204" pitchFamily="49" charset="0"/>
              </a:rPr>
              <a:t> </a:t>
            </a:r>
            <a:r>
              <a:rPr lang="en-US" b="0" dirty="0">
                <a:solidFill>
                  <a:srgbClr val="9A9A9A"/>
                </a:solidFill>
                <a:effectLst/>
                <a:latin typeface="Menlo" panose="020B0609030804020204" pitchFamily="49" charset="0"/>
              </a:rPr>
              <a:t>end</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569CD6"/>
                </a:solidFill>
                <a:effectLst/>
                <a:latin typeface="Menlo" panose="020B0609030804020204" pitchFamily="49" charset="0"/>
              </a:rPr>
              <a:t>float</a:t>
            </a:r>
            <a:r>
              <a:rPr lang="en-US" b="0" dirty="0">
                <a:solidFill>
                  <a:srgbClr val="DADADA"/>
                </a:solidFill>
                <a:effectLst/>
                <a:latin typeface="Menlo" panose="020B0609030804020204" pitchFamily="49" charset="0"/>
              </a:rPr>
              <a:t> depth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start</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ADADA"/>
                </a:solidFill>
                <a:effectLst/>
                <a:latin typeface="Menlo" panose="020B0609030804020204" pitchFamily="49" charset="0"/>
              </a:rPr>
              <a:t>vec4 co</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8A0DF"/>
                </a:solidFill>
                <a:effectLst/>
                <a:latin typeface="Menlo" panose="020B0609030804020204" pitchFamily="49" charset="0"/>
              </a:rPr>
              <a:t>for</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569CD6"/>
                </a:solidFill>
                <a:effectLst/>
                <a:latin typeface="Menlo" panose="020B0609030804020204" pitchFamily="49" charset="0"/>
              </a:rPr>
              <a:t>int</a:t>
            </a:r>
            <a:r>
              <a:rPr lang="en-US" b="0" dirty="0">
                <a:solidFill>
                  <a:srgbClr val="DADADA"/>
                </a:solidFill>
                <a:effectLst/>
                <a:latin typeface="Menlo" panose="020B0609030804020204" pitchFamily="49" charset="0"/>
              </a:rPr>
              <a:t> </a:t>
            </a:r>
            <a:r>
              <a:rPr lang="en-US" b="0" dirty="0" err="1">
                <a:solidFill>
                  <a:srgbClr val="DADADA"/>
                </a:solidFill>
                <a:effectLst/>
                <a:latin typeface="Menlo" panose="020B0609030804020204" pitchFamily="49" charset="0"/>
              </a:rPr>
              <a:t>i</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5CEA8"/>
                </a:solidFill>
                <a:effectLst/>
                <a:latin typeface="Menlo" panose="020B0609030804020204" pitchFamily="49" charset="0"/>
              </a:rPr>
              <a:t>0</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DADADA"/>
                </a:solidFill>
                <a:effectLst/>
                <a:latin typeface="Menlo" panose="020B0609030804020204" pitchFamily="49" charset="0"/>
              </a:rPr>
              <a:t>i</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&lt;</a:t>
            </a:r>
            <a:r>
              <a:rPr lang="en-US" b="0" dirty="0">
                <a:solidFill>
                  <a:srgbClr val="DADADA"/>
                </a:solidFill>
                <a:effectLst/>
                <a:latin typeface="Menlo" panose="020B0609030804020204" pitchFamily="49" charset="0"/>
              </a:rPr>
              <a:t> </a:t>
            </a:r>
            <a:r>
              <a:rPr lang="en-US" b="0" dirty="0">
                <a:solidFill>
                  <a:srgbClr val="B5CEA8"/>
                </a:solidFill>
                <a:effectLst/>
                <a:latin typeface="Menlo" panose="020B0609030804020204" pitchFamily="49" charset="0"/>
              </a:rPr>
              <a:t>255</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DADADA"/>
                </a:solidFill>
                <a:effectLst/>
                <a:latin typeface="Menlo" panose="020B0609030804020204" pitchFamily="49" charset="0"/>
              </a:rPr>
              <a:t>i</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ADADA"/>
                </a:solidFill>
                <a:effectLst/>
                <a:latin typeface="Menlo" panose="020B0609030804020204" pitchFamily="49" charset="0"/>
              </a:rPr>
              <a:t>vec3 p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DADADA"/>
                </a:solidFill>
                <a:effectLst/>
                <a:latin typeface="Menlo" panose="020B0609030804020204" pitchFamily="49" charset="0"/>
              </a:rPr>
              <a:t>ro</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depth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DADADA"/>
                </a:solidFill>
                <a:effectLst/>
                <a:latin typeface="Menlo" panose="020B0609030804020204" pitchFamily="49" charset="0"/>
              </a:rPr>
              <a:t>rd</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ADADA"/>
                </a:solidFill>
                <a:effectLst/>
                <a:latin typeface="Menlo" panose="020B0609030804020204" pitchFamily="49" charset="0"/>
              </a:rPr>
              <a:t>co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DCDCAA"/>
                </a:solidFill>
                <a:effectLst/>
                <a:latin typeface="Menlo" panose="020B0609030804020204" pitchFamily="49" charset="0"/>
              </a:rPr>
              <a:t>sdScene</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p</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ADADA"/>
                </a:solidFill>
                <a:effectLst/>
                <a:latin typeface="Menlo" panose="020B0609030804020204" pitchFamily="49" charset="0"/>
              </a:rPr>
              <a:t>depth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9CDCFE"/>
                </a:solidFill>
                <a:effectLst/>
                <a:latin typeface="Menlo" panose="020B0609030804020204" pitchFamily="49" charset="0"/>
              </a:rPr>
              <a:t>co</a:t>
            </a:r>
            <a:r>
              <a:rPr lang="en-US" b="0" dirty="0" err="1">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a</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8A0DF"/>
                </a:solidFill>
                <a:effectLst/>
                <a:latin typeface="Menlo" panose="020B0609030804020204" pitchFamily="49" charset="0"/>
              </a:rPr>
              <a:t>if</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co</a:t>
            </a:r>
            <a:r>
              <a:rPr lang="en-US" b="0" dirty="0" err="1">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a</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&lt;</a:t>
            </a:r>
            <a:r>
              <a:rPr lang="en-US" b="0" dirty="0">
                <a:solidFill>
                  <a:srgbClr val="DADADA"/>
                </a:solidFill>
                <a:effectLst/>
                <a:latin typeface="Menlo" panose="020B0609030804020204" pitchFamily="49" charset="0"/>
              </a:rPr>
              <a:t> </a:t>
            </a:r>
            <a:r>
              <a:rPr lang="en-US" b="0" dirty="0">
                <a:solidFill>
                  <a:srgbClr val="B5CEA8"/>
                </a:solidFill>
                <a:effectLst/>
                <a:latin typeface="Menlo" panose="020B0609030804020204" pitchFamily="49" charset="0"/>
              </a:rPr>
              <a:t>0.001</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depth </a:t>
            </a:r>
            <a:r>
              <a:rPr lang="en-US" b="0" dirty="0">
                <a:solidFill>
                  <a:srgbClr val="B4B4B4"/>
                </a:solidFill>
                <a:effectLst/>
                <a:latin typeface="Menlo" panose="020B0609030804020204" pitchFamily="49" charset="0"/>
              </a:rPr>
              <a:t>&gt;</a:t>
            </a:r>
            <a:r>
              <a:rPr lang="en-US" b="0" dirty="0">
                <a:solidFill>
                  <a:srgbClr val="DADADA"/>
                </a:solidFill>
                <a:effectLst/>
                <a:latin typeface="Menlo" panose="020B0609030804020204" pitchFamily="49" charset="0"/>
              </a:rPr>
              <a:t> end</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D8A0DF"/>
                </a:solidFill>
                <a:effectLst/>
                <a:latin typeface="Menlo" panose="020B0609030804020204" pitchFamily="49" charset="0"/>
              </a:rPr>
              <a:t>break</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8A0DF"/>
                </a:solidFill>
                <a:effectLst/>
                <a:latin typeface="Menlo" panose="020B0609030804020204" pitchFamily="49" charset="0"/>
              </a:rPr>
              <a:t>return</a:t>
            </a:r>
            <a:r>
              <a:rPr lang="en-US" b="0" dirty="0">
                <a:solidFill>
                  <a:srgbClr val="DADADA"/>
                </a:solidFill>
                <a:effectLst/>
                <a:latin typeface="Menlo" panose="020B0609030804020204" pitchFamily="49" charset="0"/>
              </a:rPr>
              <a:t> </a:t>
            </a:r>
            <a:r>
              <a:rPr lang="en-US" b="0" dirty="0">
                <a:solidFill>
                  <a:srgbClr val="DCDCAA"/>
                </a:solidFill>
                <a:effectLst/>
                <a:latin typeface="Menlo" panose="020B0609030804020204" pitchFamily="49" charset="0"/>
              </a:rPr>
              <a:t>vec4</a:t>
            </a:r>
            <a:r>
              <a:rPr lang="en-US" b="0" dirty="0">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co</a:t>
            </a:r>
            <a:r>
              <a:rPr lang="en-US" b="0" dirty="0" err="1">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rgb</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depth</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br>
              <a:rPr lang="en-US" b="0" dirty="0">
                <a:solidFill>
                  <a:srgbClr val="DADADA"/>
                </a:solidFill>
                <a:effectLst/>
                <a:latin typeface="Menlo" panose="020B0609030804020204" pitchFamily="49" charset="0"/>
              </a:rPr>
            </a:br>
            <a:r>
              <a:rPr lang="en-US" b="0" dirty="0">
                <a:solidFill>
                  <a:srgbClr val="DADADA"/>
                </a:solidFill>
                <a:effectLst/>
                <a:latin typeface="Menlo" panose="020B0609030804020204" pitchFamily="49" charset="0"/>
              </a:rPr>
              <a:t>vec3 </a:t>
            </a:r>
            <a:r>
              <a:rPr lang="en-US" b="0" dirty="0" err="1">
                <a:solidFill>
                  <a:srgbClr val="DCDCAA"/>
                </a:solidFill>
                <a:effectLst/>
                <a:latin typeface="Menlo" panose="020B0609030804020204" pitchFamily="49" charset="0"/>
              </a:rPr>
              <a:t>calcNormal</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vec3 </a:t>
            </a:r>
            <a:r>
              <a:rPr lang="en-US" b="0" dirty="0">
                <a:solidFill>
                  <a:srgbClr val="9A9A9A"/>
                </a:solidFill>
                <a:effectLst/>
                <a:latin typeface="Menlo" panose="020B0609030804020204" pitchFamily="49" charset="0"/>
              </a:rPr>
              <a:t>p</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ADADA"/>
                </a:solidFill>
                <a:effectLst/>
                <a:latin typeface="Menlo" panose="020B0609030804020204" pitchFamily="49" charset="0"/>
              </a:rPr>
              <a:t>vec2 e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DCDCAA"/>
                </a:solidFill>
                <a:effectLst/>
                <a:latin typeface="Menlo" panose="020B0609030804020204" pitchFamily="49" charset="0"/>
              </a:rPr>
              <a:t>vec2</a:t>
            </a:r>
            <a:r>
              <a:rPr lang="en-US" b="0" dirty="0">
                <a:solidFill>
                  <a:srgbClr val="B4B4B4"/>
                </a:solidFill>
                <a:effectLst/>
                <a:latin typeface="Menlo" panose="020B0609030804020204" pitchFamily="49" charset="0"/>
              </a:rPr>
              <a:t>(</a:t>
            </a:r>
            <a:r>
              <a:rPr lang="en-US" b="0" dirty="0">
                <a:solidFill>
                  <a:srgbClr val="B5CEA8"/>
                </a:solidFill>
                <a:effectLst/>
                <a:latin typeface="Menlo" panose="020B0609030804020204" pitchFamily="49" charset="0"/>
              </a:rPr>
              <a:t>1.0</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B5CEA8"/>
                </a:solidFill>
                <a:effectLst/>
                <a:latin typeface="Menlo" panose="020B0609030804020204" pitchFamily="49" charset="0"/>
              </a:rPr>
              <a:t>1.0</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5CEA8"/>
                </a:solidFill>
                <a:effectLst/>
                <a:latin typeface="Menlo" panose="020B0609030804020204" pitchFamily="49" charset="0"/>
              </a:rPr>
              <a:t>0.0005</a:t>
            </a:r>
            <a:r>
              <a:rPr lang="en-US" b="0" dirty="0">
                <a:solidFill>
                  <a:srgbClr val="B4B4B4"/>
                </a:solidFill>
                <a:effectLst/>
                <a:latin typeface="Menlo" panose="020B0609030804020204" pitchFamily="49" charset="0"/>
              </a:rPr>
              <a:t>;</a:t>
            </a:r>
            <a:r>
              <a:rPr lang="en-US" b="0" dirty="0">
                <a:solidFill>
                  <a:srgbClr val="57A64A"/>
                </a:solidFill>
                <a:effectLst/>
                <a:latin typeface="Menlo" panose="020B0609030804020204" pitchFamily="49" charset="0"/>
              </a:rPr>
              <a:t> // epsilon</a:t>
            </a:r>
            <a:endParaRPr lang="en-US" b="0" dirty="0">
              <a:solidFill>
                <a:srgbClr val="DADADA"/>
              </a:solidFill>
              <a:effectLst/>
              <a:latin typeface="Menlo" panose="020B0609030804020204" pitchFamily="49" charset="0"/>
            </a:endParaRPr>
          </a:p>
          <a:p>
            <a:r>
              <a:rPr lang="en-US" b="0" dirty="0">
                <a:solidFill>
                  <a:srgbClr val="D8A0DF"/>
                </a:solidFill>
                <a:effectLst/>
                <a:latin typeface="Menlo" panose="020B0609030804020204" pitchFamily="49" charset="0"/>
              </a:rPr>
              <a:t>return</a:t>
            </a:r>
            <a:r>
              <a:rPr lang="en-US" b="0" dirty="0">
                <a:solidFill>
                  <a:srgbClr val="DADADA"/>
                </a:solidFill>
                <a:effectLst/>
                <a:latin typeface="Menlo" panose="020B0609030804020204" pitchFamily="49" charset="0"/>
              </a:rPr>
              <a:t> </a:t>
            </a:r>
            <a:r>
              <a:rPr lang="en-US" b="0" dirty="0">
                <a:solidFill>
                  <a:srgbClr val="DCDCAA"/>
                </a:solidFill>
                <a:effectLst/>
                <a:latin typeface="Menlo" panose="020B0609030804020204" pitchFamily="49" charset="0"/>
              </a:rPr>
              <a:t>normalize</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err="1">
                <a:solidFill>
                  <a:srgbClr val="9CDCFE"/>
                </a:solidFill>
                <a:effectLst/>
                <a:latin typeface="Menlo" panose="020B0609030804020204" pitchFamily="49" charset="0"/>
              </a:rPr>
              <a:t>e</a:t>
            </a:r>
            <a:r>
              <a:rPr lang="en-US" b="0" dirty="0" err="1">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xyy</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DCDCAA"/>
                </a:solidFill>
                <a:effectLst/>
                <a:latin typeface="Menlo" panose="020B0609030804020204" pitchFamily="49" charset="0"/>
              </a:rPr>
              <a:t>sdScene</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p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9CDCFE"/>
                </a:solidFill>
                <a:effectLst/>
                <a:latin typeface="Menlo" panose="020B0609030804020204" pitchFamily="49" charset="0"/>
              </a:rPr>
              <a:t>e</a:t>
            </a:r>
            <a:r>
              <a:rPr lang="en-US" b="0" dirty="0" err="1">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xyy</a:t>
            </a:r>
            <a:r>
              <a:rPr lang="en-US" b="0" dirty="0">
                <a:solidFill>
                  <a:srgbClr val="B4B4B4"/>
                </a:solidFill>
                <a:effectLst/>
                <a:latin typeface="Menlo" panose="020B0609030804020204" pitchFamily="49" charset="0"/>
              </a:rPr>
              <a:t>).</a:t>
            </a:r>
            <a:r>
              <a:rPr lang="en-US" b="0" dirty="0">
                <a:solidFill>
                  <a:srgbClr val="9CDCFE"/>
                </a:solidFill>
                <a:effectLst/>
                <a:latin typeface="Menlo" panose="020B0609030804020204" pitchFamily="49" charset="0"/>
              </a:rPr>
              <a:t>a</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p>
          <a:p>
            <a:r>
              <a:rPr lang="en-US" b="0" dirty="0" err="1">
                <a:solidFill>
                  <a:srgbClr val="9CDCFE"/>
                </a:solidFill>
                <a:effectLst/>
                <a:latin typeface="Menlo" panose="020B0609030804020204" pitchFamily="49" charset="0"/>
              </a:rPr>
              <a:t>e</a:t>
            </a:r>
            <a:r>
              <a:rPr lang="en-US" b="0" dirty="0" err="1">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yyx</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DCDCAA"/>
                </a:solidFill>
                <a:effectLst/>
                <a:latin typeface="Menlo" panose="020B0609030804020204" pitchFamily="49" charset="0"/>
              </a:rPr>
              <a:t>sdScene</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p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9CDCFE"/>
                </a:solidFill>
                <a:effectLst/>
                <a:latin typeface="Menlo" panose="020B0609030804020204" pitchFamily="49" charset="0"/>
              </a:rPr>
              <a:t>e</a:t>
            </a:r>
            <a:r>
              <a:rPr lang="en-US" b="0" dirty="0" err="1">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yyx</a:t>
            </a:r>
            <a:r>
              <a:rPr lang="en-US" b="0" dirty="0">
                <a:solidFill>
                  <a:srgbClr val="B4B4B4"/>
                </a:solidFill>
                <a:effectLst/>
                <a:latin typeface="Menlo" panose="020B0609030804020204" pitchFamily="49" charset="0"/>
              </a:rPr>
              <a:t>).</a:t>
            </a:r>
            <a:r>
              <a:rPr lang="en-US" b="0" dirty="0">
                <a:solidFill>
                  <a:srgbClr val="9CDCFE"/>
                </a:solidFill>
                <a:effectLst/>
                <a:latin typeface="Menlo" panose="020B0609030804020204" pitchFamily="49" charset="0"/>
              </a:rPr>
              <a:t>a</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err="1">
                <a:solidFill>
                  <a:srgbClr val="9CDCFE"/>
                </a:solidFill>
                <a:effectLst/>
                <a:latin typeface="Menlo" panose="020B0609030804020204" pitchFamily="49" charset="0"/>
              </a:rPr>
              <a:t>e</a:t>
            </a:r>
            <a:r>
              <a:rPr lang="en-US" b="0" dirty="0" err="1">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yxy</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DCDCAA"/>
                </a:solidFill>
                <a:effectLst/>
                <a:latin typeface="Menlo" panose="020B0609030804020204" pitchFamily="49" charset="0"/>
              </a:rPr>
              <a:t>sdScene</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p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9CDCFE"/>
                </a:solidFill>
                <a:effectLst/>
                <a:latin typeface="Menlo" panose="020B0609030804020204" pitchFamily="49" charset="0"/>
              </a:rPr>
              <a:t>e</a:t>
            </a:r>
            <a:r>
              <a:rPr lang="en-US" b="0" dirty="0" err="1">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yxy</a:t>
            </a:r>
            <a:r>
              <a:rPr lang="en-US" b="0" dirty="0">
                <a:solidFill>
                  <a:srgbClr val="B4B4B4"/>
                </a:solidFill>
                <a:effectLst/>
                <a:latin typeface="Menlo" panose="020B0609030804020204" pitchFamily="49" charset="0"/>
              </a:rPr>
              <a:t>).</a:t>
            </a:r>
            <a:r>
              <a:rPr lang="en-US" b="0" dirty="0">
                <a:solidFill>
                  <a:srgbClr val="9CDCFE"/>
                </a:solidFill>
                <a:effectLst/>
                <a:latin typeface="Menlo" panose="020B0609030804020204" pitchFamily="49" charset="0"/>
              </a:rPr>
              <a:t>a</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p>
          <a:p>
            <a:r>
              <a:rPr lang="en-US" b="0" dirty="0" err="1">
                <a:solidFill>
                  <a:srgbClr val="9CDCFE"/>
                </a:solidFill>
                <a:effectLst/>
                <a:latin typeface="Menlo" panose="020B0609030804020204" pitchFamily="49" charset="0"/>
              </a:rPr>
              <a:t>e</a:t>
            </a:r>
            <a:r>
              <a:rPr lang="en-US" b="0" dirty="0" err="1">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xxx</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DCDCAA"/>
                </a:solidFill>
                <a:effectLst/>
                <a:latin typeface="Menlo" panose="020B0609030804020204" pitchFamily="49" charset="0"/>
              </a:rPr>
              <a:t>sdScene</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p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9CDCFE"/>
                </a:solidFill>
                <a:effectLst/>
                <a:latin typeface="Menlo" panose="020B0609030804020204" pitchFamily="49" charset="0"/>
              </a:rPr>
              <a:t>e</a:t>
            </a:r>
            <a:r>
              <a:rPr lang="en-US" b="0" dirty="0" err="1">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xxx</a:t>
            </a:r>
            <a:r>
              <a:rPr lang="en-US" b="0" dirty="0">
                <a:solidFill>
                  <a:srgbClr val="B4B4B4"/>
                </a:solidFill>
                <a:effectLst/>
                <a:latin typeface="Menlo" panose="020B0609030804020204" pitchFamily="49" charset="0"/>
              </a:rPr>
              <a:t>).</a:t>
            </a:r>
            <a:r>
              <a:rPr lang="en-US" b="0" dirty="0">
                <a:solidFill>
                  <a:srgbClr val="9CDCFE"/>
                </a:solidFill>
                <a:effectLst/>
                <a:latin typeface="Menlo" panose="020B0609030804020204" pitchFamily="49" charset="0"/>
              </a:rPr>
              <a:t>a</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br>
              <a:rPr lang="en-US" b="0" dirty="0">
                <a:solidFill>
                  <a:srgbClr val="DADADA"/>
                </a:solidFill>
                <a:effectLst/>
                <a:latin typeface="Menlo" panose="020B0609030804020204" pitchFamily="49" charset="0"/>
              </a:rPr>
            </a:br>
            <a:r>
              <a:rPr lang="en-US" b="0" dirty="0">
                <a:solidFill>
                  <a:srgbClr val="569CD6"/>
                </a:solidFill>
                <a:effectLst/>
                <a:latin typeface="Menlo" panose="020B0609030804020204" pitchFamily="49" charset="0"/>
              </a:rPr>
              <a:t>void</a:t>
            </a:r>
            <a:r>
              <a:rPr lang="en-US" b="0" dirty="0">
                <a:solidFill>
                  <a:srgbClr val="DADADA"/>
                </a:solidFill>
                <a:effectLst/>
                <a:latin typeface="Menlo" panose="020B0609030804020204" pitchFamily="49" charset="0"/>
              </a:rPr>
              <a:t> </a:t>
            </a:r>
            <a:r>
              <a:rPr lang="en-US" b="0" dirty="0" err="1">
                <a:solidFill>
                  <a:srgbClr val="DCDCAA"/>
                </a:solidFill>
                <a:effectLst/>
                <a:latin typeface="Menlo" panose="020B0609030804020204" pitchFamily="49" charset="0"/>
              </a:rPr>
              <a:t>mainImage</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out vec4 </a:t>
            </a:r>
            <a:r>
              <a:rPr lang="en-US" b="0" dirty="0" err="1">
                <a:solidFill>
                  <a:srgbClr val="9A9A9A"/>
                </a:solidFill>
                <a:effectLst/>
                <a:latin typeface="Menlo" panose="020B0609030804020204" pitchFamily="49" charset="0"/>
              </a:rPr>
              <a:t>fragColor</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in vec2 </a:t>
            </a:r>
            <a:r>
              <a:rPr lang="en-US" b="0" dirty="0" err="1">
                <a:solidFill>
                  <a:srgbClr val="9A9A9A"/>
                </a:solidFill>
                <a:effectLst/>
                <a:latin typeface="Menlo" panose="020B0609030804020204" pitchFamily="49" charset="0"/>
              </a:rPr>
              <a:t>fragCoord</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ADADA"/>
                </a:solidFill>
                <a:effectLst/>
                <a:latin typeface="Menlo" panose="020B0609030804020204" pitchFamily="49" charset="0"/>
              </a:rPr>
              <a:t>vec2 </a:t>
            </a:r>
            <a:r>
              <a:rPr lang="en-US" b="0" dirty="0" err="1">
                <a:solidFill>
                  <a:srgbClr val="DADADA"/>
                </a:solidFill>
                <a:effectLst/>
                <a:latin typeface="Menlo" panose="020B0609030804020204" pitchFamily="49" charset="0"/>
              </a:rPr>
              <a:t>uv</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fragCoord</a:t>
            </a:r>
            <a:r>
              <a:rPr lang="en-US" b="0" dirty="0">
                <a:solidFill>
                  <a:srgbClr val="B4B4B4"/>
                </a:solidFill>
                <a:effectLst/>
                <a:latin typeface="Menlo" panose="020B0609030804020204" pitchFamily="49" charset="0"/>
              </a:rPr>
              <a:t>-</a:t>
            </a:r>
            <a:r>
              <a:rPr lang="en-US" b="0" dirty="0">
                <a:solidFill>
                  <a:srgbClr val="B5CEA8"/>
                </a:solidFill>
                <a:effectLst/>
                <a:latin typeface="Menlo" panose="020B0609030804020204" pitchFamily="49" charset="0"/>
              </a:rPr>
              <a:t>.5</a:t>
            </a:r>
            <a:r>
              <a:rPr lang="en-US" b="0" dirty="0">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iResolution</a:t>
            </a:r>
            <a:r>
              <a:rPr lang="en-US" b="0" dirty="0" err="1">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xy</a:t>
            </a:r>
            <a:r>
              <a:rPr lang="en-US" b="0" dirty="0">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iResolution</a:t>
            </a:r>
            <a:r>
              <a:rPr lang="en-US" b="0" dirty="0" err="1">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y</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ADADA"/>
                </a:solidFill>
                <a:effectLst/>
                <a:latin typeface="Menlo" panose="020B0609030804020204" pitchFamily="49" charset="0"/>
              </a:rPr>
              <a:t>vec3 col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DCDCAA"/>
                </a:solidFill>
                <a:effectLst/>
                <a:latin typeface="Menlo" panose="020B0609030804020204" pitchFamily="49" charset="0"/>
              </a:rPr>
              <a:t>vec3</a:t>
            </a:r>
            <a:r>
              <a:rPr lang="en-US" b="0" dirty="0">
                <a:solidFill>
                  <a:srgbClr val="B4B4B4"/>
                </a:solidFill>
                <a:effectLst/>
                <a:latin typeface="Menlo" panose="020B0609030804020204" pitchFamily="49" charset="0"/>
              </a:rPr>
              <a:t>(</a:t>
            </a:r>
            <a:r>
              <a:rPr lang="en-US" b="0" dirty="0">
                <a:solidFill>
                  <a:srgbClr val="B5CEA8"/>
                </a:solidFill>
                <a:effectLst/>
                <a:latin typeface="Menlo" panose="020B0609030804020204" pitchFamily="49" charset="0"/>
              </a:rPr>
              <a:t>0</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ADADA"/>
                </a:solidFill>
                <a:effectLst/>
                <a:latin typeface="Menlo" panose="020B0609030804020204" pitchFamily="49" charset="0"/>
              </a:rPr>
              <a:t>vec3 </a:t>
            </a:r>
            <a:r>
              <a:rPr lang="en-US" b="0" dirty="0" err="1">
                <a:solidFill>
                  <a:srgbClr val="DADADA"/>
                </a:solidFill>
                <a:effectLst/>
                <a:latin typeface="Menlo" panose="020B0609030804020204" pitchFamily="49" charset="0"/>
              </a:rPr>
              <a:t>ro</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DCDCAA"/>
                </a:solidFill>
                <a:effectLst/>
                <a:latin typeface="Menlo" panose="020B0609030804020204" pitchFamily="49" charset="0"/>
              </a:rPr>
              <a:t>vec3</a:t>
            </a:r>
            <a:r>
              <a:rPr lang="en-US" b="0" dirty="0">
                <a:solidFill>
                  <a:srgbClr val="B4B4B4"/>
                </a:solidFill>
                <a:effectLst/>
                <a:latin typeface="Menlo" panose="020B0609030804020204" pitchFamily="49" charset="0"/>
              </a:rPr>
              <a:t>(</a:t>
            </a:r>
            <a:r>
              <a:rPr lang="en-US" b="0" dirty="0">
                <a:solidFill>
                  <a:srgbClr val="B5CEA8"/>
                </a:solidFill>
                <a:effectLst/>
                <a:latin typeface="Menlo" panose="020B0609030804020204" pitchFamily="49" charset="0"/>
              </a:rPr>
              <a:t>0</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5CEA8"/>
                </a:solidFill>
                <a:effectLst/>
                <a:latin typeface="Menlo" panose="020B0609030804020204" pitchFamily="49" charset="0"/>
              </a:rPr>
              <a:t>0</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5CEA8"/>
                </a:solidFill>
                <a:effectLst/>
                <a:latin typeface="Menlo" panose="020B0609030804020204" pitchFamily="49" charset="0"/>
              </a:rPr>
              <a:t>5</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ADADA"/>
                </a:solidFill>
                <a:effectLst/>
                <a:latin typeface="Menlo" panose="020B0609030804020204" pitchFamily="49" charset="0"/>
              </a:rPr>
              <a:t>vec3 </a:t>
            </a:r>
            <a:r>
              <a:rPr lang="en-US" b="0" dirty="0" err="1">
                <a:solidFill>
                  <a:srgbClr val="DADADA"/>
                </a:solidFill>
                <a:effectLst/>
                <a:latin typeface="Menlo" panose="020B0609030804020204" pitchFamily="49" charset="0"/>
              </a:rPr>
              <a:t>rd</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DCDCAA"/>
                </a:solidFill>
                <a:effectLst/>
                <a:latin typeface="Menlo" panose="020B0609030804020204" pitchFamily="49" charset="0"/>
              </a:rPr>
              <a:t>normalize</a:t>
            </a:r>
            <a:r>
              <a:rPr lang="en-US" b="0" dirty="0">
                <a:solidFill>
                  <a:srgbClr val="B4B4B4"/>
                </a:solidFill>
                <a:effectLst/>
                <a:latin typeface="Menlo" panose="020B0609030804020204" pitchFamily="49" charset="0"/>
              </a:rPr>
              <a:t>(</a:t>
            </a:r>
            <a:r>
              <a:rPr lang="en-US" b="0" dirty="0">
                <a:solidFill>
                  <a:srgbClr val="DCDCAA"/>
                </a:solidFill>
                <a:effectLst/>
                <a:latin typeface="Menlo" panose="020B0609030804020204" pitchFamily="49" charset="0"/>
              </a:rPr>
              <a:t>vec3</a:t>
            </a:r>
            <a:r>
              <a:rPr lang="en-US" b="0" dirty="0">
                <a:solidFill>
                  <a:srgbClr val="B4B4B4"/>
                </a:solidFill>
                <a:effectLst/>
                <a:latin typeface="Menlo" panose="020B0609030804020204" pitchFamily="49" charset="0"/>
              </a:rPr>
              <a:t>(</a:t>
            </a:r>
            <a:r>
              <a:rPr lang="en-US" b="0" dirty="0" err="1">
                <a:solidFill>
                  <a:srgbClr val="DADADA"/>
                </a:solidFill>
                <a:effectLst/>
                <a:latin typeface="Menlo" panose="020B0609030804020204" pitchFamily="49" charset="0"/>
              </a:rPr>
              <a:t>uv</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B5CEA8"/>
                </a:solidFill>
                <a:effectLst/>
                <a:latin typeface="Menlo" panose="020B0609030804020204" pitchFamily="49" charset="0"/>
              </a:rPr>
              <a:t>1</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ADADA"/>
                </a:solidFill>
                <a:effectLst/>
                <a:latin typeface="Menlo" panose="020B0609030804020204" pitchFamily="49" charset="0"/>
              </a:rPr>
              <a:t>vec4 co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DCDCAA"/>
                </a:solidFill>
                <a:effectLst/>
                <a:latin typeface="Menlo" panose="020B0609030804020204" pitchFamily="49" charset="0"/>
              </a:rPr>
              <a:t>rayMarch</a:t>
            </a:r>
            <a:r>
              <a:rPr lang="en-US" b="0" dirty="0">
                <a:solidFill>
                  <a:srgbClr val="B4B4B4"/>
                </a:solidFill>
                <a:effectLst/>
                <a:latin typeface="Menlo" panose="020B0609030804020204" pitchFamily="49" charset="0"/>
              </a:rPr>
              <a:t>(</a:t>
            </a:r>
            <a:r>
              <a:rPr lang="en-US" b="0" dirty="0" err="1">
                <a:solidFill>
                  <a:srgbClr val="DADADA"/>
                </a:solidFill>
                <a:effectLst/>
                <a:latin typeface="Menlo" panose="020B0609030804020204" pitchFamily="49" charset="0"/>
              </a:rPr>
              <a:t>ro</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DADADA"/>
                </a:solidFill>
                <a:effectLst/>
                <a:latin typeface="Menlo" panose="020B0609030804020204" pitchFamily="49" charset="0"/>
              </a:rPr>
              <a:t>rd</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5CEA8"/>
                </a:solidFill>
                <a:effectLst/>
                <a:latin typeface="Menlo" panose="020B0609030804020204" pitchFamily="49" charset="0"/>
              </a:rPr>
              <a:t>0.01</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5CEA8"/>
                </a:solidFill>
                <a:effectLst/>
                <a:latin typeface="Menlo" panose="020B0609030804020204" pitchFamily="49" charset="0"/>
              </a:rPr>
              <a:t>100.0</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br>
              <a:rPr lang="en-US" b="0" dirty="0">
                <a:solidFill>
                  <a:srgbClr val="DADADA"/>
                </a:solidFill>
                <a:effectLst/>
                <a:latin typeface="Menlo" panose="020B0609030804020204" pitchFamily="49" charset="0"/>
              </a:rPr>
            </a:br>
            <a:r>
              <a:rPr lang="en-US" b="0" dirty="0">
                <a:solidFill>
                  <a:srgbClr val="D8A0DF"/>
                </a:solidFill>
                <a:effectLst/>
                <a:latin typeface="Menlo" panose="020B0609030804020204" pitchFamily="49" charset="0"/>
              </a:rPr>
              <a:t>if</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co</a:t>
            </a:r>
            <a:r>
              <a:rPr lang="en-US" b="0" dirty="0" err="1">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a</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&gt;</a:t>
            </a:r>
            <a:r>
              <a:rPr lang="en-US" b="0" dirty="0">
                <a:solidFill>
                  <a:srgbClr val="DADADA"/>
                </a:solidFill>
                <a:effectLst/>
                <a:latin typeface="Menlo" panose="020B0609030804020204" pitchFamily="49" charset="0"/>
              </a:rPr>
              <a:t> </a:t>
            </a:r>
            <a:r>
              <a:rPr lang="en-US" b="0" dirty="0">
                <a:solidFill>
                  <a:srgbClr val="B5CEA8"/>
                </a:solidFill>
                <a:effectLst/>
                <a:latin typeface="Menlo" panose="020B0609030804020204" pitchFamily="49" charset="0"/>
              </a:rPr>
              <a:t>100.0</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col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DCDCAA"/>
                </a:solidFill>
                <a:effectLst/>
                <a:latin typeface="Menlo" panose="020B0609030804020204" pitchFamily="49" charset="0"/>
              </a:rPr>
              <a:t>vec3</a:t>
            </a:r>
            <a:r>
              <a:rPr lang="en-US" b="0" dirty="0">
                <a:solidFill>
                  <a:srgbClr val="B4B4B4"/>
                </a:solidFill>
                <a:effectLst/>
                <a:latin typeface="Menlo" panose="020B0609030804020204" pitchFamily="49" charset="0"/>
              </a:rPr>
              <a:t>(</a:t>
            </a:r>
            <a:r>
              <a:rPr lang="en-US" b="0" dirty="0">
                <a:solidFill>
                  <a:srgbClr val="B5CEA8"/>
                </a:solidFill>
                <a:effectLst/>
                <a:latin typeface="Menlo" panose="020B0609030804020204" pitchFamily="49" charset="0"/>
              </a:rPr>
              <a:t>0.6</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8A0DF"/>
                </a:solidFill>
                <a:effectLst/>
                <a:latin typeface="Menlo" panose="020B0609030804020204" pitchFamily="49" charset="0"/>
              </a:rPr>
              <a:t>else</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ADADA"/>
                </a:solidFill>
                <a:effectLst/>
                <a:latin typeface="Menlo" panose="020B0609030804020204" pitchFamily="49" charset="0"/>
              </a:rPr>
              <a:t>vec3 p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DADADA"/>
                </a:solidFill>
                <a:effectLst/>
                <a:latin typeface="Menlo" panose="020B0609030804020204" pitchFamily="49" charset="0"/>
              </a:rPr>
              <a:t>ro</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DADADA"/>
                </a:solidFill>
                <a:effectLst/>
                <a:latin typeface="Menlo" panose="020B0609030804020204" pitchFamily="49" charset="0"/>
              </a:rPr>
              <a:t>rd</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9CDCFE"/>
                </a:solidFill>
                <a:effectLst/>
                <a:latin typeface="Menlo" panose="020B0609030804020204" pitchFamily="49" charset="0"/>
              </a:rPr>
              <a:t>co</a:t>
            </a:r>
            <a:r>
              <a:rPr lang="en-US" b="0" dirty="0" err="1">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a</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ADADA"/>
                </a:solidFill>
                <a:effectLst/>
                <a:latin typeface="Menlo" panose="020B0609030804020204" pitchFamily="49" charset="0"/>
              </a:rPr>
              <a:t>vec3 normal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DCDCAA"/>
                </a:solidFill>
                <a:effectLst/>
                <a:latin typeface="Menlo" panose="020B0609030804020204" pitchFamily="49" charset="0"/>
              </a:rPr>
              <a:t>calcNormal</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p</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ADADA"/>
                </a:solidFill>
                <a:effectLst/>
                <a:latin typeface="Menlo" panose="020B0609030804020204" pitchFamily="49" charset="0"/>
              </a:rPr>
              <a:t>vec3 </a:t>
            </a:r>
            <a:r>
              <a:rPr lang="en-US" b="0" dirty="0" err="1">
                <a:solidFill>
                  <a:srgbClr val="DADADA"/>
                </a:solidFill>
                <a:effectLst/>
                <a:latin typeface="Menlo" panose="020B0609030804020204" pitchFamily="49" charset="0"/>
              </a:rPr>
              <a:t>lightPos</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DCDCAA"/>
                </a:solidFill>
                <a:effectLst/>
                <a:latin typeface="Menlo" panose="020B0609030804020204" pitchFamily="49" charset="0"/>
              </a:rPr>
              <a:t>vec3</a:t>
            </a:r>
            <a:r>
              <a:rPr lang="en-US" b="0" dirty="0">
                <a:solidFill>
                  <a:srgbClr val="B4B4B4"/>
                </a:solidFill>
                <a:effectLst/>
                <a:latin typeface="Menlo" panose="020B0609030804020204" pitchFamily="49" charset="0"/>
              </a:rPr>
              <a:t>(-</a:t>
            </a:r>
            <a:r>
              <a:rPr lang="en-US" b="0" dirty="0">
                <a:solidFill>
                  <a:srgbClr val="B5CEA8"/>
                </a:solidFill>
                <a:effectLst/>
                <a:latin typeface="Menlo" panose="020B0609030804020204" pitchFamily="49" charset="0"/>
              </a:rPr>
              <a:t>2</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5CEA8"/>
                </a:solidFill>
                <a:effectLst/>
                <a:latin typeface="Menlo" panose="020B0609030804020204" pitchFamily="49" charset="0"/>
              </a:rPr>
              <a:t>2</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5CEA8"/>
                </a:solidFill>
                <a:effectLst/>
                <a:latin typeface="Menlo" panose="020B0609030804020204" pitchFamily="49" charset="0"/>
              </a:rPr>
              <a:t>4</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ADADA"/>
                </a:solidFill>
                <a:effectLst/>
                <a:latin typeface="Menlo" panose="020B0609030804020204" pitchFamily="49" charset="0"/>
              </a:rPr>
              <a:t>vec3 </a:t>
            </a:r>
            <a:r>
              <a:rPr lang="en-US" b="0" dirty="0" err="1">
                <a:solidFill>
                  <a:srgbClr val="DADADA"/>
                </a:solidFill>
                <a:effectLst/>
                <a:latin typeface="Menlo" panose="020B0609030804020204" pitchFamily="49" charset="0"/>
              </a:rPr>
              <a:t>lightDir</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DCDCAA"/>
                </a:solidFill>
                <a:effectLst/>
                <a:latin typeface="Menlo" panose="020B0609030804020204" pitchFamily="49" charset="0"/>
              </a:rPr>
              <a:t>normalize</a:t>
            </a:r>
            <a:r>
              <a:rPr lang="en-US" b="0" dirty="0">
                <a:solidFill>
                  <a:srgbClr val="B4B4B4"/>
                </a:solidFill>
                <a:effectLst/>
                <a:latin typeface="Menlo" panose="020B0609030804020204" pitchFamily="49" charset="0"/>
              </a:rPr>
              <a:t>(</a:t>
            </a:r>
            <a:r>
              <a:rPr lang="en-US" b="0" dirty="0" err="1">
                <a:solidFill>
                  <a:srgbClr val="DADADA"/>
                </a:solidFill>
                <a:effectLst/>
                <a:latin typeface="Menlo" panose="020B0609030804020204" pitchFamily="49" charset="0"/>
              </a:rPr>
              <a:t>lightPos</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p</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569CD6"/>
                </a:solidFill>
                <a:effectLst/>
                <a:latin typeface="Menlo" panose="020B0609030804020204" pitchFamily="49" charset="0"/>
              </a:rPr>
              <a:t>float</a:t>
            </a:r>
            <a:r>
              <a:rPr lang="en-US" b="0" dirty="0">
                <a:solidFill>
                  <a:srgbClr val="DADADA"/>
                </a:solidFill>
                <a:effectLst/>
                <a:latin typeface="Menlo" panose="020B0609030804020204" pitchFamily="49" charset="0"/>
              </a:rPr>
              <a:t> ambient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5CEA8"/>
                </a:solidFill>
                <a:effectLst/>
                <a:latin typeface="Menlo" panose="020B0609030804020204" pitchFamily="49" charset="0"/>
              </a:rPr>
              <a:t>0.2</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569CD6"/>
                </a:solidFill>
                <a:effectLst/>
                <a:latin typeface="Menlo" panose="020B0609030804020204" pitchFamily="49" charset="0"/>
              </a:rPr>
              <a:t>float</a:t>
            </a:r>
            <a:r>
              <a:rPr lang="en-US" b="0" dirty="0">
                <a:solidFill>
                  <a:srgbClr val="DADADA"/>
                </a:solidFill>
                <a:effectLst/>
                <a:latin typeface="Menlo" panose="020B0609030804020204" pitchFamily="49" charset="0"/>
              </a:rPr>
              <a:t> </a:t>
            </a:r>
            <a:r>
              <a:rPr lang="en-US" b="0" dirty="0" err="1">
                <a:solidFill>
                  <a:srgbClr val="DADADA"/>
                </a:solidFill>
                <a:effectLst/>
                <a:latin typeface="Menlo" panose="020B0609030804020204" pitchFamily="49" charset="0"/>
              </a:rPr>
              <a:t>difuse</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DCDCAA"/>
                </a:solidFill>
                <a:effectLst/>
                <a:latin typeface="Menlo" panose="020B0609030804020204" pitchFamily="49" charset="0"/>
              </a:rPr>
              <a:t>clamp</a:t>
            </a:r>
            <a:r>
              <a:rPr lang="en-US" b="0" dirty="0">
                <a:solidFill>
                  <a:srgbClr val="B4B4B4"/>
                </a:solidFill>
                <a:effectLst/>
                <a:latin typeface="Menlo" panose="020B0609030804020204" pitchFamily="49" charset="0"/>
              </a:rPr>
              <a:t>(</a:t>
            </a:r>
            <a:r>
              <a:rPr lang="en-US" b="0" dirty="0">
                <a:solidFill>
                  <a:srgbClr val="DCDCAA"/>
                </a:solidFill>
                <a:effectLst/>
                <a:latin typeface="Menlo" panose="020B0609030804020204" pitchFamily="49" charset="0"/>
              </a:rPr>
              <a:t>dot</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normal</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DADADA"/>
                </a:solidFill>
                <a:effectLst/>
                <a:latin typeface="Menlo" panose="020B0609030804020204" pitchFamily="49" charset="0"/>
              </a:rPr>
              <a:t>lightDir</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ambient</a:t>
            </a:r>
            <a:r>
              <a:rPr lang="en-US" b="0" dirty="0">
                <a:solidFill>
                  <a:srgbClr val="B4B4B4"/>
                </a:solidFill>
                <a:effectLst/>
                <a:latin typeface="Menlo" panose="020B0609030804020204" pitchFamily="49" charset="0"/>
              </a:rPr>
              <a:t>,</a:t>
            </a:r>
            <a:r>
              <a:rPr lang="en-US" b="0" dirty="0">
                <a:solidFill>
                  <a:srgbClr val="B5CEA8"/>
                </a:solidFill>
                <a:effectLst/>
                <a:latin typeface="Menlo" panose="020B0609030804020204" pitchFamily="49" charset="0"/>
              </a:rPr>
              <a:t>1.</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ADADA"/>
                </a:solidFill>
                <a:effectLst/>
                <a:latin typeface="Menlo" panose="020B0609030804020204" pitchFamily="49" charset="0"/>
              </a:rPr>
              <a:t>col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DADADA"/>
                </a:solidFill>
                <a:effectLst/>
                <a:latin typeface="Menlo" panose="020B0609030804020204" pitchFamily="49" charset="0"/>
              </a:rPr>
              <a:t>difuse</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9CDCFE"/>
                </a:solidFill>
                <a:effectLst/>
                <a:latin typeface="Menlo" panose="020B0609030804020204" pitchFamily="49" charset="0"/>
              </a:rPr>
              <a:t>co</a:t>
            </a:r>
            <a:r>
              <a:rPr lang="en-US" b="0" dirty="0" err="1">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rgb</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br>
              <a:rPr lang="en-US" b="0" dirty="0">
                <a:solidFill>
                  <a:srgbClr val="DADADA"/>
                </a:solidFill>
                <a:effectLst/>
                <a:latin typeface="Menlo" panose="020B0609030804020204" pitchFamily="49" charset="0"/>
              </a:rPr>
            </a:br>
            <a:r>
              <a:rPr lang="en-US" b="0" dirty="0" err="1">
                <a:solidFill>
                  <a:srgbClr val="DADADA"/>
                </a:solidFill>
                <a:effectLst/>
                <a:latin typeface="Menlo" panose="020B0609030804020204" pitchFamily="49" charset="0"/>
              </a:rPr>
              <a:t>fragColor</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DCDCAA"/>
                </a:solidFill>
                <a:effectLst/>
                <a:latin typeface="Menlo" panose="020B0609030804020204" pitchFamily="49" charset="0"/>
              </a:rPr>
              <a:t>vec4</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col</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5CEA8"/>
                </a:solidFill>
                <a:effectLst/>
                <a:latin typeface="Menlo" panose="020B0609030804020204" pitchFamily="49" charset="0"/>
              </a:rPr>
              <a:t>1.0</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br>
              <a:rPr lang="en-US" b="0" dirty="0">
                <a:solidFill>
                  <a:srgbClr val="DADADA"/>
                </a:solidFill>
                <a:effectLst/>
                <a:latin typeface="Menlo" panose="020B0609030804020204" pitchFamily="49" charset="0"/>
              </a:rPr>
            </a:br>
            <a:endParaRPr lang="en-US" b="0" dirty="0">
              <a:solidFill>
                <a:srgbClr val="DADADA"/>
              </a:solidFill>
              <a:effectLst/>
              <a:latin typeface="Menlo" panose="020B0609030804020204" pitchFamily="49" charset="0"/>
            </a:endParaRPr>
          </a:p>
          <a:p>
            <a:endParaRPr lang="pt-BR"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latin typeface="Arial"/>
                <a:ea typeface="Arial"/>
                <a:cs typeface="Arial"/>
                <a:sym typeface="Arial"/>
              </a:rPr>
              <a:t>6</a:t>
            </a:fld>
            <a:endParaRPr lang="pt-B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86474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err="1"/>
              <a:t>float</a:t>
            </a:r>
            <a:r>
              <a:rPr lang="pt-BR" dirty="0"/>
              <a:t> </a:t>
            </a:r>
            <a:r>
              <a:rPr lang="pt-BR" dirty="0" err="1"/>
              <a:t>sdSphere</a:t>
            </a:r>
            <a:r>
              <a:rPr lang="pt-BR" dirty="0"/>
              <a:t>(vec3 </a:t>
            </a:r>
            <a:r>
              <a:rPr lang="pt-BR" dirty="0" err="1"/>
              <a:t>p</a:t>
            </a:r>
            <a:r>
              <a:rPr lang="pt-BR" dirty="0"/>
              <a:t>, </a:t>
            </a:r>
            <a:r>
              <a:rPr lang="pt-BR" dirty="0" err="1"/>
              <a:t>float</a:t>
            </a:r>
            <a:r>
              <a:rPr lang="pt-BR" dirty="0"/>
              <a:t> </a:t>
            </a:r>
            <a:r>
              <a:rPr lang="pt-BR" dirty="0" err="1"/>
              <a:t>r</a:t>
            </a:r>
            <a:r>
              <a:rPr lang="pt-BR" dirty="0"/>
              <a:t> ) {</a:t>
            </a:r>
          </a:p>
          <a:p>
            <a:r>
              <a:rPr lang="pt-BR" dirty="0"/>
              <a:t>  </a:t>
            </a:r>
            <a:r>
              <a:rPr lang="pt-BR" dirty="0" err="1"/>
              <a:t>return</a:t>
            </a:r>
            <a:r>
              <a:rPr lang="pt-BR" dirty="0"/>
              <a:t> </a:t>
            </a:r>
            <a:r>
              <a:rPr lang="pt-BR" dirty="0" err="1"/>
              <a:t>length</a:t>
            </a:r>
            <a:r>
              <a:rPr lang="pt-BR" dirty="0"/>
              <a:t>(</a:t>
            </a:r>
            <a:r>
              <a:rPr lang="pt-BR" dirty="0" err="1"/>
              <a:t>p</a:t>
            </a:r>
            <a:r>
              <a:rPr lang="pt-BR" dirty="0"/>
              <a:t>) - </a:t>
            </a:r>
            <a:r>
              <a:rPr lang="pt-BR" dirty="0" err="1"/>
              <a:t>r</a:t>
            </a:r>
            <a:r>
              <a:rPr lang="pt-BR" dirty="0"/>
              <a:t>;</a:t>
            </a:r>
          </a:p>
          <a:p>
            <a:r>
              <a:rPr lang="pt-BR" dirty="0"/>
              <a:t>}</a:t>
            </a:r>
          </a:p>
          <a:p>
            <a:endParaRPr lang="pt-BR" dirty="0"/>
          </a:p>
          <a:p>
            <a:r>
              <a:rPr lang="pt-BR" dirty="0" err="1"/>
              <a:t>float</a:t>
            </a:r>
            <a:r>
              <a:rPr lang="pt-BR" dirty="0"/>
              <a:t> </a:t>
            </a:r>
            <a:r>
              <a:rPr lang="pt-BR" dirty="0" err="1"/>
              <a:t>sdOctahedron</a:t>
            </a:r>
            <a:r>
              <a:rPr lang="pt-BR" dirty="0"/>
              <a:t>( vec3 </a:t>
            </a:r>
            <a:r>
              <a:rPr lang="pt-BR" dirty="0" err="1"/>
              <a:t>p</a:t>
            </a:r>
            <a:r>
              <a:rPr lang="pt-BR" dirty="0"/>
              <a:t>, </a:t>
            </a:r>
            <a:r>
              <a:rPr lang="pt-BR" dirty="0" err="1"/>
              <a:t>float</a:t>
            </a:r>
            <a:r>
              <a:rPr lang="pt-BR" dirty="0"/>
              <a:t> </a:t>
            </a:r>
            <a:r>
              <a:rPr lang="pt-BR" dirty="0" err="1"/>
              <a:t>s</a:t>
            </a:r>
            <a:r>
              <a:rPr lang="pt-BR" dirty="0"/>
              <a:t>){</a:t>
            </a:r>
          </a:p>
          <a:p>
            <a:r>
              <a:rPr lang="pt-BR" dirty="0"/>
              <a:t>  </a:t>
            </a:r>
            <a:r>
              <a:rPr lang="pt-BR" dirty="0" err="1"/>
              <a:t>p</a:t>
            </a:r>
            <a:r>
              <a:rPr lang="pt-BR" dirty="0"/>
              <a:t> = </a:t>
            </a:r>
            <a:r>
              <a:rPr lang="pt-BR" dirty="0" err="1"/>
              <a:t>abs</a:t>
            </a:r>
            <a:r>
              <a:rPr lang="pt-BR" dirty="0"/>
              <a:t>(</a:t>
            </a:r>
            <a:r>
              <a:rPr lang="pt-BR" dirty="0" err="1"/>
              <a:t>p</a:t>
            </a:r>
            <a:r>
              <a:rPr lang="pt-BR" dirty="0"/>
              <a:t>);</a:t>
            </a:r>
          </a:p>
          <a:p>
            <a:r>
              <a:rPr lang="pt-BR" dirty="0"/>
              <a:t>  </a:t>
            </a:r>
            <a:r>
              <a:rPr lang="pt-BR" dirty="0" err="1"/>
              <a:t>return</a:t>
            </a:r>
            <a:r>
              <a:rPr lang="pt-BR" dirty="0"/>
              <a:t> (</a:t>
            </a:r>
            <a:r>
              <a:rPr lang="pt-BR" dirty="0" err="1"/>
              <a:t>p.x+p.y+p.z-s</a:t>
            </a:r>
            <a:r>
              <a:rPr lang="pt-BR" dirty="0"/>
              <a:t>)*0.57735027;</a:t>
            </a:r>
          </a:p>
          <a:p>
            <a:r>
              <a:rPr lang="pt-BR" dirty="0"/>
              <a:t>}</a:t>
            </a:r>
          </a:p>
          <a:p>
            <a:endParaRPr lang="pt-BR" dirty="0"/>
          </a:p>
          <a:p>
            <a:r>
              <a:rPr lang="pt-BR" dirty="0"/>
              <a:t>vec4 </a:t>
            </a:r>
            <a:r>
              <a:rPr lang="pt-BR" dirty="0" err="1"/>
              <a:t>minWithColor</a:t>
            </a:r>
            <a:r>
              <a:rPr lang="pt-BR" dirty="0"/>
              <a:t>(vec4 obj1, vec4 obj2) {</a:t>
            </a:r>
          </a:p>
          <a:p>
            <a:r>
              <a:rPr lang="pt-BR" dirty="0"/>
              <a:t>  </a:t>
            </a:r>
            <a:r>
              <a:rPr lang="pt-BR" dirty="0" err="1"/>
              <a:t>if</a:t>
            </a:r>
            <a:r>
              <a:rPr lang="pt-BR" dirty="0"/>
              <a:t> (obj2.a &lt; obj1.a) </a:t>
            </a:r>
            <a:r>
              <a:rPr lang="pt-BR" dirty="0" err="1"/>
              <a:t>return</a:t>
            </a:r>
            <a:r>
              <a:rPr lang="pt-BR" dirty="0"/>
              <a:t> obj2;</a:t>
            </a:r>
          </a:p>
          <a:p>
            <a:r>
              <a:rPr lang="pt-BR" dirty="0"/>
              <a:t>  </a:t>
            </a:r>
            <a:r>
              <a:rPr lang="pt-BR" dirty="0" err="1"/>
              <a:t>return</a:t>
            </a:r>
            <a:r>
              <a:rPr lang="pt-BR" dirty="0"/>
              <a:t> obj1;</a:t>
            </a:r>
          </a:p>
          <a:p>
            <a:r>
              <a:rPr lang="pt-BR" dirty="0"/>
              <a:t>}</a:t>
            </a:r>
          </a:p>
          <a:p>
            <a:endParaRPr lang="pt-BR" dirty="0"/>
          </a:p>
          <a:p>
            <a:r>
              <a:rPr lang="pt-BR" dirty="0"/>
              <a:t>vec4 </a:t>
            </a:r>
            <a:r>
              <a:rPr lang="pt-BR" dirty="0" err="1"/>
              <a:t>maxWithColor</a:t>
            </a:r>
            <a:r>
              <a:rPr lang="pt-BR" dirty="0"/>
              <a:t>(vec4 obj1, vec4 obj2) {</a:t>
            </a:r>
          </a:p>
          <a:p>
            <a:r>
              <a:rPr lang="pt-BR" dirty="0"/>
              <a:t>  </a:t>
            </a:r>
            <a:r>
              <a:rPr lang="pt-BR" dirty="0" err="1"/>
              <a:t>if</a:t>
            </a:r>
            <a:r>
              <a:rPr lang="pt-BR" dirty="0"/>
              <a:t> (obj2.a &gt; obj1.a) </a:t>
            </a:r>
            <a:r>
              <a:rPr lang="pt-BR" dirty="0" err="1"/>
              <a:t>return</a:t>
            </a:r>
            <a:r>
              <a:rPr lang="pt-BR" dirty="0"/>
              <a:t> obj2;</a:t>
            </a:r>
          </a:p>
          <a:p>
            <a:r>
              <a:rPr lang="pt-BR" dirty="0"/>
              <a:t>  </a:t>
            </a:r>
            <a:r>
              <a:rPr lang="pt-BR" dirty="0" err="1"/>
              <a:t>return</a:t>
            </a:r>
            <a:r>
              <a:rPr lang="pt-BR" dirty="0"/>
              <a:t> obj1;</a:t>
            </a:r>
          </a:p>
          <a:p>
            <a:r>
              <a:rPr lang="pt-BR" dirty="0"/>
              <a:t>}</a:t>
            </a:r>
          </a:p>
          <a:p>
            <a:endParaRPr lang="pt-BR" dirty="0"/>
          </a:p>
          <a:p>
            <a:r>
              <a:rPr lang="pt-BR" dirty="0"/>
              <a:t>vec4 </a:t>
            </a:r>
            <a:r>
              <a:rPr lang="pt-BR" dirty="0" err="1"/>
              <a:t>sdScene</a:t>
            </a:r>
            <a:r>
              <a:rPr lang="pt-BR" dirty="0"/>
              <a:t>(vec3 </a:t>
            </a:r>
            <a:r>
              <a:rPr lang="pt-BR" dirty="0" err="1"/>
              <a:t>p</a:t>
            </a:r>
            <a:r>
              <a:rPr lang="pt-BR" dirty="0"/>
              <a:t>) {</a:t>
            </a:r>
          </a:p>
          <a:p>
            <a:r>
              <a:rPr lang="pt-BR" dirty="0"/>
              <a:t>  vec4 </a:t>
            </a:r>
            <a:r>
              <a:rPr lang="pt-BR" dirty="0" err="1"/>
              <a:t>sphere</a:t>
            </a:r>
            <a:r>
              <a:rPr lang="pt-BR" dirty="0"/>
              <a:t> = vec4(vec3(0.1, 0.9, 0.3), </a:t>
            </a:r>
            <a:r>
              <a:rPr lang="pt-BR" dirty="0" err="1"/>
              <a:t>sdSphere</a:t>
            </a:r>
            <a:r>
              <a:rPr lang="pt-BR" dirty="0"/>
              <a:t>(</a:t>
            </a:r>
            <a:r>
              <a:rPr lang="pt-BR" dirty="0" err="1"/>
              <a:t>p</a:t>
            </a:r>
            <a:r>
              <a:rPr lang="pt-BR" dirty="0"/>
              <a:t> - vec3(0, 0, -2), 2.0));</a:t>
            </a:r>
          </a:p>
          <a:p>
            <a:r>
              <a:rPr lang="pt-BR" dirty="0"/>
              <a:t>  vec4 </a:t>
            </a:r>
            <a:r>
              <a:rPr lang="pt-BR" dirty="0" err="1"/>
              <a:t>octahedron</a:t>
            </a:r>
            <a:r>
              <a:rPr lang="pt-BR" dirty="0"/>
              <a:t> = vec4(vec3(0.1, 0.3, 0.9), </a:t>
            </a:r>
            <a:r>
              <a:rPr lang="pt-BR" dirty="0" err="1"/>
              <a:t>sdOctahedron</a:t>
            </a:r>
            <a:r>
              <a:rPr lang="pt-BR" dirty="0"/>
              <a:t>(</a:t>
            </a:r>
            <a:r>
              <a:rPr lang="pt-BR" dirty="0" err="1"/>
              <a:t>p</a:t>
            </a:r>
            <a:r>
              <a:rPr lang="pt-BR" dirty="0"/>
              <a:t> - vec3(0, 0, -2), 2.5));</a:t>
            </a:r>
          </a:p>
          <a:p>
            <a:r>
              <a:rPr lang="pt-BR" dirty="0"/>
              <a:t>  vec4 </a:t>
            </a:r>
            <a:r>
              <a:rPr lang="pt-BR" dirty="0" err="1"/>
              <a:t>co</a:t>
            </a:r>
            <a:r>
              <a:rPr lang="pt-BR" dirty="0"/>
              <a:t> = </a:t>
            </a:r>
            <a:r>
              <a:rPr lang="pt-BR" dirty="0" err="1"/>
              <a:t>minWithColor</a:t>
            </a:r>
            <a:r>
              <a:rPr lang="pt-BR" dirty="0"/>
              <a:t>(</a:t>
            </a:r>
            <a:r>
              <a:rPr lang="pt-BR" dirty="0" err="1"/>
              <a:t>sphere</a:t>
            </a:r>
            <a:r>
              <a:rPr lang="pt-BR" dirty="0"/>
              <a:t>, </a:t>
            </a:r>
            <a:r>
              <a:rPr lang="pt-BR" dirty="0" err="1"/>
              <a:t>octahedron</a:t>
            </a:r>
            <a:r>
              <a:rPr lang="pt-BR" dirty="0"/>
              <a:t>);</a:t>
            </a:r>
          </a:p>
          <a:p>
            <a:r>
              <a:rPr lang="pt-BR" dirty="0"/>
              <a:t>  </a:t>
            </a:r>
            <a:r>
              <a:rPr lang="pt-BR" dirty="0" err="1"/>
              <a:t>return</a:t>
            </a:r>
            <a:r>
              <a:rPr lang="pt-BR" dirty="0"/>
              <a:t> </a:t>
            </a:r>
            <a:r>
              <a:rPr lang="pt-BR" dirty="0" err="1"/>
              <a:t>co</a:t>
            </a:r>
            <a:r>
              <a:rPr lang="pt-BR" dirty="0"/>
              <a:t>;</a:t>
            </a:r>
          </a:p>
          <a:p>
            <a:r>
              <a:rPr lang="pt-BR" dirty="0"/>
              <a:t>}</a:t>
            </a:r>
          </a:p>
          <a:p>
            <a:endParaRPr lang="pt-BR" dirty="0"/>
          </a:p>
          <a:p>
            <a:r>
              <a:rPr lang="pt-BR" dirty="0"/>
              <a:t>vec4 </a:t>
            </a:r>
            <a:r>
              <a:rPr lang="pt-BR" dirty="0" err="1"/>
              <a:t>rayMarch</a:t>
            </a:r>
            <a:r>
              <a:rPr lang="pt-BR" dirty="0"/>
              <a:t>(vec3 </a:t>
            </a:r>
            <a:r>
              <a:rPr lang="pt-BR" dirty="0" err="1"/>
              <a:t>ro</a:t>
            </a:r>
            <a:r>
              <a:rPr lang="pt-BR" dirty="0"/>
              <a:t>, vec3 rd, </a:t>
            </a:r>
            <a:r>
              <a:rPr lang="pt-BR" dirty="0" err="1"/>
              <a:t>float</a:t>
            </a:r>
            <a:r>
              <a:rPr lang="pt-BR" dirty="0"/>
              <a:t> start, </a:t>
            </a:r>
            <a:r>
              <a:rPr lang="pt-BR" dirty="0" err="1"/>
              <a:t>float</a:t>
            </a:r>
            <a:r>
              <a:rPr lang="pt-BR" dirty="0"/>
              <a:t> </a:t>
            </a:r>
            <a:r>
              <a:rPr lang="pt-BR" dirty="0" err="1"/>
              <a:t>end</a:t>
            </a:r>
            <a:r>
              <a:rPr lang="pt-BR" dirty="0"/>
              <a:t>) {</a:t>
            </a:r>
          </a:p>
          <a:p>
            <a:r>
              <a:rPr lang="pt-BR" dirty="0"/>
              <a:t>  </a:t>
            </a:r>
            <a:r>
              <a:rPr lang="pt-BR" dirty="0" err="1"/>
              <a:t>float</a:t>
            </a:r>
            <a:r>
              <a:rPr lang="pt-BR" dirty="0"/>
              <a:t> </a:t>
            </a:r>
            <a:r>
              <a:rPr lang="pt-BR" dirty="0" err="1"/>
              <a:t>depth</a:t>
            </a:r>
            <a:r>
              <a:rPr lang="pt-BR" dirty="0"/>
              <a:t> = start;</a:t>
            </a:r>
          </a:p>
          <a:p>
            <a:r>
              <a:rPr lang="pt-BR" dirty="0"/>
              <a:t>  vec4 </a:t>
            </a:r>
            <a:r>
              <a:rPr lang="pt-BR" dirty="0" err="1"/>
              <a:t>co</a:t>
            </a:r>
            <a:r>
              <a:rPr lang="pt-BR" dirty="0"/>
              <a:t>;</a:t>
            </a:r>
          </a:p>
          <a:p>
            <a:r>
              <a:rPr lang="pt-BR" dirty="0"/>
              <a:t>  for (</a:t>
            </a:r>
            <a:r>
              <a:rPr lang="pt-BR" dirty="0" err="1"/>
              <a:t>int</a:t>
            </a:r>
            <a:r>
              <a:rPr lang="pt-BR" dirty="0"/>
              <a:t> </a:t>
            </a:r>
            <a:r>
              <a:rPr lang="pt-BR" dirty="0" err="1"/>
              <a:t>i</a:t>
            </a:r>
            <a:r>
              <a:rPr lang="pt-BR" dirty="0"/>
              <a:t> = 0; </a:t>
            </a:r>
            <a:r>
              <a:rPr lang="pt-BR" dirty="0" err="1"/>
              <a:t>i</a:t>
            </a:r>
            <a:r>
              <a:rPr lang="pt-BR" dirty="0"/>
              <a:t> &lt; 255; </a:t>
            </a:r>
            <a:r>
              <a:rPr lang="pt-BR" dirty="0" err="1"/>
              <a:t>i</a:t>
            </a:r>
            <a:r>
              <a:rPr lang="pt-BR" dirty="0"/>
              <a:t>++) {</a:t>
            </a:r>
          </a:p>
          <a:p>
            <a:r>
              <a:rPr lang="pt-BR" dirty="0"/>
              <a:t>    vec3 </a:t>
            </a:r>
            <a:r>
              <a:rPr lang="pt-BR" dirty="0" err="1"/>
              <a:t>p</a:t>
            </a:r>
            <a:r>
              <a:rPr lang="pt-BR" dirty="0"/>
              <a:t> = </a:t>
            </a:r>
            <a:r>
              <a:rPr lang="pt-BR" dirty="0" err="1"/>
              <a:t>ro</a:t>
            </a:r>
            <a:r>
              <a:rPr lang="pt-BR" dirty="0"/>
              <a:t> + </a:t>
            </a:r>
            <a:r>
              <a:rPr lang="pt-BR" dirty="0" err="1"/>
              <a:t>depth</a:t>
            </a:r>
            <a:r>
              <a:rPr lang="pt-BR" dirty="0"/>
              <a:t> * rd;</a:t>
            </a:r>
          </a:p>
          <a:p>
            <a:r>
              <a:rPr lang="pt-BR" dirty="0"/>
              <a:t>    </a:t>
            </a:r>
            <a:r>
              <a:rPr lang="pt-BR" dirty="0" err="1"/>
              <a:t>co</a:t>
            </a:r>
            <a:r>
              <a:rPr lang="pt-BR" dirty="0"/>
              <a:t> = </a:t>
            </a:r>
            <a:r>
              <a:rPr lang="pt-BR" dirty="0" err="1"/>
              <a:t>sdScene</a:t>
            </a:r>
            <a:r>
              <a:rPr lang="pt-BR" dirty="0"/>
              <a:t>(</a:t>
            </a:r>
            <a:r>
              <a:rPr lang="pt-BR" dirty="0" err="1"/>
              <a:t>p</a:t>
            </a:r>
            <a:r>
              <a:rPr lang="pt-BR" dirty="0"/>
              <a:t>);</a:t>
            </a:r>
          </a:p>
          <a:p>
            <a:r>
              <a:rPr lang="pt-BR" dirty="0"/>
              <a:t>    </a:t>
            </a:r>
            <a:r>
              <a:rPr lang="pt-BR" dirty="0" err="1"/>
              <a:t>depth</a:t>
            </a:r>
            <a:r>
              <a:rPr lang="pt-BR" dirty="0"/>
              <a:t> += </a:t>
            </a:r>
            <a:r>
              <a:rPr lang="pt-BR" dirty="0" err="1"/>
              <a:t>co.a</a:t>
            </a:r>
            <a:r>
              <a:rPr lang="pt-BR" dirty="0"/>
              <a:t>;</a:t>
            </a:r>
          </a:p>
          <a:p>
            <a:r>
              <a:rPr lang="pt-BR" dirty="0"/>
              <a:t>    </a:t>
            </a:r>
            <a:r>
              <a:rPr lang="pt-BR" dirty="0" err="1"/>
              <a:t>if</a:t>
            </a:r>
            <a:r>
              <a:rPr lang="pt-BR" dirty="0"/>
              <a:t> (</a:t>
            </a:r>
            <a:r>
              <a:rPr lang="pt-BR" dirty="0" err="1"/>
              <a:t>co.a</a:t>
            </a:r>
            <a:r>
              <a:rPr lang="pt-BR" dirty="0"/>
              <a:t> &lt; 0.001 || </a:t>
            </a:r>
            <a:r>
              <a:rPr lang="pt-BR" dirty="0" err="1"/>
              <a:t>depth</a:t>
            </a:r>
            <a:r>
              <a:rPr lang="pt-BR" dirty="0"/>
              <a:t> &gt; </a:t>
            </a:r>
            <a:r>
              <a:rPr lang="pt-BR" dirty="0" err="1"/>
              <a:t>end</a:t>
            </a:r>
            <a:r>
              <a:rPr lang="pt-BR" dirty="0"/>
              <a:t>) break;</a:t>
            </a:r>
          </a:p>
          <a:p>
            <a:r>
              <a:rPr lang="pt-BR" dirty="0"/>
              <a:t>  }</a:t>
            </a:r>
          </a:p>
          <a:p>
            <a:r>
              <a:rPr lang="pt-BR" dirty="0"/>
              <a:t>  </a:t>
            </a:r>
            <a:r>
              <a:rPr lang="pt-BR" dirty="0" err="1"/>
              <a:t>return</a:t>
            </a:r>
            <a:r>
              <a:rPr lang="pt-BR" dirty="0"/>
              <a:t> vec4(</a:t>
            </a:r>
            <a:r>
              <a:rPr lang="pt-BR" dirty="0" err="1"/>
              <a:t>co.rgb</a:t>
            </a:r>
            <a:r>
              <a:rPr lang="pt-BR" dirty="0"/>
              <a:t>, </a:t>
            </a:r>
            <a:r>
              <a:rPr lang="pt-BR" dirty="0" err="1"/>
              <a:t>depth</a:t>
            </a:r>
            <a:r>
              <a:rPr lang="pt-BR" dirty="0"/>
              <a:t>);</a:t>
            </a:r>
          </a:p>
          <a:p>
            <a:r>
              <a:rPr lang="pt-BR" dirty="0"/>
              <a:t>}</a:t>
            </a:r>
          </a:p>
          <a:p>
            <a:endParaRPr lang="pt-BR" dirty="0"/>
          </a:p>
          <a:p>
            <a:r>
              <a:rPr lang="pt-BR" dirty="0"/>
              <a:t>vec3 </a:t>
            </a:r>
            <a:r>
              <a:rPr lang="pt-BR" dirty="0" err="1"/>
              <a:t>calcNormal</a:t>
            </a:r>
            <a:r>
              <a:rPr lang="pt-BR" dirty="0"/>
              <a:t>(vec3 </a:t>
            </a:r>
            <a:r>
              <a:rPr lang="pt-BR" dirty="0" err="1"/>
              <a:t>p</a:t>
            </a:r>
            <a:r>
              <a:rPr lang="pt-BR" dirty="0"/>
              <a:t>) {</a:t>
            </a:r>
          </a:p>
          <a:p>
            <a:r>
              <a:rPr lang="pt-BR" dirty="0"/>
              <a:t>  vec2 e = vec2(1.0, -1.0) * 0.0005; // </a:t>
            </a:r>
            <a:r>
              <a:rPr lang="pt-BR" dirty="0" err="1"/>
              <a:t>epsilon</a:t>
            </a:r>
            <a:endParaRPr lang="pt-BR" dirty="0"/>
          </a:p>
          <a:p>
            <a:r>
              <a:rPr lang="pt-BR" dirty="0"/>
              <a:t>  </a:t>
            </a:r>
            <a:r>
              <a:rPr lang="pt-BR" dirty="0" err="1"/>
              <a:t>return</a:t>
            </a:r>
            <a:r>
              <a:rPr lang="pt-BR" dirty="0"/>
              <a:t> normalize(</a:t>
            </a:r>
          </a:p>
          <a:p>
            <a:r>
              <a:rPr lang="pt-BR" dirty="0"/>
              <a:t>  </a:t>
            </a:r>
            <a:r>
              <a:rPr lang="pt-BR" dirty="0" err="1"/>
              <a:t>e.xyy</a:t>
            </a:r>
            <a:r>
              <a:rPr lang="pt-BR" dirty="0"/>
              <a:t> * </a:t>
            </a:r>
            <a:r>
              <a:rPr lang="pt-BR" dirty="0" err="1"/>
              <a:t>sdScene</a:t>
            </a:r>
            <a:r>
              <a:rPr lang="pt-BR" dirty="0"/>
              <a:t>(</a:t>
            </a:r>
            <a:r>
              <a:rPr lang="pt-BR" dirty="0" err="1"/>
              <a:t>p</a:t>
            </a:r>
            <a:r>
              <a:rPr lang="pt-BR" dirty="0"/>
              <a:t> + </a:t>
            </a:r>
            <a:r>
              <a:rPr lang="pt-BR" dirty="0" err="1"/>
              <a:t>e.xyy</a:t>
            </a:r>
            <a:r>
              <a:rPr lang="pt-BR" dirty="0"/>
              <a:t>).a + </a:t>
            </a:r>
          </a:p>
          <a:p>
            <a:r>
              <a:rPr lang="pt-BR" dirty="0"/>
              <a:t>  </a:t>
            </a:r>
            <a:r>
              <a:rPr lang="pt-BR" dirty="0" err="1"/>
              <a:t>e.yyx</a:t>
            </a:r>
            <a:r>
              <a:rPr lang="pt-BR" dirty="0"/>
              <a:t> * </a:t>
            </a:r>
            <a:r>
              <a:rPr lang="pt-BR" dirty="0" err="1"/>
              <a:t>sdScene</a:t>
            </a:r>
            <a:r>
              <a:rPr lang="pt-BR" dirty="0"/>
              <a:t>(</a:t>
            </a:r>
            <a:r>
              <a:rPr lang="pt-BR" dirty="0" err="1"/>
              <a:t>p</a:t>
            </a:r>
            <a:r>
              <a:rPr lang="pt-BR" dirty="0"/>
              <a:t> + </a:t>
            </a:r>
            <a:r>
              <a:rPr lang="pt-BR" dirty="0" err="1"/>
              <a:t>e.yyx</a:t>
            </a:r>
            <a:r>
              <a:rPr lang="pt-BR" dirty="0"/>
              <a:t>).a +</a:t>
            </a:r>
          </a:p>
          <a:p>
            <a:r>
              <a:rPr lang="pt-BR" dirty="0"/>
              <a:t>  </a:t>
            </a:r>
            <a:r>
              <a:rPr lang="pt-BR" dirty="0" err="1"/>
              <a:t>e.yxy</a:t>
            </a:r>
            <a:r>
              <a:rPr lang="pt-BR" dirty="0"/>
              <a:t> * </a:t>
            </a:r>
            <a:r>
              <a:rPr lang="pt-BR" dirty="0" err="1"/>
              <a:t>sdScene</a:t>
            </a:r>
            <a:r>
              <a:rPr lang="pt-BR" dirty="0"/>
              <a:t>(</a:t>
            </a:r>
            <a:r>
              <a:rPr lang="pt-BR" dirty="0" err="1"/>
              <a:t>p</a:t>
            </a:r>
            <a:r>
              <a:rPr lang="pt-BR" dirty="0"/>
              <a:t> + </a:t>
            </a:r>
            <a:r>
              <a:rPr lang="pt-BR" dirty="0" err="1"/>
              <a:t>e.yxy</a:t>
            </a:r>
            <a:r>
              <a:rPr lang="pt-BR" dirty="0"/>
              <a:t>).a + </a:t>
            </a:r>
          </a:p>
          <a:p>
            <a:r>
              <a:rPr lang="pt-BR" dirty="0"/>
              <a:t>  </a:t>
            </a:r>
            <a:r>
              <a:rPr lang="pt-BR" dirty="0" err="1"/>
              <a:t>e.xxx</a:t>
            </a:r>
            <a:r>
              <a:rPr lang="pt-BR" dirty="0"/>
              <a:t> * </a:t>
            </a:r>
            <a:r>
              <a:rPr lang="pt-BR" dirty="0" err="1"/>
              <a:t>sdScene</a:t>
            </a:r>
            <a:r>
              <a:rPr lang="pt-BR" dirty="0"/>
              <a:t>(</a:t>
            </a:r>
            <a:r>
              <a:rPr lang="pt-BR" dirty="0" err="1"/>
              <a:t>p</a:t>
            </a:r>
            <a:r>
              <a:rPr lang="pt-BR" dirty="0"/>
              <a:t> + </a:t>
            </a:r>
            <a:r>
              <a:rPr lang="pt-BR" dirty="0" err="1"/>
              <a:t>e.xxx</a:t>
            </a:r>
            <a:r>
              <a:rPr lang="pt-BR" dirty="0"/>
              <a:t>).a);</a:t>
            </a:r>
          </a:p>
          <a:p>
            <a:r>
              <a:rPr lang="pt-BR" dirty="0"/>
              <a:t>}</a:t>
            </a:r>
          </a:p>
          <a:p>
            <a:endParaRPr lang="pt-BR" dirty="0"/>
          </a:p>
          <a:p>
            <a:r>
              <a:rPr lang="pt-BR" dirty="0" err="1"/>
              <a:t>void</a:t>
            </a:r>
            <a:r>
              <a:rPr lang="pt-BR" dirty="0"/>
              <a:t> </a:t>
            </a:r>
            <a:r>
              <a:rPr lang="pt-BR" dirty="0" err="1"/>
              <a:t>mainImage</a:t>
            </a:r>
            <a:r>
              <a:rPr lang="pt-BR" dirty="0"/>
              <a:t>( out vec4 </a:t>
            </a:r>
            <a:r>
              <a:rPr lang="pt-BR" dirty="0" err="1"/>
              <a:t>fragColor</a:t>
            </a:r>
            <a:r>
              <a:rPr lang="pt-BR" dirty="0"/>
              <a:t>, in vec2 </a:t>
            </a:r>
            <a:r>
              <a:rPr lang="pt-BR" dirty="0" err="1"/>
              <a:t>fragCoord</a:t>
            </a:r>
            <a:r>
              <a:rPr lang="pt-BR" dirty="0"/>
              <a:t> ) {</a:t>
            </a:r>
          </a:p>
          <a:p>
            <a:r>
              <a:rPr lang="pt-BR" dirty="0"/>
              <a:t>  vec2 </a:t>
            </a:r>
            <a:r>
              <a:rPr lang="pt-BR" dirty="0" err="1"/>
              <a:t>uv</a:t>
            </a:r>
            <a:r>
              <a:rPr lang="pt-BR" dirty="0"/>
              <a:t> = (fragCoord-.5*</a:t>
            </a:r>
            <a:r>
              <a:rPr lang="pt-BR" dirty="0" err="1"/>
              <a:t>iResolution.xy</a:t>
            </a:r>
            <a:r>
              <a:rPr lang="pt-BR" dirty="0"/>
              <a:t>)/</a:t>
            </a:r>
            <a:r>
              <a:rPr lang="pt-BR" dirty="0" err="1"/>
              <a:t>iResolution.y</a:t>
            </a:r>
            <a:r>
              <a:rPr lang="pt-BR" dirty="0"/>
              <a:t>;</a:t>
            </a:r>
          </a:p>
          <a:p>
            <a:r>
              <a:rPr lang="pt-BR" dirty="0"/>
              <a:t>  vec3 </a:t>
            </a:r>
            <a:r>
              <a:rPr lang="pt-BR" dirty="0" err="1"/>
              <a:t>col</a:t>
            </a:r>
            <a:r>
              <a:rPr lang="pt-BR" dirty="0"/>
              <a:t> = vec3(0);</a:t>
            </a:r>
          </a:p>
          <a:p>
            <a:r>
              <a:rPr lang="pt-BR" dirty="0"/>
              <a:t>  vec3 </a:t>
            </a:r>
            <a:r>
              <a:rPr lang="pt-BR" dirty="0" err="1"/>
              <a:t>ro</a:t>
            </a:r>
            <a:r>
              <a:rPr lang="pt-BR" dirty="0"/>
              <a:t> = vec3(0, 0, 5);</a:t>
            </a:r>
          </a:p>
          <a:p>
            <a:r>
              <a:rPr lang="pt-BR" dirty="0"/>
              <a:t>  vec3 rd = normalize(vec3(</a:t>
            </a:r>
            <a:r>
              <a:rPr lang="pt-BR" dirty="0" err="1"/>
              <a:t>uv</a:t>
            </a:r>
            <a:r>
              <a:rPr lang="pt-BR" dirty="0"/>
              <a:t>, -1));</a:t>
            </a:r>
          </a:p>
          <a:p>
            <a:r>
              <a:rPr lang="pt-BR" dirty="0"/>
              <a:t>  vec4 </a:t>
            </a:r>
            <a:r>
              <a:rPr lang="pt-BR" dirty="0" err="1"/>
              <a:t>co</a:t>
            </a:r>
            <a:r>
              <a:rPr lang="pt-BR" dirty="0"/>
              <a:t> = </a:t>
            </a:r>
            <a:r>
              <a:rPr lang="pt-BR" dirty="0" err="1"/>
              <a:t>rayMarch</a:t>
            </a:r>
            <a:r>
              <a:rPr lang="pt-BR" dirty="0"/>
              <a:t>(</a:t>
            </a:r>
            <a:r>
              <a:rPr lang="pt-BR" dirty="0" err="1"/>
              <a:t>ro</a:t>
            </a:r>
            <a:r>
              <a:rPr lang="pt-BR" dirty="0"/>
              <a:t>, rd, 0.01, 100.0);</a:t>
            </a:r>
          </a:p>
          <a:p>
            <a:endParaRPr lang="pt-BR" dirty="0"/>
          </a:p>
          <a:p>
            <a:r>
              <a:rPr lang="pt-BR" dirty="0"/>
              <a:t>  </a:t>
            </a:r>
            <a:r>
              <a:rPr lang="pt-BR" dirty="0" err="1"/>
              <a:t>if</a:t>
            </a:r>
            <a:r>
              <a:rPr lang="pt-BR" dirty="0"/>
              <a:t> (</a:t>
            </a:r>
            <a:r>
              <a:rPr lang="pt-BR" dirty="0" err="1"/>
              <a:t>co.a</a:t>
            </a:r>
            <a:r>
              <a:rPr lang="pt-BR" dirty="0"/>
              <a:t> &gt; 100.0) </a:t>
            </a:r>
            <a:r>
              <a:rPr lang="pt-BR" dirty="0" err="1"/>
              <a:t>col</a:t>
            </a:r>
            <a:r>
              <a:rPr lang="pt-BR" dirty="0"/>
              <a:t> = vec3(0.6);</a:t>
            </a:r>
          </a:p>
          <a:p>
            <a:r>
              <a:rPr lang="pt-BR" dirty="0"/>
              <a:t>  </a:t>
            </a:r>
            <a:r>
              <a:rPr lang="pt-BR" dirty="0" err="1"/>
              <a:t>else</a:t>
            </a:r>
            <a:r>
              <a:rPr lang="pt-BR" dirty="0"/>
              <a:t> {</a:t>
            </a:r>
          </a:p>
          <a:p>
            <a:r>
              <a:rPr lang="pt-BR" dirty="0"/>
              <a:t>    vec3 </a:t>
            </a:r>
            <a:r>
              <a:rPr lang="pt-BR" dirty="0" err="1"/>
              <a:t>p</a:t>
            </a:r>
            <a:r>
              <a:rPr lang="pt-BR" dirty="0"/>
              <a:t> = </a:t>
            </a:r>
            <a:r>
              <a:rPr lang="pt-BR" dirty="0" err="1"/>
              <a:t>ro</a:t>
            </a:r>
            <a:r>
              <a:rPr lang="pt-BR" dirty="0"/>
              <a:t> + rd * </a:t>
            </a:r>
            <a:r>
              <a:rPr lang="pt-BR" dirty="0" err="1"/>
              <a:t>co.a</a:t>
            </a:r>
            <a:r>
              <a:rPr lang="pt-BR" dirty="0"/>
              <a:t>;</a:t>
            </a:r>
          </a:p>
          <a:p>
            <a:r>
              <a:rPr lang="pt-BR" dirty="0"/>
              <a:t>    vec3 normal = </a:t>
            </a:r>
            <a:r>
              <a:rPr lang="pt-BR" dirty="0" err="1"/>
              <a:t>calcNormal</a:t>
            </a:r>
            <a:r>
              <a:rPr lang="pt-BR" dirty="0"/>
              <a:t>(</a:t>
            </a:r>
            <a:r>
              <a:rPr lang="pt-BR" dirty="0" err="1"/>
              <a:t>p</a:t>
            </a:r>
            <a:r>
              <a:rPr lang="pt-BR" dirty="0"/>
              <a:t>);</a:t>
            </a:r>
          </a:p>
          <a:p>
            <a:r>
              <a:rPr lang="pt-BR" dirty="0"/>
              <a:t>    vec3 </a:t>
            </a:r>
            <a:r>
              <a:rPr lang="pt-BR" dirty="0" err="1"/>
              <a:t>lightPos</a:t>
            </a:r>
            <a:r>
              <a:rPr lang="pt-BR" dirty="0"/>
              <a:t> = vec3(-2, 2, 4);</a:t>
            </a:r>
          </a:p>
          <a:p>
            <a:r>
              <a:rPr lang="pt-BR" dirty="0"/>
              <a:t>    vec3 </a:t>
            </a:r>
            <a:r>
              <a:rPr lang="pt-BR" dirty="0" err="1"/>
              <a:t>lightDir</a:t>
            </a:r>
            <a:r>
              <a:rPr lang="pt-BR" dirty="0"/>
              <a:t> = normalize(</a:t>
            </a:r>
            <a:r>
              <a:rPr lang="pt-BR" dirty="0" err="1"/>
              <a:t>lightPos</a:t>
            </a:r>
            <a:r>
              <a:rPr lang="pt-BR" dirty="0"/>
              <a:t> - </a:t>
            </a:r>
            <a:r>
              <a:rPr lang="pt-BR" dirty="0" err="1"/>
              <a:t>p</a:t>
            </a:r>
            <a:r>
              <a:rPr lang="pt-BR" dirty="0"/>
              <a:t>);</a:t>
            </a:r>
          </a:p>
          <a:p>
            <a:r>
              <a:rPr lang="pt-BR" dirty="0"/>
              <a:t>    </a:t>
            </a:r>
            <a:r>
              <a:rPr lang="pt-BR" dirty="0" err="1"/>
              <a:t>float</a:t>
            </a:r>
            <a:r>
              <a:rPr lang="pt-BR" dirty="0"/>
              <a:t> </a:t>
            </a:r>
            <a:r>
              <a:rPr lang="pt-BR" dirty="0" err="1"/>
              <a:t>ambient</a:t>
            </a:r>
            <a:r>
              <a:rPr lang="pt-BR" dirty="0"/>
              <a:t> = 0.2;</a:t>
            </a:r>
          </a:p>
          <a:p>
            <a:r>
              <a:rPr lang="pt-BR" dirty="0"/>
              <a:t>    </a:t>
            </a:r>
            <a:r>
              <a:rPr lang="pt-BR" dirty="0" err="1"/>
              <a:t>float</a:t>
            </a:r>
            <a:r>
              <a:rPr lang="pt-BR" dirty="0"/>
              <a:t> </a:t>
            </a:r>
            <a:r>
              <a:rPr lang="pt-BR" dirty="0" err="1"/>
              <a:t>difuse</a:t>
            </a:r>
            <a:r>
              <a:rPr lang="pt-BR" dirty="0"/>
              <a:t> = </a:t>
            </a:r>
            <a:r>
              <a:rPr lang="pt-BR" dirty="0" err="1"/>
              <a:t>clamp</a:t>
            </a:r>
            <a:r>
              <a:rPr lang="pt-BR" dirty="0"/>
              <a:t>(</a:t>
            </a:r>
            <a:r>
              <a:rPr lang="pt-BR" dirty="0" err="1"/>
              <a:t>dot</a:t>
            </a:r>
            <a:r>
              <a:rPr lang="pt-BR" dirty="0"/>
              <a:t>(normal, </a:t>
            </a:r>
            <a:r>
              <a:rPr lang="pt-BR" dirty="0" err="1"/>
              <a:t>lightDir</a:t>
            </a:r>
            <a:r>
              <a:rPr lang="pt-BR" dirty="0"/>
              <a:t>),ambient,1.);</a:t>
            </a:r>
          </a:p>
          <a:p>
            <a:r>
              <a:rPr lang="pt-BR" dirty="0"/>
              <a:t>    </a:t>
            </a:r>
            <a:r>
              <a:rPr lang="pt-BR" dirty="0" err="1"/>
              <a:t>col</a:t>
            </a:r>
            <a:r>
              <a:rPr lang="pt-BR" dirty="0"/>
              <a:t> = </a:t>
            </a:r>
            <a:r>
              <a:rPr lang="pt-BR" dirty="0" err="1"/>
              <a:t>difuse</a:t>
            </a:r>
            <a:r>
              <a:rPr lang="pt-BR" dirty="0"/>
              <a:t> * </a:t>
            </a:r>
            <a:r>
              <a:rPr lang="pt-BR" dirty="0" err="1"/>
              <a:t>co.rgb</a:t>
            </a:r>
            <a:r>
              <a:rPr lang="pt-BR" dirty="0"/>
              <a:t>;</a:t>
            </a:r>
          </a:p>
          <a:p>
            <a:r>
              <a:rPr lang="pt-BR" dirty="0"/>
              <a:t>  }</a:t>
            </a:r>
          </a:p>
          <a:p>
            <a:endParaRPr lang="pt-BR" dirty="0"/>
          </a:p>
          <a:p>
            <a:r>
              <a:rPr lang="pt-BR" dirty="0"/>
              <a:t>  </a:t>
            </a:r>
            <a:r>
              <a:rPr lang="pt-BR" dirty="0" err="1"/>
              <a:t>fragColor</a:t>
            </a:r>
            <a:r>
              <a:rPr lang="pt-BR" dirty="0"/>
              <a:t> = vec4(</a:t>
            </a:r>
            <a:r>
              <a:rPr lang="pt-BR" dirty="0" err="1"/>
              <a:t>col</a:t>
            </a:r>
            <a:r>
              <a:rPr lang="pt-BR" dirty="0"/>
              <a:t>, 1.0);</a:t>
            </a:r>
          </a:p>
          <a:p>
            <a:r>
              <a:rPr lang="pt-BR" dirty="0"/>
              <a:t>}</a:t>
            </a:r>
          </a:p>
          <a:p>
            <a:endParaRPr lang="pt-BR"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latin typeface="Arial"/>
                <a:ea typeface="Arial"/>
                <a:cs typeface="Arial"/>
                <a:sym typeface="Arial"/>
              </a:rPr>
              <a:t>7</a:t>
            </a:fld>
            <a:endParaRPr lang="pt-B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98869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err="1"/>
              <a:t>float</a:t>
            </a:r>
            <a:r>
              <a:rPr lang="pt-BR" dirty="0"/>
              <a:t> </a:t>
            </a:r>
            <a:r>
              <a:rPr lang="pt-BR" dirty="0" err="1"/>
              <a:t>sdSphere</a:t>
            </a:r>
            <a:r>
              <a:rPr lang="pt-BR" dirty="0"/>
              <a:t>(vec3 </a:t>
            </a:r>
            <a:r>
              <a:rPr lang="pt-BR" dirty="0" err="1"/>
              <a:t>p</a:t>
            </a:r>
            <a:r>
              <a:rPr lang="pt-BR" dirty="0"/>
              <a:t>, </a:t>
            </a:r>
            <a:r>
              <a:rPr lang="pt-BR" dirty="0" err="1"/>
              <a:t>float</a:t>
            </a:r>
            <a:r>
              <a:rPr lang="pt-BR" dirty="0"/>
              <a:t> </a:t>
            </a:r>
            <a:r>
              <a:rPr lang="pt-BR" dirty="0" err="1"/>
              <a:t>r</a:t>
            </a:r>
            <a:r>
              <a:rPr lang="pt-BR" dirty="0"/>
              <a:t> ) {</a:t>
            </a:r>
          </a:p>
          <a:p>
            <a:r>
              <a:rPr lang="pt-BR" dirty="0"/>
              <a:t>  </a:t>
            </a:r>
            <a:r>
              <a:rPr lang="pt-BR" dirty="0" err="1"/>
              <a:t>return</a:t>
            </a:r>
            <a:r>
              <a:rPr lang="pt-BR" dirty="0"/>
              <a:t> </a:t>
            </a:r>
            <a:r>
              <a:rPr lang="pt-BR" dirty="0" err="1"/>
              <a:t>length</a:t>
            </a:r>
            <a:r>
              <a:rPr lang="pt-BR" dirty="0"/>
              <a:t>(</a:t>
            </a:r>
            <a:r>
              <a:rPr lang="pt-BR" dirty="0" err="1"/>
              <a:t>p</a:t>
            </a:r>
            <a:r>
              <a:rPr lang="pt-BR" dirty="0"/>
              <a:t>) - </a:t>
            </a:r>
            <a:r>
              <a:rPr lang="pt-BR" dirty="0" err="1"/>
              <a:t>r</a:t>
            </a:r>
            <a:r>
              <a:rPr lang="pt-BR" dirty="0"/>
              <a:t>;</a:t>
            </a:r>
          </a:p>
          <a:p>
            <a:r>
              <a:rPr lang="pt-BR" dirty="0"/>
              <a:t>}</a:t>
            </a:r>
          </a:p>
          <a:p>
            <a:endParaRPr lang="pt-BR" dirty="0"/>
          </a:p>
          <a:p>
            <a:r>
              <a:rPr lang="pt-BR" dirty="0" err="1"/>
              <a:t>float</a:t>
            </a:r>
            <a:r>
              <a:rPr lang="pt-BR" dirty="0"/>
              <a:t> </a:t>
            </a:r>
            <a:r>
              <a:rPr lang="pt-BR" dirty="0" err="1"/>
              <a:t>sdOctahedron</a:t>
            </a:r>
            <a:r>
              <a:rPr lang="pt-BR" dirty="0"/>
              <a:t>( vec3 </a:t>
            </a:r>
            <a:r>
              <a:rPr lang="pt-BR" dirty="0" err="1"/>
              <a:t>p</a:t>
            </a:r>
            <a:r>
              <a:rPr lang="pt-BR" dirty="0"/>
              <a:t>, </a:t>
            </a:r>
            <a:r>
              <a:rPr lang="pt-BR" dirty="0" err="1"/>
              <a:t>float</a:t>
            </a:r>
            <a:r>
              <a:rPr lang="pt-BR" dirty="0"/>
              <a:t> </a:t>
            </a:r>
            <a:r>
              <a:rPr lang="pt-BR" dirty="0" err="1"/>
              <a:t>s</a:t>
            </a:r>
            <a:r>
              <a:rPr lang="pt-BR" dirty="0"/>
              <a:t>){</a:t>
            </a:r>
          </a:p>
          <a:p>
            <a:r>
              <a:rPr lang="pt-BR" dirty="0"/>
              <a:t>  </a:t>
            </a:r>
            <a:r>
              <a:rPr lang="pt-BR" dirty="0" err="1"/>
              <a:t>p</a:t>
            </a:r>
            <a:r>
              <a:rPr lang="pt-BR" dirty="0"/>
              <a:t> = </a:t>
            </a:r>
            <a:r>
              <a:rPr lang="pt-BR" dirty="0" err="1"/>
              <a:t>abs</a:t>
            </a:r>
            <a:r>
              <a:rPr lang="pt-BR" dirty="0"/>
              <a:t>(</a:t>
            </a:r>
            <a:r>
              <a:rPr lang="pt-BR" dirty="0" err="1"/>
              <a:t>p</a:t>
            </a:r>
            <a:r>
              <a:rPr lang="pt-BR" dirty="0"/>
              <a:t>);</a:t>
            </a:r>
          </a:p>
          <a:p>
            <a:r>
              <a:rPr lang="pt-BR" dirty="0"/>
              <a:t>  </a:t>
            </a:r>
            <a:r>
              <a:rPr lang="pt-BR" dirty="0" err="1"/>
              <a:t>return</a:t>
            </a:r>
            <a:r>
              <a:rPr lang="pt-BR" dirty="0"/>
              <a:t> (</a:t>
            </a:r>
            <a:r>
              <a:rPr lang="pt-BR" dirty="0" err="1"/>
              <a:t>p.x+p.y+p.z-s</a:t>
            </a:r>
            <a:r>
              <a:rPr lang="pt-BR" dirty="0"/>
              <a:t>)*0.57735027;</a:t>
            </a:r>
          </a:p>
          <a:p>
            <a:r>
              <a:rPr lang="pt-BR" dirty="0"/>
              <a:t>}</a:t>
            </a:r>
          </a:p>
          <a:p>
            <a:endParaRPr lang="pt-BR" dirty="0"/>
          </a:p>
          <a:p>
            <a:r>
              <a:rPr lang="pt-BR" dirty="0"/>
              <a:t>vec4 </a:t>
            </a:r>
            <a:r>
              <a:rPr lang="pt-BR" dirty="0" err="1"/>
              <a:t>minWithColor</a:t>
            </a:r>
            <a:r>
              <a:rPr lang="pt-BR" dirty="0"/>
              <a:t>(vec4 obj1, vec4 obj2) {</a:t>
            </a:r>
          </a:p>
          <a:p>
            <a:r>
              <a:rPr lang="pt-BR" dirty="0"/>
              <a:t>  </a:t>
            </a:r>
            <a:r>
              <a:rPr lang="pt-BR" dirty="0" err="1"/>
              <a:t>if</a:t>
            </a:r>
            <a:r>
              <a:rPr lang="pt-BR" dirty="0"/>
              <a:t> (obj2.a &lt; obj1.a) </a:t>
            </a:r>
            <a:r>
              <a:rPr lang="pt-BR" dirty="0" err="1"/>
              <a:t>return</a:t>
            </a:r>
            <a:r>
              <a:rPr lang="pt-BR" dirty="0"/>
              <a:t> obj2;</a:t>
            </a:r>
          </a:p>
          <a:p>
            <a:r>
              <a:rPr lang="pt-BR" dirty="0"/>
              <a:t>  </a:t>
            </a:r>
            <a:r>
              <a:rPr lang="pt-BR" dirty="0" err="1"/>
              <a:t>return</a:t>
            </a:r>
            <a:r>
              <a:rPr lang="pt-BR" dirty="0"/>
              <a:t> obj1;</a:t>
            </a:r>
          </a:p>
          <a:p>
            <a:r>
              <a:rPr lang="pt-BR" dirty="0"/>
              <a:t>}</a:t>
            </a:r>
          </a:p>
          <a:p>
            <a:endParaRPr lang="pt-BR" dirty="0"/>
          </a:p>
          <a:p>
            <a:r>
              <a:rPr lang="pt-BR" dirty="0"/>
              <a:t>vec4 </a:t>
            </a:r>
            <a:r>
              <a:rPr lang="pt-BR" dirty="0" err="1"/>
              <a:t>maxWithColor</a:t>
            </a:r>
            <a:r>
              <a:rPr lang="pt-BR" dirty="0"/>
              <a:t>(vec4 obj1, vec4 obj2) {</a:t>
            </a:r>
          </a:p>
          <a:p>
            <a:r>
              <a:rPr lang="pt-BR" dirty="0"/>
              <a:t>  </a:t>
            </a:r>
            <a:r>
              <a:rPr lang="pt-BR" dirty="0" err="1"/>
              <a:t>if</a:t>
            </a:r>
            <a:r>
              <a:rPr lang="pt-BR" dirty="0"/>
              <a:t> (obj2.a &gt; obj1.a) </a:t>
            </a:r>
            <a:r>
              <a:rPr lang="pt-BR" dirty="0" err="1"/>
              <a:t>return</a:t>
            </a:r>
            <a:r>
              <a:rPr lang="pt-BR" dirty="0"/>
              <a:t> obj2;</a:t>
            </a:r>
          </a:p>
          <a:p>
            <a:r>
              <a:rPr lang="pt-BR" dirty="0"/>
              <a:t>  </a:t>
            </a:r>
            <a:r>
              <a:rPr lang="pt-BR" dirty="0" err="1"/>
              <a:t>return</a:t>
            </a:r>
            <a:r>
              <a:rPr lang="pt-BR" dirty="0"/>
              <a:t> obj1;</a:t>
            </a:r>
          </a:p>
          <a:p>
            <a:r>
              <a:rPr lang="pt-BR" dirty="0"/>
              <a:t>}</a:t>
            </a:r>
          </a:p>
          <a:p>
            <a:endParaRPr lang="pt-BR" dirty="0"/>
          </a:p>
          <a:p>
            <a:r>
              <a:rPr lang="pt-BR" dirty="0"/>
              <a:t>vec4 </a:t>
            </a:r>
            <a:r>
              <a:rPr lang="pt-BR" dirty="0" err="1"/>
              <a:t>sdScene</a:t>
            </a:r>
            <a:r>
              <a:rPr lang="pt-BR" dirty="0"/>
              <a:t>(vec3 </a:t>
            </a:r>
            <a:r>
              <a:rPr lang="pt-BR" dirty="0" err="1"/>
              <a:t>p</a:t>
            </a:r>
            <a:r>
              <a:rPr lang="pt-BR" dirty="0"/>
              <a:t>) {</a:t>
            </a:r>
          </a:p>
          <a:p>
            <a:r>
              <a:rPr lang="pt-BR" dirty="0"/>
              <a:t>  vec4 </a:t>
            </a:r>
            <a:r>
              <a:rPr lang="pt-BR" dirty="0" err="1"/>
              <a:t>sphere</a:t>
            </a:r>
            <a:r>
              <a:rPr lang="pt-BR" dirty="0"/>
              <a:t> = vec4(vec3(0.1, 0.9, 0.3), </a:t>
            </a:r>
            <a:r>
              <a:rPr lang="pt-BR" dirty="0" err="1"/>
              <a:t>sdSphere</a:t>
            </a:r>
            <a:r>
              <a:rPr lang="pt-BR" dirty="0"/>
              <a:t>(</a:t>
            </a:r>
            <a:r>
              <a:rPr lang="pt-BR" dirty="0" err="1"/>
              <a:t>p</a:t>
            </a:r>
            <a:r>
              <a:rPr lang="pt-BR" dirty="0"/>
              <a:t> - vec3(0, 0, -2), 2.0));</a:t>
            </a:r>
          </a:p>
          <a:p>
            <a:r>
              <a:rPr lang="pt-BR" dirty="0"/>
              <a:t>  vec4 </a:t>
            </a:r>
            <a:r>
              <a:rPr lang="pt-BR" dirty="0" err="1"/>
              <a:t>octahedron</a:t>
            </a:r>
            <a:r>
              <a:rPr lang="pt-BR" dirty="0"/>
              <a:t> = vec4(vec3(0.1, 0.3, 0.9), </a:t>
            </a:r>
            <a:r>
              <a:rPr lang="pt-BR" dirty="0" err="1"/>
              <a:t>sdOctahedron</a:t>
            </a:r>
            <a:r>
              <a:rPr lang="pt-BR" dirty="0"/>
              <a:t>(</a:t>
            </a:r>
            <a:r>
              <a:rPr lang="pt-BR" dirty="0" err="1"/>
              <a:t>p</a:t>
            </a:r>
            <a:r>
              <a:rPr lang="pt-BR" dirty="0"/>
              <a:t> - vec3(0, 0, -2), 2.5));</a:t>
            </a:r>
          </a:p>
          <a:p>
            <a:r>
              <a:rPr lang="pt-BR" dirty="0"/>
              <a:t>  vec4 </a:t>
            </a:r>
            <a:r>
              <a:rPr lang="pt-BR" dirty="0" err="1"/>
              <a:t>co</a:t>
            </a:r>
            <a:r>
              <a:rPr lang="pt-BR" dirty="0"/>
              <a:t> = </a:t>
            </a:r>
            <a:r>
              <a:rPr lang="pt-BR" dirty="0" err="1"/>
              <a:t>maxWithColor</a:t>
            </a:r>
            <a:r>
              <a:rPr lang="pt-BR" dirty="0"/>
              <a:t>(</a:t>
            </a:r>
            <a:r>
              <a:rPr lang="pt-BR" dirty="0" err="1"/>
              <a:t>sphere</a:t>
            </a:r>
            <a:r>
              <a:rPr lang="pt-BR" dirty="0"/>
              <a:t>, </a:t>
            </a:r>
            <a:r>
              <a:rPr lang="pt-BR" dirty="0" err="1"/>
              <a:t>octahedron</a:t>
            </a:r>
            <a:r>
              <a:rPr lang="pt-BR" dirty="0"/>
              <a:t>);</a:t>
            </a:r>
          </a:p>
          <a:p>
            <a:r>
              <a:rPr lang="pt-BR" dirty="0"/>
              <a:t>  </a:t>
            </a:r>
            <a:r>
              <a:rPr lang="pt-BR" dirty="0" err="1"/>
              <a:t>return</a:t>
            </a:r>
            <a:r>
              <a:rPr lang="pt-BR" dirty="0"/>
              <a:t> </a:t>
            </a:r>
            <a:r>
              <a:rPr lang="pt-BR" dirty="0" err="1"/>
              <a:t>co</a:t>
            </a:r>
            <a:r>
              <a:rPr lang="pt-BR" dirty="0"/>
              <a:t>;</a:t>
            </a:r>
          </a:p>
          <a:p>
            <a:r>
              <a:rPr lang="pt-BR" dirty="0"/>
              <a:t>}</a:t>
            </a:r>
          </a:p>
          <a:p>
            <a:endParaRPr lang="pt-BR" dirty="0"/>
          </a:p>
          <a:p>
            <a:r>
              <a:rPr lang="pt-BR" dirty="0"/>
              <a:t>vec4 </a:t>
            </a:r>
            <a:r>
              <a:rPr lang="pt-BR" dirty="0" err="1"/>
              <a:t>rayMarch</a:t>
            </a:r>
            <a:r>
              <a:rPr lang="pt-BR" dirty="0"/>
              <a:t>(vec3 </a:t>
            </a:r>
            <a:r>
              <a:rPr lang="pt-BR" dirty="0" err="1"/>
              <a:t>ro</a:t>
            </a:r>
            <a:r>
              <a:rPr lang="pt-BR" dirty="0"/>
              <a:t>, vec3 rd, </a:t>
            </a:r>
            <a:r>
              <a:rPr lang="pt-BR" dirty="0" err="1"/>
              <a:t>float</a:t>
            </a:r>
            <a:r>
              <a:rPr lang="pt-BR" dirty="0"/>
              <a:t> start, </a:t>
            </a:r>
            <a:r>
              <a:rPr lang="pt-BR" dirty="0" err="1"/>
              <a:t>float</a:t>
            </a:r>
            <a:r>
              <a:rPr lang="pt-BR" dirty="0"/>
              <a:t> </a:t>
            </a:r>
            <a:r>
              <a:rPr lang="pt-BR" dirty="0" err="1"/>
              <a:t>end</a:t>
            </a:r>
            <a:r>
              <a:rPr lang="pt-BR" dirty="0"/>
              <a:t>) {</a:t>
            </a:r>
          </a:p>
          <a:p>
            <a:r>
              <a:rPr lang="pt-BR" dirty="0"/>
              <a:t>  </a:t>
            </a:r>
            <a:r>
              <a:rPr lang="pt-BR" dirty="0" err="1"/>
              <a:t>float</a:t>
            </a:r>
            <a:r>
              <a:rPr lang="pt-BR" dirty="0"/>
              <a:t> </a:t>
            </a:r>
            <a:r>
              <a:rPr lang="pt-BR" dirty="0" err="1"/>
              <a:t>depth</a:t>
            </a:r>
            <a:r>
              <a:rPr lang="pt-BR" dirty="0"/>
              <a:t> = start;</a:t>
            </a:r>
          </a:p>
          <a:p>
            <a:r>
              <a:rPr lang="pt-BR" dirty="0"/>
              <a:t>  vec4 </a:t>
            </a:r>
            <a:r>
              <a:rPr lang="pt-BR" dirty="0" err="1"/>
              <a:t>co</a:t>
            </a:r>
            <a:r>
              <a:rPr lang="pt-BR" dirty="0"/>
              <a:t>;</a:t>
            </a:r>
          </a:p>
          <a:p>
            <a:r>
              <a:rPr lang="pt-BR" dirty="0"/>
              <a:t>  for (</a:t>
            </a:r>
            <a:r>
              <a:rPr lang="pt-BR" dirty="0" err="1"/>
              <a:t>int</a:t>
            </a:r>
            <a:r>
              <a:rPr lang="pt-BR" dirty="0"/>
              <a:t> </a:t>
            </a:r>
            <a:r>
              <a:rPr lang="pt-BR" dirty="0" err="1"/>
              <a:t>i</a:t>
            </a:r>
            <a:r>
              <a:rPr lang="pt-BR" dirty="0"/>
              <a:t> = 0; </a:t>
            </a:r>
            <a:r>
              <a:rPr lang="pt-BR" dirty="0" err="1"/>
              <a:t>i</a:t>
            </a:r>
            <a:r>
              <a:rPr lang="pt-BR" dirty="0"/>
              <a:t> &lt; 255; </a:t>
            </a:r>
            <a:r>
              <a:rPr lang="pt-BR" dirty="0" err="1"/>
              <a:t>i</a:t>
            </a:r>
            <a:r>
              <a:rPr lang="pt-BR" dirty="0"/>
              <a:t>++) {</a:t>
            </a:r>
          </a:p>
          <a:p>
            <a:r>
              <a:rPr lang="pt-BR" dirty="0"/>
              <a:t>    vec3 </a:t>
            </a:r>
            <a:r>
              <a:rPr lang="pt-BR" dirty="0" err="1"/>
              <a:t>p</a:t>
            </a:r>
            <a:r>
              <a:rPr lang="pt-BR" dirty="0"/>
              <a:t> = </a:t>
            </a:r>
            <a:r>
              <a:rPr lang="pt-BR" dirty="0" err="1"/>
              <a:t>ro</a:t>
            </a:r>
            <a:r>
              <a:rPr lang="pt-BR" dirty="0"/>
              <a:t> + </a:t>
            </a:r>
            <a:r>
              <a:rPr lang="pt-BR" dirty="0" err="1"/>
              <a:t>depth</a:t>
            </a:r>
            <a:r>
              <a:rPr lang="pt-BR" dirty="0"/>
              <a:t> * rd;</a:t>
            </a:r>
          </a:p>
          <a:p>
            <a:r>
              <a:rPr lang="pt-BR" dirty="0"/>
              <a:t>    </a:t>
            </a:r>
            <a:r>
              <a:rPr lang="pt-BR" dirty="0" err="1"/>
              <a:t>co</a:t>
            </a:r>
            <a:r>
              <a:rPr lang="pt-BR" dirty="0"/>
              <a:t> = </a:t>
            </a:r>
            <a:r>
              <a:rPr lang="pt-BR" dirty="0" err="1"/>
              <a:t>sdScene</a:t>
            </a:r>
            <a:r>
              <a:rPr lang="pt-BR" dirty="0"/>
              <a:t>(</a:t>
            </a:r>
            <a:r>
              <a:rPr lang="pt-BR" dirty="0" err="1"/>
              <a:t>p</a:t>
            </a:r>
            <a:r>
              <a:rPr lang="pt-BR" dirty="0"/>
              <a:t>);</a:t>
            </a:r>
          </a:p>
          <a:p>
            <a:r>
              <a:rPr lang="pt-BR" dirty="0"/>
              <a:t>    </a:t>
            </a:r>
            <a:r>
              <a:rPr lang="pt-BR" dirty="0" err="1"/>
              <a:t>depth</a:t>
            </a:r>
            <a:r>
              <a:rPr lang="pt-BR" dirty="0"/>
              <a:t> += </a:t>
            </a:r>
            <a:r>
              <a:rPr lang="pt-BR" dirty="0" err="1"/>
              <a:t>co.a</a:t>
            </a:r>
            <a:r>
              <a:rPr lang="pt-BR" dirty="0"/>
              <a:t>;</a:t>
            </a:r>
          </a:p>
          <a:p>
            <a:r>
              <a:rPr lang="pt-BR" dirty="0"/>
              <a:t>    </a:t>
            </a:r>
            <a:r>
              <a:rPr lang="pt-BR" dirty="0" err="1"/>
              <a:t>if</a:t>
            </a:r>
            <a:r>
              <a:rPr lang="pt-BR" dirty="0"/>
              <a:t> (</a:t>
            </a:r>
            <a:r>
              <a:rPr lang="pt-BR" dirty="0" err="1"/>
              <a:t>co.a</a:t>
            </a:r>
            <a:r>
              <a:rPr lang="pt-BR" dirty="0"/>
              <a:t> &lt; 0.001 || </a:t>
            </a:r>
            <a:r>
              <a:rPr lang="pt-BR" dirty="0" err="1"/>
              <a:t>depth</a:t>
            </a:r>
            <a:r>
              <a:rPr lang="pt-BR" dirty="0"/>
              <a:t> &gt; </a:t>
            </a:r>
            <a:r>
              <a:rPr lang="pt-BR" dirty="0" err="1"/>
              <a:t>end</a:t>
            </a:r>
            <a:r>
              <a:rPr lang="pt-BR" dirty="0"/>
              <a:t>) break;</a:t>
            </a:r>
          </a:p>
          <a:p>
            <a:r>
              <a:rPr lang="pt-BR" dirty="0"/>
              <a:t>  }</a:t>
            </a:r>
          </a:p>
          <a:p>
            <a:r>
              <a:rPr lang="pt-BR" dirty="0"/>
              <a:t>  </a:t>
            </a:r>
            <a:r>
              <a:rPr lang="pt-BR" dirty="0" err="1"/>
              <a:t>return</a:t>
            </a:r>
            <a:r>
              <a:rPr lang="pt-BR" dirty="0"/>
              <a:t> vec4(</a:t>
            </a:r>
            <a:r>
              <a:rPr lang="pt-BR" dirty="0" err="1"/>
              <a:t>co.rgb</a:t>
            </a:r>
            <a:r>
              <a:rPr lang="pt-BR" dirty="0"/>
              <a:t>, </a:t>
            </a:r>
            <a:r>
              <a:rPr lang="pt-BR" dirty="0" err="1"/>
              <a:t>depth</a:t>
            </a:r>
            <a:r>
              <a:rPr lang="pt-BR" dirty="0"/>
              <a:t>);</a:t>
            </a:r>
          </a:p>
          <a:p>
            <a:r>
              <a:rPr lang="pt-BR" dirty="0"/>
              <a:t>}</a:t>
            </a:r>
          </a:p>
          <a:p>
            <a:endParaRPr lang="pt-BR" dirty="0"/>
          </a:p>
          <a:p>
            <a:r>
              <a:rPr lang="pt-BR" dirty="0"/>
              <a:t>vec3 </a:t>
            </a:r>
            <a:r>
              <a:rPr lang="pt-BR" dirty="0" err="1"/>
              <a:t>calcNormal</a:t>
            </a:r>
            <a:r>
              <a:rPr lang="pt-BR" dirty="0"/>
              <a:t>(vec3 </a:t>
            </a:r>
            <a:r>
              <a:rPr lang="pt-BR" dirty="0" err="1"/>
              <a:t>p</a:t>
            </a:r>
            <a:r>
              <a:rPr lang="pt-BR" dirty="0"/>
              <a:t>) {</a:t>
            </a:r>
          </a:p>
          <a:p>
            <a:r>
              <a:rPr lang="pt-BR" dirty="0"/>
              <a:t>  vec2 e = vec2(1.0, -1.0) * 0.0005; // </a:t>
            </a:r>
            <a:r>
              <a:rPr lang="pt-BR" dirty="0" err="1"/>
              <a:t>epsilon</a:t>
            </a:r>
            <a:endParaRPr lang="pt-BR" dirty="0"/>
          </a:p>
          <a:p>
            <a:r>
              <a:rPr lang="pt-BR" dirty="0"/>
              <a:t>  </a:t>
            </a:r>
            <a:r>
              <a:rPr lang="pt-BR" dirty="0" err="1"/>
              <a:t>return</a:t>
            </a:r>
            <a:r>
              <a:rPr lang="pt-BR" dirty="0"/>
              <a:t> normalize(</a:t>
            </a:r>
          </a:p>
          <a:p>
            <a:r>
              <a:rPr lang="pt-BR" dirty="0"/>
              <a:t>  </a:t>
            </a:r>
            <a:r>
              <a:rPr lang="pt-BR" dirty="0" err="1"/>
              <a:t>e.xyy</a:t>
            </a:r>
            <a:r>
              <a:rPr lang="pt-BR" dirty="0"/>
              <a:t> * </a:t>
            </a:r>
            <a:r>
              <a:rPr lang="pt-BR" dirty="0" err="1"/>
              <a:t>sdScene</a:t>
            </a:r>
            <a:r>
              <a:rPr lang="pt-BR" dirty="0"/>
              <a:t>(</a:t>
            </a:r>
            <a:r>
              <a:rPr lang="pt-BR" dirty="0" err="1"/>
              <a:t>p</a:t>
            </a:r>
            <a:r>
              <a:rPr lang="pt-BR" dirty="0"/>
              <a:t> + </a:t>
            </a:r>
            <a:r>
              <a:rPr lang="pt-BR" dirty="0" err="1"/>
              <a:t>e.xyy</a:t>
            </a:r>
            <a:r>
              <a:rPr lang="pt-BR" dirty="0"/>
              <a:t>).a + </a:t>
            </a:r>
          </a:p>
          <a:p>
            <a:r>
              <a:rPr lang="pt-BR" dirty="0"/>
              <a:t>  </a:t>
            </a:r>
            <a:r>
              <a:rPr lang="pt-BR" dirty="0" err="1"/>
              <a:t>e.yyx</a:t>
            </a:r>
            <a:r>
              <a:rPr lang="pt-BR" dirty="0"/>
              <a:t> * </a:t>
            </a:r>
            <a:r>
              <a:rPr lang="pt-BR" dirty="0" err="1"/>
              <a:t>sdScene</a:t>
            </a:r>
            <a:r>
              <a:rPr lang="pt-BR" dirty="0"/>
              <a:t>(</a:t>
            </a:r>
            <a:r>
              <a:rPr lang="pt-BR" dirty="0" err="1"/>
              <a:t>p</a:t>
            </a:r>
            <a:r>
              <a:rPr lang="pt-BR" dirty="0"/>
              <a:t> + </a:t>
            </a:r>
            <a:r>
              <a:rPr lang="pt-BR" dirty="0" err="1"/>
              <a:t>e.yyx</a:t>
            </a:r>
            <a:r>
              <a:rPr lang="pt-BR" dirty="0"/>
              <a:t>).a +</a:t>
            </a:r>
          </a:p>
          <a:p>
            <a:r>
              <a:rPr lang="pt-BR" dirty="0"/>
              <a:t>  </a:t>
            </a:r>
            <a:r>
              <a:rPr lang="pt-BR" dirty="0" err="1"/>
              <a:t>e.yxy</a:t>
            </a:r>
            <a:r>
              <a:rPr lang="pt-BR" dirty="0"/>
              <a:t> * </a:t>
            </a:r>
            <a:r>
              <a:rPr lang="pt-BR" dirty="0" err="1"/>
              <a:t>sdScene</a:t>
            </a:r>
            <a:r>
              <a:rPr lang="pt-BR" dirty="0"/>
              <a:t>(</a:t>
            </a:r>
            <a:r>
              <a:rPr lang="pt-BR" dirty="0" err="1"/>
              <a:t>p</a:t>
            </a:r>
            <a:r>
              <a:rPr lang="pt-BR" dirty="0"/>
              <a:t> + </a:t>
            </a:r>
            <a:r>
              <a:rPr lang="pt-BR" dirty="0" err="1"/>
              <a:t>e.yxy</a:t>
            </a:r>
            <a:r>
              <a:rPr lang="pt-BR" dirty="0"/>
              <a:t>).a + </a:t>
            </a:r>
          </a:p>
          <a:p>
            <a:r>
              <a:rPr lang="pt-BR" dirty="0"/>
              <a:t>  </a:t>
            </a:r>
            <a:r>
              <a:rPr lang="pt-BR" dirty="0" err="1"/>
              <a:t>e.xxx</a:t>
            </a:r>
            <a:r>
              <a:rPr lang="pt-BR" dirty="0"/>
              <a:t> * </a:t>
            </a:r>
            <a:r>
              <a:rPr lang="pt-BR" dirty="0" err="1"/>
              <a:t>sdScene</a:t>
            </a:r>
            <a:r>
              <a:rPr lang="pt-BR" dirty="0"/>
              <a:t>(</a:t>
            </a:r>
            <a:r>
              <a:rPr lang="pt-BR" dirty="0" err="1"/>
              <a:t>p</a:t>
            </a:r>
            <a:r>
              <a:rPr lang="pt-BR" dirty="0"/>
              <a:t> + </a:t>
            </a:r>
            <a:r>
              <a:rPr lang="pt-BR" dirty="0" err="1"/>
              <a:t>e.xxx</a:t>
            </a:r>
            <a:r>
              <a:rPr lang="pt-BR" dirty="0"/>
              <a:t>).a);</a:t>
            </a:r>
          </a:p>
          <a:p>
            <a:r>
              <a:rPr lang="pt-BR" dirty="0"/>
              <a:t>}</a:t>
            </a:r>
          </a:p>
          <a:p>
            <a:endParaRPr lang="pt-BR" dirty="0"/>
          </a:p>
          <a:p>
            <a:r>
              <a:rPr lang="pt-BR" dirty="0" err="1"/>
              <a:t>void</a:t>
            </a:r>
            <a:r>
              <a:rPr lang="pt-BR" dirty="0"/>
              <a:t> </a:t>
            </a:r>
            <a:r>
              <a:rPr lang="pt-BR" dirty="0" err="1"/>
              <a:t>mainImage</a:t>
            </a:r>
            <a:r>
              <a:rPr lang="pt-BR" dirty="0"/>
              <a:t>( out vec4 </a:t>
            </a:r>
            <a:r>
              <a:rPr lang="pt-BR" dirty="0" err="1"/>
              <a:t>fragColor</a:t>
            </a:r>
            <a:r>
              <a:rPr lang="pt-BR" dirty="0"/>
              <a:t>, in vec2 </a:t>
            </a:r>
            <a:r>
              <a:rPr lang="pt-BR" dirty="0" err="1"/>
              <a:t>fragCoord</a:t>
            </a:r>
            <a:r>
              <a:rPr lang="pt-BR" dirty="0"/>
              <a:t> ) {</a:t>
            </a:r>
          </a:p>
          <a:p>
            <a:r>
              <a:rPr lang="pt-BR" dirty="0"/>
              <a:t>  vec2 </a:t>
            </a:r>
            <a:r>
              <a:rPr lang="pt-BR" dirty="0" err="1"/>
              <a:t>uv</a:t>
            </a:r>
            <a:r>
              <a:rPr lang="pt-BR" dirty="0"/>
              <a:t> = (fragCoord-.5*</a:t>
            </a:r>
            <a:r>
              <a:rPr lang="pt-BR" dirty="0" err="1"/>
              <a:t>iResolution.xy</a:t>
            </a:r>
            <a:r>
              <a:rPr lang="pt-BR" dirty="0"/>
              <a:t>)/</a:t>
            </a:r>
            <a:r>
              <a:rPr lang="pt-BR" dirty="0" err="1"/>
              <a:t>iResolution.y</a:t>
            </a:r>
            <a:r>
              <a:rPr lang="pt-BR" dirty="0"/>
              <a:t>;</a:t>
            </a:r>
          </a:p>
          <a:p>
            <a:r>
              <a:rPr lang="pt-BR" dirty="0"/>
              <a:t>  vec3 </a:t>
            </a:r>
            <a:r>
              <a:rPr lang="pt-BR" dirty="0" err="1"/>
              <a:t>col</a:t>
            </a:r>
            <a:r>
              <a:rPr lang="pt-BR" dirty="0"/>
              <a:t> = vec3(0);</a:t>
            </a:r>
          </a:p>
          <a:p>
            <a:r>
              <a:rPr lang="pt-BR" dirty="0"/>
              <a:t>  vec3 </a:t>
            </a:r>
            <a:r>
              <a:rPr lang="pt-BR" dirty="0" err="1"/>
              <a:t>ro</a:t>
            </a:r>
            <a:r>
              <a:rPr lang="pt-BR" dirty="0"/>
              <a:t> = vec3(0, 0, 5);</a:t>
            </a:r>
          </a:p>
          <a:p>
            <a:r>
              <a:rPr lang="pt-BR" dirty="0"/>
              <a:t>  vec3 rd = normalize(vec3(</a:t>
            </a:r>
            <a:r>
              <a:rPr lang="pt-BR" dirty="0" err="1"/>
              <a:t>uv</a:t>
            </a:r>
            <a:r>
              <a:rPr lang="pt-BR" dirty="0"/>
              <a:t>, -1));</a:t>
            </a:r>
          </a:p>
          <a:p>
            <a:r>
              <a:rPr lang="pt-BR" dirty="0"/>
              <a:t>  vec4 </a:t>
            </a:r>
            <a:r>
              <a:rPr lang="pt-BR" dirty="0" err="1"/>
              <a:t>co</a:t>
            </a:r>
            <a:r>
              <a:rPr lang="pt-BR" dirty="0"/>
              <a:t> = </a:t>
            </a:r>
            <a:r>
              <a:rPr lang="pt-BR" dirty="0" err="1"/>
              <a:t>rayMarch</a:t>
            </a:r>
            <a:r>
              <a:rPr lang="pt-BR" dirty="0"/>
              <a:t>(</a:t>
            </a:r>
            <a:r>
              <a:rPr lang="pt-BR" dirty="0" err="1"/>
              <a:t>ro</a:t>
            </a:r>
            <a:r>
              <a:rPr lang="pt-BR" dirty="0"/>
              <a:t>, rd, 0.01, 100.0);</a:t>
            </a:r>
          </a:p>
          <a:p>
            <a:endParaRPr lang="pt-BR" dirty="0"/>
          </a:p>
          <a:p>
            <a:r>
              <a:rPr lang="pt-BR" dirty="0"/>
              <a:t>  </a:t>
            </a:r>
            <a:r>
              <a:rPr lang="pt-BR" dirty="0" err="1"/>
              <a:t>if</a:t>
            </a:r>
            <a:r>
              <a:rPr lang="pt-BR" dirty="0"/>
              <a:t> (</a:t>
            </a:r>
            <a:r>
              <a:rPr lang="pt-BR" dirty="0" err="1"/>
              <a:t>co.a</a:t>
            </a:r>
            <a:r>
              <a:rPr lang="pt-BR" dirty="0"/>
              <a:t> &gt; 100.0) </a:t>
            </a:r>
            <a:r>
              <a:rPr lang="pt-BR" dirty="0" err="1"/>
              <a:t>col</a:t>
            </a:r>
            <a:r>
              <a:rPr lang="pt-BR" dirty="0"/>
              <a:t> = vec3(0.6);</a:t>
            </a:r>
          </a:p>
          <a:p>
            <a:r>
              <a:rPr lang="pt-BR" dirty="0"/>
              <a:t>  </a:t>
            </a:r>
            <a:r>
              <a:rPr lang="pt-BR" dirty="0" err="1"/>
              <a:t>else</a:t>
            </a:r>
            <a:r>
              <a:rPr lang="pt-BR" dirty="0"/>
              <a:t> {</a:t>
            </a:r>
          </a:p>
          <a:p>
            <a:r>
              <a:rPr lang="pt-BR" dirty="0"/>
              <a:t>    vec3 </a:t>
            </a:r>
            <a:r>
              <a:rPr lang="pt-BR" dirty="0" err="1"/>
              <a:t>p</a:t>
            </a:r>
            <a:r>
              <a:rPr lang="pt-BR" dirty="0"/>
              <a:t> = </a:t>
            </a:r>
            <a:r>
              <a:rPr lang="pt-BR" dirty="0" err="1"/>
              <a:t>ro</a:t>
            </a:r>
            <a:r>
              <a:rPr lang="pt-BR" dirty="0"/>
              <a:t> + rd * </a:t>
            </a:r>
            <a:r>
              <a:rPr lang="pt-BR" dirty="0" err="1"/>
              <a:t>co.a</a:t>
            </a:r>
            <a:r>
              <a:rPr lang="pt-BR" dirty="0"/>
              <a:t>;</a:t>
            </a:r>
          </a:p>
          <a:p>
            <a:r>
              <a:rPr lang="pt-BR" dirty="0"/>
              <a:t>    vec3 normal = </a:t>
            </a:r>
            <a:r>
              <a:rPr lang="pt-BR" dirty="0" err="1"/>
              <a:t>calcNormal</a:t>
            </a:r>
            <a:r>
              <a:rPr lang="pt-BR" dirty="0"/>
              <a:t>(</a:t>
            </a:r>
            <a:r>
              <a:rPr lang="pt-BR" dirty="0" err="1"/>
              <a:t>p</a:t>
            </a:r>
            <a:r>
              <a:rPr lang="pt-BR" dirty="0"/>
              <a:t>);</a:t>
            </a:r>
          </a:p>
          <a:p>
            <a:r>
              <a:rPr lang="pt-BR" dirty="0"/>
              <a:t>    vec3 </a:t>
            </a:r>
            <a:r>
              <a:rPr lang="pt-BR" dirty="0" err="1"/>
              <a:t>lightPos</a:t>
            </a:r>
            <a:r>
              <a:rPr lang="pt-BR" dirty="0"/>
              <a:t> = vec3(-2, 2, 4);</a:t>
            </a:r>
          </a:p>
          <a:p>
            <a:r>
              <a:rPr lang="pt-BR" dirty="0"/>
              <a:t>    vec3 </a:t>
            </a:r>
            <a:r>
              <a:rPr lang="pt-BR" dirty="0" err="1"/>
              <a:t>lightDir</a:t>
            </a:r>
            <a:r>
              <a:rPr lang="pt-BR" dirty="0"/>
              <a:t> = normalize(</a:t>
            </a:r>
            <a:r>
              <a:rPr lang="pt-BR" dirty="0" err="1"/>
              <a:t>lightPos</a:t>
            </a:r>
            <a:r>
              <a:rPr lang="pt-BR" dirty="0"/>
              <a:t> - </a:t>
            </a:r>
            <a:r>
              <a:rPr lang="pt-BR" dirty="0" err="1"/>
              <a:t>p</a:t>
            </a:r>
            <a:r>
              <a:rPr lang="pt-BR" dirty="0"/>
              <a:t>);</a:t>
            </a:r>
          </a:p>
          <a:p>
            <a:r>
              <a:rPr lang="pt-BR" dirty="0"/>
              <a:t>    </a:t>
            </a:r>
            <a:r>
              <a:rPr lang="pt-BR" dirty="0" err="1"/>
              <a:t>float</a:t>
            </a:r>
            <a:r>
              <a:rPr lang="pt-BR" dirty="0"/>
              <a:t> </a:t>
            </a:r>
            <a:r>
              <a:rPr lang="pt-BR" dirty="0" err="1"/>
              <a:t>ambient</a:t>
            </a:r>
            <a:r>
              <a:rPr lang="pt-BR" dirty="0"/>
              <a:t> = 0.2;</a:t>
            </a:r>
          </a:p>
          <a:p>
            <a:r>
              <a:rPr lang="pt-BR" dirty="0"/>
              <a:t>    </a:t>
            </a:r>
            <a:r>
              <a:rPr lang="pt-BR" dirty="0" err="1"/>
              <a:t>float</a:t>
            </a:r>
            <a:r>
              <a:rPr lang="pt-BR" dirty="0"/>
              <a:t> </a:t>
            </a:r>
            <a:r>
              <a:rPr lang="pt-BR" dirty="0" err="1"/>
              <a:t>difuse</a:t>
            </a:r>
            <a:r>
              <a:rPr lang="pt-BR" dirty="0"/>
              <a:t> = </a:t>
            </a:r>
            <a:r>
              <a:rPr lang="pt-BR" dirty="0" err="1"/>
              <a:t>clamp</a:t>
            </a:r>
            <a:r>
              <a:rPr lang="pt-BR" dirty="0"/>
              <a:t>(</a:t>
            </a:r>
            <a:r>
              <a:rPr lang="pt-BR" dirty="0" err="1"/>
              <a:t>dot</a:t>
            </a:r>
            <a:r>
              <a:rPr lang="pt-BR" dirty="0"/>
              <a:t>(normal, </a:t>
            </a:r>
            <a:r>
              <a:rPr lang="pt-BR" dirty="0" err="1"/>
              <a:t>lightDir</a:t>
            </a:r>
            <a:r>
              <a:rPr lang="pt-BR" dirty="0"/>
              <a:t>),ambient,1.);</a:t>
            </a:r>
          </a:p>
          <a:p>
            <a:r>
              <a:rPr lang="pt-BR" dirty="0"/>
              <a:t>    </a:t>
            </a:r>
            <a:r>
              <a:rPr lang="pt-BR" dirty="0" err="1"/>
              <a:t>col</a:t>
            </a:r>
            <a:r>
              <a:rPr lang="pt-BR" dirty="0"/>
              <a:t> = </a:t>
            </a:r>
            <a:r>
              <a:rPr lang="pt-BR" dirty="0" err="1"/>
              <a:t>difuse</a:t>
            </a:r>
            <a:r>
              <a:rPr lang="pt-BR" dirty="0"/>
              <a:t> * </a:t>
            </a:r>
            <a:r>
              <a:rPr lang="pt-BR" dirty="0" err="1"/>
              <a:t>co.rgb</a:t>
            </a:r>
            <a:r>
              <a:rPr lang="pt-BR" dirty="0"/>
              <a:t>;</a:t>
            </a:r>
          </a:p>
          <a:p>
            <a:r>
              <a:rPr lang="pt-BR" dirty="0"/>
              <a:t>  }</a:t>
            </a:r>
          </a:p>
          <a:p>
            <a:endParaRPr lang="pt-BR" dirty="0"/>
          </a:p>
          <a:p>
            <a:r>
              <a:rPr lang="pt-BR" dirty="0"/>
              <a:t>  </a:t>
            </a:r>
            <a:r>
              <a:rPr lang="pt-BR" dirty="0" err="1"/>
              <a:t>fragColor</a:t>
            </a:r>
            <a:r>
              <a:rPr lang="pt-BR" dirty="0"/>
              <a:t> = vec4(</a:t>
            </a:r>
            <a:r>
              <a:rPr lang="pt-BR" dirty="0" err="1"/>
              <a:t>col</a:t>
            </a:r>
            <a:r>
              <a:rPr lang="pt-BR" dirty="0"/>
              <a:t>, 1.0);</a:t>
            </a:r>
          </a:p>
          <a:p>
            <a:r>
              <a:rPr lang="pt-BR" dirty="0"/>
              <a:t>}</a:t>
            </a:r>
          </a:p>
          <a:p>
            <a:endParaRPr lang="pt-BR"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latin typeface="Arial"/>
                <a:ea typeface="Arial"/>
                <a:cs typeface="Arial"/>
                <a:sym typeface="Arial"/>
              </a:rPr>
              <a:t>8</a:t>
            </a:fld>
            <a:endParaRPr lang="pt-B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04306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err="1"/>
              <a:t>float</a:t>
            </a:r>
            <a:r>
              <a:rPr lang="pt-BR" dirty="0"/>
              <a:t> </a:t>
            </a:r>
            <a:r>
              <a:rPr lang="pt-BR" dirty="0" err="1"/>
              <a:t>sdSphere</a:t>
            </a:r>
            <a:r>
              <a:rPr lang="pt-BR" dirty="0"/>
              <a:t>(vec3 </a:t>
            </a:r>
            <a:r>
              <a:rPr lang="pt-BR" dirty="0" err="1"/>
              <a:t>p</a:t>
            </a:r>
            <a:r>
              <a:rPr lang="pt-BR" dirty="0"/>
              <a:t>, </a:t>
            </a:r>
            <a:r>
              <a:rPr lang="pt-BR" dirty="0" err="1"/>
              <a:t>float</a:t>
            </a:r>
            <a:r>
              <a:rPr lang="pt-BR" dirty="0"/>
              <a:t> </a:t>
            </a:r>
            <a:r>
              <a:rPr lang="pt-BR" dirty="0" err="1"/>
              <a:t>r</a:t>
            </a:r>
            <a:r>
              <a:rPr lang="pt-BR" dirty="0"/>
              <a:t> ) {</a:t>
            </a:r>
          </a:p>
          <a:p>
            <a:r>
              <a:rPr lang="pt-BR" dirty="0"/>
              <a:t>  </a:t>
            </a:r>
            <a:r>
              <a:rPr lang="pt-BR" dirty="0" err="1"/>
              <a:t>return</a:t>
            </a:r>
            <a:r>
              <a:rPr lang="pt-BR" dirty="0"/>
              <a:t> </a:t>
            </a:r>
            <a:r>
              <a:rPr lang="pt-BR" dirty="0" err="1"/>
              <a:t>length</a:t>
            </a:r>
            <a:r>
              <a:rPr lang="pt-BR" dirty="0"/>
              <a:t>(</a:t>
            </a:r>
            <a:r>
              <a:rPr lang="pt-BR" dirty="0" err="1"/>
              <a:t>p</a:t>
            </a:r>
            <a:r>
              <a:rPr lang="pt-BR" dirty="0"/>
              <a:t>) - </a:t>
            </a:r>
            <a:r>
              <a:rPr lang="pt-BR" dirty="0" err="1"/>
              <a:t>r</a:t>
            </a:r>
            <a:r>
              <a:rPr lang="pt-BR" dirty="0"/>
              <a:t>;</a:t>
            </a:r>
          </a:p>
          <a:p>
            <a:r>
              <a:rPr lang="pt-BR" dirty="0"/>
              <a:t>}</a:t>
            </a:r>
          </a:p>
          <a:p>
            <a:endParaRPr lang="pt-BR" dirty="0"/>
          </a:p>
          <a:p>
            <a:r>
              <a:rPr lang="pt-BR" dirty="0" err="1"/>
              <a:t>float</a:t>
            </a:r>
            <a:r>
              <a:rPr lang="pt-BR" dirty="0"/>
              <a:t> </a:t>
            </a:r>
            <a:r>
              <a:rPr lang="pt-BR" dirty="0" err="1"/>
              <a:t>sdOctahedron</a:t>
            </a:r>
            <a:r>
              <a:rPr lang="pt-BR" dirty="0"/>
              <a:t>( vec3 </a:t>
            </a:r>
            <a:r>
              <a:rPr lang="pt-BR" dirty="0" err="1"/>
              <a:t>p</a:t>
            </a:r>
            <a:r>
              <a:rPr lang="pt-BR" dirty="0"/>
              <a:t>, </a:t>
            </a:r>
            <a:r>
              <a:rPr lang="pt-BR" dirty="0" err="1"/>
              <a:t>float</a:t>
            </a:r>
            <a:r>
              <a:rPr lang="pt-BR" dirty="0"/>
              <a:t> </a:t>
            </a:r>
            <a:r>
              <a:rPr lang="pt-BR" dirty="0" err="1"/>
              <a:t>s</a:t>
            </a:r>
            <a:r>
              <a:rPr lang="pt-BR" dirty="0"/>
              <a:t>){</a:t>
            </a:r>
          </a:p>
          <a:p>
            <a:r>
              <a:rPr lang="pt-BR" dirty="0"/>
              <a:t>  </a:t>
            </a:r>
            <a:r>
              <a:rPr lang="pt-BR" dirty="0" err="1"/>
              <a:t>p</a:t>
            </a:r>
            <a:r>
              <a:rPr lang="pt-BR" dirty="0"/>
              <a:t> = </a:t>
            </a:r>
            <a:r>
              <a:rPr lang="pt-BR" dirty="0" err="1"/>
              <a:t>abs</a:t>
            </a:r>
            <a:r>
              <a:rPr lang="pt-BR" dirty="0"/>
              <a:t>(</a:t>
            </a:r>
            <a:r>
              <a:rPr lang="pt-BR" dirty="0" err="1"/>
              <a:t>p</a:t>
            </a:r>
            <a:r>
              <a:rPr lang="pt-BR" dirty="0"/>
              <a:t>);</a:t>
            </a:r>
          </a:p>
          <a:p>
            <a:r>
              <a:rPr lang="pt-BR" dirty="0"/>
              <a:t>  </a:t>
            </a:r>
            <a:r>
              <a:rPr lang="pt-BR" dirty="0" err="1"/>
              <a:t>return</a:t>
            </a:r>
            <a:r>
              <a:rPr lang="pt-BR" dirty="0"/>
              <a:t> (</a:t>
            </a:r>
            <a:r>
              <a:rPr lang="pt-BR" dirty="0" err="1"/>
              <a:t>p.x+p.y+p.z-s</a:t>
            </a:r>
            <a:r>
              <a:rPr lang="pt-BR" dirty="0"/>
              <a:t>)*0.57735027;</a:t>
            </a:r>
          </a:p>
          <a:p>
            <a:r>
              <a:rPr lang="pt-BR" dirty="0"/>
              <a:t>}</a:t>
            </a:r>
          </a:p>
          <a:p>
            <a:endParaRPr lang="pt-BR" dirty="0"/>
          </a:p>
          <a:p>
            <a:r>
              <a:rPr lang="pt-BR" dirty="0"/>
              <a:t>vec4 </a:t>
            </a:r>
            <a:r>
              <a:rPr lang="pt-BR" dirty="0" err="1"/>
              <a:t>minWithColor</a:t>
            </a:r>
            <a:r>
              <a:rPr lang="pt-BR" dirty="0"/>
              <a:t>(vec4 obj1, vec4 obj2) {</a:t>
            </a:r>
          </a:p>
          <a:p>
            <a:r>
              <a:rPr lang="pt-BR" dirty="0"/>
              <a:t>  </a:t>
            </a:r>
            <a:r>
              <a:rPr lang="pt-BR" dirty="0" err="1"/>
              <a:t>if</a:t>
            </a:r>
            <a:r>
              <a:rPr lang="pt-BR" dirty="0"/>
              <a:t> (obj2.a &lt; obj1.a) </a:t>
            </a:r>
            <a:r>
              <a:rPr lang="pt-BR" dirty="0" err="1"/>
              <a:t>return</a:t>
            </a:r>
            <a:r>
              <a:rPr lang="pt-BR" dirty="0"/>
              <a:t> obj2;</a:t>
            </a:r>
          </a:p>
          <a:p>
            <a:r>
              <a:rPr lang="pt-BR" dirty="0"/>
              <a:t>  </a:t>
            </a:r>
            <a:r>
              <a:rPr lang="pt-BR" dirty="0" err="1"/>
              <a:t>return</a:t>
            </a:r>
            <a:r>
              <a:rPr lang="pt-BR" dirty="0"/>
              <a:t> obj1;</a:t>
            </a:r>
          </a:p>
          <a:p>
            <a:r>
              <a:rPr lang="pt-BR" dirty="0"/>
              <a:t>}</a:t>
            </a:r>
          </a:p>
          <a:p>
            <a:endParaRPr lang="pt-BR" dirty="0"/>
          </a:p>
          <a:p>
            <a:r>
              <a:rPr lang="pt-BR" dirty="0"/>
              <a:t>vec4 </a:t>
            </a:r>
            <a:r>
              <a:rPr lang="pt-BR" dirty="0" err="1"/>
              <a:t>maxWithColor</a:t>
            </a:r>
            <a:r>
              <a:rPr lang="pt-BR" dirty="0"/>
              <a:t>(vec4 obj1, vec4 obj2) {</a:t>
            </a:r>
          </a:p>
          <a:p>
            <a:r>
              <a:rPr lang="pt-BR" dirty="0"/>
              <a:t>  </a:t>
            </a:r>
            <a:r>
              <a:rPr lang="pt-BR" dirty="0" err="1"/>
              <a:t>if</a:t>
            </a:r>
            <a:r>
              <a:rPr lang="pt-BR" dirty="0"/>
              <a:t> (obj2.a &gt; obj1.a) </a:t>
            </a:r>
            <a:r>
              <a:rPr lang="pt-BR" dirty="0" err="1"/>
              <a:t>return</a:t>
            </a:r>
            <a:r>
              <a:rPr lang="pt-BR" dirty="0"/>
              <a:t> obj2;</a:t>
            </a:r>
          </a:p>
          <a:p>
            <a:r>
              <a:rPr lang="pt-BR" dirty="0"/>
              <a:t>  </a:t>
            </a:r>
            <a:r>
              <a:rPr lang="pt-BR" dirty="0" err="1"/>
              <a:t>return</a:t>
            </a:r>
            <a:r>
              <a:rPr lang="pt-BR" dirty="0"/>
              <a:t> obj1;</a:t>
            </a:r>
          </a:p>
          <a:p>
            <a:r>
              <a:rPr lang="pt-BR" dirty="0"/>
              <a:t>}</a:t>
            </a:r>
          </a:p>
          <a:p>
            <a:endParaRPr lang="pt-BR" dirty="0"/>
          </a:p>
          <a:p>
            <a:r>
              <a:rPr lang="pt-BR" dirty="0"/>
              <a:t>vec4 </a:t>
            </a:r>
            <a:r>
              <a:rPr lang="pt-BR" dirty="0" err="1"/>
              <a:t>sdScene</a:t>
            </a:r>
            <a:r>
              <a:rPr lang="pt-BR" dirty="0"/>
              <a:t>(vec3 </a:t>
            </a:r>
            <a:r>
              <a:rPr lang="pt-BR" dirty="0" err="1"/>
              <a:t>p</a:t>
            </a:r>
            <a:r>
              <a:rPr lang="pt-BR" dirty="0"/>
              <a:t>) {</a:t>
            </a:r>
          </a:p>
          <a:p>
            <a:r>
              <a:rPr lang="pt-BR" dirty="0"/>
              <a:t>  vec4 </a:t>
            </a:r>
            <a:r>
              <a:rPr lang="pt-BR" dirty="0" err="1"/>
              <a:t>sphere</a:t>
            </a:r>
            <a:r>
              <a:rPr lang="pt-BR" dirty="0"/>
              <a:t> = vec4(vec3(0.1, 0.9, 0.3), </a:t>
            </a:r>
            <a:r>
              <a:rPr lang="pt-BR" dirty="0" err="1"/>
              <a:t>sdSphere</a:t>
            </a:r>
            <a:r>
              <a:rPr lang="pt-BR" dirty="0"/>
              <a:t>(</a:t>
            </a:r>
            <a:r>
              <a:rPr lang="pt-BR" dirty="0" err="1"/>
              <a:t>p</a:t>
            </a:r>
            <a:r>
              <a:rPr lang="pt-BR" dirty="0"/>
              <a:t> - vec3(0, 0, -2), 2.0));</a:t>
            </a:r>
          </a:p>
          <a:p>
            <a:r>
              <a:rPr lang="pt-BR" dirty="0"/>
              <a:t>  vec4 </a:t>
            </a:r>
            <a:r>
              <a:rPr lang="pt-BR" dirty="0" err="1"/>
              <a:t>octahedron</a:t>
            </a:r>
            <a:r>
              <a:rPr lang="pt-BR" dirty="0"/>
              <a:t> = vec4(vec3(0.1, 0.3, 0.9), </a:t>
            </a:r>
            <a:r>
              <a:rPr lang="pt-BR" dirty="0" err="1"/>
              <a:t>sdOctahedron</a:t>
            </a:r>
            <a:r>
              <a:rPr lang="pt-BR" dirty="0"/>
              <a:t>(</a:t>
            </a:r>
            <a:r>
              <a:rPr lang="pt-BR" dirty="0" err="1"/>
              <a:t>p</a:t>
            </a:r>
            <a:r>
              <a:rPr lang="pt-BR" dirty="0"/>
              <a:t> - vec3(0, 0, -2), 2.5));</a:t>
            </a:r>
          </a:p>
          <a:p>
            <a:r>
              <a:rPr lang="pt-BR" dirty="0"/>
              <a:t>  vec4 </a:t>
            </a:r>
            <a:r>
              <a:rPr lang="pt-BR" dirty="0" err="1"/>
              <a:t>co</a:t>
            </a:r>
            <a:r>
              <a:rPr lang="pt-BR" dirty="0"/>
              <a:t> = </a:t>
            </a:r>
            <a:r>
              <a:rPr lang="pt-BR" dirty="0" err="1"/>
              <a:t>maxWithColor</a:t>
            </a:r>
            <a:r>
              <a:rPr lang="pt-BR" dirty="0"/>
              <a:t>(</a:t>
            </a:r>
            <a:r>
              <a:rPr lang="en-US" sz="1200" b="1" noProof="1">
                <a:solidFill>
                  <a:srgbClr val="DADADA"/>
                </a:solidFill>
                <a:effectLst/>
                <a:latin typeface="Courier New" panose="02070309020205020404" pitchFamily="49" charset="0"/>
                <a:cs typeface="Courier New" panose="02070309020205020404" pitchFamily="49" charset="0"/>
              </a:rPr>
              <a:t>sphere*</a:t>
            </a:r>
            <a:r>
              <a:rPr lang="en-US" sz="1200" b="1" noProof="1">
                <a:solidFill>
                  <a:srgbClr val="DCDCAA"/>
                </a:solidFill>
                <a:effectLst/>
                <a:latin typeface="Courier New" panose="02070309020205020404" pitchFamily="49" charset="0"/>
                <a:cs typeface="Courier New" panose="02070309020205020404" pitchFamily="49" charset="0"/>
              </a:rPr>
              <a:t>vec3</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latin typeface="Courier New" panose="02070309020205020404" pitchFamily="49" charset="0"/>
                <a:cs typeface="Courier New" panose="02070309020205020404" pitchFamily="49" charset="0"/>
              </a:rPr>
              <a:t>1</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latin typeface="Courier New" panose="02070309020205020404" pitchFamily="49" charset="0"/>
                <a:cs typeface="Courier New" panose="02070309020205020404" pitchFamily="49" charset="0"/>
              </a:rPr>
              <a:t>1</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latin typeface="Courier New" panose="02070309020205020404" pitchFamily="49" charset="0"/>
                <a:cs typeface="Courier New" panose="02070309020205020404" pitchFamily="49" charset="0"/>
              </a:rPr>
              <a:t>1,-1</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octahedron</a:t>
            </a:r>
            <a:r>
              <a:rPr lang="pt-BR" dirty="0"/>
              <a:t>);</a:t>
            </a:r>
          </a:p>
          <a:p>
            <a:r>
              <a:rPr lang="pt-BR" dirty="0"/>
              <a:t>  </a:t>
            </a:r>
            <a:r>
              <a:rPr lang="pt-BR" dirty="0" err="1"/>
              <a:t>return</a:t>
            </a:r>
            <a:r>
              <a:rPr lang="pt-BR" dirty="0"/>
              <a:t> </a:t>
            </a:r>
            <a:r>
              <a:rPr lang="pt-BR" dirty="0" err="1"/>
              <a:t>co</a:t>
            </a:r>
            <a:r>
              <a:rPr lang="pt-BR" dirty="0"/>
              <a:t>;</a:t>
            </a:r>
          </a:p>
          <a:p>
            <a:r>
              <a:rPr lang="pt-BR" dirty="0"/>
              <a:t>}</a:t>
            </a:r>
          </a:p>
          <a:p>
            <a:endParaRPr lang="pt-BR" dirty="0"/>
          </a:p>
          <a:p>
            <a:r>
              <a:rPr lang="pt-BR" dirty="0"/>
              <a:t>vec4 </a:t>
            </a:r>
            <a:r>
              <a:rPr lang="pt-BR" dirty="0" err="1"/>
              <a:t>rayMarch</a:t>
            </a:r>
            <a:r>
              <a:rPr lang="pt-BR" dirty="0"/>
              <a:t>(vec3 </a:t>
            </a:r>
            <a:r>
              <a:rPr lang="pt-BR" dirty="0" err="1"/>
              <a:t>ro</a:t>
            </a:r>
            <a:r>
              <a:rPr lang="pt-BR" dirty="0"/>
              <a:t>, vec3 rd, </a:t>
            </a:r>
            <a:r>
              <a:rPr lang="pt-BR" dirty="0" err="1"/>
              <a:t>float</a:t>
            </a:r>
            <a:r>
              <a:rPr lang="pt-BR" dirty="0"/>
              <a:t> start, </a:t>
            </a:r>
            <a:r>
              <a:rPr lang="pt-BR" dirty="0" err="1"/>
              <a:t>float</a:t>
            </a:r>
            <a:r>
              <a:rPr lang="pt-BR" dirty="0"/>
              <a:t> </a:t>
            </a:r>
            <a:r>
              <a:rPr lang="pt-BR" dirty="0" err="1"/>
              <a:t>end</a:t>
            </a:r>
            <a:r>
              <a:rPr lang="pt-BR" dirty="0"/>
              <a:t>) {</a:t>
            </a:r>
          </a:p>
          <a:p>
            <a:r>
              <a:rPr lang="pt-BR" dirty="0"/>
              <a:t>  </a:t>
            </a:r>
            <a:r>
              <a:rPr lang="pt-BR" dirty="0" err="1"/>
              <a:t>float</a:t>
            </a:r>
            <a:r>
              <a:rPr lang="pt-BR" dirty="0"/>
              <a:t> </a:t>
            </a:r>
            <a:r>
              <a:rPr lang="pt-BR" dirty="0" err="1"/>
              <a:t>depth</a:t>
            </a:r>
            <a:r>
              <a:rPr lang="pt-BR" dirty="0"/>
              <a:t> = start;</a:t>
            </a:r>
          </a:p>
          <a:p>
            <a:r>
              <a:rPr lang="pt-BR" dirty="0"/>
              <a:t>  vec4 </a:t>
            </a:r>
            <a:r>
              <a:rPr lang="pt-BR" dirty="0" err="1"/>
              <a:t>co</a:t>
            </a:r>
            <a:r>
              <a:rPr lang="pt-BR" dirty="0"/>
              <a:t>;</a:t>
            </a:r>
          </a:p>
          <a:p>
            <a:r>
              <a:rPr lang="pt-BR" dirty="0"/>
              <a:t>  for (</a:t>
            </a:r>
            <a:r>
              <a:rPr lang="pt-BR" dirty="0" err="1"/>
              <a:t>int</a:t>
            </a:r>
            <a:r>
              <a:rPr lang="pt-BR" dirty="0"/>
              <a:t> </a:t>
            </a:r>
            <a:r>
              <a:rPr lang="pt-BR" dirty="0" err="1"/>
              <a:t>i</a:t>
            </a:r>
            <a:r>
              <a:rPr lang="pt-BR" dirty="0"/>
              <a:t> = 0; </a:t>
            </a:r>
            <a:r>
              <a:rPr lang="pt-BR" dirty="0" err="1"/>
              <a:t>i</a:t>
            </a:r>
            <a:r>
              <a:rPr lang="pt-BR" dirty="0"/>
              <a:t> &lt; 255; </a:t>
            </a:r>
            <a:r>
              <a:rPr lang="pt-BR" dirty="0" err="1"/>
              <a:t>i</a:t>
            </a:r>
            <a:r>
              <a:rPr lang="pt-BR" dirty="0"/>
              <a:t>++) {</a:t>
            </a:r>
          </a:p>
          <a:p>
            <a:r>
              <a:rPr lang="pt-BR" dirty="0"/>
              <a:t>    vec3 </a:t>
            </a:r>
            <a:r>
              <a:rPr lang="pt-BR" dirty="0" err="1"/>
              <a:t>p</a:t>
            </a:r>
            <a:r>
              <a:rPr lang="pt-BR" dirty="0"/>
              <a:t> = </a:t>
            </a:r>
            <a:r>
              <a:rPr lang="pt-BR" dirty="0" err="1"/>
              <a:t>ro</a:t>
            </a:r>
            <a:r>
              <a:rPr lang="pt-BR" dirty="0"/>
              <a:t> + </a:t>
            </a:r>
            <a:r>
              <a:rPr lang="pt-BR" dirty="0" err="1"/>
              <a:t>depth</a:t>
            </a:r>
            <a:r>
              <a:rPr lang="pt-BR" dirty="0"/>
              <a:t> * rd;</a:t>
            </a:r>
          </a:p>
          <a:p>
            <a:r>
              <a:rPr lang="pt-BR" dirty="0"/>
              <a:t>    </a:t>
            </a:r>
            <a:r>
              <a:rPr lang="pt-BR" dirty="0" err="1"/>
              <a:t>co</a:t>
            </a:r>
            <a:r>
              <a:rPr lang="pt-BR" dirty="0"/>
              <a:t> = </a:t>
            </a:r>
            <a:r>
              <a:rPr lang="pt-BR" dirty="0" err="1"/>
              <a:t>sdScene</a:t>
            </a:r>
            <a:r>
              <a:rPr lang="pt-BR" dirty="0"/>
              <a:t>(</a:t>
            </a:r>
            <a:r>
              <a:rPr lang="pt-BR" dirty="0" err="1"/>
              <a:t>p</a:t>
            </a:r>
            <a:r>
              <a:rPr lang="pt-BR" dirty="0"/>
              <a:t>);</a:t>
            </a:r>
          </a:p>
          <a:p>
            <a:r>
              <a:rPr lang="pt-BR" dirty="0"/>
              <a:t>    </a:t>
            </a:r>
            <a:r>
              <a:rPr lang="pt-BR" dirty="0" err="1"/>
              <a:t>depth</a:t>
            </a:r>
            <a:r>
              <a:rPr lang="pt-BR" dirty="0"/>
              <a:t> += </a:t>
            </a:r>
            <a:r>
              <a:rPr lang="pt-BR" dirty="0" err="1"/>
              <a:t>co.a</a:t>
            </a:r>
            <a:r>
              <a:rPr lang="pt-BR" dirty="0"/>
              <a:t>;</a:t>
            </a:r>
          </a:p>
          <a:p>
            <a:r>
              <a:rPr lang="pt-BR" dirty="0"/>
              <a:t>    </a:t>
            </a:r>
            <a:r>
              <a:rPr lang="pt-BR" dirty="0" err="1"/>
              <a:t>if</a:t>
            </a:r>
            <a:r>
              <a:rPr lang="pt-BR" dirty="0"/>
              <a:t> (</a:t>
            </a:r>
            <a:r>
              <a:rPr lang="pt-BR" dirty="0" err="1"/>
              <a:t>co.a</a:t>
            </a:r>
            <a:r>
              <a:rPr lang="pt-BR" dirty="0"/>
              <a:t> &lt; 0.001 || </a:t>
            </a:r>
            <a:r>
              <a:rPr lang="pt-BR" dirty="0" err="1"/>
              <a:t>depth</a:t>
            </a:r>
            <a:r>
              <a:rPr lang="pt-BR" dirty="0"/>
              <a:t> &gt; </a:t>
            </a:r>
            <a:r>
              <a:rPr lang="pt-BR" dirty="0" err="1"/>
              <a:t>end</a:t>
            </a:r>
            <a:r>
              <a:rPr lang="pt-BR" dirty="0"/>
              <a:t>) break;</a:t>
            </a:r>
          </a:p>
          <a:p>
            <a:r>
              <a:rPr lang="pt-BR" dirty="0"/>
              <a:t>  }</a:t>
            </a:r>
          </a:p>
          <a:p>
            <a:r>
              <a:rPr lang="pt-BR" dirty="0"/>
              <a:t>  </a:t>
            </a:r>
            <a:r>
              <a:rPr lang="pt-BR" dirty="0" err="1"/>
              <a:t>return</a:t>
            </a:r>
            <a:r>
              <a:rPr lang="pt-BR" dirty="0"/>
              <a:t> vec4(</a:t>
            </a:r>
            <a:r>
              <a:rPr lang="pt-BR" dirty="0" err="1"/>
              <a:t>co.rgb</a:t>
            </a:r>
            <a:r>
              <a:rPr lang="pt-BR" dirty="0"/>
              <a:t>, </a:t>
            </a:r>
            <a:r>
              <a:rPr lang="pt-BR" dirty="0" err="1"/>
              <a:t>depth</a:t>
            </a:r>
            <a:r>
              <a:rPr lang="pt-BR" dirty="0"/>
              <a:t>);</a:t>
            </a:r>
          </a:p>
          <a:p>
            <a:r>
              <a:rPr lang="pt-BR" dirty="0"/>
              <a:t>}</a:t>
            </a:r>
          </a:p>
          <a:p>
            <a:endParaRPr lang="pt-BR" dirty="0"/>
          </a:p>
          <a:p>
            <a:r>
              <a:rPr lang="pt-BR" dirty="0"/>
              <a:t>vec3 </a:t>
            </a:r>
            <a:r>
              <a:rPr lang="pt-BR" dirty="0" err="1"/>
              <a:t>calcNormal</a:t>
            </a:r>
            <a:r>
              <a:rPr lang="pt-BR" dirty="0"/>
              <a:t>(vec3 </a:t>
            </a:r>
            <a:r>
              <a:rPr lang="pt-BR" dirty="0" err="1"/>
              <a:t>p</a:t>
            </a:r>
            <a:r>
              <a:rPr lang="pt-BR" dirty="0"/>
              <a:t>) {</a:t>
            </a:r>
          </a:p>
          <a:p>
            <a:r>
              <a:rPr lang="pt-BR" dirty="0"/>
              <a:t>  vec2 e = vec2(1.0, -1.0) * 0.0005; // </a:t>
            </a:r>
            <a:r>
              <a:rPr lang="pt-BR" dirty="0" err="1"/>
              <a:t>epsilon</a:t>
            </a:r>
            <a:endParaRPr lang="pt-BR" dirty="0"/>
          </a:p>
          <a:p>
            <a:r>
              <a:rPr lang="pt-BR" dirty="0"/>
              <a:t>  </a:t>
            </a:r>
            <a:r>
              <a:rPr lang="pt-BR" dirty="0" err="1"/>
              <a:t>return</a:t>
            </a:r>
            <a:r>
              <a:rPr lang="pt-BR" dirty="0"/>
              <a:t> normalize(</a:t>
            </a:r>
          </a:p>
          <a:p>
            <a:r>
              <a:rPr lang="pt-BR" dirty="0"/>
              <a:t>  </a:t>
            </a:r>
            <a:r>
              <a:rPr lang="pt-BR" dirty="0" err="1"/>
              <a:t>e.xyy</a:t>
            </a:r>
            <a:r>
              <a:rPr lang="pt-BR" dirty="0"/>
              <a:t> * </a:t>
            </a:r>
            <a:r>
              <a:rPr lang="pt-BR" dirty="0" err="1"/>
              <a:t>sdScene</a:t>
            </a:r>
            <a:r>
              <a:rPr lang="pt-BR" dirty="0"/>
              <a:t>(</a:t>
            </a:r>
            <a:r>
              <a:rPr lang="pt-BR" dirty="0" err="1"/>
              <a:t>p</a:t>
            </a:r>
            <a:r>
              <a:rPr lang="pt-BR" dirty="0"/>
              <a:t> + </a:t>
            </a:r>
            <a:r>
              <a:rPr lang="pt-BR" dirty="0" err="1"/>
              <a:t>e.xyy</a:t>
            </a:r>
            <a:r>
              <a:rPr lang="pt-BR" dirty="0"/>
              <a:t>).a + </a:t>
            </a:r>
          </a:p>
          <a:p>
            <a:r>
              <a:rPr lang="pt-BR" dirty="0"/>
              <a:t>  </a:t>
            </a:r>
            <a:r>
              <a:rPr lang="pt-BR" dirty="0" err="1"/>
              <a:t>e.yyx</a:t>
            </a:r>
            <a:r>
              <a:rPr lang="pt-BR" dirty="0"/>
              <a:t> * </a:t>
            </a:r>
            <a:r>
              <a:rPr lang="pt-BR" dirty="0" err="1"/>
              <a:t>sdScene</a:t>
            </a:r>
            <a:r>
              <a:rPr lang="pt-BR" dirty="0"/>
              <a:t>(</a:t>
            </a:r>
            <a:r>
              <a:rPr lang="pt-BR" dirty="0" err="1"/>
              <a:t>p</a:t>
            </a:r>
            <a:r>
              <a:rPr lang="pt-BR" dirty="0"/>
              <a:t> + </a:t>
            </a:r>
            <a:r>
              <a:rPr lang="pt-BR" dirty="0" err="1"/>
              <a:t>e.yyx</a:t>
            </a:r>
            <a:r>
              <a:rPr lang="pt-BR" dirty="0"/>
              <a:t>).a +</a:t>
            </a:r>
          </a:p>
          <a:p>
            <a:r>
              <a:rPr lang="pt-BR" dirty="0"/>
              <a:t>  </a:t>
            </a:r>
            <a:r>
              <a:rPr lang="pt-BR" dirty="0" err="1"/>
              <a:t>e.yxy</a:t>
            </a:r>
            <a:r>
              <a:rPr lang="pt-BR" dirty="0"/>
              <a:t> * </a:t>
            </a:r>
            <a:r>
              <a:rPr lang="pt-BR" dirty="0" err="1"/>
              <a:t>sdScene</a:t>
            </a:r>
            <a:r>
              <a:rPr lang="pt-BR" dirty="0"/>
              <a:t>(</a:t>
            </a:r>
            <a:r>
              <a:rPr lang="pt-BR" dirty="0" err="1"/>
              <a:t>p</a:t>
            </a:r>
            <a:r>
              <a:rPr lang="pt-BR" dirty="0"/>
              <a:t> + </a:t>
            </a:r>
            <a:r>
              <a:rPr lang="pt-BR" dirty="0" err="1"/>
              <a:t>e.yxy</a:t>
            </a:r>
            <a:r>
              <a:rPr lang="pt-BR" dirty="0"/>
              <a:t>).a + </a:t>
            </a:r>
          </a:p>
          <a:p>
            <a:r>
              <a:rPr lang="pt-BR" dirty="0"/>
              <a:t>  </a:t>
            </a:r>
            <a:r>
              <a:rPr lang="pt-BR" dirty="0" err="1"/>
              <a:t>e.xxx</a:t>
            </a:r>
            <a:r>
              <a:rPr lang="pt-BR" dirty="0"/>
              <a:t> * </a:t>
            </a:r>
            <a:r>
              <a:rPr lang="pt-BR" dirty="0" err="1"/>
              <a:t>sdScene</a:t>
            </a:r>
            <a:r>
              <a:rPr lang="pt-BR" dirty="0"/>
              <a:t>(</a:t>
            </a:r>
            <a:r>
              <a:rPr lang="pt-BR" dirty="0" err="1"/>
              <a:t>p</a:t>
            </a:r>
            <a:r>
              <a:rPr lang="pt-BR" dirty="0"/>
              <a:t> + </a:t>
            </a:r>
            <a:r>
              <a:rPr lang="pt-BR" dirty="0" err="1"/>
              <a:t>e.xxx</a:t>
            </a:r>
            <a:r>
              <a:rPr lang="pt-BR" dirty="0"/>
              <a:t>).a);</a:t>
            </a:r>
          </a:p>
          <a:p>
            <a:r>
              <a:rPr lang="pt-BR" dirty="0"/>
              <a:t>}</a:t>
            </a:r>
          </a:p>
          <a:p>
            <a:endParaRPr lang="pt-BR" dirty="0"/>
          </a:p>
          <a:p>
            <a:r>
              <a:rPr lang="pt-BR" dirty="0" err="1"/>
              <a:t>void</a:t>
            </a:r>
            <a:r>
              <a:rPr lang="pt-BR" dirty="0"/>
              <a:t> </a:t>
            </a:r>
            <a:r>
              <a:rPr lang="pt-BR" dirty="0" err="1"/>
              <a:t>mainImage</a:t>
            </a:r>
            <a:r>
              <a:rPr lang="pt-BR" dirty="0"/>
              <a:t>( out vec4 </a:t>
            </a:r>
            <a:r>
              <a:rPr lang="pt-BR" dirty="0" err="1"/>
              <a:t>fragColor</a:t>
            </a:r>
            <a:r>
              <a:rPr lang="pt-BR" dirty="0"/>
              <a:t>, in vec2 </a:t>
            </a:r>
            <a:r>
              <a:rPr lang="pt-BR" dirty="0" err="1"/>
              <a:t>fragCoord</a:t>
            </a:r>
            <a:r>
              <a:rPr lang="pt-BR" dirty="0"/>
              <a:t> ) {</a:t>
            </a:r>
          </a:p>
          <a:p>
            <a:r>
              <a:rPr lang="pt-BR" dirty="0"/>
              <a:t>  vec2 </a:t>
            </a:r>
            <a:r>
              <a:rPr lang="pt-BR" dirty="0" err="1"/>
              <a:t>uv</a:t>
            </a:r>
            <a:r>
              <a:rPr lang="pt-BR" dirty="0"/>
              <a:t> = (fragCoord-.5*</a:t>
            </a:r>
            <a:r>
              <a:rPr lang="pt-BR" dirty="0" err="1"/>
              <a:t>iResolution.xy</a:t>
            </a:r>
            <a:r>
              <a:rPr lang="pt-BR" dirty="0"/>
              <a:t>)/</a:t>
            </a:r>
            <a:r>
              <a:rPr lang="pt-BR" dirty="0" err="1"/>
              <a:t>iResolution.y</a:t>
            </a:r>
            <a:r>
              <a:rPr lang="pt-BR" dirty="0"/>
              <a:t>;</a:t>
            </a:r>
          </a:p>
          <a:p>
            <a:r>
              <a:rPr lang="pt-BR" dirty="0"/>
              <a:t>  vec3 </a:t>
            </a:r>
            <a:r>
              <a:rPr lang="pt-BR" dirty="0" err="1"/>
              <a:t>col</a:t>
            </a:r>
            <a:r>
              <a:rPr lang="pt-BR" dirty="0"/>
              <a:t> = vec3(0);</a:t>
            </a:r>
          </a:p>
          <a:p>
            <a:r>
              <a:rPr lang="pt-BR" dirty="0"/>
              <a:t>  vec3 </a:t>
            </a:r>
            <a:r>
              <a:rPr lang="pt-BR" dirty="0" err="1"/>
              <a:t>ro</a:t>
            </a:r>
            <a:r>
              <a:rPr lang="pt-BR" dirty="0"/>
              <a:t> = vec3(0, 0, 5);</a:t>
            </a:r>
          </a:p>
          <a:p>
            <a:r>
              <a:rPr lang="pt-BR" dirty="0"/>
              <a:t>  vec3 rd = normalize(vec3(</a:t>
            </a:r>
            <a:r>
              <a:rPr lang="pt-BR" dirty="0" err="1"/>
              <a:t>uv</a:t>
            </a:r>
            <a:r>
              <a:rPr lang="pt-BR" dirty="0"/>
              <a:t>, -1));</a:t>
            </a:r>
          </a:p>
          <a:p>
            <a:r>
              <a:rPr lang="pt-BR" dirty="0"/>
              <a:t>  vec4 </a:t>
            </a:r>
            <a:r>
              <a:rPr lang="pt-BR" dirty="0" err="1"/>
              <a:t>co</a:t>
            </a:r>
            <a:r>
              <a:rPr lang="pt-BR" dirty="0"/>
              <a:t> = </a:t>
            </a:r>
            <a:r>
              <a:rPr lang="pt-BR" dirty="0" err="1"/>
              <a:t>rayMarch</a:t>
            </a:r>
            <a:r>
              <a:rPr lang="pt-BR" dirty="0"/>
              <a:t>(</a:t>
            </a:r>
            <a:r>
              <a:rPr lang="pt-BR" dirty="0" err="1"/>
              <a:t>ro</a:t>
            </a:r>
            <a:r>
              <a:rPr lang="pt-BR" dirty="0"/>
              <a:t>, rd, 0.01, 100.0);</a:t>
            </a:r>
          </a:p>
          <a:p>
            <a:endParaRPr lang="pt-BR" dirty="0"/>
          </a:p>
          <a:p>
            <a:r>
              <a:rPr lang="pt-BR" dirty="0"/>
              <a:t>  </a:t>
            </a:r>
            <a:r>
              <a:rPr lang="pt-BR" dirty="0" err="1"/>
              <a:t>if</a:t>
            </a:r>
            <a:r>
              <a:rPr lang="pt-BR" dirty="0"/>
              <a:t> (</a:t>
            </a:r>
            <a:r>
              <a:rPr lang="pt-BR" dirty="0" err="1"/>
              <a:t>co.a</a:t>
            </a:r>
            <a:r>
              <a:rPr lang="pt-BR" dirty="0"/>
              <a:t> &gt; 100.0) </a:t>
            </a:r>
            <a:r>
              <a:rPr lang="pt-BR" dirty="0" err="1"/>
              <a:t>col</a:t>
            </a:r>
            <a:r>
              <a:rPr lang="pt-BR" dirty="0"/>
              <a:t> = vec3(0.6);</a:t>
            </a:r>
          </a:p>
          <a:p>
            <a:r>
              <a:rPr lang="pt-BR" dirty="0"/>
              <a:t>  </a:t>
            </a:r>
            <a:r>
              <a:rPr lang="pt-BR" dirty="0" err="1"/>
              <a:t>else</a:t>
            </a:r>
            <a:r>
              <a:rPr lang="pt-BR" dirty="0"/>
              <a:t> {</a:t>
            </a:r>
          </a:p>
          <a:p>
            <a:r>
              <a:rPr lang="pt-BR" dirty="0"/>
              <a:t>    vec3 </a:t>
            </a:r>
            <a:r>
              <a:rPr lang="pt-BR" dirty="0" err="1"/>
              <a:t>p</a:t>
            </a:r>
            <a:r>
              <a:rPr lang="pt-BR" dirty="0"/>
              <a:t> = </a:t>
            </a:r>
            <a:r>
              <a:rPr lang="pt-BR" dirty="0" err="1"/>
              <a:t>ro</a:t>
            </a:r>
            <a:r>
              <a:rPr lang="pt-BR" dirty="0"/>
              <a:t> + rd * </a:t>
            </a:r>
            <a:r>
              <a:rPr lang="pt-BR" dirty="0" err="1"/>
              <a:t>co.a</a:t>
            </a:r>
            <a:r>
              <a:rPr lang="pt-BR" dirty="0"/>
              <a:t>;</a:t>
            </a:r>
          </a:p>
          <a:p>
            <a:r>
              <a:rPr lang="pt-BR" dirty="0"/>
              <a:t>    vec3 normal = </a:t>
            </a:r>
            <a:r>
              <a:rPr lang="pt-BR" dirty="0" err="1"/>
              <a:t>calcNormal</a:t>
            </a:r>
            <a:r>
              <a:rPr lang="pt-BR" dirty="0"/>
              <a:t>(</a:t>
            </a:r>
            <a:r>
              <a:rPr lang="pt-BR" dirty="0" err="1"/>
              <a:t>p</a:t>
            </a:r>
            <a:r>
              <a:rPr lang="pt-BR" dirty="0"/>
              <a:t>);</a:t>
            </a:r>
          </a:p>
          <a:p>
            <a:r>
              <a:rPr lang="pt-BR" dirty="0"/>
              <a:t>    vec3 </a:t>
            </a:r>
            <a:r>
              <a:rPr lang="pt-BR" dirty="0" err="1"/>
              <a:t>lightPos</a:t>
            </a:r>
            <a:r>
              <a:rPr lang="pt-BR" dirty="0"/>
              <a:t> = vec3(-2, 2, 4);</a:t>
            </a:r>
          </a:p>
          <a:p>
            <a:r>
              <a:rPr lang="pt-BR" dirty="0"/>
              <a:t>    vec3 </a:t>
            </a:r>
            <a:r>
              <a:rPr lang="pt-BR" dirty="0" err="1"/>
              <a:t>lightDir</a:t>
            </a:r>
            <a:r>
              <a:rPr lang="pt-BR" dirty="0"/>
              <a:t> = normalize(</a:t>
            </a:r>
            <a:r>
              <a:rPr lang="pt-BR" dirty="0" err="1"/>
              <a:t>lightPos</a:t>
            </a:r>
            <a:r>
              <a:rPr lang="pt-BR" dirty="0"/>
              <a:t> - </a:t>
            </a:r>
            <a:r>
              <a:rPr lang="pt-BR" dirty="0" err="1"/>
              <a:t>p</a:t>
            </a:r>
            <a:r>
              <a:rPr lang="pt-BR" dirty="0"/>
              <a:t>);</a:t>
            </a:r>
          </a:p>
          <a:p>
            <a:r>
              <a:rPr lang="pt-BR" dirty="0"/>
              <a:t>    </a:t>
            </a:r>
            <a:r>
              <a:rPr lang="pt-BR" dirty="0" err="1"/>
              <a:t>float</a:t>
            </a:r>
            <a:r>
              <a:rPr lang="pt-BR" dirty="0"/>
              <a:t> </a:t>
            </a:r>
            <a:r>
              <a:rPr lang="pt-BR" dirty="0" err="1"/>
              <a:t>ambient</a:t>
            </a:r>
            <a:r>
              <a:rPr lang="pt-BR" dirty="0"/>
              <a:t> = 0.2;</a:t>
            </a:r>
          </a:p>
          <a:p>
            <a:r>
              <a:rPr lang="pt-BR" dirty="0"/>
              <a:t>    </a:t>
            </a:r>
            <a:r>
              <a:rPr lang="pt-BR" dirty="0" err="1"/>
              <a:t>float</a:t>
            </a:r>
            <a:r>
              <a:rPr lang="pt-BR" dirty="0"/>
              <a:t> </a:t>
            </a:r>
            <a:r>
              <a:rPr lang="pt-BR" dirty="0" err="1"/>
              <a:t>difuse</a:t>
            </a:r>
            <a:r>
              <a:rPr lang="pt-BR" dirty="0"/>
              <a:t> = </a:t>
            </a:r>
            <a:r>
              <a:rPr lang="pt-BR" dirty="0" err="1"/>
              <a:t>clamp</a:t>
            </a:r>
            <a:r>
              <a:rPr lang="pt-BR" dirty="0"/>
              <a:t>(</a:t>
            </a:r>
            <a:r>
              <a:rPr lang="pt-BR" dirty="0" err="1"/>
              <a:t>dot</a:t>
            </a:r>
            <a:r>
              <a:rPr lang="pt-BR" dirty="0"/>
              <a:t>(normal, </a:t>
            </a:r>
            <a:r>
              <a:rPr lang="pt-BR" dirty="0" err="1"/>
              <a:t>lightDir</a:t>
            </a:r>
            <a:r>
              <a:rPr lang="pt-BR" dirty="0"/>
              <a:t>),ambient,1.);</a:t>
            </a:r>
          </a:p>
          <a:p>
            <a:r>
              <a:rPr lang="pt-BR" dirty="0"/>
              <a:t>    </a:t>
            </a:r>
            <a:r>
              <a:rPr lang="pt-BR" dirty="0" err="1"/>
              <a:t>col</a:t>
            </a:r>
            <a:r>
              <a:rPr lang="pt-BR" dirty="0"/>
              <a:t> = </a:t>
            </a:r>
            <a:r>
              <a:rPr lang="pt-BR" dirty="0" err="1"/>
              <a:t>difuse</a:t>
            </a:r>
            <a:r>
              <a:rPr lang="pt-BR" dirty="0"/>
              <a:t> * </a:t>
            </a:r>
            <a:r>
              <a:rPr lang="pt-BR" dirty="0" err="1"/>
              <a:t>co.rgb</a:t>
            </a:r>
            <a:r>
              <a:rPr lang="pt-BR" dirty="0"/>
              <a:t>;</a:t>
            </a:r>
          </a:p>
          <a:p>
            <a:r>
              <a:rPr lang="pt-BR" dirty="0"/>
              <a:t>  }</a:t>
            </a:r>
          </a:p>
          <a:p>
            <a:endParaRPr lang="pt-BR" dirty="0"/>
          </a:p>
          <a:p>
            <a:r>
              <a:rPr lang="pt-BR" dirty="0"/>
              <a:t>  </a:t>
            </a:r>
            <a:r>
              <a:rPr lang="pt-BR" dirty="0" err="1"/>
              <a:t>fragColor</a:t>
            </a:r>
            <a:r>
              <a:rPr lang="pt-BR" dirty="0"/>
              <a:t> = vec4(</a:t>
            </a:r>
            <a:r>
              <a:rPr lang="pt-BR" dirty="0" err="1"/>
              <a:t>col</a:t>
            </a:r>
            <a:r>
              <a:rPr lang="pt-BR" dirty="0"/>
              <a:t>, 1.0);</a:t>
            </a:r>
          </a:p>
          <a:p>
            <a:r>
              <a:rPr lang="pt-BR" dirty="0"/>
              <a:t>}</a:t>
            </a:r>
          </a:p>
          <a:p>
            <a:endParaRPr lang="pt-BR"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latin typeface="Arial"/>
                <a:ea typeface="Arial"/>
                <a:cs typeface="Arial"/>
                <a:sym typeface="Arial"/>
              </a:rPr>
              <a:t>9</a:t>
            </a:fld>
            <a:endParaRPr lang="pt-B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33806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e conteúdo">
  <p:cSld name="Título e conteúdo">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5296959"/>
            <a:ext cx="2133600" cy="30427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rgbClr val="BCBEC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2"/>
          <p:cNvSpPr txBox="1">
            <a:spLocks noGrp="1"/>
          </p:cNvSpPr>
          <p:nvPr>
            <p:ph type="ftr" idx="11"/>
          </p:nvPr>
        </p:nvSpPr>
        <p:spPr>
          <a:xfrm>
            <a:off x="3124200" y="5296959"/>
            <a:ext cx="2895600" cy="30427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rgbClr val="BCBEC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2"/>
          <p:cNvSpPr txBox="1">
            <a:spLocks noGrp="1"/>
          </p:cNvSpPr>
          <p:nvPr>
            <p:ph type="sldNum" idx="12"/>
          </p:nvPr>
        </p:nvSpPr>
        <p:spPr>
          <a:xfrm>
            <a:off x="6553200" y="5296959"/>
            <a:ext cx="2133600" cy="304271"/>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rgbClr val="BCBEC0"/>
                </a:solidFill>
                <a:latin typeface="Arial"/>
                <a:ea typeface="Arial"/>
                <a:cs typeface="Arial"/>
                <a:sym typeface="Arial"/>
              </a:defRPr>
            </a:lvl1pPr>
            <a:lvl2pPr marL="0" marR="0" lvl="1" indent="0" algn="l" rtl="0">
              <a:spcBef>
                <a:spcPts val="0"/>
              </a:spcBef>
              <a:buNone/>
              <a:defRPr sz="1800" b="0" i="0" u="none" strike="noStrike" cap="none">
                <a:solidFill>
                  <a:srgbClr val="BCBEC0"/>
                </a:solidFill>
                <a:latin typeface="Arial"/>
                <a:ea typeface="Arial"/>
                <a:cs typeface="Arial"/>
                <a:sym typeface="Arial"/>
              </a:defRPr>
            </a:lvl2pPr>
            <a:lvl3pPr marL="0" marR="0" lvl="2" indent="0" algn="l" rtl="0">
              <a:spcBef>
                <a:spcPts val="0"/>
              </a:spcBef>
              <a:buNone/>
              <a:defRPr sz="1800" b="0" i="0" u="none" strike="noStrike" cap="none">
                <a:solidFill>
                  <a:srgbClr val="BCBEC0"/>
                </a:solidFill>
                <a:latin typeface="Arial"/>
                <a:ea typeface="Arial"/>
                <a:cs typeface="Arial"/>
                <a:sym typeface="Arial"/>
              </a:defRPr>
            </a:lvl3pPr>
            <a:lvl4pPr marL="0" marR="0" lvl="3" indent="0" algn="l" rtl="0">
              <a:spcBef>
                <a:spcPts val="0"/>
              </a:spcBef>
              <a:buNone/>
              <a:defRPr sz="1800" b="0" i="0" u="none" strike="noStrike" cap="none">
                <a:solidFill>
                  <a:srgbClr val="BCBEC0"/>
                </a:solidFill>
                <a:latin typeface="Arial"/>
                <a:ea typeface="Arial"/>
                <a:cs typeface="Arial"/>
                <a:sym typeface="Arial"/>
              </a:defRPr>
            </a:lvl4pPr>
            <a:lvl5pPr marL="0" marR="0" lvl="4" indent="0" algn="l" rtl="0">
              <a:spcBef>
                <a:spcPts val="0"/>
              </a:spcBef>
              <a:buNone/>
              <a:defRPr sz="1800" b="0" i="0" u="none" strike="noStrike" cap="none">
                <a:solidFill>
                  <a:srgbClr val="BCBEC0"/>
                </a:solidFill>
                <a:latin typeface="Arial"/>
                <a:ea typeface="Arial"/>
                <a:cs typeface="Arial"/>
                <a:sym typeface="Arial"/>
              </a:defRPr>
            </a:lvl5pPr>
            <a:lvl6pPr marL="0" marR="0" lvl="5" indent="0" algn="l" rtl="0">
              <a:spcBef>
                <a:spcPts val="0"/>
              </a:spcBef>
              <a:buNone/>
              <a:defRPr sz="1800" b="0" i="0" u="none" strike="noStrike" cap="none">
                <a:solidFill>
                  <a:srgbClr val="BCBEC0"/>
                </a:solidFill>
                <a:latin typeface="Arial"/>
                <a:ea typeface="Arial"/>
                <a:cs typeface="Arial"/>
                <a:sym typeface="Arial"/>
              </a:defRPr>
            </a:lvl6pPr>
            <a:lvl7pPr marL="0" marR="0" lvl="6" indent="0" algn="l" rtl="0">
              <a:spcBef>
                <a:spcPts val="0"/>
              </a:spcBef>
              <a:buNone/>
              <a:defRPr sz="1800" b="0" i="0" u="none" strike="noStrike" cap="none">
                <a:solidFill>
                  <a:srgbClr val="BCBEC0"/>
                </a:solidFill>
                <a:latin typeface="Arial"/>
                <a:ea typeface="Arial"/>
                <a:cs typeface="Arial"/>
                <a:sym typeface="Arial"/>
              </a:defRPr>
            </a:lvl7pPr>
            <a:lvl8pPr marL="0" marR="0" lvl="7" indent="0" algn="l" rtl="0">
              <a:spcBef>
                <a:spcPts val="0"/>
              </a:spcBef>
              <a:buNone/>
              <a:defRPr sz="1800" b="0" i="0" u="none" strike="noStrike" cap="none">
                <a:solidFill>
                  <a:srgbClr val="BCBEC0"/>
                </a:solidFill>
                <a:latin typeface="Arial"/>
                <a:ea typeface="Arial"/>
                <a:cs typeface="Arial"/>
                <a:sym typeface="Arial"/>
              </a:defRPr>
            </a:lvl8pPr>
            <a:lvl9pPr marL="0" marR="0" lvl="8" indent="0" algn="l" rtl="0">
              <a:spcBef>
                <a:spcPts val="0"/>
              </a:spcBef>
              <a:buNone/>
              <a:defRPr sz="1800" b="0" i="0" u="none" strike="noStrike" cap="none">
                <a:solidFill>
                  <a:srgbClr val="BCBEC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t-BR"/>
              <a:t>‹#›</a:t>
            </a:fld>
            <a:endParaRPr/>
          </a:p>
        </p:txBody>
      </p:sp>
      <p:pic>
        <p:nvPicPr>
          <p:cNvPr id="15" name="Google Shape;15;p2"/>
          <p:cNvPicPr preferRelativeResize="0"/>
          <p:nvPr/>
        </p:nvPicPr>
        <p:blipFill rotWithShape="1">
          <a:blip r:embed="rId2">
            <a:alphaModFix/>
          </a:blip>
          <a:srcRect t="1" b="16530"/>
          <a:stretch/>
        </p:blipFill>
        <p:spPr>
          <a:xfrm>
            <a:off x="6094" y="-1"/>
            <a:ext cx="9123426" cy="5715001"/>
          </a:xfrm>
          <a:prstGeom prst="rect">
            <a:avLst/>
          </a:prstGeom>
          <a:noFill/>
          <a:ln>
            <a:noFill/>
          </a:ln>
        </p:spPr>
      </p:pic>
      <p:sp>
        <p:nvSpPr>
          <p:cNvPr id="16" name="Google Shape;16;p2"/>
          <p:cNvSpPr txBox="1">
            <a:spLocks noGrp="1"/>
          </p:cNvSpPr>
          <p:nvPr>
            <p:ph type="body" idx="1"/>
          </p:nvPr>
        </p:nvSpPr>
        <p:spPr>
          <a:xfrm>
            <a:off x="966787" y="2262188"/>
            <a:ext cx="7343775" cy="595313"/>
          </a:xfrm>
          <a:prstGeom prst="rect">
            <a:avLst/>
          </a:prstGeom>
          <a:noFill/>
          <a:ln>
            <a:noFill/>
          </a:ln>
        </p:spPr>
        <p:txBody>
          <a:bodyPr spcFirstLastPara="1" wrap="square" lIns="91425" tIns="45700" rIns="91425" bIns="45700" anchor="t" anchorCtr="0">
            <a:normAutofit/>
          </a:bodyPr>
          <a:lstStyle>
            <a:lvl1pPr marL="457200" marR="0" lvl="0" indent="-228600" algn="ctr" rtl="0">
              <a:spcBef>
                <a:spcPts val="600"/>
              </a:spcBef>
              <a:spcAft>
                <a:spcPts val="0"/>
              </a:spcAft>
              <a:buClr>
                <a:schemeClr val="lt1"/>
              </a:buClr>
              <a:buSzPts val="3000"/>
              <a:buFont typeface="Arial"/>
              <a:buNone/>
              <a:defRPr sz="3000" b="1" i="0" u="none" strike="noStrike" cap="none">
                <a:solidFill>
                  <a:schemeClr val="lt1"/>
                </a:solidFill>
                <a:latin typeface="Verdana"/>
                <a:ea typeface="Verdana"/>
                <a:cs typeface="Verdana"/>
                <a:sym typeface="Verdana"/>
              </a:defRPr>
            </a:lvl1pPr>
            <a:lvl2pPr marL="914400" marR="0" lvl="1"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2pPr>
            <a:lvl3pPr marL="1371600" marR="0" lvl="2"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5pPr>
            <a:lvl6pPr marL="2743200" marR="0" lvl="5"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6pPr>
            <a:lvl7pPr marL="3200400" marR="0" lvl="6"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7pPr>
            <a:lvl8pPr marL="3657600" marR="0" lvl="7"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8pPr>
            <a:lvl9pPr marL="4114800" marR="0" lvl="8"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9pPr>
          </a:lstStyle>
          <a:p>
            <a:endParaRPr/>
          </a:p>
        </p:txBody>
      </p:sp>
      <p:sp>
        <p:nvSpPr>
          <p:cNvPr id="17" name="Google Shape;17;p2"/>
          <p:cNvSpPr txBox="1">
            <a:spLocks noGrp="1"/>
          </p:cNvSpPr>
          <p:nvPr>
            <p:ph type="body" idx="2"/>
          </p:nvPr>
        </p:nvSpPr>
        <p:spPr>
          <a:xfrm>
            <a:off x="966787" y="2857501"/>
            <a:ext cx="7343775" cy="396875"/>
          </a:xfrm>
          <a:prstGeom prst="rect">
            <a:avLst/>
          </a:prstGeom>
          <a:noFill/>
          <a:ln>
            <a:noFill/>
          </a:ln>
        </p:spPr>
        <p:txBody>
          <a:bodyPr spcFirstLastPara="1" wrap="square" lIns="91425" tIns="45700" rIns="91425" bIns="45700" anchor="t" anchorCtr="0">
            <a:normAutofit/>
          </a:bodyPr>
          <a:lstStyle>
            <a:lvl1pPr marL="457200" marR="0" lvl="0" indent="-228600" algn="ctr" rtl="0">
              <a:spcBef>
                <a:spcPts val="333"/>
              </a:spcBef>
              <a:spcAft>
                <a:spcPts val="0"/>
              </a:spcAft>
              <a:buClr>
                <a:schemeClr val="lt1"/>
              </a:buClr>
              <a:buSzPts val="1667"/>
              <a:buFont typeface="Arial"/>
              <a:buNone/>
              <a:defRPr sz="1667" b="0" i="0" u="none" strike="noStrike" cap="none">
                <a:solidFill>
                  <a:schemeClr val="lt1"/>
                </a:solidFill>
                <a:latin typeface="Verdana"/>
                <a:ea typeface="Verdana"/>
                <a:cs typeface="Verdana"/>
                <a:sym typeface="Verdana"/>
              </a:defRPr>
            </a:lvl1pPr>
            <a:lvl2pPr marL="914400" marR="0" lvl="1"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2pPr>
            <a:lvl3pPr marL="1371600" marR="0" lvl="2"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5pPr>
            <a:lvl6pPr marL="2743200" marR="0" lvl="5"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6pPr>
            <a:lvl7pPr marL="3200400" marR="0" lvl="6"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7pPr>
            <a:lvl8pPr marL="3657600" marR="0" lvl="7"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8pPr>
            <a:lvl9pPr marL="4114800" marR="0" lvl="8"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9pPr>
          </a:lstStyle>
          <a:p>
            <a:endParaRPr/>
          </a:p>
        </p:txBody>
      </p:sp>
      <p:sp>
        <p:nvSpPr>
          <p:cNvPr id="18" name="Google Shape;18;p2"/>
          <p:cNvSpPr txBox="1">
            <a:spLocks noGrp="1"/>
          </p:cNvSpPr>
          <p:nvPr>
            <p:ph type="body" idx="3"/>
          </p:nvPr>
        </p:nvSpPr>
        <p:spPr>
          <a:xfrm>
            <a:off x="900112" y="5296958"/>
            <a:ext cx="7343775" cy="198438"/>
          </a:xfrm>
          <a:prstGeom prst="rect">
            <a:avLst/>
          </a:prstGeom>
          <a:noFill/>
          <a:ln>
            <a:noFill/>
          </a:ln>
        </p:spPr>
        <p:txBody>
          <a:bodyPr spcFirstLastPara="1" wrap="square" lIns="91425" tIns="45700" rIns="91425" bIns="45700" anchor="t" anchorCtr="0">
            <a:normAutofit/>
          </a:bodyPr>
          <a:lstStyle>
            <a:lvl1pPr marL="457200" marR="0" lvl="0" indent="-228600" algn="ctr" rtl="0">
              <a:spcBef>
                <a:spcPts val="233"/>
              </a:spcBef>
              <a:spcAft>
                <a:spcPts val="0"/>
              </a:spcAft>
              <a:buClr>
                <a:schemeClr val="lt1"/>
              </a:buClr>
              <a:buSzPts val="1167"/>
              <a:buFont typeface="Arial"/>
              <a:buNone/>
              <a:defRPr sz="1167" b="0" i="0" u="none" strike="noStrike" cap="none">
                <a:solidFill>
                  <a:schemeClr val="lt1"/>
                </a:solidFill>
                <a:latin typeface="Verdana"/>
                <a:ea typeface="Verdana"/>
                <a:cs typeface="Verdana"/>
                <a:sym typeface="Verdana"/>
              </a:defRPr>
            </a:lvl1pPr>
            <a:lvl2pPr marL="914400" marR="0" lvl="1"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2pPr>
            <a:lvl3pPr marL="1371600" marR="0" lvl="2"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5pPr>
            <a:lvl6pPr marL="2743200" marR="0" lvl="5"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6pPr>
            <a:lvl7pPr marL="3200400" marR="0" lvl="6"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7pPr>
            <a:lvl8pPr marL="3657600" marR="0" lvl="7"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8pPr>
            <a:lvl9pPr marL="4114800" marR="0" lvl="8"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457200" y="228865"/>
            <a:ext cx="8229600" cy="9528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1800"/>
              <a:buChar cha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457200" y="1333500"/>
            <a:ext cx="8229600" cy="37716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6" name="Google Shape;26;p4"/>
          <p:cNvSpPr txBox="1">
            <a:spLocks noGrp="1"/>
          </p:cNvSpPr>
          <p:nvPr>
            <p:ph type="dt" idx="10"/>
          </p:nvPr>
        </p:nvSpPr>
        <p:spPr>
          <a:xfrm>
            <a:off x="457200" y="5296958"/>
            <a:ext cx="2133600" cy="304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3124200" y="5296958"/>
            <a:ext cx="2895600" cy="3042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6553200" y="5296958"/>
            <a:ext cx="2133600" cy="304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C00026"/>
              </a:buClr>
              <a:buSzPts val="2667"/>
              <a:buFont typeface="Verdana"/>
              <a:buNone/>
              <a:defRPr sz="2667" b="0" i="0" u="none" strike="noStrike" cap="none">
                <a:solidFill>
                  <a:srgbClr val="C00026"/>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 name="Google Shape;21;p3"/>
          <p:cNvSpPr txBox="1">
            <a:spLocks noGrp="1"/>
          </p:cNvSpPr>
          <p:nvPr>
            <p:ph type="body" idx="1"/>
          </p:nvPr>
        </p:nvSpPr>
        <p:spPr>
          <a:xfrm>
            <a:off x="390548" y="838985"/>
            <a:ext cx="8428232" cy="4496159"/>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6pPr>
            <a:lvl7pPr marL="3200400" marR="0" lvl="6"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7pPr>
            <a:lvl8pPr marL="3657600" marR="0" lvl="7"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8pPr>
            <a:lvl9pPr marL="4114800" marR="0" lvl="8"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9pPr>
          </a:lstStyle>
          <a:p>
            <a:endParaRPr/>
          </a:p>
        </p:txBody>
      </p:sp>
      <p:sp>
        <p:nvSpPr>
          <p:cNvPr id="22" name="Google Shape;22;p3"/>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833" b="0" i="0" u="none" strike="noStrike" cap="none">
                <a:solidFill>
                  <a:srgbClr val="888888"/>
                </a:solidFill>
                <a:latin typeface="Verdana"/>
                <a:ea typeface="Verdana"/>
                <a:cs typeface="Verdana"/>
                <a:sym typeface="Verdana"/>
              </a:defRPr>
            </a:lvl1pPr>
            <a:lvl2pPr marL="0" marR="0" lvl="1" indent="0" algn="ctr" rtl="0">
              <a:spcBef>
                <a:spcPts val="0"/>
              </a:spcBef>
              <a:buNone/>
              <a:defRPr sz="833" b="0" i="0" u="none" strike="noStrike" cap="none">
                <a:solidFill>
                  <a:srgbClr val="888888"/>
                </a:solidFill>
                <a:latin typeface="Verdana"/>
                <a:ea typeface="Verdana"/>
                <a:cs typeface="Verdana"/>
                <a:sym typeface="Verdana"/>
              </a:defRPr>
            </a:lvl2pPr>
            <a:lvl3pPr marL="0" marR="0" lvl="2" indent="0" algn="ctr" rtl="0">
              <a:spcBef>
                <a:spcPts val="0"/>
              </a:spcBef>
              <a:buNone/>
              <a:defRPr sz="833" b="0" i="0" u="none" strike="noStrike" cap="none">
                <a:solidFill>
                  <a:srgbClr val="888888"/>
                </a:solidFill>
                <a:latin typeface="Verdana"/>
                <a:ea typeface="Verdana"/>
                <a:cs typeface="Verdana"/>
                <a:sym typeface="Verdana"/>
              </a:defRPr>
            </a:lvl3pPr>
            <a:lvl4pPr marL="0" marR="0" lvl="3" indent="0" algn="ctr" rtl="0">
              <a:spcBef>
                <a:spcPts val="0"/>
              </a:spcBef>
              <a:buNone/>
              <a:defRPr sz="833" b="0" i="0" u="none" strike="noStrike" cap="none">
                <a:solidFill>
                  <a:srgbClr val="888888"/>
                </a:solidFill>
                <a:latin typeface="Verdana"/>
                <a:ea typeface="Verdana"/>
                <a:cs typeface="Verdana"/>
                <a:sym typeface="Verdana"/>
              </a:defRPr>
            </a:lvl4pPr>
            <a:lvl5pPr marL="0" marR="0" lvl="4" indent="0" algn="ctr" rtl="0">
              <a:spcBef>
                <a:spcPts val="0"/>
              </a:spcBef>
              <a:buNone/>
              <a:defRPr sz="833" b="0" i="0" u="none" strike="noStrike" cap="none">
                <a:solidFill>
                  <a:srgbClr val="888888"/>
                </a:solidFill>
                <a:latin typeface="Verdana"/>
                <a:ea typeface="Verdana"/>
                <a:cs typeface="Verdana"/>
                <a:sym typeface="Verdana"/>
              </a:defRPr>
            </a:lvl5pPr>
            <a:lvl6pPr marL="0" marR="0" lvl="5" indent="0" algn="ctr" rtl="0">
              <a:spcBef>
                <a:spcPts val="0"/>
              </a:spcBef>
              <a:buNone/>
              <a:defRPr sz="833" b="0" i="0" u="none" strike="noStrike" cap="none">
                <a:solidFill>
                  <a:srgbClr val="888888"/>
                </a:solidFill>
                <a:latin typeface="Verdana"/>
                <a:ea typeface="Verdana"/>
                <a:cs typeface="Verdana"/>
                <a:sym typeface="Verdana"/>
              </a:defRPr>
            </a:lvl6pPr>
            <a:lvl7pPr marL="0" marR="0" lvl="6" indent="0" algn="ctr" rtl="0">
              <a:spcBef>
                <a:spcPts val="0"/>
              </a:spcBef>
              <a:buNone/>
              <a:defRPr sz="833" b="0" i="0" u="none" strike="noStrike" cap="none">
                <a:solidFill>
                  <a:srgbClr val="888888"/>
                </a:solidFill>
                <a:latin typeface="Verdana"/>
                <a:ea typeface="Verdana"/>
                <a:cs typeface="Verdana"/>
                <a:sym typeface="Verdana"/>
              </a:defRPr>
            </a:lvl7pPr>
            <a:lvl8pPr marL="0" marR="0" lvl="7" indent="0" algn="ctr" rtl="0">
              <a:spcBef>
                <a:spcPts val="0"/>
              </a:spcBef>
              <a:buNone/>
              <a:defRPr sz="833" b="0" i="0" u="none" strike="noStrike" cap="none">
                <a:solidFill>
                  <a:srgbClr val="888888"/>
                </a:solidFill>
                <a:latin typeface="Verdana"/>
                <a:ea typeface="Verdana"/>
                <a:cs typeface="Verdana"/>
                <a:sym typeface="Verdana"/>
              </a:defRPr>
            </a:lvl8pPr>
            <a:lvl9pPr marL="0" marR="0" lvl="8" indent="0" algn="ctr" rtl="0">
              <a:spcBef>
                <a:spcPts val="0"/>
              </a:spcBef>
              <a:buNone/>
              <a:defRPr sz="833" b="0" i="0" u="none" strike="noStrike" cap="none">
                <a:solidFill>
                  <a:srgbClr val="888888"/>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pt-BR"/>
              <a:t>‹#›</a:t>
            </a:fld>
            <a:endParaRPr/>
          </a:p>
        </p:txBody>
      </p:sp>
    </p:spTree>
    <p:extLst>
      <p:ext uri="{BB962C8B-B14F-4D97-AF65-F5344CB8AC3E}">
        <p14:creationId xmlns:p14="http://schemas.microsoft.com/office/powerpoint/2010/main" val="8360763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descr="fundo_ppt1_ok.jpg"/>
          <p:cNvPicPr preferRelativeResize="0"/>
          <p:nvPr/>
        </p:nvPicPr>
        <p:blipFill rotWithShape="1">
          <a:blip r:embed="rId5">
            <a:alphaModFix/>
          </a:blip>
          <a:srcRect/>
          <a:stretch/>
        </p:blipFill>
        <p:spPr>
          <a:xfrm>
            <a:off x="1524000" y="0"/>
            <a:ext cx="7620000" cy="5715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iquilezles.org/articles/smin/" TargetMode="External"/><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iquilezles.org/articles/rmshadows/" TargetMode="Externa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5"/>
          <p:cNvSpPr txBox="1">
            <a:spLocks noGrp="1"/>
          </p:cNvSpPr>
          <p:nvPr>
            <p:ph type="body" idx="1"/>
          </p:nvPr>
        </p:nvSpPr>
        <p:spPr>
          <a:xfrm>
            <a:off x="966787" y="2262188"/>
            <a:ext cx="7343775" cy="595313"/>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lt1"/>
              </a:buClr>
              <a:buSzPts val="3000"/>
              <a:buFont typeface="Verdana"/>
              <a:buNone/>
            </a:pPr>
            <a:r>
              <a:rPr lang="pt-BR"/>
              <a:t>Computação Gráfica</a:t>
            </a:r>
            <a:endParaRPr/>
          </a:p>
        </p:txBody>
      </p:sp>
      <p:sp>
        <p:nvSpPr>
          <p:cNvPr id="34" name="Google Shape;34;p5"/>
          <p:cNvSpPr txBox="1">
            <a:spLocks noGrp="1"/>
          </p:cNvSpPr>
          <p:nvPr>
            <p:ph type="body" idx="2"/>
          </p:nvPr>
        </p:nvSpPr>
        <p:spPr>
          <a:xfrm>
            <a:off x="966787" y="2857501"/>
            <a:ext cx="7343775" cy="396875"/>
          </a:xfrm>
          <a:prstGeom prst="rect">
            <a:avLst/>
          </a:prstGeom>
          <a:noFill/>
          <a:ln>
            <a:noFill/>
          </a:ln>
        </p:spPr>
        <p:txBody>
          <a:bodyPr spcFirstLastPara="1" wrap="square" lIns="91425" tIns="45700" rIns="91425" bIns="45700" anchor="t" anchorCtr="0">
            <a:normAutofit/>
          </a:bodyPr>
          <a:lstStyle/>
          <a:p>
            <a:pPr marL="0" indent="0">
              <a:spcBef>
                <a:spcPts val="0"/>
              </a:spcBef>
              <a:buSzPts val="1600"/>
            </a:pPr>
            <a:r>
              <a:rPr lang="pt-BR" dirty="0"/>
              <a:t>Ray </a:t>
            </a:r>
            <a:r>
              <a:rPr lang="pt-BR" dirty="0" err="1"/>
              <a:t>Marching</a:t>
            </a:r>
            <a:r>
              <a:rPr lang="pt-BR" dirty="0"/>
              <a:t> 2</a:t>
            </a:r>
          </a:p>
          <a:p>
            <a:pPr marL="0" indent="0">
              <a:spcBef>
                <a:spcPts val="0"/>
              </a:spcBef>
              <a:buSzPts val="1600"/>
            </a:pP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535FD-399F-15DA-6417-AC07CF2A4346}"/>
              </a:ext>
            </a:extLst>
          </p:cNvPr>
          <p:cNvSpPr>
            <a:spLocks noGrp="1"/>
          </p:cNvSpPr>
          <p:nvPr>
            <p:ph type="title"/>
          </p:nvPr>
        </p:nvSpPr>
        <p:spPr>
          <a:xfrm>
            <a:off x="74745" y="121887"/>
            <a:ext cx="8428232" cy="515938"/>
          </a:xfrm>
        </p:spPr>
        <p:txBody>
          <a:bodyPr/>
          <a:lstStyle/>
          <a:p>
            <a:r>
              <a:rPr lang="pt-BR" dirty="0"/>
              <a:t>Diferença</a:t>
            </a:r>
          </a:p>
        </p:txBody>
      </p:sp>
      <p:sp>
        <p:nvSpPr>
          <p:cNvPr id="3" name="Text Placeholder 2">
            <a:extLst>
              <a:ext uri="{FF2B5EF4-FFF2-40B4-BE49-F238E27FC236}">
                <a16:creationId xmlns:a16="http://schemas.microsoft.com/office/drawing/2014/main" id="{672D1936-6D65-C425-C2C2-6B3CB9ABCB0B}"/>
              </a:ext>
            </a:extLst>
          </p:cNvPr>
          <p:cNvSpPr>
            <a:spLocks noGrp="1"/>
          </p:cNvSpPr>
          <p:nvPr>
            <p:ph type="body" idx="1"/>
          </p:nvPr>
        </p:nvSpPr>
        <p:spPr/>
        <p:txBody>
          <a:bodyPr/>
          <a:lstStyle/>
          <a:p>
            <a:r>
              <a:rPr lang="pt-BR" dirty="0"/>
              <a:t>Ou ainda</a:t>
            </a:r>
          </a:p>
        </p:txBody>
      </p:sp>
      <p:sp>
        <p:nvSpPr>
          <p:cNvPr id="4" name="Slide Number Placeholder 3">
            <a:extLst>
              <a:ext uri="{FF2B5EF4-FFF2-40B4-BE49-F238E27FC236}">
                <a16:creationId xmlns:a16="http://schemas.microsoft.com/office/drawing/2014/main" id="{F7CBD626-93F0-8049-493D-D17CE2E79F3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10</a:t>
            </a:fld>
            <a:endParaRPr lang="pt-BR"/>
          </a:p>
        </p:txBody>
      </p:sp>
      <p:sp>
        <p:nvSpPr>
          <p:cNvPr id="12" name="TextBox 11">
            <a:extLst>
              <a:ext uri="{FF2B5EF4-FFF2-40B4-BE49-F238E27FC236}">
                <a16:creationId xmlns:a16="http://schemas.microsoft.com/office/drawing/2014/main" id="{D3EC5B1F-4AE9-6D76-F7AD-A7CCC38E2E38}"/>
              </a:ext>
            </a:extLst>
          </p:cNvPr>
          <p:cNvSpPr txBox="1"/>
          <p:nvPr/>
        </p:nvSpPr>
        <p:spPr>
          <a:xfrm>
            <a:off x="541665" y="2025235"/>
            <a:ext cx="8211787" cy="2308324"/>
          </a:xfrm>
          <a:prstGeom prst="rect">
            <a:avLst/>
          </a:prstGeom>
          <a:solidFill>
            <a:schemeClr val="tx1"/>
          </a:solidFill>
        </p:spPr>
        <p:txBody>
          <a:bodyPr wrap="square">
            <a:spAutoFit/>
          </a:bodyPr>
          <a:lstStyle/>
          <a:p>
            <a:r>
              <a:rPr lang="en-US" sz="1200" b="1" noProof="1">
                <a:solidFill>
                  <a:srgbClr val="DADADA"/>
                </a:solidFill>
                <a:effectLst/>
                <a:latin typeface="Courier New" panose="02070309020205020404" pitchFamily="49" charset="0"/>
                <a:cs typeface="Courier New" panose="02070309020205020404" pitchFamily="49" charset="0"/>
              </a:rPr>
              <a:t>vec4 </a:t>
            </a:r>
            <a:r>
              <a:rPr lang="en-US" sz="1200" b="1" noProof="1">
                <a:solidFill>
                  <a:srgbClr val="DCDCAA"/>
                </a:solidFill>
                <a:effectLst/>
                <a:latin typeface="Courier New" panose="02070309020205020404" pitchFamily="49" charset="0"/>
                <a:cs typeface="Courier New" panose="02070309020205020404" pitchFamily="49" charset="0"/>
              </a:rPr>
              <a:t>maxWithColor</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vec4 </a:t>
            </a:r>
            <a:r>
              <a:rPr lang="en-US" sz="1200" b="1" noProof="1">
                <a:solidFill>
                  <a:srgbClr val="9A9A9A"/>
                </a:solidFill>
                <a:effectLst/>
                <a:latin typeface="Courier New" panose="02070309020205020404" pitchFamily="49" charset="0"/>
                <a:cs typeface="Courier New" panose="02070309020205020404" pitchFamily="49" charset="0"/>
              </a:rPr>
              <a:t>obj1</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vec4 </a:t>
            </a:r>
            <a:r>
              <a:rPr lang="en-US" sz="1200" b="1" noProof="1">
                <a:solidFill>
                  <a:srgbClr val="9A9A9A"/>
                </a:solidFill>
                <a:effectLst/>
                <a:latin typeface="Courier New" panose="02070309020205020404" pitchFamily="49" charset="0"/>
                <a:cs typeface="Courier New" panose="02070309020205020404" pitchFamily="49" charset="0"/>
              </a:rPr>
              <a:t>obj2</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4B4B4"/>
                </a:solidFill>
                <a:effectLst/>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a:p>
            <a:r>
              <a:rPr lang="en-US" sz="1200" b="1" noProof="1">
                <a:solidFill>
                  <a:srgbClr val="D8A0DF"/>
                </a:solidFill>
                <a:effectLst/>
                <a:latin typeface="Courier New" panose="02070309020205020404" pitchFamily="49" charset="0"/>
                <a:cs typeface="Courier New" panose="02070309020205020404" pitchFamily="49" charset="0"/>
              </a:rPr>
              <a:t>  if</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9CDCFE"/>
                </a:solidFill>
                <a:effectLst/>
                <a:latin typeface="Courier New" panose="02070309020205020404" pitchFamily="49" charset="0"/>
                <a:cs typeface="Courier New" panose="02070309020205020404" pitchFamily="49" charset="0"/>
              </a:rPr>
              <a:t>obj2</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9CDCFE"/>
                </a:solidFill>
                <a:effectLst/>
                <a:latin typeface="Courier New" panose="02070309020205020404" pitchFamily="49" charset="0"/>
                <a:cs typeface="Courier New" panose="02070309020205020404" pitchFamily="49" charset="0"/>
              </a:rPr>
              <a:t>a</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4B4B4"/>
                </a:solidFill>
                <a:effectLst/>
                <a:latin typeface="Courier New" panose="02070309020205020404" pitchFamily="49" charset="0"/>
                <a:cs typeface="Courier New" panose="02070309020205020404" pitchFamily="49" charset="0"/>
              </a:rPr>
              <a:t>&gt;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9CDCFE"/>
                </a:solidFill>
                <a:effectLst/>
                <a:latin typeface="Courier New" panose="02070309020205020404" pitchFamily="49" charset="0"/>
                <a:cs typeface="Courier New" panose="02070309020205020404" pitchFamily="49" charset="0"/>
              </a:rPr>
              <a:t>obj1</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9CDCFE"/>
                </a:solidFill>
                <a:effectLst/>
                <a:latin typeface="Courier New" panose="02070309020205020404" pitchFamily="49" charset="0"/>
                <a:cs typeface="Courier New" panose="02070309020205020404" pitchFamily="49" charset="0"/>
              </a:rPr>
              <a:t>a</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D8A0DF"/>
                </a:solidFill>
                <a:effectLst/>
                <a:latin typeface="Courier New" panose="02070309020205020404" pitchFamily="49" charset="0"/>
                <a:cs typeface="Courier New" panose="02070309020205020404" pitchFamily="49" charset="0"/>
              </a:rPr>
              <a:t>return</a:t>
            </a:r>
            <a:r>
              <a:rPr lang="en-US" sz="1200" b="1" noProof="1">
                <a:solidFill>
                  <a:srgbClr val="DADADA"/>
                </a:solidFill>
                <a:effectLst/>
                <a:latin typeface="Courier New" panose="02070309020205020404" pitchFamily="49" charset="0"/>
                <a:cs typeface="Courier New" panose="02070309020205020404" pitchFamily="49" charset="0"/>
              </a:rPr>
              <a:t> obj2</a:t>
            </a:r>
            <a:r>
              <a:rPr lang="en-US" sz="1200" b="1" noProof="1">
                <a:solidFill>
                  <a:srgbClr val="B4B4B4"/>
                </a:solidFill>
                <a:effectLst/>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a:p>
            <a:r>
              <a:rPr lang="en-US" sz="1200" b="1" noProof="1">
                <a:solidFill>
                  <a:srgbClr val="D8A0DF"/>
                </a:solidFill>
                <a:effectLst/>
                <a:latin typeface="Courier New" panose="02070309020205020404" pitchFamily="49" charset="0"/>
                <a:cs typeface="Courier New" panose="02070309020205020404" pitchFamily="49" charset="0"/>
              </a:rPr>
              <a:t>  return</a:t>
            </a:r>
            <a:r>
              <a:rPr lang="en-US" sz="1200" b="1" noProof="1">
                <a:solidFill>
                  <a:srgbClr val="DADADA"/>
                </a:solidFill>
                <a:effectLst/>
                <a:latin typeface="Courier New" panose="02070309020205020404" pitchFamily="49" charset="0"/>
                <a:cs typeface="Courier New" panose="02070309020205020404" pitchFamily="49" charset="0"/>
              </a:rPr>
              <a:t> obj1</a:t>
            </a:r>
            <a:r>
              <a:rPr lang="en-US" sz="1200" b="1" noProof="1">
                <a:solidFill>
                  <a:srgbClr val="B4B4B4"/>
                </a:solidFill>
                <a:effectLst/>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a:p>
            <a:r>
              <a:rPr lang="en-US" sz="1200" b="1" noProof="1">
                <a:solidFill>
                  <a:srgbClr val="B4B4B4"/>
                </a:solidFill>
                <a:effectLst/>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a:p>
            <a:br>
              <a:rPr lang="en-US" sz="1200" b="1" noProof="1">
                <a:solidFill>
                  <a:srgbClr val="DADADA"/>
                </a:solidFill>
                <a:effectLst/>
                <a:latin typeface="Courier New" panose="02070309020205020404" pitchFamily="49" charset="0"/>
                <a:cs typeface="Courier New" panose="02070309020205020404" pitchFamily="49" charset="0"/>
              </a:rPr>
            </a:br>
            <a:r>
              <a:rPr lang="en-US" sz="1200" b="1" noProof="1">
                <a:solidFill>
                  <a:srgbClr val="DADADA"/>
                </a:solidFill>
                <a:effectLst/>
                <a:latin typeface="Courier New" panose="02070309020205020404" pitchFamily="49" charset="0"/>
                <a:cs typeface="Courier New" panose="02070309020205020404" pitchFamily="49" charset="0"/>
              </a:rPr>
              <a:t>vec4 </a:t>
            </a:r>
            <a:r>
              <a:rPr lang="en-US" sz="1200" b="1" noProof="1">
                <a:solidFill>
                  <a:srgbClr val="DCDCAA"/>
                </a:solidFill>
                <a:effectLst/>
                <a:latin typeface="Courier New" panose="02070309020205020404" pitchFamily="49" charset="0"/>
                <a:cs typeface="Courier New" panose="02070309020205020404" pitchFamily="49" charset="0"/>
              </a:rPr>
              <a:t>sdScene</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vec3 </a:t>
            </a:r>
            <a:r>
              <a:rPr lang="en-US" sz="1200" b="1" noProof="1">
                <a:solidFill>
                  <a:srgbClr val="9A9A9A"/>
                </a:solidFill>
                <a:effectLst/>
                <a:latin typeface="Courier New" panose="02070309020205020404" pitchFamily="49" charset="0"/>
                <a:cs typeface="Courier New" panose="02070309020205020404" pitchFamily="49" charset="0"/>
              </a:rPr>
              <a:t>p</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4B4B4"/>
                </a:solidFill>
                <a:effectLst/>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a:p>
            <a:r>
              <a:rPr lang="en-US" sz="1200" b="1" noProof="1">
                <a:solidFill>
                  <a:srgbClr val="DADADA"/>
                </a:solidFill>
                <a:effectLst/>
                <a:latin typeface="Courier New" panose="02070309020205020404" pitchFamily="49" charset="0"/>
                <a:cs typeface="Courier New" panose="02070309020205020404" pitchFamily="49" charset="0"/>
              </a:rPr>
              <a:t>  vec4 sphere </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DCDCAA"/>
                </a:solidFill>
                <a:effectLst/>
                <a:latin typeface="Courier New" panose="02070309020205020404" pitchFamily="49" charset="0"/>
                <a:cs typeface="Courier New" panose="02070309020205020404" pitchFamily="49" charset="0"/>
              </a:rPr>
              <a:t>vec4</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CDCAA"/>
                </a:solidFill>
                <a:effectLst/>
                <a:latin typeface="Courier New" panose="02070309020205020404" pitchFamily="49" charset="0"/>
                <a:cs typeface="Courier New" panose="02070309020205020404" pitchFamily="49" charset="0"/>
              </a:rPr>
              <a:t>vec3</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effectLst/>
                <a:latin typeface="Courier New" panose="02070309020205020404" pitchFamily="49" charset="0"/>
                <a:cs typeface="Courier New" panose="02070309020205020404" pitchFamily="49" charset="0"/>
              </a:rPr>
              <a:t>0.1</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5CEA8"/>
                </a:solidFill>
                <a:effectLst/>
                <a:latin typeface="Courier New" panose="02070309020205020404" pitchFamily="49" charset="0"/>
                <a:cs typeface="Courier New" panose="02070309020205020404" pitchFamily="49" charset="0"/>
              </a:rPr>
              <a:t>0.9</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5CEA8"/>
                </a:solidFill>
                <a:effectLst/>
                <a:latin typeface="Courier New" panose="02070309020205020404" pitchFamily="49" charset="0"/>
                <a:cs typeface="Courier New" panose="02070309020205020404" pitchFamily="49" charset="0"/>
              </a:rPr>
              <a:t>0.3</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DCDCAA"/>
                </a:solidFill>
                <a:effectLst/>
                <a:latin typeface="Courier New" panose="02070309020205020404" pitchFamily="49" charset="0"/>
                <a:cs typeface="Courier New" panose="02070309020205020404" pitchFamily="49" charset="0"/>
              </a:rPr>
              <a:t>sdSphere</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p </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DCDCAA"/>
                </a:solidFill>
                <a:effectLst/>
                <a:latin typeface="Courier New" panose="02070309020205020404" pitchFamily="49" charset="0"/>
                <a:cs typeface="Courier New" panose="02070309020205020404" pitchFamily="49" charset="0"/>
              </a:rPr>
              <a:t>vec3</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effectLst/>
                <a:latin typeface="Courier New" panose="02070309020205020404" pitchFamily="49" charset="0"/>
                <a:cs typeface="Courier New" panose="02070309020205020404" pitchFamily="49" charset="0"/>
              </a:rPr>
              <a:t>0</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5CEA8"/>
                </a:solidFill>
                <a:effectLst/>
                <a:latin typeface="Courier New" panose="02070309020205020404" pitchFamily="49" charset="0"/>
                <a:cs typeface="Courier New" panose="02070309020205020404" pitchFamily="49" charset="0"/>
              </a:rPr>
              <a:t>0</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effectLst/>
                <a:latin typeface="Courier New" panose="02070309020205020404" pitchFamily="49" charset="0"/>
                <a:cs typeface="Courier New" panose="02070309020205020404" pitchFamily="49" charset="0"/>
              </a:rPr>
              <a:t>2</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5CEA8"/>
                </a:solidFill>
                <a:effectLst/>
                <a:latin typeface="Courier New" panose="02070309020205020404" pitchFamily="49" charset="0"/>
                <a:cs typeface="Courier New" panose="02070309020205020404" pitchFamily="49" charset="0"/>
              </a:rPr>
              <a:t>2.0</a:t>
            </a:r>
            <a:r>
              <a:rPr lang="en-US" sz="1200" b="1" noProof="1">
                <a:solidFill>
                  <a:srgbClr val="B4B4B4"/>
                </a:solidFill>
                <a:effectLst/>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a:p>
            <a:r>
              <a:rPr lang="en-US" sz="1200" b="1" noProof="1">
                <a:solidFill>
                  <a:srgbClr val="DADADA"/>
                </a:solidFill>
                <a:effectLst/>
                <a:latin typeface="Courier New" panose="02070309020205020404" pitchFamily="49" charset="0"/>
                <a:cs typeface="Courier New" panose="02070309020205020404" pitchFamily="49" charset="0"/>
              </a:rPr>
              <a:t>  vec4 octahedron </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DCDCAA"/>
                </a:solidFill>
                <a:effectLst/>
                <a:latin typeface="Courier New" panose="02070309020205020404" pitchFamily="49" charset="0"/>
                <a:cs typeface="Courier New" panose="02070309020205020404" pitchFamily="49" charset="0"/>
              </a:rPr>
              <a:t>vec4</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CDCAA"/>
                </a:solidFill>
                <a:effectLst/>
                <a:latin typeface="Courier New" panose="02070309020205020404" pitchFamily="49" charset="0"/>
                <a:cs typeface="Courier New" panose="02070309020205020404" pitchFamily="49" charset="0"/>
              </a:rPr>
              <a:t>vec3</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effectLst/>
                <a:latin typeface="Courier New" panose="02070309020205020404" pitchFamily="49" charset="0"/>
                <a:cs typeface="Courier New" panose="02070309020205020404" pitchFamily="49" charset="0"/>
              </a:rPr>
              <a:t>0.1</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5CEA8"/>
                </a:solidFill>
                <a:effectLst/>
                <a:latin typeface="Courier New" panose="02070309020205020404" pitchFamily="49" charset="0"/>
                <a:cs typeface="Courier New" panose="02070309020205020404" pitchFamily="49" charset="0"/>
              </a:rPr>
              <a:t>0.3</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5CEA8"/>
                </a:solidFill>
                <a:effectLst/>
                <a:latin typeface="Courier New" panose="02070309020205020404" pitchFamily="49" charset="0"/>
                <a:cs typeface="Courier New" panose="02070309020205020404" pitchFamily="49" charset="0"/>
              </a:rPr>
              <a:t>0.9</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DCDCAA"/>
                </a:solidFill>
                <a:effectLst/>
                <a:latin typeface="Courier New" panose="02070309020205020404" pitchFamily="49" charset="0"/>
                <a:cs typeface="Courier New" panose="02070309020205020404" pitchFamily="49" charset="0"/>
              </a:rPr>
              <a:t>sdOctahedron</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p </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DCDCAA"/>
                </a:solidFill>
                <a:effectLst/>
                <a:latin typeface="Courier New" panose="02070309020205020404" pitchFamily="49" charset="0"/>
                <a:cs typeface="Courier New" panose="02070309020205020404" pitchFamily="49" charset="0"/>
              </a:rPr>
              <a:t>vec3</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effectLst/>
                <a:latin typeface="Courier New" panose="02070309020205020404" pitchFamily="49" charset="0"/>
                <a:cs typeface="Courier New" panose="02070309020205020404" pitchFamily="49" charset="0"/>
              </a:rPr>
              <a:t>0</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5CEA8"/>
                </a:solidFill>
                <a:effectLst/>
                <a:latin typeface="Courier New" panose="02070309020205020404" pitchFamily="49" charset="0"/>
                <a:cs typeface="Courier New" panose="02070309020205020404" pitchFamily="49" charset="0"/>
              </a:rPr>
              <a:t>0</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effectLst/>
                <a:latin typeface="Courier New" panose="02070309020205020404" pitchFamily="49" charset="0"/>
                <a:cs typeface="Courier New" panose="02070309020205020404" pitchFamily="49" charset="0"/>
              </a:rPr>
              <a:t>2</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5CEA8"/>
                </a:solidFill>
                <a:effectLst/>
                <a:latin typeface="Courier New" panose="02070309020205020404" pitchFamily="49" charset="0"/>
                <a:cs typeface="Courier New" panose="02070309020205020404" pitchFamily="49" charset="0"/>
              </a:rPr>
              <a:t>2.5</a:t>
            </a:r>
            <a:r>
              <a:rPr lang="en-US" sz="1200" b="1" noProof="1">
                <a:solidFill>
                  <a:srgbClr val="B4B4B4"/>
                </a:solidFill>
                <a:effectLst/>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a:p>
            <a:r>
              <a:rPr lang="en-US" sz="1200" b="1" noProof="1">
                <a:solidFill>
                  <a:srgbClr val="DADADA"/>
                </a:solidFill>
                <a:effectLst/>
                <a:latin typeface="Courier New" panose="02070309020205020404" pitchFamily="49" charset="0"/>
                <a:cs typeface="Courier New" panose="02070309020205020404" pitchFamily="49" charset="0"/>
              </a:rPr>
              <a:t>  vec4 co </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DCDCAA"/>
                </a:solidFill>
                <a:effectLst/>
                <a:latin typeface="Courier New" panose="02070309020205020404" pitchFamily="49" charset="0"/>
                <a:cs typeface="Courier New" panose="02070309020205020404" pitchFamily="49" charset="0"/>
              </a:rPr>
              <a:t>maxWithColor</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sphere</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octahedron*</a:t>
            </a:r>
            <a:r>
              <a:rPr lang="en-US" sz="1200" b="1" noProof="1">
                <a:solidFill>
                  <a:srgbClr val="DCDCAA"/>
                </a:solidFill>
                <a:effectLst/>
                <a:latin typeface="Courier New" panose="02070309020205020404" pitchFamily="49" charset="0"/>
                <a:cs typeface="Courier New" panose="02070309020205020404" pitchFamily="49" charset="0"/>
              </a:rPr>
              <a:t>vec4</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latin typeface="Courier New" panose="02070309020205020404" pitchFamily="49" charset="0"/>
                <a:cs typeface="Courier New" panose="02070309020205020404" pitchFamily="49" charset="0"/>
              </a:rPr>
              <a:t>1</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latin typeface="Courier New" panose="02070309020205020404" pitchFamily="49" charset="0"/>
                <a:cs typeface="Courier New" panose="02070309020205020404" pitchFamily="49" charset="0"/>
              </a:rPr>
              <a:t>1</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latin typeface="Courier New" panose="02070309020205020404" pitchFamily="49" charset="0"/>
                <a:cs typeface="Courier New" panose="02070309020205020404" pitchFamily="49" charset="0"/>
              </a:rPr>
              <a:t>1,-1</a:t>
            </a:r>
            <a:r>
              <a:rPr lang="en-US" sz="1200" b="1" noProof="1">
                <a:solidFill>
                  <a:srgbClr val="B4B4B4"/>
                </a:solidFill>
                <a:latin typeface="Courier New" panose="02070309020205020404" pitchFamily="49" charset="0"/>
                <a:cs typeface="Courier New" panose="02070309020205020404" pitchFamily="49" charset="0"/>
              </a:rPr>
              <a:t>)</a:t>
            </a:r>
            <a:r>
              <a:rPr lang="en-US" sz="1200" b="1" noProof="1">
                <a:solidFill>
                  <a:srgbClr val="B4B4B4"/>
                </a:solidFill>
                <a:effectLst/>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a:p>
            <a:r>
              <a:rPr lang="en-US" sz="1200" b="1" noProof="1">
                <a:solidFill>
                  <a:srgbClr val="D8A0DF"/>
                </a:solidFill>
                <a:effectLst/>
                <a:latin typeface="Courier New" panose="02070309020205020404" pitchFamily="49" charset="0"/>
                <a:cs typeface="Courier New" panose="02070309020205020404" pitchFamily="49" charset="0"/>
              </a:rPr>
              <a:t>  return</a:t>
            </a:r>
            <a:r>
              <a:rPr lang="en-US" sz="1200" b="1" noProof="1">
                <a:solidFill>
                  <a:srgbClr val="DADADA"/>
                </a:solidFill>
                <a:effectLst/>
                <a:latin typeface="Courier New" panose="02070309020205020404" pitchFamily="49" charset="0"/>
                <a:cs typeface="Courier New" panose="02070309020205020404" pitchFamily="49" charset="0"/>
              </a:rPr>
              <a:t> co</a:t>
            </a:r>
            <a:r>
              <a:rPr lang="en-US" sz="1200" b="1" noProof="1">
                <a:solidFill>
                  <a:srgbClr val="B4B4B4"/>
                </a:solidFill>
                <a:effectLst/>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a:p>
            <a:r>
              <a:rPr lang="en-US" sz="1200" b="1" noProof="1">
                <a:solidFill>
                  <a:srgbClr val="B4B4B4"/>
                </a:solidFill>
                <a:effectLst/>
                <a:latin typeface="Courier New" panose="02070309020205020404" pitchFamily="49" charset="0"/>
                <a:cs typeface="Courier New" panose="02070309020205020404" pitchFamily="49" charset="0"/>
              </a:rPr>
              <a:t>}</a:t>
            </a:r>
          </a:p>
          <a:p>
            <a:r>
              <a:rPr lang="en-US" sz="1200" b="1" noProof="1">
                <a:solidFill>
                  <a:srgbClr val="B4B4B4"/>
                </a:solidFill>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p:txBody>
      </p:sp>
      <p:pic>
        <p:nvPicPr>
          <p:cNvPr id="5" name="Picture 2">
            <a:extLst>
              <a:ext uri="{FF2B5EF4-FFF2-40B4-BE49-F238E27FC236}">
                <a16:creationId xmlns:a16="http://schemas.microsoft.com/office/drawing/2014/main" id="{BDEA4BD5-1030-DA07-38B0-CA6B1CDED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3951" y="4120269"/>
            <a:ext cx="2531920" cy="1424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559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2097E-6E3E-5C80-0FA6-91059143A560}"/>
              </a:ext>
            </a:extLst>
          </p:cNvPr>
          <p:cNvSpPr>
            <a:spLocks noGrp="1"/>
          </p:cNvSpPr>
          <p:nvPr>
            <p:ph type="title"/>
          </p:nvPr>
        </p:nvSpPr>
        <p:spPr/>
        <p:txBody>
          <a:bodyPr/>
          <a:lstStyle/>
          <a:p>
            <a:r>
              <a:rPr lang="en-US" dirty="0"/>
              <a:t>Smooth-Minimum </a:t>
            </a:r>
            <a:r>
              <a:rPr lang="en-US" dirty="0" err="1"/>
              <a:t>em</a:t>
            </a:r>
            <a:r>
              <a:rPr lang="en-US" dirty="0"/>
              <a:t> Ray Marching</a:t>
            </a:r>
          </a:p>
        </p:txBody>
      </p:sp>
      <p:sp>
        <p:nvSpPr>
          <p:cNvPr id="3" name="Text Placeholder 2">
            <a:extLst>
              <a:ext uri="{FF2B5EF4-FFF2-40B4-BE49-F238E27FC236}">
                <a16:creationId xmlns:a16="http://schemas.microsoft.com/office/drawing/2014/main" id="{A95DA7A0-F4D4-E2FF-7220-3D4832A1A6CF}"/>
              </a:ext>
            </a:extLst>
          </p:cNvPr>
          <p:cNvSpPr>
            <a:spLocks noGrp="1"/>
          </p:cNvSpPr>
          <p:nvPr>
            <p:ph type="body" idx="1"/>
          </p:nvPr>
        </p:nvSpPr>
        <p:spPr>
          <a:xfrm>
            <a:off x="238125" y="838985"/>
            <a:ext cx="8677275" cy="4496159"/>
          </a:xfrm>
        </p:spPr>
        <p:txBody>
          <a:bodyPr/>
          <a:lstStyle/>
          <a:p>
            <a:pPr marL="141288" indent="0"/>
            <a:r>
              <a:rPr lang="pt-BR" noProof="0" dirty="0"/>
              <a:t>O operador </a:t>
            </a:r>
            <a:r>
              <a:rPr lang="pt-BR" noProof="0" dirty="0" err="1"/>
              <a:t>Smooth-Minimum</a:t>
            </a:r>
            <a:r>
              <a:rPr lang="pt-BR" noProof="0" dirty="0"/>
              <a:t> ou </a:t>
            </a:r>
            <a:r>
              <a:rPr lang="pt-BR" noProof="0" dirty="0" err="1"/>
              <a:t>Smooth</a:t>
            </a:r>
            <a:r>
              <a:rPr lang="pt-BR" noProof="0" dirty="0"/>
              <a:t>-Union é uma versão suave da função min() que combina duas formas misturando-as e fundindo-as, se estiverem próximas o suficiente.</a:t>
            </a:r>
          </a:p>
        </p:txBody>
      </p:sp>
      <p:sp>
        <p:nvSpPr>
          <p:cNvPr id="4" name="Slide Number Placeholder 3">
            <a:extLst>
              <a:ext uri="{FF2B5EF4-FFF2-40B4-BE49-F238E27FC236}">
                <a16:creationId xmlns:a16="http://schemas.microsoft.com/office/drawing/2014/main" id="{40AA21E9-BFF2-E277-6DFD-E34A1894AE3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11</a:t>
            </a:fld>
            <a:endParaRPr lang="pt-BR"/>
          </a:p>
        </p:txBody>
      </p:sp>
      <p:pic>
        <p:nvPicPr>
          <p:cNvPr id="5" name="Picture 4">
            <a:extLst>
              <a:ext uri="{FF2B5EF4-FFF2-40B4-BE49-F238E27FC236}">
                <a16:creationId xmlns:a16="http://schemas.microsoft.com/office/drawing/2014/main" id="{B635A727-25C9-F7AB-AC19-B0463E342B0B}"/>
              </a:ext>
            </a:extLst>
          </p:cNvPr>
          <p:cNvPicPr>
            <a:picLocks noChangeAspect="1"/>
          </p:cNvPicPr>
          <p:nvPr/>
        </p:nvPicPr>
        <p:blipFill>
          <a:blip r:embed="rId2"/>
          <a:stretch>
            <a:fillRect/>
          </a:stretch>
        </p:blipFill>
        <p:spPr>
          <a:xfrm>
            <a:off x="546425" y="2124076"/>
            <a:ext cx="8051150" cy="3111714"/>
          </a:xfrm>
          <a:prstGeom prst="rect">
            <a:avLst/>
          </a:prstGeom>
        </p:spPr>
      </p:pic>
      <p:sp>
        <p:nvSpPr>
          <p:cNvPr id="7" name="TextBox 6">
            <a:extLst>
              <a:ext uri="{FF2B5EF4-FFF2-40B4-BE49-F238E27FC236}">
                <a16:creationId xmlns:a16="http://schemas.microsoft.com/office/drawing/2014/main" id="{DC8F5BF6-7382-4D8B-D18A-FCB830AE2EB3}"/>
              </a:ext>
            </a:extLst>
          </p:cNvPr>
          <p:cNvSpPr txBox="1"/>
          <p:nvPr/>
        </p:nvSpPr>
        <p:spPr>
          <a:xfrm>
            <a:off x="590550" y="5390585"/>
            <a:ext cx="4591050" cy="307777"/>
          </a:xfrm>
          <a:prstGeom prst="rect">
            <a:avLst/>
          </a:prstGeom>
          <a:noFill/>
        </p:spPr>
        <p:txBody>
          <a:bodyPr wrap="square">
            <a:spAutoFit/>
          </a:bodyPr>
          <a:lstStyle/>
          <a:p>
            <a:r>
              <a:rPr lang="en-US" dirty="0"/>
              <a:t>Fonte: </a:t>
            </a:r>
            <a:r>
              <a:rPr lang="en-US" dirty="0">
                <a:hlinkClick r:id="rId3"/>
              </a:rPr>
              <a:t>https://iquilezles.org/articles/smin/</a:t>
            </a:r>
            <a:r>
              <a:rPr lang="en-US" dirty="0"/>
              <a:t> </a:t>
            </a:r>
          </a:p>
        </p:txBody>
      </p:sp>
    </p:spTree>
    <p:extLst>
      <p:ext uri="{BB962C8B-B14F-4D97-AF65-F5344CB8AC3E}">
        <p14:creationId xmlns:p14="http://schemas.microsoft.com/office/powerpoint/2010/main" val="1983891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BFC64-C1DC-A4A1-8972-6100B8758F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B94819-680C-B378-830B-DE9C2BD86FEC}"/>
              </a:ext>
            </a:extLst>
          </p:cNvPr>
          <p:cNvSpPr>
            <a:spLocks noGrp="1"/>
          </p:cNvSpPr>
          <p:nvPr>
            <p:ph type="title"/>
          </p:nvPr>
        </p:nvSpPr>
        <p:spPr>
          <a:xfrm>
            <a:off x="74745" y="121887"/>
            <a:ext cx="8428232" cy="515938"/>
          </a:xfrm>
        </p:spPr>
        <p:txBody>
          <a:bodyPr/>
          <a:lstStyle/>
          <a:p>
            <a:r>
              <a:rPr lang="pt-BR" dirty="0"/>
              <a:t>Aplicando a fórmula</a:t>
            </a:r>
          </a:p>
        </p:txBody>
      </p:sp>
      <p:sp>
        <p:nvSpPr>
          <p:cNvPr id="3" name="Text Placeholder 2">
            <a:extLst>
              <a:ext uri="{FF2B5EF4-FFF2-40B4-BE49-F238E27FC236}">
                <a16:creationId xmlns:a16="http://schemas.microsoft.com/office/drawing/2014/main" id="{71D5BD73-6E73-63D7-65A1-F02CD776C5A9}"/>
              </a:ext>
            </a:extLst>
          </p:cNvPr>
          <p:cNvSpPr>
            <a:spLocks noGrp="1"/>
          </p:cNvSpPr>
          <p:nvPr>
            <p:ph type="body" idx="1"/>
          </p:nvPr>
        </p:nvSpPr>
        <p:spPr>
          <a:xfrm>
            <a:off x="174103" y="676777"/>
            <a:ext cx="8428232" cy="4496159"/>
          </a:xfrm>
        </p:spPr>
        <p:txBody>
          <a:bodyPr/>
          <a:lstStyle/>
          <a:p>
            <a:r>
              <a:rPr lang="pt-BR" dirty="0"/>
              <a:t>Exemplo</a:t>
            </a:r>
          </a:p>
        </p:txBody>
      </p:sp>
      <p:sp>
        <p:nvSpPr>
          <p:cNvPr id="4" name="Slide Number Placeholder 3">
            <a:extLst>
              <a:ext uri="{FF2B5EF4-FFF2-40B4-BE49-F238E27FC236}">
                <a16:creationId xmlns:a16="http://schemas.microsoft.com/office/drawing/2014/main" id="{4AA2978D-95F5-8F60-E4FA-9680F0D55A3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12</a:t>
            </a:fld>
            <a:endParaRPr lang="pt-BR"/>
          </a:p>
        </p:txBody>
      </p:sp>
      <p:sp>
        <p:nvSpPr>
          <p:cNvPr id="12" name="TextBox 11">
            <a:extLst>
              <a:ext uri="{FF2B5EF4-FFF2-40B4-BE49-F238E27FC236}">
                <a16:creationId xmlns:a16="http://schemas.microsoft.com/office/drawing/2014/main" id="{EBC39CCC-1D74-F525-6811-327360E1AD30}"/>
              </a:ext>
            </a:extLst>
          </p:cNvPr>
          <p:cNvSpPr txBox="1"/>
          <p:nvPr/>
        </p:nvSpPr>
        <p:spPr>
          <a:xfrm>
            <a:off x="390548" y="1174346"/>
            <a:ext cx="8211787" cy="2308324"/>
          </a:xfrm>
          <a:prstGeom prst="rect">
            <a:avLst/>
          </a:prstGeom>
          <a:solidFill>
            <a:schemeClr val="tx1"/>
          </a:solidFill>
        </p:spPr>
        <p:txBody>
          <a:bodyPr wrap="square">
            <a:spAutoFit/>
          </a:bodyPr>
          <a:lstStyle/>
          <a:p>
            <a:r>
              <a:rPr lang="en-US" sz="1600" b="1" noProof="1">
                <a:solidFill>
                  <a:srgbClr val="9CDCFE"/>
                </a:solidFill>
                <a:effectLst/>
                <a:latin typeface="Courier New" panose="02070309020205020404" pitchFamily="49" charset="0"/>
                <a:cs typeface="Courier New" panose="02070309020205020404" pitchFamily="49" charset="0"/>
              </a:rPr>
              <a:t>float</a:t>
            </a:r>
            <a:r>
              <a:rPr lang="en-US" sz="1600" b="1" noProof="1">
                <a:solidFill>
                  <a:srgbClr val="D4D4D4"/>
                </a:solidFill>
                <a:effectLst/>
                <a:latin typeface="Courier New" panose="02070309020205020404" pitchFamily="49" charset="0"/>
                <a:cs typeface="Courier New" panose="02070309020205020404" pitchFamily="49" charset="0"/>
              </a:rPr>
              <a:t> </a:t>
            </a:r>
            <a:r>
              <a:rPr lang="en-US" sz="1600" b="1" noProof="1">
                <a:solidFill>
                  <a:srgbClr val="DCDCAA"/>
                </a:solidFill>
                <a:effectLst/>
                <a:latin typeface="Courier New" panose="02070309020205020404" pitchFamily="49" charset="0"/>
                <a:cs typeface="Courier New" panose="02070309020205020404" pitchFamily="49" charset="0"/>
              </a:rPr>
              <a:t>smin</a:t>
            </a:r>
            <a:r>
              <a:rPr lang="en-US" sz="1600" b="1" noProof="1">
                <a:solidFill>
                  <a:srgbClr val="D4D4D4"/>
                </a:solidFill>
                <a:effectLst/>
                <a:latin typeface="Courier New" panose="02070309020205020404" pitchFamily="49" charset="0"/>
                <a:cs typeface="Courier New" panose="02070309020205020404" pitchFamily="49" charset="0"/>
              </a:rPr>
              <a:t>(</a:t>
            </a:r>
            <a:r>
              <a:rPr lang="en-US" sz="1600" b="1" noProof="1">
                <a:solidFill>
                  <a:srgbClr val="9CDCFE"/>
                </a:solidFill>
                <a:effectLst/>
                <a:latin typeface="Courier New" panose="02070309020205020404" pitchFamily="49" charset="0"/>
                <a:cs typeface="Courier New" panose="02070309020205020404" pitchFamily="49" charset="0"/>
              </a:rPr>
              <a:t>float</a:t>
            </a:r>
            <a:r>
              <a:rPr lang="en-US" sz="1600" b="1" noProof="1">
                <a:solidFill>
                  <a:srgbClr val="D4D4D4"/>
                </a:solidFill>
                <a:effectLst/>
                <a:latin typeface="Courier New" panose="02070309020205020404" pitchFamily="49" charset="0"/>
                <a:cs typeface="Courier New" panose="02070309020205020404" pitchFamily="49" charset="0"/>
              </a:rPr>
              <a:t> </a:t>
            </a:r>
            <a:r>
              <a:rPr lang="en-US" sz="1600" b="1" noProof="1">
                <a:solidFill>
                  <a:srgbClr val="9CDCFE"/>
                </a:solidFill>
                <a:effectLst/>
                <a:latin typeface="Courier New" panose="02070309020205020404" pitchFamily="49" charset="0"/>
                <a:cs typeface="Courier New" panose="02070309020205020404" pitchFamily="49" charset="0"/>
              </a:rPr>
              <a:t>a</a:t>
            </a:r>
            <a:r>
              <a:rPr lang="en-US" sz="1600" b="1" noProof="1">
                <a:solidFill>
                  <a:srgbClr val="D4D4D4"/>
                </a:solidFill>
                <a:effectLst/>
                <a:latin typeface="Courier New" panose="02070309020205020404" pitchFamily="49" charset="0"/>
                <a:cs typeface="Courier New" panose="02070309020205020404" pitchFamily="49" charset="0"/>
              </a:rPr>
              <a:t>, </a:t>
            </a:r>
            <a:r>
              <a:rPr lang="en-US" sz="1600" b="1" noProof="1">
                <a:solidFill>
                  <a:srgbClr val="9CDCFE"/>
                </a:solidFill>
                <a:effectLst/>
                <a:latin typeface="Courier New" panose="02070309020205020404" pitchFamily="49" charset="0"/>
                <a:cs typeface="Courier New" panose="02070309020205020404" pitchFamily="49" charset="0"/>
              </a:rPr>
              <a:t>float</a:t>
            </a:r>
            <a:r>
              <a:rPr lang="en-US" sz="1600" b="1" noProof="1">
                <a:solidFill>
                  <a:srgbClr val="D4D4D4"/>
                </a:solidFill>
                <a:effectLst/>
                <a:latin typeface="Courier New" panose="02070309020205020404" pitchFamily="49" charset="0"/>
                <a:cs typeface="Courier New" panose="02070309020205020404" pitchFamily="49" charset="0"/>
              </a:rPr>
              <a:t> </a:t>
            </a:r>
            <a:r>
              <a:rPr lang="en-US" sz="1600" b="1" noProof="1">
                <a:solidFill>
                  <a:srgbClr val="9CDCFE"/>
                </a:solidFill>
                <a:effectLst/>
                <a:latin typeface="Courier New" panose="02070309020205020404" pitchFamily="49" charset="0"/>
                <a:cs typeface="Courier New" panose="02070309020205020404" pitchFamily="49" charset="0"/>
              </a:rPr>
              <a:t>b</a:t>
            </a:r>
            <a:r>
              <a:rPr lang="en-US" sz="1600" b="1" noProof="1">
                <a:solidFill>
                  <a:srgbClr val="D4D4D4"/>
                </a:solidFill>
                <a:effectLst/>
                <a:latin typeface="Courier New" panose="02070309020205020404" pitchFamily="49" charset="0"/>
                <a:cs typeface="Courier New" panose="02070309020205020404" pitchFamily="49" charset="0"/>
              </a:rPr>
              <a:t>, </a:t>
            </a:r>
            <a:r>
              <a:rPr lang="en-US" sz="1600" b="1" noProof="1">
                <a:solidFill>
                  <a:srgbClr val="9CDCFE"/>
                </a:solidFill>
                <a:effectLst/>
                <a:latin typeface="Courier New" panose="02070309020205020404" pitchFamily="49" charset="0"/>
                <a:cs typeface="Courier New" panose="02070309020205020404" pitchFamily="49" charset="0"/>
              </a:rPr>
              <a:t>float</a:t>
            </a:r>
            <a:r>
              <a:rPr lang="en-US" sz="1600" b="1" noProof="1">
                <a:solidFill>
                  <a:srgbClr val="D4D4D4"/>
                </a:solidFill>
                <a:effectLst/>
                <a:latin typeface="Courier New" panose="02070309020205020404" pitchFamily="49" charset="0"/>
                <a:cs typeface="Courier New" panose="02070309020205020404" pitchFamily="49" charset="0"/>
              </a:rPr>
              <a:t> </a:t>
            </a:r>
            <a:r>
              <a:rPr lang="en-US" sz="1600" b="1" noProof="1">
                <a:solidFill>
                  <a:srgbClr val="9CDCFE"/>
                </a:solidFill>
                <a:effectLst/>
                <a:latin typeface="Courier New" panose="02070309020205020404" pitchFamily="49" charset="0"/>
                <a:cs typeface="Courier New" panose="02070309020205020404" pitchFamily="49" charset="0"/>
              </a:rPr>
              <a:t>k</a:t>
            </a:r>
            <a:r>
              <a:rPr lang="en-US" sz="1600" b="1" noProof="1">
                <a:solidFill>
                  <a:srgbClr val="D4D4D4"/>
                </a:solidFill>
                <a:effectLst/>
                <a:latin typeface="Courier New" panose="02070309020205020404" pitchFamily="49" charset="0"/>
                <a:cs typeface="Courier New" panose="02070309020205020404" pitchFamily="49" charset="0"/>
              </a:rPr>
              <a:t>) {</a:t>
            </a:r>
          </a:p>
          <a:p>
            <a:r>
              <a:rPr lang="en-US" sz="1600" b="1" noProof="1">
                <a:solidFill>
                  <a:srgbClr val="9CDCFE"/>
                </a:solidFill>
                <a:effectLst/>
                <a:latin typeface="Courier New" panose="02070309020205020404" pitchFamily="49" charset="0"/>
                <a:cs typeface="Courier New" panose="02070309020205020404" pitchFamily="49" charset="0"/>
              </a:rPr>
              <a:t>  float</a:t>
            </a:r>
            <a:r>
              <a:rPr lang="en-US" sz="1600" b="1" noProof="1">
                <a:solidFill>
                  <a:srgbClr val="D4D4D4"/>
                </a:solidFill>
                <a:effectLst/>
                <a:latin typeface="Courier New" panose="02070309020205020404" pitchFamily="49" charset="0"/>
                <a:cs typeface="Courier New" panose="02070309020205020404" pitchFamily="49" charset="0"/>
              </a:rPr>
              <a:t> </a:t>
            </a:r>
            <a:r>
              <a:rPr lang="en-US" sz="1600" b="1" noProof="1">
                <a:solidFill>
                  <a:srgbClr val="9CDCFE"/>
                </a:solidFill>
                <a:effectLst/>
                <a:latin typeface="Courier New" panose="02070309020205020404" pitchFamily="49" charset="0"/>
                <a:cs typeface="Courier New" panose="02070309020205020404" pitchFamily="49" charset="0"/>
              </a:rPr>
              <a:t>h</a:t>
            </a:r>
            <a:r>
              <a:rPr lang="en-US" sz="1600" b="1" noProof="1">
                <a:solidFill>
                  <a:srgbClr val="D4D4D4"/>
                </a:solidFill>
                <a:effectLst/>
                <a:latin typeface="Courier New" panose="02070309020205020404" pitchFamily="49" charset="0"/>
                <a:cs typeface="Courier New" panose="02070309020205020404" pitchFamily="49" charset="0"/>
              </a:rPr>
              <a:t> = </a:t>
            </a:r>
            <a:r>
              <a:rPr lang="en-US" sz="1600" b="1" noProof="1">
                <a:solidFill>
                  <a:srgbClr val="DCDCAA"/>
                </a:solidFill>
                <a:effectLst/>
                <a:latin typeface="Courier New" panose="02070309020205020404" pitchFamily="49" charset="0"/>
                <a:cs typeface="Courier New" panose="02070309020205020404" pitchFamily="49" charset="0"/>
              </a:rPr>
              <a:t>clamp</a:t>
            </a:r>
            <a:r>
              <a:rPr lang="en-US" sz="1600" b="1" noProof="1">
                <a:solidFill>
                  <a:srgbClr val="D4D4D4"/>
                </a:solidFill>
                <a:effectLst/>
                <a:latin typeface="Courier New" panose="02070309020205020404" pitchFamily="49" charset="0"/>
                <a:cs typeface="Courier New" panose="02070309020205020404" pitchFamily="49" charset="0"/>
              </a:rPr>
              <a:t>(</a:t>
            </a:r>
            <a:r>
              <a:rPr lang="en-US" sz="1600" b="1" noProof="1">
                <a:solidFill>
                  <a:srgbClr val="B5CEA8"/>
                </a:solidFill>
                <a:effectLst/>
                <a:latin typeface="Courier New" panose="02070309020205020404" pitchFamily="49" charset="0"/>
                <a:cs typeface="Courier New" panose="02070309020205020404" pitchFamily="49" charset="0"/>
              </a:rPr>
              <a:t>0.5</a:t>
            </a:r>
            <a:r>
              <a:rPr lang="en-US" sz="1600" b="1" noProof="1">
                <a:solidFill>
                  <a:srgbClr val="D4D4D4"/>
                </a:solidFill>
                <a:effectLst/>
                <a:latin typeface="Courier New" panose="02070309020205020404" pitchFamily="49" charset="0"/>
                <a:cs typeface="Courier New" panose="02070309020205020404" pitchFamily="49" charset="0"/>
              </a:rPr>
              <a:t> + </a:t>
            </a:r>
            <a:r>
              <a:rPr lang="en-US" sz="1600" b="1" noProof="1">
                <a:solidFill>
                  <a:srgbClr val="B5CEA8"/>
                </a:solidFill>
                <a:effectLst/>
                <a:latin typeface="Courier New" panose="02070309020205020404" pitchFamily="49" charset="0"/>
                <a:cs typeface="Courier New" panose="02070309020205020404" pitchFamily="49" charset="0"/>
              </a:rPr>
              <a:t>0.5</a:t>
            </a:r>
            <a:r>
              <a:rPr lang="en-US" sz="1600" b="1" noProof="1">
                <a:solidFill>
                  <a:srgbClr val="D4D4D4"/>
                </a:solidFill>
                <a:effectLst/>
                <a:latin typeface="Courier New" panose="02070309020205020404" pitchFamily="49" charset="0"/>
                <a:cs typeface="Courier New" panose="02070309020205020404" pitchFamily="49" charset="0"/>
              </a:rPr>
              <a:t> * (</a:t>
            </a:r>
            <a:r>
              <a:rPr lang="en-US" sz="1600" b="1" noProof="1">
                <a:solidFill>
                  <a:srgbClr val="9CDCFE"/>
                </a:solidFill>
                <a:effectLst/>
                <a:latin typeface="Courier New" panose="02070309020205020404" pitchFamily="49" charset="0"/>
                <a:cs typeface="Courier New" panose="02070309020205020404" pitchFamily="49" charset="0"/>
              </a:rPr>
              <a:t>b</a:t>
            </a:r>
            <a:r>
              <a:rPr lang="en-US" sz="1600" b="1" noProof="1">
                <a:solidFill>
                  <a:srgbClr val="D4D4D4"/>
                </a:solidFill>
                <a:effectLst/>
                <a:latin typeface="Courier New" panose="02070309020205020404" pitchFamily="49" charset="0"/>
                <a:cs typeface="Courier New" panose="02070309020205020404" pitchFamily="49" charset="0"/>
              </a:rPr>
              <a:t> - </a:t>
            </a:r>
            <a:r>
              <a:rPr lang="en-US" sz="1600" b="1" noProof="1">
                <a:solidFill>
                  <a:srgbClr val="9CDCFE"/>
                </a:solidFill>
                <a:effectLst/>
                <a:latin typeface="Courier New" panose="02070309020205020404" pitchFamily="49" charset="0"/>
                <a:cs typeface="Courier New" panose="02070309020205020404" pitchFamily="49" charset="0"/>
              </a:rPr>
              <a:t>a</a:t>
            </a:r>
            <a:r>
              <a:rPr lang="en-US" sz="1600" b="1" noProof="1">
                <a:solidFill>
                  <a:srgbClr val="D4D4D4"/>
                </a:solidFill>
                <a:effectLst/>
                <a:latin typeface="Courier New" panose="02070309020205020404" pitchFamily="49" charset="0"/>
                <a:cs typeface="Courier New" panose="02070309020205020404" pitchFamily="49" charset="0"/>
              </a:rPr>
              <a:t>) / </a:t>
            </a:r>
            <a:r>
              <a:rPr lang="en-US" sz="1600" b="1" noProof="1">
                <a:solidFill>
                  <a:srgbClr val="9CDCFE"/>
                </a:solidFill>
                <a:effectLst/>
                <a:latin typeface="Courier New" panose="02070309020205020404" pitchFamily="49" charset="0"/>
                <a:cs typeface="Courier New" panose="02070309020205020404" pitchFamily="49" charset="0"/>
              </a:rPr>
              <a:t>k</a:t>
            </a:r>
            <a:r>
              <a:rPr lang="en-US" sz="1600" b="1" noProof="1">
                <a:solidFill>
                  <a:srgbClr val="D4D4D4"/>
                </a:solidFill>
                <a:effectLst/>
                <a:latin typeface="Courier New" panose="02070309020205020404" pitchFamily="49" charset="0"/>
                <a:cs typeface="Courier New" panose="02070309020205020404" pitchFamily="49" charset="0"/>
              </a:rPr>
              <a:t>, </a:t>
            </a:r>
            <a:r>
              <a:rPr lang="en-US" sz="1600" b="1" noProof="1">
                <a:solidFill>
                  <a:srgbClr val="B5CEA8"/>
                </a:solidFill>
                <a:effectLst/>
                <a:latin typeface="Courier New" panose="02070309020205020404" pitchFamily="49" charset="0"/>
                <a:cs typeface="Courier New" panose="02070309020205020404" pitchFamily="49" charset="0"/>
              </a:rPr>
              <a:t>0.0</a:t>
            </a:r>
            <a:r>
              <a:rPr lang="en-US" sz="1600" b="1" noProof="1">
                <a:solidFill>
                  <a:srgbClr val="D4D4D4"/>
                </a:solidFill>
                <a:effectLst/>
                <a:latin typeface="Courier New" panose="02070309020205020404" pitchFamily="49" charset="0"/>
                <a:cs typeface="Courier New" panose="02070309020205020404" pitchFamily="49" charset="0"/>
              </a:rPr>
              <a:t>, </a:t>
            </a:r>
            <a:r>
              <a:rPr lang="en-US" sz="1600" b="1" noProof="1">
                <a:solidFill>
                  <a:srgbClr val="B5CEA8"/>
                </a:solidFill>
                <a:effectLst/>
                <a:latin typeface="Courier New" panose="02070309020205020404" pitchFamily="49" charset="0"/>
                <a:cs typeface="Courier New" panose="02070309020205020404" pitchFamily="49" charset="0"/>
              </a:rPr>
              <a:t>1.0</a:t>
            </a:r>
            <a:r>
              <a:rPr lang="en-US" sz="1600" b="1" noProof="1">
                <a:solidFill>
                  <a:srgbClr val="D4D4D4"/>
                </a:solidFill>
                <a:effectLst/>
                <a:latin typeface="Courier New" panose="02070309020205020404" pitchFamily="49" charset="0"/>
                <a:cs typeface="Courier New" panose="02070309020205020404" pitchFamily="49" charset="0"/>
              </a:rPr>
              <a:t>);</a:t>
            </a:r>
          </a:p>
          <a:p>
            <a:r>
              <a:rPr lang="en-US" sz="1600" b="1" noProof="1">
                <a:solidFill>
                  <a:srgbClr val="C586C0"/>
                </a:solidFill>
                <a:effectLst/>
                <a:latin typeface="Courier New" panose="02070309020205020404" pitchFamily="49" charset="0"/>
                <a:cs typeface="Courier New" panose="02070309020205020404" pitchFamily="49" charset="0"/>
              </a:rPr>
              <a:t>  return</a:t>
            </a:r>
            <a:r>
              <a:rPr lang="en-US" sz="1600" b="1" noProof="1">
                <a:solidFill>
                  <a:srgbClr val="D4D4D4"/>
                </a:solidFill>
                <a:effectLst/>
                <a:latin typeface="Courier New" panose="02070309020205020404" pitchFamily="49" charset="0"/>
                <a:cs typeface="Courier New" panose="02070309020205020404" pitchFamily="49" charset="0"/>
              </a:rPr>
              <a:t> </a:t>
            </a:r>
            <a:r>
              <a:rPr lang="en-US" sz="1600" b="1" noProof="1">
                <a:solidFill>
                  <a:srgbClr val="DCDCAA"/>
                </a:solidFill>
                <a:effectLst/>
                <a:latin typeface="Courier New" panose="02070309020205020404" pitchFamily="49" charset="0"/>
                <a:cs typeface="Courier New" panose="02070309020205020404" pitchFamily="49" charset="0"/>
              </a:rPr>
              <a:t>mix</a:t>
            </a:r>
            <a:r>
              <a:rPr lang="en-US" sz="1600" b="1" noProof="1">
                <a:solidFill>
                  <a:srgbClr val="D4D4D4"/>
                </a:solidFill>
                <a:effectLst/>
                <a:latin typeface="Courier New" panose="02070309020205020404" pitchFamily="49" charset="0"/>
                <a:cs typeface="Courier New" panose="02070309020205020404" pitchFamily="49" charset="0"/>
              </a:rPr>
              <a:t>(</a:t>
            </a:r>
            <a:r>
              <a:rPr lang="en-US" sz="1600" b="1" noProof="1">
                <a:solidFill>
                  <a:srgbClr val="9CDCFE"/>
                </a:solidFill>
                <a:effectLst/>
                <a:latin typeface="Courier New" panose="02070309020205020404" pitchFamily="49" charset="0"/>
                <a:cs typeface="Courier New" panose="02070309020205020404" pitchFamily="49" charset="0"/>
              </a:rPr>
              <a:t>b</a:t>
            </a:r>
            <a:r>
              <a:rPr lang="en-US" sz="1600" b="1" noProof="1">
                <a:solidFill>
                  <a:srgbClr val="D4D4D4"/>
                </a:solidFill>
                <a:effectLst/>
                <a:latin typeface="Courier New" panose="02070309020205020404" pitchFamily="49" charset="0"/>
                <a:cs typeface="Courier New" panose="02070309020205020404" pitchFamily="49" charset="0"/>
              </a:rPr>
              <a:t>, </a:t>
            </a:r>
            <a:r>
              <a:rPr lang="en-US" sz="1600" b="1" noProof="1">
                <a:solidFill>
                  <a:srgbClr val="9CDCFE"/>
                </a:solidFill>
                <a:effectLst/>
                <a:latin typeface="Courier New" panose="02070309020205020404" pitchFamily="49" charset="0"/>
                <a:cs typeface="Courier New" panose="02070309020205020404" pitchFamily="49" charset="0"/>
              </a:rPr>
              <a:t>a</a:t>
            </a:r>
            <a:r>
              <a:rPr lang="en-US" sz="1600" b="1" noProof="1">
                <a:solidFill>
                  <a:srgbClr val="D4D4D4"/>
                </a:solidFill>
                <a:effectLst/>
                <a:latin typeface="Courier New" panose="02070309020205020404" pitchFamily="49" charset="0"/>
                <a:cs typeface="Courier New" panose="02070309020205020404" pitchFamily="49" charset="0"/>
              </a:rPr>
              <a:t>, </a:t>
            </a:r>
            <a:r>
              <a:rPr lang="en-US" sz="1600" b="1" noProof="1">
                <a:solidFill>
                  <a:srgbClr val="9CDCFE"/>
                </a:solidFill>
                <a:effectLst/>
                <a:latin typeface="Courier New" panose="02070309020205020404" pitchFamily="49" charset="0"/>
                <a:cs typeface="Courier New" panose="02070309020205020404" pitchFamily="49" charset="0"/>
              </a:rPr>
              <a:t>h</a:t>
            </a:r>
            <a:r>
              <a:rPr lang="en-US" sz="1600" b="1" noProof="1">
                <a:solidFill>
                  <a:srgbClr val="D4D4D4"/>
                </a:solidFill>
                <a:effectLst/>
                <a:latin typeface="Courier New" panose="02070309020205020404" pitchFamily="49" charset="0"/>
                <a:cs typeface="Courier New" panose="02070309020205020404" pitchFamily="49" charset="0"/>
              </a:rPr>
              <a:t>) - </a:t>
            </a:r>
            <a:r>
              <a:rPr lang="en-US" sz="1600" b="1" noProof="1">
                <a:solidFill>
                  <a:srgbClr val="9CDCFE"/>
                </a:solidFill>
                <a:effectLst/>
                <a:latin typeface="Courier New" panose="02070309020205020404" pitchFamily="49" charset="0"/>
                <a:cs typeface="Courier New" panose="02070309020205020404" pitchFamily="49" charset="0"/>
              </a:rPr>
              <a:t>k</a:t>
            </a:r>
            <a:r>
              <a:rPr lang="en-US" sz="1600" b="1" noProof="1">
                <a:solidFill>
                  <a:srgbClr val="D4D4D4"/>
                </a:solidFill>
                <a:effectLst/>
                <a:latin typeface="Courier New" panose="02070309020205020404" pitchFamily="49" charset="0"/>
                <a:cs typeface="Courier New" panose="02070309020205020404" pitchFamily="49" charset="0"/>
              </a:rPr>
              <a:t> * </a:t>
            </a:r>
            <a:r>
              <a:rPr lang="en-US" sz="1600" b="1" noProof="1">
                <a:solidFill>
                  <a:srgbClr val="9CDCFE"/>
                </a:solidFill>
                <a:effectLst/>
                <a:latin typeface="Courier New" panose="02070309020205020404" pitchFamily="49" charset="0"/>
                <a:cs typeface="Courier New" panose="02070309020205020404" pitchFamily="49" charset="0"/>
              </a:rPr>
              <a:t>h</a:t>
            </a:r>
            <a:r>
              <a:rPr lang="en-US" sz="1600" b="1" noProof="1">
                <a:solidFill>
                  <a:srgbClr val="D4D4D4"/>
                </a:solidFill>
                <a:effectLst/>
                <a:latin typeface="Courier New" panose="02070309020205020404" pitchFamily="49" charset="0"/>
                <a:cs typeface="Courier New" panose="02070309020205020404" pitchFamily="49" charset="0"/>
              </a:rPr>
              <a:t> * (</a:t>
            </a:r>
            <a:r>
              <a:rPr lang="en-US" sz="1600" b="1" noProof="1">
                <a:solidFill>
                  <a:srgbClr val="B5CEA8"/>
                </a:solidFill>
                <a:effectLst/>
                <a:latin typeface="Courier New" panose="02070309020205020404" pitchFamily="49" charset="0"/>
                <a:cs typeface="Courier New" panose="02070309020205020404" pitchFamily="49" charset="0"/>
              </a:rPr>
              <a:t>1.0</a:t>
            </a:r>
            <a:r>
              <a:rPr lang="en-US" sz="1600" b="1" noProof="1">
                <a:solidFill>
                  <a:srgbClr val="D4D4D4"/>
                </a:solidFill>
                <a:effectLst/>
                <a:latin typeface="Courier New" panose="02070309020205020404" pitchFamily="49" charset="0"/>
                <a:cs typeface="Courier New" panose="02070309020205020404" pitchFamily="49" charset="0"/>
              </a:rPr>
              <a:t> - </a:t>
            </a:r>
            <a:r>
              <a:rPr lang="en-US" sz="1600" b="1" noProof="1">
                <a:solidFill>
                  <a:srgbClr val="9CDCFE"/>
                </a:solidFill>
                <a:effectLst/>
                <a:latin typeface="Courier New" panose="02070309020205020404" pitchFamily="49" charset="0"/>
                <a:cs typeface="Courier New" panose="02070309020205020404" pitchFamily="49" charset="0"/>
              </a:rPr>
              <a:t>h</a:t>
            </a:r>
            <a:r>
              <a:rPr lang="en-US" sz="1600" b="1" noProof="1">
                <a:solidFill>
                  <a:srgbClr val="D4D4D4"/>
                </a:solidFill>
                <a:effectLst/>
                <a:latin typeface="Courier New" panose="02070309020205020404" pitchFamily="49" charset="0"/>
                <a:cs typeface="Courier New" panose="02070309020205020404" pitchFamily="49" charset="0"/>
              </a:rPr>
              <a:t>);</a:t>
            </a:r>
          </a:p>
          <a:p>
            <a:r>
              <a:rPr lang="en-US" sz="1600" b="1" noProof="1">
                <a:solidFill>
                  <a:srgbClr val="D4D4D4"/>
                </a:solidFill>
                <a:effectLst/>
                <a:latin typeface="Courier New" panose="02070309020205020404" pitchFamily="49" charset="0"/>
                <a:cs typeface="Courier New" panose="02070309020205020404" pitchFamily="49" charset="0"/>
              </a:rPr>
              <a:t>}</a:t>
            </a:r>
          </a:p>
          <a:p>
            <a:br>
              <a:rPr lang="en-US" sz="1600" b="1" noProof="1">
                <a:solidFill>
                  <a:srgbClr val="D4D4D4"/>
                </a:solidFill>
                <a:effectLst/>
                <a:latin typeface="Courier New" panose="02070309020205020404" pitchFamily="49" charset="0"/>
                <a:cs typeface="Courier New" panose="02070309020205020404" pitchFamily="49" charset="0"/>
              </a:rPr>
            </a:br>
            <a:r>
              <a:rPr lang="en-US" sz="1600" b="1" noProof="1">
                <a:solidFill>
                  <a:srgbClr val="9CDCFE"/>
                </a:solidFill>
                <a:effectLst/>
                <a:latin typeface="Courier New" panose="02070309020205020404" pitchFamily="49" charset="0"/>
                <a:cs typeface="Courier New" panose="02070309020205020404" pitchFamily="49" charset="0"/>
              </a:rPr>
              <a:t>vec4</a:t>
            </a:r>
            <a:r>
              <a:rPr lang="en-US" sz="1600" b="1" noProof="1">
                <a:solidFill>
                  <a:srgbClr val="D4D4D4"/>
                </a:solidFill>
                <a:effectLst/>
                <a:latin typeface="Courier New" panose="02070309020205020404" pitchFamily="49" charset="0"/>
                <a:cs typeface="Courier New" panose="02070309020205020404" pitchFamily="49" charset="0"/>
              </a:rPr>
              <a:t> </a:t>
            </a:r>
            <a:r>
              <a:rPr lang="en-US" sz="1600" b="1" noProof="1">
                <a:solidFill>
                  <a:srgbClr val="DCDCAA"/>
                </a:solidFill>
                <a:effectLst/>
                <a:latin typeface="Courier New" panose="02070309020205020404" pitchFamily="49" charset="0"/>
                <a:cs typeface="Courier New" panose="02070309020205020404" pitchFamily="49" charset="0"/>
              </a:rPr>
              <a:t>minWithColor</a:t>
            </a:r>
            <a:r>
              <a:rPr lang="en-US" sz="1600" b="1" noProof="1">
                <a:solidFill>
                  <a:srgbClr val="D4D4D4"/>
                </a:solidFill>
                <a:effectLst/>
                <a:latin typeface="Courier New" panose="02070309020205020404" pitchFamily="49" charset="0"/>
                <a:cs typeface="Courier New" panose="02070309020205020404" pitchFamily="49" charset="0"/>
              </a:rPr>
              <a:t>(</a:t>
            </a:r>
            <a:r>
              <a:rPr lang="en-US" sz="1600" b="1" noProof="1">
                <a:solidFill>
                  <a:srgbClr val="9CDCFE"/>
                </a:solidFill>
                <a:effectLst/>
                <a:latin typeface="Courier New" panose="02070309020205020404" pitchFamily="49" charset="0"/>
                <a:cs typeface="Courier New" panose="02070309020205020404" pitchFamily="49" charset="0"/>
              </a:rPr>
              <a:t>vec4</a:t>
            </a:r>
            <a:r>
              <a:rPr lang="en-US" sz="1600" b="1" noProof="1">
                <a:solidFill>
                  <a:srgbClr val="D4D4D4"/>
                </a:solidFill>
                <a:effectLst/>
                <a:latin typeface="Courier New" panose="02070309020205020404" pitchFamily="49" charset="0"/>
                <a:cs typeface="Courier New" panose="02070309020205020404" pitchFamily="49" charset="0"/>
              </a:rPr>
              <a:t> </a:t>
            </a:r>
            <a:r>
              <a:rPr lang="en-US" sz="1600" b="1" noProof="1">
                <a:solidFill>
                  <a:srgbClr val="9CDCFE"/>
                </a:solidFill>
                <a:effectLst/>
                <a:latin typeface="Courier New" panose="02070309020205020404" pitchFamily="49" charset="0"/>
                <a:cs typeface="Courier New" panose="02070309020205020404" pitchFamily="49" charset="0"/>
              </a:rPr>
              <a:t>obj1</a:t>
            </a:r>
            <a:r>
              <a:rPr lang="en-US" sz="1600" b="1" noProof="1">
                <a:solidFill>
                  <a:srgbClr val="D4D4D4"/>
                </a:solidFill>
                <a:effectLst/>
                <a:latin typeface="Courier New" panose="02070309020205020404" pitchFamily="49" charset="0"/>
                <a:cs typeface="Courier New" panose="02070309020205020404" pitchFamily="49" charset="0"/>
              </a:rPr>
              <a:t>, </a:t>
            </a:r>
            <a:r>
              <a:rPr lang="en-US" sz="1600" b="1" noProof="1">
                <a:solidFill>
                  <a:srgbClr val="9CDCFE"/>
                </a:solidFill>
                <a:effectLst/>
                <a:latin typeface="Courier New" panose="02070309020205020404" pitchFamily="49" charset="0"/>
                <a:cs typeface="Courier New" panose="02070309020205020404" pitchFamily="49" charset="0"/>
              </a:rPr>
              <a:t>vec4</a:t>
            </a:r>
            <a:r>
              <a:rPr lang="en-US" sz="1600" b="1" noProof="1">
                <a:solidFill>
                  <a:srgbClr val="D4D4D4"/>
                </a:solidFill>
                <a:effectLst/>
                <a:latin typeface="Courier New" panose="02070309020205020404" pitchFamily="49" charset="0"/>
                <a:cs typeface="Courier New" panose="02070309020205020404" pitchFamily="49" charset="0"/>
              </a:rPr>
              <a:t> </a:t>
            </a:r>
            <a:r>
              <a:rPr lang="en-US" sz="1600" b="1" noProof="1">
                <a:solidFill>
                  <a:srgbClr val="9CDCFE"/>
                </a:solidFill>
                <a:effectLst/>
                <a:latin typeface="Courier New" panose="02070309020205020404" pitchFamily="49" charset="0"/>
                <a:cs typeface="Courier New" panose="02070309020205020404" pitchFamily="49" charset="0"/>
              </a:rPr>
              <a:t>obj2</a:t>
            </a:r>
            <a:r>
              <a:rPr lang="en-US" sz="1600" b="1" noProof="1">
                <a:solidFill>
                  <a:srgbClr val="D4D4D4"/>
                </a:solidFill>
                <a:effectLst/>
                <a:latin typeface="Courier New" panose="02070309020205020404" pitchFamily="49" charset="0"/>
                <a:cs typeface="Courier New" panose="02070309020205020404" pitchFamily="49" charset="0"/>
              </a:rPr>
              <a:t>) {</a:t>
            </a:r>
          </a:p>
          <a:p>
            <a:r>
              <a:rPr lang="en-US" sz="1600" b="1" noProof="1">
                <a:solidFill>
                  <a:srgbClr val="9CDCFE"/>
                </a:solidFill>
                <a:effectLst/>
                <a:latin typeface="Courier New" panose="02070309020205020404" pitchFamily="49" charset="0"/>
                <a:cs typeface="Courier New" panose="02070309020205020404" pitchFamily="49" charset="0"/>
              </a:rPr>
              <a:t>  float</a:t>
            </a:r>
            <a:r>
              <a:rPr lang="en-US" sz="1600" b="1" noProof="1">
                <a:solidFill>
                  <a:srgbClr val="D4D4D4"/>
                </a:solidFill>
                <a:effectLst/>
                <a:latin typeface="Courier New" panose="02070309020205020404" pitchFamily="49" charset="0"/>
                <a:cs typeface="Courier New" panose="02070309020205020404" pitchFamily="49" charset="0"/>
              </a:rPr>
              <a:t> </a:t>
            </a:r>
            <a:r>
              <a:rPr lang="en-US" sz="1600" b="1" noProof="1">
                <a:solidFill>
                  <a:srgbClr val="9CDCFE"/>
                </a:solidFill>
                <a:effectLst/>
                <a:latin typeface="Courier New" panose="02070309020205020404" pitchFamily="49" charset="0"/>
                <a:cs typeface="Courier New" panose="02070309020205020404" pitchFamily="49" charset="0"/>
              </a:rPr>
              <a:t>t</a:t>
            </a:r>
            <a:r>
              <a:rPr lang="en-US" sz="1600" b="1" noProof="1">
                <a:solidFill>
                  <a:srgbClr val="D4D4D4"/>
                </a:solidFill>
                <a:effectLst/>
                <a:latin typeface="Courier New" panose="02070309020205020404" pitchFamily="49" charset="0"/>
                <a:cs typeface="Courier New" panose="02070309020205020404" pitchFamily="49" charset="0"/>
              </a:rPr>
              <a:t> = </a:t>
            </a:r>
            <a:r>
              <a:rPr lang="en-US" sz="1600" b="1" noProof="1">
                <a:solidFill>
                  <a:srgbClr val="DCDCAA"/>
                </a:solidFill>
                <a:effectLst/>
                <a:latin typeface="Courier New" panose="02070309020205020404" pitchFamily="49" charset="0"/>
                <a:cs typeface="Courier New" panose="02070309020205020404" pitchFamily="49" charset="0"/>
              </a:rPr>
              <a:t>smin</a:t>
            </a:r>
            <a:r>
              <a:rPr lang="en-US" sz="1600" b="1" noProof="1">
                <a:solidFill>
                  <a:srgbClr val="D4D4D4"/>
                </a:solidFill>
                <a:effectLst/>
                <a:latin typeface="Courier New" panose="02070309020205020404" pitchFamily="49" charset="0"/>
                <a:cs typeface="Courier New" panose="02070309020205020404" pitchFamily="49" charset="0"/>
              </a:rPr>
              <a:t>(</a:t>
            </a:r>
            <a:r>
              <a:rPr lang="en-US" sz="1600" b="1" noProof="1">
                <a:solidFill>
                  <a:srgbClr val="9CDCFE"/>
                </a:solidFill>
                <a:effectLst/>
                <a:latin typeface="Courier New" panose="02070309020205020404" pitchFamily="49" charset="0"/>
                <a:cs typeface="Courier New" panose="02070309020205020404" pitchFamily="49" charset="0"/>
              </a:rPr>
              <a:t>obj1</a:t>
            </a:r>
            <a:r>
              <a:rPr lang="en-US" sz="1600" b="1" noProof="1">
                <a:solidFill>
                  <a:srgbClr val="D4D4D4"/>
                </a:solidFill>
                <a:effectLst/>
                <a:latin typeface="Courier New" panose="02070309020205020404" pitchFamily="49" charset="0"/>
                <a:cs typeface="Courier New" panose="02070309020205020404" pitchFamily="49" charset="0"/>
              </a:rPr>
              <a:t>.</a:t>
            </a:r>
            <a:r>
              <a:rPr lang="en-US" sz="1600" b="1" noProof="1">
                <a:solidFill>
                  <a:srgbClr val="9CDCFE"/>
                </a:solidFill>
                <a:effectLst/>
                <a:latin typeface="Courier New" panose="02070309020205020404" pitchFamily="49" charset="0"/>
                <a:cs typeface="Courier New" panose="02070309020205020404" pitchFamily="49" charset="0"/>
              </a:rPr>
              <a:t>w</a:t>
            </a:r>
            <a:r>
              <a:rPr lang="en-US" sz="1600" b="1" noProof="1">
                <a:solidFill>
                  <a:srgbClr val="D4D4D4"/>
                </a:solidFill>
                <a:effectLst/>
                <a:latin typeface="Courier New" panose="02070309020205020404" pitchFamily="49" charset="0"/>
                <a:cs typeface="Courier New" panose="02070309020205020404" pitchFamily="49" charset="0"/>
              </a:rPr>
              <a:t>, </a:t>
            </a:r>
            <a:r>
              <a:rPr lang="en-US" sz="1600" b="1" noProof="1">
                <a:solidFill>
                  <a:srgbClr val="9CDCFE"/>
                </a:solidFill>
                <a:effectLst/>
                <a:latin typeface="Courier New" panose="02070309020205020404" pitchFamily="49" charset="0"/>
                <a:cs typeface="Courier New" panose="02070309020205020404" pitchFamily="49" charset="0"/>
              </a:rPr>
              <a:t>obj2</a:t>
            </a:r>
            <a:r>
              <a:rPr lang="en-US" sz="1600" b="1" noProof="1">
                <a:solidFill>
                  <a:srgbClr val="D4D4D4"/>
                </a:solidFill>
                <a:effectLst/>
                <a:latin typeface="Courier New" panose="02070309020205020404" pitchFamily="49" charset="0"/>
                <a:cs typeface="Courier New" panose="02070309020205020404" pitchFamily="49" charset="0"/>
              </a:rPr>
              <a:t>.</a:t>
            </a:r>
            <a:r>
              <a:rPr lang="en-US" sz="1600" b="1" noProof="1">
                <a:solidFill>
                  <a:srgbClr val="9CDCFE"/>
                </a:solidFill>
                <a:effectLst/>
                <a:latin typeface="Courier New" panose="02070309020205020404" pitchFamily="49" charset="0"/>
                <a:cs typeface="Courier New" panose="02070309020205020404" pitchFamily="49" charset="0"/>
              </a:rPr>
              <a:t>w</a:t>
            </a:r>
            <a:r>
              <a:rPr lang="en-US" sz="1600" b="1" noProof="1">
                <a:solidFill>
                  <a:srgbClr val="D4D4D4"/>
                </a:solidFill>
                <a:effectLst/>
                <a:latin typeface="Courier New" panose="02070309020205020404" pitchFamily="49" charset="0"/>
                <a:cs typeface="Courier New" panose="02070309020205020404" pitchFamily="49" charset="0"/>
              </a:rPr>
              <a:t>, </a:t>
            </a:r>
            <a:r>
              <a:rPr lang="en-US" sz="1600" b="1" noProof="1">
                <a:solidFill>
                  <a:srgbClr val="B5CEA8"/>
                </a:solidFill>
                <a:effectLst/>
                <a:latin typeface="Courier New" panose="02070309020205020404" pitchFamily="49" charset="0"/>
                <a:cs typeface="Courier New" panose="02070309020205020404" pitchFamily="49" charset="0"/>
              </a:rPr>
              <a:t>2.5</a:t>
            </a:r>
            <a:r>
              <a:rPr lang="en-US" sz="1600" b="1" noProof="1">
                <a:solidFill>
                  <a:srgbClr val="D4D4D4"/>
                </a:solidFill>
                <a:effectLst/>
                <a:latin typeface="Courier New" panose="02070309020205020404" pitchFamily="49" charset="0"/>
                <a:cs typeface="Courier New" panose="02070309020205020404" pitchFamily="49" charset="0"/>
              </a:rPr>
              <a:t>);</a:t>
            </a:r>
          </a:p>
          <a:p>
            <a:r>
              <a:rPr lang="en-US" sz="1600" b="1" noProof="1">
                <a:solidFill>
                  <a:srgbClr val="C586C0"/>
                </a:solidFill>
                <a:effectLst/>
                <a:latin typeface="Courier New" panose="02070309020205020404" pitchFamily="49" charset="0"/>
                <a:cs typeface="Courier New" panose="02070309020205020404" pitchFamily="49" charset="0"/>
              </a:rPr>
              <a:t>  return</a:t>
            </a:r>
            <a:r>
              <a:rPr lang="en-US" sz="1600" b="1" noProof="1">
                <a:solidFill>
                  <a:srgbClr val="D4D4D4"/>
                </a:solidFill>
                <a:effectLst/>
                <a:latin typeface="Courier New" panose="02070309020205020404" pitchFamily="49" charset="0"/>
                <a:cs typeface="Courier New" panose="02070309020205020404" pitchFamily="49" charset="0"/>
              </a:rPr>
              <a:t> </a:t>
            </a:r>
            <a:r>
              <a:rPr lang="en-US" sz="1600" b="1" noProof="1">
                <a:solidFill>
                  <a:srgbClr val="DCDCAA"/>
                </a:solidFill>
                <a:effectLst/>
                <a:latin typeface="Courier New" panose="02070309020205020404" pitchFamily="49" charset="0"/>
                <a:cs typeface="Courier New" panose="02070309020205020404" pitchFamily="49" charset="0"/>
              </a:rPr>
              <a:t>vec4</a:t>
            </a:r>
            <a:r>
              <a:rPr lang="en-US" sz="1600" b="1" noProof="1">
                <a:solidFill>
                  <a:srgbClr val="D4D4D4"/>
                </a:solidFill>
                <a:effectLst/>
                <a:latin typeface="Courier New" panose="02070309020205020404" pitchFamily="49" charset="0"/>
                <a:cs typeface="Courier New" panose="02070309020205020404" pitchFamily="49" charset="0"/>
              </a:rPr>
              <a:t>(</a:t>
            </a:r>
            <a:r>
              <a:rPr lang="en-US" sz="1600" b="1" noProof="1">
                <a:solidFill>
                  <a:srgbClr val="B5CEA8"/>
                </a:solidFill>
                <a:effectLst/>
                <a:latin typeface="Courier New" panose="02070309020205020404" pitchFamily="49" charset="0"/>
                <a:cs typeface="Courier New" panose="02070309020205020404" pitchFamily="49" charset="0"/>
              </a:rPr>
              <a:t>0.8</a:t>
            </a:r>
            <a:r>
              <a:rPr lang="en-US" sz="1600" b="1" noProof="1">
                <a:solidFill>
                  <a:srgbClr val="D4D4D4"/>
                </a:solidFill>
                <a:effectLst/>
                <a:latin typeface="Courier New" panose="02070309020205020404" pitchFamily="49" charset="0"/>
                <a:cs typeface="Courier New" panose="02070309020205020404" pitchFamily="49" charset="0"/>
              </a:rPr>
              <a:t>, </a:t>
            </a:r>
            <a:r>
              <a:rPr lang="en-US" sz="1600" b="1" noProof="1">
                <a:solidFill>
                  <a:srgbClr val="B5CEA8"/>
                </a:solidFill>
                <a:effectLst/>
                <a:latin typeface="Courier New" panose="02070309020205020404" pitchFamily="49" charset="0"/>
                <a:cs typeface="Courier New" panose="02070309020205020404" pitchFamily="49" charset="0"/>
              </a:rPr>
              <a:t>0.8</a:t>
            </a:r>
            <a:r>
              <a:rPr lang="en-US" sz="1600" b="1" noProof="1">
                <a:solidFill>
                  <a:srgbClr val="D4D4D4"/>
                </a:solidFill>
                <a:effectLst/>
                <a:latin typeface="Courier New" panose="02070309020205020404" pitchFamily="49" charset="0"/>
                <a:cs typeface="Courier New" panose="02070309020205020404" pitchFamily="49" charset="0"/>
              </a:rPr>
              <a:t>, </a:t>
            </a:r>
            <a:r>
              <a:rPr lang="en-US" sz="1600" b="1" noProof="1">
                <a:solidFill>
                  <a:srgbClr val="B5CEA8"/>
                </a:solidFill>
                <a:effectLst/>
                <a:latin typeface="Courier New" panose="02070309020205020404" pitchFamily="49" charset="0"/>
                <a:cs typeface="Courier New" panose="02070309020205020404" pitchFamily="49" charset="0"/>
              </a:rPr>
              <a:t>0.8</a:t>
            </a:r>
            <a:r>
              <a:rPr lang="en-US" sz="1600" b="1" noProof="1">
                <a:solidFill>
                  <a:srgbClr val="D4D4D4"/>
                </a:solidFill>
                <a:effectLst/>
                <a:latin typeface="Courier New" panose="02070309020205020404" pitchFamily="49" charset="0"/>
                <a:cs typeface="Courier New" panose="02070309020205020404" pitchFamily="49" charset="0"/>
              </a:rPr>
              <a:t>, </a:t>
            </a:r>
            <a:r>
              <a:rPr lang="en-US" sz="1600" b="1" noProof="1">
                <a:solidFill>
                  <a:srgbClr val="9CDCFE"/>
                </a:solidFill>
                <a:effectLst/>
                <a:latin typeface="Courier New" panose="02070309020205020404" pitchFamily="49" charset="0"/>
                <a:cs typeface="Courier New" panose="02070309020205020404" pitchFamily="49" charset="0"/>
              </a:rPr>
              <a:t>t</a:t>
            </a:r>
            <a:r>
              <a:rPr lang="en-US" sz="1600" b="1" noProof="1">
                <a:solidFill>
                  <a:srgbClr val="D4D4D4"/>
                </a:solidFill>
                <a:effectLst/>
                <a:latin typeface="Courier New" panose="02070309020205020404" pitchFamily="49" charset="0"/>
                <a:cs typeface="Courier New" panose="02070309020205020404" pitchFamily="49" charset="0"/>
              </a:rPr>
              <a:t>);</a:t>
            </a:r>
          </a:p>
          <a:p>
            <a:r>
              <a:rPr lang="en-US" sz="1600" b="1" noProof="1">
                <a:solidFill>
                  <a:srgbClr val="D4D4D4"/>
                </a:solidFill>
                <a:effectLst/>
                <a:latin typeface="Courier New" panose="02070309020205020404" pitchFamily="49" charset="0"/>
                <a:cs typeface="Courier New" panose="02070309020205020404" pitchFamily="49" charset="0"/>
              </a:rPr>
              <a:t>}</a:t>
            </a:r>
          </a:p>
        </p:txBody>
      </p:sp>
      <p:pic>
        <p:nvPicPr>
          <p:cNvPr id="6" name="Picture 5">
            <a:extLst>
              <a:ext uri="{FF2B5EF4-FFF2-40B4-BE49-F238E27FC236}">
                <a16:creationId xmlns:a16="http://schemas.microsoft.com/office/drawing/2014/main" id="{65CD5951-4443-8CA5-36E9-452CF4E14E1B}"/>
              </a:ext>
            </a:extLst>
          </p:cNvPr>
          <p:cNvPicPr>
            <a:picLocks noChangeAspect="1"/>
          </p:cNvPicPr>
          <p:nvPr/>
        </p:nvPicPr>
        <p:blipFill>
          <a:blip r:embed="rId3"/>
          <a:stretch>
            <a:fillRect/>
          </a:stretch>
        </p:blipFill>
        <p:spPr>
          <a:xfrm>
            <a:off x="2762250" y="3521622"/>
            <a:ext cx="3619500" cy="2014682"/>
          </a:xfrm>
          <a:prstGeom prst="rect">
            <a:avLst/>
          </a:prstGeom>
        </p:spPr>
      </p:pic>
    </p:spTree>
    <p:extLst>
      <p:ext uri="{BB962C8B-B14F-4D97-AF65-F5344CB8AC3E}">
        <p14:creationId xmlns:p14="http://schemas.microsoft.com/office/powerpoint/2010/main" val="918433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Sombras</a:t>
            </a:r>
            <a:endParaRPr/>
          </a:p>
        </p:txBody>
      </p:sp>
      <p:sp>
        <p:nvSpPr>
          <p:cNvPr id="42" name="Google Shape;42;p6"/>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13</a:t>
            </a:fld>
            <a:endParaRPr/>
          </a:p>
        </p:txBody>
      </p:sp>
      <p:pic>
        <p:nvPicPr>
          <p:cNvPr id="43" name="Google Shape;43;p6" descr="page10image51689920"/>
          <p:cNvPicPr preferRelativeResize="0"/>
          <p:nvPr/>
        </p:nvPicPr>
        <p:blipFill rotWithShape="1">
          <a:blip r:embed="rId3">
            <a:alphaModFix/>
          </a:blip>
          <a:srcRect t="13257" b="6166"/>
          <a:stretch/>
        </p:blipFill>
        <p:spPr>
          <a:xfrm>
            <a:off x="965200" y="840543"/>
            <a:ext cx="7213599" cy="4359297"/>
          </a:xfrm>
          <a:prstGeom prst="rect">
            <a:avLst/>
          </a:prstGeom>
          <a:noFill/>
          <a:ln>
            <a:noFill/>
          </a:ln>
        </p:spPr>
      </p:pic>
      <p:sp>
        <p:nvSpPr>
          <p:cNvPr id="44" name="Google Shape;44;p6"/>
          <p:cNvSpPr/>
          <p:nvPr/>
        </p:nvSpPr>
        <p:spPr>
          <a:xfrm>
            <a:off x="907230" y="5226062"/>
            <a:ext cx="386593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800" b="1" i="0" u="none" strike="noStrike" cap="none" dirty="0">
                <a:solidFill>
                  <a:schemeClr val="dk1"/>
                </a:solidFill>
                <a:latin typeface="Open Sans"/>
                <a:ea typeface="Open Sans"/>
                <a:cs typeface="Open Sans"/>
                <a:sym typeface="Open Sans"/>
              </a:rPr>
              <a:t>Créditos: Grand </a:t>
            </a:r>
            <a:r>
              <a:rPr lang="pt-BR" sz="1800" b="1" i="0" u="none" strike="noStrike" cap="none" dirty="0" err="1">
                <a:solidFill>
                  <a:schemeClr val="dk1"/>
                </a:solidFill>
                <a:latin typeface="Open Sans"/>
                <a:ea typeface="Open Sans"/>
                <a:cs typeface="Open Sans"/>
                <a:sym typeface="Open Sans"/>
              </a:rPr>
              <a:t>Theft</a:t>
            </a:r>
            <a:r>
              <a:rPr lang="pt-BR" sz="1800" b="1" i="0" u="none" strike="noStrike" cap="none" dirty="0">
                <a:solidFill>
                  <a:schemeClr val="dk1"/>
                </a:solidFill>
                <a:latin typeface="Open Sans"/>
                <a:ea typeface="Open Sans"/>
                <a:cs typeface="Open Sans"/>
                <a:sym typeface="Open Sans"/>
              </a:rPr>
              <a:t> Auto V </a:t>
            </a:r>
            <a:endParaRPr sz="1800" dirty="0">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pic>
        <p:nvPicPr>
          <p:cNvPr id="49" name="Google Shape;49;p7"/>
          <p:cNvPicPr preferRelativeResize="0"/>
          <p:nvPr/>
        </p:nvPicPr>
        <p:blipFill rotWithShape="1">
          <a:blip r:embed="rId3">
            <a:alphaModFix/>
          </a:blip>
          <a:srcRect b="3996"/>
          <a:stretch/>
        </p:blipFill>
        <p:spPr>
          <a:xfrm>
            <a:off x="517043" y="725653"/>
            <a:ext cx="7954265" cy="4904585"/>
          </a:xfrm>
          <a:prstGeom prst="rect">
            <a:avLst/>
          </a:prstGeom>
          <a:noFill/>
          <a:ln>
            <a:noFill/>
          </a:ln>
        </p:spPr>
      </p:pic>
      <p:sp>
        <p:nvSpPr>
          <p:cNvPr id="50" name="Google Shape;50;p7"/>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Revisão:</a:t>
            </a:r>
            <a:r>
              <a:rPr lang="pt-BR" sz="2400"/>
              <a:t> quanta luz é refletida de P através do P</a:t>
            </a:r>
            <a:r>
              <a:rPr lang="pt-BR" sz="2400" baseline="-25000"/>
              <a:t>0</a:t>
            </a:r>
            <a:endParaRPr baseline="-25000"/>
          </a:p>
        </p:txBody>
      </p:sp>
      <p:sp>
        <p:nvSpPr>
          <p:cNvPr id="51" name="Google Shape;51;p7"/>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14</a:t>
            </a:fld>
            <a:endParaRPr/>
          </a:p>
        </p:txBody>
      </p:sp>
      <p:pic>
        <p:nvPicPr>
          <p:cNvPr id="52" name="Google Shape;52;p7"/>
          <p:cNvPicPr preferRelativeResize="0"/>
          <p:nvPr/>
        </p:nvPicPr>
        <p:blipFill rotWithShape="1">
          <a:blip r:embed="rId4">
            <a:alphaModFix/>
          </a:blip>
          <a:srcRect/>
          <a:stretch/>
        </p:blipFill>
        <p:spPr>
          <a:xfrm>
            <a:off x="330840" y="917824"/>
            <a:ext cx="4212092" cy="111645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pic>
        <p:nvPicPr>
          <p:cNvPr id="57" name="Google Shape;57;p8"/>
          <p:cNvPicPr preferRelativeResize="0"/>
          <p:nvPr/>
        </p:nvPicPr>
        <p:blipFill rotWithShape="1">
          <a:blip r:embed="rId3">
            <a:alphaModFix/>
          </a:blip>
          <a:srcRect/>
          <a:stretch/>
        </p:blipFill>
        <p:spPr>
          <a:xfrm>
            <a:off x="320564" y="261371"/>
            <a:ext cx="8140912" cy="5354986"/>
          </a:xfrm>
          <a:prstGeom prst="rect">
            <a:avLst/>
          </a:prstGeom>
          <a:noFill/>
          <a:ln>
            <a:noFill/>
          </a:ln>
        </p:spPr>
      </p:pic>
      <p:pic>
        <p:nvPicPr>
          <p:cNvPr id="58" name="Google Shape;58;p8"/>
          <p:cNvPicPr preferRelativeResize="0"/>
          <p:nvPr/>
        </p:nvPicPr>
        <p:blipFill rotWithShape="1">
          <a:blip r:embed="rId4">
            <a:alphaModFix/>
          </a:blip>
          <a:srcRect/>
          <a:stretch/>
        </p:blipFill>
        <p:spPr>
          <a:xfrm>
            <a:off x="191765" y="595655"/>
            <a:ext cx="4380235" cy="642660"/>
          </a:xfrm>
          <a:prstGeom prst="rect">
            <a:avLst/>
          </a:prstGeom>
          <a:noFill/>
          <a:ln>
            <a:noFill/>
          </a:ln>
        </p:spPr>
      </p:pic>
      <p:sp>
        <p:nvSpPr>
          <p:cNvPr id="59" name="Google Shape;59;p8"/>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Visibilidade</a:t>
            </a:r>
            <a:endParaRPr/>
          </a:p>
        </p:txBody>
      </p:sp>
      <p:sp>
        <p:nvSpPr>
          <p:cNvPr id="60" name="Google Shape;60;p8"/>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15</a:t>
            </a:fld>
            <a:endParaRPr/>
          </a:p>
        </p:txBody>
      </p:sp>
      <p:sp>
        <p:nvSpPr>
          <p:cNvPr id="61" name="Google Shape;61;p8"/>
          <p:cNvSpPr txBox="1">
            <a:spLocks noGrp="1"/>
          </p:cNvSpPr>
          <p:nvPr>
            <p:ph type="body" idx="1"/>
          </p:nvPr>
        </p:nvSpPr>
        <p:spPr>
          <a:xfrm>
            <a:off x="291157" y="1347141"/>
            <a:ext cx="4380235" cy="102243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1600"/>
              <a:buFont typeface="Verdana"/>
              <a:buNone/>
            </a:pPr>
            <a:r>
              <a:rPr lang="pt-BR" sz="1600"/>
              <a:t>termo de visibilidade:</a:t>
            </a:r>
            <a:endParaRPr/>
          </a:p>
          <a:p>
            <a:pPr marL="0" lvl="0" indent="0" algn="l" rtl="0">
              <a:spcBef>
                <a:spcPts val="320"/>
              </a:spcBef>
              <a:spcAft>
                <a:spcPts val="0"/>
              </a:spcAft>
              <a:buClr>
                <a:schemeClr val="dk1"/>
              </a:buClr>
              <a:buSzPts val="1600"/>
              <a:buFont typeface="Verdana"/>
              <a:buNone/>
            </a:pPr>
            <a:r>
              <a:rPr lang="pt-BR" sz="1600"/>
              <a:t>		1, se p é visível de L</a:t>
            </a:r>
            <a:r>
              <a:rPr lang="pt-BR" sz="1600" baseline="-25000"/>
              <a:t>i</a:t>
            </a:r>
            <a:endParaRPr/>
          </a:p>
          <a:p>
            <a:pPr marL="0" lvl="0" indent="0" algn="l" rtl="0">
              <a:spcBef>
                <a:spcPts val="320"/>
              </a:spcBef>
              <a:spcAft>
                <a:spcPts val="0"/>
              </a:spcAft>
              <a:buClr>
                <a:schemeClr val="dk1"/>
              </a:buClr>
              <a:buSzPts val="1600"/>
              <a:buFont typeface="Verdana"/>
              <a:buNone/>
            </a:pPr>
            <a:r>
              <a:rPr lang="pt-BR" sz="1600"/>
              <a:t>		0, caso contrário</a:t>
            </a:r>
            <a:endParaRPr/>
          </a:p>
        </p:txBody>
      </p:sp>
      <p:pic>
        <p:nvPicPr>
          <p:cNvPr id="62" name="Google Shape;62;p8"/>
          <p:cNvPicPr preferRelativeResize="0"/>
          <p:nvPr/>
        </p:nvPicPr>
        <p:blipFill rotWithShape="1">
          <a:blip r:embed="rId5">
            <a:alphaModFix/>
          </a:blip>
          <a:srcRect/>
          <a:stretch/>
        </p:blipFill>
        <p:spPr>
          <a:xfrm>
            <a:off x="817135" y="1687316"/>
            <a:ext cx="1067900" cy="554753"/>
          </a:xfrm>
          <a:prstGeom prst="rect">
            <a:avLst/>
          </a:prstGeom>
          <a:noFill/>
          <a:ln>
            <a:noFill/>
          </a:ln>
        </p:spPr>
      </p:pic>
      <p:cxnSp>
        <p:nvCxnSpPr>
          <p:cNvPr id="63" name="Google Shape;63;p8"/>
          <p:cNvCxnSpPr/>
          <p:nvPr/>
        </p:nvCxnSpPr>
        <p:spPr>
          <a:xfrm rot="10800000" flipH="1">
            <a:off x="2723324" y="1053257"/>
            <a:ext cx="600900" cy="473700"/>
          </a:xfrm>
          <a:prstGeom prst="curvedConnector2">
            <a:avLst/>
          </a:prstGeom>
          <a:noFill/>
          <a:ln w="19050" cap="flat" cmpd="sng">
            <a:solidFill>
              <a:srgbClr val="FF0000"/>
            </a:solidFill>
            <a:prstDash val="solid"/>
            <a:round/>
            <a:headEnd type="none" w="sm" len="sm"/>
            <a:tailEnd type="triangle"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9"/>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500"/>
              <a:buFont typeface="Verdana"/>
              <a:buNone/>
            </a:pPr>
            <a:r>
              <a:rPr lang="pt-BR" sz="2500"/>
              <a:t>Como saber se superfície está em uma sombra?</a:t>
            </a:r>
            <a:endParaRPr/>
          </a:p>
        </p:txBody>
      </p:sp>
      <p:sp>
        <p:nvSpPr>
          <p:cNvPr id="69" name="Google Shape;69;p9"/>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16</a:t>
            </a:fld>
            <a:endParaRPr/>
          </a:p>
        </p:txBody>
      </p:sp>
      <p:pic>
        <p:nvPicPr>
          <p:cNvPr id="70" name="Google Shape;70;p9"/>
          <p:cNvPicPr preferRelativeResize="0"/>
          <p:nvPr/>
        </p:nvPicPr>
        <p:blipFill rotWithShape="1">
          <a:blip r:embed="rId3">
            <a:alphaModFix/>
          </a:blip>
          <a:srcRect/>
          <a:stretch/>
        </p:blipFill>
        <p:spPr>
          <a:xfrm>
            <a:off x="1465006" y="480735"/>
            <a:ext cx="7353774" cy="495580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0"/>
          <p:cNvPicPr preferRelativeResize="0"/>
          <p:nvPr/>
        </p:nvPicPr>
        <p:blipFill rotWithShape="1">
          <a:blip r:embed="rId3">
            <a:alphaModFix/>
          </a:blip>
          <a:srcRect/>
          <a:stretch/>
        </p:blipFill>
        <p:spPr>
          <a:xfrm>
            <a:off x="1465006" y="480735"/>
            <a:ext cx="7353774" cy="4955804"/>
          </a:xfrm>
          <a:prstGeom prst="rect">
            <a:avLst/>
          </a:prstGeom>
          <a:noFill/>
          <a:ln>
            <a:noFill/>
          </a:ln>
        </p:spPr>
      </p:pic>
      <p:sp>
        <p:nvSpPr>
          <p:cNvPr id="76" name="Google Shape;76;p10"/>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500"/>
              <a:buFont typeface="Verdana"/>
              <a:buNone/>
            </a:pPr>
            <a:r>
              <a:rPr lang="pt-BR" sz="2500"/>
              <a:t>Como calcular V(p, L</a:t>
            </a:r>
            <a:r>
              <a:rPr lang="pt-BR" sz="2500" baseline="-25000"/>
              <a:t>i</a:t>
            </a:r>
            <a:r>
              <a:rPr lang="pt-BR" sz="2500"/>
              <a:t>)?</a:t>
            </a:r>
            <a:endParaRPr/>
          </a:p>
        </p:txBody>
      </p:sp>
      <p:sp>
        <p:nvSpPr>
          <p:cNvPr id="77" name="Google Shape;77;p10"/>
          <p:cNvSpPr txBox="1">
            <a:spLocks noGrp="1"/>
          </p:cNvSpPr>
          <p:nvPr>
            <p:ph type="body" idx="1"/>
          </p:nvPr>
        </p:nvSpPr>
        <p:spPr>
          <a:xfrm>
            <a:off x="154574" y="731061"/>
            <a:ext cx="3650510" cy="4496159"/>
          </a:xfrm>
          <a:prstGeom prst="rect">
            <a:avLst/>
          </a:prstGeom>
          <a:noFill/>
          <a:ln>
            <a:noFill/>
          </a:ln>
        </p:spPr>
        <p:txBody>
          <a:bodyPr spcFirstLastPara="1" wrap="square" lIns="91425" tIns="45700" rIns="91425" bIns="45700" anchor="t" anchorCtr="0">
            <a:normAutofit/>
          </a:bodyPr>
          <a:lstStyle/>
          <a:p>
            <a:pPr marL="198900" lvl="0" indent="-198900" algn="l" rtl="0">
              <a:spcBef>
                <a:spcPts val="632"/>
              </a:spcBef>
              <a:spcAft>
                <a:spcPts val="0"/>
              </a:spcAft>
              <a:buClr>
                <a:schemeClr val="dk1"/>
              </a:buClr>
              <a:buSzPts val="1800"/>
              <a:buFont typeface="Arial"/>
              <a:buChar char="•"/>
            </a:pPr>
            <a:r>
              <a:rPr lang="pt-BR" sz="1800" dirty="0"/>
              <a:t>Lançar um raio do ponto </a:t>
            </a:r>
            <a:r>
              <a:rPr lang="pt-BR" sz="1800" dirty="0" err="1"/>
              <a:t>P</a:t>
            </a:r>
            <a:r>
              <a:rPr lang="pt-BR" sz="1800" dirty="0"/>
              <a:t> até a fonte de luz L</a:t>
            </a:r>
            <a:r>
              <a:rPr lang="pt-BR" sz="1800" baseline="-25000" dirty="0"/>
              <a:t>i</a:t>
            </a:r>
            <a:endParaRPr dirty="0"/>
          </a:p>
          <a:p>
            <a:pPr marL="198900" lvl="0" indent="-198900" algn="l" rtl="0">
              <a:spcBef>
                <a:spcPts val="632"/>
              </a:spcBef>
              <a:spcAft>
                <a:spcPts val="0"/>
              </a:spcAft>
              <a:buClr>
                <a:schemeClr val="dk1"/>
              </a:buClr>
              <a:buSzPts val="1800"/>
              <a:buFont typeface="Arial"/>
              <a:buChar char="•"/>
            </a:pPr>
            <a:r>
              <a:rPr lang="pt-BR" sz="1800" dirty="0"/>
              <a:t>Se o raio atingir um objeto da cena antes de atingir a fonte de luz, então </a:t>
            </a:r>
            <a:r>
              <a:rPr lang="pt-BR" sz="1800" dirty="0" err="1"/>
              <a:t>P</a:t>
            </a:r>
            <a:r>
              <a:rPr lang="pt-BR" sz="1800" dirty="0"/>
              <a:t> está em uma sombra</a:t>
            </a:r>
            <a:endParaRPr dirty="0"/>
          </a:p>
        </p:txBody>
      </p:sp>
      <p:sp>
        <p:nvSpPr>
          <p:cNvPr id="78" name="Google Shape;78;p10"/>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8" name="Google Shape;88;p11"/>
          <p:cNvPicPr preferRelativeResize="0"/>
          <p:nvPr/>
        </p:nvPicPr>
        <p:blipFill rotWithShape="1">
          <a:blip r:embed="rId3">
            <a:alphaModFix/>
          </a:blip>
          <a:srcRect/>
          <a:stretch/>
        </p:blipFill>
        <p:spPr>
          <a:xfrm>
            <a:off x="5614219" y="465123"/>
            <a:ext cx="3529781" cy="5249877"/>
          </a:xfrm>
          <a:prstGeom prst="rect">
            <a:avLst/>
          </a:prstGeom>
          <a:noFill/>
          <a:ln>
            <a:noFill/>
          </a:ln>
        </p:spPr>
      </p:pic>
      <p:sp>
        <p:nvSpPr>
          <p:cNvPr id="84" name="Google Shape;84;p11"/>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Shadow Mapping</a:t>
            </a:r>
            <a:r>
              <a:rPr lang="pt-BR" sz="1200"/>
              <a:t> [Williams 78]</a:t>
            </a:r>
            <a:endParaRPr/>
          </a:p>
        </p:txBody>
      </p:sp>
      <p:sp>
        <p:nvSpPr>
          <p:cNvPr id="85" name="Google Shape;85;p11"/>
          <p:cNvSpPr txBox="1">
            <a:spLocks noGrp="1"/>
          </p:cNvSpPr>
          <p:nvPr>
            <p:ph type="body" idx="1"/>
          </p:nvPr>
        </p:nvSpPr>
        <p:spPr>
          <a:xfrm>
            <a:off x="390548" y="838985"/>
            <a:ext cx="6147903" cy="449615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600"/>
              <a:buFont typeface="Verdana"/>
              <a:buNone/>
            </a:pPr>
            <a:r>
              <a:rPr lang="pt-BR" sz="1600"/>
              <a:t>1. Coloque a câmera na posição de uma fonte de luz</a:t>
            </a:r>
            <a:endParaRPr/>
          </a:p>
          <a:p>
            <a:pPr marL="0" lvl="0" indent="0" algn="l" rtl="0">
              <a:spcBef>
                <a:spcPts val="320"/>
              </a:spcBef>
              <a:spcAft>
                <a:spcPts val="0"/>
              </a:spcAft>
              <a:buClr>
                <a:schemeClr val="dk1"/>
              </a:buClr>
              <a:buSzPts val="1600"/>
              <a:buFont typeface="Verdana"/>
              <a:buNone/>
            </a:pPr>
            <a:r>
              <a:rPr lang="pt-BR" sz="1600"/>
              <a:t>2. Renderize a cena para calcular a profundidade da cena</a:t>
            </a:r>
            <a:endParaRPr/>
          </a:p>
          <a:p>
            <a:pPr marL="0" lvl="0" indent="0" algn="l" rtl="0">
              <a:spcBef>
                <a:spcPts val="320"/>
              </a:spcBef>
              <a:spcAft>
                <a:spcPts val="0"/>
              </a:spcAft>
              <a:buClr>
                <a:schemeClr val="dk1"/>
              </a:buClr>
              <a:buSzPts val="1600"/>
              <a:buFont typeface="Verdana"/>
              <a:buNone/>
            </a:pPr>
            <a:r>
              <a:rPr lang="pt-BR" sz="1600"/>
              <a:t>3. Armazene resultados de interseção de raios de sombra pré-computados em uma textura</a:t>
            </a:r>
            <a:endParaRPr/>
          </a:p>
          <a:p>
            <a:pPr marL="0" lvl="0" indent="0" algn="l" rtl="0">
              <a:spcBef>
                <a:spcPts val="320"/>
              </a:spcBef>
              <a:spcAft>
                <a:spcPts val="0"/>
              </a:spcAft>
              <a:buClr>
                <a:schemeClr val="dk1"/>
              </a:buClr>
              <a:buSzPts val="1600"/>
              <a:buFont typeface="Verdana"/>
              <a:buNone/>
            </a:pPr>
            <a:endParaRPr sz="1600"/>
          </a:p>
          <a:p>
            <a:pPr marL="0" lvl="0" indent="0" algn="l" rtl="0">
              <a:spcBef>
                <a:spcPts val="320"/>
              </a:spcBef>
              <a:spcAft>
                <a:spcPts val="0"/>
              </a:spcAft>
              <a:buClr>
                <a:schemeClr val="dk1"/>
              </a:buClr>
              <a:buSzPts val="1600"/>
              <a:buFont typeface="Verdana"/>
              <a:buNone/>
            </a:pPr>
            <a:r>
              <a:rPr lang="pt-BR" sz="1600"/>
              <a:t>“Mapa de sombra” = mapa de profundidade de uma luz.</a:t>
            </a:r>
            <a:endParaRPr/>
          </a:p>
        </p:txBody>
      </p:sp>
      <p:sp>
        <p:nvSpPr>
          <p:cNvPr id="86" name="Google Shape;86;p11"/>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18</a:t>
            </a:fld>
            <a:endParaRPr/>
          </a:p>
        </p:txBody>
      </p:sp>
      <p:pic>
        <p:nvPicPr>
          <p:cNvPr id="87" name="Google Shape;87;p11" descr="page14image52317920"/>
          <p:cNvPicPr preferRelativeResize="0"/>
          <p:nvPr/>
        </p:nvPicPr>
        <p:blipFill rotWithShape="1">
          <a:blip r:embed="rId4">
            <a:alphaModFix/>
          </a:blip>
          <a:srcRect/>
          <a:stretch/>
        </p:blipFill>
        <p:spPr>
          <a:xfrm>
            <a:off x="1881097" y="2685627"/>
            <a:ext cx="2822678" cy="2725102"/>
          </a:xfrm>
          <a:prstGeom prst="rect">
            <a:avLst/>
          </a:prstGeom>
          <a:noFill/>
          <a:ln>
            <a:noFill/>
          </a:ln>
        </p:spPr>
      </p:pic>
      <p:sp>
        <p:nvSpPr>
          <p:cNvPr id="89" name="Google Shape;89;p11"/>
          <p:cNvSpPr/>
          <p:nvPr/>
        </p:nvSpPr>
        <p:spPr>
          <a:xfrm>
            <a:off x="6995160" y="508980"/>
            <a:ext cx="508044"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400" dirty="0">
                <a:solidFill>
                  <a:schemeClr val="dk1"/>
                </a:solidFill>
                <a:latin typeface="Arial"/>
                <a:ea typeface="Arial"/>
                <a:cs typeface="Arial"/>
                <a:sym typeface="Arial"/>
              </a:rPr>
              <a:t>Luz</a:t>
            </a:r>
            <a:endParaRPr dirty="0"/>
          </a:p>
        </p:txBody>
      </p:sp>
      <p:sp>
        <p:nvSpPr>
          <p:cNvPr id="90" name="Google Shape;90;p11"/>
          <p:cNvSpPr/>
          <p:nvPr/>
        </p:nvSpPr>
        <p:spPr>
          <a:xfrm>
            <a:off x="6303100" y="5249877"/>
            <a:ext cx="915604"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400" dirty="0">
                <a:solidFill>
                  <a:schemeClr val="dk1"/>
                </a:solidFill>
                <a:latin typeface="Arial"/>
                <a:ea typeface="Arial"/>
                <a:cs typeface="Arial"/>
                <a:sym typeface="Arial"/>
              </a:rPr>
              <a:t>Câmera</a:t>
            </a:r>
            <a:endParaRPr dirty="0"/>
          </a:p>
        </p:txBody>
      </p:sp>
      <p:sp>
        <p:nvSpPr>
          <p:cNvPr id="91" name="Google Shape;91;p11"/>
          <p:cNvSpPr/>
          <p:nvPr/>
        </p:nvSpPr>
        <p:spPr>
          <a:xfrm>
            <a:off x="7218704" y="4554954"/>
            <a:ext cx="1175322" cy="2616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100">
                <a:solidFill>
                  <a:schemeClr val="dk1"/>
                </a:solidFill>
                <a:latin typeface="Arial"/>
                <a:ea typeface="Arial"/>
                <a:cs typeface="Arial"/>
                <a:sym typeface="Arial"/>
              </a:rPr>
              <a:t>Plano de Imagem</a:t>
            </a:r>
            <a:endParaRPr/>
          </a:p>
        </p:txBody>
      </p:sp>
      <p:sp>
        <p:nvSpPr>
          <p:cNvPr id="92" name="Google Shape;92;p11"/>
          <p:cNvSpPr/>
          <p:nvPr/>
        </p:nvSpPr>
        <p:spPr>
          <a:xfrm>
            <a:off x="8083599" y="1920302"/>
            <a:ext cx="989373" cy="56415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pt-BR" sz="1100" dirty="0">
                <a:solidFill>
                  <a:schemeClr val="dk1"/>
                </a:solidFill>
                <a:latin typeface="Arial"/>
                <a:ea typeface="Arial"/>
                <a:cs typeface="Arial"/>
                <a:sym typeface="Arial"/>
              </a:rPr>
              <a:t>raios de sobra</a:t>
            </a:r>
            <a:endParaRPr dirty="0"/>
          </a:p>
          <a:p>
            <a:pPr marL="0" marR="0" lvl="0" indent="0" algn="ctr" rtl="0">
              <a:spcBef>
                <a:spcPts val="0"/>
              </a:spcBef>
              <a:spcAft>
                <a:spcPts val="0"/>
              </a:spcAft>
              <a:buNone/>
            </a:pPr>
            <a:r>
              <a:rPr lang="pt-BR" sz="1100" i="1" dirty="0" err="1">
                <a:solidFill>
                  <a:schemeClr val="dk1"/>
                </a:solidFill>
                <a:latin typeface="Arial"/>
                <a:ea typeface="Arial"/>
                <a:cs typeface="Arial"/>
                <a:sym typeface="Arial"/>
              </a:rPr>
              <a:t>shadow</a:t>
            </a:r>
            <a:r>
              <a:rPr lang="pt-BR" sz="1100" i="1" dirty="0">
                <a:solidFill>
                  <a:schemeClr val="dk1"/>
                </a:solidFill>
                <a:latin typeface="Arial"/>
                <a:ea typeface="Arial"/>
                <a:cs typeface="Arial"/>
                <a:sym typeface="Arial"/>
              </a:rPr>
              <a:t> </a:t>
            </a:r>
            <a:r>
              <a:rPr lang="pt-BR" sz="1100" i="1" dirty="0" err="1">
                <a:solidFill>
                  <a:schemeClr val="dk1"/>
                </a:solidFill>
                <a:latin typeface="Arial"/>
                <a:ea typeface="Arial"/>
                <a:cs typeface="Arial"/>
                <a:sym typeface="Arial"/>
              </a:rPr>
              <a:t>rays</a:t>
            </a:r>
            <a:endParaRPr sz="1100" i="1" dirty="0">
              <a:solidFill>
                <a:schemeClr val="dk1"/>
              </a:solidFill>
              <a:latin typeface="Arial"/>
              <a:ea typeface="Arial"/>
              <a:cs typeface="Arial"/>
              <a:sym typeface="Arial"/>
            </a:endParaRPr>
          </a:p>
        </p:txBody>
      </p:sp>
      <p:sp>
        <p:nvSpPr>
          <p:cNvPr id="93" name="Google Shape;93;p11"/>
          <p:cNvSpPr/>
          <p:nvPr/>
        </p:nvSpPr>
        <p:spPr>
          <a:xfrm>
            <a:off x="354436" y="5444861"/>
            <a:ext cx="1894987" cy="2616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100" dirty="0">
                <a:solidFill>
                  <a:schemeClr val="dk1"/>
                </a:solidFill>
                <a:latin typeface="Arial"/>
                <a:ea typeface="Arial"/>
                <a:cs typeface="Arial"/>
                <a:sym typeface="Arial"/>
              </a:rPr>
              <a:t>Créditos: </a:t>
            </a:r>
            <a:r>
              <a:rPr lang="pt-BR" sz="1100" dirty="0" err="1">
                <a:solidFill>
                  <a:schemeClr val="dk1"/>
                </a:solidFill>
                <a:latin typeface="Arial"/>
                <a:ea typeface="Arial"/>
                <a:cs typeface="Arial"/>
                <a:sym typeface="Arial"/>
              </a:rPr>
              <a:t>Segal</a:t>
            </a:r>
            <a:r>
              <a:rPr lang="pt-BR" sz="1100" dirty="0">
                <a:solidFill>
                  <a:schemeClr val="dk1"/>
                </a:solidFill>
                <a:latin typeface="Arial"/>
                <a:ea typeface="Arial"/>
                <a:cs typeface="Arial"/>
                <a:sym typeface="Arial"/>
              </a:rPr>
              <a:t> et al. 92</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12"/>
          <p:cNvPicPr preferRelativeResize="0"/>
          <p:nvPr/>
        </p:nvPicPr>
        <p:blipFill rotWithShape="1">
          <a:blip r:embed="rId3">
            <a:alphaModFix/>
          </a:blip>
          <a:srcRect l="6873" t="3630"/>
          <a:stretch/>
        </p:blipFill>
        <p:spPr>
          <a:xfrm>
            <a:off x="475013" y="918077"/>
            <a:ext cx="7383748" cy="4626397"/>
          </a:xfrm>
          <a:prstGeom prst="rect">
            <a:avLst/>
          </a:prstGeom>
          <a:noFill/>
          <a:ln>
            <a:noFill/>
          </a:ln>
        </p:spPr>
      </p:pic>
      <p:sp>
        <p:nvSpPr>
          <p:cNvPr id="99" name="Google Shape;99;p12"/>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Pesquisa de textura de sombra</a:t>
            </a:r>
            <a:endParaRPr/>
          </a:p>
        </p:txBody>
      </p:sp>
      <p:sp>
        <p:nvSpPr>
          <p:cNvPr id="100" name="Google Shape;100;p12"/>
          <p:cNvSpPr txBox="1">
            <a:spLocks noGrp="1"/>
          </p:cNvSpPr>
          <p:nvPr>
            <p:ph type="body" idx="1"/>
          </p:nvPr>
        </p:nvSpPr>
        <p:spPr>
          <a:xfrm>
            <a:off x="3852806" y="838985"/>
            <a:ext cx="5181728" cy="449615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1100"/>
              <a:buFont typeface="Verdana"/>
              <a:buNone/>
            </a:pPr>
            <a:r>
              <a:rPr lang="pt-BR" sz="1100" b="1"/>
              <a:t>Raios de sombra pré-calculados mostrados em vermelho:</a:t>
            </a:r>
            <a:endParaRPr/>
          </a:p>
          <a:p>
            <a:pPr marL="0" lvl="0" indent="0" algn="l" rtl="0">
              <a:spcBef>
                <a:spcPts val="220"/>
              </a:spcBef>
              <a:spcAft>
                <a:spcPts val="0"/>
              </a:spcAft>
              <a:buClr>
                <a:schemeClr val="dk1"/>
              </a:buClr>
              <a:buSzPts val="1100"/>
              <a:buFont typeface="Verdana"/>
              <a:buNone/>
            </a:pPr>
            <a:r>
              <a:rPr lang="pt-BR" sz="1100" b="1"/>
              <a:t>A distância para o objeto mais próximo na cena é pré-calculada e armazenada no mapa de textura ("mapa de sombras")</a:t>
            </a:r>
            <a:endParaRPr/>
          </a:p>
        </p:txBody>
      </p:sp>
      <p:sp>
        <p:nvSpPr>
          <p:cNvPr id="101" name="Google Shape;101;p12"/>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6F16F-2236-157A-BFC8-42870CF45DF6}"/>
              </a:ext>
            </a:extLst>
          </p:cNvPr>
          <p:cNvSpPr>
            <a:spLocks noGrp="1"/>
          </p:cNvSpPr>
          <p:nvPr>
            <p:ph type="title"/>
          </p:nvPr>
        </p:nvSpPr>
        <p:spPr/>
        <p:txBody>
          <a:bodyPr/>
          <a:lstStyle/>
          <a:p>
            <a:r>
              <a:rPr lang="pt-BR" dirty="0"/>
              <a:t>Cores (Truque)</a:t>
            </a:r>
          </a:p>
        </p:txBody>
      </p:sp>
      <p:sp>
        <p:nvSpPr>
          <p:cNvPr id="4" name="Slide Number Placeholder 3">
            <a:extLst>
              <a:ext uri="{FF2B5EF4-FFF2-40B4-BE49-F238E27FC236}">
                <a16:creationId xmlns:a16="http://schemas.microsoft.com/office/drawing/2014/main" id="{7AA61097-B87E-70E0-A694-359ECA62C34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2</a:t>
            </a:fld>
            <a:endParaRPr lang="pt-BR"/>
          </a:p>
        </p:txBody>
      </p:sp>
      <p:sp>
        <p:nvSpPr>
          <p:cNvPr id="5" name="TextBox 4">
            <a:extLst>
              <a:ext uri="{FF2B5EF4-FFF2-40B4-BE49-F238E27FC236}">
                <a16:creationId xmlns:a16="http://schemas.microsoft.com/office/drawing/2014/main" id="{EA9DD478-902D-D527-84B0-CA3B9FB78923}"/>
              </a:ext>
            </a:extLst>
          </p:cNvPr>
          <p:cNvSpPr txBox="1"/>
          <p:nvPr/>
        </p:nvSpPr>
        <p:spPr>
          <a:xfrm>
            <a:off x="475013" y="730772"/>
            <a:ext cx="8211787" cy="2631490"/>
          </a:xfrm>
          <a:prstGeom prst="rect">
            <a:avLst/>
          </a:prstGeom>
          <a:solidFill>
            <a:schemeClr val="tx1"/>
          </a:solidFill>
        </p:spPr>
        <p:txBody>
          <a:bodyPr wrap="square">
            <a:spAutoFit/>
          </a:bodyPr>
          <a:lstStyle/>
          <a:p>
            <a:r>
              <a:rPr lang="en-US" sz="1100" b="1" noProof="1">
                <a:solidFill>
                  <a:srgbClr val="569CD6"/>
                </a:solidFill>
                <a:effectLst/>
                <a:latin typeface="Courier New" panose="02070309020205020404" pitchFamily="49" charset="0"/>
                <a:cs typeface="Courier New" panose="02070309020205020404" pitchFamily="49" charset="0"/>
              </a:rPr>
              <a:t>float</a:t>
            </a:r>
            <a:r>
              <a:rPr lang="en-US" sz="1100" b="1" noProof="1">
                <a:solidFill>
                  <a:srgbClr val="DADADA"/>
                </a:solidFill>
                <a:effectLst/>
                <a:latin typeface="Courier New" panose="02070309020205020404" pitchFamily="49" charset="0"/>
                <a:cs typeface="Courier New" panose="02070309020205020404" pitchFamily="49" charset="0"/>
              </a:rPr>
              <a:t> </a:t>
            </a:r>
            <a:r>
              <a:rPr lang="en-US" sz="1100" b="1" noProof="1">
                <a:solidFill>
                  <a:srgbClr val="DCDCAA"/>
                </a:solidFill>
                <a:effectLst/>
                <a:latin typeface="Courier New" panose="02070309020205020404" pitchFamily="49" charset="0"/>
                <a:cs typeface="Courier New" panose="02070309020205020404" pitchFamily="49" charset="0"/>
              </a:rPr>
              <a:t>sdSphere</a:t>
            </a:r>
            <a:r>
              <a:rPr lang="en-US" sz="1100" b="1" noProof="1">
                <a:solidFill>
                  <a:srgbClr val="B4B4B4"/>
                </a:solidFill>
                <a:effectLst/>
                <a:latin typeface="Courier New" panose="02070309020205020404" pitchFamily="49" charset="0"/>
                <a:cs typeface="Courier New" panose="02070309020205020404" pitchFamily="49" charset="0"/>
              </a:rPr>
              <a:t>(</a:t>
            </a:r>
            <a:r>
              <a:rPr lang="en-US" sz="1100" b="1" noProof="1">
                <a:solidFill>
                  <a:srgbClr val="DADADA"/>
                </a:solidFill>
                <a:effectLst/>
                <a:latin typeface="Courier New" panose="02070309020205020404" pitchFamily="49" charset="0"/>
                <a:cs typeface="Courier New" panose="02070309020205020404" pitchFamily="49" charset="0"/>
              </a:rPr>
              <a:t>vec3 </a:t>
            </a:r>
            <a:r>
              <a:rPr lang="en-US" sz="1100" b="1" noProof="1">
                <a:solidFill>
                  <a:srgbClr val="9A9A9A"/>
                </a:solidFill>
                <a:effectLst/>
                <a:latin typeface="Courier New" panose="02070309020205020404" pitchFamily="49" charset="0"/>
                <a:cs typeface="Courier New" panose="02070309020205020404" pitchFamily="49" charset="0"/>
              </a:rPr>
              <a:t>p</a:t>
            </a:r>
            <a:r>
              <a:rPr lang="en-US" sz="1100" b="1" noProof="1">
                <a:solidFill>
                  <a:srgbClr val="B4B4B4"/>
                </a:solidFill>
                <a:effectLst/>
                <a:latin typeface="Courier New" panose="02070309020205020404" pitchFamily="49" charset="0"/>
                <a:cs typeface="Courier New" panose="02070309020205020404" pitchFamily="49" charset="0"/>
              </a:rPr>
              <a:t>,</a:t>
            </a:r>
            <a:r>
              <a:rPr lang="en-US" sz="1100" b="1" noProof="1">
                <a:solidFill>
                  <a:srgbClr val="DADADA"/>
                </a:solidFill>
                <a:effectLst/>
                <a:latin typeface="Courier New" panose="02070309020205020404" pitchFamily="49" charset="0"/>
                <a:cs typeface="Courier New" panose="02070309020205020404" pitchFamily="49" charset="0"/>
              </a:rPr>
              <a:t> </a:t>
            </a:r>
            <a:r>
              <a:rPr lang="en-US" sz="1100" b="1" noProof="1">
                <a:solidFill>
                  <a:srgbClr val="569CD6"/>
                </a:solidFill>
                <a:effectLst/>
                <a:latin typeface="Courier New" panose="02070309020205020404" pitchFamily="49" charset="0"/>
                <a:cs typeface="Courier New" panose="02070309020205020404" pitchFamily="49" charset="0"/>
              </a:rPr>
              <a:t>float</a:t>
            </a:r>
            <a:r>
              <a:rPr lang="en-US" sz="1100" b="1" noProof="1">
                <a:solidFill>
                  <a:srgbClr val="DADADA"/>
                </a:solidFill>
                <a:effectLst/>
                <a:latin typeface="Courier New" panose="02070309020205020404" pitchFamily="49" charset="0"/>
                <a:cs typeface="Courier New" panose="02070309020205020404" pitchFamily="49" charset="0"/>
              </a:rPr>
              <a:t> </a:t>
            </a:r>
            <a:r>
              <a:rPr lang="en-US" sz="1100" b="1" noProof="1">
                <a:solidFill>
                  <a:srgbClr val="9A9A9A"/>
                </a:solidFill>
                <a:effectLst/>
                <a:latin typeface="Courier New" panose="02070309020205020404" pitchFamily="49" charset="0"/>
                <a:cs typeface="Courier New" panose="02070309020205020404" pitchFamily="49" charset="0"/>
              </a:rPr>
              <a:t>r</a:t>
            </a:r>
            <a:r>
              <a:rPr lang="en-US" sz="1100" b="1" noProof="1">
                <a:solidFill>
                  <a:srgbClr val="B4B4B4"/>
                </a:solidFill>
                <a:effectLst/>
                <a:latin typeface="Courier New" panose="02070309020205020404" pitchFamily="49" charset="0"/>
                <a:cs typeface="Courier New" panose="02070309020205020404" pitchFamily="49" charset="0"/>
              </a:rPr>
              <a:t>)</a:t>
            </a:r>
            <a:r>
              <a:rPr lang="en-US" sz="1100" b="1" noProof="1">
                <a:solidFill>
                  <a:srgbClr val="DADADA"/>
                </a:solidFill>
                <a:effectLst/>
                <a:latin typeface="Courier New" panose="02070309020205020404" pitchFamily="49" charset="0"/>
                <a:cs typeface="Courier New" panose="02070309020205020404" pitchFamily="49" charset="0"/>
              </a:rPr>
              <a:t> </a:t>
            </a:r>
            <a:r>
              <a:rPr lang="en-US" sz="1100" b="1" noProof="1">
                <a:solidFill>
                  <a:srgbClr val="B4B4B4"/>
                </a:solidFill>
                <a:effectLst/>
                <a:latin typeface="Courier New" panose="02070309020205020404" pitchFamily="49" charset="0"/>
                <a:cs typeface="Courier New" panose="02070309020205020404" pitchFamily="49" charset="0"/>
              </a:rPr>
              <a:t>{</a:t>
            </a:r>
            <a:endParaRPr lang="en-US" sz="1100" b="1" noProof="1">
              <a:solidFill>
                <a:srgbClr val="DADADA"/>
              </a:solidFill>
              <a:effectLst/>
              <a:latin typeface="Courier New" panose="02070309020205020404" pitchFamily="49" charset="0"/>
              <a:cs typeface="Courier New" panose="02070309020205020404" pitchFamily="49" charset="0"/>
            </a:endParaRPr>
          </a:p>
          <a:p>
            <a:r>
              <a:rPr lang="en-US" sz="1100" b="1" noProof="1">
                <a:solidFill>
                  <a:srgbClr val="D8A0DF"/>
                </a:solidFill>
                <a:effectLst/>
                <a:latin typeface="Courier New" panose="02070309020205020404" pitchFamily="49" charset="0"/>
                <a:cs typeface="Courier New" panose="02070309020205020404" pitchFamily="49" charset="0"/>
              </a:rPr>
              <a:t>  return</a:t>
            </a:r>
            <a:r>
              <a:rPr lang="en-US" sz="1100" b="1" noProof="1">
                <a:solidFill>
                  <a:srgbClr val="DADADA"/>
                </a:solidFill>
                <a:effectLst/>
                <a:latin typeface="Courier New" panose="02070309020205020404" pitchFamily="49" charset="0"/>
                <a:cs typeface="Courier New" panose="02070309020205020404" pitchFamily="49" charset="0"/>
              </a:rPr>
              <a:t> </a:t>
            </a:r>
            <a:r>
              <a:rPr lang="en-US" sz="1100" b="1" noProof="1">
                <a:solidFill>
                  <a:srgbClr val="DCDCAA"/>
                </a:solidFill>
                <a:effectLst/>
                <a:latin typeface="Courier New" panose="02070309020205020404" pitchFamily="49" charset="0"/>
                <a:cs typeface="Courier New" panose="02070309020205020404" pitchFamily="49" charset="0"/>
              </a:rPr>
              <a:t>length</a:t>
            </a:r>
            <a:r>
              <a:rPr lang="en-US" sz="1100" b="1" noProof="1">
                <a:solidFill>
                  <a:srgbClr val="B4B4B4"/>
                </a:solidFill>
                <a:effectLst/>
                <a:latin typeface="Courier New" panose="02070309020205020404" pitchFamily="49" charset="0"/>
                <a:cs typeface="Courier New" panose="02070309020205020404" pitchFamily="49" charset="0"/>
              </a:rPr>
              <a:t>(</a:t>
            </a:r>
            <a:r>
              <a:rPr lang="en-US" sz="1100" b="1" noProof="1">
                <a:solidFill>
                  <a:srgbClr val="DADADA"/>
                </a:solidFill>
                <a:effectLst/>
                <a:latin typeface="Courier New" panose="02070309020205020404" pitchFamily="49" charset="0"/>
                <a:cs typeface="Courier New" panose="02070309020205020404" pitchFamily="49" charset="0"/>
              </a:rPr>
              <a:t>p</a:t>
            </a:r>
            <a:r>
              <a:rPr lang="en-US" sz="1100" b="1" noProof="1">
                <a:solidFill>
                  <a:srgbClr val="B4B4B4"/>
                </a:solidFill>
                <a:effectLst/>
                <a:latin typeface="Courier New" panose="02070309020205020404" pitchFamily="49" charset="0"/>
                <a:cs typeface="Courier New" panose="02070309020205020404" pitchFamily="49" charset="0"/>
              </a:rPr>
              <a:t>)</a:t>
            </a:r>
            <a:r>
              <a:rPr lang="en-US" sz="1100" b="1" noProof="1">
                <a:solidFill>
                  <a:srgbClr val="DADADA"/>
                </a:solidFill>
                <a:effectLst/>
                <a:latin typeface="Courier New" panose="02070309020205020404" pitchFamily="49" charset="0"/>
                <a:cs typeface="Courier New" panose="02070309020205020404" pitchFamily="49" charset="0"/>
              </a:rPr>
              <a:t> </a:t>
            </a:r>
            <a:r>
              <a:rPr lang="en-US" sz="1100" b="1" noProof="1">
                <a:solidFill>
                  <a:srgbClr val="B4B4B4"/>
                </a:solidFill>
                <a:effectLst/>
                <a:latin typeface="Courier New" panose="02070309020205020404" pitchFamily="49" charset="0"/>
                <a:cs typeface="Courier New" panose="02070309020205020404" pitchFamily="49" charset="0"/>
              </a:rPr>
              <a:t>-</a:t>
            </a:r>
            <a:r>
              <a:rPr lang="en-US" sz="1100" b="1" noProof="1">
                <a:solidFill>
                  <a:srgbClr val="DADADA"/>
                </a:solidFill>
                <a:effectLst/>
                <a:latin typeface="Courier New" panose="02070309020205020404" pitchFamily="49" charset="0"/>
                <a:cs typeface="Courier New" panose="02070309020205020404" pitchFamily="49" charset="0"/>
              </a:rPr>
              <a:t> r</a:t>
            </a:r>
            <a:r>
              <a:rPr lang="en-US" sz="1100" b="1" noProof="1">
                <a:solidFill>
                  <a:srgbClr val="B4B4B4"/>
                </a:solidFill>
                <a:effectLst/>
                <a:latin typeface="Courier New" panose="02070309020205020404" pitchFamily="49" charset="0"/>
                <a:cs typeface="Courier New" panose="02070309020205020404" pitchFamily="49" charset="0"/>
              </a:rPr>
              <a:t>;</a:t>
            </a:r>
            <a:endParaRPr lang="en-US" sz="1100" b="1" noProof="1">
              <a:solidFill>
                <a:srgbClr val="DADADA"/>
              </a:solidFill>
              <a:effectLst/>
              <a:latin typeface="Courier New" panose="02070309020205020404" pitchFamily="49" charset="0"/>
              <a:cs typeface="Courier New" panose="02070309020205020404" pitchFamily="49" charset="0"/>
            </a:endParaRPr>
          </a:p>
          <a:p>
            <a:r>
              <a:rPr lang="en-US" sz="1100" b="1" noProof="1">
                <a:solidFill>
                  <a:srgbClr val="B4B4B4"/>
                </a:solidFill>
                <a:effectLst/>
                <a:latin typeface="Courier New" panose="02070309020205020404" pitchFamily="49" charset="0"/>
                <a:cs typeface="Courier New" panose="02070309020205020404" pitchFamily="49" charset="0"/>
              </a:rPr>
              <a:t>}</a:t>
            </a:r>
            <a:endParaRPr lang="en-US" sz="1100" b="1" noProof="1">
              <a:solidFill>
                <a:srgbClr val="DADADA"/>
              </a:solidFill>
              <a:effectLst/>
              <a:latin typeface="Courier New" panose="02070309020205020404" pitchFamily="49" charset="0"/>
              <a:cs typeface="Courier New" panose="02070309020205020404" pitchFamily="49" charset="0"/>
            </a:endParaRPr>
          </a:p>
          <a:p>
            <a:br>
              <a:rPr lang="en-US" sz="1100" b="1" noProof="1">
                <a:solidFill>
                  <a:srgbClr val="DADADA"/>
                </a:solidFill>
                <a:effectLst/>
                <a:latin typeface="Courier New" panose="02070309020205020404" pitchFamily="49" charset="0"/>
                <a:cs typeface="Courier New" panose="02070309020205020404" pitchFamily="49" charset="0"/>
              </a:rPr>
            </a:br>
            <a:r>
              <a:rPr lang="en-US" sz="1100" b="1" noProof="1">
                <a:solidFill>
                  <a:srgbClr val="DADADA"/>
                </a:solidFill>
                <a:effectLst/>
                <a:latin typeface="Courier New" panose="02070309020205020404" pitchFamily="49" charset="0"/>
                <a:cs typeface="Courier New" panose="02070309020205020404" pitchFamily="49" charset="0"/>
              </a:rPr>
              <a:t>vec4 </a:t>
            </a:r>
            <a:r>
              <a:rPr lang="en-US" sz="1100" b="1" noProof="1">
                <a:solidFill>
                  <a:srgbClr val="DCDCAA"/>
                </a:solidFill>
                <a:effectLst/>
                <a:latin typeface="Courier New" panose="02070309020205020404" pitchFamily="49" charset="0"/>
                <a:cs typeface="Courier New" panose="02070309020205020404" pitchFamily="49" charset="0"/>
              </a:rPr>
              <a:t>minWithColor</a:t>
            </a:r>
            <a:r>
              <a:rPr lang="en-US" sz="1100" b="1" noProof="1">
                <a:solidFill>
                  <a:srgbClr val="B4B4B4"/>
                </a:solidFill>
                <a:effectLst/>
                <a:latin typeface="Courier New" panose="02070309020205020404" pitchFamily="49" charset="0"/>
                <a:cs typeface="Courier New" panose="02070309020205020404" pitchFamily="49" charset="0"/>
              </a:rPr>
              <a:t>(</a:t>
            </a:r>
            <a:r>
              <a:rPr lang="en-US" sz="1100" b="1" noProof="1">
                <a:solidFill>
                  <a:srgbClr val="DADADA"/>
                </a:solidFill>
                <a:effectLst/>
                <a:latin typeface="Courier New" panose="02070309020205020404" pitchFamily="49" charset="0"/>
                <a:cs typeface="Courier New" panose="02070309020205020404" pitchFamily="49" charset="0"/>
              </a:rPr>
              <a:t>vec4 </a:t>
            </a:r>
            <a:r>
              <a:rPr lang="en-US" sz="1100" b="1" noProof="1">
                <a:solidFill>
                  <a:srgbClr val="9A9A9A"/>
                </a:solidFill>
                <a:effectLst/>
                <a:latin typeface="Courier New" panose="02070309020205020404" pitchFamily="49" charset="0"/>
                <a:cs typeface="Courier New" panose="02070309020205020404" pitchFamily="49" charset="0"/>
              </a:rPr>
              <a:t>obj1</a:t>
            </a:r>
            <a:r>
              <a:rPr lang="en-US" sz="1100" b="1" noProof="1">
                <a:solidFill>
                  <a:srgbClr val="B4B4B4"/>
                </a:solidFill>
                <a:effectLst/>
                <a:latin typeface="Courier New" panose="02070309020205020404" pitchFamily="49" charset="0"/>
                <a:cs typeface="Courier New" panose="02070309020205020404" pitchFamily="49" charset="0"/>
              </a:rPr>
              <a:t>,</a:t>
            </a:r>
            <a:r>
              <a:rPr lang="en-US" sz="1100" b="1" noProof="1">
                <a:solidFill>
                  <a:srgbClr val="DADADA"/>
                </a:solidFill>
                <a:effectLst/>
                <a:latin typeface="Courier New" panose="02070309020205020404" pitchFamily="49" charset="0"/>
                <a:cs typeface="Courier New" panose="02070309020205020404" pitchFamily="49" charset="0"/>
              </a:rPr>
              <a:t> vec4 </a:t>
            </a:r>
            <a:r>
              <a:rPr lang="en-US" sz="1100" b="1" noProof="1">
                <a:solidFill>
                  <a:srgbClr val="9A9A9A"/>
                </a:solidFill>
                <a:effectLst/>
                <a:latin typeface="Courier New" panose="02070309020205020404" pitchFamily="49" charset="0"/>
                <a:cs typeface="Courier New" panose="02070309020205020404" pitchFamily="49" charset="0"/>
              </a:rPr>
              <a:t>obj2</a:t>
            </a:r>
            <a:r>
              <a:rPr lang="en-US" sz="1100" b="1" noProof="1">
                <a:solidFill>
                  <a:srgbClr val="B4B4B4"/>
                </a:solidFill>
                <a:effectLst/>
                <a:latin typeface="Courier New" panose="02070309020205020404" pitchFamily="49" charset="0"/>
                <a:cs typeface="Courier New" panose="02070309020205020404" pitchFamily="49" charset="0"/>
              </a:rPr>
              <a:t>)</a:t>
            </a:r>
            <a:r>
              <a:rPr lang="en-US" sz="1100" b="1" noProof="1">
                <a:solidFill>
                  <a:srgbClr val="DADADA"/>
                </a:solidFill>
                <a:effectLst/>
                <a:latin typeface="Courier New" panose="02070309020205020404" pitchFamily="49" charset="0"/>
                <a:cs typeface="Courier New" panose="02070309020205020404" pitchFamily="49" charset="0"/>
              </a:rPr>
              <a:t> </a:t>
            </a:r>
            <a:r>
              <a:rPr lang="en-US" sz="1100" b="1" noProof="1">
                <a:solidFill>
                  <a:srgbClr val="B4B4B4"/>
                </a:solidFill>
                <a:effectLst/>
                <a:latin typeface="Courier New" panose="02070309020205020404" pitchFamily="49" charset="0"/>
                <a:cs typeface="Courier New" panose="02070309020205020404" pitchFamily="49" charset="0"/>
              </a:rPr>
              <a:t>{</a:t>
            </a:r>
            <a:endParaRPr lang="en-US" sz="1100" b="1" noProof="1">
              <a:solidFill>
                <a:srgbClr val="DADADA"/>
              </a:solidFill>
              <a:effectLst/>
              <a:latin typeface="Courier New" panose="02070309020205020404" pitchFamily="49" charset="0"/>
              <a:cs typeface="Courier New" panose="02070309020205020404" pitchFamily="49" charset="0"/>
            </a:endParaRPr>
          </a:p>
          <a:p>
            <a:r>
              <a:rPr lang="en-US" sz="1100" b="1" noProof="1">
                <a:solidFill>
                  <a:srgbClr val="D8A0DF"/>
                </a:solidFill>
                <a:effectLst/>
                <a:latin typeface="Courier New" panose="02070309020205020404" pitchFamily="49" charset="0"/>
                <a:cs typeface="Courier New" panose="02070309020205020404" pitchFamily="49" charset="0"/>
              </a:rPr>
              <a:t>  if</a:t>
            </a:r>
            <a:r>
              <a:rPr lang="en-US" sz="1100" b="1" noProof="1">
                <a:solidFill>
                  <a:srgbClr val="DADADA"/>
                </a:solidFill>
                <a:effectLst/>
                <a:latin typeface="Courier New" panose="02070309020205020404" pitchFamily="49" charset="0"/>
                <a:cs typeface="Courier New" panose="02070309020205020404" pitchFamily="49" charset="0"/>
              </a:rPr>
              <a:t> </a:t>
            </a:r>
            <a:r>
              <a:rPr lang="en-US" sz="1100" b="1" noProof="1">
                <a:solidFill>
                  <a:srgbClr val="B4B4B4"/>
                </a:solidFill>
                <a:effectLst/>
                <a:latin typeface="Courier New" panose="02070309020205020404" pitchFamily="49" charset="0"/>
                <a:cs typeface="Courier New" panose="02070309020205020404" pitchFamily="49" charset="0"/>
              </a:rPr>
              <a:t>(</a:t>
            </a:r>
            <a:r>
              <a:rPr lang="en-US" sz="1100" b="1" noProof="1">
                <a:solidFill>
                  <a:srgbClr val="9CDCFE"/>
                </a:solidFill>
                <a:effectLst/>
                <a:latin typeface="Courier New" panose="02070309020205020404" pitchFamily="49" charset="0"/>
                <a:cs typeface="Courier New" panose="02070309020205020404" pitchFamily="49" charset="0"/>
              </a:rPr>
              <a:t>obj2</a:t>
            </a:r>
            <a:r>
              <a:rPr lang="en-US" sz="1100" b="1" noProof="1">
                <a:solidFill>
                  <a:srgbClr val="B4B4B4"/>
                </a:solidFill>
                <a:effectLst/>
                <a:latin typeface="Courier New" panose="02070309020205020404" pitchFamily="49" charset="0"/>
                <a:cs typeface="Courier New" panose="02070309020205020404" pitchFamily="49" charset="0"/>
              </a:rPr>
              <a:t>.</a:t>
            </a:r>
            <a:r>
              <a:rPr lang="en-US" sz="1100" b="1" noProof="1">
                <a:solidFill>
                  <a:srgbClr val="9CDCFE"/>
                </a:solidFill>
                <a:effectLst/>
                <a:latin typeface="Courier New" panose="02070309020205020404" pitchFamily="49" charset="0"/>
                <a:cs typeface="Courier New" panose="02070309020205020404" pitchFamily="49" charset="0"/>
              </a:rPr>
              <a:t>a</a:t>
            </a:r>
            <a:r>
              <a:rPr lang="en-US" sz="1100" b="1" noProof="1">
                <a:solidFill>
                  <a:srgbClr val="DADADA"/>
                </a:solidFill>
                <a:effectLst/>
                <a:latin typeface="Courier New" panose="02070309020205020404" pitchFamily="49" charset="0"/>
                <a:cs typeface="Courier New" panose="02070309020205020404" pitchFamily="49" charset="0"/>
              </a:rPr>
              <a:t> </a:t>
            </a:r>
            <a:r>
              <a:rPr lang="en-US" sz="1100" b="1" noProof="1">
                <a:solidFill>
                  <a:srgbClr val="B4B4B4"/>
                </a:solidFill>
                <a:effectLst/>
                <a:latin typeface="Courier New" panose="02070309020205020404" pitchFamily="49" charset="0"/>
                <a:cs typeface="Courier New" panose="02070309020205020404" pitchFamily="49" charset="0"/>
              </a:rPr>
              <a:t>&lt;</a:t>
            </a:r>
            <a:r>
              <a:rPr lang="en-US" sz="1100" b="1" noProof="1">
                <a:solidFill>
                  <a:srgbClr val="DADADA"/>
                </a:solidFill>
                <a:effectLst/>
                <a:latin typeface="Courier New" panose="02070309020205020404" pitchFamily="49" charset="0"/>
                <a:cs typeface="Courier New" panose="02070309020205020404" pitchFamily="49" charset="0"/>
              </a:rPr>
              <a:t> </a:t>
            </a:r>
            <a:r>
              <a:rPr lang="en-US" sz="1100" b="1" noProof="1">
                <a:solidFill>
                  <a:srgbClr val="9CDCFE"/>
                </a:solidFill>
                <a:effectLst/>
                <a:latin typeface="Courier New" panose="02070309020205020404" pitchFamily="49" charset="0"/>
                <a:cs typeface="Courier New" panose="02070309020205020404" pitchFamily="49" charset="0"/>
              </a:rPr>
              <a:t>obj1</a:t>
            </a:r>
            <a:r>
              <a:rPr lang="en-US" sz="1100" b="1" noProof="1">
                <a:solidFill>
                  <a:srgbClr val="B4B4B4"/>
                </a:solidFill>
                <a:effectLst/>
                <a:latin typeface="Courier New" panose="02070309020205020404" pitchFamily="49" charset="0"/>
                <a:cs typeface="Courier New" panose="02070309020205020404" pitchFamily="49" charset="0"/>
              </a:rPr>
              <a:t>.</a:t>
            </a:r>
            <a:r>
              <a:rPr lang="en-US" sz="1100" b="1" noProof="1">
                <a:solidFill>
                  <a:srgbClr val="9CDCFE"/>
                </a:solidFill>
                <a:effectLst/>
                <a:latin typeface="Courier New" panose="02070309020205020404" pitchFamily="49" charset="0"/>
                <a:cs typeface="Courier New" panose="02070309020205020404" pitchFamily="49" charset="0"/>
              </a:rPr>
              <a:t>a</a:t>
            </a:r>
            <a:r>
              <a:rPr lang="en-US" sz="1100" b="1" noProof="1">
                <a:solidFill>
                  <a:srgbClr val="B4B4B4"/>
                </a:solidFill>
                <a:effectLst/>
                <a:latin typeface="Courier New" panose="02070309020205020404" pitchFamily="49" charset="0"/>
                <a:cs typeface="Courier New" panose="02070309020205020404" pitchFamily="49" charset="0"/>
              </a:rPr>
              <a:t>)</a:t>
            </a:r>
            <a:r>
              <a:rPr lang="en-US" sz="1100" b="1" noProof="1">
                <a:solidFill>
                  <a:srgbClr val="DADADA"/>
                </a:solidFill>
                <a:effectLst/>
                <a:latin typeface="Courier New" panose="02070309020205020404" pitchFamily="49" charset="0"/>
                <a:cs typeface="Courier New" panose="02070309020205020404" pitchFamily="49" charset="0"/>
              </a:rPr>
              <a:t> </a:t>
            </a:r>
            <a:r>
              <a:rPr lang="en-US" sz="1100" b="1" noProof="1">
                <a:solidFill>
                  <a:srgbClr val="D8A0DF"/>
                </a:solidFill>
                <a:effectLst/>
                <a:latin typeface="Courier New" panose="02070309020205020404" pitchFamily="49" charset="0"/>
                <a:cs typeface="Courier New" panose="02070309020205020404" pitchFamily="49" charset="0"/>
              </a:rPr>
              <a:t>return</a:t>
            </a:r>
            <a:r>
              <a:rPr lang="en-US" sz="1100" b="1" noProof="1">
                <a:solidFill>
                  <a:srgbClr val="DADADA"/>
                </a:solidFill>
                <a:effectLst/>
                <a:latin typeface="Courier New" panose="02070309020205020404" pitchFamily="49" charset="0"/>
                <a:cs typeface="Courier New" panose="02070309020205020404" pitchFamily="49" charset="0"/>
              </a:rPr>
              <a:t> obj2</a:t>
            </a:r>
            <a:r>
              <a:rPr lang="en-US" sz="1100" b="1" noProof="1">
                <a:solidFill>
                  <a:srgbClr val="B4B4B4"/>
                </a:solidFill>
                <a:effectLst/>
                <a:latin typeface="Courier New" panose="02070309020205020404" pitchFamily="49" charset="0"/>
                <a:cs typeface="Courier New" panose="02070309020205020404" pitchFamily="49" charset="0"/>
              </a:rPr>
              <a:t>;</a:t>
            </a:r>
            <a:endParaRPr lang="en-US" sz="1100" b="1" noProof="1">
              <a:solidFill>
                <a:srgbClr val="DADADA"/>
              </a:solidFill>
              <a:effectLst/>
              <a:latin typeface="Courier New" panose="02070309020205020404" pitchFamily="49" charset="0"/>
              <a:cs typeface="Courier New" panose="02070309020205020404" pitchFamily="49" charset="0"/>
            </a:endParaRPr>
          </a:p>
          <a:p>
            <a:r>
              <a:rPr lang="en-US" sz="1100" b="1" noProof="1">
                <a:solidFill>
                  <a:srgbClr val="D8A0DF"/>
                </a:solidFill>
                <a:effectLst/>
                <a:latin typeface="Courier New" panose="02070309020205020404" pitchFamily="49" charset="0"/>
                <a:cs typeface="Courier New" panose="02070309020205020404" pitchFamily="49" charset="0"/>
              </a:rPr>
              <a:t>  return</a:t>
            </a:r>
            <a:r>
              <a:rPr lang="en-US" sz="1100" b="1" noProof="1">
                <a:solidFill>
                  <a:srgbClr val="DADADA"/>
                </a:solidFill>
                <a:effectLst/>
                <a:latin typeface="Courier New" panose="02070309020205020404" pitchFamily="49" charset="0"/>
                <a:cs typeface="Courier New" panose="02070309020205020404" pitchFamily="49" charset="0"/>
              </a:rPr>
              <a:t> obj1</a:t>
            </a:r>
            <a:r>
              <a:rPr lang="en-US" sz="1100" b="1" noProof="1">
                <a:solidFill>
                  <a:srgbClr val="B4B4B4"/>
                </a:solidFill>
                <a:effectLst/>
                <a:latin typeface="Courier New" panose="02070309020205020404" pitchFamily="49" charset="0"/>
                <a:cs typeface="Courier New" panose="02070309020205020404" pitchFamily="49" charset="0"/>
              </a:rPr>
              <a:t>;</a:t>
            </a:r>
            <a:endParaRPr lang="en-US" sz="1100" b="1" noProof="1">
              <a:solidFill>
                <a:srgbClr val="DADADA"/>
              </a:solidFill>
              <a:effectLst/>
              <a:latin typeface="Courier New" panose="02070309020205020404" pitchFamily="49" charset="0"/>
              <a:cs typeface="Courier New" panose="02070309020205020404" pitchFamily="49" charset="0"/>
            </a:endParaRPr>
          </a:p>
          <a:p>
            <a:r>
              <a:rPr lang="en-US" sz="1100" b="1" noProof="1">
                <a:solidFill>
                  <a:srgbClr val="B4B4B4"/>
                </a:solidFill>
                <a:effectLst/>
                <a:latin typeface="Courier New" panose="02070309020205020404" pitchFamily="49" charset="0"/>
                <a:cs typeface="Courier New" panose="02070309020205020404" pitchFamily="49" charset="0"/>
              </a:rPr>
              <a:t>}</a:t>
            </a:r>
            <a:endParaRPr lang="en-US" sz="1100" b="1" noProof="1">
              <a:solidFill>
                <a:srgbClr val="DADADA"/>
              </a:solidFill>
              <a:effectLst/>
              <a:latin typeface="Courier New" panose="02070309020205020404" pitchFamily="49" charset="0"/>
              <a:cs typeface="Courier New" panose="02070309020205020404" pitchFamily="49" charset="0"/>
            </a:endParaRPr>
          </a:p>
          <a:p>
            <a:br>
              <a:rPr lang="en-US" sz="1100" b="1" noProof="1">
                <a:solidFill>
                  <a:srgbClr val="DADADA"/>
                </a:solidFill>
                <a:effectLst/>
                <a:latin typeface="Courier New" panose="02070309020205020404" pitchFamily="49" charset="0"/>
                <a:cs typeface="Courier New" panose="02070309020205020404" pitchFamily="49" charset="0"/>
              </a:rPr>
            </a:br>
            <a:r>
              <a:rPr lang="en-US" sz="1100" b="1" noProof="1">
                <a:solidFill>
                  <a:srgbClr val="DADADA"/>
                </a:solidFill>
                <a:effectLst/>
                <a:latin typeface="Courier New" panose="02070309020205020404" pitchFamily="49" charset="0"/>
                <a:cs typeface="Courier New" panose="02070309020205020404" pitchFamily="49" charset="0"/>
              </a:rPr>
              <a:t>vec4 </a:t>
            </a:r>
            <a:r>
              <a:rPr lang="en-US" sz="1100" b="1" noProof="1">
                <a:solidFill>
                  <a:srgbClr val="DCDCAA"/>
                </a:solidFill>
                <a:effectLst/>
                <a:latin typeface="Courier New" panose="02070309020205020404" pitchFamily="49" charset="0"/>
                <a:cs typeface="Courier New" panose="02070309020205020404" pitchFamily="49" charset="0"/>
              </a:rPr>
              <a:t>sdScene</a:t>
            </a:r>
            <a:r>
              <a:rPr lang="en-US" sz="1100" b="1" noProof="1">
                <a:solidFill>
                  <a:srgbClr val="B4B4B4"/>
                </a:solidFill>
                <a:effectLst/>
                <a:latin typeface="Courier New" panose="02070309020205020404" pitchFamily="49" charset="0"/>
                <a:cs typeface="Courier New" panose="02070309020205020404" pitchFamily="49" charset="0"/>
              </a:rPr>
              <a:t>(</a:t>
            </a:r>
            <a:r>
              <a:rPr lang="en-US" sz="1100" b="1" noProof="1">
                <a:solidFill>
                  <a:srgbClr val="DADADA"/>
                </a:solidFill>
                <a:effectLst/>
                <a:latin typeface="Courier New" panose="02070309020205020404" pitchFamily="49" charset="0"/>
                <a:cs typeface="Courier New" panose="02070309020205020404" pitchFamily="49" charset="0"/>
              </a:rPr>
              <a:t>vec3 </a:t>
            </a:r>
            <a:r>
              <a:rPr lang="en-US" sz="1100" b="1" noProof="1">
                <a:solidFill>
                  <a:srgbClr val="9A9A9A"/>
                </a:solidFill>
                <a:effectLst/>
                <a:latin typeface="Courier New" panose="02070309020205020404" pitchFamily="49" charset="0"/>
                <a:cs typeface="Courier New" panose="02070309020205020404" pitchFamily="49" charset="0"/>
              </a:rPr>
              <a:t>p</a:t>
            </a:r>
            <a:r>
              <a:rPr lang="en-US" sz="1100" b="1" noProof="1">
                <a:solidFill>
                  <a:srgbClr val="B4B4B4"/>
                </a:solidFill>
                <a:effectLst/>
                <a:latin typeface="Courier New" panose="02070309020205020404" pitchFamily="49" charset="0"/>
                <a:cs typeface="Courier New" panose="02070309020205020404" pitchFamily="49" charset="0"/>
              </a:rPr>
              <a:t>)</a:t>
            </a:r>
            <a:r>
              <a:rPr lang="en-US" sz="1100" b="1" noProof="1">
                <a:solidFill>
                  <a:srgbClr val="DADADA"/>
                </a:solidFill>
                <a:effectLst/>
                <a:latin typeface="Courier New" panose="02070309020205020404" pitchFamily="49" charset="0"/>
                <a:cs typeface="Courier New" panose="02070309020205020404" pitchFamily="49" charset="0"/>
              </a:rPr>
              <a:t> </a:t>
            </a:r>
            <a:r>
              <a:rPr lang="en-US" sz="1100" b="1" noProof="1">
                <a:solidFill>
                  <a:srgbClr val="B4B4B4"/>
                </a:solidFill>
                <a:effectLst/>
                <a:latin typeface="Courier New" panose="02070309020205020404" pitchFamily="49" charset="0"/>
                <a:cs typeface="Courier New" panose="02070309020205020404" pitchFamily="49" charset="0"/>
              </a:rPr>
              <a:t>{</a:t>
            </a:r>
            <a:endParaRPr lang="en-US" sz="1100" b="1" noProof="1">
              <a:solidFill>
                <a:srgbClr val="DADADA"/>
              </a:solidFill>
              <a:effectLst/>
              <a:latin typeface="Courier New" panose="02070309020205020404" pitchFamily="49" charset="0"/>
              <a:cs typeface="Courier New" panose="02070309020205020404" pitchFamily="49" charset="0"/>
            </a:endParaRPr>
          </a:p>
          <a:p>
            <a:r>
              <a:rPr lang="en-US" sz="1100" b="1" noProof="1">
                <a:solidFill>
                  <a:srgbClr val="DADADA"/>
                </a:solidFill>
                <a:effectLst/>
                <a:latin typeface="Courier New" panose="02070309020205020404" pitchFamily="49" charset="0"/>
                <a:cs typeface="Courier New" panose="02070309020205020404" pitchFamily="49" charset="0"/>
              </a:rPr>
              <a:t>  vec4 sphereLeft </a:t>
            </a:r>
            <a:r>
              <a:rPr lang="en-US" sz="1100" b="1" noProof="1">
                <a:solidFill>
                  <a:srgbClr val="B4B4B4"/>
                </a:solidFill>
                <a:effectLst/>
                <a:latin typeface="Courier New" panose="02070309020205020404" pitchFamily="49" charset="0"/>
                <a:cs typeface="Courier New" panose="02070309020205020404" pitchFamily="49" charset="0"/>
              </a:rPr>
              <a:t>=</a:t>
            </a:r>
            <a:r>
              <a:rPr lang="en-US" sz="1100" b="1" noProof="1">
                <a:solidFill>
                  <a:srgbClr val="DADADA"/>
                </a:solidFill>
                <a:effectLst/>
                <a:latin typeface="Courier New" panose="02070309020205020404" pitchFamily="49" charset="0"/>
                <a:cs typeface="Courier New" panose="02070309020205020404" pitchFamily="49" charset="0"/>
              </a:rPr>
              <a:t> </a:t>
            </a:r>
            <a:r>
              <a:rPr lang="en-US" sz="1100" b="1" noProof="1">
                <a:solidFill>
                  <a:srgbClr val="DCDCAA"/>
                </a:solidFill>
                <a:effectLst/>
                <a:latin typeface="Courier New" panose="02070309020205020404" pitchFamily="49" charset="0"/>
                <a:cs typeface="Courier New" panose="02070309020205020404" pitchFamily="49" charset="0"/>
              </a:rPr>
              <a:t>vec4</a:t>
            </a:r>
            <a:r>
              <a:rPr lang="en-US" sz="1100" b="1" noProof="1">
                <a:solidFill>
                  <a:srgbClr val="B4B4B4"/>
                </a:solidFill>
                <a:effectLst/>
                <a:latin typeface="Courier New" panose="02070309020205020404" pitchFamily="49" charset="0"/>
                <a:cs typeface="Courier New" panose="02070309020205020404" pitchFamily="49" charset="0"/>
              </a:rPr>
              <a:t>(</a:t>
            </a:r>
            <a:r>
              <a:rPr lang="en-US" sz="1100" b="1" noProof="1">
                <a:solidFill>
                  <a:srgbClr val="DCDCAA"/>
                </a:solidFill>
                <a:effectLst/>
                <a:latin typeface="Courier New" panose="02070309020205020404" pitchFamily="49" charset="0"/>
                <a:cs typeface="Courier New" panose="02070309020205020404" pitchFamily="49" charset="0"/>
              </a:rPr>
              <a:t>vec3</a:t>
            </a:r>
            <a:r>
              <a:rPr lang="en-US" sz="1100" b="1" noProof="1">
                <a:solidFill>
                  <a:srgbClr val="B4B4B4"/>
                </a:solidFill>
                <a:effectLst/>
                <a:latin typeface="Courier New" panose="02070309020205020404" pitchFamily="49" charset="0"/>
                <a:cs typeface="Courier New" panose="02070309020205020404" pitchFamily="49" charset="0"/>
              </a:rPr>
              <a:t>(</a:t>
            </a:r>
            <a:r>
              <a:rPr lang="en-US" sz="1100" b="1" noProof="1">
                <a:solidFill>
                  <a:srgbClr val="B5CEA8"/>
                </a:solidFill>
                <a:effectLst/>
                <a:latin typeface="Courier New" panose="02070309020205020404" pitchFamily="49" charset="0"/>
                <a:cs typeface="Courier New" panose="02070309020205020404" pitchFamily="49" charset="0"/>
              </a:rPr>
              <a:t>0.1</a:t>
            </a:r>
            <a:r>
              <a:rPr lang="en-US" sz="1100" b="1" noProof="1">
                <a:solidFill>
                  <a:srgbClr val="B4B4B4"/>
                </a:solidFill>
                <a:effectLst/>
                <a:latin typeface="Courier New" panose="02070309020205020404" pitchFamily="49" charset="0"/>
                <a:cs typeface="Courier New" panose="02070309020205020404" pitchFamily="49" charset="0"/>
              </a:rPr>
              <a:t>,</a:t>
            </a:r>
            <a:r>
              <a:rPr lang="en-US" sz="1100" b="1" noProof="1">
                <a:solidFill>
                  <a:srgbClr val="DADADA"/>
                </a:solidFill>
                <a:effectLst/>
                <a:latin typeface="Courier New" panose="02070309020205020404" pitchFamily="49" charset="0"/>
                <a:cs typeface="Courier New" panose="02070309020205020404" pitchFamily="49" charset="0"/>
              </a:rPr>
              <a:t> </a:t>
            </a:r>
            <a:r>
              <a:rPr lang="en-US" sz="1100" b="1" noProof="1">
                <a:solidFill>
                  <a:srgbClr val="B5CEA8"/>
                </a:solidFill>
                <a:effectLst/>
                <a:latin typeface="Courier New" panose="02070309020205020404" pitchFamily="49" charset="0"/>
                <a:cs typeface="Courier New" panose="02070309020205020404" pitchFamily="49" charset="0"/>
              </a:rPr>
              <a:t>0.9</a:t>
            </a:r>
            <a:r>
              <a:rPr lang="en-US" sz="1100" b="1" noProof="1">
                <a:solidFill>
                  <a:srgbClr val="B4B4B4"/>
                </a:solidFill>
                <a:effectLst/>
                <a:latin typeface="Courier New" panose="02070309020205020404" pitchFamily="49" charset="0"/>
                <a:cs typeface="Courier New" panose="02070309020205020404" pitchFamily="49" charset="0"/>
              </a:rPr>
              <a:t>,</a:t>
            </a:r>
            <a:r>
              <a:rPr lang="en-US" sz="1100" b="1" noProof="1">
                <a:solidFill>
                  <a:srgbClr val="DADADA"/>
                </a:solidFill>
                <a:effectLst/>
                <a:latin typeface="Courier New" panose="02070309020205020404" pitchFamily="49" charset="0"/>
                <a:cs typeface="Courier New" panose="02070309020205020404" pitchFamily="49" charset="0"/>
              </a:rPr>
              <a:t> </a:t>
            </a:r>
            <a:r>
              <a:rPr lang="en-US" sz="1100" b="1" noProof="1">
                <a:solidFill>
                  <a:srgbClr val="B5CEA8"/>
                </a:solidFill>
                <a:effectLst/>
                <a:latin typeface="Courier New" panose="02070309020205020404" pitchFamily="49" charset="0"/>
                <a:cs typeface="Courier New" panose="02070309020205020404" pitchFamily="49" charset="0"/>
              </a:rPr>
              <a:t>0.3</a:t>
            </a:r>
            <a:r>
              <a:rPr lang="en-US" sz="1100" b="1" noProof="1">
                <a:solidFill>
                  <a:srgbClr val="B4B4B4"/>
                </a:solidFill>
                <a:effectLst/>
                <a:latin typeface="Courier New" panose="02070309020205020404" pitchFamily="49" charset="0"/>
                <a:cs typeface="Courier New" panose="02070309020205020404" pitchFamily="49" charset="0"/>
              </a:rPr>
              <a:t>),</a:t>
            </a:r>
            <a:r>
              <a:rPr lang="en-US" sz="1100" b="1" noProof="1">
                <a:solidFill>
                  <a:srgbClr val="DADADA"/>
                </a:solidFill>
                <a:effectLst/>
                <a:latin typeface="Courier New" panose="02070309020205020404" pitchFamily="49" charset="0"/>
                <a:cs typeface="Courier New" panose="02070309020205020404" pitchFamily="49" charset="0"/>
              </a:rPr>
              <a:t> </a:t>
            </a:r>
            <a:r>
              <a:rPr lang="en-US" sz="1100" b="1" noProof="1">
                <a:solidFill>
                  <a:srgbClr val="DCDCAA"/>
                </a:solidFill>
                <a:effectLst/>
                <a:latin typeface="Courier New" panose="02070309020205020404" pitchFamily="49" charset="0"/>
                <a:cs typeface="Courier New" panose="02070309020205020404" pitchFamily="49" charset="0"/>
              </a:rPr>
              <a:t>sdSphere</a:t>
            </a:r>
            <a:r>
              <a:rPr lang="en-US" sz="1100" b="1" noProof="1">
                <a:solidFill>
                  <a:srgbClr val="B4B4B4"/>
                </a:solidFill>
                <a:effectLst/>
                <a:latin typeface="Courier New" panose="02070309020205020404" pitchFamily="49" charset="0"/>
                <a:cs typeface="Courier New" panose="02070309020205020404" pitchFamily="49" charset="0"/>
              </a:rPr>
              <a:t>(</a:t>
            </a:r>
            <a:r>
              <a:rPr lang="en-US" sz="1100" b="1" noProof="1">
                <a:solidFill>
                  <a:srgbClr val="DADADA"/>
                </a:solidFill>
                <a:effectLst/>
                <a:latin typeface="Courier New" panose="02070309020205020404" pitchFamily="49" charset="0"/>
                <a:cs typeface="Courier New" panose="02070309020205020404" pitchFamily="49" charset="0"/>
              </a:rPr>
              <a:t>p </a:t>
            </a:r>
            <a:r>
              <a:rPr lang="en-US" sz="1100" b="1" noProof="1">
                <a:solidFill>
                  <a:srgbClr val="B4B4B4"/>
                </a:solidFill>
                <a:effectLst/>
                <a:latin typeface="Courier New" panose="02070309020205020404" pitchFamily="49" charset="0"/>
                <a:cs typeface="Courier New" panose="02070309020205020404" pitchFamily="49" charset="0"/>
              </a:rPr>
              <a:t>-</a:t>
            </a:r>
            <a:r>
              <a:rPr lang="en-US" sz="1100" b="1" noProof="1">
                <a:solidFill>
                  <a:srgbClr val="DADADA"/>
                </a:solidFill>
                <a:effectLst/>
                <a:latin typeface="Courier New" panose="02070309020205020404" pitchFamily="49" charset="0"/>
                <a:cs typeface="Courier New" panose="02070309020205020404" pitchFamily="49" charset="0"/>
              </a:rPr>
              <a:t> </a:t>
            </a:r>
            <a:r>
              <a:rPr lang="en-US" sz="1100" b="1" noProof="1">
                <a:solidFill>
                  <a:srgbClr val="DCDCAA"/>
                </a:solidFill>
                <a:effectLst/>
                <a:latin typeface="Courier New" panose="02070309020205020404" pitchFamily="49" charset="0"/>
                <a:cs typeface="Courier New" panose="02070309020205020404" pitchFamily="49" charset="0"/>
              </a:rPr>
              <a:t>vec3</a:t>
            </a:r>
            <a:r>
              <a:rPr lang="en-US" sz="1100" b="1" noProof="1">
                <a:solidFill>
                  <a:srgbClr val="B4B4B4"/>
                </a:solidFill>
                <a:effectLst/>
                <a:latin typeface="Courier New" panose="02070309020205020404" pitchFamily="49" charset="0"/>
                <a:cs typeface="Courier New" panose="02070309020205020404" pitchFamily="49" charset="0"/>
              </a:rPr>
              <a:t>(-</a:t>
            </a:r>
            <a:r>
              <a:rPr lang="en-US" sz="1100" b="1" noProof="1">
                <a:solidFill>
                  <a:srgbClr val="B5CEA8"/>
                </a:solidFill>
                <a:effectLst/>
                <a:latin typeface="Courier New" panose="02070309020205020404" pitchFamily="49" charset="0"/>
                <a:cs typeface="Courier New" panose="02070309020205020404" pitchFamily="49" charset="0"/>
              </a:rPr>
              <a:t>2.5</a:t>
            </a:r>
            <a:r>
              <a:rPr lang="en-US" sz="1100" b="1" noProof="1">
                <a:solidFill>
                  <a:srgbClr val="B4B4B4"/>
                </a:solidFill>
                <a:effectLst/>
                <a:latin typeface="Courier New" panose="02070309020205020404" pitchFamily="49" charset="0"/>
                <a:cs typeface="Courier New" panose="02070309020205020404" pitchFamily="49" charset="0"/>
              </a:rPr>
              <a:t>,</a:t>
            </a:r>
            <a:r>
              <a:rPr lang="en-US" sz="1100" b="1" noProof="1">
                <a:solidFill>
                  <a:srgbClr val="DADADA"/>
                </a:solidFill>
                <a:effectLst/>
                <a:latin typeface="Courier New" panose="02070309020205020404" pitchFamily="49" charset="0"/>
                <a:cs typeface="Courier New" panose="02070309020205020404" pitchFamily="49" charset="0"/>
              </a:rPr>
              <a:t> </a:t>
            </a:r>
            <a:r>
              <a:rPr lang="en-US" sz="1100" b="1" noProof="1">
                <a:solidFill>
                  <a:srgbClr val="B5CEA8"/>
                </a:solidFill>
                <a:effectLst/>
                <a:latin typeface="Courier New" panose="02070309020205020404" pitchFamily="49" charset="0"/>
                <a:cs typeface="Courier New" panose="02070309020205020404" pitchFamily="49" charset="0"/>
              </a:rPr>
              <a:t>0</a:t>
            </a:r>
            <a:r>
              <a:rPr lang="en-US" sz="1100" b="1" noProof="1">
                <a:solidFill>
                  <a:srgbClr val="B4B4B4"/>
                </a:solidFill>
                <a:effectLst/>
                <a:latin typeface="Courier New" panose="02070309020205020404" pitchFamily="49" charset="0"/>
                <a:cs typeface="Courier New" panose="02070309020205020404" pitchFamily="49" charset="0"/>
              </a:rPr>
              <a:t>,</a:t>
            </a:r>
            <a:r>
              <a:rPr lang="en-US" sz="1100" b="1" noProof="1">
                <a:solidFill>
                  <a:srgbClr val="DADADA"/>
                </a:solidFill>
                <a:effectLst/>
                <a:latin typeface="Courier New" panose="02070309020205020404" pitchFamily="49" charset="0"/>
                <a:cs typeface="Courier New" panose="02070309020205020404" pitchFamily="49" charset="0"/>
              </a:rPr>
              <a:t> </a:t>
            </a:r>
            <a:r>
              <a:rPr lang="en-US" sz="1100" b="1" noProof="1">
                <a:solidFill>
                  <a:srgbClr val="B4B4B4"/>
                </a:solidFill>
                <a:effectLst/>
                <a:latin typeface="Courier New" panose="02070309020205020404" pitchFamily="49" charset="0"/>
                <a:cs typeface="Courier New" panose="02070309020205020404" pitchFamily="49" charset="0"/>
              </a:rPr>
              <a:t>-</a:t>
            </a:r>
            <a:r>
              <a:rPr lang="en-US" sz="1100" b="1" noProof="1">
                <a:solidFill>
                  <a:srgbClr val="B5CEA8"/>
                </a:solidFill>
                <a:effectLst/>
                <a:latin typeface="Courier New" panose="02070309020205020404" pitchFamily="49" charset="0"/>
                <a:cs typeface="Courier New" panose="02070309020205020404" pitchFamily="49" charset="0"/>
              </a:rPr>
              <a:t>2</a:t>
            </a:r>
            <a:r>
              <a:rPr lang="en-US" sz="1100" b="1" noProof="1">
                <a:solidFill>
                  <a:srgbClr val="B4B4B4"/>
                </a:solidFill>
                <a:effectLst/>
                <a:latin typeface="Courier New" panose="02070309020205020404" pitchFamily="49" charset="0"/>
                <a:cs typeface="Courier New" panose="02070309020205020404" pitchFamily="49" charset="0"/>
              </a:rPr>
              <a:t>),</a:t>
            </a:r>
            <a:r>
              <a:rPr lang="en-US" sz="1100" b="1" noProof="1">
                <a:solidFill>
                  <a:srgbClr val="DADADA"/>
                </a:solidFill>
                <a:effectLst/>
                <a:latin typeface="Courier New" panose="02070309020205020404" pitchFamily="49" charset="0"/>
                <a:cs typeface="Courier New" panose="02070309020205020404" pitchFamily="49" charset="0"/>
              </a:rPr>
              <a:t> </a:t>
            </a:r>
            <a:r>
              <a:rPr lang="en-US" sz="1100" b="1" noProof="1">
                <a:solidFill>
                  <a:srgbClr val="B5CEA8"/>
                </a:solidFill>
                <a:effectLst/>
                <a:latin typeface="Courier New" panose="02070309020205020404" pitchFamily="49" charset="0"/>
                <a:cs typeface="Courier New" panose="02070309020205020404" pitchFamily="49" charset="0"/>
              </a:rPr>
              <a:t>2.0</a:t>
            </a:r>
            <a:r>
              <a:rPr lang="en-US" sz="1100" b="1" noProof="1">
                <a:solidFill>
                  <a:srgbClr val="B4B4B4"/>
                </a:solidFill>
                <a:effectLst/>
                <a:latin typeface="Courier New" panose="02070309020205020404" pitchFamily="49" charset="0"/>
                <a:cs typeface="Courier New" panose="02070309020205020404" pitchFamily="49" charset="0"/>
              </a:rPr>
              <a:t>));</a:t>
            </a:r>
            <a:endParaRPr lang="en-US" sz="1100" b="1" noProof="1">
              <a:solidFill>
                <a:srgbClr val="DADADA"/>
              </a:solidFill>
              <a:effectLst/>
              <a:latin typeface="Courier New" panose="02070309020205020404" pitchFamily="49" charset="0"/>
              <a:cs typeface="Courier New" panose="02070309020205020404" pitchFamily="49" charset="0"/>
            </a:endParaRPr>
          </a:p>
          <a:p>
            <a:r>
              <a:rPr lang="en-US" sz="1100" b="1" noProof="1">
                <a:solidFill>
                  <a:srgbClr val="DADADA"/>
                </a:solidFill>
                <a:effectLst/>
                <a:latin typeface="Courier New" panose="02070309020205020404" pitchFamily="49" charset="0"/>
                <a:cs typeface="Courier New" panose="02070309020205020404" pitchFamily="49" charset="0"/>
              </a:rPr>
              <a:t>  vec4 sphereRight </a:t>
            </a:r>
            <a:r>
              <a:rPr lang="en-US" sz="1100" b="1" noProof="1">
                <a:solidFill>
                  <a:srgbClr val="B4B4B4"/>
                </a:solidFill>
                <a:effectLst/>
                <a:latin typeface="Courier New" panose="02070309020205020404" pitchFamily="49" charset="0"/>
                <a:cs typeface="Courier New" panose="02070309020205020404" pitchFamily="49" charset="0"/>
              </a:rPr>
              <a:t>=</a:t>
            </a:r>
            <a:r>
              <a:rPr lang="en-US" sz="1100" b="1" noProof="1">
                <a:solidFill>
                  <a:srgbClr val="DADADA"/>
                </a:solidFill>
                <a:effectLst/>
                <a:latin typeface="Courier New" panose="02070309020205020404" pitchFamily="49" charset="0"/>
                <a:cs typeface="Courier New" panose="02070309020205020404" pitchFamily="49" charset="0"/>
              </a:rPr>
              <a:t> </a:t>
            </a:r>
            <a:r>
              <a:rPr lang="en-US" sz="1100" b="1" noProof="1">
                <a:solidFill>
                  <a:srgbClr val="DCDCAA"/>
                </a:solidFill>
                <a:effectLst/>
                <a:latin typeface="Courier New" panose="02070309020205020404" pitchFamily="49" charset="0"/>
                <a:cs typeface="Courier New" panose="02070309020205020404" pitchFamily="49" charset="0"/>
              </a:rPr>
              <a:t>vec4</a:t>
            </a:r>
            <a:r>
              <a:rPr lang="en-US" sz="1100" b="1" noProof="1">
                <a:solidFill>
                  <a:srgbClr val="B4B4B4"/>
                </a:solidFill>
                <a:effectLst/>
                <a:latin typeface="Courier New" panose="02070309020205020404" pitchFamily="49" charset="0"/>
                <a:cs typeface="Courier New" panose="02070309020205020404" pitchFamily="49" charset="0"/>
              </a:rPr>
              <a:t>(</a:t>
            </a:r>
            <a:r>
              <a:rPr lang="en-US" sz="1100" b="1" noProof="1">
                <a:solidFill>
                  <a:srgbClr val="DCDCAA"/>
                </a:solidFill>
                <a:effectLst/>
                <a:latin typeface="Courier New" panose="02070309020205020404" pitchFamily="49" charset="0"/>
                <a:cs typeface="Courier New" panose="02070309020205020404" pitchFamily="49" charset="0"/>
              </a:rPr>
              <a:t>vec3</a:t>
            </a:r>
            <a:r>
              <a:rPr lang="en-US" sz="1100" b="1" noProof="1">
                <a:solidFill>
                  <a:srgbClr val="B4B4B4"/>
                </a:solidFill>
                <a:effectLst/>
                <a:latin typeface="Courier New" panose="02070309020205020404" pitchFamily="49" charset="0"/>
                <a:cs typeface="Courier New" panose="02070309020205020404" pitchFamily="49" charset="0"/>
              </a:rPr>
              <a:t>(</a:t>
            </a:r>
            <a:r>
              <a:rPr lang="en-US" sz="1100" b="1" noProof="1">
                <a:solidFill>
                  <a:srgbClr val="B5CEA8"/>
                </a:solidFill>
                <a:effectLst/>
                <a:latin typeface="Courier New" panose="02070309020205020404" pitchFamily="49" charset="0"/>
                <a:cs typeface="Courier New" panose="02070309020205020404" pitchFamily="49" charset="0"/>
              </a:rPr>
              <a:t>0.1</a:t>
            </a:r>
            <a:r>
              <a:rPr lang="en-US" sz="1100" b="1" noProof="1">
                <a:solidFill>
                  <a:srgbClr val="B4B4B4"/>
                </a:solidFill>
                <a:effectLst/>
                <a:latin typeface="Courier New" panose="02070309020205020404" pitchFamily="49" charset="0"/>
                <a:cs typeface="Courier New" panose="02070309020205020404" pitchFamily="49" charset="0"/>
              </a:rPr>
              <a:t>,</a:t>
            </a:r>
            <a:r>
              <a:rPr lang="en-US" sz="1100" b="1" noProof="1">
                <a:solidFill>
                  <a:srgbClr val="DADADA"/>
                </a:solidFill>
                <a:effectLst/>
                <a:latin typeface="Courier New" panose="02070309020205020404" pitchFamily="49" charset="0"/>
                <a:cs typeface="Courier New" panose="02070309020205020404" pitchFamily="49" charset="0"/>
              </a:rPr>
              <a:t> </a:t>
            </a:r>
            <a:r>
              <a:rPr lang="en-US" sz="1100" b="1" noProof="1">
                <a:solidFill>
                  <a:srgbClr val="B5CEA8"/>
                </a:solidFill>
                <a:effectLst/>
                <a:latin typeface="Courier New" panose="02070309020205020404" pitchFamily="49" charset="0"/>
                <a:cs typeface="Courier New" panose="02070309020205020404" pitchFamily="49" charset="0"/>
              </a:rPr>
              <a:t>0.3</a:t>
            </a:r>
            <a:r>
              <a:rPr lang="en-US" sz="1100" b="1" noProof="1">
                <a:solidFill>
                  <a:srgbClr val="B4B4B4"/>
                </a:solidFill>
                <a:effectLst/>
                <a:latin typeface="Courier New" panose="02070309020205020404" pitchFamily="49" charset="0"/>
                <a:cs typeface="Courier New" panose="02070309020205020404" pitchFamily="49" charset="0"/>
              </a:rPr>
              <a:t>,</a:t>
            </a:r>
            <a:r>
              <a:rPr lang="en-US" sz="1100" b="1" noProof="1">
                <a:solidFill>
                  <a:srgbClr val="DADADA"/>
                </a:solidFill>
                <a:effectLst/>
                <a:latin typeface="Courier New" panose="02070309020205020404" pitchFamily="49" charset="0"/>
                <a:cs typeface="Courier New" panose="02070309020205020404" pitchFamily="49" charset="0"/>
              </a:rPr>
              <a:t> </a:t>
            </a:r>
            <a:r>
              <a:rPr lang="en-US" sz="1100" b="1" noProof="1">
                <a:solidFill>
                  <a:srgbClr val="B5CEA8"/>
                </a:solidFill>
                <a:effectLst/>
                <a:latin typeface="Courier New" panose="02070309020205020404" pitchFamily="49" charset="0"/>
                <a:cs typeface="Courier New" panose="02070309020205020404" pitchFamily="49" charset="0"/>
              </a:rPr>
              <a:t>0.9</a:t>
            </a:r>
            <a:r>
              <a:rPr lang="en-US" sz="1100" b="1" noProof="1">
                <a:solidFill>
                  <a:srgbClr val="B4B4B4"/>
                </a:solidFill>
                <a:effectLst/>
                <a:latin typeface="Courier New" panose="02070309020205020404" pitchFamily="49" charset="0"/>
                <a:cs typeface="Courier New" panose="02070309020205020404" pitchFamily="49" charset="0"/>
              </a:rPr>
              <a:t>),</a:t>
            </a:r>
            <a:r>
              <a:rPr lang="en-US" sz="1100" b="1" noProof="1">
                <a:solidFill>
                  <a:srgbClr val="DADADA"/>
                </a:solidFill>
                <a:effectLst/>
                <a:latin typeface="Courier New" panose="02070309020205020404" pitchFamily="49" charset="0"/>
                <a:cs typeface="Courier New" panose="02070309020205020404" pitchFamily="49" charset="0"/>
              </a:rPr>
              <a:t> </a:t>
            </a:r>
            <a:r>
              <a:rPr lang="en-US" sz="1100" b="1" noProof="1">
                <a:solidFill>
                  <a:srgbClr val="DCDCAA"/>
                </a:solidFill>
                <a:effectLst/>
                <a:latin typeface="Courier New" panose="02070309020205020404" pitchFamily="49" charset="0"/>
                <a:cs typeface="Courier New" panose="02070309020205020404" pitchFamily="49" charset="0"/>
              </a:rPr>
              <a:t>sdSphere</a:t>
            </a:r>
            <a:r>
              <a:rPr lang="en-US" sz="1100" b="1" noProof="1">
                <a:solidFill>
                  <a:srgbClr val="B4B4B4"/>
                </a:solidFill>
                <a:effectLst/>
                <a:latin typeface="Courier New" panose="02070309020205020404" pitchFamily="49" charset="0"/>
                <a:cs typeface="Courier New" panose="02070309020205020404" pitchFamily="49" charset="0"/>
              </a:rPr>
              <a:t>(</a:t>
            </a:r>
            <a:r>
              <a:rPr lang="en-US" sz="1100" b="1" noProof="1">
                <a:solidFill>
                  <a:srgbClr val="DADADA"/>
                </a:solidFill>
                <a:effectLst/>
                <a:latin typeface="Courier New" panose="02070309020205020404" pitchFamily="49" charset="0"/>
                <a:cs typeface="Courier New" panose="02070309020205020404" pitchFamily="49" charset="0"/>
              </a:rPr>
              <a:t>p </a:t>
            </a:r>
            <a:r>
              <a:rPr lang="en-US" sz="1100" b="1" noProof="1">
                <a:solidFill>
                  <a:srgbClr val="B4B4B4"/>
                </a:solidFill>
                <a:effectLst/>
                <a:latin typeface="Courier New" panose="02070309020205020404" pitchFamily="49" charset="0"/>
                <a:cs typeface="Courier New" panose="02070309020205020404" pitchFamily="49" charset="0"/>
              </a:rPr>
              <a:t>-</a:t>
            </a:r>
            <a:r>
              <a:rPr lang="en-US" sz="1100" b="1" noProof="1">
                <a:solidFill>
                  <a:srgbClr val="DADADA"/>
                </a:solidFill>
                <a:effectLst/>
                <a:latin typeface="Courier New" panose="02070309020205020404" pitchFamily="49" charset="0"/>
                <a:cs typeface="Courier New" panose="02070309020205020404" pitchFamily="49" charset="0"/>
              </a:rPr>
              <a:t> </a:t>
            </a:r>
            <a:r>
              <a:rPr lang="en-US" sz="1100" b="1" noProof="1">
                <a:solidFill>
                  <a:srgbClr val="DCDCAA"/>
                </a:solidFill>
                <a:effectLst/>
                <a:latin typeface="Courier New" panose="02070309020205020404" pitchFamily="49" charset="0"/>
                <a:cs typeface="Courier New" panose="02070309020205020404" pitchFamily="49" charset="0"/>
              </a:rPr>
              <a:t>vec3</a:t>
            </a:r>
            <a:r>
              <a:rPr lang="en-US" sz="1100" b="1" noProof="1">
                <a:solidFill>
                  <a:srgbClr val="B4B4B4"/>
                </a:solidFill>
                <a:effectLst/>
                <a:latin typeface="Courier New" panose="02070309020205020404" pitchFamily="49" charset="0"/>
                <a:cs typeface="Courier New" panose="02070309020205020404" pitchFamily="49" charset="0"/>
              </a:rPr>
              <a:t>(</a:t>
            </a:r>
            <a:r>
              <a:rPr lang="en-US" sz="1100" b="1" noProof="1">
                <a:solidFill>
                  <a:srgbClr val="B5CEA8"/>
                </a:solidFill>
                <a:effectLst/>
                <a:latin typeface="Courier New" panose="02070309020205020404" pitchFamily="49" charset="0"/>
                <a:cs typeface="Courier New" panose="02070309020205020404" pitchFamily="49" charset="0"/>
              </a:rPr>
              <a:t>2.5</a:t>
            </a:r>
            <a:r>
              <a:rPr lang="en-US" sz="1100" b="1" noProof="1">
                <a:solidFill>
                  <a:srgbClr val="B4B4B4"/>
                </a:solidFill>
                <a:effectLst/>
                <a:latin typeface="Courier New" panose="02070309020205020404" pitchFamily="49" charset="0"/>
                <a:cs typeface="Courier New" panose="02070309020205020404" pitchFamily="49" charset="0"/>
              </a:rPr>
              <a:t>,</a:t>
            </a:r>
            <a:r>
              <a:rPr lang="en-US" sz="1100" b="1" noProof="1">
                <a:solidFill>
                  <a:srgbClr val="DADADA"/>
                </a:solidFill>
                <a:effectLst/>
                <a:latin typeface="Courier New" panose="02070309020205020404" pitchFamily="49" charset="0"/>
                <a:cs typeface="Courier New" panose="02070309020205020404" pitchFamily="49" charset="0"/>
              </a:rPr>
              <a:t> </a:t>
            </a:r>
            <a:r>
              <a:rPr lang="en-US" sz="1100" b="1" noProof="1">
                <a:solidFill>
                  <a:srgbClr val="B5CEA8"/>
                </a:solidFill>
                <a:effectLst/>
                <a:latin typeface="Courier New" panose="02070309020205020404" pitchFamily="49" charset="0"/>
                <a:cs typeface="Courier New" panose="02070309020205020404" pitchFamily="49" charset="0"/>
              </a:rPr>
              <a:t>0</a:t>
            </a:r>
            <a:r>
              <a:rPr lang="en-US" sz="1100" b="1" noProof="1">
                <a:solidFill>
                  <a:srgbClr val="B4B4B4"/>
                </a:solidFill>
                <a:effectLst/>
                <a:latin typeface="Courier New" panose="02070309020205020404" pitchFamily="49" charset="0"/>
                <a:cs typeface="Courier New" panose="02070309020205020404" pitchFamily="49" charset="0"/>
              </a:rPr>
              <a:t>,</a:t>
            </a:r>
            <a:r>
              <a:rPr lang="en-US" sz="1100" b="1" noProof="1">
                <a:solidFill>
                  <a:srgbClr val="DADADA"/>
                </a:solidFill>
                <a:effectLst/>
                <a:latin typeface="Courier New" panose="02070309020205020404" pitchFamily="49" charset="0"/>
                <a:cs typeface="Courier New" panose="02070309020205020404" pitchFamily="49" charset="0"/>
              </a:rPr>
              <a:t> </a:t>
            </a:r>
            <a:r>
              <a:rPr lang="en-US" sz="1100" b="1" noProof="1">
                <a:solidFill>
                  <a:srgbClr val="B4B4B4"/>
                </a:solidFill>
                <a:effectLst/>
                <a:latin typeface="Courier New" panose="02070309020205020404" pitchFamily="49" charset="0"/>
                <a:cs typeface="Courier New" panose="02070309020205020404" pitchFamily="49" charset="0"/>
              </a:rPr>
              <a:t>-</a:t>
            </a:r>
            <a:r>
              <a:rPr lang="en-US" sz="1100" b="1" noProof="1">
                <a:solidFill>
                  <a:srgbClr val="B5CEA8"/>
                </a:solidFill>
                <a:effectLst/>
                <a:latin typeface="Courier New" panose="02070309020205020404" pitchFamily="49" charset="0"/>
                <a:cs typeface="Courier New" panose="02070309020205020404" pitchFamily="49" charset="0"/>
              </a:rPr>
              <a:t>2</a:t>
            </a:r>
            <a:r>
              <a:rPr lang="en-US" sz="1100" b="1" noProof="1">
                <a:solidFill>
                  <a:srgbClr val="B4B4B4"/>
                </a:solidFill>
                <a:effectLst/>
                <a:latin typeface="Courier New" panose="02070309020205020404" pitchFamily="49" charset="0"/>
                <a:cs typeface="Courier New" panose="02070309020205020404" pitchFamily="49" charset="0"/>
              </a:rPr>
              <a:t>),</a:t>
            </a:r>
            <a:r>
              <a:rPr lang="en-US" sz="1100" b="1" noProof="1">
                <a:solidFill>
                  <a:srgbClr val="DADADA"/>
                </a:solidFill>
                <a:effectLst/>
                <a:latin typeface="Courier New" panose="02070309020205020404" pitchFamily="49" charset="0"/>
                <a:cs typeface="Courier New" panose="02070309020205020404" pitchFamily="49" charset="0"/>
              </a:rPr>
              <a:t> </a:t>
            </a:r>
            <a:r>
              <a:rPr lang="en-US" sz="1100" b="1" noProof="1">
                <a:solidFill>
                  <a:srgbClr val="B5CEA8"/>
                </a:solidFill>
                <a:effectLst/>
                <a:latin typeface="Courier New" panose="02070309020205020404" pitchFamily="49" charset="0"/>
                <a:cs typeface="Courier New" panose="02070309020205020404" pitchFamily="49" charset="0"/>
              </a:rPr>
              <a:t>2.0</a:t>
            </a:r>
            <a:r>
              <a:rPr lang="en-US" sz="1100" b="1" noProof="1">
                <a:solidFill>
                  <a:srgbClr val="B4B4B4"/>
                </a:solidFill>
                <a:effectLst/>
                <a:latin typeface="Courier New" panose="02070309020205020404" pitchFamily="49" charset="0"/>
                <a:cs typeface="Courier New" panose="02070309020205020404" pitchFamily="49" charset="0"/>
              </a:rPr>
              <a:t>));</a:t>
            </a:r>
            <a:endParaRPr lang="en-US" sz="1100" b="1" noProof="1">
              <a:solidFill>
                <a:srgbClr val="DADADA"/>
              </a:solidFill>
              <a:effectLst/>
              <a:latin typeface="Courier New" panose="02070309020205020404" pitchFamily="49" charset="0"/>
              <a:cs typeface="Courier New" panose="02070309020205020404" pitchFamily="49" charset="0"/>
            </a:endParaRPr>
          </a:p>
          <a:p>
            <a:r>
              <a:rPr lang="en-US" sz="1100" b="1" noProof="1">
                <a:solidFill>
                  <a:srgbClr val="DADADA"/>
                </a:solidFill>
                <a:effectLst/>
                <a:latin typeface="Courier New" panose="02070309020205020404" pitchFamily="49" charset="0"/>
                <a:cs typeface="Courier New" panose="02070309020205020404" pitchFamily="49" charset="0"/>
              </a:rPr>
              <a:t>  vec4 co </a:t>
            </a:r>
            <a:r>
              <a:rPr lang="en-US" sz="1100" b="1" noProof="1">
                <a:solidFill>
                  <a:srgbClr val="B4B4B4"/>
                </a:solidFill>
                <a:effectLst/>
                <a:latin typeface="Courier New" panose="02070309020205020404" pitchFamily="49" charset="0"/>
                <a:cs typeface="Courier New" panose="02070309020205020404" pitchFamily="49" charset="0"/>
              </a:rPr>
              <a:t>=</a:t>
            </a:r>
            <a:r>
              <a:rPr lang="en-US" sz="1100" b="1" noProof="1">
                <a:solidFill>
                  <a:srgbClr val="DADADA"/>
                </a:solidFill>
                <a:effectLst/>
                <a:latin typeface="Courier New" panose="02070309020205020404" pitchFamily="49" charset="0"/>
                <a:cs typeface="Courier New" panose="02070309020205020404" pitchFamily="49" charset="0"/>
              </a:rPr>
              <a:t> </a:t>
            </a:r>
            <a:r>
              <a:rPr lang="en-US" sz="1100" b="1" noProof="1">
                <a:solidFill>
                  <a:srgbClr val="DCDCAA"/>
                </a:solidFill>
                <a:effectLst/>
                <a:latin typeface="Courier New" panose="02070309020205020404" pitchFamily="49" charset="0"/>
                <a:cs typeface="Courier New" panose="02070309020205020404" pitchFamily="49" charset="0"/>
              </a:rPr>
              <a:t>minWithColor</a:t>
            </a:r>
            <a:r>
              <a:rPr lang="en-US" sz="1100" b="1" noProof="1">
                <a:solidFill>
                  <a:srgbClr val="B4B4B4"/>
                </a:solidFill>
                <a:effectLst/>
                <a:latin typeface="Courier New" panose="02070309020205020404" pitchFamily="49" charset="0"/>
                <a:cs typeface="Courier New" panose="02070309020205020404" pitchFamily="49" charset="0"/>
              </a:rPr>
              <a:t>(</a:t>
            </a:r>
            <a:r>
              <a:rPr lang="en-US" sz="1100" b="1" noProof="1">
                <a:solidFill>
                  <a:srgbClr val="DADADA"/>
                </a:solidFill>
                <a:effectLst/>
                <a:latin typeface="Courier New" panose="02070309020205020404" pitchFamily="49" charset="0"/>
                <a:cs typeface="Courier New" panose="02070309020205020404" pitchFamily="49" charset="0"/>
              </a:rPr>
              <a:t>sphereLeft</a:t>
            </a:r>
            <a:r>
              <a:rPr lang="en-US" sz="1100" b="1" noProof="1">
                <a:solidFill>
                  <a:srgbClr val="B4B4B4"/>
                </a:solidFill>
                <a:effectLst/>
                <a:latin typeface="Courier New" panose="02070309020205020404" pitchFamily="49" charset="0"/>
                <a:cs typeface="Courier New" panose="02070309020205020404" pitchFamily="49" charset="0"/>
              </a:rPr>
              <a:t>,</a:t>
            </a:r>
            <a:r>
              <a:rPr lang="en-US" sz="1100" b="1" noProof="1">
                <a:solidFill>
                  <a:srgbClr val="DADADA"/>
                </a:solidFill>
                <a:effectLst/>
                <a:latin typeface="Courier New" panose="02070309020205020404" pitchFamily="49" charset="0"/>
                <a:cs typeface="Courier New" panose="02070309020205020404" pitchFamily="49" charset="0"/>
              </a:rPr>
              <a:t> sphereRight</a:t>
            </a:r>
            <a:r>
              <a:rPr lang="en-US" sz="1100" b="1" noProof="1">
                <a:solidFill>
                  <a:srgbClr val="B4B4B4"/>
                </a:solidFill>
                <a:effectLst/>
                <a:latin typeface="Courier New" panose="02070309020205020404" pitchFamily="49" charset="0"/>
                <a:cs typeface="Courier New" panose="02070309020205020404" pitchFamily="49" charset="0"/>
              </a:rPr>
              <a:t>);</a:t>
            </a:r>
            <a:endParaRPr lang="en-US" sz="1100" b="1" noProof="1">
              <a:solidFill>
                <a:srgbClr val="DADADA"/>
              </a:solidFill>
              <a:effectLst/>
              <a:latin typeface="Courier New" panose="02070309020205020404" pitchFamily="49" charset="0"/>
              <a:cs typeface="Courier New" panose="02070309020205020404" pitchFamily="49" charset="0"/>
            </a:endParaRPr>
          </a:p>
          <a:p>
            <a:r>
              <a:rPr lang="en-US" sz="1100" b="1" noProof="1">
                <a:solidFill>
                  <a:srgbClr val="D8A0DF"/>
                </a:solidFill>
                <a:effectLst/>
                <a:latin typeface="Courier New" panose="02070309020205020404" pitchFamily="49" charset="0"/>
                <a:cs typeface="Courier New" panose="02070309020205020404" pitchFamily="49" charset="0"/>
              </a:rPr>
              <a:t>  return</a:t>
            </a:r>
            <a:r>
              <a:rPr lang="en-US" sz="1100" b="1" noProof="1">
                <a:solidFill>
                  <a:srgbClr val="DADADA"/>
                </a:solidFill>
                <a:effectLst/>
                <a:latin typeface="Courier New" panose="02070309020205020404" pitchFamily="49" charset="0"/>
                <a:cs typeface="Courier New" panose="02070309020205020404" pitchFamily="49" charset="0"/>
              </a:rPr>
              <a:t> co</a:t>
            </a:r>
            <a:r>
              <a:rPr lang="en-US" sz="1100" b="1" noProof="1">
                <a:solidFill>
                  <a:srgbClr val="B4B4B4"/>
                </a:solidFill>
                <a:effectLst/>
                <a:latin typeface="Courier New" panose="02070309020205020404" pitchFamily="49" charset="0"/>
                <a:cs typeface="Courier New" panose="02070309020205020404" pitchFamily="49" charset="0"/>
              </a:rPr>
              <a:t>;</a:t>
            </a:r>
            <a:endParaRPr lang="en-US" sz="1100" b="1" noProof="1">
              <a:solidFill>
                <a:srgbClr val="DADADA"/>
              </a:solidFill>
              <a:effectLst/>
              <a:latin typeface="Courier New" panose="02070309020205020404" pitchFamily="49" charset="0"/>
              <a:cs typeface="Courier New" panose="02070309020205020404" pitchFamily="49" charset="0"/>
            </a:endParaRPr>
          </a:p>
          <a:p>
            <a:r>
              <a:rPr lang="en-US" sz="1100" b="1" noProof="1">
                <a:solidFill>
                  <a:srgbClr val="B4B4B4"/>
                </a:solidFill>
                <a:effectLst/>
                <a:latin typeface="Courier New" panose="02070309020205020404" pitchFamily="49" charset="0"/>
                <a:cs typeface="Courier New" panose="02070309020205020404" pitchFamily="49" charset="0"/>
              </a:rPr>
              <a:t>}</a:t>
            </a:r>
            <a:endParaRPr lang="en-US" sz="1100" b="1" noProof="1">
              <a:solidFill>
                <a:srgbClr val="DADADA"/>
              </a:solidFill>
              <a:effectLst/>
              <a:latin typeface="Courier New" panose="02070309020205020404" pitchFamily="49" charset="0"/>
              <a:cs typeface="Courier New" panose="02070309020205020404" pitchFamily="49" charset="0"/>
            </a:endParaRPr>
          </a:p>
        </p:txBody>
      </p:sp>
      <p:pic>
        <p:nvPicPr>
          <p:cNvPr id="3" name="Picture 2">
            <a:extLst>
              <a:ext uri="{FF2B5EF4-FFF2-40B4-BE49-F238E27FC236}">
                <a16:creationId xmlns:a16="http://schemas.microsoft.com/office/drawing/2014/main" id="{CE18B5CE-0637-99EF-E20F-52F89A99E6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4362" y="3513367"/>
            <a:ext cx="3373087" cy="1897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2566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3"/>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500"/>
              <a:buFont typeface="Verdana"/>
              <a:buNone/>
            </a:pPr>
            <a:r>
              <a:rPr lang="pt-BR" sz="2500"/>
              <a:t>Artefatos na sombra devido a baixa amostragem</a:t>
            </a:r>
            <a:endParaRPr/>
          </a:p>
        </p:txBody>
      </p:sp>
      <p:sp>
        <p:nvSpPr>
          <p:cNvPr id="108" name="Google Shape;108;p13"/>
          <p:cNvSpPr txBox="1">
            <a:spLocks noGrp="1"/>
          </p:cNvSpPr>
          <p:nvPr>
            <p:ph type="body" idx="1"/>
          </p:nvPr>
        </p:nvSpPr>
        <p:spPr>
          <a:xfrm>
            <a:off x="3667874" y="1787704"/>
            <a:ext cx="5150905" cy="515938"/>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1400"/>
              <a:buFont typeface="Verdana"/>
              <a:buNone/>
            </a:pPr>
            <a:r>
              <a:rPr lang="pt-BR" sz="1400" b="1"/>
              <a:t>Sombras calculadas usando mapa de sombra</a:t>
            </a:r>
            <a:endParaRPr/>
          </a:p>
        </p:txBody>
      </p:sp>
      <p:sp>
        <p:nvSpPr>
          <p:cNvPr id="109" name="Google Shape;109;p13"/>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20</a:t>
            </a:fld>
            <a:endParaRPr/>
          </a:p>
        </p:txBody>
      </p:sp>
      <p:pic>
        <p:nvPicPr>
          <p:cNvPr id="110" name="Google Shape;110;p13" descr="page16image34807728"/>
          <p:cNvPicPr preferRelativeResize="0"/>
          <p:nvPr/>
        </p:nvPicPr>
        <p:blipFill rotWithShape="1">
          <a:blip r:embed="rId3">
            <a:alphaModFix/>
          </a:blip>
          <a:srcRect/>
          <a:stretch/>
        </p:blipFill>
        <p:spPr>
          <a:xfrm>
            <a:off x="390548" y="799173"/>
            <a:ext cx="3192761" cy="4614273"/>
          </a:xfrm>
          <a:prstGeom prst="rect">
            <a:avLst/>
          </a:prstGeom>
          <a:noFill/>
          <a:ln>
            <a:noFill/>
          </a:ln>
        </p:spPr>
      </p:pic>
      <p:sp>
        <p:nvSpPr>
          <p:cNvPr id="111" name="Google Shape;111;p13"/>
          <p:cNvSpPr txBox="1"/>
          <p:nvPr/>
        </p:nvSpPr>
        <p:spPr>
          <a:xfrm>
            <a:off x="3667874" y="3851096"/>
            <a:ext cx="5150905" cy="1255159"/>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chemeClr val="dk1"/>
              </a:buClr>
              <a:buSzPts val="1400"/>
              <a:buFont typeface="Verdana"/>
              <a:buNone/>
            </a:pPr>
            <a:r>
              <a:rPr lang="pt-BR" sz="1400" b="1">
                <a:solidFill>
                  <a:schemeClr val="dk1"/>
                </a:solidFill>
                <a:latin typeface="Verdana"/>
                <a:ea typeface="Verdana"/>
                <a:cs typeface="Verdana"/>
                <a:sym typeface="Verdana"/>
              </a:rPr>
              <a:t>Sombras usando ray tracing</a:t>
            </a:r>
            <a:endParaRPr sz="1400" b="1">
              <a:solidFill>
                <a:schemeClr val="dk1"/>
              </a:solidFill>
              <a:latin typeface="Verdana"/>
              <a:ea typeface="Verdana"/>
              <a:cs typeface="Verdana"/>
              <a:sym typeface="Verdana"/>
            </a:endParaRPr>
          </a:p>
          <a:p>
            <a:pPr marL="0" marR="0" lvl="0" indent="0" algn="l" rtl="0">
              <a:spcBef>
                <a:spcPts val="280"/>
              </a:spcBef>
              <a:spcAft>
                <a:spcPts val="0"/>
              </a:spcAft>
              <a:buClr>
                <a:schemeClr val="dk1"/>
              </a:buClr>
              <a:buSzPts val="1400"/>
              <a:buFont typeface="Verdana"/>
              <a:buNone/>
            </a:pPr>
            <a:r>
              <a:rPr lang="pt-BR" sz="1400" b="1">
                <a:solidFill>
                  <a:schemeClr val="dk1"/>
                </a:solidFill>
                <a:latin typeface="Verdana"/>
                <a:ea typeface="Verdana"/>
                <a:cs typeface="Verdana"/>
                <a:sym typeface="Verdana"/>
              </a:rPr>
              <a:t>(resultado do cálculo da visibilidade ao longo do raio entre o ponto de superfície e a luz diretamente usando ray tracing)</a:t>
            </a:r>
            <a:endParaRPr/>
          </a:p>
        </p:txBody>
      </p:sp>
      <p:sp>
        <p:nvSpPr>
          <p:cNvPr id="112" name="Google Shape;112;p13"/>
          <p:cNvSpPr/>
          <p:nvPr/>
        </p:nvSpPr>
        <p:spPr>
          <a:xfrm>
            <a:off x="390548" y="5435285"/>
            <a:ext cx="3532228" cy="2616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100" dirty="0">
                <a:solidFill>
                  <a:schemeClr val="dk1"/>
                </a:solidFill>
                <a:latin typeface="Arial"/>
                <a:ea typeface="Arial"/>
                <a:cs typeface="Arial"/>
                <a:sym typeface="Arial"/>
              </a:rPr>
              <a:t>crédito: Johnson et al. TOG 2005</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4"/>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Tipos de sombras (Hard vs Soft Shadows)</a:t>
            </a:r>
            <a:endParaRPr/>
          </a:p>
        </p:txBody>
      </p:sp>
      <p:sp>
        <p:nvSpPr>
          <p:cNvPr id="118" name="Google Shape;118;p14"/>
          <p:cNvSpPr txBox="1">
            <a:spLocks noGrp="1"/>
          </p:cNvSpPr>
          <p:nvPr>
            <p:ph type="body" idx="1"/>
          </p:nvPr>
        </p:nvSpPr>
        <p:spPr>
          <a:xfrm>
            <a:off x="588029" y="4325420"/>
            <a:ext cx="3693824" cy="1009724"/>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800"/>
              <a:buNone/>
            </a:pPr>
            <a:r>
              <a:rPr lang="pt-BR" sz="1600" b="1"/>
              <a:t>Hard shadows</a:t>
            </a:r>
            <a:endParaRPr sz="1600" b="1"/>
          </a:p>
          <a:p>
            <a:pPr marL="0" lvl="0" indent="0" algn="ctr" rtl="0">
              <a:spcBef>
                <a:spcPts val="360"/>
              </a:spcBef>
              <a:spcAft>
                <a:spcPts val="0"/>
              </a:spcAft>
              <a:buClr>
                <a:schemeClr val="dk1"/>
              </a:buClr>
              <a:buSzPts val="1800"/>
              <a:buNone/>
            </a:pPr>
            <a:r>
              <a:rPr lang="pt-BR" sz="1600"/>
              <a:t>(criadas por uma luz pontual)</a:t>
            </a:r>
            <a:endParaRPr sz="1800"/>
          </a:p>
        </p:txBody>
      </p:sp>
      <p:sp>
        <p:nvSpPr>
          <p:cNvPr id="119" name="Google Shape;119;p14"/>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21</a:t>
            </a:fld>
            <a:endParaRPr/>
          </a:p>
        </p:txBody>
      </p:sp>
      <p:pic>
        <p:nvPicPr>
          <p:cNvPr id="120" name="Google Shape;120;p14" descr="page17image51868800"/>
          <p:cNvPicPr preferRelativeResize="0"/>
          <p:nvPr/>
        </p:nvPicPr>
        <p:blipFill rotWithShape="1">
          <a:blip r:embed="rId3">
            <a:alphaModFix/>
          </a:blip>
          <a:srcRect/>
          <a:stretch/>
        </p:blipFill>
        <p:spPr>
          <a:xfrm>
            <a:off x="588029" y="1248575"/>
            <a:ext cx="3693824" cy="2928797"/>
          </a:xfrm>
          <a:prstGeom prst="rect">
            <a:avLst/>
          </a:prstGeom>
          <a:noFill/>
          <a:ln>
            <a:noFill/>
          </a:ln>
        </p:spPr>
      </p:pic>
      <p:pic>
        <p:nvPicPr>
          <p:cNvPr id="121" name="Google Shape;121;p14" descr="page17image51870816"/>
          <p:cNvPicPr preferRelativeResize="0"/>
          <p:nvPr/>
        </p:nvPicPr>
        <p:blipFill rotWithShape="1">
          <a:blip r:embed="rId4">
            <a:alphaModFix/>
          </a:blip>
          <a:srcRect/>
          <a:stretch/>
        </p:blipFill>
        <p:spPr>
          <a:xfrm>
            <a:off x="4931596" y="1244671"/>
            <a:ext cx="3693824" cy="2905960"/>
          </a:xfrm>
          <a:prstGeom prst="rect">
            <a:avLst/>
          </a:prstGeom>
          <a:noFill/>
          <a:ln>
            <a:noFill/>
          </a:ln>
        </p:spPr>
      </p:pic>
      <p:sp>
        <p:nvSpPr>
          <p:cNvPr id="122" name="Google Shape;122;p14"/>
          <p:cNvSpPr txBox="1"/>
          <p:nvPr/>
        </p:nvSpPr>
        <p:spPr>
          <a:xfrm>
            <a:off x="4862149" y="4325420"/>
            <a:ext cx="3888659" cy="100972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800"/>
              <a:buFont typeface="Verdana"/>
              <a:buNone/>
            </a:pPr>
            <a:r>
              <a:rPr lang="pt-BR" sz="1600" b="1" dirty="0">
                <a:solidFill>
                  <a:schemeClr val="dk1"/>
                </a:solidFill>
                <a:latin typeface="Verdana"/>
                <a:ea typeface="Verdana"/>
                <a:cs typeface="Verdana"/>
                <a:sym typeface="Verdana"/>
              </a:rPr>
              <a:t>Soft </a:t>
            </a:r>
            <a:r>
              <a:rPr lang="pt-BR" sz="1600" b="1" dirty="0" err="1">
                <a:solidFill>
                  <a:schemeClr val="dk1"/>
                </a:solidFill>
                <a:latin typeface="Verdana"/>
                <a:ea typeface="Verdana"/>
                <a:cs typeface="Verdana"/>
                <a:sym typeface="Verdana"/>
              </a:rPr>
              <a:t>shadows</a:t>
            </a:r>
            <a:endParaRPr sz="1600" b="1" dirty="0">
              <a:solidFill>
                <a:schemeClr val="dk1"/>
              </a:solidFill>
              <a:latin typeface="Verdana"/>
              <a:ea typeface="Verdana"/>
              <a:cs typeface="Verdana"/>
              <a:sym typeface="Verdana"/>
            </a:endParaRPr>
          </a:p>
          <a:p>
            <a:pPr marL="0" marR="0" lvl="0" indent="0" algn="ctr" rtl="0">
              <a:spcBef>
                <a:spcPts val="360"/>
              </a:spcBef>
              <a:spcAft>
                <a:spcPts val="0"/>
              </a:spcAft>
              <a:buClr>
                <a:schemeClr val="dk1"/>
              </a:buClr>
              <a:buSzPts val="1800"/>
              <a:buFont typeface="Verdana"/>
              <a:buNone/>
            </a:pPr>
            <a:r>
              <a:rPr lang="pt-BR" sz="1600" b="0" dirty="0">
                <a:solidFill>
                  <a:schemeClr val="dk1"/>
                </a:solidFill>
                <a:latin typeface="Verdana"/>
                <a:ea typeface="Verdana"/>
                <a:cs typeface="Verdana"/>
                <a:sym typeface="Verdana"/>
              </a:rPr>
              <a:t>(criadas por uma luz não pontual)</a:t>
            </a:r>
            <a:endParaRPr sz="1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126"/>
        <p:cNvGrpSpPr/>
        <p:nvPr/>
      </p:nvGrpSpPr>
      <p:grpSpPr>
        <a:xfrm>
          <a:off x="0" y="0"/>
          <a:ext cx="0" cy="0"/>
          <a:chOff x="0" y="0"/>
          <a:chExt cx="0" cy="0"/>
        </a:xfrm>
      </p:grpSpPr>
      <p:sp>
        <p:nvSpPr>
          <p:cNvPr id="127" name="Google Shape;127;p15"/>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Sobras criadas por uma luz de área</a:t>
            </a:r>
            <a:endParaRPr/>
          </a:p>
        </p:txBody>
      </p:sp>
      <p:sp>
        <p:nvSpPr>
          <p:cNvPr id="128" name="Google Shape;128;p15"/>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22</a:t>
            </a:fld>
            <a:endParaRPr/>
          </a:p>
        </p:txBody>
      </p:sp>
      <p:pic>
        <p:nvPicPr>
          <p:cNvPr id="129" name="Google Shape;129;p15"/>
          <p:cNvPicPr preferRelativeResize="0"/>
          <p:nvPr/>
        </p:nvPicPr>
        <p:blipFill rotWithShape="1">
          <a:blip r:embed="rId3">
            <a:alphaModFix/>
          </a:blip>
          <a:srcRect/>
          <a:stretch/>
        </p:blipFill>
        <p:spPr>
          <a:xfrm>
            <a:off x="1489753" y="799687"/>
            <a:ext cx="6811766" cy="461104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Shape 133"/>
        <p:cNvGrpSpPr/>
        <p:nvPr/>
      </p:nvGrpSpPr>
      <p:grpSpPr>
        <a:xfrm>
          <a:off x="0" y="0"/>
          <a:ext cx="0" cy="0"/>
          <a:chOff x="0" y="0"/>
          <a:chExt cx="0" cy="0"/>
        </a:xfrm>
      </p:grpSpPr>
      <p:pic>
        <p:nvPicPr>
          <p:cNvPr id="134" name="Google Shape;134;p16"/>
          <p:cNvPicPr preferRelativeResize="0"/>
          <p:nvPr/>
        </p:nvPicPr>
        <p:blipFill rotWithShape="1">
          <a:blip r:embed="rId3">
            <a:alphaModFix/>
          </a:blip>
          <a:srcRect/>
          <a:stretch/>
        </p:blipFill>
        <p:spPr>
          <a:xfrm>
            <a:off x="3848435" y="1198972"/>
            <a:ext cx="5223646" cy="3536007"/>
          </a:xfrm>
          <a:prstGeom prst="rect">
            <a:avLst/>
          </a:prstGeom>
          <a:noFill/>
          <a:ln>
            <a:noFill/>
          </a:ln>
        </p:spPr>
      </p:pic>
      <p:sp>
        <p:nvSpPr>
          <p:cNvPr id="135" name="Google Shape;135;p16"/>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Algoritmos baseados em amostragens</a:t>
            </a:r>
            <a:endParaRPr/>
          </a:p>
        </p:txBody>
      </p:sp>
      <p:sp>
        <p:nvSpPr>
          <p:cNvPr id="136" name="Google Shape;136;p16"/>
          <p:cNvSpPr txBox="1">
            <a:spLocks noGrp="1"/>
          </p:cNvSpPr>
          <p:nvPr>
            <p:ph type="body" idx="1"/>
          </p:nvPr>
        </p:nvSpPr>
        <p:spPr>
          <a:xfrm>
            <a:off x="390548" y="838985"/>
            <a:ext cx="4181452" cy="449615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1600"/>
              <a:buFont typeface="Verdana"/>
              <a:buNone/>
            </a:pPr>
            <a:r>
              <a:rPr lang="pt-BR" sz="1600"/>
              <a:t>Objetivo: calcular a quantidade da fonte de luz emitindo de uma área que chega a um ponto P na superfície.</a:t>
            </a:r>
            <a:endParaRPr/>
          </a:p>
        </p:txBody>
      </p:sp>
      <p:sp>
        <p:nvSpPr>
          <p:cNvPr id="137" name="Google Shape;137;p16"/>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23</a:t>
            </a:fld>
            <a:endParaRPr/>
          </a:p>
        </p:txBody>
      </p:sp>
      <p:sp>
        <p:nvSpPr>
          <p:cNvPr id="138" name="Google Shape;138;p16"/>
          <p:cNvSpPr/>
          <p:nvPr/>
        </p:nvSpPr>
        <p:spPr>
          <a:xfrm>
            <a:off x="237506" y="4134815"/>
            <a:ext cx="6901832"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800">
                <a:solidFill>
                  <a:schemeClr val="dk1"/>
                </a:solidFill>
                <a:latin typeface="Arial"/>
                <a:ea typeface="Arial"/>
                <a:cs typeface="Arial"/>
                <a:sym typeface="Arial"/>
              </a:rPr>
              <a:t>para todas as amostras:</a:t>
            </a:r>
            <a:endParaRPr/>
          </a:p>
          <a:p>
            <a:pPr marL="0" marR="0" lvl="0" indent="0" algn="l" rtl="0">
              <a:spcBef>
                <a:spcPts val="0"/>
              </a:spcBef>
              <a:spcAft>
                <a:spcPts val="0"/>
              </a:spcAft>
              <a:buNone/>
            </a:pPr>
            <a:r>
              <a:rPr lang="pt-BR" sz="1800">
                <a:solidFill>
                  <a:schemeClr val="dk1"/>
                </a:solidFill>
                <a:latin typeface="Arial"/>
                <a:ea typeface="Arial"/>
                <a:cs typeface="Arial"/>
                <a:sym typeface="Arial"/>
              </a:rPr>
              <a:t>- Escolha aleatoriamente um ponto P</a:t>
            </a:r>
            <a:r>
              <a:rPr lang="pt-BR" sz="1800" baseline="-25000">
                <a:solidFill>
                  <a:schemeClr val="dk1"/>
                </a:solidFill>
                <a:latin typeface="Arial"/>
                <a:ea typeface="Arial"/>
                <a:cs typeface="Arial"/>
                <a:sym typeface="Arial"/>
              </a:rPr>
              <a:t>L</a:t>
            </a:r>
            <a:r>
              <a:rPr lang="pt-BR" sz="1800">
                <a:solidFill>
                  <a:schemeClr val="dk1"/>
                </a:solidFill>
                <a:latin typeface="Arial"/>
                <a:ea typeface="Arial"/>
                <a:cs typeface="Arial"/>
                <a:sym typeface="Arial"/>
              </a:rPr>
              <a:t> na luz</a:t>
            </a:r>
            <a:endParaRPr/>
          </a:p>
          <a:p>
            <a:pPr marL="0" marR="0" lvl="0" indent="0" algn="l" rtl="0">
              <a:spcBef>
                <a:spcPts val="0"/>
              </a:spcBef>
              <a:spcAft>
                <a:spcPts val="0"/>
              </a:spcAft>
              <a:buNone/>
            </a:pPr>
            <a:r>
              <a:rPr lang="pt-BR" sz="1800">
                <a:solidFill>
                  <a:schemeClr val="dk1"/>
                </a:solidFill>
                <a:latin typeface="Arial"/>
                <a:ea typeface="Arial"/>
                <a:cs typeface="Arial"/>
                <a:sym typeface="Arial"/>
              </a:rPr>
              <a:t>- Determine se o ponto da superfície P está na sombra em relação ao P</a:t>
            </a:r>
            <a:r>
              <a:rPr lang="pt-BR" sz="1800" baseline="-25000">
                <a:solidFill>
                  <a:schemeClr val="dk1"/>
                </a:solidFill>
                <a:latin typeface="Arial"/>
                <a:ea typeface="Arial"/>
                <a:cs typeface="Arial"/>
                <a:sym typeface="Arial"/>
              </a:rPr>
              <a:t>L</a:t>
            </a:r>
            <a:endParaRPr/>
          </a:p>
          <a:p>
            <a:pPr marL="0" marR="0" lvl="0" indent="0" algn="l" rtl="0">
              <a:spcBef>
                <a:spcPts val="0"/>
              </a:spcBef>
              <a:spcAft>
                <a:spcPts val="0"/>
              </a:spcAft>
              <a:buNone/>
            </a:pPr>
            <a:r>
              <a:rPr lang="pt-BR" sz="1800">
                <a:solidFill>
                  <a:schemeClr val="dk1"/>
                </a:solidFill>
                <a:latin typeface="Arial"/>
                <a:ea typeface="Arial"/>
                <a:cs typeface="Arial"/>
                <a:sym typeface="Arial"/>
              </a:rPr>
              <a:t>- Calcular contribuição de P</a:t>
            </a:r>
            <a:r>
              <a:rPr lang="pt-BR" sz="1800" baseline="-25000">
                <a:solidFill>
                  <a:schemeClr val="dk1"/>
                </a:solidFill>
                <a:latin typeface="Arial"/>
                <a:ea typeface="Arial"/>
                <a:cs typeface="Arial"/>
                <a:sym typeface="Arial"/>
              </a:rPr>
              <a:t>L</a:t>
            </a:r>
            <a:r>
              <a:rPr lang="pt-BR" sz="1800">
                <a:solidFill>
                  <a:schemeClr val="dk1"/>
                </a:solidFill>
                <a:latin typeface="Arial"/>
                <a:ea typeface="Arial"/>
                <a:cs typeface="Arial"/>
                <a:sym typeface="Arial"/>
              </a:rPr>
              <a:t> para iluminação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Shape 143"/>
        <p:cNvGrpSpPr/>
        <p:nvPr/>
      </p:nvGrpSpPr>
      <p:grpSpPr>
        <a:xfrm>
          <a:off x="0" y="0"/>
          <a:ext cx="0" cy="0"/>
          <a:chOff x="0" y="0"/>
          <a:chExt cx="0" cy="0"/>
        </a:xfrm>
      </p:grpSpPr>
      <p:sp>
        <p:nvSpPr>
          <p:cNvPr id="144" name="Google Shape;144;p17"/>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en-US" noProof="0" dirty="0"/>
              <a:t>Percentage Closer Filtering (PCF)</a:t>
            </a:r>
          </a:p>
        </p:txBody>
      </p:sp>
      <p:sp>
        <p:nvSpPr>
          <p:cNvPr id="145" name="Google Shape;145;p17"/>
          <p:cNvSpPr txBox="1">
            <a:spLocks noGrp="1"/>
          </p:cNvSpPr>
          <p:nvPr>
            <p:ph type="body" idx="1"/>
          </p:nvPr>
        </p:nvSpPr>
        <p:spPr>
          <a:xfrm>
            <a:off x="390548" y="838985"/>
            <a:ext cx="6046828" cy="4496159"/>
          </a:xfrm>
          <a:prstGeom prst="rect">
            <a:avLst/>
          </a:prstGeom>
          <a:noFill/>
          <a:ln>
            <a:noFill/>
          </a:ln>
        </p:spPr>
        <p:txBody>
          <a:bodyPr spcFirstLastPara="1" wrap="square" lIns="91425" tIns="45700" rIns="91425" bIns="45700" anchor="t" anchorCtr="0">
            <a:normAutofit/>
          </a:bodyPr>
          <a:lstStyle/>
          <a:p>
            <a:pPr marL="177750" lvl="0" indent="-177750" algn="l" rtl="0">
              <a:spcBef>
                <a:spcPts val="0"/>
              </a:spcBef>
              <a:spcAft>
                <a:spcPts val="0"/>
              </a:spcAft>
              <a:buClr>
                <a:schemeClr val="dk1"/>
              </a:buClr>
              <a:buSzPts val="1600"/>
              <a:buFont typeface="Arial"/>
              <a:buChar char="•"/>
            </a:pPr>
            <a:r>
              <a:rPr lang="pt-BR" sz="1800" dirty="0"/>
              <a:t>Em vez de amostrar o mapa de sombra uma vez, execute várias pesquisas em torno da coordenada de textura desejada</a:t>
            </a:r>
            <a:endParaRPr sz="2400" dirty="0"/>
          </a:p>
          <a:p>
            <a:pPr marL="177750" lvl="0" indent="-177750" algn="l" rtl="0">
              <a:spcBef>
                <a:spcPts val="320"/>
              </a:spcBef>
              <a:spcAft>
                <a:spcPts val="0"/>
              </a:spcAft>
              <a:buClr>
                <a:schemeClr val="dk1"/>
              </a:buClr>
              <a:buSzPts val="1600"/>
              <a:buFont typeface="Arial"/>
              <a:buChar char="•"/>
            </a:pPr>
            <a:r>
              <a:rPr lang="pt-BR" sz="1800" dirty="0"/>
              <a:t>Ajustar a fração das pesquisas que estão na sombra, modular a intensidade da luz de acordo</a:t>
            </a:r>
            <a:endParaRPr sz="2400" dirty="0"/>
          </a:p>
        </p:txBody>
      </p:sp>
      <p:sp>
        <p:nvSpPr>
          <p:cNvPr id="146" name="Google Shape;146;p17"/>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24</a:t>
            </a:fld>
            <a:endParaRPr/>
          </a:p>
        </p:txBody>
      </p:sp>
      <p:pic>
        <p:nvPicPr>
          <p:cNvPr id="147" name="Google Shape;147;p17" descr="page20image51708912"/>
          <p:cNvPicPr preferRelativeResize="0"/>
          <p:nvPr/>
        </p:nvPicPr>
        <p:blipFill rotWithShape="1">
          <a:blip r:embed="rId3">
            <a:alphaModFix/>
          </a:blip>
          <a:srcRect/>
          <a:stretch/>
        </p:blipFill>
        <p:spPr>
          <a:xfrm>
            <a:off x="1071129" y="2495193"/>
            <a:ext cx="3120727" cy="2380822"/>
          </a:xfrm>
          <a:prstGeom prst="rect">
            <a:avLst/>
          </a:prstGeom>
          <a:noFill/>
          <a:ln>
            <a:noFill/>
          </a:ln>
        </p:spPr>
      </p:pic>
      <p:pic>
        <p:nvPicPr>
          <p:cNvPr id="148" name="Google Shape;148;p17" descr="page20image51714064"/>
          <p:cNvPicPr preferRelativeResize="0"/>
          <p:nvPr/>
        </p:nvPicPr>
        <p:blipFill rotWithShape="1">
          <a:blip r:embed="rId4">
            <a:alphaModFix/>
          </a:blip>
          <a:srcRect/>
          <a:stretch/>
        </p:blipFill>
        <p:spPr>
          <a:xfrm>
            <a:off x="4572000" y="2495193"/>
            <a:ext cx="3120727" cy="2380822"/>
          </a:xfrm>
          <a:prstGeom prst="rect">
            <a:avLst/>
          </a:prstGeom>
          <a:noFill/>
          <a:ln>
            <a:noFill/>
          </a:ln>
        </p:spPr>
      </p:pic>
      <p:pic>
        <p:nvPicPr>
          <p:cNvPr id="149" name="Google Shape;149;p17" descr="page20image34890272"/>
          <p:cNvPicPr preferRelativeResize="0"/>
          <p:nvPr/>
        </p:nvPicPr>
        <p:blipFill rotWithShape="1">
          <a:blip r:embed="rId5">
            <a:alphaModFix/>
          </a:blip>
          <a:srcRect/>
          <a:stretch/>
        </p:blipFill>
        <p:spPr>
          <a:xfrm>
            <a:off x="6524091" y="750014"/>
            <a:ext cx="2067330" cy="1604970"/>
          </a:xfrm>
          <a:prstGeom prst="rect">
            <a:avLst/>
          </a:prstGeom>
          <a:noFill/>
          <a:ln>
            <a:noFill/>
          </a:ln>
        </p:spPr>
      </p:pic>
      <p:sp>
        <p:nvSpPr>
          <p:cNvPr id="150" name="Google Shape;150;p17"/>
          <p:cNvSpPr/>
          <p:nvPr/>
        </p:nvSpPr>
        <p:spPr>
          <a:xfrm>
            <a:off x="6524090" y="410806"/>
            <a:ext cx="2067329"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pt-BR" sz="1800">
                <a:solidFill>
                  <a:schemeClr val="dk1"/>
                </a:solidFill>
                <a:latin typeface="Arial"/>
                <a:ea typeface="Arial"/>
                <a:cs typeface="Arial"/>
                <a:sym typeface="Arial"/>
              </a:rPr>
              <a:t>Mapa de sombras</a:t>
            </a:r>
            <a:endParaRPr/>
          </a:p>
        </p:txBody>
      </p:sp>
      <p:sp>
        <p:nvSpPr>
          <p:cNvPr id="151" name="Google Shape;151;p17"/>
          <p:cNvSpPr/>
          <p:nvPr/>
        </p:nvSpPr>
        <p:spPr>
          <a:xfrm>
            <a:off x="1071129" y="4918377"/>
            <a:ext cx="3110453"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pt-BR" sz="1800" b="1">
                <a:solidFill>
                  <a:schemeClr val="dk1"/>
                </a:solidFill>
                <a:latin typeface="Open Sans"/>
                <a:ea typeface="Open Sans"/>
                <a:cs typeface="Open Sans"/>
                <a:sym typeface="Open Sans"/>
              </a:rPr>
              <a:t>Hard Shadows</a:t>
            </a:r>
            <a:br>
              <a:rPr lang="pt-BR" sz="1800" b="1">
                <a:solidFill>
                  <a:schemeClr val="dk1"/>
                </a:solidFill>
                <a:latin typeface="Open Sans"/>
                <a:ea typeface="Open Sans"/>
                <a:cs typeface="Open Sans"/>
                <a:sym typeface="Open Sans"/>
              </a:rPr>
            </a:br>
            <a:r>
              <a:rPr lang="pt-BR" sz="1800" b="1">
                <a:solidFill>
                  <a:schemeClr val="dk1"/>
                </a:solidFill>
                <a:latin typeface="Open Sans"/>
                <a:ea typeface="Open Sans"/>
                <a:cs typeface="Open Sans"/>
                <a:sym typeface="Open Sans"/>
              </a:rPr>
              <a:t>(uma busca por pixel) </a:t>
            </a:r>
            <a:endParaRPr sz="1800">
              <a:solidFill>
                <a:schemeClr val="dk1"/>
              </a:solidFill>
              <a:latin typeface="Arial"/>
              <a:ea typeface="Arial"/>
              <a:cs typeface="Arial"/>
              <a:sym typeface="Arial"/>
            </a:endParaRPr>
          </a:p>
        </p:txBody>
      </p:sp>
      <p:sp>
        <p:nvSpPr>
          <p:cNvPr id="152" name="Google Shape;152;p17"/>
          <p:cNvSpPr/>
          <p:nvPr/>
        </p:nvSpPr>
        <p:spPr>
          <a:xfrm>
            <a:off x="4560013" y="4876015"/>
            <a:ext cx="3110453"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pt-BR" sz="1800" b="1">
                <a:solidFill>
                  <a:schemeClr val="dk1"/>
                </a:solidFill>
                <a:latin typeface="Open Sans"/>
                <a:ea typeface="Open Sans"/>
                <a:cs typeface="Open Sans"/>
                <a:sym typeface="Open Sans"/>
              </a:rPr>
              <a:t>Soft Shadows</a:t>
            </a:r>
            <a:br>
              <a:rPr lang="pt-BR" sz="1800" b="1">
                <a:solidFill>
                  <a:schemeClr val="dk1"/>
                </a:solidFill>
                <a:latin typeface="Open Sans"/>
                <a:ea typeface="Open Sans"/>
                <a:cs typeface="Open Sans"/>
                <a:sym typeface="Open Sans"/>
              </a:rPr>
            </a:br>
            <a:r>
              <a:rPr lang="pt-BR" sz="1800" b="1">
                <a:solidFill>
                  <a:schemeClr val="dk1"/>
                </a:solidFill>
                <a:latin typeface="Open Sans"/>
                <a:ea typeface="Open Sans"/>
                <a:cs typeface="Open Sans"/>
                <a:sym typeface="Open Sans"/>
              </a:rPr>
              <a:t>(16 buscas por pixel) </a:t>
            </a:r>
            <a:endParaRPr sz="1800">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18" descr="page23image52306688"/>
          <p:cNvPicPr preferRelativeResize="0"/>
          <p:nvPr/>
        </p:nvPicPr>
        <p:blipFill rotWithShape="1">
          <a:blip r:embed="rId3">
            <a:alphaModFix/>
          </a:blip>
          <a:srcRect t="16666"/>
          <a:stretch/>
        </p:blipFill>
        <p:spPr>
          <a:xfrm>
            <a:off x="0" y="0"/>
            <a:ext cx="9144000" cy="5715000"/>
          </a:xfrm>
          <a:prstGeom prst="rect">
            <a:avLst/>
          </a:prstGeom>
          <a:noFill/>
          <a:ln>
            <a:noFill/>
          </a:ln>
        </p:spPr>
      </p:pic>
      <p:sp>
        <p:nvSpPr>
          <p:cNvPr id="158" name="Google Shape;158;p18"/>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en-US" noProof="0" dirty="0"/>
              <a:t>Ambient Occlusion</a:t>
            </a:r>
          </a:p>
        </p:txBody>
      </p:sp>
      <p:sp>
        <p:nvSpPr>
          <p:cNvPr id="159" name="Google Shape;159;p18"/>
          <p:cNvSpPr txBox="1">
            <a:spLocks noGrp="1"/>
          </p:cNvSpPr>
          <p:nvPr>
            <p:ph type="body" idx="1"/>
          </p:nvPr>
        </p:nvSpPr>
        <p:spPr>
          <a:xfrm>
            <a:off x="2528712" y="3510845"/>
            <a:ext cx="4278490" cy="2006863"/>
          </a:xfrm>
          <a:prstGeom prst="rect">
            <a:avLst/>
          </a:prstGeom>
          <a:noFill/>
          <a:ln>
            <a:noFill/>
          </a:ln>
        </p:spPr>
        <p:txBody>
          <a:bodyPr spcFirstLastPara="1" wrap="square" lIns="91425" tIns="45700" rIns="91425" bIns="45700" anchor="t" anchorCtr="0">
            <a:normAutofit lnSpcReduction="10000"/>
          </a:bodyPr>
          <a:lstStyle/>
          <a:p>
            <a:pPr marL="0" lvl="0" indent="0" algn="l" rtl="0">
              <a:spcBef>
                <a:spcPts val="0"/>
              </a:spcBef>
              <a:spcAft>
                <a:spcPts val="0"/>
              </a:spcAft>
              <a:buClr>
                <a:schemeClr val="dk1"/>
              </a:buClr>
              <a:buSzPts val="1800"/>
              <a:buFont typeface="Verdana"/>
              <a:buNone/>
            </a:pPr>
            <a:r>
              <a:rPr lang="pt-BR" sz="1800" b="1" dirty="0"/>
              <a:t>Esta cena contém uma luz ambiente que tem iluminação igual em todas as direções. Todas as superfícies são difusas. Sem levar em conta as sombras, todas as superfícies deveriam ser da mesma cor.</a:t>
            </a:r>
            <a:endParaRPr dirty="0"/>
          </a:p>
        </p:txBody>
      </p:sp>
      <p:sp>
        <p:nvSpPr>
          <p:cNvPr id="160" name="Google Shape;160;p18"/>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9"/>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Ambient Occlusion</a:t>
            </a:r>
            <a:endParaRPr/>
          </a:p>
        </p:txBody>
      </p:sp>
      <p:sp>
        <p:nvSpPr>
          <p:cNvPr id="166" name="Google Shape;166;p19"/>
          <p:cNvSpPr txBox="1">
            <a:spLocks noGrp="1"/>
          </p:cNvSpPr>
          <p:nvPr>
            <p:ph type="body" idx="1"/>
          </p:nvPr>
        </p:nvSpPr>
        <p:spPr>
          <a:xfrm>
            <a:off x="390548" y="838985"/>
            <a:ext cx="8428232" cy="449615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000"/>
              <a:buFont typeface="Verdana"/>
              <a:buNone/>
            </a:pPr>
            <a:r>
              <a:rPr lang="pt-BR"/>
              <a:t>Idéia: Pré-calcule a “fração de hemisfério” que está ocluída (escondida) até uma distância d de um ponto. Ao sombrear, atenue a iluminação na quantidade proporcional.</a:t>
            </a:r>
            <a:endParaRPr/>
          </a:p>
        </p:txBody>
      </p:sp>
      <p:sp>
        <p:nvSpPr>
          <p:cNvPr id="167" name="Google Shape;167;p19"/>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26</a:t>
            </a:fld>
            <a:endParaRPr/>
          </a:p>
        </p:txBody>
      </p:sp>
      <p:pic>
        <p:nvPicPr>
          <p:cNvPr id="168" name="Google Shape;168;p19"/>
          <p:cNvPicPr preferRelativeResize="0"/>
          <p:nvPr/>
        </p:nvPicPr>
        <p:blipFill rotWithShape="1">
          <a:blip r:embed="rId3">
            <a:alphaModFix/>
          </a:blip>
          <a:srcRect/>
          <a:stretch/>
        </p:blipFill>
        <p:spPr>
          <a:xfrm>
            <a:off x="1772355" y="1921642"/>
            <a:ext cx="5051194" cy="341350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0"/>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Ambient Occlusion usando o "espaço da tela"</a:t>
            </a:r>
            <a:endParaRPr/>
          </a:p>
        </p:txBody>
      </p:sp>
      <p:sp>
        <p:nvSpPr>
          <p:cNvPr id="175" name="Google Shape;175;p20"/>
          <p:cNvSpPr txBox="1">
            <a:spLocks noGrp="1"/>
          </p:cNvSpPr>
          <p:nvPr>
            <p:ph type="body" idx="1"/>
          </p:nvPr>
        </p:nvSpPr>
        <p:spPr>
          <a:xfrm>
            <a:off x="390548" y="838985"/>
            <a:ext cx="8428232" cy="449615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000"/>
              <a:buFont typeface="Verdana"/>
              <a:buNone/>
            </a:pPr>
            <a:r>
              <a:rPr lang="pt-BR" dirty="0"/>
              <a:t>1. Renderizar a cena com o buffer de profundidade (</a:t>
            </a:r>
            <a:r>
              <a:rPr lang="pt-BR" dirty="0" err="1"/>
              <a:t>z</a:t>
            </a:r>
            <a:r>
              <a:rPr lang="pt-BR" dirty="0"/>
              <a:t>-buffer)</a:t>
            </a:r>
            <a:endParaRPr dirty="0"/>
          </a:p>
          <a:p>
            <a:pPr marL="0" lvl="0" indent="0" algn="l" rtl="0">
              <a:spcBef>
                <a:spcPts val="400"/>
              </a:spcBef>
              <a:spcAft>
                <a:spcPts val="0"/>
              </a:spcAft>
              <a:buClr>
                <a:schemeClr val="dk1"/>
              </a:buClr>
              <a:buSzPts val="2000"/>
              <a:buFont typeface="Verdana"/>
              <a:buNone/>
            </a:pPr>
            <a:r>
              <a:rPr lang="pt-BR" dirty="0"/>
              <a:t>2. Para cada pixel </a:t>
            </a:r>
            <a:r>
              <a:rPr lang="pt-BR" dirty="0" err="1"/>
              <a:t>p</a:t>
            </a:r>
            <a:r>
              <a:rPr lang="pt-BR" dirty="0"/>
              <a:t> (estimar a oclusão do hemisfério traçando raios na vizinhança do buffer de profundidade)</a:t>
            </a:r>
            <a:endParaRPr dirty="0"/>
          </a:p>
          <a:p>
            <a:pPr marL="0" lvl="0" indent="0" algn="l" rtl="0">
              <a:spcBef>
                <a:spcPts val="400"/>
              </a:spcBef>
              <a:spcAft>
                <a:spcPts val="0"/>
              </a:spcAft>
              <a:buClr>
                <a:schemeClr val="dk1"/>
              </a:buClr>
              <a:buSzPts val="2000"/>
              <a:buFont typeface="Verdana"/>
              <a:buNone/>
            </a:pPr>
            <a:r>
              <a:rPr lang="pt-BR" dirty="0"/>
              <a:t>3. Faça alguma média do mapa de oclusão para reduzir o ruído</a:t>
            </a:r>
            <a:endParaRPr dirty="0"/>
          </a:p>
          <a:p>
            <a:pPr marL="0" lvl="0" indent="0" algn="l" rtl="0">
              <a:spcBef>
                <a:spcPts val="400"/>
              </a:spcBef>
              <a:spcAft>
                <a:spcPts val="0"/>
              </a:spcAft>
              <a:buClr>
                <a:schemeClr val="dk1"/>
              </a:buClr>
              <a:buSzPts val="2000"/>
              <a:buFont typeface="Verdana"/>
              <a:buNone/>
            </a:pPr>
            <a:r>
              <a:rPr lang="pt-BR" dirty="0"/>
              <a:t>4. Escureça a iluminação ambiente por quantidade de oclusão</a:t>
            </a:r>
            <a:endParaRPr dirty="0"/>
          </a:p>
        </p:txBody>
      </p:sp>
      <p:sp>
        <p:nvSpPr>
          <p:cNvPr id="176" name="Google Shape;176;p20"/>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27</a:t>
            </a:fld>
            <a:endParaRPr/>
          </a:p>
        </p:txBody>
      </p:sp>
      <p:pic>
        <p:nvPicPr>
          <p:cNvPr id="177" name="Google Shape;177;p20"/>
          <p:cNvPicPr preferRelativeResize="0"/>
          <p:nvPr/>
        </p:nvPicPr>
        <p:blipFill rotWithShape="1">
          <a:blip r:embed="rId3">
            <a:alphaModFix/>
          </a:blip>
          <a:srcRect/>
          <a:stretch/>
        </p:blipFill>
        <p:spPr>
          <a:xfrm>
            <a:off x="1083919" y="2723444"/>
            <a:ext cx="6976161" cy="2300111"/>
          </a:xfrm>
          <a:prstGeom prst="rect">
            <a:avLst/>
          </a:prstGeom>
          <a:noFill/>
          <a:ln>
            <a:noFill/>
          </a:ln>
        </p:spPr>
      </p:pic>
      <p:sp>
        <p:nvSpPr>
          <p:cNvPr id="178" name="Google Shape;178;p20"/>
          <p:cNvSpPr/>
          <p:nvPr/>
        </p:nvSpPr>
        <p:spPr>
          <a:xfrm>
            <a:off x="575096" y="4691349"/>
            <a:ext cx="231440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800" dirty="0">
                <a:solidFill>
                  <a:schemeClr val="dk1"/>
                </a:solidFill>
                <a:latin typeface="Arial"/>
                <a:ea typeface="Arial"/>
                <a:cs typeface="Arial"/>
                <a:sym typeface="Arial"/>
              </a:rPr>
              <a:t>Valores do </a:t>
            </a:r>
            <a:r>
              <a:rPr lang="pt-BR" sz="1800" dirty="0" err="1">
                <a:solidFill>
                  <a:schemeClr val="dk1"/>
                </a:solidFill>
                <a:latin typeface="Arial"/>
                <a:ea typeface="Arial"/>
                <a:cs typeface="Arial"/>
                <a:sym typeface="Arial"/>
              </a:rPr>
              <a:t>Z</a:t>
            </a:r>
            <a:r>
              <a:rPr lang="pt-BR" sz="1800" dirty="0">
                <a:solidFill>
                  <a:schemeClr val="dk1"/>
                </a:solidFill>
                <a:latin typeface="Arial"/>
                <a:ea typeface="Arial"/>
                <a:cs typeface="Arial"/>
                <a:sym typeface="Arial"/>
              </a:rPr>
              <a:t>-buffer</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1"/>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Buda sem Ambiente Occlusion</a:t>
            </a:r>
            <a:endParaRPr/>
          </a:p>
        </p:txBody>
      </p:sp>
      <p:sp>
        <p:nvSpPr>
          <p:cNvPr id="184" name="Google Shape;184;p21"/>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28</a:t>
            </a:fld>
            <a:endParaRPr/>
          </a:p>
        </p:txBody>
      </p:sp>
      <p:pic>
        <p:nvPicPr>
          <p:cNvPr id="185" name="Google Shape;185;p21" descr="page25image34972192"/>
          <p:cNvPicPr preferRelativeResize="0"/>
          <p:nvPr/>
        </p:nvPicPr>
        <p:blipFill rotWithShape="1">
          <a:blip r:embed="rId3">
            <a:alphaModFix/>
          </a:blip>
          <a:srcRect b="10301"/>
          <a:stretch/>
        </p:blipFill>
        <p:spPr>
          <a:xfrm>
            <a:off x="2256609" y="759004"/>
            <a:ext cx="4427824" cy="435486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2"/>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Buda com Ambiente Occlusion</a:t>
            </a:r>
            <a:endParaRPr/>
          </a:p>
        </p:txBody>
      </p:sp>
      <p:sp>
        <p:nvSpPr>
          <p:cNvPr id="191" name="Google Shape;191;p22"/>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29</a:t>
            </a:fld>
            <a:endParaRPr/>
          </a:p>
        </p:txBody>
      </p:sp>
      <p:pic>
        <p:nvPicPr>
          <p:cNvPr id="192" name="Google Shape;192;p22" descr="page25image34963872"/>
          <p:cNvPicPr preferRelativeResize="0"/>
          <p:nvPr/>
        </p:nvPicPr>
        <p:blipFill rotWithShape="1">
          <a:blip r:embed="rId3">
            <a:alphaModFix/>
          </a:blip>
          <a:srcRect b="7054"/>
          <a:stretch/>
        </p:blipFill>
        <p:spPr>
          <a:xfrm>
            <a:off x="2273895" y="733778"/>
            <a:ext cx="4506760" cy="435751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535FD-399F-15DA-6417-AC07CF2A4346}"/>
              </a:ext>
            </a:extLst>
          </p:cNvPr>
          <p:cNvSpPr>
            <a:spLocks noGrp="1"/>
          </p:cNvSpPr>
          <p:nvPr>
            <p:ph type="title"/>
          </p:nvPr>
        </p:nvSpPr>
        <p:spPr/>
        <p:txBody>
          <a:bodyPr/>
          <a:lstStyle/>
          <a:p>
            <a:r>
              <a:rPr lang="pt-BR" dirty="0"/>
              <a:t>Operações de União, Intersecção e Diferença</a:t>
            </a:r>
          </a:p>
        </p:txBody>
      </p:sp>
      <p:sp>
        <p:nvSpPr>
          <p:cNvPr id="3" name="Text Placeholder 2">
            <a:extLst>
              <a:ext uri="{FF2B5EF4-FFF2-40B4-BE49-F238E27FC236}">
                <a16:creationId xmlns:a16="http://schemas.microsoft.com/office/drawing/2014/main" id="{672D1936-6D65-C425-C2C2-6B3CB9ABCB0B}"/>
              </a:ext>
            </a:extLst>
          </p:cNvPr>
          <p:cNvSpPr>
            <a:spLocks noGrp="1"/>
          </p:cNvSpPr>
          <p:nvPr>
            <p:ph type="body" idx="1"/>
          </p:nvPr>
        </p:nvSpPr>
        <p:spPr>
          <a:xfrm>
            <a:off x="190500" y="838985"/>
            <a:ext cx="8628280" cy="4496159"/>
          </a:xfrm>
        </p:spPr>
        <p:txBody>
          <a:bodyPr/>
          <a:lstStyle/>
          <a:p>
            <a:pPr marL="46038" indent="0"/>
            <a:r>
              <a:rPr lang="pt-BR" dirty="0"/>
              <a:t>A operação mais simples que temos é a </a:t>
            </a:r>
            <a:r>
              <a:rPr lang="pt-BR" b="1" dirty="0"/>
              <a:t>união</a:t>
            </a:r>
            <a:r>
              <a:rPr lang="pt-BR" dirty="0"/>
              <a:t>. Para isso imagine dois objetos sobrepostos. Se uma das funções de distância retornar um número negativo, vamos ficar com ele (e ignorar o positivo), assim uma das estratégias é usar a função </a:t>
            </a:r>
            <a:r>
              <a:rPr lang="pt-BR" b="1" dirty="0"/>
              <a:t>min()</a:t>
            </a:r>
            <a:r>
              <a:rPr lang="pt-BR" dirty="0"/>
              <a:t>.</a:t>
            </a:r>
          </a:p>
        </p:txBody>
      </p:sp>
      <p:sp>
        <p:nvSpPr>
          <p:cNvPr id="4" name="Slide Number Placeholder 3">
            <a:extLst>
              <a:ext uri="{FF2B5EF4-FFF2-40B4-BE49-F238E27FC236}">
                <a16:creationId xmlns:a16="http://schemas.microsoft.com/office/drawing/2014/main" id="{F7CBD626-93F0-8049-493D-D17CE2E79F3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3</a:t>
            </a:fld>
            <a:endParaRPr lang="pt-BR"/>
          </a:p>
        </p:txBody>
      </p:sp>
      <p:grpSp>
        <p:nvGrpSpPr>
          <p:cNvPr id="40" name="Group 39">
            <a:extLst>
              <a:ext uri="{FF2B5EF4-FFF2-40B4-BE49-F238E27FC236}">
                <a16:creationId xmlns:a16="http://schemas.microsoft.com/office/drawing/2014/main" id="{289446DE-0033-2540-3DA5-454A91F2E345}"/>
              </a:ext>
            </a:extLst>
          </p:cNvPr>
          <p:cNvGrpSpPr/>
          <p:nvPr/>
        </p:nvGrpSpPr>
        <p:grpSpPr>
          <a:xfrm>
            <a:off x="1577967" y="2511714"/>
            <a:ext cx="2667234" cy="2823430"/>
            <a:chOff x="2745974" y="2561870"/>
            <a:chExt cx="2667234" cy="2823430"/>
          </a:xfrm>
        </p:grpSpPr>
        <p:sp>
          <p:nvSpPr>
            <p:cNvPr id="7" name="Rectangle 6">
              <a:extLst>
                <a:ext uri="{FF2B5EF4-FFF2-40B4-BE49-F238E27FC236}">
                  <a16:creationId xmlns:a16="http://schemas.microsoft.com/office/drawing/2014/main" id="{D702E794-EF65-B38A-1832-C7DCC9520193}"/>
                </a:ext>
              </a:extLst>
            </p:cNvPr>
            <p:cNvSpPr/>
            <p:nvPr/>
          </p:nvSpPr>
          <p:spPr>
            <a:xfrm>
              <a:off x="3082188" y="2857500"/>
              <a:ext cx="1988166" cy="22281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ross 4">
              <a:extLst>
                <a:ext uri="{FF2B5EF4-FFF2-40B4-BE49-F238E27FC236}">
                  <a16:creationId xmlns:a16="http://schemas.microsoft.com/office/drawing/2014/main" id="{3C7B2AF0-AD60-466E-1D77-C4AB7147BC51}"/>
                </a:ext>
              </a:extLst>
            </p:cNvPr>
            <p:cNvSpPr/>
            <p:nvPr/>
          </p:nvSpPr>
          <p:spPr>
            <a:xfrm>
              <a:off x="3099199" y="256187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ross 5">
              <a:extLst>
                <a:ext uri="{FF2B5EF4-FFF2-40B4-BE49-F238E27FC236}">
                  <a16:creationId xmlns:a16="http://schemas.microsoft.com/office/drawing/2014/main" id="{216BB6BD-01E5-8030-7D14-1B743EC783E1}"/>
                </a:ext>
              </a:extLst>
            </p:cNvPr>
            <p:cNvSpPr/>
            <p:nvPr/>
          </p:nvSpPr>
          <p:spPr>
            <a:xfrm>
              <a:off x="3652754" y="256187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ross 9">
              <a:extLst>
                <a:ext uri="{FF2B5EF4-FFF2-40B4-BE49-F238E27FC236}">
                  <a16:creationId xmlns:a16="http://schemas.microsoft.com/office/drawing/2014/main" id="{6D37814F-61ED-1F8A-F120-16AC0F6C5C02}"/>
                </a:ext>
              </a:extLst>
            </p:cNvPr>
            <p:cNvSpPr/>
            <p:nvPr/>
          </p:nvSpPr>
          <p:spPr>
            <a:xfrm>
              <a:off x="4206309" y="256187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Cross 10">
              <a:extLst>
                <a:ext uri="{FF2B5EF4-FFF2-40B4-BE49-F238E27FC236}">
                  <a16:creationId xmlns:a16="http://schemas.microsoft.com/office/drawing/2014/main" id="{EFBEBD8C-A8CB-F3EF-3721-633D4DA9E857}"/>
                </a:ext>
              </a:extLst>
            </p:cNvPr>
            <p:cNvSpPr/>
            <p:nvPr/>
          </p:nvSpPr>
          <p:spPr>
            <a:xfrm>
              <a:off x="4759864" y="256187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ross 11">
              <a:extLst>
                <a:ext uri="{FF2B5EF4-FFF2-40B4-BE49-F238E27FC236}">
                  <a16:creationId xmlns:a16="http://schemas.microsoft.com/office/drawing/2014/main" id="{5BAA9280-7A52-3E38-6A33-C3CB238DEBB3}"/>
                </a:ext>
              </a:extLst>
            </p:cNvPr>
            <p:cNvSpPr/>
            <p:nvPr/>
          </p:nvSpPr>
          <p:spPr>
            <a:xfrm>
              <a:off x="3099199" y="513982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ross 12">
              <a:extLst>
                <a:ext uri="{FF2B5EF4-FFF2-40B4-BE49-F238E27FC236}">
                  <a16:creationId xmlns:a16="http://schemas.microsoft.com/office/drawing/2014/main" id="{CC0E5540-2297-F4E2-BB3A-137C757C8358}"/>
                </a:ext>
              </a:extLst>
            </p:cNvPr>
            <p:cNvSpPr/>
            <p:nvPr/>
          </p:nvSpPr>
          <p:spPr>
            <a:xfrm>
              <a:off x="3652754" y="513982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Cross 13">
              <a:extLst>
                <a:ext uri="{FF2B5EF4-FFF2-40B4-BE49-F238E27FC236}">
                  <a16:creationId xmlns:a16="http://schemas.microsoft.com/office/drawing/2014/main" id="{140A59E1-A535-CE68-B9A2-BDB3752AB337}"/>
                </a:ext>
              </a:extLst>
            </p:cNvPr>
            <p:cNvSpPr/>
            <p:nvPr/>
          </p:nvSpPr>
          <p:spPr>
            <a:xfrm>
              <a:off x="4206309" y="513982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Cross 14">
              <a:extLst>
                <a:ext uri="{FF2B5EF4-FFF2-40B4-BE49-F238E27FC236}">
                  <a16:creationId xmlns:a16="http://schemas.microsoft.com/office/drawing/2014/main" id="{D4889604-3713-9455-CA07-AA96CEBBE663}"/>
                </a:ext>
              </a:extLst>
            </p:cNvPr>
            <p:cNvSpPr/>
            <p:nvPr/>
          </p:nvSpPr>
          <p:spPr>
            <a:xfrm>
              <a:off x="4759864" y="513982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Cross 15">
              <a:extLst>
                <a:ext uri="{FF2B5EF4-FFF2-40B4-BE49-F238E27FC236}">
                  <a16:creationId xmlns:a16="http://schemas.microsoft.com/office/drawing/2014/main" id="{CA7EEC99-005F-3941-88E3-FCB5B6B3A1D9}"/>
                </a:ext>
              </a:extLst>
            </p:cNvPr>
            <p:cNvSpPr/>
            <p:nvPr/>
          </p:nvSpPr>
          <p:spPr>
            <a:xfrm>
              <a:off x="2754541" y="2967578"/>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ross 16">
              <a:extLst>
                <a:ext uri="{FF2B5EF4-FFF2-40B4-BE49-F238E27FC236}">
                  <a16:creationId xmlns:a16="http://schemas.microsoft.com/office/drawing/2014/main" id="{AD9E889E-A488-7F7B-B8F3-9FF423B88921}"/>
                </a:ext>
              </a:extLst>
            </p:cNvPr>
            <p:cNvSpPr/>
            <p:nvPr/>
          </p:nvSpPr>
          <p:spPr>
            <a:xfrm>
              <a:off x="2745974" y="3422382"/>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Cross 17">
              <a:extLst>
                <a:ext uri="{FF2B5EF4-FFF2-40B4-BE49-F238E27FC236}">
                  <a16:creationId xmlns:a16="http://schemas.microsoft.com/office/drawing/2014/main" id="{B7BD34B7-C3F1-481B-076A-06210BC2DADE}"/>
                </a:ext>
              </a:extLst>
            </p:cNvPr>
            <p:cNvSpPr/>
            <p:nvPr/>
          </p:nvSpPr>
          <p:spPr>
            <a:xfrm>
              <a:off x="2754541" y="387718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9" name="Cross 18">
              <a:extLst>
                <a:ext uri="{FF2B5EF4-FFF2-40B4-BE49-F238E27FC236}">
                  <a16:creationId xmlns:a16="http://schemas.microsoft.com/office/drawing/2014/main" id="{EB980E38-95DD-1031-3438-3AC1CB6B0B18}"/>
                </a:ext>
              </a:extLst>
            </p:cNvPr>
            <p:cNvSpPr/>
            <p:nvPr/>
          </p:nvSpPr>
          <p:spPr>
            <a:xfrm>
              <a:off x="2745974" y="433199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Cross 19">
              <a:extLst>
                <a:ext uri="{FF2B5EF4-FFF2-40B4-BE49-F238E27FC236}">
                  <a16:creationId xmlns:a16="http://schemas.microsoft.com/office/drawing/2014/main" id="{4FACE576-5125-7C13-1AD2-1A50904D0A99}"/>
                </a:ext>
              </a:extLst>
            </p:cNvPr>
            <p:cNvSpPr/>
            <p:nvPr/>
          </p:nvSpPr>
          <p:spPr>
            <a:xfrm>
              <a:off x="2754541" y="4786794"/>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Cross 20">
              <a:extLst>
                <a:ext uri="{FF2B5EF4-FFF2-40B4-BE49-F238E27FC236}">
                  <a16:creationId xmlns:a16="http://schemas.microsoft.com/office/drawing/2014/main" id="{D78FABC7-8A11-C233-8595-F75A72EE3370}"/>
                </a:ext>
              </a:extLst>
            </p:cNvPr>
            <p:cNvSpPr/>
            <p:nvPr/>
          </p:nvSpPr>
          <p:spPr>
            <a:xfrm>
              <a:off x="5167734" y="289905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Cross 21">
              <a:extLst>
                <a:ext uri="{FF2B5EF4-FFF2-40B4-BE49-F238E27FC236}">
                  <a16:creationId xmlns:a16="http://schemas.microsoft.com/office/drawing/2014/main" id="{76DF845F-593B-3679-B04E-9D026992B9CA}"/>
                </a:ext>
              </a:extLst>
            </p:cNvPr>
            <p:cNvSpPr/>
            <p:nvPr/>
          </p:nvSpPr>
          <p:spPr>
            <a:xfrm>
              <a:off x="5159167" y="3353854"/>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Cross 22">
              <a:extLst>
                <a:ext uri="{FF2B5EF4-FFF2-40B4-BE49-F238E27FC236}">
                  <a16:creationId xmlns:a16="http://schemas.microsoft.com/office/drawing/2014/main" id="{46AD633E-1778-6B01-A982-FDD12D89E117}"/>
                </a:ext>
              </a:extLst>
            </p:cNvPr>
            <p:cNvSpPr/>
            <p:nvPr/>
          </p:nvSpPr>
          <p:spPr>
            <a:xfrm>
              <a:off x="5167734" y="3808658"/>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4" name="Cross 23">
              <a:extLst>
                <a:ext uri="{FF2B5EF4-FFF2-40B4-BE49-F238E27FC236}">
                  <a16:creationId xmlns:a16="http://schemas.microsoft.com/office/drawing/2014/main" id="{DBA819DA-E5E9-731E-6D3F-08AB04992F2C}"/>
                </a:ext>
              </a:extLst>
            </p:cNvPr>
            <p:cNvSpPr/>
            <p:nvPr/>
          </p:nvSpPr>
          <p:spPr>
            <a:xfrm>
              <a:off x="5159167" y="4263462"/>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Cross 24">
              <a:extLst>
                <a:ext uri="{FF2B5EF4-FFF2-40B4-BE49-F238E27FC236}">
                  <a16:creationId xmlns:a16="http://schemas.microsoft.com/office/drawing/2014/main" id="{9390F158-C656-246B-099C-EEABCAE2A32D}"/>
                </a:ext>
              </a:extLst>
            </p:cNvPr>
            <p:cNvSpPr/>
            <p:nvPr/>
          </p:nvSpPr>
          <p:spPr>
            <a:xfrm>
              <a:off x="5167734" y="471826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Rectangle 25">
              <a:extLst>
                <a:ext uri="{FF2B5EF4-FFF2-40B4-BE49-F238E27FC236}">
                  <a16:creationId xmlns:a16="http://schemas.microsoft.com/office/drawing/2014/main" id="{70444046-9776-5C99-77BD-9E58BBB7C81A}"/>
                </a:ext>
              </a:extLst>
            </p:cNvPr>
            <p:cNvSpPr/>
            <p:nvPr/>
          </p:nvSpPr>
          <p:spPr>
            <a:xfrm>
              <a:off x="3220562" y="3067963"/>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ctangle 26">
              <a:extLst>
                <a:ext uri="{FF2B5EF4-FFF2-40B4-BE49-F238E27FC236}">
                  <a16:creationId xmlns:a16="http://schemas.microsoft.com/office/drawing/2014/main" id="{38A70B17-55C6-DD55-6FF5-02B8DAFC1606}"/>
                </a:ext>
              </a:extLst>
            </p:cNvPr>
            <p:cNvSpPr/>
            <p:nvPr/>
          </p:nvSpPr>
          <p:spPr>
            <a:xfrm>
              <a:off x="3217814" y="3511511"/>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ctangle 27">
              <a:extLst>
                <a:ext uri="{FF2B5EF4-FFF2-40B4-BE49-F238E27FC236}">
                  <a16:creationId xmlns:a16="http://schemas.microsoft.com/office/drawing/2014/main" id="{59C19D5F-CF36-8567-3E3F-ADFA95BFE4BF}"/>
                </a:ext>
              </a:extLst>
            </p:cNvPr>
            <p:cNvSpPr/>
            <p:nvPr/>
          </p:nvSpPr>
          <p:spPr>
            <a:xfrm>
              <a:off x="3217814" y="3952457"/>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ctangle 28">
              <a:extLst>
                <a:ext uri="{FF2B5EF4-FFF2-40B4-BE49-F238E27FC236}">
                  <a16:creationId xmlns:a16="http://schemas.microsoft.com/office/drawing/2014/main" id="{38084D94-078D-C416-90EA-5A7EE05FCEDF}"/>
                </a:ext>
              </a:extLst>
            </p:cNvPr>
            <p:cNvSpPr/>
            <p:nvPr/>
          </p:nvSpPr>
          <p:spPr>
            <a:xfrm>
              <a:off x="3217814" y="4393403"/>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ctangle 29">
              <a:extLst>
                <a:ext uri="{FF2B5EF4-FFF2-40B4-BE49-F238E27FC236}">
                  <a16:creationId xmlns:a16="http://schemas.microsoft.com/office/drawing/2014/main" id="{12E256FD-5C23-1152-2DCE-7612736C059A}"/>
                </a:ext>
              </a:extLst>
            </p:cNvPr>
            <p:cNvSpPr/>
            <p:nvPr/>
          </p:nvSpPr>
          <p:spPr>
            <a:xfrm>
              <a:off x="3217814" y="4836853"/>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Rectangle 30">
              <a:extLst>
                <a:ext uri="{FF2B5EF4-FFF2-40B4-BE49-F238E27FC236}">
                  <a16:creationId xmlns:a16="http://schemas.microsoft.com/office/drawing/2014/main" id="{823E16D9-6FFD-12E4-4C10-BB2BE53A09AB}"/>
                </a:ext>
              </a:extLst>
            </p:cNvPr>
            <p:cNvSpPr/>
            <p:nvPr/>
          </p:nvSpPr>
          <p:spPr>
            <a:xfrm>
              <a:off x="3677373" y="4903005"/>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2" name="Rectangle 31">
              <a:extLst>
                <a:ext uri="{FF2B5EF4-FFF2-40B4-BE49-F238E27FC236}">
                  <a16:creationId xmlns:a16="http://schemas.microsoft.com/office/drawing/2014/main" id="{3642B50F-AE51-4BAA-8881-88433C21F907}"/>
                </a:ext>
              </a:extLst>
            </p:cNvPr>
            <p:cNvSpPr/>
            <p:nvPr/>
          </p:nvSpPr>
          <p:spPr>
            <a:xfrm>
              <a:off x="4275745" y="4893309"/>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Rectangle 32">
              <a:extLst>
                <a:ext uri="{FF2B5EF4-FFF2-40B4-BE49-F238E27FC236}">
                  <a16:creationId xmlns:a16="http://schemas.microsoft.com/office/drawing/2014/main" id="{B3106EB0-A413-E81E-9477-510EA6350952}"/>
                </a:ext>
              </a:extLst>
            </p:cNvPr>
            <p:cNvSpPr/>
            <p:nvPr/>
          </p:nvSpPr>
          <p:spPr>
            <a:xfrm>
              <a:off x="3677373" y="2989216"/>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Rectangle 33">
              <a:extLst>
                <a:ext uri="{FF2B5EF4-FFF2-40B4-BE49-F238E27FC236}">
                  <a16:creationId xmlns:a16="http://schemas.microsoft.com/office/drawing/2014/main" id="{A5F7D77F-ADE2-ACBF-1264-D7C4A68B2173}"/>
                </a:ext>
              </a:extLst>
            </p:cNvPr>
            <p:cNvSpPr/>
            <p:nvPr/>
          </p:nvSpPr>
          <p:spPr>
            <a:xfrm>
              <a:off x="4275745" y="2979520"/>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Rectangle 34">
              <a:extLst>
                <a:ext uri="{FF2B5EF4-FFF2-40B4-BE49-F238E27FC236}">
                  <a16:creationId xmlns:a16="http://schemas.microsoft.com/office/drawing/2014/main" id="{A499A790-9663-AD1B-4175-3EB94B59088C}"/>
                </a:ext>
              </a:extLst>
            </p:cNvPr>
            <p:cNvSpPr/>
            <p:nvPr/>
          </p:nvSpPr>
          <p:spPr>
            <a:xfrm>
              <a:off x="4756917" y="3095421"/>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Rectangle 35">
              <a:extLst>
                <a:ext uri="{FF2B5EF4-FFF2-40B4-BE49-F238E27FC236}">
                  <a16:creationId xmlns:a16="http://schemas.microsoft.com/office/drawing/2014/main" id="{1D9CA60E-57FE-BC50-0F27-FF8E0BEF46B9}"/>
                </a:ext>
              </a:extLst>
            </p:cNvPr>
            <p:cNvSpPr/>
            <p:nvPr/>
          </p:nvSpPr>
          <p:spPr>
            <a:xfrm>
              <a:off x="4754169" y="3538969"/>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Rectangle 36">
              <a:extLst>
                <a:ext uri="{FF2B5EF4-FFF2-40B4-BE49-F238E27FC236}">
                  <a16:creationId xmlns:a16="http://schemas.microsoft.com/office/drawing/2014/main" id="{3D0AD1BA-09FE-E681-666F-DC8228878645}"/>
                </a:ext>
              </a:extLst>
            </p:cNvPr>
            <p:cNvSpPr/>
            <p:nvPr/>
          </p:nvSpPr>
          <p:spPr>
            <a:xfrm>
              <a:off x="4754169" y="3979915"/>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Rectangle 37">
              <a:extLst>
                <a:ext uri="{FF2B5EF4-FFF2-40B4-BE49-F238E27FC236}">
                  <a16:creationId xmlns:a16="http://schemas.microsoft.com/office/drawing/2014/main" id="{6EF83759-0AD7-A3BA-D73B-9032D4628EB4}"/>
                </a:ext>
              </a:extLst>
            </p:cNvPr>
            <p:cNvSpPr/>
            <p:nvPr/>
          </p:nvSpPr>
          <p:spPr>
            <a:xfrm>
              <a:off x="4754169" y="4420861"/>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9" name="Rectangle 38">
              <a:extLst>
                <a:ext uri="{FF2B5EF4-FFF2-40B4-BE49-F238E27FC236}">
                  <a16:creationId xmlns:a16="http://schemas.microsoft.com/office/drawing/2014/main" id="{217E28AA-A67B-CF7B-B8C9-43FC314EA5EE}"/>
                </a:ext>
              </a:extLst>
            </p:cNvPr>
            <p:cNvSpPr/>
            <p:nvPr/>
          </p:nvSpPr>
          <p:spPr>
            <a:xfrm>
              <a:off x="4754169" y="4864311"/>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58" name="Group 57">
            <a:extLst>
              <a:ext uri="{FF2B5EF4-FFF2-40B4-BE49-F238E27FC236}">
                <a16:creationId xmlns:a16="http://schemas.microsoft.com/office/drawing/2014/main" id="{91AB7794-5626-5C62-458F-7E8B6AE6A301}"/>
              </a:ext>
            </a:extLst>
          </p:cNvPr>
          <p:cNvGrpSpPr/>
          <p:nvPr/>
        </p:nvGrpSpPr>
        <p:grpSpPr>
          <a:xfrm>
            <a:off x="5357246" y="2783751"/>
            <a:ext cx="2340596" cy="2211097"/>
            <a:chOff x="5553115" y="2865422"/>
            <a:chExt cx="2340596" cy="2211097"/>
          </a:xfrm>
        </p:grpSpPr>
        <p:sp>
          <p:nvSpPr>
            <p:cNvPr id="8" name="Oval 7">
              <a:extLst>
                <a:ext uri="{FF2B5EF4-FFF2-40B4-BE49-F238E27FC236}">
                  <a16:creationId xmlns:a16="http://schemas.microsoft.com/office/drawing/2014/main" id="{8D12BC74-BA75-39B3-FB00-5E34123BBF81}"/>
                </a:ext>
              </a:extLst>
            </p:cNvPr>
            <p:cNvSpPr/>
            <p:nvPr/>
          </p:nvSpPr>
          <p:spPr>
            <a:xfrm>
              <a:off x="5902866" y="3140446"/>
              <a:ext cx="1678938" cy="1678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Rectangle 40">
              <a:extLst>
                <a:ext uri="{FF2B5EF4-FFF2-40B4-BE49-F238E27FC236}">
                  <a16:creationId xmlns:a16="http://schemas.microsoft.com/office/drawing/2014/main" id="{7391CF41-06F5-F609-C561-E523170A4728}"/>
                </a:ext>
              </a:extLst>
            </p:cNvPr>
            <p:cNvSpPr/>
            <p:nvPr/>
          </p:nvSpPr>
          <p:spPr>
            <a:xfrm>
              <a:off x="6309700" y="3471576"/>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2" name="Rectangle 41">
              <a:extLst>
                <a:ext uri="{FF2B5EF4-FFF2-40B4-BE49-F238E27FC236}">
                  <a16:creationId xmlns:a16="http://schemas.microsoft.com/office/drawing/2014/main" id="{24D5DA41-146F-73D8-8EEA-643CF833FA8D}"/>
                </a:ext>
              </a:extLst>
            </p:cNvPr>
            <p:cNvSpPr/>
            <p:nvPr/>
          </p:nvSpPr>
          <p:spPr>
            <a:xfrm>
              <a:off x="6102986" y="3848292"/>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3" name="Rectangle 42">
              <a:extLst>
                <a:ext uri="{FF2B5EF4-FFF2-40B4-BE49-F238E27FC236}">
                  <a16:creationId xmlns:a16="http://schemas.microsoft.com/office/drawing/2014/main" id="{2552826B-175F-2894-6862-D0131797FDF5}"/>
                </a:ext>
              </a:extLst>
            </p:cNvPr>
            <p:cNvSpPr/>
            <p:nvPr/>
          </p:nvSpPr>
          <p:spPr>
            <a:xfrm>
              <a:off x="6201104" y="4304532"/>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4" name="Rectangle 43">
              <a:extLst>
                <a:ext uri="{FF2B5EF4-FFF2-40B4-BE49-F238E27FC236}">
                  <a16:creationId xmlns:a16="http://schemas.microsoft.com/office/drawing/2014/main" id="{25E88C07-B7A0-E44C-BFCF-32D8D55DF0C5}"/>
                </a:ext>
              </a:extLst>
            </p:cNvPr>
            <p:cNvSpPr/>
            <p:nvPr/>
          </p:nvSpPr>
          <p:spPr>
            <a:xfrm>
              <a:off x="6505936" y="4583220"/>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5" name="Rectangle 44">
              <a:extLst>
                <a:ext uri="{FF2B5EF4-FFF2-40B4-BE49-F238E27FC236}">
                  <a16:creationId xmlns:a16="http://schemas.microsoft.com/office/drawing/2014/main" id="{8BBDD539-D2A9-7675-535F-6124B098DC0E}"/>
                </a:ext>
              </a:extLst>
            </p:cNvPr>
            <p:cNvSpPr/>
            <p:nvPr/>
          </p:nvSpPr>
          <p:spPr>
            <a:xfrm>
              <a:off x="6960236" y="4481478"/>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6" name="Rectangle 45">
              <a:extLst>
                <a:ext uri="{FF2B5EF4-FFF2-40B4-BE49-F238E27FC236}">
                  <a16:creationId xmlns:a16="http://schemas.microsoft.com/office/drawing/2014/main" id="{F56A05C8-F1AE-A8F9-5374-315B01512C2C}"/>
                </a:ext>
              </a:extLst>
            </p:cNvPr>
            <p:cNvSpPr/>
            <p:nvPr/>
          </p:nvSpPr>
          <p:spPr>
            <a:xfrm>
              <a:off x="7211061" y="4127333"/>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7" name="Rectangle 46">
              <a:extLst>
                <a:ext uri="{FF2B5EF4-FFF2-40B4-BE49-F238E27FC236}">
                  <a16:creationId xmlns:a16="http://schemas.microsoft.com/office/drawing/2014/main" id="{0B0C5512-9414-59D6-7F78-1EEBDD66AF98}"/>
                </a:ext>
              </a:extLst>
            </p:cNvPr>
            <p:cNvSpPr/>
            <p:nvPr/>
          </p:nvSpPr>
          <p:spPr>
            <a:xfrm>
              <a:off x="7156472" y="3698708"/>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8" name="Rectangle 47">
              <a:extLst>
                <a:ext uri="{FF2B5EF4-FFF2-40B4-BE49-F238E27FC236}">
                  <a16:creationId xmlns:a16="http://schemas.microsoft.com/office/drawing/2014/main" id="{19C9F8CC-5C62-9A62-205A-56C44CBA133B}"/>
                </a:ext>
              </a:extLst>
            </p:cNvPr>
            <p:cNvSpPr/>
            <p:nvPr/>
          </p:nvSpPr>
          <p:spPr>
            <a:xfrm>
              <a:off x="6897476" y="3422382"/>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9" name="Cross 48">
              <a:extLst>
                <a:ext uri="{FF2B5EF4-FFF2-40B4-BE49-F238E27FC236}">
                  <a16:creationId xmlns:a16="http://schemas.microsoft.com/office/drawing/2014/main" id="{42CA45BE-F91B-07E7-350C-2EBA431878D0}"/>
                </a:ext>
              </a:extLst>
            </p:cNvPr>
            <p:cNvSpPr/>
            <p:nvPr/>
          </p:nvSpPr>
          <p:spPr>
            <a:xfrm>
              <a:off x="5798589" y="314044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0" name="Cross 49">
              <a:extLst>
                <a:ext uri="{FF2B5EF4-FFF2-40B4-BE49-F238E27FC236}">
                  <a16:creationId xmlns:a16="http://schemas.microsoft.com/office/drawing/2014/main" id="{9ECB5887-355A-DA27-F801-2AEB15C7AB3D}"/>
                </a:ext>
              </a:extLst>
            </p:cNvPr>
            <p:cNvSpPr/>
            <p:nvPr/>
          </p:nvSpPr>
          <p:spPr>
            <a:xfrm>
              <a:off x="5553115" y="3706983"/>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1" name="Cross 50">
              <a:extLst>
                <a:ext uri="{FF2B5EF4-FFF2-40B4-BE49-F238E27FC236}">
                  <a16:creationId xmlns:a16="http://schemas.microsoft.com/office/drawing/2014/main" id="{0FB56B4C-B668-0C44-9E35-8095D7CF0571}"/>
                </a:ext>
              </a:extLst>
            </p:cNvPr>
            <p:cNvSpPr/>
            <p:nvPr/>
          </p:nvSpPr>
          <p:spPr>
            <a:xfrm>
              <a:off x="6381649" y="2865422"/>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2" name="Cross 51">
              <a:extLst>
                <a:ext uri="{FF2B5EF4-FFF2-40B4-BE49-F238E27FC236}">
                  <a16:creationId xmlns:a16="http://schemas.microsoft.com/office/drawing/2014/main" id="{38EB979B-8B9F-C4A4-25A2-0D586B4A840C}"/>
                </a:ext>
              </a:extLst>
            </p:cNvPr>
            <p:cNvSpPr/>
            <p:nvPr/>
          </p:nvSpPr>
          <p:spPr>
            <a:xfrm>
              <a:off x="7186442" y="293111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3" name="Cross 52">
              <a:extLst>
                <a:ext uri="{FF2B5EF4-FFF2-40B4-BE49-F238E27FC236}">
                  <a16:creationId xmlns:a16="http://schemas.microsoft.com/office/drawing/2014/main" id="{247E34A3-6A39-5032-F8C4-15A6BBFC1041}"/>
                </a:ext>
              </a:extLst>
            </p:cNvPr>
            <p:cNvSpPr/>
            <p:nvPr/>
          </p:nvSpPr>
          <p:spPr>
            <a:xfrm>
              <a:off x="7639257" y="3376297"/>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4" name="Cross 53">
              <a:extLst>
                <a:ext uri="{FF2B5EF4-FFF2-40B4-BE49-F238E27FC236}">
                  <a16:creationId xmlns:a16="http://schemas.microsoft.com/office/drawing/2014/main" id="{FB1468BE-D5FD-3BA6-4737-F8231921AD76}"/>
                </a:ext>
              </a:extLst>
            </p:cNvPr>
            <p:cNvSpPr/>
            <p:nvPr/>
          </p:nvSpPr>
          <p:spPr>
            <a:xfrm>
              <a:off x="7648237" y="409564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5" name="Cross 54">
              <a:extLst>
                <a:ext uri="{FF2B5EF4-FFF2-40B4-BE49-F238E27FC236}">
                  <a16:creationId xmlns:a16="http://schemas.microsoft.com/office/drawing/2014/main" id="{AB8C15A3-A9D0-1769-D001-B41A423EB7D6}"/>
                </a:ext>
              </a:extLst>
            </p:cNvPr>
            <p:cNvSpPr/>
            <p:nvPr/>
          </p:nvSpPr>
          <p:spPr>
            <a:xfrm>
              <a:off x="7254590" y="4712447"/>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6" name="Cross 55">
              <a:extLst>
                <a:ext uri="{FF2B5EF4-FFF2-40B4-BE49-F238E27FC236}">
                  <a16:creationId xmlns:a16="http://schemas.microsoft.com/office/drawing/2014/main" id="{D4FDBCFC-84B0-AA40-ED9B-C42C29506A66}"/>
                </a:ext>
              </a:extLst>
            </p:cNvPr>
            <p:cNvSpPr/>
            <p:nvPr/>
          </p:nvSpPr>
          <p:spPr>
            <a:xfrm>
              <a:off x="5722676" y="4460495"/>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7" name="Cross 56">
              <a:extLst>
                <a:ext uri="{FF2B5EF4-FFF2-40B4-BE49-F238E27FC236}">
                  <a16:creationId xmlns:a16="http://schemas.microsoft.com/office/drawing/2014/main" id="{8A76E471-3ED3-EAFA-649C-E7ED5403D207}"/>
                </a:ext>
              </a:extLst>
            </p:cNvPr>
            <p:cNvSpPr/>
            <p:nvPr/>
          </p:nvSpPr>
          <p:spPr>
            <a:xfrm>
              <a:off x="6316504" y="4831045"/>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79" name="Group 78">
            <a:extLst>
              <a:ext uri="{FF2B5EF4-FFF2-40B4-BE49-F238E27FC236}">
                <a16:creationId xmlns:a16="http://schemas.microsoft.com/office/drawing/2014/main" id="{0877140A-A1A7-79D3-176F-F7A8CCA31B57}"/>
              </a:ext>
            </a:extLst>
          </p:cNvPr>
          <p:cNvGrpSpPr/>
          <p:nvPr/>
        </p:nvGrpSpPr>
        <p:grpSpPr>
          <a:xfrm>
            <a:off x="3531888" y="2805035"/>
            <a:ext cx="2437517" cy="2228117"/>
            <a:chOff x="3531888" y="2805035"/>
            <a:chExt cx="2437517" cy="2228117"/>
          </a:xfrm>
        </p:grpSpPr>
        <p:grpSp>
          <p:nvGrpSpPr>
            <p:cNvPr id="60" name="Group 59">
              <a:extLst>
                <a:ext uri="{FF2B5EF4-FFF2-40B4-BE49-F238E27FC236}">
                  <a16:creationId xmlns:a16="http://schemas.microsoft.com/office/drawing/2014/main" id="{6A1E7CFE-09B9-A56A-FDAC-0F6B2B929FE6}"/>
                </a:ext>
              </a:extLst>
            </p:cNvPr>
            <p:cNvGrpSpPr/>
            <p:nvPr/>
          </p:nvGrpSpPr>
          <p:grpSpPr>
            <a:xfrm>
              <a:off x="3531888" y="2805035"/>
              <a:ext cx="2437517" cy="2228117"/>
              <a:chOff x="3082188" y="2857500"/>
              <a:chExt cx="2437517" cy="2228117"/>
            </a:xfrm>
          </p:grpSpPr>
          <p:sp>
            <p:nvSpPr>
              <p:cNvPr id="61" name="Rectangle 60">
                <a:extLst>
                  <a:ext uri="{FF2B5EF4-FFF2-40B4-BE49-F238E27FC236}">
                    <a16:creationId xmlns:a16="http://schemas.microsoft.com/office/drawing/2014/main" id="{279092CE-8361-B87A-7E21-22BEB371BDD0}"/>
                  </a:ext>
                </a:extLst>
              </p:cNvPr>
              <p:cNvSpPr/>
              <p:nvPr/>
            </p:nvSpPr>
            <p:spPr>
              <a:xfrm>
                <a:off x="3082188" y="2857500"/>
                <a:ext cx="1988166" cy="22281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2" name="Oval 61">
                <a:extLst>
                  <a:ext uri="{FF2B5EF4-FFF2-40B4-BE49-F238E27FC236}">
                    <a16:creationId xmlns:a16="http://schemas.microsoft.com/office/drawing/2014/main" id="{78AF7712-1B06-CD71-61B9-10FB943F25B0}"/>
                  </a:ext>
                </a:extLst>
              </p:cNvPr>
              <p:cNvSpPr/>
              <p:nvPr/>
            </p:nvSpPr>
            <p:spPr>
              <a:xfrm>
                <a:off x="3840767" y="3137029"/>
                <a:ext cx="1678938" cy="1678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3" name="Rectangle 62">
                <a:extLst>
                  <a:ext uri="{FF2B5EF4-FFF2-40B4-BE49-F238E27FC236}">
                    <a16:creationId xmlns:a16="http://schemas.microsoft.com/office/drawing/2014/main" id="{ADCCEEC4-26B2-4367-FE95-4DF092F8F9D9}"/>
                  </a:ext>
                </a:extLst>
              </p:cNvPr>
              <p:cNvSpPr/>
              <p:nvPr/>
            </p:nvSpPr>
            <p:spPr>
              <a:xfrm>
                <a:off x="3222864" y="3009900"/>
                <a:ext cx="1835766" cy="18661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65" name="Rectangle 64">
              <a:extLst>
                <a:ext uri="{FF2B5EF4-FFF2-40B4-BE49-F238E27FC236}">
                  <a16:creationId xmlns:a16="http://schemas.microsoft.com/office/drawing/2014/main" id="{18F14313-8EF4-23C3-BD74-D81A3CEAF74D}"/>
                </a:ext>
              </a:extLst>
            </p:cNvPr>
            <p:cNvSpPr/>
            <p:nvPr/>
          </p:nvSpPr>
          <p:spPr>
            <a:xfrm>
              <a:off x="5434177" y="4343247"/>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6" name="Rectangle 65">
              <a:extLst>
                <a:ext uri="{FF2B5EF4-FFF2-40B4-BE49-F238E27FC236}">
                  <a16:creationId xmlns:a16="http://schemas.microsoft.com/office/drawing/2014/main" id="{2925D98F-EC01-9797-D460-04C3CA6825C0}"/>
                </a:ext>
              </a:extLst>
            </p:cNvPr>
            <p:cNvSpPr/>
            <p:nvPr/>
          </p:nvSpPr>
          <p:spPr>
            <a:xfrm>
              <a:off x="5410427" y="3966312"/>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7" name="Rectangle 66">
              <a:extLst>
                <a:ext uri="{FF2B5EF4-FFF2-40B4-BE49-F238E27FC236}">
                  <a16:creationId xmlns:a16="http://schemas.microsoft.com/office/drawing/2014/main" id="{8178878C-6F6B-549C-2AF2-1A1CFDA88F7F}"/>
                </a:ext>
              </a:extLst>
            </p:cNvPr>
            <p:cNvSpPr/>
            <p:nvPr/>
          </p:nvSpPr>
          <p:spPr>
            <a:xfrm>
              <a:off x="5414819" y="3484970"/>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8" name="Rectangle 67">
              <a:extLst>
                <a:ext uri="{FF2B5EF4-FFF2-40B4-BE49-F238E27FC236}">
                  <a16:creationId xmlns:a16="http://schemas.microsoft.com/office/drawing/2014/main" id="{A9E92605-006D-C01E-3A30-04332E39F8A5}"/>
                </a:ext>
              </a:extLst>
            </p:cNvPr>
            <p:cNvSpPr/>
            <p:nvPr/>
          </p:nvSpPr>
          <p:spPr>
            <a:xfrm>
              <a:off x="3681900" y="2965355"/>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9" name="Rectangle 68">
              <a:extLst>
                <a:ext uri="{FF2B5EF4-FFF2-40B4-BE49-F238E27FC236}">
                  <a16:creationId xmlns:a16="http://schemas.microsoft.com/office/drawing/2014/main" id="{BAD92613-6DDB-3D5C-0307-E408E8464313}"/>
                </a:ext>
              </a:extLst>
            </p:cNvPr>
            <p:cNvSpPr/>
            <p:nvPr/>
          </p:nvSpPr>
          <p:spPr>
            <a:xfrm>
              <a:off x="3679152" y="3408903"/>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0" name="Rectangle 69">
              <a:extLst>
                <a:ext uri="{FF2B5EF4-FFF2-40B4-BE49-F238E27FC236}">
                  <a16:creationId xmlns:a16="http://schemas.microsoft.com/office/drawing/2014/main" id="{FB94D88D-A638-C076-2860-0715F2A733D2}"/>
                </a:ext>
              </a:extLst>
            </p:cNvPr>
            <p:cNvSpPr/>
            <p:nvPr/>
          </p:nvSpPr>
          <p:spPr>
            <a:xfrm>
              <a:off x="3679152" y="3849849"/>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1" name="Rectangle 70">
              <a:extLst>
                <a:ext uri="{FF2B5EF4-FFF2-40B4-BE49-F238E27FC236}">
                  <a16:creationId xmlns:a16="http://schemas.microsoft.com/office/drawing/2014/main" id="{01898540-5A81-95CE-A31F-77A60DF1CCD0}"/>
                </a:ext>
              </a:extLst>
            </p:cNvPr>
            <p:cNvSpPr/>
            <p:nvPr/>
          </p:nvSpPr>
          <p:spPr>
            <a:xfrm>
              <a:off x="3679152" y="4290795"/>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2" name="Rectangle 71">
              <a:extLst>
                <a:ext uri="{FF2B5EF4-FFF2-40B4-BE49-F238E27FC236}">
                  <a16:creationId xmlns:a16="http://schemas.microsoft.com/office/drawing/2014/main" id="{37131070-0069-48E3-24E1-DB265804B0BD}"/>
                </a:ext>
              </a:extLst>
            </p:cNvPr>
            <p:cNvSpPr/>
            <p:nvPr/>
          </p:nvSpPr>
          <p:spPr>
            <a:xfrm>
              <a:off x="3679152" y="4734245"/>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3" name="Rectangle 72">
              <a:extLst>
                <a:ext uri="{FF2B5EF4-FFF2-40B4-BE49-F238E27FC236}">
                  <a16:creationId xmlns:a16="http://schemas.microsoft.com/office/drawing/2014/main" id="{D6F90B98-27A8-99A5-54BB-BEAFC3231B17}"/>
                </a:ext>
              </a:extLst>
            </p:cNvPr>
            <p:cNvSpPr/>
            <p:nvPr/>
          </p:nvSpPr>
          <p:spPr>
            <a:xfrm>
              <a:off x="4138711" y="4800397"/>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4" name="Rectangle 73">
              <a:extLst>
                <a:ext uri="{FF2B5EF4-FFF2-40B4-BE49-F238E27FC236}">
                  <a16:creationId xmlns:a16="http://schemas.microsoft.com/office/drawing/2014/main" id="{CAC4E84F-BF5D-6A38-7D55-7F0AC7408F7D}"/>
                </a:ext>
              </a:extLst>
            </p:cNvPr>
            <p:cNvSpPr/>
            <p:nvPr/>
          </p:nvSpPr>
          <p:spPr>
            <a:xfrm>
              <a:off x="4737083" y="4790701"/>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5" name="Rectangle 74">
              <a:extLst>
                <a:ext uri="{FF2B5EF4-FFF2-40B4-BE49-F238E27FC236}">
                  <a16:creationId xmlns:a16="http://schemas.microsoft.com/office/drawing/2014/main" id="{943AD15B-7FB6-7564-AAA2-441B464751FF}"/>
                </a:ext>
              </a:extLst>
            </p:cNvPr>
            <p:cNvSpPr/>
            <p:nvPr/>
          </p:nvSpPr>
          <p:spPr>
            <a:xfrm>
              <a:off x="4138711" y="2886608"/>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6" name="Rectangle 75">
              <a:extLst>
                <a:ext uri="{FF2B5EF4-FFF2-40B4-BE49-F238E27FC236}">
                  <a16:creationId xmlns:a16="http://schemas.microsoft.com/office/drawing/2014/main" id="{E74C8F18-977D-0877-8CD4-217430DA4162}"/>
                </a:ext>
              </a:extLst>
            </p:cNvPr>
            <p:cNvSpPr/>
            <p:nvPr/>
          </p:nvSpPr>
          <p:spPr>
            <a:xfrm>
              <a:off x="4737083" y="2876912"/>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7" name="Rectangle 76">
              <a:extLst>
                <a:ext uri="{FF2B5EF4-FFF2-40B4-BE49-F238E27FC236}">
                  <a16:creationId xmlns:a16="http://schemas.microsoft.com/office/drawing/2014/main" id="{C27B1FEE-5FE9-AC37-EF75-EFA19A1E0790}"/>
                </a:ext>
              </a:extLst>
            </p:cNvPr>
            <p:cNvSpPr/>
            <p:nvPr/>
          </p:nvSpPr>
          <p:spPr>
            <a:xfrm>
              <a:off x="5129936" y="3135438"/>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8" name="Rectangle 77">
              <a:extLst>
                <a:ext uri="{FF2B5EF4-FFF2-40B4-BE49-F238E27FC236}">
                  <a16:creationId xmlns:a16="http://schemas.microsoft.com/office/drawing/2014/main" id="{B49E8185-79D1-0DF5-DE1A-4A9564943C62}"/>
                </a:ext>
              </a:extLst>
            </p:cNvPr>
            <p:cNvSpPr/>
            <p:nvPr/>
          </p:nvSpPr>
          <p:spPr>
            <a:xfrm>
              <a:off x="5120584" y="4640652"/>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242619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6 1.11111E-6 L 0.17726 0.00111 " pathEditMode="relative" rAng="0" ptsTypes="AA">
                                      <p:cBhvr>
                                        <p:cTn id="6" dur="2000" fill="hold"/>
                                        <p:tgtEl>
                                          <p:spTgt spid="40"/>
                                        </p:tgtEl>
                                        <p:attrNameLst>
                                          <p:attrName>ppt_x</p:attrName>
                                          <p:attrName>ppt_y</p:attrName>
                                        </p:attrNameLst>
                                      </p:cBhvr>
                                      <p:rCtr x="8854" y="56"/>
                                    </p:animMotion>
                                  </p:childTnLst>
                                </p:cTn>
                              </p:par>
                              <p:par>
                                <p:cTn id="7" presetID="42" presetClass="path" presetSubtype="0" accel="50000" decel="50000" fill="hold" nodeType="withEffect">
                                  <p:stCondLst>
                                    <p:cond delay="0"/>
                                  </p:stCondLst>
                                  <p:childTnLst>
                                    <p:animMotion origin="layout" path="M 1.11111E-6 4.44444E-6 L -0.15712 0.00472 " pathEditMode="relative" rAng="0" ptsTypes="AA">
                                      <p:cBhvr>
                                        <p:cTn id="8" dur="2000" fill="hold"/>
                                        <p:tgtEl>
                                          <p:spTgt spid="58"/>
                                        </p:tgtEl>
                                        <p:attrNameLst>
                                          <p:attrName>ppt_x</p:attrName>
                                          <p:attrName>ppt_y</p:attrName>
                                        </p:attrNameLst>
                                      </p:cBhvr>
                                      <p:rCtr x="-7865" y="222"/>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23" descr="page26image34833216"/>
          <p:cNvPicPr preferRelativeResize="0"/>
          <p:nvPr/>
        </p:nvPicPr>
        <p:blipFill rotWithShape="1">
          <a:blip r:embed="rId3">
            <a:alphaModFix/>
          </a:blip>
          <a:srcRect/>
          <a:stretch/>
        </p:blipFill>
        <p:spPr>
          <a:xfrm>
            <a:off x="2344418" y="838985"/>
            <a:ext cx="4455164" cy="2281913"/>
          </a:xfrm>
          <a:prstGeom prst="rect">
            <a:avLst/>
          </a:prstGeom>
          <a:noFill/>
          <a:ln>
            <a:noFill/>
          </a:ln>
        </p:spPr>
      </p:pic>
      <p:pic>
        <p:nvPicPr>
          <p:cNvPr id="198" name="Google Shape;198;p23" descr="page26image34840496"/>
          <p:cNvPicPr preferRelativeResize="0"/>
          <p:nvPr/>
        </p:nvPicPr>
        <p:blipFill rotWithShape="1">
          <a:blip r:embed="rId4">
            <a:alphaModFix/>
          </a:blip>
          <a:srcRect/>
          <a:stretch/>
        </p:blipFill>
        <p:spPr>
          <a:xfrm>
            <a:off x="2330150" y="3204441"/>
            <a:ext cx="4464613" cy="2281913"/>
          </a:xfrm>
          <a:prstGeom prst="rect">
            <a:avLst/>
          </a:prstGeom>
          <a:noFill/>
          <a:ln>
            <a:noFill/>
          </a:ln>
        </p:spPr>
      </p:pic>
      <p:sp>
        <p:nvSpPr>
          <p:cNvPr id="199" name="Google Shape;199;p23"/>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Ambient Occlusion</a:t>
            </a:r>
            <a:endParaRPr/>
          </a:p>
        </p:txBody>
      </p:sp>
      <p:sp>
        <p:nvSpPr>
          <p:cNvPr id="200" name="Google Shape;200;p23"/>
          <p:cNvSpPr txBox="1">
            <a:spLocks noGrp="1"/>
          </p:cNvSpPr>
          <p:nvPr>
            <p:ph type="body" idx="1"/>
          </p:nvPr>
        </p:nvSpPr>
        <p:spPr>
          <a:xfrm>
            <a:off x="3371954" y="2864198"/>
            <a:ext cx="4455164" cy="45912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050"/>
              <a:buFont typeface="Verdana"/>
              <a:buNone/>
            </a:pPr>
            <a:r>
              <a:rPr lang="pt-BR" sz="1050" b="1"/>
              <a:t>Luz direta (sem fazer sombra em si mesmo)</a:t>
            </a:r>
            <a:endParaRPr/>
          </a:p>
        </p:txBody>
      </p:sp>
      <p:sp>
        <p:nvSpPr>
          <p:cNvPr id="201" name="Google Shape;201;p23"/>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30</a:t>
            </a:fld>
            <a:endParaRPr/>
          </a:p>
        </p:txBody>
      </p:sp>
      <p:sp>
        <p:nvSpPr>
          <p:cNvPr id="202" name="Google Shape;202;p23"/>
          <p:cNvSpPr txBox="1"/>
          <p:nvPr/>
        </p:nvSpPr>
        <p:spPr>
          <a:xfrm>
            <a:off x="3371954" y="5233358"/>
            <a:ext cx="4455164" cy="4591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050"/>
              <a:buFont typeface="Verdana"/>
              <a:buNone/>
            </a:pPr>
            <a:r>
              <a:rPr lang="pt-BR" sz="1050" b="1">
                <a:solidFill>
                  <a:schemeClr val="dk1"/>
                </a:solidFill>
                <a:latin typeface="Verdana"/>
                <a:ea typeface="Verdana"/>
                <a:cs typeface="Verdana"/>
                <a:sym typeface="Verdana"/>
              </a:rPr>
              <a:t>                           Luz modulada pela oclusão</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63"/>
          <p:cNvSpPr txBox="1">
            <a:spLocks noGrp="1"/>
          </p:cNvSpPr>
          <p:nvPr>
            <p:ph type="title"/>
          </p:nvPr>
        </p:nvSpPr>
        <p:spPr>
          <a:xfrm>
            <a:off x="84172" y="113717"/>
            <a:ext cx="8428200" cy="516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en-BR"/>
              <a:t>Shading Pré Computado</a:t>
            </a:r>
            <a:endParaRPr/>
          </a:p>
        </p:txBody>
      </p:sp>
      <p:sp>
        <p:nvSpPr>
          <p:cNvPr id="541" name="Google Shape;541;p63"/>
          <p:cNvSpPr txBox="1">
            <a:spLocks noGrp="1"/>
          </p:cNvSpPr>
          <p:nvPr>
            <p:ph type="sldNum" idx="12"/>
          </p:nvPr>
        </p:nvSpPr>
        <p:spPr>
          <a:xfrm>
            <a:off x="0" y="5410729"/>
            <a:ext cx="474900" cy="304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31</a:t>
            </a:fld>
            <a:endParaRPr/>
          </a:p>
        </p:txBody>
      </p:sp>
      <p:sp>
        <p:nvSpPr>
          <p:cNvPr id="542" name="Google Shape;542;p63"/>
          <p:cNvSpPr txBox="1">
            <a:spLocks noGrp="1"/>
          </p:cNvSpPr>
          <p:nvPr>
            <p:ph type="body" idx="1"/>
          </p:nvPr>
        </p:nvSpPr>
        <p:spPr>
          <a:xfrm>
            <a:off x="267130" y="4511665"/>
            <a:ext cx="2523300" cy="5160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ts val="1800"/>
              <a:buNone/>
            </a:pPr>
            <a:r>
              <a:rPr lang="en-BR" sz="1800"/>
              <a:t>Shading Simples</a:t>
            </a:r>
            <a:endParaRPr/>
          </a:p>
        </p:txBody>
      </p:sp>
      <p:sp>
        <p:nvSpPr>
          <p:cNvPr id="543" name="Google Shape;543;p63"/>
          <p:cNvSpPr txBox="1"/>
          <p:nvPr/>
        </p:nvSpPr>
        <p:spPr>
          <a:xfrm>
            <a:off x="3283711" y="4507265"/>
            <a:ext cx="2523300" cy="516000"/>
          </a:xfrm>
          <a:prstGeom prst="rect">
            <a:avLst/>
          </a:prstGeom>
          <a:noFill/>
          <a:ln>
            <a:noFill/>
          </a:ln>
        </p:spPr>
        <p:txBody>
          <a:bodyPr spcFirstLastPara="1" wrap="square" lIns="91425" tIns="45700" rIns="91425" bIns="45700" anchor="t" anchorCtr="0">
            <a:normAutofit fontScale="85000" lnSpcReduction="20000"/>
          </a:bodyPr>
          <a:lstStyle/>
          <a:p>
            <a:pPr marL="0" marR="0" lvl="0" indent="0" algn="ctr" rtl="0">
              <a:spcBef>
                <a:spcPts val="0"/>
              </a:spcBef>
              <a:spcAft>
                <a:spcPts val="0"/>
              </a:spcAft>
              <a:buClr>
                <a:schemeClr val="dk1"/>
              </a:buClr>
              <a:buSzPct val="100000"/>
              <a:buFont typeface="Verdana"/>
              <a:buNone/>
            </a:pPr>
            <a:r>
              <a:rPr lang="en-BR" sz="1800" b="0">
                <a:solidFill>
                  <a:schemeClr val="dk1"/>
                </a:solidFill>
                <a:latin typeface="Verdana"/>
                <a:ea typeface="Verdana"/>
                <a:cs typeface="Verdana"/>
                <a:sym typeface="Verdana"/>
              </a:rPr>
              <a:t>Ambient Occlusion</a:t>
            </a:r>
            <a:endParaRPr sz="1800" b="0">
              <a:solidFill>
                <a:schemeClr val="dk1"/>
              </a:solidFill>
              <a:latin typeface="Verdana"/>
              <a:ea typeface="Verdana"/>
              <a:cs typeface="Verdana"/>
              <a:sym typeface="Verdana"/>
            </a:endParaRPr>
          </a:p>
          <a:p>
            <a:pPr marL="0" marR="0" lvl="0" indent="0" algn="ctr" rtl="0">
              <a:spcBef>
                <a:spcPts val="306"/>
              </a:spcBef>
              <a:spcAft>
                <a:spcPts val="0"/>
              </a:spcAft>
              <a:buClr>
                <a:schemeClr val="dk1"/>
              </a:buClr>
              <a:buSzPct val="100000"/>
              <a:buFont typeface="Verdana"/>
              <a:buNone/>
            </a:pPr>
            <a:r>
              <a:rPr lang="en-BR" sz="1800" b="0">
                <a:solidFill>
                  <a:schemeClr val="dk1"/>
                </a:solidFill>
                <a:latin typeface="Verdana"/>
                <a:ea typeface="Verdana"/>
                <a:cs typeface="Verdana"/>
                <a:sym typeface="Verdana"/>
              </a:rPr>
              <a:t>texture map</a:t>
            </a:r>
            <a:endParaRPr sz="1800" b="0">
              <a:solidFill>
                <a:schemeClr val="dk1"/>
              </a:solidFill>
              <a:latin typeface="Verdana"/>
              <a:ea typeface="Verdana"/>
              <a:cs typeface="Verdana"/>
              <a:sym typeface="Verdana"/>
            </a:endParaRPr>
          </a:p>
        </p:txBody>
      </p:sp>
      <p:sp>
        <p:nvSpPr>
          <p:cNvPr id="544" name="Google Shape;544;p63"/>
          <p:cNvSpPr txBox="1"/>
          <p:nvPr/>
        </p:nvSpPr>
        <p:spPr>
          <a:xfrm>
            <a:off x="6300292" y="4507265"/>
            <a:ext cx="2523300" cy="516000"/>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ctr" rtl="0">
              <a:spcBef>
                <a:spcPts val="0"/>
              </a:spcBef>
              <a:spcAft>
                <a:spcPts val="0"/>
              </a:spcAft>
              <a:buClr>
                <a:schemeClr val="dk1"/>
              </a:buClr>
              <a:buSzPct val="100000"/>
              <a:buFont typeface="Verdana"/>
              <a:buNone/>
            </a:pPr>
            <a:r>
              <a:rPr lang="en-BR" sz="1800" b="0">
                <a:solidFill>
                  <a:schemeClr val="dk1"/>
                </a:solidFill>
                <a:latin typeface="Verdana"/>
                <a:ea typeface="Verdana"/>
                <a:cs typeface="Verdana"/>
                <a:sym typeface="Verdana"/>
              </a:rPr>
              <a:t>com Ambient Occlusion</a:t>
            </a:r>
            <a:endParaRPr sz="1800" b="0">
              <a:solidFill>
                <a:schemeClr val="dk1"/>
              </a:solidFill>
              <a:latin typeface="Verdana"/>
              <a:ea typeface="Verdana"/>
              <a:cs typeface="Verdana"/>
              <a:sym typeface="Verdana"/>
            </a:endParaRPr>
          </a:p>
        </p:txBody>
      </p:sp>
      <p:pic>
        <p:nvPicPr>
          <p:cNvPr id="545" name="Google Shape;545;p63" descr="page88image7207136"/>
          <p:cNvPicPr preferRelativeResize="0"/>
          <p:nvPr/>
        </p:nvPicPr>
        <p:blipFill rotWithShape="1">
          <a:blip r:embed="rId3">
            <a:alphaModFix/>
          </a:blip>
          <a:srcRect/>
          <a:stretch/>
        </p:blipFill>
        <p:spPr>
          <a:xfrm>
            <a:off x="347608" y="716831"/>
            <a:ext cx="2362200" cy="3632200"/>
          </a:xfrm>
          <a:prstGeom prst="rect">
            <a:avLst/>
          </a:prstGeom>
          <a:noFill/>
          <a:ln>
            <a:noFill/>
          </a:ln>
        </p:spPr>
      </p:pic>
      <p:pic>
        <p:nvPicPr>
          <p:cNvPr id="546" name="Google Shape;546;p63" descr="page88image7192784"/>
          <p:cNvPicPr preferRelativeResize="0"/>
          <p:nvPr/>
        </p:nvPicPr>
        <p:blipFill rotWithShape="1">
          <a:blip r:embed="rId4">
            <a:alphaModFix/>
          </a:blip>
          <a:srcRect/>
          <a:stretch/>
        </p:blipFill>
        <p:spPr>
          <a:xfrm>
            <a:off x="2676047" y="689799"/>
            <a:ext cx="3530600" cy="3632200"/>
          </a:xfrm>
          <a:prstGeom prst="rect">
            <a:avLst/>
          </a:prstGeom>
          <a:noFill/>
          <a:ln>
            <a:noFill/>
          </a:ln>
        </p:spPr>
      </p:pic>
      <p:pic>
        <p:nvPicPr>
          <p:cNvPr id="547" name="Google Shape;547;p63" descr="page88image7199856"/>
          <p:cNvPicPr preferRelativeResize="0"/>
          <p:nvPr/>
        </p:nvPicPr>
        <p:blipFill rotWithShape="1">
          <a:blip r:embed="rId5">
            <a:alphaModFix/>
          </a:blip>
          <a:srcRect/>
          <a:stretch/>
        </p:blipFill>
        <p:spPr>
          <a:xfrm>
            <a:off x="6380770" y="650069"/>
            <a:ext cx="2362200" cy="3632200"/>
          </a:xfrm>
          <a:prstGeom prst="rect">
            <a:avLst/>
          </a:prstGeom>
          <a:noFill/>
          <a:ln>
            <a:noFill/>
          </a:ln>
        </p:spPr>
      </p:pic>
      <p:sp>
        <p:nvSpPr>
          <p:cNvPr id="548" name="Google Shape;548;p63"/>
          <p:cNvSpPr/>
          <p:nvPr/>
        </p:nvSpPr>
        <p:spPr>
          <a:xfrm>
            <a:off x="7454688" y="5406343"/>
            <a:ext cx="1008600" cy="30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BR" sz="1400" b="1">
                <a:solidFill>
                  <a:schemeClr val="dk1"/>
                </a:solidFill>
                <a:latin typeface="Arial"/>
                <a:ea typeface="Arial"/>
                <a:cs typeface="Arial"/>
                <a:sym typeface="Arial"/>
              </a:rPr>
              <a:t>Autodesk </a:t>
            </a:r>
            <a:endParaRPr sz="1400">
              <a:solidFill>
                <a:schemeClr val="dk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1BE08-FABF-F0DD-82FB-4AD29D0BC170}"/>
              </a:ext>
            </a:extLst>
          </p:cNvPr>
          <p:cNvSpPr>
            <a:spLocks noGrp="1"/>
          </p:cNvSpPr>
          <p:nvPr>
            <p:ph type="title"/>
          </p:nvPr>
        </p:nvSpPr>
        <p:spPr/>
        <p:txBody>
          <a:bodyPr/>
          <a:lstStyle/>
          <a:p>
            <a:r>
              <a:rPr lang="pt-BR" dirty="0"/>
              <a:t>Sombras em Ray </a:t>
            </a:r>
            <a:r>
              <a:rPr lang="pt-BR" dirty="0" err="1"/>
              <a:t>Marching</a:t>
            </a:r>
            <a:endParaRPr lang="pt-BR" dirty="0"/>
          </a:p>
        </p:txBody>
      </p:sp>
      <p:sp>
        <p:nvSpPr>
          <p:cNvPr id="3" name="Text Placeholder 2">
            <a:extLst>
              <a:ext uri="{FF2B5EF4-FFF2-40B4-BE49-F238E27FC236}">
                <a16:creationId xmlns:a16="http://schemas.microsoft.com/office/drawing/2014/main" id="{9078150D-B49B-F75A-1847-F5342DEC6610}"/>
              </a:ext>
            </a:extLst>
          </p:cNvPr>
          <p:cNvSpPr>
            <a:spLocks noGrp="1"/>
          </p:cNvSpPr>
          <p:nvPr>
            <p:ph type="body" idx="1"/>
          </p:nvPr>
        </p:nvSpPr>
        <p:spPr/>
        <p:txBody>
          <a:bodyPr/>
          <a:lstStyle/>
          <a:p>
            <a:endParaRPr lang="pt-BR" dirty="0"/>
          </a:p>
        </p:txBody>
      </p:sp>
      <p:sp>
        <p:nvSpPr>
          <p:cNvPr id="4" name="Slide Number Placeholder 3">
            <a:extLst>
              <a:ext uri="{FF2B5EF4-FFF2-40B4-BE49-F238E27FC236}">
                <a16:creationId xmlns:a16="http://schemas.microsoft.com/office/drawing/2014/main" id="{58A881C3-43B9-8830-714A-3B288D5CDB9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32</a:t>
            </a:fld>
            <a:endParaRPr lang="pt-BR"/>
          </a:p>
        </p:txBody>
      </p:sp>
    </p:spTree>
    <p:extLst>
      <p:ext uri="{BB962C8B-B14F-4D97-AF65-F5344CB8AC3E}">
        <p14:creationId xmlns:p14="http://schemas.microsoft.com/office/powerpoint/2010/main" val="10461589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F667A-5D59-0B22-F826-57925417B447}"/>
              </a:ext>
            </a:extLst>
          </p:cNvPr>
          <p:cNvSpPr>
            <a:spLocks noGrp="1"/>
          </p:cNvSpPr>
          <p:nvPr>
            <p:ph type="title"/>
          </p:nvPr>
        </p:nvSpPr>
        <p:spPr/>
        <p:txBody>
          <a:bodyPr/>
          <a:lstStyle/>
          <a:p>
            <a:r>
              <a:rPr lang="pt-BR" dirty="0"/>
              <a:t>Criando cenário com Plano e uma Pirâmide</a:t>
            </a:r>
          </a:p>
        </p:txBody>
      </p:sp>
      <p:sp>
        <p:nvSpPr>
          <p:cNvPr id="4" name="Slide Number Placeholder 3">
            <a:extLst>
              <a:ext uri="{FF2B5EF4-FFF2-40B4-BE49-F238E27FC236}">
                <a16:creationId xmlns:a16="http://schemas.microsoft.com/office/drawing/2014/main" id="{67B35D1B-A13D-AAA0-83F3-D12976CA624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33</a:t>
            </a:fld>
            <a:endParaRPr lang="pt-BR"/>
          </a:p>
        </p:txBody>
      </p:sp>
      <p:sp>
        <p:nvSpPr>
          <p:cNvPr id="5" name="TextBox 4">
            <a:extLst>
              <a:ext uri="{FF2B5EF4-FFF2-40B4-BE49-F238E27FC236}">
                <a16:creationId xmlns:a16="http://schemas.microsoft.com/office/drawing/2014/main" id="{38E51B59-72ED-7758-9758-3B7C7CFC7C7E}"/>
              </a:ext>
            </a:extLst>
          </p:cNvPr>
          <p:cNvSpPr txBox="1"/>
          <p:nvPr/>
        </p:nvSpPr>
        <p:spPr>
          <a:xfrm>
            <a:off x="475013" y="730772"/>
            <a:ext cx="8211787" cy="4355038"/>
          </a:xfrm>
          <a:prstGeom prst="rect">
            <a:avLst/>
          </a:prstGeom>
          <a:solidFill>
            <a:schemeClr val="tx1"/>
          </a:solidFill>
        </p:spPr>
        <p:txBody>
          <a:bodyPr wrap="square">
            <a:spAutoFit/>
          </a:bodyPr>
          <a:lstStyle/>
          <a:p>
            <a:r>
              <a:rPr lang="en-US" sz="1400" b="1" noProof="1">
                <a:solidFill>
                  <a:srgbClr val="569CD6"/>
                </a:solidFill>
                <a:effectLst/>
                <a:latin typeface="Courier New" panose="02070309020205020404" pitchFamily="49" charset="0"/>
                <a:cs typeface="Courier New" panose="02070309020205020404" pitchFamily="49" charset="0"/>
              </a:rPr>
              <a:t>float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DCDCAA"/>
                </a:solidFill>
                <a:effectLst/>
                <a:latin typeface="Courier New" panose="02070309020205020404" pitchFamily="49" charset="0"/>
                <a:cs typeface="Courier New" panose="02070309020205020404" pitchFamily="49" charset="0"/>
              </a:rPr>
              <a:t>sdPlane</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vec3 </a:t>
            </a:r>
            <a:r>
              <a:rPr lang="en-US" sz="1400" b="1" noProof="1">
                <a:solidFill>
                  <a:srgbClr val="9A9A9A"/>
                </a:solidFill>
                <a:effectLst/>
                <a:latin typeface="Courier New" panose="02070309020205020404" pitchFamily="49" charset="0"/>
                <a:cs typeface="Courier New" panose="02070309020205020404" pitchFamily="49" charset="0"/>
              </a:rPr>
              <a:t>p</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vec3 </a:t>
            </a:r>
            <a:r>
              <a:rPr lang="en-US" sz="1400" b="1" noProof="1">
                <a:solidFill>
                  <a:srgbClr val="9A9A9A"/>
                </a:solidFill>
                <a:effectLst/>
                <a:latin typeface="Courier New" panose="02070309020205020404" pitchFamily="49" charset="0"/>
                <a:cs typeface="Courier New" panose="02070309020205020404" pitchFamily="49" charset="0"/>
              </a:rPr>
              <a:t>n</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569CD6"/>
                </a:solidFill>
                <a:effectLst/>
                <a:latin typeface="Courier New" panose="02070309020205020404" pitchFamily="49" charset="0"/>
                <a:cs typeface="Courier New" panose="02070309020205020404" pitchFamily="49" charset="0"/>
              </a:rPr>
              <a:t>float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9A9A9A"/>
                </a:solidFill>
                <a:effectLst/>
                <a:latin typeface="Courier New" panose="02070309020205020404" pitchFamily="49" charset="0"/>
                <a:cs typeface="Courier New" panose="02070309020205020404" pitchFamily="49" charset="0"/>
              </a:rPr>
              <a:t>h</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latin typeface="Courier New" panose="02070309020205020404" pitchFamily="49" charset="0"/>
                <a:cs typeface="Courier New" panose="02070309020205020404" pitchFamily="49" charset="0"/>
              </a:rPr>
              <a:t> </a:t>
            </a:r>
            <a:r>
              <a:rPr lang="en-US" sz="1400" b="1" noProof="1">
                <a:solidFill>
                  <a:srgbClr val="B4B4B4"/>
                </a:solidFill>
                <a:effectLst/>
                <a:latin typeface="Courier New" panose="02070309020205020404" pitchFamily="49" charset="0"/>
                <a:cs typeface="Courier New" panose="02070309020205020404" pitchFamily="49" charset="0"/>
              </a:rPr>
              <a:t>{</a:t>
            </a:r>
            <a:endParaRPr lang="en-US" sz="1400" b="1" noProof="1">
              <a:solidFill>
                <a:srgbClr val="DADADA"/>
              </a:solidFill>
              <a:effectLst/>
              <a:latin typeface="Courier New" panose="02070309020205020404" pitchFamily="49" charset="0"/>
              <a:cs typeface="Courier New" panose="02070309020205020404" pitchFamily="49" charset="0"/>
            </a:endParaRPr>
          </a:p>
          <a:p>
            <a:r>
              <a:rPr lang="en-US" sz="1400" b="1" noProof="1">
                <a:solidFill>
                  <a:srgbClr val="57A64A"/>
                </a:solidFill>
                <a:effectLst/>
                <a:latin typeface="Courier New" panose="02070309020205020404" pitchFamily="49" charset="0"/>
                <a:cs typeface="Courier New" panose="02070309020205020404" pitchFamily="49" charset="0"/>
              </a:rPr>
              <a:t>  // n must be normalized</a:t>
            </a:r>
            <a:endParaRPr lang="en-US" sz="1400" b="1" noProof="1">
              <a:solidFill>
                <a:srgbClr val="DADADA"/>
              </a:solidFill>
              <a:effectLst/>
              <a:latin typeface="Courier New" panose="02070309020205020404" pitchFamily="49" charset="0"/>
              <a:cs typeface="Courier New" panose="02070309020205020404" pitchFamily="49" charset="0"/>
            </a:endParaRPr>
          </a:p>
          <a:p>
            <a:r>
              <a:rPr lang="en-US" sz="1400" b="1" noProof="1">
                <a:solidFill>
                  <a:srgbClr val="D8A0DF"/>
                </a:solidFill>
                <a:effectLst/>
                <a:latin typeface="Courier New" panose="02070309020205020404" pitchFamily="49" charset="0"/>
                <a:cs typeface="Courier New" panose="02070309020205020404" pitchFamily="49" charset="0"/>
              </a:rPr>
              <a:t>  return</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DCDCAA"/>
                </a:solidFill>
                <a:effectLst/>
                <a:latin typeface="Courier New" panose="02070309020205020404" pitchFamily="49" charset="0"/>
                <a:cs typeface="Courier New" panose="02070309020205020404" pitchFamily="49" charset="0"/>
              </a:rPr>
              <a:t>dot</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p</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n</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h</a:t>
            </a:r>
            <a:r>
              <a:rPr lang="en-US" sz="1400" b="1" noProof="1">
                <a:solidFill>
                  <a:srgbClr val="B4B4B4"/>
                </a:solidFill>
                <a:effectLst/>
                <a:latin typeface="Courier New" panose="02070309020205020404" pitchFamily="49" charset="0"/>
                <a:cs typeface="Courier New" panose="02070309020205020404" pitchFamily="49" charset="0"/>
              </a:rPr>
              <a:t>;</a:t>
            </a:r>
            <a:endParaRPr lang="en-US" sz="1400" b="1" noProof="1">
              <a:solidFill>
                <a:srgbClr val="DADADA"/>
              </a:solidFill>
              <a:effectLst/>
              <a:latin typeface="Courier New" panose="02070309020205020404" pitchFamily="49" charset="0"/>
              <a:cs typeface="Courier New" panose="02070309020205020404" pitchFamily="49" charset="0"/>
            </a:endParaRPr>
          </a:p>
          <a:p>
            <a:r>
              <a:rPr lang="en-US" sz="1400" b="1" noProof="1">
                <a:solidFill>
                  <a:srgbClr val="B4B4B4"/>
                </a:solidFill>
                <a:effectLst/>
                <a:latin typeface="Courier New" panose="02070309020205020404" pitchFamily="49" charset="0"/>
                <a:cs typeface="Courier New" panose="02070309020205020404" pitchFamily="49" charset="0"/>
              </a:rPr>
              <a:t>}</a:t>
            </a:r>
            <a:endParaRPr lang="en-US" sz="1400" b="1" noProof="1">
              <a:solidFill>
                <a:srgbClr val="DADADA"/>
              </a:solidFill>
              <a:effectLst/>
              <a:latin typeface="Courier New" panose="02070309020205020404" pitchFamily="49" charset="0"/>
              <a:cs typeface="Courier New" panose="02070309020205020404" pitchFamily="49" charset="0"/>
            </a:endParaRPr>
          </a:p>
          <a:p>
            <a:br>
              <a:rPr lang="en-US" sz="1400" b="1" noProof="1">
                <a:solidFill>
                  <a:srgbClr val="DADADA"/>
                </a:solidFill>
                <a:effectLst/>
                <a:latin typeface="Courier New" panose="02070309020205020404" pitchFamily="49" charset="0"/>
                <a:cs typeface="Courier New" panose="02070309020205020404" pitchFamily="49" charset="0"/>
              </a:rPr>
            </a:br>
            <a:r>
              <a:rPr lang="en-US" sz="1400" b="1" noProof="1">
                <a:solidFill>
                  <a:srgbClr val="569CD6"/>
                </a:solidFill>
                <a:effectLst/>
                <a:latin typeface="Courier New" panose="02070309020205020404" pitchFamily="49" charset="0"/>
                <a:cs typeface="Courier New" panose="02070309020205020404" pitchFamily="49" charset="0"/>
              </a:rPr>
              <a:t>float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DCDCAA"/>
                </a:solidFill>
                <a:effectLst/>
                <a:latin typeface="Courier New" panose="02070309020205020404" pitchFamily="49" charset="0"/>
                <a:cs typeface="Courier New" panose="02070309020205020404" pitchFamily="49" charset="0"/>
              </a:rPr>
              <a:t>sdPyramid</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vec3 </a:t>
            </a:r>
            <a:r>
              <a:rPr lang="en-US" sz="1400" b="1" noProof="1">
                <a:solidFill>
                  <a:srgbClr val="9A9A9A"/>
                </a:solidFill>
                <a:effectLst/>
                <a:latin typeface="Courier New" panose="02070309020205020404" pitchFamily="49" charset="0"/>
                <a:cs typeface="Courier New" panose="02070309020205020404" pitchFamily="49" charset="0"/>
              </a:rPr>
              <a:t>p</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569CD6"/>
                </a:solidFill>
                <a:effectLst/>
                <a:latin typeface="Courier New" panose="02070309020205020404" pitchFamily="49" charset="0"/>
                <a:cs typeface="Courier New" panose="02070309020205020404" pitchFamily="49" charset="0"/>
              </a:rPr>
              <a:t>float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9A9A9A"/>
                </a:solidFill>
                <a:effectLst/>
                <a:latin typeface="Courier New" panose="02070309020205020404" pitchFamily="49" charset="0"/>
                <a:cs typeface="Courier New" panose="02070309020205020404" pitchFamily="49" charset="0"/>
              </a:rPr>
              <a:t>h</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latin typeface="Courier New" panose="02070309020205020404" pitchFamily="49" charset="0"/>
                <a:cs typeface="Courier New" panose="02070309020205020404" pitchFamily="49" charset="0"/>
              </a:rPr>
              <a:t> </a:t>
            </a:r>
            <a:r>
              <a:rPr lang="en-US" sz="1400" b="1" noProof="1">
                <a:solidFill>
                  <a:srgbClr val="B4B4B4"/>
                </a:solidFill>
                <a:effectLst/>
                <a:latin typeface="Courier New" panose="02070309020205020404" pitchFamily="49" charset="0"/>
                <a:cs typeface="Courier New" panose="02070309020205020404" pitchFamily="49" charset="0"/>
              </a:rPr>
              <a:t>{</a:t>
            </a:r>
            <a:endParaRPr lang="en-US" sz="1400" b="1" noProof="1">
              <a:solidFill>
                <a:srgbClr val="DADADA"/>
              </a:solidFill>
              <a:effectLst/>
              <a:latin typeface="Courier New" panose="02070309020205020404" pitchFamily="49" charset="0"/>
              <a:cs typeface="Courier New" panose="02070309020205020404" pitchFamily="49" charset="0"/>
            </a:endParaRPr>
          </a:p>
          <a:p>
            <a:r>
              <a:rPr lang="en-US" sz="1400" b="1" noProof="1">
                <a:solidFill>
                  <a:srgbClr val="569CD6"/>
                </a:solidFill>
                <a:effectLst/>
                <a:latin typeface="Courier New" panose="02070309020205020404" pitchFamily="49" charset="0"/>
                <a:cs typeface="Courier New" panose="02070309020205020404" pitchFamily="49" charset="0"/>
              </a:rPr>
              <a:t>  float</a:t>
            </a:r>
            <a:r>
              <a:rPr lang="en-US" sz="1400" b="1" noProof="1">
                <a:solidFill>
                  <a:srgbClr val="DADADA"/>
                </a:solidFill>
                <a:effectLst/>
                <a:latin typeface="Courier New" panose="02070309020205020404" pitchFamily="49" charset="0"/>
                <a:cs typeface="Courier New" panose="02070309020205020404" pitchFamily="49" charset="0"/>
              </a:rPr>
              <a:t> m2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h</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h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5CEA8"/>
                </a:solidFill>
                <a:effectLst/>
                <a:latin typeface="Courier New" panose="02070309020205020404" pitchFamily="49" charset="0"/>
                <a:cs typeface="Courier New" panose="02070309020205020404" pitchFamily="49" charset="0"/>
              </a:rPr>
              <a:t>0.25</a:t>
            </a:r>
            <a:r>
              <a:rPr lang="en-US" sz="1400" b="1" noProof="1">
                <a:solidFill>
                  <a:srgbClr val="B4B4B4"/>
                </a:solidFill>
                <a:effectLst/>
                <a:latin typeface="Courier New" panose="02070309020205020404" pitchFamily="49" charset="0"/>
                <a:cs typeface="Courier New" panose="02070309020205020404" pitchFamily="49" charset="0"/>
              </a:rPr>
              <a:t>;</a:t>
            </a:r>
            <a:endParaRPr lang="en-US" sz="1400" b="1" noProof="1">
              <a:solidFill>
                <a:srgbClr val="DADADA"/>
              </a:solidFill>
              <a:effectLst/>
              <a:latin typeface="Courier New" panose="02070309020205020404" pitchFamily="49" charset="0"/>
              <a:cs typeface="Courier New" panose="02070309020205020404" pitchFamily="49" charset="0"/>
            </a:endParaRPr>
          </a:p>
          <a:p>
            <a:r>
              <a:rPr lang="en-US" sz="1400" b="1" noProof="1">
                <a:solidFill>
                  <a:srgbClr val="9CDCFE"/>
                </a:solidFill>
                <a:effectLst/>
                <a:latin typeface="Courier New" panose="02070309020205020404" pitchFamily="49" charset="0"/>
                <a:cs typeface="Courier New" panose="02070309020205020404" pitchFamily="49" charset="0"/>
              </a:rPr>
              <a:t>  p</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xz</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DCDCAA"/>
                </a:solidFill>
                <a:effectLst/>
                <a:latin typeface="Courier New" panose="02070309020205020404" pitchFamily="49" charset="0"/>
                <a:cs typeface="Courier New" panose="02070309020205020404" pitchFamily="49" charset="0"/>
              </a:rPr>
              <a:t>abs</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p</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xz</a:t>
            </a:r>
            <a:r>
              <a:rPr lang="en-US" sz="1400" b="1" noProof="1">
                <a:solidFill>
                  <a:srgbClr val="B4B4B4"/>
                </a:solidFill>
                <a:effectLst/>
                <a:latin typeface="Courier New" panose="02070309020205020404" pitchFamily="49" charset="0"/>
                <a:cs typeface="Courier New" panose="02070309020205020404" pitchFamily="49" charset="0"/>
              </a:rPr>
              <a:t>);</a:t>
            </a:r>
            <a:endParaRPr lang="en-US" sz="1400" b="1" noProof="1">
              <a:solidFill>
                <a:srgbClr val="DADADA"/>
              </a:solidFill>
              <a:effectLst/>
              <a:latin typeface="Courier New" panose="02070309020205020404" pitchFamily="49" charset="0"/>
              <a:cs typeface="Courier New" panose="02070309020205020404" pitchFamily="49" charset="0"/>
            </a:endParaRPr>
          </a:p>
          <a:p>
            <a:r>
              <a:rPr lang="en-US" sz="1400" b="1" noProof="1">
                <a:solidFill>
                  <a:srgbClr val="9CDCFE"/>
                </a:solidFill>
                <a:effectLst/>
                <a:latin typeface="Courier New" panose="02070309020205020404" pitchFamily="49" charset="0"/>
                <a:cs typeface="Courier New" panose="02070309020205020404" pitchFamily="49" charset="0"/>
              </a:rPr>
              <a:t>  p</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xz</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p</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z</a:t>
            </a:r>
            <a:r>
              <a:rPr lang="en-US" sz="1400" b="1" noProof="1">
                <a:solidFill>
                  <a:srgbClr val="B4B4B4"/>
                </a:solidFill>
                <a:effectLst/>
                <a:latin typeface="Courier New" panose="02070309020205020404" pitchFamily="49" charset="0"/>
                <a:cs typeface="Courier New" panose="02070309020205020404" pitchFamily="49" charset="0"/>
              </a:rPr>
              <a:t>&gt;</a:t>
            </a:r>
            <a:r>
              <a:rPr lang="en-US" sz="1400" b="1" noProof="1">
                <a:solidFill>
                  <a:srgbClr val="9CDCFE"/>
                </a:solidFill>
                <a:effectLst/>
                <a:latin typeface="Courier New" panose="02070309020205020404" pitchFamily="49" charset="0"/>
                <a:cs typeface="Courier New" panose="02070309020205020404" pitchFamily="49" charset="0"/>
              </a:rPr>
              <a:t>p</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x</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9CDCFE"/>
                </a:solidFill>
                <a:effectLst/>
                <a:latin typeface="Courier New" panose="02070309020205020404" pitchFamily="49" charset="0"/>
                <a:cs typeface="Courier New" panose="02070309020205020404" pitchFamily="49" charset="0"/>
              </a:rPr>
              <a:t>p</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zx</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9CDCFE"/>
                </a:solidFill>
                <a:effectLst/>
                <a:latin typeface="Courier New" panose="02070309020205020404" pitchFamily="49" charset="0"/>
                <a:cs typeface="Courier New" panose="02070309020205020404" pitchFamily="49" charset="0"/>
              </a:rPr>
              <a:t>p</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xz</a:t>
            </a:r>
            <a:r>
              <a:rPr lang="en-US" sz="1400" b="1" noProof="1">
                <a:solidFill>
                  <a:srgbClr val="B4B4B4"/>
                </a:solidFill>
                <a:effectLst/>
                <a:latin typeface="Courier New" panose="02070309020205020404" pitchFamily="49" charset="0"/>
                <a:cs typeface="Courier New" panose="02070309020205020404" pitchFamily="49" charset="0"/>
              </a:rPr>
              <a:t>;</a:t>
            </a:r>
            <a:endParaRPr lang="en-US" sz="1400" b="1" noProof="1">
              <a:solidFill>
                <a:srgbClr val="DADADA"/>
              </a:solidFill>
              <a:effectLst/>
              <a:latin typeface="Courier New" panose="02070309020205020404" pitchFamily="49" charset="0"/>
              <a:cs typeface="Courier New" panose="02070309020205020404" pitchFamily="49" charset="0"/>
            </a:endParaRPr>
          </a:p>
          <a:p>
            <a:r>
              <a:rPr lang="en-US" sz="1400" b="1" noProof="1">
                <a:solidFill>
                  <a:srgbClr val="9CDCFE"/>
                </a:solidFill>
                <a:effectLst/>
                <a:latin typeface="Courier New" panose="02070309020205020404" pitchFamily="49" charset="0"/>
                <a:cs typeface="Courier New" panose="02070309020205020404" pitchFamily="49" charset="0"/>
              </a:rPr>
              <a:t>  p</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xz</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5CEA8"/>
                </a:solidFill>
                <a:effectLst/>
                <a:latin typeface="Courier New" panose="02070309020205020404" pitchFamily="49" charset="0"/>
                <a:cs typeface="Courier New" panose="02070309020205020404" pitchFamily="49" charset="0"/>
              </a:rPr>
              <a:t>0.5</a:t>
            </a:r>
            <a:r>
              <a:rPr lang="en-US" sz="1400" b="1" noProof="1">
                <a:solidFill>
                  <a:srgbClr val="B4B4B4"/>
                </a:solidFill>
                <a:effectLst/>
                <a:latin typeface="Courier New" panose="02070309020205020404" pitchFamily="49" charset="0"/>
                <a:cs typeface="Courier New" panose="02070309020205020404" pitchFamily="49" charset="0"/>
              </a:rPr>
              <a:t>;</a:t>
            </a:r>
            <a:endParaRPr lang="en-US" sz="1400" b="1" noProof="1">
              <a:solidFill>
                <a:srgbClr val="DADADA"/>
              </a:solidFill>
              <a:effectLst/>
              <a:latin typeface="Courier New" panose="02070309020205020404" pitchFamily="49" charset="0"/>
              <a:cs typeface="Courier New" panose="02070309020205020404" pitchFamily="49" charset="0"/>
            </a:endParaRPr>
          </a:p>
          <a:p>
            <a:br>
              <a:rPr lang="en-US" sz="1400" b="1" noProof="1">
                <a:solidFill>
                  <a:srgbClr val="DADADA"/>
                </a:solidFill>
                <a:effectLst/>
                <a:latin typeface="Courier New" panose="02070309020205020404" pitchFamily="49" charset="0"/>
                <a:cs typeface="Courier New" panose="02070309020205020404" pitchFamily="49" charset="0"/>
              </a:rPr>
            </a:br>
            <a:r>
              <a:rPr lang="en-US" sz="1400" b="1" noProof="1">
                <a:solidFill>
                  <a:srgbClr val="DADADA"/>
                </a:solidFill>
                <a:effectLst/>
                <a:latin typeface="Courier New" panose="02070309020205020404" pitchFamily="49" charset="0"/>
                <a:cs typeface="Courier New" panose="02070309020205020404" pitchFamily="49" charset="0"/>
              </a:rPr>
              <a:t>  vec3 q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DCDCAA"/>
                </a:solidFill>
                <a:effectLst/>
                <a:latin typeface="Courier New" panose="02070309020205020404" pitchFamily="49" charset="0"/>
                <a:cs typeface="Courier New" panose="02070309020205020404" pitchFamily="49" charset="0"/>
              </a:rPr>
              <a:t>vec3</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9CDCFE"/>
                </a:solidFill>
                <a:effectLst/>
                <a:latin typeface="Courier New" panose="02070309020205020404" pitchFamily="49" charset="0"/>
                <a:cs typeface="Courier New" panose="02070309020205020404" pitchFamily="49" charset="0"/>
              </a:rPr>
              <a:t>p</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z</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h</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p</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y</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5CEA8"/>
                </a:solidFill>
                <a:effectLst/>
                <a:latin typeface="Courier New" panose="02070309020205020404" pitchFamily="49" charset="0"/>
                <a:cs typeface="Courier New" panose="02070309020205020404" pitchFamily="49" charset="0"/>
              </a:rPr>
              <a:t>0.5</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p</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x</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h</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p</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x</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5CEA8"/>
                </a:solidFill>
                <a:effectLst/>
                <a:latin typeface="Courier New" panose="02070309020205020404" pitchFamily="49" charset="0"/>
                <a:cs typeface="Courier New" panose="02070309020205020404" pitchFamily="49" charset="0"/>
              </a:rPr>
              <a:t>0.5</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p</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y</a:t>
            </a:r>
            <a:r>
              <a:rPr lang="en-US" sz="1400" b="1" noProof="1">
                <a:solidFill>
                  <a:srgbClr val="B4B4B4"/>
                </a:solidFill>
                <a:effectLst/>
                <a:latin typeface="Courier New" panose="02070309020205020404" pitchFamily="49" charset="0"/>
                <a:cs typeface="Courier New" panose="02070309020205020404" pitchFamily="49" charset="0"/>
              </a:rPr>
              <a:t>);</a:t>
            </a:r>
            <a:endParaRPr lang="en-US" sz="1400" b="1" noProof="1">
              <a:solidFill>
                <a:srgbClr val="DADADA"/>
              </a:solidFill>
              <a:effectLst/>
              <a:latin typeface="Courier New" panose="02070309020205020404" pitchFamily="49" charset="0"/>
              <a:cs typeface="Courier New" panose="02070309020205020404" pitchFamily="49" charset="0"/>
            </a:endParaRPr>
          </a:p>
          <a:p>
            <a:r>
              <a:rPr lang="en-US" sz="1400" b="1" noProof="1">
                <a:solidFill>
                  <a:srgbClr val="569CD6"/>
                </a:solidFill>
                <a:effectLst/>
                <a:latin typeface="Courier New" panose="02070309020205020404" pitchFamily="49" charset="0"/>
                <a:cs typeface="Courier New" panose="02070309020205020404" pitchFamily="49" charset="0"/>
              </a:rPr>
              <a:t>  float</a:t>
            </a:r>
            <a:r>
              <a:rPr lang="en-US" sz="1400" b="1" noProof="1">
                <a:solidFill>
                  <a:srgbClr val="DADADA"/>
                </a:solidFill>
                <a:effectLst/>
                <a:latin typeface="Courier New" panose="02070309020205020404" pitchFamily="49" charset="0"/>
                <a:cs typeface="Courier New" panose="02070309020205020404" pitchFamily="49" charset="0"/>
              </a:rPr>
              <a:t> s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DCDCAA"/>
                </a:solidFill>
                <a:effectLst/>
                <a:latin typeface="Courier New" panose="02070309020205020404" pitchFamily="49" charset="0"/>
                <a:cs typeface="Courier New" panose="02070309020205020404" pitchFamily="49" charset="0"/>
              </a:rPr>
              <a:t>max</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q</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x</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B5CEA8"/>
                </a:solidFill>
                <a:effectLst/>
                <a:latin typeface="Courier New" panose="02070309020205020404" pitchFamily="49" charset="0"/>
                <a:cs typeface="Courier New" panose="02070309020205020404" pitchFamily="49" charset="0"/>
              </a:rPr>
              <a:t>0.0</a:t>
            </a:r>
            <a:r>
              <a:rPr lang="en-US" sz="1400" b="1" noProof="1">
                <a:solidFill>
                  <a:srgbClr val="B4B4B4"/>
                </a:solidFill>
                <a:effectLst/>
                <a:latin typeface="Courier New" panose="02070309020205020404" pitchFamily="49" charset="0"/>
                <a:cs typeface="Courier New" panose="02070309020205020404" pitchFamily="49" charset="0"/>
              </a:rPr>
              <a:t>);</a:t>
            </a:r>
            <a:endParaRPr lang="en-US" sz="1400" b="1" noProof="1">
              <a:solidFill>
                <a:srgbClr val="DADADA"/>
              </a:solidFill>
              <a:effectLst/>
              <a:latin typeface="Courier New" panose="02070309020205020404" pitchFamily="49" charset="0"/>
              <a:cs typeface="Courier New" panose="02070309020205020404" pitchFamily="49" charset="0"/>
            </a:endParaRPr>
          </a:p>
          <a:p>
            <a:r>
              <a:rPr lang="en-US" sz="1400" b="1" noProof="1">
                <a:solidFill>
                  <a:srgbClr val="569CD6"/>
                </a:solidFill>
                <a:effectLst/>
                <a:latin typeface="Courier New" panose="02070309020205020404" pitchFamily="49" charset="0"/>
                <a:cs typeface="Courier New" panose="02070309020205020404" pitchFamily="49" charset="0"/>
              </a:rPr>
              <a:t>  float</a:t>
            </a:r>
            <a:r>
              <a:rPr lang="en-US" sz="1400" b="1" noProof="1">
                <a:solidFill>
                  <a:srgbClr val="DADADA"/>
                </a:solidFill>
                <a:effectLst/>
                <a:latin typeface="Courier New" panose="02070309020205020404" pitchFamily="49" charset="0"/>
                <a:cs typeface="Courier New" panose="02070309020205020404" pitchFamily="49" charset="0"/>
              </a:rPr>
              <a:t> t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DCDCAA"/>
                </a:solidFill>
                <a:effectLst/>
                <a:latin typeface="Courier New" panose="02070309020205020404" pitchFamily="49" charset="0"/>
                <a:cs typeface="Courier New" panose="02070309020205020404" pitchFamily="49" charset="0"/>
              </a:rPr>
              <a:t>clamp</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q</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y</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B5CEA8"/>
                </a:solidFill>
                <a:effectLst/>
                <a:latin typeface="Courier New" panose="02070309020205020404" pitchFamily="49" charset="0"/>
                <a:cs typeface="Courier New" panose="02070309020205020404" pitchFamily="49" charset="0"/>
              </a:rPr>
              <a:t>0.5</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p</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z</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m2</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B5CEA8"/>
                </a:solidFill>
                <a:effectLst/>
                <a:latin typeface="Courier New" panose="02070309020205020404" pitchFamily="49" charset="0"/>
                <a:cs typeface="Courier New" panose="02070309020205020404" pitchFamily="49" charset="0"/>
              </a:rPr>
              <a:t>0.25</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5CEA8"/>
                </a:solidFill>
                <a:effectLst/>
                <a:latin typeface="Courier New" panose="02070309020205020404" pitchFamily="49" charset="0"/>
                <a:cs typeface="Courier New" panose="02070309020205020404" pitchFamily="49" charset="0"/>
              </a:rPr>
              <a:t>0.0</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5CEA8"/>
                </a:solidFill>
                <a:effectLst/>
                <a:latin typeface="Courier New" panose="02070309020205020404" pitchFamily="49" charset="0"/>
                <a:cs typeface="Courier New" panose="02070309020205020404" pitchFamily="49" charset="0"/>
              </a:rPr>
              <a:t>1.0</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4B4B4"/>
                </a:solidFill>
                <a:effectLst/>
                <a:latin typeface="Courier New" panose="02070309020205020404" pitchFamily="49" charset="0"/>
                <a:cs typeface="Courier New" panose="02070309020205020404" pitchFamily="49" charset="0"/>
              </a:rPr>
              <a:t>);</a:t>
            </a:r>
            <a:endParaRPr lang="en-US" sz="1400" b="1" noProof="1">
              <a:solidFill>
                <a:srgbClr val="DADADA"/>
              </a:solidFill>
              <a:effectLst/>
              <a:latin typeface="Courier New" panose="02070309020205020404" pitchFamily="49" charset="0"/>
              <a:cs typeface="Courier New" panose="02070309020205020404" pitchFamily="49" charset="0"/>
            </a:endParaRPr>
          </a:p>
          <a:p>
            <a:r>
              <a:rPr lang="en-US" sz="1400" b="1" noProof="1">
                <a:solidFill>
                  <a:srgbClr val="569CD6"/>
                </a:solidFill>
                <a:effectLst/>
                <a:latin typeface="Courier New" panose="02070309020205020404" pitchFamily="49" charset="0"/>
                <a:cs typeface="Courier New" panose="02070309020205020404" pitchFamily="49" charset="0"/>
              </a:rPr>
              <a:t>  float</a:t>
            </a:r>
            <a:r>
              <a:rPr lang="en-US" sz="1400" b="1" noProof="1">
                <a:solidFill>
                  <a:srgbClr val="DADADA"/>
                </a:solidFill>
                <a:effectLst/>
                <a:latin typeface="Courier New" panose="02070309020205020404" pitchFamily="49" charset="0"/>
                <a:cs typeface="Courier New" panose="02070309020205020404" pitchFamily="49" charset="0"/>
              </a:rPr>
              <a:t> a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m2</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q</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x</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s</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q</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x</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s</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9CDCFE"/>
                </a:solidFill>
                <a:effectLst/>
                <a:latin typeface="Courier New" panose="02070309020205020404" pitchFamily="49" charset="0"/>
                <a:cs typeface="Courier New" panose="02070309020205020404" pitchFamily="49" charset="0"/>
              </a:rPr>
              <a:t>q</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y</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q</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y</a:t>
            </a:r>
            <a:r>
              <a:rPr lang="en-US" sz="1400" b="1" noProof="1">
                <a:solidFill>
                  <a:srgbClr val="B4B4B4"/>
                </a:solidFill>
                <a:effectLst/>
                <a:latin typeface="Courier New" panose="02070309020205020404" pitchFamily="49" charset="0"/>
                <a:cs typeface="Courier New" panose="02070309020205020404" pitchFamily="49" charset="0"/>
              </a:rPr>
              <a:t>;</a:t>
            </a:r>
            <a:endParaRPr lang="en-US" sz="1400" b="1" noProof="1">
              <a:solidFill>
                <a:srgbClr val="DADADA"/>
              </a:solidFill>
              <a:effectLst/>
              <a:latin typeface="Courier New" panose="02070309020205020404" pitchFamily="49" charset="0"/>
              <a:cs typeface="Courier New" panose="02070309020205020404" pitchFamily="49" charset="0"/>
            </a:endParaRPr>
          </a:p>
          <a:p>
            <a:r>
              <a:rPr lang="en-US" sz="1400" b="1" noProof="1">
                <a:solidFill>
                  <a:srgbClr val="569CD6"/>
                </a:solidFill>
                <a:effectLst/>
                <a:latin typeface="Courier New" panose="02070309020205020404" pitchFamily="49" charset="0"/>
                <a:cs typeface="Courier New" panose="02070309020205020404" pitchFamily="49" charset="0"/>
              </a:rPr>
              <a:t>  float</a:t>
            </a:r>
            <a:r>
              <a:rPr lang="en-US" sz="1400" b="1" noProof="1">
                <a:solidFill>
                  <a:srgbClr val="DADADA"/>
                </a:solidFill>
                <a:effectLst/>
                <a:latin typeface="Courier New" panose="02070309020205020404" pitchFamily="49" charset="0"/>
                <a:cs typeface="Courier New" panose="02070309020205020404" pitchFamily="49" charset="0"/>
              </a:rPr>
              <a:t> b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m2</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q</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x</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B5CEA8"/>
                </a:solidFill>
                <a:effectLst/>
                <a:latin typeface="Courier New" panose="02070309020205020404" pitchFamily="49" charset="0"/>
                <a:cs typeface="Courier New" panose="02070309020205020404" pitchFamily="49" charset="0"/>
              </a:rPr>
              <a:t>0.5</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t</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q</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x</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B5CEA8"/>
                </a:solidFill>
                <a:effectLst/>
                <a:latin typeface="Courier New" panose="02070309020205020404" pitchFamily="49" charset="0"/>
                <a:cs typeface="Courier New" panose="02070309020205020404" pitchFamily="49" charset="0"/>
              </a:rPr>
              <a:t>0.5</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t</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q</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y</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m2</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t</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q</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y</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m2</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t</a:t>
            </a:r>
            <a:r>
              <a:rPr lang="en-US" sz="1400" b="1" noProof="1">
                <a:solidFill>
                  <a:srgbClr val="B4B4B4"/>
                </a:solidFill>
                <a:effectLst/>
                <a:latin typeface="Courier New" panose="02070309020205020404" pitchFamily="49" charset="0"/>
                <a:cs typeface="Courier New" panose="02070309020205020404" pitchFamily="49" charset="0"/>
              </a:rPr>
              <a:t>);</a:t>
            </a:r>
            <a:endParaRPr lang="en-US" sz="1400" b="1" noProof="1">
              <a:solidFill>
                <a:srgbClr val="DADADA"/>
              </a:solidFill>
              <a:effectLst/>
              <a:latin typeface="Courier New" panose="02070309020205020404" pitchFamily="49" charset="0"/>
              <a:cs typeface="Courier New" panose="02070309020205020404" pitchFamily="49" charset="0"/>
            </a:endParaRPr>
          </a:p>
          <a:p>
            <a:r>
              <a:rPr lang="en-US" sz="1400" b="1" noProof="1">
                <a:solidFill>
                  <a:srgbClr val="569CD6"/>
                </a:solidFill>
                <a:effectLst/>
                <a:latin typeface="Courier New" panose="02070309020205020404" pitchFamily="49" charset="0"/>
                <a:cs typeface="Courier New" panose="02070309020205020404" pitchFamily="49" charset="0"/>
              </a:rPr>
              <a:t>  float</a:t>
            </a:r>
            <a:r>
              <a:rPr lang="en-US" sz="1400" b="1" noProof="1">
                <a:solidFill>
                  <a:srgbClr val="DADADA"/>
                </a:solidFill>
                <a:effectLst/>
                <a:latin typeface="Courier New" panose="02070309020205020404" pitchFamily="49" charset="0"/>
                <a:cs typeface="Courier New" panose="02070309020205020404" pitchFamily="49" charset="0"/>
              </a:rPr>
              <a:t> d2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DCDCAA"/>
                </a:solidFill>
                <a:effectLst/>
                <a:latin typeface="Courier New" panose="02070309020205020404" pitchFamily="49" charset="0"/>
                <a:cs typeface="Courier New" panose="02070309020205020404" pitchFamily="49" charset="0"/>
              </a:rPr>
              <a:t>min</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q</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y</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q</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x</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m2</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q</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y</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B5CEA8"/>
                </a:solidFill>
                <a:effectLst/>
                <a:latin typeface="Courier New" panose="02070309020205020404" pitchFamily="49" charset="0"/>
                <a:cs typeface="Courier New" panose="02070309020205020404" pitchFamily="49" charset="0"/>
              </a:rPr>
              <a:t>0.5</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4B4B4"/>
                </a:solidFill>
                <a:effectLst/>
                <a:latin typeface="Courier New" panose="02070309020205020404" pitchFamily="49" charset="0"/>
                <a:cs typeface="Courier New" panose="02070309020205020404" pitchFamily="49" charset="0"/>
              </a:rPr>
              <a:t>&gt;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5CEA8"/>
                </a:solidFill>
                <a:effectLst/>
                <a:latin typeface="Courier New" panose="02070309020205020404" pitchFamily="49" charset="0"/>
                <a:cs typeface="Courier New" panose="02070309020205020404" pitchFamily="49" charset="0"/>
              </a:rPr>
              <a:t>0.0</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5CEA8"/>
                </a:solidFill>
                <a:effectLst/>
                <a:latin typeface="Courier New" panose="02070309020205020404" pitchFamily="49" charset="0"/>
                <a:cs typeface="Courier New" panose="02070309020205020404" pitchFamily="49" charset="0"/>
              </a:rPr>
              <a:t>0.0</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DCDCAA"/>
                </a:solidFill>
                <a:effectLst/>
                <a:latin typeface="Courier New" panose="02070309020205020404" pitchFamily="49" charset="0"/>
                <a:cs typeface="Courier New" panose="02070309020205020404" pitchFamily="49" charset="0"/>
              </a:rPr>
              <a:t>min</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a</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b</a:t>
            </a:r>
            <a:r>
              <a:rPr lang="en-US" sz="1400" b="1" noProof="1">
                <a:solidFill>
                  <a:srgbClr val="B4B4B4"/>
                </a:solidFill>
                <a:effectLst/>
                <a:latin typeface="Courier New" panose="02070309020205020404" pitchFamily="49" charset="0"/>
                <a:cs typeface="Courier New" panose="02070309020205020404" pitchFamily="49" charset="0"/>
              </a:rPr>
              <a:t>);</a:t>
            </a:r>
            <a:endParaRPr lang="en-US" sz="1400" b="1" noProof="1">
              <a:solidFill>
                <a:srgbClr val="DADADA"/>
              </a:solidFill>
              <a:effectLst/>
              <a:latin typeface="Courier New" panose="02070309020205020404" pitchFamily="49" charset="0"/>
              <a:cs typeface="Courier New" panose="02070309020205020404" pitchFamily="49" charset="0"/>
            </a:endParaRPr>
          </a:p>
          <a:p>
            <a:r>
              <a:rPr lang="en-US" sz="1400" b="1" noProof="1">
                <a:solidFill>
                  <a:srgbClr val="D8A0DF"/>
                </a:solidFill>
                <a:effectLst/>
                <a:latin typeface="Courier New" panose="02070309020205020404" pitchFamily="49" charset="0"/>
                <a:cs typeface="Courier New" panose="02070309020205020404" pitchFamily="49" charset="0"/>
              </a:rPr>
              <a:t>  return</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DCDCAA"/>
                </a:solidFill>
                <a:effectLst/>
                <a:latin typeface="Courier New" panose="02070309020205020404" pitchFamily="49" charset="0"/>
                <a:cs typeface="Courier New" panose="02070309020205020404" pitchFamily="49" charset="0"/>
              </a:rPr>
              <a:t>sqrt</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d2</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q</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z</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q</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z</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m2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DCDCAA"/>
                </a:solidFill>
                <a:effectLst/>
                <a:latin typeface="Courier New" panose="02070309020205020404" pitchFamily="49" charset="0"/>
                <a:cs typeface="Courier New" panose="02070309020205020404" pitchFamily="49" charset="0"/>
              </a:rPr>
              <a:t>sign</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CDCAA"/>
                </a:solidFill>
                <a:effectLst/>
                <a:latin typeface="Courier New" panose="02070309020205020404" pitchFamily="49" charset="0"/>
                <a:cs typeface="Courier New" panose="02070309020205020404" pitchFamily="49" charset="0"/>
              </a:rPr>
              <a:t>max</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q</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z</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p</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y</a:t>
            </a:r>
            <a:r>
              <a:rPr lang="en-US" sz="1400" b="1" noProof="1">
                <a:solidFill>
                  <a:srgbClr val="B4B4B4"/>
                </a:solidFill>
                <a:effectLst/>
                <a:latin typeface="Courier New" panose="02070309020205020404" pitchFamily="49" charset="0"/>
                <a:cs typeface="Courier New" panose="02070309020205020404" pitchFamily="49" charset="0"/>
              </a:rPr>
              <a:t>));</a:t>
            </a:r>
            <a:endParaRPr lang="en-US" sz="1400" b="1" noProof="1">
              <a:solidFill>
                <a:srgbClr val="DADADA"/>
              </a:solidFill>
              <a:effectLst/>
              <a:latin typeface="Courier New" panose="02070309020205020404" pitchFamily="49" charset="0"/>
              <a:cs typeface="Courier New" panose="02070309020205020404" pitchFamily="49" charset="0"/>
            </a:endParaRPr>
          </a:p>
          <a:p>
            <a:r>
              <a:rPr lang="en-US" sz="1400" b="1" noProof="1">
                <a:solidFill>
                  <a:srgbClr val="B4B4B4"/>
                </a:solidFill>
                <a:effectLst/>
                <a:latin typeface="Courier New" panose="02070309020205020404" pitchFamily="49" charset="0"/>
                <a:cs typeface="Courier New" panose="02070309020205020404" pitchFamily="49" charset="0"/>
              </a:rPr>
              <a:t>}</a:t>
            </a:r>
            <a:endParaRPr lang="en-US" sz="1400" b="1" noProof="1">
              <a:solidFill>
                <a:srgbClr val="DADADA"/>
              </a:solidFill>
              <a:effectLst/>
              <a:latin typeface="Courier New" panose="02070309020205020404" pitchFamily="49" charset="0"/>
              <a:cs typeface="Courier New" panose="02070309020205020404" pitchFamily="49" charset="0"/>
            </a:endParaRPr>
          </a:p>
          <a:p>
            <a:endParaRPr lang="en-US" sz="1100" b="1" noProof="1">
              <a:solidFill>
                <a:srgbClr val="DADADA"/>
              </a:solidFill>
              <a:effectLst/>
              <a:latin typeface="Courier New" panose="02070309020205020404" pitchFamily="49" charset="0"/>
              <a:cs typeface="Courier New" panose="02070309020205020404" pitchFamily="49" charset="0"/>
            </a:endParaRPr>
          </a:p>
        </p:txBody>
      </p:sp>
      <p:sp>
        <p:nvSpPr>
          <p:cNvPr id="7" name="TextBox 6">
            <a:extLst>
              <a:ext uri="{FF2B5EF4-FFF2-40B4-BE49-F238E27FC236}">
                <a16:creationId xmlns:a16="http://schemas.microsoft.com/office/drawing/2014/main" id="{7E0D8218-5F38-7451-1847-93FA205AB981}"/>
              </a:ext>
            </a:extLst>
          </p:cNvPr>
          <p:cNvSpPr txBox="1"/>
          <p:nvPr/>
        </p:nvSpPr>
        <p:spPr>
          <a:xfrm>
            <a:off x="3728466" y="5410729"/>
            <a:ext cx="4585716" cy="261610"/>
          </a:xfrm>
          <a:prstGeom prst="rect">
            <a:avLst/>
          </a:prstGeom>
          <a:noFill/>
        </p:spPr>
        <p:txBody>
          <a:bodyPr wrap="square">
            <a:spAutoFit/>
          </a:bodyPr>
          <a:lstStyle/>
          <a:p>
            <a:pPr algn="r"/>
            <a:r>
              <a:rPr lang="pt-BR" sz="1100" dirty="0"/>
              <a:t>fonte: https://</a:t>
            </a:r>
            <a:r>
              <a:rPr lang="pt-BR" sz="1100" dirty="0" err="1"/>
              <a:t>iquilezles.org</a:t>
            </a:r>
            <a:r>
              <a:rPr lang="pt-BR" sz="1100" dirty="0"/>
              <a:t>/</a:t>
            </a:r>
          </a:p>
        </p:txBody>
      </p:sp>
    </p:spTree>
    <p:extLst>
      <p:ext uri="{BB962C8B-B14F-4D97-AF65-F5344CB8AC3E}">
        <p14:creationId xmlns:p14="http://schemas.microsoft.com/office/powerpoint/2010/main" val="39252164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DCCE9-1B33-4136-4048-EF405CDE82A6}"/>
              </a:ext>
            </a:extLst>
          </p:cNvPr>
          <p:cNvSpPr>
            <a:spLocks noGrp="1"/>
          </p:cNvSpPr>
          <p:nvPr>
            <p:ph type="title"/>
          </p:nvPr>
        </p:nvSpPr>
        <p:spPr/>
        <p:txBody>
          <a:bodyPr/>
          <a:lstStyle/>
          <a:p>
            <a:r>
              <a:rPr lang="pt-BR" dirty="0"/>
              <a:t>Código base de Ray </a:t>
            </a:r>
            <a:r>
              <a:rPr lang="pt-BR" dirty="0" err="1"/>
              <a:t>Marching</a:t>
            </a:r>
            <a:endParaRPr lang="pt-BR" dirty="0"/>
          </a:p>
        </p:txBody>
      </p:sp>
      <p:sp>
        <p:nvSpPr>
          <p:cNvPr id="4" name="Slide Number Placeholder 3">
            <a:extLst>
              <a:ext uri="{FF2B5EF4-FFF2-40B4-BE49-F238E27FC236}">
                <a16:creationId xmlns:a16="http://schemas.microsoft.com/office/drawing/2014/main" id="{F7FA107D-52CB-C0C7-EC25-83C17BCE364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34</a:t>
            </a:fld>
            <a:endParaRPr lang="pt-BR"/>
          </a:p>
        </p:txBody>
      </p:sp>
      <p:sp>
        <p:nvSpPr>
          <p:cNvPr id="5" name="TextBox 4">
            <a:extLst>
              <a:ext uri="{FF2B5EF4-FFF2-40B4-BE49-F238E27FC236}">
                <a16:creationId xmlns:a16="http://schemas.microsoft.com/office/drawing/2014/main" id="{CB266DA1-A008-D609-6323-26D1589EE159}"/>
              </a:ext>
            </a:extLst>
          </p:cNvPr>
          <p:cNvSpPr txBox="1"/>
          <p:nvPr/>
        </p:nvSpPr>
        <p:spPr>
          <a:xfrm>
            <a:off x="100583" y="1166636"/>
            <a:ext cx="4471417" cy="4247317"/>
          </a:xfrm>
          <a:prstGeom prst="rect">
            <a:avLst/>
          </a:prstGeom>
          <a:solidFill>
            <a:schemeClr val="tx1"/>
          </a:solidFill>
        </p:spPr>
        <p:txBody>
          <a:bodyPr wrap="square">
            <a:spAutoFit/>
          </a:bodyPr>
          <a:lstStyle/>
          <a:p>
            <a:r>
              <a:rPr lang="en-US" sz="1000" b="0" noProof="1">
                <a:solidFill>
                  <a:srgbClr val="569CD6"/>
                </a:solidFill>
                <a:effectLst/>
                <a:latin typeface="Courier New" panose="02070309020205020404" pitchFamily="49" charset="0"/>
                <a:cs typeface="Courier New" panose="02070309020205020404" pitchFamily="49" charset="0"/>
              </a:rPr>
              <a:t>float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sdScene</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vec3 </a:t>
            </a:r>
            <a:r>
              <a:rPr lang="en-US" sz="1000" b="0" noProof="1">
                <a:solidFill>
                  <a:srgbClr val="9A9A9A"/>
                </a:solidFill>
                <a:effectLst/>
                <a:latin typeface="Courier New" panose="02070309020205020404" pitchFamily="49" charset="0"/>
                <a:cs typeface="Courier New" panose="02070309020205020404" pitchFamily="49" charset="0"/>
              </a:rPr>
              <a:t>p</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569CD6"/>
                </a:solidFill>
                <a:effectLst/>
                <a:latin typeface="Courier New" panose="02070309020205020404" pitchFamily="49" charset="0"/>
                <a:cs typeface="Courier New" panose="02070309020205020404" pitchFamily="49" charset="0"/>
              </a:rPr>
              <a:t>  float</a:t>
            </a:r>
            <a:r>
              <a:rPr lang="en-US" sz="1000" b="0" noProof="1">
                <a:solidFill>
                  <a:srgbClr val="DADADA"/>
                </a:solidFill>
                <a:effectLst/>
                <a:latin typeface="Courier New" panose="02070309020205020404" pitchFamily="49" charset="0"/>
                <a:cs typeface="Courier New" panose="02070309020205020404" pitchFamily="49" charset="0"/>
              </a:rPr>
              <a:t> pyramid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sdPyramid</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p</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5CEA8"/>
                </a:solidFill>
                <a:effectLst/>
                <a:latin typeface="Courier New" panose="02070309020205020404" pitchFamily="49" charset="0"/>
                <a:cs typeface="Courier New" panose="02070309020205020404" pitchFamily="49" charset="0"/>
              </a:rPr>
              <a:t>1.0</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569CD6"/>
                </a:solidFill>
                <a:effectLst/>
                <a:latin typeface="Courier New" panose="02070309020205020404" pitchFamily="49" charset="0"/>
                <a:cs typeface="Courier New" panose="02070309020205020404" pitchFamily="49" charset="0"/>
              </a:rPr>
              <a:t>  float</a:t>
            </a:r>
            <a:r>
              <a:rPr lang="en-US" sz="1000" b="0" noProof="1">
                <a:solidFill>
                  <a:srgbClr val="DADADA"/>
                </a:solidFill>
                <a:effectLst/>
                <a:latin typeface="Courier New" panose="02070309020205020404" pitchFamily="49" charset="0"/>
                <a:cs typeface="Courier New" panose="02070309020205020404" pitchFamily="49" charset="0"/>
              </a:rPr>
              <a:t> plane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sdPlane</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p</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vec3</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B5CEA8"/>
                </a:solidFill>
                <a:effectLst/>
                <a:latin typeface="Courier New" panose="02070309020205020404" pitchFamily="49" charset="0"/>
                <a:cs typeface="Courier New" panose="02070309020205020404" pitchFamily="49" charset="0"/>
              </a:rPr>
              <a:t>0</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B5CEA8"/>
                </a:solidFill>
                <a:effectLst/>
                <a:latin typeface="Courier New" panose="02070309020205020404" pitchFamily="49" charset="0"/>
                <a:cs typeface="Courier New" panose="02070309020205020404" pitchFamily="49" charset="0"/>
              </a:rPr>
              <a:t>1</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B5CEA8"/>
                </a:solidFill>
                <a:effectLst/>
                <a:latin typeface="Courier New" panose="02070309020205020404" pitchFamily="49" charset="0"/>
                <a:cs typeface="Courier New" panose="02070309020205020404" pitchFamily="49" charset="0"/>
              </a:rPr>
              <a:t>0</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5CEA8"/>
                </a:solidFill>
                <a:effectLst/>
                <a:latin typeface="Courier New" panose="02070309020205020404" pitchFamily="49" charset="0"/>
                <a:cs typeface="Courier New" panose="02070309020205020404" pitchFamily="49" charset="0"/>
              </a:rPr>
              <a:t>0.0</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D8A0DF"/>
                </a:solidFill>
                <a:effectLst/>
                <a:latin typeface="Courier New" panose="02070309020205020404" pitchFamily="49" charset="0"/>
                <a:cs typeface="Courier New" panose="02070309020205020404" pitchFamily="49" charset="0"/>
              </a:rPr>
              <a:t>  return</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min</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plane</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pyramid</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br>
              <a:rPr lang="en-US" sz="1000" b="0" noProof="1">
                <a:solidFill>
                  <a:srgbClr val="DADADA"/>
                </a:solidFill>
                <a:effectLst/>
                <a:latin typeface="Courier New" panose="02070309020205020404" pitchFamily="49" charset="0"/>
                <a:cs typeface="Courier New" panose="02070309020205020404" pitchFamily="49" charset="0"/>
              </a:rPr>
            </a:br>
            <a:r>
              <a:rPr lang="en-US" sz="1000" b="0" noProof="1">
                <a:solidFill>
                  <a:srgbClr val="569CD6"/>
                </a:solidFill>
                <a:effectLst/>
                <a:latin typeface="Courier New" panose="02070309020205020404" pitchFamily="49" charset="0"/>
                <a:cs typeface="Courier New" panose="02070309020205020404" pitchFamily="49" charset="0"/>
              </a:rPr>
              <a:t>float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rayMarch</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vec3 </a:t>
            </a:r>
            <a:r>
              <a:rPr lang="en-US" sz="1000" b="0" noProof="1">
                <a:solidFill>
                  <a:srgbClr val="9A9A9A"/>
                </a:solidFill>
                <a:effectLst/>
                <a:latin typeface="Courier New" panose="02070309020205020404" pitchFamily="49" charset="0"/>
                <a:cs typeface="Courier New" panose="02070309020205020404" pitchFamily="49" charset="0"/>
              </a:rPr>
              <a:t>ro</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vec3 </a:t>
            </a:r>
            <a:r>
              <a:rPr lang="en-US" sz="1000" b="0" noProof="1">
                <a:solidFill>
                  <a:srgbClr val="9A9A9A"/>
                </a:solidFill>
                <a:effectLst/>
                <a:latin typeface="Courier New" panose="02070309020205020404" pitchFamily="49" charset="0"/>
                <a:cs typeface="Courier New" panose="02070309020205020404" pitchFamily="49" charset="0"/>
              </a:rPr>
              <a:t>rd</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569CD6"/>
                </a:solidFill>
                <a:effectLst/>
                <a:latin typeface="Courier New" panose="02070309020205020404" pitchFamily="49" charset="0"/>
                <a:cs typeface="Courier New" panose="02070309020205020404" pitchFamily="49" charset="0"/>
              </a:rPr>
              <a:t>float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9A9A9A"/>
                </a:solidFill>
                <a:effectLst/>
                <a:latin typeface="Courier New" panose="02070309020205020404" pitchFamily="49" charset="0"/>
                <a:cs typeface="Courier New" panose="02070309020205020404" pitchFamily="49" charset="0"/>
              </a:rPr>
              <a:t>start</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569CD6"/>
                </a:solidFill>
                <a:effectLst/>
                <a:latin typeface="Courier New" panose="02070309020205020404" pitchFamily="49" charset="0"/>
                <a:cs typeface="Courier New" panose="02070309020205020404" pitchFamily="49" charset="0"/>
              </a:rPr>
              <a:t>float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9A9A9A"/>
                </a:solidFill>
                <a:effectLst/>
                <a:latin typeface="Courier New" panose="02070309020205020404" pitchFamily="49" charset="0"/>
                <a:cs typeface="Courier New" panose="02070309020205020404" pitchFamily="49" charset="0"/>
              </a:rPr>
              <a:t>end</a:t>
            </a:r>
            <a:r>
              <a:rPr lang="en-US" sz="1000" b="0" noProof="1">
                <a:solidFill>
                  <a:srgbClr val="B4B4B4"/>
                </a:solidFill>
                <a:effectLst/>
                <a:latin typeface="Courier New" panose="02070309020205020404" pitchFamily="49" charset="0"/>
                <a:cs typeface="Courier New" panose="02070309020205020404" pitchFamily="49" charset="0"/>
              </a:rPr>
              <a:t>)</a:t>
            </a:r>
          </a:p>
          <a:p>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569CD6"/>
                </a:solidFill>
                <a:effectLst/>
                <a:latin typeface="Courier New" panose="02070309020205020404" pitchFamily="49" charset="0"/>
                <a:cs typeface="Courier New" panose="02070309020205020404" pitchFamily="49" charset="0"/>
              </a:rPr>
              <a:t>  float</a:t>
            </a:r>
            <a:r>
              <a:rPr lang="en-US" sz="1000" b="0" noProof="1">
                <a:solidFill>
                  <a:srgbClr val="DADADA"/>
                </a:solidFill>
                <a:effectLst/>
                <a:latin typeface="Courier New" panose="02070309020205020404" pitchFamily="49" charset="0"/>
                <a:cs typeface="Courier New" panose="02070309020205020404" pitchFamily="49" charset="0"/>
              </a:rPr>
              <a:t> depth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start</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D8A0DF"/>
                </a:solidFill>
                <a:effectLst/>
                <a:latin typeface="Courier New" panose="02070309020205020404" pitchFamily="49" charset="0"/>
                <a:cs typeface="Courier New" panose="02070309020205020404" pitchFamily="49" charset="0"/>
              </a:rPr>
              <a:t>  for</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569CD6"/>
                </a:solidFill>
                <a:effectLst/>
                <a:latin typeface="Courier New" panose="02070309020205020404" pitchFamily="49" charset="0"/>
                <a:cs typeface="Courier New" panose="02070309020205020404" pitchFamily="49" charset="0"/>
              </a:rPr>
              <a:t>int</a:t>
            </a:r>
            <a:r>
              <a:rPr lang="en-US" sz="1000" b="0" noProof="1">
                <a:solidFill>
                  <a:srgbClr val="DADADA"/>
                </a:solidFill>
                <a:effectLst/>
                <a:latin typeface="Courier New" panose="02070309020205020404" pitchFamily="49" charset="0"/>
                <a:cs typeface="Courier New" panose="02070309020205020404" pitchFamily="49" charset="0"/>
              </a:rPr>
              <a:t> i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5CEA8"/>
                </a:solidFill>
                <a:effectLst/>
                <a:latin typeface="Courier New" panose="02070309020205020404" pitchFamily="49" charset="0"/>
                <a:cs typeface="Courier New" panose="02070309020205020404" pitchFamily="49" charset="0"/>
              </a:rPr>
              <a:t>0</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i </a:t>
            </a:r>
            <a:r>
              <a:rPr lang="en-US" sz="1000" b="0" noProof="1">
                <a:solidFill>
                  <a:srgbClr val="B4B4B4"/>
                </a:solidFill>
                <a:effectLst/>
                <a:latin typeface="Courier New" panose="02070309020205020404" pitchFamily="49" charset="0"/>
                <a:cs typeface="Courier New" panose="02070309020205020404" pitchFamily="49" charset="0"/>
              </a:rPr>
              <a:t>&lt;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5CEA8"/>
                </a:solidFill>
                <a:effectLst/>
                <a:latin typeface="Courier New" panose="02070309020205020404" pitchFamily="49" charset="0"/>
                <a:cs typeface="Courier New" panose="02070309020205020404" pitchFamily="49" charset="0"/>
              </a:rPr>
              <a:t>255</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i</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DADADA"/>
                </a:solidFill>
                <a:effectLst/>
                <a:latin typeface="Courier New" panose="02070309020205020404" pitchFamily="49" charset="0"/>
                <a:cs typeface="Courier New" panose="02070309020205020404" pitchFamily="49" charset="0"/>
              </a:rPr>
              <a:t>    vec3 p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ro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depth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rd</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569CD6"/>
                </a:solidFill>
                <a:effectLst/>
                <a:latin typeface="Courier New" panose="02070309020205020404" pitchFamily="49" charset="0"/>
                <a:cs typeface="Courier New" panose="02070309020205020404" pitchFamily="49" charset="0"/>
              </a:rPr>
              <a:t>    float</a:t>
            </a:r>
            <a:r>
              <a:rPr lang="en-US" sz="1000" b="0" noProof="1">
                <a:solidFill>
                  <a:srgbClr val="DADADA"/>
                </a:solidFill>
                <a:effectLst/>
                <a:latin typeface="Courier New" panose="02070309020205020404" pitchFamily="49" charset="0"/>
                <a:cs typeface="Courier New" panose="02070309020205020404" pitchFamily="49" charset="0"/>
              </a:rPr>
              <a:t> d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sdScene</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p</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DADADA"/>
                </a:solidFill>
                <a:effectLst/>
                <a:latin typeface="Courier New" panose="02070309020205020404" pitchFamily="49" charset="0"/>
                <a:cs typeface="Courier New" panose="02070309020205020404" pitchFamily="49" charset="0"/>
              </a:rPr>
              <a:t>    depth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d</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D8A0DF"/>
                </a:solidFill>
                <a:effectLst/>
                <a:latin typeface="Courier New" panose="02070309020205020404" pitchFamily="49" charset="0"/>
                <a:cs typeface="Courier New" panose="02070309020205020404" pitchFamily="49" charset="0"/>
              </a:rPr>
              <a:t>    if</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d </a:t>
            </a:r>
            <a:r>
              <a:rPr lang="en-US" sz="1000" b="0" noProof="1">
                <a:solidFill>
                  <a:srgbClr val="B4B4B4"/>
                </a:solidFill>
                <a:effectLst/>
                <a:latin typeface="Courier New" panose="02070309020205020404" pitchFamily="49" charset="0"/>
                <a:cs typeface="Courier New" panose="02070309020205020404" pitchFamily="49" charset="0"/>
              </a:rPr>
              <a:t>&lt;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5CEA8"/>
                </a:solidFill>
                <a:effectLst/>
                <a:latin typeface="Courier New" panose="02070309020205020404" pitchFamily="49" charset="0"/>
                <a:cs typeface="Courier New" panose="02070309020205020404" pitchFamily="49" charset="0"/>
              </a:rPr>
              <a:t>0.001</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depth </a:t>
            </a:r>
            <a:r>
              <a:rPr lang="en-US" sz="1000" b="0" noProof="1">
                <a:solidFill>
                  <a:srgbClr val="B4B4B4"/>
                </a:solidFill>
                <a:effectLst/>
                <a:latin typeface="Courier New" panose="02070309020205020404" pitchFamily="49" charset="0"/>
                <a:cs typeface="Courier New" panose="02070309020205020404" pitchFamily="49" charset="0"/>
              </a:rPr>
              <a:t>&gt;</a:t>
            </a:r>
            <a:r>
              <a:rPr lang="en-US" sz="1000" b="0" noProof="1">
                <a:solidFill>
                  <a:srgbClr val="DADADA"/>
                </a:solidFill>
                <a:effectLst/>
                <a:latin typeface="Courier New" panose="02070309020205020404" pitchFamily="49" charset="0"/>
                <a:cs typeface="Courier New" panose="02070309020205020404" pitchFamily="49" charset="0"/>
              </a:rPr>
              <a:t> end</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8A0DF"/>
                </a:solidFill>
                <a:effectLst/>
                <a:latin typeface="Courier New" panose="02070309020205020404" pitchFamily="49" charset="0"/>
                <a:cs typeface="Courier New" panose="02070309020205020404" pitchFamily="49" charset="0"/>
              </a:rPr>
              <a:t>break</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B4B4B4"/>
                </a:solidFill>
                <a:effectLst/>
                <a:latin typeface="Courier New" panose="02070309020205020404" pitchFamily="49" charset="0"/>
                <a:cs typeface="Courier New" panose="02070309020205020404" pitchFamily="49" charset="0"/>
              </a:rPr>
              <a:t>  }</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D8A0DF"/>
                </a:solidFill>
                <a:effectLst/>
                <a:latin typeface="Courier New" panose="02070309020205020404" pitchFamily="49" charset="0"/>
                <a:cs typeface="Courier New" panose="02070309020205020404" pitchFamily="49" charset="0"/>
              </a:rPr>
              <a:t>  return</a:t>
            </a:r>
            <a:r>
              <a:rPr lang="en-US" sz="1000" b="0" noProof="1">
                <a:solidFill>
                  <a:srgbClr val="DADADA"/>
                </a:solidFill>
                <a:effectLst/>
                <a:latin typeface="Courier New" panose="02070309020205020404" pitchFamily="49" charset="0"/>
                <a:cs typeface="Courier New" panose="02070309020205020404" pitchFamily="49" charset="0"/>
              </a:rPr>
              <a:t> depth</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br>
              <a:rPr lang="en-US" sz="1000" b="0" noProof="1">
                <a:solidFill>
                  <a:srgbClr val="DADADA"/>
                </a:solidFill>
                <a:effectLst/>
                <a:latin typeface="Courier New" panose="02070309020205020404" pitchFamily="49" charset="0"/>
                <a:cs typeface="Courier New" panose="02070309020205020404" pitchFamily="49" charset="0"/>
              </a:rPr>
            </a:br>
            <a:r>
              <a:rPr lang="en-US" sz="1000" b="0" noProof="1">
                <a:solidFill>
                  <a:srgbClr val="DADADA"/>
                </a:solidFill>
                <a:effectLst/>
                <a:latin typeface="Courier New" panose="02070309020205020404" pitchFamily="49" charset="0"/>
                <a:cs typeface="Courier New" panose="02070309020205020404" pitchFamily="49" charset="0"/>
              </a:rPr>
              <a:t>vec3 </a:t>
            </a:r>
            <a:r>
              <a:rPr lang="en-US" sz="1000" b="0" noProof="1">
                <a:solidFill>
                  <a:srgbClr val="DCDCAA"/>
                </a:solidFill>
                <a:effectLst/>
                <a:latin typeface="Courier New" panose="02070309020205020404" pitchFamily="49" charset="0"/>
                <a:cs typeface="Courier New" panose="02070309020205020404" pitchFamily="49" charset="0"/>
              </a:rPr>
              <a:t>calcNormal</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vec3 </a:t>
            </a:r>
            <a:r>
              <a:rPr lang="en-US" sz="1000" b="0" noProof="1">
                <a:solidFill>
                  <a:srgbClr val="9A9A9A"/>
                </a:solidFill>
                <a:effectLst/>
                <a:latin typeface="Courier New" panose="02070309020205020404" pitchFamily="49" charset="0"/>
                <a:cs typeface="Courier New" panose="02070309020205020404" pitchFamily="49" charset="0"/>
              </a:rPr>
              <a:t>p</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DADADA"/>
                </a:solidFill>
                <a:effectLst/>
                <a:latin typeface="Courier New" panose="02070309020205020404" pitchFamily="49" charset="0"/>
                <a:cs typeface="Courier New" panose="02070309020205020404" pitchFamily="49" charset="0"/>
              </a:rPr>
              <a:t>  vec2 e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vec2</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B5CEA8"/>
                </a:solidFill>
                <a:effectLst/>
                <a:latin typeface="Courier New" panose="02070309020205020404" pitchFamily="49" charset="0"/>
                <a:cs typeface="Courier New" panose="02070309020205020404" pitchFamily="49" charset="0"/>
              </a:rPr>
              <a:t>1.0</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B5CEA8"/>
                </a:solidFill>
                <a:effectLst/>
                <a:latin typeface="Courier New" panose="02070309020205020404" pitchFamily="49" charset="0"/>
                <a:cs typeface="Courier New" panose="02070309020205020404" pitchFamily="49" charset="0"/>
              </a:rPr>
              <a:t>1.0</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5CEA8"/>
                </a:solidFill>
                <a:effectLst/>
                <a:latin typeface="Courier New" panose="02070309020205020404" pitchFamily="49" charset="0"/>
                <a:cs typeface="Courier New" panose="02070309020205020404" pitchFamily="49" charset="0"/>
              </a:rPr>
              <a:t>0.0005</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57A64A"/>
                </a:solidFill>
                <a:effectLst/>
                <a:latin typeface="Courier New" panose="02070309020205020404" pitchFamily="49" charset="0"/>
                <a:cs typeface="Courier New" panose="02070309020205020404" pitchFamily="49" charset="0"/>
              </a:rPr>
              <a:t> // epsilon</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D8A0DF"/>
                </a:solidFill>
                <a:effectLst/>
                <a:latin typeface="Courier New" panose="02070309020205020404" pitchFamily="49" charset="0"/>
                <a:cs typeface="Courier New" panose="02070309020205020404" pitchFamily="49" charset="0"/>
              </a:rPr>
              <a:t>  return</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normalize</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9CDCFE"/>
                </a:solidFill>
                <a:effectLst/>
                <a:latin typeface="Courier New" panose="02070309020205020404" pitchFamily="49" charset="0"/>
                <a:cs typeface="Courier New" panose="02070309020205020404" pitchFamily="49" charset="0"/>
              </a:rPr>
              <a:t>  e</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9CDCFE"/>
                </a:solidFill>
                <a:effectLst/>
                <a:latin typeface="Courier New" panose="02070309020205020404" pitchFamily="49" charset="0"/>
                <a:cs typeface="Courier New" panose="02070309020205020404" pitchFamily="49" charset="0"/>
              </a:rPr>
              <a:t>xyy</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sdScene</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p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9CDCFE"/>
                </a:solidFill>
                <a:effectLst/>
                <a:latin typeface="Courier New" panose="02070309020205020404" pitchFamily="49" charset="0"/>
                <a:cs typeface="Courier New" panose="02070309020205020404" pitchFamily="49" charset="0"/>
              </a:rPr>
              <a:t>e</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9CDCFE"/>
                </a:solidFill>
                <a:effectLst/>
                <a:latin typeface="Courier New" panose="02070309020205020404" pitchFamily="49" charset="0"/>
                <a:cs typeface="Courier New" panose="02070309020205020404" pitchFamily="49" charset="0"/>
              </a:rPr>
              <a:t>xyy</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p>
          <a:p>
            <a:r>
              <a:rPr lang="en-US" sz="1000" b="0" noProof="1">
                <a:solidFill>
                  <a:srgbClr val="9CDCFE"/>
                </a:solidFill>
                <a:effectLst/>
                <a:latin typeface="Courier New" panose="02070309020205020404" pitchFamily="49" charset="0"/>
                <a:cs typeface="Courier New" panose="02070309020205020404" pitchFamily="49" charset="0"/>
              </a:rPr>
              <a:t>  e</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9CDCFE"/>
                </a:solidFill>
                <a:effectLst/>
                <a:latin typeface="Courier New" panose="02070309020205020404" pitchFamily="49" charset="0"/>
                <a:cs typeface="Courier New" panose="02070309020205020404" pitchFamily="49" charset="0"/>
              </a:rPr>
              <a:t>yyx</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sdScene</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p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9CDCFE"/>
                </a:solidFill>
                <a:effectLst/>
                <a:latin typeface="Courier New" panose="02070309020205020404" pitchFamily="49" charset="0"/>
                <a:cs typeface="Courier New" panose="02070309020205020404" pitchFamily="49" charset="0"/>
              </a:rPr>
              <a:t>e</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9CDCFE"/>
                </a:solidFill>
                <a:effectLst/>
                <a:latin typeface="Courier New" panose="02070309020205020404" pitchFamily="49" charset="0"/>
                <a:cs typeface="Courier New" panose="02070309020205020404" pitchFamily="49" charset="0"/>
              </a:rPr>
              <a:t>yyx</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9CDCFE"/>
                </a:solidFill>
                <a:effectLst/>
                <a:latin typeface="Courier New" panose="02070309020205020404" pitchFamily="49" charset="0"/>
                <a:cs typeface="Courier New" panose="02070309020205020404" pitchFamily="49" charset="0"/>
              </a:rPr>
              <a:t>  e</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9CDCFE"/>
                </a:solidFill>
                <a:effectLst/>
                <a:latin typeface="Courier New" panose="02070309020205020404" pitchFamily="49" charset="0"/>
                <a:cs typeface="Courier New" panose="02070309020205020404" pitchFamily="49" charset="0"/>
              </a:rPr>
              <a:t>yxy</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sdScene</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p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9CDCFE"/>
                </a:solidFill>
                <a:effectLst/>
                <a:latin typeface="Courier New" panose="02070309020205020404" pitchFamily="49" charset="0"/>
                <a:cs typeface="Courier New" panose="02070309020205020404" pitchFamily="49" charset="0"/>
              </a:rPr>
              <a:t>e</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9CDCFE"/>
                </a:solidFill>
                <a:effectLst/>
                <a:latin typeface="Courier New" panose="02070309020205020404" pitchFamily="49" charset="0"/>
                <a:cs typeface="Courier New" panose="02070309020205020404" pitchFamily="49" charset="0"/>
              </a:rPr>
              <a:t>yxy</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p>
          <a:p>
            <a:r>
              <a:rPr lang="en-US" sz="1000" b="0" noProof="1">
                <a:solidFill>
                  <a:srgbClr val="9CDCFE"/>
                </a:solidFill>
                <a:effectLst/>
                <a:latin typeface="Courier New" panose="02070309020205020404" pitchFamily="49" charset="0"/>
                <a:cs typeface="Courier New" panose="02070309020205020404" pitchFamily="49" charset="0"/>
              </a:rPr>
              <a:t>  e</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9CDCFE"/>
                </a:solidFill>
                <a:effectLst/>
                <a:latin typeface="Courier New" panose="02070309020205020404" pitchFamily="49" charset="0"/>
                <a:cs typeface="Courier New" panose="02070309020205020404" pitchFamily="49" charset="0"/>
              </a:rPr>
              <a:t>xxx</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sdScene</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p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9CDCFE"/>
                </a:solidFill>
                <a:effectLst/>
                <a:latin typeface="Courier New" panose="02070309020205020404" pitchFamily="49" charset="0"/>
                <a:cs typeface="Courier New" panose="02070309020205020404" pitchFamily="49" charset="0"/>
              </a:rPr>
              <a:t>e</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9CDCFE"/>
                </a:solidFill>
                <a:effectLst/>
                <a:latin typeface="Courier New" panose="02070309020205020404" pitchFamily="49" charset="0"/>
                <a:cs typeface="Courier New" panose="02070309020205020404" pitchFamily="49" charset="0"/>
              </a:rPr>
              <a:t>xxx</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p:txBody>
      </p:sp>
      <p:sp>
        <p:nvSpPr>
          <p:cNvPr id="6" name="TextBox 5">
            <a:extLst>
              <a:ext uri="{FF2B5EF4-FFF2-40B4-BE49-F238E27FC236}">
                <a16:creationId xmlns:a16="http://schemas.microsoft.com/office/drawing/2014/main" id="{E08B64E7-3E76-79C9-D071-FE8C043AD71A}"/>
              </a:ext>
            </a:extLst>
          </p:cNvPr>
          <p:cNvSpPr txBox="1"/>
          <p:nvPr/>
        </p:nvSpPr>
        <p:spPr>
          <a:xfrm>
            <a:off x="4636008" y="1166636"/>
            <a:ext cx="4471417" cy="3631763"/>
          </a:xfrm>
          <a:prstGeom prst="rect">
            <a:avLst/>
          </a:prstGeom>
          <a:solidFill>
            <a:schemeClr val="tx1"/>
          </a:solidFill>
        </p:spPr>
        <p:txBody>
          <a:bodyPr wrap="square">
            <a:spAutoFit/>
          </a:bodyPr>
          <a:lstStyle/>
          <a:p>
            <a:r>
              <a:rPr lang="en-US" sz="1000" b="0" noProof="1">
                <a:solidFill>
                  <a:srgbClr val="569CD6"/>
                </a:solidFill>
                <a:effectLst/>
                <a:latin typeface="Courier New" panose="02070309020205020404" pitchFamily="49" charset="0"/>
                <a:cs typeface="Courier New" panose="02070309020205020404" pitchFamily="49" charset="0"/>
              </a:rPr>
              <a:t>void</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mainImage</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out vec4 </a:t>
            </a:r>
            <a:r>
              <a:rPr lang="en-US" sz="1000" b="0" noProof="1">
                <a:solidFill>
                  <a:srgbClr val="9A9A9A"/>
                </a:solidFill>
                <a:effectLst/>
                <a:latin typeface="Courier New" panose="02070309020205020404" pitchFamily="49" charset="0"/>
                <a:cs typeface="Courier New" panose="02070309020205020404" pitchFamily="49" charset="0"/>
              </a:rPr>
              <a:t>fragColor</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in vec2 </a:t>
            </a:r>
            <a:r>
              <a:rPr lang="en-US" sz="1000" b="0" noProof="1">
                <a:solidFill>
                  <a:srgbClr val="9A9A9A"/>
                </a:solidFill>
                <a:effectLst/>
                <a:latin typeface="Courier New" panose="02070309020205020404" pitchFamily="49" charset="0"/>
                <a:cs typeface="Courier New" panose="02070309020205020404" pitchFamily="49" charset="0"/>
              </a:rPr>
              <a:t>fragCoord</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DADADA"/>
                </a:solidFill>
                <a:effectLst/>
                <a:latin typeface="Courier New" panose="02070309020205020404" pitchFamily="49" charset="0"/>
                <a:cs typeface="Courier New" panose="02070309020205020404" pitchFamily="49" charset="0"/>
              </a:rPr>
              <a:t>  vec2 uv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fragCoord</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B5CEA8"/>
                </a:solidFill>
                <a:effectLst/>
                <a:latin typeface="Courier New" panose="02070309020205020404" pitchFamily="49" charset="0"/>
                <a:cs typeface="Courier New" panose="02070309020205020404" pitchFamily="49" charset="0"/>
              </a:rPr>
              <a:t>.5</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9CDCFE"/>
                </a:solidFill>
                <a:effectLst/>
                <a:latin typeface="Courier New" panose="02070309020205020404" pitchFamily="49" charset="0"/>
                <a:cs typeface="Courier New" panose="02070309020205020404" pitchFamily="49" charset="0"/>
              </a:rPr>
              <a:t>iResolution</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9CDCFE"/>
                </a:solidFill>
                <a:effectLst/>
                <a:latin typeface="Courier New" panose="02070309020205020404" pitchFamily="49" charset="0"/>
                <a:cs typeface="Courier New" panose="02070309020205020404" pitchFamily="49" charset="0"/>
              </a:rPr>
              <a:t>xy</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9CDCFE"/>
                </a:solidFill>
                <a:effectLst/>
                <a:latin typeface="Courier New" panose="02070309020205020404" pitchFamily="49" charset="0"/>
                <a:cs typeface="Courier New" panose="02070309020205020404" pitchFamily="49" charset="0"/>
              </a:rPr>
              <a:t>iResolution</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9CDCFE"/>
                </a:solidFill>
                <a:effectLst/>
                <a:latin typeface="Courier New" panose="02070309020205020404" pitchFamily="49" charset="0"/>
                <a:cs typeface="Courier New" panose="02070309020205020404" pitchFamily="49" charset="0"/>
              </a:rPr>
              <a:t>y</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DADADA"/>
                </a:solidFill>
                <a:effectLst/>
                <a:latin typeface="Courier New" panose="02070309020205020404" pitchFamily="49" charset="0"/>
                <a:cs typeface="Courier New" panose="02070309020205020404" pitchFamily="49" charset="0"/>
              </a:rPr>
              <a:t>  vec3 col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vec3</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B5CEA8"/>
                </a:solidFill>
                <a:effectLst/>
                <a:latin typeface="Courier New" panose="02070309020205020404" pitchFamily="49" charset="0"/>
                <a:cs typeface="Courier New" panose="02070309020205020404" pitchFamily="49" charset="0"/>
              </a:rPr>
              <a:t>0</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DADADA"/>
                </a:solidFill>
                <a:effectLst/>
                <a:latin typeface="Courier New" panose="02070309020205020404" pitchFamily="49" charset="0"/>
                <a:cs typeface="Courier New" panose="02070309020205020404" pitchFamily="49" charset="0"/>
              </a:rPr>
              <a:t>  vec3 ro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vec3</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B5CEA8"/>
                </a:solidFill>
                <a:effectLst/>
                <a:latin typeface="Courier New" panose="02070309020205020404" pitchFamily="49" charset="0"/>
                <a:cs typeface="Courier New" panose="02070309020205020404" pitchFamily="49" charset="0"/>
              </a:rPr>
              <a:t>0</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5CEA8"/>
                </a:solidFill>
                <a:effectLst/>
                <a:latin typeface="Courier New" panose="02070309020205020404" pitchFamily="49" charset="0"/>
                <a:cs typeface="Courier New" panose="02070309020205020404" pitchFamily="49" charset="0"/>
              </a:rPr>
              <a:t>0.7</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5CEA8"/>
                </a:solidFill>
                <a:effectLst/>
                <a:latin typeface="Courier New" panose="02070309020205020404" pitchFamily="49" charset="0"/>
                <a:cs typeface="Courier New" panose="02070309020205020404" pitchFamily="49" charset="0"/>
              </a:rPr>
              <a:t>4</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DADADA"/>
                </a:solidFill>
                <a:effectLst/>
                <a:latin typeface="Courier New" panose="02070309020205020404" pitchFamily="49" charset="0"/>
                <a:cs typeface="Courier New" panose="02070309020205020404" pitchFamily="49" charset="0"/>
              </a:rPr>
              <a:t>  vec3 rd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normalize</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CDCAA"/>
                </a:solidFill>
                <a:effectLst/>
                <a:latin typeface="Courier New" panose="02070309020205020404" pitchFamily="49" charset="0"/>
                <a:cs typeface="Courier New" panose="02070309020205020404" pitchFamily="49" charset="0"/>
              </a:rPr>
              <a:t>vec3</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uv</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B5CEA8"/>
                </a:solidFill>
                <a:effectLst/>
                <a:latin typeface="Courier New" panose="02070309020205020404" pitchFamily="49" charset="0"/>
                <a:cs typeface="Courier New" panose="02070309020205020404" pitchFamily="49" charset="0"/>
              </a:rPr>
              <a:t>1</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569CD6"/>
                </a:solidFill>
                <a:effectLst/>
                <a:latin typeface="Courier New" panose="02070309020205020404" pitchFamily="49" charset="0"/>
                <a:cs typeface="Courier New" panose="02070309020205020404" pitchFamily="49" charset="0"/>
              </a:rPr>
              <a:t>  float</a:t>
            </a:r>
            <a:r>
              <a:rPr lang="en-US" sz="1000" b="0" noProof="1">
                <a:solidFill>
                  <a:srgbClr val="DADADA"/>
                </a:solidFill>
                <a:effectLst/>
                <a:latin typeface="Courier New" panose="02070309020205020404" pitchFamily="49" charset="0"/>
                <a:cs typeface="Courier New" panose="02070309020205020404" pitchFamily="49" charset="0"/>
              </a:rPr>
              <a:t> d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rayMarch</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ro</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rd</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5CEA8"/>
                </a:solidFill>
                <a:effectLst/>
                <a:latin typeface="Courier New" panose="02070309020205020404" pitchFamily="49" charset="0"/>
                <a:cs typeface="Courier New" panose="02070309020205020404" pitchFamily="49" charset="0"/>
              </a:rPr>
              <a:t>0.01</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5CEA8"/>
                </a:solidFill>
                <a:effectLst/>
                <a:latin typeface="Courier New" panose="02070309020205020404" pitchFamily="49" charset="0"/>
                <a:cs typeface="Courier New" panose="02070309020205020404" pitchFamily="49" charset="0"/>
              </a:rPr>
              <a:t>100.0</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br>
              <a:rPr lang="en-US" sz="1000" b="0" noProof="1">
                <a:solidFill>
                  <a:srgbClr val="DADADA"/>
                </a:solidFill>
                <a:effectLst/>
                <a:latin typeface="Courier New" panose="02070309020205020404" pitchFamily="49" charset="0"/>
                <a:cs typeface="Courier New" panose="02070309020205020404" pitchFamily="49" charset="0"/>
              </a:rPr>
            </a:b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8A0DF"/>
                </a:solidFill>
                <a:effectLst/>
                <a:latin typeface="Courier New" panose="02070309020205020404" pitchFamily="49" charset="0"/>
                <a:cs typeface="Courier New" panose="02070309020205020404" pitchFamily="49" charset="0"/>
              </a:rPr>
              <a:t>if</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d </a:t>
            </a:r>
            <a:r>
              <a:rPr lang="en-US" sz="1000" b="0" noProof="1">
                <a:solidFill>
                  <a:srgbClr val="B4B4B4"/>
                </a:solidFill>
                <a:effectLst/>
                <a:latin typeface="Courier New" panose="02070309020205020404" pitchFamily="49" charset="0"/>
                <a:cs typeface="Courier New" panose="02070309020205020404" pitchFamily="49" charset="0"/>
              </a:rPr>
              <a:t>&gt;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5CEA8"/>
                </a:solidFill>
                <a:effectLst/>
                <a:latin typeface="Courier New" panose="02070309020205020404" pitchFamily="49" charset="0"/>
                <a:cs typeface="Courier New" panose="02070309020205020404" pitchFamily="49" charset="0"/>
              </a:rPr>
              <a:t>100.0</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col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vec3</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B5CEA8"/>
                </a:solidFill>
                <a:effectLst/>
                <a:latin typeface="Courier New" panose="02070309020205020404" pitchFamily="49" charset="0"/>
                <a:cs typeface="Courier New" panose="02070309020205020404" pitchFamily="49" charset="0"/>
              </a:rPr>
              <a:t>0.0</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D8A0DF"/>
                </a:solidFill>
                <a:effectLst/>
                <a:latin typeface="Courier New" panose="02070309020205020404" pitchFamily="49" charset="0"/>
                <a:cs typeface="Courier New" panose="02070309020205020404" pitchFamily="49" charset="0"/>
              </a:rPr>
              <a:t>  else</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DADADA"/>
                </a:solidFill>
                <a:effectLst/>
                <a:latin typeface="Courier New" panose="02070309020205020404" pitchFamily="49" charset="0"/>
                <a:cs typeface="Courier New" panose="02070309020205020404" pitchFamily="49" charset="0"/>
              </a:rPr>
              <a:t>    vec3 p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ro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rd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d</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DADADA"/>
                </a:solidFill>
                <a:effectLst/>
                <a:latin typeface="Courier New" panose="02070309020205020404" pitchFamily="49" charset="0"/>
                <a:cs typeface="Courier New" panose="02070309020205020404" pitchFamily="49" charset="0"/>
              </a:rPr>
              <a:t>    vec3 normal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calcNormal</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p</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DADADA"/>
                </a:solidFill>
                <a:effectLst/>
                <a:latin typeface="Courier New" panose="02070309020205020404" pitchFamily="49" charset="0"/>
                <a:cs typeface="Courier New" panose="02070309020205020404" pitchFamily="49" charset="0"/>
              </a:rPr>
              <a:t>    vec3 lightPos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vec3</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B5CEA8"/>
                </a:solidFill>
                <a:effectLst/>
                <a:latin typeface="Courier New" panose="02070309020205020404" pitchFamily="49" charset="0"/>
                <a:cs typeface="Courier New" panose="02070309020205020404" pitchFamily="49" charset="0"/>
              </a:rPr>
              <a:t>2</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5CEA8"/>
                </a:solidFill>
                <a:effectLst/>
                <a:latin typeface="Courier New" panose="02070309020205020404" pitchFamily="49" charset="0"/>
                <a:cs typeface="Courier New" panose="02070309020205020404" pitchFamily="49" charset="0"/>
              </a:rPr>
              <a:t>2</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5CEA8"/>
                </a:solidFill>
                <a:effectLst/>
                <a:latin typeface="Courier New" panose="02070309020205020404" pitchFamily="49" charset="0"/>
                <a:cs typeface="Courier New" panose="02070309020205020404" pitchFamily="49" charset="0"/>
              </a:rPr>
              <a:t>1.0</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DADADA"/>
                </a:solidFill>
                <a:effectLst/>
                <a:latin typeface="Courier New" panose="02070309020205020404" pitchFamily="49" charset="0"/>
                <a:cs typeface="Courier New" panose="02070309020205020404" pitchFamily="49" charset="0"/>
              </a:rPr>
              <a:t>    vec3 lightDir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normalize</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lightPos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p</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569CD6"/>
                </a:solidFill>
                <a:effectLst/>
                <a:latin typeface="Courier New" panose="02070309020205020404" pitchFamily="49" charset="0"/>
                <a:cs typeface="Courier New" panose="02070309020205020404" pitchFamily="49" charset="0"/>
              </a:rPr>
              <a:t>    float</a:t>
            </a:r>
            <a:r>
              <a:rPr lang="en-US" sz="1000" b="0" noProof="1">
                <a:solidFill>
                  <a:srgbClr val="DADADA"/>
                </a:solidFill>
                <a:effectLst/>
                <a:latin typeface="Courier New" panose="02070309020205020404" pitchFamily="49" charset="0"/>
                <a:cs typeface="Courier New" panose="02070309020205020404" pitchFamily="49" charset="0"/>
              </a:rPr>
              <a:t> ambient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5CEA8"/>
                </a:solidFill>
                <a:effectLst/>
                <a:latin typeface="Courier New" panose="02070309020205020404" pitchFamily="49" charset="0"/>
                <a:cs typeface="Courier New" panose="02070309020205020404" pitchFamily="49" charset="0"/>
              </a:rPr>
              <a:t>0.2</a:t>
            </a:r>
            <a:r>
              <a:rPr lang="en-US" sz="1000" b="0" noProof="1">
                <a:solidFill>
                  <a:srgbClr val="B4B4B4"/>
                </a:solidFill>
                <a:effectLst/>
                <a:latin typeface="Courier New" panose="02070309020205020404" pitchFamily="49" charset="0"/>
                <a:cs typeface="Courier New" panose="02070309020205020404" pitchFamily="49" charset="0"/>
              </a:rPr>
              <a:t>;</a:t>
            </a:r>
          </a:p>
          <a:p>
            <a:r>
              <a:rPr lang="en-US" sz="1000" b="0" noProof="1">
                <a:solidFill>
                  <a:srgbClr val="569CD6"/>
                </a:solidFill>
                <a:effectLst/>
                <a:latin typeface="Courier New" panose="02070309020205020404" pitchFamily="49" charset="0"/>
                <a:cs typeface="Courier New" panose="02070309020205020404" pitchFamily="49" charset="0"/>
              </a:rPr>
              <a:t>    float</a:t>
            </a:r>
            <a:r>
              <a:rPr lang="en-US" sz="1000" b="0" noProof="1">
                <a:solidFill>
                  <a:srgbClr val="DADADA"/>
                </a:solidFill>
                <a:effectLst/>
                <a:latin typeface="Courier New" panose="02070309020205020404" pitchFamily="49" charset="0"/>
                <a:cs typeface="Courier New" panose="02070309020205020404" pitchFamily="49" charset="0"/>
              </a:rPr>
              <a:t> scalar </a:t>
            </a:r>
            <a:r>
              <a:rPr lang="en-US" sz="1000" b="0" noProof="1">
                <a:solidFill>
                  <a:srgbClr val="B4B4B4"/>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dot</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normal</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lightDir</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569CD6"/>
                </a:solidFill>
                <a:effectLst/>
                <a:latin typeface="Courier New" panose="02070309020205020404" pitchFamily="49" charset="0"/>
                <a:cs typeface="Courier New" panose="02070309020205020404" pitchFamily="49" charset="0"/>
              </a:rPr>
              <a:t>    float</a:t>
            </a:r>
            <a:r>
              <a:rPr lang="en-US" sz="1000" b="0" noProof="1">
                <a:solidFill>
                  <a:srgbClr val="DADADA"/>
                </a:solidFill>
                <a:effectLst/>
                <a:latin typeface="Courier New" panose="02070309020205020404" pitchFamily="49" charset="0"/>
                <a:cs typeface="Courier New" panose="02070309020205020404" pitchFamily="49" charset="0"/>
              </a:rPr>
              <a:t> difuse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clamp</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scalar</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ambient</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B5CEA8"/>
                </a:solidFill>
                <a:effectLst/>
                <a:latin typeface="Courier New" panose="02070309020205020404" pitchFamily="49" charset="0"/>
                <a:cs typeface="Courier New" panose="02070309020205020404" pitchFamily="49" charset="0"/>
              </a:rPr>
              <a:t>1.</a:t>
            </a:r>
            <a:r>
              <a:rPr lang="en-US" sz="1000" b="0" noProof="1">
                <a:solidFill>
                  <a:srgbClr val="B4B4B4"/>
                </a:solidFill>
                <a:effectLst/>
                <a:latin typeface="Courier New" panose="02070309020205020404" pitchFamily="49" charset="0"/>
                <a:cs typeface="Courier New" panose="02070309020205020404" pitchFamily="49" charset="0"/>
              </a:rPr>
              <a:t>);</a:t>
            </a:r>
            <a:br>
              <a:rPr lang="en-US" sz="1000" b="0" noProof="1">
                <a:solidFill>
                  <a:srgbClr val="DADADA"/>
                </a:solidFill>
                <a:effectLst/>
                <a:latin typeface="Courier New" panose="02070309020205020404" pitchFamily="49" charset="0"/>
                <a:cs typeface="Courier New" panose="02070309020205020404" pitchFamily="49" charset="0"/>
              </a:rPr>
            </a:br>
            <a:r>
              <a:rPr lang="en-US" sz="1000" b="0" noProof="1">
                <a:solidFill>
                  <a:srgbClr val="DADADA"/>
                </a:solidFill>
                <a:effectLst/>
                <a:latin typeface="Courier New" panose="02070309020205020404" pitchFamily="49" charset="0"/>
                <a:cs typeface="Courier New" panose="02070309020205020404" pitchFamily="49" charset="0"/>
              </a:rPr>
              <a:t>    col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vec3</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difuse</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B4B4B4"/>
                </a:solidFill>
                <a:effectLst/>
                <a:latin typeface="Courier New" panose="02070309020205020404" pitchFamily="49" charset="0"/>
                <a:cs typeface="Courier New" panose="02070309020205020404" pitchFamily="49" charset="0"/>
              </a:rPr>
              <a:t>  }</a:t>
            </a:r>
            <a:endParaRPr lang="en-US" sz="1000" b="0" noProof="1">
              <a:solidFill>
                <a:srgbClr val="DADADA"/>
              </a:solidFill>
              <a:effectLst/>
              <a:latin typeface="Courier New" panose="02070309020205020404" pitchFamily="49" charset="0"/>
              <a:cs typeface="Courier New" panose="02070309020205020404" pitchFamily="49" charset="0"/>
            </a:endParaRPr>
          </a:p>
          <a:p>
            <a:br>
              <a:rPr lang="en-US" sz="1000" b="0" noProof="1">
                <a:solidFill>
                  <a:srgbClr val="DADADA"/>
                </a:solidFill>
                <a:effectLst/>
                <a:latin typeface="Courier New" panose="02070309020205020404" pitchFamily="49" charset="0"/>
                <a:cs typeface="Courier New" panose="02070309020205020404" pitchFamily="49" charset="0"/>
              </a:rPr>
            </a:br>
            <a:r>
              <a:rPr lang="en-US" sz="1000" b="0" noProof="1">
                <a:solidFill>
                  <a:srgbClr val="DADADA"/>
                </a:solidFill>
                <a:effectLst/>
                <a:latin typeface="Courier New" panose="02070309020205020404" pitchFamily="49" charset="0"/>
                <a:cs typeface="Courier New" panose="02070309020205020404" pitchFamily="49" charset="0"/>
              </a:rPr>
              <a:t>  fragColor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vec4</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col</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5CEA8"/>
                </a:solidFill>
                <a:effectLst/>
                <a:latin typeface="Courier New" panose="02070309020205020404" pitchFamily="49" charset="0"/>
                <a:cs typeface="Courier New" panose="02070309020205020404" pitchFamily="49" charset="0"/>
              </a:rPr>
              <a:t>1.0</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endParaRPr lang="en-US" sz="1000" b="1" noProof="1">
              <a:solidFill>
                <a:srgbClr val="DADADA"/>
              </a:solidFill>
              <a:effectLst/>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519508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C7837-3744-1791-0CA1-D3438C9F3D6E}"/>
              </a:ext>
            </a:extLst>
          </p:cNvPr>
          <p:cNvSpPr>
            <a:spLocks noGrp="1"/>
          </p:cNvSpPr>
          <p:nvPr>
            <p:ph type="title"/>
          </p:nvPr>
        </p:nvSpPr>
        <p:spPr/>
        <p:txBody>
          <a:bodyPr/>
          <a:lstStyle/>
          <a:p>
            <a:r>
              <a:rPr lang="pt-BR" dirty="0"/>
              <a:t>Cenário com Plano e uma Pirâmide</a:t>
            </a:r>
          </a:p>
        </p:txBody>
      </p:sp>
      <p:sp>
        <p:nvSpPr>
          <p:cNvPr id="4" name="Slide Number Placeholder 3">
            <a:extLst>
              <a:ext uri="{FF2B5EF4-FFF2-40B4-BE49-F238E27FC236}">
                <a16:creationId xmlns:a16="http://schemas.microsoft.com/office/drawing/2014/main" id="{34BEEF7E-028F-2D51-4C2B-9EA3F1CC324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35</a:t>
            </a:fld>
            <a:endParaRPr lang="pt-BR"/>
          </a:p>
        </p:txBody>
      </p:sp>
      <p:pic>
        <p:nvPicPr>
          <p:cNvPr id="1026" name="Picture 2">
            <a:extLst>
              <a:ext uri="{FF2B5EF4-FFF2-40B4-BE49-F238E27FC236}">
                <a16:creationId xmlns:a16="http://schemas.microsoft.com/office/drawing/2014/main" id="{6328DD86-4C81-1343-DDBE-09A864AA88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228" y="831632"/>
            <a:ext cx="7781544" cy="43771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8339F14-EEE9-46E3-49FC-031283E38CCA}"/>
              </a:ext>
            </a:extLst>
          </p:cNvPr>
          <p:cNvSpPr txBox="1"/>
          <p:nvPr/>
        </p:nvSpPr>
        <p:spPr>
          <a:xfrm>
            <a:off x="3728466" y="5410729"/>
            <a:ext cx="4585716" cy="261610"/>
          </a:xfrm>
          <a:prstGeom prst="rect">
            <a:avLst/>
          </a:prstGeom>
          <a:noFill/>
        </p:spPr>
        <p:txBody>
          <a:bodyPr wrap="square">
            <a:spAutoFit/>
          </a:bodyPr>
          <a:lstStyle/>
          <a:p>
            <a:pPr algn="r"/>
            <a:r>
              <a:rPr lang="pt-BR" sz="1100" dirty="0"/>
              <a:t>fonte: https://</a:t>
            </a:r>
            <a:r>
              <a:rPr lang="pt-BR" sz="1100" dirty="0" err="1"/>
              <a:t>iquilezles.org</a:t>
            </a:r>
            <a:r>
              <a:rPr lang="pt-BR" sz="1100" dirty="0"/>
              <a:t>/</a:t>
            </a:r>
          </a:p>
        </p:txBody>
      </p:sp>
    </p:spTree>
    <p:extLst>
      <p:ext uri="{BB962C8B-B14F-4D97-AF65-F5344CB8AC3E}">
        <p14:creationId xmlns:p14="http://schemas.microsoft.com/office/powerpoint/2010/main" val="33783234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F667A-5D59-0B22-F826-57925417B447}"/>
              </a:ext>
            </a:extLst>
          </p:cNvPr>
          <p:cNvSpPr>
            <a:spLocks noGrp="1"/>
          </p:cNvSpPr>
          <p:nvPr>
            <p:ph type="title"/>
          </p:nvPr>
        </p:nvSpPr>
        <p:spPr/>
        <p:txBody>
          <a:bodyPr/>
          <a:lstStyle/>
          <a:p>
            <a:r>
              <a:rPr lang="pt-BR" dirty="0"/>
              <a:t>Cálculo de sombra</a:t>
            </a:r>
          </a:p>
        </p:txBody>
      </p:sp>
      <p:sp>
        <p:nvSpPr>
          <p:cNvPr id="3" name="Text Placeholder 2">
            <a:extLst>
              <a:ext uri="{FF2B5EF4-FFF2-40B4-BE49-F238E27FC236}">
                <a16:creationId xmlns:a16="http://schemas.microsoft.com/office/drawing/2014/main" id="{01C65FF8-1C06-A33C-BA5D-CC0CBE49F3B9}"/>
              </a:ext>
            </a:extLst>
          </p:cNvPr>
          <p:cNvSpPr>
            <a:spLocks noGrp="1"/>
          </p:cNvSpPr>
          <p:nvPr>
            <p:ph type="body" idx="1"/>
          </p:nvPr>
        </p:nvSpPr>
        <p:spPr/>
        <p:txBody>
          <a:bodyPr/>
          <a:lstStyle/>
          <a:p>
            <a:r>
              <a:rPr lang="pt-BR" dirty="0"/>
              <a:t>A proposta da sombra é a partir do ponto encontrado na cena, buscar a(</a:t>
            </a:r>
            <a:r>
              <a:rPr lang="pt-BR" dirty="0" err="1"/>
              <a:t>s</a:t>
            </a:r>
            <a:r>
              <a:rPr lang="pt-BR" dirty="0"/>
              <a:t>) fonte(</a:t>
            </a:r>
            <a:r>
              <a:rPr lang="pt-BR" dirty="0" err="1"/>
              <a:t>s</a:t>
            </a:r>
            <a:r>
              <a:rPr lang="pt-BR" dirty="0"/>
              <a:t>) de iluminação (Shadow </a:t>
            </a:r>
            <a:r>
              <a:rPr lang="pt-BR" dirty="0" err="1"/>
              <a:t>Rays</a:t>
            </a:r>
            <a:r>
              <a:rPr lang="pt-BR" dirty="0"/>
              <a:t>).</a:t>
            </a:r>
          </a:p>
          <a:p>
            <a:r>
              <a:rPr lang="pt-BR" dirty="0"/>
              <a:t>Se uma fonte for encontrada atenuaremos a luminância daquele ponto.</a:t>
            </a:r>
          </a:p>
        </p:txBody>
      </p:sp>
      <p:sp>
        <p:nvSpPr>
          <p:cNvPr id="4" name="Slide Number Placeholder 3">
            <a:extLst>
              <a:ext uri="{FF2B5EF4-FFF2-40B4-BE49-F238E27FC236}">
                <a16:creationId xmlns:a16="http://schemas.microsoft.com/office/drawing/2014/main" id="{67B35D1B-A13D-AAA0-83F3-D12976CA624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36</a:t>
            </a:fld>
            <a:endParaRPr lang="pt-BR"/>
          </a:p>
        </p:txBody>
      </p:sp>
      <p:sp>
        <p:nvSpPr>
          <p:cNvPr id="7" name="TextBox 6">
            <a:extLst>
              <a:ext uri="{FF2B5EF4-FFF2-40B4-BE49-F238E27FC236}">
                <a16:creationId xmlns:a16="http://schemas.microsoft.com/office/drawing/2014/main" id="{7E0D8218-5F38-7451-1847-93FA205AB981}"/>
              </a:ext>
            </a:extLst>
          </p:cNvPr>
          <p:cNvSpPr txBox="1"/>
          <p:nvPr/>
        </p:nvSpPr>
        <p:spPr>
          <a:xfrm>
            <a:off x="3728466" y="5410729"/>
            <a:ext cx="4585716" cy="261610"/>
          </a:xfrm>
          <a:prstGeom prst="rect">
            <a:avLst/>
          </a:prstGeom>
          <a:noFill/>
        </p:spPr>
        <p:txBody>
          <a:bodyPr wrap="square">
            <a:spAutoFit/>
          </a:bodyPr>
          <a:lstStyle/>
          <a:p>
            <a:pPr algn="r"/>
            <a:r>
              <a:rPr lang="pt-BR" sz="1100" dirty="0"/>
              <a:t>fonte: </a:t>
            </a:r>
            <a:r>
              <a:rPr lang="pt-BR" sz="1100" dirty="0" err="1"/>
              <a:t>wikipedia</a:t>
            </a:r>
            <a:endParaRPr lang="pt-BR" sz="1100" dirty="0"/>
          </a:p>
        </p:txBody>
      </p:sp>
      <p:pic>
        <p:nvPicPr>
          <p:cNvPr id="6" name="Picture 2">
            <a:extLst>
              <a:ext uri="{FF2B5EF4-FFF2-40B4-BE49-F238E27FC236}">
                <a16:creationId xmlns:a16="http://schemas.microsoft.com/office/drawing/2014/main" id="{C6ACEE23-182D-61C4-8B20-A46DCBD6BA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0740" y="2369582"/>
            <a:ext cx="4757928" cy="317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2221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F667A-5D59-0B22-F826-57925417B447}"/>
              </a:ext>
            </a:extLst>
          </p:cNvPr>
          <p:cNvSpPr>
            <a:spLocks noGrp="1"/>
          </p:cNvSpPr>
          <p:nvPr>
            <p:ph type="title"/>
          </p:nvPr>
        </p:nvSpPr>
        <p:spPr/>
        <p:txBody>
          <a:bodyPr/>
          <a:lstStyle/>
          <a:p>
            <a:r>
              <a:rPr lang="pt-BR" dirty="0"/>
              <a:t>Cálculo de sombra</a:t>
            </a:r>
          </a:p>
        </p:txBody>
      </p:sp>
      <p:sp>
        <p:nvSpPr>
          <p:cNvPr id="4" name="Slide Number Placeholder 3">
            <a:extLst>
              <a:ext uri="{FF2B5EF4-FFF2-40B4-BE49-F238E27FC236}">
                <a16:creationId xmlns:a16="http://schemas.microsoft.com/office/drawing/2014/main" id="{67B35D1B-A13D-AAA0-83F3-D12976CA624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37</a:t>
            </a:fld>
            <a:endParaRPr lang="pt-BR"/>
          </a:p>
        </p:txBody>
      </p:sp>
      <p:sp>
        <p:nvSpPr>
          <p:cNvPr id="5" name="TextBox 4">
            <a:extLst>
              <a:ext uri="{FF2B5EF4-FFF2-40B4-BE49-F238E27FC236}">
                <a16:creationId xmlns:a16="http://schemas.microsoft.com/office/drawing/2014/main" id="{38E51B59-72ED-7758-9758-3B7C7CFC7C7E}"/>
              </a:ext>
            </a:extLst>
          </p:cNvPr>
          <p:cNvSpPr txBox="1"/>
          <p:nvPr/>
        </p:nvSpPr>
        <p:spPr>
          <a:xfrm>
            <a:off x="475013" y="730772"/>
            <a:ext cx="8211787" cy="2416046"/>
          </a:xfrm>
          <a:prstGeom prst="rect">
            <a:avLst/>
          </a:prstGeom>
          <a:solidFill>
            <a:schemeClr val="tx1"/>
          </a:solidFill>
        </p:spPr>
        <p:txBody>
          <a:bodyPr wrap="square">
            <a:spAutoFit/>
          </a:bodyPr>
          <a:lstStyle/>
          <a:p>
            <a:r>
              <a:rPr lang="en-US" b="1" noProof="1">
                <a:solidFill>
                  <a:srgbClr val="569CD6"/>
                </a:solidFill>
                <a:effectLst/>
                <a:latin typeface="Courier New" panose="02070309020205020404" pitchFamily="49" charset="0"/>
                <a:cs typeface="Courier New" panose="02070309020205020404" pitchFamily="49" charset="0"/>
              </a:rPr>
              <a:t>float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DCDCAA"/>
                </a:solidFill>
                <a:effectLst/>
                <a:latin typeface="Courier New" panose="02070309020205020404" pitchFamily="49" charset="0"/>
                <a:cs typeface="Courier New" panose="02070309020205020404" pitchFamily="49" charset="0"/>
              </a:rPr>
              <a:t>shadow</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in vec3 </a:t>
            </a:r>
            <a:r>
              <a:rPr lang="en-US" b="1" noProof="1">
                <a:solidFill>
                  <a:srgbClr val="9A9A9A"/>
                </a:solidFill>
                <a:effectLst/>
                <a:latin typeface="Courier New" panose="02070309020205020404" pitchFamily="49" charset="0"/>
                <a:cs typeface="Courier New" panose="02070309020205020404" pitchFamily="49" charset="0"/>
              </a:rPr>
              <a:t>ro</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in vec3 </a:t>
            </a:r>
            <a:r>
              <a:rPr lang="en-US" b="1" noProof="1">
                <a:solidFill>
                  <a:srgbClr val="9A9A9A"/>
                </a:solidFill>
                <a:effectLst/>
                <a:latin typeface="Courier New" panose="02070309020205020404" pitchFamily="49" charset="0"/>
                <a:cs typeface="Courier New" panose="02070309020205020404" pitchFamily="49" charset="0"/>
              </a:rPr>
              <a:t>rd</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569CD6"/>
                </a:solidFill>
                <a:effectLst/>
                <a:latin typeface="Courier New" panose="02070309020205020404" pitchFamily="49" charset="0"/>
                <a:cs typeface="Courier New" panose="02070309020205020404" pitchFamily="49" charset="0"/>
              </a:rPr>
              <a:t>float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9A9A9A"/>
                </a:solidFill>
                <a:effectLst/>
                <a:latin typeface="Courier New" panose="02070309020205020404" pitchFamily="49" charset="0"/>
                <a:cs typeface="Courier New" panose="02070309020205020404" pitchFamily="49" charset="0"/>
              </a:rPr>
              <a:t>mint</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569CD6"/>
                </a:solidFill>
                <a:effectLst/>
                <a:latin typeface="Courier New" panose="02070309020205020404" pitchFamily="49" charset="0"/>
                <a:cs typeface="Courier New" panose="02070309020205020404" pitchFamily="49" charset="0"/>
              </a:rPr>
              <a:t>float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9A9A9A"/>
                </a:solidFill>
                <a:effectLst/>
                <a:latin typeface="Courier New" panose="02070309020205020404" pitchFamily="49" charset="0"/>
                <a:cs typeface="Courier New" panose="02070309020205020404" pitchFamily="49" charset="0"/>
              </a:rPr>
              <a:t>maxt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B4B4B4"/>
                </a:solidFill>
                <a:effectLst/>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a:p>
            <a:r>
              <a:rPr lang="en-US" b="1" noProof="1">
                <a:solidFill>
                  <a:srgbClr val="569CD6"/>
                </a:solidFill>
                <a:effectLst/>
                <a:latin typeface="Courier New" panose="02070309020205020404" pitchFamily="49" charset="0"/>
                <a:cs typeface="Courier New" panose="02070309020205020404" pitchFamily="49" charset="0"/>
              </a:rPr>
              <a:t>  float</a:t>
            </a:r>
            <a:r>
              <a:rPr lang="en-US" b="1" noProof="1">
                <a:solidFill>
                  <a:srgbClr val="DADADA"/>
                </a:solidFill>
                <a:effectLst/>
                <a:latin typeface="Courier New" panose="02070309020205020404" pitchFamily="49" charset="0"/>
                <a:cs typeface="Courier New" panose="02070309020205020404" pitchFamily="49" charset="0"/>
              </a:rPr>
              <a:t> t </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mint</a:t>
            </a:r>
            <a:r>
              <a:rPr lang="en-US" b="1" noProof="1">
                <a:solidFill>
                  <a:srgbClr val="B4B4B4"/>
                </a:solidFill>
                <a:effectLst/>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a:p>
            <a:r>
              <a:rPr lang="en-US" b="1" noProof="1">
                <a:solidFill>
                  <a:srgbClr val="D8A0DF"/>
                </a:solidFill>
                <a:effectLst/>
                <a:latin typeface="Courier New" panose="02070309020205020404" pitchFamily="49" charset="0"/>
                <a:cs typeface="Courier New" panose="02070309020205020404" pitchFamily="49" charset="0"/>
              </a:rPr>
              <a:t>  for</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569CD6"/>
                </a:solidFill>
                <a:effectLst/>
                <a:latin typeface="Courier New" panose="02070309020205020404" pitchFamily="49" charset="0"/>
                <a:cs typeface="Courier New" panose="02070309020205020404" pitchFamily="49" charset="0"/>
              </a:rPr>
              <a:t>int</a:t>
            </a:r>
            <a:r>
              <a:rPr lang="en-US" b="1" noProof="1">
                <a:solidFill>
                  <a:srgbClr val="DADADA"/>
                </a:solidFill>
                <a:effectLst/>
                <a:latin typeface="Courier New" panose="02070309020205020404" pitchFamily="49" charset="0"/>
                <a:cs typeface="Courier New" panose="02070309020205020404" pitchFamily="49" charset="0"/>
              </a:rPr>
              <a:t> i</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B5CEA8"/>
                </a:solidFill>
                <a:effectLst/>
                <a:latin typeface="Courier New" panose="02070309020205020404" pitchFamily="49" charset="0"/>
                <a:cs typeface="Courier New" panose="02070309020205020404" pitchFamily="49" charset="0"/>
              </a:rPr>
              <a:t>0</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i</a:t>
            </a:r>
            <a:r>
              <a:rPr lang="en-US" b="1" noProof="1">
                <a:solidFill>
                  <a:srgbClr val="B4B4B4"/>
                </a:solidFill>
                <a:effectLst/>
                <a:latin typeface="Courier New" panose="02070309020205020404" pitchFamily="49" charset="0"/>
                <a:cs typeface="Courier New" panose="02070309020205020404" pitchFamily="49" charset="0"/>
              </a:rPr>
              <a:t>&lt;</a:t>
            </a:r>
            <a:r>
              <a:rPr lang="en-US" b="1" noProof="1">
                <a:solidFill>
                  <a:srgbClr val="B5CEA8"/>
                </a:solidFill>
                <a:effectLst/>
                <a:latin typeface="Courier New" panose="02070309020205020404" pitchFamily="49" charset="0"/>
                <a:cs typeface="Courier New" panose="02070309020205020404" pitchFamily="49" charset="0"/>
              </a:rPr>
              <a:t>256</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B4B4B4"/>
                </a:solidFill>
                <a:effectLst/>
                <a:latin typeface="Courier New" panose="02070309020205020404" pitchFamily="49" charset="0"/>
                <a:cs typeface="Courier New" panose="02070309020205020404" pitchFamily="49" charset="0"/>
              </a:rPr>
              <a:t>&amp;&amp;</a:t>
            </a:r>
            <a:r>
              <a:rPr lang="en-US" b="1" noProof="1">
                <a:solidFill>
                  <a:srgbClr val="DADADA"/>
                </a:solidFill>
                <a:effectLst/>
                <a:latin typeface="Courier New" panose="02070309020205020404" pitchFamily="49" charset="0"/>
                <a:cs typeface="Courier New" panose="02070309020205020404" pitchFamily="49" charset="0"/>
              </a:rPr>
              <a:t> t</a:t>
            </a:r>
            <a:r>
              <a:rPr lang="en-US" b="1" noProof="1">
                <a:solidFill>
                  <a:srgbClr val="B4B4B4"/>
                </a:solidFill>
                <a:effectLst/>
                <a:latin typeface="Courier New" panose="02070309020205020404" pitchFamily="49" charset="0"/>
                <a:cs typeface="Courier New" panose="02070309020205020404" pitchFamily="49" charset="0"/>
              </a:rPr>
              <a:t>&lt;</a:t>
            </a:r>
            <a:r>
              <a:rPr lang="en-US" b="1" noProof="1">
                <a:solidFill>
                  <a:srgbClr val="DADADA"/>
                </a:solidFill>
                <a:effectLst/>
                <a:latin typeface="Courier New" panose="02070309020205020404" pitchFamily="49" charset="0"/>
                <a:cs typeface="Courier New" panose="02070309020205020404" pitchFamily="49" charset="0"/>
              </a:rPr>
              <a:t>maxt</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i</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B4B4B4"/>
                </a:solidFill>
                <a:effectLst/>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a:p>
            <a:r>
              <a:rPr lang="en-US" b="1" noProof="1">
                <a:solidFill>
                  <a:srgbClr val="569CD6"/>
                </a:solidFill>
                <a:effectLst/>
                <a:latin typeface="Courier New" panose="02070309020205020404" pitchFamily="49" charset="0"/>
                <a:cs typeface="Courier New" panose="02070309020205020404" pitchFamily="49" charset="0"/>
              </a:rPr>
              <a:t>    float</a:t>
            </a:r>
            <a:r>
              <a:rPr lang="en-US" b="1" noProof="1">
                <a:solidFill>
                  <a:srgbClr val="DADADA"/>
                </a:solidFill>
                <a:effectLst/>
                <a:latin typeface="Courier New" panose="02070309020205020404" pitchFamily="49" charset="0"/>
                <a:cs typeface="Courier New" panose="02070309020205020404" pitchFamily="49" charset="0"/>
              </a:rPr>
              <a:t> h </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DCDCAA"/>
                </a:solidFill>
                <a:effectLst/>
                <a:latin typeface="Courier New" panose="02070309020205020404" pitchFamily="49" charset="0"/>
                <a:cs typeface="Courier New" panose="02070309020205020404" pitchFamily="49" charset="0"/>
              </a:rPr>
              <a:t>sdScene</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ro </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rd</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t</a:t>
            </a:r>
            <a:r>
              <a:rPr lang="en-US" b="1" noProof="1">
                <a:solidFill>
                  <a:srgbClr val="B4B4B4"/>
                </a:solidFill>
                <a:effectLst/>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a:p>
            <a:r>
              <a:rPr lang="en-US" b="1" noProof="1">
                <a:solidFill>
                  <a:srgbClr val="D8A0DF"/>
                </a:solidFill>
                <a:effectLst/>
                <a:latin typeface="Courier New" panose="02070309020205020404" pitchFamily="49" charset="0"/>
                <a:cs typeface="Courier New" panose="02070309020205020404" pitchFamily="49" charset="0"/>
              </a:rPr>
              <a:t>    if</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h</a:t>
            </a:r>
            <a:r>
              <a:rPr lang="en-US" b="1" noProof="1">
                <a:solidFill>
                  <a:srgbClr val="B4B4B4"/>
                </a:solidFill>
                <a:effectLst/>
                <a:latin typeface="Courier New" panose="02070309020205020404" pitchFamily="49" charset="0"/>
                <a:cs typeface="Courier New" panose="02070309020205020404" pitchFamily="49" charset="0"/>
              </a:rPr>
              <a:t>&lt;</a:t>
            </a:r>
            <a:r>
              <a:rPr lang="en-US" b="1" noProof="1">
                <a:solidFill>
                  <a:srgbClr val="B5CEA8"/>
                </a:solidFill>
                <a:effectLst/>
                <a:latin typeface="Courier New" panose="02070309020205020404" pitchFamily="49" charset="0"/>
                <a:cs typeface="Courier New" panose="02070309020205020404" pitchFamily="49" charset="0"/>
              </a:rPr>
              <a:t>0.001</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B4B4B4"/>
                </a:solidFill>
                <a:effectLst/>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a:p>
            <a:r>
              <a:rPr lang="en-US" b="1" noProof="1">
                <a:solidFill>
                  <a:srgbClr val="D8A0DF"/>
                </a:solidFill>
                <a:effectLst/>
                <a:latin typeface="Courier New" panose="02070309020205020404" pitchFamily="49" charset="0"/>
                <a:cs typeface="Courier New" panose="02070309020205020404" pitchFamily="49" charset="0"/>
              </a:rPr>
              <a:t>      return</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B5CEA8"/>
                </a:solidFill>
                <a:effectLst/>
                <a:latin typeface="Courier New" panose="02070309020205020404" pitchFamily="49" charset="0"/>
                <a:cs typeface="Courier New" panose="02070309020205020404" pitchFamily="49" charset="0"/>
              </a:rPr>
              <a:t>0.0</a:t>
            </a:r>
            <a:r>
              <a:rPr lang="en-US" b="1" noProof="1">
                <a:solidFill>
                  <a:srgbClr val="B4B4B4"/>
                </a:solidFill>
                <a:effectLst/>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a:p>
            <a:r>
              <a:rPr lang="en-US" b="1" noProof="1">
                <a:solidFill>
                  <a:srgbClr val="DADADA"/>
                </a:solidFill>
                <a:effectLst/>
                <a:latin typeface="Courier New" panose="02070309020205020404" pitchFamily="49" charset="0"/>
                <a:cs typeface="Courier New" panose="02070309020205020404" pitchFamily="49" charset="0"/>
              </a:rPr>
              <a:t>    t </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h</a:t>
            </a:r>
            <a:r>
              <a:rPr lang="en-US" b="1" noProof="1">
                <a:solidFill>
                  <a:srgbClr val="B4B4B4"/>
                </a:solidFill>
                <a:effectLst/>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a:p>
            <a:r>
              <a:rPr lang="en-US" b="1" noProof="1">
                <a:solidFill>
                  <a:srgbClr val="B4B4B4"/>
                </a:solidFill>
                <a:effectLst/>
                <a:latin typeface="Courier New" panose="02070309020205020404" pitchFamily="49" charset="0"/>
                <a:cs typeface="Courier New" panose="02070309020205020404" pitchFamily="49" charset="0"/>
              </a:rPr>
              <a:t>  }</a:t>
            </a:r>
            <a:endParaRPr lang="en-US" b="1" noProof="1">
              <a:solidFill>
                <a:srgbClr val="DADADA"/>
              </a:solidFill>
              <a:effectLst/>
              <a:latin typeface="Courier New" panose="02070309020205020404" pitchFamily="49" charset="0"/>
              <a:cs typeface="Courier New" panose="02070309020205020404" pitchFamily="49" charset="0"/>
            </a:endParaRPr>
          </a:p>
          <a:p>
            <a:r>
              <a:rPr lang="en-US" b="1" noProof="1">
                <a:solidFill>
                  <a:srgbClr val="D8A0DF"/>
                </a:solidFill>
                <a:effectLst/>
                <a:latin typeface="Courier New" panose="02070309020205020404" pitchFamily="49" charset="0"/>
                <a:cs typeface="Courier New" panose="02070309020205020404" pitchFamily="49" charset="0"/>
              </a:rPr>
              <a:t>  return</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B5CEA8"/>
                </a:solidFill>
                <a:effectLst/>
                <a:latin typeface="Courier New" panose="02070309020205020404" pitchFamily="49" charset="0"/>
                <a:cs typeface="Courier New" panose="02070309020205020404" pitchFamily="49" charset="0"/>
              </a:rPr>
              <a:t>1.0</a:t>
            </a:r>
            <a:r>
              <a:rPr lang="en-US" b="1" noProof="1">
                <a:solidFill>
                  <a:srgbClr val="B4B4B4"/>
                </a:solidFill>
                <a:effectLst/>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a:p>
            <a:r>
              <a:rPr lang="en-US" b="1" noProof="1">
                <a:solidFill>
                  <a:srgbClr val="B4B4B4"/>
                </a:solidFill>
                <a:effectLst/>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a:p>
            <a:endParaRPr lang="en-US" sz="1100" b="1" noProof="1">
              <a:solidFill>
                <a:srgbClr val="DADADA"/>
              </a:solidFill>
              <a:effectLst/>
              <a:latin typeface="Courier New" panose="02070309020205020404" pitchFamily="49" charset="0"/>
              <a:cs typeface="Courier New" panose="02070309020205020404" pitchFamily="49" charset="0"/>
            </a:endParaRPr>
          </a:p>
        </p:txBody>
      </p:sp>
      <p:sp>
        <p:nvSpPr>
          <p:cNvPr id="7" name="TextBox 6">
            <a:extLst>
              <a:ext uri="{FF2B5EF4-FFF2-40B4-BE49-F238E27FC236}">
                <a16:creationId xmlns:a16="http://schemas.microsoft.com/office/drawing/2014/main" id="{7E0D8218-5F38-7451-1847-93FA205AB981}"/>
              </a:ext>
            </a:extLst>
          </p:cNvPr>
          <p:cNvSpPr txBox="1"/>
          <p:nvPr/>
        </p:nvSpPr>
        <p:spPr>
          <a:xfrm>
            <a:off x="3728466" y="5410729"/>
            <a:ext cx="4585716" cy="261610"/>
          </a:xfrm>
          <a:prstGeom prst="rect">
            <a:avLst/>
          </a:prstGeom>
          <a:noFill/>
        </p:spPr>
        <p:txBody>
          <a:bodyPr wrap="square">
            <a:spAutoFit/>
          </a:bodyPr>
          <a:lstStyle/>
          <a:p>
            <a:pPr algn="r"/>
            <a:r>
              <a:rPr lang="pt-BR" sz="1100" dirty="0"/>
              <a:t>fonte: https://</a:t>
            </a:r>
            <a:r>
              <a:rPr lang="pt-BR" sz="1100" dirty="0" err="1"/>
              <a:t>iquilezles.org</a:t>
            </a:r>
            <a:r>
              <a:rPr lang="pt-BR" sz="1100" dirty="0"/>
              <a:t>/</a:t>
            </a:r>
          </a:p>
        </p:txBody>
      </p:sp>
      <p:sp>
        <p:nvSpPr>
          <p:cNvPr id="3" name="TextBox 2">
            <a:extLst>
              <a:ext uri="{FF2B5EF4-FFF2-40B4-BE49-F238E27FC236}">
                <a16:creationId xmlns:a16="http://schemas.microsoft.com/office/drawing/2014/main" id="{8185062F-1ECF-2B99-2848-96019447D0A5}"/>
              </a:ext>
            </a:extLst>
          </p:cNvPr>
          <p:cNvSpPr txBox="1"/>
          <p:nvPr/>
        </p:nvSpPr>
        <p:spPr>
          <a:xfrm>
            <a:off x="466106" y="3378198"/>
            <a:ext cx="8211787" cy="1769715"/>
          </a:xfrm>
          <a:prstGeom prst="rect">
            <a:avLst/>
          </a:prstGeom>
          <a:solidFill>
            <a:schemeClr val="tx1"/>
          </a:solidFill>
        </p:spPr>
        <p:txBody>
          <a:bodyPr wrap="square">
            <a:spAutoFit/>
          </a:bodyPr>
          <a:lstStyle/>
          <a:p>
            <a:r>
              <a:rPr lang="en-US" b="1" noProof="1">
                <a:solidFill>
                  <a:srgbClr val="DADADA"/>
                </a:solidFill>
                <a:effectLst/>
                <a:latin typeface="Courier New" panose="02070309020205020404" pitchFamily="49" charset="0"/>
                <a:cs typeface="Courier New" panose="02070309020205020404" pitchFamily="49" charset="0"/>
              </a:rPr>
              <a:t>...</a:t>
            </a:r>
            <a:br>
              <a:rPr lang="en-US" b="1" noProof="1">
                <a:solidFill>
                  <a:srgbClr val="DADADA"/>
                </a:solidFill>
                <a:effectLst/>
                <a:latin typeface="Courier New" panose="02070309020205020404" pitchFamily="49" charset="0"/>
                <a:cs typeface="Courier New" panose="02070309020205020404" pitchFamily="49" charset="0"/>
              </a:rPr>
            </a:b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569CD6"/>
                </a:solidFill>
                <a:effectLst/>
                <a:latin typeface="Courier New" panose="02070309020205020404" pitchFamily="49" charset="0"/>
                <a:cs typeface="Courier New" panose="02070309020205020404" pitchFamily="49" charset="0"/>
              </a:rPr>
              <a:t>float</a:t>
            </a:r>
            <a:r>
              <a:rPr lang="en-US" b="1" noProof="1">
                <a:solidFill>
                  <a:srgbClr val="DADADA"/>
                </a:solidFill>
                <a:effectLst/>
                <a:latin typeface="Courier New" panose="02070309020205020404" pitchFamily="49" charset="0"/>
                <a:cs typeface="Courier New" panose="02070309020205020404" pitchFamily="49" charset="0"/>
              </a:rPr>
              <a:t> occ </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DCDCAA"/>
                </a:solidFill>
                <a:effectLst/>
                <a:latin typeface="Courier New" panose="02070309020205020404" pitchFamily="49" charset="0"/>
                <a:cs typeface="Courier New" panose="02070309020205020404" pitchFamily="49" charset="0"/>
              </a:rPr>
              <a:t>shadow</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p</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lightDir</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B5CEA8"/>
                </a:solidFill>
                <a:effectLst/>
                <a:latin typeface="Courier New" panose="02070309020205020404" pitchFamily="49" charset="0"/>
                <a:cs typeface="Courier New" panose="02070309020205020404" pitchFamily="49" charset="0"/>
              </a:rPr>
              <a:t>0.01</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B5CEA8"/>
                </a:solidFill>
                <a:effectLst/>
                <a:latin typeface="Courier New" panose="02070309020205020404" pitchFamily="49" charset="0"/>
                <a:cs typeface="Courier New" panose="02070309020205020404" pitchFamily="49" charset="0"/>
              </a:rPr>
              <a:t>100.0</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B4B4B4"/>
                </a:solidFill>
                <a:effectLst/>
                <a:latin typeface="Courier New" panose="02070309020205020404" pitchFamily="49" charset="0"/>
                <a:cs typeface="Courier New" panose="02070309020205020404" pitchFamily="49" charset="0"/>
              </a:rPr>
              <a:t>);</a:t>
            </a:r>
            <a:br>
              <a:rPr lang="en-US" b="1" noProof="1">
                <a:solidFill>
                  <a:srgbClr val="DADADA"/>
                </a:solidFill>
                <a:effectLst/>
                <a:latin typeface="Courier New" panose="02070309020205020404" pitchFamily="49" charset="0"/>
                <a:cs typeface="Courier New" panose="02070309020205020404" pitchFamily="49" charset="0"/>
              </a:rPr>
            </a:br>
            <a:r>
              <a:rPr lang="en-US" b="1" noProof="1">
                <a:solidFill>
                  <a:srgbClr val="DADADA"/>
                </a:solidFill>
                <a:effectLst/>
                <a:latin typeface="Courier New" panose="02070309020205020404" pitchFamily="49" charset="0"/>
                <a:cs typeface="Courier New" panose="02070309020205020404" pitchFamily="49" charset="0"/>
              </a:rPr>
              <a:t>    col </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DCDCAA"/>
                </a:solidFill>
                <a:effectLst/>
                <a:latin typeface="Courier New" panose="02070309020205020404" pitchFamily="49" charset="0"/>
                <a:cs typeface="Courier New" panose="02070309020205020404" pitchFamily="49" charset="0"/>
              </a:rPr>
              <a:t>vec3</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difuse</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occ</a:t>
            </a:r>
            <a:r>
              <a:rPr lang="en-US" b="1" noProof="1">
                <a:solidFill>
                  <a:srgbClr val="B4B4B4"/>
                </a:solidFill>
                <a:effectLst/>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a:p>
            <a:r>
              <a:rPr lang="en-US" b="1" noProof="1">
                <a:solidFill>
                  <a:srgbClr val="B4B4B4"/>
                </a:solidFill>
                <a:effectLst/>
                <a:latin typeface="Courier New" panose="02070309020205020404" pitchFamily="49" charset="0"/>
                <a:cs typeface="Courier New" panose="02070309020205020404" pitchFamily="49" charset="0"/>
              </a:rPr>
              <a:t>  }</a:t>
            </a:r>
            <a:endParaRPr lang="en-US" b="1" noProof="1">
              <a:solidFill>
                <a:srgbClr val="DADADA"/>
              </a:solidFill>
              <a:effectLst/>
              <a:latin typeface="Courier New" panose="02070309020205020404" pitchFamily="49" charset="0"/>
              <a:cs typeface="Courier New" panose="02070309020205020404" pitchFamily="49" charset="0"/>
            </a:endParaRPr>
          </a:p>
          <a:p>
            <a:br>
              <a:rPr lang="en-US" b="1" noProof="1">
                <a:solidFill>
                  <a:srgbClr val="DADADA"/>
                </a:solidFill>
                <a:effectLst/>
                <a:latin typeface="Courier New" panose="02070309020205020404" pitchFamily="49" charset="0"/>
                <a:cs typeface="Courier New" panose="02070309020205020404" pitchFamily="49" charset="0"/>
              </a:rPr>
            </a:br>
            <a:r>
              <a:rPr lang="en-US" b="1" noProof="1">
                <a:solidFill>
                  <a:srgbClr val="DADADA"/>
                </a:solidFill>
                <a:effectLst/>
                <a:latin typeface="Courier New" panose="02070309020205020404" pitchFamily="49" charset="0"/>
                <a:cs typeface="Courier New" panose="02070309020205020404" pitchFamily="49" charset="0"/>
              </a:rPr>
              <a:t>  fragColor </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DCDCAA"/>
                </a:solidFill>
                <a:effectLst/>
                <a:latin typeface="Courier New" panose="02070309020205020404" pitchFamily="49" charset="0"/>
                <a:cs typeface="Courier New" panose="02070309020205020404" pitchFamily="49" charset="0"/>
              </a:rPr>
              <a:t>vec4</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col</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B5CEA8"/>
                </a:solidFill>
                <a:effectLst/>
                <a:latin typeface="Courier New" panose="02070309020205020404" pitchFamily="49" charset="0"/>
                <a:cs typeface="Courier New" panose="02070309020205020404" pitchFamily="49" charset="0"/>
              </a:rPr>
              <a:t>1.0</a:t>
            </a:r>
            <a:r>
              <a:rPr lang="en-US" b="1" noProof="1">
                <a:solidFill>
                  <a:srgbClr val="B4B4B4"/>
                </a:solidFill>
                <a:effectLst/>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a:p>
            <a:r>
              <a:rPr lang="en-US" b="1" noProof="1">
                <a:solidFill>
                  <a:srgbClr val="B4B4B4"/>
                </a:solidFill>
                <a:effectLst/>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a:p>
            <a:endParaRPr lang="en-US" sz="1100" b="1" noProof="1">
              <a:solidFill>
                <a:srgbClr val="DADADA"/>
              </a:solidFill>
              <a:effectLst/>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1800016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33469-EE49-AC1B-CF06-5488A32E7FF8}"/>
              </a:ext>
            </a:extLst>
          </p:cNvPr>
          <p:cNvSpPr>
            <a:spLocks noGrp="1"/>
          </p:cNvSpPr>
          <p:nvPr>
            <p:ph type="title"/>
          </p:nvPr>
        </p:nvSpPr>
        <p:spPr/>
        <p:txBody>
          <a:bodyPr/>
          <a:lstStyle/>
          <a:p>
            <a:r>
              <a:rPr lang="pt-BR" dirty="0"/>
              <a:t>Resultado com Sombra</a:t>
            </a:r>
          </a:p>
        </p:txBody>
      </p:sp>
      <p:sp>
        <p:nvSpPr>
          <p:cNvPr id="4" name="Slide Number Placeholder 3">
            <a:extLst>
              <a:ext uri="{FF2B5EF4-FFF2-40B4-BE49-F238E27FC236}">
                <a16:creationId xmlns:a16="http://schemas.microsoft.com/office/drawing/2014/main" id="{64C10869-A914-1EF2-E525-994EFABE453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38</a:t>
            </a:fld>
            <a:endParaRPr lang="pt-BR"/>
          </a:p>
        </p:txBody>
      </p:sp>
      <p:pic>
        <p:nvPicPr>
          <p:cNvPr id="2050" name="Picture 2">
            <a:extLst>
              <a:ext uri="{FF2B5EF4-FFF2-40B4-BE49-F238E27FC236}">
                <a16:creationId xmlns:a16="http://schemas.microsoft.com/office/drawing/2014/main" id="{394EADD7-308A-6BDA-470F-5CA0EF0515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848" y="835919"/>
            <a:ext cx="7766304" cy="4368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30340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6FEDC-9D48-E507-5A9B-D85473173171}"/>
              </a:ext>
            </a:extLst>
          </p:cNvPr>
          <p:cNvSpPr>
            <a:spLocks noGrp="1"/>
          </p:cNvSpPr>
          <p:nvPr>
            <p:ph type="title"/>
          </p:nvPr>
        </p:nvSpPr>
        <p:spPr/>
        <p:txBody>
          <a:bodyPr/>
          <a:lstStyle/>
          <a:p>
            <a:r>
              <a:rPr lang="pt-BR" dirty="0"/>
              <a:t>Implementando Penumbra</a:t>
            </a:r>
          </a:p>
        </p:txBody>
      </p:sp>
      <p:sp>
        <p:nvSpPr>
          <p:cNvPr id="3" name="Text Placeholder 2">
            <a:extLst>
              <a:ext uri="{FF2B5EF4-FFF2-40B4-BE49-F238E27FC236}">
                <a16:creationId xmlns:a16="http://schemas.microsoft.com/office/drawing/2014/main" id="{E1EDE9C4-FAF5-8E24-6BDD-E72C0D763BA9}"/>
              </a:ext>
            </a:extLst>
          </p:cNvPr>
          <p:cNvSpPr>
            <a:spLocks noGrp="1"/>
          </p:cNvSpPr>
          <p:nvPr>
            <p:ph type="body" idx="1"/>
          </p:nvPr>
        </p:nvSpPr>
        <p:spPr/>
        <p:txBody>
          <a:bodyPr/>
          <a:lstStyle/>
          <a:p>
            <a:r>
              <a:rPr lang="pt-BR" dirty="0"/>
              <a:t>A penumbra é um efeito causado por uma fonte de luz não pontual.</a:t>
            </a:r>
          </a:p>
          <a:p>
            <a:r>
              <a:rPr lang="pt-BR" dirty="0"/>
              <a:t>Podemos simular esse efeito na sombra gerada. Para isso o raio de sombra (</a:t>
            </a:r>
            <a:r>
              <a:rPr lang="pt-BR" dirty="0" err="1"/>
              <a:t>shadow</a:t>
            </a:r>
            <a:r>
              <a:rPr lang="pt-BR" dirty="0"/>
              <a:t> </a:t>
            </a:r>
            <a:r>
              <a:rPr lang="pt-BR" dirty="0" err="1"/>
              <a:t>ray</a:t>
            </a:r>
            <a:r>
              <a:rPr lang="pt-BR" dirty="0"/>
              <a:t>) vai verificar se não passou muito próximo de algum superfície.</a:t>
            </a:r>
          </a:p>
        </p:txBody>
      </p:sp>
      <p:sp>
        <p:nvSpPr>
          <p:cNvPr id="4" name="Slide Number Placeholder 3">
            <a:extLst>
              <a:ext uri="{FF2B5EF4-FFF2-40B4-BE49-F238E27FC236}">
                <a16:creationId xmlns:a16="http://schemas.microsoft.com/office/drawing/2014/main" id="{75EC85BC-446F-AEB7-DC8B-F5D4F1566B6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39</a:t>
            </a:fld>
            <a:endParaRPr lang="pt-BR"/>
          </a:p>
        </p:txBody>
      </p:sp>
    </p:spTree>
    <p:extLst>
      <p:ext uri="{BB962C8B-B14F-4D97-AF65-F5344CB8AC3E}">
        <p14:creationId xmlns:p14="http://schemas.microsoft.com/office/powerpoint/2010/main" val="3852133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535FD-399F-15DA-6417-AC07CF2A4346}"/>
              </a:ext>
            </a:extLst>
          </p:cNvPr>
          <p:cNvSpPr>
            <a:spLocks noGrp="1"/>
          </p:cNvSpPr>
          <p:nvPr>
            <p:ph type="title"/>
          </p:nvPr>
        </p:nvSpPr>
        <p:spPr/>
        <p:txBody>
          <a:bodyPr/>
          <a:lstStyle/>
          <a:p>
            <a:r>
              <a:rPr lang="pt-BR" dirty="0"/>
              <a:t>Operações de União, Intersecção e Diferença</a:t>
            </a:r>
          </a:p>
        </p:txBody>
      </p:sp>
      <p:sp>
        <p:nvSpPr>
          <p:cNvPr id="3" name="Text Placeholder 2">
            <a:extLst>
              <a:ext uri="{FF2B5EF4-FFF2-40B4-BE49-F238E27FC236}">
                <a16:creationId xmlns:a16="http://schemas.microsoft.com/office/drawing/2014/main" id="{672D1936-6D65-C425-C2C2-6B3CB9ABCB0B}"/>
              </a:ext>
            </a:extLst>
          </p:cNvPr>
          <p:cNvSpPr>
            <a:spLocks noGrp="1"/>
          </p:cNvSpPr>
          <p:nvPr>
            <p:ph type="body" idx="1"/>
          </p:nvPr>
        </p:nvSpPr>
        <p:spPr>
          <a:xfrm>
            <a:off x="84172" y="838985"/>
            <a:ext cx="8734608" cy="4496159"/>
          </a:xfrm>
        </p:spPr>
        <p:txBody>
          <a:bodyPr/>
          <a:lstStyle/>
          <a:p>
            <a:pPr marL="46038" indent="0"/>
            <a:r>
              <a:rPr lang="pt-BR" dirty="0"/>
              <a:t>Outra operação que temos é a intersecção. Para isso imagine que só queremos se ambas as funções retornarem valores negativos. Só nessa região estaremos dentro dos dois objetos. Para isso usamos uma função </a:t>
            </a:r>
            <a:r>
              <a:rPr lang="pt-BR" b="1" dirty="0" err="1"/>
              <a:t>max</a:t>
            </a:r>
            <a:r>
              <a:rPr lang="pt-BR" b="1" dirty="0"/>
              <a:t>()</a:t>
            </a:r>
            <a:r>
              <a:rPr lang="pt-BR" dirty="0"/>
              <a:t>.</a:t>
            </a:r>
          </a:p>
        </p:txBody>
      </p:sp>
      <p:sp>
        <p:nvSpPr>
          <p:cNvPr id="4" name="Slide Number Placeholder 3">
            <a:extLst>
              <a:ext uri="{FF2B5EF4-FFF2-40B4-BE49-F238E27FC236}">
                <a16:creationId xmlns:a16="http://schemas.microsoft.com/office/drawing/2014/main" id="{F7CBD626-93F0-8049-493D-D17CE2E79F3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4</a:t>
            </a:fld>
            <a:endParaRPr lang="pt-BR"/>
          </a:p>
        </p:txBody>
      </p:sp>
      <p:grpSp>
        <p:nvGrpSpPr>
          <p:cNvPr id="40" name="Group 39">
            <a:extLst>
              <a:ext uri="{FF2B5EF4-FFF2-40B4-BE49-F238E27FC236}">
                <a16:creationId xmlns:a16="http://schemas.microsoft.com/office/drawing/2014/main" id="{289446DE-0033-2540-3DA5-454A91F2E345}"/>
              </a:ext>
            </a:extLst>
          </p:cNvPr>
          <p:cNvGrpSpPr/>
          <p:nvPr/>
        </p:nvGrpSpPr>
        <p:grpSpPr>
          <a:xfrm>
            <a:off x="1577967" y="2511714"/>
            <a:ext cx="2667234" cy="2823430"/>
            <a:chOff x="2745974" y="2561870"/>
            <a:chExt cx="2667234" cy="2823430"/>
          </a:xfrm>
        </p:grpSpPr>
        <p:sp>
          <p:nvSpPr>
            <p:cNvPr id="7" name="Rectangle 6">
              <a:extLst>
                <a:ext uri="{FF2B5EF4-FFF2-40B4-BE49-F238E27FC236}">
                  <a16:creationId xmlns:a16="http://schemas.microsoft.com/office/drawing/2014/main" id="{D702E794-EF65-B38A-1832-C7DCC9520193}"/>
                </a:ext>
              </a:extLst>
            </p:cNvPr>
            <p:cNvSpPr/>
            <p:nvPr/>
          </p:nvSpPr>
          <p:spPr>
            <a:xfrm>
              <a:off x="3082188" y="2857500"/>
              <a:ext cx="1988166" cy="22281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ross 4">
              <a:extLst>
                <a:ext uri="{FF2B5EF4-FFF2-40B4-BE49-F238E27FC236}">
                  <a16:creationId xmlns:a16="http://schemas.microsoft.com/office/drawing/2014/main" id="{3C7B2AF0-AD60-466E-1D77-C4AB7147BC51}"/>
                </a:ext>
              </a:extLst>
            </p:cNvPr>
            <p:cNvSpPr/>
            <p:nvPr/>
          </p:nvSpPr>
          <p:spPr>
            <a:xfrm>
              <a:off x="3099199" y="256187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ross 5">
              <a:extLst>
                <a:ext uri="{FF2B5EF4-FFF2-40B4-BE49-F238E27FC236}">
                  <a16:creationId xmlns:a16="http://schemas.microsoft.com/office/drawing/2014/main" id="{216BB6BD-01E5-8030-7D14-1B743EC783E1}"/>
                </a:ext>
              </a:extLst>
            </p:cNvPr>
            <p:cNvSpPr/>
            <p:nvPr/>
          </p:nvSpPr>
          <p:spPr>
            <a:xfrm>
              <a:off x="3652754" y="256187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ross 9">
              <a:extLst>
                <a:ext uri="{FF2B5EF4-FFF2-40B4-BE49-F238E27FC236}">
                  <a16:creationId xmlns:a16="http://schemas.microsoft.com/office/drawing/2014/main" id="{6D37814F-61ED-1F8A-F120-16AC0F6C5C02}"/>
                </a:ext>
              </a:extLst>
            </p:cNvPr>
            <p:cNvSpPr/>
            <p:nvPr/>
          </p:nvSpPr>
          <p:spPr>
            <a:xfrm>
              <a:off x="4206309" y="256187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Cross 10">
              <a:extLst>
                <a:ext uri="{FF2B5EF4-FFF2-40B4-BE49-F238E27FC236}">
                  <a16:creationId xmlns:a16="http://schemas.microsoft.com/office/drawing/2014/main" id="{EFBEBD8C-A8CB-F3EF-3721-633D4DA9E857}"/>
                </a:ext>
              </a:extLst>
            </p:cNvPr>
            <p:cNvSpPr/>
            <p:nvPr/>
          </p:nvSpPr>
          <p:spPr>
            <a:xfrm>
              <a:off x="4759864" y="256187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ross 11">
              <a:extLst>
                <a:ext uri="{FF2B5EF4-FFF2-40B4-BE49-F238E27FC236}">
                  <a16:creationId xmlns:a16="http://schemas.microsoft.com/office/drawing/2014/main" id="{5BAA9280-7A52-3E38-6A33-C3CB238DEBB3}"/>
                </a:ext>
              </a:extLst>
            </p:cNvPr>
            <p:cNvSpPr/>
            <p:nvPr/>
          </p:nvSpPr>
          <p:spPr>
            <a:xfrm>
              <a:off x="3099199" y="513982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ross 12">
              <a:extLst>
                <a:ext uri="{FF2B5EF4-FFF2-40B4-BE49-F238E27FC236}">
                  <a16:creationId xmlns:a16="http://schemas.microsoft.com/office/drawing/2014/main" id="{CC0E5540-2297-F4E2-BB3A-137C757C8358}"/>
                </a:ext>
              </a:extLst>
            </p:cNvPr>
            <p:cNvSpPr/>
            <p:nvPr/>
          </p:nvSpPr>
          <p:spPr>
            <a:xfrm>
              <a:off x="3652754" y="513982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Cross 13">
              <a:extLst>
                <a:ext uri="{FF2B5EF4-FFF2-40B4-BE49-F238E27FC236}">
                  <a16:creationId xmlns:a16="http://schemas.microsoft.com/office/drawing/2014/main" id="{140A59E1-A535-CE68-B9A2-BDB3752AB337}"/>
                </a:ext>
              </a:extLst>
            </p:cNvPr>
            <p:cNvSpPr/>
            <p:nvPr/>
          </p:nvSpPr>
          <p:spPr>
            <a:xfrm>
              <a:off x="4206309" y="513982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Cross 14">
              <a:extLst>
                <a:ext uri="{FF2B5EF4-FFF2-40B4-BE49-F238E27FC236}">
                  <a16:creationId xmlns:a16="http://schemas.microsoft.com/office/drawing/2014/main" id="{D4889604-3713-9455-CA07-AA96CEBBE663}"/>
                </a:ext>
              </a:extLst>
            </p:cNvPr>
            <p:cNvSpPr/>
            <p:nvPr/>
          </p:nvSpPr>
          <p:spPr>
            <a:xfrm>
              <a:off x="4759864" y="513982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Cross 15">
              <a:extLst>
                <a:ext uri="{FF2B5EF4-FFF2-40B4-BE49-F238E27FC236}">
                  <a16:creationId xmlns:a16="http://schemas.microsoft.com/office/drawing/2014/main" id="{CA7EEC99-005F-3941-88E3-FCB5B6B3A1D9}"/>
                </a:ext>
              </a:extLst>
            </p:cNvPr>
            <p:cNvSpPr/>
            <p:nvPr/>
          </p:nvSpPr>
          <p:spPr>
            <a:xfrm>
              <a:off x="2754541" y="2967578"/>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ross 16">
              <a:extLst>
                <a:ext uri="{FF2B5EF4-FFF2-40B4-BE49-F238E27FC236}">
                  <a16:creationId xmlns:a16="http://schemas.microsoft.com/office/drawing/2014/main" id="{AD9E889E-A488-7F7B-B8F3-9FF423B88921}"/>
                </a:ext>
              </a:extLst>
            </p:cNvPr>
            <p:cNvSpPr/>
            <p:nvPr/>
          </p:nvSpPr>
          <p:spPr>
            <a:xfrm>
              <a:off x="2745974" y="3422382"/>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Cross 17">
              <a:extLst>
                <a:ext uri="{FF2B5EF4-FFF2-40B4-BE49-F238E27FC236}">
                  <a16:creationId xmlns:a16="http://schemas.microsoft.com/office/drawing/2014/main" id="{B7BD34B7-C3F1-481B-076A-06210BC2DADE}"/>
                </a:ext>
              </a:extLst>
            </p:cNvPr>
            <p:cNvSpPr/>
            <p:nvPr/>
          </p:nvSpPr>
          <p:spPr>
            <a:xfrm>
              <a:off x="2754541" y="387718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9" name="Cross 18">
              <a:extLst>
                <a:ext uri="{FF2B5EF4-FFF2-40B4-BE49-F238E27FC236}">
                  <a16:creationId xmlns:a16="http://schemas.microsoft.com/office/drawing/2014/main" id="{EB980E38-95DD-1031-3438-3AC1CB6B0B18}"/>
                </a:ext>
              </a:extLst>
            </p:cNvPr>
            <p:cNvSpPr/>
            <p:nvPr/>
          </p:nvSpPr>
          <p:spPr>
            <a:xfrm>
              <a:off x="2745974" y="433199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Cross 19">
              <a:extLst>
                <a:ext uri="{FF2B5EF4-FFF2-40B4-BE49-F238E27FC236}">
                  <a16:creationId xmlns:a16="http://schemas.microsoft.com/office/drawing/2014/main" id="{4FACE576-5125-7C13-1AD2-1A50904D0A99}"/>
                </a:ext>
              </a:extLst>
            </p:cNvPr>
            <p:cNvSpPr/>
            <p:nvPr/>
          </p:nvSpPr>
          <p:spPr>
            <a:xfrm>
              <a:off x="2754541" y="4786794"/>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Cross 20">
              <a:extLst>
                <a:ext uri="{FF2B5EF4-FFF2-40B4-BE49-F238E27FC236}">
                  <a16:creationId xmlns:a16="http://schemas.microsoft.com/office/drawing/2014/main" id="{D78FABC7-8A11-C233-8595-F75A72EE3370}"/>
                </a:ext>
              </a:extLst>
            </p:cNvPr>
            <p:cNvSpPr/>
            <p:nvPr/>
          </p:nvSpPr>
          <p:spPr>
            <a:xfrm>
              <a:off x="5167734" y="289905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Cross 21">
              <a:extLst>
                <a:ext uri="{FF2B5EF4-FFF2-40B4-BE49-F238E27FC236}">
                  <a16:creationId xmlns:a16="http://schemas.microsoft.com/office/drawing/2014/main" id="{76DF845F-593B-3679-B04E-9D026992B9CA}"/>
                </a:ext>
              </a:extLst>
            </p:cNvPr>
            <p:cNvSpPr/>
            <p:nvPr/>
          </p:nvSpPr>
          <p:spPr>
            <a:xfrm>
              <a:off x="5159167" y="3353854"/>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Cross 22">
              <a:extLst>
                <a:ext uri="{FF2B5EF4-FFF2-40B4-BE49-F238E27FC236}">
                  <a16:creationId xmlns:a16="http://schemas.microsoft.com/office/drawing/2014/main" id="{46AD633E-1778-6B01-A982-FDD12D89E117}"/>
                </a:ext>
              </a:extLst>
            </p:cNvPr>
            <p:cNvSpPr/>
            <p:nvPr/>
          </p:nvSpPr>
          <p:spPr>
            <a:xfrm>
              <a:off x="5167734" y="3808658"/>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4" name="Cross 23">
              <a:extLst>
                <a:ext uri="{FF2B5EF4-FFF2-40B4-BE49-F238E27FC236}">
                  <a16:creationId xmlns:a16="http://schemas.microsoft.com/office/drawing/2014/main" id="{DBA819DA-E5E9-731E-6D3F-08AB04992F2C}"/>
                </a:ext>
              </a:extLst>
            </p:cNvPr>
            <p:cNvSpPr/>
            <p:nvPr/>
          </p:nvSpPr>
          <p:spPr>
            <a:xfrm>
              <a:off x="5159167" y="4263462"/>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Cross 24">
              <a:extLst>
                <a:ext uri="{FF2B5EF4-FFF2-40B4-BE49-F238E27FC236}">
                  <a16:creationId xmlns:a16="http://schemas.microsoft.com/office/drawing/2014/main" id="{9390F158-C656-246B-099C-EEABCAE2A32D}"/>
                </a:ext>
              </a:extLst>
            </p:cNvPr>
            <p:cNvSpPr/>
            <p:nvPr/>
          </p:nvSpPr>
          <p:spPr>
            <a:xfrm>
              <a:off x="5167734" y="471826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Rectangle 25">
              <a:extLst>
                <a:ext uri="{FF2B5EF4-FFF2-40B4-BE49-F238E27FC236}">
                  <a16:creationId xmlns:a16="http://schemas.microsoft.com/office/drawing/2014/main" id="{70444046-9776-5C99-77BD-9E58BBB7C81A}"/>
                </a:ext>
              </a:extLst>
            </p:cNvPr>
            <p:cNvSpPr/>
            <p:nvPr/>
          </p:nvSpPr>
          <p:spPr>
            <a:xfrm>
              <a:off x="3220562" y="3067963"/>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ctangle 26">
              <a:extLst>
                <a:ext uri="{FF2B5EF4-FFF2-40B4-BE49-F238E27FC236}">
                  <a16:creationId xmlns:a16="http://schemas.microsoft.com/office/drawing/2014/main" id="{38A70B17-55C6-DD55-6FF5-02B8DAFC1606}"/>
                </a:ext>
              </a:extLst>
            </p:cNvPr>
            <p:cNvSpPr/>
            <p:nvPr/>
          </p:nvSpPr>
          <p:spPr>
            <a:xfrm>
              <a:off x="3217814" y="3511511"/>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ctangle 27">
              <a:extLst>
                <a:ext uri="{FF2B5EF4-FFF2-40B4-BE49-F238E27FC236}">
                  <a16:creationId xmlns:a16="http://schemas.microsoft.com/office/drawing/2014/main" id="{59C19D5F-CF36-8567-3E3F-ADFA95BFE4BF}"/>
                </a:ext>
              </a:extLst>
            </p:cNvPr>
            <p:cNvSpPr/>
            <p:nvPr/>
          </p:nvSpPr>
          <p:spPr>
            <a:xfrm>
              <a:off x="3217814" y="3952457"/>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ctangle 28">
              <a:extLst>
                <a:ext uri="{FF2B5EF4-FFF2-40B4-BE49-F238E27FC236}">
                  <a16:creationId xmlns:a16="http://schemas.microsoft.com/office/drawing/2014/main" id="{38084D94-078D-C416-90EA-5A7EE05FCEDF}"/>
                </a:ext>
              </a:extLst>
            </p:cNvPr>
            <p:cNvSpPr/>
            <p:nvPr/>
          </p:nvSpPr>
          <p:spPr>
            <a:xfrm>
              <a:off x="3217814" y="4393403"/>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ctangle 29">
              <a:extLst>
                <a:ext uri="{FF2B5EF4-FFF2-40B4-BE49-F238E27FC236}">
                  <a16:creationId xmlns:a16="http://schemas.microsoft.com/office/drawing/2014/main" id="{12E256FD-5C23-1152-2DCE-7612736C059A}"/>
                </a:ext>
              </a:extLst>
            </p:cNvPr>
            <p:cNvSpPr/>
            <p:nvPr/>
          </p:nvSpPr>
          <p:spPr>
            <a:xfrm>
              <a:off x="3217814" y="4836853"/>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Rectangle 30">
              <a:extLst>
                <a:ext uri="{FF2B5EF4-FFF2-40B4-BE49-F238E27FC236}">
                  <a16:creationId xmlns:a16="http://schemas.microsoft.com/office/drawing/2014/main" id="{823E16D9-6FFD-12E4-4C10-BB2BE53A09AB}"/>
                </a:ext>
              </a:extLst>
            </p:cNvPr>
            <p:cNvSpPr/>
            <p:nvPr/>
          </p:nvSpPr>
          <p:spPr>
            <a:xfrm>
              <a:off x="3677373" y="4903005"/>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2" name="Rectangle 31">
              <a:extLst>
                <a:ext uri="{FF2B5EF4-FFF2-40B4-BE49-F238E27FC236}">
                  <a16:creationId xmlns:a16="http://schemas.microsoft.com/office/drawing/2014/main" id="{3642B50F-AE51-4BAA-8881-88433C21F907}"/>
                </a:ext>
              </a:extLst>
            </p:cNvPr>
            <p:cNvSpPr/>
            <p:nvPr/>
          </p:nvSpPr>
          <p:spPr>
            <a:xfrm>
              <a:off x="4275745" y="4893309"/>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Rectangle 32">
              <a:extLst>
                <a:ext uri="{FF2B5EF4-FFF2-40B4-BE49-F238E27FC236}">
                  <a16:creationId xmlns:a16="http://schemas.microsoft.com/office/drawing/2014/main" id="{B3106EB0-A413-E81E-9477-510EA6350952}"/>
                </a:ext>
              </a:extLst>
            </p:cNvPr>
            <p:cNvSpPr/>
            <p:nvPr/>
          </p:nvSpPr>
          <p:spPr>
            <a:xfrm>
              <a:off x="3677373" y="2989216"/>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Rectangle 33">
              <a:extLst>
                <a:ext uri="{FF2B5EF4-FFF2-40B4-BE49-F238E27FC236}">
                  <a16:creationId xmlns:a16="http://schemas.microsoft.com/office/drawing/2014/main" id="{A5F7D77F-ADE2-ACBF-1264-D7C4A68B2173}"/>
                </a:ext>
              </a:extLst>
            </p:cNvPr>
            <p:cNvSpPr/>
            <p:nvPr/>
          </p:nvSpPr>
          <p:spPr>
            <a:xfrm>
              <a:off x="4275745" y="2979520"/>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Rectangle 34">
              <a:extLst>
                <a:ext uri="{FF2B5EF4-FFF2-40B4-BE49-F238E27FC236}">
                  <a16:creationId xmlns:a16="http://schemas.microsoft.com/office/drawing/2014/main" id="{A499A790-9663-AD1B-4175-3EB94B59088C}"/>
                </a:ext>
              </a:extLst>
            </p:cNvPr>
            <p:cNvSpPr/>
            <p:nvPr/>
          </p:nvSpPr>
          <p:spPr>
            <a:xfrm>
              <a:off x="4756917" y="3095421"/>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Rectangle 35">
              <a:extLst>
                <a:ext uri="{FF2B5EF4-FFF2-40B4-BE49-F238E27FC236}">
                  <a16:creationId xmlns:a16="http://schemas.microsoft.com/office/drawing/2014/main" id="{1D9CA60E-57FE-BC50-0F27-FF8E0BEF46B9}"/>
                </a:ext>
              </a:extLst>
            </p:cNvPr>
            <p:cNvSpPr/>
            <p:nvPr/>
          </p:nvSpPr>
          <p:spPr>
            <a:xfrm>
              <a:off x="4754169" y="3538969"/>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Rectangle 36">
              <a:extLst>
                <a:ext uri="{FF2B5EF4-FFF2-40B4-BE49-F238E27FC236}">
                  <a16:creationId xmlns:a16="http://schemas.microsoft.com/office/drawing/2014/main" id="{3D0AD1BA-09FE-E681-666F-DC8228878645}"/>
                </a:ext>
              </a:extLst>
            </p:cNvPr>
            <p:cNvSpPr/>
            <p:nvPr/>
          </p:nvSpPr>
          <p:spPr>
            <a:xfrm>
              <a:off x="4754169" y="3979915"/>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Rectangle 37">
              <a:extLst>
                <a:ext uri="{FF2B5EF4-FFF2-40B4-BE49-F238E27FC236}">
                  <a16:creationId xmlns:a16="http://schemas.microsoft.com/office/drawing/2014/main" id="{6EF83759-0AD7-A3BA-D73B-9032D4628EB4}"/>
                </a:ext>
              </a:extLst>
            </p:cNvPr>
            <p:cNvSpPr/>
            <p:nvPr/>
          </p:nvSpPr>
          <p:spPr>
            <a:xfrm>
              <a:off x="4754169" y="4420861"/>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9" name="Rectangle 38">
              <a:extLst>
                <a:ext uri="{FF2B5EF4-FFF2-40B4-BE49-F238E27FC236}">
                  <a16:creationId xmlns:a16="http://schemas.microsoft.com/office/drawing/2014/main" id="{217E28AA-A67B-CF7B-B8C9-43FC314EA5EE}"/>
                </a:ext>
              </a:extLst>
            </p:cNvPr>
            <p:cNvSpPr/>
            <p:nvPr/>
          </p:nvSpPr>
          <p:spPr>
            <a:xfrm>
              <a:off x="4754169" y="4864311"/>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58" name="Group 57">
            <a:extLst>
              <a:ext uri="{FF2B5EF4-FFF2-40B4-BE49-F238E27FC236}">
                <a16:creationId xmlns:a16="http://schemas.microsoft.com/office/drawing/2014/main" id="{91AB7794-5626-5C62-458F-7E8B6AE6A301}"/>
              </a:ext>
            </a:extLst>
          </p:cNvPr>
          <p:cNvGrpSpPr/>
          <p:nvPr/>
        </p:nvGrpSpPr>
        <p:grpSpPr>
          <a:xfrm>
            <a:off x="5357246" y="2783751"/>
            <a:ext cx="2340596" cy="2211097"/>
            <a:chOff x="5553115" y="2865422"/>
            <a:chExt cx="2340596" cy="2211097"/>
          </a:xfrm>
        </p:grpSpPr>
        <p:sp>
          <p:nvSpPr>
            <p:cNvPr id="8" name="Oval 7">
              <a:extLst>
                <a:ext uri="{FF2B5EF4-FFF2-40B4-BE49-F238E27FC236}">
                  <a16:creationId xmlns:a16="http://schemas.microsoft.com/office/drawing/2014/main" id="{8D12BC74-BA75-39B3-FB00-5E34123BBF81}"/>
                </a:ext>
              </a:extLst>
            </p:cNvPr>
            <p:cNvSpPr/>
            <p:nvPr/>
          </p:nvSpPr>
          <p:spPr>
            <a:xfrm>
              <a:off x="5902866" y="3140446"/>
              <a:ext cx="1678938" cy="1678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Rectangle 40">
              <a:extLst>
                <a:ext uri="{FF2B5EF4-FFF2-40B4-BE49-F238E27FC236}">
                  <a16:creationId xmlns:a16="http://schemas.microsoft.com/office/drawing/2014/main" id="{7391CF41-06F5-F609-C561-E523170A4728}"/>
                </a:ext>
              </a:extLst>
            </p:cNvPr>
            <p:cNvSpPr/>
            <p:nvPr/>
          </p:nvSpPr>
          <p:spPr>
            <a:xfrm>
              <a:off x="6309700" y="3471576"/>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2" name="Rectangle 41">
              <a:extLst>
                <a:ext uri="{FF2B5EF4-FFF2-40B4-BE49-F238E27FC236}">
                  <a16:creationId xmlns:a16="http://schemas.microsoft.com/office/drawing/2014/main" id="{24D5DA41-146F-73D8-8EEA-643CF833FA8D}"/>
                </a:ext>
              </a:extLst>
            </p:cNvPr>
            <p:cNvSpPr/>
            <p:nvPr/>
          </p:nvSpPr>
          <p:spPr>
            <a:xfrm>
              <a:off x="6102986" y="3848292"/>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3" name="Rectangle 42">
              <a:extLst>
                <a:ext uri="{FF2B5EF4-FFF2-40B4-BE49-F238E27FC236}">
                  <a16:creationId xmlns:a16="http://schemas.microsoft.com/office/drawing/2014/main" id="{2552826B-175F-2894-6862-D0131797FDF5}"/>
                </a:ext>
              </a:extLst>
            </p:cNvPr>
            <p:cNvSpPr/>
            <p:nvPr/>
          </p:nvSpPr>
          <p:spPr>
            <a:xfrm>
              <a:off x="6201104" y="4304532"/>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4" name="Rectangle 43">
              <a:extLst>
                <a:ext uri="{FF2B5EF4-FFF2-40B4-BE49-F238E27FC236}">
                  <a16:creationId xmlns:a16="http://schemas.microsoft.com/office/drawing/2014/main" id="{25E88C07-B7A0-E44C-BFCF-32D8D55DF0C5}"/>
                </a:ext>
              </a:extLst>
            </p:cNvPr>
            <p:cNvSpPr/>
            <p:nvPr/>
          </p:nvSpPr>
          <p:spPr>
            <a:xfrm>
              <a:off x="6505936" y="4583220"/>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5" name="Rectangle 44">
              <a:extLst>
                <a:ext uri="{FF2B5EF4-FFF2-40B4-BE49-F238E27FC236}">
                  <a16:creationId xmlns:a16="http://schemas.microsoft.com/office/drawing/2014/main" id="{8BBDD539-D2A9-7675-535F-6124B098DC0E}"/>
                </a:ext>
              </a:extLst>
            </p:cNvPr>
            <p:cNvSpPr/>
            <p:nvPr/>
          </p:nvSpPr>
          <p:spPr>
            <a:xfrm>
              <a:off x="6960236" y="4481478"/>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6" name="Rectangle 45">
              <a:extLst>
                <a:ext uri="{FF2B5EF4-FFF2-40B4-BE49-F238E27FC236}">
                  <a16:creationId xmlns:a16="http://schemas.microsoft.com/office/drawing/2014/main" id="{F56A05C8-F1AE-A8F9-5374-315B01512C2C}"/>
                </a:ext>
              </a:extLst>
            </p:cNvPr>
            <p:cNvSpPr/>
            <p:nvPr/>
          </p:nvSpPr>
          <p:spPr>
            <a:xfrm>
              <a:off x="7211061" y="4127333"/>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7" name="Rectangle 46">
              <a:extLst>
                <a:ext uri="{FF2B5EF4-FFF2-40B4-BE49-F238E27FC236}">
                  <a16:creationId xmlns:a16="http://schemas.microsoft.com/office/drawing/2014/main" id="{0B0C5512-9414-59D6-7F78-1EEBDD66AF98}"/>
                </a:ext>
              </a:extLst>
            </p:cNvPr>
            <p:cNvSpPr/>
            <p:nvPr/>
          </p:nvSpPr>
          <p:spPr>
            <a:xfrm>
              <a:off x="7156472" y="3698708"/>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8" name="Rectangle 47">
              <a:extLst>
                <a:ext uri="{FF2B5EF4-FFF2-40B4-BE49-F238E27FC236}">
                  <a16:creationId xmlns:a16="http://schemas.microsoft.com/office/drawing/2014/main" id="{19C9F8CC-5C62-9A62-205A-56C44CBA133B}"/>
                </a:ext>
              </a:extLst>
            </p:cNvPr>
            <p:cNvSpPr/>
            <p:nvPr/>
          </p:nvSpPr>
          <p:spPr>
            <a:xfrm>
              <a:off x="6897476" y="3422382"/>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9" name="Cross 48">
              <a:extLst>
                <a:ext uri="{FF2B5EF4-FFF2-40B4-BE49-F238E27FC236}">
                  <a16:creationId xmlns:a16="http://schemas.microsoft.com/office/drawing/2014/main" id="{42CA45BE-F91B-07E7-350C-2EBA431878D0}"/>
                </a:ext>
              </a:extLst>
            </p:cNvPr>
            <p:cNvSpPr/>
            <p:nvPr/>
          </p:nvSpPr>
          <p:spPr>
            <a:xfrm>
              <a:off x="5798589" y="314044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0" name="Cross 49">
              <a:extLst>
                <a:ext uri="{FF2B5EF4-FFF2-40B4-BE49-F238E27FC236}">
                  <a16:creationId xmlns:a16="http://schemas.microsoft.com/office/drawing/2014/main" id="{9ECB5887-355A-DA27-F801-2AEB15C7AB3D}"/>
                </a:ext>
              </a:extLst>
            </p:cNvPr>
            <p:cNvSpPr/>
            <p:nvPr/>
          </p:nvSpPr>
          <p:spPr>
            <a:xfrm>
              <a:off x="5553115" y="3706983"/>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1" name="Cross 50">
              <a:extLst>
                <a:ext uri="{FF2B5EF4-FFF2-40B4-BE49-F238E27FC236}">
                  <a16:creationId xmlns:a16="http://schemas.microsoft.com/office/drawing/2014/main" id="{0FB56B4C-B668-0C44-9E35-8095D7CF0571}"/>
                </a:ext>
              </a:extLst>
            </p:cNvPr>
            <p:cNvSpPr/>
            <p:nvPr/>
          </p:nvSpPr>
          <p:spPr>
            <a:xfrm>
              <a:off x="6381649" y="2865422"/>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2" name="Cross 51">
              <a:extLst>
                <a:ext uri="{FF2B5EF4-FFF2-40B4-BE49-F238E27FC236}">
                  <a16:creationId xmlns:a16="http://schemas.microsoft.com/office/drawing/2014/main" id="{38EB979B-8B9F-C4A4-25A2-0D586B4A840C}"/>
                </a:ext>
              </a:extLst>
            </p:cNvPr>
            <p:cNvSpPr/>
            <p:nvPr/>
          </p:nvSpPr>
          <p:spPr>
            <a:xfrm>
              <a:off x="7186442" y="293111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3" name="Cross 52">
              <a:extLst>
                <a:ext uri="{FF2B5EF4-FFF2-40B4-BE49-F238E27FC236}">
                  <a16:creationId xmlns:a16="http://schemas.microsoft.com/office/drawing/2014/main" id="{247E34A3-6A39-5032-F8C4-15A6BBFC1041}"/>
                </a:ext>
              </a:extLst>
            </p:cNvPr>
            <p:cNvSpPr/>
            <p:nvPr/>
          </p:nvSpPr>
          <p:spPr>
            <a:xfrm>
              <a:off x="7639257" y="3376297"/>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4" name="Cross 53">
              <a:extLst>
                <a:ext uri="{FF2B5EF4-FFF2-40B4-BE49-F238E27FC236}">
                  <a16:creationId xmlns:a16="http://schemas.microsoft.com/office/drawing/2014/main" id="{FB1468BE-D5FD-3BA6-4737-F8231921AD76}"/>
                </a:ext>
              </a:extLst>
            </p:cNvPr>
            <p:cNvSpPr/>
            <p:nvPr/>
          </p:nvSpPr>
          <p:spPr>
            <a:xfrm>
              <a:off x="7648237" y="409564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5" name="Cross 54">
              <a:extLst>
                <a:ext uri="{FF2B5EF4-FFF2-40B4-BE49-F238E27FC236}">
                  <a16:creationId xmlns:a16="http://schemas.microsoft.com/office/drawing/2014/main" id="{AB8C15A3-A9D0-1769-D001-B41A423EB7D6}"/>
                </a:ext>
              </a:extLst>
            </p:cNvPr>
            <p:cNvSpPr/>
            <p:nvPr/>
          </p:nvSpPr>
          <p:spPr>
            <a:xfrm>
              <a:off x="7254590" y="4712447"/>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6" name="Cross 55">
              <a:extLst>
                <a:ext uri="{FF2B5EF4-FFF2-40B4-BE49-F238E27FC236}">
                  <a16:creationId xmlns:a16="http://schemas.microsoft.com/office/drawing/2014/main" id="{D4FDBCFC-84B0-AA40-ED9B-C42C29506A66}"/>
                </a:ext>
              </a:extLst>
            </p:cNvPr>
            <p:cNvSpPr/>
            <p:nvPr/>
          </p:nvSpPr>
          <p:spPr>
            <a:xfrm>
              <a:off x="5722676" y="4460495"/>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7" name="Cross 56">
              <a:extLst>
                <a:ext uri="{FF2B5EF4-FFF2-40B4-BE49-F238E27FC236}">
                  <a16:creationId xmlns:a16="http://schemas.microsoft.com/office/drawing/2014/main" id="{8A76E471-3ED3-EAFA-649C-E7ED5403D207}"/>
                </a:ext>
              </a:extLst>
            </p:cNvPr>
            <p:cNvSpPr/>
            <p:nvPr/>
          </p:nvSpPr>
          <p:spPr>
            <a:xfrm>
              <a:off x="6316504" y="4831045"/>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96" name="Group 95">
            <a:extLst>
              <a:ext uri="{FF2B5EF4-FFF2-40B4-BE49-F238E27FC236}">
                <a16:creationId xmlns:a16="http://schemas.microsoft.com/office/drawing/2014/main" id="{68C5A6CC-BBD5-13BC-A587-86105239AA75}"/>
              </a:ext>
            </a:extLst>
          </p:cNvPr>
          <p:cNvGrpSpPr/>
          <p:nvPr/>
        </p:nvGrpSpPr>
        <p:grpSpPr>
          <a:xfrm>
            <a:off x="3932052" y="2751217"/>
            <a:ext cx="2029299" cy="2305188"/>
            <a:chOff x="3932052" y="2751217"/>
            <a:chExt cx="2029299" cy="2305188"/>
          </a:xfrm>
        </p:grpSpPr>
        <p:grpSp>
          <p:nvGrpSpPr>
            <p:cNvPr id="86" name="Group 85">
              <a:extLst>
                <a:ext uri="{FF2B5EF4-FFF2-40B4-BE49-F238E27FC236}">
                  <a16:creationId xmlns:a16="http://schemas.microsoft.com/office/drawing/2014/main" id="{9A7CFD01-71CE-DA4D-29F9-C4BBCFE6B8D1}"/>
                </a:ext>
              </a:extLst>
            </p:cNvPr>
            <p:cNvGrpSpPr/>
            <p:nvPr/>
          </p:nvGrpSpPr>
          <p:grpSpPr>
            <a:xfrm>
              <a:off x="4282413" y="3080814"/>
              <a:ext cx="1678938" cy="1678938"/>
              <a:chOff x="4282413" y="3080814"/>
              <a:chExt cx="1678938" cy="1678938"/>
            </a:xfrm>
          </p:grpSpPr>
          <p:sp>
            <p:nvSpPr>
              <p:cNvPr id="9" name="Chord 8">
                <a:extLst>
                  <a:ext uri="{FF2B5EF4-FFF2-40B4-BE49-F238E27FC236}">
                    <a16:creationId xmlns:a16="http://schemas.microsoft.com/office/drawing/2014/main" id="{15FB85EA-1501-BDA1-927B-4267EBB11553}"/>
                  </a:ext>
                </a:extLst>
              </p:cNvPr>
              <p:cNvSpPr/>
              <p:nvPr/>
            </p:nvSpPr>
            <p:spPr>
              <a:xfrm>
                <a:off x="4282413" y="3080814"/>
                <a:ext cx="1678938" cy="1678938"/>
              </a:xfrm>
              <a:prstGeom prst="chord">
                <a:avLst>
                  <a:gd name="adj1" fmla="val 3694089"/>
                  <a:gd name="adj2" fmla="val 179238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9" name="Rectangle 58">
                <a:extLst>
                  <a:ext uri="{FF2B5EF4-FFF2-40B4-BE49-F238E27FC236}">
                    <a16:creationId xmlns:a16="http://schemas.microsoft.com/office/drawing/2014/main" id="{C6EC622D-DF18-A9D7-8505-7AA260995F99}"/>
                  </a:ext>
                </a:extLst>
              </p:cNvPr>
              <p:cNvSpPr/>
              <p:nvPr/>
            </p:nvSpPr>
            <p:spPr>
              <a:xfrm>
                <a:off x="4555009" y="3398577"/>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4" name="Rectangle 63">
                <a:extLst>
                  <a:ext uri="{FF2B5EF4-FFF2-40B4-BE49-F238E27FC236}">
                    <a16:creationId xmlns:a16="http://schemas.microsoft.com/office/drawing/2014/main" id="{C11119CE-9928-2634-721D-99FE1F679E43}"/>
                  </a:ext>
                </a:extLst>
              </p:cNvPr>
              <p:cNvSpPr/>
              <p:nvPr/>
            </p:nvSpPr>
            <p:spPr>
              <a:xfrm>
                <a:off x="4448718" y="3748049"/>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0" name="Rectangle 79">
                <a:extLst>
                  <a:ext uri="{FF2B5EF4-FFF2-40B4-BE49-F238E27FC236}">
                    <a16:creationId xmlns:a16="http://schemas.microsoft.com/office/drawing/2014/main" id="{DD696B77-C871-CF93-6B35-F7778B39464F}"/>
                  </a:ext>
                </a:extLst>
              </p:cNvPr>
              <p:cNvSpPr/>
              <p:nvPr/>
            </p:nvSpPr>
            <p:spPr>
              <a:xfrm>
                <a:off x="4555009" y="4194131"/>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1" name="Rectangle 80">
                <a:extLst>
                  <a:ext uri="{FF2B5EF4-FFF2-40B4-BE49-F238E27FC236}">
                    <a16:creationId xmlns:a16="http://schemas.microsoft.com/office/drawing/2014/main" id="{61526C89-010B-76A1-AEB2-84226C3EEBB2}"/>
                  </a:ext>
                </a:extLst>
              </p:cNvPr>
              <p:cNvSpPr/>
              <p:nvPr/>
            </p:nvSpPr>
            <p:spPr>
              <a:xfrm>
                <a:off x="4900012" y="4532507"/>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2" name="Rectangle 81">
                <a:extLst>
                  <a:ext uri="{FF2B5EF4-FFF2-40B4-BE49-F238E27FC236}">
                    <a16:creationId xmlns:a16="http://schemas.microsoft.com/office/drawing/2014/main" id="{8A38FB4C-C8FF-8C44-864D-7B9D37974EF0}"/>
                  </a:ext>
                </a:extLst>
              </p:cNvPr>
              <p:cNvSpPr/>
              <p:nvPr/>
            </p:nvSpPr>
            <p:spPr>
              <a:xfrm>
                <a:off x="4963352" y="3233932"/>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3" name="Rectangle 82">
                <a:extLst>
                  <a:ext uri="{FF2B5EF4-FFF2-40B4-BE49-F238E27FC236}">
                    <a16:creationId xmlns:a16="http://schemas.microsoft.com/office/drawing/2014/main" id="{BF50BEF7-7D3C-2854-A6C5-6CEC83F8D079}"/>
                  </a:ext>
                </a:extLst>
              </p:cNvPr>
              <p:cNvSpPr/>
              <p:nvPr/>
            </p:nvSpPr>
            <p:spPr>
              <a:xfrm>
                <a:off x="5214685" y="3485184"/>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4" name="Rectangle 83">
                <a:extLst>
                  <a:ext uri="{FF2B5EF4-FFF2-40B4-BE49-F238E27FC236}">
                    <a16:creationId xmlns:a16="http://schemas.microsoft.com/office/drawing/2014/main" id="{50394260-C75E-6C74-0400-4B3818CFFD7B}"/>
                  </a:ext>
                </a:extLst>
              </p:cNvPr>
              <p:cNvSpPr/>
              <p:nvPr/>
            </p:nvSpPr>
            <p:spPr>
              <a:xfrm>
                <a:off x="5214685" y="3892825"/>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5" name="Rectangle 84">
                <a:extLst>
                  <a:ext uri="{FF2B5EF4-FFF2-40B4-BE49-F238E27FC236}">
                    <a16:creationId xmlns:a16="http://schemas.microsoft.com/office/drawing/2014/main" id="{01D2A52F-5208-2EED-7010-BD98125F864C}"/>
                  </a:ext>
                </a:extLst>
              </p:cNvPr>
              <p:cNvSpPr/>
              <p:nvPr/>
            </p:nvSpPr>
            <p:spPr>
              <a:xfrm>
                <a:off x="5214685" y="4298830"/>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87" name="Cross 86">
              <a:extLst>
                <a:ext uri="{FF2B5EF4-FFF2-40B4-BE49-F238E27FC236}">
                  <a16:creationId xmlns:a16="http://schemas.microsoft.com/office/drawing/2014/main" id="{0C66730A-B17D-CC9E-8F6D-955871584684}"/>
                </a:ext>
              </a:extLst>
            </p:cNvPr>
            <p:cNvSpPr/>
            <p:nvPr/>
          </p:nvSpPr>
          <p:spPr>
            <a:xfrm>
              <a:off x="4627162" y="2751217"/>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8" name="Cross 87">
              <a:extLst>
                <a:ext uri="{FF2B5EF4-FFF2-40B4-BE49-F238E27FC236}">
                  <a16:creationId xmlns:a16="http://schemas.microsoft.com/office/drawing/2014/main" id="{AB0BE808-0CB5-556A-FBAF-9C2F773DF9AE}"/>
                </a:ext>
              </a:extLst>
            </p:cNvPr>
            <p:cNvSpPr/>
            <p:nvPr/>
          </p:nvSpPr>
          <p:spPr>
            <a:xfrm>
              <a:off x="4137269" y="3055754"/>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9" name="Cross 88">
              <a:extLst>
                <a:ext uri="{FF2B5EF4-FFF2-40B4-BE49-F238E27FC236}">
                  <a16:creationId xmlns:a16="http://schemas.microsoft.com/office/drawing/2014/main" id="{AB4A5015-0879-514A-D71B-42305F789302}"/>
                </a:ext>
              </a:extLst>
            </p:cNvPr>
            <p:cNvSpPr/>
            <p:nvPr/>
          </p:nvSpPr>
          <p:spPr>
            <a:xfrm>
              <a:off x="3932052" y="3647351"/>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0" name="Cross 89">
              <a:extLst>
                <a:ext uri="{FF2B5EF4-FFF2-40B4-BE49-F238E27FC236}">
                  <a16:creationId xmlns:a16="http://schemas.microsoft.com/office/drawing/2014/main" id="{22FC939F-96AB-7D7D-A4BC-E727F5FA3343}"/>
                </a:ext>
              </a:extLst>
            </p:cNvPr>
            <p:cNvSpPr/>
            <p:nvPr/>
          </p:nvSpPr>
          <p:spPr>
            <a:xfrm>
              <a:off x="4199583" y="4460043"/>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1" name="Cross 90">
              <a:extLst>
                <a:ext uri="{FF2B5EF4-FFF2-40B4-BE49-F238E27FC236}">
                  <a16:creationId xmlns:a16="http://schemas.microsoft.com/office/drawing/2014/main" id="{9376D112-5C2B-7C18-BD35-4386F17A3881}"/>
                </a:ext>
              </a:extLst>
            </p:cNvPr>
            <p:cNvSpPr/>
            <p:nvPr/>
          </p:nvSpPr>
          <p:spPr>
            <a:xfrm>
              <a:off x="4675073" y="4810931"/>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2" name="Cross 91">
              <a:extLst>
                <a:ext uri="{FF2B5EF4-FFF2-40B4-BE49-F238E27FC236}">
                  <a16:creationId xmlns:a16="http://schemas.microsoft.com/office/drawing/2014/main" id="{09761E44-039D-5F3C-D883-C19F3F75BE80}"/>
                </a:ext>
              </a:extLst>
            </p:cNvPr>
            <p:cNvSpPr/>
            <p:nvPr/>
          </p:nvSpPr>
          <p:spPr>
            <a:xfrm>
              <a:off x="5402385" y="284159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3" name="Cross 92">
              <a:extLst>
                <a:ext uri="{FF2B5EF4-FFF2-40B4-BE49-F238E27FC236}">
                  <a16:creationId xmlns:a16="http://schemas.microsoft.com/office/drawing/2014/main" id="{A5ED3557-6D07-AAA7-0323-7B895C02AC7C}"/>
                </a:ext>
              </a:extLst>
            </p:cNvPr>
            <p:cNvSpPr/>
            <p:nvPr/>
          </p:nvSpPr>
          <p:spPr>
            <a:xfrm>
              <a:off x="5661643" y="347459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4" name="Cross 93">
              <a:extLst>
                <a:ext uri="{FF2B5EF4-FFF2-40B4-BE49-F238E27FC236}">
                  <a16:creationId xmlns:a16="http://schemas.microsoft.com/office/drawing/2014/main" id="{FC010447-BA46-9237-3583-B36AED08EDD7}"/>
                </a:ext>
              </a:extLst>
            </p:cNvPr>
            <p:cNvSpPr/>
            <p:nvPr/>
          </p:nvSpPr>
          <p:spPr>
            <a:xfrm>
              <a:off x="5689710" y="4169155"/>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5" name="Cross 94">
              <a:extLst>
                <a:ext uri="{FF2B5EF4-FFF2-40B4-BE49-F238E27FC236}">
                  <a16:creationId xmlns:a16="http://schemas.microsoft.com/office/drawing/2014/main" id="{51DA9DE9-86EA-3537-833C-D22CB4D29B7C}"/>
                </a:ext>
              </a:extLst>
            </p:cNvPr>
            <p:cNvSpPr/>
            <p:nvPr/>
          </p:nvSpPr>
          <p:spPr>
            <a:xfrm>
              <a:off x="5288184" y="4801974"/>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365718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6 1.11111E-6 L 0.17726 0.00111 " pathEditMode="relative" rAng="0" ptsTypes="AA">
                                      <p:cBhvr>
                                        <p:cTn id="6" dur="2000" fill="hold"/>
                                        <p:tgtEl>
                                          <p:spTgt spid="40"/>
                                        </p:tgtEl>
                                        <p:attrNameLst>
                                          <p:attrName>ppt_x</p:attrName>
                                          <p:attrName>ppt_y</p:attrName>
                                        </p:attrNameLst>
                                      </p:cBhvr>
                                      <p:rCtr x="8854" y="56"/>
                                    </p:animMotion>
                                  </p:childTnLst>
                                </p:cTn>
                              </p:par>
                              <p:par>
                                <p:cTn id="7" presetID="42" presetClass="path" presetSubtype="0" accel="50000" decel="50000" fill="hold" nodeType="withEffect">
                                  <p:stCondLst>
                                    <p:cond delay="0"/>
                                  </p:stCondLst>
                                  <p:childTnLst>
                                    <p:animMotion origin="layout" path="M 1.11111E-6 4.44444E-6 L -0.15712 0.00472 " pathEditMode="relative" rAng="0" ptsTypes="AA">
                                      <p:cBhvr>
                                        <p:cTn id="8" dur="2000" fill="hold"/>
                                        <p:tgtEl>
                                          <p:spTgt spid="58"/>
                                        </p:tgtEl>
                                        <p:attrNameLst>
                                          <p:attrName>ppt_x</p:attrName>
                                          <p:attrName>ppt_y</p:attrName>
                                        </p:attrNameLst>
                                      </p:cBhvr>
                                      <p:rCtr x="-7865" y="222"/>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6"/>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40"/>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43AD7-17D0-3896-081E-740F27798C9B}"/>
              </a:ext>
            </a:extLst>
          </p:cNvPr>
          <p:cNvSpPr>
            <a:spLocks noGrp="1"/>
          </p:cNvSpPr>
          <p:nvPr>
            <p:ph type="title"/>
          </p:nvPr>
        </p:nvSpPr>
        <p:spPr/>
        <p:txBody>
          <a:bodyPr/>
          <a:lstStyle/>
          <a:p>
            <a:r>
              <a:rPr lang="pt-BR" dirty="0"/>
              <a:t>Código de Soft Shadow para Ray </a:t>
            </a:r>
            <a:r>
              <a:rPr lang="pt-BR" dirty="0" err="1"/>
              <a:t>Marching</a:t>
            </a:r>
            <a:endParaRPr lang="pt-BR" dirty="0"/>
          </a:p>
        </p:txBody>
      </p:sp>
      <p:sp>
        <p:nvSpPr>
          <p:cNvPr id="4" name="Slide Number Placeholder 3">
            <a:extLst>
              <a:ext uri="{FF2B5EF4-FFF2-40B4-BE49-F238E27FC236}">
                <a16:creationId xmlns:a16="http://schemas.microsoft.com/office/drawing/2014/main" id="{5A24049F-CD62-F168-3313-805CF83664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40</a:t>
            </a:fld>
            <a:endParaRPr lang="pt-BR"/>
          </a:p>
        </p:txBody>
      </p:sp>
      <p:sp>
        <p:nvSpPr>
          <p:cNvPr id="5" name="TextBox 4">
            <a:extLst>
              <a:ext uri="{FF2B5EF4-FFF2-40B4-BE49-F238E27FC236}">
                <a16:creationId xmlns:a16="http://schemas.microsoft.com/office/drawing/2014/main" id="{0AEAE4D0-299A-9C28-5059-7B070326BB3D}"/>
              </a:ext>
            </a:extLst>
          </p:cNvPr>
          <p:cNvSpPr txBox="1"/>
          <p:nvPr/>
        </p:nvSpPr>
        <p:spPr>
          <a:xfrm>
            <a:off x="221993" y="749060"/>
            <a:ext cx="8428231" cy="3539430"/>
          </a:xfrm>
          <a:prstGeom prst="rect">
            <a:avLst/>
          </a:prstGeom>
          <a:solidFill>
            <a:schemeClr val="tx1"/>
          </a:solidFill>
        </p:spPr>
        <p:txBody>
          <a:bodyPr wrap="square">
            <a:spAutoFit/>
          </a:bodyPr>
          <a:lstStyle/>
          <a:p>
            <a:r>
              <a:rPr lang="en-US" b="1" noProof="1">
                <a:solidFill>
                  <a:srgbClr val="569CD6"/>
                </a:solidFill>
                <a:effectLst/>
                <a:latin typeface="Courier New" panose="02070309020205020404" pitchFamily="49" charset="0"/>
                <a:cs typeface="Courier New" panose="02070309020205020404" pitchFamily="49" charset="0"/>
              </a:rPr>
              <a:t>float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DCDCAA"/>
                </a:solidFill>
                <a:effectLst/>
                <a:latin typeface="Courier New" panose="02070309020205020404" pitchFamily="49" charset="0"/>
                <a:cs typeface="Courier New" panose="02070309020205020404" pitchFamily="49" charset="0"/>
              </a:rPr>
              <a:t>softshadow</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in vec3 </a:t>
            </a:r>
            <a:r>
              <a:rPr lang="en-US" b="1" noProof="1">
                <a:solidFill>
                  <a:srgbClr val="9A9A9A"/>
                </a:solidFill>
                <a:effectLst/>
                <a:latin typeface="Courier New" panose="02070309020205020404" pitchFamily="49" charset="0"/>
                <a:cs typeface="Courier New" panose="02070309020205020404" pitchFamily="49" charset="0"/>
              </a:rPr>
              <a:t>ro</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in vec3 </a:t>
            </a:r>
            <a:r>
              <a:rPr lang="en-US" b="1" noProof="1">
                <a:solidFill>
                  <a:srgbClr val="9A9A9A"/>
                </a:solidFill>
                <a:effectLst/>
                <a:latin typeface="Courier New" panose="02070309020205020404" pitchFamily="49" charset="0"/>
                <a:cs typeface="Courier New" panose="02070309020205020404" pitchFamily="49" charset="0"/>
              </a:rPr>
              <a:t>rd</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569CD6"/>
                </a:solidFill>
                <a:effectLst/>
                <a:latin typeface="Courier New" panose="02070309020205020404" pitchFamily="49" charset="0"/>
                <a:cs typeface="Courier New" panose="02070309020205020404" pitchFamily="49" charset="0"/>
              </a:rPr>
              <a:t>float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9A9A9A"/>
                </a:solidFill>
                <a:effectLst/>
                <a:latin typeface="Courier New" panose="02070309020205020404" pitchFamily="49" charset="0"/>
                <a:cs typeface="Courier New" panose="02070309020205020404" pitchFamily="49" charset="0"/>
              </a:rPr>
              <a:t>mint</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569CD6"/>
                </a:solidFill>
                <a:effectLst/>
                <a:latin typeface="Courier New" panose="02070309020205020404" pitchFamily="49" charset="0"/>
                <a:cs typeface="Courier New" panose="02070309020205020404" pitchFamily="49" charset="0"/>
              </a:rPr>
              <a:t>float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9A9A9A"/>
                </a:solidFill>
                <a:effectLst/>
                <a:latin typeface="Courier New" panose="02070309020205020404" pitchFamily="49" charset="0"/>
                <a:cs typeface="Courier New" panose="02070309020205020404" pitchFamily="49" charset="0"/>
              </a:rPr>
              <a:t>maxt</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569CD6"/>
                </a:solidFill>
                <a:effectLst/>
                <a:latin typeface="Courier New" panose="02070309020205020404" pitchFamily="49" charset="0"/>
                <a:cs typeface="Courier New" panose="02070309020205020404" pitchFamily="49" charset="0"/>
              </a:rPr>
              <a:t>float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9A9A9A"/>
                </a:solidFill>
                <a:effectLst/>
                <a:latin typeface="Courier New" panose="02070309020205020404" pitchFamily="49" charset="0"/>
                <a:cs typeface="Courier New" panose="02070309020205020404" pitchFamily="49" charset="0"/>
              </a:rPr>
              <a:t>k</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latin typeface="Courier New" panose="02070309020205020404" pitchFamily="49" charset="0"/>
                <a:cs typeface="Courier New" panose="02070309020205020404" pitchFamily="49" charset="0"/>
              </a:rPr>
              <a:t> </a:t>
            </a:r>
            <a:r>
              <a:rPr lang="en-US" b="1" noProof="1">
                <a:solidFill>
                  <a:srgbClr val="B4B4B4"/>
                </a:solidFill>
                <a:effectLst/>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a:p>
            <a:r>
              <a:rPr lang="en-US" b="1" noProof="1">
                <a:solidFill>
                  <a:srgbClr val="569CD6"/>
                </a:solidFill>
                <a:effectLst/>
                <a:latin typeface="Courier New" panose="02070309020205020404" pitchFamily="49" charset="0"/>
                <a:cs typeface="Courier New" panose="02070309020205020404" pitchFamily="49" charset="0"/>
              </a:rPr>
              <a:t>  float</a:t>
            </a:r>
            <a:r>
              <a:rPr lang="en-US" b="1" noProof="1">
                <a:solidFill>
                  <a:srgbClr val="DADADA"/>
                </a:solidFill>
                <a:effectLst/>
                <a:latin typeface="Courier New" panose="02070309020205020404" pitchFamily="49" charset="0"/>
                <a:cs typeface="Courier New" panose="02070309020205020404" pitchFamily="49" charset="0"/>
              </a:rPr>
              <a:t> res </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B5CEA8"/>
                </a:solidFill>
                <a:effectLst/>
                <a:latin typeface="Courier New" panose="02070309020205020404" pitchFamily="49" charset="0"/>
                <a:cs typeface="Courier New" panose="02070309020205020404" pitchFamily="49" charset="0"/>
              </a:rPr>
              <a:t>1.0</a:t>
            </a:r>
            <a:r>
              <a:rPr lang="en-US" b="1" noProof="1">
                <a:solidFill>
                  <a:srgbClr val="B4B4B4"/>
                </a:solidFill>
                <a:effectLst/>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a:p>
            <a:r>
              <a:rPr lang="en-US" b="1" noProof="1">
                <a:solidFill>
                  <a:srgbClr val="569CD6"/>
                </a:solidFill>
                <a:effectLst/>
                <a:latin typeface="Courier New" panose="02070309020205020404" pitchFamily="49" charset="0"/>
                <a:cs typeface="Courier New" panose="02070309020205020404" pitchFamily="49" charset="0"/>
              </a:rPr>
              <a:t>  float</a:t>
            </a:r>
            <a:r>
              <a:rPr lang="en-US" b="1" noProof="1">
                <a:solidFill>
                  <a:srgbClr val="DADADA"/>
                </a:solidFill>
                <a:effectLst/>
                <a:latin typeface="Courier New" panose="02070309020205020404" pitchFamily="49" charset="0"/>
                <a:cs typeface="Courier New" panose="02070309020205020404" pitchFamily="49" charset="0"/>
              </a:rPr>
              <a:t> t </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mint</a:t>
            </a:r>
            <a:r>
              <a:rPr lang="en-US" b="1" noProof="1">
                <a:solidFill>
                  <a:srgbClr val="B4B4B4"/>
                </a:solidFill>
                <a:effectLst/>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a:p>
            <a:r>
              <a:rPr lang="en-US" b="1" noProof="1">
                <a:solidFill>
                  <a:srgbClr val="D8A0DF"/>
                </a:solidFill>
                <a:effectLst/>
                <a:latin typeface="Courier New" panose="02070309020205020404" pitchFamily="49" charset="0"/>
                <a:cs typeface="Courier New" panose="02070309020205020404" pitchFamily="49" charset="0"/>
              </a:rPr>
              <a:t>  for</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569CD6"/>
                </a:solidFill>
                <a:effectLst/>
                <a:latin typeface="Courier New" panose="02070309020205020404" pitchFamily="49" charset="0"/>
                <a:cs typeface="Courier New" panose="02070309020205020404" pitchFamily="49" charset="0"/>
              </a:rPr>
              <a:t>int</a:t>
            </a:r>
            <a:r>
              <a:rPr lang="en-US" b="1" noProof="1">
                <a:solidFill>
                  <a:srgbClr val="DADADA"/>
                </a:solidFill>
                <a:effectLst/>
                <a:latin typeface="Courier New" panose="02070309020205020404" pitchFamily="49" charset="0"/>
                <a:cs typeface="Courier New" panose="02070309020205020404" pitchFamily="49" charset="0"/>
              </a:rPr>
              <a:t> i</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B5CEA8"/>
                </a:solidFill>
                <a:effectLst/>
                <a:latin typeface="Courier New" panose="02070309020205020404" pitchFamily="49" charset="0"/>
                <a:cs typeface="Courier New" panose="02070309020205020404" pitchFamily="49" charset="0"/>
              </a:rPr>
              <a:t>0</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i</a:t>
            </a:r>
            <a:r>
              <a:rPr lang="en-US" b="1" noProof="1">
                <a:solidFill>
                  <a:srgbClr val="B4B4B4"/>
                </a:solidFill>
                <a:effectLst/>
                <a:latin typeface="Courier New" panose="02070309020205020404" pitchFamily="49" charset="0"/>
                <a:cs typeface="Courier New" panose="02070309020205020404" pitchFamily="49" charset="0"/>
              </a:rPr>
              <a:t>&lt;</a:t>
            </a:r>
            <a:r>
              <a:rPr lang="en-US" b="1" noProof="1">
                <a:solidFill>
                  <a:srgbClr val="B5CEA8"/>
                </a:solidFill>
                <a:effectLst/>
                <a:latin typeface="Courier New" panose="02070309020205020404" pitchFamily="49" charset="0"/>
                <a:cs typeface="Courier New" panose="02070309020205020404" pitchFamily="49" charset="0"/>
              </a:rPr>
              <a:t>256</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B4B4B4"/>
                </a:solidFill>
                <a:effectLst/>
                <a:latin typeface="Courier New" panose="02070309020205020404" pitchFamily="49" charset="0"/>
                <a:cs typeface="Courier New" panose="02070309020205020404" pitchFamily="49" charset="0"/>
              </a:rPr>
              <a:t>&amp;&amp;</a:t>
            </a:r>
            <a:r>
              <a:rPr lang="en-US" b="1" noProof="1">
                <a:solidFill>
                  <a:srgbClr val="DADADA"/>
                </a:solidFill>
                <a:effectLst/>
                <a:latin typeface="Courier New" panose="02070309020205020404" pitchFamily="49" charset="0"/>
                <a:cs typeface="Courier New" panose="02070309020205020404" pitchFamily="49" charset="0"/>
              </a:rPr>
              <a:t> t</a:t>
            </a:r>
            <a:r>
              <a:rPr lang="en-US" b="1" noProof="1">
                <a:solidFill>
                  <a:srgbClr val="B4B4B4"/>
                </a:solidFill>
                <a:effectLst/>
                <a:latin typeface="Courier New" panose="02070309020205020404" pitchFamily="49" charset="0"/>
                <a:cs typeface="Courier New" panose="02070309020205020404" pitchFamily="49" charset="0"/>
              </a:rPr>
              <a:t>&lt;</a:t>
            </a:r>
            <a:r>
              <a:rPr lang="en-US" b="1" noProof="1">
                <a:solidFill>
                  <a:srgbClr val="DADADA"/>
                </a:solidFill>
                <a:effectLst/>
                <a:latin typeface="Courier New" panose="02070309020205020404" pitchFamily="49" charset="0"/>
                <a:cs typeface="Courier New" panose="02070309020205020404" pitchFamily="49" charset="0"/>
              </a:rPr>
              <a:t>maxt</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i</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latin typeface="Courier New" panose="02070309020205020404" pitchFamily="49" charset="0"/>
                <a:cs typeface="Courier New" panose="02070309020205020404" pitchFamily="49" charset="0"/>
              </a:rPr>
              <a:t> </a:t>
            </a:r>
            <a:r>
              <a:rPr lang="en-US" b="1" noProof="1">
                <a:solidFill>
                  <a:srgbClr val="B4B4B4"/>
                </a:solidFill>
                <a:effectLst/>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a:p>
            <a:r>
              <a:rPr lang="en-US" b="1" noProof="1">
                <a:solidFill>
                  <a:srgbClr val="569CD6"/>
                </a:solidFill>
                <a:effectLst/>
                <a:latin typeface="Courier New" panose="02070309020205020404" pitchFamily="49" charset="0"/>
                <a:cs typeface="Courier New" panose="02070309020205020404" pitchFamily="49" charset="0"/>
              </a:rPr>
              <a:t>    float</a:t>
            </a:r>
            <a:r>
              <a:rPr lang="en-US" b="1" noProof="1">
                <a:solidFill>
                  <a:srgbClr val="DADADA"/>
                </a:solidFill>
                <a:effectLst/>
                <a:latin typeface="Courier New" panose="02070309020205020404" pitchFamily="49" charset="0"/>
                <a:cs typeface="Courier New" panose="02070309020205020404" pitchFamily="49" charset="0"/>
              </a:rPr>
              <a:t> h </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DCDCAA"/>
                </a:solidFill>
                <a:effectLst/>
                <a:latin typeface="Courier New" panose="02070309020205020404" pitchFamily="49" charset="0"/>
                <a:cs typeface="Courier New" panose="02070309020205020404" pitchFamily="49" charset="0"/>
              </a:rPr>
              <a:t>sdScene</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ro </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rd</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t</a:t>
            </a:r>
            <a:r>
              <a:rPr lang="en-US" b="1" noProof="1">
                <a:solidFill>
                  <a:srgbClr val="B4B4B4"/>
                </a:solidFill>
                <a:effectLst/>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a:p>
            <a:r>
              <a:rPr lang="en-US" b="1" noProof="1">
                <a:solidFill>
                  <a:srgbClr val="D8A0DF"/>
                </a:solidFill>
                <a:effectLst/>
                <a:latin typeface="Courier New" panose="02070309020205020404" pitchFamily="49" charset="0"/>
                <a:cs typeface="Courier New" panose="02070309020205020404" pitchFamily="49" charset="0"/>
              </a:rPr>
              <a:t>    if</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h</a:t>
            </a:r>
            <a:r>
              <a:rPr lang="en-US" b="1" noProof="1">
                <a:solidFill>
                  <a:srgbClr val="B4B4B4"/>
                </a:solidFill>
                <a:effectLst/>
                <a:latin typeface="Courier New" panose="02070309020205020404" pitchFamily="49" charset="0"/>
                <a:cs typeface="Courier New" panose="02070309020205020404" pitchFamily="49" charset="0"/>
              </a:rPr>
              <a:t>&lt;</a:t>
            </a:r>
            <a:r>
              <a:rPr lang="en-US" b="1" noProof="1">
                <a:solidFill>
                  <a:srgbClr val="B5CEA8"/>
                </a:solidFill>
                <a:effectLst/>
                <a:latin typeface="Courier New" panose="02070309020205020404" pitchFamily="49" charset="0"/>
                <a:cs typeface="Courier New" panose="02070309020205020404" pitchFamily="49" charset="0"/>
              </a:rPr>
              <a:t>0.001</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B4B4B4"/>
                </a:solidFill>
                <a:effectLst/>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a:p>
            <a:r>
              <a:rPr lang="en-US" b="1" noProof="1">
                <a:solidFill>
                  <a:srgbClr val="D8A0DF"/>
                </a:solidFill>
                <a:effectLst/>
                <a:latin typeface="Courier New" panose="02070309020205020404" pitchFamily="49" charset="0"/>
                <a:cs typeface="Courier New" panose="02070309020205020404" pitchFamily="49" charset="0"/>
              </a:rPr>
              <a:t>      return</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B5CEA8"/>
                </a:solidFill>
                <a:effectLst/>
                <a:latin typeface="Courier New" panose="02070309020205020404" pitchFamily="49" charset="0"/>
                <a:cs typeface="Courier New" panose="02070309020205020404" pitchFamily="49" charset="0"/>
              </a:rPr>
              <a:t>0.0</a:t>
            </a:r>
            <a:r>
              <a:rPr lang="en-US" b="1" noProof="1">
                <a:solidFill>
                  <a:srgbClr val="B4B4B4"/>
                </a:solidFill>
                <a:effectLst/>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a:p>
            <a:r>
              <a:rPr lang="en-US" b="1" noProof="1">
                <a:solidFill>
                  <a:srgbClr val="DADADA"/>
                </a:solidFill>
                <a:effectLst/>
                <a:latin typeface="Courier New" panose="02070309020205020404" pitchFamily="49" charset="0"/>
                <a:cs typeface="Courier New" panose="02070309020205020404" pitchFamily="49" charset="0"/>
              </a:rPr>
              <a:t>    res </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DCDCAA"/>
                </a:solidFill>
                <a:effectLst/>
                <a:latin typeface="Courier New" panose="02070309020205020404" pitchFamily="49" charset="0"/>
                <a:cs typeface="Courier New" panose="02070309020205020404" pitchFamily="49" charset="0"/>
              </a:rPr>
              <a:t>min</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res</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k</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h</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t </a:t>
            </a:r>
            <a:r>
              <a:rPr lang="en-US" b="1" noProof="1">
                <a:solidFill>
                  <a:srgbClr val="B4B4B4"/>
                </a:solidFill>
                <a:effectLst/>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a:p>
            <a:r>
              <a:rPr lang="en-US" b="1" noProof="1">
                <a:solidFill>
                  <a:srgbClr val="DADADA"/>
                </a:solidFill>
                <a:effectLst/>
                <a:latin typeface="Courier New" panose="02070309020205020404" pitchFamily="49" charset="0"/>
                <a:cs typeface="Courier New" panose="02070309020205020404" pitchFamily="49" charset="0"/>
              </a:rPr>
              <a:t>    t </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h</a:t>
            </a:r>
            <a:r>
              <a:rPr lang="en-US" b="1" noProof="1">
                <a:solidFill>
                  <a:srgbClr val="B4B4B4"/>
                </a:solidFill>
                <a:effectLst/>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a:p>
            <a:r>
              <a:rPr lang="en-US" b="1" noProof="1">
                <a:solidFill>
                  <a:srgbClr val="B4B4B4"/>
                </a:solidFill>
                <a:effectLst/>
                <a:latin typeface="Courier New" panose="02070309020205020404" pitchFamily="49" charset="0"/>
                <a:cs typeface="Courier New" panose="02070309020205020404" pitchFamily="49" charset="0"/>
              </a:rPr>
              <a:t>  }</a:t>
            </a:r>
            <a:endParaRPr lang="en-US" b="1" noProof="1">
              <a:solidFill>
                <a:srgbClr val="DADADA"/>
              </a:solidFill>
              <a:effectLst/>
              <a:latin typeface="Courier New" panose="02070309020205020404" pitchFamily="49" charset="0"/>
              <a:cs typeface="Courier New" panose="02070309020205020404" pitchFamily="49" charset="0"/>
            </a:endParaRPr>
          </a:p>
          <a:p>
            <a:r>
              <a:rPr lang="en-US" b="1" noProof="1">
                <a:solidFill>
                  <a:srgbClr val="D8A0DF"/>
                </a:solidFill>
                <a:effectLst/>
                <a:latin typeface="Courier New" panose="02070309020205020404" pitchFamily="49" charset="0"/>
                <a:cs typeface="Courier New" panose="02070309020205020404" pitchFamily="49" charset="0"/>
              </a:rPr>
              <a:t>  return</a:t>
            </a:r>
            <a:r>
              <a:rPr lang="en-US" b="1" noProof="1">
                <a:solidFill>
                  <a:srgbClr val="DADADA"/>
                </a:solidFill>
                <a:effectLst/>
                <a:latin typeface="Courier New" panose="02070309020205020404" pitchFamily="49" charset="0"/>
                <a:cs typeface="Courier New" panose="02070309020205020404" pitchFamily="49" charset="0"/>
              </a:rPr>
              <a:t> res</a:t>
            </a:r>
            <a:r>
              <a:rPr lang="en-US" b="1" noProof="1">
                <a:solidFill>
                  <a:srgbClr val="B4B4B4"/>
                </a:solidFill>
                <a:effectLst/>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a:p>
            <a:r>
              <a:rPr lang="en-US" b="1" noProof="1">
                <a:solidFill>
                  <a:srgbClr val="B4B4B4"/>
                </a:solidFill>
                <a:effectLst/>
                <a:latin typeface="Courier New" panose="02070309020205020404" pitchFamily="49" charset="0"/>
                <a:cs typeface="Courier New" panose="02070309020205020404" pitchFamily="49" charset="0"/>
              </a:rPr>
              <a:t>}</a:t>
            </a:r>
          </a:p>
          <a:p>
            <a:endParaRPr lang="en-US" b="1" noProof="1">
              <a:solidFill>
                <a:srgbClr val="B4B4B4"/>
              </a:solidFill>
              <a:latin typeface="Courier New" panose="02070309020205020404" pitchFamily="49" charset="0"/>
              <a:cs typeface="Courier New" panose="02070309020205020404" pitchFamily="49" charset="0"/>
            </a:endParaRPr>
          </a:p>
          <a:p>
            <a:r>
              <a:rPr lang="en-US" b="1" noProof="1">
                <a:solidFill>
                  <a:srgbClr val="B4B4B4"/>
                </a:solidFill>
                <a:effectLst/>
                <a:latin typeface="Courier New" panose="02070309020205020404" pitchFamily="49" charset="0"/>
                <a:cs typeface="Courier New" panose="02070309020205020404" pitchFamily="49" charset="0"/>
              </a:rPr>
              <a:t>...</a:t>
            </a:r>
          </a:p>
          <a:p>
            <a:r>
              <a:rPr lang="en-US" b="1" noProof="1">
                <a:solidFill>
                  <a:srgbClr val="569CD6"/>
                </a:solidFill>
                <a:effectLst/>
                <a:latin typeface="Courier New" panose="02070309020205020404" pitchFamily="49" charset="0"/>
                <a:cs typeface="Courier New" panose="02070309020205020404" pitchFamily="49" charset="0"/>
              </a:rPr>
              <a:t>float</a:t>
            </a:r>
            <a:r>
              <a:rPr lang="en-US" b="1" noProof="1">
                <a:solidFill>
                  <a:srgbClr val="DADADA"/>
                </a:solidFill>
                <a:effectLst/>
                <a:latin typeface="Courier New" panose="02070309020205020404" pitchFamily="49" charset="0"/>
                <a:cs typeface="Courier New" panose="02070309020205020404" pitchFamily="49" charset="0"/>
              </a:rPr>
              <a:t> occ </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DCDCAA"/>
                </a:solidFill>
                <a:effectLst/>
                <a:latin typeface="Courier New" panose="02070309020205020404" pitchFamily="49" charset="0"/>
                <a:cs typeface="Courier New" panose="02070309020205020404" pitchFamily="49" charset="0"/>
              </a:rPr>
              <a:t>softshadow</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p</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lightDir</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B5CEA8"/>
                </a:solidFill>
                <a:effectLst/>
                <a:latin typeface="Courier New" panose="02070309020205020404" pitchFamily="49" charset="0"/>
                <a:cs typeface="Courier New" panose="02070309020205020404" pitchFamily="49" charset="0"/>
              </a:rPr>
              <a:t>0.01</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B5CEA8"/>
                </a:solidFill>
                <a:effectLst/>
                <a:latin typeface="Courier New" panose="02070309020205020404" pitchFamily="49" charset="0"/>
                <a:cs typeface="Courier New" panose="02070309020205020404" pitchFamily="49" charset="0"/>
              </a:rPr>
              <a:t>100.0</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B5CEA8"/>
                </a:solidFill>
                <a:effectLst/>
                <a:latin typeface="Courier New" panose="02070309020205020404" pitchFamily="49" charset="0"/>
                <a:cs typeface="Courier New" panose="02070309020205020404" pitchFamily="49" charset="0"/>
              </a:rPr>
              <a:t>14.0</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B4B4B4"/>
                </a:solidFill>
                <a:effectLst/>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a:p>
            <a:r>
              <a:rPr lang="en-US" b="1" noProof="1">
                <a:solidFill>
                  <a:srgbClr val="DADADA"/>
                </a:solidFill>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4077038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6EE98-511C-0996-639C-6D070D42759E}"/>
              </a:ext>
            </a:extLst>
          </p:cNvPr>
          <p:cNvSpPr>
            <a:spLocks noGrp="1"/>
          </p:cNvSpPr>
          <p:nvPr>
            <p:ph type="title"/>
          </p:nvPr>
        </p:nvSpPr>
        <p:spPr/>
        <p:txBody>
          <a:bodyPr/>
          <a:lstStyle/>
          <a:p>
            <a:r>
              <a:rPr lang="pt-BR" dirty="0"/>
              <a:t>Resultado com sombra</a:t>
            </a:r>
          </a:p>
        </p:txBody>
      </p:sp>
      <p:sp>
        <p:nvSpPr>
          <p:cNvPr id="4" name="Slide Number Placeholder 3">
            <a:extLst>
              <a:ext uri="{FF2B5EF4-FFF2-40B4-BE49-F238E27FC236}">
                <a16:creationId xmlns:a16="http://schemas.microsoft.com/office/drawing/2014/main" id="{5D6BB521-5081-8589-722B-A0D71F4270C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41</a:t>
            </a:fld>
            <a:endParaRPr lang="pt-BR"/>
          </a:p>
        </p:txBody>
      </p:sp>
      <p:pic>
        <p:nvPicPr>
          <p:cNvPr id="3074" name="Picture 2">
            <a:extLst>
              <a:ext uri="{FF2B5EF4-FFF2-40B4-BE49-F238E27FC236}">
                <a16:creationId xmlns:a16="http://schemas.microsoft.com/office/drawing/2014/main" id="{EBD53937-AD0D-783F-B710-4079F8C9E5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12" y="874395"/>
            <a:ext cx="7919179" cy="4454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0444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E2D46-9A9A-4884-E591-65A5A6D07E8A}"/>
              </a:ext>
            </a:extLst>
          </p:cNvPr>
          <p:cNvSpPr>
            <a:spLocks noGrp="1"/>
          </p:cNvSpPr>
          <p:nvPr>
            <p:ph type="title"/>
          </p:nvPr>
        </p:nvSpPr>
        <p:spPr/>
        <p:txBody>
          <a:bodyPr/>
          <a:lstStyle/>
          <a:p>
            <a:r>
              <a:rPr lang="pt-BR" dirty="0"/>
              <a:t>Mais Opções</a:t>
            </a:r>
          </a:p>
        </p:txBody>
      </p:sp>
      <p:sp>
        <p:nvSpPr>
          <p:cNvPr id="3" name="Text Placeholder 2">
            <a:extLst>
              <a:ext uri="{FF2B5EF4-FFF2-40B4-BE49-F238E27FC236}">
                <a16:creationId xmlns:a16="http://schemas.microsoft.com/office/drawing/2014/main" id="{DCE593BF-BBE0-3450-C011-3F07B32A11E2}"/>
              </a:ext>
            </a:extLst>
          </p:cNvPr>
          <p:cNvSpPr>
            <a:spLocks noGrp="1"/>
          </p:cNvSpPr>
          <p:nvPr>
            <p:ph type="body" idx="1"/>
          </p:nvPr>
        </p:nvSpPr>
        <p:spPr/>
        <p:txBody>
          <a:bodyPr/>
          <a:lstStyle/>
          <a:p>
            <a:r>
              <a:rPr lang="pt-BR" dirty="0"/>
              <a:t>O site do IG traz outras opções de calcular sombras que levam a resultados mais realistas:</a:t>
            </a:r>
          </a:p>
        </p:txBody>
      </p:sp>
      <p:sp>
        <p:nvSpPr>
          <p:cNvPr id="4" name="Slide Number Placeholder 3">
            <a:extLst>
              <a:ext uri="{FF2B5EF4-FFF2-40B4-BE49-F238E27FC236}">
                <a16:creationId xmlns:a16="http://schemas.microsoft.com/office/drawing/2014/main" id="{38640E07-7E07-29CC-F261-6C017D9D8A5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42</a:t>
            </a:fld>
            <a:endParaRPr lang="pt-BR"/>
          </a:p>
        </p:txBody>
      </p:sp>
      <p:sp>
        <p:nvSpPr>
          <p:cNvPr id="6" name="TextBox 5">
            <a:extLst>
              <a:ext uri="{FF2B5EF4-FFF2-40B4-BE49-F238E27FC236}">
                <a16:creationId xmlns:a16="http://schemas.microsoft.com/office/drawing/2014/main" id="{9B09EAB2-2A48-4245-380C-58285A8124A9}"/>
              </a:ext>
            </a:extLst>
          </p:cNvPr>
          <p:cNvSpPr txBox="1"/>
          <p:nvPr/>
        </p:nvSpPr>
        <p:spPr>
          <a:xfrm>
            <a:off x="923544" y="1908084"/>
            <a:ext cx="6211062" cy="461665"/>
          </a:xfrm>
          <a:prstGeom prst="rect">
            <a:avLst/>
          </a:prstGeom>
          <a:noFill/>
        </p:spPr>
        <p:txBody>
          <a:bodyPr wrap="square">
            <a:spAutoFit/>
          </a:bodyPr>
          <a:lstStyle/>
          <a:p>
            <a:r>
              <a:rPr lang="pt-BR" sz="2400" dirty="0">
                <a:hlinkClick r:id="rId2"/>
              </a:rPr>
              <a:t>https://iquilezles.org/articles/rmshadows/</a:t>
            </a:r>
            <a:r>
              <a:rPr lang="pt-BR" sz="2400" dirty="0"/>
              <a:t> </a:t>
            </a:r>
          </a:p>
        </p:txBody>
      </p:sp>
      <p:pic>
        <p:nvPicPr>
          <p:cNvPr id="1026" name="Picture 2">
            <a:extLst>
              <a:ext uri="{FF2B5EF4-FFF2-40B4-BE49-F238E27FC236}">
                <a16:creationId xmlns:a16="http://schemas.microsoft.com/office/drawing/2014/main" id="{54F9F0F5-D008-7E69-9BFB-FC1FAD770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2629" y="2579079"/>
            <a:ext cx="3931317" cy="2653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9601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1" name="Google Shape;571;p66"/>
          <p:cNvSpPr txBox="1">
            <a:spLocks noGrp="1"/>
          </p:cNvSpPr>
          <p:nvPr>
            <p:ph type="body" idx="1"/>
          </p:nvPr>
        </p:nvSpPr>
        <p:spPr>
          <a:xfrm>
            <a:off x="955687" y="1402663"/>
            <a:ext cx="7343700" cy="5952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lt1"/>
              </a:buClr>
              <a:buSzPts val="3000"/>
              <a:buFont typeface="Verdana"/>
              <a:buNone/>
            </a:pPr>
            <a:r>
              <a:rPr lang="en-BR"/>
              <a:t>Computação Gráfica</a:t>
            </a:r>
            <a:endParaRPr/>
          </a:p>
        </p:txBody>
      </p:sp>
      <p:sp>
        <p:nvSpPr>
          <p:cNvPr id="4" name="Google Shape;926;p84">
            <a:extLst>
              <a:ext uri="{FF2B5EF4-FFF2-40B4-BE49-F238E27FC236}">
                <a16:creationId xmlns:a16="http://schemas.microsoft.com/office/drawing/2014/main" id="{84ADE440-70D3-7993-9C1F-B5C671CFA3B7}"/>
              </a:ext>
            </a:extLst>
          </p:cNvPr>
          <p:cNvSpPr txBox="1">
            <a:spLocks noGrp="1"/>
          </p:cNvSpPr>
          <p:nvPr>
            <p:ph type="body" idx="2"/>
          </p:nvPr>
        </p:nvSpPr>
        <p:spPr>
          <a:xfrm>
            <a:off x="966787" y="2400300"/>
            <a:ext cx="7343775" cy="328422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100000"/>
              </a:lnSpc>
              <a:spcBef>
                <a:spcPts val="333"/>
              </a:spcBef>
              <a:spcAft>
                <a:spcPts val="0"/>
              </a:spcAft>
              <a:buClr>
                <a:schemeClr val="lt1"/>
              </a:buClr>
              <a:buSzPts val="1667"/>
              <a:buFont typeface="Arial"/>
              <a:buNone/>
              <a:defRPr sz="1667" b="0" i="0" u="none" strike="noStrike" cap="none">
                <a:solidFill>
                  <a:schemeClr val="lt1"/>
                </a:solidFill>
                <a:latin typeface="Verdana"/>
                <a:ea typeface="Verdana"/>
                <a:cs typeface="Verdana"/>
                <a:sym typeface="Verdana"/>
              </a:defRPr>
            </a:lvl1pPr>
            <a:lvl2pPr marL="914400" marR="0" lvl="1"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2pPr>
            <a:lvl3pPr marL="1371600" marR="0" lvl="2"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3pPr>
            <a:lvl4pPr marL="1828800" marR="0" lvl="3"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4pPr>
            <a:lvl5pPr marL="2286000" marR="0" lvl="4"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5pPr>
            <a:lvl6pPr marL="2743200" marR="0" lvl="5" indent="-334454" algn="l" rtl="0">
              <a:lnSpc>
                <a:spcPct val="100000"/>
              </a:lnSpc>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6pPr>
            <a:lvl7pPr marL="3200400" marR="0" lvl="6" indent="-334454" algn="l" rtl="0">
              <a:lnSpc>
                <a:spcPct val="100000"/>
              </a:lnSpc>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7pPr>
            <a:lvl8pPr marL="3657600" marR="0" lvl="7" indent="-334454" algn="l" rtl="0">
              <a:lnSpc>
                <a:spcPct val="100000"/>
              </a:lnSpc>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8pPr>
            <a:lvl9pPr marL="4114800" marR="0" lvl="8" indent="-334454" algn="l" rtl="0">
              <a:lnSpc>
                <a:spcPct val="100000"/>
              </a:lnSpc>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9pPr>
          </a:lstStyle>
          <a:p>
            <a:pPr marL="0" lvl="0" indent="0" algn="ctr" rtl="0">
              <a:spcBef>
                <a:spcPts val="0"/>
              </a:spcBef>
              <a:spcAft>
                <a:spcPts val="3000"/>
              </a:spcAft>
              <a:buClr>
                <a:schemeClr val="lt1"/>
              </a:buClr>
              <a:buSzPts val="2333"/>
              <a:buFont typeface="Verdana"/>
              <a:buNone/>
            </a:pPr>
            <a:r>
              <a:rPr lang="pt-BR" sz="2200"/>
              <a:t>Luciano Soares</a:t>
            </a:r>
            <a:br>
              <a:rPr lang="pt-BR" sz="2200"/>
            </a:br>
            <a:r>
              <a:rPr lang="pt-BR" sz="2200"/>
              <a:t>&lt;</a:t>
            </a:r>
            <a:r>
              <a:rPr lang="pt-BR" sz="2200" err="1"/>
              <a:t>lpsoares@insper.edu.br</a:t>
            </a:r>
            <a:r>
              <a:rPr lang="pt-BR" sz="2200"/>
              <a:t>&gt;</a:t>
            </a:r>
          </a:p>
          <a:p>
            <a:pPr marL="0" lvl="0" indent="0" algn="ctr" rtl="0">
              <a:spcBef>
                <a:spcPts val="0"/>
              </a:spcBef>
              <a:spcAft>
                <a:spcPts val="3000"/>
              </a:spcAft>
              <a:buClr>
                <a:schemeClr val="lt1"/>
              </a:buClr>
              <a:buSzPts val="2333"/>
              <a:buFont typeface="Verdana"/>
              <a:buNone/>
            </a:pPr>
            <a:r>
              <a:rPr lang="en-BR" sz="2200"/>
              <a:t>Fabio Orfali</a:t>
            </a:r>
            <a:br>
              <a:rPr lang="en-BR" sz="2200"/>
            </a:br>
            <a:r>
              <a:rPr lang="en-BR" sz="2200"/>
              <a:t>&lt;fabioo1@insper.edu.br&gt;</a:t>
            </a:r>
            <a:endParaRPr lang="pt-BR" sz="2200"/>
          </a:p>
          <a:p>
            <a:pPr marL="0" lvl="0" indent="0" algn="ctr" rtl="0">
              <a:spcBef>
                <a:spcPts val="0"/>
              </a:spcBef>
              <a:spcAft>
                <a:spcPts val="3000"/>
              </a:spcAft>
              <a:buClr>
                <a:schemeClr val="lt1"/>
              </a:buClr>
              <a:buSzPts val="2333"/>
              <a:buFont typeface="Verdana"/>
              <a:buNone/>
            </a:pPr>
            <a:r>
              <a:rPr lang="en-BR" sz="2200"/>
              <a:t>Gustavo Braga</a:t>
            </a:r>
            <a:br>
              <a:rPr lang="en-BR" sz="2200"/>
            </a:br>
            <a:r>
              <a:rPr lang="en-US" sz="2200"/>
              <a:t>&lt;gustavobb1@insper.edu.br&gt;</a:t>
            </a:r>
            <a:endParaRPr sz="2200"/>
          </a:p>
          <a:p>
            <a:pPr marL="0" lvl="0" indent="0" algn="ctr" rtl="0">
              <a:spcBef>
                <a:spcPts val="0"/>
              </a:spcBef>
              <a:spcAft>
                <a:spcPts val="3000"/>
              </a:spcAft>
              <a:buClr>
                <a:schemeClr val="lt1"/>
              </a:buClr>
              <a:buSzPts val="2333"/>
              <a:buFont typeface="Verdana"/>
              <a:buNone/>
            </a:pPr>
            <a:endParaRPr sz="22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535FD-399F-15DA-6417-AC07CF2A4346}"/>
              </a:ext>
            </a:extLst>
          </p:cNvPr>
          <p:cNvSpPr>
            <a:spLocks noGrp="1"/>
          </p:cNvSpPr>
          <p:nvPr>
            <p:ph type="title"/>
          </p:nvPr>
        </p:nvSpPr>
        <p:spPr/>
        <p:txBody>
          <a:bodyPr/>
          <a:lstStyle/>
          <a:p>
            <a:r>
              <a:rPr lang="pt-BR" dirty="0"/>
              <a:t>Operações de União, Intersecção e Diferença</a:t>
            </a:r>
          </a:p>
        </p:txBody>
      </p:sp>
      <p:sp>
        <p:nvSpPr>
          <p:cNvPr id="3" name="Text Placeholder 2">
            <a:extLst>
              <a:ext uri="{FF2B5EF4-FFF2-40B4-BE49-F238E27FC236}">
                <a16:creationId xmlns:a16="http://schemas.microsoft.com/office/drawing/2014/main" id="{672D1936-6D65-C425-C2C2-6B3CB9ABCB0B}"/>
              </a:ext>
            </a:extLst>
          </p:cNvPr>
          <p:cNvSpPr>
            <a:spLocks noGrp="1"/>
          </p:cNvSpPr>
          <p:nvPr>
            <p:ph type="body" idx="1"/>
          </p:nvPr>
        </p:nvSpPr>
        <p:spPr>
          <a:xfrm>
            <a:off x="84171" y="838985"/>
            <a:ext cx="8821703" cy="4496159"/>
          </a:xfrm>
        </p:spPr>
        <p:txBody>
          <a:bodyPr/>
          <a:lstStyle/>
          <a:p>
            <a:pPr marL="227013" indent="0"/>
            <a:r>
              <a:rPr lang="pt-BR" dirty="0"/>
              <a:t>Para a operação de intersecção, imagine que estamos invertendo uma geometria (o que está dentro fica fora e vice versa) e depois fazemos a intersecção. Para isso negamos o resultado de uma função de depois fazemos a interseção com o </a:t>
            </a:r>
            <a:r>
              <a:rPr lang="pt-BR" b="1" dirty="0" err="1"/>
              <a:t>max</a:t>
            </a:r>
            <a:r>
              <a:rPr lang="pt-BR" b="1" dirty="0"/>
              <a:t>().</a:t>
            </a:r>
          </a:p>
        </p:txBody>
      </p:sp>
      <p:sp>
        <p:nvSpPr>
          <p:cNvPr id="4" name="Slide Number Placeholder 3">
            <a:extLst>
              <a:ext uri="{FF2B5EF4-FFF2-40B4-BE49-F238E27FC236}">
                <a16:creationId xmlns:a16="http://schemas.microsoft.com/office/drawing/2014/main" id="{F7CBD626-93F0-8049-493D-D17CE2E79F3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5</a:t>
            </a:fld>
            <a:endParaRPr lang="pt-BR"/>
          </a:p>
        </p:txBody>
      </p:sp>
      <p:grpSp>
        <p:nvGrpSpPr>
          <p:cNvPr id="40" name="Group 39">
            <a:extLst>
              <a:ext uri="{FF2B5EF4-FFF2-40B4-BE49-F238E27FC236}">
                <a16:creationId xmlns:a16="http://schemas.microsoft.com/office/drawing/2014/main" id="{289446DE-0033-2540-3DA5-454A91F2E345}"/>
              </a:ext>
            </a:extLst>
          </p:cNvPr>
          <p:cNvGrpSpPr/>
          <p:nvPr/>
        </p:nvGrpSpPr>
        <p:grpSpPr>
          <a:xfrm>
            <a:off x="1577967" y="2511714"/>
            <a:ext cx="2667234" cy="2823430"/>
            <a:chOff x="2745974" y="2561870"/>
            <a:chExt cx="2667234" cy="2823430"/>
          </a:xfrm>
        </p:grpSpPr>
        <p:sp>
          <p:nvSpPr>
            <p:cNvPr id="7" name="Rectangle 6">
              <a:extLst>
                <a:ext uri="{FF2B5EF4-FFF2-40B4-BE49-F238E27FC236}">
                  <a16:creationId xmlns:a16="http://schemas.microsoft.com/office/drawing/2014/main" id="{D702E794-EF65-B38A-1832-C7DCC9520193}"/>
                </a:ext>
              </a:extLst>
            </p:cNvPr>
            <p:cNvSpPr/>
            <p:nvPr/>
          </p:nvSpPr>
          <p:spPr>
            <a:xfrm>
              <a:off x="3082188" y="2857500"/>
              <a:ext cx="1988166" cy="22281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ross 4">
              <a:extLst>
                <a:ext uri="{FF2B5EF4-FFF2-40B4-BE49-F238E27FC236}">
                  <a16:creationId xmlns:a16="http://schemas.microsoft.com/office/drawing/2014/main" id="{3C7B2AF0-AD60-466E-1D77-C4AB7147BC51}"/>
                </a:ext>
              </a:extLst>
            </p:cNvPr>
            <p:cNvSpPr/>
            <p:nvPr/>
          </p:nvSpPr>
          <p:spPr>
            <a:xfrm>
              <a:off x="3099199" y="256187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ross 5">
              <a:extLst>
                <a:ext uri="{FF2B5EF4-FFF2-40B4-BE49-F238E27FC236}">
                  <a16:creationId xmlns:a16="http://schemas.microsoft.com/office/drawing/2014/main" id="{216BB6BD-01E5-8030-7D14-1B743EC783E1}"/>
                </a:ext>
              </a:extLst>
            </p:cNvPr>
            <p:cNvSpPr/>
            <p:nvPr/>
          </p:nvSpPr>
          <p:spPr>
            <a:xfrm>
              <a:off x="3652754" y="256187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ross 9">
              <a:extLst>
                <a:ext uri="{FF2B5EF4-FFF2-40B4-BE49-F238E27FC236}">
                  <a16:creationId xmlns:a16="http://schemas.microsoft.com/office/drawing/2014/main" id="{6D37814F-61ED-1F8A-F120-16AC0F6C5C02}"/>
                </a:ext>
              </a:extLst>
            </p:cNvPr>
            <p:cNvSpPr/>
            <p:nvPr/>
          </p:nvSpPr>
          <p:spPr>
            <a:xfrm>
              <a:off x="4206309" y="256187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Cross 10">
              <a:extLst>
                <a:ext uri="{FF2B5EF4-FFF2-40B4-BE49-F238E27FC236}">
                  <a16:creationId xmlns:a16="http://schemas.microsoft.com/office/drawing/2014/main" id="{EFBEBD8C-A8CB-F3EF-3721-633D4DA9E857}"/>
                </a:ext>
              </a:extLst>
            </p:cNvPr>
            <p:cNvSpPr/>
            <p:nvPr/>
          </p:nvSpPr>
          <p:spPr>
            <a:xfrm>
              <a:off x="4759864" y="256187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ross 11">
              <a:extLst>
                <a:ext uri="{FF2B5EF4-FFF2-40B4-BE49-F238E27FC236}">
                  <a16:creationId xmlns:a16="http://schemas.microsoft.com/office/drawing/2014/main" id="{5BAA9280-7A52-3E38-6A33-C3CB238DEBB3}"/>
                </a:ext>
              </a:extLst>
            </p:cNvPr>
            <p:cNvSpPr/>
            <p:nvPr/>
          </p:nvSpPr>
          <p:spPr>
            <a:xfrm>
              <a:off x="3099199" y="513982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ross 12">
              <a:extLst>
                <a:ext uri="{FF2B5EF4-FFF2-40B4-BE49-F238E27FC236}">
                  <a16:creationId xmlns:a16="http://schemas.microsoft.com/office/drawing/2014/main" id="{CC0E5540-2297-F4E2-BB3A-137C757C8358}"/>
                </a:ext>
              </a:extLst>
            </p:cNvPr>
            <p:cNvSpPr/>
            <p:nvPr/>
          </p:nvSpPr>
          <p:spPr>
            <a:xfrm>
              <a:off x="3652754" y="513982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Cross 13">
              <a:extLst>
                <a:ext uri="{FF2B5EF4-FFF2-40B4-BE49-F238E27FC236}">
                  <a16:creationId xmlns:a16="http://schemas.microsoft.com/office/drawing/2014/main" id="{140A59E1-A535-CE68-B9A2-BDB3752AB337}"/>
                </a:ext>
              </a:extLst>
            </p:cNvPr>
            <p:cNvSpPr/>
            <p:nvPr/>
          </p:nvSpPr>
          <p:spPr>
            <a:xfrm>
              <a:off x="4206309" y="513982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Cross 14">
              <a:extLst>
                <a:ext uri="{FF2B5EF4-FFF2-40B4-BE49-F238E27FC236}">
                  <a16:creationId xmlns:a16="http://schemas.microsoft.com/office/drawing/2014/main" id="{D4889604-3713-9455-CA07-AA96CEBBE663}"/>
                </a:ext>
              </a:extLst>
            </p:cNvPr>
            <p:cNvSpPr/>
            <p:nvPr/>
          </p:nvSpPr>
          <p:spPr>
            <a:xfrm>
              <a:off x="4759864" y="513982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Cross 15">
              <a:extLst>
                <a:ext uri="{FF2B5EF4-FFF2-40B4-BE49-F238E27FC236}">
                  <a16:creationId xmlns:a16="http://schemas.microsoft.com/office/drawing/2014/main" id="{CA7EEC99-005F-3941-88E3-FCB5B6B3A1D9}"/>
                </a:ext>
              </a:extLst>
            </p:cNvPr>
            <p:cNvSpPr/>
            <p:nvPr/>
          </p:nvSpPr>
          <p:spPr>
            <a:xfrm>
              <a:off x="2754541" y="2967578"/>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ross 16">
              <a:extLst>
                <a:ext uri="{FF2B5EF4-FFF2-40B4-BE49-F238E27FC236}">
                  <a16:creationId xmlns:a16="http://schemas.microsoft.com/office/drawing/2014/main" id="{AD9E889E-A488-7F7B-B8F3-9FF423B88921}"/>
                </a:ext>
              </a:extLst>
            </p:cNvPr>
            <p:cNvSpPr/>
            <p:nvPr/>
          </p:nvSpPr>
          <p:spPr>
            <a:xfrm>
              <a:off x="2745974" y="3422382"/>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Cross 17">
              <a:extLst>
                <a:ext uri="{FF2B5EF4-FFF2-40B4-BE49-F238E27FC236}">
                  <a16:creationId xmlns:a16="http://schemas.microsoft.com/office/drawing/2014/main" id="{B7BD34B7-C3F1-481B-076A-06210BC2DADE}"/>
                </a:ext>
              </a:extLst>
            </p:cNvPr>
            <p:cNvSpPr/>
            <p:nvPr/>
          </p:nvSpPr>
          <p:spPr>
            <a:xfrm>
              <a:off x="2754541" y="387718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9" name="Cross 18">
              <a:extLst>
                <a:ext uri="{FF2B5EF4-FFF2-40B4-BE49-F238E27FC236}">
                  <a16:creationId xmlns:a16="http://schemas.microsoft.com/office/drawing/2014/main" id="{EB980E38-95DD-1031-3438-3AC1CB6B0B18}"/>
                </a:ext>
              </a:extLst>
            </p:cNvPr>
            <p:cNvSpPr/>
            <p:nvPr/>
          </p:nvSpPr>
          <p:spPr>
            <a:xfrm>
              <a:off x="2745974" y="433199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Cross 19">
              <a:extLst>
                <a:ext uri="{FF2B5EF4-FFF2-40B4-BE49-F238E27FC236}">
                  <a16:creationId xmlns:a16="http://schemas.microsoft.com/office/drawing/2014/main" id="{4FACE576-5125-7C13-1AD2-1A50904D0A99}"/>
                </a:ext>
              </a:extLst>
            </p:cNvPr>
            <p:cNvSpPr/>
            <p:nvPr/>
          </p:nvSpPr>
          <p:spPr>
            <a:xfrm>
              <a:off x="2754541" y="4786794"/>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Cross 20">
              <a:extLst>
                <a:ext uri="{FF2B5EF4-FFF2-40B4-BE49-F238E27FC236}">
                  <a16:creationId xmlns:a16="http://schemas.microsoft.com/office/drawing/2014/main" id="{D78FABC7-8A11-C233-8595-F75A72EE3370}"/>
                </a:ext>
              </a:extLst>
            </p:cNvPr>
            <p:cNvSpPr/>
            <p:nvPr/>
          </p:nvSpPr>
          <p:spPr>
            <a:xfrm>
              <a:off x="5167734" y="289905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Cross 21">
              <a:extLst>
                <a:ext uri="{FF2B5EF4-FFF2-40B4-BE49-F238E27FC236}">
                  <a16:creationId xmlns:a16="http://schemas.microsoft.com/office/drawing/2014/main" id="{76DF845F-593B-3679-B04E-9D026992B9CA}"/>
                </a:ext>
              </a:extLst>
            </p:cNvPr>
            <p:cNvSpPr/>
            <p:nvPr/>
          </p:nvSpPr>
          <p:spPr>
            <a:xfrm>
              <a:off x="5159167" y="3353854"/>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Cross 22">
              <a:extLst>
                <a:ext uri="{FF2B5EF4-FFF2-40B4-BE49-F238E27FC236}">
                  <a16:creationId xmlns:a16="http://schemas.microsoft.com/office/drawing/2014/main" id="{46AD633E-1778-6B01-A982-FDD12D89E117}"/>
                </a:ext>
              </a:extLst>
            </p:cNvPr>
            <p:cNvSpPr/>
            <p:nvPr/>
          </p:nvSpPr>
          <p:spPr>
            <a:xfrm>
              <a:off x="5167734" y="3808658"/>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4" name="Cross 23">
              <a:extLst>
                <a:ext uri="{FF2B5EF4-FFF2-40B4-BE49-F238E27FC236}">
                  <a16:creationId xmlns:a16="http://schemas.microsoft.com/office/drawing/2014/main" id="{DBA819DA-E5E9-731E-6D3F-08AB04992F2C}"/>
                </a:ext>
              </a:extLst>
            </p:cNvPr>
            <p:cNvSpPr/>
            <p:nvPr/>
          </p:nvSpPr>
          <p:spPr>
            <a:xfrm>
              <a:off x="5159167" y="4263462"/>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Cross 24">
              <a:extLst>
                <a:ext uri="{FF2B5EF4-FFF2-40B4-BE49-F238E27FC236}">
                  <a16:creationId xmlns:a16="http://schemas.microsoft.com/office/drawing/2014/main" id="{9390F158-C656-246B-099C-EEABCAE2A32D}"/>
                </a:ext>
              </a:extLst>
            </p:cNvPr>
            <p:cNvSpPr/>
            <p:nvPr/>
          </p:nvSpPr>
          <p:spPr>
            <a:xfrm>
              <a:off x="5167734" y="471826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Rectangle 25">
              <a:extLst>
                <a:ext uri="{FF2B5EF4-FFF2-40B4-BE49-F238E27FC236}">
                  <a16:creationId xmlns:a16="http://schemas.microsoft.com/office/drawing/2014/main" id="{70444046-9776-5C99-77BD-9E58BBB7C81A}"/>
                </a:ext>
              </a:extLst>
            </p:cNvPr>
            <p:cNvSpPr/>
            <p:nvPr/>
          </p:nvSpPr>
          <p:spPr>
            <a:xfrm>
              <a:off x="3220562" y="3067963"/>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ctangle 26">
              <a:extLst>
                <a:ext uri="{FF2B5EF4-FFF2-40B4-BE49-F238E27FC236}">
                  <a16:creationId xmlns:a16="http://schemas.microsoft.com/office/drawing/2014/main" id="{38A70B17-55C6-DD55-6FF5-02B8DAFC1606}"/>
                </a:ext>
              </a:extLst>
            </p:cNvPr>
            <p:cNvSpPr/>
            <p:nvPr/>
          </p:nvSpPr>
          <p:spPr>
            <a:xfrm>
              <a:off x="3217814" y="3511511"/>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ctangle 27">
              <a:extLst>
                <a:ext uri="{FF2B5EF4-FFF2-40B4-BE49-F238E27FC236}">
                  <a16:creationId xmlns:a16="http://schemas.microsoft.com/office/drawing/2014/main" id="{59C19D5F-CF36-8567-3E3F-ADFA95BFE4BF}"/>
                </a:ext>
              </a:extLst>
            </p:cNvPr>
            <p:cNvSpPr/>
            <p:nvPr/>
          </p:nvSpPr>
          <p:spPr>
            <a:xfrm>
              <a:off x="3217814" y="3952457"/>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ctangle 28">
              <a:extLst>
                <a:ext uri="{FF2B5EF4-FFF2-40B4-BE49-F238E27FC236}">
                  <a16:creationId xmlns:a16="http://schemas.microsoft.com/office/drawing/2014/main" id="{38084D94-078D-C416-90EA-5A7EE05FCEDF}"/>
                </a:ext>
              </a:extLst>
            </p:cNvPr>
            <p:cNvSpPr/>
            <p:nvPr/>
          </p:nvSpPr>
          <p:spPr>
            <a:xfrm>
              <a:off x="3217814" y="4393403"/>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ctangle 29">
              <a:extLst>
                <a:ext uri="{FF2B5EF4-FFF2-40B4-BE49-F238E27FC236}">
                  <a16:creationId xmlns:a16="http://schemas.microsoft.com/office/drawing/2014/main" id="{12E256FD-5C23-1152-2DCE-7612736C059A}"/>
                </a:ext>
              </a:extLst>
            </p:cNvPr>
            <p:cNvSpPr/>
            <p:nvPr/>
          </p:nvSpPr>
          <p:spPr>
            <a:xfrm>
              <a:off x="3217814" y="4836853"/>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Rectangle 30">
              <a:extLst>
                <a:ext uri="{FF2B5EF4-FFF2-40B4-BE49-F238E27FC236}">
                  <a16:creationId xmlns:a16="http://schemas.microsoft.com/office/drawing/2014/main" id="{823E16D9-6FFD-12E4-4C10-BB2BE53A09AB}"/>
                </a:ext>
              </a:extLst>
            </p:cNvPr>
            <p:cNvSpPr/>
            <p:nvPr/>
          </p:nvSpPr>
          <p:spPr>
            <a:xfrm>
              <a:off x="3677373" y="4903005"/>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2" name="Rectangle 31">
              <a:extLst>
                <a:ext uri="{FF2B5EF4-FFF2-40B4-BE49-F238E27FC236}">
                  <a16:creationId xmlns:a16="http://schemas.microsoft.com/office/drawing/2014/main" id="{3642B50F-AE51-4BAA-8881-88433C21F907}"/>
                </a:ext>
              </a:extLst>
            </p:cNvPr>
            <p:cNvSpPr/>
            <p:nvPr/>
          </p:nvSpPr>
          <p:spPr>
            <a:xfrm>
              <a:off x="4275745" y="4893309"/>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Rectangle 32">
              <a:extLst>
                <a:ext uri="{FF2B5EF4-FFF2-40B4-BE49-F238E27FC236}">
                  <a16:creationId xmlns:a16="http://schemas.microsoft.com/office/drawing/2014/main" id="{B3106EB0-A413-E81E-9477-510EA6350952}"/>
                </a:ext>
              </a:extLst>
            </p:cNvPr>
            <p:cNvSpPr/>
            <p:nvPr/>
          </p:nvSpPr>
          <p:spPr>
            <a:xfrm>
              <a:off x="3677373" y="2989216"/>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Rectangle 33">
              <a:extLst>
                <a:ext uri="{FF2B5EF4-FFF2-40B4-BE49-F238E27FC236}">
                  <a16:creationId xmlns:a16="http://schemas.microsoft.com/office/drawing/2014/main" id="{A5F7D77F-ADE2-ACBF-1264-D7C4A68B2173}"/>
                </a:ext>
              </a:extLst>
            </p:cNvPr>
            <p:cNvSpPr/>
            <p:nvPr/>
          </p:nvSpPr>
          <p:spPr>
            <a:xfrm>
              <a:off x="4275745" y="2979520"/>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Rectangle 34">
              <a:extLst>
                <a:ext uri="{FF2B5EF4-FFF2-40B4-BE49-F238E27FC236}">
                  <a16:creationId xmlns:a16="http://schemas.microsoft.com/office/drawing/2014/main" id="{A499A790-9663-AD1B-4175-3EB94B59088C}"/>
                </a:ext>
              </a:extLst>
            </p:cNvPr>
            <p:cNvSpPr/>
            <p:nvPr/>
          </p:nvSpPr>
          <p:spPr>
            <a:xfrm>
              <a:off x="4756917" y="3095421"/>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Rectangle 35">
              <a:extLst>
                <a:ext uri="{FF2B5EF4-FFF2-40B4-BE49-F238E27FC236}">
                  <a16:creationId xmlns:a16="http://schemas.microsoft.com/office/drawing/2014/main" id="{1D9CA60E-57FE-BC50-0F27-FF8E0BEF46B9}"/>
                </a:ext>
              </a:extLst>
            </p:cNvPr>
            <p:cNvSpPr/>
            <p:nvPr/>
          </p:nvSpPr>
          <p:spPr>
            <a:xfrm>
              <a:off x="4754169" y="3538969"/>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Rectangle 36">
              <a:extLst>
                <a:ext uri="{FF2B5EF4-FFF2-40B4-BE49-F238E27FC236}">
                  <a16:creationId xmlns:a16="http://schemas.microsoft.com/office/drawing/2014/main" id="{3D0AD1BA-09FE-E681-666F-DC8228878645}"/>
                </a:ext>
              </a:extLst>
            </p:cNvPr>
            <p:cNvSpPr/>
            <p:nvPr/>
          </p:nvSpPr>
          <p:spPr>
            <a:xfrm>
              <a:off x="4754169" y="3979915"/>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Rectangle 37">
              <a:extLst>
                <a:ext uri="{FF2B5EF4-FFF2-40B4-BE49-F238E27FC236}">
                  <a16:creationId xmlns:a16="http://schemas.microsoft.com/office/drawing/2014/main" id="{6EF83759-0AD7-A3BA-D73B-9032D4628EB4}"/>
                </a:ext>
              </a:extLst>
            </p:cNvPr>
            <p:cNvSpPr/>
            <p:nvPr/>
          </p:nvSpPr>
          <p:spPr>
            <a:xfrm>
              <a:off x="4754169" y="4420861"/>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9" name="Rectangle 38">
              <a:extLst>
                <a:ext uri="{FF2B5EF4-FFF2-40B4-BE49-F238E27FC236}">
                  <a16:creationId xmlns:a16="http://schemas.microsoft.com/office/drawing/2014/main" id="{217E28AA-A67B-CF7B-B8C9-43FC314EA5EE}"/>
                </a:ext>
              </a:extLst>
            </p:cNvPr>
            <p:cNvSpPr/>
            <p:nvPr/>
          </p:nvSpPr>
          <p:spPr>
            <a:xfrm>
              <a:off x="4754169" y="4864311"/>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96" name="Group 95">
            <a:extLst>
              <a:ext uri="{FF2B5EF4-FFF2-40B4-BE49-F238E27FC236}">
                <a16:creationId xmlns:a16="http://schemas.microsoft.com/office/drawing/2014/main" id="{68C5A6CC-BBD5-13BC-A587-86105239AA75}"/>
              </a:ext>
            </a:extLst>
          </p:cNvPr>
          <p:cNvGrpSpPr/>
          <p:nvPr/>
        </p:nvGrpSpPr>
        <p:grpSpPr>
          <a:xfrm rot="10800000">
            <a:off x="4256516" y="2984937"/>
            <a:ext cx="2012653" cy="2006160"/>
            <a:chOff x="3948698" y="2855853"/>
            <a:chExt cx="2012653" cy="2006160"/>
          </a:xfrm>
        </p:grpSpPr>
        <p:grpSp>
          <p:nvGrpSpPr>
            <p:cNvPr id="86" name="Group 85">
              <a:extLst>
                <a:ext uri="{FF2B5EF4-FFF2-40B4-BE49-F238E27FC236}">
                  <a16:creationId xmlns:a16="http://schemas.microsoft.com/office/drawing/2014/main" id="{9A7CFD01-71CE-DA4D-29F9-C4BBCFE6B8D1}"/>
                </a:ext>
              </a:extLst>
            </p:cNvPr>
            <p:cNvGrpSpPr/>
            <p:nvPr/>
          </p:nvGrpSpPr>
          <p:grpSpPr>
            <a:xfrm>
              <a:off x="4282413" y="3080814"/>
              <a:ext cx="1678938" cy="1678938"/>
              <a:chOff x="4282413" y="3080814"/>
              <a:chExt cx="1678938" cy="1678938"/>
            </a:xfrm>
          </p:grpSpPr>
          <p:sp>
            <p:nvSpPr>
              <p:cNvPr id="9" name="Chord 8">
                <a:extLst>
                  <a:ext uri="{FF2B5EF4-FFF2-40B4-BE49-F238E27FC236}">
                    <a16:creationId xmlns:a16="http://schemas.microsoft.com/office/drawing/2014/main" id="{15FB85EA-1501-BDA1-927B-4267EBB11553}"/>
                  </a:ext>
                </a:extLst>
              </p:cNvPr>
              <p:cNvSpPr/>
              <p:nvPr/>
            </p:nvSpPr>
            <p:spPr>
              <a:xfrm>
                <a:off x="4282413" y="3080814"/>
                <a:ext cx="1678938" cy="1678938"/>
              </a:xfrm>
              <a:prstGeom prst="chord">
                <a:avLst>
                  <a:gd name="adj1" fmla="val 7271184"/>
                  <a:gd name="adj2" fmla="val 143642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9" name="Rectangle 58">
                <a:extLst>
                  <a:ext uri="{FF2B5EF4-FFF2-40B4-BE49-F238E27FC236}">
                    <a16:creationId xmlns:a16="http://schemas.microsoft.com/office/drawing/2014/main" id="{C6EC622D-DF18-A9D7-8505-7AA260995F99}"/>
                  </a:ext>
                </a:extLst>
              </p:cNvPr>
              <p:cNvSpPr/>
              <p:nvPr/>
            </p:nvSpPr>
            <p:spPr>
              <a:xfrm>
                <a:off x="4455141" y="3570350"/>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4" name="Rectangle 63">
                <a:extLst>
                  <a:ext uri="{FF2B5EF4-FFF2-40B4-BE49-F238E27FC236}">
                    <a16:creationId xmlns:a16="http://schemas.microsoft.com/office/drawing/2014/main" id="{C11119CE-9928-2634-721D-99FE1F679E43}"/>
                  </a:ext>
                </a:extLst>
              </p:cNvPr>
              <p:cNvSpPr/>
              <p:nvPr/>
            </p:nvSpPr>
            <p:spPr>
              <a:xfrm>
                <a:off x="4394292" y="3896523"/>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0" name="Rectangle 79">
                <a:extLst>
                  <a:ext uri="{FF2B5EF4-FFF2-40B4-BE49-F238E27FC236}">
                    <a16:creationId xmlns:a16="http://schemas.microsoft.com/office/drawing/2014/main" id="{DD696B77-C871-CF93-6B35-F7778B39464F}"/>
                  </a:ext>
                </a:extLst>
              </p:cNvPr>
              <p:cNvSpPr/>
              <p:nvPr/>
            </p:nvSpPr>
            <p:spPr>
              <a:xfrm>
                <a:off x="4440819" y="4256412"/>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87" name="Cross 86">
              <a:extLst>
                <a:ext uri="{FF2B5EF4-FFF2-40B4-BE49-F238E27FC236}">
                  <a16:creationId xmlns:a16="http://schemas.microsoft.com/office/drawing/2014/main" id="{0C66730A-B17D-CC9E-8F6D-955871584684}"/>
                </a:ext>
              </a:extLst>
            </p:cNvPr>
            <p:cNvSpPr/>
            <p:nvPr/>
          </p:nvSpPr>
          <p:spPr>
            <a:xfrm>
              <a:off x="4627072" y="2855853"/>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8" name="Cross 87">
              <a:extLst>
                <a:ext uri="{FF2B5EF4-FFF2-40B4-BE49-F238E27FC236}">
                  <a16:creationId xmlns:a16="http://schemas.microsoft.com/office/drawing/2014/main" id="{AB0BE808-0CB5-556A-FBAF-9C2F773DF9AE}"/>
                </a:ext>
              </a:extLst>
            </p:cNvPr>
            <p:cNvSpPr/>
            <p:nvPr/>
          </p:nvSpPr>
          <p:spPr>
            <a:xfrm>
              <a:off x="4039207" y="3171752"/>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9" name="Cross 88">
              <a:extLst>
                <a:ext uri="{FF2B5EF4-FFF2-40B4-BE49-F238E27FC236}">
                  <a16:creationId xmlns:a16="http://schemas.microsoft.com/office/drawing/2014/main" id="{AB4A5015-0879-514A-D71B-42305F789302}"/>
                </a:ext>
              </a:extLst>
            </p:cNvPr>
            <p:cNvSpPr/>
            <p:nvPr/>
          </p:nvSpPr>
          <p:spPr>
            <a:xfrm>
              <a:off x="3948698" y="3881575"/>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0" name="Cross 89">
              <a:extLst>
                <a:ext uri="{FF2B5EF4-FFF2-40B4-BE49-F238E27FC236}">
                  <a16:creationId xmlns:a16="http://schemas.microsoft.com/office/drawing/2014/main" id="{22FC939F-96AB-7D7D-A4BC-E727F5FA3343}"/>
                </a:ext>
              </a:extLst>
            </p:cNvPr>
            <p:cNvSpPr/>
            <p:nvPr/>
          </p:nvSpPr>
          <p:spPr>
            <a:xfrm>
              <a:off x="4199583" y="4460043"/>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1" name="Cross 90">
              <a:extLst>
                <a:ext uri="{FF2B5EF4-FFF2-40B4-BE49-F238E27FC236}">
                  <a16:creationId xmlns:a16="http://schemas.microsoft.com/office/drawing/2014/main" id="{9376D112-5C2B-7C18-BD35-4386F17A3881}"/>
                </a:ext>
              </a:extLst>
            </p:cNvPr>
            <p:cNvSpPr/>
            <p:nvPr/>
          </p:nvSpPr>
          <p:spPr>
            <a:xfrm>
              <a:off x="4732415" y="4616539"/>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2" name="Cross 91">
              <a:extLst>
                <a:ext uri="{FF2B5EF4-FFF2-40B4-BE49-F238E27FC236}">
                  <a16:creationId xmlns:a16="http://schemas.microsoft.com/office/drawing/2014/main" id="{09761E44-039D-5F3C-D883-C19F3F75BE80}"/>
                </a:ext>
              </a:extLst>
            </p:cNvPr>
            <p:cNvSpPr/>
            <p:nvPr/>
          </p:nvSpPr>
          <p:spPr>
            <a:xfrm>
              <a:off x="4878366" y="3258229"/>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4" name="Cross 93">
              <a:extLst>
                <a:ext uri="{FF2B5EF4-FFF2-40B4-BE49-F238E27FC236}">
                  <a16:creationId xmlns:a16="http://schemas.microsoft.com/office/drawing/2014/main" id="{FC010447-BA46-9237-3583-B36AED08EDD7}"/>
                </a:ext>
              </a:extLst>
            </p:cNvPr>
            <p:cNvSpPr/>
            <p:nvPr/>
          </p:nvSpPr>
          <p:spPr>
            <a:xfrm>
              <a:off x="4905783" y="4057747"/>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60" name="Group 59">
            <a:extLst>
              <a:ext uri="{FF2B5EF4-FFF2-40B4-BE49-F238E27FC236}">
                <a16:creationId xmlns:a16="http://schemas.microsoft.com/office/drawing/2014/main" id="{35D2D7CB-8879-1482-9EE4-AADB823AE271}"/>
              </a:ext>
            </a:extLst>
          </p:cNvPr>
          <p:cNvGrpSpPr/>
          <p:nvPr/>
        </p:nvGrpSpPr>
        <p:grpSpPr>
          <a:xfrm>
            <a:off x="3172886" y="2582383"/>
            <a:ext cx="2656267" cy="2689244"/>
            <a:chOff x="2707703" y="2632539"/>
            <a:chExt cx="2656267" cy="2689244"/>
          </a:xfrm>
        </p:grpSpPr>
        <p:sp>
          <p:nvSpPr>
            <p:cNvPr id="61" name="Rectangle 60">
              <a:extLst>
                <a:ext uri="{FF2B5EF4-FFF2-40B4-BE49-F238E27FC236}">
                  <a16:creationId xmlns:a16="http://schemas.microsoft.com/office/drawing/2014/main" id="{A326EF3A-1D2A-15CA-8517-4FF213C9A7EB}"/>
                </a:ext>
              </a:extLst>
            </p:cNvPr>
            <p:cNvSpPr/>
            <p:nvPr/>
          </p:nvSpPr>
          <p:spPr>
            <a:xfrm>
              <a:off x="3082188" y="2857500"/>
              <a:ext cx="1988166" cy="22281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2" name="Cross 61">
              <a:extLst>
                <a:ext uri="{FF2B5EF4-FFF2-40B4-BE49-F238E27FC236}">
                  <a16:creationId xmlns:a16="http://schemas.microsoft.com/office/drawing/2014/main" id="{F1C96516-2CF6-4D39-006E-29EA2EA86E01}"/>
                </a:ext>
              </a:extLst>
            </p:cNvPr>
            <p:cNvSpPr/>
            <p:nvPr/>
          </p:nvSpPr>
          <p:spPr>
            <a:xfrm>
              <a:off x="3347644" y="297952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3" name="Cross 62">
              <a:extLst>
                <a:ext uri="{FF2B5EF4-FFF2-40B4-BE49-F238E27FC236}">
                  <a16:creationId xmlns:a16="http://schemas.microsoft.com/office/drawing/2014/main" id="{D8A8544D-D285-BEF8-C156-FCE1597F4DAF}"/>
                </a:ext>
              </a:extLst>
            </p:cNvPr>
            <p:cNvSpPr/>
            <p:nvPr/>
          </p:nvSpPr>
          <p:spPr>
            <a:xfrm>
              <a:off x="3903263" y="2956644"/>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5" name="Cross 64">
              <a:extLst>
                <a:ext uri="{FF2B5EF4-FFF2-40B4-BE49-F238E27FC236}">
                  <a16:creationId xmlns:a16="http://schemas.microsoft.com/office/drawing/2014/main" id="{F7BE4685-EE73-FC73-85D1-8644D44E3815}"/>
                </a:ext>
              </a:extLst>
            </p:cNvPr>
            <p:cNvSpPr/>
            <p:nvPr/>
          </p:nvSpPr>
          <p:spPr>
            <a:xfrm>
              <a:off x="4443132" y="2973991"/>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6" name="Cross 65">
              <a:extLst>
                <a:ext uri="{FF2B5EF4-FFF2-40B4-BE49-F238E27FC236}">
                  <a16:creationId xmlns:a16="http://schemas.microsoft.com/office/drawing/2014/main" id="{B5C2680C-0128-B11C-8761-AF321BF6C7CB}"/>
                </a:ext>
              </a:extLst>
            </p:cNvPr>
            <p:cNvSpPr/>
            <p:nvPr/>
          </p:nvSpPr>
          <p:spPr>
            <a:xfrm>
              <a:off x="4754633" y="3267904"/>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7" name="Cross 66">
              <a:extLst>
                <a:ext uri="{FF2B5EF4-FFF2-40B4-BE49-F238E27FC236}">
                  <a16:creationId xmlns:a16="http://schemas.microsoft.com/office/drawing/2014/main" id="{FAF14390-B897-0ADD-BB9B-723A3CD46412}"/>
                </a:ext>
              </a:extLst>
            </p:cNvPr>
            <p:cNvSpPr/>
            <p:nvPr/>
          </p:nvSpPr>
          <p:spPr>
            <a:xfrm>
              <a:off x="3318154" y="4578448"/>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8" name="Cross 67">
              <a:extLst>
                <a:ext uri="{FF2B5EF4-FFF2-40B4-BE49-F238E27FC236}">
                  <a16:creationId xmlns:a16="http://schemas.microsoft.com/office/drawing/2014/main" id="{41B91508-F405-8A63-A2D5-D4F43DB6598A}"/>
                </a:ext>
              </a:extLst>
            </p:cNvPr>
            <p:cNvSpPr/>
            <p:nvPr/>
          </p:nvSpPr>
          <p:spPr>
            <a:xfrm>
              <a:off x="4643548" y="4673042"/>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2" name="Cross 71">
              <a:extLst>
                <a:ext uri="{FF2B5EF4-FFF2-40B4-BE49-F238E27FC236}">
                  <a16:creationId xmlns:a16="http://schemas.microsoft.com/office/drawing/2014/main" id="{1432C38A-E55D-79CC-9413-672C2BC6A005}"/>
                </a:ext>
              </a:extLst>
            </p:cNvPr>
            <p:cNvSpPr/>
            <p:nvPr/>
          </p:nvSpPr>
          <p:spPr>
            <a:xfrm>
              <a:off x="3254893" y="394231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3" name="Cross 72">
              <a:extLst>
                <a:ext uri="{FF2B5EF4-FFF2-40B4-BE49-F238E27FC236}">
                  <a16:creationId xmlns:a16="http://schemas.microsoft.com/office/drawing/2014/main" id="{39FB76F5-E69C-E55E-0B96-F1221391B99D}"/>
                </a:ext>
              </a:extLst>
            </p:cNvPr>
            <p:cNvSpPr/>
            <p:nvPr/>
          </p:nvSpPr>
          <p:spPr>
            <a:xfrm>
              <a:off x="4722040" y="423426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5" name="Cross 74">
              <a:extLst>
                <a:ext uri="{FF2B5EF4-FFF2-40B4-BE49-F238E27FC236}">
                  <a16:creationId xmlns:a16="http://schemas.microsoft.com/office/drawing/2014/main" id="{704A80E1-5D84-4777-92B8-6CBE9DB0FF04}"/>
                </a:ext>
              </a:extLst>
            </p:cNvPr>
            <p:cNvSpPr/>
            <p:nvPr/>
          </p:nvSpPr>
          <p:spPr>
            <a:xfrm>
              <a:off x="3948246" y="4674454"/>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6" name="Cross 75">
              <a:extLst>
                <a:ext uri="{FF2B5EF4-FFF2-40B4-BE49-F238E27FC236}">
                  <a16:creationId xmlns:a16="http://schemas.microsoft.com/office/drawing/2014/main" id="{AA295B7D-81B6-9A4D-07CF-79D26DB00CE5}"/>
                </a:ext>
              </a:extLst>
            </p:cNvPr>
            <p:cNvSpPr/>
            <p:nvPr/>
          </p:nvSpPr>
          <p:spPr>
            <a:xfrm>
              <a:off x="4699072" y="378198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9" name="Cross 78">
              <a:extLst>
                <a:ext uri="{FF2B5EF4-FFF2-40B4-BE49-F238E27FC236}">
                  <a16:creationId xmlns:a16="http://schemas.microsoft.com/office/drawing/2014/main" id="{7269BD5A-5042-7F5F-D41C-7F5BC3C61ACD}"/>
                </a:ext>
              </a:extLst>
            </p:cNvPr>
            <p:cNvSpPr/>
            <p:nvPr/>
          </p:nvSpPr>
          <p:spPr>
            <a:xfrm>
              <a:off x="3316081" y="3429994"/>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8" name="Rectangle 97">
              <a:extLst>
                <a:ext uri="{FF2B5EF4-FFF2-40B4-BE49-F238E27FC236}">
                  <a16:creationId xmlns:a16="http://schemas.microsoft.com/office/drawing/2014/main" id="{E88EB880-B2B3-6778-0EED-139C70C17DC0}"/>
                </a:ext>
              </a:extLst>
            </p:cNvPr>
            <p:cNvSpPr/>
            <p:nvPr/>
          </p:nvSpPr>
          <p:spPr>
            <a:xfrm>
              <a:off x="3389690" y="2659997"/>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9" name="Rectangle 98">
              <a:extLst>
                <a:ext uri="{FF2B5EF4-FFF2-40B4-BE49-F238E27FC236}">
                  <a16:creationId xmlns:a16="http://schemas.microsoft.com/office/drawing/2014/main" id="{3E0785BA-155D-B968-7BCE-C06FA49504B6}"/>
                </a:ext>
              </a:extLst>
            </p:cNvPr>
            <p:cNvSpPr/>
            <p:nvPr/>
          </p:nvSpPr>
          <p:spPr>
            <a:xfrm>
              <a:off x="2707703" y="3387471"/>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0" name="Rectangle 99">
              <a:extLst>
                <a:ext uri="{FF2B5EF4-FFF2-40B4-BE49-F238E27FC236}">
                  <a16:creationId xmlns:a16="http://schemas.microsoft.com/office/drawing/2014/main" id="{471C0382-28B7-7741-C6BB-488A3FD1E8D9}"/>
                </a:ext>
              </a:extLst>
            </p:cNvPr>
            <p:cNvSpPr/>
            <p:nvPr/>
          </p:nvSpPr>
          <p:spPr>
            <a:xfrm>
              <a:off x="2739144" y="3945666"/>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1" name="Rectangle 100">
              <a:extLst>
                <a:ext uri="{FF2B5EF4-FFF2-40B4-BE49-F238E27FC236}">
                  <a16:creationId xmlns:a16="http://schemas.microsoft.com/office/drawing/2014/main" id="{36012032-5C61-17CA-AC07-15861E0CF265}"/>
                </a:ext>
              </a:extLst>
            </p:cNvPr>
            <p:cNvSpPr/>
            <p:nvPr/>
          </p:nvSpPr>
          <p:spPr>
            <a:xfrm>
              <a:off x="2765928" y="4488682"/>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2" name="Rectangle 101">
              <a:extLst>
                <a:ext uri="{FF2B5EF4-FFF2-40B4-BE49-F238E27FC236}">
                  <a16:creationId xmlns:a16="http://schemas.microsoft.com/office/drawing/2014/main" id="{ECE5A814-AD95-650D-48F7-FD468B50B618}"/>
                </a:ext>
              </a:extLst>
            </p:cNvPr>
            <p:cNvSpPr/>
            <p:nvPr/>
          </p:nvSpPr>
          <p:spPr>
            <a:xfrm>
              <a:off x="3417004" y="5255662"/>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3" name="Rectangle 102">
              <a:extLst>
                <a:ext uri="{FF2B5EF4-FFF2-40B4-BE49-F238E27FC236}">
                  <a16:creationId xmlns:a16="http://schemas.microsoft.com/office/drawing/2014/main" id="{D741EBF8-60BE-E943-506D-05ACB52D83F0}"/>
                </a:ext>
              </a:extLst>
            </p:cNvPr>
            <p:cNvSpPr/>
            <p:nvPr/>
          </p:nvSpPr>
          <p:spPr>
            <a:xfrm>
              <a:off x="4047198" y="5266867"/>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4" name="Rectangle 103">
              <a:extLst>
                <a:ext uri="{FF2B5EF4-FFF2-40B4-BE49-F238E27FC236}">
                  <a16:creationId xmlns:a16="http://schemas.microsoft.com/office/drawing/2014/main" id="{C85BF640-767A-31DE-CB63-D1BA069353A2}"/>
                </a:ext>
              </a:extLst>
            </p:cNvPr>
            <p:cNvSpPr/>
            <p:nvPr/>
          </p:nvSpPr>
          <p:spPr>
            <a:xfrm>
              <a:off x="4657644" y="5249346"/>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5" name="Rectangle 104">
              <a:extLst>
                <a:ext uri="{FF2B5EF4-FFF2-40B4-BE49-F238E27FC236}">
                  <a16:creationId xmlns:a16="http://schemas.microsoft.com/office/drawing/2014/main" id="{9D81FCB1-9B0F-37CF-8DA9-ECCDACD76A1A}"/>
                </a:ext>
              </a:extLst>
            </p:cNvPr>
            <p:cNvSpPr/>
            <p:nvPr/>
          </p:nvSpPr>
          <p:spPr>
            <a:xfrm>
              <a:off x="3943245" y="2632539"/>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6" name="Rectangle 105">
              <a:extLst>
                <a:ext uri="{FF2B5EF4-FFF2-40B4-BE49-F238E27FC236}">
                  <a16:creationId xmlns:a16="http://schemas.microsoft.com/office/drawing/2014/main" id="{96634A8E-B3C6-E097-EBDB-742785DFC620}"/>
                </a:ext>
              </a:extLst>
            </p:cNvPr>
            <p:cNvSpPr/>
            <p:nvPr/>
          </p:nvSpPr>
          <p:spPr>
            <a:xfrm>
              <a:off x="4514342" y="2642832"/>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8" name="Rectangle 107">
              <a:extLst>
                <a:ext uri="{FF2B5EF4-FFF2-40B4-BE49-F238E27FC236}">
                  <a16:creationId xmlns:a16="http://schemas.microsoft.com/office/drawing/2014/main" id="{92D40125-E0B8-7361-05D8-92A37993F344}"/>
                </a:ext>
              </a:extLst>
            </p:cNvPr>
            <p:cNvSpPr/>
            <p:nvPr/>
          </p:nvSpPr>
          <p:spPr>
            <a:xfrm>
              <a:off x="5138311" y="3370575"/>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9" name="Rectangle 108">
              <a:extLst>
                <a:ext uri="{FF2B5EF4-FFF2-40B4-BE49-F238E27FC236}">
                  <a16:creationId xmlns:a16="http://schemas.microsoft.com/office/drawing/2014/main" id="{E157E48D-0B5A-2D85-E450-6579CE7BD910}"/>
                </a:ext>
              </a:extLst>
            </p:cNvPr>
            <p:cNvSpPr/>
            <p:nvPr/>
          </p:nvSpPr>
          <p:spPr>
            <a:xfrm>
              <a:off x="5138311" y="3951498"/>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0" name="Rectangle 109">
              <a:extLst>
                <a:ext uri="{FF2B5EF4-FFF2-40B4-BE49-F238E27FC236}">
                  <a16:creationId xmlns:a16="http://schemas.microsoft.com/office/drawing/2014/main" id="{505D0A43-397D-7E6F-C1EE-AA2F0E3185A4}"/>
                </a:ext>
              </a:extLst>
            </p:cNvPr>
            <p:cNvSpPr/>
            <p:nvPr/>
          </p:nvSpPr>
          <p:spPr>
            <a:xfrm>
              <a:off x="5159999" y="4551705"/>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1" name="Rectangle 110">
              <a:extLst>
                <a:ext uri="{FF2B5EF4-FFF2-40B4-BE49-F238E27FC236}">
                  <a16:creationId xmlns:a16="http://schemas.microsoft.com/office/drawing/2014/main" id="{BE67CFB1-395B-2BE4-4C65-32C788AD2139}"/>
                </a:ext>
              </a:extLst>
            </p:cNvPr>
            <p:cNvSpPr/>
            <p:nvPr/>
          </p:nvSpPr>
          <p:spPr>
            <a:xfrm>
              <a:off x="5167734" y="4939497"/>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58" name="Group 57">
            <a:extLst>
              <a:ext uri="{FF2B5EF4-FFF2-40B4-BE49-F238E27FC236}">
                <a16:creationId xmlns:a16="http://schemas.microsoft.com/office/drawing/2014/main" id="{91AB7794-5626-5C62-458F-7E8B6AE6A301}"/>
              </a:ext>
            </a:extLst>
          </p:cNvPr>
          <p:cNvGrpSpPr/>
          <p:nvPr/>
        </p:nvGrpSpPr>
        <p:grpSpPr>
          <a:xfrm>
            <a:off x="5357246" y="2783751"/>
            <a:ext cx="2340596" cy="2211097"/>
            <a:chOff x="5553115" y="2865422"/>
            <a:chExt cx="2340596" cy="2211097"/>
          </a:xfrm>
        </p:grpSpPr>
        <p:sp>
          <p:nvSpPr>
            <p:cNvPr id="8" name="Oval 7">
              <a:extLst>
                <a:ext uri="{FF2B5EF4-FFF2-40B4-BE49-F238E27FC236}">
                  <a16:creationId xmlns:a16="http://schemas.microsoft.com/office/drawing/2014/main" id="{8D12BC74-BA75-39B3-FB00-5E34123BBF81}"/>
                </a:ext>
              </a:extLst>
            </p:cNvPr>
            <p:cNvSpPr/>
            <p:nvPr/>
          </p:nvSpPr>
          <p:spPr>
            <a:xfrm>
              <a:off x="5902866" y="3140446"/>
              <a:ext cx="1678938" cy="1678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Rectangle 40">
              <a:extLst>
                <a:ext uri="{FF2B5EF4-FFF2-40B4-BE49-F238E27FC236}">
                  <a16:creationId xmlns:a16="http://schemas.microsoft.com/office/drawing/2014/main" id="{7391CF41-06F5-F609-C561-E523170A4728}"/>
                </a:ext>
              </a:extLst>
            </p:cNvPr>
            <p:cNvSpPr/>
            <p:nvPr/>
          </p:nvSpPr>
          <p:spPr>
            <a:xfrm>
              <a:off x="6309700" y="3471576"/>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2" name="Rectangle 41">
              <a:extLst>
                <a:ext uri="{FF2B5EF4-FFF2-40B4-BE49-F238E27FC236}">
                  <a16:creationId xmlns:a16="http://schemas.microsoft.com/office/drawing/2014/main" id="{24D5DA41-146F-73D8-8EEA-643CF833FA8D}"/>
                </a:ext>
              </a:extLst>
            </p:cNvPr>
            <p:cNvSpPr/>
            <p:nvPr/>
          </p:nvSpPr>
          <p:spPr>
            <a:xfrm>
              <a:off x="6102986" y="3848292"/>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3" name="Rectangle 42">
              <a:extLst>
                <a:ext uri="{FF2B5EF4-FFF2-40B4-BE49-F238E27FC236}">
                  <a16:creationId xmlns:a16="http://schemas.microsoft.com/office/drawing/2014/main" id="{2552826B-175F-2894-6862-D0131797FDF5}"/>
                </a:ext>
              </a:extLst>
            </p:cNvPr>
            <p:cNvSpPr/>
            <p:nvPr/>
          </p:nvSpPr>
          <p:spPr>
            <a:xfrm>
              <a:off x="6201104" y="4304532"/>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4" name="Rectangle 43">
              <a:extLst>
                <a:ext uri="{FF2B5EF4-FFF2-40B4-BE49-F238E27FC236}">
                  <a16:creationId xmlns:a16="http://schemas.microsoft.com/office/drawing/2014/main" id="{25E88C07-B7A0-E44C-BFCF-32D8D55DF0C5}"/>
                </a:ext>
              </a:extLst>
            </p:cNvPr>
            <p:cNvSpPr/>
            <p:nvPr/>
          </p:nvSpPr>
          <p:spPr>
            <a:xfrm>
              <a:off x="6505936" y="4583220"/>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5" name="Rectangle 44">
              <a:extLst>
                <a:ext uri="{FF2B5EF4-FFF2-40B4-BE49-F238E27FC236}">
                  <a16:creationId xmlns:a16="http://schemas.microsoft.com/office/drawing/2014/main" id="{8BBDD539-D2A9-7675-535F-6124B098DC0E}"/>
                </a:ext>
              </a:extLst>
            </p:cNvPr>
            <p:cNvSpPr/>
            <p:nvPr/>
          </p:nvSpPr>
          <p:spPr>
            <a:xfrm>
              <a:off x="6960236" y="4481478"/>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6" name="Rectangle 45">
              <a:extLst>
                <a:ext uri="{FF2B5EF4-FFF2-40B4-BE49-F238E27FC236}">
                  <a16:creationId xmlns:a16="http://schemas.microsoft.com/office/drawing/2014/main" id="{F56A05C8-F1AE-A8F9-5374-315B01512C2C}"/>
                </a:ext>
              </a:extLst>
            </p:cNvPr>
            <p:cNvSpPr/>
            <p:nvPr/>
          </p:nvSpPr>
          <p:spPr>
            <a:xfrm>
              <a:off x="7211061" y="4127333"/>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7" name="Rectangle 46">
              <a:extLst>
                <a:ext uri="{FF2B5EF4-FFF2-40B4-BE49-F238E27FC236}">
                  <a16:creationId xmlns:a16="http://schemas.microsoft.com/office/drawing/2014/main" id="{0B0C5512-9414-59D6-7F78-1EEBDD66AF98}"/>
                </a:ext>
              </a:extLst>
            </p:cNvPr>
            <p:cNvSpPr/>
            <p:nvPr/>
          </p:nvSpPr>
          <p:spPr>
            <a:xfrm>
              <a:off x="7156472" y="3698708"/>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8" name="Rectangle 47">
              <a:extLst>
                <a:ext uri="{FF2B5EF4-FFF2-40B4-BE49-F238E27FC236}">
                  <a16:creationId xmlns:a16="http://schemas.microsoft.com/office/drawing/2014/main" id="{19C9F8CC-5C62-9A62-205A-56C44CBA133B}"/>
                </a:ext>
              </a:extLst>
            </p:cNvPr>
            <p:cNvSpPr/>
            <p:nvPr/>
          </p:nvSpPr>
          <p:spPr>
            <a:xfrm>
              <a:off x="6897476" y="3422382"/>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9" name="Cross 48">
              <a:extLst>
                <a:ext uri="{FF2B5EF4-FFF2-40B4-BE49-F238E27FC236}">
                  <a16:creationId xmlns:a16="http://schemas.microsoft.com/office/drawing/2014/main" id="{42CA45BE-F91B-07E7-350C-2EBA431878D0}"/>
                </a:ext>
              </a:extLst>
            </p:cNvPr>
            <p:cNvSpPr/>
            <p:nvPr/>
          </p:nvSpPr>
          <p:spPr>
            <a:xfrm>
              <a:off x="5798589" y="314044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0" name="Cross 49">
              <a:extLst>
                <a:ext uri="{FF2B5EF4-FFF2-40B4-BE49-F238E27FC236}">
                  <a16:creationId xmlns:a16="http://schemas.microsoft.com/office/drawing/2014/main" id="{9ECB5887-355A-DA27-F801-2AEB15C7AB3D}"/>
                </a:ext>
              </a:extLst>
            </p:cNvPr>
            <p:cNvSpPr/>
            <p:nvPr/>
          </p:nvSpPr>
          <p:spPr>
            <a:xfrm>
              <a:off x="5553115" y="3706983"/>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1" name="Cross 50">
              <a:extLst>
                <a:ext uri="{FF2B5EF4-FFF2-40B4-BE49-F238E27FC236}">
                  <a16:creationId xmlns:a16="http://schemas.microsoft.com/office/drawing/2014/main" id="{0FB56B4C-B668-0C44-9E35-8095D7CF0571}"/>
                </a:ext>
              </a:extLst>
            </p:cNvPr>
            <p:cNvSpPr/>
            <p:nvPr/>
          </p:nvSpPr>
          <p:spPr>
            <a:xfrm>
              <a:off x="6381649" y="2865422"/>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2" name="Cross 51">
              <a:extLst>
                <a:ext uri="{FF2B5EF4-FFF2-40B4-BE49-F238E27FC236}">
                  <a16:creationId xmlns:a16="http://schemas.microsoft.com/office/drawing/2014/main" id="{38EB979B-8B9F-C4A4-25A2-0D586B4A840C}"/>
                </a:ext>
              </a:extLst>
            </p:cNvPr>
            <p:cNvSpPr/>
            <p:nvPr/>
          </p:nvSpPr>
          <p:spPr>
            <a:xfrm>
              <a:off x="7186442" y="293111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3" name="Cross 52">
              <a:extLst>
                <a:ext uri="{FF2B5EF4-FFF2-40B4-BE49-F238E27FC236}">
                  <a16:creationId xmlns:a16="http://schemas.microsoft.com/office/drawing/2014/main" id="{247E34A3-6A39-5032-F8C4-15A6BBFC1041}"/>
                </a:ext>
              </a:extLst>
            </p:cNvPr>
            <p:cNvSpPr/>
            <p:nvPr/>
          </p:nvSpPr>
          <p:spPr>
            <a:xfrm>
              <a:off x="7639257" y="3376297"/>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4" name="Cross 53">
              <a:extLst>
                <a:ext uri="{FF2B5EF4-FFF2-40B4-BE49-F238E27FC236}">
                  <a16:creationId xmlns:a16="http://schemas.microsoft.com/office/drawing/2014/main" id="{FB1468BE-D5FD-3BA6-4737-F8231921AD76}"/>
                </a:ext>
              </a:extLst>
            </p:cNvPr>
            <p:cNvSpPr/>
            <p:nvPr/>
          </p:nvSpPr>
          <p:spPr>
            <a:xfrm>
              <a:off x="7648237" y="409564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5" name="Cross 54">
              <a:extLst>
                <a:ext uri="{FF2B5EF4-FFF2-40B4-BE49-F238E27FC236}">
                  <a16:creationId xmlns:a16="http://schemas.microsoft.com/office/drawing/2014/main" id="{AB8C15A3-A9D0-1769-D001-B41A423EB7D6}"/>
                </a:ext>
              </a:extLst>
            </p:cNvPr>
            <p:cNvSpPr/>
            <p:nvPr/>
          </p:nvSpPr>
          <p:spPr>
            <a:xfrm>
              <a:off x="7254590" y="4712447"/>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6" name="Cross 55">
              <a:extLst>
                <a:ext uri="{FF2B5EF4-FFF2-40B4-BE49-F238E27FC236}">
                  <a16:creationId xmlns:a16="http://schemas.microsoft.com/office/drawing/2014/main" id="{D4FDBCFC-84B0-AA40-ED9B-C42C29506A66}"/>
                </a:ext>
              </a:extLst>
            </p:cNvPr>
            <p:cNvSpPr/>
            <p:nvPr/>
          </p:nvSpPr>
          <p:spPr>
            <a:xfrm>
              <a:off x="5722676" y="4460495"/>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7" name="Cross 56">
              <a:extLst>
                <a:ext uri="{FF2B5EF4-FFF2-40B4-BE49-F238E27FC236}">
                  <a16:creationId xmlns:a16="http://schemas.microsoft.com/office/drawing/2014/main" id="{8A76E471-3ED3-EAFA-649C-E7ED5403D207}"/>
                </a:ext>
              </a:extLst>
            </p:cNvPr>
            <p:cNvSpPr/>
            <p:nvPr/>
          </p:nvSpPr>
          <p:spPr>
            <a:xfrm>
              <a:off x="6316504" y="4831045"/>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75150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6 1.11111E-6 L 0.17726 0.00111 " pathEditMode="relative" rAng="0" ptsTypes="AA">
                                      <p:cBhvr>
                                        <p:cTn id="6" dur="2000" fill="hold"/>
                                        <p:tgtEl>
                                          <p:spTgt spid="40"/>
                                        </p:tgtEl>
                                        <p:attrNameLst>
                                          <p:attrName>ppt_x</p:attrName>
                                          <p:attrName>ppt_y</p:attrName>
                                        </p:attrNameLst>
                                      </p:cBhvr>
                                      <p:rCtr x="8854" y="56"/>
                                    </p:animMotion>
                                  </p:childTnLst>
                                </p:cTn>
                              </p:par>
                              <p:par>
                                <p:cTn id="7" presetID="42" presetClass="path" presetSubtype="0" accel="50000" decel="50000" fill="hold" nodeType="withEffect">
                                  <p:stCondLst>
                                    <p:cond delay="0"/>
                                  </p:stCondLst>
                                  <p:childTnLst>
                                    <p:animMotion origin="layout" path="M 1.11111E-6 4.44444E-6 L -0.15712 0.00472 " pathEditMode="relative" rAng="0" ptsTypes="AA">
                                      <p:cBhvr>
                                        <p:cTn id="8" dur="2000" fill="hold"/>
                                        <p:tgtEl>
                                          <p:spTgt spid="58"/>
                                        </p:tgtEl>
                                        <p:attrNameLst>
                                          <p:attrName>ppt_x</p:attrName>
                                          <p:attrName>ppt_y</p:attrName>
                                        </p:attrNameLst>
                                      </p:cBhvr>
                                      <p:rCtr x="-7865" y="222"/>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4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60"/>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535FD-399F-15DA-6417-AC07CF2A4346}"/>
              </a:ext>
            </a:extLst>
          </p:cNvPr>
          <p:cNvSpPr>
            <a:spLocks noGrp="1"/>
          </p:cNvSpPr>
          <p:nvPr>
            <p:ph type="title"/>
          </p:nvPr>
        </p:nvSpPr>
        <p:spPr/>
        <p:txBody>
          <a:bodyPr/>
          <a:lstStyle/>
          <a:p>
            <a:r>
              <a:rPr lang="pt-BR" dirty="0"/>
              <a:t>Operações de União, Intersecção e Diferença</a:t>
            </a:r>
          </a:p>
        </p:txBody>
      </p:sp>
      <p:sp>
        <p:nvSpPr>
          <p:cNvPr id="3" name="Text Placeholder 2">
            <a:extLst>
              <a:ext uri="{FF2B5EF4-FFF2-40B4-BE49-F238E27FC236}">
                <a16:creationId xmlns:a16="http://schemas.microsoft.com/office/drawing/2014/main" id="{672D1936-6D65-C425-C2C2-6B3CB9ABCB0B}"/>
              </a:ext>
            </a:extLst>
          </p:cNvPr>
          <p:cNvSpPr>
            <a:spLocks noGrp="1"/>
          </p:cNvSpPr>
          <p:nvPr>
            <p:ph type="body" idx="1"/>
          </p:nvPr>
        </p:nvSpPr>
        <p:spPr/>
        <p:txBody>
          <a:bodyPr/>
          <a:lstStyle/>
          <a:p>
            <a:r>
              <a:rPr lang="pt-BR" dirty="0"/>
              <a:t>Da mesma forma que fazíamos operações entre duas geometrias em 2D, podemos fazer em 3D.</a:t>
            </a:r>
          </a:p>
          <a:p>
            <a:r>
              <a:rPr lang="pt-BR" dirty="0"/>
              <a:t>Vamos criar um octaedro para fazer operações com a esfera.</a:t>
            </a:r>
          </a:p>
        </p:txBody>
      </p:sp>
      <p:sp>
        <p:nvSpPr>
          <p:cNvPr id="4" name="Slide Number Placeholder 3">
            <a:extLst>
              <a:ext uri="{FF2B5EF4-FFF2-40B4-BE49-F238E27FC236}">
                <a16:creationId xmlns:a16="http://schemas.microsoft.com/office/drawing/2014/main" id="{F7CBD626-93F0-8049-493D-D17CE2E79F3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6</a:t>
            </a:fld>
            <a:endParaRPr lang="pt-BR"/>
          </a:p>
        </p:txBody>
      </p:sp>
      <p:sp>
        <p:nvSpPr>
          <p:cNvPr id="12" name="TextBox 11">
            <a:extLst>
              <a:ext uri="{FF2B5EF4-FFF2-40B4-BE49-F238E27FC236}">
                <a16:creationId xmlns:a16="http://schemas.microsoft.com/office/drawing/2014/main" id="{D3EC5B1F-4AE9-6D76-F7AD-A7CCC38E2E38}"/>
              </a:ext>
            </a:extLst>
          </p:cNvPr>
          <p:cNvSpPr txBox="1"/>
          <p:nvPr/>
        </p:nvSpPr>
        <p:spPr>
          <a:xfrm>
            <a:off x="541665" y="2025235"/>
            <a:ext cx="8211787" cy="2308324"/>
          </a:xfrm>
          <a:prstGeom prst="rect">
            <a:avLst/>
          </a:prstGeom>
          <a:solidFill>
            <a:schemeClr val="tx1"/>
          </a:solidFill>
        </p:spPr>
        <p:txBody>
          <a:bodyPr wrap="square">
            <a:spAutoFit/>
          </a:bodyPr>
          <a:lstStyle/>
          <a:p>
            <a:r>
              <a:rPr lang="en-US" sz="1200" b="1" noProof="1">
                <a:solidFill>
                  <a:srgbClr val="569CD6"/>
                </a:solidFill>
                <a:effectLst/>
                <a:latin typeface="Courier New" panose="02070309020205020404" pitchFamily="49" charset="0"/>
                <a:cs typeface="Courier New" panose="02070309020205020404" pitchFamily="49" charset="0"/>
              </a:rPr>
              <a:t>float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DCDCAA"/>
                </a:solidFill>
                <a:effectLst/>
                <a:latin typeface="Courier New" panose="02070309020205020404" pitchFamily="49" charset="0"/>
                <a:cs typeface="Courier New" panose="02070309020205020404" pitchFamily="49" charset="0"/>
              </a:rPr>
              <a:t>sdOctahedron</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vec3 </a:t>
            </a:r>
            <a:r>
              <a:rPr lang="en-US" sz="1200" b="1" noProof="1">
                <a:solidFill>
                  <a:srgbClr val="9A9A9A"/>
                </a:solidFill>
                <a:effectLst/>
                <a:latin typeface="Courier New" panose="02070309020205020404" pitchFamily="49" charset="0"/>
                <a:cs typeface="Courier New" panose="02070309020205020404" pitchFamily="49" charset="0"/>
              </a:rPr>
              <a:t>p</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569CD6"/>
                </a:solidFill>
                <a:effectLst/>
                <a:latin typeface="Courier New" panose="02070309020205020404" pitchFamily="49" charset="0"/>
                <a:cs typeface="Courier New" panose="02070309020205020404" pitchFamily="49" charset="0"/>
              </a:rPr>
              <a:t>float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9A9A9A"/>
                </a:solidFill>
                <a:effectLst/>
                <a:latin typeface="Courier New" panose="02070309020205020404" pitchFamily="49" charset="0"/>
                <a:cs typeface="Courier New" panose="02070309020205020404" pitchFamily="49" charset="0"/>
              </a:rPr>
              <a:t>s</a:t>
            </a:r>
            <a:r>
              <a:rPr lang="en-US" sz="1200" b="1" noProof="1">
                <a:solidFill>
                  <a:srgbClr val="B4B4B4"/>
                </a:solidFill>
                <a:effectLst/>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a:p>
            <a:r>
              <a:rPr lang="en-US" sz="1200" b="1" noProof="1">
                <a:solidFill>
                  <a:srgbClr val="DADADA"/>
                </a:solidFill>
                <a:effectLst/>
                <a:latin typeface="Courier New" panose="02070309020205020404" pitchFamily="49" charset="0"/>
                <a:cs typeface="Courier New" panose="02070309020205020404" pitchFamily="49" charset="0"/>
              </a:rPr>
              <a:t>  p </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DCDCAA"/>
                </a:solidFill>
                <a:effectLst/>
                <a:latin typeface="Courier New" panose="02070309020205020404" pitchFamily="49" charset="0"/>
                <a:cs typeface="Courier New" panose="02070309020205020404" pitchFamily="49" charset="0"/>
              </a:rPr>
              <a:t>abs</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p</a:t>
            </a:r>
            <a:r>
              <a:rPr lang="en-US" sz="1200" b="1" noProof="1">
                <a:solidFill>
                  <a:srgbClr val="B4B4B4"/>
                </a:solidFill>
                <a:effectLst/>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a:p>
            <a:r>
              <a:rPr lang="en-US" sz="1200" b="1" noProof="1">
                <a:solidFill>
                  <a:srgbClr val="D8A0DF"/>
                </a:solidFill>
                <a:effectLst/>
                <a:latin typeface="Courier New" panose="02070309020205020404" pitchFamily="49" charset="0"/>
                <a:cs typeface="Courier New" panose="02070309020205020404" pitchFamily="49" charset="0"/>
              </a:rPr>
              <a:t>  return</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9CDCFE"/>
                </a:solidFill>
                <a:effectLst/>
                <a:latin typeface="Courier New" panose="02070309020205020404" pitchFamily="49" charset="0"/>
                <a:cs typeface="Courier New" panose="02070309020205020404" pitchFamily="49" charset="0"/>
              </a:rPr>
              <a:t>p</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9CDCFE"/>
                </a:solidFill>
                <a:effectLst/>
                <a:latin typeface="Courier New" panose="02070309020205020404" pitchFamily="49" charset="0"/>
                <a:cs typeface="Courier New" panose="02070309020205020404" pitchFamily="49" charset="0"/>
              </a:rPr>
              <a:t>x</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9CDCFE"/>
                </a:solidFill>
                <a:effectLst/>
                <a:latin typeface="Courier New" panose="02070309020205020404" pitchFamily="49" charset="0"/>
                <a:cs typeface="Courier New" panose="02070309020205020404" pitchFamily="49" charset="0"/>
              </a:rPr>
              <a:t>p</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9CDCFE"/>
                </a:solidFill>
                <a:effectLst/>
                <a:latin typeface="Courier New" panose="02070309020205020404" pitchFamily="49" charset="0"/>
                <a:cs typeface="Courier New" panose="02070309020205020404" pitchFamily="49" charset="0"/>
              </a:rPr>
              <a:t>y</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9CDCFE"/>
                </a:solidFill>
                <a:effectLst/>
                <a:latin typeface="Courier New" panose="02070309020205020404" pitchFamily="49" charset="0"/>
                <a:cs typeface="Courier New" panose="02070309020205020404" pitchFamily="49" charset="0"/>
              </a:rPr>
              <a:t>p</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9CDCFE"/>
                </a:solidFill>
                <a:effectLst/>
                <a:latin typeface="Courier New" panose="02070309020205020404" pitchFamily="49" charset="0"/>
                <a:cs typeface="Courier New" panose="02070309020205020404" pitchFamily="49" charset="0"/>
              </a:rPr>
              <a:t>z</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s</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effectLst/>
                <a:latin typeface="Courier New" panose="02070309020205020404" pitchFamily="49" charset="0"/>
                <a:cs typeface="Courier New" panose="02070309020205020404" pitchFamily="49" charset="0"/>
              </a:rPr>
              <a:t>0.57735027</a:t>
            </a:r>
            <a:r>
              <a:rPr lang="en-US" sz="1200" b="1" noProof="1">
                <a:solidFill>
                  <a:srgbClr val="B4B4B4"/>
                </a:solidFill>
                <a:effectLst/>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a:p>
            <a:r>
              <a:rPr lang="en-US" sz="1200" b="1" noProof="1">
                <a:solidFill>
                  <a:srgbClr val="B4B4B4"/>
                </a:solidFill>
                <a:effectLst/>
                <a:latin typeface="Courier New" panose="02070309020205020404" pitchFamily="49" charset="0"/>
                <a:cs typeface="Courier New" panose="02070309020205020404" pitchFamily="49" charset="0"/>
              </a:rPr>
              <a:t>}</a:t>
            </a:r>
          </a:p>
          <a:p>
            <a:endParaRPr lang="en-US" sz="1200" b="1" noProof="1">
              <a:solidFill>
                <a:srgbClr val="B4B4B4"/>
              </a:solidFill>
              <a:latin typeface="Courier New" panose="02070309020205020404" pitchFamily="49" charset="0"/>
              <a:cs typeface="Courier New" panose="02070309020205020404" pitchFamily="49" charset="0"/>
            </a:endParaRPr>
          </a:p>
          <a:p>
            <a:r>
              <a:rPr lang="en-US" sz="1200" b="1" noProof="1">
                <a:solidFill>
                  <a:srgbClr val="DADADA"/>
                </a:solidFill>
                <a:effectLst/>
                <a:latin typeface="Courier New" panose="02070309020205020404" pitchFamily="49" charset="0"/>
                <a:cs typeface="Courier New" panose="02070309020205020404" pitchFamily="49" charset="0"/>
              </a:rPr>
              <a:t>vec4 </a:t>
            </a:r>
            <a:r>
              <a:rPr lang="en-US" sz="1200" b="1" noProof="1">
                <a:solidFill>
                  <a:srgbClr val="DCDCAA"/>
                </a:solidFill>
                <a:effectLst/>
                <a:latin typeface="Courier New" panose="02070309020205020404" pitchFamily="49" charset="0"/>
                <a:cs typeface="Courier New" panose="02070309020205020404" pitchFamily="49" charset="0"/>
              </a:rPr>
              <a:t>sdScene</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vec3 </a:t>
            </a:r>
            <a:r>
              <a:rPr lang="en-US" sz="1200" b="1" noProof="1">
                <a:solidFill>
                  <a:srgbClr val="9A9A9A"/>
                </a:solidFill>
                <a:effectLst/>
                <a:latin typeface="Courier New" panose="02070309020205020404" pitchFamily="49" charset="0"/>
                <a:cs typeface="Courier New" panose="02070309020205020404" pitchFamily="49" charset="0"/>
              </a:rPr>
              <a:t>p</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4B4B4"/>
                </a:solidFill>
                <a:effectLst/>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a:p>
            <a:r>
              <a:rPr lang="en-US" sz="1200" b="1" noProof="1">
                <a:solidFill>
                  <a:srgbClr val="DADADA"/>
                </a:solidFill>
                <a:effectLst/>
                <a:latin typeface="Courier New" panose="02070309020205020404" pitchFamily="49" charset="0"/>
                <a:cs typeface="Courier New" panose="02070309020205020404" pitchFamily="49" charset="0"/>
              </a:rPr>
              <a:t>  vec4 sphere </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DCDCAA"/>
                </a:solidFill>
                <a:effectLst/>
                <a:latin typeface="Courier New" panose="02070309020205020404" pitchFamily="49" charset="0"/>
                <a:cs typeface="Courier New" panose="02070309020205020404" pitchFamily="49" charset="0"/>
              </a:rPr>
              <a:t>vec4</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CDCAA"/>
                </a:solidFill>
                <a:effectLst/>
                <a:latin typeface="Courier New" panose="02070309020205020404" pitchFamily="49" charset="0"/>
                <a:cs typeface="Courier New" panose="02070309020205020404" pitchFamily="49" charset="0"/>
              </a:rPr>
              <a:t>vec3</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effectLst/>
                <a:latin typeface="Courier New" panose="02070309020205020404" pitchFamily="49" charset="0"/>
                <a:cs typeface="Courier New" panose="02070309020205020404" pitchFamily="49" charset="0"/>
              </a:rPr>
              <a:t>0.1</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5CEA8"/>
                </a:solidFill>
                <a:effectLst/>
                <a:latin typeface="Courier New" panose="02070309020205020404" pitchFamily="49" charset="0"/>
                <a:cs typeface="Courier New" panose="02070309020205020404" pitchFamily="49" charset="0"/>
              </a:rPr>
              <a:t>0.9</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5CEA8"/>
                </a:solidFill>
                <a:effectLst/>
                <a:latin typeface="Courier New" panose="02070309020205020404" pitchFamily="49" charset="0"/>
                <a:cs typeface="Courier New" panose="02070309020205020404" pitchFamily="49" charset="0"/>
              </a:rPr>
              <a:t>0.3</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DCDCAA"/>
                </a:solidFill>
                <a:effectLst/>
                <a:latin typeface="Courier New" panose="02070309020205020404" pitchFamily="49" charset="0"/>
                <a:cs typeface="Courier New" panose="02070309020205020404" pitchFamily="49" charset="0"/>
              </a:rPr>
              <a:t>sdSphere</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p </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DCDCAA"/>
                </a:solidFill>
                <a:effectLst/>
                <a:latin typeface="Courier New" panose="02070309020205020404" pitchFamily="49" charset="0"/>
                <a:cs typeface="Courier New" panose="02070309020205020404" pitchFamily="49" charset="0"/>
              </a:rPr>
              <a:t>vec3</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effectLst/>
                <a:latin typeface="Courier New" panose="02070309020205020404" pitchFamily="49" charset="0"/>
                <a:cs typeface="Courier New" panose="02070309020205020404" pitchFamily="49" charset="0"/>
              </a:rPr>
              <a:t>2.5</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5CEA8"/>
                </a:solidFill>
                <a:effectLst/>
                <a:latin typeface="Courier New" panose="02070309020205020404" pitchFamily="49" charset="0"/>
                <a:cs typeface="Courier New" panose="02070309020205020404" pitchFamily="49" charset="0"/>
              </a:rPr>
              <a:t>0</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effectLst/>
                <a:latin typeface="Courier New" panose="02070309020205020404" pitchFamily="49" charset="0"/>
                <a:cs typeface="Courier New" panose="02070309020205020404" pitchFamily="49" charset="0"/>
              </a:rPr>
              <a:t>2</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5CEA8"/>
                </a:solidFill>
                <a:effectLst/>
                <a:latin typeface="Courier New" panose="02070309020205020404" pitchFamily="49" charset="0"/>
                <a:cs typeface="Courier New" panose="02070309020205020404" pitchFamily="49" charset="0"/>
              </a:rPr>
              <a:t>2.0</a:t>
            </a:r>
            <a:r>
              <a:rPr lang="en-US" sz="1200" b="1" noProof="1">
                <a:solidFill>
                  <a:srgbClr val="B4B4B4"/>
                </a:solidFill>
                <a:effectLst/>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a:p>
            <a:r>
              <a:rPr lang="en-US" sz="1200" b="1" noProof="1">
                <a:solidFill>
                  <a:srgbClr val="DADADA"/>
                </a:solidFill>
                <a:effectLst/>
                <a:latin typeface="Courier New" panose="02070309020205020404" pitchFamily="49" charset="0"/>
                <a:cs typeface="Courier New" panose="02070309020205020404" pitchFamily="49" charset="0"/>
              </a:rPr>
              <a:t>  vec4 octahedron </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DCDCAA"/>
                </a:solidFill>
                <a:effectLst/>
                <a:latin typeface="Courier New" panose="02070309020205020404" pitchFamily="49" charset="0"/>
                <a:cs typeface="Courier New" panose="02070309020205020404" pitchFamily="49" charset="0"/>
              </a:rPr>
              <a:t>vec4</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CDCAA"/>
                </a:solidFill>
                <a:effectLst/>
                <a:latin typeface="Courier New" panose="02070309020205020404" pitchFamily="49" charset="0"/>
                <a:cs typeface="Courier New" panose="02070309020205020404" pitchFamily="49" charset="0"/>
              </a:rPr>
              <a:t>vec3</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effectLst/>
                <a:latin typeface="Courier New" panose="02070309020205020404" pitchFamily="49" charset="0"/>
                <a:cs typeface="Courier New" panose="02070309020205020404" pitchFamily="49" charset="0"/>
              </a:rPr>
              <a:t>0.1</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5CEA8"/>
                </a:solidFill>
                <a:effectLst/>
                <a:latin typeface="Courier New" panose="02070309020205020404" pitchFamily="49" charset="0"/>
                <a:cs typeface="Courier New" panose="02070309020205020404" pitchFamily="49" charset="0"/>
              </a:rPr>
              <a:t>0.3</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5CEA8"/>
                </a:solidFill>
                <a:effectLst/>
                <a:latin typeface="Courier New" panose="02070309020205020404" pitchFamily="49" charset="0"/>
                <a:cs typeface="Courier New" panose="02070309020205020404" pitchFamily="49" charset="0"/>
              </a:rPr>
              <a:t>0.9</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DCDCAA"/>
                </a:solidFill>
                <a:effectLst/>
                <a:latin typeface="Courier New" panose="02070309020205020404" pitchFamily="49" charset="0"/>
                <a:cs typeface="Courier New" panose="02070309020205020404" pitchFamily="49" charset="0"/>
              </a:rPr>
              <a:t>sdOctahedron</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p </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DCDCAA"/>
                </a:solidFill>
                <a:effectLst/>
                <a:latin typeface="Courier New" panose="02070309020205020404" pitchFamily="49" charset="0"/>
                <a:cs typeface="Courier New" panose="02070309020205020404" pitchFamily="49" charset="0"/>
              </a:rPr>
              <a:t>vec3</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effectLst/>
                <a:latin typeface="Courier New" panose="02070309020205020404" pitchFamily="49" charset="0"/>
                <a:cs typeface="Courier New" panose="02070309020205020404" pitchFamily="49" charset="0"/>
              </a:rPr>
              <a:t>2.5</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5CEA8"/>
                </a:solidFill>
                <a:effectLst/>
                <a:latin typeface="Courier New" panose="02070309020205020404" pitchFamily="49" charset="0"/>
                <a:cs typeface="Courier New" panose="02070309020205020404" pitchFamily="49" charset="0"/>
              </a:rPr>
              <a:t>0</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effectLst/>
                <a:latin typeface="Courier New" panose="02070309020205020404" pitchFamily="49" charset="0"/>
                <a:cs typeface="Courier New" panose="02070309020205020404" pitchFamily="49" charset="0"/>
              </a:rPr>
              <a:t>2</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5CEA8"/>
                </a:solidFill>
                <a:effectLst/>
                <a:latin typeface="Courier New" panose="02070309020205020404" pitchFamily="49" charset="0"/>
                <a:cs typeface="Courier New" panose="02070309020205020404" pitchFamily="49" charset="0"/>
              </a:rPr>
              <a:t>2.5</a:t>
            </a:r>
            <a:r>
              <a:rPr lang="en-US" sz="1200" b="1" noProof="1">
                <a:solidFill>
                  <a:srgbClr val="B4B4B4"/>
                </a:solidFill>
                <a:effectLst/>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a:p>
            <a:r>
              <a:rPr lang="en-US" sz="1200" b="1" noProof="1">
                <a:solidFill>
                  <a:srgbClr val="DADADA"/>
                </a:solidFill>
                <a:effectLst/>
                <a:latin typeface="Courier New" panose="02070309020205020404" pitchFamily="49" charset="0"/>
                <a:cs typeface="Courier New" panose="02070309020205020404" pitchFamily="49" charset="0"/>
              </a:rPr>
              <a:t>  vec4 co </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DCDCAA"/>
                </a:solidFill>
                <a:effectLst/>
                <a:latin typeface="Courier New" panose="02070309020205020404" pitchFamily="49" charset="0"/>
                <a:cs typeface="Courier New" panose="02070309020205020404" pitchFamily="49" charset="0"/>
              </a:rPr>
              <a:t>minWithColor</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sphere</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octahedron</a:t>
            </a:r>
            <a:r>
              <a:rPr lang="en-US" sz="1200" b="1" noProof="1">
                <a:solidFill>
                  <a:srgbClr val="B4B4B4"/>
                </a:solidFill>
                <a:effectLst/>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a:p>
            <a:r>
              <a:rPr lang="en-US" sz="1200" b="1" noProof="1">
                <a:solidFill>
                  <a:srgbClr val="D8A0DF"/>
                </a:solidFill>
                <a:effectLst/>
                <a:latin typeface="Courier New" panose="02070309020205020404" pitchFamily="49" charset="0"/>
                <a:cs typeface="Courier New" panose="02070309020205020404" pitchFamily="49" charset="0"/>
              </a:rPr>
              <a:t>  return</a:t>
            </a:r>
            <a:r>
              <a:rPr lang="en-US" sz="1200" b="1" noProof="1">
                <a:solidFill>
                  <a:srgbClr val="DADADA"/>
                </a:solidFill>
                <a:effectLst/>
                <a:latin typeface="Courier New" panose="02070309020205020404" pitchFamily="49" charset="0"/>
                <a:cs typeface="Courier New" panose="02070309020205020404" pitchFamily="49" charset="0"/>
              </a:rPr>
              <a:t> co</a:t>
            </a:r>
            <a:r>
              <a:rPr lang="en-US" sz="1200" b="1" noProof="1">
                <a:solidFill>
                  <a:srgbClr val="B4B4B4"/>
                </a:solidFill>
                <a:effectLst/>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a:p>
            <a:r>
              <a:rPr lang="en-US" sz="1200" b="1" noProof="1">
                <a:solidFill>
                  <a:srgbClr val="B4B4B4"/>
                </a:solidFill>
                <a:effectLst/>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a:p>
            <a:r>
              <a:rPr lang="en-US" sz="1200" b="1" noProof="1">
                <a:solidFill>
                  <a:srgbClr val="DADADA"/>
                </a:solidFill>
                <a:effectLst/>
                <a:latin typeface="Courier New" panose="02070309020205020404" pitchFamily="49" charset="0"/>
                <a:cs typeface="Courier New" panose="02070309020205020404" pitchFamily="49" charset="0"/>
              </a:rPr>
              <a:t>...</a:t>
            </a:r>
          </a:p>
        </p:txBody>
      </p:sp>
      <p:pic>
        <p:nvPicPr>
          <p:cNvPr id="3076" name="Picture 4">
            <a:extLst>
              <a:ext uri="{FF2B5EF4-FFF2-40B4-BE49-F238E27FC236}">
                <a16:creationId xmlns:a16="http://schemas.microsoft.com/office/drawing/2014/main" id="{C8DC0A34-592F-33E2-1751-661D1636B8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3950" y="4120269"/>
            <a:ext cx="2531920" cy="1424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559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535FD-399F-15DA-6417-AC07CF2A4346}"/>
              </a:ext>
            </a:extLst>
          </p:cNvPr>
          <p:cNvSpPr>
            <a:spLocks noGrp="1"/>
          </p:cNvSpPr>
          <p:nvPr>
            <p:ph type="title"/>
          </p:nvPr>
        </p:nvSpPr>
        <p:spPr>
          <a:xfrm>
            <a:off x="74745" y="121887"/>
            <a:ext cx="8428232" cy="515938"/>
          </a:xfrm>
        </p:spPr>
        <p:txBody>
          <a:bodyPr/>
          <a:lstStyle/>
          <a:p>
            <a:r>
              <a:rPr lang="pt-BR" dirty="0"/>
              <a:t>União</a:t>
            </a:r>
          </a:p>
        </p:txBody>
      </p:sp>
      <p:sp>
        <p:nvSpPr>
          <p:cNvPr id="3" name="Text Placeholder 2">
            <a:extLst>
              <a:ext uri="{FF2B5EF4-FFF2-40B4-BE49-F238E27FC236}">
                <a16:creationId xmlns:a16="http://schemas.microsoft.com/office/drawing/2014/main" id="{672D1936-6D65-C425-C2C2-6B3CB9ABCB0B}"/>
              </a:ext>
            </a:extLst>
          </p:cNvPr>
          <p:cNvSpPr>
            <a:spLocks noGrp="1"/>
          </p:cNvSpPr>
          <p:nvPr>
            <p:ph type="body" idx="1"/>
          </p:nvPr>
        </p:nvSpPr>
        <p:spPr/>
        <p:txBody>
          <a:bodyPr/>
          <a:lstStyle/>
          <a:p>
            <a:r>
              <a:rPr lang="pt-BR" dirty="0"/>
              <a:t>Já estávamos fazendo o mínimo para juntas as funções.</a:t>
            </a:r>
          </a:p>
          <a:p>
            <a:r>
              <a:rPr lang="pt-BR" dirty="0"/>
              <a:t>Assim, sem grandes novidades</a:t>
            </a:r>
          </a:p>
        </p:txBody>
      </p:sp>
      <p:sp>
        <p:nvSpPr>
          <p:cNvPr id="4" name="Slide Number Placeholder 3">
            <a:extLst>
              <a:ext uri="{FF2B5EF4-FFF2-40B4-BE49-F238E27FC236}">
                <a16:creationId xmlns:a16="http://schemas.microsoft.com/office/drawing/2014/main" id="{F7CBD626-93F0-8049-493D-D17CE2E79F3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7</a:t>
            </a:fld>
            <a:endParaRPr lang="pt-BR"/>
          </a:p>
        </p:txBody>
      </p:sp>
      <p:sp>
        <p:nvSpPr>
          <p:cNvPr id="12" name="TextBox 11">
            <a:extLst>
              <a:ext uri="{FF2B5EF4-FFF2-40B4-BE49-F238E27FC236}">
                <a16:creationId xmlns:a16="http://schemas.microsoft.com/office/drawing/2014/main" id="{D3EC5B1F-4AE9-6D76-F7AD-A7CCC38E2E38}"/>
              </a:ext>
            </a:extLst>
          </p:cNvPr>
          <p:cNvSpPr txBox="1"/>
          <p:nvPr/>
        </p:nvSpPr>
        <p:spPr>
          <a:xfrm>
            <a:off x="541665" y="2025235"/>
            <a:ext cx="8211787" cy="2308324"/>
          </a:xfrm>
          <a:prstGeom prst="rect">
            <a:avLst/>
          </a:prstGeom>
          <a:solidFill>
            <a:schemeClr val="tx1"/>
          </a:solidFill>
        </p:spPr>
        <p:txBody>
          <a:bodyPr wrap="square">
            <a:spAutoFit/>
          </a:bodyPr>
          <a:lstStyle/>
          <a:p>
            <a:r>
              <a:rPr lang="en-US" sz="1200" b="1" noProof="1">
                <a:solidFill>
                  <a:srgbClr val="569CD6"/>
                </a:solidFill>
                <a:effectLst/>
                <a:latin typeface="Courier New" panose="02070309020205020404" pitchFamily="49" charset="0"/>
                <a:cs typeface="Courier New" panose="02070309020205020404" pitchFamily="49" charset="0"/>
              </a:rPr>
              <a:t>float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DCDCAA"/>
                </a:solidFill>
                <a:effectLst/>
                <a:latin typeface="Courier New" panose="02070309020205020404" pitchFamily="49" charset="0"/>
                <a:cs typeface="Courier New" panose="02070309020205020404" pitchFamily="49" charset="0"/>
              </a:rPr>
              <a:t>sdOctahedron</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vec3 </a:t>
            </a:r>
            <a:r>
              <a:rPr lang="en-US" sz="1200" b="1" noProof="1">
                <a:solidFill>
                  <a:srgbClr val="9A9A9A"/>
                </a:solidFill>
                <a:effectLst/>
                <a:latin typeface="Courier New" panose="02070309020205020404" pitchFamily="49" charset="0"/>
                <a:cs typeface="Courier New" panose="02070309020205020404" pitchFamily="49" charset="0"/>
              </a:rPr>
              <a:t>p</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569CD6"/>
                </a:solidFill>
                <a:effectLst/>
                <a:latin typeface="Courier New" panose="02070309020205020404" pitchFamily="49" charset="0"/>
                <a:cs typeface="Courier New" panose="02070309020205020404" pitchFamily="49" charset="0"/>
              </a:rPr>
              <a:t>float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9A9A9A"/>
                </a:solidFill>
                <a:effectLst/>
                <a:latin typeface="Courier New" panose="02070309020205020404" pitchFamily="49" charset="0"/>
                <a:cs typeface="Courier New" panose="02070309020205020404" pitchFamily="49" charset="0"/>
              </a:rPr>
              <a:t>s</a:t>
            </a:r>
            <a:r>
              <a:rPr lang="en-US" sz="1200" b="1" noProof="1">
                <a:solidFill>
                  <a:srgbClr val="B4B4B4"/>
                </a:solidFill>
                <a:effectLst/>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a:p>
            <a:r>
              <a:rPr lang="en-US" sz="1200" b="1" noProof="1">
                <a:solidFill>
                  <a:srgbClr val="DADADA"/>
                </a:solidFill>
                <a:effectLst/>
                <a:latin typeface="Courier New" panose="02070309020205020404" pitchFamily="49" charset="0"/>
                <a:cs typeface="Courier New" panose="02070309020205020404" pitchFamily="49" charset="0"/>
              </a:rPr>
              <a:t>  p </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DCDCAA"/>
                </a:solidFill>
                <a:effectLst/>
                <a:latin typeface="Courier New" panose="02070309020205020404" pitchFamily="49" charset="0"/>
                <a:cs typeface="Courier New" panose="02070309020205020404" pitchFamily="49" charset="0"/>
              </a:rPr>
              <a:t>abs</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p</a:t>
            </a:r>
            <a:r>
              <a:rPr lang="en-US" sz="1200" b="1" noProof="1">
                <a:solidFill>
                  <a:srgbClr val="B4B4B4"/>
                </a:solidFill>
                <a:effectLst/>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a:p>
            <a:r>
              <a:rPr lang="en-US" sz="1200" b="1" noProof="1">
                <a:solidFill>
                  <a:srgbClr val="D8A0DF"/>
                </a:solidFill>
                <a:effectLst/>
                <a:latin typeface="Courier New" panose="02070309020205020404" pitchFamily="49" charset="0"/>
                <a:cs typeface="Courier New" panose="02070309020205020404" pitchFamily="49" charset="0"/>
              </a:rPr>
              <a:t>  return</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9CDCFE"/>
                </a:solidFill>
                <a:effectLst/>
                <a:latin typeface="Courier New" panose="02070309020205020404" pitchFamily="49" charset="0"/>
                <a:cs typeface="Courier New" panose="02070309020205020404" pitchFamily="49" charset="0"/>
              </a:rPr>
              <a:t>p</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9CDCFE"/>
                </a:solidFill>
                <a:effectLst/>
                <a:latin typeface="Courier New" panose="02070309020205020404" pitchFamily="49" charset="0"/>
                <a:cs typeface="Courier New" panose="02070309020205020404" pitchFamily="49" charset="0"/>
              </a:rPr>
              <a:t>x</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9CDCFE"/>
                </a:solidFill>
                <a:effectLst/>
                <a:latin typeface="Courier New" panose="02070309020205020404" pitchFamily="49" charset="0"/>
                <a:cs typeface="Courier New" panose="02070309020205020404" pitchFamily="49" charset="0"/>
              </a:rPr>
              <a:t>p</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9CDCFE"/>
                </a:solidFill>
                <a:effectLst/>
                <a:latin typeface="Courier New" panose="02070309020205020404" pitchFamily="49" charset="0"/>
                <a:cs typeface="Courier New" panose="02070309020205020404" pitchFamily="49" charset="0"/>
              </a:rPr>
              <a:t>y</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9CDCFE"/>
                </a:solidFill>
                <a:effectLst/>
                <a:latin typeface="Courier New" panose="02070309020205020404" pitchFamily="49" charset="0"/>
                <a:cs typeface="Courier New" panose="02070309020205020404" pitchFamily="49" charset="0"/>
              </a:rPr>
              <a:t>p</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9CDCFE"/>
                </a:solidFill>
                <a:effectLst/>
                <a:latin typeface="Courier New" panose="02070309020205020404" pitchFamily="49" charset="0"/>
                <a:cs typeface="Courier New" panose="02070309020205020404" pitchFamily="49" charset="0"/>
              </a:rPr>
              <a:t>z</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s</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effectLst/>
                <a:latin typeface="Courier New" panose="02070309020205020404" pitchFamily="49" charset="0"/>
                <a:cs typeface="Courier New" panose="02070309020205020404" pitchFamily="49" charset="0"/>
              </a:rPr>
              <a:t>0.57735027</a:t>
            </a:r>
            <a:r>
              <a:rPr lang="en-US" sz="1200" b="1" noProof="1">
                <a:solidFill>
                  <a:srgbClr val="B4B4B4"/>
                </a:solidFill>
                <a:effectLst/>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a:p>
            <a:r>
              <a:rPr lang="en-US" sz="1200" b="1" noProof="1">
                <a:solidFill>
                  <a:srgbClr val="B4B4B4"/>
                </a:solidFill>
                <a:effectLst/>
                <a:latin typeface="Courier New" panose="02070309020205020404" pitchFamily="49" charset="0"/>
                <a:cs typeface="Courier New" panose="02070309020205020404" pitchFamily="49" charset="0"/>
              </a:rPr>
              <a:t>}</a:t>
            </a:r>
          </a:p>
          <a:p>
            <a:endParaRPr lang="en-US" sz="1200" b="1" noProof="1">
              <a:solidFill>
                <a:srgbClr val="B4B4B4"/>
              </a:solidFill>
              <a:latin typeface="Courier New" panose="02070309020205020404" pitchFamily="49" charset="0"/>
              <a:cs typeface="Courier New" panose="02070309020205020404" pitchFamily="49" charset="0"/>
            </a:endParaRPr>
          </a:p>
          <a:p>
            <a:r>
              <a:rPr lang="en-US" sz="1200" b="1" noProof="1">
                <a:solidFill>
                  <a:srgbClr val="DADADA"/>
                </a:solidFill>
                <a:effectLst/>
                <a:latin typeface="Courier New" panose="02070309020205020404" pitchFamily="49" charset="0"/>
                <a:cs typeface="Courier New" panose="02070309020205020404" pitchFamily="49" charset="0"/>
              </a:rPr>
              <a:t>vec4 </a:t>
            </a:r>
            <a:r>
              <a:rPr lang="en-US" sz="1200" b="1" noProof="1">
                <a:solidFill>
                  <a:srgbClr val="DCDCAA"/>
                </a:solidFill>
                <a:effectLst/>
                <a:latin typeface="Courier New" panose="02070309020205020404" pitchFamily="49" charset="0"/>
                <a:cs typeface="Courier New" panose="02070309020205020404" pitchFamily="49" charset="0"/>
              </a:rPr>
              <a:t>sdScene</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vec3 </a:t>
            </a:r>
            <a:r>
              <a:rPr lang="en-US" sz="1200" b="1" noProof="1">
                <a:solidFill>
                  <a:srgbClr val="9A9A9A"/>
                </a:solidFill>
                <a:effectLst/>
                <a:latin typeface="Courier New" panose="02070309020205020404" pitchFamily="49" charset="0"/>
                <a:cs typeface="Courier New" panose="02070309020205020404" pitchFamily="49" charset="0"/>
              </a:rPr>
              <a:t>p</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4B4B4"/>
                </a:solidFill>
                <a:effectLst/>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a:p>
            <a:r>
              <a:rPr lang="en-US" sz="1200" b="1" noProof="1">
                <a:solidFill>
                  <a:srgbClr val="DADADA"/>
                </a:solidFill>
                <a:effectLst/>
                <a:latin typeface="Courier New" panose="02070309020205020404" pitchFamily="49" charset="0"/>
                <a:cs typeface="Courier New" panose="02070309020205020404" pitchFamily="49" charset="0"/>
              </a:rPr>
              <a:t>  vec4 sphere </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DCDCAA"/>
                </a:solidFill>
                <a:effectLst/>
                <a:latin typeface="Courier New" panose="02070309020205020404" pitchFamily="49" charset="0"/>
                <a:cs typeface="Courier New" panose="02070309020205020404" pitchFamily="49" charset="0"/>
              </a:rPr>
              <a:t>vec4</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CDCAA"/>
                </a:solidFill>
                <a:effectLst/>
                <a:latin typeface="Courier New" panose="02070309020205020404" pitchFamily="49" charset="0"/>
                <a:cs typeface="Courier New" panose="02070309020205020404" pitchFamily="49" charset="0"/>
              </a:rPr>
              <a:t>vec3</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effectLst/>
                <a:latin typeface="Courier New" panose="02070309020205020404" pitchFamily="49" charset="0"/>
                <a:cs typeface="Courier New" panose="02070309020205020404" pitchFamily="49" charset="0"/>
              </a:rPr>
              <a:t>0.1</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5CEA8"/>
                </a:solidFill>
                <a:effectLst/>
                <a:latin typeface="Courier New" panose="02070309020205020404" pitchFamily="49" charset="0"/>
                <a:cs typeface="Courier New" panose="02070309020205020404" pitchFamily="49" charset="0"/>
              </a:rPr>
              <a:t>0.9</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5CEA8"/>
                </a:solidFill>
                <a:effectLst/>
                <a:latin typeface="Courier New" panose="02070309020205020404" pitchFamily="49" charset="0"/>
                <a:cs typeface="Courier New" panose="02070309020205020404" pitchFamily="49" charset="0"/>
              </a:rPr>
              <a:t>0.3</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DCDCAA"/>
                </a:solidFill>
                <a:effectLst/>
                <a:latin typeface="Courier New" panose="02070309020205020404" pitchFamily="49" charset="0"/>
                <a:cs typeface="Courier New" panose="02070309020205020404" pitchFamily="49" charset="0"/>
              </a:rPr>
              <a:t>sdSphere</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p </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DCDCAA"/>
                </a:solidFill>
                <a:effectLst/>
                <a:latin typeface="Courier New" panose="02070309020205020404" pitchFamily="49" charset="0"/>
                <a:cs typeface="Courier New" panose="02070309020205020404" pitchFamily="49" charset="0"/>
              </a:rPr>
              <a:t>vec3</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effectLst/>
                <a:latin typeface="Courier New" panose="02070309020205020404" pitchFamily="49" charset="0"/>
                <a:cs typeface="Courier New" panose="02070309020205020404" pitchFamily="49" charset="0"/>
              </a:rPr>
              <a:t>0</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5CEA8"/>
                </a:solidFill>
                <a:effectLst/>
                <a:latin typeface="Courier New" panose="02070309020205020404" pitchFamily="49" charset="0"/>
                <a:cs typeface="Courier New" panose="02070309020205020404" pitchFamily="49" charset="0"/>
              </a:rPr>
              <a:t>0</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effectLst/>
                <a:latin typeface="Courier New" panose="02070309020205020404" pitchFamily="49" charset="0"/>
                <a:cs typeface="Courier New" panose="02070309020205020404" pitchFamily="49" charset="0"/>
              </a:rPr>
              <a:t>2</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5CEA8"/>
                </a:solidFill>
                <a:effectLst/>
                <a:latin typeface="Courier New" panose="02070309020205020404" pitchFamily="49" charset="0"/>
                <a:cs typeface="Courier New" panose="02070309020205020404" pitchFamily="49" charset="0"/>
              </a:rPr>
              <a:t>2.0</a:t>
            </a:r>
            <a:r>
              <a:rPr lang="en-US" sz="1200" b="1" noProof="1">
                <a:solidFill>
                  <a:srgbClr val="B4B4B4"/>
                </a:solidFill>
                <a:effectLst/>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a:p>
            <a:r>
              <a:rPr lang="en-US" sz="1200" b="1" noProof="1">
                <a:solidFill>
                  <a:srgbClr val="DADADA"/>
                </a:solidFill>
                <a:effectLst/>
                <a:latin typeface="Courier New" panose="02070309020205020404" pitchFamily="49" charset="0"/>
                <a:cs typeface="Courier New" panose="02070309020205020404" pitchFamily="49" charset="0"/>
              </a:rPr>
              <a:t>  vec4 octahedron </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DCDCAA"/>
                </a:solidFill>
                <a:effectLst/>
                <a:latin typeface="Courier New" panose="02070309020205020404" pitchFamily="49" charset="0"/>
                <a:cs typeface="Courier New" panose="02070309020205020404" pitchFamily="49" charset="0"/>
              </a:rPr>
              <a:t>vec4</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CDCAA"/>
                </a:solidFill>
                <a:effectLst/>
                <a:latin typeface="Courier New" panose="02070309020205020404" pitchFamily="49" charset="0"/>
                <a:cs typeface="Courier New" panose="02070309020205020404" pitchFamily="49" charset="0"/>
              </a:rPr>
              <a:t>vec3</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effectLst/>
                <a:latin typeface="Courier New" panose="02070309020205020404" pitchFamily="49" charset="0"/>
                <a:cs typeface="Courier New" panose="02070309020205020404" pitchFamily="49" charset="0"/>
              </a:rPr>
              <a:t>0.1</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5CEA8"/>
                </a:solidFill>
                <a:effectLst/>
                <a:latin typeface="Courier New" panose="02070309020205020404" pitchFamily="49" charset="0"/>
                <a:cs typeface="Courier New" panose="02070309020205020404" pitchFamily="49" charset="0"/>
              </a:rPr>
              <a:t>0.3</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5CEA8"/>
                </a:solidFill>
                <a:effectLst/>
                <a:latin typeface="Courier New" panose="02070309020205020404" pitchFamily="49" charset="0"/>
                <a:cs typeface="Courier New" panose="02070309020205020404" pitchFamily="49" charset="0"/>
              </a:rPr>
              <a:t>0.9</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DCDCAA"/>
                </a:solidFill>
                <a:effectLst/>
                <a:latin typeface="Courier New" panose="02070309020205020404" pitchFamily="49" charset="0"/>
                <a:cs typeface="Courier New" panose="02070309020205020404" pitchFamily="49" charset="0"/>
              </a:rPr>
              <a:t>sdOctahedron</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p </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DCDCAA"/>
                </a:solidFill>
                <a:effectLst/>
                <a:latin typeface="Courier New" panose="02070309020205020404" pitchFamily="49" charset="0"/>
                <a:cs typeface="Courier New" panose="02070309020205020404" pitchFamily="49" charset="0"/>
              </a:rPr>
              <a:t>vec3</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effectLst/>
                <a:latin typeface="Courier New" panose="02070309020205020404" pitchFamily="49" charset="0"/>
                <a:cs typeface="Courier New" panose="02070309020205020404" pitchFamily="49" charset="0"/>
              </a:rPr>
              <a:t>0</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5CEA8"/>
                </a:solidFill>
                <a:effectLst/>
                <a:latin typeface="Courier New" panose="02070309020205020404" pitchFamily="49" charset="0"/>
                <a:cs typeface="Courier New" panose="02070309020205020404" pitchFamily="49" charset="0"/>
              </a:rPr>
              <a:t>0</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effectLst/>
                <a:latin typeface="Courier New" panose="02070309020205020404" pitchFamily="49" charset="0"/>
                <a:cs typeface="Courier New" panose="02070309020205020404" pitchFamily="49" charset="0"/>
              </a:rPr>
              <a:t>2</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5CEA8"/>
                </a:solidFill>
                <a:effectLst/>
                <a:latin typeface="Courier New" panose="02070309020205020404" pitchFamily="49" charset="0"/>
                <a:cs typeface="Courier New" panose="02070309020205020404" pitchFamily="49" charset="0"/>
              </a:rPr>
              <a:t>2.5</a:t>
            </a:r>
            <a:r>
              <a:rPr lang="en-US" sz="1200" b="1" noProof="1">
                <a:solidFill>
                  <a:srgbClr val="B4B4B4"/>
                </a:solidFill>
                <a:effectLst/>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a:p>
            <a:r>
              <a:rPr lang="en-US" sz="1200" b="1" noProof="1">
                <a:solidFill>
                  <a:srgbClr val="DADADA"/>
                </a:solidFill>
                <a:effectLst/>
                <a:latin typeface="Courier New" panose="02070309020205020404" pitchFamily="49" charset="0"/>
                <a:cs typeface="Courier New" panose="02070309020205020404" pitchFamily="49" charset="0"/>
              </a:rPr>
              <a:t>  vec4 co </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DCDCAA"/>
                </a:solidFill>
                <a:effectLst/>
                <a:latin typeface="Courier New" panose="02070309020205020404" pitchFamily="49" charset="0"/>
                <a:cs typeface="Courier New" panose="02070309020205020404" pitchFamily="49" charset="0"/>
              </a:rPr>
              <a:t>minWithColor</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sphere</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octahedron</a:t>
            </a:r>
            <a:r>
              <a:rPr lang="en-US" sz="1200" b="1" noProof="1">
                <a:solidFill>
                  <a:srgbClr val="B4B4B4"/>
                </a:solidFill>
                <a:effectLst/>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a:p>
            <a:r>
              <a:rPr lang="en-US" sz="1200" b="1" noProof="1">
                <a:solidFill>
                  <a:srgbClr val="D8A0DF"/>
                </a:solidFill>
                <a:effectLst/>
                <a:latin typeface="Courier New" panose="02070309020205020404" pitchFamily="49" charset="0"/>
                <a:cs typeface="Courier New" panose="02070309020205020404" pitchFamily="49" charset="0"/>
              </a:rPr>
              <a:t>  return</a:t>
            </a:r>
            <a:r>
              <a:rPr lang="en-US" sz="1200" b="1" noProof="1">
                <a:solidFill>
                  <a:srgbClr val="DADADA"/>
                </a:solidFill>
                <a:effectLst/>
                <a:latin typeface="Courier New" panose="02070309020205020404" pitchFamily="49" charset="0"/>
                <a:cs typeface="Courier New" panose="02070309020205020404" pitchFamily="49" charset="0"/>
              </a:rPr>
              <a:t> co</a:t>
            </a:r>
            <a:r>
              <a:rPr lang="en-US" sz="1200" b="1" noProof="1">
                <a:solidFill>
                  <a:srgbClr val="B4B4B4"/>
                </a:solidFill>
                <a:effectLst/>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a:p>
            <a:r>
              <a:rPr lang="en-US" sz="1200" b="1" noProof="1">
                <a:solidFill>
                  <a:srgbClr val="B4B4B4"/>
                </a:solidFill>
                <a:effectLst/>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a:p>
            <a:r>
              <a:rPr lang="en-US" sz="1200" b="1" noProof="1">
                <a:solidFill>
                  <a:srgbClr val="DADADA"/>
                </a:solidFill>
                <a:effectLst/>
                <a:latin typeface="Courier New" panose="02070309020205020404" pitchFamily="49" charset="0"/>
                <a:cs typeface="Courier New" panose="02070309020205020404" pitchFamily="49" charset="0"/>
              </a:rPr>
              <a:t>...</a:t>
            </a:r>
          </a:p>
        </p:txBody>
      </p:sp>
      <p:pic>
        <p:nvPicPr>
          <p:cNvPr id="5" name="Picture 2">
            <a:extLst>
              <a:ext uri="{FF2B5EF4-FFF2-40B4-BE49-F238E27FC236}">
                <a16:creationId xmlns:a16="http://schemas.microsoft.com/office/drawing/2014/main" id="{B528835E-9DA8-D99A-47D8-5243F115E1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3950" y="4120269"/>
            <a:ext cx="2531920" cy="1424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181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535FD-399F-15DA-6417-AC07CF2A4346}"/>
              </a:ext>
            </a:extLst>
          </p:cNvPr>
          <p:cNvSpPr>
            <a:spLocks noGrp="1"/>
          </p:cNvSpPr>
          <p:nvPr>
            <p:ph type="title"/>
          </p:nvPr>
        </p:nvSpPr>
        <p:spPr>
          <a:xfrm>
            <a:off x="74745" y="121887"/>
            <a:ext cx="8428232" cy="515938"/>
          </a:xfrm>
        </p:spPr>
        <p:txBody>
          <a:bodyPr/>
          <a:lstStyle/>
          <a:p>
            <a:r>
              <a:rPr lang="pt-BR" dirty="0"/>
              <a:t>Intersecção</a:t>
            </a:r>
          </a:p>
        </p:txBody>
      </p:sp>
      <p:sp>
        <p:nvSpPr>
          <p:cNvPr id="3" name="Text Placeholder 2">
            <a:extLst>
              <a:ext uri="{FF2B5EF4-FFF2-40B4-BE49-F238E27FC236}">
                <a16:creationId xmlns:a16="http://schemas.microsoft.com/office/drawing/2014/main" id="{672D1936-6D65-C425-C2C2-6B3CB9ABCB0B}"/>
              </a:ext>
            </a:extLst>
          </p:cNvPr>
          <p:cNvSpPr>
            <a:spLocks noGrp="1"/>
          </p:cNvSpPr>
          <p:nvPr>
            <p:ph type="body" idx="1"/>
          </p:nvPr>
        </p:nvSpPr>
        <p:spPr/>
        <p:txBody>
          <a:bodyPr/>
          <a:lstStyle/>
          <a:p>
            <a:r>
              <a:rPr lang="pt-BR" dirty="0"/>
              <a:t>Vamos agora usar uma função </a:t>
            </a:r>
            <a:r>
              <a:rPr lang="pt-BR" dirty="0" err="1"/>
              <a:t>max</a:t>
            </a:r>
            <a:r>
              <a:rPr lang="pt-BR" dirty="0"/>
              <a:t>().</a:t>
            </a:r>
          </a:p>
        </p:txBody>
      </p:sp>
      <p:sp>
        <p:nvSpPr>
          <p:cNvPr id="4" name="Slide Number Placeholder 3">
            <a:extLst>
              <a:ext uri="{FF2B5EF4-FFF2-40B4-BE49-F238E27FC236}">
                <a16:creationId xmlns:a16="http://schemas.microsoft.com/office/drawing/2014/main" id="{F7CBD626-93F0-8049-493D-D17CE2E79F3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8</a:t>
            </a:fld>
            <a:endParaRPr lang="pt-BR"/>
          </a:p>
        </p:txBody>
      </p:sp>
      <p:sp>
        <p:nvSpPr>
          <p:cNvPr id="12" name="TextBox 11">
            <a:extLst>
              <a:ext uri="{FF2B5EF4-FFF2-40B4-BE49-F238E27FC236}">
                <a16:creationId xmlns:a16="http://schemas.microsoft.com/office/drawing/2014/main" id="{D3EC5B1F-4AE9-6D76-F7AD-A7CCC38E2E38}"/>
              </a:ext>
            </a:extLst>
          </p:cNvPr>
          <p:cNvSpPr txBox="1"/>
          <p:nvPr/>
        </p:nvSpPr>
        <p:spPr>
          <a:xfrm>
            <a:off x="541665" y="2025235"/>
            <a:ext cx="8211787" cy="2308324"/>
          </a:xfrm>
          <a:prstGeom prst="rect">
            <a:avLst/>
          </a:prstGeom>
          <a:solidFill>
            <a:schemeClr val="tx1"/>
          </a:solidFill>
        </p:spPr>
        <p:txBody>
          <a:bodyPr wrap="square">
            <a:spAutoFit/>
          </a:bodyPr>
          <a:lstStyle/>
          <a:p>
            <a:r>
              <a:rPr lang="en-US" sz="1200" b="1" noProof="1">
                <a:solidFill>
                  <a:srgbClr val="DADADA"/>
                </a:solidFill>
                <a:effectLst/>
                <a:latin typeface="Courier New" panose="02070309020205020404" pitchFamily="49" charset="0"/>
                <a:cs typeface="Courier New" panose="02070309020205020404" pitchFamily="49" charset="0"/>
              </a:rPr>
              <a:t>vec4 </a:t>
            </a:r>
            <a:r>
              <a:rPr lang="en-US" sz="1200" b="1" noProof="1">
                <a:solidFill>
                  <a:srgbClr val="DCDCAA"/>
                </a:solidFill>
                <a:effectLst/>
                <a:latin typeface="Courier New" panose="02070309020205020404" pitchFamily="49" charset="0"/>
                <a:cs typeface="Courier New" panose="02070309020205020404" pitchFamily="49" charset="0"/>
              </a:rPr>
              <a:t>maxWithColor</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vec4 </a:t>
            </a:r>
            <a:r>
              <a:rPr lang="en-US" sz="1200" b="1" noProof="1">
                <a:solidFill>
                  <a:srgbClr val="9A9A9A"/>
                </a:solidFill>
                <a:effectLst/>
                <a:latin typeface="Courier New" panose="02070309020205020404" pitchFamily="49" charset="0"/>
                <a:cs typeface="Courier New" panose="02070309020205020404" pitchFamily="49" charset="0"/>
              </a:rPr>
              <a:t>obj1</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vec4 </a:t>
            </a:r>
            <a:r>
              <a:rPr lang="en-US" sz="1200" b="1" noProof="1">
                <a:solidFill>
                  <a:srgbClr val="9A9A9A"/>
                </a:solidFill>
                <a:effectLst/>
                <a:latin typeface="Courier New" panose="02070309020205020404" pitchFamily="49" charset="0"/>
                <a:cs typeface="Courier New" panose="02070309020205020404" pitchFamily="49" charset="0"/>
              </a:rPr>
              <a:t>obj2</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4B4B4"/>
                </a:solidFill>
                <a:effectLst/>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a:p>
            <a:r>
              <a:rPr lang="en-US" sz="1200" b="1" noProof="1">
                <a:solidFill>
                  <a:srgbClr val="D8A0DF"/>
                </a:solidFill>
                <a:effectLst/>
                <a:latin typeface="Courier New" panose="02070309020205020404" pitchFamily="49" charset="0"/>
                <a:cs typeface="Courier New" panose="02070309020205020404" pitchFamily="49" charset="0"/>
              </a:rPr>
              <a:t>  if</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9CDCFE"/>
                </a:solidFill>
                <a:effectLst/>
                <a:latin typeface="Courier New" panose="02070309020205020404" pitchFamily="49" charset="0"/>
                <a:cs typeface="Courier New" panose="02070309020205020404" pitchFamily="49" charset="0"/>
              </a:rPr>
              <a:t>obj2</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9CDCFE"/>
                </a:solidFill>
                <a:effectLst/>
                <a:latin typeface="Courier New" panose="02070309020205020404" pitchFamily="49" charset="0"/>
                <a:cs typeface="Courier New" panose="02070309020205020404" pitchFamily="49" charset="0"/>
              </a:rPr>
              <a:t>a</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4B4B4"/>
                </a:solidFill>
                <a:effectLst/>
                <a:latin typeface="Courier New" panose="02070309020205020404" pitchFamily="49" charset="0"/>
                <a:cs typeface="Courier New" panose="02070309020205020404" pitchFamily="49" charset="0"/>
              </a:rPr>
              <a:t>&gt;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9CDCFE"/>
                </a:solidFill>
                <a:effectLst/>
                <a:latin typeface="Courier New" panose="02070309020205020404" pitchFamily="49" charset="0"/>
                <a:cs typeface="Courier New" panose="02070309020205020404" pitchFamily="49" charset="0"/>
              </a:rPr>
              <a:t>obj1</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9CDCFE"/>
                </a:solidFill>
                <a:effectLst/>
                <a:latin typeface="Courier New" panose="02070309020205020404" pitchFamily="49" charset="0"/>
                <a:cs typeface="Courier New" panose="02070309020205020404" pitchFamily="49" charset="0"/>
              </a:rPr>
              <a:t>a</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D8A0DF"/>
                </a:solidFill>
                <a:effectLst/>
                <a:latin typeface="Courier New" panose="02070309020205020404" pitchFamily="49" charset="0"/>
                <a:cs typeface="Courier New" panose="02070309020205020404" pitchFamily="49" charset="0"/>
              </a:rPr>
              <a:t>return</a:t>
            </a:r>
            <a:r>
              <a:rPr lang="en-US" sz="1200" b="1" noProof="1">
                <a:solidFill>
                  <a:srgbClr val="DADADA"/>
                </a:solidFill>
                <a:effectLst/>
                <a:latin typeface="Courier New" panose="02070309020205020404" pitchFamily="49" charset="0"/>
                <a:cs typeface="Courier New" panose="02070309020205020404" pitchFamily="49" charset="0"/>
              </a:rPr>
              <a:t> obj2</a:t>
            </a:r>
            <a:r>
              <a:rPr lang="en-US" sz="1200" b="1" noProof="1">
                <a:solidFill>
                  <a:srgbClr val="B4B4B4"/>
                </a:solidFill>
                <a:effectLst/>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a:p>
            <a:r>
              <a:rPr lang="en-US" sz="1200" b="1" noProof="1">
                <a:solidFill>
                  <a:srgbClr val="D8A0DF"/>
                </a:solidFill>
                <a:effectLst/>
                <a:latin typeface="Courier New" panose="02070309020205020404" pitchFamily="49" charset="0"/>
                <a:cs typeface="Courier New" panose="02070309020205020404" pitchFamily="49" charset="0"/>
              </a:rPr>
              <a:t>  return</a:t>
            </a:r>
            <a:r>
              <a:rPr lang="en-US" sz="1200" b="1" noProof="1">
                <a:solidFill>
                  <a:srgbClr val="DADADA"/>
                </a:solidFill>
                <a:effectLst/>
                <a:latin typeface="Courier New" panose="02070309020205020404" pitchFamily="49" charset="0"/>
                <a:cs typeface="Courier New" panose="02070309020205020404" pitchFamily="49" charset="0"/>
              </a:rPr>
              <a:t> obj1</a:t>
            </a:r>
            <a:r>
              <a:rPr lang="en-US" sz="1200" b="1" noProof="1">
                <a:solidFill>
                  <a:srgbClr val="B4B4B4"/>
                </a:solidFill>
                <a:effectLst/>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a:p>
            <a:r>
              <a:rPr lang="en-US" sz="1200" b="1" noProof="1">
                <a:solidFill>
                  <a:srgbClr val="B4B4B4"/>
                </a:solidFill>
                <a:effectLst/>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a:p>
            <a:br>
              <a:rPr lang="en-US" sz="1200" b="1" noProof="1">
                <a:solidFill>
                  <a:srgbClr val="DADADA"/>
                </a:solidFill>
                <a:effectLst/>
                <a:latin typeface="Courier New" panose="02070309020205020404" pitchFamily="49" charset="0"/>
                <a:cs typeface="Courier New" panose="02070309020205020404" pitchFamily="49" charset="0"/>
              </a:rPr>
            </a:br>
            <a:r>
              <a:rPr lang="en-US" sz="1200" b="1" noProof="1">
                <a:solidFill>
                  <a:srgbClr val="DADADA"/>
                </a:solidFill>
                <a:effectLst/>
                <a:latin typeface="Courier New" panose="02070309020205020404" pitchFamily="49" charset="0"/>
                <a:cs typeface="Courier New" panose="02070309020205020404" pitchFamily="49" charset="0"/>
              </a:rPr>
              <a:t>vec4 </a:t>
            </a:r>
            <a:r>
              <a:rPr lang="en-US" sz="1200" b="1" noProof="1">
                <a:solidFill>
                  <a:srgbClr val="DCDCAA"/>
                </a:solidFill>
                <a:effectLst/>
                <a:latin typeface="Courier New" panose="02070309020205020404" pitchFamily="49" charset="0"/>
                <a:cs typeface="Courier New" panose="02070309020205020404" pitchFamily="49" charset="0"/>
              </a:rPr>
              <a:t>sdScene</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vec3 </a:t>
            </a:r>
            <a:r>
              <a:rPr lang="en-US" sz="1200" b="1" noProof="1">
                <a:solidFill>
                  <a:srgbClr val="9A9A9A"/>
                </a:solidFill>
                <a:effectLst/>
                <a:latin typeface="Courier New" panose="02070309020205020404" pitchFamily="49" charset="0"/>
                <a:cs typeface="Courier New" panose="02070309020205020404" pitchFamily="49" charset="0"/>
              </a:rPr>
              <a:t>p</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4B4B4"/>
                </a:solidFill>
                <a:effectLst/>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a:p>
            <a:r>
              <a:rPr lang="en-US" sz="1200" b="1" noProof="1">
                <a:solidFill>
                  <a:srgbClr val="DADADA"/>
                </a:solidFill>
                <a:effectLst/>
                <a:latin typeface="Courier New" panose="02070309020205020404" pitchFamily="49" charset="0"/>
                <a:cs typeface="Courier New" panose="02070309020205020404" pitchFamily="49" charset="0"/>
              </a:rPr>
              <a:t>  vec4 sphere </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DCDCAA"/>
                </a:solidFill>
                <a:effectLst/>
                <a:latin typeface="Courier New" panose="02070309020205020404" pitchFamily="49" charset="0"/>
                <a:cs typeface="Courier New" panose="02070309020205020404" pitchFamily="49" charset="0"/>
              </a:rPr>
              <a:t>vec4</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CDCAA"/>
                </a:solidFill>
                <a:effectLst/>
                <a:latin typeface="Courier New" panose="02070309020205020404" pitchFamily="49" charset="0"/>
                <a:cs typeface="Courier New" panose="02070309020205020404" pitchFamily="49" charset="0"/>
              </a:rPr>
              <a:t>vec3</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effectLst/>
                <a:latin typeface="Courier New" panose="02070309020205020404" pitchFamily="49" charset="0"/>
                <a:cs typeface="Courier New" panose="02070309020205020404" pitchFamily="49" charset="0"/>
              </a:rPr>
              <a:t>0.1</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5CEA8"/>
                </a:solidFill>
                <a:effectLst/>
                <a:latin typeface="Courier New" panose="02070309020205020404" pitchFamily="49" charset="0"/>
                <a:cs typeface="Courier New" panose="02070309020205020404" pitchFamily="49" charset="0"/>
              </a:rPr>
              <a:t>0.9</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5CEA8"/>
                </a:solidFill>
                <a:effectLst/>
                <a:latin typeface="Courier New" panose="02070309020205020404" pitchFamily="49" charset="0"/>
                <a:cs typeface="Courier New" panose="02070309020205020404" pitchFamily="49" charset="0"/>
              </a:rPr>
              <a:t>0.3</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DCDCAA"/>
                </a:solidFill>
                <a:effectLst/>
                <a:latin typeface="Courier New" panose="02070309020205020404" pitchFamily="49" charset="0"/>
                <a:cs typeface="Courier New" panose="02070309020205020404" pitchFamily="49" charset="0"/>
              </a:rPr>
              <a:t>sdSphere</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p </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DCDCAA"/>
                </a:solidFill>
                <a:effectLst/>
                <a:latin typeface="Courier New" panose="02070309020205020404" pitchFamily="49" charset="0"/>
                <a:cs typeface="Courier New" panose="02070309020205020404" pitchFamily="49" charset="0"/>
              </a:rPr>
              <a:t>vec3</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effectLst/>
                <a:latin typeface="Courier New" panose="02070309020205020404" pitchFamily="49" charset="0"/>
                <a:cs typeface="Courier New" panose="02070309020205020404" pitchFamily="49" charset="0"/>
              </a:rPr>
              <a:t>0</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5CEA8"/>
                </a:solidFill>
                <a:effectLst/>
                <a:latin typeface="Courier New" panose="02070309020205020404" pitchFamily="49" charset="0"/>
                <a:cs typeface="Courier New" panose="02070309020205020404" pitchFamily="49" charset="0"/>
              </a:rPr>
              <a:t>0</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effectLst/>
                <a:latin typeface="Courier New" panose="02070309020205020404" pitchFamily="49" charset="0"/>
                <a:cs typeface="Courier New" panose="02070309020205020404" pitchFamily="49" charset="0"/>
              </a:rPr>
              <a:t>2</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5CEA8"/>
                </a:solidFill>
                <a:effectLst/>
                <a:latin typeface="Courier New" panose="02070309020205020404" pitchFamily="49" charset="0"/>
                <a:cs typeface="Courier New" panose="02070309020205020404" pitchFamily="49" charset="0"/>
              </a:rPr>
              <a:t>2.0</a:t>
            </a:r>
            <a:r>
              <a:rPr lang="en-US" sz="1200" b="1" noProof="1">
                <a:solidFill>
                  <a:srgbClr val="B4B4B4"/>
                </a:solidFill>
                <a:effectLst/>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a:p>
            <a:r>
              <a:rPr lang="en-US" sz="1200" b="1" noProof="1">
                <a:solidFill>
                  <a:srgbClr val="DADADA"/>
                </a:solidFill>
                <a:effectLst/>
                <a:latin typeface="Courier New" panose="02070309020205020404" pitchFamily="49" charset="0"/>
                <a:cs typeface="Courier New" panose="02070309020205020404" pitchFamily="49" charset="0"/>
              </a:rPr>
              <a:t>  vec4 octahedron </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DCDCAA"/>
                </a:solidFill>
                <a:effectLst/>
                <a:latin typeface="Courier New" panose="02070309020205020404" pitchFamily="49" charset="0"/>
                <a:cs typeface="Courier New" panose="02070309020205020404" pitchFamily="49" charset="0"/>
              </a:rPr>
              <a:t>vec4</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CDCAA"/>
                </a:solidFill>
                <a:effectLst/>
                <a:latin typeface="Courier New" panose="02070309020205020404" pitchFamily="49" charset="0"/>
                <a:cs typeface="Courier New" panose="02070309020205020404" pitchFamily="49" charset="0"/>
              </a:rPr>
              <a:t>vec3</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effectLst/>
                <a:latin typeface="Courier New" panose="02070309020205020404" pitchFamily="49" charset="0"/>
                <a:cs typeface="Courier New" panose="02070309020205020404" pitchFamily="49" charset="0"/>
              </a:rPr>
              <a:t>0.1</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5CEA8"/>
                </a:solidFill>
                <a:effectLst/>
                <a:latin typeface="Courier New" panose="02070309020205020404" pitchFamily="49" charset="0"/>
                <a:cs typeface="Courier New" panose="02070309020205020404" pitchFamily="49" charset="0"/>
              </a:rPr>
              <a:t>0.3</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5CEA8"/>
                </a:solidFill>
                <a:effectLst/>
                <a:latin typeface="Courier New" panose="02070309020205020404" pitchFamily="49" charset="0"/>
                <a:cs typeface="Courier New" panose="02070309020205020404" pitchFamily="49" charset="0"/>
              </a:rPr>
              <a:t>0.9</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DCDCAA"/>
                </a:solidFill>
                <a:effectLst/>
                <a:latin typeface="Courier New" panose="02070309020205020404" pitchFamily="49" charset="0"/>
                <a:cs typeface="Courier New" panose="02070309020205020404" pitchFamily="49" charset="0"/>
              </a:rPr>
              <a:t>sdOctahedron</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p </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DCDCAA"/>
                </a:solidFill>
                <a:effectLst/>
                <a:latin typeface="Courier New" panose="02070309020205020404" pitchFamily="49" charset="0"/>
                <a:cs typeface="Courier New" panose="02070309020205020404" pitchFamily="49" charset="0"/>
              </a:rPr>
              <a:t>vec3</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effectLst/>
                <a:latin typeface="Courier New" panose="02070309020205020404" pitchFamily="49" charset="0"/>
                <a:cs typeface="Courier New" panose="02070309020205020404" pitchFamily="49" charset="0"/>
              </a:rPr>
              <a:t>0</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5CEA8"/>
                </a:solidFill>
                <a:effectLst/>
                <a:latin typeface="Courier New" panose="02070309020205020404" pitchFamily="49" charset="0"/>
                <a:cs typeface="Courier New" panose="02070309020205020404" pitchFamily="49" charset="0"/>
              </a:rPr>
              <a:t>0</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effectLst/>
                <a:latin typeface="Courier New" panose="02070309020205020404" pitchFamily="49" charset="0"/>
                <a:cs typeface="Courier New" panose="02070309020205020404" pitchFamily="49" charset="0"/>
              </a:rPr>
              <a:t>2</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5CEA8"/>
                </a:solidFill>
                <a:effectLst/>
                <a:latin typeface="Courier New" panose="02070309020205020404" pitchFamily="49" charset="0"/>
                <a:cs typeface="Courier New" panose="02070309020205020404" pitchFamily="49" charset="0"/>
              </a:rPr>
              <a:t>2.5</a:t>
            </a:r>
            <a:r>
              <a:rPr lang="en-US" sz="1200" b="1" noProof="1">
                <a:solidFill>
                  <a:srgbClr val="B4B4B4"/>
                </a:solidFill>
                <a:effectLst/>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a:p>
            <a:r>
              <a:rPr lang="en-US" sz="1200" b="1" noProof="1">
                <a:solidFill>
                  <a:srgbClr val="DADADA"/>
                </a:solidFill>
                <a:effectLst/>
                <a:latin typeface="Courier New" panose="02070309020205020404" pitchFamily="49" charset="0"/>
                <a:cs typeface="Courier New" panose="02070309020205020404" pitchFamily="49" charset="0"/>
              </a:rPr>
              <a:t>  vec4 co </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DCDCAA"/>
                </a:solidFill>
                <a:effectLst/>
                <a:latin typeface="Courier New" panose="02070309020205020404" pitchFamily="49" charset="0"/>
                <a:cs typeface="Courier New" panose="02070309020205020404" pitchFamily="49" charset="0"/>
              </a:rPr>
              <a:t>maxWithColor</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sphere</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octahedron</a:t>
            </a:r>
            <a:r>
              <a:rPr lang="en-US" sz="1200" b="1" noProof="1">
                <a:solidFill>
                  <a:srgbClr val="B4B4B4"/>
                </a:solidFill>
                <a:effectLst/>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a:p>
            <a:r>
              <a:rPr lang="en-US" sz="1200" b="1" noProof="1">
                <a:solidFill>
                  <a:srgbClr val="D8A0DF"/>
                </a:solidFill>
                <a:effectLst/>
                <a:latin typeface="Courier New" panose="02070309020205020404" pitchFamily="49" charset="0"/>
                <a:cs typeface="Courier New" panose="02070309020205020404" pitchFamily="49" charset="0"/>
              </a:rPr>
              <a:t>  return</a:t>
            </a:r>
            <a:r>
              <a:rPr lang="en-US" sz="1200" b="1" noProof="1">
                <a:solidFill>
                  <a:srgbClr val="DADADA"/>
                </a:solidFill>
                <a:effectLst/>
                <a:latin typeface="Courier New" panose="02070309020205020404" pitchFamily="49" charset="0"/>
                <a:cs typeface="Courier New" panose="02070309020205020404" pitchFamily="49" charset="0"/>
              </a:rPr>
              <a:t> co</a:t>
            </a:r>
            <a:r>
              <a:rPr lang="en-US" sz="1200" b="1" noProof="1">
                <a:solidFill>
                  <a:srgbClr val="B4B4B4"/>
                </a:solidFill>
                <a:effectLst/>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a:p>
            <a:r>
              <a:rPr lang="en-US" sz="1200" b="1" noProof="1">
                <a:solidFill>
                  <a:srgbClr val="B4B4B4"/>
                </a:solidFill>
                <a:effectLst/>
                <a:latin typeface="Courier New" panose="02070309020205020404" pitchFamily="49" charset="0"/>
                <a:cs typeface="Courier New" panose="02070309020205020404" pitchFamily="49" charset="0"/>
              </a:rPr>
              <a:t>}</a:t>
            </a:r>
          </a:p>
          <a:p>
            <a:r>
              <a:rPr lang="en-US" sz="1200" b="1" noProof="1">
                <a:solidFill>
                  <a:srgbClr val="B4B4B4"/>
                </a:solidFill>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p:txBody>
      </p:sp>
      <p:pic>
        <p:nvPicPr>
          <p:cNvPr id="6" name="Picture 4">
            <a:extLst>
              <a:ext uri="{FF2B5EF4-FFF2-40B4-BE49-F238E27FC236}">
                <a16:creationId xmlns:a16="http://schemas.microsoft.com/office/drawing/2014/main" id="{D5FDF052-239B-C9D8-C85B-ED62499301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3950" y="4120269"/>
            <a:ext cx="2531920" cy="1424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423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535FD-399F-15DA-6417-AC07CF2A4346}"/>
              </a:ext>
            </a:extLst>
          </p:cNvPr>
          <p:cNvSpPr>
            <a:spLocks noGrp="1"/>
          </p:cNvSpPr>
          <p:nvPr>
            <p:ph type="title"/>
          </p:nvPr>
        </p:nvSpPr>
        <p:spPr>
          <a:xfrm>
            <a:off x="74745" y="121887"/>
            <a:ext cx="8428232" cy="515938"/>
          </a:xfrm>
        </p:spPr>
        <p:txBody>
          <a:bodyPr/>
          <a:lstStyle/>
          <a:p>
            <a:r>
              <a:rPr lang="pt-BR" dirty="0"/>
              <a:t>Diferença</a:t>
            </a:r>
          </a:p>
        </p:txBody>
      </p:sp>
      <p:sp>
        <p:nvSpPr>
          <p:cNvPr id="3" name="Text Placeholder 2">
            <a:extLst>
              <a:ext uri="{FF2B5EF4-FFF2-40B4-BE49-F238E27FC236}">
                <a16:creationId xmlns:a16="http://schemas.microsoft.com/office/drawing/2014/main" id="{672D1936-6D65-C425-C2C2-6B3CB9ABCB0B}"/>
              </a:ext>
            </a:extLst>
          </p:cNvPr>
          <p:cNvSpPr>
            <a:spLocks noGrp="1"/>
          </p:cNvSpPr>
          <p:nvPr>
            <p:ph type="body" idx="1"/>
          </p:nvPr>
        </p:nvSpPr>
        <p:spPr/>
        <p:txBody>
          <a:bodyPr/>
          <a:lstStyle/>
          <a:p>
            <a:r>
              <a:rPr lang="pt-BR" dirty="0"/>
              <a:t>Vamos agora inverter uma função e usar uma função </a:t>
            </a:r>
            <a:r>
              <a:rPr lang="pt-BR" dirty="0" err="1"/>
              <a:t>max</a:t>
            </a:r>
            <a:r>
              <a:rPr lang="pt-BR" dirty="0"/>
              <a:t>().</a:t>
            </a:r>
          </a:p>
        </p:txBody>
      </p:sp>
      <p:sp>
        <p:nvSpPr>
          <p:cNvPr id="4" name="Slide Number Placeholder 3">
            <a:extLst>
              <a:ext uri="{FF2B5EF4-FFF2-40B4-BE49-F238E27FC236}">
                <a16:creationId xmlns:a16="http://schemas.microsoft.com/office/drawing/2014/main" id="{F7CBD626-93F0-8049-493D-D17CE2E79F3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9</a:t>
            </a:fld>
            <a:endParaRPr lang="pt-BR"/>
          </a:p>
        </p:txBody>
      </p:sp>
      <p:sp>
        <p:nvSpPr>
          <p:cNvPr id="12" name="TextBox 11">
            <a:extLst>
              <a:ext uri="{FF2B5EF4-FFF2-40B4-BE49-F238E27FC236}">
                <a16:creationId xmlns:a16="http://schemas.microsoft.com/office/drawing/2014/main" id="{D3EC5B1F-4AE9-6D76-F7AD-A7CCC38E2E38}"/>
              </a:ext>
            </a:extLst>
          </p:cNvPr>
          <p:cNvSpPr txBox="1"/>
          <p:nvPr/>
        </p:nvSpPr>
        <p:spPr>
          <a:xfrm>
            <a:off x="541665" y="2025235"/>
            <a:ext cx="8211787" cy="2308324"/>
          </a:xfrm>
          <a:prstGeom prst="rect">
            <a:avLst/>
          </a:prstGeom>
          <a:solidFill>
            <a:schemeClr val="tx1"/>
          </a:solidFill>
        </p:spPr>
        <p:txBody>
          <a:bodyPr wrap="square">
            <a:spAutoFit/>
          </a:bodyPr>
          <a:lstStyle/>
          <a:p>
            <a:r>
              <a:rPr lang="en-US" sz="1200" b="1" noProof="1">
                <a:solidFill>
                  <a:srgbClr val="DADADA"/>
                </a:solidFill>
                <a:effectLst/>
                <a:latin typeface="Courier New" panose="02070309020205020404" pitchFamily="49" charset="0"/>
                <a:cs typeface="Courier New" panose="02070309020205020404" pitchFamily="49" charset="0"/>
              </a:rPr>
              <a:t>vec4 </a:t>
            </a:r>
            <a:r>
              <a:rPr lang="en-US" sz="1200" b="1" noProof="1">
                <a:solidFill>
                  <a:srgbClr val="DCDCAA"/>
                </a:solidFill>
                <a:effectLst/>
                <a:latin typeface="Courier New" panose="02070309020205020404" pitchFamily="49" charset="0"/>
                <a:cs typeface="Courier New" panose="02070309020205020404" pitchFamily="49" charset="0"/>
              </a:rPr>
              <a:t>maxWithColor</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vec4 </a:t>
            </a:r>
            <a:r>
              <a:rPr lang="en-US" sz="1200" b="1" noProof="1">
                <a:solidFill>
                  <a:srgbClr val="9A9A9A"/>
                </a:solidFill>
                <a:effectLst/>
                <a:latin typeface="Courier New" panose="02070309020205020404" pitchFamily="49" charset="0"/>
                <a:cs typeface="Courier New" panose="02070309020205020404" pitchFamily="49" charset="0"/>
              </a:rPr>
              <a:t>obj1</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vec4 </a:t>
            </a:r>
            <a:r>
              <a:rPr lang="en-US" sz="1200" b="1" noProof="1">
                <a:solidFill>
                  <a:srgbClr val="9A9A9A"/>
                </a:solidFill>
                <a:effectLst/>
                <a:latin typeface="Courier New" panose="02070309020205020404" pitchFamily="49" charset="0"/>
                <a:cs typeface="Courier New" panose="02070309020205020404" pitchFamily="49" charset="0"/>
              </a:rPr>
              <a:t>obj2</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4B4B4"/>
                </a:solidFill>
                <a:effectLst/>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a:p>
            <a:r>
              <a:rPr lang="en-US" sz="1200" b="1" noProof="1">
                <a:solidFill>
                  <a:srgbClr val="D8A0DF"/>
                </a:solidFill>
                <a:effectLst/>
                <a:latin typeface="Courier New" panose="02070309020205020404" pitchFamily="49" charset="0"/>
                <a:cs typeface="Courier New" panose="02070309020205020404" pitchFamily="49" charset="0"/>
              </a:rPr>
              <a:t>  if</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9CDCFE"/>
                </a:solidFill>
                <a:effectLst/>
                <a:latin typeface="Courier New" panose="02070309020205020404" pitchFamily="49" charset="0"/>
                <a:cs typeface="Courier New" panose="02070309020205020404" pitchFamily="49" charset="0"/>
              </a:rPr>
              <a:t>obj2</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9CDCFE"/>
                </a:solidFill>
                <a:effectLst/>
                <a:latin typeface="Courier New" panose="02070309020205020404" pitchFamily="49" charset="0"/>
                <a:cs typeface="Courier New" panose="02070309020205020404" pitchFamily="49" charset="0"/>
              </a:rPr>
              <a:t>a</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4B4B4"/>
                </a:solidFill>
                <a:effectLst/>
                <a:latin typeface="Courier New" panose="02070309020205020404" pitchFamily="49" charset="0"/>
                <a:cs typeface="Courier New" panose="02070309020205020404" pitchFamily="49" charset="0"/>
              </a:rPr>
              <a:t>&gt;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9CDCFE"/>
                </a:solidFill>
                <a:effectLst/>
                <a:latin typeface="Courier New" panose="02070309020205020404" pitchFamily="49" charset="0"/>
                <a:cs typeface="Courier New" panose="02070309020205020404" pitchFamily="49" charset="0"/>
              </a:rPr>
              <a:t>obj1</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9CDCFE"/>
                </a:solidFill>
                <a:effectLst/>
                <a:latin typeface="Courier New" panose="02070309020205020404" pitchFamily="49" charset="0"/>
                <a:cs typeface="Courier New" panose="02070309020205020404" pitchFamily="49" charset="0"/>
              </a:rPr>
              <a:t>a</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D8A0DF"/>
                </a:solidFill>
                <a:effectLst/>
                <a:latin typeface="Courier New" panose="02070309020205020404" pitchFamily="49" charset="0"/>
                <a:cs typeface="Courier New" panose="02070309020205020404" pitchFamily="49" charset="0"/>
              </a:rPr>
              <a:t>return</a:t>
            </a:r>
            <a:r>
              <a:rPr lang="en-US" sz="1200" b="1" noProof="1">
                <a:solidFill>
                  <a:srgbClr val="DADADA"/>
                </a:solidFill>
                <a:effectLst/>
                <a:latin typeface="Courier New" panose="02070309020205020404" pitchFamily="49" charset="0"/>
                <a:cs typeface="Courier New" panose="02070309020205020404" pitchFamily="49" charset="0"/>
              </a:rPr>
              <a:t> obj2</a:t>
            </a:r>
            <a:r>
              <a:rPr lang="en-US" sz="1200" b="1" noProof="1">
                <a:solidFill>
                  <a:srgbClr val="B4B4B4"/>
                </a:solidFill>
                <a:effectLst/>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a:p>
            <a:r>
              <a:rPr lang="en-US" sz="1200" b="1" noProof="1">
                <a:solidFill>
                  <a:srgbClr val="D8A0DF"/>
                </a:solidFill>
                <a:effectLst/>
                <a:latin typeface="Courier New" panose="02070309020205020404" pitchFamily="49" charset="0"/>
                <a:cs typeface="Courier New" panose="02070309020205020404" pitchFamily="49" charset="0"/>
              </a:rPr>
              <a:t>  return</a:t>
            </a:r>
            <a:r>
              <a:rPr lang="en-US" sz="1200" b="1" noProof="1">
                <a:solidFill>
                  <a:srgbClr val="DADADA"/>
                </a:solidFill>
                <a:effectLst/>
                <a:latin typeface="Courier New" panose="02070309020205020404" pitchFamily="49" charset="0"/>
                <a:cs typeface="Courier New" panose="02070309020205020404" pitchFamily="49" charset="0"/>
              </a:rPr>
              <a:t> obj1</a:t>
            </a:r>
            <a:r>
              <a:rPr lang="en-US" sz="1200" b="1" noProof="1">
                <a:solidFill>
                  <a:srgbClr val="B4B4B4"/>
                </a:solidFill>
                <a:effectLst/>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a:p>
            <a:r>
              <a:rPr lang="en-US" sz="1200" b="1" noProof="1">
                <a:solidFill>
                  <a:srgbClr val="B4B4B4"/>
                </a:solidFill>
                <a:effectLst/>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a:p>
            <a:br>
              <a:rPr lang="en-US" sz="1200" b="1" noProof="1">
                <a:solidFill>
                  <a:srgbClr val="DADADA"/>
                </a:solidFill>
                <a:effectLst/>
                <a:latin typeface="Courier New" panose="02070309020205020404" pitchFamily="49" charset="0"/>
                <a:cs typeface="Courier New" panose="02070309020205020404" pitchFamily="49" charset="0"/>
              </a:rPr>
            </a:br>
            <a:r>
              <a:rPr lang="en-US" sz="1200" b="1" noProof="1">
                <a:solidFill>
                  <a:srgbClr val="DADADA"/>
                </a:solidFill>
                <a:effectLst/>
                <a:latin typeface="Courier New" panose="02070309020205020404" pitchFamily="49" charset="0"/>
                <a:cs typeface="Courier New" panose="02070309020205020404" pitchFamily="49" charset="0"/>
              </a:rPr>
              <a:t>vec4 </a:t>
            </a:r>
            <a:r>
              <a:rPr lang="en-US" sz="1200" b="1" noProof="1">
                <a:solidFill>
                  <a:srgbClr val="DCDCAA"/>
                </a:solidFill>
                <a:effectLst/>
                <a:latin typeface="Courier New" panose="02070309020205020404" pitchFamily="49" charset="0"/>
                <a:cs typeface="Courier New" panose="02070309020205020404" pitchFamily="49" charset="0"/>
              </a:rPr>
              <a:t>sdScene</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vec3 </a:t>
            </a:r>
            <a:r>
              <a:rPr lang="en-US" sz="1200" b="1" noProof="1">
                <a:solidFill>
                  <a:srgbClr val="9A9A9A"/>
                </a:solidFill>
                <a:effectLst/>
                <a:latin typeface="Courier New" panose="02070309020205020404" pitchFamily="49" charset="0"/>
                <a:cs typeface="Courier New" panose="02070309020205020404" pitchFamily="49" charset="0"/>
              </a:rPr>
              <a:t>p</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4B4B4"/>
                </a:solidFill>
                <a:effectLst/>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a:p>
            <a:r>
              <a:rPr lang="en-US" sz="1200" b="1" noProof="1">
                <a:solidFill>
                  <a:srgbClr val="DADADA"/>
                </a:solidFill>
                <a:effectLst/>
                <a:latin typeface="Courier New" panose="02070309020205020404" pitchFamily="49" charset="0"/>
                <a:cs typeface="Courier New" panose="02070309020205020404" pitchFamily="49" charset="0"/>
              </a:rPr>
              <a:t>  vec4 sphere </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DCDCAA"/>
                </a:solidFill>
                <a:effectLst/>
                <a:latin typeface="Courier New" panose="02070309020205020404" pitchFamily="49" charset="0"/>
                <a:cs typeface="Courier New" panose="02070309020205020404" pitchFamily="49" charset="0"/>
              </a:rPr>
              <a:t>vec4</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CDCAA"/>
                </a:solidFill>
                <a:effectLst/>
                <a:latin typeface="Courier New" panose="02070309020205020404" pitchFamily="49" charset="0"/>
                <a:cs typeface="Courier New" panose="02070309020205020404" pitchFamily="49" charset="0"/>
              </a:rPr>
              <a:t>vec3</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effectLst/>
                <a:latin typeface="Courier New" panose="02070309020205020404" pitchFamily="49" charset="0"/>
                <a:cs typeface="Courier New" panose="02070309020205020404" pitchFamily="49" charset="0"/>
              </a:rPr>
              <a:t>0.1</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5CEA8"/>
                </a:solidFill>
                <a:effectLst/>
                <a:latin typeface="Courier New" panose="02070309020205020404" pitchFamily="49" charset="0"/>
                <a:cs typeface="Courier New" panose="02070309020205020404" pitchFamily="49" charset="0"/>
              </a:rPr>
              <a:t>0.9</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5CEA8"/>
                </a:solidFill>
                <a:effectLst/>
                <a:latin typeface="Courier New" panose="02070309020205020404" pitchFamily="49" charset="0"/>
                <a:cs typeface="Courier New" panose="02070309020205020404" pitchFamily="49" charset="0"/>
              </a:rPr>
              <a:t>0.3</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DCDCAA"/>
                </a:solidFill>
                <a:effectLst/>
                <a:latin typeface="Courier New" panose="02070309020205020404" pitchFamily="49" charset="0"/>
                <a:cs typeface="Courier New" panose="02070309020205020404" pitchFamily="49" charset="0"/>
              </a:rPr>
              <a:t>sdSphere</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p </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DCDCAA"/>
                </a:solidFill>
                <a:effectLst/>
                <a:latin typeface="Courier New" panose="02070309020205020404" pitchFamily="49" charset="0"/>
                <a:cs typeface="Courier New" panose="02070309020205020404" pitchFamily="49" charset="0"/>
              </a:rPr>
              <a:t>vec3</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effectLst/>
                <a:latin typeface="Courier New" panose="02070309020205020404" pitchFamily="49" charset="0"/>
                <a:cs typeface="Courier New" panose="02070309020205020404" pitchFamily="49" charset="0"/>
              </a:rPr>
              <a:t>0</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5CEA8"/>
                </a:solidFill>
                <a:effectLst/>
                <a:latin typeface="Courier New" panose="02070309020205020404" pitchFamily="49" charset="0"/>
                <a:cs typeface="Courier New" panose="02070309020205020404" pitchFamily="49" charset="0"/>
              </a:rPr>
              <a:t>0</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effectLst/>
                <a:latin typeface="Courier New" panose="02070309020205020404" pitchFamily="49" charset="0"/>
                <a:cs typeface="Courier New" panose="02070309020205020404" pitchFamily="49" charset="0"/>
              </a:rPr>
              <a:t>2</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5CEA8"/>
                </a:solidFill>
                <a:effectLst/>
                <a:latin typeface="Courier New" panose="02070309020205020404" pitchFamily="49" charset="0"/>
                <a:cs typeface="Courier New" panose="02070309020205020404" pitchFamily="49" charset="0"/>
              </a:rPr>
              <a:t>2.0</a:t>
            </a:r>
            <a:r>
              <a:rPr lang="en-US" sz="1200" b="1" noProof="1">
                <a:solidFill>
                  <a:srgbClr val="B4B4B4"/>
                </a:solidFill>
                <a:effectLst/>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a:p>
            <a:r>
              <a:rPr lang="en-US" sz="1200" b="1" noProof="1">
                <a:solidFill>
                  <a:srgbClr val="DADADA"/>
                </a:solidFill>
                <a:effectLst/>
                <a:latin typeface="Courier New" panose="02070309020205020404" pitchFamily="49" charset="0"/>
                <a:cs typeface="Courier New" panose="02070309020205020404" pitchFamily="49" charset="0"/>
              </a:rPr>
              <a:t>  vec4 octahedron </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DCDCAA"/>
                </a:solidFill>
                <a:effectLst/>
                <a:latin typeface="Courier New" panose="02070309020205020404" pitchFamily="49" charset="0"/>
                <a:cs typeface="Courier New" panose="02070309020205020404" pitchFamily="49" charset="0"/>
              </a:rPr>
              <a:t>vec4</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CDCAA"/>
                </a:solidFill>
                <a:effectLst/>
                <a:latin typeface="Courier New" panose="02070309020205020404" pitchFamily="49" charset="0"/>
                <a:cs typeface="Courier New" panose="02070309020205020404" pitchFamily="49" charset="0"/>
              </a:rPr>
              <a:t>vec3</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effectLst/>
                <a:latin typeface="Courier New" panose="02070309020205020404" pitchFamily="49" charset="0"/>
                <a:cs typeface="Courier New" panose="02070309020205020404" pitchFamily="49" charset="0"/>
              </a:rPr>
              <a:t>0.1</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5CEA8"/>
                </a:solidFill>
                <a:effectLst/>
                <a:latin typeface="Courier New" panose="02070309020205020404" pitchFamily="49" charset="0"/>
                <a:cs typeface="Courier New" panose="02070309020205020404" pitchFamily="49" charset="0"/>
              </a:rPr>
              <a:t>0.3</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5CEA8"/>
                </a:solidFill>
                <a:effectLst/>
                <a:latin typeface="Courier New" panose="02070309020205020404" pitchFamily="49" charset="0"/>
                <a:cs typeface="Courier New" panose="02070309020205020404" pitchFamily="49" charset="0"/>
              </a:rPr>
              <a:t>0.9</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DCDCAA"/>
                </a:solidFill>
                <a:effectLst/>
                <a:latin typeface="Courier New" panose="02070309020205020404" pitchFamily="49" charset="0"/>
                <a:cs typeface="Courier New" panose="02070309020205020404" pitchFamily="49" charset="0"/>
              </a:rPr>
              <a:t>sdOctahedron</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p </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DCDCAA"/>
                </a:solidFill>
                <a:effectLst/>
                <a:latin typeface="Courier New" panose="02070309020205020404" pitchFamily="49" charset="0"/>
                <a:cs typeface="Courier New" panose="02070309020205020404" pitchFamily="49" charset="0"/>
              </a:rPr>
              <a:t>vec3</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effectLst/>
                <a:latin typeface="Courier New" panose="02070309020205020404" pitchFamily="49" charset="0"/>
                <a:cs typeface="Courier New" panose="02070309020205020404" pitchFamily="49" charset="0"/>
              </a:rPr>
              <a:t>0</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5CEA8"/>
                </a:solidFill>
                <a:effectLst/>
                <a:latin typeface="Courier New" panose="02070309020205020404" pitchFamily="49" charset="0"/>
                <a:cs typeface="Courier New" panose="02070309020205020404" pitchFamily="49" charset="0"/>
              </a:rPr>
              <a:t>0</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effectLst/>
                <a:latin typeface="Courier New" panose="02070309020205020404" pitchFamily="49" charset="0"/>
                <a:cs typeface="Courier New" panose="02070309020205020404" pitchFamily="49" charset="0"/>
              </a:rPr>
              <a:t>2</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B5CEA8"/>
                </a:solidFill>
                <a:effectLst/>
                <a:latin typeface="Courier New" panose="02070309020205020404" pitchFamily="49" charset="0"/>
                <a:cs typeface="Courier New" panose="02070309020205020404" pitchFamily="49" charset="0"/>
              </a:rPr>
              <a:t>2.5</a:t>
            </a:r>
            <a:r>
              <a:rPr lang="en-US" sz="1200" b="1" noProof="1">
                <a:solidFill>
                  <a:srgbClr val="B4B4B4"/>
                </a:solidFill>
                <a:effectLst/>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a:p>
            <a:r>
              <a:rPr lang="en-US" sz="1200" b="1" noProof="1">
                <a:solidFill>
                  <a:srgbClr val="DADADA"/>
                </a:solidFill>
                <a:effectLst/>
                <a:latin typeface="Courier New" panose="02070309020205020404" pitchFamily="49" charset="0"/>
                <a:cs typeface="Courier New" panose="02070309020205020404" pitchFamily="49" charset="0"/>
              </a:rPr>
              <a:t>  vec4 co </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a:t>
            </a:r>
            <a:r>
              <a:rPr lang="en-US" sz="1200" b="1" noProof="1">
                <a:solidFill>
                  <a:srgbClr val="DCDCAA"/>
                </a:solidFill>
                <a:effectLst/>
                <a:latin typeface="Courier New" panose="02070309020205020404" pitchFamily="49" charset="0"/>
                <a:cs typeface="Courier New" panose="02070309020205020404" pitchFamily="49" charset="0"/>
              </a:rPr>
              <a:t>maxWithColor</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sphere*</a:t>
            </a:r>
            <a:r>
              <a:rPr lang="en-US" sz="1200" b="1" noProof="1">
                <a:solidFill>
                  <a:srgbClr val="DCDCAA"/>
                </a:solidFill>
                <a:effectLst/>
                <a:latin typeface="Courier New" panose="02070309020205020404" pitchFamily="49" charset="0"/>
                <a:cs typeface="Courier New" panose="02070309020205020404" pitchFamily="49" charset="0"/>
              </a:rPr>
              <a:t>vec4</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latin typeface="Courier New" panose="02070309020205020404" pitchFamily="49" charset="0"/>
                <a:cs typeface="Courier New" panose="02070309020205020404" pitchFamily="49" charset="0"/>
              </a:rPr>
              <a:t>1</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latin typeface="Courier New" panose="02070309020205020404" pitchFamily="49" charset="0"/>
                <a:cs typeface="Courier New" panose="02070309020205020404" pitchFamily="49" charset="0"/>
              </a:rPr>
              <a:t>1</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latin typeface="Courier New" panose="02070309020205020404" pitchFamily="49" charset="0"/>
                <a:cs typeface="Courier New" panose="02070309020205020404" pitchFamily="49" charset="0"/>
              </a:rPr>
              <a:t>1,-1</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octahedron</a:t>
            </a:r>
            <a:r>
              <a:rPr lang="en-US" sz="1200" b="1" noProof="1">
                <a:solidFill>
                  <a:srgbClr val="B4B4B4"/>
                </a:solidFill>
                <a:effectLst/>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a:p>
            <a:r>
              <a:rPr lang="en-US" sz="1200" b="1" noProof="1">
                <a:solidFill>
                  <a:srgbClr val="D8A0DF"/>
                </a:solidFill>
                <a:effectLst/>
                <a:latin typeface="Courier New" panose="02070309020205020404" pitchFamily="49" charset="0"/>
                <a:cs typeface="Courier New" panose="02070309020205020404" pitchFamily="49" charset="0"/>
              </a:rPr>
              <a:t>  return</a:t>
            </a:r>
            <a:r>
              <a:rPr lang="en-US" sz="1200" b="1" noProof="1">
                <a:solidFill>
                  <a:srgbClr val="DADADA"/>
                </a:solidFill>
                <a:effectLst/>
                <a:latin typeface="Courier New" panose="02070309020205020404" pitchFamily="49" charset="0"/>
                <a:cs typeface="Courier New" panose="02070309020205020404" pitchFamily="49" charset="0"/>
              </a:rPr>
              <a:t> co</a:t>
            </a:r>
            <a:r>
              <a:rPr lang="en-US" sz="1200" b="1" noProof="1">
                <a:solidFill>
                  <a:srgbClr val="B4B4B4"/>
                </a:solidFill>
                <a:effectLst/>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a:p>
            <a:r>
              <a:rPr lang="en-US" sz="1200" b="1" noProof="1">
                <a:solidFill>
                  <a:srgbClr val="B4B4B4"/>
                </a:solidFill>
                <a:effectLst/>
                <a:latin typeface="Courier New" panose="02070309020205020404" pitchFamily="49" charset="0"/>
                <a:cs typeface="Courier New" panose="02070309020205020404" pitchFamily="49" charset="0"/>
              </a:rPr>
              <a:t>}</a:t>
            </a:r>
          </a:p>
          <a:p>
            <a:r>
              <a:rPr lang="en-US" sz="1200" b="1" noProof="1">
                <a:solidFill>
                  <a:srgbClr val="B4B4B4"/>
                </a:solidFill>
                <a:latin typeface="Courier New" panose="02070309020205020404" pitchFamily="49" charset="0"/>
                <a:cs typeface="Courier New" panose="02070309020205020404" pitchFamily="49" charset="0"/>
              </a:rPr>
              <a:t>...</a:t>
            </a:r>
            <a:endParaRPr lang="en-US" sz="1200" b="1" noProof="1">
              <a:solidFill>
                <a:srgbClr val="DADADA"/>
              </a:solidFill>
              <a:effectLst/>
              <a:latin typeface="Courier New" panose="02070309020205020404" pitchFamily="49" charset="0"/>
              <a:cs typeface="Courier New" panose="02070309020205020404" pitchFamily="49" charset="0"/>
            </a:endParaRPr>
          </a:p>
        </p:txBody>
      </p:sp>
      <p:pic>
        <p:nvPicPr>
          <p:cNvPr id="6" name="Picture 2">
            <a:extLst>
              <a:ext uri="{FF2B5EF4-FFF2-40B4-BE49-F238E27FC236}">
                <a16:creationId xmlns:a16="http://schemas.microsoft.com/office/drawing/2014/main" id="{12ADCCBC-5EC1-5142-0E69-58D6B3E5E2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3951" y="4120269"/>
            <a:ext cx="2531920" cy="1424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519438"/>
      </p:ext>
    </p:extLst>
  </p:cSld>
  <p:clrMapOvr>
    <a:masterClrMapping/>
  </p:clrMapOvr>
</p:sld>
</file>

<file path=ppt/theme/theme1.xml><?xml version="1.0" encoding="utf-8"?>
<a:theme xmlns:a="http://schemas.openxmlformats.org/drawingml/2006/main" name="Personalizar design">
  <a:themeElements>
    <a:clrScheme name="Escritório">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13428</TotalTime>
  <Words>8624</Words>
  <Application>Microsoft Macintosh PowerPoint</Application>
  <PresentationFormat>On-screen Show (16:10)</PresentationFormat>
  <Paragraphs>1041</Paragraphs>
  <Slides>43</Slides>
  <Notes>34</Notes>
  <HiddenSlides>14</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Courier New</vt:lpstr>
      <vt:lpstr>Menlo</vt:lpstr>
      <vt:lpstr>Open Sans</vt:lpstr>
      <vt:lpstr>Verdana</vt:lpstr>
      <vt:lpstr>Personalizar design</vt:lpstr>
      <vt:lpstr>PowerPoint Presentation</vt:lpstr>
      <vt:lpstr>Cores (Truque)</vt:lpstr>
      <vt:lpstr>Operações de União, Intersecção e Diferença</vt:lpstr>
      <vt:lpstr>Operações de União, Intersecção e Diferença</vt:lpstr>
      <vt:lpstr>Operações de União, Intersecção e Diferença</vt:lpstr>
      <vt:lpstr>Operações de União, Intersecção e Diferença</vt:lpstr>
      <vt:lpstr>União</vt:lpstr>
      <vt:lpstr>Intersecção</vt:lpstr>
      <vt:lpstr>Diferença</vt:lpstr>
      <vt:lpstr>Diferença</vt:lpstr>
      <vt:lpstr>Smooth-Minimum em Ray Marching</vt:lpstr>
      <vt:lpstr>Aplicando a fórmula</vt:lpstr>
      <vt:lpstr>Sombras</vt:lpstr>
      <vt:lpstr>Revisão: quanta luz é refletida de P através do P0</vt:lpstr>
      <vt:lpstr>Visibilidade</vt:lpstr>
      <vt:lpstr>Como saber se superfície está em uma sombra?</vt:lpstr>
      <vt:lpstr>Como calcular V(p, Li)?</vt:lpstr>
      <vt:lpstr>Shadow Mapping [Williams 78]</vt:lpstr>
      <vt:lpstr>Pesquisa de textura de sombra</vt:lpstr>
      <vt:lpstr>Artefatos na sombra devido a baixa amostragem</vt:lpstr>
      <vt:lpstr>Tipos de sombras (Hard vs Soft Shadows)</vt:lpstr>
      <vt:lpstr>Sobras criadas por uma luz de área</vt:lpstr>
      <vt:lpstr>Algoritmos baseados em amostragens</vt:lpstr>
      <vt:lpstr>Percentage Closer Filtering (PCF)</vt:lpstr>
      <vt:lpstr>Ambient Occlusion</vt:lpstr>
      <vt:lpstr>Ambient Occlusion</vt:lpstr>
      <vt:lpstr>Ambient Occlusion usando o "espaço da tela"</vt:lpstr>
      <vt:lpstr>Buda sem Ambiente Occlusion</vt:lpstr>
      <vt:lpstr>Buda com Ambiente Occlusion</vt:lpstr>
      <vt:lpstr>Ambient Occlusion</vt:lpstr>
      <vt:lpstr>Shading Pré Computado</vt:lpstr>
      <vt:lpstr>Sombras em Ray Marching</vt:lpstr>
      <vt:lpstr>Criando cenário com Plano e uma Pirâmide</vt:lpstr>
      <vt:lpstr>Código base de Ray Marching</vt:lpstr>
      <vt:lpstr>Cenário com Plano e uma Pirâmide</vt:lpstr>
      <vt:lpstr>Cálculo de sombra</vt:lpstr>
      <vt:lpstr>Cálculo de sombra</vt:lpstr>
      <vt:lpstr>Resultado com Sombra</vt:lpstr>
      <vt:lpstr>Implementando Penumbra</vt:lpstr>
      <vt:lpstr>Código de Soft Shadow para Ray Marching</vt:lpstr>
      <vt:lpstr>Resultado com sombra</vt:lpstr>
      <vt:lpstr>Mais Opções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Luciano Pereira Soares</cp:lastModifiedBy>
  <cp:revision>68</cp:revision>
  <dcterms:modified xsi:type="dcterms:W3CDTF">2024-11-19T01:11:13Z</dcterms:modified>
</cp:coreProperties>
</file>