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75"/>
  </p:notesMasterIdLst>
  <p:sldIdLst>
    <p:sldId id="256" r:id="rId2"/>
    <p:sldId id="259" r:id="rId3"/>
    <p:sldId id="260" r:id="rId4"/>
    <p:sldId id="258" r:id="rId5"/>
    <p:sldId id="263" r:id="rId6"/>
    <p:sldId id="264" r:id="rId7"/>
    <p:sldId id="359" r:id="rId8"/>
    <p:sldId id="34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52" r:id="rId31"/>
    <p:sldId id="353" r:id="rId32"/>
    <p:sldId id="261" r:id="rId33"/>
    <p:sldId id="354" r:id="rId34"/>
    <p:sldId id="355" r:id="rId35"/>
    <p:sldId id="356" r:id="rId36"/>
    <p:sldId id="357" r:id="rId37"/>
    <p:sldId id="347" r:id="rId38"/>
    <p:sldId id="279" r:id="rId39"/>
    <p:sldId id="287" r:id="rId40"/>
    <p:sldId id="262" r:id="rId41"/>
    <p:sldId id="288" r:id="rId42"/>
    <p:sldId id="315" r:id="rId43"/>
    <p:sldId id="289" r:id="rId44"/>
    <p:sldId id="290" r:id="rId45"/>
    <p:sldId id="348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46" r:id="rId63"/>
    <p:sldId id="339" r:id="rId64"/>
    <p:sldId id="340" r:id="rId65"/>
    <p:sldId id="319" r:id="rId66"/>
    <p:sldId id="323" r:id="rId67"/>
    <p:sldId id="308" r:id="rId68"/>
    <p:sldId id="358" r:id="rId69"/>
    <p:sldId id="350" r:id="rId70"/>
    <p:sldId id="351" r:id="rId71"/>
    <p:sldId id="316" r:id="rId72"/>
    <p:sldId id="317" r:id="rId73"/>
    <p:sldId id="318" r:id="rId74"/>
  </p:sldIdLst>
  <p:sldSz cx="9144000" cy="5715000" type="screen16x10"/>
  <p:notesSz cx="6858000" cy="9144000"/>
  <p:embeddedFontLst>
    <p:embeddedFont>
      <p:font typeface="Consolas" panose="020B0609020204030204" pitchFamily="49" charset="0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Verdana" panose="020B0604030504040204" pitchFamily="3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B7E10E-A6E2-4B2D-B73B-A93A2596CDE1}" v="11" dt="2024-10-09T21:11:00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95"/>
  </p:normalViewPr>
  <p:slideViewPr>
    <p:cSldViewPr snapToGrid="0">
      <p:cViewPr varScale="1">
        <p:scale>
          <a:sx n="139" d="100"/>
          <a:sy n="139" d="100"/>
        </p:scale>
        <p:origin x="1288" y="1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2.fntdata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90B7E10E-A6E2-4B2D-B73B-A93A2596CDE1}"/>
    <pc:docChg chg="custSel addSld modSld">
      <pc:chgData name="Luciano Pereira Soares" userId="16c53e34-c952-423e-8700-c0525d23304f" providerId="ADAL" clId="{90B7E10E-A6E2-4B2D-B73B-A93A2596CDE1}" dt="2024-10-09T21:12:46.752" v="159" actId="404"/>
      <pc:docMkLst>
        <pc:docMk/>
      </pc:docMkLst>
      <pc:sldChg chg="modSp mod">
        <pc:chgData name="Luciano Pereira Soares" userId="16c53e34-c952-423e-8700-c0525d23304f" providerId="ADAL" clId="{90B7E10E-A6E2-4B2D-B73B-A93A2596CDE1}" dt="2024-10-09T19:54:14.938" v="0" actId="14100"/>
        <pc:sldMkLst>
          <pc:docMk/>
          <pc:sldMk cId="0" sldId="258"/>
        </pc:sldMkLst>
        <pc:spChg chg="mod">
          <ac:chgData name="Luciano Pereira Soares" userId="16c53e34-c952-423e-8700-c0525d23304f" providerId="ADAL" clId="{90B7E10E-A6E2-4B2D-B73B-A93A2596CDE1}" dt="2024-10-09T19:54:14.938" v="0" actId="14100"/>
          <ac:spMkLst>
            <pc:docMk/>
            <pc:sldMk cId="0" sldId="258"/>
            <ac:spMk id="150" creationId="{00000000-0000-0000-0000-000000000000}"/>
          </ac:spMkLst>
        </pc:spChg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6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7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8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69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0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1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2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3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4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5"/>
        </pc:sldMkLst>
      </pc:sldChg>
      <pc:sldChg chg="mod modShow">
        <pc:chgData name="Luciano Pereira Soares" userId="16c53e34-c952-423e-8700-c0525d23304f" providerId="ADAL" clId="{90B7E10E-A6E2-4B2D-B73B-A93A2596CDE1}" dt="2024-10-09T20:19:07.690" v="2" actId="729"/>
        <pc:sldMkLst>
          <pc:docMk/>
          <pc:sldMk cId="0" sldId="276"/>
        </pc:sldMkLst>
      </pc:sldChg>
      <pc:sldChg chg="modSp mod modShow">
        <pc:chgData name="Luciano Pereira Soares" userId="16c53e34-c952-423e-8700-c0525d23304f" providerId="ADAL" clId="{90B7E10E-A6E2-4B2D-B73B-A93A2596CDE1}" dt="2024-10-09T20:22:06.780" v="9" actId="20577"/>
        <pc:sldMkLst>
          <pc:docMk/>
          <pc:sldMk cId="0" sldId="277"/>
        </pc:sldMkLst>
        <pc:spChg chg="mod">
          <ac:chgData name="Luciano Pereira Soares" userId="16c53e34-c952-423e-8700-c0525d23304f" providerId="ADAL" clId="{90B7E10E-A6E2-4B2D-B73B-A93A2596CDE1}" dt="2024-10-09T20:22:06.780" v="9" actId="20577"/>
          <ac:spMkLst>
            <pc:docMk/>
            <pc:sldMk cId="0" sldId="277"/>
            <ac:spMk id="267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0:31:53.681" v="47" actId="20577"/>
        <pc:sldMkLst>
          <pc:docMk/>
          <pc:sldMk cId="3086391226" sldId="315"/>
        </pc:sldMkLst>
        <pc:spChg chg="mod">
          <ac:chgData name="Luciano Pereira Soares" userId="16c53e34-c952-423e-8700-c0525d23304f" providerId="ADAL" clId="{90B7E10E-A6E2-4B2D-B73B-A93A2596CDE1}" dt="2024-10-09T20:31:40.906" v="29" actId="6549"/>
          <ac:spMkLst>
            <pc:docMk/>
            <pc:sldMk cId="3086391226" sldId="315"/>
            <ac:spMk id="750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0:31:53.681" v="47" actId="20577"/>
          <ac:spMkLst>
            <pc:docMk/>
            <pc:sldMk cId="3086391226" sldId="315"/>
            <ac:spMk id="751" creationId="{00000000-0000-0000-0000-000000000000}"/>
          </ac:spMkLst>
        </pc:spChg>
      </pc:sldChg>
      <pc:sldChg chg="delSp modSp add mod">
        <pc:chgData name="Luciano Pereira Soares" userId="16c53e34-c952-423e-8700-c0525d23304f" providerId="ADAL" clId="{90B7E10E-A6E2-4B2D-B73B-A93A2596CDE1}" dt="2024-10-09T21:07:38.962" v="130" actId="20577"/>
        <pc:sldMkLst>
          <pc:docMk/>
          <pc:sldMk cId="0" sldId="323"/>
        </pc:sldMkLst>
        <pc:spChg chg="del">
          <ac:chgData name="Luciano Pereira Soares" userId="16c53e34-c952-423e-8700-c0525d23304f" providerId="ADAL" clId="{90B7E10E-A6E2-4B2D-B73B-A93A2596CDE1}" dt="2024-10-09T21:06:45.106" v="106" actId="478"/>
          <ac:spMkLst>
            <pc:docMk/>
            <pc:sldMk cId="0" sldId="323"/>
            <ac:spMk id="2" creationId="{89100981-2626-FB6D-F6EB-BF66AD56F810}"/>
          </ac:spMkLst>
        </pc:spChg>
        <pc:spChg chg="del">
          <ac:chgData name="Luciano Pereira Soares" userId="16c53e34-c952-423e-8700-c0525d23304f" providerId="ADAL" clId="{90B7E10E-A6E2-4B2D-B73B-A93A2596CDE1}" dt="2024-10-09T21:06:47.670" v="107" actId="478"/>
          <ac:spMkLst>
            <pc:docMk/>
            <pc:sldMk cId="0" sldId="323"/>
            <ac:spMk id="12" creationId="{3BDE00E7-03A8-C9A6-08A1-8A0AE5482B18}"/>
          </ac:spMkLst>
        </pc:spChg>
        <pc:spChg chg="mod">
          <ac:chgData name="Luciano Pereira Soares" userId="16c53e34-c952-423e-8700-c0525d23304f" providerId="ADAL" clId="{90B7E10E-A6E2-4B2D-B73B-A93A2596CDE1}" dt="2024-10-09T21:07:38.962" v="130" actId="20577"/>
          <ac:spMkLst>
            <pc:docMk/>
            <pc:sldMk cId="0" sldId="323"/>
            <ac:spMk id="756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07:11.536" v="114" actId="20577"/>
          <ac:spMkLst>
            <pc:docMk/>
            <pc:sldMk cId="0" sldId="323"/>
            <ac:spMk id="762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07:18.062" v="120" actId="20577"/>
          <ac:spMkLst>
            <pc:docMk/>
            <pc:sldMk cId="0" sldId="323"/>
            <ac:spMk id="769" creationId="{00000000-0000-0000-0000-000000000000}"/>
          </ac:spMkLst>
        </pc:spChg>
        <pc:picChg chg="del">
          <ac:chgData name="Luciano Pereira Soares" userId="16c53e34-c952-423e-8700-c0525d23304f" providerId="ADAL" clId="{90B7E10E-A6E2-4B2D-B73B-A93A2596CDE1}" dt="2024-10-09T21:06:45.106" v="106" actId="478"/>
          <ac:picMkLst>
            <pc:docMk/>
            <pc:sldMk cId="0" sldId="323"/>
            <ac:picMk id="9" creationId="{CC104B40-F420-FA6A-F6E5-251C155CE4A0}"/>
          </ac:picMkLst>
        </pc:picChg>
        <pc:picChg chg="del">
          <ac:chgData name="Luciano Pereira Soares" userId="16c53e34-c952-423e-8700-c0525d23304f" providerId="ADAL" clId="{90B7E10E-A6E2-4B2D-B73B-A93A2596CDE1}" dt="2024-10-09T21:06:47.670" v="107" actId="478"/>
          <ac:picMkLst>
            <pc:docMk/>
            <pc:sldMk cId="0" sldId="323"/>
            <ac:picMk id="11" creationId="{8BB55332-6F50-CBF1-8B81-0E556B213739}"/>
          </ac:picMkLst>
        </pc:picChg>
      </pc:sldChg>
      <pc:sldChg chg="modSp mod">
        <pc:chgData name="Luciano Pereira Soares" userId="16c53e34-c952-423e-8700-c0525d23304f" providerId="ADAL" clId="{90B7E10E-A6E2-4B2D-B73B-A93A2596CDE1}" dt="2024-10-09T21:12:30.562" v="156" actId="14100"/>
        <pc:sldMkLst>
          <pc:docMk/>
          <pc:sldMk cId="0" sldId="339"/>
        </pc:sldMkLst>
        <pc:spChg chg="mod">
          <ac:chgData name="Luciano Pereira Soares" userId="16c53e34-c952-423e-8700-c0525d23304f" providerId="ADAL" clId="{90B7E10E-A6E2-4B2D-B73B-A93A2596CDE1}" dt="2024-10-09T21:12:30.562" v="156" actId="14100"/>
          <ac:spMkLst>
            <pc:docMk/>
            <pc:sldMk cId="0" sldId="339"/>
            <ac:spMk id="216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16.291" v="149" actId="1076"/>
          <ac:spMkLst>
            <pc:docMk/>
            <pc:sldMk cId="0" sldId="339"/>
            <ac:spMk id="218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1:12:09.081" v="148" actId="1076"/>
        <pc:sldMkLst>
          <pc:docMk/>
          <pc:sldMk cId="0" sldId="340"/>
        </pc:sldMkLst>
        <pc:spChg chg="mod">
          <ac:chgData name="Luciano Pereira Soares" userId="16c53e34-c952-423e-8700-c0525d23304f" providerId="ADAL" clId="{90B7E10E-A6E2-4B2D-B73B-A93A2596CDE1}" dt="2024-10-09T21:12:04.859" v="147" actId="27636"/>
          <ac:spMkLst>
            <pc:docMk/>
            <pc:sldMk cId="0" sldId="340"/>
            <ac:spMk id="225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09.081" v="148" actId="1076"/>
          <ac:spMkLst>
            <pc:docMk/>
            <pc:sldMk cId="0" sldId="340"/>
            <ac:spMk id="227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21:12:46.752" v="159" actId="404"/>
        <pc:sldMkLst>
          <pc:docMk/>
          <pc:sldMk cId="881906710" sldId="346"/>
        </pc:sldMkLst>
        <pc:spChg chg="mod">
          <ac:chgData name="Luciano Pereira Soares" userId="16c53e34-c952-423e-8700-c0525d23304f" providerId="ADAL" clId="{90B7E10E-A6E2-4B2D-B73B-A93A2596CDE1}" dt="2024-10-09T21:11:20.807" v="139" actId="20577"/>
          <ac:spMkLst>
            <pc:docMk/>
            <pc:sldMk cId="881906710" sldId="346"/>
            <ac:spMk id="899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40.733" v="157" actId="404"/>
          <ac:spMkLst>
            <pc:docMk/>
            <pc:sldMk cId="881906710" sldId="346"/>
            <ac:spMk id="900" creationId="{00000000-0000-0000-0000-000000000000}"/>
          </ac:spMkLst>
        </pc:spChg>
        <pc:spChg chg="mod">
          <ac:chgData name="Luciano Pereira Soares" userId="16c53e34-c952-423e-8700-c0525d23304f" providerId="ADAL" clId="{90B7E10E-A6E2-4B2D-B73B-A93A2596CDE1}" dt="2024-10-09T21:12:46.752" v="159" actId="404"/>
          <ac:spMkLst>
            <pc:docMk/>
            <pc:sldMk cId="881906710" sldId="346"/>
            <ac:spMk id="902" creationId="{00000000-0000-0000-0000-000000000000}"/>
          </ac:spMkLst>
        </pc:spChg>
      </pc:sldChg>
      <pc:sldChg chg="modSp mod">
        <pc:chgData name="Luciano Pereira Soares" userId="16c53e34-c952-423e-8700-c0525d23304f" providerId="ADAL" clId="{90B7E10E-A6E2-4B2D-B73B-A93A2596CDE1}" dt="2024-10-09T19:55:15.759" v="1" actId="1076"/>
        <pc:sldMkLst>
          <pc:docMk/>
          <pc:sldMk cId="0" sldId="349"/>
        </pc:sldMkLst>
        <pc:picChg chg="mod">
          <ac:chgData name="Luciano Pereira Soares" userId="16c53e34-c952-423e-8700-c0525d23304f" providerId="ADAL" clId="{90B7E10E-A6E2-4B2D-B73B-A93A2596CDE1}" dt="2024-10-09T19:55:15.759" v="1" actId="1076"/>
          <ac:picMkLst>
            <pc:docMk/>
            <pc:sldMk cId="0" sldId="349"/>
            <ac:picMk id="241" creationId="{00000000-0000-0000-0000-000000000000}"/>
          </ac:picMkLst>
        </pc:picChg>
      </pc:sldChg>
      <pc:sldChg chg="addSp delSp modSp new mod delAnim modAnim">
        <pc:chgData name="Luciano Pereira Soares" userId="16c53e34-c952-423e-8700-c0525d23304f" providerId="ADAL" clId="{90B7E10E-A6E2-4B2D-B73B-A93A2596CDE1}" dt="2024-10-09T21:05:05.238" v="104"/>
        <pc:sldMkLst>
          <pc:docMk/>
          <pc:sldMk cId="203536115" sldId="359"/>
        </pc:sldMkLst>
        <pc:spChg chg="mod">
          <ac:chgData name="Luciano Pereira Soares" userId="16c53e34-c952-423e-8700-c0525d23304f" providerId="ADAL" clId="{90B7E10E-A6E2-4B2D-B73B-A93A2596CDE1}" dt="2024-10-09T20:58:49.419" v="72" actId="20577"/>
          <ac:spMkLst>
            <pc:docMk/>
            <pc:sldMk cId="203536115" sldId="359"/>
            <ac:spMk id="2" creationId="{2FBF8886-2A73-793A-472D-7AB7D1551396}"/>
          </ac:spMkLst>
        </pc:spChg>
        <pc:spChg chg="del">
          <ac:chgData name="Luciano Pereira Soares" userId="16c53e34-c952-423e-8700-c0525d23304f" providerId="ADAL" clId="{90B7E10E-A6E2-4B2D-B73B-A93A2596CDE1}" dt="2024-10-09T20:58:54.368" v="73" actId="478"/>
          <ac:spMkLst>
            <pc:docMk/>
            <pc:sldMk cId="203536115" sldId="359"/>
            <ac:spMk id="3" creationId="{EEEC87B5-E440-239E-1BAA-59E3E9266A01}"/>
          </ac:spMkLst>
        </pc:spChg>
        <pc:spChg chg="add mod">
          <ac:chgData name="Luciano Pereira Soares" userId="16c53e34-c952-423e-8700-c0525d23304f" providerId="ADAL" clId="{90B7E10E-A6E2-4B2D-B73B-A93A2596CDE1}" dt="2024-10-09T21:04:39.952" v="102" actId="1076"/>
          <ac:spMkLst>
            <pc:docMk/>
            <pc:sldMk cId="203536115" sldId="359"/>
            <ac:spMk id="8" creationId="{9B34974D-24C0-AAE4-4276-38B129367BD1}"/>
          </ac:spMkLst>
        </pc:spChg>
        <pc:picChg chg="add del mod">
          <ac:chgData name="Luciano Pereira Soares" userId="16c53e34-c952-423e-8700-c0525d23304f" providerId="ADAL" clId="{90B7E10E-A6E2-4B2D-B73B-A93A2596CDE1}" dt="2024-10-09T21:00:35.770" v="81" actId="478"/>
          <ac:picMkLst>
            <pc:docMk/>
            <pc:sldMk cId="203536115" sldId="359"/>
            <ac:picMk id="5" creationId="{3F1687DF-AF8C-5CA9-3F4D-F127E8952FAA}"/>
          </ac:picMkLst>
        </pc:picChg>
        <pc:picChg chg="add mod">
          <ac:chgData name="Luciano Pereira Soares" userId="16c53e34-c952-423e-8700-c0525d23304f" providerId="ADAL" clId="{90B7E10E-A6E2-4B2D-B73B-A93A2596CDE1}" dt="2024-10-09T21:03:44.716" v="88" actId="1076"/>
          <ac:picMkLst>
            <pc:docMk/>
            <pc:sldMk cId="203536115" sldId="359"/>
            <ac:picMk id="6" creationId="{D25D8CF7-9592-8046-6072-611693C72A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a.ufg.ac.at/app/link/Grundlagen%3A3D-Grafik/module/9728?step=all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ist3d.fr/le-futur-a-un-passe/henri-gouraud/" TargetMode="Externa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fc21268c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38" name="Google Shape;138;gefc21268c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fcf41d18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77" name="Google Shape;177;gefcf41d18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fcf41d18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87" name="Google Shape;187;gefcf41d18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cf41d18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95" name="Google Shape;195;gefcf41d18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fcf41d18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04" name="Google Shape;204;gefcf41d18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fcf41d18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13" name="Google Shape;213;gefcf41d18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fcf41d182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22" name="Google Shape;222;gefcf41d18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fcf41d18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31" name="Google Shape;231;gefcf41d18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fcf41d18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41" name="Google Shape;241;gefcf41d18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fcf41d18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50" name="Google Shape;250;gefcf41d18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4a0f3b2a8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4a0f3b2a8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f4a0f3b2a8_0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fcf41d18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70" name="Google Shape;270;gefcf41d18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e0e4c76e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ee0e4c76e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ee0e4c76e4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a0f3b2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f4a0f3b2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f4a0f3b2a8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9ce157f3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f9ce157f3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f9ce157f36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4a0f3b2a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f4a0f3b2a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f4a0f3b2a8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f4a0f3b2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f4a0f3b2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f4a0f3b2a8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4a0f3b2a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f4a0f3b2a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f4a0f3b2a8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</a:t>
            </a:r>
            <a:r>
              <a:rPr lang="pt-BR" dirty="0" err="1"/>
              <a:t>br.pinterest.com</a:t>
            </a:r>
            <a:r>
              <a:rPr lang="pt-BR" dirty="0"/>
              <a:t>/pin/420171840237209300/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315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fc2126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276" name="Google Shape;276;gefc2126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693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7ca10e2e1_0_3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g77ca10e2e1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30850" cy="345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77ca10e2e1_0_3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2a052ed8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72a052ed8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http://</a:t>
            </a:r>
            <a:r>
              <a:rPr lang="en" dirty="0" err="1"/>
              <a:t>www.pauldahuach.com.ar</a:t>
            </a:r>
            <a:r>
              <a:rPr lang="en" dirty="0"/>
              <a:t>/program_en.htm#vbNewton1</a:t>
            </a:r>
            <a:endParaRPr dirty="0"/>
          </a:p>
        </p:txBody>
      </p:sp>
      <p:sp>
        <p:nvSpPr>
          <p:cNvPr id="147" name="Google Shape;147;g72a052ed80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4a0f3b2a8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4a0f3b2a8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https://www.scratchapixel.com/lessons/3d-basic-rendering/introduction-to-shading/shading-normals</a:t>
            </a:r>
            <a:endParaRPr/>
          </a:p>
        </p:txBody>
      </p:sp>
      <p:sp>
        <p:nvSpPr>
          <p:cNvPr id="748" name="Google Shape;748;gf4a0f3b2a8_0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9493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7ca10e2e1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g77ca10e2e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692150"/>
            <a:ext cx="5530850" cy="345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77ca10e2e1_0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http://www.dma.ufg.ac.at/app/link/Grundlagen%3A3D-Grafik/module/9728?step=all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http://hist3d.fr/le-futur-a-un-passe/henri-gouraud/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f4a0f3b2a8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f4a0f3b2a8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f4a0f3b2a8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4a0f3b2a8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4a0f3b2a8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f4a0f3b2a8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f4a0f3b2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f4a0f3b2a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f4a0f3b2a8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f4a0f3b2a8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f4a0f3b2a8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f4a0f3b2a8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f9ce157f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f9ce157f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f9ce157f3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7c9edb4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7c9edb4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e7c9edb446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2400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3823b695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3823b695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f3823b6950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3823b695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3823b695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f3823b6950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f9b8c33c7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f9b8c33c7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f9b8c33c70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65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7ca10e2e1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7ca10e2e1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2a052ed8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72a052ed8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http://design.osu.edu/carlson/history/tree/images/box.jpg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http://fuzzyworld.files.wordpress.com/2009/08/computer-ray-tracing.jpg</a:t>
            </a:r>
            <a:endParaRPr/>
          </a:p>
        </p:txBody>
      </p:sp>
      <p:sp>
        <p:nvSpPr>
          <p:cNvPr id="251" name="Google Shape;251;g72a052ed80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fba06984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fba06984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https://</a:t>
            </a:r>
            <a:r>
              <a:rPr lang="en" dirty="0" err="1">
                <a:solidFill>
                  <a:schemeClr val="dk1"/>
                </a:solidFill>
              </a:rPr>
              <a:t>colinbarrebrisebois.com</a:t>
            </a:r>
            <a:r>
              <a:rPr lang="en" dirty="0">
                <a:solidFill>
                  <a:schemeClr val="dk1"/>
                </a:solidFill>
              </a:rPr>
              <a:t>/2015/11/06/finding-next-gen-part-i-the-need-for-robust-and-fast-global-illumination-in-games/</a:t>
            </a:r>
            <a:endParaRPr sz="1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1123460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132" name="Google Shape;132;gf112346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323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_9Tsbduk9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://www.youtube.com/watch?v=D4NPQ8mfKU0" TargetMode="Externa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MgjVJogIbc?feature=oembed" TargetMode="External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oj.github.io/gltut/Illumination/Tut10%20Fragment%20Lighting.htm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ww.tomdalling.com/blog/modern-opengl/06-diffuse-point-lighting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shape.html#Material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navigation.html#NavigationInfo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lighting.html#DirectionalLight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lighting.html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lpsoares.github.io/Renderizador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.github.io/filament/Filament.md.html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frdj1zb9sMY" TargetMode="Externa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n.wikipedia.org/wiki/Cornell_box" TargetMode="Externa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 noProof="0" dirty="0"/>
              <a:t>Computação Gráfica</a:t>
            </a:r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noProof="0"/>
              <a:t>Aula 14: </a:t>
            </a:r>
            <a:r>
              <a:rPr lang="pt-BR" noProof="0" dirty="0"/>
              <a:t>Materiais e Iluminação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357900" y="24012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4800" noProof="0" dirty="0"/>
              <a:t>Revisão: Vetor Normal</a:t>
            </a:r>
          </a:p>
        </p:txBody>
      </p:sp>
      <p:sp>
        <p:nvSpPr>
          <p:cNvPr id="135" name="Google Shape;135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10</a:t>
            </a:fld>
            <a:endParaRPr lang="pt-BR" noProof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Da geometria: quando uma reta é perpendicular a um plano?</a:t>
            </a:r>
          </a:p>
        </p:txBody>
      </p:sp>
      <p:sp>
        <p:nvSpPr>
          <p:cNvPr id="141" name="Google Shape;141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11</a:t>
            </a:fld>
            <a:endParaRPr lang="pt-BR" noProof="0" dirty="0"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2670168" y="1158343"/>
            <a:ext cx="3551100" cy="4486307"/>
            <a:chOff x="2670168" y="1158343"/>
            <a:chExt cx="3551100" cy="4486307"/>
          </a:xfrm>
        </p:grpSpPr>
        <p:sp>
          <p:nvSpPr>
            <p:cNvPr id="143" name="Google Shape;143;p16"/>
            <p:cNvSpPr/>
            <p:nvPr/>
          </p:nvSpPr>
          <p:spPr>
            <a:xfrm>
              <a:off x="2670168" y="2816246"/>
              <a:ext cx="3551100" cy="1365900"/>
            </a:xfrm>
            <a:prstGeom prst="parallelogram">
              <a:avLst>
                <a:gd name="adj" fmla="val 4859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  <p:cxnSp>
          <p:nvCxnSpPr>
            <p:cNvPr id="144" name="Google Shape;144;p16"/>
            <p:cNvCxnSpPr/>
            <p:nvPr/>
          </p:nvCxnSpPr>
          <p:spPr>
            <a:xfrm rot="10800000" flipH="1">
              <a:off x="4438825" y="1324200"/>
              <a:ext cx="3600" cy="22056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" name="Google Shape;145;p16"/>
            <p:cNvSpPr txBox="1"/>
            <p:nvPr/>
          </p:nvSpPr>
          <p:spPr>
            <a:xfrm>
              <a:off x="4466568" y="1158343"/>
              <a:ext cx="679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noProof="0" dirty="0" err="1">
                  <a:solidFill>
                    <a:srgbClr val="0000FF"/>
                  </a:solidFill>
                </a:rPr>
                <a:t>r</a:t>
              </a:r>
              <a:endParaRPr lang="pt-BR" sz="1800" noProof="0" dirty="0">
                <a:solidFill>
                  <a:srgbClr val="0000FF"/>
                </a:solidFill>
              </a:endParaRPr>
            </a:p>
          </p:txBody>
        </p:sp>
        <p:sp>
          <p:nvSpPr>
            <p:cNvPr id="146" name="Google Shape;146;p16"/>
            <p:cNvSpPr txBox="1"/>
            <p:nvPr/>
          </p:nvSpPr>
          <p:spPr>
            <a:xfrm>
              <a:off x="2753361" y="3837089"/>
              <a:ext cx="998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noProof="0" dirty="0"/>
                <a:t>𝛂</a:t>
              </a: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395775" y="3443350"/>
              <a:ext cx="89700" cy="897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4397265" y="3489510"/>
              <a:ext cx="818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noProof="0" dirty="0" err="1">
                  <a:solidFill>
                    <a:srgbClr val="0000FF"/>
                  </a:solidFill>
                </a:rPr>
                <a:t>P</a:t>
              </a:r>
              <a:endParaRPr lang="pt-BR" noProof="0" dirty="0">
                <a:solidFill>
                  <a:srgbClr val="0000FF"/>
                </a:solidFill>
              </a:endParaRPr>
            </a:p>
          </p:txBody>
        </p:sp>
        <p:cxnSp>
          <p:nvCxnSpPr>
            <p:cNvPr id="149" name="Google Shape;149;p16"/>
            <p:cNvCxnSpPr>
              <a:stCxn id="143" idx="4"/>
            </p:cNvCxnSpPr>
            <p:nvPr/>
          </p:nvCxnSpPr>
          <p:spPr>
            <a:xfrm rot="10800000">
              <a:off x="4442418" y="3523046"/>
              <a:ext cx="3300" cy="6591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6"/>
            <p:cNvCxnSpPr/>
            <p:nvPr/>
          </p:nvCxnSpPr>
          <p:spPr>
            <a:xfrm rot="10800000" flipH="1">
              <a:off x="4412654" y="4182150"/>
              <a:ext cx="28200" cy="1462500"/>
            </a:xfrm>
            <a:prstGeom prst="straightConnector1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1" name="Google Shape;151;p16"/>
          <p:cNvGrpSpPr/>
          <p:nvPr/>
        </p:nvGrpSpPr>
        <p:grpSpPr>
          <a:xfrm>
            <a:off x="3393300" y="2829757"/>
            <a:ext cx="3006825" cy="999163"/>
            <a:chOff x="3393300" y="2829757"/>
            <a:chExt cx="3006825" cy="999163"/>
          </a:xfrm>
        </p:grpSpPr>
        <p:grpSp>
          <p:nvGrpSpPr>
            <p:cNvPr id="152" name="Google Shape;152;p16"/>
            <p:cNvGrpSpPr/>
            <p:nvPr/>
          </p:nvGrpSpPr>
          <p:grpSpPr>
            <a:xfrm>
              <a:off x="3393300" y="2829757"/>
              <a:ext cx="3006825" cy="999163"/>
              <a:chOff x="3393300" y="2829757"/>
              <a:chExt cx="3006825" cy="999163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 flipH="1">
                <a:off x="3393300" y="3063020"/>
                <a:ext cx="2357400" cy="76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4" name="Google Shape;154;p16"/>
              <p:cNvSpPr txBox="1"/>
              <p:nvPr/>
            </p:nvSpPr>
            <p:spPr>
              <a:xfrm>
                <a:off x="5706525" y="2829757"/>
                <a:ext cx="693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noProof="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</p:grpSp>
        <p:grpSp>
          <p:nvGrpSpPr>
            <p:cNvPr id="155" name="Google Shape;155;p16"/>
            <p:cNvGrpSpPr/>
            <p:nvPr/>
          </p:nvGrpSpPr>
          <p:grpSpPr>
            <a:xfrm>
              <a:off x="4456100" y="3208500"/>
              <a:ext cx="225300" cy="196350"/>
              <a:chOff x="1331900" y="2827500"/>
              <a:chExt cx="225300" cy="196350"/>
            </a:xfrm>
          </p:grpSpPr>
          <p:cxnSp>
            <p:nvCxnSpPr>
              <p:cNvPr id="156" name="Google Shape;156;p16"/>
              <p:cNvCxnSpPr/>
              <p:nvPr/>
            </p:nvCxnSpPr>
            <p:spPr>
              <a:xfrm>
                <a:off x="1553600" y="2829750"/>
                <a:ext cx="3600" cy="19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16"/>
              <p:cNvCxnSpPr/>
              <p:nvPr/>
            </p:nvCxnSpPr>
            <p:spPr>
              <a:xfrm rot="10800000" flipH="1">
                <a:off x="1331900" y="2827500"/>
                <a:ext cx="225300" cy="6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8" name="Google Shape;158;p16"/>
            <p:cNvSpPr/>
            <p:nvPr/>
          </p:nvSpPr>
          <p:spPr>
            <a:xfrm>
              <a:off x="4538750" y="3321719"/>
              <a:ext cx="36000" cy="360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t-BR" noProof="0" dirty="0"/>
            </a:p>
          </p:txBody>
        </p:sp>
      </p:grpSp>
      <p:grpSp>
        <p:nvGrpSpPr>
          <p:cNvPr id="159" name="Google Shape;159;p16"/>
          <p:cNvGrpSpPr/>
          <p:nvPr/>
        </p:nvGrpSpPr>
        <p:grpSpPr>
          <a:xfrm>
            <a:off x="3134904" y="2965925"/>
            <a:ext cx="2474521" cy="727744"/>
            <a:chOff x="3134904" y="2965925"/>
            <a:chExt cx="2474521" cy="727744"/>
          </a:xfrm>
        </p:grpSpPr>
        <p:grpSp>
          <p:nvGrpSpPr>
            <p:cNvPr id="160" name="Google Shape;160;p16"/>
            <p:cNvGrpSpPr/>
            <p:nvPr/>
          </p:nvGrpSpPr>
          <p:grpSpPr>
            <a:xfrm>
              <a:off x="3134904" y="2965925"/>
              <a:ext cx="2474521" cy="727744"/>
              <a:chOff x="3134904" y="2965925"/>
              <a:chExt cx="2474521" cy="727744"/>
            </a:xfrm>
          </p:grpSpPr>
          <p:cxnSp>
            <p:nvCxnSpPr>
              <p:cNvPr id="161" name="Google Shape;161;p16"/>
              <p:cNvCxnSpPr/>
              <p:nvPr/>
            </p:nvCxnSpPr>
            <p:spPr>
              <a:xfrm>
                <a:off x="3282025" y="3288369"/>
                <a:ext cx="2327400" cy="405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761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2" name="Google Shape;162;p16"/>
              <p:cNvSpPr txBox="1"/>
              <p:nvPr/>
            </p:nvSpPr>
            <p:spPr>
              <a:xfrm>
                <a:off x="3134904" y="2965925"/>
                <a:ext cx="10821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noProof="0" dirty="0" err="1">
                    <a:solidFill>
                      <a:srgbClr val="38761D"/>
                    </a:solidFill>
                  </a:rPr>
                  <a:t>b</a:t>
                </a:r>
                <a:endParaRPr lang="pt-BR" noProof="0" dirty="0">
                  <a:solidFill>
                    <a:srgbClr val="38761D"/>
                  </a:solidFill>
                </a:endParaRPr>
              </a:p>
            </p:txBody>
          </p:sp>
        </p:grpSp>
        <p:grpSp>
          <p:nvGrpSpPr>
            <p:cNvPr id="163" name="Google Shape;163;p16"/>
            <p:cNvGrpSpPr/>
            <p:nvPr/>
          </p:nvGrpSpPr>
          <p:grpSpPr>
            <a:xfrm>
              <a:off x="4174090" y="3172135"/>
              <a:ext cx="255320" cy="285300"/>
              <a:chOff x="645625" y="2372325"/>
              <a:chExt cx="255320" cy="285300"/>
            </a:xfrm>
          </p:grpSpPr>
          <p:cxnSp>
            <p:nvCxnSpPr>
              <p:cNvPr id="164" name="Google Shape;164;p16"/>
              <p:cNvCxnSpPr/>
              <p:nvPr/>
            </p:nvCxnSpPr>
            <p:spPr>
              <a:xfrm>
                <a:off x="645625" y="2372325"/>
                <a:ext cx="0" cy="285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8761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16"/>
              <p:cNvCxnSpPr/>
              <p:nvPr/>
            </p:nvCxnSpPr>
            <p:spPr>
              <a:xfrm>
                <a:off x="645645" y="2387360"/>
                <a:ext cx="255300" cy="7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6" name="Google Shape;166;p16"/>
              <p:cNvSpPr/>
              <p:nvPr/>
            </p:nvSpPr>
            <p:spPr>
              <a:xfrm>
                <a:off x="755300" y="2557034"/>
                <a:ext cx="36000" cy="360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noProof="0" dirty="0"/>
              </a:p>
            </p:txBody>
          </p:sp>
        </p:grpSp>
      </p:grpSp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357900" y="1473638"/>
            <a:ext cx="3399873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1800" noProof="0" dirty="0">
                <a:solidFill>
                  <a:schemeClr val="dk1"/>
                </a:solidFill>
              </a:rPr>
              <a:t>Quando ela é perpendicular a duas retas concorrentes desse plano!</a:t>
            </a:r>
          </a:p>
        </p:txBody>
      </p:sp>
      <p:sp>
        <p:nvSpPr>
          <p:cNvPr id="168" name="Google Shape;168;p16"/>
          <p:cNvSpPr txBox="1">
            <a:spLocks noGrp="1"/>
          </p:cNvSpPr>
          <p:nvPr>
            <p:ph type="title"/>
          </p:nvPr>
        </p:nvSpPr>
        <p:spPr>
          <a:xfrm>
            <a:off x="5308167" y="1286124"/>
            <a:ext cx="3519493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1800" noProof="0" dirty="0">
                <a:solidFill>
                  <a:schemeClr val="dk1"/>
                </a:solidFill>
              </a:rPr>
              <a:t>Consequência: ela será perpendicular a </a:t>
            </a:r>
            <a:r>
              <a:rPr lang="pt-BR" sz="1800" b="1" noProof="0" dirty="0">
                <a:solidFill>
                  <a:schemeClr val="dk1"/>
                </a:solidFill>
              </a:rPr>
              <a:t>todas</a:t>
            </a:r>
            <a:r>
              <a:rPr lang="pt-BR" sz="1800" noProof="0" dirty="0">
                <a:solidFill>
                  <a:schemeClr val="dk1"/>
                </a:solidFill>
              </a:rPr>
              <a:t> as retas desse plano que passarem por P.</a:t>
            </a:r>
          </a:p>
        </p:txBody>
      </p:sp>
      <p:grpSp>
        <p:nvGrpSpPr>
          <p:cNvPr id="169" name="Google Shape;169;p16"/>
          <p:cNvGrpSpPr/>
          <p:nvPr/>
        </p:nvGrpSpPr>
        <p:grpSpPr>
          <a:xfrm>
            <a:off x="3289525" y="3196983"/>
            <a:ext cx="2312400" cy="406542"/>
            <a:chOff x="3289525" y="3196983"/>
            <a:chExt cx="2312400" cy="406542"/>
          </a:xfrm>
        </p:grpSpPr>
        <p:cxnSp>
          <p:nvCxnSpPr>
            <p:cNvPr id="170" name="Google Shape;170;p16"/>
            <p:cNvCxnSpPr/>
            <p:nvPr/>
          </p:nvCxnSpPr>
          <p:spPr>
            <a:xfrm rot="10800000" flipH="1">
              <a:off x="3289525" y="3378225"/>
              <a:ext cx="2312400" cy="225300"/>
            </a:xfrm>
            <a:prstGeom prst="straightConnector1">
              <a:avLst/>
            </a:prstGeom>
            <a:noFill/>
            <a:ln w="9525" cap="flat" cmpd="sng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1" name="Google Shape;171;p16"/>
            <p:cNvGrpSpPr/>
            <p:nvPr/>
          </p:nvGrpSpPr>
          <p:grpSpPr>
            <a:xfrm>
              <a:off x="4416330" y="3196983"/>
              <a:ext cx="308463" cy="270300"/>
              <a:chOff x="615600" y="3370740"/>
              <a:chExt cx="308463" cy="270300"/>
            </a:xfrm>
          </p:grpSpPr>
          <p:cxnSp>
            <p:nvCxnSpPr>
              <p:cNvPr id="172" name="Google Shape;172;p16"/>
              <p:cNvCxnSpPr/>
              <p:nvPr/>
            </p:nvCxnSpPr>
            <p:spPr>
              <a:xfrm rot="10800000" flipH="1">
                <a:off x="615600" y="3378375"/>
                <a:ext cx="300300" cy="60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16"/>
              <p:cNvCxnSpPr/>
              <p:nvPr/>
            </p:nvCxnSpPr>
            <p:spPr>
              <a:xfrm>
                <a:off x="924063" y="3370740"/>
                <a:ext cx="0" cy="27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4" name="Google Shape;174;p16"/>
              <p:cNvSpPr/>
              <p:nvPr/>
            </p:nvSpPr>
            <p:spPr>
              <a:xfrm>
                <a:off x="763493" y="3517514"/>
                <a:ext cx="60000" cy="60000"/>
              </a:xfrm>
              <a:prstGeom prst="ellipse">
                <a:avLst/>
              </a:prstGeom>
              <a:solidFill>
                <a:srgbClr val="9900FF"/>
              </a:solidFill>
              <a:ln w="9525" cap="flat" cmpd="sng">
                <a:solidFill>
                  <a:srgbClr val="99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noProof="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Da geometria: quando uma reta é perpendicular a um plano?</a:t>
            </a:r>
          </a:p>
        </p:txBody>
      </p:sp>
      <p:sp>
        <p:nvSpPr>
          <p:cNvPr id="180" name="Google Shape;180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12</a:t>
            </a:fld>
            <a:endParaRPr lang="pt-BR" noProof="0" dirty="0"/>
          </a:p>
        </p:txBody>
      </p:sp>
      <p:pic>
        <p:nvPicPr>
          <p:cNvPr id="181" name="Google Shape;1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00" y="1581350"/>
            <a:ext cx="2305582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2940725" y="1457750"/>
            <a:ext cx="59625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Dessa forma,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 define uma direção que é perpendicular a todas as direções "contidas" no plano 𝛼. </a:t>
            </a:r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2940725" y="2900800"/>
            <a:ext cx="59625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essa direção é única! De fato, se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 e </a:t>
            </a:r>
            <a:r>
              <a:rPr lang="pt-BR" sz="2400" noProof="0" dirty="0" err="1">
                <a:solidFill>
                  <a:schemeClr val="dk1"/>
                </a:solidFill>
              </a:rPr>
              <a:t>s</a:t>
            </a:r>
            <a:r>
              <a:rPr lang="pt-BR" sz="2400" noProof="0" dirty="0">
                <a:solidFill>
                  <a:schemeClr val="dk1"/>
                </a:solidFill>
              </a:rPr>
              <a:t> são retas perpendiculares a um mesmo plano, então elas são paralelas entre si. </a:t>
            </a:r>
          </a:p>
        </p:txBody>
      </p:sp>
      <p:sp>
        <p:nvSpPr>
          <p:cNvPr id="184" name="Google Shape;184;p17"/>
          <p:cNvSpPr txBox="1">
            <a:spLocks noGrp="1"/>
          </p:cNvSpPr>
          <p:nvPr>
            <p:ph type="title"/>
          </p:nvPr>
        </p:nvSpPr>
        <p:spPr>
          <a:xfrm>
            <a:off x="681000" y="4650875"/>
            <a:ext cx="7477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Conclusão: a direção perpendicular a um plano caracteriza esse plano.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a diferença entre os termos </a:t>
            </a:r>
            <a:r>
              <a:rPr lang="pt-BR" sz="2400" b="1" noProof="0" dirty="0">
                <a:solidFill>
                  <a:srgbClr val="FF9900"/>
                </a:solidFill>
              </a:rPr>
              <a:t>perpendicular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b="1" noProof="0" dirty="0">
                <a:solidFill>
                  <a:srgbClr val="FF9900"/>
                </a:solidFill>
              </a:rPr>
              <a:t>normal</a:t>
            </a:r>
            <a:r>
              <a:rPr lang="pt-BR" sz="2400" noProof="0" dirty="0">
                <a:solidFill>
                  <a:schemeClr val="dk1"/>
                </a:solidFill>
              </a:rPr>
              <a:t> e </a:t>
            </a:r>
            <a:r>
              <a:rPr lang="pt-BR" sz="2400" b="1" noProof="0" dirty="0">
                <a:solidFill>
                  <a:srgbClr val="FF9900"/>
                </a:solidFill>
              </a:rPr>
              <a:t>ortogonal</a:t>
            </a:r>
            <a:r>
              <a:rPr lang="pt-BR" sz="2400" noProof="0" dirty="0">
                <a:solidFill>
                  <a:schemeClr val="dk1"/>
                </a:solidFill>
              </a:rPr>
              <a:t>?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13</a:t>
            </a:fld>
            <a:endParaRPr lang="pt-BR" noProof="0" dirty="0"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357900" y="1755988"/>
            <a:ext cx="85452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Existem pequenas diferenças entre seus significados geométricos, mas todos eles remetem à ideia de </a:t>
            </a:r>
            <a:r>
              <a:rPr lang="pt-BR" sz="2400" b="1" noProof="0" dirty="0">
                <a:solidFill>
                  <a:srgbClr val="C62305"/>
                </a:solidFill>
              </a:rPr>
              <a:t>perpendicularidade</a:t>
            </a:r>
            <a:r>
              <a:rPr lang="pt-BR" sz="2400" noProof="0" dirty="0">
                <a:solidFill>
                  <a:schemeClr val="dk1"/>
                </a:solidFill>
              </a:rPr>
              <a:t>. 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/>
          </p:nvPr>
        </p:nvSpPr>
        <p:spPr>
          <a:xfrm>
            <a:off x="357900" y="3497275"/>
            <a:ext cx="84282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Se um vetor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tem a direção de uma reta </a:t>
            </a:r>
            <a:r>
              <a:rPr lang="pt-BR" sz="2400" noProof="0" dirty="0" err="1">
                <a:solidFill>
                  <a:schemeClr val="dk1"/>
                </a:solidFill>
              </a:rPr>
              <a:t>r</a:t>
            </a:r>
            <a:r>
              <a:rPr lang="pt-BR" sz="2400" noProof="0" dirty="0">
                <a:solidFill>
                  <a:schemeClr val="dk1"/>
                </a:solidFill>
              </a:rPr>
              <a:t>, perpendicular a um plano 𝛂, então dizemos que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é um </a:t>
            </a:r>
            <a:r>
              <a:rPr lang="pt-BR" sz="2400" b="1" noProof="0" dirty="0">
                <a:solidFill>
                  <a:srgbClr val="38761D"/>
                </a:solidFill>
              </a:rPr>
              <a:t>vetor normal</a:t>
            </a:r>
            <a:r>
              <a:rPr lang="pt-BR" sz="2400" noProof="0" dirty="0">
                <a:solidFill>
                  <a:schemeClr val="dk1"/>
                </a:solidFill>
              </a:rPr>
              <a:t> ao plano 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Podemos usar as ideias desenvolvidas até aqui para escrever a equação de um plano!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14</a:t>
            </a:fld>
            <a:endParaRPr lang="pt-BR" noProof="0" dirty="0"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/>
          </p:nvPr>
        </p:nvSpPr>
        <p:spPr>
          <a:xfrm>
            <a:off x="357900" y="1755996"/>
            <a:ext cx="8545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Sabendo que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= (</a:t>
            </a:r>
            <a:r>
              <a:rPr lang="pt-BR" sz="2400" noProof="0" dirty="0" err="1">
                <a:solidFill>
                  <a:schemeClr val="dk1"/>
                </a:solidFill>
              </a:rPr>
              <a:t>a,b,c</a:t>
            </a:r>
            <a:r>
              <a:rPr lang="pt-BR" sz="2400" noProof="0" dirty="0">
                <a:solidFill>
                  <a:schemeClr val="dk1"/>
                </a:solidFill>
              </a:rPr>
              <a:t>) é um vetor normal a um plano 𝛂, esse plano fica determinado? 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357900" y="3149900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NÃO!</a:t>
            </a:r>
            <a:r>
              <a:rPr lang="pt-BR" sz="2400" noProof="0" dirty="0">
                <a:solidFill>
                  <a:schemeClr val="dk1"/>
                </a:solidFill>
              </a:rPr>
              <a:t> É preciso conhecer também um ponto do plano 𝛂. Seja (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) um ponto desse plano. </a:t>
            </a:r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/>
          </p:nvPr>
        </p:nvSpPr>
        <p:spPr>
          <a:xfrm>
            <a:off x="416400" y="4413225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é a condição para que um ponto genérico (</a:t>
            </a:r>
            <a:r>
              <a:rPr lang="pt-BR" sz="2400" noProof="0" dirty="0" err="1">
                <a:solidFill>
                  <a:schemeClr val="dk1"/>
                </a:solidFill>
              </a:rPr>
              <a:t>x,y,z</a:t>
            </a:r>
            <a:r>
              <a:rPr lang="pt-BR" sz="2400" noProof="0" dirty="0">
                <a:solidFill>
                  <a:schemeClr val="dk1"/>
                </a:solidFill>
              </a:rPr>
              <a:t>) pertença ao plano 𝛂?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15</a:t>
            </a:fld>
            <a:endParaRPr lang="pt-BR" noProof="0" dirty="0"/>
          </a:p>
        </p:txBody>
      </p:sp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357900" y="314200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Qual é a condição para que um ponto genérico (</a:t>
            </a:r>
            <a:r>
              <a:rPr lang="pt-BR" sz="2400" noProof="0" dirty="0" err="1">
                <a:solidFill>
                  <a:schemeClr val="dk1"/>
                </a:solidFill>
              </a:rPr>
              <a:t>x,y,z</a:t>
            </a:r>
            <a:r>
              <a:rPr lang="pt-BR" sz="2400" noProof="0" dirty="0">
                <a:solidFill>
                  <a:schemeClr val="dk1"/>
                </a:solidFill>
              </a:rPr>
              <a:t>) pertença ao plano 𝛂?  </a:t>
            </a:r>
          </a:p>
        </p:txBody>
      </p:sp>
      <p:pic>
        <p:nvPicPr>
          <p:cNvPr id="208" name="Google Shape;2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958" y="1159302"/>
            <a:ext cx="5356516" cy="24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449113" y="3483925"/>
            <a:ext cx="8428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Os vetores </a:t>
            </a:r>
            <a:r>
              <a:rPr lang="pt-BR" sz="2400" noProof="0" dirty="0" err="1">
                <a:solidFill>
                  <a:schemeClr val="dk1"/>
                </a:solidFill>
              </a:rPr>
              <a:t>n</a:t>
            </a:r>
            <a:r>
              <a:rPr lang="pt-BR" sz="2400" noProof="0" dirty="0">
                <a:solidFill>
                  <a:schemeClr val="dk1"/>
                </a:solidFill>
              </a:rPr>
              <a:t> e (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x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y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,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noProof="0" dirty="0">
                <a:solidFill>
                  <a:schemeClr val="dk1"/>
                </a:solidFill>
              </a:rPr>
              <a:t> - </a:t>
            </a:r>
            <a:r>
              <a:rPr lang="pt-BR" sz="2400" noProof="0" dirty="0" err="1">
                <a:solidFill>
                  <a:schemeClr val="dk1"/>
                </a:solidFill>
              </a:rPr>
              <a:t>z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) devem ser perpendiculares entre si. Dessa forma,  </a:t>
            </a:r>
          </a:p>
        </p:txBody>
      </p:sp>
      <p:pic>
        <p:nvPicPr>
          <p:cNvPr id="210" name="Google Shape;2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514" y="4549047"/>
            <a:ext cx="5440974" cy="743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16</a:t>
            </a:fld>
            <a:endParaRPr lang="pt-BR" noProof="0" dirty="0"/>
          </a:p>
        </p:txBody>
      </p:sp>
      <p:pic>
        <p:nvPicPr>
          <p:cNvPr id="216" name="Google Shape;2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289" y="314872"/>
            <a:ext cx="5440974" cy="743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5221" y="1494850"/>
            <a:ext cx="5753142" cy="7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3924" y="2751163"/>
            <a:ext cx="5975764" cy="77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750" y="3867750"/>
            <a:ext cx="6931350" cy="8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357900" y="362101"/>
            <a:ext cx="8428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Como obter o vetor normal a um plano a partir de dois vetores desse plano?</a:t>
            </a:r>
          </a:p>
        </p:txBody>
      </p:sp>
      <p:sp>
        <p:nvSpPr>
          <p:cNvPr id="225" name="Google Shape;225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17</a:t>
            </a:fld>
            <a:endParaRPr lang="pt-BR" noProof="0" dirty="0"/>
          </a:p>
        </p:txBody>
      </p:sp>
      <p:sp>
        <p:nvSpPr>
          <p:cNvPr id="226" name="Google Shape;226;p22"/>
          <p:cNvSpPr txBox="1">
            <a:spLocks noGrp="1"/>
          </p:cNvSpPr>
          <p:nvPr>
            <p:ph type="title"/>
          </p:nvPr>
        </p:nvSpPr>
        <p:spPr>
          <a:xfrm>
            <a:off x="299400" y="1557498"/>
            <a:ext cx="85452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3000" b="1" noProof="0" dirty="0">
                <a:solidFill>
                  <a:srgbClr val="FF0000"/>
                </a:solidFill>
              </a:rPr>
              <a:t>PRODUTO VETORIAL!</a:t>
            </a:r>
          </a:p>
        </p:txBody>
      </p:sp>
      <p:sp>
        <p:nvSpPr>
          <p:cNvPr id="227" name="Google Shape;227;p22"/>
          <p:cNvSpPr txBox="1">
            <a:spLocks noGrp="1"/>
          </p:cNvSpPr>
          <p:nvPr>
            <p:ph type="title"/>
          </p:nvPr>
        </p:nvSpPr>
        <p:spPr>
          <a:xfrm>
            <a:off x="357900" y="2373100"/>
            <a:ext cx="8428200" cy="1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EXEMPLO:</a:t>
            </a:r>
            <a:r>
              <a:rPr lang="pt-BR" sz="2400" noProof="0" dirty="0">
                <a:solidFill>
                  <a:schemeClr val="dk1"/>
                </a:solidFill>
              </a:rPr>
              <a:t> Encontre um vetor normal ao plano determinado pelos pontos </a:t>
            </a:r>
            <a:r>
              <a:rPr lang="pt-BR" sz="2400" noProof="0" dirty="0" err="1">
                <a:solidFill>
                  <a:schemeClr val="dk1"/>
                </a:solidFill>
              </a:rPr>
              <a:t>P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 = (1,2,3), P</a:t>
            </a:r>
            <a:r>
              <a:rPr lang="pt-BR" sz="2400" baseline="-25000" noProof="0" dirty="0">
                <a:solidFill>
                  <a:schemeClr val="dk1"/>
                </a:solidFill>
              </a:rPr>
              <a:t>1</a:t>
            </a:r>
            <a:r>
              <a:rPr lang="pt-BR" sz="2400" noProof="0" dirty="0">
                <a:solidFill>
                  <a:schemeClr val="dk1"/>
                </a:solidFill>
              </a:rPr>
              <a:t> = (0,1,1) e P</a:t>
            </a:r>
            <a:r>
              <a:rPr lang="pt-BR" sz="2400" baseline="-25000" noProof="0" dirty="0">
                <a:solidFill>
                  <a:schemeClr val="dk1"/>
                </a:solidFill>
              </a:rPr>
              <a:t>2</a:t>
            </a:r>
            <a:r>
              <a:rPr lang="pt-BR" sz="2400" noProof="0" dirty="0">
                <a:solidFill>
                  <a:schemeClr val="dk1"/>
                </a:solidFill>
              </a:rPr>
              <a:t> = (-1,0,-2). </a:t>
            </a:r>
          </a:p>
        </p:txBody>
      </p:sp>
      <p:pic>
        <p:nvPicPr>
          <p:cNvPr id="228" name="Google Shape;2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589" y="3919200"/>
            <a:ext cx="4510825" cy="1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18</a:t>
            </a:fld>
            <a:endParaRPr lang="pt-BR" noProof="0" dirty="0"/>
          </a:p>
        </p:txBody>
      </p:sp>
      <p:sp>
        <p:nvSpPr>
          <p:cNvPr id="234" name="Google Shape;234;p23"/>
          <p:cNvSpPr txBox="1">
            <a:spLocks noGrp="1"/>
          </p:cNvSpPr>
          <p:nvPr>
            <p:ph type="title"/>
          </p:nvPr>
        </p:nvSpPr>
        <p:spPr>
          <a:xfrm>
            <a:off x="357900" y="406150"/>
            <a:ext cx="8428200" cy="1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b="1" noProof="0" dirty="0">
                <a:solidFill>
                  <a:srgbClr val="38761D"/>
                </a:solidFill>
              </a:rPr>
              <a:t>EXEMPLO:</a:t>
            </a:r>
            <a:r>
              <a:rPr lang="pt-BR" sz="2400" noProof="0" dirty="0">
                <a:solidFill>
                  <a:schemeClr val="dk1"/>
                </a:solidFill>
              </a:rPr>
              <a:t> Encontre um vetor normal ao plano determinado pelos pontos </a:t>
            </a:r>
            <a:r>
              <a:rPr lang="pt-BR" sz="2400" noProof="0" dirty="0" err="1">
                <a:solidFill>
                  <a:schemeClr val="dk1"/>
                </a:solidFill>
              </a:rPr>
              <a:t>P</a:t>
            </a:r>
            <a:r>
              <a:rPr lang="pt-BR" sz="2400" baseline="-25000" noProof="0" dirty="0" err="1">
                <a:solidFill>
                  <a:schemeClr val="dk1"/>
                </a:solidFill>
              </a:rPr>
              <a:t>o</a:t>
            </a:r>
            <a:r>
              <a:rPr lang="pt-BR" sz="2400" noProof="0" dirty="0">
                <a:solidFill>
                  <a:schemeClr val="dk1"/>
                </a:solidFill>
              </a:rPr>
              <a:t> = (1,2,3), P</a:t>
            </a:r>
            <a:r>
              <a:rPr lang="pt-BR" sz="2400" baseline="-25000" noProof="0" dirty="0">
                <a:solidFill>
                  <a:schemeClr val="dk1"/>
                </a:solidFill>
              </a:rPr>
              <a:t>1</a:t>
            </a:r>
            <a:r>
              <a:rPr lang="pt-BR" sz="2400" noProof="0" dirty="0">
                <a:solidFill>
                  <a:schemeClr val="dk1"/>
                </a:solidFill>
              </a:rPr>
              <a:t> = (0,1,1) e P</a:t>
            </a:r>
            <a:r>
              <a:rPr lang="pt-BR" sz="2400" baseline="-25000" noProof="0" dirty="0">
                <a:solidFill>
                  <a:schemeClr val="dk1"/>
                </a:solidFill>
              </a:rPr>
              <a:t>2</a:t>
            </a:r>
            <a:r>
              <a:rPr lang="pt-BR" sz="2400" noProof="0" dirty="0">
                <a:solidFill>
                  <a:schemeClr val="dk1"/>
                </a:solidFill>
              </a:rPr>
              <a:t> = (-1,0,-2). </a:t>
            </a:r>
          </a:p>
        </p:txBody>
      </p:sp>
      <p:pic>
        <p:nvPicPr>
          <p:cNvPr id="235" name="Google Shape;2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6589" y="1952250"/>
            <a:ext cx="4510825" cy="15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4036150"/>
            <a:ext cx="2339450" cy="5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4425" y="3772500"/>
            <a:ext cx="2947700" cy="12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5725" y="4056387"/>
            <a:ext cx="2590875" cy="69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19</a:t>
            </a:fld>
            <a:endParaRPr lang="pt-BR" noProof="0"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title"/>
          </p:nvPr>
        </p:nvSpPr>
        <p:spPr>
          <a:xfrm>
            <a:off x="177725" y="406150"/>
            <a:ext cx="8428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como determinar o vetor normal a uma superfície? </a:t>
            </a:r>
          </a:p>
        </p:txBody>
      </p:sp>
      <p:pic>
        <p:nvPicPr>
          <p:cNvPr id="245" name="Google Shape;2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675" y="1146850"/>
            <a:ext cx="6980493" cy="441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235" y="1146125"/>
            <a:ext cx="6980399" cy="44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>
            <a:spLocks noGrp="1"/>
          </p:cNvSpPr>
          <p:nvPr>
            <p:ph type="title"/>
          </p:nvPr>
        </p:nvSpPr>
        <p:spPr>
          <a:xfrm>
            <a:off x="330150" y="1590725"/>
            <a:ext cx="19695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rgbClr val="4A86E8"/>
                </a:solidFill>
              </a:rPr>
              <a:t>Plano tangente!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Computação Gráfica</a:t>
            </a:r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noProof="0" dirty="0"/>
              <a:t>Cálculo de Iluminação</a:t>
            </a:r>
            <a:endParaRPr lang="pt-BR" noProof="0" dirty="0"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</a:t>
            </a:fld>
            <a:endParaRPr lang="pt-BR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20</a:t>
            </a:fld>
            <a:endParaRPr lang="pt-BR" noProof="0" dirty="0"/>
          </a:p>
        </p:txBody>
      </p:sp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177725" y="406150"/>
            <a:ext cx="8428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chemeClr val="dk1"/>
                </a:solidFill>
              </a:rPr>
              <a:t>E como determinar o vetor normal a uma superfície? </a:t>
            </a:r>
          </a:p>
        </p:txBody>
      </p:sp>
      <p:pic>
        <p:nvPicPr>
          <p:cNvPr id="254" name="Google Shape;2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615" y="1146125"/>
            <a:ext cx="6980399" cy="44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615" y="1124672"/>
            <a:ext cx="6980399" cy="44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330150" y="1590725"/>
            <a:ext cx="1969500" cy="9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400" noProof="0" dirty="0">
                <a:solidFill>
                  <a:srgbClr val="4A86E8"/>
                </a:solidFill>
              </a:rPr>
              <a:t>Plano tangente!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Break</a:t>
            </a:r>
          </a:p>
        </p:txBody>
      </p:sp>
      <p:sp>
        <p:nvSpPr>
          <p:cNvPr id="263" name="Google Shape;263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21</a:t>
            </a:fld>
            <a:endParaRPr lang="pt-BR" noProof="0" dirty="0"/>
          </a:p>
        </p:txBody>
      </p:sp>
      <p:pic>
        <p:nvPicPr>
          <p:cNvPr id="264" name="Google Shape;264;p26" title="The Adventures of André and Wally B. 198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300" y="1239125"/>
            <a:ext cx="3991075" cy="299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337300" y="4353550"/>
            <a:ext cx="399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pt-BR" sz="1500" noProof="0" dirty="0" err="1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Adventures</a:t>
            </a: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500" noProof="0" dirty="0" err="1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 André </a:t>
            </a:r>
            <a:r>
              <a:rPr lang="pt-BR" sz="1500" noProof="0" dirty="0" err="1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 Wally B. 1984</a:t>
            </a:r>
          </a:p>
        </p:txBody>
      </p:sp>
      <p:pic>
        <p:nvPicPr>
          <p:cNvPr id="266" name="Google Shape;266;p26" descr="It`s old, but graphics are still cool (plz rate and comment)" title="Pixar Animation- Luxo Jr.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8125" y="1239117"/>
            <a:ext cx="3991075" cy="299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 txBox="1"/>
          <p:nvPr/>
        </p:nvSpPr>
        <p:spPr>
          <a:xfrm>
            <a:off x="4848063" y="4353550"/>
            <a:ext cx="39912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noProof="0" dirty="0">
                <a:solidFill>
                  <a:schemeClr val="dk1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Luxo Jr. (1986)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>
            <a:spLocks noGrp="1"/>
          </p:cNvSpPr>
          <p:nvPr>
            <p:ph type="title"/>
          </p:nvPr>
        </p:nvSpPr>
        <p:spPr>
          <a:xfrm>
            <a:off x="357900" y="2085899"/>
            <a:ext cx="8428200" cy="16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4800" noProof="0" dirty="0"/>
              <a:t>Aplicação ao cálculo de iluminação</a:t>
            </a:r>
          </a:p>
        </p:txBody>
      </p:sp>
      <p:sp>
        <p:nvSpPr>
          <p:cNvPr id="273" name="Google Shape;27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22</a:t>
            </a:fld>
            <a:endParaRPr lang="pt-BR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Fontes de Luz</a:t>
            </a:r>
          </a:p>
        </p:txBody>
      </p:sp>
      <p:sp>
        <p:nvSpPr>
          <p:cNvPr id="299" name="Google Shape;299;p29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473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Pontual: </a:t>
            </a:r>
            <a:r>
              <a:rPr lang="pt-BR" sz="2000" i="1" noProof="0" dirty="0"/>
              <a:t>ponto único que emana em todas as direções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Direcional:</a:t>
            </a:r>
            <a:r>
              <a:rPr lang="pt-BR" sz="2000" i="1" noProof="0" dirty="0"/>
              <a:t> usadas para luz do sol ou luar. (Frequentemente como luz principal)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Spot: </a:t>
            </a:r>
            <a:r>
              <a:rPr lang="pt-BR" sz="2000" i="1" noProof="0" dirty="0"/>
              <a:t>foco em um único local</a:t>
            </a:r>
            <a:endParaRPr lang="pt-BR" sz="2200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Ambiente:</a:t>
            </a:r>
            <a:r>
              <a:rPr lang="pt-BR" sz="2000" i="1" noProof="0" dirty="0"/>
              <a:t> se espalham por toda parte, igualmente</a:t>
            </a:r>
            <a:endParaRPr lang="pt-BR" sz="2200" i="1" noProof="0" dirty="0"/>
          </a:p>
          <a:p>
            <a:pPr marL="457200" lvl="0" indent="-368300" algn="l" rtl="0">
              <a:spcBef>
                <a:spcPts val="600"/>
              </a:spcBef>
              <a:spcAft>
                <a:spcPts val="600"/>
              </a:spcAft>
              <a:buSzPts val="2200"/>
              <a:buChar char="-"/>
            </a:pPr>
            <a:r>
              <a:rPr lang="pt-BR" sz="2200" noProof="0" dirty="0"/>
              <a:t>Área</a:t>
            </a:r>
            <a:r>
              <a:rPr lang="pt-BR" i="1" noProof="0" dirty="0"/>
              <a:t>:</a:t>
            </a:r>
            <a:r>
              <a:rPr lang="pt-BR" sz="2000" i="1" noProof="0" dirty="0"/>
              <a:t> emanam de uma área toda.</a:t>
            </a:r>
          </a:p>
        </p:txBody>
      </p:sp>
      <p:sp>
        <p:nvSpPr>
          <p:cNvPr id="300" name="Google Shape;30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23</a:t>
            </a:fld>
            <a:endParaRPr lang="pt-BR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Pontual</a:t>
            </a:r>
          </a:p>
        </p:txBody>
      </p:sp>
      <p:sp>
        <p:nvSpPr>
          <p:cNvPr id="307" name="Google Shape;307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24</a:t>
            </a:fld>
            <a:endParaRPr lang="pt-BR" noProof="0" dirty="0"/>
          </a:p>
        </p:txBody>
      </p:sp>
      <p:sp>
        <p:nvSpPr>
          <p:cNvPr id="308" name="Google Shape;308;p30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Emite luz para todas as direções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Definida por uma posição no espaço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Não possui uma direção que caracterize ela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cai com o quadrado da distância</a:t>
            </a:r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050" y="2857500"/>
            <a:ext cx="2386300" cy="23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Decaimento da Luz Pontual</a:t>
            </a:r>
          </a:p>
        </p:txBody>
      </p:sp>
      <p:sp>
        <p:nvSpPr>
          <p:cNvPr id="316" name="Google Shape;316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25</a:t>
            </a:fld>
            <a:endParaRPr lang="pt-BR" noProof="0" dirty="0"/>
          </a:p>
        </p:txBody>
      </p:sp>
      <p:sp>
        <p:nvSpPr>
          <p:cNvPr id="317" name="Google Shape;317;p31"/>
          <p:cNvSpPr/>
          <p:nvPr/>
        </p:nvSpPr>
        <p:spPr>
          <a:xfrm>
            <a:off x="1913861" y="853126"/>
            <a:ext cx="4508204" cy="45082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1913862" y="2943521"/>
            <a:ext cx="45082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💡</a:t>
            </a:r>
            <a:endParaRPr lang="pt-BR" noProof="0" dirty="0"/>
          </a:p>
        </p:txBody>
      </p:sp>
      <p:sp>
        <p:nvSpPr>
          <p:cNvPr id="319" name="Google Shape;319;p31"/>
          <p:cNvSpPr/>
          <p:nvPr/>
        </p:nvSpPr>
        <p:spPr>
          <a:xfrm>
            <a:off x="2472454" y="1411719"/>
            <a:ext cx="3391018" cy="3391018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3070215" y="1998482"/>
            <a:ext cx="2217492" cy="2217492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3549411" y="2488676"/>
            <a:ext cx="1237104" cy="12371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" name="Google Shape;322;p31"/>
          <p:cNvCxnSpPr>
            <a:stCxn id="321" idx="2"/>
          </p:cNvCxnSpPr>
          <p:nvPr/>
        </p:nvCxnSpPr>
        <p:spPr>
          <a:xfrm rot="10800000" flipH="1">
            <a:off x="3549411" y="3101528"/>
            <a:ext cx="626700" cy="57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323" name="Google Shape;323;p31"/>
          <p:cNvSpPr/>
          <p:nvPr/>
        </p:nvSpPr>
        <p:spPr>
          <a:xfrm>
            <a:off x="3734341" y="3049959"/>
            <a:ext cx="256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pt-BR" noProof="0" dirty="0"/>
          </a:p>
        </p:txBody>
      </p:sp>
      <p:cxnSp>
        <p:nvCxnSpPr>
          <p:cNvPr id="324" name="Google Shape;324;p31"/>
          <p:cNvCxnSpPr>
            <a:endCxn id="317" idx="7"/>
          </p:cNvCxnSpPr>
          <p:nvPr/>
        </p:nvCxnSpPr>
        <p:spPr>
          <a:xfrm rot="10800000" flipH="1">
            <a:off x="4167954" y="1513337"/>
            <a:ext cx="1593900" cy="1582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25" name="Google Shape;325;p31"/>
          <p:cNvSpPr/>
          <p:nvPr/>
        </p:nvSpPr>
        <p:spPr>
          <a:xfrm>
            <a:off x="5081714" y="2060549"/>
            <a:ext cx="2343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endParaRPr lang="pt-BR" sz="11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1"/>
          <p:cNvSpPr/>
          <p:nvPr/>
        </p:nvSpPr>
        <p:spPr>
          <a:xfrm>
            <a:off x="286500" y="4105350"/>
            <a:ext cx="174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= </a:t>
            </a: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lang="pt-BR" noProof="0" dirty="0"/>
          </a:p>
        </p:txBody>
      </p:sp>
      <p:cxnSp>
        <p:nvCxnSpPr>
          <p:cNvPr id="327" name="Google Shape;327;p31"/>
          <p:cNvCxnSpPr/>
          <p:nvPr/>
        </p:nvCxnSpPr>
        <p:spPr>
          <a:xfrm rot="10800000" flipH="1">
            <a:off x="1393456" y="3121258"/>
            <a:ext cx="2142600" cy="1028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8" name="Google Shape;328;p31"/>
          <p:cNvSpPr/>
          <p:nvPr/>
        </p:nvSpPr>
        <p:spPr>
          <a:xfrm>
            <a:off x="5761849" y="629650"/>
            <a:ext cx="206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= </a:t>
            </a: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r</a:t>
            </a:r>
            <a:r>
              <a:rPr lang="pt-BR" sz="1800" baseline="300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pt-BR" noProof="0" dirty="0"/>
          </a:p>
        </p:txBody>
      </p:sp>
      <p:cxnSp>
        <p:nvCxnSpPr>
          <p:cNvPr id="329" name="Google Shape;329;p31"/>
          <p:cNvCxnSpPr>
            <a:stCxn id="328" idx="2"/>
            <a:endCxn id="330" idx="7"/>
          </p:cNvCxnSpPr>
          <p:nvPr/>
        </p:nvCxnSpPr>
        <p:spPr>
          <a:xfrm flipH="1">
            <a:off x="5761849" y="998950"/>
            <a:ext cx="1034700" cy="514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0" name="Google Shape;330;p31"/>
          <p:cNvSpPr/>
          <p:nvPr/>
        </p:nvSpPr>
        <p:spPr>
          <a:xfrm>
            <a:off x="1913860" y="853126"/>
            <a:ext cx="4508204" cy="4508204"/>
          </a:xfrm>
          <a:prstGeom prst="ellipse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Atenuação no X3D para luzes pontuais</a:t>
            </a:r>
          </a:p>
        </p:txBody>
      </p:sp>
      <p:sp>
        <p:nvSpPr>
          <p:cNvPr id="337" name="Google Shape;337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26</a:t>
            </a:fld>
            <a:endParaRPr lang="pt-BR" noProof="0" dirty="0"/>
          </a:p>
        </p:txBody>
      </p:sp>
      <p:pic>
        <p:nvPicPr>
          <p:cNvPr id="338" name="Google Shape;338;p32" descr="{&quot;aid&quot;:null,&quot;font&quot;:{&quot;family&quot;:&quot;Arial&quot;,&quot;color&quot;:&quot;#000000&quot;,&quot;size&quot;:12},&quot;code&quot;:&quot;$$\\frac{1}{\\max\\left(\\text{atenuacao}\\left[0\\right]\\,+\\,\\text{atenuacao}\\left[1\\right]\\cdot r\\,+\\,\\text{atenuacao}\\left[0\\right]\\,\\cdot r^{2}\\,,\\,1\\right)}$$&quot;,&quot;id&quot;:&quot;1&quot;,&quot;backgroundColorModified&quot;:null,&quot;type&quot;:&quot;$$&quot;,&quot;backgroundColor&quot;:&quot;#FFFFFF&quot;,&quot;ts&quot;:1634752150178,&quot;cs&quot;:&quot;U/ap6FzeXwq3IcPzbtFetA==&quot;,&quot;size&quot;:{&quot;width&quot;:497,&quot;height&quot;:43.5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325" y="1801975"/>
            <a:ext cx="7666650" cy="6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2"/>
          <p:cNvSpPr txBox="1"/>
          <p:nvPr/>
        </p:nvSpPr>
        <p:spPr>
          <a:xfrm>
            <a:off x="636325" y="2985650"/>
            <a:ext cx="347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i="1" noProof="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pt-BR" sz="19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distância do ponto de luz.</a:t>
            </a:r>
            <a:endParaRPr lang="pt-BR" sz="2100" noProof="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Direcional</a:t>
            </a:r>
          </a:p>
        </p:txBody>
      </p:sp>
      <p:sp>
        <p:nvSpPr>
          <p:cNvPr id="346" name="Google Shape;346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27</a:t>
            </a:fld>
            <a:endParaRPr lang="pt-BR" noProof="0" dirty="0"/>
          </a:p>
        </p:txBody>
      </p:sp>
      <p:sp>
        <p:nvSpPr>
          <p:cNvPr id="347" name="Google Shape;347;p33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Todos os raios de luz paralelos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Posição da fonte de luz é irrelevante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Os raios de luz apontam para uma direção específica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constante, independente da distância</a:t>
            </a:r>
          </a:p>
        </p:txBody>
      </p:sp>
      <p:pic>
        <p:nvPicPr>
          <p:cNvPr id="348" name="Google Shape;3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888" y="2700006"/>
            <a:ext cx="2666218" cy="266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Spot</a:t>
            </a:r>
          </a:p>
        </p:txBody>
      </p:sp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28</a:t>
            </a:fld>
            <a:endParaRPr lang="pt-BR" noProof="0" dirty="0"/>
          </a:p>
        </p:txBody>
      </p:sp>
      <p:sp>
        <p:nvSpPr>
          <p:cNvPr id="356" name="Google Shape;356;p34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Todos os raios partem de um ponto no espaço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Luz dispersa em um formato de cone em uma certa direção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Pode ter efeitos de penumbra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Intensidade depende da distância</a:t>
            </a:r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538" y="2817831"/>
            <a:ext cx="2666219" cy="2666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Luz Ambiente</a:t>
            </a:r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29</a:t>
            </a:fld>
            <a:endParaRPr lang="pt-BR" noProof="0" dirty="0"/>
          </a:p>
        </p:txBody>
      </p:sp>
      <p:sp>
        <p:nvSpPr>
          <p:cNvPr id="365" name="Google Shape;365;p35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90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noProof="0" dirty="0"/>
              <a:t>Na prática é um truque de iluminação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pt-BR" noProof="0" dirty="0"/>
              <a:t>As superfícies recebem essa luz de forma uniforme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O que vimos até agora</a:t>
            </a:r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1"/>
          </p:nvPr>
        </p:nvSpPr>
        <p:spPr>
          <a:xfrm>
            <a:off x="541251" y="2285380"/>
            <a:ext cx="2333798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pt-BR" sz="1600" noProof="0" dirty="0">
                <a:latin typeface="Arial"/>
                <a:ea typeface="Arial"/>
                <a:cs typeface="Arial"/>
                <a:sym typeface="Arial"/>
              </a:rPr>
              <a:t>Posicionando câmeras e objetos no mundo</a:t>
            </a:r>
            <a:endParaRPr lang="pt-BR" noProof="0"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</a:t>
            </a:fld>
            <a:endParaRPr lang="pt-BR" noProof="0" dirty="0"/>
          </a:p>
        </p:txBody>
      </p:sp>
      <p:pic>
        <p:nvPicPr>
          <p:cNvPr id="68" name="Google Shape;68;p9" descr="page2image2383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17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 descr="page2image93137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700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page2image93180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4163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 descr="page2image238437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31750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age2image72067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323" y="3246740"/>
            <a:ext cx="1961148" cy="172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 descr="page2image71940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203" y="3246646"/>
            <a:ext cx="2211774" cy="171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page2image71971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32709" y="3246646"/>
            <a:ext cx="1879695" cy="156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731" y="824964"/>
            <a:ext cx="2211996" cy="150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2015" y="764693"/>
            <a:ext cx="25654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51504" y="707511"/>
            <a:ext cx="2625748" cy="15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/>
        </p:nvSpPr>
        <p:spPr>
          <a:xfrm>
            <a:off x="3086100" y="2285380"/>
            <a:ext cx="3041604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posição dos objetos em relação a câmera</a:t>
            </a:r>
            <a:endParaRPr lang="pt-BR" noProof="0" dirty="0"/>
          </a:p>
        </p:txBody>
      </p:sp>
      <p:sp>
        <p:nvSpPr>
          <p:cNvPr id="79" name="Google Shape;79;p9"/>
          <p:cNvSpPr txBox="1"/>
          <p:nvPr/>
        </p:nvSpPr>
        <p:spPr>
          <a:xfrm>
            <a:off x="6411792" y="2285380"/>
            <a:ext cx="19281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Projetando os objetos na tela</a:t>
            </a:r>
            <a:endParaRPr lang="pt-BR" noProof="0" dirty="0"/>
          </a:p>
        </p:txBody>
      </p:sp>
      <p:sp>
        <p:nvSpPr>
          <p:cNvPr id="80" name="Google Shape;80;p9"/>
          <p:cNvSpPr txBox="1"/>
          <p:nvPr/>
        </p:nvSpPr>
        <p:spPr>
          <a:xfrm>
            <a:off x="541251" y="4946505"/>
            <a:ext cx="2422278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Amostrando a cobertura dos triângulos</a:t>
            </a:r>
            <a:endParaRPr lang="pt-BR" noProof="0" dirty="0"/>
          </a:p>
        </p:txBody>
      </p:sp>
      <p:sp>
        <p:nvSpPr>
          <p:cNvPr id="81" name="Google Shape;81;p9"/>
          <p:cNvSpPr txBox="1"/>
          <p:nvPr/>
        </p:nvSpPr>
        <p:spPr>
          <a:xfrm>
            <a:off x="3174580" y="4946505"/>
            <a:ext cx="3041604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Interpolando os atributos do triângulo</a:t>
            </a:r>
            <a:endParaRPr lang="pt-BR" noProof="0" dirty="0"/>
          </a:p>
        </p:txBody>
      </p:sp>
      <p:sp>
        <p:nvSpPr>
          <p:cNvPr id="82" name="Google Shape;82;p9"/>
          <p:cNvSpPr txBox="1"/>
          <p:nvPr/>
        </p:nvSpPr>
        <p:spPr>
          <a:xfrm>
            <a:off x="6576472" y="4946505"/>
            <a:ext cx="2176980" cy="6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Amostrando texturas mapeada</a:t>
            </a:r>
            <a:endParaRPr lang="pt-BR" noProof="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O que são Materiais em Computação Gráfica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30</a:t>
            </a:fld>
            <a:endParaRPr lang="pt-BR" noProof="0" dirty="0"/>
          </a:p>
        </p:txBody>
      </p:sp>
      <p:sp>
        <p:nvSpPr>
          <p:cNvPr id="55" name="Google Shape;55;p8"/>
          <p:cNvSpPr/>
          <p:nvPr/>
        </p:nvSpPr>
        <p:spPr>
          <a:xfrm>
            <a:off x="6827431" y="5427901"/>
            <a:ext cx="1533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[criado por 3dror] 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8" descr="page3image33211408"/>
          <p:cNvPicPr preferRelativeResize="0"/>
          <p:nvPr/>
        </p:nvPicPr>
        <p:blipFill rotWithShape="1">
          <a:blip r:embed="rId3">
            <a:alphaModFix/>
          </a:blip>
          <a:srcRect t="3595"/>
          <a:stretch/>
        </p:blipFill>
        <p:spPr>
          <a:xfrm>
            <a:off x="3192750" y="1744150"/>
            <a:ext cx="2758501" cy="26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 descr="page3image33212032"/>
          <p:cNvPicPr preferRelativeResize="0"/>
          <p:nvPr/>
        </p:nvPicPr>
        <p:blipFill rotWithShape="1">
          <a:blip r:embed="rId4">
            <a:alphaModFix/>
          </a:blip>
          <a:srcRect t="3595"/>
          <a:stretch/>
        </p:blipFill>
        <p:spPr>
          <a:xfrm>
            <a:off x="6213600" y="1744150"/>
            <a:ext cx="2746800" cy="265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 descr="page3image33212448"/>
          <p:cNvPicPr preferRelativeResize="0"/>
          <p:nvPr/>
        </p:nvPicPr>
        <p:blipFill rotWithShape="1">
          <a:blip r:embed="rId5">
            <a:alphaModFix/>
          </a:blip>
          <a:srcRect t="3670"/>
          <a:stretch/>
        </p:blipFill>
        <p:spPr>
          <a:xfrm>
            <a:off x="183600" y="1744150"/>
            <a:ext cx="2758475" cy="2645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/>
          <p:nvPr/>
        </p:nvSpPr>
        <p:spPr>
          <a:xfrm>
            <a:off x="183600" y="4403325"/>
            <a:ext cx="275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Modelo da xícara</a:t>
            </a:r>
            <a:endParaRPr lang="pt-BR" noProof="0" dirty="0"/>
          </a:p>
        </p:txBody>
      </p:sp>
      <p:sp>
        <p:nvSpPr>
          <p:cNvPr id="60" name="Google Shape;60;p8"/>
          <p:cNvSpPr/>
          <p:nvPr/>
        </p:nvSpPr>
        <p:spPr>
          <a:xfrm>
            <a:off x="3204399" y="4403325"/>
            <a:ext cx="274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Renderizada</a:t>
            </a:r>
          </a:p>
        </p:txBody>
      </p:sp>
      <p:sp>
        <p:nvSpPr>
          <p:cNvPr id="61" name="Google Shape;61;p8"/>
          <p:cNvSpPr/>
          <p:nvPr/>
        </p:nvSpPr>
        <p:spPr>
          <a:xfrm>
            <a:off x="6213499" y="4403325"/>
            <a:ext cx="274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difuso</a:t>
            </a:r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31</a:t>
            </a:fld>
            <a:endParaRPr lang="pt-BR" noProof="0" dirty="0"/>
          </a:p>
        </p:txBody>
      </p:sp>
      <p:pic>
        <p:nvPicPr>
          <p:cNvPr id="68" name="Google Shape;68;p9" descr="page9image124189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1" y="838986"/>
            <a:ext cx="5994878" cy="449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plástico</a:t>
            </a:r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32</a:t>
            </a:fld>
            <a:endParaRPr lang="pt-BR" noProof="0" dirty="0"/>
          </a:p>
        </p:txBody>
      </p:sp>
      <p:pic>
        <p:nvPicPr>
          <p:cNvPr id="75" name="Google Shape;75;p10" descr="page10image11578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455" y="844826"/>
            <a:ext cx="5987090" cy="4490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pintura </a:t>
            </a:r>
            <a:r>
              <a:rPr lang="pt-BR" noProof="0" dirty="0" err="1"/>
              <a:t>semi-gloss</a:t>
            </a:r>
            <a:r>
              <a:rPr lang="pt-BR" noProof="0" dirty="0"/>
              <a:t> vermelha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33</a:t>
            </a:fld>
            <a:endParaRPr lang="pt-BR" noProof="0" dirty="0"/>
          </a:p>
        </p:txBody>
      </p:sp>
      <p:pic>
        <p:nvPicPr>
          <p:cNvPr id="82" name="Google Shape;82;p11" descr="page11image116578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0" y="838984"/>
            <a:ext cx="5994879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Tinta laca mística Ford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34</a:t>
            </a:fld>
            <a:endParaRPr lang="pt-BR" noProof="0" dirty="0"/>
          </a:p>
        </p:txBody>
      </p:sp>
      <p:pic>
        <p:nvPicPr>
          <p:cNvPr id="89" name="Google Shape;89;p12" descr="page12image12226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1" y="838985"/>
            <a:ext cx="5994878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espelhado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35</a:t>
            </a:fld>
            <a:endParaRPr lang="pt-BR" noProof="0" dirty="0"/>
          </a:p>
        </p:txBody>
      </p:sp>
      <p:pic>
        <p:nvPicPr>
          <p:cNvPr id="96" name="Google Shape;96;p13" descr="page13image116318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657" y="845130"/>
            <a:ext cx="5986685" cy="449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Material: dourado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36</a:t>
            </a:fld>
            <a:endParaRPr lang="pt-BR" noProof="0" dirty="0"/>
          </a:p>
        </p:txBody>
      </p:sp>
      <p:pic>
        <p:nvPicPr>
          <p:cNvPr id="103" name="Google Shape;103;p14" descr="page14image11652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560" y="838985"/>
            <a:ext cx="5994879" cy="4496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58E6-12C7-5780-8518-E92D8A81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Propriedade dos Materiais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47835-A3EB-B509-5180-7B3FFF43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 indent="0"/>
            <a:r>
              <a:rPr lang="pt-BR" noProof="0" dirty="0"/>
              <a:t>Principais propriedades:</a:t>
            </a:r>
          </a:p>
          <a:p>
            <a:r>
              <a:rPr lang="pt-BR" noProof="0" dirty="0"/>
              <a:t>Cor Difusa</a:t>
            </a:r>
          </a:p>
          <a:p>
            <a:r>
              <a:rPr lang="pt-BR" noProof="0" dirty="0"/>
              <a:t>Cor Especular</a:t>
            </a:r>
          </a:p>
          <a:p>
            <a:r>
              <a:rPr lang="pt-BR" noProof="0" dirty="0"/>
              <a:t>Brilho</a:t>
            </a:r>
          </a:p>
          <a:p>
            <a:r>
              <a:rPr lang="pt-BR" noProof="0" dirty="0"/>
              <a:t>“Cor Ambiente”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B3DAF-FE21-2F1E-C53E-1DE49FA85E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37</a:t>
            </a:fld>
            <a:endParaRPr lang="pt-BR" noProof="0" dirty="0"/>
          </a:p>
        </p:txBody>
      </p:sp>
      <p:pic>
        <p:nvPicPr>
          <p:cNvPr id="1026" name="Picture 2" descr="Download dozens of PBR materials for free - Ejezeta | Material textures,  Free textures, Texture download">
            <a:extLst>
              <a:ext uri="{FF2B5EF4-FFF2-40B4-BE49-F238E27FC236}">
                <a16:creationId xmlns:a16="http://schemas.microsoft.com/office/drawing/2014/main" id="{4E3649B2-09CB-90E5-D919-3AC8039F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516" y="838984"/>
            <a:ext cx="4496159" cy="44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58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Face</a:t>
            </a:r>
          </a:p>
        </p:txBody>
      </p:sp>
      <p:sp>
        <p:nvSpPr>
          <p:cNvPr id="279" name="Google Shape;279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38</a:t>
            </a:fld>
            <a:endParaRPr lang="pt-BR" noProof="0" dirty="0"/>
          </a:p>
        </p:txBody>
      </p:sp>
      <p:sp>
        <p:nvSpPr>
          <p:cNvPr id="280" name="Google Shape;280;p28"/>
          <p:cNvSpPr/>
          <p:nvPr/>
        </p:nvSpPr>
        <p:spPr>
          <a:xfrm>
            <a:off x="3888675" y="2708950"/>
            <a:ext cx="3565200" cy="1885500"/>
          </a:xfrm>
          <a:prstGeom prst="triangle">
            <a:avLst>
              <a:gd name="adj" fmla="val 80395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281" name="Google Shape;281;p28"/>
          <p:cNvCxnSpPr/>
          <p:nvPr/>
        </p:nvCxnSpPr>
        <p:spPr>
          <a:xfrm rot="10800000" flipH="1">
            <a:off x="3547850" y="2315775"/>
            <a:ext cx="2944800" cy="2034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2" name="Google Shape;282;p28"/>
          <p:cNvCxnSpPr/>
          <p:nvPr/>
        </p:nvCxnSpPr>
        <p:spPr>
          <a:xfrm>
            <a:off x="3840075" y="4886675"/>
            <a:ext cx="3613800" cy="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28"/>
          <p:cNvCxnSpPr/>
          <p:nvPr/>
        </p:nvCxnSpPr>
        <p:spPr>
          <a:xfrm rot="10800000" flipH="1">
            <a:off x="6325625" y="3180850"/>
            <a:ext cx="44700" cy="7056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4" name="Google Shape;284;p28"/>
          <p:cNvSpPr txBox="1"/>
          <p:nvPr/>
        </p:nvSpPr>
        <p:spPr>
          <a:xfrm>
            <a:off x="3555778" y="4374852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0</a:t>
            </a:r>
            <a:endParaRPr lang="pt-BR" sz="1900" noProof="0" dirty="0"/>
          </a:p>
        </p:txBody>
      </p:sp>
      <p:sp>
        <p:nvSpPr>
          <p:cNvPr id="285" name="Google Shape;285;p28"/>
          <p:cNvSpPr txBox="1"/>
          <p:nvPr/>
        </p:nvSpPr>
        <p:spPr>
          <a:xfrm>
            <a:off x="7405393" y="43497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1</a:t>
            </a:r>
            <a:endParaRPr lang="pt-BR" sz="1900" noProof="0" dirty="0"/>
          </a:p>
        </p:txBody>
      </p:sp>
      <p:sp>
        <p:nvSpPr>
          <p:cNvPr id="286" name="Google Shape;286;p28"/>
          <p:cNvSpPr txBox="1"/>
          <p:nvPr/>
        </p:nvSpPr>
        <p:spPr>
          <a:xfrm>
            <a:off x="6771318" y="23726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noProof="0" dirty="0">
                <a:solidFill>
                  <a:schemeClr val="dk1"/>
                </a:solidFill>
              </a:rPr>
              <a:t>P</a:t>
            </a:r>
            <a:r>
              <a:rPr lang="pt-BR" sz="1700" baseline="-25000" noProof="0" dirty="0">
                <a:solidFill>
                  <a:schemeClr val="dk1"/>
                </a:solidFill>
              </a:rPr>
              <a:t>2</a:t>
            </a:r>
            <a:endParaRPr lang="pt-BR" sz="1900" noProof="0" dirty="0"/>
          </a:p>
        </p:txBody>
      </p:sp>
      <p:sp>
        <p:nvSpPr>
          <p:cNvPr id="287" name="Google Shape;287;p28"/>
          <p:cNvSpPr txBox="1"/>
          <p:nvPr/>
        </p:nvSpPr>
        <p:spPr>
          <a:xfrm>
            <a:off x="5369316" y="48866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073763"/>
                </a:solidFill>
              </a:rPr>
              <a:t>V</a:t>
            </a:r>
            <a:r>
              <a:rPr lang="pt-BR" sz="1700" b="1" baseline="-25000" noProof="0" dirty="0">
                <a:solidFill>
                  <a:srgbClr val="073763"/>
                </a:solidFill>
              </a:rPr>
              <a:t>0</a:t>
            </a:r>
            <a:endParaRPr lang="pt-BR" sz="1900" b="1" noProof="0" dirty="0">
              <a:solidFill>
                <a:srgbClr val="073763"/>
              </a:solidFill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4674066" y="2819077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073763"/>
                </a:solidFill>
              </a:rPr>
              <a:t>V</a:t>
            </a:r>
            <a:r>
              <a:rPr lang="pt-BR" sz="1700" b="1" baseline="-25000" noProof="0" dirty="0">
                <a:solidFill>
                  <a:srgbClr val="073763"/>
                </a:solidFill>
              </a:rPr>
              <a:t>1</a:t>
            </a:r>
            <a:endParaRPr lang="pt-BR" sz="1900" b="1" noProof="0" dirty="0">
              <a:solidFill>
                <a:srgbClr val="073763"/>
              </a:solidFill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6325616" y="3440052"/>
            <a:ext cx="474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noProof="0" dirty="0">
                <a:solidFill>
                  <a:srgbClr val="660000"/>
                </a:solidFill>
              </a:rPr>
              <a:t>N</a:t>
            </a:r>
            <a:endParaRPr lang="pt-BR" sz="1900" b="1" noProof="0" dirty="0">
              <a:solidFill>
                <a:srgbClr val="660000"/>
              </a:solidFill>
            </a:endParaRPr>
          </a:p>
        </p:txBody>
      </p:sp>
      <p:pic>
        <p:nvPicPr>
          <p:cNvPr id="290" name="Google Shape;290;p28" descr="{&quot;aid&quot;:null,&quot;type&quot;:&quot;lalign*&quot;,&quot;backgroundColorModified&quot;:false,&quot;font&quot;:{&quot;size&quot;:22.5,&quot;color&quot;:&quot;#000000&quot;,&quot;family&quot;:&quot;Arial&quot;},&quot;code&quot;:&quot;\\begin{lalign*}\n&amp;{\\vec{V_{0}}=P_{1}-P_{0}}\\\\\n&amp;{\\vec{V_{1}}=P_{2}-P_{0}}\t\n\\end{lalign*}&quot;,&quot;id&quot;:&quot;1&quot;,&quot;backgroundColor&quot;:&quot;#FFFFFF&quot;,&quot;ts&quot;:1632849325527,&quot;cs&quot;:&quot;2cgO0445gHohdvevXd7m5A==&quot;,&quot;size&quot;:{&quot;width&quot;:193.83333333333334,&quot;height&quot;:95.00000000000001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90" y="1078762"/>
            <a:ext cx="1846263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 descr="{&quot;type&quot;:&quot;lalign*&quot;,&quot;aid&quot;:null,&quot;backgroundColor&quot;:&quot;#FFFFFF&quot;,&quot;id&quot;:&quot;1&quot;,&quot;backgroundColorModified&quot;:false,&quot;font&quot;:{&quot;size&quot;:22.5,&quot;color&quot;:&quot;#000000&quot;,&quot;family&quot;:&quot;Arial&quot;},&quot;code&quot;:&quot;\\begin{lalign*}\n&amp;{\\vec{N}=\\vec{V_{0}}\\times \\vec{V_{1}}}\\\\\n\\end{lalign*}&quot;,&quot;ts&quot;:1632849370403,&quot;cs&quot;:&quot;gPowG93dC7cW09ytAZ2FUw==&quot;,&quot;size&quot;:{&quot;width&quot;:186.16666666666666,&quot;height&quot;:39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4" y="2637156"/>
            <a:ext cx="1773238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 descr="{&quot;aid&quot;:null,&quot;font&quot;:{&quot;size&quot;:22.5,&quot;color&quot;:&quot;#000000&quot;,&quot;family&quot;:&quot;Arial&quot;},&quot;backgroundColorModified&quot;:false,&quot;type&quot;:&quot;lalign*&quot;,&quot;code&quot;:&quot;\\begin{lalign*}\n&amp;{\\hat{N}=\\frac{\\vec{V_{0}}\\times \\vec{V_{1}}}{\\left\\|\\vec{V_{0}}\\times \\vec{V_{1}}\\right\\|}}\\\\\n\\end{lalign*}&quot;,&quot;backgroundColor&quot;:&quot;#FFFFFF&quot;,&quot;id&quot;:&quot;1&quot;,&quot;ts&quot;:1632849399264,&quot;cs&quot;:&quot;mym44t90lgkHHtyThKDWlg==&quot;,&quot;size&quot;:{&quot;width&quot;:240.20000000000002,&quot;height&quot;:111.39999999999998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12" y="3662160"/>
            <a:ext cx="2287905" cy="1061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5E8BF2-E663-0CAC-CD10-10E61F04ECEC}"/>
              </a:ext>
            </a:extLst>
          </p:cNvPr>
          <p:cNvGrpSpPr/>
          <p:nvPr/>
        </p:nvGrpSpPr>
        <p:grpSpPr>
          <a:xfrm rot="276566">
            <a:off x="6128829" y="3662160"/>
            <a:ext cx="196787" cy="196787"/>
            <a:chOff x="4224528" y="1490472"/>
            <a:chExt cx="1078992" cy="107899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EEF45CB-5AFB-0B01-B1AF-126F346C09EF}"/>
                </a:ext>
              </a:extLst>
            </p:cNvPr>
            <p:cNvCxnSpPr/>
            <p:nvPr/>
          </p:nvCxnSpPr>
          <p:spPr>
            <a:xfrm>
              <a:off x="4224528" y="1490472"/>
              <a:ext cx="0" cy="10789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147BE3-8B6B-9FCB-3665-3A5E0CFD0A31}"/>
                </a:ext>
              </a:extLst>
            </p:cNvPr>
            <p:cNvCxnSpPr/>
            <p:nvPr/>
          </p:nvCxnSpPr>
          <p:spPr>
            <a:xfrm>
              <a:off x="4224528" y="1490472"/>
              <a:ext cx="107899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CEB37E-C7A9-5E28-2D4A-0F0090025277}"/>
                </a:ext>
              </a:extLst>
            </p:cNvPr>
            <p:cNvSpPr/>
            <p:nvPr/>
          </p:nvSpPr>
          <p:spPr>
            <a:xfrm>
              <a:off x="4683210" y="1974493"/>
              <a:ext cx="146915" cy="1469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91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Cálculo Local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39</a:t>
            </a:fld>
            <a:endParaRPr lang="pt-BR" noProof="0" dirty="0"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3">
            <a:alphaModFix/>
          </a:blip>
          <a:srcRect l="4012" r="-9"/>
          <a:stretch/>
        </p:blipFill>
        <p:spPr>
          <a:xfrm>
            <a:off x="5632075" y="1575775"/>
            <a:ext cx="3263425" cy="33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5866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Calcular a luz refletida em direção à câmera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Parâmetros: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Direção do visualizador (</a:t>
            </a:r>
            <a:r>
              <a:rPr lang="pt-BR" sz="1800" noProof="0" dirty="0" err="1"/>
              <a:t>v</a:t>
            </a:r>
            <a:r>
              <a:rPr lang="pt-BR" sz="1800" noProof="0" dirty="0"/>
              <a:t>)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Normal da Superfície (</a:t>
            </a:r>
            <a:r>
              <a:rPr lang="pt-BR" sz="1800" noProof="0" dirty="0" err="1"/>
              <a:t>n</a:t>
            </a:r>
            <a:r>
              <a:rPr lang="pt-BR" sz="1800" noProof="0" dirty="0"/>
              <a:t>)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Direção da luz (l)</a:t>
            </a:r>
            <a:br>
              <a:rPr lang="pt-BR" sz="1800" noProof="0" dirty="0"/>
            </a:br>
            <a:r>
              <a:rPr lang="pt-BR" sz="1600" noProof="0" dirty="0"/>
              <a:t>para cada uma das luzes existentes</a:t>
            </a:r>
            <a:endParaRPr lang="pt-BR" noProof="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1800" noProof="0" dirty="0"/>
              <a:t>Parâmetros da superfície (cor, brilho, ...)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pt-BR" sz="1800" noProof="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rgbClr val="FF0000"/>
                </a:solidFill>
              </a:rPr>
              <a:t>Cuidado para sempre trabalhar com todos os vetores normalizados.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pt-BR" noProof="0" dirty="0"/>
              <a:t>Iluminação</a:t>
            </a:r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698273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t-BR" sz="2000" noProof="0" dirty="0"/>
              <a:t>Iluminação permite perceber a característica de 3D de um objeto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9588D-8971-89FA-9B1F-6B163610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7" y="1738179"/>
            <a:ext cx="3359218" cy="3359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70EBB-0737-362E-367B-E3419349A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256" y="1738179"/>
            <a:ext cx="3359218" cy="3359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/>
          <p:nvPr/>
        </p:nvSpPr>
        <p:spPr>
          <a:xfrm>
            <a:off x="2800350" y="3806428"/>
            <a:ext cx="3314700" cy="822722"/>
          </a:xfrm>
          <a:custGeom>
            <a:avLst/>
            <a:gdLst/>
            <a:ahLst/>
            <a:cxnLst/>
            <a:rect l="l" t="t" r="r" b="b"/>
            <a:pathLst>
              <a:path w="2784" h="691" extrusionOk="0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pt-BR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Reflexão Difusa</a:t>
            </a:r>
            <a:endParaRPr lang="pt-BR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indent="-171450">
              <a:lnSpc>
                <a:spcPct val="90000"/>
              </a:lnSpc>
              <a:spcBef>
                <a:spcPts val="0"/>
              </a:spcBef>
              <a:buSzPts val="2100"/>
            </a:pPr>
            <a:r>
              <a:rPr lang="pt-BR" noProof="0" dirty="0">
                <a:latin typeface="+mn-lt"/>
                <a:ea typeface="Arial"/>
                <a:cs typeface="Arial"/>
                <a:sym typeface="Arial"/>
              </a:rPr>
              <a:t>A superfície reflete igualmente em todas as direções</a:t>
            </a:r>
            <a:endParaRPr lang="pt-BR" noProof="0" dirty="0">
              <a:latin typeface="+mn-lt"/>
            </a:endParaRPr>
          </a:p>
          <a:p>
            <a:pPr marL="520700" lvl="1" indent="-177800">
              <a:lnSpc>
                <a:spcPct val="90000"/>
              </a:lnSpc>
              <a:spcBef>
                <a:spcPts val="400"/>
              </a:spcBef>
              <a:buSzPts val="1800"/>
              <a:buChar char="•"/>
            </a:pPr>
            <a:r>
              <a:rPr lang="pt-BR" noProof="0" dirty="0">
                <a:latin typeface="+mn-lt"/>
                <a:ea typeface="Arial"/>
                <a:cs typeface="Arial"/>
                <a:sym typeface="Arial"/>
              </a:rPr>
              <a:t>Exemplos: carvão, argila</a:t>
            </a:r>
            <a:endParaRPr lang="pt-BR" noProof="0" dirty="0">
              <a:latin typeface="+mn-lt"/>
            </a:endParaRPr>
          </a:p>
        </p:txBody>
      </p:sp>
      <p:cxnSp>
        <p:nvCxnSpPr>
          <p:cNvPr id="180" name="Google Shape;180;p32"/>
          <p:cNvCxnSpPr/>
          <p:nvPr/>
        </p:nvCxnSpPr>
        <p:spPr>
          <a:xfrm>
            <a:off x="2800350" y="3806428"/>
            <a:ext cx="33147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32"/>
          <p:cNvSpPr txBox="1"/>
          <p:nvPr/>
        </p:nvSpPr>
        <p:spPr>
          <a:xfrm>
            <a:off x="3771901" y="3806428"/>
            <a:ext cx="1178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1800" noProof="0" dirty="0">
                <a:solidFill>
                  <a:srgbClr val="F8F8F8"/>
                </a:solidFill>
                <a:latin typeface="+mn-lt"/>
                <a:ea typeface="Helvetica Neue"/>
                <a:cs typeface="Helvetica Neue"/>
                <a:sym typeface="Helvetica Neue"/>
              </a:rPr>
              <a:t>Superfície</a:t>
            </a:r>
            <a:endParaRPr lang="pt-BR" sz="1100" noProof="0" dirty="0">
              <a:latin typeface="+mn-lt"/>
            </a:endParaRPr>
          </a:p>
        </p:txBody>
      </p:sp>
      <p:cxnSp>
        <p:nvCxnSpPr>
          <p:cNvPr id="182" name="Google Shape;182;p32"/>
          <p:cNvCxnSpPr/>
          <p:nvPr/>
        </p:nvCxnSpPr>
        <p:spPr>
          <a:xfrm rot="10800000" flipH="1">
            <a:off x="4229100" y="3406228"/>
            <a:ext cx="457200" cy="400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3" name="Google Shape;183;p32"/>
          <p:cNvCxnSpPr/>
          <p:nvPr/>
        </p:nvCxnSpPr>
        <p:spPr>
          <a:xfrm rot="10800000" flipH="1">
            <a:off x="4229100" y="3577828"/>
            <a:ext cx="571500" cy="228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32"/>
          <p:cNvCxnSpPr/>
          <p:nvPr/>
        </p:nvCxnSpPr>
        <p:spPr>
          <a:xfrm rot="10800000">
            <a:off x="3943200" y="3234928"/>
            <a:ext cx="285900" cy="571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Google Shape;185;p32"/>
          <p:cNvCxnSpPr/>
          <p:nvPr/>
        </p:nvCxnSpPr>
        <p:spPr>
          <a:xfrm rot="10800000">
            <a:off x="3771900" y="3406228"/>
            <a:ext cx="457200" cy="400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Google Shape;186;p32"/>
          <p:cNvCxnSpPr/>
          <p:nvPr/>
        </p:nvCxnSpPr>
        <p:spPr>
          <a:xfrm rot="10800000">
            <a:off x="3657600" y="3577828"/>
            <a:ext cx="571500" cy="228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32"/>
          <p:cNvCxnSpPr/>
          <p:nvPr/>
        </p:nvCxnSpPr>
        <p:spPr>
          <a:xfrm rot="10800000" flipH="1">
            <a:off x="4229100" y="3234928"/>
            <a:ext cx="285900" cy="571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32"/>
          <p:cNvCxnSpPr/>
          <p:nvPr/>
        </p:nvCxnSpPr>
        <p:spPr>
          <a:xfrm rot="10800000">
            <a:off x="4229100" y="3177928"/>
            <a:ext cx="0" cy="628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8498" y="2099073"/>
            <a:ext cx="389333" cy="7024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32"/>
          <p:cNvCxnSpPr/>
          <p:nvPr/>
        </p:nvCxnSpPr>
        <p:spPr>
          <a:xfrm rot="10800000" flipH="1">
            <a:off x="4229100" y="2394479"/>
            <a:ext cx="1028700" cy="13548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91" name="Google Shape;191;p32"/>
          <p:cNvSpPr/>
          <p:nvPr/>
        </p:nvSpPr>
        <p:spPr>
          <a:xfrm>
            <a:off x="7772400" y="5181310"/>
            <a:ext cx="1279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800" noProof="0" dirty="0">
                <a:solidFill>
                  <a:schemeClr val="dk1"/>
                </a:solidFill>
              </a:rPr>
              <a:t>Fonte: Adam Finkelstein</a:t>
            </a:r>
            <a:endParaRPr lang="pt-BR" sz="1100" noProof="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Difusa</a:t>
            </a:r>
          </a:p>
        </p:txBody>
      </p:sp>
      <p:sp>
        <p:nvSpPr>
          <p:cNvPr id="380" name="Google Shape;380;p37"/>
          <p:cNvSpPr txBox="1">
            <a:spLocks noGrp="1"/>
          </p:cNvSpPr>
          <p:nvPr>
            <p:ph type="body" idx="1"/>
          </p:nvPr>
        </p:nvSpPr>
        <p:spPr>
          <a:xfrm>
            <a:off x="362267" y="631594"/>
            <a:ext cx="84282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noProof="0" dirty="0"/>
              <a:t>Na reflexão difusa a luz é espalhada uniformemente em todas as direções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 noProof="0" dirty="0"/>
              <a:t>A cor da superfície é a mesma olhando de qualquer direção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endParaRPr lang="pt-BR" noProof="0" dirty="0"/>
          </a:p>
        </p:txBody>
      </p:sp>
      <p:sp>
        <p:nvSpPr>
          <p:cNvPr id="381" name="Google Shape;381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41</a:t>
            </a:fld>
            <a:endParaRPr lang="pt-BR" noProof="0" dirty="0"/>
          </a:p>
        </p:txBody>
      </p:sp>
      <p:sp>
        <p:nvSpPr>
          <p:cNvPr id="382" name="Google Shape;382;p37"/>
          <p:cNvSpPr/>
          <p:nvPr/>
        </p:nvSpPr>
        <p:spPr>
          <a:xfrm>
            <a:off x="2436829" y="5371731"/>
            <a:ext cx="59624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4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pt.wikipedia.org</a:t>
            </a: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/wiki/</a:t>
            </a:r>
            <a:r>
              <a:rPr lang="pt-BR" sz="14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Lei_do_Cosseno_de_Lambert</a:t>
            </a:r>
            <a:endParaRPr lang="pt-BR" sz="14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7"/>
          <p:cNvSpPr/>
          <p:nvPr/>
        </p:nvSpPr>
        <p:spPr>
          <a:xfrm>
            <a:off x="271425" y="4513500"/>
            <a:ext cx="8589900" cy="831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"Em óptica, a lei do cosseno de Lambert afirma que a intensidade luminosa observada em uma superfície com reflexão difusa ideal é diretamente proporcional ao cosseno do ângulo </a:t>
            </a:r>
            <a:r>
              <a:rPr lang="pt-BR" sz="16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lang="pt-BR" sz="16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a direção de incidência da luz e a normal da superfície, reta perpendicular a esta."</a:t>
            </a:r>
            <a:endParaRPr lang="pt-BR" noProof="0" dirty="0"/>
          </a:p>
        </p:txBody>
      </p:sp>
      <p:pic>
        <p:nvPicPr>
          <p:cNvPr id="384" name="Google Shape;38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442" y="1527339"/>
            <a:ext cx="910931" cy="221481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7"/>
          <p:cNvSpPr/>
          <p:nvPr/>
        </p:nvSpPr>
        <p:spPr>
          <a:xfrm>
            <a:off x="319825" y="3748400"/>
            <a:ext cx="24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topo do cubo recebe uma certa quantidade de luz</a:t>
            </a:r>
            <a:endParaRPr lang="pt-BR" noProof="0" dirty="0"/>
          </a:p>
        </p:txBody>
      </p:sp>
      <p:pic>
        <p:nvPicPr>
          <p:cNvPr id="386" name="Google Shape;3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5625" y="1528974"/>
            <a:ext cx="1691000" cy="221943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7"/>
          <p:cNvSpPr/>
          <p:nvPr/>
        </p:nvSpPr>
        <p:spPr>
          <a:xfrm>
            <a:off x="3289299" y="3740513"/>
            <a:ext cx="23762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topo do cubo a 60° recebe metade da quantidade de luz</a:t>
            </a:r>
            <a:endParaRPr lang="pt-BR" noProof="0" dirty="0"/>
          </a:p>
        </p:txBody>
      </p:sp>
      <p:sp>
        <p:nvSpPr>
          <p:cNvPr id="388" name="Google Shape;388;p37"/>
          <p:cNvSpPr/>
          <p:nvPr/>
        </p:nvSpPr>
        <p:spPr>
          <a:xfrm>
            <a:off x="6076900" y="3743375"/>
            <a:ext cx="271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geral, a luz por quantidade de área </a:t>
            </a:r>
            <a:r>
              <a:rPr lang="pt-BR" noProof="0" dirty="0">
                <a:solidFill>
                  <a:schemeClr val="dk1"/>
                </a:solidFill>
              </a:rPr>
              <a:t>é</a:t>
            </a:r>
            <a:r>
              <a:rPr lang="pt-BR" sz="14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proporcional a:</a:t>
            </a:r>
            <a:endParaRPr lang="pt-BR" noProof="0" dirty="0"/>
          </a:p>
        </p:txBody>
      </p:sp>
      <p:pic>
        <p:nvPicPr>
          <p:cNvPr id="389" name="Google Shape;3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9115" y="1339849"/>
            <a:ext cx="1256779" cy="246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2204" y="4243490"/>
            <a:ext cx="990600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/>
      <p:bldP spid="383" grpId="0" animBg="1"/>
      <p:bldP spid="385" grpId="0"/>
      <p:bldP spid="387" grpId="0"/>
      <p:bldP spid="3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Superfície Perpendicular </a:t>
            </a:r>
          </a:p>
        </p:txBody>
      </p:sp>
      <p:sp>
        <p:nvSpPr>
          <p:cNvPr id="751" name="Google Shape;751;p6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Podemos usar o produto escalar de dois vetores para descobrir o quanto uma superfície está </a:t>
            </a:r>
            <a:r>
              <a:rPr lang="pt-BR"/>
              <a:t>perpendicular a</a:t>
            </a:r>
            <a:r>
              <a:rPr lang="pt-BR" noProof="0"/>
              <a:t> </a:t>
            </a:r>
            <a:r>
              <a:rPr lang="pt-BR" noProof="0" dirty="0"/>
              <a:t>algo (luz, ponto de vista)</a:t>
            </a:r>
          </a:p>
        </p:txBody>
      </p:sp>
      <p:sp>
        <p:nvSpPr>
          <p:cNvPr id="752" name="Google Shape;752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42</a:t>
            </a:fld>
            <a:endParaRPr lang="pt-BR" noProof="0" dirty="0"/>
          </a:p>
        </p:txBody>
      </p:sp>
      <p:pic>
        <p:nvPicPr>
          <p:cNvPr id="753" name="Google Shape;75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225" y="2974788"/>
            <a:ext cx="6381750" cy="155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391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Propriedades </a:t>
            </a:r>
            <a:r>
              <a:rPr lang="pt-BR" noProof="0" dirty="0" err="1"/>
              <a:t>Lambertianas</a:t>
            </a:r>
            <a:r>
              <a:rPr lang="pt-BR" noProof="0" dirty="0"/>
              <a:t> (Difusas)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body" idx="1"/>
          </p:nvPr>
        </p:nvSpPr>
        <p:spPr>
          <a:xfrm>
            <a:off x="390547" y="838985"/>
            <a:ext cx="8624243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aparência da cor e brilho independente da direção de visualização</a:t>
            </a:r>
          </a:p>
        </p:txBody>
      </p:sp>
      <p:sp>
        <p:nvSpPr>
          <p:cNvPr id="398" name="Google Shape;398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43</a:t>
            </a:fld>
            <a:endParaRPr lang="pt-BR" noProof="0" dirty="0"/>
          </a:p>
        </p:txBody>
      </p:sp>
      <p:pic>
        <p:nvPicPr>
          <p:cNvPr id="399" name="Google Shape;399;p3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14" y="1884759"/>
            <a:ext cx="2766115" cy="285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497" y="2857500"/>
            <a:ext cx="5055991" cy="58143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/>
          <p:nvPr/>
        </p:nvSpPr>
        <p:spPr>
          <a:xfrm>
            <a:off x="4581939" y="1739908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intensidade da iluminação</a:t>
            </a:r>
            <a:endParaRPr lang="pt-BR" noProof="0" dirty="0"/>
          </a:p>
        </p:txBody>
      </p:sp>
      <p:cxnSp>
        <p:nvCxnSpPr>
          <p:cNvPr id="402" name="Google Shape;402;p38"/>
          <p:cNvCxnSpPr/>
          <p:nvPr/>
        </p:nvCxnSpPr>
        <p:spPr>
          <a:xfrm>
            <a:off x="5556309" y="2346483"/>
            <a:ext cx="9604" cy="46629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3" name="Google Shape;403;p38"/>
          <p:cNvSpPr/>
          <p:nvPr/>
        </p:nvSpPr>
        <p:spPr>
          <a:xfrm>
            <a:off x="4996911" y="4343285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de difusão</a:t>
            </a:r>
            <a:endParaRPr lang="pt-BR" noProof="0" dirty="0"/>
          </a:p>
        </p:txBody>
      </p:sp>
      <p:cxnSp>
        <p:nvCxnSpPr>
          <p:cNvPr id="404" name="Google Shape;404;p38"/>
          <p:cNvCxnSpPr>
            <a:stCxn id="403" idx="0"/>
          </p:cNvCxnSpPr>
          <p:nvPr/>
        </p:nvCxnSpPr>
        <p:spPr>
          <a:xfrm rot="10800000">
            <a:off x="4760781" y="3439085"/>
            <a:ext cx="1210500" cy="90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5" name="Google Shape;405;p38"/>
          <p:cNvSpPr/>
          <p:nvPr/>
        </p:nvSpPr>
        <p:spPr>
          <a:xfrm>
            <a:off x="2739130" y="4493942"/>
            <a:ext cx="14949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difusamente refletida</a:t>
            </a:r>
            <a:endParaRPr lang="pt-BR" noProof="0" dirty="0"/>
          </a:p>
        </p:txBody>
      </p:sp>
      <p:cxnSp>
        <p:nvCxnSpPr>
          <p:cNvPr id="406" name="Google Shape;406;p38"/>
          <p:cNvCxnSpPr>
            <a:stCxn id="405" idx="0"/>
          </p:cNvCxnSpPr>
          <p:nvPr/>
        </p:nvCxnSpPr>
        <p:spPr>
          <a:xfrm rot="10800000" flipH="1">
            <a:off x="3486600" y="3438842"/>
            <a:ext cx="226800" cy="1055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/>
      <p:bldP spid="403" grpId="0"/>
      <p:bldP spid="40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Propriedades </a:t>
            </a:r>
            <a:r>
              <a:rPr lang="pt-BR" noProof="0" dirty="0" err="1"/>
              <a:t>Lambertianas</a:t>
            </a:r>
            <a:r>
              <a:rPr lang="pt-BR" noProof="0" dirty="0"/>
              <a:t> (Difusas)</a:t>
            </a:r>
          </a:p>
        </p:txBody>
      </p:sp>
      <p:sp>
        <p:nvSpPr>
          <p:cNvPr id="413" name="Google Shape;413;p39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624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Leva a uma aparência fosca</a:t>
            </a:r>
          </a:p>
        </p:txBody>
      </p:sp>
      <p:sp>
        <p:nvSpPr>
          <p:cNvPr id="414" name="Google Shape;414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44</a:t>
            </a:fld>
            <a:endParaRPr lang="pt-BR" noProof="0" dirty="0"/>
          </a:p>
        </p:txBody>
      </p:sp>
      <p:pic>
        <p:nvPicPr>
          <p:cNvPr id="415" name="Google Shape;41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651" y="1932070"/>
            <a:ext cx="7891670" cy="124951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/>
          <p:nvPr/>
        </p:nvSpPr>
        <p:spPr>
          <a:xfrm>
            <a:off x="3353650" y="3257175"/>
            <a:ext cx="25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Kd</a:t>
            </a: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variando de 0 até 1</a:t>
            </a:r>
            <a:endParaRPr lang="pt-BR" noProof="0" dirty="0"/>
          </a:p>
        </p:txBody>
      </p:sp>
      <p:sp>
        <p:nvSpPr>
          <p:cNvPr id="417" name="Google Shape;417;p39"/>
          <p:cNvSpPr/>
          <p:nvPr/>
        </p:nvSpPr>
        <p:spPr>
          <a:xfrm>
            <a:off x="3409123" y="5414656"/>
            <a:ext cx="49902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docs.arnoldrenderer.com</a:t>
            </a:r>
            <a:r>
              <a:rPr lang="pt-BR" sz="11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/display/A5AFMUG/</a:t>
            </a:r>
            <a:r>
              <a:rPr lang="pt-BR" sz="11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Diffuse</a:t>
            </a:r>
            <a:endParaRPr lang="pt-BR" noProof="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3300"/>
            </a:pPr>
            <a:r>
              <a:rPr lang="pt-BR" noProof="0" dirty="0">
                <a:latin typeface="Arial"/>
                <a:ea typeface="Arial"/>
                <a:cs typeface="Arial"/>
                <a:sym typeface="Arial"/>
              </a:rPr>
              <a:t>Reflexão Especular</a:t>
            </a:r>
            <a:endParaRPr lang="pt-BR" noProof="0" dirty="0"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pt-BR" noProof="0" dirty="0">
                <a:latin typeface="+mj-lt"/>
                <a:ea typeface="Arial"/>
                <a:cs typeface="Arial"/>
                <a:sym typeface="Arial"/>
              </a:rPr>
              <a:t>Reflexão é mais intensa no ângulo que espelha o raio</a:t>
            </a:r>
            <a:endParaRPr lang="pt-BR" noProof="0" dirty="0">
              <a:latin typeface="+mj-lt"/>
            </a:endParaRPr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 noProof="0" dirty="0">
                <a:latin typeface="+mj-lt"/>
                <a:ea typeface="Arial"/>
                <a:cs typeface="Arial"/>
                <a:sym typeface="Arial"/>
              </a:rPr>
              <a:t>Exemplos: espelhos, metais</a:t>
            </a:r>
            <a:endParaRPr lang="pt-BR" noProof="0" dirty="0">
              <a:latin typeface="+mj-lt"/>
            </a:endParaRPr>
          </a:p>
        </p:txBody>
      </p:sp>
      <p:sp>
        <p:nvSpPr>
          <p:cNvPr id="199" name="Google Shape;199;p33"/>
          <p:cNvSpPr/>
          <p:nvPr/>
        </p:nvSpPr>
        <p:spPr>
          <a:xfrm>
            <a:off x="5711332" y="2850122"/>
            <a:ext cx="2443163" cy="1326118"/>
          </a:xfrm>
          <a:custGeom>
            <a:avLst/>
            <a:gdLst/>
            <a:ahLst/>
            <a:cxnLst/>
            <a:rect l="l" t="t" r="r" b="b"/>
            <a:pathLst>
              <a:path w="43200" h="22276" fill="none" extrusionOk="0">
                <a:moveTo>
                  <a:pt x="6" y="22112"/>
                </a:moveTo>
                <a:cubicBezTo>
                  <a:pt x="2" y="21942"/>
                  <a:pt x="0" y="217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825"/>
                  <a:pt x="43196" y="22050"/>
                  <a:pt x="43189" y="22276"/>
                </a:cubicBezTo>
              </a:path>
              <a:path w="43200" h="22276" extrusionOk="0">
                <a:moveTo>
                  <a:pt x="6" y="22112"/>
                </a:moveTo>
                <a:cubicBezTo>
                  <a:pt x="2" y="21942"/>
                  <a:pt x="0" y="217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825"/>
                  <a:pt x="43196" y="22050"/>
                  <a:pt x="43189" y="22276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3"/>
          <p:cNvSpPr/>
          <p:nvPr/>
        </p:nvSpPr>
        <p:spPr>
          <a:xfrm>
            <a:off x="5767292" y="2919179"/>
            <a:ext cx="2314575" cy="1240527"/>
          </a:xfrm>
          <a:custGeom>
            <a:avLst/>
            <a:gdLst/>
            <a:ahLst/>
            <a:cxnLst/>
            <a:rect l="l" t="t" r="r" b="b"/>
            <a:pathLst>
              <a:path w="43200" h="21935" fill="none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711"/>
                  <a:pt x="43199" y="21823"/>
                  <a:pt x="43197" y="21935"/>
                </a:cubicBezTo>
              </a:path>
              <a:path w="43200" h="21935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711"/>
                  <a:pt x="43199" y="21823"/>
                  <a:pt x="43197" y="21935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3"/>
          <p:cNvSpPr/>
          <p:nvPr/>
        </p:nvSpPr>
        <p:spPr>
          <a:xfrm>
            <a:off x="5308900" y="4176478"/>
            <a:ext cx="3314700" cy="822722"/>
          </a:xfrm>
          <a:custGeom>
            <a:avLst/>
            <a:gdLst/>
            <a:ahLst/>
            <a:cxnLst/>
            <a:rect l="l" t="t" r="r" b="b"/>
            <a:pathLst>
              <a:path w="2784" h="691" extrusionOk="0">
                <a:moveTo>
                  <a:pt x="0" y="0"/>
                </a:moveTo>
                <a:lnTo>
                  <a:pt x="2784" y="0"/>
                </a:lnTo>
                <a:lnTo>
                  <a:pt x="2784" y="288"/>
                </a:lnTo>
                <a:lnTo>
                  <a:pt x="2592" y="480"/>
                </a:lnTo>
                <a:lnTo>
                  <a:pt x="2352" y="336"/>
                </a:lnTo>
                <a:lnTo>
                  <a:pt x="2064" y="576"/>
                </a:lnTo>
                <a:lnTo>
                  <a:pt x="1728" y="480"/>
                </a:lnTo>
                <a:lnTo>
                  <a:pt x="1542" y="443"/>
                </a:lnTo>
                <a:lnTo>
                  <a:pt x="1316" y="691"/>
                </a:lnTo>
                <a:lnTo>
                  <a:pt x="1019" y="537"/>
                </a:lnTo>
                <a:lnTo>
                  <a:pt x="849" y="520"/>
                </a:lnTo>
                <a:lnTo>
                  <a:pt x="672" y="624"/>
                </a:lnTo>
                <a:lnTo>
                  <a:pt x="384" y="336"/>
                </a:lnTo>
                <a:lnTo>
                  <a:pt x="48" y="432"/>
                </a:lnTo>
                <a:lnTo>
                  <a:pt x="0" y="1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33"/>
          <p:cNvCxnSpPr/>
          <p:nvPr/>
        </p:nvCxnSpPr>
        <p:spPr>
          <a:xfrm>
            <a:off x="5308900" y="4176478"/>
            <a:ext cx="3214688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33"/>
          <p:cNvSpPr/>
          <p:nvPr/>
        </p:nvSpPr>
        <p:spPr>
          <a:xfrm>
            <a:off x="5888734" y="3048957"/>
            <a:ext cx="2057400" cy="1101394"/>
          </a:xfrm>
          <a:custGeom>
            <a:avLst/>
            <a:gdLst/>
            <a:ahLst/>
            <a:cxnLst/>
            <a:rect l="l" t="t" r="r" b="b"/>
            <a:pathLst>
              <a:path w="43200" h="21766" fill="none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1766" extrusionOk="0">
                <a:moveTo>
                  <a:pt x="0" y="21766"/>
                </a:moveTo>
                <a:cubicBezTo>
                  <a:pt x="0" y="21710"/>
                  <a:pt x="0" y="21655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3"/>
          <p:cNvSpPr/>
          <p:nvPr/>
        </p:nvSpPr>
        <p:spPr>
          <a:xfrm>
            <a:off x="5456538" y="2281005"/>
            <a:ext cx="1394222" cy="1869281"/>
          </a:xfrm>
          <a:custGeom>
            <a:avLst/>
            <a:gdLst/>
            <a:ahLst/>
            <a:cxnLst/>
            <a:rect l="l" t="t" r="r" b="b"/>
            <a:pathLst>
              <a:path w="1171" h="1570" extrusionOk="0">
                <a:moveTo>
                  <a:pt x="1171" y="1506"/>
                </a:moveTo>
                <a:cubicBezTo>
                  <a:pt x="1083" y="1570"/>
                  <a:pt x="689" y="1267"/>
                  <a:pt x="500" y="1072"/>
                </a:cubicBezTo>
                <a:cubicBezTo>
                  <a:pt x="311" y="877"/>
                  <a:pt x="70" y="499"/>
                  <a:pt x="35" y="333"/>
                </a:cubicBezTo>
                <a:cubicBezTo>
                  <a:pt x="0" y="167"/>
                  <a:pt x="140" y="0"/>
                  <a:pt x="292" y="74"/>
                </a:cubicBezTo>
                <a:cubicBezTo>
                  <a:pt x="444" y="148"/>
                  <a:pt x="800" y="536"/>
                  <a:pt x="946" y="775"/>
                </a:cubicBezTo>
                <a:cubicBezTo>
                  <a:pt x="1092" y="1014"/>
                  <a:pt x="1124" y="1354"/>
                  <a:pt x="1171" y="150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endParaRPr lang="pt-BR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3"/>
          <p:cNvSpPr txBox="1"/>
          <p:nvPr/>
        </p:nvSpPr>
        <p:spPr>
          <a:xfrm>
            <a:off x="6280450" y="4176476"/>
            <a:ext cx="1428750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1800" noProof="0" dirty="0">
                <a:solidFill>
                  <a:srgbClr val="F8F8F8"/>
                </a:solidFill>
                <a:latin typeface="+mn-lt"/>
                <a:ea typeface="Helvetica Neue"/>
                <a:cs typeface="Helvetica Neue"/>
                <a:sym typeface="Helvetica Neue"/>
              </a:rPr>
              <a:t>Superfície</a:t>
            </a:r>
            <a:endParaRPr lang="pt-BR" sz="1100" noProof="0" dirty="0">
              <a:latin typeface="+mn-lt"/>
            </a:endParaRPr>
          </a:p>
        </p:txBody>
      </p:sp>
      <p:cxnSp>
        <p:nvCxnSpPr>
          <p:cNvPr id="206" name="Google Shape;206;p33"/>
          <p:cNvCxnSpPr/>
          <p:nvPr/>
        </p:nvCxnSpPr>
        <p:spPr>
          <a:xfrm rot="10800000">
            <a:off x="5616897" y="2442478"/>
            <a:ext cx="1191000" cy="1619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33"/>
          <p:cNvCxnSpPr/>
          <p:nvPr/>
        </p:nvCxnSpPr>
        <p:spPr>
          <a:xfrm rot="10800000">
            <a:off x="5830122" y="3746935"/>
            <a:ext cx="949200" cy="346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33"/>
          <p:cNvCxnSpPr/>
          <p:nvPr/>
        </p:nvCxnSpPr>
        <p:spPr>
          <a:xfrm rot="10800000" flipH="1">
            <a:off x="6922197" y="3480816"/>
            <a:ext cx="984300" cy="614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33"/>
          <p:cNvCxnSpPr/>
          <p:nvPr/>
        </p:nvCxnSpPr>
        <p:spPr>
          <a:xfrm rot="10800000" flipH="1">
            <a:off x="6894814" y="2647716"/>
            <a:ext cx="714375" cy="142875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210" name="Google Shape;210;p33"/>
          <p:cNvCxnSpPr/>
          <p:nvPr/>
        </p:nvCxnSpPr>
        <p:spPr>
          <a:xfrm rot="10800000">
            <a:off x="6503097" y="2983472"/>
            <a:ext cx="357188" cy="10715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2051" y="2004779"/>
            <a:ext cx="389763" cy="70408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7772400" y="5181310"/>
            <a:ext cx="12792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pt-BR" sz="800" noProof="0" dirty="0">
                <a:solidFill>
                  <a:schemeClr val="dk1"/>
                </a:solidFill>
              </a:rPr>
              <a:t>Fonte: Adam Finkelstein</a:t>
            </a:r>
            <a:endParaRPr lang="pt-BR" sz="11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6F8D3FD-B7AF-A300-C2A8-9F5A5440767F}"/>
              </a:ext>
            </a:extLst>
          </p:cNvPr>
          <p:cNvSpPr/>
          <p:nvPr/>
        </p:nvSpPr>
        <p:spPr>
          <a:xfrm rot="19315474">
            <a:off x="5705568" y="1998635"/>
            <a:ext cx="902834" cy="23304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23" name="Google Shape;423;p40"/>
          <p:cNvSpPr txBox="1">
            <a:spLocks noGrp="1"/>
          </p:cNvSpPr>
          <p:nvPr>
            <p:ph type="body" idx="1"/>
          </p:nvPr>
        </p:nvSpPr>
        <p:spPr>
          <a:xfrm>
            <a:off x="218661" y="838985"/>
            <a:ext cx="877625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Intensidade depende da direção de visualização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Maior intensidade de brilho quando o ângulo de reflexão é o mesmo do ângulo de incidência em relação a normal da superfície.</a:t>
            </a:r>
          </a:p>
        </p:txBody>
      </p:sp>
      <p:sp>
        <p:nvSpPr>
          <p:cNvPr id="424" name="Google Shape;424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46</a:t>
            </a:fld>
            <a:endParaRPr lang="pt-BR" noProof="0" dirty="0"/>
          </a:p>
        </p:txBody>
      </p:sp>
      <p:pic>
        <p:nvPicPr>
          <p:cNvPr id="425" name="Google Shape;4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2" y="1977886"/>
            <a:ext cx="3340301" cy="3357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32" name="Google Shape;432;p41"/>
          <p:cNvSpPr txBox="1">
            <a:spLocks noGrp="1"/>
          </p:cNvSpPr>
          <p:nvPr>
            <p:ph type="body" idx="1"/>
          </p:nvPr>
        </p:nvSpPr>
        <p:spPr>
          <a:xfrm>
            <a:off x="218660" y="838985"/>
            <a:ext cx="8854689" cy="86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Quando próximo ao ângulo de incidência, maior brilho.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O quão "próximo" é medido pelo produto escalar dos vetores unitários.</a:t>
            </a:r>
          </a:p>
        </p:txBody>
      </p:sp>
      <p:sp>
        <p:nvSpPr>
          <p:cNvPr id="433" name="Google Shape;433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47</a:t>
            </a:fld>
            <a:endParaRPr lang="pt-BR" noProof="0" dirty="0"/>
          </a:p>
        </p:txBody>
      </p:sp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1794641"/>
            <a:ext cx="3540396" cy="352214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1"/>
          <p:cNvSpPr/>
          <p:nvPr/>
        </p:nvSpPr>
        <p:spPr>
          <a:xfrm>
            <a:off x="4497950" y="1910030"/>
            <a:ext cx="3540395" cy="308930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  <p:sp>
        <p:nvSpPr>
          <p:cNvPr id="436" name="Google Shape;436;p41"/>
          <p:cNvSpPr/>
          <p:nvPr/>
        </p:nvSpPr>
        <p:spPr>
          <a:xfrm>
            <a:off x="4856313" y="4999337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de </a:t>
            </a:r>
            <a:r>
              <a:rPr lang="pt-BR" sz="1800" noProof="0" dirty="0" err="1">
                <a:solidFill>
                  <a:schemeClr val="dk1"/>
                </a:solidFill>
              </a:rPr>
              <a:t>especularidade</a:t>
            </a:r>
            <a:endParaRPr lang="pt-BR" sz="18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41"/>
          <p:cNvCxnSpPr>
            <a:stCxn id="436" idx="0"/>
          </p:cNvCxnSpPr>
          <p:nvPr/>
        </p:nvCxnSpPr>
        <p:spPr>
          <a:xfrm rot="10800000">
            <a:off x="5585883" y="4582037"/>
            <a:ext cx="244800" cy="417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38" name="Google Shape;438;p41"/>
          <p:cNvSpPr/>
          <p:nvPr/>
        </p:nvSpPr>
        <p:spPr>
          <a:xfrm>
            <a:off x="3240475" y="4285325"/>
            <a:ext cx="184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especularmente refletida</a:t>
            </a:r>
            <a:endParaRPr lang="pt-BR" noProof="0" dirty="0"/>
          </a:p>
        </p:txBody>
      </p:sp>
      <p:cxnSp>
        <p:nvCxnSpPr>
          <p:cNvPr id="439" name="Google Shape;439;p41"/>
          <p:cNvCxnSpPr>
            <a:stCxn id="438" idx="0"/>
          </p:cNvCxnSpPr>
          <p:nvPr/>
        </p:nvCxnSpPr>
        <p:spPr>
          <a:xfrm rot="10800000" flipH="1">
            <a:off x="4164925" y="3718925"/>
            <a:ext cx="654600" cy="566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0" name="Google Shape;440;p41"/>
          <p:cNvSpPr txBox="1"/>
          <p:nvPr/>
        </p:nvSpPr>
        <p:spPr>
          <a:xfrm>
            <a:off x="6988050" y="4755847"/>
            <a:ext cx="2085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/>
              <a:t>expoente de reflexão especular</a:t>
            </a:r>
          </a:p>
        </p:txBody>
      </p:sp>
      <p:cxnSp>
        <p:nvCxnSpPr>
          <p:cNvPr id="441" name="Google Shape;441;p41"/>
          <p:cNvCxnSpPr/>
          <p:nvPr/>
        </p:nvCxnSpPr>
        <p:spPr>
          <a:xfrm rot="10800000">
            <a:off x="7688599" y="4438432"/>
            <a:ext cx="268200" cy="408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/>
      <p:bldP spid="438" grpId="0"/>
      <p:bldP spid="44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 Especular (</a:t>
            </a:r>
            <a:r>
              <a:rPr lang="pt-BR" noProof="0" dirty="0" err="1"/>
              <a:t>Blinn</a:t>
            </a:r>
            <a:r>
              <a:rPr lang="pt-BR" noProof="0" dirty="0"/>
              <a:t> / Phong)</a:t>
            </a:r>
          </a:p>
        </p:txBody>
      </p:sp>
      <p:sp>
        <p:nvSpPr>
          <p:cNvPr id="447" name="Google Shape;447;p42"/>
          <p:cNvSpPr txBox="1">
            <a:spLocks noGrp="1"/>
          </p:cNvSpPr>
          <p:nvPr>
            <p:ph type="body" idx="1"/>
          </p:nvPr>
        </p:nvSpPr>
        <p:spPr>
          <a:xfrm>
            <a:off x="1073150" y="5040650"/>
            <a:ext cx="774563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noProof="0" dirty="0"/>
              <a:t>maior </a:t>
            </a:r>
            <a:r>
              <a:rPr lang="pt-BR" sz="1800" noProof="0" dirty="0" err="1"/>
              <a:t>p</a:t>
            </a:r>
            <a:r>
              <a:rPr lang="pt-BR" sz="1800" noProof="0" dirty="0"/>
              <a:t>, brilho mais concentrado  </a:t>
            </a:r>
            <a:endParaRPr lang="pt-BR" noProof="0" dirty="0"/>
          </a:p>
        </p:txBody>
      </p:sp>
      <p:sp>
        <p:nvSpPr>
          <p:cNvPr id="448" name="Google Shape;448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48</a:t>
            </a:fld>
            <a:endParaRPr lang="pt-BR" noProof="0" dirty="0"/>
          </a:p>
        </p:txBody>
      </p:sp>
      <p:pic>
        <p:nvPicPr>
          <p:cNvPr id="449" name="Google Shape;4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150" y="1429023"/>
            <a:ext cx="6997700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2"/>
          <p:cNvSpPr txBox="1"/>
          <p:nvPr/>
        </p:nvSpPr>
        <p:spPr>
          <a:xfrm rot="-5400000">
            <a:off x="-835590" y="3050307"/>
            <a:ext cx="3505895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maior </a:t>
            </a:r>
            <a:r>
              <a:rPr lang="pt-BR" sz="1800" b="0" noProof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lang="pt-BR" sz="1800" b="0" baseline="-25000" noProof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pt-BR" sz="1800" b="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mais brilho</a:t>
            </a:r>
            <a:endParaRPr lang="pt-BR" noProof="0" dirty="0"/>
          </a:p>
        </p:txBody>
      </p:sp>
      <p:cxnSp>
        <p:nvCxnSpPr>
          <p:cNvPr id="451" name="Google Shape;451;p42"/>
          <p:cNvCxnSpPr/>
          <p:nvPr/>
        </p:nvCxnSpPr>
        <p:spPr>
          <a:xfrm>
            <a:off x="5290531" y="5227980"/>
            <a:ext cx="166686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52" name="Google Shape;452;p42"/>
          <p:cNvCxnSpPr/>
          <p:nvPr/>
        </p:nvCxnSpPr>
        <p:spPr>
          <a:xfrm rot="10800000">
            <a:off x="874643" y="1590259"/>
            <a:ext cx="0" cy="725557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3" name="Google Shape;453;p42"/>
          <p:cNvSpPr/>
          <p:nvPr/>
        </p:nvSpPr>
        <p:spPr>
          <a:xfrm>
            <a:off x="2012288" y="673052"/>
            <a:ext cx="4572000" cy="67499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Região Saturada de Brilho</a:t>
            </a:r>
          </a:p>
        </p:txBody>
      </p:sp>
      <p:sp>
        <p:nvSpPr>
          <p:cNvPr id="460" name="Google Shape;460;p43"/>
          <p:cNvSpPr txBox="1">
            <a:spLocks noGrp="1"/>
          </p:cNvSpPr>
          <p:nvPr>
            <p:ph type="body" idx="1"/>
          </p:nvPr>
        </p:nvSpPr>
        <p:spPr>
          <a:xfrm>
            <a:off x="237506" y="1097402"/>
            <a:ext cx="8776252" cy="86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Aumentar o expoente </a:t>
            </a:r>
            <a:r>
              <a:rPr lang="pt-BR" noProof="0" dirty="0" err="1"/>
              <a:t>p</a:t>
            </a:r>
            <a:r>
              <a:rPr lang="pt-BR" noProof="0" dirty="0"/>
              <a:t> irá estreitar a região saturada de brilho</a:t>
            </a:r>
          </a:p>
        </p:txBody>
      </p:sp>
      <p:sp>
        <p:nvSpPr>
          <p:cNvPr id="461" name="Google Shape;461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49</a:t>
            </a:fld>
            <a:endParaRPr lang="pt-BR" noProof="0" dirty="0"/>
          </a:p>
        </p:txBody>
      </p:sp>
      <p:pic>
        <p:nvPicPr>
          <p:cNvPr id="462" name="Google Shape;462;p43" descr="page27image70737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551" y="1766152"/>
            <a:ext cx="8274898" cy="257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Quais outros efeitos existem?</a:t>
            </a:r>
          </a:p>
        </p:txBody>
      </p:sp>
      <p:pic>
        <p:nvPicPr>
          <p:cNvPr id="106" name="Google Shape;106;p12" descr="page5image23725824"/>
          <p:cNvPicPr preferRelativeResize="0"/>
          <p:nvPr/>
        </p:nvPicPr>
        <p:blipFill rotWithShape="1">
          <a:blip r:embed="rId3">
            <a:alphaModFix/>
          </a:blip>
          <a:srcRect t="21824" r="2" b="7047"/>
          <a:stretch/>
        </p:blipFill>
        <p:spPr>
          <a:xfrm>
            <a:off x="390548" y="838985"/>
            <a:ext cx="8428232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</a:t>
            </a:fld>
            <a:endParaRPr lang="pt-BR" noProof="0" dirty="0"/>
          </a:p>
        </p:txBody>
      </p:sp>
      <p:sp>
        <p:nvSpPr>
          <p:cNvPr id="108" name="Google Shape;108;p12"/>
          <p:cNvSpPr/>
          <p:nvPr/>
        </p:nvSpPr>
        <p:spPr>
          <a:xfrm>
            <a:off x="2286000" y="4500424"/>
            <a:ext cx="65327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Bertrand Benoit. “Sweet </a:t>
            </a:r>
            <a:r>
              <a:rPr lang="pt-BR" sz="1400" b="1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,” 2009. [Blender /</a:t>
            </a:r>
            <a:r>
              <a:rPr lang="pt-BR" sz="1400" b="1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VRay</a:t>
            </a:r>
            <a:r>
              <a:rPr lang="pt-BR" sz="14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endParaRPr lang="pt-BR" sz="14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Reflexão/Iluminação Ambiente</a:t>
            </a:r>
          </a:p>
        </p:txBody>
      </p:sp>
      <p:sp>
        <p:nvSpPr>
          <p:cNvPr id="468" name="Google Shape;468;p44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3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Reflexão/Iluminação que não depende de nada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Adiciona uma cor constante a superfície para compensar qualquer falta de iluminação, preenchendo regiões escurecidas</a:t>
            </a:r>
          </a:p>
        </p:txBody>
      </p:sp>
      <p:sp>
        <p:nvSpPr>
          <p:cNvPr id="469" name="Google Shape;469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50</a:t>
            </a:fld>
            <a:endParaRPr lang="pt-BR" noProof="0" dirty="0"/>
          </a:p>
        </p:txBody>
      </p:sp>
      <p:pic>
        <p:nvPicPr>
          <p:cNvPr id="470" name="Google Shape;47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51" y="2097009"/>
            <a:ext cx="2711450" cy="323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4"/>
          <p:cNvSpPr/>
          <p:nvPr/>
        </p:nvSpPr>
        <p:spPr>
          <a:xfrm>
            <a:off x="4697437" y="2376409"/>
            <a:ext cx="1777474" cy="5232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pt-BR" noProof="0" dirty="0"/>
          </a:p>
        </p:txBody>
      </p:sp>
      <p:sp>
        <p:nvSpPr>
          <p:cNvPr id="472" name="Google Shape;472;p44"/>
          <p:cNvSpPr/>
          <p:nvPr/>
        </p:nvSpPr>
        <p:spPr>
          <a:xfrm>
            <a:off x="5332539" y="3647592"/>
            <a:ext cx="194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coeficiente ambiente</a:t>
            </a:r>
            <a:endParaRPr lang="pt-BR" noProof="0" dirty="0"/>
          </a:p>
        </p:txBody>
      </p:sp>
      <p:cxnSp>
        <p:nvCxnSpPr>
          <p:cNvPr id="473" name="Google Shape;473;p44"/>
          <p:cNvCxnSpPr>
            <a:stCxn id="472" idx="0"/>
          </p:cNvCxnSpPr>
          <p:nvPr/>
        </p:nvCxnSpPr>
        <p:spPr>
          <a:xfrm rot="10800000">
            <a:off x="5833509" y="2899692"/>
            <a:ext cx="473400" cy="747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4" name="Google Shape;474;p44"/>
          <p:cNvSpPr/>
          <p:nvPr/>
        </p:nvSpPr>
        <p:spPr>
          <a:xfrm>
            <a:off x="3429001" y="3445473"/>
            <a:ext cx="1775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luz ambiente refletida</a:t>
            </a:r>
            <a:endParaRPr lang="pt-BR" noProof="0" dirty="0"/>
          </a:p>
        </p:txBody>
      </p:sp>
      <p:cxnSp>
        <p:nvCxnSpPr>
          <p:cNvPr id="475" name="Google Shape;475;p44"/>
          <p:cNvCxnSpPr>
            <a:stCxn id="474" idx="0"/>
          </p:cNvCxnSpPr>
          <p:nvPr/>
        </p:nvCxnSpPr>
        <p:spPr>
          <a:xfrm rot="10800000" flipH="1">
            <a:off x="4316621" y="2861073"/>
            <a:ext cx="529800" cy="584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B695565-15C3-85E9-ADC6-8B5994C2CFD8}"/>
              </a:ext>
            </a:extLst>
          </p:cNvPr>
          <p:cNvSpPr txBox="1"/>
          <p:nvPr/>
        </p:nvSpPr>
        <p:spPr>
          <a:xfrm>
            <a:off x="3293316" y="4857988"/>
            <a:ext cx="4585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Obs</a:t>
            </a:r>
            <a:r>
              <a:rPr lang="pt-BR" noProof="0" dirty="0"/>
              <a:t>: A intensidade luminosa para iluminação ambiente é em geral um parâmetro específico para a luz.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Modelo de Reflexão </a:t>
            </a:r>
            <a:r>
              <a:rPr lang="pt-BR" noProof="0" dirty="0" err="1"/>
              <a:t>Blinn</a:t>
            </a:r>
            <a:r>
              <a:rPr lang="pt-BR" noProof="0" dirty="0"/>
              <a:t>-Phong</a:t>
            </a:r>
          </a:p>
        </p:txBody>
      </p:sp>
      <p:sp>
        <p:nvSpPr>
          <p:cNvPr id="481" name="Google Shape;481;p45"/>
          <p:cNvSpPr txBox="1">
            <a:spLocks noGrp="1"/>
          </p:cNvSpPr>
          <p:nvPr>
            <p:ph type="body" idx="1"/>
          </p:nvPr>
        </p:nvSpPr>
        <p:spPr>
          <a:xfrm>
            <a:off x="360731" y="3200400"/>
            <a:ext cx="8554669" cy="41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   Ambiente    +      Difusa      +   Especular    = Reflexão Phong</a:t>
            </a:r>
          </a:p>
        </p:txBody>
      </p:sp>
      <p:sp>
        <p:nvSpPr>
          <p:cNvPr id="482" name="Google Shape;482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51</a:t>
            </a:fld>
            <a:endParaRPr lang="pt-BR" noProof="0" dirty="0"/>
          </a:p>
        </p:txBody>
      </p:sp>
      <p:pic>
        <p:nvPicPr>
          <p:cNvPr id="483" name="Google Shape;483;p45" descr="page30image70565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419" y="1221770"/>
            <a:ext cx="83185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25" y="3974281"/>
            <a:ext cx="8084679" cy="103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i="1" noProof="0" dirty="0" err="1"/>
              <a:t>Shading</a:t>
            </a:r>
            <a:r>
              <a:rPr lang="pt-BR" noProof="0" dirty="0"/>
              <a:t> em Malhas de Triângulos</a:t>
            </a:r>
          </a:p>
        </p:txBody>
      </p:sp>
      <p:sp>
        <p:nvSpPr>
          <p:cNvPr id="490" name="Google Shape;490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52</a:t>
            </a:fld>
            <a:endParaRPr lang="pt-BR" noProof="0" dirty="0"/>
          </a:p>
        </p:txBody>
      </p:sp>
      <p:sp>
        <p:nvSpPr>
          <p:cNvPr id="491" name="Google Shape;491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Infelizmente não conheço nenhuma tradução adequada.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A tradução usada é "sombreamento", mas fica estranha.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Prefiro "</a:t>
            </a:r>
            <a:r>
              <a:rPr lang="pt-BR" noProof="0" dirty="0" err="1"/>
              <a:t>tonalização</a:t>
            </a:r>
            <a:r>
              <a:rPr lang="pt-BR" noProof="0" dirty="0"/>
              <a:t>" mas não é muito usado</a:t>
            </a:r>
          </a:p>
        </p:txBody>
      </p:sp>
      <p:pic>
        <p:nvPicPr>
          <p:cNvPr id="492" name="Google Shape;49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622" y="2441542"/>
            <a:ext cx="7918441" cy="243447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6"/>
          <p:cNvSpPr txBox="1"/>
          <p:nvPr/>
        </p:nvSpPr>
        <p:spPr>
          <a:xfrm>
            <a:off x="3174151" y="5325300"/>
            <a:ext cx="5169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www.oxfordlearnersdictionaries.com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definition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</a:t>
            </a:r>
            <a:r>
              <a:rPr lang="pt-BR" sz="12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pt-BR" sz="1200" noProof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shading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 err="1"/>
              <a:t>Shading</a:t>
            </a:r>
            <a:r>
              <a:rPr lang="pt-BR" noProof="0" dirty="0"/>
              <a:t> em Triângulos, Vértices e Pixels</a:t>
            </a:r>
          </a:p>
        </p:txBody>
      </p:sp>
      <p:sp>
        <p:nvSpPr>
          <p:cNvPr id="500" name="Google Shape;500;p47"/>
          <p:cNvSpPr txBox="1">
            <a:spLocks noGrp="1"/>
          </p:cNvSpPr>
          <p:nvPr>
            <p:ph type="body" idx="1"/>
          </p:nvPr>
        </p:nvSpPr>
        <p:spPr>
          <a:xfrm>
            <a:off x="237506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triângulo (flat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A face do triângulo é plana (um vetor normal)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Nada bom para superfícies suaves</a:t>
            </a:r>
            <a:endParaRPr lang="pt-BR" noProof="0" dirty="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erdana"/>
              <a:buNone/>
            </a:pPr>
            <a:endParaRPr lang="pt-BR" sz="2200" noProof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vértice ("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Gouraud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Interpolando as cores através do triângulo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Cada vértice possui um vetor normal</a:t>
            </a:r>
            <a:endParaRPr lang="pt-BR" noProof="0" dirty="0"/>
          </a:p>
          <a:p>
            <a:pPr marL="342900" lvl="0" indent="-2032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lang="pt-BR" sz="2200" noProof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 por pixel ("Phong" </a:t>
            </a:r>
            <a:r>
              <a:rPr lang="pt-BR" sz="2200" b="1" noProof="0" dirty="0" err="1">
                <a:latin typeface="Arial"/>
                <a:ea typeface="Arial"/>
                <a:cs typeface="Arial"/>
                <a:sym typeface="Arial"/>
              </a:rPr>
              <a:t>shading</a:t>
            </a:r>
            <a:r>
              <a:rPr lang="pt-BR" sz="2200" b="1" noProof="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Interpolando a normal através do triângulo</a:t>
            </a:r>
            <a:endParaRPr lang="pt-BR" noProof="0" dirty="0"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pt-BR" sz="2200" noProof="0" dirty="0">
                <a:latin typeface="Arial"/>
                <a:ea typeface="Arial"/>
                <a:cs typeface="Arial"/>
                <a:sym typeface="Arial"/>
              </a:rPr>
              <a:t>Calcula em cada pixel qual seria a cor</a:t>
            </a:r>
            <a:endParaRPr lang="pt-BR" noProof="0" dirty="0"/>
          </a:p>
        </p:txBody>
      </p:sp>
      <p:sp>
        <p:nvSpPr>
          <p:cNvPr id="501" name="Google Shape;501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53</a:t>
            </a:fld>
            <a:endParaRPr lang="pt-BR" noProof="0" dirty="0"/>
          </a:p>
        </p:txBody>
      </p:sp>
      <p:pic>
        <p:nvPicPr>
          <p:cNvPr id="502" name="Google Shape;502;p47"/>
          <p:cNvPicPr preferRelativeResize="0"/>
          <p:nvPr/>
        </p:nvPicPr>
        <p:blipFill rotWithShape="1">
          <a:blip r:embed="rId3">
            <a:alphaModFix/>
          </a:blip>
          <a:srcRect l="26521" t="4699" r="52991" b="19608"/>
          <a:stretch/>
        </p:blipFill>
        <p:spPr>
          <a:xfrm>
            <a:off x="6826019" y="755428"/>
            <a:ext cx="1392366" cy="145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7"/>
          <p:cNvPicPr preferRelativeResize="0"/>
          <p:nvPr/>
        </p:nvPicPr>
        <p:blipFill rotWithShape="1">
          <a:blip r:embed="rId3">
            <a:alphaModFix/>
          </a:blip>
          <a:srcRect l="52601" t="3972" r="25749" b="17097"/>
          <a:stretch/>
        </p:blipFill>
        <p:spPr>
          <a:xfrm>
            <a:off x="6786590" y="2361715"/>
            <a:ext cx="1471225" cy="151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7"/>
          <p:cNvPicPr preferRelativeResize="0"/>
          <p:nvPr/>
        </p:nvPicPr>
        <p:blipFill rotWithShape="1">
          <a:blip r:embed="rId3">
            <a:alphaModFix/>
          </a:blip>
          <a:srcRect l="77241" t="5307" b="18319"/>
          <a:stretch/>
        </p:blipFill>
        <p:spPr>
          <a:xfrm>
            <a:off x="6786590" y="4044905"/>
            <a:ext cx="1546624" cy="146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 err="1"/>
              <a:t>Shading</a:t>
            </a:r>
            <a:r>
              <a:rPr lang="pt-BR" noProof="0" dirty="0"/>
              <a:t> em Triângulos, Vértices e Pixels</a:t>
            </a:r>
          </a:p>
        </p:txBody>
      </p:sp>
      <p:sp>
        <p:nvSpPr>
          <p:cNvPr id="511" name="Google Shape;511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54</a:t>
            </a:fld>
            <a:endParaRPr lang="pt-BR" noProof="0" dirty="0"/>
          </a:p>
        </p:txBody>
      </p:sp>
      <p:sp>
        <p:nvSpPr>
          <p:cNvPr id="512" name="Google Shape;512;p48"/>
          <p:cNvSpPr txBox="1">
            <a:spLocks noGrp="1"/>
          </p:cNvSpPr>
          <p:nvPr>
            <p:ph type="body" idx="1"/>
          </p:nvPr>
        </p:nvSpPr>
        <p:spPr>
          <a:xfrm>
            <a:off x="390548" y="4983225"/>
            <a:ext cx="8428232" cy="56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Tipo de </a:t>
            </a:r>
            <a:r>
              <a:rPr lang="pt-BR" noProof="0" dirty="0" err="1"/>
              <a:t>Shading</a:t>
            </a:r>
            <a:r>
              <a:rPr lang="pt-BR" noProof="0" dirty="0"/>
              <a:t>:          Flat           </a:t>
            </a:r>
            <a:r>
              <a:rPr lang="pt-BR" noProof="0" dirty="0" err="1"/>
              <a:t>Gouraud</a:t>
            </a:r>
            <a:r>
              <a:rPr lang="pt-BR" noProof="0" dirty="0"/>
              <a:t>         Phong</a:t>
            </a:r>
          </a:p>
        </p:txBody>
      </p:sp>
      <p:pic>
        <p:nvPicPr>
          <p:cNvPr id="513" name="Google Shape;513;p48" descr="page33image69507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515" y="764376"/>
            <a:ext cx="4682517" cy="12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8" descr="page33image69597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3515" y="2194523"/>
            <a:ext cx="4682517" cy="12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 descr="page33image6959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2170" y="3624670"/>
            <a:ext cx="4673862" cy="128098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/>
          <p:nvPr/>
        </p:nvSpPr>
        <p:spPr>
          <a:xfrm>
            <a:off x="1863090" y="5453390"/>
            <a:ext cx="65327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noProof="0" dirty="0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créditos: </a:t>
            </a:r>
            <a:r>
              <a:rPr lang="pt-BR" sz="1100" noProof="0" dirty="0" err="1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Happyman</a:t>
            </a:r>
            <a:r>
              <a:rPr lang="pt-BR" sz="1100" noProof="0" dirty="0">
                <a:solidFill>
                  <a:srgbClr val="51565E"/>
                </a:solidFill>
                <a:latin typeface="Arial"/>
                <a:ea typeface="Arial"/>
                <a:cs typeface="Arial"/>
                <a:sym typeface="Arial"/>
              </a:rPr>
              <a:t>, http://cg2010studio.com/ </a:t>
            </a:r>
            <a:endParaRPr lang="pt-BR" sz="11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7" name="Google Shape;517;p48"/>
          <p:cNvCxnSpPr/>
          <p:nvPr/>
        </p:nvCxnSpPr>
        <p:spPr>
          <a:xfrm>
            <a:off x="2697480" y="1429517"/>
            <a:ext cx="0" cy="285596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8" name="Google Shape;518;p48"/>
          <p:cNvSpPr/>
          <p:nvPr/>
        </p:nvSpPr>
        <p:spPr>
          <a:xfrm rot="-5400000">
            <a:off x="1077300" y="2389198"/>
            <a:ext cx="287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Quantidade de vértices</a:t>
            </a:r>
            <a:endParaRPr lang="pt-BR" noProof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945" y="2470930"/>
            <a:ext cx="3066570" cy="16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Normais por Face</a:t>
            </a:r>
          </a:p>
        </p:txBody>
      </p:sp>
      <p:sp>
        <p:nvSpPr>
          <p:cNvPr id="526" name="Google Shape;526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55</a:t>
            </a:fld>
            <a:endParaRPr lang="pt-BR" noProof="0" dirty="0"/>
          </a:p>
        </p:txBody>
      </p:sp>
      <p:sp>
        <p:nvSpPr>
          <p:cNvPr id="527" name="Google Shape;527;p49"/>
          <p:cNvSpPr/>
          <p:nvPr/>
        </p:nvSpPr>
        <p:spPr>
          <a:xfrm>
            <a:off x="926300" y="2752950"/>
            <a:ext cx="3565200" cy="1885500"/>
          </a:xfrm>
          <a:prstGeom prst="triangle">
            <a:avLst>
              <a:gd name="adj" fmla="val 8039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528" name="Google Shape;528;p49"/>
          <p:cNvCxnSpPr/>
          <p:nvPr/>
        </p:nvCxnSpPr>
        <p:spPr>
          <a:xfrm rot="10800000">
            <a:off x="3363250" y="23151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9" name="Google Shape;529;p49"/>
          <p:cNvCxnSpPr/>
          <p:nvPr/>
        </p:nvCxnSpPr>
        <p:spPr>
          <a:xfrm rot="10800000" flipH="1">
            <a:off x="7115917" y="2559421"/>
            <a:ext cx="949800" cy="7203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0" name="Google Shape;530;p49"/>
          <p:cNvCxnSpPr/>
          <p:nvPr/>
        </p:nvCxnSpPr>
        <p:spPr>
          <a:xfrm rot="10800000">
            <a:off x="5627675" y="2638051"/>
            <a:ext cx="976500" cy="6480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Normais por Vértice</a:t>
            </a:r>
          </a:p>
        </p:txBody>
      </p:sp>
      <p:sp>
        <p:nvSpPr>
          <p:cNvPr id="537" name="Google Shape;53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56</a:t>
            </a:fld>
            <a:endParaRPr lang="pt-BR" noProof="0" dirty="0"/>
          </a:p>
        </p:txBody>
      </p:sp>
      <p:pic>
        <p:nvPicPr>
          <p:cNvPr id="538" name="Google Shape;53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945" y="2470930"/>
            <a:ext cx="3066570" cy="160994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0"/>
          <p:cNvSpPr/>
          <p:nvPr/>
        </p:nvSpPr>
        <p:spPr>
          <a:xfrm>
            <a:off x="926300" y="2676750"/>
            <a:ext cx="3565200" cy="1885500"/>
          </a:xfrm>
          <a:prstGeom prst="triangle">
            <a:avLst>
              <a:gd name="adj" fmla="val 8039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  <p:cxnSp>
        <p:nvCxnSpPr>
          <p:cNvPr id="540" name="Google Shape;540;p50"/>
          <p:cNvCxnSpPr/>
          <p:nvPr/>
        </p:nvCxnSpPr>
        <p:spPr>
          <a:xfrm rot="10800000">
            <a:off x="926300" y="30166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50"/>
          <p:cNvCxnSpPr/>
          <p:nvPr/>
        </p:nvCxnSpPr>
        <p:spPr>
          <a:xfrm rot="10800000" flipH="1">
            <a:off x="6875067" y="1695421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50"/>
          <p:cNvCxnSpPr/>
          <p:nvPr/>
        </p:nvCxnSpPr>
        <p:spPr>
          <a:xfrm rot="10800000">
            <a:off x="5942075" y="1738926"/>
            <a:ext cx="933000" cy="7320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3" name="Google Shape;543;p50"/>
          <p:cNvCxnSpPr/>
          <p:nvPr/>
        </p:nvCxnSpPr>
        <p:spPr>
          <a:xfrm rot="10800000">
            <a:off x="3777800" y="1157551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4" name="Google Shape;544;p50"/>
          <p:cNvCxnSpPr/>
          <p:nvPr/>
        </p:nvCxnSpPr>
        <p:spPr>
          <a:xfrm rot="10800000">
            <a:off x="4491500" y="3016626"/>
            <a:ext cx="0" cy="15192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5" name="Google Shape;545;p50"/>
          <p:cNvCxnSpPr/>
          <p:nvPr/>
        </p:nvCxnSpPr>
        <p:spPr>
          <a:xfrm rot="10800000">
            <a:off x="5050866" y="2778940"/>
            <a:ext cx="971700" cy="7353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6" name="Google Shape;546;p50"/>
          <p:cNvCxnSpPr/>
          <p:nvPr/>
        </p:nvCxnSpPr>
        <p:spPr>
          <a:xfrm rot="10800000">
            <a:off x="5933375" y="3285551"/>
            <a:ext cx="941700" cy="7398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7" name="Google Shape;547;p50"/>
          <p:cNvCxnSpPr/>
          <p:nvPr/>
        </p:nvCxnSpPr>
        <p:spPr>
          <a:xfrm rot="10800000" flipH="1">
            <a:off x="7735292" y="2750096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8" name="Google Shape;548;p50"/>
          <p:cNvCxnSpPr/>
          <p:nvPr/>
        </p:nvCxnSpPr>
        <p:spPr>
          <a:xfrm rot="10800000" flipH="1">
            <a:off x="6875067" y="3267696"/>
            <a:ext cx="911100" cy="77550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9" name="Google Shape;549;p50"/>
          <p:cNvCxnSpPr/>
          <p:nvPr/>
        </p:nvCxnSpPr>
        <p:spPr>
          <a:xfrm rot="10800000">
            <a:off x="6875067" y="1450471"/>
            <a:ext cx="0" cy="1042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0" name="Google Shape;550;p50"/>
          <p:cNvCxnSpPr/>
          <p:nvPr/>
        </p:nvCxnSpPr>
        <p:spPr>
          <a:xfrm rot="10800000">
            <a:off x="6711068" y="2866248"/>
            <a:ext cx="171900" cy="1162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Vértice</a:t>
            </a:r>
          </a:p>
        </p:txBody>
      </p:sp>
      <p:sp>
        <p:nvSpPr>
          <p:cNvPr id="556" name="Google Shape;556;p51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4773900" cy="17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Melhor obter normais da geometria desejada, por exemplo: uma esfera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sz="19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Senão inferir as normais das faces dos triângulos</a:t>
            </a:r>
          </a:p>
        </p:txBody>
      </p:sp>
      <p:sp>
        <p:nvSpPr>
          <p:cNvPr id="557" name="Google Shape;557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57</a:t>
            </a:fld>
            <a:endParaRPr lang="pt-BR" noProof="0" dirty="0"/>
          </a:p>
        </p:txBody>
      </p:sp>
      <p:pic>
        <p:nvPicPr>
          <p:cNvPr id="558" name="Google Shape;55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8780" y="568947"/>
            <a:ext cx="2727960" cy="2518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1" descr="{&quot;id&quot;:&quot;2&quot;,&quot;code&quot;:&quot;$$N_{v}=\\frac{\\sum_{i}^{}N_{i}}{\\left\\|\\sum_{i}^{}N_{i}\\right\\|}$$&quot;,&quot;aid&quot;:null,&quot;font&quot;:{&quot;size&quot;:12,&quot;family&quot;:&quot;Arial&quot;,&quot;color&quot;:&quot;#000000&quot;},&quot;type&quot;:&quot;$$&quot;,&quot;backgroundColor&quot;:&quot;#FFFFFF&quot;,&quot;backgroundColorModified&quot;:null,&quot;ts&quot;:1632849566666,&quot;cs&quot;:&quot;DNbQ7+VYEXgLSqxG7caqWw==&quot;,&quot;size&quot;:{&quot;width&quot;:120.83333333333333,&quot;height&quot;:47.166666666666664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125" y="4474125"/>
            <a:ext cx="2727976" cy="106486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51"/>
          <p:cNvSpPr txBox="1">
            <a:spLocks noGrp="1"/>
          </p:cNvSpPr>
          <p:nvPr>
            <p:ph type="body" idx="1"/>
          </p:nvPr>
        </p:nvSpPr>
        <p:spPr>
          <a:xfrm>
            <a:off x="390550" y="3502125"/>
            <a:ext cx="47739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noProof="0" dirty="0"/>
              <a:t>Proposta mais simples: Médias das normais das faces ao redor</a:t>
            </a:r>
          </a:p>
        </p:txBody>
      </p:sp>
      <p:pic>
        <p:nvPicPr>
          <p:cNvPr id="561" name="Google Shape;56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3125" y="3502114"/>
            <a:ext cx="1581150" cy="2038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51"/>
          <p:cNvGrpSpPr/>
          <p:nvPr/>
        </p:nvGrpSpPr>
        <p:grpSpPr>
          <a:xfrm>
            <a:off x="6033629" y="3383708"/>
            <a:ext cx="1984850" cy="1442084"/>
            <a:chOff x="6033629" y="3383708"/>
            <a:chExt cx="1984850" cy="1442084"/>
          </a:xfrm>
        </p:grpSpPr>
        <p:cxnSp>
          <p:nvCxnSpPr>
            <p:cNvPr id="563" name="Google Shape;563;p51"/>
            <p:cNvCxnSpPr/>
            <p:nvPr/>
          </p:nvCxnSpPr>
          <p:spPr>
            <a:xfrm rot="10800000">
              <a:off x="6588950" y="3600200"/>
              <a:ext cx="157200" cy="32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4" name="Google Shape;564;p51"/>
            <p:cNvCxnSpPr/>
            <p:nvPr/>
          </p:nvCxnSpPr>
          <p:spPr>
            <a:xfrm rot="10800000" flipH="1">
              <a:off x="7143204" y="3532807"/>
              <a:ext cx="83700" cy="370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65" name="Google Shape;565;p51"/>
            <p:cNvSpPr txBox="1"/>
            <p:nvPr/>
          </p:nvSpPr>
          <p:spPr>
            <a:xfrm>
              <a:off x="6314304" y="348669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0</a:t>
              </a:r>
              <a:endParaRPr lang="pt-BR" baseline="-25000" noProof="0" dirty="0"/>
            </a:p>
          </p:txBody>
        </p:sp>
        <p:sp>
          <p:nvSpPr>
            <p:cNvPr id="566" name="Google Shape;566;p51"/>
            <p:cNvSpPr txBox="1"/>
            <p:nvPr/>
          </p:nvSpPr>
          <p:spPr>
            <a:xfrm>
              <a:off x="7195639" y="338370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1</a:t>
              </a:r>
              <a:endParaRPr lang="pt-BR" baseline="-25000" noProof="0" dirty="0"/>
            </a:p>
          </p:txBody>
        </p:sp>
        <p:sp>
          <p:nvSpPr>
            <p:cNvPr id="567" name="Google Shape;567;p51"/>
            <p:cNvSpPr txBox="1"/>
            <p:nvPr/>
          </p:nvSpPr>
          <p:spPr>
            <a:xfrm>
              <a:off x="6033629" y="391851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2</a:t>
              </a:r>
              <a:endParaRPr lang="pt-BR" baseline="-25000" noProof="0" dirty="0"/>
            </a:p>
          </p:txBody>
        </p:sp>
        <p:cxnSp>
          <p:nvCxnSpPr>
            <p:cNvPr id="568" name="Google Shape;568;p51"/>
            <p:cNvCxnSpPr/>
            <p:nvPr/>
          </p:nvCxnSpPr>
          <p:spPr>
            <a:xfrm rot="10800000" flipH="1">
              <a:off x="7410275" y="3958600"/>
              <a:ext cx="253500" cy="279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69" name="Google Shape;569;p51"/>
            <p:cNvCxnSpPr/>
            <p:nvPr/>
          </p:nvCxnSpPr>
          <p:spPr>
            <a:xfrm rot="10800000" flipH="1">
              <a:off x="7160675" y="4247025"/>
              <a:ext cx="135900" cy="320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0" name="Google Shape;570;p51"/>
            <p:cNvCxnSpPr/>
            <p:nvPr/>
          </p:nvCxnSpPr>
          <p:spPr>
            <a:xfrm rot="10800000">
              <a:off x="6661225" y="4349100"/>
              <a:ext cx="122400" cy="34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1" name="Google Shape;571;p51"/>
            <p:cNvCxnSpPr/>
            <p:nvPr/>
          </p:nvCxnSpPr>
          <p:spPr>
            <a:xfrm rot="10800000">
              <a:off x="6325658" y="4033259"/>
              <a:ext cx="179700" cy="24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2" name="Google Shape;572;p51"/>
            <p:cNvSpPr txBox="1"/>
            <p:nvPr/>
          </p:nvSpPr>
          <p:spPr>
            <a:xfrm>
              <a:off x="7627879" y="391374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3</a:t>
              </a:r>
              <a:endParaRPr lang="pt-BR" baseline="-25000" noProof="0" dirty="0"/>
            </a:p>
          </p:txBody>
        </p:sp>
        <p:sp>
          <p:nvSpPr>
            <p:cNvPr id="573" name="Google Shape;573;p51"/>
            <p:cNvSpPr txBox="1"/>
            <p:nvPr/>
          </p:nvSpPr>
          <p:spPr>
            <a:xfrm>
              <a:off x="6472254" y="445649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4</a:t>
              </a:r>
              <a:endParaRPr lang="pt-BR" baseline="-25000" noProof="0" dirty="0"/>
            </a:p>
          </p:txBody>
        </p:sp>
        <p:sp>
          <p:nvSpPr>
            <p:cNvPr id="574" name="Google Shape;574;p51"/>
            <p:cNvSpPr txBox="1"/>
            <p:nvPr/>
          </p:nvSpPr>
          <p:spPr>
            <a:xfrm>
              <a:off x="7146930" y="4338923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noProof="0" dirty="0">
                  <a:solidFill>
                    <a:schemeClr val="dk1"/>
                  </a:solidFill>
                </a:rPr>
                <a:t>N</a:t>
              </a:r>
              <a:r>
                <a:rPr lang="pt-BR" sz="1200" baseline="-25000" noProof="0" dirty="0">
                  <a:solidFill>
                    <a:schemeClr val="dk1"/>
                  </a:solidFill>
                </a:rPr>
                <a:t>5</a:t>
              </a:r>
              <a:endParaRPr lang="pt-BR" baseline="-25000" noProof="0" dirty="0"/>
            </a:p>
          </p:txBody>
        </p:sp>
      </p:grpSp>
      <p:grpSp>
        <p:nvGrpSpPr>
          <p:cNvPr id="575" name="Google Shape;575;p51"/>
          <p:cNvGrpSpPr/>
          <p:nvPr/>
        </p:nvGrpSpPr>
        <p:grpSpPr>
          <a:xfrm>
            <a:off x="6927399" y="3801397"/>
            <a:ext cx="390600" cy="491700"/>
            <a:chOff x="6927399" y="3801397"/>
            <a:chExt cx="390600" cy="491700"/>
          </a:xfrm>
        </p:grpSpPr>
        <p:cxnSp>
          <p:nvCxnSpPr>
            <p:cNvPr id="576" name="Google Shape;576;p51"/>
            <p:cNvCxnSpPr/>
            <p:nvPr/>
          </p:nvCxnSpPr>
          <p:spPr>
            <a:xfrm rot="10800000" flipH="1">
              <a:off x="6954479" y="3801397"/>
              <a:ext cx="71400" cy="491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77" name="Google Shape;577;p51"/>
            <p:cNvSpPr txBox="1"/>
            <p:nvPr/>
          </p:nvSpPr>
          <p:spPr>
            <a:xfrm>
              <a:off x="6927399" y="3824098"/>
              <a:ext cx="390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noProof="0" dirty="0" err="1">
                  <a:solidFill>
                    <a:schemeClr val="dk1"/>
                  </a:solidFill>
                </a:rPr>
                <a:t>N</a:t>
              </a:r>
              <a:r>
                <a:rPr lang="pt-BR" sz="1200" b="1" baseline="-25000" noProof="0" dirty="0" err="1">
                  <a:solidFill>
                    <a:schemeClr val="dk1"/>
                  </a:solidFill>
                </a:rPr>
                <a:t>v</a:t>
              </a:r>
              <a:endParaRPr lang="pt-BR" b="1" baseline="-25000" noProof="0" dirty="0"/>
            </a:p>
          </p:txBody>
        </p:sp>
      </p:grpSp>
      <p:sp>
        <p:nvSpPr>
          <p:cNvPr id="578" name="Google Shape;578;p51"/>
          <p:cNvSpPr/>
          <p:nvPr/>
        </p:nvSpPr>
        <p:spPr>
          <a:xfrm>
            <a:off x="6933861" y="4255661"/>
            <a:ext cx="43800" cy="43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Definindo Vetores Normais por Vértice</a:t>
            </a:r>
          </a:p>
        </p:txBody>
      </p:sp>
      <p:sp>
        <p:nvSpPr>
          <p:cNvPr id="584" name="Google Shape;584;p52"/>
          <p:cNvSpPr txBox="1">
            <a:spLocks noGrp="1"/>
          </p:cNvSpPr>
          <p:nvPr>
            <p:ph type="body" idx="1"/>
          </p:nvPr>
        </p:nvSpPr>
        <p:spPr>
          <a:xfrm>
            <a:off x="390550" y="838984"/>
            <a:ext cx="81219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noProof="0" dirty="0"/>
              <a:t>Interpolação </a:t>
            </a:r>
            <a:r>
              <a:rPr lang="pt-BR" noProof="0" dirty="0" err="1"/>
              <a:t>baricêntrica</a:t>
            </a:r>
            <a:r>
              <a:rPr lang="pt-BR" noProof="0" dirty="0"/>
              <a:t> das normais</a:t>
            </a:r>
          </a:p>
        </p:txBody>
      </p:sp>
      <p:sp>
        <p:nvSpPr>
          <p:cNvPr id="585" name="Google Shape;585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58</a:t>
            </a:fld>
            <a:endParaRPr lang="pt-BR" noProof="0" dirty="0"/>
          </a:p>
        </p:txBody>
      </p:sp>
      <p:sp>
        <p:nvSpPr>
          <p:cNvPr id="586" name="Google Shape;586;p52"/>
          <p:cNvSpPr/>
          <p:nvPr/>
        </p:nvSpPr>
        <p:spPr>
          <a:xfrm>
            <a:off x="1767525" y="3147624"/>
            <a:ext cx="5675725" cy="1882750"/>
          </a:xfrm>
          <a:custGeom>
            <a:avLst/>
            <a:gdLst/>
            <a:ahLst/>
            <a:cxnLst/>
            <a:rect l="l" t="t" r="r" b="b"/>
            <a:pathLst>
              <a:path w="227029" h="75310" extrusionOk="0">
                <a:moveTo>
                  <a:pt x="0" y="75310"/>
                </a:moveTo>
                <a:cubicBezTo>
                  <a:pt x="9296" y="64181"/>
                  <a:pt x="27298" y="19731"/>
                  <a:pt x="55775" y="8537"/>
                </a:cubicBezTo>
                <a:cubicBezTo>
                  <a:pt x="84252" y="-2657"/>
                  <a:pt x="142319" y="-2854"/>
                  <a:pt x="170861" y="8144"/>
                </a:cubicBezTo>
                <a:cubicBezTo>
                  <a:pt x="199403" y="19142"/>
                  <a:pt x="217668" y="63462"/>
                  <a:pt x="227029" y="74525"/>
                </a:cubicBezTo>
              </a:path>
            </a:pathLst>
          </a:custGeom>
          <a:noFill/>
          <a:ln w="19050" cap="flat" cmpd="sng">
            <a:solidFill>
              <a:srgbClr val="20124D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 noProof="0" dirty="0"/>
          </a:p>
        </p:txBody>
      </p:sp>
      <p:cxnSp>
        <p:nvCxnSpPr>
          <p:cNvPr id="587" name="Google Shape;587;p52"/>
          <p:cNvCxnSpPr/>
          <p:nvPr/>
        </p:nvCxnSpPr>
        <p:spPr>
          <a:xfrm rot="10800000" flipH="1">
            <a:off x="6313995" y="2209375"/>
            <a:ext cx="549900" cy="883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52"/>
          <p:cNvCxnSpPr/>
          <p:nvPr/>
        </p:nvCxnSpPr>
        <p:spPr>
          <a:xfrm rot="10800000">
            <a:off x="2287895" y="2238786"/>
            <a:ext cx="564900" cy="889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9" name="Google Shape;589;p52"/>
          <p:cNvCxnSpPr/>
          <p:nvPr/>
        </p:nvCxnSpPr>
        <p:spPr>
          <a:xfrm rot="10800000">
            <a:off x="2729814" y="2032675"/>
            <a:ext cx="378300" cy="10926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p52"/>
          <p:cNvCxnSpPr/>
          <p:nvPr/>
        </p:nvCxnSpPr>
        <p:spPr>
          <a:xfrm rot="10800000">
            <a:off x="3181689" y="1924675"/>
            <a:ext cx="216300" cy="12006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52"/>
          <p:cNvCxnSpPr/>
          <p:nvPr/>
        </p:nvCxnSpPr>
        <p:spPr>
          <a:xfrm rot="10800000">
            <a:off x="3564564" y="1865875"/>
            <a:ext cx="123300" cy="12594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52"/>
          <p:cNvCxnSpPr/>
          <p:nvPr/>
        </p:nvCxnSpPr>
        <p:spPr>
          <a:xfrm rot="10800000">
            <a:off x="3908139" y="1826575"/>
            <a:ext cx="69600" cy="12987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52"/>
          <p:cNvCxnSpPr/>
          <p:nvPr/>
        </p:nvCxnSpPr>
        <p:spPr>
          <a:xfrm rot="10800000">
            <a:off x="4232214" y="1806775"/>
            <a:ext cx="35400" cy="13185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52"/>
          <p:cNvCxnSpPr/>
          <p:nvPr/>
        </p:nvCxnSpPr>
        <p:spPr>
          <a:xfrm rot="10800000" flipH="1">
            <a:off x="4557489" y="1787275"/>
            <a:ext cx="8700" cy="13380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5" name="Google Shape;595;p52"/>
          <p:cNvCxnSpPr/>
          <p:nvPr/>
        </p:nvCxnSpPr>
        <p:spPr>
          <a:xfrm rot="10800000" flipH="1">
            <a:off x="4847364" y="1777375"/>
            <a:ext cx="23100" cy="13479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6" name="Google Shape;596;p52"/>
          <p:cNvCxnSpPr/>
          <p:nvPr/>
        </p:nvCxnSpPr>
        <p:spPr>
          <a:xfrm rot="10800000" flipH="1">
            <a:off x="5137239" y="1796875"/>
            <a:ext cx="77100" cy="12963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7" name="Google Shape;597;p52"/>
          <p:cNvCxnSpPr/>
          <p:nvPr/>
        </p:nvCxnSpPr>
        <p:spPr>
          <a:xfrm rot="10800000" flipH="1">
            <a:off x="5427114" y="1836175"/>
            <a:ext cx="101400" cy="12570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8" name="Google Shape;598;p52"/>
          <p:cNvCxnSpPr/>
          <p:nvPr/>
        </p:nvCxnSpPr>
        <p:spPr>
          <a:xfrm rot="10800000" flipH="1">
            <a:off x="5716989" y="1885375"/>
            <a:ext cx="194400" cy="12078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9" name="Google Shape;599;p52"/>
          <p:cNvCxnSpPr/>
          <p:nvPr/>
        </p:nvCxnSpPr>
        <p:spPr>
          <a:xfrm rot="10800000" flipH="1">
            <a:off x="6006864" y="1993375"/>
            <a:ext cx="336600" cy="109980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0" name="Google Shape;600;p52"/>
          <p:cNvSpPr/>
          <p:nvPr/>
        </p:nvSpPr>
        <p:spPr>
          <a:xfrm>
            <a:off x="1738064" y="3093175"/>
            <a:ext cx="5724536" cy="1934468"/>
          </a:xfrm>
          <a:custGeom>
            <a:avLst/>
            <a:gdLst/>
            <a:ahLst/>
            <a:cxnLst/>
            <a:rect l="l" t="t" r="r" b="b"/>
            <a:pathLst>
              <a:path w="227029" h="71094" extrusionOk="0">
                <a:moveTo>
                  <a:pt x="0" y="71094"/>
                </a:moveTo>
                <a:lnTo>
                  <a:pt x="44385" y="1179"/>
                </a:lnTo>
                <a:lnTo>
                  <a:pt x="181466" y="0"/>
                </a:lnTo>
                <a:lnTo>
                  <a:pt x="227029" y="6952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pt-BR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Suavizando</a:t>
            </a:r>
          </a:p>
        </p:txBody>
      </p:sp>
      <p:sp>
        <p:nvSpPr>
          <p:cNvPr id="607" name="Google Shape;607;p5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Com essa técnica podemos produzir superfícies que parecem suaves, quando não são.</a:t>
            </a:r>
          </a:p>
        </p:txBody>
      </p:sp>
      <p:sp>
        <p:nvSpPr>
          <p:cNvPr id="608" name="Google Shape;608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59</a:t>
            </a:fld>
            <a:endParaRPr lang="pt-BR" noProof="0" dirty="0"/>
          </a:p>
        </p:txBody>
      </p:sp>
      <p:pic>
        <p:nvPicPr>
          <p:cNvPr id="609" name="Google Shape;60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700" y="1767550"/>
            <a:ext cx="6990601" cy="31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Quais outros efeitos existem?</a:t>
            </a:r>
          </a:p>
        </p:txBody>
      </p:sp>
      <p:pic>
        <p:nvPicPr>
          <p:cNvPr id="114" name="Google Shape;114;p13" descr="page6image23256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225" y="575746"/>
            <a:ext cx="5994878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5" name="Google Shape;115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6</a:t>
            </a:fld>
            <a:endParaRPr lang="pt-BR" noProof="0" dirty="0"/>
          </a:p>
        </p:txBody>
      </p:sp>
      <p:sp>
        <p:nvSpPr>
          <p:cNvPr id="116" name="Google Shape;116;p13"/>
          <p:cNvSpPr/>
          <p:nvPr/>
        </p:nvSpPr>
        <p:spPr>
          <a:xfrm>
            <a:off x="2286000" y="4794906"/>
            <a:ext cx="53161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Giuseppe Albergo. “Colibri” [Blender] </a:t>
            </a:r>
            <a:endParaRPr lang="pt-BR" sz="12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Smooth</a:t>
            </a:r>
            <a:r>
              <a:rPr lang="pt-BR" noProof="0" dirty="0"/>
              <a:t> </a:t>
            </a:r>
            <a:r>
              <a:rPr lang="pt-BR" noProof="0" dirty="0" err="1"/>
              <a:t>Shading</a:t>
            </a:r>
            <a:endParaRPr lang="pt-BR" noProof="0" dirty="0"/>
          </a:p>
        </p:txBody>
      </p:sp>
      <p:sp>
        <p:nvSpPr>
          <p:cNvPr id="616" name="Google Shape;616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60</a:t>
            </a:fld>
            <a:endParaRPr lang="pt-BR" noProof="0" dirty="0"/>
          </a:p>
        </p:txBody>
      </p:sp>
      <p:sp>
        <p:nvSpPr>
          <p:cNvPr id="618" name="Google Shape;618;p54"/>
          <p:cNvSpPr txBox="1"/>
          <p:nvPr/>
        </p:nvSpPr>
        <p:spPr>
          <a:xfrm>
            <a:off x="1403025" y="5314725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https://</a:t>
            </a:r>
            <a:r>
              <a:rPr lang="pt-BR" noProof="0" dirty="0" err="1"/>
              <a:t>www.youtube.com</a:t>
            </a:r>
            <a:r>
              <a:rPr lang="pt-BR" noProof="0" dirty="0"/>
              <a:t>/</a:t>
            </a:r>
            <a:r>
              <a:rPr lang="pt-BR" noProof="0" dirty="0" err="1"/>
              <a:t>watch?v</a:t>
            </a:r>
            <a:r>
              <a:rPr lang="pt-BR" noProof="0" dirty="0"/>
              <a:t>=</a:t>
            </a:r>
            <a:r>
              <a:rPr lang="pt-BR" noProof="0" dirty="0" err="1"/>
              <a:t>PMgjVJogIbc</a:t>
            </a:r>
            <a:endParaRPr lang="pt-BR" noProof="0" dirty="0"/>
          </a:p>
        </p:txBody>
      </p:sp>
      <p:pic>
        <p:nvPicPr>
          <p:cNvPr id="2" name="Online Media 1" descr="Smooth Shading">
            <a:hlinkClick r:id="" action="ppaction://media"/>
            <a:extLst>
              <a:ext uri="{FF2B5EF4-FFF2-40B4-BE49-F238E27FC236}">
                <a16:creationId xmlns:a16="http://schemas.microsoft.com/office/drawing/2014/main" id="{8C4A2C8F-EB8B-43AC-4169-DA58EE186B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0726" y="709267"/>
            <a:ext cx="6162548" cy="4621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 err="1"/>
              <a:t>Fragment</a:t>
            </a:r>
            <a:r>
              <a:rPr lang="pt-BR" noProof="0" dirty="0"/>
              <a:t> </a:t>
            </a:r>
            <a:r>
              <a:rPr lang="pt-BR" noProof="0" dirty="0" err="1"/>
              <a:t>Lighting</a:t>
            </a:r>
            <a:endParaRPr lang="pt-BR" noProof="0" dirty="0"/>
          </a:p>
        </p:txBody>
      </p:sp>
      <p:sp>
        <p:nvSpPr>
          <p:cNvPr id="625" name="Google Shape;625;p5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607148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noProof="0" dirty="0"/>
              <a:t>Um outro ponto no cálculo da cor na superfície é que para luzes pontuais é necessário descobrir a coordenada 3D da posição do pixel sobre o objeto. Porém como já estamos em coordenadas da tela (2D) será necessário interpolar para encontrar essa posição.</a:t>
            </a:r>
          </a:p>
        </p:txBody>
      </p:sp>
      <p:sp>
        <p:nvSpPr>
          <p:cNvPr id="626" name="Google Shape;626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61</a:t>
            </a:fld>
            <a:endParaRPr lang="pt-BR" noProof="0" dirty="0"/>
          </a:p>
        </p:txBody>
      </p:sp>
      <p:sp>
        <p:nvSpPr>
          <p:cNvPr id="627" name="Google Shape;627;p55"/>
          <p:cNvSpPr txBox="1"/>
          <p:nvPr/>
        </p:nvSpPr>
        <p:spPr>
          <a:xfrm>
            <a:off x="315750" y="5025825"/>
            <a:ext cx="85125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Referência: </a:t>
            </a:r>
            <a:r>
              <a:rPr lang="pt-BR" sz="1300" u="sng" noProof="0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https://paroj.github.io/gltut/Illumination/Tut10%20Fragment%20Lighting.html</a:t>
            </a:r>
            <a:endParaRPr lang="pt-BR" sz="7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u="sng" noProof="0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https://www.tomdalling.com/blog/modern-opengl/06-diffuse-point-lighting/</a:t>
            </a:r>
            <a:r>
              <a:rPr lang="pt-BR" sz="1300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628" name="Google Shape;62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100" y="2359900"/>
            <a:ext cx="253365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55"/>
          <p:cNvSpPr txBox="1"/>
          <p:nvPr/>
        </p:nvSpPr>
        <p:spPr>
          <a:xfrm>
            <a:off x="1079375" y="2359900"/>
            <a:ext cx="4522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model;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sampler2D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struct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Light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position;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intensities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a.k.a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color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} light;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vec2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fragNormal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fragVert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out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finalColor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 err="1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268BD2"/>
                </a:solidFill>
                <a:latin typeface="Courier New"/>
                <a:ea typeface="Courier New"/>
                <a:cs typeface="Courier New"/>
                <a:sym typeface="Courier New"/>
              </a:rPr>
              <a:t>main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() {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normal in world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coordinates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normalMatrix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transpose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inverse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mat3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(model)));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normal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normalize(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normalMatrix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fragNormal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location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fragment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(pixel) in world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coordinates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(model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fragVert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vector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from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this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pixels surface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to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source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light.position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-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fragPosition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cosine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angle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incidence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float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dot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(normal,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length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surfaceToLight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length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(normal));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clamp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>
                <a:solidFill>
                  <a:srgbClr val="2AA19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calculate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final color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pixel,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based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on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1. The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angle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incidence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2. The color/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intensities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of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the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light: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light.intensities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// 3. The texture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and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 texture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coord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: texture(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586E75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lang="pt-BR" sz="450" b="1" noProof="0" dirty="0">
              <a:solidFill>
                <a:srgbClr val="93A1A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texture(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tex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fragTexCoord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finalColor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DC322F"/>
                </a:solidFill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brightness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light.intensities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>
                <a:solidFill>
                  <a:srgbClr val="859900"/>
                </a:solidFill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surfaceColor.rgb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pt-BR" sz="450" b="1" noProof="0" dirty="0" err="1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surfaceColor.a</a:t>
            </a: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101600" marR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450" b="1" noProof="0" dirty="0">
                <a:solidFill>
                  <a:srgbClr val="93A1A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X3D : Material</a:t>
            </a:r>
          </a:p>
        </p:txBody>
      </p:sp>
      <p:sp>
        <p:nvSpPr>
          <p:cNvPr id="900" name="Google Shape;900;p81"/>
          <p:cNvSpPr txBox="1">
            <a:spLocks noGrp="1"/>
          </p:cNvSpPr>
          <p:nvPr>
            <p:ph type="body" idx="1"/>
          </p:nvPr>
        </p:nvSpPr>
        <p:spPr>
          <a:xfrm>
            <a:off x="390550" y="698299"/>
            <a:ext cx="8428200" cy="100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800" noProof="0" dirty="0"/>
              <a:t>O nó </a:t>
            </a:r>
            <a:r>
              <a:rPr lang="pt-BR" sz="1800" b="1" noProof="0" dirty="0"/>
              <a:t>Material</a:t>
            </a:r>
            <a:r>
              <a:rPr lang="pt-BR" sz="1800" noProof="0" dirty="0"/>
              <a:t> especifica propriedades de material de superfície para nós de geometria associados e é usado pelas equações de iluminação X3D durante a renderização.</a:t>
            </a:r>
          </a:p>
        </p:txBody>
      </p:sp>
      <p:sp>
        <p:nvSpPr>
          <p:cNvPr id="901" name="Google Shape;901;p8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62</a:t>
            </a:fld>
            <a:endParaRPr lang="pt-BR" noProof="0" dirty="0"/>
          </a:p>
        </p:txBody>
      </p:sp>
      <p:sp>
        <p:nvSpPr>
          <p:cNvPr id="902" name="Google Shape;902;p81"/>
          <p:cNvSpPr/>
          <p:nvPr/>
        </p:nvSpPr>
        <p:spPr>
          <a:xfrm>
            <a:off x="475072" y="1804574"/>
            <a:ext cx="8343678" cy="25288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pt-BR" noProof="1"/>
              <a:t>Material : X3DMaterialNode {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>
                <a:solidFill>
                  <a:schemeClr val="tx1"/>
                </a:solidFill>
              </a:rPr>
              <a:t>	SFFloat	[in,out]	ambientIntensity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>
                <a:solidFill>
                  <a:schemeClr val="tx1"/>
                </a:solidFill>
              </a:rPr>
              <a:t>	SFColor	[in,out]	diffuseColor 	0.8 0.8 0.8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SFColor	[in,out]	emissiveColor 	0 0 0 	[0,1]</a:t>
            </a:r>
            <a:r>
              <a:rPr lang="pt-BR" noProof="1"/>
              <a:t>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noProof="1"/>
              <a:t>	SFNode	[in,out]	metadata 	NULL 	[X3DMetadataObject]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SFFloat	[in,out]	shininess 	0.2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SFColor	[in,out]	specularColor 	0 0 0 	[0,1]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352925" algn="l"/>
                <a:tab pos="5595938" algn="l"/>
              </a:tabLst>
            </a:pPr>
            <a:r>
              <a:rPr lang="pt-BR" b="1" noProof="1"/>
              <a:t>	SFFloat	[in,out]	transparency 	0 	[0,1]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  <a:tabLst>
                <a:tab pos="398463" algn="l"/>
                <a:tab pos="1460500" algn="l"/>
                <a:tab pos="2393950" algn="l"/>
                <a:tab pos="4217988" algn="l"/>
                <a:tab pos="5461000" algn="l"/>
              </a:tabLst>
            </a:pPr>
            <a:r>
              <a:rPr lang="pt-BR" noProof="1"/>
              <a:t>}</a:t>
            </a:r>
            <a:endParaRPr lang="pt-BR" sz="1100" noProof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15051-3FA6-5C0E-1005-F5C46E273174}"/>
              </a:ext>
            </a:extLst>
          </p:cNvPr>
          <p:cNvSpPr txBox="1"/>
          <p:nvPr/>
        </p:nvSpPr>
        <p:spPr>
          <a:xfrm>
            <a:off x="691966" y="5324284"/>
            <a:ext cx="7463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noProof="0" dirty="0">
                <a:hlinkClick r:id="rId3"/>
              </a:rPr>
              <a:t>https://www.web3d.org/documents/specifications/19775-1/V3.3/Part01/components/shape.html#Material</a:t>
            </a:r>
            <a:r>
              <a:rPr lang="pt-BR" sz="12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1906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Novos Nós X3D : NavigationInfo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body" idx="1"/>
          </p:nvPr>
        </p:nvSpPr>
        <p:spPr>
          <a:xfrm>
            <a:off x="390550" y="838981"/>
            <a:ext cx="8428200" cy="180238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noProof="0" dirty="0"/>
              <a:t>O campo do </a:t>
            </a:r>
            <a:r>
              <a:rPr lang="pt-BR" sz="1800" b="1" noProof="0" dirty="0"/>
              <a:t>headlight</a:t>
            </a:r>
            <a:r>
              <a:rPr lang="pt-BR" sz="1800" noProof="0" dirty="0"/>
              <a:t> especifica se um navegador deve acender uma luz direcional que sempre aponta na direção que o usuário está olhando. Definir este campo como TRUE faz com que o visualizador forneça sempre uma luz do ponto de vista do usuário. A luz headlight deve ser direcional, ter intensidade = 1, cor = (1, 1, 1), ambientIntensity = 0.0 e direção = (0, 0, −1).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800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800" noProof="0" dirty="0"/>
          </a:p>
        </p:txBody>
      </p:sp>
      <p:sp>
        <p:nvSpPr>
          <p:cNvPr id="217" name="Google Shape;217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63</a:t>
            </a:fld>
            <a:endParaRPr lang="pt-BR" noProof="0" dirty="0"/>
          </a:p>
        </p:txBody>
      </p:sp>
      <p:sp>
        <p:nvSpPr>
          <p:cNvPr id="218" name="Google Shape;218;p25"/>
          <p:cNvSpPr txBox="1"/>
          <p:nvPr/>
        </p:nvSpPr>
        <p:spPr>
          <a:xfrm>
            <a:off x="422081" y="2641362"/>
            <a:ext cx="8188200" cy="2639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NavigationInfo : X3DBindableNode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[in]     set_bind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MFFloat  [in,out] avatarSize      [0.25 1.6 0.75]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[in,out] headlight       TRUE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SFNode   [in,out] metadata        NULL              [X3DMetadataObject]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 [in,out] speed           1.0            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SFTime   [in,out] transitionTime  1.0               [0, 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MFString [in,out] transitionType  ["LINEAR"]        ["TELEPORT","LINEAR", "ANIMATE",...]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MFString [in,out] type            ["EXAMINE" "ANY"] ["ANY","WALK","EXAMINE","FLY","LOOKAT","NONE","EXPLORE",...]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 [in,out] visibilityLimit 0.0               [0,∞)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SFTime   [out]    bindTime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[out]    isBound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 [out]    transitionComplete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D95C1-4A18-F03C-3862-F042E2CF3B8D}"/>
              </a:ext>
            </a:extLst>
          </p:cNvPr>
          <p:cNvSpPr txBox="1"/>
          <p:nvPr/>
        </p:nvSpPr>
        <p:spPr>
          <a:xfrm>
            <a:off x="390550" y="5324284"/>
            <a:ext cx="7948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noProof="0" dirty="0">
                <a:hlinkClick r:id="rId3"/>
              </a:rPr>
              <a:t>https://www.web3d.org/documents/specifications/19775-1/V3.3/Part01/components/navigation.html#NavigationInfo</a:t>
            </a:r>
            <a:r>
              <a:rPr lang="pt-BR" sz="1200" noProof="0" dirty="0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Novos Nós X3D : </a:t>
            </a:r>
            <a:r>
              <a:rPr lang="pt-BR" noProof="0" dirty="0" err="1"/>
              <a:t>DirectionalLight</a:t>
            </a:r>
            <a:endParaRPr lang="pt-BR" noProof="0" dirty="0"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390550" y="838977"/>
            <a:ext cx="8428200" cy="19644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noProof="0" dirty="0"/>
              <a:t>Define uma fonte de luz direcional que ilumina ao longo de raios paralelos em um determinado vetor tridimensional. Possui os campos básicos </a:t>
            </a:r>
            <a:r>
              <a:rPr lang="pt-BR" sz="1800" b="1" noProof="0" dirty="0"/>
              <a:t>ambientIntensity, color, </a:t>
            </a:r>
            <a:r>
              <a:rPr lang="pt-BR" sz="1800" b="1" noProof="0" dirty="0" err="1"/>
              <a:t>intensity</a:t>
            </a:r>
            <a:r>
              <a:rPr lang="pt-BR" sz="1800" noProof="0" dirty="0"/>
              <a:t>. O campo de </a:t>
            </a:r>
            <a:r>
              <a:rPr lang="pt-BR" sz="1800" b="1" noProof="0" dirty="0" err="1"/>
              <a:t>direction</a:t>
            </a:r>
            <a:r>
              <a:rPr lang="pt-BR" sz="1800" noProof="0" dirty="0"/>
              <a:t> especifica o vetor de direção da iluminação que emana da fonte de luz no sistema de coordenadas local. A luz é emitida ao longo de raios paralelos de uma distância infinita.</a:t>
            </a:r>
          </a:p>
        </p:txBody>
      </p:sp>
      <p:sp>
        <p:nvSpPr>
          <p:cNvPr id="226" name="Google Shape;226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64</a:t>
            </a:fld>
            <a:endParaRPr lang="pt-BR" noProof="0" dirty="0"/>
          </a:p>
        </p:txBody>
      </p:sp>
      <p:sp>
        <p:nvSpPr>
          <p:cNvPr id="227" name="Google Shape;227;p26"/>
          <p:cNvSpPr txBox="1"/>
          <p:nvPr/>
        </p:nvSpPr>
        <p:spPr>
          <a:xfrm>
            <a:off x="390550" y="2911540"/>
            <a:ext cx="8188200" cy="177737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DirectionalLight : X3DLightNode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[in,out] ambientIntensity 0    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SFColor [in,out] color            1 1 1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SFVec3f [in,out] direction        0 0 -1 (-∞,∞)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[in,out] global           FALSE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SFFloat [in,out] intensity        1      [0,1]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SFNode  [in,out] metadata         NULL   [X3DMetadataObject]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SFBool  [in,out] on               TRUE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noProof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155004-C3F6-6CA0-718A-BC48E71F1A49}"/>
              </a:ext>
            </a:extLst>
          </p:cNvPr>
          <p:cNvSpPr txBox="1"/>
          <p:nvPr/>
        </p:nvSpPr>
        <p:spPr>
          <a:xfrm>
            <a:off x="573786" y="5279924"/>
            <a:ext cx="7692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noProof="0" dirty="0">
                <a:hlinkClick r:id="rId3"/>
              </a:rPr>
              <a:t>https://www.web3d.org/documents/specifications/19775-1/V3.3/Part01/components/lighting.html#DirectionalLight</a:t>
            </a:r>
            <a:r>
              <a:rPr lang="pt-BR" sz="1100" noProof="0" dirty="0"/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>
            <a:spLocks noGrp="1"/>
          </p:cNvSpPr>
          <p:nvPr>
            <p:ph type="body" idx="1"/>
          </p:nvPr>
        </p:nvSpPr>
        <p:spPr>
          <a:xfrm>
            <a:off x="390550" y="838974"/>
            <a:ext cx="8428200" cy="47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I</a:t>
            </a:r>
            <a:r>
              <a:rPr lang="pt-BR" sz="1700" b="1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= O</a:t>
            </a:r>
            <a:r>
              <a:rPr lang="pt-BR" sz="1800" baseline="-25000" noProof="0" dirty="0">
                <a:highlight>
                  <a:srgbClr val="FFFFFF"/>
                </a:highlight>
              </a:rPr>
              <a:t>E</a:t>
            </a:r>
            <a:r>
              <a:rPr lang="pt-BR" sz="1100" baseline="-25000" noProof="0" dirty="0">
                <a:highlight>
                  <a:srgbClr val="FFFFFF"/>
                </a:highlight>
              </a:rPr>
              <a:t> </a:t>
            </a:r>
            <a:r>
              <a:rPr lang="pt-BR" sz="1700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+ SUM( </a:t>
            </a:r>
            <a:r>
              <a:rPr lang="pt-BR" sz="1200" noProof="0" dirty="0" err="1">
                <a:highlight>
                  <a:srgbClr val="FFFFFF"/>
                </a:highlight>
              </a:rPr>
              <a:t>I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L</a:t>
            </a:r>
            <a:r>
              <a:rPr lang="pt-BR" sz="1700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700" baseline="-25000" noProof="0" dirty="0">
                <a:highlight>
                  <a:srgbClr val="FFFFFF"/>
                </a:highlight>
              </a:rPr>
              <a:t> </a:t>
            </a:r>
            <a:r>
              <a:rPr lang="pt-BR" sz="1200" noProof="0" dirty="0">
                <a:highlight>
                  <a:srgbClr val="FFFFFF"/>
                </a:highlight>
              </a:rPr>
              <a:t>× (</a:t>
            </a:r>
            <a:r>
              <a:rPr lang="pt-BR" sz="1200" noProof="0" dirty="0" err="1">
                <a:highlight>
                  <a:srgbClr val="FFFFFF"/>
                </a:highlight>
              </a:rPr>
              <a:t>ambient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+ </a:t>
            </a:r>
            <a:r>
              <a:rPr lang="pt-BR" sz="1200" noProof="0" dirty="0" err="1">
                <a:highlight>
                  <a:srgbClr val="FFFFFF"/>
                </a:highlight>
              </a:rPr>
              <a:t>diffuse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+ </a:t>
            </a:r>
            <a:r>
              <a:rPr lang="pt-BR" sz="1200" noProof="0" dirty="0" err="1">
                <a:highlight>
                  <a:srgbClr val="FFFFFF"/>
                </a:highlight>
              </a:rPr>
              <a:t>specular</a:t>
            </a:r>
            <a:r>
              <a:rPr lang="pt-BR" sz="1100" baseline="-25000" noProof="0" dirty="0">
                <a:highlight>
                  <a:srgbClr val="FFFFFF"/>
                </a:highlight>
              </a:rPr>
              <a:t> 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))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ambient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= </a:t>
            </a:r>
            <a:r>
              <a:rPr lang="pt-BR" sz="1200" noProof="0" dirty="0" err="1">
                <a:highlight>
                  <a:srgbClr val="FFFFFF"/>
                </a:highlight>
              </a:rPr>
              <a:t>I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ia</a:t>
            </a:r>
            <a:r>
              <a:rPr lang="pt-BR" sz="1200" noProof="0" dirty="0">
                <a:highlight>
                  <a:srgbClr val="FFFFFF"/>
                </a:highlight>
              </a:rPr>
              <a:t> × </a:t>
            </a:r>
            <a:r>
              <a:rPr lang="pt-BR" sz="1200" noProof="0" dirty="0" err="1">
                <a:highlight>
                  <a:srgbClr val="FFFFFF"/>
                </a:highlight>
              </a:rPr>
              <a:t>O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D</a:t>
            </a:r>
            <a:r>
              <a:rPr lang="pt-BR" sz="1700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× </a:t>
            </a:r>
            <a:r>
              <a:rPr lang="pt-BR" sz="1200" noProof="0" dirty="0" err="1">
                <a:highlight>
                  <a:srgbClr val="FFFFFF"/>
                </a:highlight>
              </a:rPr>
              <a:t>O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a</a:t>
            </a:r>
            <a:endParaRPr lang="pt-BR" sz="1800" baseline="-25000" noProof="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100" noProof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diffuse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= </a:t>
            </a:r>
            <a:r>
              <a:rPr lang="pt-BR" sz="1200" noProof="0" dirty="0" err="1">
                <a:highlight>
                  <a:srgbClr val="FFFFFF"/>
                </a:highlight>
              </a:rPr>
              <a:t>I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× </a:t>
            </a:r>
            <a:r>
              <a:rPr lang="pt-BR" sz="1200" noProof="0" dirty="0" err="1">
                <a:highlight>
                  <a:srgbClr val="FFFFFF"/>
                </a:highlight>
              </a:rPr>
              <a:t>O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D</a:t>
            </a:r>
            <a:r>
              <a:rPr lang="pt-BR" sz="1700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× ( </a:t>
            </a:r>
            <a:r>
              <a:rPr lang="pt-BR" sz="1400" b="1" noProof="0" dirty="0">
                <a:highlight>
                  <a:srgbClr val="FFFFFF"/>
                </a:highlight>
              </a:rPr>
              <a:t>N</a:t>
            </a:r>
            <a:r>
              <a:rPr lang="pt-BR" sz="1200" noProof="0" dirty="0">
                <a:highlight>
                  <a:srgbClr val="FFFFFF"/>
                </a:highlight>
              </a:rPr>
              <a:t> · </a:t>
            </a:r>
            <a:r>
              <a:rPr lang="pt-BR" sz="1400" b="1" noProof="0" dirty="0">
                <a:highlight>
                  <a:srgbClr val="FFFFFF"/>
                </a:highlight>
              </a:rPr>
              <a:t>L</a:t>
            </a:r>
            <a:r>
              <a:rPr lang="pt-BR" sz="1200" noProof="0" dirty="0">
                <a:highlight>
                  <a:srgbClr val="FFFFFF"/>
                </a:highlight>
              </a:rPr>
              <a:t> )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t-BR" sz="1200" noProof="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specular</a:t>
            </a:r>
            <a:r>
              <a:rPr lang="pt-BR" sz="1100" b="1" baseline="-25000" noProof="0" dirty="0">
                <a:highlight>
                  <a:srgbClr val="FFFFFF"/>
                </a:highlight>
              </a:rPr>
              <a:t> 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= </a:t>
            </a:r>
            <a:r>
              <a:rPr lang="pt-BR" sz="1200" noProof="0" dirty="0" err="1">
                <a:highlight>
                  <a:srgbClr val="FFFFFF"/>
                </a:highlight>
              </a:rPr>
              <a:t>I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× </a:t>
            </a:r>
            <a:r>
              <a:rPr lang="pt-BR" sz="1200" noProof="0" dirty="0" err="1">
                <a:highlight>
                  <a:srgbClr val="FFFFFF"/>
                </a:highlight>
              </a:rPr>
              <a:t>O</a:t>
            </a:r>
            <a:r>
              <a:rPr lang="pt-BR" sz="1800" baseline="-25000" noProof="0" dirty="0" err="1">
                <a:highlight>
                  <a:srgbClr val="FFFFFF"/>
                </a:highlight>
              </a:rPr>
              <a:t>S</a:t>
            </a:r>
            <a:r>
              <a:rPr lang="pt-BR" sz="1700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× ( </a:t>
            </a:r>
            <a:r>
              <a:rPr lang="pt-BR" sz="1400" b="1" noProof="0" dirty="0">
                <a:highlight>
                  <a:srgbClr val="FFFFFF"/>
                </a:highlight>
              </a:rPr>
              <a:t>N</a:t>
            </a:r>
            <a:r>
              <a:rPr lang="pt-BR" sz="1200" noProof="0" dirty="0">
                <a:highlight>
                  <a:srgbClr val="FFFFFF"/>
                </a:highlight>
              </a:rPr>
              <a:t> · ((</a:t>
            </a:r>
            <a:r>
              <a:rPr lang="pt-BR" sz="1400" b="1" noProof="0" dirty="0">
                <a:highlight>
                  <a:srgbClr val="FFFFFF"/>
                </a:highlight>
              </a:rPr>
              <a:t>L</a:t>
            </a:r>
            <a:r>
              <a:rPr lang="pt-BR" sz="1200" noProof="0" dirty="0">
                <a:highlight>
                  <a:srgbClr val="FFFFFF"/>
                </a:highlight>
              </a:rPr>
              <a:t> + </a:t>
            </a:r>
            <a:r>
              <a:rPr lang="pt-BR" sz="1000" b="1" noProof="0" dirty="0">
                <a:highlight>
                  <a:srgbClr val="FFFFFF"/>
                </a:highlight>
              </a:rPr>
              <a:t>V</a:t>
            </a:r>
            <a:r>
              <a:rPr lang="pt-BR" sz="1200" noProof="0" dirty="0">
                <a:highlight>
                  <a:srgbClr val="FFFFFF"/>
                </a:highlight>
              </a:rPr>
              <a:t>) / |</a:t>
            </a:r>
            <a:r>
              <a:rPr lang="pt-BR" sz="1400" b="1" noProof="0" dirty="0">
                <a:highlight>
                  <a:srgbClr val="FFFFFF"/>
                </a:highlight>
              </a:rPr>
              <a:t>L</a:t>
            </a:r>
            <a:r>
              <a:rPr lang="pt-BR" sz="1200" noProof="0" dirty="0">
                <a:highlight>
                  <a:srgbClr val="FFFFFF"/>
                </a:highlight>
              </a:rPr>
              <a:t> + </a:t>
            </a:r>
            <a:r>
              <a:rPr lang="pt-BR" sz="1000" b="1" noProof="0" dirty="0">
                <a:highlight>
                  <a:srgbClr val="FFFFFF"/>
                </a:highlight>
              </a:rPr>
              <a:t>V</a:t>
            </a:r>
            <a:r>
              <a:rPr lang="pt-BR" sz="1200" noProof="0" dirty="0">
                <a:highlight>
                  <a:srgbClr val="FFFFFF"/>
                </a:highlight>
              </a:rPr>
              <a:t>|))</a:t>
            </a:r>
            <a:r>
              <a:rPr lang="pt-BR" sz="1100" baseline="30000" noProof="0" dirty="0" err="1">
                <a:highlight>
                  <a:srgbClr val="FFFFFF"/>
                </a:highlight>
              </a:rPr>
              <a:t>shininess</a:t>
            </a:r>
            <a:r>
              <a:rPr lang="pt-BR" sz="1100" baseline="30000" noProof="0" dirty="0">
                <a:highlight>
                  <a:srgbClr val="FFFFFF"/>
                </a:highlight>
              </a:rPr>
              <a:t> × 128</a:t>
            </a:r>
            <a:endParaRPr lang="pt-BR" sz="1200" noProof="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pt-BR" sz="1200" noProof="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0" dirty="0">
                <a:highlight>
                  <a:srgbClr val="FFFFFF"/>
                </a:highlight>
              </a:rPr>
              <a:t>I</a:t>
            </a:r>
            <a:r>
              <a:rPr lang="pt-BR" sz="1100" b="1" baseline="-25000" noProof="0" dirty="0">
                <a:highlight>
                  <a:srgbClr val="FFFFFF"/>
                </a:highlight>
              </a:rPr>
              <a:t> 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L</a:t>
            </a:r>
            <a:r>
              <a:rPr lang="pt-BR" sz="1700" b="1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= light </a:t>
            </a:r>
            <a:r>
              <a:rPr lang="pt-BR" sz="1200" i="1" noProof="0" dirty="0">
                <a:highlight>
                  <a:srgbClr val="FFFFFF"/>
                </a:highlight>
              </a:rPr>
              <a:t>color      </a:t>
            </a:r>
            <a:r>
              <a:rPr lang="pt-BR" sz="1200" b="1" i="1" noProof="0" dirty="0">
                <a:highlight>
                  <a:srgbClr val="FFFFFF"/>
                </a:highlight>
              </a:rPr>
              <a:t> </a:t>
            </a:r>
            <a:r>
              <a:rPr lang="pt-BR" sz="1200" b="1" noProof="0" dirty="0" err="1">
                <a:highlight>
                  <a:srgbClr val="FFFFFF"/>
                </a:highlight>
              </a:rPr>
              <a:t>I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i</a:t>
            </a:r>
            <a:r>
              <a:rPr lang="pt-BR" sz="1200" noProof="0" dirty="0">
                <a:highlight>
                  <a:srgbClr val="FFFFFF"/>
                </a:highlight>
              </a:rPr>
              <a:t> = light </a:t>
            </a:r>
            <a:r>
              <a:rPr lang="pt-BR" sz="1200" i="1" noProof="0" dirty="0" err="1">
                <a:highlight>
                  <a:srgbClr val="FFFFFF"/>
                </a:highlight>
              </a:rPr>
              <a:t>intensity</a:t>
            </a:r>
            <a:r>
              <a:rPr lang="pt-BR" sz="1200" i="1" noProof="0" dirty="0">
                <a:highlight>
                  <a:srgbClr val="FFFFFF"/>
                </a:highlight>
              </a:rPr>
              <a:t>      </a:t>
            </a:r>
            <a:r>
              <a:rPr lang="pt-BR" sz="1200" b="1" i="1" noProof="0" dirty="0">
                <a:highlight>
                  <a:srgbClr val="FFFFFF"/>
                </a:highlight>
              </a:rPr>
              <a:t>  </a:t>
            </a:r>
            <a:r>
              <a:rPr lang="pt-BR" sz="1200" b="1" noProof="0" dirty="0" err="1">
                <a:highlight>
                  <a:srgbClr val="FFFFFF"/>
                </a:highlight>
              </a:rPr>
              <a:t>I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ia</a:t>
            </a:r>
            <a:r>
              <a:rPr lang="pt-BR" sz="1200" noProof="0" dirty="0">
                <a:highlight>
                  <a:srgbClr val="FFFFFF"/>
                </a:highlight>
              </a:rPr>
              <a:t> = light </a:t>
            </a:r>
            <a:r>
              <a:rPr lang="pt-BR" sz="1200" i="1" noProof="0" dirty="0">
                <a:highlight>
                  <a:srgbClr val="FFFFFF"/>
                </a:highlight>
              </a:rPr>
              <a:t>ambientIntensity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O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E</a:t>
            </a:r>
            <a:r>
              <a:rPr lang="pt-BR" sz="1700" b="1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= material </a:t>
            </a:r>
            <a:r>
              <a:rPr lang="pt-BR" sz="1200" i="1" noProof="0" dirty="0" err="1">
                <a:highlight>
                  <a:srgbClr val="FFFFFF"/>
                </a:highlight>
              </a:rPr>
              <a:t>emissiveColor</a:t>
            </a:r>
            <a:r>
              <a:rPr lang="pt-BR" sz="1200" i="1" noProof="0" dirty="0">
                <a:highlight>
                  <a:srgbClr val="FFFFFF"/>
                </a:highlight>
              </a:rPr>
              <a:t>        </a:t>
            </a:r>
            <a:r>
              <a:rPr lang="pt-BR" sz="1200" b="1" noProof="0" dirty="0" err="1">
                <a:highlight>
                  <a:srgbClr val="FFFFFF"/>
                </a:highlight>
              </a:rPr>
              <a:t>O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D</a:t>
            </a:r>
            <a:r>
              <a:rPr lang="pt-BR" sz="1700" b="1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= material </a:t>
            </a:r>
            <a:r>
              <a:rPr lang="pt-BR" sz="1200" noProof="0" dirty="0" err="1">
                <a:highlight>
                  <a:srgbClr val="FFFFFF"/>
                </a:highlight>
              </a:rPr>
              <a:t>diffuse</a:t>
            </a:r>
            <a:r>
              <a:rPr lang="pt-BR" sz="1200" noProof="0" dirty="0">
                <a:highlight>
                  <a:srgbClr val="FFFFFF"/>
                </a:highlight>
              </a:rPr>
              <a:t> </a:t>
            </a:r>
            <a:r>
              <a:rPr lang="pt-BR" sz="1200" noProof="0" dirty="0" err="1">
                <a:highlight>
                  <a:srgbClr val="FFFFFF"/>
                </a:highlight>
              </a:rPr>
              <a:t>colour</a:t>
            </a:r>
            <a:r>
              <a:rPr lang="pt-BR" sz="1200" noProof="0" dirty="0">
                <a:highlight>
                  <a:srgbClr val="FFFFFF"/>
                </a:highlight>
              </a:rPr>
              <a:t>       </a:t>
            </a:r>
            <a:r>
              <a:rPr lang="pt-BR" sz="1200" b="1" noProof="0" dirty="0" err="1">
                <a:highlight>
                  <a:srgbClr val="FFFFFF"/>
                </a:highlight>
              </a:rPr>
              <a:t>O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S</a:t>
            </a:r>
            <a:r>
              <a:rPr lang="pt-BR" sz="1700" b="1" baseline="-25000" noProof="0" dirty="0" err="1">
                <a:highlight>
                  <a:srgbClr val="FFFFFF"/>
                </a:highlight>
              </a:rPr>
              <a:t>rgb</a:t>
            </a:r>
            <a:r>
              <a:rPr lang="pt-BR" sz="1200" noProof="0" dirty="0">
                <a:highlight>
                  <a:srgbClr val="FFFFFF"/>
                </a:highlight>
              </a:rPr>
              <a:t> = material </a:t>
            </a:r>
            <a:r>
              <a:rPr lang="pt-BR" sz="1200" i="1" noProof="0" dirty="0" err="1">
                <a:highlight>
                  <a:srgbClr val="FFFFFF"/>
                </a:highlight>
              </a:rPr>
              <a:t>specularColor</a:t>
            </a:r>
            <a:endParaRPr lang="pt-BR" sz="1200" i="1" noProof="0" dirty="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 noProof="0" dirty="0" err="1">
                <a:highlight>
                  <a:srgbClr val="FFFFFF"/>
                </a:highlight>
              </a:rPr>
              <a:t>O</a:t>
            </a:r>
            <a:r>
              <a:rPr lang="pt-BR" sz="1800" b="1" baseline="-25000" noProof="0" dirty="0" err="1">
                <a:highlight>
                  <a:srgbClr val="FFFFFF"/>
                </a:highlight>
              </a:rPr>
              <a:t>a</a:t>
            </a:r>
            <a:r>
              <a:rPr lang="pt-BR" sz="1200" noProof="0" dirty="0">
                <a:highlight>
                  <a:srgbClr val="FFFFFF"/>
                </a:highlight>
              </a:rPr>
              <a:t> = material </a:t>
            </a:r>
            <a:r>
              <a:rPr lang="pt-BR" sz="1200" i="1" noProof="0" dirty="0">
                <a:highlight>
                  <a:srgbClr val="FFFFFF"/>
                </a:highlight>
              </a:rPr>
              <a:t>ambientIntensity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 b="1" noProof="0" dirty="0">
                <a:highlight>
                  <a:srgbClr val="FFFFFF"/>
                </a:highlight>
              </a:rPr>
              <a:t>L</a:t>
            </a:r>
            <a:r>
              <a:rPr lang="pt-BR" sz="1200" noProof="0" dirty="0">
                <a:highlight>
                  <a:srgbClr val="FFFFFF"/>
                </a:highlight>
              </a:rPr>
              <a:t> = </a:t>
            </a:r>
            <a:r>
              <a:rPr lang="pt-BR" sz="1200" noProof="0" dirty="0" err="1">
                <a:highlight>
                  <a:srgbClr val="FFFFFF"/>
                </a:highlight>
              </a:rPr>
              <a:t>direction</a:t>
            </a:r>
            <a:r>
              <a:rPr lang="pt-BR" sz="1200" noProof="0" dirty="0">
                <a:highlight>
                  <a:srgbClr val="FFFFFF"/>
                </a:highlight>
              </a:rPr>
              <a:t> </a:t>
            </a:r>
            <a:r>
              <a:rPr lang="pt-BR" sz="1200" noProof="0" dirty="0" err="1">
                <a:highlight>
                  <a:srgbClr val="FFFFFF"/>
                </a:highlight>
              </a:rPr>
              <a:t>of</a:t>
            </a:r>
            <a:r>
              <a:rPr lang="pt-BR" sz="1200" noProof="0" dirty="0">
                <a:highlight>
                  <a:srgbClr val="FFFFFF"/>
                </a:highlight>
              </a:rPr>
              <a:t> light </a:t>
            </a:r>
            <a:r>
              <a:rPr lang="pt-BR" sz="1200" noProof="0" dirty="0" err="1">
                <a:highlight>
                  <a:srgbClr val="FFFFFF"/>
                </a:highlight>
              </a:rPr>
              <a:t>source</a:t>
            </a:r>
            <a:endParaRPr lang="pt-BR" sz="1200" noProof="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400" b="1" noProof="0" dirty="0">
                <a:highlight>
                  <a:srgbClr val="FFFFFF"/>
                </a:highlight>
              </a:rPr>
              <a:t>N</a:t>
            </a:r>
            <a:r>
              <a:rPr lang="pt-BR" sz="1200" noProof="0" dirty="0">
                <a:highlight>
                  <a:srgbClr val="FFFFFF"/>
                </a:highlight>
              </a:rPr>
              <a:t> = </a:t>
            </a:r>
            <a:r>
              <a:rPr lang="pt-BR" sz="1200" noProof="0" dirty="0" err="1">
                <a:highlight>
                  <a:srgbClr val="FFFFFF"/>
                </a:highlight>
              </a:rPr>
              <a:t>normalized</a:t>
            </a:r>
            <a:r>
              <a:rPr lang="pt-BR" sz="1200" noProof="0" dirty="0">
                <a:highlight>
                  <a:srgbClr val="FFFFFF"/>
                </a:highlight>
              </a:rPr>
              <a:t> normal vector </a:t>
            </a:r>
            <a:r>
              <a:rPr lang="pt-BR" sz="1200" noProof="0" dirty="0" err="1">
                <a:highlight>
                  <a:srgbClr val="FFFFFF"/>
                </a:highlight>
              </a:rPr>
              <a:t>at</a:t>
            </a:r>
            <a:r>
              <a:rPr lang="pt-BR" sz="1200" noProof="0" dirty="0">
                <a:highlight>
                  <a:srgbClr val="FFFFFF"/>
                </a:highlight>
              </a:rPr>
              <a:t> </a:t>
            </a:r>
            <a:r>
              <a:rPr lang="pt-BR" sz="1200" noProof="0" dirty="0" err="1">
                <a:highlight>
                  <a:srgbClr val="FFFFFF"/>
                </a:highlight>
              </a:rPr>
              <a:t>this</a:t>
            </a:r>
            <a:r>
              <a:rPr lang="pt-BR" sz="1200" noProof="0" dirty="0">
                <a:highlight>
                  <a:srgbClr val="FFFFFF"/>
                </a:highlight>
              </a:rPr>
              <a:t> point </a:t>
            </a:r>
            <a:r>
              <a:rPr lang="pt-BR" sz="1200" noProof="0" dirty="0" err="1">
                <a:highlight>
                  <a:srgbClr val="FFFFFF"/>
                </a:highlight>
              </a:rPr>
              <a:t>on</a:t>
            </a:r>
            <a:r>
              <a:rPr lang="pt-BR" sz="1200" noProof="0" dirty="0">
                <a:highlight>
                  <a:srgbClr val="FFFFFF"/>
                </a:highlight>
              </a:rPr>
              <a:t> </a:t>
            </a:r>
            <a:r>
              <a:rPr lang="pt-BR" sz="1200" noProof="0" dirty="0" err="1">
                <a:highlight>
                  <a:srgbClr val="FFFFFF"/>
                </a:highlight>
              </a:rPr>
              <a:t>geometry</a:t>
            </a:r>
            <a:endParaRPr lang="pt-BR" sz="1000" b="1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 noProof="0" dirty="0"/>
              <a:t>V</a:t>
            </a:r>
            <a:r>
              <a:rPr lang="pt-BR" sz="1200" noProof="0" dirty="0"/>
              <a:t> = </a:t>
            </a:r>
            <a:r>
              <a:rPr lang="pt-BR" sz="1200" noProof="0" dirty="0" err="1"/>
              <a:t>normalized</a:t>
            </a:r>
            <a:r>
              <a:rPr lang="pt-BR" sz="1200" noProof="0" dirty="0"/>
              <a:t> vector </a:t>
            </a:r>
            <a:r>
              <a:rPr lang="pt-BR" sz="1200" noProof="0" dirty="0" err="1"/>
              <a:t>from</a:t>
            </a:r>
            <a:r>
              <a:rPr lang="pt-BR" sz="1200" noProof="0" dirty="0"/>
              <a:t> point </a:t>
            </a:r>
            <a:r>
              <a:rPr lang="pt-BR" sz="1200" noProof="0" dirty="0" err="1"/>
              <a:t>on</a:t>
            </a:r>
            <a:r>
              <a:rPr lang="pt-BR" sz="1200" noProof="0" dirty="0"/>
              <a:t> </a:t>
            </a:r>
            <a:r>
              <a:rPr lang="pt-BR" sz="1200" noProof="0" dirty="0" err="1"/>
              <a:t>geometry</a:t>
            </a:r>
            <a:r>
              <a:rPr lang="pt-BR" sz="1200" noProof="0" dirty="0"/>
              <a:t> </a:t>
            </a:r>
            <a:r>
              <a:rPr lang="pt-BR" sz="1200" noProof="0" dirty="0" err="1"/>
              <a:t>to</a:t>
            </a:r>
            <a:r>
              <a:rPr lang="pt-BR" sz="1200" noProof="0" dirty="0"/>
              <a:t> </a:t>
            </a:r>
            <a:r>
              <a:rPr lang="pt-BR" sz="1200" noProof="0" dirty="0" err="1"/>
              <a:t>viewer's</a:t>
            </a:r>
            <a:r>
              <a:rPr lang="pt-BR" sz="1200" noProof="0" dirty="0"/>
              <a:t> position</a:t>
            </a:r>
            <a:endParaRPr lang="pt-BR" sz="1200" i="1" noProof="0" dirty="0">
              <a:highlight>
                <a:srgbClr val="FFFFFF"/>
              </a:highlight>
            </a:endParaRPr>
          </a:p>
        </p:txBody>
      </p:sp>
      <p:sp>
        <p:nvSpPr>
          <p:cNvPr id="430" name="Google Shape;430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0" dirty="0"/>
              <a:t>Equação de Cores (padrão X3D simplificado)</a:t>
            </a:r>
          </a:p>
        </p:txBody>
      </p:sp>
      <p:sp>
        <p:nvSpPr>
          <p:cNvPr id="431" name="Google Shape;431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noProof="0" smtClean="0"/>
              <a:t>65</a:t>
            </a:fld>
            <a:endParaRPr lang="pt-BR" noProof="0" dirty="0"/>
          </a:p>
        </p:txBody>
      </p:sp>
      <p:sp>
        <p:nvSpPr>
          <p:cNvPr id="432" name="Google Shape;432;p54"/>
          <p:cNvSpPr txBox="1"/>
          <p:nvPr/>
        </p:nvSpPr>
        <p:spPr>
          <a:xfrm>
            <a:off x="806950" y="5408925"/>
            <a:ext cx="759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 noProof="0" dirty="0">
                <a:solidFill>
                  <a:schemeClr val="hlink"/>
                </a:solidFill>
                <a:hlinkClick r:id="rId3"/>
              </a:rPr>
              <a:t>https://www.web3d.org/documents/specifications/19775-1/V3.3/Part01/components/lighting.html</a:t>
            </a:r>
            <a:r>
              <a:rPr lang="pt-BR" sz="800" noProof="0" dirty="0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Mais da quinta (e última) parte do projeto 1</a:t>
            </a:r>
            <a:endParaRPr dirty="0"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  <p:sp>
        <p:nvSpPr>
          <p:cNvPr id="762" name="Google Shape;762;p74"/>
          <p:cNvSpPr/>
          <p:nvPr/>
        </p:nvSpPr>
        <p:spPr>
          <a:xfrm>
            <a:off x="285667" y="2399992"/>
            <a:ext cx="230511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difusos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sp>
        <p:nvSpPr>
          <p:cNvPr id="763" name="Google Shape;763;p74"/>
          <p:cNvSpPr/>
          <p:nvPr/>
        </p:nvSpPr>
        <p:spPr>
          <a:xfrm>
            <a:off x="2565712" y="5115192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sp>
        <p:nvSpPr>
          <p:cNvPr id="769" name="Google Shape;769;p74"/>
          <p:cNvSpPr/>
          <p:nvPr/>
        </p:nvSpPr>
        <p:spPr>
          <a:xfrm>
            <a:off x="2962910" y="2399992"/>
            <a:ext cx="274060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caixas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9F18C-B8F4-E3AD-52A1-432FB8B7A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50" y="861533"/>
            <a:ext cx="2305117" cy="1538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04EBB-5EBC-FC9C-963B-779C240FA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910" y="861532"/>
            <a:ext cx="2740606" cy="1538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F0998-4C59-3F36-5094-FE6B6208E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640" y="861532"/>
            <a:ext cx="2676374" cy="1538460"/>
          </a:xfrm>
          <a:prstGeom prst="rect">
            <a:avLst/>
          </a:prstGeom>
        </p:spPr>
      </p:pic>
      <p:sp>
        <p:nvSpPr>
          <p:cNvPr id="7" name="Google Shape;769;p74">
            <a:extLst>
              <a:ext uri="{FF2B5EF4-FFF2-40B4-BE49-F238E27FC236}">
                <a16:creationId xmlns:a16="http://schemas.microsoft.com/office/drawing/2014/main" id="{8FEDDB7B-3612-C19C-2DB4-BB81016EAD10}"/>
              </a:ext>
            </a:extLst>
          </p:cNvPr>
          <p:cNvSpPr/>
          <p:nvPr/>
        </p:nvSpPr>
        <p:spPr>
          <a:xfrm>
            <a:off x="6075640" y="2399992"/>
            <a:ext cx="267637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</a:rPr>
              <a:t>esferas</a:t>
            </a:r>
            <a:r>
              <a:rPr lang="pt-BR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.x3d</a:t>
            </a:r>
            <a:endParaRPr sz="1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Referências adicionais</a:t>
            </a:r>
          </a:p>
        </p:txBody>
      </p:sp>
      <p:sp>
        <p:nvSpPr>
          <p:cNvPr id="546" name="Google Shape;546;p6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u="sng" noProof="0" dirty="0">
                <a:solidFill>
                  <a:schemeClr val="hlink"/>
                </a:solidFill>
                <a:hlinkClick r:id="rId3"/>
              </a:rPr>
              <a:t>https://google.github.io/filament/Filament.md.html</a:t>
            </a:r>
            <a:endParaRPr lang="pt-BR" noProof="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pt-BR" noProof="0" dirty="0"/>
          </a:p>
        </p:txBody>
      </p:sp>
      <p:sp>
        <p:nvSpPr>
          <p:cNvPr id="547" name="Google Shape;547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68</a:t>
            </a:fld>
            <a:endParaRPr lang="pt-BR" noProof="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457200" y="49172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pt-BR" noProof="0" dirty="0"/>
              <a:t>Iluminação Global</a:t>
            </a:r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501529"/>
            <a:ext cx="8839199" cy="363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8886-2A73-793A-472D-7AB7D155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Iluminação no Espaço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BDAA-E636-5C56-E25B-887263947A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pic>
        <p:nvPicPr>
          <p:cNvPr id="6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D25D8CF7-9592-8046-6072-611693C72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37" y="1087259"/>
            <a:ext cx="8784326" cy="3765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34974D-24C0-AAE4-4276-38B129367BD1}"/>
              </a:ext>
            </a:extLst>
          </p:cNvPr>
          <p:cNvSpPr txBox="1"/>
          <p:nvPr/>
        </p:nvSpPr>
        <p:spPr>
          <a:xfrm>
            <a:off x="3484179" y="5210674"/>
            <a:ext cx="4587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Rogue One: A Star Wars Story Trailer (Official)</a:t>
            </a:r>
          </a:p>
          <a:p>
            <a:pPr algn="r"/>
            <a:r>
              <a:rPr lang="en-US" sz="1000" b="1" i="0" dirty="0">
                <a:solidFill>
                  <a:schemeClr val="tx1"/>
                </a:solidFill>
                <a:effectLst/>
                <a:latin typeface="Roboto" panose="02000000000000000000" pitchFamily="2" charset="0"/>
                <a:hlinkClick r:id="rId5"/>
              </a:rPr>
              <a:t>https://www.youtube.com/watch?v=frdj1zb9sMY</a:t>
            </a:r>
            <a:r>
              <a:rPr lang="en-US" sz="1000" b="1" dirty="0">
                <a:solidFill>
                  <a:schemeClr val="tx1"/>
                </a:solidFill>
                <a:latin typeface="Roboto" panose="02000000000000000000" pitchFamily="2" charset="0"/>
              </a:rPr>
              <a:t> </a:t>
            </a:r>
            <a:endParaRPr lang="en-US" sz="1000" b="1" i="0" dirty="0"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457200" y="4917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pt-BR" noProof="0" dirty="0"/>
              <a:t>Iluminação</a:t>
            </a:r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1"/>
          </p:nvPr>
        </p:nvSpPr>
        <p:spPr>
          <a:xfrm>
            <a:off x="457200" y="14859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100" noProof="0" dirty="0"/>
              <a:t>Iluminação global e </a:t>
            </a:r>
            <a:r>
              <a:rPr lang="pt-BR" sz="2100" noProof="0" dirty="0" err="1"/>
              <a:t>ray</a:t>
            </a:r>
            <a:r>
              <a:rPr lang="pt-BR" sz="2100" noProof="0" dirty="0"/>
              <a:t> </a:t>
            </a:r>
            <a:r>
              <a:rPr lang="pt-BR" sz="2100" noProof="0" dirty="0" err="1"/>
              <a:t>tracing</a:t>
            </a:r>
            <a:endParaRPr lang="pt-BR" sz="2100" noProof="0" dirty="0"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776" y="2343275"/>
            <a:ext cx="2553148" cy="2553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0101" y="2343176"/>
            <a:ext cx="3404467" cy="255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/>
        </p:nvSpPr>
        <p:spPr>
          <a:xfrm>
            <a:off x="773100" y="4947875"/>
            <a:ext cx="27285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100" u="sng" noProof="0" dirty="0">
                <a:solidFill>
                  <a:schemeClr val="hlink"/>
                </a:solidFill>
                <a:hlinkClick r:id="rId5"/>
              </a:rPr>
              <a:t>https://en.wikipedia.org/wiki/Cornell_box</a:t>
            </a:r>
            <a:endParaRPr lang="pt-BR" noProof="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6969-6CA3-7262-512F-AF01A7E91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7FC20-7C50-4B0A-B709-B47DC48F26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71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E3810-4A92-1F24-1D8B-A9641853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2" y="113717"/>
            <a:ext cx="4030886" cy="2903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F9086-B52D-F539-69EB-4061860F9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6199"/>
            <a:ext cx="3753866" cy="2918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45E0D-5A73-ACB2-312C-474B636D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3" y="3025036"/>
            <a:ext cx="3317160" cy="2537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02C90-415A-8E52-6D00-1C9FFB68B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779" y="2752344"/>
            <a:ext cx="3710747" cy="28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82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0240-94A8-AA05-FAED-DF1C2175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7FC9-EA1B-97BB-D609-4C1922306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F2C76-BC7E-ED15-7968-9C51A1750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72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B8781-2D3B-34D3-639A-14B029D8E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2" y="113717"/>
            <a:ext cx="3390548" cy="2703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B6D37-5335-F71F-DF5D-B3798863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248" y="113717"/>
            <a:ext cx="3008174" cy="2664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CEBDC-EE57-9495-09FC-E71CB893D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398" y="2892349"/>
            <a:ext cx="5405882" cy="27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40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1930C-FF53-4BF1-B82D-1A34C78E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3515D-E6A6-3A6C-B548-C273F0CAA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73</a:t>
            </a:fld>
            <a:endParaRPr lang="pt-B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00D7B-5129-2CEC-3FA3-2426DCBD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60400"/>
            <a:ext cx="62865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5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noProof="0" dirty="0"/>
              <a:t>Iluminação Local vs. Global</a:t>
            </a:r>
          </a:p>
        </p:txBody>
      </p:sp>
      <p:pic>
        <p:nvPicPr>
          <p:cNvPr id="241" name="Google Shape;24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47905"/>
            <a:ext cx="8229600" cy="3077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 descr="page19image23913888"/>
          <p:cNvPicPr preferRelativeResize="0"/>
          <p:nvPr/>
        </p:nvPicPr>
        <p:blipFill rotWithShape="1">
          <a:blip r:embed="rId3">
            <a:alphaModFix/>
          </a:blip>
          <a:srcRect l="5293" t="15630" r="5493" b="4439"/>
          <a:stretch/>
        </p:blipFill>
        <p:spPr>
          <a:xfrm>
            <a:off x="1226485" y="838985"/>
            <a:ext cx="6691029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2" name="Google Shape;122;p14"/>
          <p:cNvSpPr txBox="1">
            <a:spLocks noGrp="1"/>
          </p:cNvSpPr>
          <p:nvPr>
            <p:ph type="title"/>
          </p:nvPr>
        </p:nvSpPr>
        <p:spPr>
          <a:xfrm>
            <a:off x="46072" y="1391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noProof="0" dirty="0"/>
              <a:t>Percepções das Observações das Renderizações</a:t>
            </a:r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1"/>
          </p:nvPr>
        </p:nvSpPr>
        <p:spPr>
          <a:xfrm>
            <a:off x="1371478" y="1319752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noProof="0" dirty="0">
                <a:latin typeface="Arial"/>
                <a:ea typeface="Arial"/>
                <a:cs typeface="Arial"/>
                <a:sym typeface="Arial"/>
              </a:rPr>
              <a:t>brilhos especulares</a:t>
            </a:r>
            <a:endParaRPr lang="pt-BR" noProof="0" dirty="0"/>
          </a:p>
        </p:txBody>
      </p:sp>
      <p:sp>
        <p:nvSpPr>
          <p:cNvPr id="124" name="Google Shape;124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noProof="0" smtClean="0"/>
              <a:t>9</a:t>
            </a:fld>
            <a:endParaRPr lang="pt-BR" noProof="0" dirty="0"/>
          </a:p>
        </p:txBody>
      </p:sp>
      <p:sp>
        <p:nvSpPr>
          <p:cNvPr id="125" name="Google Shape;125;p14"/>
          <p:cNvSpPr txBox="1"/>
          <p:nvPr/>
        </p:nvSpPr>
        <p:spPr>
          <a:xfrm>
            <a:off x="1371478" y="2153221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t-BR" sz="20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reflexão difusa</a:t>
            </a:r>
            <a:endParaRPr lang="pt-BR" noProof="0" dirty="0"/>
          </a:p>
        </p:txBody>
      </p:sp>
      <p:sp>
        <p:nvSpPr>
          <p:cNvPr id="126" name="Google Shape;126;p14"/>
          <p:cNvSpPr txBox="1"/>
          <p:nvPr/>
        </p:nvSpPr>
        <p:spPr>
          <a:xfrm>
            <a:off x="1371478" y="2959108"/>
            <a:ext cx="2418097" cy="426288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2000" b="0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iluminação ambiente</a:t>
            </a:r>
            <a:endParaRPr lang="pt-BR" noProof="0" dirty="0"/>
          </a:p>
        </p:txBody>
      </p:sp>
      <p:cxnSp>
        <p:nvCxnSpPr>
          <p:cNvPr id="127" name="Google Shape;127;p14"/>
          <p:cNvCxnSpPr/>
          <p:nvPr/>
        </p:nvCxnSpPr>
        <p:spPr>
          <a:xfrm>
            <a:off x="3893270" y="1532896"/>
            <a:ext cx="201733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8" name="Google Shape;128;p14"/>
          <p:cNvCxnSpPr/>
          <p:nvPr/>
        </p:nvCxnSpPr>
        <p:spPr>
          <a:xfrm>
            <a:off x="3893270" y="2366365"/>
            <a:ext cx="2243579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9" name="Google Shape;129;p14"/>
          <p:cNvCxnSpPr/>
          <p:nvPr/>
        </p:nvCxnSpPr>
        <p:spPr>
          <a:xfrm>
            <a:off x="3893269" y="3160723"/>
            <a:ext cx="152714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2988</Words>
  <Application>Microsoft Macintosh PowerPoint</Application>
  <PresentationFormat>On-screen Show (16:10)</PresentationFormat>
  <Paragraphs>439</Paragraphs>
  <Slides>73</Slides>
  <Notes>69</Notes>
  <HiddenSlides>8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Verdana</vt:lpstr>
      <vt:lpstr>Courier New</vt:lpstr>
      <vt:lpstr>Roboto</vt:lpstr>
      <vt:lpstr>Arial</vt:lpstr>
      <vt:lpstr>Consolas</vt:lpstr>
      <vt:lpstr>Times New Roman</vt:lpstr>
      <vt:lpstr>Calibri</vt:lpstr>
      <vt:lpstr>Personalizar design</vt:lpstr>
      <vt:lpstr>PowerPoint Presentation</vt:lpstr>
      <vt:lpstr>Computação Gráfica</vt:lpstr>
      <vt:lpstr>O que vimos até agora</vt:lpstr>
      <vt:lpstr>Iluminação</vt:lpstr>
      <vt:lpstr>Quais outros efeitos existem?</vt:lpstr>
      <vt:lpstr>Quais outros efeitos existem?</vt:lpstr>
      <vt:lpstr>Iluminação no Espaço</vt:lpstr>
      <vt:lpstr>Iluminação Local vs. Global</vt:lpstr>
      <vt:lpstr>Percepções das Observações das Renderizações</vt:lpstr>
      <vt:lpstr>Revisão: Vetor Normal</vt:lpstr>
      <vt:lpstr>Da geometria: quando uma reta é perpendicular a um plano?</vt:lpstr>
      <vt:lpstr>Da geometria: quando uma reta é perpendicular a um plano?</vt:lpstr>
      <vt:lpstr>Qual a diferença entre os termos perpendicular, normal e ortogonal?</vt:lpstr>
      <vt:lpstr>Podemos usar as ideias desenvolvidas até aqui para escrever a equação de um plano!</vt:lpstr>
      <vt:lpstr>Qual é a condição para que um ponto genérico (x,y,z) pertença ao plano 𝛂?  </vt:lpstr>
      <vt:lpstr>PowerPoint Presentation</vt:lpstr>
      <vt:lpstr>Como obter o vetor normal a um plano a partir de dois vetores desse plano?</vt:lpstr>
      <vt:lpstr>EXEMPLO: Encontre um vetor normal ao plano determinado pelos pontos Po = (1,2,3), P1 = (0,1,1) e P2 = (-1,0,-2). </vt:lpstr>
      <vt:lpstr>E como determinar o vetor normal a uma superfície? </vt:lpstr>
      <vt:lpstr>E como determinar o vetor normal a uma superfície? </vt:lpstr>
      <vt:lpstr>Break</vt:lpstr>
      <vt:lpstr>Aplicação ao cálculo de iluminação</vt:lpstr>
      <vt:lpstr>Fontes de Luz</vt:lpstr>
      <vt:lpstr>Luz Pontual</vt:lpstr>
      <vt:lpstr>Decaimento da Luz Pontual</vt:lpstr>
      <vt:lpstr>Atenuação no X3D para luzes pontuais</vt:lpstr>
      <vt:lpstr>Luz Direcional</vt:lpstr>
      <vt:lpstr>Luz Spot</vt:lpstr>
      <vt:lpstr>Luz Ambiente</vt:lpstr>
      <vt:lpstr>O que são Materiais em Computação Gráfica</vt:lpstr>
      <vt:lpstr>Material: difuso</vt:lpstr>
      <vt:lpstr>Material: plástico</vt:lpstr>
      <vt:lpstr>Material: pintura semi-gloss vermelha</vt:lpstr>
      <vt:lpstr>Material: Tinta laca mística Ford</vt:lpstr>
      <vt:lpstr>Material: espelhado</vt:lpstr>
      <vt:lpstr>Material: dourado</vt:lpstr>
      <vt:lpstr>Propriedade dos Materiais</vt:lpstr>
      <vt:lpstr>Definindo Vetores Normais por Face</vt:lpstr>
      <vt:lpstr>Cálculo Local</vt:lpstr>
      <vt:lpstr>Reflexão Difusa</vt:lpstr>
      <vt:lpstr>Reflexão Difusa</vt:lpstr>
      <vt:lpstr>Superfície Perpendicular </vt:lpstr>
      <vt:lpstr>Propriedades Lambertianas (Difusas)</vt:lpstr>
      <vt:lpstr>Propriedades Lambertianas (Difusas)</vt:lpstr>
      <vt:lpstr>Reflexão Especular</vt:lpstr>
      <vt:lpstr>Reflexão Especular (Blinn / Phong)</vt:lpstr>
      <vt:lpstr>Reflexão Especular (Blinn / Phong)</vt:lpstr>
      <vt:lpstr>Reflexão Especular (Blinn / Phong)</vt:lpstr>
      <vt:lpstr>Região Saturada de Brilho</vt:lpstr>
      <vt:lpstr>Reflexão/Iluminação Ambiente</vt:lpstr>
      <vt:lpstr>Modelo de Reflexão Blinn-Phong</vt:lpstr>
      <vt:lpstr>Shading em Malhas de Triângulos</vt:lpstr>
      <vt:lpstr>Shading em Triângulos, Vértices e Pixels</vt:lpstr>
      <vt:lpstr>Shading em Triângulos, Vértices e Pixels</vt:lpstr>
      <vt:lpstr>Normais por Face</vt:lpstr>
      <vt:lpstr>Normais por Vértice</vt:lpstr>
      <vt:lpstr>Definindo Vetores Normais por Vértice</vt:lpstr>
      <vt:lpstr>Definindo Vetores Normais por Vértice</vt:lpstr>
      <vt:lpstr>Suavizando</vt:lpstr>
      <vt:lpstr>Smooth Shading</vt:lpstr>
      <vt:lpstr>Fragment Lighting</vt:lpstr>
      <vt:lpstr>X3D : Material</vt:lpstr>
      <vt:lpstr>Novos Nós X3D : NavigationInfo</vt:lpstr>
      <vt:lpstr>Novos Nós X3D : DirectionalLight</vt:lpstr>
      <vt:lpstr>Equação de Cores (padrão X3D simplificado)</vt:lpstr>
      <vt:lpstr>Mais da quinta (e última) parte do projeto 1</vt:lpstr>
      <vt:lpstr>PowerPoint Presentation</vt:lpstr>
      <vt:lpstr>Referências adicionais</vt:lpstr>
      <vt:lpstr>Iluminação Global</vt:lpstr>
      <vt:lpstr>Iluminação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29</cp:revision>
  <dcterms:modified xsi:type="dcterms:W3CDTF">2024-10-11T01:48:18Z</dcterms:modified>
</cp:coreProperties>
</file>