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1" r:id="rId1"/>
  </p:sldMasterIdLst>
  <p:notesMasterIdLst>
    <p:notesMasterId r:id="rId67"/>
  </p:notesMasterIdLst>
  <p:sldIdLst>
    <p:sldId id="256" r:id="rId2"/>
    <p:sldId id="257" r:id="rId3"/>
    <p:sldId id="315" r:id="rId4"/>
    <p:sldId id="316" r:id="rId5"/>
    <p:sldId id="317" r:id="rId6"/>
    <p:sldId id="318" r:id="rId7"/>
    <p:sldId id="319" r:id="rId8"/>
    <p:sldId id="320" r:id="rId9"/>
    <p:sldId id="321" r:id="rId10"/>
    <p:sldId id="322" r:id="rId11"/>
    <p:sldId id="327" r:id="rId12"/>
    <p:sldId id="323" r:id="rId13"/>
    <p:sldId id="324" r:id="rId14"/>
    <p:sldId id="325" r:id="rId15"/>
    <p:sldId id="312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69" r:id="rId28"/>
    <p:sldId id="270" r:id="rId29"/>
    <p:sldId id="271" r:id="rId30"/>
    <p:sldId id="272" r:id="rId31"/>
    <p:sldId id="273" r:id="rId32"/>
    <p:sldId id="274" r:id="rId33"/>
    <p:sldId id="275" r:id="rId34"/>
    <p:sldId id="276" r:id="rId35"/>
    <p:sldId id="277" r:id="rId36"/>
    <p:sldId id="278" r:id="rId37"/>
    <p:sldId id="279" r:id="rId38"/>
    <p:sldId id="280" r:id="rId39"/>
    <p:sldId id="281" r:id="rId40"/>
    <p:sldId id="282" r:id="rId41"/>
    <p:sldId id="313" r:id="rId42"/>
    <p:sldId id="283" r:id="rId43"/>
    <p:sldId id="284" r:id="rId44"/>
    <p:sldId id="285" r:id="rId45"/>
    <p:sldId id="286" r:id="rId46"/>
    <p:sldId id="287" r:id="rId47"/>
    <p:sldId id="288" r:id="rId48"/>
    <p:sldId id="289" r:id="rId49"/>
    <p:sldId id="290" r:id="rId50"/>
    <p:sldId id="291" r:id="rId51"/>
    <p:sldId id="292" r:id="rId52"/>
    <p:sldId id="293" r:id="rId53"/>
    <p:sldId id="326" r:id="rId54"/>
    <p:sldId id="294" r:id="rId55"/>
    <p:sldId id="295" r:id="rId56"/>
    <p:sldId id="296" r:id="rId57"/>
    <p:sldId id="297" r:id="rId58"/>
    <p:sldId id="298" r:id="rId59"/>
    <p:sldId id="299" r:id="rId60"/>
    <p:sldId id="300" r:id="rId61"/>
    <p:sldId id="301" r:id="rId62"/>
    <p:sldId id="314" r:id="rId63"/>
    <p:sldId id="308" r:id="rId64"/>
    <p:sldId id="309" r:id="rId65"/>
    <p:sldId id="310" r:id="rId66"/>
  </p:sldIdLst>
  <p:sldSz cx="9144000" cy="5715000" type="screen16x1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21CB12-293D-A5F4-6319-81502FBE3192}" v="22" dt="2024-08-29T02:08:42.397"/>
    <p1510:client id="{FEC0DE62-BB97-4149-A018-B2B5446D163D}" v="21" dt="2024-08-28T21:30:25.1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>
        <p:scale>
          <a:sx n="123" d="100"/>
          <a:sy n="123" d="100"/>
        </p:scale>
        <p:origin x="560" y="48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ciano Pereira Soares" userId="16c53e34-c952-423e-8700-c0525d23304f" providerId="ADAL" clId="{FEC0DE62-BB97-4149-A018-B2B5446D163D}"/>
    <pc:docChg chg="undo custSel addSld delSld modSld">
      <pc:chgData name="Luciano Pereira Soares" userId="16c53e34-c952-423e-8700-c0525d23304f" providerId="ADAL" clId="{FEC0DE62-BB97-4149-A018-B2B5446D163D}" dt="2024-08-28T21:42:28.060" v="78" actId="20577"/>
      <pc:docMkLst>
        <pc:docMk/>
      </pc:docMkLst>
      <pc:sldChg chg="mod modShow">
        <pc:chgData name="Luciano Pereira Soares" userId="16c53e34-c952-423e-8700-c0525d23304f" providerId="ADAL" clId="{FEC0DE62-BB97-4149-A018-B2B5446D163D}" dt="2024-08-28T21:20:58.504" v="43" actId="729"/>
        <pc:sldMkLst>
          <pc:docMk/>
          <pc:sldMk cId="0" sldId="267"/>
        </pc:sldMkLst>
      </pc:sldChg>
      <pc:sldChg chg="modSp mod">
        <pc:chgData name="Luciano Pereira Soares" userId="16c53e34-c952-423e-8700-c0525d23304f" providerId="ADAL" clId="{FEC0DE62-BB97-4149-A018-B2B5446D163D}" dt="2024-08-28T21:21:43.036" v="53" actId="20577"/>
        <pc:sldMkLst>
          <pc:docMk/>
          <pc:sldMk cId="0" sldId="268"/>
        </pc:sldMkLst>
        <pc:spChg chg="mod">
          <ac:chgData name="Luciano Pereira Soares" userId="16c53e34-c952-423e-8700-c0525d23304f" providerId="ADAL" clId="{FEC0DE62-BB97-4149-A018-B2B5446D163D}" dt="2024-08-28T21:21:43.036" v="53" actId="20577"/>
          <ac:spMkLst>
            <pc:docMk/>
            <pc:sldMk cId="0" sldId="268"/>
            <ac:spMk id="135" creationId="{00000000-0000-0000-0000-000000000000}"/>
          </ac:spMkLst>
        </pc:spChg>
      </pc:sldChg>
      <pc:sldChg chg="modSp mod">
        <pc:chgData name="Luciano Pereira Soares" userId="16c53e34-c952-423e-8700-c0525d23304f" providerId="ADAL" clId="{FEC0DE62-BB97-4149-A018-B2B5446D163D}" dt="2024-08-28T21:40:11.301" v="70" actId="20577"/>
        <pc:sldMkLst>
          <pc:docMk/>
          <pc:sldMk cId="0" sldId="308"/>
        </pc:sldMkLst>
        <pc:spChg chg="mod">
          <ac:chgData name="Luciano Pereira Soares" userId="16c53e34-c952-423e-8700-c0525d23304f" providerId="ADAL" clId="{FEC0DE62-BB97-4149-A018-B2B5446D163D}" dt="2024-08-28T21:40:11.301" v="70" actId="20577"/>
          <ac:spMkLst>
            <pc:docMk/>
            <pc:sldMk cId="0" sldId="308"/>
            <ac:spMk id="549" creationId="{00000000-0000-0000-0000-000000000000}"/>
          </ac:spMkLst>
        </pc:spChg>
      </pc:sldChg>
      <pc:sldChg chg="mod modShow">
        <pc:chgData name="Luciano Pereira Soares" userId="16c53e34-c952-423e-8700-c0525d23304f" providerId="ADAL" clId="{FEC0DE62-BB97-4149-A018-B2B5446D163D}" dt="2024-08-28T21:15:07.069" v="42" actId="729"/>
        <pc:sldMkLst>
          <pc:docMk/>
          <pc:sldMk cId="555602380" sldId="312"/>
        </pc:sldMkLst>
      </pc:sldChg>
      <pc:sldChg chg="mod modShow">
        <pc:chgData name="Luciano Pereira Soares" userId="16c53e34-c952-423e-8700-c0525d23304f" providerId="ADAL" clId="{FEC0DE62-BB97-4149-A018-B2B5446D163D}" dt="2024-08-28T20:47:15.428" v="3" actId="729"/>
        <pc:sldMkLst>
          <pc:docMk/>
          <pc:sldMk cId="991036553" sldId="317"/>
        </pc:sldMkLst>
      </pc:sldChg>
      <pc:sldChg chg="mod modShow">
        <pc:chgData name="Luciano Pereira Soares" userId="16c53e34-c952-423e-8700-c0525d23304f" providerId="ADAL" clId="{FEC0DE62-BB97-4149-A018-B2B5446D163D}" dt="2024-08-28T20:47:33.596" v="4" actId="729"/>
        <pc:sldMkLst>
          <pc:docMk/>
          <pc:sldMk cId="936920449" sldId="319"/>
        </pc:sldMkLst>
      </pc:sldChg>
      <pc:sldChg chg="modSp">
        <pc:chgData name="Luciano Pereira Soares" userId="16c53e34-c952-423e-8700-c0525d23304f" providerId="ADAL" clId="{FEC0DE62-BB97-4149-A018-B2B5446D163D}" dt="2024-08-28T20:49:17.248" v="22" actId="6549"/>
        <pc:sldMkLst>
          <pc:docMk/>
          <pc:sldMk cId="3907927219" sldId="320"/>
        </pc:sldMkLst>
        <pc:spChg chg="mod">
          <ac:chgData name="Luciano Pereira Soares" userId="16c53e34-c952-423e-8700-c0525d23304f" providerId="ADAL" clId="{FEC0DE62-BB97-4149-A018-B2B5446D163D}" dt="2024-08-28T20:49:17.248" v="22" actId="6549"/>
          <ac:spMkLst>
            <pc:docMk/>
            <pc:sldMk cId="3907927219" sldId="320"/>
            <ac:spMk id="366" creationId="{00000000-0000-0000-0000-000000000000}"/>
          </ac:spMkLst>
        </pc:spChg>
      </pc:sldChg>
      <pc:sldChg chg="modSp mod">
        <pc:chgData name="Luciano Pereira Soares" userId="16c53e34-c952-423e-8700-c0525d23304f" providerId="ADAL" clId="{FEC0DE62-BB97-4149-A018-B2B5446D163D}" dt="2024-08-28T21:30:13.759" v="55" actId="20577"/>
        <pc:sldMkLst>
          <pc:docMk/>
          <pc:sldMk cId="320353130" sldId="324"/>
        </pc:sldMkLst>
        <pc:spChg chg="mod">
          <ac:chgData name="Luciano Pereira Soares" userId="16c53e34-c952-423e-8700-c0525d23304f" providerId="ADAL" clId="{FEC0DE62-BB97-4149-A018-B2B5446D163D}" dt="2024-08-28T21:30:13.759" v="55" actId="20577"/>
          <ac:spMkLst>
            <pc:docMk/>
            <pc:sldMk cId="320353130" sldId="324"/>
            <ac:spMk id="351" creationId="{00000000-0000-0000-0000-000000000000}"/>
          </ac:spMkLst>
        </pc:spChg>
      </pc:sldChg>
      <pc:sldChg chg="addSp delSp modSp add del mod delAnim">
        <pc:chgData name="Luciano Pereira Soares" userId="16c53e34-c952-423e-8700-c0525d23304f" providerId="ADAL" clId="{FEC0DE62-BB97-4149-A018-B2B5446D163D}" dt="2024-08-28T20:57:34.708" v="41" actId="47"/>
        <pc:sldMkLst>
          <pc:docMk/>
          <pc:sldMk cId="639412695" sldId="326"/>
        </pc:sldMkLst>
        <pc:spChg chg="add mod">
          <ac:chgData name="Luciano Pereira Soares" userId="16c53e34-c952-423e-8700-c0525d23304f" providerId="ADAL" clId="{FEC0DE62-BB97-4149-A018-B2B5446D163D}" dt="2024-08-28T20:54:59.538" v="27" actId="688"/>
          <ac:spMkLst>
            <pc:docMk/>
            <pc:sldMk cId="639412695" sldId="326"/>
            <ac:spMk id="2" creationId="{693C05AB-40AA-5A2C-7E93-A502353DC1B5}"/>
          </ac:spMkLst>
        </pc:spChg>
        <pc:spChg chg="add mod">
          <ac:chgData name="Luciano Pereira Soares" userId="16c53e34-c952-423e-8700-c0525d23304f" providerId="ADAL" clId="{FEC0DE62-BB97-4149-A018-B2B5446D163D}" dt="2024-08-28T20:55:50.942" v="31" actId="1076"/>
          <ac:spMkLst>
            <pc:docMk/>
            <pc:sldMk cId="639412695" sldId="326"/>
            <ac:spMk id="3" creationId="{321B6D21-76CC-44D1-F2C7-0563BD04A853}"/>
          </ac:spMkLst>
        </pc:spChg>
        <pc:spChg chg="add mod">
          <ac:chgData name="Luciano Pereira Soares" userId="16c53e34-c952-423e-8700-c0525d23304f" providerId="ADAL" clId="{FEC0DE62-BB97-4149-A018-B2B5446D163D}" dt="2024-08-28T20:56:07.803" v="36" actId="1076"/>
          <ac:spMkLst>
            <pc:docMk/>
            <pc:sldMk cId="639412695" sldId="326"/>
            <ac:spMk id="4" creationId="{79B1233A-4C50-BD59-EFBC-8B2DFF3DBC8E}"/>
          </ac:spMkLst>
        </pc:spChg>
        <pc:spChg chg="add del mod">
          <ac:chgData name="Luciano Pereira Soares" userId="16c53e34-c952-423e-8700-c0525d23304f" providerId="ADAL" clId="{FEC0DE62-BB97-4149-A018-B2B5446D163D}" dt="2024-08-28T20:56:41.474" v="39" actId="478"/>
          <ac:spMkLst>
            <pc:docMk/>
            <pc:sldMk cId="639412695" sldId="326"/>
            <ac:spMk id="8" creationId="{B4CAB692-1D0E-8952-7B28-8C7A5350CD7E}"/>
          </ac:spMkLst>
        </pc:spChg>
        <pc:spChg chg="del">
          <ac:chgData name="Luciano Pereira Soares" userId="16c53e34-c952-423e-8700-c0525d23304f" providerId="ADAL" clId="{FEC0DE62-BB97-4149-A018-B2B5446D163D}" dt="2024-08-28T20:56:35.813" v="38" actId="478"/>
          <ac:spMkLst>
            <pc:docMk/>
            <pc:sldMk cId="639412695" sldId="326"/>
            <ac:spMk id="382" creationId="{00000000-0000-0000-0000-000000000000}"/>
          </ac:spMkLst>
        </pc:spChg>
        <pc:picChg chg="del mod">
          <ac:chgData name="Luciano Pereira Soares" userId="16c53e34-c952-423e-8700-c0525d23304f" providerId="ADAL" clId="{FEC0DE62-BB97-4149-A018-B2B5446D163D}" dt="2024-08-28T20:56:43.266" v="40" actId="478"/>
          <ac:picMkLst>
            <pc:docMk/>
            <pc:sldMk cId="639412695" sldId="326"/>
            <ac:picMk id="384" creationId="{00000000-0000-0000-0000-000000000000}"/>
          </ac:picMkLst>
        </pc:picChg>
        <pc:cxnChg chg="add">
          <ac:chgData name="Luciano Pereira Soares" userId="16c53e34-c952-423e-8700-c0525d23304f" providerId="ADAL" clId="{FEC0DE62-BB97-4149-A018-B2B5446D163D}" dt="2024-08-28T20:56:31.397" v="37" actId="11529"/>
          <ac:cxnSpMkLst>
            <pc:docMk/>
            <pc:sldMk cId="639412695" sldId="326"/>
            <ac:cxnSpMk id="6" creationId="{DE0342C6-C7C6-67EA-8027-CC0C5A06C40D}"/>
          </ac:cxnSpMkLst>
        </pc:cxnChg>
      </pc:sldChg>
      <pc:sldChg chg="del">
        <pc:chgData name="Luciano Pereira Soares" userId="16c53e34-c952-423e-8700-c0525d23304f" providerId="ADAL" clId="{FEC0DE62-BB97-4149-A018-B2B5446D163D}" dt="2024-08-28T20:46:35.693" v="0" actId="47"/>
        <pc:sldMkLst>
          <pc:docMk/>
          <pc:sldMk cId="840673582" sldId="326"/>
        </pc:sldMkLst>
      </pc:sldChg>
      <pc:sldChg chg="modSp add mod modShow">
        <pc:chgData name="Luciano Pereira Soares" userId="16c53e34-c952-423e-8700-c0525d23304f" providerId="ADAL" clId="{FEC0DE62-BB97-4149-A018-B2B5446D163D}" dt="2024-08-28T21:42:28.060" v="78" actId="20577"/>
        <pc:sldMkLst>
          <pc:docMk/>
          <pc:sldMk cId="2271211113" sldId="326"/>
        </pc:sldMkLst>
        <pc:spChg chg="mod">
          <ac:chgData name="Luciano Pereira Soares" userId="16c53e34-c952-423e-8700-c0525d23304f" providerId="ADAL" clId="{FEC0DE62-BB97-4149-A018-B2B5446D163D}" dt="2024-08-28T21:30:41.556" v="59" actId="20577"/>
          <ac:spMkLst>
            <pc:docMk/>
            <pc:sldMk cId="2271211113" sldId="326"/>
            <ac:spMk id="350" creationId="{00000000-0000-0000-0000-000000000000}"/>
          </ac:spMkLst>
        </pc:spChg>
        <pc:spChg chg="mod">
          <ac:chgData name="Luciano Pereira Soares" userId="16c53e34-c952-423e-8700-c0525d23304f" providerId="ADAL" clId="{FEC0DE62-BB97-4149-A018-B2B5446D163D}" dt="2024-08-28T21:42:28.060" v="78" actId="20577"/>
          <ac:spMkLst>
            <pc:docMk/>
            <pc:sldMk cId="2271211113" sldId="326"/>
            <ac:spMk id="351" creationId="{00000000-0000-0000-0000-000000000000}"/>
          </ac:spMkLst>
        </pc:spChg>
      </pc:sldChg>
      <pc:sldChg chg="del">
        <pc:chgData name="Luciano Pereira Soares" userId="16c53e34-c952-423e-8700-c0525d23304f" providerId="ADAL" clId="{FEC0DE62-BB97-4149-A018-B2B5446D163D}" dt="2024-08-28T20:46:37.425" v="1" actId="47"/>
        <pc:sldMkLst>
          <pc:docMk/>
          <pc:sldMk cId="1030703268" sldId="327"/>
        </pc:sldMkLst>
      </pc:sldChg>
      <pc:sldChg chg="del">
        <pc:chgData name="Luciano Pereira Soares" userId="16c53e34-c952-423e-8700-c0525d23304f" providerId="ADAL" clId="{FEC0DE62-BB97-4149-A018-B2B5446D163D}" dt="2024-08-28T20:46:38.687" v="2" actId="47"/>
        <pc:sldMkLst>
          <pc:docMk/>
          <pc:sldMk cId="2776590945" sldId="328"/>
        </pc:sldMkLst>
      </pc:sldChg>
    </pc:docChg>
  </pc:docChgLst>
  <pc:docChgLst>
    <pc:chgData name="Fabio Orfali" userId="S::fabioo1@insper.edu.br::3730b7a9-9dee-4645-b6eb-7377d594d9d3" providerId="AD" clId="Web-{8F21CB12-293D-A5F4-6319-81502FBE3192}"/>
    <pc:docChg chg="addSld modSld">
      <pc:chgData name="Fabio Orfali" userId="S::fabioo1@insper.edu.br::3730b7a9-9dee-4645-b6eb-7377d594d9d3" providerId="AD" clId="Web-{8F21CB12-293D-A5F4-6319-81502FBE3192}" dt="2024-08-29T02:08:42.100" v="19" actId="20577"/>
      <pc:docMkLst>
        <pc:docMk/>
      </pc:docMkLst>
      <pc:sldChg chg="modSp">
        <pc:chgData name="Fabio Orfali" userId="S::fabioo1@insper.edu.br::3730b7a9-9dee-4645-b6eb-7377d594d9d3" providerId="AD" clId="Web-{8F21CB12-293D-A5F4-6319-81502FBE3192}" dt="2024-08-29T02:08:10.505" v="17" actId="20577"/>
        <pc:sldMkLst>
          <pc:docMk/>
          <pc:sldMk cId="3907927219" sldId="320"/>
        </pc:sldMkLst>
        <pc:spChg chg="mod">
          <ac:chgData name="Fabio Orfali" userId="S::fabioo1@insper.edu.br::3730b7a9-9dee-4645-b6eb-7377d594d9d3" providerId="AD" clId="Web-{8F21CB12-293D-A5F4-6319-81502FBE3192}" dt="2024-08-29T02:08:10.505" v="17" actId="20577"/>
          <ac:spMkLst>
            <pc:docMk/>
            <pc:sldMk cId="3907927219" sldId="320"/>
            <ac:spMk id="366" creationId="{00000000-0000-0000-0000-000000000000}"/>
          </ac:spMkLst>
        </pc:spChg>
      </pc:sldChg>
      <pc:sldChg chg="modSp">
        <pc:chgData name="Fabio Orfali" userId="S::fabioo1@insper.edu.br::3730b7a9-9dee-4645-b6eb-7377d594d9d3" providerId="AD" clId="Web-{8F21CB12-293D-A5F4-6319-81502FBE3192}" dt="2024-08-29T02:08:42.100" v="19" actId="20577"/>
        <pc:sldMkLst>
          <pc:docMk/>
          <pc:sldMk cId="3793678523" sldId="321"/>
        </pc:sldMkLst>
        <pc:spChg chg="mod">
          <ac:chgData name="Fabio Orfali" userId="S::fabioo1@insper.edu.br::3730b7a9-9dee-4645-b6eb-7377d594d9d3" providerId="AD" clId="Web-{8F21CB12-293D-A5F4-6319-81502FBE3192}" dt="2024-08-29T02:08:42.100" v="19" actId="20577"/>
          <ac:spMkLst>
            <pc:docMk/>
            <pc:sldMk cId="3793678523" sldId="321"/>
            <ac:spMk id="376" creationId="{00000000-0000-0000-0000-000000000000}"/>
          </ac:spMkLst>
        </pc:spChg>
      </pc:sldChg>
      <pc:sldChg chg="addSp delSp modSp add replId delAnim">
        <pc:chgData name="Fabio Orfali" userId="S::fabioo1@insper.edu.br::3730b7a9-9dee-4645-b6eb-7377d594d9d3" providerId="AD" clId="Web-{8F21CB12-293D-A5F4-6319-81502FBE3192}" dt="2024-08-29T01:48:24.114" v="11" actId="1076"/>
        <pc:sldMkLst>
          <pc:docMk/>
          <pc:sldMk cId="1340164611" sldId="327"/>
        </pc:sldMkLst>
        <pc:spChg chg="add del mod">
          <ac:chgData name="Fabio Orfali" userId="S::fabioo1@insper.edu.br::3730b7a9-9dee-4645-b6eb-7377d594d9d3" providerId="AD" clId="Web-{8F21CB12-293D-A5F4-6319-81502FBE3192}" dt="2024-08-29T01:48:04.098" v="7"/>
          <ac:spMkLst>
            <pc:docMk/>
            <pc:sldMk cId="1340164611" sldId="327"/>
            <ac:spMk id="3" creationId="{91B89688-F1E3-0B50-F3EF-8F0567BA9517}"/>
          </ac:spMkLst>
        </pc:spChg>
        <pc:spChg chg="del">
          <ac:chgData name="Fabio Orfali" userId="S::fabioo1@insper.edu.br::3730b7a9-9dee-4645-b6eb-7377d594d9d3" providerId="AD" clId="Web-{8F21CB12-293D-A5F4-6319-81502FBE3192}" dt="2024-08-29T01:47:57.332" v="6"/>
          <ac:spMkLst>
            <pc:docMk/>
            <pc:sldMk cId="1340164611" sldId="327"/>
            <ac:spMk id="382" creationId="{00000000-0000-0000-0000-000000000000}"/>
          </ac:spMkLst>
        </pc:spChg>
        <pc:spChg chg="del">
          <ac:chgData name="Fabio Orfali" userId="S::fabioo1@insper.edu.br::3730b7a9-9dee-4645-b6eb-7377d594d9d3" providerId="AD" clId="Web-{8F21CB12-293D-A5F4-6319-81502FBE3192}" dt="2024-08-29T01:47:57.207" v="3"/>
          <ac:spMkLst>
            <pc:docMk/>
            <pc:sldMk cId="1340164611" sldId="327"/>
            <ac:spMk id="386" creationId="{00000000-0000-0000-0000-000000000000}"/>
          </ac:spMkLst>
        </pc:spChg>
        <pc:spChg chg="del">
          <ac:chgData name="Fabio Orfali" userId="S::fabioo1@insper.edu.br::3730b7a9-9dee-4645-b6eb-7377d594d9d3" providerId="AD" clId="Web-{8F21CB12-293D-A5F4-6319-81502FBE3192}" dt="2024-08-29T01:47:57.207" v="2"/>
          <ac:spMkLst>
            <pc:docMk/>
            <pc:sldMk cId="1340164611" sldId="327"/>
            <ac:spMk id="387" creationId="{00000000-0000-0000-0000-000000000000}"/>
          </ac:spMkLst>
        </pc:spChg>
        <pc:spChg chg="del">
          <ac:chgData name="Fabio Orfali" userId="S::fabioo1@insper.edu.br::3730b7a9-9dee-4645-b6eb-7377d594d9d3" providerId="AD" clId="Web-{8F21CB12-293D-A5F4-6319-81502FBE3192}" dt="2024-08-29T01:47:57.207" v="1"/>
          <ac:spMkLst>
            <pc:docMk/>
            <pc:sldMk cId="1340164611" sldId="327"/>
            <ac:spMk id="388" creationId="{00000000-0000-0000-0000-000000000000}"/>
          </ac:spMkLst>
        </pc:spChg>
        <pc:picChg chg="add mod">
          <ac:chgData name="Fabio Orfali" userId="S::fabioo1@insper.edu.br::3730b7a9-9dee-4645-b6eb-7377d594d9d3" providerId="AD" clId="Web-{8F21CB12-293D-A5F4-6319-81502FBE3192}" dt="2024-08-29T01:48:24.114" v="11" actId="1076"/>
          <ac:picMkLst>
            <pc:docMk/>
            <pc:sldMk cId="1340164611" sldId="327"/>
            <ac:picMk id="4" creationId="{595D899D-61BA-59F8-773D-5A9B3038A7FF}"/>
          </ac:picMkLst>
        </pc:picChg>
        <pc:picChg chg="del">
          <ac:chgData name="Fabio Orfali" userId="S::fabioo1@insper.edu.br::3730b7a9-9dee-4645-b6eb-7377d594d9d3" providerId="AD" clId="Web-{8F21CB12-293D-A5F4-6319-81502FBE3192}" dt="2024-08-29T01:47:57.207" v="5"/>
          <ac:picMkLst>
            <pc:docMk/>
            <pc:sldMk cId="1340164611" sldId="327"/>
            <ac:picMk id="383" creationId="{00000000-0000-0000-0000-000000000000}"/>
          </ac:picMkLst>
        </pc:picChg>
        <pc:picChg chg="del">
          <ac:chgData name="Fabio Orfali" userId="S::fabioo1@insper.edu.br::3730b7a9-9dee-4645-b6eb-7377d594d9d3" providerId="AD" clId="Web-{8F21CB12-293D-A5F4-6319-81502FBE3192}" dt="2024-08-29T01:47:57.207" v="4"/>
          <ac:picMkLst>
            <pc:docMk/>
            <pc:sldMk cId="1340164611" sldId="327"/>
            <ac:picMk id="384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gebra.org/m/jahqnjmk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e76818f0e4_2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9" name="Google Shape;379;ge76818f0e4_2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ge76818f0e4_2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50040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e76818f0e4_2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9" name="Google Shape;379;ge76818f0e4_2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ge76818f0e4_2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25665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e76818f0e4_6_8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1" name="Google Shape;391;ge76818f0e4_6_8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ge76818f0e4_6_8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90067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e98ab1d25f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e98ab1d25f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Levamos 40 minutos com a turma (2021.2)</a:t>
            </a:r>
            <a:endParaRPr/>
          </a:p>
        </p:txBody>
      </p:sp>
      <p:sp>
        <p:nvSpPr>
          <p:cNvPr id="348" name="Google Shape;348;ge98ab1d25f_0_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66100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e76818f0e4_2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2" name="Google Shape;412;ge76818f0e4_2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ge76818f0e4_2_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38507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e76818f0e4_2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Bresenham no GeoGebra: </a:t>
            </a:r>
            <a:r>
              <a:rPr lang="pt-BR" u="sng">
                <a:solidFill>
                  <a:schemeClr val="hlink"/>
                </a:solidFill>
                <a:hlinkClick r:id="rId3"/>
              </a:rPr>
              <a:t>https://www.geogebra.org/m/jahqnjmk</a:t>
            </a:r>
            <a:r>
              <a:rPr lang="pt-BR"/>
              <a:t> </a:t>
            </a:r>
            <a:endParaRPr/>
          </a:p>
        </p:txBody>
      </p:sp>
      <p:sp>
        <p:nvSpPr>
          <p:cNvPr id="557" name="Google Shape;557;ge76818f0e4_2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10437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eeb12acbc0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eeb12acbc0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https://en.wikipedia.org/wiki/Paradiesg%C3%A4rtlein</a:t>
            </a:r>
            <a:endParaRPr/>
          </a:p>
        </p:txBody>
      </p:sp>
      <p:sp>
        <p:nvSpPr>
          <p:cNvPr id="66" name="Google Shape;66;geeb12acbc0_0_1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gedb824982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" name="Google Shape;35;gedb824982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eeb12acbc0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eeb12acbc0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geeb12acbc0_0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ebb1a0005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ebb1a00057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gebb1a00057_0_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" name="Google Shape;114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0" name="Google Shape;310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Objeto 3D</a:t>
            </a:r>
            <a:endParaRPr/>
          </a:p>
        </p:txBody>
      </p:sp>
      <p:sp>
        <p:nvSpPr>
          <p:cNvPr id="311" name="Google Shape;311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43895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center of projection</a:t>
            </a:r>
            <a:endParaRPr/>
          </a:p>
        </p:txBody>
      </p:sp>
      <p:sp>
        <p:nvSpPr>
          <p:cNvPr id="229" name="Google Shape;229;p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8" name="Google Shape;238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center of projection</a:t>
            </a:r>
            <a:endParaRPr/>
          </a:p>
        </p:txBody>
      </p:sp>
      <p:sp>
        <p:nvSpPr>
          <p:cNvPr id="239" name="Google Shape;239;p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38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e76818f0e4_6_7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2" name="Google Shape;322;ge76818f0e4_6_7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https://www.matrise.no/wp-content/uploads/2018/06/B355A41E-4528-4118-8C66-30EBA9A443C3.jpeg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plural camerae obscurae or </a:t>
            </a:r>
            <a:r>
              <a:rPr lang="pt-BR" sz="12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camera obscuras</a:t>
            </a:r>
            <a:r>
              <a:rPr lang="pt-BR" sz="12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from </a:t>
            </a:r>
            <a:r>
              <a:rPr lang="pt-BR" sz="12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Latin camera obscūra</a:t>
            </a:r>
            <a:r>
              <a:rPr lang="pt-BR" sz="12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endParaRPr/>
          </a:p>
        </p:txBody>
      </p:sp>
      <p:sp>
        <p:nvSpPr>
          <p:cNvPr id="323" name="Google Shape;323;ge76818f0e4_6_79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05747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eeb12acbc0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geeb12acbc0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512011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ebb1a0005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ebb1a0005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gebb1a00057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43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7" name="Google Shape;297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44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ed4d4486d7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1" name="Google Shape;311;ged4d4486d7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ged4d4486d7_0_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45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eeb12acbc0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geeb12acbc0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2" name="Google Shape;342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48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e76818f0e4_2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ge76818f0e4_2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011746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e98ab1d25f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e98ab1d25f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Levamos 40 minutos com a turma (2021.2)</a:t>
            </a:r>
            <a:endParaRPr/>
          </a:p>
        </p:txBody>
      </p:sp>
      <p:sp>
        <p:nvSpPr>
          <p:cNvPr id="348" name="Google Shape;348;ge98ab1d25f_0_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257899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e90e4e18cf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ge90e4e18cf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e90e4e18cf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ge90e4e18cf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e90e4e18cf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1" name="Google Shape;421;ge90e4e18cf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ge90e4e18cf_0_16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56</a:t>
            </a:fld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e90e4e18cf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3" name="Google Shape;433;ge90e4e18cf_0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http://danceswithcode.net/engineeringnotes/quaternions/quaternions.html</a:t>
            </a:r>
            <a:endParaRPr/>
          </a:p>
        </p:txBody>
      </p:sp>
      <p:sp>
        <p:nvSpPr>
          <p:cNvPr id="434" name="Google Shape;434;ge90e4e18cf_0_27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57</a:t>
            </a:fld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e90e4e18cf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ge90e4e18cf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eeb12acbc0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eeb12acbc0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geeb12acbc0_0_1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59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e98ab1d25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ge98ab1d25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1889991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e90e4e18cf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ge90e4e18cf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e90e4e18cf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ge90e4e18cf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e90e4e18cf_0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ge90e4e18cf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e6e343e50e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ge6e343e50e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e90e4e18cf_0_3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ge90e4e18cf_0_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e98ab1d25f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5" name="Google Shape;355;ge98ab1d25f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https://docplayer.com.br/docs-images/106/171641750/images/5-0.jpg</a:t>
            </a:r>
            <a:endParaRPr/>
          </a:p>
        </p:txBody>
      </p:sp>
      <p:sp>
        <p:nvSpPr>
          <p:cNvPr id="356" name="Google Shape;356;ge98ab1d25f_0_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79674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e98ab1d25f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ge98ab1d25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9758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e98ab1d25f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ge98ab1d25f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6837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>
  <p:cSld name="Título e conteúd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pic>
        <p:nvPicPr>
          <p:cNvPr id="15" name="Google Shape;15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94" y="-1"/>
            <a:ext cx="9123426" cy="684684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 txBox="1">
            <a:spLocks noGrp="1"/>
          </p:cNvSpPr>
          <p:nvPr>
            <p:ph type="body" idx="1"/>
          </p:nvPr>
        </p:nvSpPr>
        <p:spPr>
          <a:xfrm>
            <a:off x="966787" y="2262188"/>
            <a:ext cx="7343775" cy="595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2"/>
          </p:nvPr>
        </p:nvSpPr>
        <p:spPr>
          <a:xfrm>
            <a:off x="966787" y="2857501"/>
            <a:ext cx="7343775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ts val="1667"/>
              <a:buFont typeface="Arial"/>
              <a:buNone/>
              <a:defRPr sz="16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body" idx="3"/>
          </p:nvPr>
        </p:nvSpPr>
        <p:spPr>
          <a:xfrm>
            <a:off x="900112" y="5296958"/>
            <a:ext cx="7343775" cy="198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spcBef>
                <a:spcPts val="233"/>
              </a:spcBef>
              <a:spcAft>
                <a:spcPts val="0"/>
              </a:spcAft>
              <a:buClr>
                <a:schemeClr val="lt1"/>
              </a:buClr>
              <a:buSzPts val="1167"/>
              <a:buFont typeface="Arial"/>
              <a:buNone/>
              <a:defRPr sz="11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67"/>
              <a:buFont typeface="Verdana"/>
              <a:buNone/>
              <a:defRPr sz="2667" b="0" i="0" u="none" strike="noStrike" cap="none">
                <a:solidFill>
                  <a:srgbClr val="C000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311700" y="494472"/>
            <a:ext cx="8520600" cy="6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311700" y="1280528"/>
            <a:ext cx="8520600" cy="37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 descr="fundo_ppt1_ok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4000" y="0"/>
            <a:ext cx="7620000" cy="5715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kahoot.it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uclidinflorence.wordpress.com/exhibition-catalog/albertis-de-pittura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t3Cdq0qOns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web3d.org/documents/specifications/19775-1/V3.0/Part01/components/group.html#Transform" TargetMode="Externa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web3d.org/documents/specifications/19775-1/V3.3/Part01/components/navigation.html#Viewpoint" TargetMode="External"/><Relationship Id="rId4" Type="http://schemas.openxmlformats.org/officeDocument/2006/relationships/hyperlink" Target="https://www.web3d.org/documents/specifications/19775-1/V3.3/Part01/components/navigation.html#X3DViewpointNode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b3d.org/documents/specifications/19775-1/V3.3/Part01/components/rendering.html#Coordinate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b3d.org/documents/specifications/19775-1/V3.3/Part01/components/rendering.html#TriangleSet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https://x3dgraphics.com/examples/X3dForWebAuthors/Chapter13GeometryTrianglesQuadrilaterals/TriangleSetExampleIndex.html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lpsoares/Renderizador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psoares.github.io/ComputacaoGrafica/" TargetMode="Externa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ratchapixel.com/lessons/3d-basic-rendering/perspective-and-orthographic-projection-matrix/opengl-perspective-projection-matrix" TargetMode="Externa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s.umd.edu/~zwicker/courses/computergraphics/03_Projection.pdf" TargetMode="External"/><Relationship Id="rId4" Type="http://schemas.openxmlformats.org/officeDocument/2006/relationships/hyperlink" Target="https://www.scratchapixel.com/lessons/3d-basic-rendering/perspective-and-orthographic-projection-matrix/projection-matrices-what-you-need-to-know-first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966787" y="2262188"/>
            <a:ext cx="7343775" cy="595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Verdana"/>
              <a:buNone/>
            </a:pPr>
            <a:r>
              <a:rPr lang="pt-BR"/>
              <a:t>Computação Gráfica</a:t>
            </a:r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966787" y="2857501"/>
            <a:ext cx="7343775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Verdana"/>
              <a:buNone/>
            </a:pPr>
            <a:r>
              <a:rPr lang="pt-BR" dirty="0"/>
              <a:t>Aula 6: Projeções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43"/>
          <p:cNvSpPr txBox="1">
            <a:spLocks noGrp="1"/>
          </p:cNvSpPr>
          <p:nvPr>
            <p:ph type="body" idx="1"/>
          </p:nvPr>
        </p:nvSpPr>
        <p:spPr>
          <a:xfrm>
            <a:off x="390550" y="838975"/>
            <a:ext cx="8428200" cy="4762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dirty="0"/>
              <a:t>Onde exatamente um ponto </a:t>
            </a:r>
            <a:r>
              <a:rPr lang="pt-BR" dirty="0" err="1"/>
              <a:t>P</a:t>
            </a:r>
            <a:r>
              <a:rPr lang="pt-BR" dirty="0"/>
              <a:t>(</a:t>
            </a:r>
            <a:r>
              <a:rPr lang="pt-BR" dirty="0" err="1"/>
              <a:t>x,y,z</a:t>
            </a:r>
            <a:r>
              <a:rPr lang="pt-BR" dirty="0"/>
              <a:t>) vai aparecer na imagem?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dirty="0"/>
              <a:t>Vamos chamar o ponto na imagem como </a:t>
            </a:r>
            <a:r>
              <a:rPr lang="pt-BR" dirty="0" err="1"/>
              <a:t>P</a:t>
            </a:r>
            <a:r>
              <a:rPr lang="pt-BR" dirty="0"/>
              <a:t>’ (</a:t>
            </a:r>
            <a:r>
              <a:rPr lang="pt-BR" dirty="0" err="1"/>
              <a:t>u,v</a:t>
            </a:r>
            <a:r>
              <a:rPr lang="pt-BR" dirty="0"/>
              <a:t>)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dirty="0"/>
              <a:t>Perceba a semelhança de triângulos:</a:t>
            </a:r>
            <a:endParaRPr dirty="0"/>
          </a:p>
          <a:p>
            <a:pPr marL="213750" lvl="0" indent="-213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pt-BR" sz="1600" dirty="0"/>
              <a:t>Assumindo a câmera estar alinhada ao eixo </a:t>
            </a:r>
            <a:r>
              <a:rPr lang="pt-BR" sz="1600" dirty="0" err="1"/>
              <a:t>Z</a:t>
            </a:r>
            <a:endParaRPr dirty="0"/>
          </a:p>
          <a:p>
            <a:pPr marL="213750" lvl="0" indent="-213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pt-BR" sz="1600" dirty="0"/>
              <a:t>Logo </a:t>
            </a:r>
            <a:r>
              <a:rPr lang="pt-BR" sz="1600" dirty="0" err="1"/>
              <a:t>v</a:t>
            </a:r>
            <a:r>
              <a:rPr lang="pt-BR" sz="1600" dirty="0"/>
              <a:t>/</a:t>
            </a:r>
            <a:r>
              <a:rPr lang="pt-BR" sz="1600" dirty="0" err="1"/>
              <a:t>d</a:t>
            </a:r>
            <a:r>
              <a:rPr lang="pt-BR" sz="1600" dirty="0"/>
              <a:t> = </a:t>
            </a:r>
            <a:r>
              <a:rPr lang="pt-BR" sz="1600" dirty="0" err="1"/>
              <a:t>y</a:t>
            </a:r>
            <a:r>
              <a:rPr lang="pt-BR" sz="1600" dirty="0"/>
              <a:t>/</a:t>
            </a:r>
            <a:r>
              <a:rPr lang="pt-BR" sz="1600" dirty="0" err="1"/>
              <a:t>z</a:t>
            </a:r>
            <a:r>
              <a:rPr lang="pt-BR" sz="1600" dirty="0"/>
              <a:t>, assim o deslocamento vertical da imagem (</a:t>
            </a:r>
            <a:r>
              <a:rPr lang="pt-BR" sz="1600" dirty="0" err="1"/>
              <a:t>v</a:t>
            </a:r>
            <a:r>
              <a:rPr lang="pt-BR" sz="1600" dirty="0"/>
              <a:t>) é igual a </a:t>
            </a:r>
            <a:r>
              <a:rPr lang="pt-BR" sz="1600" dirty="0" err="1"/>
              <a:t>d.y</a:t>
            </a:r>
            <a:r>
              <a:rPr lang="pt-BR" sz="1600" dirty="0"/>
              <a:t>/</a:t>
            </a:r>
            <a:r>
              <a:rPr lang="pt-BR" sz="1600" dirty="0" err="1"/>
              <a:t>z</a:t>
            </a:r>
            <a:endParaRPr lang="pt-BR" sz="1600" dirty="0"/>
          </a:p>
          <a:p>
            <a:pPr marL="213750" lvl="0" indent="-213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pt-BR" sz="1600" dirty="0"/>
              <a:t>Se simplificarmos </a:t>
            </a:r>
            <a:r>
              <a:rPr lang="pt-BR" sz="1600" dirty="0" err="1"/>
              <a:t>d</a:t>
            </a:r>
            <a:r>
              <a:rPr lang="pt-BR" sz="1600" dirty="0"/>
              <a:t>=1, então </a:t>
            </a:r>
            <a:r>
              <a:rPr lang="pt-BR" sz="1600" dirty="0" err="1"/>
              <a:t>v</a:t>
            </a:r>
            <a:r>
              <a:rPr lang="pt-BR" sz="1600" dirty="0"/>
              <a:t> = </a:t>
            </a:r>
            <a:r>
              <a:rPr lang="pt-BR" sz="1600" dirty="0" err="1"/>
              <a:t>y</a:t>
            </a:r>
            <a:r>
              <a:rPr lang="pt-BR" sz="1600" dirty="0"/>
              <a:t>/</a:t>
            </a:r>
            <a:r>
              <a:rPr lang="pt-BR" sz="1600" dirty="0" err="1"/>
              <a:t>z</a:t>
            </a:r>
            <a:endParaRPr sz="1600" dirty="0"/>
          </a:p>
          <a:p>
            <a:pPr marL="213750" lvl="0" indent="-213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pt-BR" sz="1600" dirty="0"/>
              <a:t>Da mesma forma na horizontal (</a:t>
            </a:r>
            <a:r>
              <a:rPr lang="pt-BR" sz="1600" dirty="0" err="1"/>
              <a:t>u</a:t>
            </a:r>
            <a:r>
              <a:rPr lang="pt-BR" sz="1600" dirty="0"/>
              <a:t>) a coordenada vale </a:t>
            </a:r>
            <a:r>
              <a:rPr lang="pt-BR" sz="1600" dirty="0" err="1"/>
              <a:t>x</a:t>
            </a:r>
            <a:r>
              <a:rPr lang="pt-BR" sz="1600" dirty="0"/>
              <a:t>/</a:t>
            </a:r>
            <a:r>
              <a:rPr lang="pt-BR" sz="1600" dirty="0" err="1"/>
              <a:t>z</a:t>
            </a:r>
            <a:endParaRPr sz="1600" dirty="0"/>
          </a:p>
        </p:txBody>
      </p:sp>
      <p:sp>
        <p:nvSpPr>
          <p:cNvPr id="385" name="Google Shape;385;p4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Projeção Perspectiva : Visão Lateral</a:t>
            </a:r>
            <a:endParaRPr/>
          </a:p>
        </p:txBody>
      </p:sp>
      <p:sp>
        <p:nvSpPr>
          <p:cNvPr id="386" name="Google Shape;386;p4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381495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10</a:t>
            </a:fld>
            <a:endParaRPr/>
          </a:p>
        </p:txBody>
      </p:sp>
      <p:pic>
        <p:nvPicPr>
          <p:cNvPr id="2" name="Picture 4" descr="Empty Box Images – Browse 979,366 Stock Photos, Vectors, and Video | Adobe  Stock">
            <a:extLst>
              <a:ext uri="{FF2B5EF4-FFF2-40B4-BE49-F238E27FC236}">
                <a16:creationId xmlns:a16="http://schemas.microsoft.com/office/drawing/2014/main" id="{D232BF1E-4E2D-9353-6D38-66889EE1E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16" y="1861478"/>
            <a:ext cx="2530351" cy="186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ultiply 2">
            <a:extLst>
              <a:ext uri="{FF2B5EF4-FFF2-40B4-BE49-F238E27FC236}">
                <a16:creationId xmlns:a16="http://schemas.microsoft.com/office/drawing/2014/main" id="{FCDDD5F1-AFE2-D763-6BE3-136F24398988}"/>
              </a:ext>
            </a:extLst>
          </p:cNvPr>
          <p:cNvSpPr/>
          <p:nvPr/>
        </p:nvSpPr>
        <p:spPr>
          <a:xfrm>
            <a:off x="945134" y="3191747"/>
            <a:ext cx="171492" cy="165367"/>
          </a:xfrm>
          <a:prstGeom prst="mathMultiply">
            <a:avLst/>
          </a:prstGeom>
          <a:solidFill>
            <a:srgbClr val="FFFF00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Exquisite Butterfly PNG Image Create Stunning Art with Clarity | PNG Prompt">
            <a:extLst>
              <a:ext uri="{FF2B5EF4-FFF2-40B4-BE49-F238E27FC236}">
                <a16:creationId xmlns:a16="http://schemas.microsoft.com/office/drawing/2014/main" id="{8BF5AC32-1A23-7E0F-722E-819F0C60F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981" y="1474672"/>
            <a:ext cx="1910377" cy="191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ultiply 4">
            <a:extLst>
              <a:ext uri="{FF2B5EF4-FFF2-40B4-BE49-F238E27FC236}">
                <a16:creationId xmlns:a16="http://schemas.microsoft.com/office/drawing/2014/main" id="{58ADCF1E-4769-53A5-A1D9-63B8E179C751}"/>
              </a:ext>
            </a:extLst>
          </p:cNvPr>
          <p:cNvSpPr/>
          <p:nvPr/>
        </p:nvSpPr>
        <p:spPr>
          <a:xfrm>
            <a:off x="6843860" y="1941922"/>
            <a:ext cx="263951" cy="254523"/>
          </a:xfrm>
          <a:prstGeom prst="mathMultiply">
            <a:avLst/>
          </a:prstGeom>
          <a:solidFill>
            <a:srgbClr val="FFFF00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387;p43">
            <a:extLst>
              <a:ext uri="{FF2B5EF4-FFF2-40B4-BE49-F238E27FC236}">
                <a16:creationId xmlns:a16="http://schemas.microsoft.com/office/drawing/2014/main" id="{C9631F2D-A1D8-5C66-B3A4-BA7041581907}"/>
              </a:ext>
            </a:extLst>
          </p:cNvPr>
          <p:cNvSpPr/>
          <p:nvPr/>
        </p:nvSpPr>
        <p:spPr>
          <a:xfrm rot="-5400000">
            <a:off x="66016" y="2159746"/>
            <a:ext cx="9894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Imagem</a:t>
            </a:r>
            <a:r>
              <a:rPr lang="pt-BR" sz="1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</p:txBody>
      </p:sp>
      <p:sp>
        <p:nvSpPr>
          <p:cNvPr id="7" name="Google Shape;388;p43">
            <a:extLst>
              <a:ext uri="{FF2B5EF4-FFF2-40B4-BE49-F238E27FC236}">
                <a16:creationId xmlns:a16="http://schemas.microsoft.com/office/drawing/2014/main" id="{52F62129-9A3C-1875-5ABC-8F9B3DD246E6}"/>
              </a:ext>
            </a:extLst>
          </p:cNvPr>
          <p:cNvSpPr/>
          <p:nvPr/>
        </p:nvSpPr>
        <p:spPr>
          <a:xfrm>
            <a:off x="7516764" y="3167637"/>
            <a:ext cx="1190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Objeto 3D   </a:t>
            </a:r>
            <a:endParaRPr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F2F3D51-55C7-76A2-A04C-C5E6C6A47EC4}"/>
              </a:ext>
            </a:extLst>
          </p:cNvPr>
          <p:cNvCxnSpPr>
            <a:cxnSpLocks/>
          </p:cNvCxnSpPr>
          <p:nvPr/>
        </p:nvCxnSpPr>
        <p:spPr>
          <a:xfrm flipV="1">
            <a:off x="3303767" y="2078125"/>
            <a:ext cx="3681495" cy="7356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1ACA9EA7-BD94-BCF0-A128-C402E4F8C384}"/>
              </a:ext>
            </a:extLst>
          </p:cNvPr>
          <p:cNvSpPr/>
          <p:nvPr/>
        </p:nvSpPr>
        <p:spPr>
          <a:xfrm>
            <a:off x="3054285" y="2809191"/>
            <a:ext cx="94268" cy="9426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899D780-3AEE-892B-2678-59FDE879DE9D}"/>
              </a:ext>
            </a:extLst>
          </p:cNvPr>
          <p:cNvCxnSpPr/>
          <p:nvPr/>
        </p:nvCxnSpPr>
        <p:spPr>
          <a:xfrm flipV="1">
            <a:off x="1032186" y="2857500"/>
            <a:ext cx="2062842" cy="4122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3D86967-6EF6-BC0E-6001-ACC1A6DBA468}"/>
              </a:ext>
            </a:extLst>
          </p:cNvPr>
          <p:cNvCxnSpPr>
            <a:cxnSpLocks/>
          </p:cNvCxnSpPr>
          <p:nvPr/>
        </p:nvCxnSpPr>
        <p:spPr>
          <a:xfrm flipV="1">
            <a:off x="1032186" y="2845510"/>
            <a:ext cx="5924795" cy="394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8896D89-9111-E9F0-CA74-EDCB57E2AD13}"/>
              </a:ext>
            </a:extLst>
          </p:cNvPr>
          <p:cNvSpPr txBox="1"/>
          <p:nvPr/>
        </p:nvSpPr>
        <p:spPr>
          <a:xfrm>
            <a:off x="6326490" y="1663720"/>
            <a:ext cx="8554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noProof="1"/>
              <a:t>P(</a:t>
            </a:r>
            <a:r>
              <a:rPr lang="pt-BR" i="1" noProof="1">
                <a:latin typeface="Palatino Linotype" panose="0204050205050503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x,y,z</a:t>
            </a:r>
            <a:r>
              <a:rPr lang="pt-BR" noProof="1"/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F5D0A5-0737-F467-512C-3760CF3A04EB}"/>
              </a:ext>
            </a:extLst>
          </p:cNvPr>
          <p:cNvSpPr txBox="1"/>
          <p:nvPr/>
        </p:nvSpPr>
        <p:spPr>
          <a:xfrm>
            <a:off x="773416" y="3332059"/>
            <a:ext cx="8554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noProof="1">
                <a:solidFill>
                  <a:schemeClr val="tx1"/>
                </a:solidFill>
                <a:highlight>
                  <a:srgbClr val="C0C0C0"/>
                </a:highlight>
              </a:rPr>
              <a:t>P’(</a:t>
            </a:r>
            <a:r>
              <a:rPr lang="pt-BR" i="1" noProof="1">
                <a:solidFill>
                  <a:schemeClr val="tx1"/>
                </a:solidFill>
                <a:highlight>
                  <a:srgbClr val="C0C0C0"/>
                </a:highlight>
                <a:latin typeface="Palatino Linotype" panose="0204050205050503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u,v</a:t>
            </a:r>
            <a:r>
              <a:rPr lang="pt-BR" noProof="1">
                <a:solidFill>
                  <a:schemeClr val="tx1"/>
                </a:solidFill>
                <a:highlight>
                  <a:srgbClr val="C0C0C0"/>
                </a:highlight>
              </a:rPr>
              <a:t>)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6AAB52-9898-6192-AF26-8C367791BEBE}"/>
              </a:ext>
            </a:extLst>
          </p:cNvPr>
          <p:cNvSpPr txBox="1"/>
          <p:nvPr/>
        </p:nvSpPr>
        <p:spPr>
          <a:xfrm>
            <a:off x="2943233" y="2929677"/>
            <a:ext cx="4347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noProof="1">
                <a:solidFill>
                  <a:schemeClr val="tx1"/>
                </a:solidFill>
                <a:highlight>
                  <a:srgbClr val="C0C0C0"/>
                </a:highlight>
              </a:rPr>
              <a:t>O</a:t>
            </a: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5A22170-9055-E6A6-ADC4-3CDBD64FFABD}"/>
              </a:ext>
            </a:extLst>
          </p:cNvPr>
          <p:cNvCxnSpPr>
            <a:cxnSpLocks/>
          </p:cNvCxnSpPr>
          <p:nvPr/>
        </p:nvCxnSpPr>
        <p:spPr>
          <a:xfrm flipV="1">
            <a:off x="6966408" y="2117459"/>
            <a:ext cx="1571" cy="731996"/>
          </a:xfrm>
          <a:prstGeom prst="line">
            <a:avLst/>
          </a:prstGeom>
          <a:ln w="19050">
            <a:prstDash val="sys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913E517-F974-D2F7-CE48-B98BC4686654}"/>
              </a:ext>
            </a:extLst>
          </p:cNvPr>
          <p:cNvSpPr txBox="1"/>
          <p:nvPr/>
        </p:nvSpPr>
        <p:spPr>
          <a:xfrm>
            <a:off x="5086608" y="2872346"/>
            <a:ext cx="3008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noProof="1"/>
              <a:t>z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6B02AD-35E4-6A45-CA13-F461048FE88D}"/>
              </a:ext>
            </a:extLst>
          </p:cNvPr>
          <p:cNvSpPr txBox="1"/>
          <p:nvPr/>
        </p:nvSpPr>
        <p:spPr>
          <a:xfrm>
            <a:off x="6973540" y="2328182"/>
            <a:ext cx="3008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noProof="1"/>
              <a:t>y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0CB12B-BF5B-378D-A6E7-E21971768395}"/>
              </a:ext>
            </a:extLst>
          </p:cNvPr>
          <p:cNvSpPr txBox="1"/>
          <p:nvPr/>
        </p:nvSpPr>
        <p:spPr>
          <a:xfrm>
            <a:off x="1967817" y="2543728"/>
            <a:ext cx="3008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noProof="1"/>
              <a:t>d</a:t>
            </a:r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5C1A17D-48D6-1281-59DC-16857A005E8B}"/>
              </a:ext>
            </a:extLst>
          </p:cNvPr>
          <p:cNvCxnSpPr>
            <a:cxnSpLocks/>
          </p:cNvCxnSpPr>
          <p:nvPr/>
        </p:nvCxnSpPr>
        <p:spPr>
          <a:xfrm flipV="1">
            <a:off x="1035406" y="2862919"/>
            <a:ext cx="0" cy="397371"/>
          </a:xfrm>
          <a:prstGeom prst="line">
            <a:avLst/>
          </a:prstGeom>
          <a:ln w="19050">
            <a:prstDash val="sys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2B4AE94-0907-BD47-6C48-FCF9F5335097}"/>
              </a:ext>
            </a:extLst>
          </p:cNvPr>
          <p:cNvSpPr txBox="1"/>
          <p:nvPr/>
        </p:nvSpPr>
        <p:spPr>
          <a:xfrm>
            <a:off x="809220" y="2891178"/>
            <a:ext cx="2356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noProof="1"/>
              <a:t>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899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Projeção Perspectiva : Visão Lateral</a:t>
            </a:r>
            <a:endParaRPr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95D899D-61BA-59F8-773D-5A9B3038A7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819" y="781752"/>
            <a:ext cx="8517283" cy="477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164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44"/>
          <p:cNvSpPr txBox="1">
            <a:spLocks noGrp="1"/>
          </p:cNvSpPr>
          <p:nvPr>
            <p:ph type="body" idx="1"/>
          </p:nvPr>
        </p:nvSpPr>
        <p:spPr>
          <a:xfrm>
            <a:off x="390550" y="838975"/>
            <a:ext cx="8428200" cy="46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dirty="0"/>
              <a:t>O ponto </a:t>
            </a:r>
            <a:r>
              <a:rPr lang="pt-BR" dirty="0" err="1"/>
              <a:t>P</a:t>
            </a:r>
            <a:r>
              <a:rPr lang="pt-BR" dirty="0"/>
              <a:t>(</a:t>
            </a:r>
            <a:r>
              <a:rPr lang="pt-BR" dirty="0" err="1"/>
              <a:t>x,y,z</a:t>
            </a:r>
            <a:r>
              <a:rPr lang="pt-BR" dirty="0"/>
              <a:t>) projetado em </a:t>
            </a:r>
            <a:r>
              <a:rPr lang="pt-BR" dirty="0" err="1"/>
              <a:t>P</a:t>
            </a:r>
            <a:r>
              <a:rPr lang="pt-BR" dirty="0"/>
              <a:t>’(</a:t>
            </a:r>
            <a:r>
              <a:rPr lang="pt-BR" dirty="0" err="1"/>
              <a:t>u,v</a:t>
            </a:r>
            <a:r>
              <a:rPr lang="pt-BR" dirty="0"/>
              <a:t>)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dirty="0"/>
          </a:p>
          <a:p>
            <a:pPr marL="213749" lvl="0" indent="-213749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pt-BR" sz="1600" dirty="0"/>
              <a:t>Deslocamento vertical da imagem (</a:t>
            </a:r>
            <a:r>
              <a:rPr lang="pt-BR" sz="1600" dirty="0" err="1"/>
              <a:t>v</a:t>
            </a:r>
            <a:r>
              <a:rPr lang="pt-BR" sz="1600" dirty="0"/>
              <a:t>) é igual a </a:t>
            </a:r>
            <a:r>
              <a:rPr lang="pt-BR" sz="1600" dirty="0" err="1"/>
              <a:t>y</a:t>
            </a:r>
            <a:r>
              <a:rPr lang="pt-BR" sz="1600" dirty="0"/>
              <a:t>/</a:t>
            </a:r>
            <a:r>
              <a:rPr lang="pt-BR" sz="1600" dirty="0" err="1"/>
              <a:t>z</a:t>
            </a:r>
            <a:endParaRPr sz="1600" dirty="0"/>
          </a:p>
          <a:p>
            <a:pPr marL="213749" lvl="0" indent="-213749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pt-BR" sz="1600" dirty="0"/>
              <a:t>Deslocamento horizontal (</a:t>
            </a:r>
            <a:r>
              <a:rPr lang="pt-BR" sz="1600" dirty="0" err="1"/>
              <a:t>u</a:t>
            </a:r>
            <a:r>
              <a:rPr lang="pt-BR" sz="1600" dirty="0"/>
              <a:t>) é igual a </a:t>
            </a:r>
            <a:r>
              <a:rPr lang="pt-BR" sz="1600" dirty="0" err="1"/>
              <a:t>x</a:t>
            </a:r>
            <a:r>
              <a:rPr lang="pt-BR" sz="1600" dirty="0"/>
              <a:t>/</a:t>
            </a:r>
            <a:r>
              <a:rPr lang="pt-BR" sz="1600" dirty="0" err="1"/>
              <a:t>z</a:t>
            </a:r>
            <a:endParaRPr sz="1600" dirty="0"/>
          </a:p>
        </p:txBody>
      </p:sp>
      <p:pic>
        <p:nvPicPr>
          <p:cNvPr id="395" name="Google Shape;39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500" y="1069750"/>
            <a:ext cx="7376302" cy="3835800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4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Projeção Perspectiva : Visão 3D</a:t>
            </a:r>
            <a:endParaRPr/>
          </a:p>
        </p:txBody>
      </p:sp>
      <p:sp>
        <p:nvSpPr>
          <p:cNvPr id="397" name="Google Shape;397;p4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3816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12</a:t>
            </a:fld>
            <a:endParaRPr/>
          </a:p>
        </p:txBody>
      </p:sp>
      <p:sp>
        <p:nvSpPr>
          <p:cNvPr id="398" name="Google Shape;398;p44"/>
          <p:cNvSpPr/>
          <p:nvPr/>
        </p:nvSpPr>
        <p:spPr>
          <a:xfrm>
            <a:off x="902775" y="3151952"/>
            <a:ext cx="9894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Imagem</a:t>
            </a:r>
            <a:r>
              <a:rPr lang="pt-BR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399" name="Google Shape;399;p44"/>
          <p:cNvSpPr/>
          <p:nvPr/>
        </p:nvSpPr>
        <p:spPr>
          <a:xfrm>
            <a:off x="6515723" y="3021465"/>
            <a:ext cx="1190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00" b="1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Objeto 3D   </a:t>
            </a:r>
            <a:endParaRPr/>
          </a:p>
        </p:txBody>
      </p:sp>
      <p:cxnSp>
        <p:nvCxnSpPr>
          <p:cNvPr id="400" name="Google Shape;400;p44"/>
          <p:cNvCxnSpPr/>
          <p:nvPr/>
        </p:nvCxnSpPr>
        <p:spPr>
          <a:xfrm rot="10800000" flipH="1">
            <a:off x="2405100" y="3428850"/>
            <a:ext cx="15000" cy="4290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01" name="Google Shape;401;p44"/>
          <p:cNvSpPr txBox="1"/>
          <p:nvPr/>
        </p:nvSpPr>
        <p:spPr>
          <a:xfrm>
            <a:off x="2327386" y="3792380"/>
            <a:ext cx="381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1">
                <a:solidFill>
                  <a:schemeClr val="dk1"/>
                </a:solidFill>
              </a:rPr>
              <a:t>u</a:t>
            </a:r>
            <a:endParaRPr sz="1700" b="1"/>
          </a:p>
        </p:txBody>
      </p:sp>
      <p:cxnSp>
        <p:nvCxnSpPr>
          <p:cNvPr id="402" name="Google Shape;402;p44"/>
          <p:cNvCxnSpPr/>
          <p:nvPr/>
        </p:nvCxnSpPr>
        <p:spPr>
          <a:xfrm>
            <a:off x="2397575" y="3860275"/>
            <a:ext cx="286500" cy="1659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03" name="Google Shape;403;p44"/>
          <p:cNvSpPr txBox="1"/>
          <p:nvPr/>
        </p:nvSpPr>
        <p:spPr>
          <a:xfrm>
            <a:off x="2163127" y="3420155"/>
            <a:ext cx="381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1">
                <a:solidFill>
                  <a:schemeClr val="dk1"/>
                </a:solidFill>
              </a:rPr>
              <a:t>v</a:t>
            </a:r>
            <a:endParaRPr sz="1700" b="1"/>
          </a:p>
        </p:txBody>
      </p:sp>
      <p:sp>
        <p:nvSpPr>
          <p:cNvPr id="404" name="Google Shape;404;p44"/>
          <p:cNvSpPr txBox="1"/>
          <p:nvPr/>
        </p:nvSpPr>
        <p:spPr>
          <a:xfrm>
            <a:off x="5912702" y="1443205"/>
            <a:ext cx="381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1" dirty="0" err="1">
                <a:solidFill>
                  <a:schemeClr val="dk1"/>
                </a:solidFill>
              </a:rPr>
              <a:t>P</a:t>
            </a:r>
            <a:endParaRPr sz="1700" b="1" dirty="0"/>
          </a:p>
        </p:txBody>
      </p:sp>
      <p:sp>
        <p:nvSpPr>
          <p:cNvPr id="405" name="Google Shape;405;p44"/>
          <p:cNvSpPr/>
          <p:nvPr/>
        </p:nvSpPr>
        <p:spPr>
          <a:xfrm>
            <a:off x="5669760" y="1274185"/>
            <a:ext cx="128100" cy="120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44"/>
          <p:cNvSpPr/>
          <p:nvPr/>
        </p:nvSpPr>
        <p:spPr>
          <a:xfrm>
            <a:off x="2419385" y="4344410"/>
            <a:ext cx="128100" cy="120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44"/>
          <p:cNvSpPr txBox="1"/>
          <p:nvPr/>
        </p:nvSpPr>
        <p:spPr>
          <a:xfrm>
            <a:off x="1892175" y="4276555"/>
            <a:ext cx="415727" cy="446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1" dirty="0" err="1">
                <a:solidFill>
                  <a:schemeClr val="dk1"/>
                </a:solidFill>
              </a:rPr>
              <a:t>P</a:t>
            </a:r>
            <a:r>
              <a:rPr lang="pt-BR" sz="1700" b="1" dirty="0">
                <a:solidFill>
                  <a:schemeClr val="dk1"/>
                </a:solidFill>
              </a:rPr>
              <a:t>’</a:t>
            </a:r>
            <a:endParaRPr sz="1700" b="1" dirty="0"/>
          </a:p>
        </p:txBody>
      </p:sp>
      <p:cxnSp>
        <p:nvCxnSpPr>
          <p:cNvPr id="408" name="Google Shape;408;p44"/>
          <p:cNvCxnSpPr>
            <a:stCxn id="404" idx="1"/>
            <a:endCxn id="405" idx="4"/>
          </p:cNvCxnSpPr>
          <p:nvPr/>
        </p:nvCxnSpPr>
        <p:spPr>
          <a:xfrm rot="10800000">
            <a:off x="5733902" y="1394905"/>
            <a:ext cx="178800" cy="271500"/>
          </a:xfrm>
          <a:prstGeom prst="curvedConnector2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409" name="Google Shape;409;p44"/>
          <p:cNvCxnSpPr/>
          <p:nvPr/>
        </p:nvCxnSpPr>
        <p:spPr>
          <a:xfrm rot="10800000" flipH="1">
            <a:off x="2171400" y="4403075"/>
            <a:ext cx="248700" cy="1056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</p:spTree>
    <p:extLst>
      <p:ext uri="{BB962C8B-B14F-4D97-AF65-F5344CB8AC3E}">
        <p14:creationId xmlns:p14="http://schemas.microsoft.com/office/powerpoint/2010/main" val="1462359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ATIVIDADE 1: DESENHANDO UM CUBO</a:t>
            </a:r>
            <a:endParaRPr/>
          </a:p>
        </p:txBody>
      </p:sp>
      <p:sp>
        <p:nvSpPr>
          <p:cNvPr id="351" name="Google Shape;351;p39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dirty="0"/>
              <a:t>Acesse o documento no site da disciplina.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dirty="0"/>
              <a:t>Crie uma cópia para você e realize todos os exercícios.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dirty="0"/>
              <a:t>Voltamos em 30 minutos? </a:t>
            </a:r>
            <a:endParaRPr dirty="0"/>
          </a:p>
        </p:txBody>
      </p:sp>
      <p:sp>
        <p:nvSpPr>
          <p:cNvPr id="352" name="Google Shape;352;p3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3816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3531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45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Atividade: Resultado Esperado</a:t>
            </a:r>
            <a:endParaRPr/>
          </a:p>
        </p:txBody>
      </p:sp>
      <p:sp>
        <p:nvSpPr>
          <p:cNvPr id="416" name="Google Shape;416;p45"/>
          <p:cNvSpPr txBox="1">
            <a:spLocks noGrp="1"/>
          </p:cNvSpPr>
          <p:nvPr>
            <p:ph type="body" idx="1"/>
          </p:nvPr>
        </p:nvSpPr>
        <p:spPr>
          <a:xfrm>
            <a:off x="5051525" y="1364675"/>
            <a:ext cx="3767400" cy="38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dirty="0"/>
              <a:t>Coordenadas:</a:t>
            </a:r>
            <a:endParaRPr dirty="0"/>
          </a:p>
          <a:p>
            <a:pPr marL="36000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r>
              <a:rPr lang="pt-BR" sz="1900" dirty="0"/>
              <a:t>A': (1/2, 1/4)</a:t>
            </a:r>
            <a:endParaRPr sz="1900" dirty="0"/>
          </a:p>
          <a:p>
            <a:pPr marL="36000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r>
              <a:rPr lang="pt-BR" sz="1900" dirty="0" err="1"/>
              <a:t>B</a:t>
            </a:r>
            <a:r>
              <a:rPr lang="pt-BR" sz="1900" dirty="0"/>
              <a:t>': (1/3, 1/6)</a:t>
            </a:r>
            <a:endParaRPr sz="1900" dirty="0"/>
          </a:p>
          <a:p>
            <a:pPr marL="36000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r>
              <a:rPr lang="pt-BR" sz="1900" dirty="0"/>
              <a:t>C': (2/3, 1/6)</a:t>
            </a:r>
            <a:endParaRPr sz="1900" dirty="0"/>
          </a:p>
          <a:p>
            <a:pPr marL="36000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r>
              <a:rPr lang="pt-BR" sz="1900" dirty="0"/>
              <a:t>D': (   1, 1/4)</a:t>
            </a:r>
            <a:endParaRPr sz="1900" dirty="0"/>
          </a:p>
          <a:p>
            <a:pPr marL="36000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r>
              <a:rPr lang="pt-BR" sz="1900" dirty="0"/>
              <a:t>E': (1/2, 3/4)</a:t>
            </a:r>
            <a:endParaRPr sz="1900" dirty="0"/>
          </a:p>
          <a:p>
            <a:pPr marL="36000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r>
              <a:rPr lang="pt-BR" sz="1900" dirty="0" err="1"/>
              <a:t>F</a:t>
            </a:r>
            <a:r>
              <a:rPr lang="pt-BR" sz="1900" dirty="0"/>
              <a:t>': (1/3, 1/2)</a:t>
            </a:r>
            <a:endParaRPr sz="1900" dirty="0"/>
          </a:p>
          <a:p>
            <a:pPr marL="36000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r>
              <a:rPr lang="pt-BR" sz="1900" dirty="0" err="1"/>
              <a:t>G</a:t>
            </a:r>
            <a:r>
              <a:rPr lang="pt-BR" sz="1900" dirty="0"/>
              <a:t>': (2/3, 1/2)</a:t>
            </a:r>
            <a:endParaRPr sz="1900" dirty="0"/>
          </a:p>
          <a:p>
            <a:pPr marL="36000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r>
              <a:rPr lang="pt-BR" sz="1900" dirty="0"/>
              <a:t>H': (   1, 3/4)</a:t>
            </a:r>
            <a:endParaRPr dirty="0"/>
          </a:p>
        </p:txBody>
      </p:sp>
      <p:sp>
        <p:nvSpPr>
          <p:cNvPr id="417" name="Google Shape;417;p45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381495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14</a:t>
            </a:fld>
            <a:endParaRPr/>
          </a:p>
        </p:txBody>
      </p:sp>
      <p:pic>
        <p:nvPicPr>
          <p:cNvPr id="418" name="Google Shape;418;p45" descr="Gráfico, Gráfico de linhas&#10;&#10;Descrição gerada automaticament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500" y="1496125"/>
            <a:ext cx="3881523" cy="311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57252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6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Avançando o Desenho do Cubo</a:t>
            </a:r>
            <a:endParaRPr/>
          </a:p>
        </p:txBody>
      </p:sp>
      <p:sp>
        <p:nvSpPr>
          <p:cNvPr id="560" name="Google Shape;560;p60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3143163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Assim uma linha poderia ser desenhada em um monitor raster preenchendo os respectivos pixels pelo algoritmo de Bresenham.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/>
          </a:p>
        </p:txBody>
      </p:sp>
      <p:sp>
        <p:nvSpPr>
          <p:cNvPr id="561" name="Google Shape;561;p6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381495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15</a:t>
            </a:fld>
            <a:endParaRPr/>
          </a:p>
        </p:txBody>
      </p:sp>
      <p:pic>
        <p:nvPicPr>
          <p:cNvPr id="562" name="Google Shape;562;p60" descr="Gráfico, Gráfico de linhas&#10;&#10;Descrição gerada automaticament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1826" y="838975"/>
            <a:ext cx="4890575" cy="3926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56023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200"/>
              <a:buFont typeface="Verdana"/>
              <a:buNone/>
            </a:pPr>
            <a:r>
              <a:rPr lang="pt-BR" sz="2200"/>
              <a:t>Do espaço da câmera (3D) para Plano de Imagem (2D)</a:t>
            </a:r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16</a:t>
            </a:fld>
            <a:endParaRPr/>
          </a:p>
        </p:txBody>
      </p:sp>
      <p:pic>
        <p:nvPicPr>
          <p:cNvPr id="46" name="Google Shape;4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8008" y="809348"/>
            <a:ext cx="6660560" cy="46013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200"/>
              <a:buFont typeface="Verdana"/>
              <a:buNone/>
            </a:pPr>
            <a:r>
              <a:rPr lang="pt-BR" sz="2200"/>
              <a:t>Do espaço da câmera (3D) para Plano de Imagem (2D)</a:t>
            </a:r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1"/>
          </p:nvPr>
        </p:nvSpPr>
        <p:spPr>
          <a:xfrm>
            <a:off x="231825" y="3701926"/>
            <a:ext cx="8586900" cy="18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pt-BR" dirty="0">
                <a:latin typeface="Arial"/>
                <a:ea typeface="Arial"/>
                <a:cs typeface="Arial"/>
                <a:sym typeface="Arial"/>
              </a:rPr>
              <a:t>Como transformar do espaço da câmera 3D em um plano de imagem 2D?</a:t>
            </a:r>
            <a:endParaRPr sz="1600" dirty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pt-BR" dirty="0">
                <a:latin typeface="Arial"/>
                <a:ea typeface="Arial"/>
                <a:cs typeface="Arial"/>
                <a:sym typeface="Arial"/>
              </a:rPr>
              <a:t>    Uma opção: projeção ortográfica (basta excluir </a:t>
            </a:r>
            <a:r>
              <a:rPr lang="pt-BR" dirty="0" err="1">
                <a:latin typeface="Arial"/>
                <a:ea typeface="Arial"/>
                <a:cs typeface="Arial"/>
                <a:sym typeface="Arial"/>
              </a:rPr>
              <a:t>z</a:t>
            </a:r>
            <a:r>
              <a:rPr lang="pt-BR" dirty="0">
                <a:latin typeface="Arial"/>
                <a:ea typeface="Arial"/>
                <a:cs typeface="Arial"/>
                <a:sym typeface="Arial"/>
              </a:rPr>
              <a:t>)</a:t>
            </a:r>
            <a:endParaRPr sz="1600" dirty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pt-BR" dirty="0">
                <a:latin typeface="Arial"/>
                <a:ea typeface="Arial"/>
                <a:cs typeface="Arial"/>
                <a:sym typeface="Arial"/>
              </a:rPr>
              <a:t>    Útil, para, por exemplo, para desenhos de engenharia</a:t>
            </a:r>
            <a:endParaRPr sz="1600" dirty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pt-BR" dirty="0">
                <a:latin typeface="Arial"/>
                <a:ea typeface="Arial"/>
                <a:cs typeface="Arial"/>
                <a:sym typeface="Arial"/>
              </a:rPr>
              <a:t>    </a:t>
            </a:r>
            <a:r>
              <a:rPr lang="pt-BR" u="sng" dirty="0">
                <a:latin typeface="Arial"/>
                <a:ea typeface="Arial"/>
                <a:cs typeface="Arial"/>
                <a:sym typeface="Arial"/>
              </a:rPr>
              <a:t>Mas será que é conveniente para tudo?</a:t>
            </a:r>
            <a:endParaRPr sz="1600" u="sng" dirty="0"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17</a:t>
            </a:fld>
            <a:endParaRPr/>
          </a:p>
        </p:txBody>
      </p:sp>
      <p:pic>
        <p:nvPicPr>
          <p:cNvPr id="54" name="Google Shape;54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2068" y="629655"/>
            <a:ext cx="4059864" cy="28047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Perspectiva</a:t>
            </a:r>
            <a:endParaRPr/>
          </a:p>
        </p:txBody>
      </p:sp>
      <p:pic>
        <p:nvPicPr>
          <p:cNvPr id="60" name="Google Shape;60;p9" descr="page29image14951952"/>
          <p:cNvPicPr preferRelativeResize="0"/>
          <p:nvPr/>
        </p:nvPicPr>
        <p:blipFill rotWithShape="1">
          <a:blip r:embed="rId3">
            <a:alphaModFix/>
          </a:blip>
          <a:srcRect t="20688" r="2" b="8184"/>
          <a:stretch/>
        </p:blipFill>
        <p:spPr>
          <a:xfrm>
            <a:off x="326153" y="864743"/>
            <a:ext cx="8428232" cy="4496159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61" name="Google Shape;61;p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18</a:t>
            </a:fld>
            <a:endParaRPr/>
          </a:p>
        </p:txBody>
      </p:sp>
      <p:sp>
        <p:nvSpPr>
          <p:cNvPr id="62" name="Google Shape;62;p9"/>
          <p:cNvSpPr/>
          <p:nvPr/>
        </p:nvSpPr>
        <p:spPr>
          <a:xfrm>
            <a:off x="5473521" y="5038462"/>
            <a:ext cx="328086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>
                <a:solidFill>
                  <a:srgbClr val="FCFFFC"/>
                </a:solidFill>
                <a:latin typeface="Arial"/>
                <a:ea typeface="Arial"/>
                <a:cs typeface="Arial"/>
                <a:sym typeface="Arial"/>
              </a:rPr>
              <a:t>Créditos: jefflynchphoto.com 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Perspectiva na Arte</a:t>
            </a:r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19</a:t>
            </a:fld>
            <a:endParaRPr/>
          </a:p>
        </p:txBody>
      </p:sp>
      <p:sp>
        <p:nvSpPr>
          <p:cNvPr id="70" name="Google Shape;70;p10"/>
          <p:cNvSpPr txBox="1"/>
          <p:nvPr/>
        </p:nvSpPr>
        <p:spPr>
          <a:xfrm>
            <a:off x="1575425" y="4889575"/>
            <a:ext cx="5445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</a:rPr>
              <a:t>Paradiesgärtlein; c. 1410</a:t>
            </a:r>
            <a:endParaRPr/>
          </a:p>
        </p:txBody>
      </p:sp>
      <p:pic>
        <p:nvPicPr>
          <p:cNvPr id="71" name="Google Shape;71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5413" y="705925"/>
            <a:ext cx="5445724" cy="418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311700" y="494472"/>
            <a:ext cx="8520600" cy="63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Kahoot</a:t>
            </a:r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311700" y="4440056"/>
            <a:ext cx="8520600" cy="63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600" dirty="0"/>
              <a:t>Entrar em Kahoot.it : </a:t>
            </a:r>
            <a:r>
              <a:rPr lang="pt-BR" sz="1600" u="sng" dirty="0">
                <a:solidFill>
                  <a:schemeClr val="hlink"/>
                </a:solidFill>
                <a:hlinkClick r:id="rId3"/>
              </a:rPr>
              <a:t>https://kahoot.it/</a:t>
            </a:r>
            <a:r>
              <a:rPr lang="pt-BR" sz="1600" dirty="0"/>
              <a:t> </a:t>
            </a:r>
            <a:endParaRPr sz="1600" dirty="0"/>
          </a:p>
        </p:txBody>
      </p:sp>
      <p:pic>
        <p:nvPicPr>
          <p:cNvPr id="39" name="Google Shape;39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0475" y="1300139"/>
            <a:ext cx="7843056" cy="267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sz="2567"/>
              <a:t>Perspectiva da Idade Média para Renascentismo</a:t>
            </a:r>
            <a:endParaRPr sz="2567"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20</a:t>
            </a:fld>
            <a:endParaRPr/>
          </a:p>
        </p:txBody>
      </p:sp>
      <p:pic>
        <p:nvPicPr>
          <p:cNvPr id="78" name="Google Shape;78;p11"/>
          <p:cNvPicPr preferRelativeResize="0"/>
          <p:nvPr/>
        </p:nvPicPr>
        <p:blipFill rotWithShape="1">
          <a:blip r:embed="rId3">
            <a:alphaModFix/>
          </a:blip>
          <a:srcRect r="50886"/>
          <a:stretch/>
        </p:blipFill>
        <p:spPr>
          <a:xfrm>
            <a:off x="568719" y="777875"/>
            <a:ext cx="3932401" cy="3914325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1"/>
          <p:cNvSpPr txBox="1"/>
          <p:nvPr/>
        </p:nvSpPr>
        <p:spPr>
          <a:xfrm>
            <a:off x="568725" y="469220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</a:rPr>
              <a:t>Cristo davanti a Caifa; por Giotto; c.1305</a:t>
            </a:r>
            <a:endParaRPr/>
          </a:p>
        </p:txBody>
      </p:sp>
      <p:sp>
        <p:nvSpPr>
          <p:cNvPr id="80" name="Google Shape;80;p11"/>
          <p:cNvSpPr txBox="1"/>
          <p:nvPr/>
        </p:nvSpPr>
        <p:spPr>
          <a:xfrm>
            <a:off x="475025" y="4947250"/>
            <a:ext cx="8142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/>
              <a:t>"As vigas do teto convergem de maneira convincente, mas a projeção geométrica expõe a falha em convergir com precisão."</a:t>
            </a:r>
            <a:endParaRPr sz="1500" b="1"/>
          </a:p>
        </p:txBody>
      </p:sp>
      <p:sp>
        <p:nvSpPr>
          <p:cNvPr id="81" name="Google Shape;81;p11"/>
          <p:cNvSpPr txBox="1"/>
          <p:nvPr/>
        </p:nvSpPr>
        <p:spPr>
          <a:xfrm>
            <a:off x="5158300" y="5378213"/>
            <a:ext cx="3264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/>
              <a:t>Tyler, Christopher. (2000). Perspective as a geometric tool that launched the Renaissance. Proceedings of SPIE - The International Society for Optical Engineering.</a:t>
            </a:r>
            <a:endParaRPr sz="600"/>
          </a:p>
        </p:txBody>
      </p:sp>
      <p:pic>
        <p:nvPicPr>
          <p:cNvPr id="82" name="Google Shape;82;p11"/>
          <p:cNvPicPr preferRelativeResize="0"/>
          <p:nvPr/>
        </p:nvPicPr>
        <p:blipFill rotWithShape="1">
          <a:blip r:embed="rId3">
            <a:alphaModFix/>
          </a:blip>
          <a:srcRect l="50129"/>
          <a:stretch/>
        </p:blipFill>
        <p:spPr>
          <a:xfrm>
            <a:off x="4636049" y="777875"/>
            <a:ext cx="3992850" cy="391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Perspectiva no Renascentismo</a:t>
            </a:r>
            <a:endParaRPr/>
          </a:p>
        </p:txBody>
      </p:sp>
      <p:sp>
        <p:nvSpPr>
          <p:cNvPr id="89" name="Google Shape;89;p1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21</a:t>
            </a:fld>
            <a:endParaRPr/>
          </a:p>
        </p:txBody>
      </p:sp>
      <p:sp>
        <p:nvSpPr>
          <p:cNvPr id="90" name="Google Shape;90;p12"/>
          <p:cNvSpPr txBox="1"/>
          <p:nvPr/>
        </p:nvSpPr>
        <p:spPr>
          <a:xfrm>
            <a:off x="400875" y="4486050"/>
            <a:ext cx="7494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</a:rPr>
              <a:t>Guarigione dello storpio e resurrezione di Tabita; por Masolino; 1424</a:t>
            </a:r>
            <a:endParaRPr/>
          </a:p>
        </p:txBody>
      </p:sp>
      <p:pic>
        <p:nvPicPr>
          <p:cNvPr id="91" name="Google Shape;91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875" y="857500"/>
            <a:ext cx="8235000" cy="362855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2"/>
          <p:cNvSpPr txBox="1"/>
          <p:nvPr/>
        </p:nvSpPr>
        <p:spPr>
          <a:xfrm>
            <a:off x="611925" y="4855350"/>
            <a:ext cx="783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/>
              <a:t>"O primeiro uso conhecido de convergência central precisa foi por Masolino em 1425."</a:t>
            </a:r>
            <a:endParaRPr b="1"/>
          </a:p>
        </p:txBody>
      </p:sp>
      <p:sp>
        <p:nvSpPr>
          <p:cNvPr id="93" name="Google Shape;93;p12"/>
          <p:cNvSpPr txBox="1"/>
          <p:nvPr/>
        </p:nvSpPr>
        <p:spPr>
          <a:xfrm>
            <a:off x="5158300" y="5378213"/>
            <a:ext cx="3264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/>
              <a:t>Tyler, Christopher. (2000). Perspective as a geometric tool that launched the Renaissance. Proceedings of SPIE - The International Society for Optical Engineering.</a:t>
            </a:r>
            <a:endParaRPr sz="6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De pictura</a:t>
            </a:r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body" idx="1"/>
          </p:nvPr>
        </p:nvSpPr>
        <p:spPr>
          <a:xfrm>
            <a:off x="4109075" y="838975"/>
            <a:ext cx="4709700" cy="3564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800"/>
              <a:t>Leon Battista Alberti escreveu De pictura pela primeira vez em 1435, no qual descreveu, em palavras e ilustrações, os princípios geométricos da perspectiva na pintura. No ano seguinte, ele escreveu uma versão no dialeto toscano, Della pittura.</a:t>
            </a:r>
            <a:endParaRPr sz="1800"/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/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800"/>
              <a:t>Hoje, apenas 20 manuscritos latinos e três manuscritos toscanos sobrevivem. Foi publicado pela primeira vez na imprensa em Basel em 15XX.</a:t>
            </a:r>
            <a:endParaRPr sz="1800"/>
          </a:p>
        </p:txBody>
      </p:sp>
      <p:sp>
        <p:nvSpPr>
          <p:cNvPr id="101" name="Google Shape;101;p1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22</a:t>
            </a:fld>
            <a:endParaRPr/>
          </a:p>
        </p:txBody>
      </p:sp>
      <p:pic>
        <p:nvPicPr>
          <p:cNvPr id="102" name="Google Shape;102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550" y="838963"/>
            <a:ext cx="3429000" cy="471487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3"/>
          <p:cNvSpPr txBox="1"/>
          <p:nvPr/>
        </p:nvSpPr>
        <p:spPr>
          <a:xfrm>
            <a:off x="4109075" y="4335275"/>
            <a:ext cx="4900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dk1"/>
                </a:solidFill>
              </a:rPr>
              <a:t>Fonte: </a:t>
            </a:r>
            <a:r>
              <a:rPr lang="pt-BR" sz="1000" u="sng">
                <a:solidFill>
                  <a:schemeClr val="hlink"/>
                </a:solidFill>
                <a:hlinkClick r:id="rId4"/>
              </a:rPr>
              <a:t>https://euclidinflorence.wordpress.com/exhibition-catalog/albertis-de-pittura/</a:t>
            </a:r>
            <a:r>
              <a:rPr lang="pt-BR" sz="1000">
                <a:solidFill>
                  <a:schemeClr val="dk1"/>
                </a:solidFill>
              </a:rPr>
              <a:t> </a:t>
            </a:r>
            <a:endParaRPr sz="12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Perspectiva na Arte</a:t>
            </a:r>
            <a:endParaRPr/>
          </a:p>
        </p:txBody>
      </p:sp>
      <p:sp>
        <p:nvSpPr>
          <p:cNvPr id="109" name="Google Shape;109;p14"/>
          <p:cNvSpPr txBox="1">
            <a:spLocks noGrp="1"/>
          </p:cNvSpPr>
          <p:nvPr>
            <p:ph type="body" idx="1"/>
          </p:nvPr>
        </p:nvSpPr>
        <p:spPr>
          <a:xfrm>
            <a:off x="946775" y="4907450"/>
            <a:ext cx="7872000" cy="4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pt-BR"/>
              <a:t>A Última Ceia; por Leonardo da Vinci; 1499</a:t>
            </a:r>
            <a:endParaRPr/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sp>
        <p:nvSpPr>
          <p:cNvPr id="110" name="Google Shape;110;p1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23</a:t>
            </a:fld>
            <a:endParaRPr/>
          </a:p>
        </p:txBody>
      </p:sp>
      <p:pic>
        <p:nvPicPr>
          <p:cNvPr id="111" name="Google Shape;111;p14" descr="page35image14802928"/>
          <p:cNvPicPr preferRelativeResize="0"/>
          <p:nvPr/>
        </p:nvPicPr>
        <p:blipFill rotWithShape="1">
          <a:blip r:embed="rId3">
            <a:alphaModFix/>
          </a:blip>
          <a:srcRect t="17778" b="9629"/>
          <a:stretch/>
        </p:blipFill>
        <p:spPr>
          <a:xfrm>
            <a:off x="946763" y="883760"/>
            <a:ext cx="7250474" cy="3947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78319" y="1754000"/>
            <a:ext cx="3862761" cy="2668549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5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Perspectiva na Arte</a:t>
            </a:r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dirty="0"/>
              <a:t>Uma projeção ortográfica teria o mesmo resultado na obra da última ceia de Leonardo da Vinci?</a:t>
            </a:r>
            <a:endParaRPr dirty="0"/>
          </a:p>
        </p:txBody>
      </p:sp>
      <p:sp>
        <p:nvSpPr>
          <p:cNvPr id="120" name="Google Shape;120;p15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24</a:t>
            </a:fld>
            <a:endParaRPr/>
          </a:p>
        </p:txBody>
      </p:sp>
      <p:pic>
        <p:nvPicPr>
          <p:cNvPr id="121" name="Google Shape;121;p15" descr="page35image14802928"/>
          <p:cNvPicPr preferRelativeResize="0"/>
          <p:nvPr/>
        </p:nvPicPr>
        <p:blipFill rotWithShape="1">
          <a:blip r:embed="rId4">
            <a:alphaModFix/>
          </a:blip>
          <a:srcRect t="17778" b="9629"/>
          <a:stretch/>
        </p:blipFill>
        <p:spPr>
          <a:xfrm>
            <a:off x="375341" y="1979858"/>
            <a:ext cx="4486578" cy="2442692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5"/>
          <p:cNvSpPr/>
          <p:nvPr/>
        </p:nvSpPr>
        <p:spPr>
          <a:xfrm>
            <a:off x="3875353" y="4767400"/>
            <a:ext cx="1489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NÃO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Relembrando Câmera Pinhole</a:t>
            </a:r>
            <a:endParaRPr/>
          </a:p>
        </p:txBody>
      </p:sp>
      <p:sp>
        <p:nvSpPr>
          <p:cNvPr id="128" name="Google Shape;128;p1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25</a:t>
            </a:fld>
            <a:endParaRPr/>
          </a:p>
        </p:txBody>
      </p:sp>
      <p:pic>
        <p:nvPicPr>
          <p:cNvPr id="129" name="Google Shape;129;p16" descr="page38image147239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5368" y="838815"/>
            <a:ext cx="8174220" cy="44961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dirty="0"/>
              <a:t>Calculando Câmera </a:t>
            </a:r>
            <a:r>
              <a:rPr lang="pt-BR" dirty="0" err="1"/>
              <a:t>Pinhole</a:t>
            </a:r>
            <a:endParaRPr dirty="0"/>
          </a:p>
        </p:txBody>
      </p:sp>
      <p:sp>
        <p:nvSpPr>
          <p:cNvPr id="136" name="Google Shape;136;p1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26</a:t>
            </a:fld>
            <a:endParaRPr/>
          </a:p>
        </p:txBody>
      </p:sp>
      <p:pic>
        <p:nvPicPr>
          <p:cNvPr id="137" name="Google Shape;13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6714" y="868679"/>
            <a:ext cx="7425690" cy="3360531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7"/>
          <p:cNvSpPr/>
          <p:nvPr/>
        </p:nvSpPr>
        <p:spPr>
          <a:xfrm>
            <a:off x="-7268" y="3175754"/>
            <a:ext cx="134614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Imagem Projetada</a:t>
            </a:r>
            <a:endParaRPr/>
          </a:p>
        </p:txBody>
      </p:sp>
      <p:sp>
        <p:nvSpPr>
          <p:cNvPr id="139" name="Google Shape;139;p17"/>
          <p:cNvSpPr/>
          <p:nvPr/>
        </p:nvSpPr>
        <p:spPr>
          <a:xfrm>
            <a:off x="6964117" y="1712714"/>
            <a:ext cx="109316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Ponto na Cena</a:t>
            </a:r>
            <a:endParaRPr/>
          </a:p>
        </p:txBody>
      </p:sp>
      <p:sp>
        <p:nvSpPr>
          <p:cNvPr id="140" name="Google Shape;140;p17"/>
          <p:cNvSpPr/>
          <p:nvPr/>
        </p:nvSpPr>
        <p:spPr>
          <a:xfrm>
            <a:off x="475013" y="4615488"/>
            <a:ext cx="803739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imagem vai estar invertida (como numa câmera pinhole real)</a:t>
            </a:r>
            <a:endParaRPr sz="12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745" y="703913"/>
            <a:ext cx="7843926" cy="3837316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Transformação Projetiva de Câmera Pinhole</a:t>
            </a:r>
            <a:endParaRPr/>
          </a:p>
        </p:txBody>
      </p:sp>
      <p:sp>
        <p:nvSpPr>
          <p:cNvPr id="148" name="Google Shape;148;p1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27</a:t>
            </a:fld>
            <a:endParaRPr/>
          </a:p>
        </p:txBody>
      </p:sp>
      <p:sp>
        <p:nvSpPr>
          <p:cNvPr id="149" name="Google Shape;149;p18"/>
          <p:cNvSpPr/>
          <p:nvPr/>
        </p:nvSpPr>
        <p:spPr>
          <a:xfrm>
            <a:off x="2952140" y="1712714"/>
            <a:ext cx="134614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Imagem Projetada</a:t>
            </a:r>
            <a:endParaRPr/>
          </a:p>
        </p:txBody>
      </p:sp>
      <p:sp>
        <p:nvSpPr>
          <p:cNvPr id="150" name="Google Shape;150;p18"/>
          <p:cNvSpPr/>
          <p:nvPr/>
        </p:nvSpPr>
        <p:spPr>
          <a:xfrm>
            <a:off x="6678683" y="1703308"/>
            <a:ext cx="109316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Ponto na Cena</a:t>
            </a:r>
            <a:endParaRPr/>
          </a:p>
        </p:txBody>
      </p:sp>
      <p:sp>
        <p:nvSpPr>
          <p:cNvPr id="151" name="Google Shape;151;p18"/>
          <p:cNvSpPr/>
          <p:nvPr/>
        </p:nvSpPr>
        <p:spPr>
          <a:xfrm>
            <a:off x="475013" y="4615488"/>
            <a:ext cx="803739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Não está mais invertida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Projeção Perspectiva Básica (2D)</a:t>
            </a:r>
            <a:endParaRPr/>
          </a:p>
        </p:txBody>
      </p:sp>
      <p:sp>
        <p:nvSpPr>
          <p:cNvPr id="158" name="Google Shape;158;p1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28</a:t>
            </a:fld>
            <a:endParaRPr/>
          </a:p>
        </p:txBody>
      </p:sp>
      <p:pic>
        <p:nvPicPr>
          <p:cNvPr id="159" name="Google Shape;15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54169" y="667768"/>
            <a:ext cx="5351923" cy="2998366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9"/>
          <p:cNvSpPr txBox="1">
            <a:spLocks noGrp="1"/>
          </p:cNvSpPr>
          <p:nvPr>
            <p:ph type="body" idx="1"/>
          </p:nvPr>
        </p:nvSpPr>
        <p:spPr>
          <a:xfrm>
            <a:off x="1791675" y="3900175"/>
            <a:ext cx="57870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Verdana"/>
              <a:buNone/>
            </a:pPr>
            <a:r>
              <a:rPr lang="pt-BR" sz="1500"/>
              <a:t>Resultado da projeção perspectiva desejada (ponto 2D)</a:t>
            </a:r>
            <a:endParaRPr/>
          </a:p>
        </p:txBody>
      </p:sp>
      <p:pic>
        <p:nvPicPr>
          <p:cNvPr id="161" name="Google Shape;161;p19" descr="Video camer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07781" y="262890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19"/>
          <p:cNvSpPr txBox="1"/>
          <p:nvPr/>
        </p:nvSpPr>
        <p:spPr>
          <a:xfrm>
            <a:off x="6121349" y="1942825"/>
            <a:ext cx="195900" cy="24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chemeClr val="dk1"/>
                </a:solidFill>
              </a:rPr>
              <a:t>A</a:t>
            </a:r>
            <a:endParaRPr b="1"/>
          </a:p>
        </p:txBody>
      </p:sp>
      <p:sp>
        <p:nvSpPr>
          <p:cNvPr id="163" name="Google Shape;163;p19"/>
          <p:cNvSpPr txBox="1"/>
          <p:nvPr/>
        </p:nvSpPr>
        <p:spPr>
          <a:xfrm>
            <a:off x="5940375" y="3263875"/>
            <a:ext cx="324300" cy="24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chemeClr val="dk1"/>
                </a:solidFill>
              </a:rPr>
              <a:t>A</a:t>
            </a:r>
            <a:r>
              <a:rPr lang="pt-BR" sz="1200" b="1" i="1" baseline="-25000">
                <a:solidFill>
                  <a:schemeClr val="dk1"/>
                </a:solidFill>
              </a:rPr>
              <a:t>Z</a:t>
            </a:r>
            <a:endParaRPr b="1" i="1" baseline="-25000"/>
          </a:p>
        </p:txBody>
      </p:sp>
      <p:pic>
        <p:nvPicPr>
          <p:cNvPr id="164" name="Google Shape;164;p19" descr="{&quot;font&quot;:{&quot;size&quot;:12,&quot;color&quot;:&quot;#000000&quot;,&quot;family&quot;:&quot;Arial&quot;},&quot;backgroundColor&quot;:&quot;#FFFFFF&quot;,&quot;backgroundColorModified&quot;:null,&quot;id&quot;:&quot;1&quot;,&quot;type&quot;:&quot;$$&quot;,&quot;code&quot;:&quot;$$P_{2D}=\\,\\begin{bmatrix}\n{\\frac{\\text{A}_{x}}{\\text{A}_{z}}}\\\\\n{\\frac{\\text{A}_{y}}{\\text{A}_{z}}}\\\\\n\\end{bmatrix}$$&quot;,&quot;aid&quot;:null,&quot;ts&quot;:1631104122666,&quot;cs&quot;:&quot;7z/dF7kglprJ2yILzXdedg==&quot;,&quot;size&quot;:{&quot;width&quot;:101.5,&quot;height&quot;:62.5}}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86175" y="4310225"/>
            <a:ext cx="2024225" cy="124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Transformações Projetivas</a:t>
            </a:r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</a:pPr>
            <a:r>
              <a:rPr lang="pt-BR" sz="2400"/>
              <a:t>Projeção em perspectiva padrão: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pt-BR" sz="2400"/>
              <a:t>Centro de projeção: (0, 0, 0)</a:t>
            </a:r>
            <a:r>
              <a:rPr lang="pt-BR" sz="2400" baseline="30000"/>
              <a:t>T</a:t>
            </a:r>
            <a:endParaRPr sz="2400" baseline="30000"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pt-BR" sz="2400"/>
              <a:t>Plano de imagem em z = d</a:t>
            </a:r>
            <a:endParaRPr sz="2400"/>
          </a:p>
        </p:txBody>
      </p:sp>
      <p:sp>
        <p:nvSpPr>
          <p:cNvPr id="171" name="Google Shape;171;p2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29</a:t>
            </a:fld>
            <a:endParaRPr/>
          </a:p>
        </p:txBody>
      </p:sp>
      <p:pic>
        <p:nvPicPr>
          <p:cNvPr id="172" name="Google Shape;172;p20"/>
          <p:cNvPicPr preferRelativeResize="0"/>
          <p:nvPr/>
        </p:nvPicPr>
        <p:blipFill rotWithShape="1">
          <a:blip r:embed="rId3">
            <a:alphaModFix/>
          </a:blip>
          <a:srcRect r="44696"/>
          <a:stretch/>
        </p:blipFill>
        <p:spPr>
          <a:xfrm>
            <a:off x="504874" y="2489725"/>
            <a:ext cx="4561725" cy="285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0" descr="{&quot;id&quot;:&quot;2&quot;,&quot;aid&quot;:null,&quot;code&quot;:&quot;$$proj\\begin{pmatrix}\n{x}\\\\\n{y}\\\\\n{z}\\\\\n\\end{pmatrix}=\\begin{pmatrix}\n{d\\cdot\\frac{x}{z}}\\\\\n{d\\cdot\\frac{y}{z}}\\\\\n\\end{pmatrix}$$&quot;,&quot;font&quot;:{&quot;family&quot;:&quot;Arial&quot;,&quot;size&quot;:12,&quot;color&quot;:&quot;#000000&quot;},&quot;backgroundColorModified&quot;:null,&quot;backgroundColor&quot;:&quot;#FFFFFF&quot;,&quot;type&quot;:&quot;$$&quot;,&quot;ts&quot;:1631104480359,&quot;cs&quot;:&quot;ZRM1wCFjHM0oyw/HxtzAqw==&quot;,&quot;size&quot;:{&quot;width&quot;:166.33333333333334,&quot;height&quot;:71.33333333333333}}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4675" y="3166650"/>
            <a:ext cx="3252350" cy="139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3537" y="2591200"/>
            <a:ext cx="5916923" cy="3076926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35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Projeção Perspectiva</a:t>
            </a:r>
            <a:endParaRPr/>
          </a:p>
        </p:txBody>
      </p:sp>
      <p:sp>
        <p:nvSpPr>
          <p:cNvPr id="315" name="Google Shape;315;p35"/>
          <p:cNvSpPr txBox="1">
            <a:spLocks noGrp="1"/>
          </p:cNvSpPr>
          <p:nvPr>
            <p:ph type="body" idx="1"/>
          </p:nvPr>
        </p:nvSpPr>
        <p:spPr>
          <a:xfrm>
            <a:off x="287079" y="838985"/>
            <a:ext cx="8531701" cy="1936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b="1" dirty="0"/>
              <a:t>Objetos parecem menores conforme ficam mais distantes.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b="1" dirty="0"/>
              <a:t>Por que isso acontece?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dirty="0"/>
              <a:t>Considere o modelo simplificado de câmera "</a:t>
            </a:r>
            <a:r>
              <a:rPr lang="pt-BR" dirty="0" err="1"/>
              <a:t>pinhole</a:t>
            </a:r>
            <a:r>
              <a:rPr lang="pt-BR" dirty="0"/>
              <a:t>"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dirty="0"/>
              <a:t>(câmeras reais são mais complicadas)</a:t>
            </a:r>
            <a:endParaRPr dirty="0"/>
          </a:p>
        </p:txBody>
      </p:sp>
      <p:sp>
        <p:nvSpPr>
          <p:cNvPr id="316" name="Google Shape;316;p35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381495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</a:t>
            </a:fld>
            <a:endParaRPr/>
          </a:p>
        </p:txBody>
      </p:sp>
      <p:sp>
        <p:nvSpPr>
          <p:cNvPr id="317" name="Google Shape;317;p35"/>
          <p:cNvSpPr/>
          <p:nvPr/>
        </p:nvSpPr>
        <p:spPr>
          <a:xfrm>
            <a:off x="6470177" y="2734350"/>
            <a:ext cx="1288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Objeto 3D</a:t>
            </a:r>
            <a:endParaRPr/>
          </a:p>
        </p:txBody>
      </p:sp>
      <p:sp>
        <p:nvSpPr>
          <p:cNvPr id="318" name="Google Shape;318;p35"/>
          <p:cNvSpPr/>
          <p:nvPr/>
        </p:nvSpPr>
        <p:spPr>
          <a:xfrm>
            <a:off x="2297981" y="3645250"/>
            <a:ext cx="10044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Câmera</a:t>
            </a:r>
            <a:endParaRPr/>
          </a:p>
        </p:txBody>
      </p:sp>
      <p:sp>
        <p:nvSpPr>
          <p:cNvPr id="319" name="Google Shape;319;p35"/>
          <p:cNvSpPr/>
          <p:nvPr/>
        </p:nvSpPr>
        <p:spPr>
          <a:xfrm>
            <a:off x="1269951" y="4949800"/>
            <a:ext cx="1288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Imagem 2D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457424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Transformações Projetivas</a:t>
            </a:r>
            <a:endParaRPr/>
          </a:p>
        </p:txBody>
      </p:sp>
      <p:sp>
        <p:nvSpPr>
          <p:cNvPr id="179" name="Google Shape;179;p21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</a:pPr>
            <a:r>
              <a:rPr lang="pt-BR" sz="2400"/>
              <a:t>Projeção em perspectiva padrão: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pt-BR" sz="2400"/>
              <a:t>Centro de projeção: (0, 0, 0)</a:t>
            </a:r>
            <a:r>
              <a:rPr lang="pt-BR" sz="2400" baseline="30000"/>
              <a:t>T</a:t>
            </a:r>
            <a:endParaRPr sz="2400" baseline="30000"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pt-BR" sz="2400"/>
              <a:t>Plano de imagem em z = d</a:t>
            </a:r>
            <a:endParaRPr sz="240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</a:pPr>
            <a:endParaRPr sz="240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</a:pPr>
            <a:r>
              <a:rPr lang="pt-BR" sz="2400"/>
              <a:t>Projeção perspectiva: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pt-BR" sz="2400"/>
              <a:t>Precisa de divisão por z</a:t>
            </a:r>
            <a:endParaRPr sz="2400"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pt-BR" sz="2400"/>
              <a:t>Como representar por matriz?</a:t>
            </a: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</a:pPr>
            <a:endParaRPr/>
          </a:p>
        </p:txBody>
      </p:sp>
      <p:sp>
        <p:nvSpPr>
          <p:cNvPr id="180" name="Google Shape;180;p2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30</a:t>
            </a:fld>
            <a:endParaRPr/>
          </a:p>
        </p:txBody>
      </p:sp>
      <p:sp>
        <p:nvSpPr>
          <p:cNvPr id="181" name="Google Shape;181;p21"/>
          <p:cNvSpPr txBox="1"/>
          <p:nvPr/>
        </p:nvSpPr>
        <p:spPr>
          <a:xfrm>
            <a:off x="791650" y="4041200"/>
            <a:ext cx="5172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pt-BR" sz="2400" u="sng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Coordenadas homogêneas!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82" name="Google Shape;182;p21" descr="{&quot;id&quot;:&quot;2&quot;,&quot;aid&quot;:null,&quot;code&quot;:&quot;$$proj\\begin{pmatrix}\n{x}\\\\\n{y}\\\\\n{z}\\\\\n\\end{pmatrix}=\\begin{pmatrix}\n{d\\cdot\\frac{x}{z}}\\\\\n{d\\cdot\\frac{y}{z}}\\\\\n\\end{pmatrix}$$&quot;,&quot;font&quot;:{&quot;family&quot;:&quot;Arial&quot;,&quot;size&quot;:12,&quot;color&quot;:&quot;#000000&quot;},&quot;backgroundColorModified&quot;:null,&quot;backgroundColor&quot;:&quot;#FFFFFF&quot;,&quot;type&quot;:&quot;$$&quot;,&quot;ts&quot;:1631104480359,&quot;cs&quot;:&quot;ZRM1wCFjHM0oyw/HxtzAqw==&quot;,&quot;size&quot;:{&quot;width&quot;:166.33333333333334,&quot;height&quot;:71.33333333333333}}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5150" y="2103575"/>
            <a:ext cx="3252350" cy="139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22"/>
          <p:cNvPicPr preferRelativeResize="0"/>
          <p:nvPr/>
        </p:nvPicPr>
        <p:blipFill rotWithShape="1">
          <a:blip r:embed="rId3">
            <a:alphaModFix/>
          </a:blip>
          <a:srcRect r="40187"/>
          <a:stretch/>
        </p:blipFill>
        <p:spPr>
          <a:xfrm>
            <a:off x="291400" y="3063025"/>
            <a:ext cx="3018475" cy="170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Projeção em Coordenadas Homogêneas (3D)</a:t>
            </a:r>
            <a:endParaRPr/>
          </a:p>
        </p:txBody>
      </p:sp>
      <p:sp>
        <p:nvSpPr>
          <p:cNvPr id="189" name="Google Shape;189;p2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31</a:t>
            </a:fld>
            <a:endParaRPr/>
          </a:p>
        </p:txBody>
      </p:sp>
      <p:pic>
        <p:nvPicPr>
          <p:cNvPr id="190" name="Google Shape;190;p22"/>
          <p:cNvPicPr preferRelativeResize="0"/>
          <p:nvPr/>
        </p:nvPicPr>
        <p:blipFill rotWithShape="1">
          <a:blip r:embed="rId4">
            <a:alphaModFix/>
          </a:blip>
          <a:srcRect r="50646"/>
          <a:stretch/>
        </p:blipFill>
        <p:spPr>
          <a:xfrm>
            <a:off x="291400" y="1062250"/>
            <a:ext cx="1631200" cy="178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56923" y="1290851"/>
            <a:ext cx="3599230" cy="15996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2" name="Google Shape;192;p22"/>
          <p:cNvGrpSpPr/>
          <p:nvPr/>
        </p:nvGrpSpPr>
        <p:grpSpPr>
          <a:xfrm>
            <a:off x="5541575" y="2921975"/>
            <a:ext cx="2019100" cy="1530303"/>
            <a:chOff x="5541575" y="2921975"/>
            <a:chExt cx="2019100" cy="1530303"/>
          </a:xfrm>
        </p:grpSpPr>
        <p:cxnSp>
          <p:nvCxnSpPr>
            <p:cNvPr id="193" name="Google Shape;193;p22"/>
            <p:cNvCxnSpPr/>
            <p:nvPr/>
          </p:nvCxnSpPr>
          <p:spPr>
            <a:xfrm rot="10800000" flipH="1">
              <a:off x="7155075" y="2921975"/>
              <a:ext cx="405600" cy="527700"/>
            </a:xfrm>
            <a:prstGeom prst="straightConnector1">
              <a:avLst/>
            </a:prstGeom>
            <a:noFill/>
            <a:ln w="38100" cap="flat" cmpd="sng">
              <a:solidFill>
                <a:srgbClr val="888888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194" name="Google Shape;194;p22"/>
            <p:cNvSpPr/>
            <p:nvPr/>
          </p:nvSpPr>
          <p:spPr>
            <a:xfrm>
              <a:off x="5541575" y="3313850"/>
              <a:ext cx="1922616" cy="1138428"/>
            </a:xfrm>
            <a:prstGeom prst="cloud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Termo diferente de zero na linha final.</a:t>
              </a:r>
              <a:endParaRPr sz="1000"/>
            </a:p>
          </p:txBody>
        </p:sp>
      </p:grpSp>
      <p:grpSp>
        <p:nvGrpSpPr>
          <p:cNvPr id="195" name="Google Shape;195;p22"/>
          <p:cNvGrpSpPr/>
          <p:nvPr/>
        </p:nvGrpSpPr>
        <p:grpSpPr>
          <a:xfrm>
            <a:off x="7343526" y="2857500"/>
            <a:ext cx="1741716" cy="2065196"/>
            <a:chOff x="7343526" y="2857500"/>
            <a:chExt cx="1741716" cy="2065196"/>
          </a:xfrm>
        </p:grpSpPr>
        <p:cxnSp>
          <p:nvCxnSpPr>
            <p:cNvPr id="196" name="Google Shape;196;p22"/>
            <p:cNvCxnSpPr/>
            <p:nvPr/>
          </p:nvCxnSpPr>
          <p:spPr>
            <a:xfrm rot="10800000">
              <a:off x="8255825" y="2857500"/>
              <a:ext cx="52800" cy="1832100"/>
            </a:xfrm>
            <a:prstGeom prst="straightConnector1">
              <a:avLst/>
            </a:prstGeom>
            <a:noFill/>
            <a:ln w="38100" cap="flat" cmpd="sng">
              <a:solidFill>
                <a:srgbClr val="888888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197" name="Google Shape;197;p22"/>
            <p:cNvSpPr/>
            <p:nvPr/>
          </p:nvSpPr>
          <p:spPr>
            <a:xfrm>
              <a:off x="7343526" y="3981800"/>
              <a:ext cx="1741716" cy="940896"/>
            </a:xfrm>
            <a:prstGeom prst="cloud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termo final que não é mais 1 (um)</a:t>
              </a:r>
              <a:endParaRPr sz="600"/>
            </a:p>
          </p:txBody>
        </p:sp>
      </p:grpSp>
      <p:pic>
        <p:nvPicPr>
          <p:cNvPr id="198" name="Google Shape;198;p22"/>
          <p:cNvPicPr preferRelativeResize="0"/>
          <p:nvPr/>
        </p:nvPicPr>
        <p:blipFill rotWithShape="1">
          <a:blip r:embed="rId4">
            <a:alphaModFix/>
          </a:blip>
          <a:srcRect l="48738"/>
          <a:stretch/>
        </p:blipFill>
        <p:spPr>
          <a:xfrm>
            <a:off x="1922604" y="1062250"/>
            <a:ext cx="1694275" cy="178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2"/>
          <p:cNvPicPr preferRelativeResize="0"/>
          <p:nvPr/>
        </p:nvPicPr>
        <p:blipFill rotWithShape="1">
          <a:blip r:embed="rId3">
            <a:alphaModFix/>
          </a:blip>
          <a:srcRect l="61273"/>
          <a:stretch/>
        </p:blipFill>
        <p:spPr>
          <a:xfrm>
            <a:off x="3321100" y="3063025"/>
            <a:ext cx="1954376" cy="170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3"/>
          <p:cNvSpPr txBox="1">
            <a:spLocks noGrp="1"/>
          </p:cNvSpPr>
          <p:nvPr>
            <p:ph type="title"/>
          </p:nvPr>
        </p:nvSpPr>
        <p:spPr>
          <a:xfrm>
            <a:off x="68932" y="12895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500"/>
              <a:buFont typeface="Verdana"/>
              <a:buNone/>
            </a:pPr>
            <a:r>
              <a:rPr lang="pt-BR" sz="2500"/>
              <a:t>Perspectiva: posição da câmera + ângulo de visão</a:t>
            </a:r>
            <a:br>
              <a:rPr lang="pt-BR" sz="2500"/>
            </a:br>
            <a:endParaRPr sz="2500"/>
          </a:p>
        </p:txBody>
      </p:sp>
      <p:sp>
        <p:nvSpPr>
          <p:cNvPr id="206" name="Google Shape;206;p23"/>
          <p:cNvSpPr txBox="1">
            <a:spLocks noGrp="1"/>
          </p:cNvSpPr>
          <p:nvPr>
            <p:ph type="body" idx="1"/>
          </p:nvPr>
        </p:nvSpPr>
        <p:spPr>
          <a:xfrm>
            <a:off x="6065520" y="838985"/>
            <a:ext cx="2753260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Nesta sequência, o ângulo de visão diminui à medida que a distância da pessoa aumenta, para assim manter o tamanho da pessoa na imagem.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Observe a mudança dramática na perspectiva do fundo.</a:t>
            </a:r>
            <a:endParaRPr/>
          </a:p>
        </p:txBody>
      </p:sp>
      <p:sp>
        <p:nvSpPr>
          <p:cNvPr id="207" name="Google Shape;207;p2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32</a:t>
            </a:fld>
            <a:endParaRPr/>
          </a:p>
        </p:txBody>
      </p:sp>
      <p:pic>
        <p:nvPicPr>
          <p:cNvPr id="208" name="Google Shape;208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5013" y="706009"/>
            <a:ext cx="5379720" cy="476210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3"/>
          <p:cNvSpPr/>
          <p:nvPr/>
        </p:nvSpPr>
        <p:spPr>
          <a:xfrm>
            <a:off x="3455691" y="5317231"/>
            <a:ext cx="502061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24"/>
          <p:cNvPicPr preferRelativeResize="0"/>
          <p:nvPr/>
        </p:nvPicPr>
        <p:blipFill rotWithShape="1">
          <a:blip r:embed="rId3">
            <a:alphaModFix/>
          </a:blip>
          <a:srcRect l="989" t="14400"/>
          <a:stretch/>
        </p:blipFill>
        <p:spPr>
          <a:xfrm>
            <a:off x="715768" y="304008"/>
            <a:ext cx="8428232" cy="5432369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Composição Perspectiva</a:t>
            </a:r>
            <a:endParaRPr/>
          </a:p>
        </p:txBody>
      </p:sp>
      <p:sp>
        <p:nvSpPr>
          <p:cNvPr id="216" name="Google Shape;216;p24"/>
          <p:cNvSpPr txBox="1">
            <a:spLocks noGrp="1"/>
          </p:cNvSpPr>
          <p:nvPr>
            <p:ph type="body" idx="1"/>
          </p:nvPr>
        </p:nvSpPr>
        <p:spPr>
          <a:xfrm>
            <a:off x="716280" y="4819206"/>
            <a:ext cx="8102500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</a:pPr>
            <a:r>
              <a:rPr lang="pt-BR" sz="2400"/>
              <a:t>Próximo e com um pequeno zoom</a:t>
            </a:r>
            <a:endParaRPr/>
          </a:p>
        </p:txBody>
      </p:sp>
      <p:sp>
        <p:nvSpPr>
          <p:cNvPr id="217" name="Google Shape;217;p2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33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8589" y="0"/>
            <a:ext cx="7786691" cy="522732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5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Composição Perspectiva</a:t>
            </a:r>
            <a:endParaRPr/>
          </a:p>
        </p:txBody>
      </p:sp>
      <p:sp>
        <p:nvSpPr>
          <p:cNvPr id="224" name="Google Shape;224;p25"/>
          <p:cNvSpPr txBox="1">
            <a:spLocks noGrp="1"/>
          </p:cNvSpPr>
          <p:nvPr>
            <p:ph type="body" idx="1"/>
          </p:nvPr>
        </p:nvSpPr>
        <p:spPr>
          <a:xfrm>
            <a:off x="4897220" y="3798126"/>
            <a:ext cx="4246780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2400"/>
              <a:t>Afastado e com um grande zoom</a:t>
            </a:r>
            <a:endParaRPr/>
          </a:p>
        </p:txBody>
      </p:sp>
      <p:sp>
        <p:nvSpPr>
          <p:cNvPr id="225" name="Google Shape;225;p25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34</a:t>
            </a:fld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Especificando a Projeção Perspectiva</a:t>
            </a:r>
            <a:endParaRPr/>
          </a:p>
        </p:txBody>
      </p:sp>
      <p:sp>
        <p:nvSpPr>
          <p:cNvPr id="232" name="Google Shape;232;p26"/>
          <p:cNvSpPr txBox="1">
            <a:spLocks noGrp="1"/>
          </p:cNvSpPr>
          <p:nvPr>
            <p:ph type="body" idx="1"/>
          </p:nvPr>
        </p:nvSpPr>
        <p:spPr>
          <a:xfrm>
            <a:off x="3681351" y="5304622"/>
            <a:ext cx="4619590" cy="304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</a:pPr>
            <a:r>
              <a:rPr lang="pt-BR" sz="1050"/>
              <a:t>do livro: Angel and Shreiner, Interactive Computer Graphics </a:t>
            </a:r>
            <a:endParaRPr/>
          </a:p>
          <a:p>
            <a:pPr marL="0" lvl="0" indent="0" algn="r" rtl="0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</a:pPr>
            <a:endParaRPr sz="1050"/>
          </a:p>
        </p:txBody>
      </p:sp>
      <p:sp>
        <p:nvSpPr>
          <p:cNvPr id="233" name="Google Shape;233;p2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35</a:t>
            </a:fld>
            <a:endParaRPr/>
          </a:p>
        </p:txBody>
      </p:sp>
      <p:pic>
        <p:nvPicPr>
          <p:cNvPr id="234" name="Google Shape;234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0605" y="1017006"/>
            <a:ext cx="7082790" cy="4042456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6"/>
          <p:cNvSpPr txBox="1"/>
          <p:nvPr/>
        </p:nvSpPr>
        <p:spPr>
          <a:xfrm>
            <a:off x="578188" y="515115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</a:rPr>
              <a:t>COP = Center Of Projection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Especificando o Volume de Visão Perspectiva</a:t>
            </a:r>
            <a:endParaRPr/>
          </a:p>
        </p:txBody>
      </p:sp>
      <p:sp>
        <p:nvSpPr>
          <p:cNvPr id="242" name="Google Shape;242;p2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36</a:t>
            </a:fld>
            <a:endParaRPr/>
          </a:p>
        </p:txBody>
      </p:sp>
      <p:pic>
        <p:nvPicPr>
          <p:cNvPr id="243" name="Google Shape;243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0997" y="877487"/>
            <a:ext cx="8007334" cy="3969448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27"/>
          <p:cNvSpPr txBox="1"/>
          <p:nvPr/>
        </p:nvSpPr>
        <p:spPr>
          <a:xfrm>
            <a:off x="3681351" y="5304622"/>
            <a:ext cx="4619590" cy="304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Verdana"/>
              <a:buNone/>
            </a:pPr>
            <a:r>
              <a:rPr lang="pt-BR" sz="1050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do livro: Angel and Shreiner, Interactive Computer Graphics </a:t>
            </a:r>
            <a:endParaRPr/>
          </a:p>
          <a:p>
            <a:pPr marL="0" marR="0" lvl="0" indent="0" algn="r" rtl="0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Verdana"/>
              <a:buNone/>
            </a:pPr>
            <a:endParaRPr sz="1050" b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Especificando o Volume de Visão Perspectiva</a:t>
            </a:r>
            <a:endParaRPr/>
          </a:p>
        </p:txBody>
      </p:sp>
      <p:sp>
        <p:nvSpPr>
          <p:cNvPr id="250" name="Google Shape;250;p28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dirty="0"/>
              <a:t>Parametrizado por</a:t>
            </a:r>
            <a:endParaRPr dirty="0"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dirty="0" err="1"/>
              <a:t>fovy</a:t>
            </a:r>
            <a:r>
              <a:rPr lang="pt-BR" dirty="0"/>
              <a:t>: campo de visão angular vertical (eixo </a:t>
            </a:r>
            <a:r>
              <a:rPr lang="pt-BR" dirty="0" err="1"/>
              <a:t>y</a:t>
            </a:r>
            <a:r>
              <a:rPr lang="pt-BR" dirty="0"/>
              <a:t>)</a:t>
            </a:r>
            <a:endParaRPr dirty="0"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dirty="0"/>
              <a:t>razão de aspecto: largura / altura do campo de visão</a:t>
            </a:r>
            <a:endParaRPr dirty="0"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dirty="0" err="1"/>
              <a:t>near</a:t>
            </a:r>
            <a:r>
              <a:rPr lang="pt-BR" dirty="0"/>
              <a:t>: profundidade do plano de corte próximo</a:t>
            </a:r>
            <a:endParaRPr dirty="0"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dirty="0" err="1"/>
              <a:t>far</a:t>
            </a:r>
            <a:r>
              <a:rPr lang="pt-BR" dirty="0"/>
              <a:t>: profundidade do plano de recorte distante</a:t>
            </a:r>
            <a:endParaRPr dirty="0"/>
          </a:p>
          <a:p>
            <a:pPr marL="342900" lvl="0" indent="-215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dirty="0"/>
              <a:t>Quantidades derivadas</a:t>
            </a:r>
            <a:endParaRPr dirty="0"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dirty="0"/>
              <a:t>top = </a:t>
            </a:r>
            <a:r>
              <a:rPr lang="pt-BR" dirty="0" err="1"/>
              <a:t>near</a:t>
            </a:r>
            <a:r>
              <a:rPr lang="pt-BR" dirty="0"/>
              <a:t> * </a:t>
            </a:r>
            <a:r>
              <a:rPr lang="pt-BR" dirty="0" err="1"/>
              <a:t>tan</a:t>
            </a:r>
            <a:r>
              <a:rPr lang="pt-BR" dirty="0"/>
              <a:t> (</a:t>
            </a:r>
            <a:r>
              <a:rPr lang="pt-BR" dirty="0" err="1"/>
              <a:t>fovy</a:t>
            </a:r>
            <a:r>
              <a:rPr lang="pt-BR" dirty="0"/>
              <a:t>)</a:t>
            </a:r>
            <a:endParaRPr dirty="0"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dirty="0" err="1"/>
              <a:t>bottom</a:t>
            </a:r>
            <a:r>
              <a:rPr lang="pt-BR" dirty="0"/>
              <a:t> = –top</a:t>
            </a:r>
            <a:endParaRPr dirty="0"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dirty="0" err="1"/>
              <a:t>right</a:t>
            </a:r>
            <a:r>
              <a:rPr lang="pt-BR" dirty="0"/>
              <a:t> = top * </a:t>
            </a:r>
            <a:r>
              <a:rPr lang="pt-BR" dirty="0" err="1"/>
              <a:t>aspect</a:t>
            </a:r>
            <a:endParaRPr dirty="0"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dirty="0" err="1"/>
              <a:t>left</a:t>
            </a:r>
            <a:r>
              <a:rPr lang="pt-BR" dirty="0"/>
              <a:t> = –</a:t>
            </a:r>
            <a:r>
              <a:rPr lang="pt-BR" dirty="0" err="1"/>
              <a:t>right</a:t>
            </a:r>
            <a:r>
              <a:rPr lang="pt-BR" dirty="0"/>
              <a:t> 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dirty="0"/>
          </a:p>
        </p:txBody>
      </p:sp>
      <p:sp>
        <p:nvSpPr>
          <p:cNvPr id="251" name="Google Shape;251;p2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37</a:t>
            </a:fld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Implementação de Projeção Perspectiva</a:t>
            </a:r>
            <a:endParaRPr/>
          </a:p>
        </p:txBody>
      </p:sp>
      <p:sp>
        <p:nvSpPr>
          <p:cNvPr id="258" name="Google Shape;258;p29"/>
          <p:cNvSpPr txBox="1">
            <a:spLocks noGrp="1"/>
          </p:cNvSpPr>
          <p:nvPr>
            <p:ph type="body" idx="1"/>
          </p:nvPr>
        </p:nvSpPr>
        <p:spPr>
          <a:xfrm>
            <a:off x="527775" y="4836600"/>
            <a:ext cx="38451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pt-BR" sz="1800"/>
              <a:t>Coordenadas de câmera (view)</a:t>
            </a:r>
            <a:endParaRPr/>
          </a:p>
        </p:txBody>
      </p:sp>
      <p:sp>
        <p:nvSpPr>
          <p:cNvPr id="259" name="Google Shape;259;p2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38</a:t>
            </a:fld>
            <a:endParaRPr/>
          </a:p>
        </p:txBody>
      </p:sp>
      <p:pic>
        <p:nvPicPr>
          <p:cNvPr id="260" name="Google Shape;260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5013" y="878400"/>
            <a:ext cx="8109912" cy="395820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29"/>
          <p:cNvSpPr txBox="1"/>
          <p:nvPr/>
        </p:nvSpPr>
        <p:spPr>
          <a:xfrm>
            <a:off x="4572000" y="4836075"/>
            <a:ext cx="40758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lang="pt-BR" sz="1800" b="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Normalized</a:t>
            </a:r>
            <a:r>
              <a:rPr lang="pt-BR" sz="18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Device </a:t>
            </a:r>
            <a:r>
              <a:rPr lang="pt-BR" sz="1800" b="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Coords</a:t>
            </a:r>
            <a:r>
              <a:rPr lang="pt-BR" sz="18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(NDC)</a:t>
            </a:r>
            <a:endParaRPr dirty="0"/>
          </a:p>
        </p:txBody>
      </p:sp>
      <p:sp>
        <p:nvSpPr>
          <p:cNvPr id="262" name="Google Shape;262;p29"/>
          <p:cNvSpPr/>
          <p:nvPr/>
        </p:nvSpPr>
        <p:spPr>
          <a:xfrm>
            <a:off x="2141250" y="5334625"/>
            <a:ext cx="4222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já iremos para as coordenadas da tela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Transformações Perspectivas</a:t>
            </a:r>
            <a:endParaRPr/>
          </a:p>
        </p:txBody>
      </p:sp>
      <p:sp>
        <p:nvSpPr>
          <p:cNvPr id="268" name="Google Shape;268;p30"/>
          <p:cNvSpPr txBox="1">
            <a:spLocks noGrp="1"/>
          </p:cNvSpPr>
          <p:nvPr>
            <p:ph type="body" idx="1"/>
          </p:nvPr>
        </p:nvSpPr>
        <p:spPr>
          <a:xfrm>
            <a:off x="390550" y="838975"/>
            <a:ext cx="36282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</a:pPr>
            <a:r>
              <a:rPr lang="pt-BR" sz="1900" dirty="0"/>
              <a:t>Não precisa ser simétrica em relação ao eixo z, porém, para simplificar, assumimos por enquanto que é simétrica</a:t>
            </a:r>
            <a:endParaRPr sz="1800" dirty="0"/>
          </a:p>
          <a:p>
            <a:pPr marL="342900" lvl="0" indent="-20955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1900" dirty="0"/>
          </a:p>
          <a:p>
            <a:pPr marL="342900" lvl="0" indent="-3302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</a:pPr>
            <a:r>
              <a:rPr lang="pt-BR" sz="1900" dirty="0"/>
              <a:t>A transformação preservará as informações de profundidade</a:t>
            </a:r>
            <a:endParaRPr sz="1800" dirty="0"/>
          </a:p>
        </p:txBody>
      </p:sp>
      <p:sp>
        <p:nvSpPr>
          <p:cNvPr id="269" name="Google Shape;269;p3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39</a:t>
            </a:fld>
            <a:endParaRPr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1393E30-0A90-771C-36AD-15D56D2F6A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73"/>
          <a:stretch/>
        </p:blipFill>
        <p:spPr bwMode="auto">
          <a:xfrm>
            <a:off x="4572000" y="326982"/>
            <a:ext cx="3336952" cy="211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E946030-528B-5E60-4A10-0A5702CD7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718" y="2857500"/>
            <a:ext cx="2493166" cy="245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own Arrow 1">
            <a:extLst>
              <a:ext uri="{FF2B5EF4-FFF2-40B4-BE49-F238E27FC236}">
                <a16:creationId xmlns:a16="http://schemas.microsoft.com/office/drawing/2014/main" id="{2AC4F0D6-F334-3C8E-A9E8-AEFFEA518CE3}"/>
              </a:ext>
            </a:extLst>
          </p:cNvPr>
          <p:cNvSpPr/>
          <p:nvPr/>
        </p:nvSpPr>
        <p:spPr>
          <a:xfrm>
            <a:off x="6447301" y="2366674"/>
            <a:ext cx="283464" cy="411289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F6CCB8-4CE3-D46F-ADF4-A9C03838D24E}"/>
              </a:ext>
            </a:extLst>
          </p:cNvPr>
          <p:cNvSpPr txBox="1"/>
          <p:nvPr/>
        </p:nvSpPr>
        <p:spPr>
          <a:xfrm>
            <a:off x="2204650" y="5470478"/>
            <a:ext cx="617448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000" dirty="0"/>
              <a:t>Imagem: http://</a:t>
            </a:r>
            <a:r>
              <a:rPr lang="pt-BR" sz="1000" dirty="0" err="1"/>
              <a:t>www.codinglabs.net</a:t>
            </a:r>
            <a:r>
              <a:rPr lang="pt-BR" sz="1000" dirty="0"/>
              <a:t>/</a:t>
            </a:r>
            <a:r>
              <a:rPr lang="pt-BR" sz="1000" dirty="0" err="1"/>
              <a:t>article_world_view_projection_matrix.aspx</a:t>
            </a:r>
            <a:endParaRPr lang="pt-BR" sz="1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Câmara Estenopeica</a:t>
            </a:r>
            <a:endParaRPr/>
          </a:p>
        </p:txBody>
      </p:sp>
      <p:sp>
        <p:nvSpPr>
          <p:cNvPr id="326" name="Google Shape;326;p36"/>
          <p:cNvSpPr txBox="1">
            <a:spLocks noGrp="1"/>
          </p:cNvSpPr>
          <p:nvPr>
            <p:ph type="body" idx="1"/>
          </p:nvPr>
        </p:nvSpPr>
        <p:spPr>
          <a:xfrm>
            <a:off x="213360" y="838985"/>
            <a:ext cx="89307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Verdana"/>
              <a:buNone/>
            </a:pPr>
            <a:r>
              <a:rPr lang="pt-BR" sz="1750"/>
              <a:t>Camera Obscūra (latim) em geral um sala onde existe somente um orifício que permite a luz entrar e numa parede reversa a esse furo se encontra uma parede ou tela onde se pode ver a imagem do exterior de forma invertida.</a:t>
            </a:r>
            <a:endParaRPr/>
          </a:p>
          <a:p>
            <a:pPr marL="0" lvl="0" indent="0" algn="l" rtl="0"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Verdana"/>
              <a:buNone/>
            </a:pPr>
            <a:endParaRPr sz="1750"/>
          </a:p>
          <a:p>
            <a:pPr marL="0" lvl="0" indent="0" algn="l" rtl="0"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Verdana"/>
              <a:buNone/>
            </a:pPr>
            <a:endParaRPr sz="1750"/>
          </a:p>
          <a:p>
            <a:pPr marL="0" lvl="0" indent="0" algn="l" rtl="0"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Verdana"/>
              <a:buNone/>
            </a:pPr>
            <a:endParaRPr sz="1750"/>
          </a:p>
          <a:p>
            <a:pPr marL="0" lvl="0" indent="0" algn="l" rtl="0"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Verdana"/>
              <a:buNone/>
            </a:pPr>
            <a:endParaRPr sz="1750"/>
          </a:p>
          <a:p>
            <a:pPr marL="0" lvl="0" indent="0" algn="l" rtl="0"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Verdana"/>
              <a:buNone/>
            </a:pPr>
            <a:endParaRPr sz="1750"/>
          </a:p>
          <a:p>
            <a:pPr marL="0" lvl="0" indent="0" algn="l" rtl="0"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Verdana"/>
              <a:buNone/>
            </a:pPr>
            <a:endParaRPr sz="1750"/>
          </a:p>
          <a:p>
            <a:pPr marL="0" lvl="0" indent="0" algn="l" rtl="0"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Verdana"/>
              <a:buNone/>
            </a:pPr>
            <a:endParaRPr sz="1750"/>
          </a:p>
          <a:p>
            <a:pPr marL="0" lvl="0" indent="0" algn="l" rtl="0"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Verdana"/>
              <a:buNone/>
            </a:pPr>
            <a:endParaRPr sz="1750"/>
          </a:p>
          <a:p>
            <a:pPr marL="0" lvl="0" indent="0" algn="l" rtl="0"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Verdana"/>
              <a:buNone/>
            </a:pPr>
            <a:endParaRPr sz="1750"/>
          </a:p>
          <a:p>
            <a:pPr marL="0" lvl="0" indent="0" algn="l" rtl="0"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Verdana"/>
              <a:buNone/>
            </a:pPr>
            <a:endParaRPr sz="1750"/>
          </a:p>
          <a:p>
            <a:pPr marL="0" lvl="0" indent="0" algn="l" rtl="0"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Verdana"/>
              <a:buNone/>
            </a:pPr>
            <a:r>
              <a:rPr lang="pt-BR" sz="1750"/>
              <a:t>Uma propriedade interessante dessas câmeras é que as imagens geradas tem um foco em todos os planos da cena.</a:t>
            </a:r>
            <a:endParaRPr/>
          </a:p>
        </p:txBody>
      </p:sp>
      <p:sp>
        <p:nvSpPr>
          <p:cNvPr id="327" name="Google Shape;327;p3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3816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</a:t>
            </a:fld>
            <a:endParaRPr/>
          </a:p>
        </p:txBody>
      </p:sp>
      <p:pic>
        <p:nvPicPr>
          <p:cNvPr id="328" name="Google Shape;328;p36" descr="Camera Obscura and the World of Illusions - Matris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7719" y="1901896"/>
            <a:ext cx="4021135" cy="28580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81926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Matriz de Transformação Perspectiva</a:t>
            </a:r>
            <a:endParaRPr/>
          </a:p>
        </p:txBody>
      </p:sp>
      <p:pic>
        <p:nvPicPr>
          <p:cNvPr id="276" name="Google Shape;276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7487" y="2256462"/>
            <a:ext cx="6889026" cy="1894481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40</a:t>
            </a:fld>
            <a:endParaRPr/>
          </a:p>
        </p:txBody>
      </p:sp>
      <p:sp>
        <p:nvSpPr>
          <p:cNvPr id="278" name="Google Shape;278;p31"/>
          <p:cNvSpPr/>
          <p:nvPr/>
        </p:nvSpPr>
        <p:spPr>
          <a:xfrm>
            <a:off x="1040450" y="2271529"/>
            <a:ext cx="6976200" cy="18255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6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Para os curiosos</a:t>
            </a:r>
            <a:endParaRPr/>
          </a:p>
        </p:txBody>
      </p:sp>
      <p:sp>
        <p:nvSpPr>
          <p:cNvPr id="587" name="Google Shape;587;p62"/>
          <p:cNvSpPr txBox="1">
            <a:spLocks noGrp="1"/>
          </p:cNvSpPr>
          <p:nvPr>
            <p:ph type="body" idx="1"/>
          </p:nvPr>
        </p:nvSpPr>
        <p:spPr>
          <a:xfrm>
            <a:off x="390548" y="838986"/>
            <a:ext cx="8428200" cy="9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Se a projeção perspectiva não for simétrica em Z, essa é a matriz que deverá ser usada:</a:t>
            </a:r>
            <a:endParaRPr/>
          </a:p>
        </p:txBody>
      </p:sp>
      <p:sp>
        <p:nvSpPr>
          <p:cNvPr id="588" name="Google Shape;588;p6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41</a:t>
            </a:fld>
            <a:endParaRPr/>
          </a:p>
        </p:txBody>
      </p:sp>
      <p:pic>
        <p:nvPicPr>
          <p:cNvPr id="589" name="Google Shape;589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0400" y="1805050"/>
            <a:ext cx="5283200" cy="3238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0935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Exemplo com a Matriz Perspectiva</a:t>
            </a:r>
            <a:endParaRPr/>
          </a:p>
        </p:txBody>
      </p:sp>
      <p:pic>
        <p:nvPicPr>
          <p:cNvPr id="284" name="Google Shape;284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3964" y="838985"/>
            <a:ext cx="7921399" cy="4496159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42</a:t>
            </a:fld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Divisão Homogênea (</a:t>
            </a:r>
            <a:r>
              <a:rPr lang="pt-BR" dirty="0" err="1"/>
              <a:t>Homogeneous</a:t>
            </a:r>
            <a:r>
              <a:rPr lang="pt-BR" dirty="0"/>
              <a:t> Divide)</a:t>
            </a:r>
            <a:endParaRPr dirty="0"/>
          </a:p>
        </p:txBody>
      </p:sp>
      <p:sp>
        <p:nvSpPr>
          <p:cNvPr id="292" name="Google Shape;292;p33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/>
              <a:t>Fatalmente o quarto valor no vetor dos pontos (valor w) após a multiplicação da matriz de projeção perspectiva não será mais um (1). Faça a divisão de todos os elementos por w para que o quarto valor volte a ser um (1).</a:t>
            </a:r>
            <a:endParaRPr/>
          </a:p>
        </p:txBody>
      </p:sp>
      <p:sp>
        <p:nvSpPr>
          <p:cNvPr id="293" name="Google Shape;293;p3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43</a:t>
            </a:fld>
            <a:endParaRPr/>
          </a:p>
        </p:txBody>
      </p:sp>
      <p:pic>
        <p:nvPicPr>
          <p:cNvPr id="294" name="Google Shape;294;p33" descr="{&quot;code&quot;:&quot;$$\\begin{bmatrix}\n{x}\\\\\n{y}\\\\\n{z}\\\\\n{w}\\\\\n\\end{bmatrix}=\\begin{bmatrix}\n{\\frac{x}{w}}\\\\\n{\\frac{y}{w}}\\\\\n{\\frac{z}{w}}\\\\\n{1}\\\\\n\\end{bmatrix}$$&quot;,&quot;aid&quot;:null,&quot;type&quot;:&quot;$$&quot;,&quot;font&quot;:{&quot;color&quot;:&quot;#000000&quot;,&quot;family&quot;:&quot;Arial&quot;,&quot;size&quot;:12},&quot;backgroundColorModified&quot;:null,&quot;backgroundColor&quot;:&quot;#FFFFFF&quot;,&quot;id&quot;:&quot;4&quot;,&quot;ts&quot;:1631141757013,&quot;cs&quot;:&quot;nZittESN2is1V5P1LH+y5w==&quot;,&quot;size&quot;:{&quot;width&quot;:94.33333333333333,&quot;height&quot;:104.33333333333333}}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3713" y="2353119"/>
            <a:ext cx="2296575" cy="254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72788" y="1867644"/>
            <a:ext cx="2712868" cy="2024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3836" y="1867644"/>
            <a:ext cx="2040368" cy="1734313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3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Transformações para Tela</a:t>
            </a:r>
            <a:br>
              <a:rPr lang="pt-BR"/>
            </a:br>
            <a:r>
              <a:rPr lang="pt-BR" sz="2000"/>
              <a:t>Screen Transformation</a:t>
            </a:r>
            <a:endParaRPr/>
          </a:p>
        </p:txBody>
      </p:sp>
      <p:sp>
        <p:nvSpPr>
          <p:cNvPr id="303" name="Google Shape;303;p34"/>
          <p:cNvSpPr txBox="1">
            <a:spLocks noGrp="1"/>
          </p:cNvSpPr>
          <p:nvPr>
            <p:ph type="body" idx="1"/>
          </p:nvPr>
        </p:nvSpPr>
        <p:spPr>
          <a:xfrm>
            <a:off x="390548" y="938521"/>
            <a:ext cx="8428232" cy="1918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lang="pt-BR" sz="1800"/>
              <a:t>Converter pontos no espaço de coordenadas normalizado da câmera para coordenadas de pixel da tela</a:t>
            </a:r>
            <a:endParaRPr/>
          </a:p>
          <a:p>
            <a:pPr marL="0" lvl="0" indent="0" algn="l" rtl="0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Font typeface="Verdana"/>
              <a:buNone/>
            </a:pPr>
            <a:endParaRPr sz="600"/>
          </a:p>
          <a:p>
            <a:pPr marL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</a:pPr>
            <a:endParaRPr/>
          </a:p>
        </p:txBody>
      </p:sp>
      <p:sp>
        <p:nvSpPr>
          <p:cNvPr id="304" name="Google Shape;304;p3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44</a:t>
            </a:fld>
            <a:endParaRPr/>
          </a:p>
        </p:txBody>
      </p:sp>
      <p:sp>
        <p:nvSpPr>
          <p:cNvPr id="305" name="Google Shape;305;p34"/>
          <p:cNvSpPr/>
          <p:nvPr/>
        </p:nvSpPr>
        <p:spPr>
          <a:xfrm>
            <a:off x="1273823" y="1606025"/>
            <a:ext cx="23979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sistema normalizado da câmera</a:t>
            </a:r>
            <a:endParaRPr/>
          </a:p>
        </p:txBody>
      </p:sp>
      <p:sp>
        <p:nvSpPr>
          <p:cNvPr id="306" name="Google Shape;306;p34"/>
          <p:cNvSpPr/>
          <p:nvPr/>
        </p:nvSpPr>
        <p:spPr>
          <a:xfrm>
            <a:off x="4259726" y="1611075"/>
            <a:ext cx="36981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Espaço de coordenadas da tela (imagem de w x H) </a:t>
            </a:r>
            <a:endParaRPr/>
          </a:p>
        </p:txBody>
      </p:sp>
      <p:sp>
        <p:nvSpPr>
          <p:cNvPr id="307" name="Google Shape;307;p34"/>
          <p:cNvSpPr/>
          <p:nvPr/>
        </p:nvSpPr>
        <p:spPr>
          <a:xfrm>
            <a:off x="512700" y="5116450"/>
            <a:ext cx="7871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Perceba que é preciso espelhar em Y, transladar por (1, 1) e escalar para (W/2, H/2)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34"/>
          <p:cNvSpPr txBox="1"/>
          <p:nvPr/>
        </p:nvSpPr>
        <p:spPr>
          <a:xfrm>
            <a:off x="475025" y="3965825"/>
            <a:ext cx="8384100" cy="9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28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Todos os pontos dentro da região (-1,-1) a (1,1) estão na tela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28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   (1, 1) no espaço da câmera mapeia para (W, 0) no espaço da tela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28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   (-1, -1) no espaço da câmera mapeia para (0, H) no espaço de tela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5"/>
          <p:cNvSpPr/>
          <p:nvPr/>
        </p:nvSpPr>
        <p:spPr>
          <a:xfrm>
            <a:off x="6159825" y="1779350"/>
            <a:ext cx="2156400" cy="15171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35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Transformações para Tela</a:t>
            </a:r>
            <a:br>
              <a:rPr lang="pt-BR"/>
            </a:br>
            <a:r>
              <a:rPr lang="pt-BR" sz="2000"/>
              <a:t>Screen Transformation</a:t>
            </a:r>
            <a:endParaRPr/>
          </a:p>
        </p:txBody>
      </p:sp>
      <p:sp>
        <p:nvSpPr>
          <p:cNvPr id="316" name="Google Shape;316;p35"/>
          <p:cNvSpPr txBox="1">
            <a:spLocks noGrp="1"/>
          </p:cNvSpPr>
          <p:nvPr>
            <p:ph type="body" idx="1"/>
          </p:nvPr>
        </p:nvSpPr>
        <p:spPr>
          <a:xfrm>
            <a:off x="390550" y="938522"/>
            <a:ext cx="8428200" cy="6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pt-BR" sz="1600">
                <a:latin typeface="Arial"/>
                <a:ea typeface="Arial"/>
                <a:cs typeface="Arial"/>
                <a:sym typeface="Arial"/>
              </a:rPr>
              <a:t>Qual matriz espelha em Y, transladar por (1, 1) e escalar para (W/2, H/2) ?</a:t>
            </a:r>
            <a:endParaRPr/>
          </a:p>
        </p:txBody>
      </p:sp>
      <p:sp>
        <p:nvSpPr>
          <p:cNvPr id="317" name="Google Shape;317;p35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45</a:t>
            </a:fld>
            <a:endParaRPr/>
          </a:p>
        </p:txBody>
      </p:sp>
      <p:sp>
        <p:nvSpPr>
          <p:cNvPr id="318" name="Google Shape;318;p35"/>
          <p:cNvSpPr/>
          <p:nvPr/>
        </p:nvSpPr>
        <p:spPr>
          <a:xfrm>
            <a:off x="512700" y="5116450"/>
            <a:ext cx="7871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9" name="Google Shape;319;p35" descr="{&quot;aid&quot;:null,&quot;type&quot;:&quot;$$&quot;,&quot;id&quot;:&quot;4&quot;,&quot;backgroundColorModified&quot;:null,&quot;font&quot;:{&quot;color&quot;:&quot;#000000&quot;,&quot;family&quot;:&quot;Arial&quot;,&quot;size&quot;:16},&quot;backgroundColor&quot;:&quot;#FFFFFF&quot;,&quot;code&quot;:&quot;$$\\begin{bmatrix}\n{1}&amp;{0}&amp;{0}&amp;{0}\\\\\n{0}&amp;{-1}&amp;{0}&amp;{0}\\\\\n{0}&amp;{0}&amp;{1}&amp;{0}\\\\\n{0}&amp;{0}&amp;{0}&amp;{1}\\\\\n\\end{bmatrix}$$&quot;,&quot;ts&quot;:1630605030092,&quot;cs&quot;:&quot;j17D8J3YLMmzJ31pJ7MgTw==&quot;,&quot;size&quot;:{&quot;width&quot;:162.16666666666666,&quot;height&quot;:130.16666666666666}}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3365" y="1873450"/>
            <a:ext cx="1677146" cy="134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5" descr="{&quot;backgroundColor&quot;:&quot;#FFFFFF&quot;,&quot;font&quot;:{&quot;color&quot;:&quot;#000000&quot;,&quot;size&quot;:16,&quot;family&quot;:&quot;Arial&quot;},&quot;aid&quot;:null,&quot;backgroundColorModified&quot;:false,&quot;code&quot;:&quot;$$\\begin{bmatrix}\n{1}&amp;{0}&amp;{0}&amp;{1}\\\\\n{0}&amp;{1}&amp;{0}&amp;{1}\\\\\n{0}&amp;{0}&amp;{1}&amp;{0}\\\\\n{0}&amp;{0}&amp;{0}&amp;{1}\\\\\n\\end{bmatrix}\\cdot$$&quot;,&quot;id&quot;:&quot;4&quot;,&quot;type&quot;:&quot;$$&quot;,&quot;ts&quot;:1630605064011,&quot;cs&quot;:&quot;PE7OdIRoyNckV7X8pFz7nQ==&quot;,&quot;size&quot;:{&quot;width&quot;:155.66666666666666,&quot;height&quot;:130.16666666666666}}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95825" y="1873450"/>
            <a:ext cx="1609922" cy="134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5" descr="{&quot;id&quot;:&quot;4&quot;,&quot;backgroundColor&quot;:&quot;#FFFFFF&quot;,&quot;backgroundColorModified&quot;:false,&quot;font&quot;:{&quot;family&quot;:&quot;Arial&quot;,&quot;color&quot;:&quot;#000000&quot;,&quot;size&quot;:16},&quot;code&quot;:&quot;$$=\\begin{bmatrix}\n{\\frac{\\text{W}}{2}}&amp;{0}&amp;{0}&amp;{\\frac{\\text{W}}{2}}\\\\\n{0}&amp;{-\\frac{\\text{H}}{2}}&amp;{0}&amp;{\\frac{\\text{H}}{2}}\\\\\n{0}&amp;{0}&amp;{1}&amp;{0}\\\\\n{0}&amp;{0}&amp;{0}&amp;{1}\\\\\n\\end{bmatrix}$$&quot;,&quot;aid&quot;:null,&quot;type&quot;:&quot;$$&quot;,&quot;ts&quot;:1630605218953,&quot;cs&quot;:&quot;4cXwVEsLqsoicLsMFiIc2g==&quot;,&quot;size&quot;:{&quot;width&quot;:240.20000000000005,&quot;height&quot;:141.39999999999998}}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45146" y="1873137"/>
            <a:ext cx="2287905" cy="1346835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35"/>
          <p:cNvSpPr txBox="1"/>
          <p:nvPr/>
        </p:nvSpPr>
        <p:spPr>
          <a:xfrm>
            <a:off x="2395825" y="1477906"/>
            <a:ext cx="14928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dk1"/>
                </a:solidFill>
              </a:rPr>
              <a:t>Translate por (1,1)</a:t>
            </a:r>
            <a:endParaRPr sz="1300"/>
          </a:p>
        </p:txBody>
      </p:sp>
      <p:sp>
        <p:nvSpPr>
          <p:cNvPr id="324" name="Google Shape;324;p35"/>
          <p:cNvSpPr txBox="1"/>
          <p:nvPr/>
        </p:nvSpPr>
        <p:spPr>
          <a:xfrm>
            <a:off x="4093375" y="1477906"/>
            <a:ext cx="14928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dk1"/>
                </a:solidFill>
              </a:rPr>
              <a:t>Espelha em Y</a:t>
            </a:r>
            <a:endParaRPr sz="1300"/>
          </a:p>
        </p:txBody>
      </p:sp>
      <p:sp>
        <p:nvSpPr>
          <p:cNvPr id="325" name="Google Shape;325;p35"/>
          <p:cNvSpPr txBox="1"/>
          <p:nvPr/>
        </p:nvSpPr>
        <p:spPr>
          <a:xfrm>
            <a:off x="560300" y="1477906"/>
            <a:ext cx="1677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dk1"/>
                </a:solidFill>
              </a:rPr>
              <a:t>Escala para (W/2, H/2)</a:t>
            </a:r>
            <a:endParaRPr sz="13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6A4D1F-7BFE-8B79-ADB3-D06D38145D85}"/>
              </a:ext>
            </a:extLst>
          </p:cNvPr>
          <p:cNvSpPr txBox="1"/>
          <p:nvPr/>
        </p:nvSpPr>
        <p:spPr>
          <a:xfrm>
            <a:off x="263951" y="3685362"/>
            <a:ext cx="857097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dirty="0"/>
              <a:t>Uma projeção ortogonal do objeto no plano </a:t>
            </a:r>
            <a:r>
              <a:rPr lang="pt-BR" sz="1600" dirty="0" err="1"/>
              <a:t>x-y</a:t>
            </a:r>
            <a:r>
              <a:rPr lang="pt-BR" sz="1600" dirty="0"/>
              <a:t> do espaço da câmera (</a:t>
            </a:r>
            <a:r>
              <a:rPr lang="pt-BR" sz="1600" dirty="0" err="1"/>
              <a:t>Camera</a:t>
            </a:r>
            <a:r>
              <a:rPr lang="pt-BR" sz="1600" dirty="0"/>
              <a:t> Space) resultará na imagem esperada.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/>
              <a:t>Contudo perceba que quando vamos do espaço da câmera (</a:t>
            </a:r>
            <a:r>
              <a:rPr lang="pt-BR" sz="1600" dirty="0" err="1"/>
              <a:t>Camera</a:t>
            </a:r>
            <a:r>
              <a:rPr lang="pt-BR" sz="1600" dirty="0"/>
              <a:t> Space) para o espaço da tela (</a:t>
            </a:r>
            <a:r>
              <a:rPr lang="pt-BR" sz="1600" dirty="0" err="1"/>
              <a:t>Screen</a:t>
            </a:r>
            <a:r>
              <a:rPr lang="pt-BR" sz="1600" dirty="0"/>
              <a:t> Space) ainda temos o valor do </a:t>
            </a:r>
            <a:r>
              <a:rPr lang="pt-BR" sz="1600" dirty="0" err="1"/>
              <a:t>Z</a:t>
            </a:r>
            <a:r>
              <a:rPr lang="pt-BR" sz="1600" dirty="0"/>
              <a:t> (profundidade), ou seja, podemos dizer o que espaço da tela é um espaço 3D. Essa informação de profundidade será usada no futuro.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16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F98A530-A3D9-100C-7EBA-CA293C7C3AA6}"/>
              </a:ext>
            </a:extLst>
          </p:cNvPr>
          <p:cNvGrpSpPr/>
          <p:nvPr/>
        </p:nvGrpSpPr>
        <p:grpSpPr>
          <a:xfrm>
            <a:off x="560296" y="1873443"/>
            <a:ext cx="1624604" cy="1346200"/>
            <a:chOff x="560296" y="1873443"/>
            <a:chExt cx="1624604" cy="1346200"/>
          </a:xfrm>
        </p:grpSpPr>
        <p:pic>
          <p:nvPicPr>
            <p:cNvPr id="321" name="Google Shape;321;p35" descr="{&quot;type&quot;:&quot;$$&quot;,&quot;code&quot;:&quot;$$\\begin{bmatrix}\n{\\frac{\\text{W}}{2}}&amp;{0}&amp;{0}&amp;{1}\\\\\n{0}&amp;{\\frac{\\text{H}}{2}}&amp;{0}&amp;{1}\\\\\n{0}&amp;{0}&amp;{1}&amp;{0}\\\\\n{0}&amp;{0}&amp;{0}&amp;{1}\\\\\n\\end{bmatrix}\\cdot$$&quot;,&quot;font&quot;:{&quot;size&quot;:16,&quot;family&quot;:&quot;Arial&quot;,&quot;color&quot;:&quot;#000000&quot;},&quot;backgroundColorModified&quot;:false,&quot;id&quot;:&quot;4&quot;,&quot;aid&quot;:null,&quot;backgroundColor&quot;:&quot;#FFFFFF&quot;,&quot;ts&quot;:1630605128363,&quot;cs&quot;:&quot;BuTg3rJjSc5mFGTT/Go1lg==&quot;,&quot;size&quot;:{&quot;width&quot;:184,&quot;height&quot;:141.33333333333337}}"/>
            <p:cNvPicPr preferRelativeResize="0"/>
            <p:nvPr/>
          </p:nvPicPr>
          <p:blipFill rotWithShape="1">
            <a:blip r:embed="rId6">
              <a:alphaModFix/>
            </a:blip>
            <a:srcRect r="49331"/>
            <a:stretch/>
          </p:blipFill>
          <p:spPr>
            <a:xfrm>
              <a:off x="560296" y="1873443"/>
              <a:ext cx="888029" cy="1346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" name="Google Shape;319;p35" descr="{&quot;aid&quot;:null,&quot;type&quot;:&quot;$$&quot;,&quot;id&quot;:&quot;4&quot;,&quot;backgroundColorModified&quot;:null,&quot;font&quot;:{&quot;color&quot;:&quot;#000000&quot;,&quot;family&quot;:&quot;Arial&quot;,&quot;size&quot;:16},&quot;backgroundColor&quot;:&quot;#FFFFFF&quot;,&quot;code&quot;:&quot;$$\\begin{bmatrix}\n{1}&amp;{0}&amp;{0}&amp;{0}\\\\\n{0}&amp;{-1}&amp;{0}&amp;{0}\\\\\n{0}&amp;{0}&amp;{1}&amp;{0}\\\\\n{0}&amp;{0}&amp;{0}&amp;{1}\\\\\n\\end{bmatrix}$$&quot;,&quot;ts&quot;:1630605030092,&quot;cs&quot;:&quot;j17D8J3YLMmzJ31pJ7MgTw==&quot;,&quot;size&quot;:{&quot;width&quot;:162.16666666666666,&quot;height&quot;:130.16666666666666}}">
              <a:extLst>
                <a:ext uri="{FF2B5EF4-FFF2-40B4-BE49-F238E27FC236}">
                  <a16:creationId xmlns:a16="http://schemas.microsoft.com/office/drawing/2014/main" id="{90BA149A-9309-9B66-F30B-AF9C12F82D1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56082"/>
            <a:stretch/>
          </p:blipFill>
          <p:spPr>
            <a:xfrm>
              <a:off x="1448325" y="1873443"/>
              <a:ext cx="736575" cy="13462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Coordenadas Homogêneas (3D)</a:t>
            </a:r>
            <a:endParaRPr/>
          </a:p>
        </p:txBody>
      </p:sp>
      <p:sp>
        <p:nvSpPr>
          <p:cNvPr id="331" name="Google Shape;331;p3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46</a:t>
            </a:fld>
            <a:endParaRPr/>
          </a:p>
        </p:txBody>
      </p:sp>
      <p:pic>
        <p:nvPicPr>
          <p:cNvPr id="332" name="Google Shape;332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244" y="2397577"/>
            <a:ext cx="7531230" cy="9198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Recapitulando Transformações</a:t>
            </a:r>
            <a:endParaRPr/>
          </a:p>
        </p:txBody>
      </p:sp>
      <p:sp>
        <p:nvSpPr>
          <p:cNvPr id="338" name="Google Shape;338;p37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</a:pPr>
            <a:r>
              <a:rPr lang="pt-BR" sz="2400"/>
              <a:t>Sistemas coordenadas: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pt-BR" sz="2400"/>
              <a:t>Coordenadas do objeto (model 3D)</a:t>
            </a:r>
            <a:endParaRPr/>
          </a:p>
          <a:p>
            <a:pPr marL="962000" lvl="1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pt-BR" sz="2400"/>
              <a:t>Aplicar transformações do modelo ...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pt-BR" sz="2400"/>
              <a:t>Coordenadas do mundo (world/cena 3D)</a:t>
            </a:r>
            <a:endParaRPr/>
          </a:p>
          <a:p>
            <a:pPr marL="962000" lvl="1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pt-BR" sz="2400"/>
              <a:t>Aplicar transformação de visualização ...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pt-BR" sz="2400"/>
              <a:t>Coordenadas da câmera (view/visão 3D)</a:t>
            </a:r>
            <a:endParaRPr/>
          </a:p>
          <a:p>
            <a:pPr marL="962000" lvl="1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pt-BR" sz="2400"/>
              <a:t>Aplicar transformação de projeção perspectiva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pt-BR" sz="2400"/>
              <a:t>Coordenadas normalizadas (NDC 3D)</a:t>
            </a:r>
            <a:endParaRPr/>
          </a:p>
          <a:p>
            <a:pPr marL="962000" lvl="1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pt-BR" sz="2400"/>
              <a:t>Aplicar transformação de tela 2D ...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pt-BR" sz="2400"/>
              <a:t>Coordenadas da tela (screen 2D)</a:t>
            </a:r>
            <a:endParaRPr/>
          </a:p>
        </p:txBody>
      </p:sp>
      <p:sp>
        <p:nvSpPr>
          <p:cNvPr id="339" name="Google Shape;339;p3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47</a:t>
            </a:fld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Recapitulando Transformações</a:t>
            </a:r>
            <a:endParaRPr/>
          </a:p>
        </p:txBody>
      </p:sp>
      <p:sp>
        <p:nvSpPr>
          <p:cNvPr id="346" name="Google Shape;346;p38"/>
          <p:cNvSpPr txBox="1">
            <a:spLocks noGrp="1"/>
          </p:cNvSpPr>
          <p:nvPr>
            <p:ph type="body" idx="1"/>
          </p:nvPr>
        </p:nvSpPr>
        <p:spPr>
          <a:xfrm>
            <a:off x="390548" y="838986"/>
            <a:ext cx="8428232" cy="510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/>
          </a:p>
        </p:txBody>
      </p:sp>
      <p:sp>
        <p:nvSpPr>
          <p:cNvPr id="347" name="Google Shape;347;p3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48</a:t>
            </a:fld>
            <a:endParaRPr/>
          </a:p>
        </p:txBody>
      </p:sp>
      <p:pic>
        <p:nvPicPr>
          <p:cNvPr id="348" name="Google Shape;348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1596" y="1403350"/>
            <a:ext cx="2209800" cy="29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53404" y="1403350"/>
            <a:ext cx="2159000" cy="283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92550" y="2178050"/>
            <a:ext cx="1358900" cy="1358900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38"/>
          <p:cNvSpPr/>
          <p:nvPr/>
        </p:nvSpPr>
        <p:spPr>
          <a:xfrm>
            <a:off x="224216" y="4365990"/>
            <a:ext cx="309251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Coordenadas do Objeto</a:t>
            </a:r>
            <a:endParaRPr/>
          </a:p>
        </p:txBody>
      </p:sp>
      <p:sp>
        <p:nvSpPr>
          <p:cNvPr id="352" name="Google Shape;352;p38"/>
          <p:cNvSpPr/>
          <p:nvPr/>
        </p:nvSpPr>
        <p:spPr>
          <a:xfrm>
            <a:off x="5886647" y="4311650"/>
            <a:ext cx="312297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Coordenadas do Mundo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Recapitulando Transformações</a:t>
            </a:r>
            <a:endParaRPr/>
          </a:p>
        </p:txBody>
      </p:sp>
      <p:sp>
        <p:nvSpPr>
          <p:cNvPr id="358" name="Google Shape;358;p39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58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/>
          </a:p>
        </p:txBody>
      </p:sp>
      <p:sp>
        <p:nvSpPr>
          <p:cNvPr id="359" name="Google Shape;359;p3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49</a:t>
            </a:fld>
            <a:endParaRPr/>
          </a:p>
        </p:txBody>
      </p:sp>
      <p:pic>
        <p:nvPicPr>
          <p:cNvPr id="360" name="Google Shape;360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0730" y="1426210"/>
            <a:ext cx="2159000" cy="283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15304" y="1375410"/>
            <a:ext cx="2197100" cy="288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94150" y="2286000"/>
            <a:ext cx="1155700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39"/>
          <p:cNvSpPr/>
          <p:nvPr/>
        </p:nvSpPr>
        <p:spPr>
          <a:xfrm>
            <a:off x="475013" y="4318644"/>
            <a:ext cx="312297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Coordenadas do Mundo</a:t>
            </a:r>
            <a:endParaRPr/>
          </a:p>
        </p:txBody>
      </p:sp>
      <p:sp>
        <p:nvSpPr>
          <p:cNvPr id="364" name="Google Shape;364;p39"/>
          <p:cNvSpPr/>
          <p:nvPr/>
        </p:nvSpPr>
        <p:spPr>
          <a:xfrm>
            <a:off x="5868193" y="4305033"/>
            <a:ext cx="320792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Coordenadas da Câmera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Para quem não conhecem uma câmera pinhole</a:t>
            </a:r>
            <a:endParaRPr/>
          </a:p>
        </p:txBody>
      </p:sp>
      <p:sp>
        <p:nvSpPr>
          <p:cNvPr id="334" name="Google Shape;334;p37"/>
          <p:cNvSpPr txBox="1">
            <a:spLocks noGrp="1"/>
          </p:cNvSpPr>
          <p:nvPr>
            <p:ph type="body" idx="1"/>
          </p:nvPr>
        </p:nvSpPr>
        <p:spPr>
          <a:xfrm>
            <a:off x="390548" y="4819206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None/>
            </a:pPr>
            <a:r>
              <a:rPr lang="pt-BR" sz="1200"/>
              <a:t>CÂMERA fotográfica PINHOLE DE LATA (EXPERIÊNCIA de FÍSICA) - How to make pinhole camera</a:t>
            </a:r>
            <a:endParaRPr/>
          </a:p>
          <a:p>
            <a:pPr marL="0" lvl="0" indent="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None/>
            </a:pPr>
            <a:r>
              <a:rPr lang="pt-BR" sz="1200" u="sng">
                <a:solidFill>
                  <a:schemeClr val="hlink"/>
                </a:solidFill>
                <a:hlinkClick r:id="rId3"/>
              </a:rPr>
              <a:t>https://www.youtube.com/watch?v=Xt3Cdq0qOns</a:t>
            </a:r>
            <a:endParaRPr sz="1200"/>
          </a:p>
        </p:txBody>
      </p:sp>
      <p:sp>
        <p:nvSpPr>
          <p:cNvPr id="335" name="Google Shape;335;p3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381495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</a:t>
            </a:fld>
            <a:endParaRPr/>
          </a:p>
        </p:txBody>
      </p:sp>
      <p:pic>
        <p:nvPicPr>
          <p:cNvPr id="336" name="Google Shape;336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0208" y="742450"/>
            <a:ext cx="7836159" cy="40767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10365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Recapitulando Transformações</a:t>
            </a:r>
            <a:endParaRPr/>
          </a:p>
        </p:txBody>
      </p:sp>
      <p:sp>
        <p:nvSpPr>
          <p:cNvPr id="370" name="Google Shape;370;p40"/>
          <p:cNvSpPr txBox="1">
            <a:spLocks noGrp="1"/>
          </p:cNvSpPr>
          <p:nvPr>
            <p:ph type="body" idx="1"/>
          </p:nvPr>
        </p:nvSpPr>
        <p:spPr>
          <a:xfrm>
            <a:off x="390548" y="838986"/>
            <a:ext cx="8428232" cy="602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/>
          </a:p>
        </p:txBody>
      </p:sp>
      <p:sp>
        <p:nvSpPr>
          <p:cNvPr id="371" name="Google Shape;371;p4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50</a:t>
            </a:fld>
            <a:endParaRPr/>
          </a:p>
        </p:txBody>
      </p:sp>
      <p:pic>
        <p:nvPicPr>
          <p:cNvPr id="372" name="Google Shape;372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7550" y="1390650"/>
            <a:ext cx="2222500" cy="29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75796" y="1746250"/>
            <a:ext cx="2184400" cy="222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27402" y="2386939"/>
            <a:ext cx="1354524" cy="1760881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40"/>
          <p:cNvSpPr/>
          <p:nvPr/>
        </p:nvSpPr>
        <p:spPr>
          <a:xfrm>
            <a:off x="444438" y="4399935"/>
            <a:ext cx="320792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Coordenadas da Câmera</a:t>
            </a:r>
            <a:endParaRPr/>
          </a:p>
        </p:txBody>
      </p:sp>
      <p:sp>
        <p:nvSpPr>
          <p:cNvPr id="376" name="Google Shape;376;p40"/>
          <p:cNvSpPr/>
          <p:nvPr/>
        </p:nvSpPr>
        <p:spPr>
          <a:xfrm>
            <a:off x="5518486" y="4273161"/>
            <a:ext cx="356379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Coordenadas Normalizadas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 Câmera "Device" (NDC)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Recapitulando Transformações</a:t>
            </a:r>
            <a:endParaRPr/>
          </a:p>
        </p:txBody>
      </p:sp>
      <p:sp>
        <p:nvSpPr>
          <p:cNvPr id="382" name="Google Shape;382;p41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409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/>
          </a:p>
        </p:txBody>
      </p:sp>
      <p:sp>
        <p:nvSpPr>
          <p:cNvPr id="383" name="Google Shape;383;p4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51</a:t>
            </a:fld>
            <a:endParaRPr/>
          </a:p>
        </p:txBody>
      </p:sp>
      <p:pic>
        <p:nvPicPr>
          <p:cNvPr id="384" name="Google Shape;384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9813" y="1828460"/>
            <a:ext cx="2197100" cy="219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67087" y="1238250"/>
            <a:ext cx="2501900" cy="323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81450" y="2311400"/>
            <a:ext cx="1181100" cy="1092200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41"/>
          <p:cNvSpPr/>
          <p:nvPr/>
        </p:nvSpPr>
        <p:spPr>
          <a:xfrm>
            <a:off x="96465" y="4122807"/>
            <a:ext cx="356379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Coordenadas Normalizadas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 Câmera "Device" (NDC)</a:t>
            </a:r>
            <a:endParaRPr/>
          </a:p>
        </p:txBody>
      </p:sp>
      <p:sp>
        <p:nvSpPr>
          <p:cNvPr id="388" name="Google Shape;388;p41"/>
          <p:cNvSpPr/>
          <p:nvPr/>
        </p:nvSpPr>
        <p:spPr>
          <a:xfrm>
            <a:off x="5992568" y="4475905"/>
            <a:ext cx="276088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Coordenadas da Tela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Recapitulando Transformações</a:t>
            </a:r>
            <a:endParaRPr/>
          </a:p>
        </p:txBody>
      </p:sp>
      <p:sp>
        <p:nvSpPr>
          <p:cNvPr id="394" name="Google Shape;394;p42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50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/>
          </a:p>
        </p:txBody>
      </p:sp>
      <p:sp>
        <p:nvSpPr>
          <p:cNvPr id="395" name="Google Shape;395;p4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52</a:t>
            </a:fld>
            <a:endParaRPr/>
          </a:p>
        </p:txBody>
      </p:sp>
      <p:pic>
        <p:nvPicPr>
          <p:cNvPr id="396" name="Google Shape;396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5013" y="1348700"/>
            <a:ext cx="2501900" cy="323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67089" y="1974850"/>
            <a:ext cx="1778000" cy="176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64000" y="2724150"/>
            <a:ext cx="1016000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42"/>
          <p:cNvSpPr/>
          <p:nvPr/>
        </p:nvSpPr>
        <p:spPr>
          <a:xfrm>
            <a:off x="345521" y="4696805"/>
            <a:ext cx="276088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Coordenadas da Tela</a:t>
            </a:r>
            <a:endParaRPr/>
          </a:p>
        </p:txBody>
      </p:sp>
      <p:sp>
        <p:nvSpPr>
          <p:cNvPr id="400" name="Google Shape;400;p42"/>
          <p:cNvSpPr/>
          <p:nvPr/>
        </p:nvSpPr>
        <p:spPr>
          <a:xfrm>
            <a:off x="6178259" y="3870264"/>
            <a:ext cx="176683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chemeClr val="dk1"/>
                </a:solidFill>
              </a:rPr>
              <a:t>Imagem</a:t>
            </a:r>
            <a:endParaRPr/>
          </a:p>
        </p:txBody>
      </p:sp>
      <p:sp>
        <p:nvSpPr>
          <p:cNvPr id="401" name="Google Shape;401;p42"/>
          <p:cNvSpPr/>
          <p:nvPr/>
        </p:nvSpPr>
        <p:spPr>
          <a:xfrm>
            <a:off x="3688671" y="3042514"/>
            <a:ext cx="1766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Rasterização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ATIVIDADE 2:</a:t>
            </a:r>
            <a:endParaRPr dirty="0"/>
          </a:p>
        </p:txBody>
      </p:sp>
      <p:sp>
        <p:nvSpPr>
          <p:cNvPr id="351" name="Google Shape;351;p39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dirty="0"/>
              <a:t>Acesse o notebook no site da disciplina.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dirty="0"/>
              <a:t>Crie uma cópia para você e realize todos os exercícios.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dirty="0"/>
              <a:t>Voltamos em 30 minutos? </a:t>
            </a:r>
            <a:endParaRPr dirty="0"/>
          </a:p>
        </p:txBody>
      </p:sp>
      <p:sp>
        <p:nvSpPr>
          <p:cNvPr id="352" name="Google Shape;352;p3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3816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12111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X3D Continuação</a:t>
            </a:r>
            <a:endParaRPr/>
          </a:p>
        </p:txBody>
      </p:sp>
      <p:sp>
        <p:nvSpPr>
          <p:cNvPr id="407" name="Google Shape;407;p43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pt-BR"/>
              <a:t>Transform (mas somente um por vez)</a:t>
            </a:r>
            <a:endParaRPr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pt-BR"/>
              <a:t>Viewpoint</a:t>
            </a:r>
            <a:endParaRPr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pt-BR"/>
              <a:t>Coordinate</a:t>
            </a:r>
            <a:endParaRPr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pt-BR"/>
              <a:t>TriangleSet</a:t>
            </a:r>
            <a:endParaRPr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pt-BR"/>
              <a:t>IndexedTriangleStripSet</a:t>
            </a:r>
            <a:endParaRPr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pt-BR"/>
              <a:t>TriangleStripSet</a:t>
            </a:r>
            <a:endParaRPr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pt-BR"/>
              <a:t>Box</a:t>
            </a:r>
            <a:endParaRPr sz="240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</a:pPr>
            <a:endParaRPr sz="2400"/>
          </a:p>
        </p:txBody>
      </p:sp>
      <p:sp>
        <p:nvSpPr>
          <p:cNvPr id="408" name="Google Shape;408;p4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54</a:t>
            </a:fld>
            <a:endParaRPr/>
          </a:p>
        </p:txBody>
      </p:sp>
      <p:pic>
        <p:nvPicPr>
          <p:cNvPr id="409" name="Google Shape;409;p43"/>
          <p:cNvPicPr preferRelativeResize="0"/>
          <p:nvPr/>
        </p:nvPicPr>
        <p:blipFill rotWithShape="1">
          <a:blip r:embed="rId3">
            <a:alphaModFix/>
          </a:blip>
          <a:srcRect t="34136" r="38068"/>
          <a:stretch/>
        </p:blipFill>
        <p:spPr>
          <a:xfrm>
            <a:off x="4464150" y="1580900"/>
            <a:ext cx="4406674" cy="390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Transform</a:t>
            </a:r>
            <a:endParaRPr/>
          </a:p>
        </p:txBody>
      </p:sp>
      <p:sp>
        <p:nvSpPr>
          <p:cNvPr id="415" name="Google Shape;415;p44"/>
          <p:cNvSpPr txBox="1"/>
          <p:nvPr/>
        </p:nvSpPr>
        <p:spPr>
          <a:xfrm>
            <a:off x="1333500" y="3175001"/>
            <a:ext cx="6477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6" name="Google Shape;416;p44" descr="GeometryPrimitiveNodesSceneGraph"/>
          <p:cNvPicPr preferRelativeResize="0"/>
          <p:nvPr/>
        </p:nvPicPr>
        <p:blipFill rotWithShape="1">
          <a:blip r:embed="rId3">
            <a:alphaModFix/>
          </a:blip>
          <a:srcRect l="3951" t="34607" r="46093" b="50878"/>
          <a:stretch/>
        </p:blipFill>
        <p:spPr>
          <a:xfrm>
            <a:off x="1584155" y="3884520"/>
            <a:ext cx="6041018" cy="1282478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44"/>
          <p:cNvSpPr txBox="1">
            <a:spLocks noGrp="1"/>
          </p:cNvSpPr>
          <p:nvPr>
            <p:ph type="body" idx="1"/>
          </p:nvPr>
        </p:nvSpPr>
        <p:spPr>
          <a:xfrm>
            <a:off x="390550" y="686575"/>
            <a:ext cx="8428200" cy="31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Verdana"/>
              <a:buNone/>
            </a:pPr>
            <a:r>
              <a:rPr lang="pt-BR" sz="1300"/>
              <a:t>Transform : X3DGroupingNode {</a:t>
            </a:r>
            <a:endParaRPr/>
          </a:p>
          <a:p>
            <a:pPr marL="0" lvl="0" indent="0" algn="l" rtl="0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Verdana"/>
              <a:buNone/>
            </a:pPr>
            <a:r>
              <a:rPr lang="pt-BR" sz="1300"/>
              <a:t>  MFNode     	[in]     	addChildren             			[X3DChildNode]</a:t>
            </a:r>
            <a:endParaRPr/>
          </a:p>
          <a:p>
            <a:pPr marL="0" lvl="0" indent="0" algn="l" rtl="0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Verdana"/>
              <a:buNone/>
            </a:pPr>
            <a:r>
              <a:rPr lang="pt-BR" sz="1300"/>
              <a:t>  MFNode     	[in]     	removeChildren    			[X3DChildNode]</a:t>
            </a:r>
            <a:endParaRPr/>
          </a:p>
          <a:p>
            <a:pPr marL="0" lvl="0" indent="0" algn="l" rtl="0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Verdana"/>
              <a:buNone/>
            </a:pPr>
            <a:r>
              <a:rPr lang="pt-BR" sz="1300"/>
              <a:t>  SFVec3f 		[in,out] 	center           		0 0 0    	(-∞,∞)</a:t>
            </a:r>
            <a:endParaRPr/>
          </a:p>
          <a:p>
            <a:pPr marL="0" lvl="0" indent="0" algn="l" rtl="0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Verdana"/>
              <a:buNone/>
            </a:pPr>
            <a:r>
              <a:rPr lang="pt-BR" sz="1300"/>
              <a:t>  </a:t>
            </a:r>
            <a:r>
              <a:rPr lang="pt-BR" sz="1300" b="1"/>
              <a:t>MFNode     	[in,out] 	children         		[]       	[X3DChildNode]</a:t>
            </a:r>
            <a:endParaRPr b="1"/>
          </a:p>
          <a:p>
            <a:pPr marL="0" lvl="0" indent="0" algn="l" rtl="0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Verdana"/>
              <a:buNone/>
            </a:pPr>
            <a:r>
              <a:rPr lang="pt-BR" sz="1300"/>
              <a:t>  SFNode     	[in,out] 	metadata         		NULL     	[X3DMetadataObject]</a:t>
            </a:r>
            <a:endParaRPr/>
          </a:p>
          <a:p>
            <a:pPr marL="0" lvl="0" indent="0" algn="l" rtl="0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Verdana"/>
              <a:buNone/>
            </a:pPr>
            <a:r>
              <a:rPr lang="pt-BR" sz="1300"/>
              <a:t>  </a:t>
            </a:r>
            <a:r>
              <a:rPr lang="pt-BR" sz="1300" b="1"/>
              <a:t>SFRotation 	[in,out] 	rotation         		0 0 1 0  	[-1,1] or (-∞,∞)</a:t>
            </a:r>
            <a:endParaRPr b="1"/>
          </a:p>
          <a:p>
            <a:pPr marL="0" lvl="0" indent="0" algn="l" rtl="0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Verdana"/>
              <a:buNone/>
            </a:pPr>
            <a:r>
              <a:rPr lang="pt-BR" sz="1300" b="1"/>
              <a:t>  SFVec3f    	[in,out] 	scale            		1 1 1    	(0,∞)</a:t>
            </a:r>
            <a:endParaRPr b="1"/>
          </a:p>
          <a:p>
            <a:pPr marL="0" lvl="0" indent="0" algn="l" rtl="0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Verdana"/>
              <a:buNone/>
            </a:pPr>
            <a:r>
              <a:rPr lang="pt-BR" sz="1300"/>
              <a:t>  SFRotation 	[in,out] 	scaleOrientation 	0 0 1 0  	[-1,1] or (-∞,∞)</a:t>
            </a:r>
            <a:endParaRPr/>
          </a:p>
          <a:p>
            <a:pPr marL="0" lvl="0" indent="0" algn="l" rtl="0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Verdana"/>
              <a:buNone/>
            </a:pPr>
            <a:r>
              <a:rPr lang="pt-BR" sz="1300"/>
              <a:t>  </a:t>
            </a:r>
            <a:r>
              <a:rPr lang="pt-BR" sz="1300" b="1"/>
              <a:t>SFVec3f    	[in,out] 	translation      		0 0 0    	(-∞,∞)</a:t>
            </a:r>
            <a:endParaRPr b="1"/>
          </a:p>
          <a:p>
            <a:pPr marL="0" lvl="0" indent="0" algn="l" rtl="0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Verdana"/>
              <a:buNone/>
            </a:pPr>
            <a:r>
              <a:rPr lang="pt-BR" sz="1300"/>
              <a:t>  SFVec3f    	[]       	bboxCenter       		0 0 0    	(-∞,∞)</a:t>
            </a:r>
            <a:endParaRPr/>
          </a:p>
          <a:p>
            <a:pPr marL="0" lvl="0" indent="0" algn="l" rtl="0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Verdana"/>
              <a:buNone/>
            </a:pPr>
            <a:r>
              <a:rPr lang="pt-BR" sz="1300"/>
              <a:t>  SFVec3f    	[]       	bboxSize         		-1 -1 -1 	[0,∞) or −1 −1 −1</a:t>
            </a:r>
            <a:endParaRPr/>
          </a:p>
          <a:p>
            <a:pPr marL="0" lvl="0" indent="0" algn="l" rtl="0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Verdana"/>
              <a:buNone/>
            </a:pPr>
            <a:r>
              <a:rPr lang="pt-BR" sz="1300"/>
              <a:t>}</a:t>
            </a:r>
            <a:endParaRPr sz="1300"/>
          </a:p>
        </p:txBody>
      </p:sp>
      <p:sp>
        <p:nvSpPr>
          <p:cNvPr id="418" name="Google Shape;418;p44"/>
          <p:cNvSpPr txBox="1"/>
          <p:nvPr/>
        </p:nvSpPr>
        <p:spPr>
          <a:xfrm>
            <a:off x="1063100" y="5323081"/>
            <a:ext cx="7335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u="sng">
                <a:solidFill>
                  <a:schemeClr val="hlink"/>
                </a:solidFill>
                <a:hlinkClick r:id="rId4"/>
              </a:rPr>
              <a:t>https://www.web3d.org/documents/specifications/19775-1/V3.0/Part01/components/group.html#Transform</a:t>
            </a:r>
            <a:r>
              <a:rPr lang="pt-BR" sz="1100"/>
              <a:t> </a:t>
            </a:r>
            <a:endParaRPr sz="1100"/>
          </a:p>
        </p:txBody>
      </p:sp>
    </p:spTree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45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Transform</a:t>
            </a:r>
            <a:endParaRPr/>
          </a:p>
        </p:txBody>
      </p:sp>
      <p:sp>
        <p:nvSpPr>
          <p:cNvPr id="425" name="Google Shape;425;p45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19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Ordem de execução das operações de Transformação quando mais de uma definida no mesmo nó Transform:</a:t>
            </a:r>
            <a:endParaRPr/>
          </a:p>
          <a:p>
            <a:pPr marL="457200" lvl="0" indent="-457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/>
            </a:pPr>
            <a:r>
              <a:rPr lang="pt-BR"/>
              <a:t>Escala</a:t>
            </a:r>
            <a:endParaRPr/>
          </a:p>
          <a:p>
            <a:pPr marL="457200" lvl="0" indent="-457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/>
            </a:pPr>
            <a:r>
              <a:rPr lang="pt-BR"/>
              <a:t>Rotação</a:t>
            </a:r>
            <a:endParaRPr/>
          </a:p>
          <a:p>
            <a:pPr marL="457200" lvl="0" indent="-457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/>
            </a:pPr>
            <a:r>
              <a:rPr lang="pt-BR"/>
              <a:t>Translação</a:t>
            </a:r>
            <a:endParaRPr/>
          </a:p>
        </p:txBody>
      </p:sp>
      <p:sp>
        <p:nvSpPr>
          <p:cNvPr id="426" name="Google Shape;426;p45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56</a:t>
            </a:fld>
            <a:endParaRPr/>
          </a:p>
        </p:txBody>
      </p:sp>
      <p:sp>
        <p:nvSpPr>
          <p:cNvPr id="427" name="Google Shape;427;p45"/>
          <p:cNvSpPr/>
          <p:nvPr/>
        </p:nvSpPr>
        <p:spPr>
          <a:xfrm>
            <a:off x="475013" y="3035915"/>
            <a:ext cx="8428200" cy="3078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&lt;Transform</a:t>
            </a:r>
            <a:r>
              <a:rPr lang="pt-BR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scale</a:t>
            </a:r>
            <a:r>
              <a:rPr lang="pt-BR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=</a:t>
            </a:r>
            <a:r>
              <a:rPr lang="pt-BR" sz="14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"2 2 2"</a:t>
            </a:r>
            <a:r>
              <a:rPr lang="pt-BR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rotation</a:t>
            </a:r>
            <a:r>
              <a:rPr lang="pt-BR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=</a:t>
            </a:r>
            <a:r>
              <a:rPr lang="pt-BR" sz="14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"0 1 0 1.5708"</a:t>
            </a:r>
            <a:r>
              <a:rPr lang="pt-BR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translation</a:t>
            </a:r>
            <a:r>
              <a:rPr lang="pt-BR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=</a:t>
            </a:r>
            <a:r>
              <a:rPr lang="pt-BR" sz="14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"1 1 0"</a:t>
            </a:r>
            <a:r>
              <a:rPr lang="pt-BR" sz="1400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&gt;</a:t>
            </a:r>
            <a:endParaRPr sz="1400"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45"/>
          <p:cNvSpPr/>
          <p:nvPr/>
        </p:nvSpPr>
        <p:spPr>
          <a:xfrm>
            <a:off x="4421959" y="3292476"/>
            <a:ext cx="41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</a:t>
            </a:r>
            <a:endParaRPr/>
          </a:p>
        </p:txBody>
      </p:sp>
      <p:sp>
        <p:nvSpPr>
          <p:cNvPr id="429" name="Google Shape;429;p45"/>
          <p:cNvSpPr/>
          <p:nvPr/>
        </p:nvSpPr>
        <p:spPr>
          <a:xfrm>
            <a:off x="475013" y="3881473"/>
            <a:ext cx="8428200" cy="7386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&lt;Transform</a:t>
            </a:r>
            <a:r>
              <a:rPr lang="pt-BR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translation</a:t>
            </a:r>
            <a:r>
              <a:rPr lang="pt-BR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=</a:t>
            </a:r>
            <a:r>
              <a:rPr lang="pt-BR" sz="14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"1 1 0"</a:t>
            </a:r>
            <a:r>
              <a:rPr lang="pt-BR" sz="1400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&gt;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	&lt;Transform</a:t>
            </a:r>
            <a:r>
              <a:rPr lang="pt-BR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rotation</a:t>
            </a:r>
            <a:r>
              <a:rPr lang="pt-BR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=</a:t>
            </a:r>
            <a:r>
              <a:rPr lang="pt-BR" sz="14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"0 1 0 1.5708"</a:t>
            </a:r>
            <a:r>
              <a:rPr lang="pt-BR" sz="1400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&gt;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		&lt;Transform</a:t>
            </a:r>
            <a:r>
              <a:rPr lang="pt-BR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scale</a:t>
            </a:r>
            <a:r>
              <a:rPr lang="pt-BR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=</a:t>
            </a:r>
            <a:r>
              <a:rPr lang="pt-BR" sz="14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"2 2 2"</a:t>
            </a:r>
            <a:r>
              <a:rPr lang="pt-BR" sz="1400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&gt;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45"/>
          <p:cNvSpPr txBox="1"/>
          <p:nvPr/>
        </p:nvSpPr>
        <p:spPr>
          <a:xfrm>
            <a:off x="957525" y="5157825"/>
            <a:ext cx="6770700" cy="3693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rgbClr val="FF0000"/>
                </a:solidFill>
              </a:rPr>
              <a:t>Obs: Não necessário implementar hierarquia de Transforms para essa fase do projeto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4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Em especial: SFRotation</a:t>
            </a:r>
            <a:br>
              <a:rPr lang="pt-BR"/>
            </a:br>
            <a:endParaRPr/>
          </a:p>
        </p:txBody>
      </p:sp>
      <p:sp>
        <p:nvSpPr>
          <p:cNvPr id="437" name="Google Shape;437;p46"/>
          <p:cNvSpPr txBox="1">
            <a:spLocks noGrp="1"/>
          </p:cNvSpPr>
          <p:nvPr>
            <p:ph type="body" idx="1"/>
          </p:nvPr>
        </p:nvSpPr>
        <p:spPr>
          <a:xfrm>
            <a:off x="390548" y="838986"/>
            <a:ext cx="8428200" cy="23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O </a:t>
            </a:r>
            <a:r>
              <a:rPr lang="pt-BR" b="1">
                <a:latin typeface="Arial"/>
                <a:ea typeface="Arial"/>
                <a:cs typeface="Arial"/>
                <a:sym typeface="Arial"/>
              </a:rPr>
              <a:t>SFRotation</a:t>
            </a:r>
            <a:r>
              <a:rPr lang="pt-BR">
                <a:latin typeface="Arial"/>
                <a:ea typeface="Arial"/>
                <a:cs typeface="Arial"/>
                <a:sym typeface="Arial"/>
              </a:rPr>
              <a:t> é um vetor usado para definir rotações dos objetos. 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pt-BR">
                <a:latin typeface="Arial"/>
                <a:ea typeface="Arial"/>
                <a:cs typeface="Arial"/>
                <a:sym typeface="Arial"/>
              </a:rPr>
              <a:t>Os três primeiros valores especificam um vetor de eixo normalizado sobre o qual a rotação ocorre, de modo que os três primeiros valores devem estar dentro do intervalo [-1 .. +1] para representar um vetor de unidade normalizado.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pt-BR">
                <a:latin typeface="Arial"/>
                <a:ea typeface="Arial"/>
                <a:cs typeface="Arial"/>
                <a:sym typeface="Arial"/>
              </a:rPr>
              <a:t>O quarto valor especifica a quantidade de rotação pela regra da mão direita em torno desse eixo </a:t>
            </a:r>
            <a:r>
              <a:rPr lang="pt-BR" u="sng">
                <a:latin typeface="Arial"/>
                <a:ea typeface="Arial"/>
                <a:cs typeface="Arial"/>
                <a:sym typeface="Arial"/>
              </a:rPr>
              <a:t>em radianos</a:t>
            </a:r>
            <a:r>
              <a:rPr lang="pt-BR"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</p:txBody>
      </p:sp>
      <p:sp>
        <p:nvSpPr>
          <p:cNvPr id="438" name="Google Shape;438;p4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57</a:t>
            </a:fld>
            <a:endParaRPr/>
          </a:p>
        </p:txBody>
      </p:sp>
      <p:pic>
        <p:nvPicPr>
          <p:cNvPr id="439" name="Google Shape;439;p46" descr="Axis-Angle illustrat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34185" y="3247711"/>
            <a:ext cx="4075630" cy="2347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4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Viewpoint</a:t>
            </a:r>
            <a:endParaRPr/>
          </a:p>
        </p:txBody>
      </p:sp>
      <p:sp>
        <p:nvSpPr>
          <p:cNvPr id="445" name="Google Shape;445;p47"/>
          <p:cNvSpPr txBox="1">
            <a:spLocks noGrp="1"/>
          </p:cNvSpPr>
          <p:nvPr>
            <p:ph type="body" idx="1"/>
          </p:nvPr>
        </p:nvSpPr>
        <p:spPr>
          <a:xfrm>
            <a:off x="390550" y="838975"/>
            <a:ext cx="8428200" cy="14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Verdana"/>
              <a:buNone/>
            </a:pPr>
            <a:r>
              <a:rPr lang="pt-BR" sz="1700"/>
              <a:t>O nó </a:t>
            </a:r>
            <a:r>
              <a:rPr lang="pt-BR" sz="1700" b="1"/>
              <a:t>Viewpoint</a:t>
            </a:r>
            <a:r>
              <a:rPr lang="pt-BR" sz="1700"/>
              <a:t> define um ponto de vista que fornece uma câmera virtual em perspectiva da cena. O valor de </a:t>
            </a:r>
            <a:r>
              <a:rPr lang="pt-BR" sz="1700" b="1"/>
              <a:t>fieldOfView</a:t>
            </a:r>
            <a:r>
              <a:rPr lang="pt-BR" sz="1700"/>
              <a:t> representa o ângulo de visão mínimo em radianos em qualquer eixo de direção perpendicular à visão deste ponto de vista. O campo de visão deve ser maior que zero e menor que 𝜋.</a:t>
            </a:r>
            <a:endParaRPr sz="1700"/>
          </a:p>
        </p:txBody>
      </p:sp>
      <p:sp>
        <p:nvSpPr>
          <p:cNvPr id="446" name="Google Shape;446;p4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58</a:t>
            </a:fld>
            <a:endParaRPr/>
          </a:p>
        </p:txBody>
      </p:sp>
      <p:pic>
        <p:nvPicPr>
          <p:cNvPr id="447" name="Google Shape;447;p47"/>
          <p:cNvPicPr preferRelativeResize="0"/>
          <p:nvPr/>
        </p:nvPicPr>
        <p:blipFill rotWithShape="1">
          <a:blip r:embed="rId3">
            <a:alphaModFix/>
          </a:blip>
          <a:srcRect l="9132"/>
          <a:stretch/>
        </p:blipFill>
        <p:spPr>
          <a:xfrm>
            <a:off x="136983" y="2778327"/>
            <a:ext cx="1700961" cy="1824596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47"/>
          <p:cNvSpPr/>
          <p:nvPr/>
        </p:nvSpPr>
        <p:spPr>
          <a:xfrm>
            <a:off x="678575" y="5202400"/>
            <a:ext cx="77031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u="sng" dirty="0">
                <a:solidFill>
                  <a:schemeClr val="hlink"/>
                </a:solidFill>
                <a:hlinkClick r:id="rId4"/>
              </a:rPr>
              <a:t>https://www.web3d.org/documents/specifications/19775-1/V3.3/Part01/components/navigation.html#X3DViewpointNode</a:t>
            </a:r>
            <a:endParaRPr sz="1100" dirty="0"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pt-BR" sz="1100" u="sng" dirty="0">
                <a:solidFill>
                  <a:schemeClr val="hlink"/>
                </a:solidFill>
                <a:hlinkClick r:id="rId5"/>
              </a:rPr>
              <a:t>https://www.web3d.org/documents/specifications/19775-1/V3.3/Part01/components/navigation.html#Viewpoint</a:t>
            </a:r>
            <a:r>
              <a:rPr lang="pt-BR" sz="1100" dirty="0"/>
              <a:t> </a:t>
            </a:r>
            <a:endParaRPr sz="1100" dirty="0"/>
          </a:p>
        </p:txBody>
      </p:sp>
      <p:sp>
        <p:nvSpPr>
          <p:cNvPr id="449" name="Google Shape;449;p47"/>
          <p:cNvSpPr/>
          <p:nvPr/>
        </p:nvSpPr>
        <p:spPr>
          <a:xfrm>
            <a:off x="1837944" y="2208175"/>
            <a:ext cx="7068312" cy="29037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  <a:tabLst>
                <a:tab pos="1414463" algn="l"/>
                <a:tab pos="2530475" algn="l"/>
                <a:tab pos="4217988" algn="l"/>
                <a:tab pos="5016500" algn="l"/>
              </a:tabLst>
            </a:pPr>
            <a:r>
              <a:rPr lang="pt-BR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Viewpoint</a:t>
            </a:r>
            <a:r>
              <a:rPr lang="pt-BR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: X3DViewpointNode { </a:t>
            </a:r>
            <a:endParaRPr dirty="0"/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  <a:tabLst>
                <a:tab pos="1414463" algn="l"/>
                <a:tab pos="2530475" algn="l"/>
                <a:tab pos="4217988" algn="l"/>
                <a:tab pos="5016500" algn="l"/>
              </a:tabLst>
            </a:pPr>
            <a:r>
              <a:rPr lang="pt-BR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SFBool</a:t>
            </a:r>
            <a:r>
              <a:rPr lang="pt-BR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	[in]     	</a:t>
            </a:r>
            <a:r>
              <a:rPr lang="pt-BR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set_bind</a:t>
            </a:r>
            <a:endParaRPr dirty="0"/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  <a:tabLst>
                <a:tab pos="1414463" algn="l"/>
                <a:tab pos="2530475" algn="l"/>
                <a:tab pos="4217988" algn="l"/>
                <a:tab pos="5016500" algn="l"/>
              </a:tabLst>
            </a:pPr>
            <a:r>
              <a:rPr lang="pt-BR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SFVec3f    	[</a:t>
            </a:r>
            <a:r>
              <a:rPr lang="pt-BR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in,out</a:t>
            </a:r>
            <a:r>
              <a:rPr lang="pt-BR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] 	</a:t>
            </a:r>
            <a:r>
              <a:rPr lang="pt-BR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centerOfRotation</a:t>
            </a:r>
            <a:r>
              <a:rPr lang="pt-BR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0 0 0</a:t>
            </a:r>
            <a:r>
              <a:rPr lang="pt-BR" dirty="0">
                <a:solidFill>
                  <a:schemeClr val="dk1"/>
                </a:solidFill>
              </a:rPr>
              <a:t>	</a:t>
            </a:r>
            <a:r>
              <a:rPr lang="pt-BR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(-∞,∞)</a:t>
            </a:r>
            <a:endParaRPr dirty="0"/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  <a:tabLst>
                <a:tab pos="1414463" algn="l"/>
                <a:tab pos="2530475" algn="l"/>
                <a:tab pos="4217988" algn="l"/>
                <a:tab pos="5016500" algn="l"/>
              </a:tabLst>
            </a:pPr>
            <a:r>
              <a:rPr lang="pt-BR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SFString</a:t>
            </a:r>
            <a:r>
              <a:rPr lang="pt-BR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	[</a:t>
            </a:r>
            <a:r>
              <a:rPr lang="pt-BR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in,out</a:t>
            </a:r>
            <a:r>
              <a:rPr lang="pt-BR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] 	</a:t>
            </a:r>
            <a:r>
              <a:rPr lang="pt-BR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description</a:t>
            </a:r>
            <a:r>
              <a:rPr lang="pt-BR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	""</a:t>
            </a:r>
            <a:endParaRPr dirty="0"/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  <a:tabLst>
                <a:tab pos="1414463" algn="l"/>
                <a:tab pos="2530475" algn="l"/>
                <a:tab pos="4217988" algn="l"/>
                <a:tab pos="5016500" algn="l"/>
              </a:tabLst>
            </a:pPr>
            <a:r>
              <a:rPr lang="pt-BR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b="1" dirty="0" err="1">
                <a:solidFill>
                  <a:schemeClr val="dk1"/>
                </a:solidFill>
              </a:rPr>
              <a:t>SFFloat</a:t>
            </a:r>
            <a:r>
              <a:rPr lang="pt-BR" b="1" dirty="0">
                <a:solidFill>
                  <a:schemeClr val="dk1"/>
                </a:solidFill>
              </a:rPr>
              <a:t>    	[</a:t>
            </a:r>
            <a:r>
              <a:rPr lang="pt-BR" b="1" dirty="0" err="1">
                <a:solidFill>
                  <a:schemeClr val="dk1"/>
                </a:solidFill>
              </a:rPr>
              <a:t>in,out</a:t>
            </a:r>
            <a:r>
              <a:rPr lang="pt-BR" b="1" dirty="0">
                <a:solidFill>
                  <a:schemeClr val="dk1"/>
                </a:solidFill>
              </a:rPr>
              <a:t>] 	</a:t>
            </a:r>
            <a:r>
              <a:rPr lang="pt-BR" b="1" dirty="0" err="1">
                <a:solidFill>
                  <a:schemeClr val="dk1"/>
                </a:solidFill>
              </a:rPr>
              <a:t>fieldOfView</a:t>
            </a:r>
            <a:r>
              <a:rPr lang="pt-BR" b="1" dirty="0">
                <a:solidFill>
                  <a:schemeClr val="dk1"/>
                </a:solidFill>
              </a:rPr>
              <a:t>       	π/4     	(0,π)</a:t>
            </a:r>
            <a:endParaRPr b="1" dirty="0"/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  <a:tabLst>
                <a:tab pos="1414463" algn="l"/>
                <a:tab pos="2530475" algn="l"/>
                <a:tab pos="4217988" algn="l"/>
                <a:tab pos="5016500" algn="l"/>
              </a:tabLst>
            </a:pPr>
            <a:r>
              <a:rPr lang="pt-BR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SFBool</a:t>
            </a:r>
            <a:r>
              <a:rPr lang="pt-BR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	[</a:t>
            </a:r>
            <a:r>
              <a:rPr lang="pt-BR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in,out</a:t>
            </a:r>
            <a:r>
              <a:rPr lang="pt-BR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] 	jump              	TRUE</a:t>
            </a:r>
            <a:endParaRPr dirty="0"/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  <a:tabLst>
                <a:tab pos="1414463" algn="l"/>
                <a:tab pos="2530475" algn="l"/>
                <a:tab pos="4217988" algn="l"/>
                <a:tab pos="5016500" algn="l"/>
              </a:tabLst>
            </a:pPr>
            <a:r>
              <a:rPr lang="pt-BR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SFNode</a:t>
            </a:r>
            <a:r>
              <a:rPr lang="pt-BR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	[</a:t>
            </a:r>
            <a:r>
              <a:rPr lang="pt-BR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in,out</a:t>
            </a:r>
            <a:r>
              <a:rPr lang="pt-BR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]	</a:t>
            </a:r>
            <a:r>
              <a:rPr lang="pt-BR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metadata</a:t>
            </a:r>
            <a:r>
              <a:rPr lang="pt-BR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</a:t>
            </a:r>
            <a:r>
              <a:rPr lang="pt-BR" dirty="0">
                <a:solidFill>
                  <a:schemeClr val="dk1"/>
                </a:solidFill>
              </a:rPr>
              <a:t>	</a:t>
            </a:r>
            <a:r>
              <a:rPr lang="pt-BR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NULL  	[X3DMetadataObject]</a:t>
            </a:r>
            <a:endParaRPr dirty="0"/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  <a:tabLst>
                <a:tab pos="1414463" algn="l"/>
                <a:tab pos="2530475" algn="l"/>
                <a:tab pos="4217988" algn="l"/>
                <a:tab pos="5016500" algn="l"/>
              </a:tabLst>
            </a:pPr>
            <a:r>
              <a:rPr lang="pt-BR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b="1" dirty="0" err="1">
                <a:solidFill>
                  <a:schemeClr val="dk1"/>
                </a:solidFill>
              </a:rPr>
              <a:t>SFRotation</a:t>
            </a:r>
            <a:r>
              <a:rPr lang="pt-BR" b="1" dirty="0">
                <a:solidFill>
                  <a:schemeClr val="dk1"/>
                </a:solidFill>
              </a:rPr>
              <a:t>	[</a:t>
            </a:r>
            <a:r>
              <a:rPr lang="pt-BR" b="1" dirty="0" err="1">
                <a:solidFill>
                  <a:schemeClr val="dk1"/>
                </a:solidFill>
              </a:rPr>
              <a:t>in,out</a:t>
            </a:r>
            <a:r>
              <a:rPr lang="pt-BR" b="1" dirty="0">
                <a:solidFill>
                  <a:schemeClr val="dk1"/>
                </a:solidFill>
              </a:rPr>
              <a:t>] 	</a:t>
            </a:r>
            <a:r>
              <a:rPr lang="pt-BR" b="1" dirty="0" err="1">
                <a:solidFill>
                  <a:schemeClr val="dk1"/>
                </a:solidFill>
              </a:rPr>
              <a:t>orientation</a:t>
            </a:r>
            <a:r>
              <a:rPr lang="pt-BR" b="1" dirty="0">
                <a:solidFill>
                  <a:schemeClr val="dk1"/>
                </a:solidFill>
              </a:rPr>
              <a:t>       	0 0 1 0	[-1,1],(-∞,∞)</a:t>
            </a:r>
            <a:endParaRPr b="1" dirty="0"/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  <a:tabLst>
                <a:tab pos="1414463" algn="l"/>
                <a:tab pos="2530475" algn="l"/>
                <a:tab pos="4217988" algn="l"/>
                <a:tab pos="5016500" algn="l"/>
              </a:tabLst>
            </a:pPr>
            <a:r>
              <a:rPr lang="pt-BR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b="1" dirty="0">
                <a:solidFill>
                  <a:schemeClr val="dk1"/>
                </a:solidFill>
              </a:rPr>
              <a:t>SFVec3f    	[</a:t>
            </a:r>
            <a:r>
              <a:rPr lang="pt-BR" b="1" dirty="0" err="1">
                <a:solidFill>
                  <a:schemeClr val="dk1"/>
                </a:solidFill>
              </a:rPr>
              <a:t>in,out</a:t>
            </a:r>
            <a:r>
              <a:rPr lang="pt-BR" b="1" dirty="0">
                <a:solidFill>
                  <a:schemeClr val="dk1"/>
                </a:solidFill>
              </a:rPr>
              <a:t>] 	position          	0 0 10 	(-∞,∞)</a:t>
            </a:r>
            <a:endParaRPr b="1" dirty="0"/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  <a:tabLst>
                <a:tab pos="1414463" algn="l"/>
                <a:tab pos="2530475" algn="l"/>
                <a:tab pos="4217988" algn="l"/>
                <a:tab pos="5016500" algn="l"/>
              </a:tabLst>
            </a:pPr>
            <a:r>
              <a:rPr lang="pt-BR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SFBool</a:t>
            </a:r>
            <a:r>
              <a:rPr lang="pt-BR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	[</a:t>
            </a:r>
            <a:r>
              <a:rPr lang="pt-BR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in,out</a:t>
            </a:r>
            <a:r>
              <a:rPr lang="pt-BR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] 	</a:t>
            </a:r>
            <a:r>
              <a:rPr lang="pt-BR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retainUserOffsets</a:t>
            </a:r>
            <a:r>
              <a:rPr lang="pt-BR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FALSE</a:t>
            </a:r>
            <a:endParaRPr dirty="0"/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  <a:tabLst>
                <a:tab pos="1414463" algn="l"/>
                <a:tab pos="2530475" algn="l"/>
                <a:tab pos="4217988" algn="l"/>
                <a:tab pos="5016500" algn="l"/>
              </a:tabLst>
            </a:pPr>
            <a:r>
              <a:rPr lang="pt-BR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SFTime</a:t>
            </a:r>
            <a:r>
              <a:rPr lang="pt-BR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	[out]    	</a:t>
            </a:r>
            <a:r>
              <a:rPr lang="pt-BR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bindTime</a:t>
            </a:r>
            <a:endParaRPr dirty="0"/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  <a:tabLst>
                <a:tab pos="1414463" algn="l"/>
                <a:tab pos="2530475" algn="l"/>
                <a:tab pos="4217988" algn="l"/>
                <a:tab pos="5016500" algn="l"/>
              </a:tabLst>
            </a:pPr>
            <a:r>
              <a:rPr lang="pt-BR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SFBool</a:t>
            </a:r>
            <a:r>
              <a:rPr lang="pt-BR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	[out]    	</a:t>
            </a:r>
            <a:r>
              <a:rPr lang="pt-BR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isBound</a:t>
            </a:r>
            <a:endParaRPr dirty="0"/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  <a:tabLst>
                <a:tab pos="1414463" algn="l"/>
                <a:tab pos="2530475" algn="l"/>
                <a:tab pos="4217988" algn="l"/>
                <a:tab pos="5016500" algn="l"/>
              </a:tabLst>
            </a:pPr>
            <a:r>
              <a:rPr lang="pt-BR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}</a:t>
            </a:r>
            <a:endParaRPr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4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FOVY (opcional para projeto)</a:t>
            </a:r>
            <a:endParaRPr/>
          </a:p>
        </p:txBody>
      </p:sp>
      <p:sp>
        <p:nvSpPr>
          <p:cNvPr id="456" name="Google Shape;456;p48"/>
          <p:cNvSpPr txBox="1">
            <a:spLocks noGrp="1"/>
          </p:cNvSpPr>
          <p:nvPr>
            <p:ph type="body" idx="1"/>
          </p:nvPr>
        </p:nvSpPr>
        <p:spPr>
          <a:xfrm>
            <a:off x="390550" y="838983"/>
            <a:ext cx="8428200" cy="767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1700"/>
              <a:t>No X3D o fieldOfView é determinado pelo ângulo de visão mínimo de qualquer eixo de direção perpendicular à visão.</a:t>
            </a:r>
            <a:endParaRPr sz="2500"/>
          </a:p>
        </p:txBody>
      </p:sp>
      <p:sp>
        <p:nvSpPr>
          <p:cNvPr id="457" name="Google Shape;457;p4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59</a:t>
            </a:fld>
            <a:endParaRPr/>
          </a:p>
        </p:txBody>
      </p:sp>
      <p:pic>
        <p:nvPicPr>
          <p:cNvPr id="458" name="Google Shape;458;p48" descr="{&quot;aid&quot;:null,&quot;id&quot;:&quot;3&quot;,&quot;font&quot;:{&quot;family&quot;:&quot;Courier New&quot;,&quot;size&quot;:17.5,&quot;color&quot;:&quot;#000000&quot;},&quot;code&quot;:&quot;$$\\frac{\\text{display}\\;\\text{width}}{\\text{display}\\,\\text{height}}=\\frac{\\tan\\left(\\text{FOV}_{horizontal}/2\\right)}{\\tan\\left(\\text{FOV}_{vertical}/2\\right)}$$&quot;,&quot;type&quot;:&quot;$$&quot;,&quot;backgroundColorModified&quot;:false,&quot;backgroundColor&quot;:&quot;#FFFFFF&quot;,&quot;ts&quot;:1631282881053,&quot;cs&quot;:&quot;H6GSA/CluLuwcsJomL7jtg==&quot;,&quot;size&quot;:{&quot;width&quot;:376,&quot;height&quot;:54}}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9814" y="1688850"/>
            <a:ext cx="3581400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0545" y="2857500"/>
            <a:ext cx="3140800" cy="2593624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48"/>
          <p:cNvSpPr/>
          <p:nvPr/>
        </p:nvSpPr>
        <p:spPr>
          <a:xfrm>
            <a:off x="3413827" y="3875350"/>
            <a:ext cx="135600" cy="1198800"/>
          </a:xfrm>
          <a:prstGeom prst="righ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48"/>
          <p:cNvSpPr txBox="1"/>
          <p:nvPr/>
        </p:nvSpPr>
        <p:spPr>
          <a:xfrm>
            <a:off x="3514631" y="4274944"/>
            <a:ext cx="864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</a:rPr>
              <a:t>altura</a:t>
            </a:r>
            <a:endParaRPr/>
          </a:p>
        </p:txBody>
      </p:sp>
      <p:sp>
        <p:nvSpPr>
          <p:cNvPr id="462" name="Google Shape;462;p48"/>
          <p:cNvSpPr/>
          <p:nvPr/>
        </p:nvSpPr>
        <p:spPr>
          <a:xfrm rot="-3670020">
            <a:off x="2563694" y="2328793"/>
            <a:ext cx="135612" cy="1770066"/>
          </a:xfrm>
          <a:prstGeom prst="righ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48"/>
          <p:cNvSpPr txBox="1"/>
          <p:nvPr/>
        </p:nvSpPr>
        <p:spPr>
          <a:xfrm>
            <a:off x="2598010" y="2844044"/>
            <a:ext cx="864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</a:rPr>
              <a:t>largura</a:t>
            </a:r>
            <a:endParaRPr/>
          </a:p>
        </p:txBody>
      </p:sp>
      <p:sp>
        <p:nvSpPr>
          <p:cNvPr id="464" name="Google Shape;464;p48"/>
          <p:cNvSpPr txBox="1"/>
          <p:nvPr/>
        </p:nvSpPr>
        <p:spPr>
          <a:xfrm>
            <a:off x="413169" y="2893463"/>
            <a:ext cx="951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</a:rPr>
              <a:t>fieldOfView (FOVd)</a:t>
            </a:r>
            <a:endParaRPr/>
          </a:p>
        </p:txBody>
      </p:sp>
      <p:cxnSp>
        <p:nvCxnSpPr>
          <p:cNvPr id="465" name="Google Shape;465;p48"/>
          <p:cNvCxnSpPr>
            <a:stCxn id="464" idx="3"/>
          </p:cNvCxnSpPr>
          <p:nvPr/>
        </p:nvCxnSpPr>
        <p:spPr>
          <a:xfrm>
            <a:off x="1364469" y="3170513"/>
            <a:ext cx="829500" cy="2469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466" name="Google Shape;466;p48"/>
          <p:cNvCxnSpPr>
            <a:stCxn id="467" idx="3"/>
          </p:cNvCxnSpPr>
          <p:nvPr/>
        </p:nvCxnSpPr>
        <p:spPr>
          <a:xfrm>
            <a:off x="1140829" y="3735646"/>
            <a:ext cx="1455300" cy="3207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467" name="Google Shape;467;p48"/>
          <p:cNvSpPr txBox="1"/>
          <p:nvPr/>
        </p:nvSpPr>
        <p:spPr>
          <a:xfrm>
            <a:off x="479029" y="3550996"/>
            <a:ext cx="661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</a:rPr>
              <a:t>FOVy</a:t>
            </a:r>
            <a:endParaRPr/>
          </a:p>
        </p:txBody>
      </p:sp>
      <p:pic>
        <p:nvPicPr>
          <p:cNvPr id="468" name="Google Shape;468;p48" descr="{&quot;backgroundColor&quot;:&quot;#FFFFFF&quot;,&quot;font&quot;:{&quot;color&quot;:&quot;#000000&quot;,&quot;family&quot;:&quot;Arial&quot;,&quot;size&quot;:12},&quot;id&quot;:&quot;5&quot;,&quot;code&quot;:&quot;$$\\text{FOV}y=2\\cdot\\arctan\\left(\\tan\\left(\\frac{FOVd}{2}\\right)\\cdot\\frac{\\text{Altura}}{{\\sqrt[]{\\text{Altura}^{2}+\\text{Largura}^{2}}}}\\right)$$&quot;,&quot;backgroundColorModified&quot;:false,&quot;aid&quot;:null,&quot;type&quot;:&quot;$$&quot;,&quot;ts&quot;:1631284722731,&quot;cs&quot;:&quot;ZdIotfucduc0bqxnu20j5Q==&quot;,&quot;size&quot;:{&quot;width&quot;:497.00000000000006,&quot;height&quot;:78}}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88584" y="3262325"/>
            <a:ext cx="4733925" cy="74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38" descr="page30image222638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82633" y="1811468"/>
            <a:ext cx="3273227" cy="3903532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3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Atividade: Modelar e Desenhar um Cubo</a:t>
            </a:r>
            <a:endParaRPr/>
          </a:p>
        </p:txBody>
      </p:sp>
      <p:sp>
        <p:nvSpPr>
          <p:cNvPr id="343" name="Google Shape;343;p38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b="1"/>
              <a:t>Objetivo:</a:t>
            </a:r>
            <a:endParaRPr/>
          </a:p>
          <a:p>
            <a:pPr marL="162900" lvl="0" indent="-16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/>
              <a:t>gerar a imagem de um cubo</a:t>
            </a:r>
            <a:endParaRPr/>
          </a:p>
          <a:p>
            <a:pPr marL="0" lvl="0" indent="0" algn="l" rtl="0">
              <a:spcBef>
                <a:spcPts val="148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pt-BR" b="1"/>
              <a:t>Perguntas: </a:t>
            </a:r>
            <a:endParaRPr/>
          </a:p>
          <a:p>
            <a:pPr marL="162900" lvl="0" indent="-16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/>
              <a:t>Modelagem: Como descrever um cubo?</a:t>
            </a:r>
            <a:endParaRPr/>
          </a:p>
          <a:p>
            <a:pPr marL="162900" lvl="0" indent="-16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/>
              <a:t>Renderização: Como visualizar esse modelo?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/>
          </a:p>
        </p:txBody>
      </p:sp>
      <p:sp>
        <p:nvSpPr>
          <p:cNvPr id="344" name="Google Shape;344;p3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3816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177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4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Coordinate</a:t>
            </a:r>
            <a:endParaRPr/>
          </a:p>
        </p:txBody>
      </p:sp>
      <p:sp>
        <p:nvSpPr>
          <p:cNvPr id="474" name="Google Shape;474;p49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Verdana"/>
              <a:buNone/>
            </a:pPr>
            <a:r>
              <a:rPr lang="pt-BR" sz="1700"/>
              <a:t>O nó </a:t>
            </a:r>
            <a:r>
              <a:rPr lang="pt-BR" sz="1700" b="1"/>
              <a:t>Coordinate</a:t>
            </a:r>
            <a:r>
              <a:rPr lang="pt-BR" sz="1700"/>
              <a:t> define um conjunto de coordenadas 3D a serem usadas no campo de coordenadas de nós de geometria baseada em vértices.</a:t>
            </a:r>
            <a:endParaRPr/>
          </a:p>
        </p:txBody>
      </p:sp>
      <p:sp>
        <p:nvSpPr>
          <p:cNvPr id="475" name="Google Shape;475;p4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60</a:t>
            </a:fld>
            <a:endParaRPr/>
          </a:p>
        </p:txBody>
      </p:sp>
      <p:sp>
        <p:nvSpPr>
          <p:cNvPr id="476" name="Google Shape;476;p49"/>
          <p:cNvSpPr/>
          <p:nvPr/>
        </p:nvSpPr>
        <p:spPr>
          <a:xfrm>
            <a:off x="541825" y="5405975"/>
            <a:ext cx="78021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https://www.web3d.org/documents/specifications/19775-1/V3.3/Part01/components/rendering.html#Coordinate</a:t>
            </a:r>
            <a:r>
              <a:rPr lang="pt-BR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/>
          </a:p>
        </p:txBody>
      </p:sp>
      <p:sp>
        <p:nvSpPr>
          <p:cNvPr id="477" name="Google Shape;477;p49"/>
          <p:cNvSpPr/>
          <p:nvPr/>
        </p:nvSpPr>
        <p:spPr>
          <a:xfrm>
            <a:off x="703600" y="1829575"/>
            <a:ext cx="7802100" cy="10773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Coordinate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: X3DCoordinateNode {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SFNode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	[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in,out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]	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metadata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	NULL   	[X3DMetadataObject]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sz="1600" b="1" dirty="0">
                <a:solidFill>
                  <a:schemeClr val="dk1"/>
                </a:solidFill>
              </a:rPr>
              <a:t>MFVec3f 	[</a:t>
            </a:r>
            <a:r>
              <a:rPr lang="pt-BR" sz="1600" b="1" dirty="0" err="1">
                <a:solidFill>
                  <a:schemeClr val="dk1"/>
                </a:solidFill>
              </a:rPr>
              <a:t>in,out</a:t>
            </a:r>
            <a:r>
              <a:rPr lang="pt-BR" sz="1600" b="1" dirty="0">
                <a:solidFill>
                  <a:schemeClr val="dk1"/>
                </a:solidFill>
              </a:rPr>
              <a:t>]	point    	[]     	(-∞,∞)</a:t>
            </a:r>
            <a:endParaRPr b="1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}</a:t>
            </a:r>
            <a:endParaRPr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5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TriangleSet</a:t>
            </a:r>
            <a:endParaRPr/>
          </a:p>
        </p:txBody>
      </p:sp>
      <p:sp>
        <p:nvSpPr>
          <p:cNvPr id="483" name="Google Shape;483;p50"/>
          <p:cNvSpPr txBox="1">
            <a:spLocks noGrp="1"/>
          </p:cNvSpPr>
          <p:nvPr>
            <p:ph type="body" idx="1"/>
          </p:nvPr>
        </p:nvSpPr>
        <p:spPr>
          <a:xfrm>
            <a:off x="390548" y="663140"/>
            <a:ext cx="84282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Verdana"/>
              <a:buNone/>
            </a:pPr>
            <a:r>
              <a:rPr lang="pt-BR" sz="1700" dirty="0"/>
              <a:t>O nó </a:t>
            </a:r>
            <a:r>
              <a:rPr lang="pt-BR" sz="1700" b="1" dirty="0" err="1"/>
              <a:t>TriangleSet</a:t>
            </a:r>
            <a:r>
              <a:rPr lang="pt-BR" sz="1700" dirty="0"/>
              <a:t> representa uma geometria 3D que representa uma coleção de triângulos individuais. Cada triângulo é formado por um conjunto consecutivo de três vértices do nó </a:t>
            </a:r>
            <a:r>
              <a:rPr lang="pt-BR" sz="1700" b="1" dirty="0" err="1"/>
              <a:t>Coordinate</a:t>
            </a:r>
            <a:r>
              <a:rPr lang="pt-BR" sz="1700" dirty="0"/>
              <a:t>. Se o nó de coordenadas não contém um múltiplo de três valores de coordenadas, os vértices restantes devem ser ignorados.</a:t>
            </a:r>
            <a:endParaRPr sz="1700" dirty="0"/>
          </a:p>
        </p:txBody>
      </p:sp>
      <p:sp>
        <p:nvSpPr>
          <p:cNvPr id="484" name="Google Shape;484;p5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61</a:t>
            </a:fld>
            <a:endParaRPr/>
          </a:p>
        </p:txBody>
      </p:sp>
      <p:sp>
        <p:nvSpPr>
          <p:cNvPr id="485" name="Google Shape;485;p50"/>
          <p:cNvSpPr/>
          <p:nvPr/>
        </p:nvSpPr>
        <p:spPr>
          <a:xfrm>
            <a:off x="542850" y="5405975"/>
            <a:ext cx="78012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https://www.web3d.org/documents/specifications/19775-1/V3.3/Part01/components/rendering.html#TriangleSet</a:t>
            </a:r>
            <a:r>
              <a:rPr lang="pt-B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486" name="Google Shape;486;p50" descr="TriangleSet nod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0621" y="2857500"/>
            <a:ext cx="1857596" cy="1526792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50"/>
          <p:cNvSpPr/>
          <p:nvPr/>
        </p:nvSpPr>
        <p:spPr>
          <a:xfrm>
            <a:off x="2203704" y="2156325"/>
            <a:ext cx="6834971" cy="31926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  <a:tabLst>
                <a:tab pos="1060450" algn="l"/>
                <a:tab pos="1949450" algn="l"/>
                <a:tab pos="3463925" algn="l"/>
                <a:tab pos="4127500" algn="l"/>
              </a:tabLst>
            </a:pPr>
            <a:r>
              <a:rPr lang="pt-BR" sz="15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TriangleSet</a:t>
            </a:r>
            <a:r>
              <a:rPr lang="pt-BR" sz="1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: X3DComposedGeometryNode {</a:t>
            </a:r>
            <a:endParaRPr sz="1500" dirty="0"/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  <a:tabLst>
                <a:tab pos="1060450" algn="l"/>
                <a:tab pos="1949450" algn="l"/>
                <a:tab pos="3463925" algn="l"/>
                <a:tab pos="4127500" algn="l"/>
              </a:tabLst>
            </a:pPr>
            <a:r>
              <a:rPr lang="pt-BR" sz="1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sz="15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MFNode</a:t>
            </a:r>
            <a:r>
              <a:rPr lang="pt-BR" sz="1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[</a:t>
            </a:r>
            <a:r>
              <a:rPr lang="pt-BR" sz="15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in,out</a:t>
            </a:r>
            <a:r>
              <a:rPr lang="pt-BR" sz="1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] 	</a:t>
            </a:r>
            <a:r>
              <a:rPr lang="pt-BR" sz="15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attrib</a:t>
            </a:r>
            <a:r>
              <a:rPr lang="pt-BR" sz="1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	[]   </a:t>
            </a:r>
            <a:r>
              <a:rPr lang="pt-BR" sz="1600" dirty="0">
                <a:solidFill>
                  <a:schemeClr val="dk1"/>
                </a:solidFill>
              </a:rPr>
              <a:t>	 </a:t>
            </a:r>
            <a:r>
              <a:rPr lang="pt-BR" sz="1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[X3DVertexAttributeNode]</a:t>
            </a:r>
            <a:endParaRPr sz="1500" dirty="0"/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  <a:tabLst>
                <a:tab pos="1060450" algn="l"/>
                <a:tab pos="1949450" algn="l"/>
                <a:tab pos="3463925" algn="l"/>
                <a:tab pos="4127500" algn="l"/>
              </a:tabLst>
            </a:pPr>
            <a:r>
              <a:rPr lang="pt-BR" sz="1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sz="15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SFNode</a:t>
            </a:r>
            <a:r>
              <a:rPr lang="pt-BR" sz="1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[</a:t>
            </a:r>
            <a:r>
              <a:rPr lang="pt-BR" sz="15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in,out</a:t>
            </a:r>
            <a:r>
              <a:rPr lang="pt-BR" sz="1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] 	color           	NULL 	[X3DColorNode]</a:t>
            </a:r>
            <a:endParaRPr sz="1500" dirty="0"/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  <a:tabLst>
                <a:tab pos="1060450" algn="l"/>
                <a:tab pos="1949450" algn="l"/>
                <a:tab pos="3463925" algn="l"/>
                <a:tab pos="4127500" algn="l"/>
              </a:tabLst>
            </a:pPr>
            <a:r>
              <a:rPr lang="pt-BR" sz="1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sz="1500" b="1" dirty="0" err="1">
                <a:solidFill>
                  <a:schemeClr val="dk1"/>
                </a:solidFill>
              </a:rPr>
              <a:t>SFNode</a:t>
            </a:r>
            <a:r>
              <a:rPr lang="pt-BR" sz="1600" b="1" dirty="0">
                <a:solidFill>
                  <a:schemeClr val="dk1"/>
                </a:solidFill>
              </a:rPr>
              <a:t>	</a:t>
            </a:r>
            <a:r>
              <a:rPr lang="pt-BR" sz="1500" b="1" dirty="0">
                <a:solidFill>
                  <a:schemeClr val="dk1"/>
                </a:solidFill>
              </a:rPr>
              <a:t>[</a:t>
            </a:r>
            <a:r>
              <a:rPr lang="pt-BR" sz="1500" b="1" dirty="0" err="1">
                <a:solidFill>
                  <a:schemeClr val="dk1"/>
                </a:solidFill>
              </a:rPr>
              <a:t>in,out</a:t>
            </a:r>
            <a:r>
              <a:rPr lang="pt-BR" sz="1500" b="1" dirty="0">
                <a:solidFill>
                  <a:schemeClr val="dk1"/>
                </a:solidFill>
              </a:rPr>
              <a:t>] 	</a:t>
            </a:r>
            <a:r>
              <a:rPr lang="pt-BR" sz="1500" b="1" dirty="0" err="1">
                <a:solidFill>
                  <a:schemeClr val="dk1"/>
                </a:solidFill>
              </a:rPr>
              <a:t>coord</a:t>
            </a:r>
            <a:r>
              <a:rPr lang="pt-BR" sz="1500" b="1" dirty="0">
                <a:solidFill>
                  <a:schemeClr val="dk1"/>
                </a:solidFill>
              </a:rPr>
              <a:t>           	NULL 	[X3DCoordinateNode]</a:t>
            </a:r>
            <a:endParaRPr sz="1500" b="1" dirty="0"/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  <a:tabLst>
                <a:tab pos="1060450" algn="l"/>
                <a:tab pos="1949450" algn="l"/>
                <a:tab pos="3463925" algn="l"/>
                <a:tab pos="4127500" algn="l"/>
              </a:tabLst>
            </a:pPr>
            <a:r>
              <a:rPr lang="pt-BR" sz="1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sz="15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SFNode</a:t>
            </a:r>
            <a:r>
              <a:rPr lang="pt-BR" sz="1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	[</a:t>
            </a:r>
            <a:r>
              <a:rPr lang="pt-BR" sz="15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in,out</a:t>
            </a:r>
            <a:r>
              <a:rPr lang="pt-BR" sz="1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] 	</a:t>
            </a:r>
            <a:r>
              <a:rPr lang="pt-BR" sz="15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fogCoord</a:t>
            </a:r>
            <a:r>
              <a:rPr lang="pt-BR" sz="1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	NULL 	[</a:t>
            </a:r>
            <a:r>
              <a:rPr lang="pt-BR" sz="15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FogCoordinate</a:t>
            </a:r>
            <a:r>
              <a:rPr lang="pt-BR" sz="1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]</a:t>
            </a:r>
            <a:endParaRPr sz="1500" dirty="0"/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  <a:tabLst>
                <a:tab pos="1060450" algn="l"/>
                <a:tab pos="1949450" algn="l"/>
                <a:tab pos="3463925" algn="l"/>
                <a:tab pos="4127500" algn="l"/>
              </a:tabLst>
            </a:pPr>
            <a:r>
              <a:rPr lang="pt-BR" sz="1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sz="15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SFNode</a:t>
            </a:r>
            <a:r>
              <a:rPr lang="pt-BR" sz="1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	[</a:t>
            </a:r>
            <a:r>
              <a:rPr lang="pt-BR" sz="15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in,out</a:t>
            </a:r>
            <a:r>
              <a:rPr lang="pt-BR" sz="1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] 	</a:t>
            </a:r>
            <a:r>
              <a:rPr lang="pt-BR" sz="15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metadata</a:t>
            </a:r>
            <a:r>
              <a:rPr lang="pt-BR" sz="1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	NULL 	[X3DMetadataObject]</a:t>
            </a:r>
            <a:endParaRPr sz="1500" dirty="0"/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  <a:tabLst>
                <a:tab pos="1060450" algn="l"/>
                <a:tab pos="1949450" algn="l"/>
                <a:tab pos="3463925" algn="l"/>
                <a:tab pos="4127500" algn="l"/>
              </a:tabLst>
            </a:pPr>
            <a:r>
              <a:rPr lang="pt-BR" sz="1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sz="15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SFNode</a:t>
            </a:r>
            <a:r>
              <a:rPr lang="pt-BR" sz="1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	[</a:t>
            </a:r>
            <a:r>
              <a:rPr lang="pt-BR" sz="15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in,out</a:t>
            </a:r>
            <a:r>
              <a:rPr lang="pt-BR" sz="1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] 	normal          	NULL 	[X3DNormalNode]</a:t>
            </a:r>
            <a:endParaRPr sz="1500" dirty="0"/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  <a:tabLst>
                <a:tab pos="1060450" algn="l"/>
                <a:tab pos="1949450" algn="l"/>
                <a:tab pos="3463925" algn="l"/>
                <a:tab pos="4127500" algn="l"/>
              </a:tabLst>
            </a:pPr>
            <a:r>
              <a:rPr lang="pt-BR" sz="1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sz="15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SFNode</a:t>
            </a:r>
            <a:r>
              <a:rPr lang="pt-BR" sz="1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	[</a:t>
            </a:r>
            <a:r>
              <a:rPr lang="pt-BR" sz="15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in,out</a:t>
            </a:r>
            <a:r>
              <a:rPr lang="pt-BR" sz="1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] 	</a:t>
            </a:r>
            <a:r>
              <a:rPr lang="pt-BR" sz="15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texCoord</a:t>
            </a:r>
            <a:r>
              <a:rPr lang="pt-BR" sz="1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	NULL 	[X3DTextureCoordinateNode]</a:t>
            </a:r>
            <a:endParaRPr sz="1500" dirty="0"/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  <a:tabLst>
                <a:tab pos="1060450" algn="l"/>
                <a:tab pos="1949450" algn="l"/>
                <a:tab pos="3463925" algn="l"/>
                <a:tab pos="4127500" algn="l"/>
              </a:tabLst>
            </a:pPr>
            <a:r>
              <a:rPr lang="pt-BR" sz="1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sz="15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SFBool</a:t>
            </a:r>
            <a:r>
              <a:rPr lang="pt-BR" sz="1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[]       	</a:t>
            </a:r>
            <a:r>
              <a:rPr lang="pt-BR" sz="15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ccw</a:t>
            </a:r>
            <a:r>
              <a:rPr lang="pt-BR" sz="1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	TRUE</a:t>
            </a:r>
            <a:endParaRPr sz="1500" dirty="0"/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  <a:tabLst>
                <a:tab pos="1060450" algn="l"/>
                <a:tab pos="1949450" algn="l"/>
                <a:tab pos="3463925" algn="l"/>
                <a:tab pos="4127500" algn="l"/>
              </a:tabLst>
            </a:pPr>
            <a:r>
              <a:rPr lang="pt-BR" sz="1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sz="15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SFBool</a:t>
            </a:r>
            <a:r>
              <a:rPr lang="pt-BR" sz="1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[]       	</a:t>
            </a:r>
            <a:r>
              <a:rPr lang="pt-BR" sz="15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colorPerVertex</a:t>
            </a:r>
            <a:r>
              <a:rPr lang="pt-BR" sz="1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	TRUE</a:t>
            </a:r>
            <a:endParaRPr sz="1500" dirty="0"/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  <a:tabLst>
                <a:tab pos="1060450" algn="l"/>
                <a:tab pos="1949450" algn="l"/>
                <a:tab pos="3463925" algn="l"/>
                <a:tab pos="4127500" algn="l"/>
              </a:tabLst>
            </a:pPr>
            <a:r>
              <a:rPr lang="pt-BR" sz="1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sz="15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SFBool</a:t>
            </a:r>
            <a:r>
              <a:rPr lang="pt-BR" sz="1500" dirty="0">
                <a:solidFill>
                  <a:schemeClr val="dk1"/>
                </a:solidFill>
              </a:rPr>
              <a:t>	</a:t>
            </a:r>
            <a:r>
              <a:rPr lang="pt-BR" sz="1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[]       	</a:t>
            </a:r>
            <a:r>
              <a:rPr lang="pt-BR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normalPerVertex</a:t>
            </a:r>
            <a:r>
              <a:rPr lang="pt-BR" sz="1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	TRUE</a:t>
            </a:r>
            <a:endParaRPr sz="1500" dirty="0"/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  <a:tabLst>
                <a:tab pos="1060450" algn="l"/>
                <a:tab pos="1949450" algn="l"/>
                <a:tab pos="3463925" algn="l"/>
                <a:tab pos="4127500" algn="l"/>
              </a:tabLst>
            </a:pPr>
            <a:r>
              <a:rPr lang="pt-BR" sz="1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sz="15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SFBool</a:t>
            </a:r>
            <a:r>
              <a:rPr lang="pt-BR" sz="1500" dirty="0">
                <a:solidFill>
                  <a:schemeClr val="dk1"/>
                </a:solidFill>
              </a:rPr>
              <a:t>	</a:t>
            </a:r>
            <a:r>
              <a:rPr lang="pt-BR" sz="1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[]       	</a:t>
            </a:r>
            <a:r>
              <a:rPr lang="pt-BR" sz="15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solid</a:t>
            </a:r>
            <a:r>
              <a:rPr lang="pt-BR" sz="1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	TRUE</a:t>
            </a:r>
            <a:endParaRPr sz="1500" dirty="0"/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  <a:tabLst>
                <a:tab pos="1060450" algn="l"/>
                <a:tab pos="1949450" algn="l"/>
                <a:tab pos="3463925" algn="l"/>
                <a:tab pos="4127500" algn="l"/>
              </a:tabLst>
            </a:pPr>
            <a:r>
              <a:rPr lang="pt-BR" sz="1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}</a:t>
            </a:r>
            <a:endParaRPr sz="1500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C6662-9920-DE78-E819-D58F75B68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Exemplo de </a:t>
            </a:r>
            <a:r>
              <a:rPr lang="pt-BR" dirty="0" err="1"/>
              <a:t>TriangleSet</a:t>
            </a:r>
            <a:endParaRPr lang="pt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F3B7EC-EE05-590F-6334-8C842F65E1A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62</a:t>
            </a:fld>
            <a:endParaRPr lang="pt-B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609D10-2587-BEA2-9B95-23C98A8F1489}"/>
              </a:ext>
            </a:extLst>
          </p:cNvPr>
          <p:cNvSpPr txBox="1"/>
          <p:nvPr/>
        </p:nvSpPr>
        <p:spPr>
          <a:xfrm>
            <a:off x="411005" y="709756"/>
            <a:ext cx="8129491" cy="4616648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105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&lt;</a:t>
            </a:r>
            <a:r>
              <a:rPr lang="en-US" sz="105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X3D</a:t>
            </a:r>
            <a:r>
              <a:rPr lang="en-US" sz="105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endParaRPr lang="en-US" sz="1050" b="0" dirty="0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05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  &lt;</a:t>
            </a:r>
            <a:r>
              <a:rPr lang="en-US" sz="105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Scene</a:t>
            </a:r>
            <a:r>
              <a:rPr lang="en-US" sz="105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endParaRPr lang="en-US" sz="1050" b="0" dirty="0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05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    &lt;</a:t>
            </a:r>
            <a:r>
              <a:rPr lang="en-US" sz="1050" b="0" dirty="0" err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NavigationInfo</a:t>
            </a:r>
            <a:r>
              <a:rPr lang="en-US" sz="1050" b="0" dirty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05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headlight</a:t>
            </a:r>
            <a:r>
              <a:rPr lang="en-US" sz="1050" b="0" dirty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050" b="0" dirty="0">
                <a:solidFill>
                  <a:srgbClr val="E8C9BB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en-US" sz="105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false</a:t>
            </a:r>
            <a:r>
              <a:rPr lang="en-US" sz="1050" b="0" dirty="0">
                <a:solidFill>
                  <a:srgbClr val="E8C9BB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en-US" sz="105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/&gt;</a:t>
            </a:r>
            <a:endParaRPr lang="en-US" sz="1050" b="0" dirty="0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05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    &lt;</a:t>
            </a:r>
            <a:r>
              <a:rPr lang="en-US" sz="105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Viewpoint</a:t>
            </a:r>
            <a:r>
              <a:rPr lang="en-US" sz="1050" b="0" dirty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05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orientation</a:t>
            </a:r>
            <a:r>
              <a:rPr lang="en-US" sz="1050" b="0" dirty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050" b="0" dirty="0">
                <a:solidFill>
                  <a:srgbClr val="E8C9BB"/>
                </a:solidFill>
                <a:effectLst/>
                <a:latin typeface="Menlo" panose="020B0609030804020204" pitchFamily="49" charset="0"/>
              </a:rPr>
              <a:t>'</a:t>
            </a:r>
            <a:r>
              <a:rPr lang="en-US" sz="105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0 -1 0 0.05</a:t>
            </a:r>
            <a:r>
              <a:rPr lang="en-US" sz="1050" b="0" dirty="0">
                <a:solidFill>
                  <a:srgbClr val="E8C9BB"/>
                </a:solidFill>
                <a:effectLst/>
                <a:latin typeface="Menlo" panose="020B0609030804020204" pitchFamily="49" charset="0"/>
              </a:rPr>
              <a:t>'</a:t>
            </a:r>
            <a:r>
              <a:rPr lang="en-US" sz="1050" b="0" dirty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05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position</a:t>
            </a:r>
            <a:r>
              <a:rPr lang="en-US" sz="1050" b="0" dirty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050" b="0" dirty="0">
                <a:solidFill>
                  <a:srgbClr val="E8C9BB"/>
                </a:solidFill>
                <a:effectLst/>
                <a:latin typeface="Menlo" panose="020B0609030804020204" pitchFamily="49" charset="0"/>
              </a:rPr>
              <a:t>'</a:t>
            </a:r>
            <a:r>
              <a:rPr lang="en-US" sz="105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0.13 2.51 11.24</a:t>
            </a:r>
            <a:r>
              <a:rPr lang="en-US" sz="1050" b="0" dirty="0">
                <a:solidFill>
                  <a:srgbClr val="E8C9BB"/>
                </a:solidFill>
                <a:effectLst/>
                <a:latin typeface="Menlo" panose="020B0609030804020204" pitchFamily="49" charset="0"/>
              </a:rPr>
              <a:t>’</a:t>
            </a:r>
            <a:r>
              <a:rPr lang="en-US" sz="105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/&gt;</a:t>
            </a:r>
            <a:endParaRPr lang="en-US" sz="1050" b="0" dirty="0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05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    &lt;</a:t>
            </a:r>
            <a:r>
              <a:rPr lang="en-US" sz="105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Transform</a:t>
            </a:r>
            <a:r>
              <a:rPr lang="en-US" sz="105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endParaRPr lang="en-US" sz="1050" b="0" dirty="0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05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      &lt;</a:t>
            </a:r>
            <a:r>
              <a:rPr lang="en-US" sz="105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Shape</a:t>
            </a:r>
            <a:r>
              <a:rPr lang="en-US" sz="105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endParaRPr lang="en-US" sz="1050" b="0" dirty="0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05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        &lt;</a:t>
            </a:r>
            <a:r>
              <a:rPr lang="en-US" sz="105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Appearance</a:t>
            </a:r>
            <a:r>
              <a:rPr lang="en-US" sz="105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endParaRPr lang="en-US" sz="1050" b="0" dirty="0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05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          &lt;</a:t>
            </a:r>
            <a:r>
              <a:rPr lang="en-US" sz="105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Material</a:t>
            </a:r>
            <a:r>
              <a:rPr lang="en-US" sz="1050" b="0" dirty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050" b="0" dirty="0" err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emissiveColor</a:t>
            </a:r>
            <a:r>
              <a:rPr lang="en-US" sz="1050" b="0" dirty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050" b="0" dirty="0">
                <a:solidFill>
                  <a:srgbClr val="E8C9BB"/>
                </a:solidFill>
                <a:effectLst/>
                <a:latin typeface="Menlo" panose="020B0609030804020204" pitchFamily="49" charset="0"/>
              </a:rPr>
              <a:t>'</a:t>
            </a:r>
            <a:r>
              <a:rPr lang="en-US" sz="105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0 .1 0.6</a:t>
            </a:r>
            <a:r>
              <a:rPr lang="en-US" sz="1050" b="0" dirty="0">
                <a:solidFill>
                  <a:srgbClr val="E8C9BB"/>
                </a:solidFill>
                <a:effectLst/>
                <a:latin typeface="Menlo" panose="020B0609030804020204" pitchFamily="49" charset="0"/>
              </a:rPr>
              <a:t>’</a:t>
            </a:r>
            <a:r>
              <a:rPr lang="en-US" sz="105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/&gt;</a:t>
            </a:r>
            <a:endParaRPr lang="en-US" sz="1050" b="0" dirty="0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05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        &lt;/</a:t>
            </a:r>
            <a:r>
              <a:rPr lang="en-US" sz="105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Appearance</a:t>
            </a:r>
            <a:r>
              <a:rPr lang="en-US" sz="105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endParaRPr lang="en-US" sz="1050" b="0" dirty="0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05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        &lt;</a:t>
            </a:r>
            <a:r>
              <a:rPr lang="en-US" sz="1050" b="0" dirty="0" err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TriangleSet</a:t>
            </a:r>
            <a:r>
              <a:rPr lang="en-US" sz="105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endParaRPr lang="en-US" sz="1050" b="0" dirty="0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05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          &lt;</a:t>
            </a:r>
            <a:r>
              <a:rPr lang="en-US" sz="105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Coordinate</a:t>
            </a:r>
            <a:r>
              <a:rPr lang="en-US" sz="1050" b="0" dirty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05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point</a:t>
            </a:r>
            <a:r>
              <a:rPr lang="en-US" sz="1050" b="0" dirty="0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050" b="0" dirty="0">
                <a:solidFill>
                  <a:srgbClr val="E8C9BB"/>
                </a:solidFill>
                <a:effectLst/>
                <a:latin typeface="Menlo" panose="020B0609030804020204" pitchFamily="49" charset="0"/>
              </a:rPr>
              <a:t>‘</a:t>
            </a:r>
            <a:endParaRPr lang="en-US" sz="1050" b="0" dirty="0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05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                               -4  1  3 </a:t>
            </a:r>
            <a:endParaRPr lang="en-US" sz="1050" b="0" dirty="0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05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                              </a:t>
            </a:r>
            <a:r>
              <a:rPr lang="en-US" sz="1050" dirty="0">
                <a:solidFill>
                  <a:srgbClr val="CE9178"/>
                </a:solidFill>
                <a:latin typeface="Menlo" panose="020B0609030804020204" pitchFamily="49" charset="0"/>
              </a:rPr>
              <a:t> </a:t>
            </a:r>
            <a:r>
              <a:rPr lang="en-US" sz="105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-2  2  1</a:t>
            </a:r>
            <a:endParaRPr lang="en-US" sz="1050" b="0" dirty="0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05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                               -3  4  0</a:t>
            </a:r>
          </a:p>
          <a:p>
            <a:endParaRPr lang="en-US" sz="1050" b="0" dirty="0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05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                                0  2  0 </a:t>
            </a:r>
            <a:endParaRPr lang="en-US" sz="1050" b="0" dirty="0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05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                                2  3  1 </a:t>
            </a:r>
            <a:endParaRPr lang="en-US" sz="1050" b="0" dirty="0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05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                               -2  3  1 </a:t>
            </a:r>
          </a:p>
          <a:p>
            <a:endParaRPr lang="en-US" sz="1050" b="0" dirty="0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05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                                5  5 -2</a:t>
            </a:r>
            <a:endParaRPr lang="en-US" sz="1050" b="0" dirty="0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05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                                4  3  1</a:t>
            </a:r>
            <a:endParaRPr lang="en-US" sz="1050" b="0" dirty="0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05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                                6  4  2</a:t>
            </a:r>
            <a:endParaRPr lang="en-US" sz="1050" b="0" dirty="0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05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                          </a:t>
            </a:r>
            <a:r>
              <a:rPr lang="en-US" sz="1050" b="0" dirty="0">
                <a:solidFill>
                  <a:srgbClr val="E8C9BB"/>
                </a:solidFill>
                <a:effectLst/>
                <a:latin typeface="Menlo" panose="020B0609030804020204" pitchFamily="49" charset="0"/>
              </a:rPr>
              <a:t>‘</a:t>
            </a:r>
            <a:r>
              <a:rPr lang="en-US" sz="105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/&gt;</a:t>
            </a:r>
            <a:endParaRPr lang="en-US" sz="1050" b="0" dirty="0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05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        &lt;/</a:t>
            </a:r>
            <a:r>
              <a:rPr lang="en-US" sz="1050" b="0" dirty="0" err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TriangleSet</a:t>
            </a:r>
            <a:r>
              <a:rPr lang="en-US" sz="105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endParaRPr lang="en-US" sz="1050" b="0" dirty="0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05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      &lt;/</a:t>
            </a:r>
            <a:r>
              <a:rPr lang="en-US" sz="105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Shape</a:t>
            </a:r>
            <a:r>
              <a:rPr lang="en-US" sz="105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endParaRPr lang="en-US" sz="1050" b="0" dirty="0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05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    &lt;/</a:t>
            </a:r>
            <a:r>
              <a:rPr lang="en-US" sz="105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Transform</a:t>
            </a:r>
            <a:r>
              <a:rPr lang="en-US" sz="105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endParaRPr lang="en-US" sz="1050" b="0" dirty="0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05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  &lt;/</a:t>
            </a:r>
            <a:r>
              <a:rPr lang="en-US" sz="105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Scene</a:t>
            </a:r>
            <a:r>
              <a:rPr lang="en-US" sz="105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endParaRPr lang="en-US" sz="1050" b="0" dirty="0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05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&lt;/</a:t>
            </a:r>
            <a:r>
              <a:rPr lang="en-US" sz="105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X3D</a:t>
            </a:r>
            <a:r>
              <a:rPr lang="en-US" sz="105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endParaRPr lang="en-US" sz="1050" b="0" dirty="0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C05694-5A4B-7150-5B6D-899088A2DE56}"/>
              </a:ext>
            </a:extLst>
          </p:cNvPr>
          <p:cNvSpPr txBox="1"/>
          <p:nvPr/>
        </p:nvSpPr>
        <p:spPr>
          <a:xfrm>
            <a:off x="392716" y="5347367"/>
            <a:ext cx="821178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 dirty="0">
                <a:hlinkClick r:id="rId2"/>
              </a:rPr>
              <a:t>https://x3dgraphics.com/examples/X3dForWebAuthors/Chapter13GeometryTrianglesQuadrilaterals/TriangleSetExampleIndex.html</a:t>
            </a:r>
            <a:r>
              <a:rPr lang="pt-BR" sz="1050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ACA3174-9FF3-97EE-F05B-3EBE9D12E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696" y="2392092"/>
            <a:ext cx="3919728" cy="261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19513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5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Projeto 1 : Segunda Parte</a:t>
            </a:r>
            <a:endParaRPr/>
          </a:p>
        </p:txBody>
      </p:sp>
      <p:sp>
        <p:nvSpPr>
          <p:cNvPr id="549" name="Google Shape;549;p57"/>
          <p:cNvSpPr txBox="1">
            <a:spLocks noGrp="1"/>
          </p:cNvSpPr>
          <p:nvPr>
            <p:ph type="body" idx="1"/>
          </p:nvPr>
        </p:nvSpPr>
        <p:spPr>
          <a:xfrm>
            <a:off x="241275" y="838975"/>
            <a:ext cx="87234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5263"/>
              <a:buFont typeface="Verdana"/>
              <a:buNone/>
            </a:pPr>
            <a:r>
              <a:rPr lang="pt-BR" sz="1900" b="1" dirty="0"/>
              <a:t>Continuar </a:t>
            </a:r>
            <a:r>
              <a:rPr lang="pt-BR" sz="1900" b="1" dirty="0" err="1"/>
              <a:t>renderizador</a:t>
            </a:r>
            <a:r>
              <a:rPr lang="pt-BR" sz="1900" b="1" dirty="0"/>
              <a:t>:</a:t>
            </a:r>
            <a:endParaRPr lang="en-BR" sz="1600"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68750"/>
              <a:buFont typeface="Arial"/>
              <a:buNone/>
            </a:pPr>
            <a:r>
              <a:rPr lang="pt-BR" sz="1600" b="1" dirty="0">
                <a:latin typeface="Calibri"/>
                <a:ea typeface="Calibri"/>
                <a:cs typeface="Calibri"/>
                <a:sym typeface="Calibri"/>
              </a:rPr>
              <a:t>Tarefa 2:</a:t>
            </a:r>
            <a:r>
              <a:rPr lang="pt-BR" sz="1600" dirty="0">
                <a:latin typeface="Calibri"/>
                <a:ea typeface="Calibri"/>
                <a:cs typeface="Calibri"/>
                <a:sym typeface="Calibri"/>
              </a:rPr>
              <a:t> fazer as transformadas no modelo (2,5 pontos)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68750"/>
              <a:buFont typeface="Arial"/>
              <a:buNone/>
            </a:pPr>
            <a:r>
              <a:rPr lang="pt-BR" sz="1600" b="1" dirty="0">
                <a:latin typeface="Calibri"/>
                <a:ea typeface="Calibri"/>
                <a:cs typeface="Calibri"/>
                <a:sym typeface="Calibri"/>
              </a:rPr>
              <a:t>Tarefa 3:</a:t>
            </a:r>
            <a:r>
              <a:rPr lang="pt-BR" sz="1600" dirty="0">
                <a:latin typeface="Calibri"/>
                <a:ea typeface="Calibri"/>
                <a:cs typeface="Calibri"/>
                <a:sym typeface="Calibri"/>
              </a:rPr>
              <a:t> fazer as transformadas de câmera (2,5 pontos)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68750"/>
              <a:buFont typeface="Arial"/>
              <a:buNone/>
            </a:pPr>
            <a:r>
              <a:rPr lang="pt-BR" sz="1600" b="1" dirty="0">
                <a:latin typeface="Calibri"/>
                <a:ea typeface="Calibri"/>
                <a:cs typeface="Calibri"/>
                <a:sym typeface="Calibri"/>
              </a:rPr>
              <a:t>Tarefa 4:</a:t>
            </a:r>
            <a:r>
              <a:rPr lang="pt-BR" sz="1600" dirty="0">
                <a:latin typeface="Calibri"/>
                <a:ea typeface="Calibri"/>
                <a:cs typeface="Calibri"/>
                <a:sym typeface="Calibri"/>
              </a:rPr>
              <a:t> fazer as transformadas de projeção perspectiva (2,5 pontos)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68750"/>
              <a:buFont typeface="Arial"/>
              <a:buNone/>
            </a:pPr>
            <a:r>
              <a:rPr lang="pt-BR" sz="1600" b="1" dirty="0">
                <a:latin typeface="Calibri"/>
                <a:ea typeface="Calibri"/>
                <a:cs typeface="Calibri"/>
                <a:sym typeface="Calibri"/>
              </a:rPr>
              <a:t>Tarefa 5: </a:t>
            </a:r>
            <a:r>
              <a:rPr lang="pt-BR" sz="1600" dirty="0">
                <a:latin typeface="Calibri"/>
                <a:ea typeface="Calibri"/>
                <a:cs typeface="Calibri"/>
                <a:sym typeface="Calibri"/>
              </a:rPr>
              <a:t>fazer as transformações para coordenadas da tela (2,5 ponto)</a:t>
            </a:r>
          </a:p>
          <a:p>
            <a:pPr marL="0" lvl="0" indent="0" algn="just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68750"/>
              <a:buFont typeface="Arial"/>
              <a:buNone/>
            </a:pPr>
            <a:endParaRPr lang="pt-BR" sz="16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68750"/>
              <a:buFont typeface="Arial"/>
              <a:buNone/>
            </a:pPr>
            <a:r>
              <a:rPr lang="pt-BR" sz="1600" dirty="0">
                <a:latin typeface="Calibri"/>
                <a:ea typeface="Calibri"/>
                <a:cs typeface="Calibri"/>
                <a:sym typeface="Calibri"/>
              </a:rPr>
              <a:t>TAREFA: Desenhar triângulos (</a:t>
            </a:r>
            <a:r>
              <a:rPr lang="pt-BR" sz="1600" dirty="0" err="1">
                <a:latin typeface="Calibri"/>
                <a:ea typeface="Calibri"/>
                <a:cs typeface="Calibri"/>
                <a:sym typeface="Calibri"/>
              </a:rPr>
              <a:t>Triangle</a:t>
            </a:r>
            <a:r>
              <a:rPr lang="pt-BR" sz="1600" dirty="0">
                <a:latin typeface="Calibri"/>
                <a:ea typeface="Calibri"/>
                <a:cs typeface="Calibri"/>
                <a:sym typeface="Calibri"/>
              </a:rPr>
              <a:t> Set)</a:t>
            </a: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5263"/>
              <a:buFont typeface="Verdana"/>
              <a:buNone/>
            </a:pPr>
            <a:endParaRPr sz="19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5263"/>
              <a:buFont typeface="Verdana"/>
              <a:buNone/>
            </a:pPr>
            <a:r>
              <a:rPr lang="pt-BR" sz="1900" b="1" dirty="0"/>
              <a:t>Base: </a:t>
            </a:r>
            <a:endParaRPr sz="1900" b="1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5263"/>
              <a:buFont typeface="Verdana"/>
              <a:buNone/>
            </a:pPr>
            <a:r>
              <a:rPr lang="pt-BR" sz="1900" u="sng" dirty="0">
                <a:solidFill>
                  <a:schemeClr val="hlink"/>
                </a:solidFill>
                <a:hlinkClick r:id="rId3"/>
              </a:rPr>
              <a:t>https://github.com/lpsoares/Renderizador</a:t>
            </a:r>
            <a:endParaRPr sz="19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5263"/>
              <a:buFont typeface="Verdana"/>
              <a:buNone/>
            </a:pPr>
            <a:endParaRPr sz="19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5263"/>
              <a:buFont typeface="Verdana"/>
              <a:buNone/>
            </a:pPr>
            <a:r>
              <a:rPr lang="pt-BR" sz="1900" b="1" dirty="0"/>
              <a:t>Data de Entrega: </a:t>
            </a:r>
            <a:endParaRPr sz="1900" b="1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57894"/>
              <a:buFont typeface="Arial"/>
              <a:buNone/>
            </a:pPr>
            <a:r>
              <a:rPr lang="pt-BR" sz="1900" dirty="0"/>
              <a:t>4/9/2024 às 23:59 [Supondo mesmo repositório da fase 1.]</a:t>
            </a:r>
            <a:endParaRPr sz="1900"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57894"/>
              <a:buFont typeface="Arial"/>
              <a:buNone/>
            </a:pPr>
            <a:endParaRPr sz="1900"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5263"/>
              <a:buFont typeface="Verdana"/>
              <a:buNone/>
            </a:pPr>
            <a:r>
              <a:rPr lang="pt-BR" sz="1900" b="1" dirty="0"/>
              <a:t>Detalhes:</a:t>
            </a:r>
            <a:endParaRPr sz="1900" b="1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5263"/>
              <a:buFont typeface="Verdana"/>
              <a:buNone/>
            </a:pPr>
            <a:r>
              <a:rPr lang="pt-BR" sz="1900" dirty="0"/>
              <a:t>Página da Disciplina (</a:t>
            </a:r>
            <a:r>
              <a:rPr lang="pt-BR" sz="1900" dirty="0">
                <a:hlinkClick r:id="rId4"/>
              </a:rPr>
              <a:t>https://lpsoares.github.io/ComputacaoGrafica/</a:t>
            </a:r>
            <a:r>
              <a:rPr lang="pt-BR" sz="1900" dirty="0"/>
              <a:t>)</a:t>
            </a:r>
            <a:endParaRPr sz="1900" dirty="0"/>
          </a:p>
        </p:txBody>
      </p:sp>
      <p:sp>
        <p:nvSpPr>
          <p:cNvPr id="550" name="Google Shape;550;p5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63</a:t>
            </a:fld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58"/>
          <p:cNvSpPr txBox="1">
            <a:spLocks noGrp="1"/>
          </p:cNvSpPr>
          <p:nvPr>
            <p:ph type="sldNum" idx="12"/>
          </p:nvPr>
        </p:nvSpPr>
        <p:spPr>
          <a:xfrm>
            <a:off x="6553200" y="5296959"/>
            <a:ext cx="21336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64</a:t>
            </a:fld>
            <a:endParaRPr/>
          </a:p>
        </p:txBody>
      </p:sp>
      <p:sp>
        <p:nvSpPr>
          <p:cNvPr id="556" name="Google Shape;556;p58"/>
          <p:cNvSpPr txBox="1">
            <a:spLocks noGrp="1"/>
          </p:cNvSpPr>
          <p:nvPr>
            <p:ph type="body" idx="1"/>
          </p:nvPr>
        </p:nvSpPr>
        <p:spPr>
          <a:xfrm>
            <a:off x="955687" y="1402663"/>
            <a:ext cx="7343700" cy="5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Verdana"/>
              <a:buNone/>
            </a:pPr>
            <a:r>
              <a:rPr lang="pt-BR"/>
              <a:t>Computação Gráfica</a:t>
            </a:r>
            <a:endParaRPr/>
          </a:p>
        </p:txBody>
      </p:sp>
      <p:sp>
        <p:nvSpPr>
          <p:cNvPr id="4" name="Google Shape;926;p84">
            <a:extLst>
              <a:ext uri="{FF2B5EF4-FFF2-40B4-BE49-F238E27FC236}">
                <a16:creationId xmlns:a16="http://schemas.microsoft.com/office/drawing/2014/main" id="{B5889F63-C00C-EB6E-8C5C-B39FA83C6662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ts val="1667"/>
              <a:buFont typeface="Arial"/>
              <a:buNone/>
              <a:defRPr sz="16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pt-BR" sz="2333" dirty="0"/>
              <a:t>Luciano Soares</a:t>
            </a:r>
            <a:endParaRPr dirty="0"/>
          </a:p>
          <a:p>
            <a:pPr marL="0" lvl="0" indent="0" algn="ctr" rtl="0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pt-BR" sz="2333" dirty="0"/>
              <a:t>&lt;</a:t>
            </a:r>
            <a:r>
              <a:rPr lang="pt-BR" sz="2333" dirty="0" err="1"/>
              <a:t>lpsoares@insper.edu.br</a:t>
            </a:r>
            <a:r>
              <a:rPr lang="pt-BR" sz="2333" dirty="0"/>
              <a:t>&gt;</a:t>
            </a:r>
          </a:p>
          <a:p>
            <a:pPr marL="0" lvl="0" indent="0" algn="ctr" rtl="0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endParaRPr lang="pt-BR" sz="2333" dirty="0"/>
          </a:p>
          <a:p>
            <a:pPr marL="0" lvl="0" indent="0" algn="ctr" rtl="0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en-BR" sz="2333" dirty="0"/>
              <a:t>Fabio Orfali</a:t>
            </a:r>
          </a:p>
          <a:p>
            <a:pPr marL="0" lvl="0" indent="0" algn="ctr" rtl="0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en-BR" sz="2333" dirty="0"/>
              <a:t>&lt;fabioO1@insper.edu.br&gt;</a:t>
            </a:r>
            <a:endParaRPr sz="2333" dirty="0"/>
          </a:p>
          <a:p>
            <a:pPr marL="0" lvl="0" indent="0" algn="ctr" rtl="0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endParaRPr sz="2333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5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Referências:</a:t>
            </a:r>
            <a:endParaRPr/>
          </a:p>
        </p:txBody>
      </p:sp>
      <p:sp>
        <p:nvSpPr>
          <p:cNvPr id="563" name="Google Shape;563;p59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dirty="0"/>
              <a:t>Boa explicação da matriz de projeção: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u="sng" dirty="0">
                <a:solidFill>
                  <a:schemeClr val="hlink"/>
                </a:solidFill>
                <a:hlinkClick r:id="rId3"/>
              </a:rPr>
              <a:t>https://www.scratchapixel.com/lessons/3d-basic-rendering/perspective-and-orthographic-projection-matrix/opengl-perspective-projection-matrix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dirty="0"/>
              <a:t>Bom também: </a:t>
            </a:r>
            <a:r>
              <a:rPr lang="pt-BR" u="sng" dirty="0">
                <a:solidFill>
                  <a:schemeClr val="hlink"/>
                </a:solidFill>
                <a:hlinkClick r:id="rId4"/>
              </a:rPr>
              <a:t>https://www.scratchapixel.com/lessons/3d-basic-rendering/perspective-and-orthographic-projection-matrix/projection-matrices-what-you-need-to-know-first</a:t>
            </a:r>
            <a:r>
              <a:rPr lang="pt-BR" dirty="0"/>
              <a:t>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dirty="0"/>
              <a:t>Outro documento: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u="sng" dirty="0">
                <a:solidFill>
                  <a:schemeClr val="hlink"/>
                </a:solidFill>
                <a:hlinkClick r:id="rId5"/>
              </a:rPr>
              <a:t>https://www.cs.umd.edu/~zwicker/courses/computergraphics/03_Projection.pdf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dirty="0"/>
          </a:p>
        </p:txBody>
      </p:sp>
      <p:sp>
        <p:nvSpPr>
          <p:cNvPr id="564" name="Google Shape;564;p5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65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Sistema de Coordenadas Cartesianas 3D</a:t>
            </a:r>
            <a:endParaRPr/>
          </a:p>
        </p:txBody>
      </p:sp>
      <p:sp>
        <p:nvSpPr>
          <p:cNvPr id="359" name="Google Shape;359;p4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3816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7</a:t>
            </a:fld>
            <a:endParaRPr/>
          </a:p>
        </p:txBody>
      </p:sp>
      <p:pic>
        <p:nvPicPr>
          <p:cNvPr id="360" name="Google Shape;36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1563" y="712653"/>
            <a:ext cx="5840875" cy="4698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6920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Atividade: Modelando o Cubo</a:t>
            </a:r>
            <a:endParaRPr/>
          </a:p>
        </p:txBody>
      </p:sp>
      <p:sp>
        <p:nvSpPr>
          <p:cNvPr id="366" name="Google Shape;366;p41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762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b="1" dirty="0"/>
              <a:t>Suponha que:</a:t>
            </a:r>
            <a:endParaRPr dirty="0"/>
          </a:p>
          <a:p>
            <a:pPr marL="198755" lvl="0" indent="-19875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dirty="0"/>
              <a:t>Nosso cubo está centralizado na origem (0,0,0) </a:t>
            </a:r>
          </a:p>
          <a:p>
            <a:pPr marL="198755" lvl="0" indent="-19875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dirty="0"/>
              <a:t>Está alinhado aos eixos do sistema de coordenadas</a:t>
            </a:r>
            <a:endParaRPr dirty="0"/>
          </a:p>
          <a:p>
            <a:pPr marL="198755" lvl="0" indent="-19875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dirty="0"/>
              <a:t>Tem dimensões 2 x 2 x 2 (a unidade não é relevante agora)</a:t>
            </a:r>
            <a:endParaRPr dirty="0"/>
          </a:p>
          <a:p>
            <a:pPr marL="198755" lvl="0" indent="-198755" algn="l" rtl="0"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pt-BR" dirty="0"/>
              <a:t>A abertura da câmera está posicionada no ponto: O(2,3,5)</a:t>
            </a:r>
            <a:endParaRPr dirty="0"/>
          </a:p>
          <a:p>
            <a:pPr marL="0" lvl="0" indent="0" algn="l" rtl="0">
              <a:spcBef>
                <a:spcPts val="148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pt-BR" b="1" dirty="0"/>
              <a:t>Questão: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dirty="0"/>
              <a:t>Quais são as coordenadas dos vértices do cubo?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lang="pt-BR" sz="1800" dirty="0"/>
              <a:t>	A:(-1,-1,-1) 	  E:(-1,1,-1) </a:t>
            </a:r>
            <a:br>
              <a:rPr lang="pt-BR" dirty="0"/>
            </a:br>
            <a:r>
              <a:rPr lang="pt-BR" sz="1800" dirty="0"/>
              <a:t>	B:(-1,-1,1) 	  F:(-1,1,1) </a:t>
            </a:r>
            <a:br>
              <a:rPr lang="pt-BR" dirty="0"/>
            </a:br>
            <a:r>
              <a:rPr lang="pt-BR" sz="1800" dirty="0"/>
              <a:t>	C:(1,-1,1) 	  G:(1,1,1) </a:t>
            </a:r>
            <a:br>
              <a:rPr lang="pt-BR" dirty="0"/>
            </a:br>
            <a:r>
              <a:rPr lang="pt-BR" sz="1800" dirty="0"/>
              <a:t>	D: (1,-1,-1)  	  H: (1,1,-1)</a:t>
            </a:r>
            <a:endParaRPr dirty="0"/>
          </a:p>
          <a:p>
            <a:pPr marL="0" lvl="0" indent="0" algn="l" rtl="0">
              <a:spcBef>
                <a:spcPts val="148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pt-BR" b="1" dirty="0"/>
              <a:t>Questão: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dirty="0"/>
              <a:t>Como são as arestas desse cubo?</a:t>
            </a:r>
            <a:endParaRPr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lang="pt-BR" sz="1800" dirty="0"/>
              <a:t>	AB, BC, CD, DA, EF, FG, GH, HE, BF, CG, DH, AE</a:t>
            </a:r>
            <a:endParaRPr dirty="0"/>
          </a:p>
        </p:txBody>
      </p:sp>
      <p:sp>
        <p:nvSpPr>
          <p:cNvPr id="367" name="Google Shape;367;p4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3816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792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Atividade: Desenhando o Cubo</a:t>
            </a:r>
            <a:endParaRPr/>
          </a:p>
        </p:txBody>
      </p:sp>
      <p:sp>
        <p:nvSpPr>
          <p:cNvPr id="373" name="Google Shape;373;p42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b="1" dirty="0"/>
              <a:t>Temos uma descrição do Cubo:</a:t>
            </a:r>
            <a:endParaRPr dirty="0"/>
          </a:p>
          <a:p>
            <a:pPr marL="198899" lvl="0" indent="-7189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dirty="0"/>
          </a:p>
          <a:p>
            <a:pPr marL="198899" lvl="0" indent="-7189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b="1" dirty="0"/>
          </a:p>
          <a:p>
            <a:pPr marL="198899" lvl="0" indent="-7189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b="1" dirty="0"/>
          </a:p>
          <a:p>
            <a:pPr marL="198899" lvl="0" indent="-7189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b="1" dirty="0"/>
          </a:p>
          <a:p>
            <a:pPr marL="198899" lvl="0" indent="-7189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b="1" dirty="0"/>
          </a:p>
          <a:p>
            <a:pPr marL="198899" lvl="0" indent="-7189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b="1" dirty="0"/>
          </a:p>
          <a:p>
            <a:pPr marL="0" lvl="0" indent="0" algn="l" rtl="0">
              <a:spcBef>
                <a:spcPts val="148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pt-BR" b="1" dirty="0"/>
              <a:t>De que forma desenhar esse cubo como uma imagem 2D:</a:t>
            </a:r>
            <a:endParaRPr dirty="0"/>
          </a:p>
          <a:p>
            <a:pPr marL="198899" lvl="0" indent="-19889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dirty="0"/>
              <a:t>Projetar os vértices 3D como pontos em um plano 2D.</a:t>
            </a:r>
            <a:endParaRPr dirty="0"/>
          </a:p>
          <a:p>
            <a:pPr marL="198899" lvl="0" indent="-19889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dirty="0"/>
              <a:t>Conectar os pontos 2D com linhas retas.</a:t>
            </a:r>
            <a:endParaRPr dirty="0"/>
          </a:p>
        </p:txBody>
      </p:sp>
      <p:sp>
        <p:nvSpPr>
          <p:cNvPr id="374" name="Google Shape;374;p4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3816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9</a:t>
            </a:fld>
            <a:endParaRPr/>
          </a:p>
        </p:txBody>
      </p:sp>
      <p:sp>
        <p:nvSpPr>
          <p:cNvPr id="375" name="Google Shape;375;p42"/>
          <p:cNvSpPr/>
          <p:nvPr/>
        </p:nvSpPr>
        <p:spPr>
          <a:xfrm>
            <a:off x="914400" y="1268493"/>
            <a:ext cx="4160520" cy="27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Vértices (VERTICES)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lang="pt-BR" sz="1800" dirty="0"/>
              <a:t>A:(-1,-1,-1)  E:(-1,1,-1) </a:t>
            </a:r>
            <a:br>
              <a:rPr lang="pt-BR" sz="2800" dirty="0"/>
            </a:br>
            <a:r>
              <a:rPr lang="pt-BR" sz="1800" dirty="0" err="1"/>
              <a:t>B</a:t>
            </a:r>
            <a:r>
              <a:rPr lang="pt-BR" sz="1800" dirty="0"/>
              <a:t>:(-1,-1,1)   </a:t>
            </a:r>
            <a:r>
              <a:rPr lang="pt-BR" sz="1800" dirty="0" err="1"/>
              <a:t>F</a:t>
            </a:r>
            <a:r>
              <a:rPr lang="pt-BR" sz="1800" dirty="0"/>
              <a:t>:(-1,1,1) </a:t>
            </a:r>
            <a:br>
              <a:rPr lang="pt-BR" sz="2800" dirty="0"/>
            </a:br>
            <a:r>
              <a:rPr lang="pt-BR" sz="1800" dirty="0"/>
              <a:t>C:(1,-1,1)    </a:t>
            </a:r>
            <a:r>
              <a:rPr lang="pt-BR" sz="1800" dirty="0" err="1"/>
              <a:t>G</a:t>
            </a:r>
            <a:r>
              <a:rPr lang="pt-BR" sz="1800" dirty="0"/>
              <a:t>:(1,1,1) </a:t>
            </a:r>
            <a:br>
              <a:rPr lang="pt-BR" sz="2800" dirty="0"/>
            </a:br>
            <a:r>
              <a:rPr lang="pt-BR" sz="1800" dirty="0" err="1"/>
              <a:t>D</a:t>
            </a:r>
            <a:r>
              <a:rPr lang="pt-BR" sz="1800" dirty="0"/>
              <a:t>: (1,-1,-1)  H: (1,1,-1)</a:t>
            </a:r>
            <a:endParaRPr lang="pt-BR" sz="28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pt-BR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42"/>
          <p:cNvSpPr/>
          <p:nvPr/>
        </p:nvSpPr>
        <p:spPr>
          <a:xfrm>
            <a:off x="5500126" y="1268493"/>
            <a:ext cx="2893416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chemeClr val="dk1"/>
                </a:solidFill>
              </a:rPr>
              <a:t>Arestas</a:t>
            </a:r>
            <a:r>
              <a:rPr lang="pt-BR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(EDGES)</a:t>
            </a:r>
            <a:endParaRPr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/>
              <a:t>AB, BC, CD, DA, EF, FG, GH, HE, BF, CG, DH, AE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93678523"/>
      </p:ext>
    </p:extLst>
  </p:cSld>
  <p:clrMapOvr>
    <a:masterClrMapping/>
  </p:clrMapOvr>
</p:sld>
</file>

<file path=ppt/theme/theme1.xml><?xml version="1.0" encoding="utf-8"?>
<a:theme xmlns:a="http://schemas.openxmlformats.org/drawingml/2006/main" name="Personalizar design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</TotalTime>
  <Words>3590</Words>
  <Application>Microsoft Macintosh PowerPoint</Application>
  <PresentationFormat>On-screen Show (16:10)</PresentationFormat>
  <Paragraphs>521</Paragraphs>
  <Slides>65</Slides>
  <Notes>64</Notes>
  <HiddenSlides>8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1" baseType="lpstr">
      <vt:lpstr>Arial</vt:lpstr>
      <vt:lpstr>Calibri</vt:lpstr>
      <vt:lpstr>Menlo</vt:lpstr>
      <vt:lpstr>Palatino Linotype</vt:lpstr>
      <vt:lpstr>Verdana</vt:lpstr>
      <vt:lpstr>Personalizar design</vt:lpstr>
      <vt:lpstr>PowerPoint Presentation</vt:lpstr>
      <vt:lpstr>Kahoot</vt:lpstr>
      <vt:lpstr>Projeção Perspectiva</vt:lpstr>
      <vt:lpstr>Câmara Estenopeica</vt:lpstr>
      <vt:lpstr>Para quem não conhecem uma câmera pinhole</vt:lpstr>
      <vt:lpstr>Atividade: Modelar e Desenhar um Cubo</vt:lpstr>
      <vt:lpstr>Sistema de Coordenadas Cartesianas 3D</vt:lpstr>
      <vt:lpstr>Atividade: Modelando o Cubo</vt:lpstr>
      <vt:lpstr>Atividade: Desenhando o Cubo</vt:lpstr>
      <vt:lpstr>Projeção Perspectiva : Visão Lateral</vt:lpstr>
      <vt:lpstr>Projeção Perspectiva : Visão Lateral</vt:lpstr>
      <vt:lpstr>Projeção Perspectiva : Visão 3D</vt:lpstr>
      <vt:lpstr>ATIVIDADE 1: DESENHANDO UM CUBO</vt:lpstr>
      <vt:lpstr>Atividade: Resultado Esperado</vt:lpstr>
      <vt:lpstr>Avançando o Desenho do Cubo</vt:lpstr>
      <vt:lpstr>Do espaço da câmera (3D) para Plano de Imagem (2D)</vt:lpstr>
      <vt:lpstr>Do espaço da câmera (3D) para Plano de Imagem (2D)</vt:lpstr>
      <vt:lpstr>Perspectiva</vt:lpstr>
      <vt:lpstr>Perspectiva na Arte</vt:lpstr>
      <vt:lpstr>Perspectiva da Idade Média para Renascentismo</vt:lpstr>
      <vt:lpstr>Perspectiva no Renascentismo</vt:lpstr>
      <vt:lpstr>De pictura</vt:lpstr>
      <vt:lpstr>Perspectiva na Arte</vt:lpstr>
      <vt:lpstr>Perspectiva na Arte</vt:lpstr>
      <vt:lpstr>Relembrando Câmera Pinhole</vt:lpstr>
      <vt:lpstr>Calculando Câmera Pinhole</vt:lpstr>
      <vt:lpstr>Transformação Projetiva de Câmera Pinhole</vt:lpstr>
      <vt:lpstr>Projeção Perspectiva Básica (2D)</vt:lpstr>
      <vt:lpstr>Transformações Projetivas</vt:lpstr>
      <vt:lpstr>Transformações Projetivas</vt:lpstr>
      <vt:lpstr>Projeção em Coordenadas Homogêneas (3D)</vt:lpstr>
      <vt:lpstr>Perspectiva: posição da câmera + ângulo de visão </vt:lpstr>
      <vt:lpstr>Composição Perspectiva</vt:lpstr>
      <vt:lpstr>Composição Perspectiva</vt:lpstr>
      <vt:lpstr>Especificando a Projeção Perspectiva</vt:lpstr>
      <vt:lpstr>Especificando o Volume de Visão Perspectiva</vt:lpstr>
      <vt:lpstr>Especificando o Volume de Visão Perspectiva</vt:lpstr>
      <vt:lpstr>Implementação de Projeção Perspectiva</vt:lpstr>
      <vt:lpstr>Transformações Perspectivas</vt:lpstr>
      <vt:lpstr>Matriz de Transformação Perspectiva</vt:lpstr>
      <vt:lpstr>Para os curiosos</vt:lpstr>
      <vt:lpstr>Exemplo com a Matriz Perspectiva</vt:lpstr>
      <vt:lpstr>Divisão Homogênea (Homogeneous Divide)</vt:lpstr>
      <vt:lpstr>Transformações para Tela Screen Transformation</vt:lpstr>
      <vt:lpstr>Transformações para Tela Screen Transformation</vt:lpstr>
      <vt:lpstr>Coordenadas Homogêneas (3D)</vt:lpstr>
      <vt:lpstr>Recapitulando Transformações</vt:lpstr>
      <vt:lpstr>Recapitulando Transformações</vt:lpstr>
      <vt:lpstr>Recapitulando Transformações</vt:lpstr>
      <vt:lpstr>Recapitulando Transformações</vt:lpstr>
      <vt:lpstr>Recapitulando Transformações</vt:lpstr>
      <vt:lpstr>Recapitulando Transformações</vt:lpstr>
      <vt:lpstr>ATIVIDADE 2:</vt:lpstr>
      <vt:lpstr>X3D Continuação</vt:lpstr>
      <vt:lpstr>Transform</vt:lpstr>
      <vt:lpstr>Transform</vt:lpstr>
      <vt:lpstr>Em especial: SFRotation </vt:lpstr>
      <vt:lpstr>Viewpoint</vt:lpstr>
      <vt:lpstr>FOVY (opcional para projeto)</vt:lpstr>
      <vt:lpstr>Coordinate</vt:lpstr>
      <vt:lpstr>TriangleSet</vt:lpstr>
      <vt:lpstr>Exemplo de TriangleSet</vt:lpstr>
      <vt:lpstr>Projeto 1 : Segunda Parte</vt:lpstr>
      <vt:lpstr>PowerPoint Presentation</vt:lpstr>
      <vt:lpstr>Referências: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Luciano Pereira Soares</cp:lastModifiedBy>
  <cp:revision>34</cp:revision>
  <dcterms:modified xsi:type="dcterms:W3CDTF">2024-08-30T22:55:46Z</dcterms:modified>
</cp:coreProperties>
</file>