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58"/>
  </p:notesMasterIdLst>
  <p:sldIdLst>
    <p:sldId id="256" r:id="rId2"/>
    <p:sldId id="323" r:id="rId3"/>
    <p:sldId id="355" r:id="rId4"/>
    <p:sldId id="257" r:id="rId5"/>
    <p:sldId id="358" r:id="rId6"/>
    <p:sldId id="359" r:id="rId7"/>
    <p:sldId id="258" r:id="rId8"/>
    <p:sldId id="259"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32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356" r:id="rId40"/>
    <p:sldId id="291" r:id="rId41"/>
    <p:sldId id="295" r:id="rId42"/>
    <p:sldId id="292" r:id="rId43"/>
    <p:sldId id="260" r:id="rId44"/>
    <p:sldId id="293" r:id="rId45"/>
    <p:sldId id="294" r:id="rId46"/>
    <p:sldId id="300" r:id="rId47"/>
    <p:sldId id="296" r:id="rId48"/>
    <p:sldId id="297" r:id="rId49"/>
    <p:sldId id="301" r:id="rId50"/>
    <p:sldId id="357" r:id="rId51"/>
    <p:sldId id="326" r:id="rId52"/>
    <p:sldId id="298" r:id="rId53"/>
    <p:sldId id="299" r:id="rId54"/>
    <p:sldId id="354" r:id="rId55"/>
    <p:sldId id="325" r:id="rId56"/>
    <p:sldId id="322" r:id="rId57"/>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57F96D-B03A-E5FE-AD06-AF72ADC487F0}" v="9" dt="2024-08-27T03:59:50.262"/>
    <p1510:client id="{EAB3A4BC-04CF-5ACB-BACA-4AEBC05A4C0F}" v="65" dt="2024-08-27T11:16:22.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26"/>
  </p:normalViewPr>
  <p:slideViewPr>
    <p:cSldViewPr snapToGrid="0">
      <p:cViewPr varScale="1">
        <p:scale>
          <a:sx n="140" d="100"/>
          <a:sy n="140" d="100"/>
        </p:scale>
        <p:origin x="1288" y="184"/>
      </p:cViewPr>
      <p:guideLst>
        <p:guide orient="horz" pos="180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o Orfali" userId="S::fabioo1@insper.edu.br::3730b7a9-9dee-4645-b6eb-7377d594d9d3" providerId="AD" clId="Web-{5157F96D-B03A-E5FE-AD06-AF72ADC487F0}"/>
    <pc:docChg chg="modSld">
      <pc:chgData name="Fabio Orfali" userId="S::fabioo1@insper.edu.br::3730b7a9-9dee-4645-b6eb-7377d594d9d3" providerId="AD" clId="Web-{5157F96D-B03A-E5FE-AD06-AF72ADC487F0}" dt="2024-08-27T03:59:48.153" v="4" actId="20577"/>
      <pc:docMkLst>
        <pc:docMk/>
      </pc:docMkLst>
      <pc:sldChg chg="modSp">
        <pc:chgData name="Fabio Orfali" userId="S::fabioo1@insper.edu.br::3730b7a9-9dee-4645-b6eb-7377d594d9d3" providerId="AD" clId="Web-{5157F96D-B03A-E5FE-AD06-AF72ADC487F0}" dt="2024-08-27T03:59:48.153" v="4" actId="20577"/>
        <pc:sldMkLst>
          <pc:docMk/>
          <pc:sldMk cId="0" sldId="283"/>
        </pc:sldMkLst>
        <pc:spChg chg="mod">
          <ac:chgData name="Fabio Orfali" userId="S::fabioo1@insper.edu.br::3730b7a9-9dee-4645-b6eb-7377d594d9d3" providerId="AD" clId="Web-{5157F96D-B03A-E5FE-AD06-AF72ADC487F0}" dt="2024-08-27T03:59:48.153" v="4" actId="20577"/>
          <ac:spMkLst>
            <pc:docMk/>
            <pc:sldMk cId="0" sldId="283"/>
            <ac:spMk id="304" creationId="{00000000-0000-0000-0000-000000000000}"/>
          </ac:spMkLst>
        </pc:spChg>
      </pc:sldChg>
      <pc:sldChg chg="modSp">
        <pc:chgData name="Fabio Orfali" userId="S::fabioo1@insper.edu.br::3730b7a9-9dee-4645-b6eb-7377d594d9d3" providerId="AD" clId="Web-{5157F96D-B03A-E5FE-AD06-AF72ADC487F0}" dt="2024-08-27T03:56:28.664" v="2" actId="20577"/>
        <pc:sldMkLst>
          <pc:docMk/>
          <pc:sldMk cId="616748152" sldId="324"/>
        </pc:sldMkLst>
        <pc:spChg chg="mod">
          <ac:chgData name="Fabio Orfali" userId="S::fabioo1@insper.edu.br::3730b7a9-9dee-4645-b6eb-7377d594d9d3" providerId="AD" clId="Web-{5157F96D-B03A-E5FE-AD06-AF72ADC487F0}" dt="2024-08-27T03:56:28.664" v="2" actId="20577"/>
          <ac:spMkLst>
            <pc:docMk/>
            <pc:sldMk cId="616748152" sldId="324"/>
            <ac:spMk id="3" creationId="{02D15B9B-21E5-B8D2-7E1D-83AB70DA1A0C}"/>
          </ac:spMkLst>
        </pc:spChg>
      </pc:sldChg>
    </pc:docChg>
  </pc:docChgLst>
  <pc:docChgLst>
    <pc:chgData name="Luciano Pereira Soares" userId="S::lucianops@insper.edu.br::16c53e34-c952-423e-8700-c0525d23304f" providerId="AD" clId="Web-{EAB3A4BC-04CF-5ACB-BACA-4AEBC05A4C0F}"/>
    <pc:docChg chg="addSld modSld">
      <pc:chgData name="Luciano Pereira Soares" userId="S::lucianops@insper.edu.br::16c53e34-c952-423e-8700-c0525d23304f" providerId="AD" clId="Web-{EAB3A4BC-04CF-5ACB-BACA-4AEBC05A4C0F}" dt="2024-08-27T11:16:56.688" v="61"/>
      <pc:docMkLst>
        <pc:docMk/>
      </pc:docMkLst>
      <pc:sldChg chg="addSp delSp modSp new modNotes">
        <pc:chgData name="Luciano Pereira Soares" userId="S::lucianops@insper.edu.br::16c53e34-c952-423e-8700-c0525d23304f" providerId="AD" clId="Web-{EAB3A4BC-04CF-5ACB-BACA-4AEBC05A4C0F}" dt="2024-08-27T11:16:56.688" v="61"/>
        <pc:sldMkLst>
          <pc:docMk/>
          <pc:sldMk cId="2935011955" sldId="355"/>
        </pc:sldMkLst>
        <pc:spChg chg="mod">
          <ac:chgData name="Luciano Pereira Soares" userId="S::lucianops@insper.edu.br::16c53e34-c952-423e-8700-c0525d23304f" providerId="AD" clId="Web-{EAB3A4BC-04CF-5ACB-BACA-4AEBC05A4C0F}" dt="2024-08-27T11:10:30.918" v="4" actId="20577"/>
          <ac:spMkLst>
            <pc:docMk/>
            <pc:sldMk cId="2935011955" sldId="355"/>
            <ac:spMk id="2" creationId="{49FCE1AF-F8BB-7244-44CA-13B279F504A4}"/>
          </ac:spMkLst>
        </pc:spChg>
        <pc:spChg chg="mod">
          <ac:chgData name="Luciano Pereira Soares" userId="S::lucianops@insper.edu.br::16c53e34-c952-423e-8700-c0525d23304f" providerId="AD" clId="Web-{EAB3A4BC-04CF-5ACB-BACA-4AEBC05A4C0F}" dt="2024-08-27T11:12:36.050" v="21" actId="14100"/>
          <ac:spMkLst>
            <pc:docMk/>
            <pc:sldMk cId="2935011955" sldId="355"/>
            <ac:spMk id="3" creationId="{240A7495-68D4-5BE1-F2B8-45040FD30EEC}"/>
          </ac:spMkLst>
        </pc:spChg>
        <pc:spChg chg="add del mod">
          <ac:chgData name="Luciano Pereira Soares" userId="S::lucianops@insper.edu.br::16c53e34-c952-423e-8700-c0525d23304f" providerId="AD" clId="Web-{EAB3A4BC-04CF-5ACB-BACA-4AEBC05A4C0F}" dt="2024-08-27T11:11:02.482" v="8"/>
          <ac:spMkLst>
            <pc:docMk/>
            <pc:sldMk cId="2935011955" sldId="355"/>
            <ac:spMk id="5" creationId="{F07B1BEF-6CCD-A979-07CA-FEADD4EB9EC8}"/>
          </ac:spMkLst>
        </pc:spChg>
        <pc:spChg chg="add del mod">
          <ac:chgData name="Luciano Pereira Soares" userId="S::lucianops@insper.edu.br::16c53e34-c952-423e-8700-c0525d23304f" providerId="AD" clId="Web-{EAB3A4BC-04CF-5ACB-BACA-4AEBC05A4C0F}" dt="2024-08-27T11:11:13.217" v="11"/>
          <ac:spMkLst>
            <pc:docMk/>
            <pc:sldMk cId="2935011955" sldId="355"/>
            <ac:spMk id="6" creationId="{27202B17-D262-5BDB-AA97-88DA647B4AEB}"/>
          </ac:spMkLst>
        </pc:spChg>
        <pc:spChg chg="add mod">
          <ac:chgData name="Luciano Pereira Soares" userId="S::lucianops@insper.edu.br::16c53e34-c952-423e-8700-c0525d23304f" providerId="AD" clId="Web-{EAB3A4BC-04CF-5ACB-BACA-4AEBC05A4C0F}" dt="2024-08-27T11:11:47.328" v="17" actId="1076"/>
          <ac:spMkLst>
            <pc:docMk/>
            <pc:sldMk cId="2935011955" sldId="355"/>
            <ac:spMk id="7" creationId="{AC890808-D530-3717-1B0C-1DCE793040F9}"/>
          </ac:spMkLst>
        </pc:spChg>
        <pc:spChg chg="add mod">
          <ac:chgData name="Luciano Pereira Soares" userId="S::lucianops@insper.edu.br::16c53e34-c952-423e-8700-c0525d23304f" providerId="AD" clId="Web-{EAB3A4BC-04CF-5ACB-BACA-4AEBC05A4C0F}" dt="2024-08-27T11:15:52.825" v="50"/>
          <ac:spMkLst>
            <pc:docMk/>
            <pc:sldMk cId="2935011955" sldId="355"/>
            <ac:spMk id="14" creationId="{67927858-106F-7B6F-E8F0-A07A632DB59F}"/>
          </ac:spMkLst>
        </pc:spChg>
        <pc:spChg chg="add mod">
          <ac:chgData name="Luciano Pereira Soares" userId="S::lucianops@insper.edu.br::16c53e34-c952-423e-8700-c0525d23304f" providerId="AD" clId="Web-{EAB3A4BC-04CF-5ACB-BACA-4AEBC05A4C0F}" dt="2024-08-27T11:16:07.857" v="54" actId="20577"/>
          <ac:spMkLst>
            <pc:docMk/>
            <pc:sldMk cId="2935011955" sldId="355"/>
            <ac:spMk id="15" creationId="{9236A888-3F68-9B2B-1BB1-230290BAD7EA}"/>
          </ac:spMkLst>
        </pc:spChg>
        <pc:spChg chg="add mod">
          <ac:chgData name="Luciano Pereira Soares" userId="S::lucianops@insper.edu.br::16c53e34-c952-423e-8700-c0525d23304f" providerId="AD" clId="Web-{EAB3A4BC-04CF-5ACB-BACA-4AEBC05A4C0F}" dt="2024-08-27T11:16:19.030" v="58" actId="20577"/>
          <ac:spMkLst>
            <pc:docMk/>
            <pc:sldMk cId="2935011955" sldId="355"/>
            <ac:spMk id="16" creationId="{79556E91-1D12-BA37-A8F3-6D584DE21BC6}"/>
          </ac:spMkLst>
        </pc:spChg>
        <pc:grpChg chg="add mod">
          <ac:chgData name="Luciano Pereira Soares" userId="S::lucianops@insper.edu.br::16c53e34-c952-423e-8700-c0525d23304f" providerId="AD" clId="Web-{EAB3A4BC-04CF-5ACB-BACA-4AEBC05A4C0F}" dt="2024-08-27T11:15:31.418" v="41" actId="1076"/>
          <ac:grpSpMkLst>
            <pc:docMk/>
            <pc:sldMk cId="2935011955" sldId="355"/>
            <ac:grpSpMk id="13" creationId="{438BAFDC-9C67-7C1A-91D5-9180EF876145}"/>
          </ac:grpSpMkLst>
        </pc:grpChg>
        <pc:picChg chg="add mod">
          <ac:chgData name="Luciano Pereira Soares" userId="S::lucianops@insper.edu.br::16c53e34-c952-423e-8700-c0525d23304f" providerId="AD" clId="Web-{EAB3A4BC-04CF-5ACB-BACA-4AEBC05A4C0F}" dt="2024-08-27T11:14:54.291" v="33" actId="1076"/>
          <ac:picMkLst>
            <pc:docMk/>
            <pc:sldMk cId="2935011955" sldId="355"/>
            <ac:picMk id="8" creationId="{4305B39C-6F51-5A82-A627-C45BD3683576}"/>
          </ac:picMkLst>
        </pc:picChg>
        <pc:picChg chg="add mod">
          <ac:chgData name="Luciano Pereira Soares" userId="S::lucianops@insper.edu.br::16c53e34-c952-423e-8700-c0525d23304f" providerId="AD" clId="Web-{EAB3A4BC-04CF-5ACB-BACA-4AEBC05A4C0F}" dt="2024-08-27T11:14:54.307" v="34" actId="1076"/>
          <ac:picMkLst>
            <pc:docMk/>
            <pc:sldMk cId="2935011955" sldId="355"/>
            <ac:picMk id="9" creationId="{8F6A9BD5-578E-378B-64A1-9D0810AB7BB4}"/>
          </ac:picMkLst>
        </pc:picChg>
        <pc:picChg chg="add mod">
          <ac:chgData name="Luciano Pereira Soares" userId="S::lucianops@insper.edu.br::16c53e34-c952-423e-8700-c0525d23304f" providerId="AD" clId="Web-{EAB3A4BC-04CF-5ACB-BACA-4AEBC05A4C0F}" dt="2024-08-27T11:14:54.322" v="35" actId="1076"/>
          <ac:picMkLst>
            <pc:docMk/>
            <pc:sldMk cId="2935011955" sldId="355"/>
            <ac:picMk id="10" creationId="{F8446E77-C12B-2BB0-A9C5-652AD1F1A478}"/>
          </ac:picMkLst>
        </pc:picChg>
        <pc:picChg chg="add mod">
          <ac:chgData name="Luciano Pereira Soares" userId="S::lucianops@insper.edu.br::16c53e34-c952-423e-8700-c0525d23304f" providerId="AD" clId="Web-{EAB3A4BC-04CF-5ACB-BACA-4AEBC05A4C0F}" dt="2024-08-27T11:14:54.338" v="36" actId="1076"/>
          <ac:picMkLst>
            <pc:docMk/>
            <pc:sldMk cId="2935011955" sldId="355"/>
            <ac:picMk id="11" creationId="{40FF2080-B929-07A2-9522-71307731D699}"/>
          </ac:picMkLst>
        </pc:picChg>
        <pc:picChg chg="add mod">
          <ac:chgData name="Luciano Pereira Soares" userId="S::lucianops@insper.edu.br::16c53e34-c952-423e-8700-c0525d23304f" providerId="AD" clId="Web-{EAB3A4BC-04CF-5ACB-BACA-4AEBC05A4C0F}" dt="2024-08-27T11:15:18.027" v="38" actId="1076"/>
          <ac:picMkLst>
            <pc:docMk/>
            <pc:sldMk cId="2935011955" sldId="355"/>
            <ac:picMk id="12" creationId="{A686755B-2304-9396-3BCF-DB89CC6BFEC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echpubs.jurassic.nl/library/manuals/4000/007-4632-001/sgi_html/ch05.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archive.irixnet.org/sgistuff/hardware/graphics/infinitereality.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opilot.microsoft.com/images/create/-1616441988/2-66ce4b38fb5e405da4d504cd1bb79a07?id=34XFyTH4eJWoa76jLf%2f8sw%3d%3d&amp;view=detailv2&amp;idpp=genimg&amp;idpclose=1&amp;genimgbce=1&amp;thId=OIGBCE3.A7Gxepzdht725ZVqvMls&amp;skey=RgMbn2fbRrXgOXg5-eKIZT06M5DV0ctuVPcwvqpmStY&amp;FORM=SYDBIC"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pikpng.com/downpngs/hoJmhix_cameras-icon-camera-3d-png-clipart/"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 name="Google Shape;25;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d5176c266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ged5176c266_0_4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d5176c266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ed5176c266_0_5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ed5176c266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ged5176c266_0_6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d5176c266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ged5176c266_0_7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ed5176c266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ed5176c266_0_8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ed5176c266_0_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ed5176c266_0_9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ed5176c266_0_1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ed5176c266_0_11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ed5176c266_0_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ed5176c266_0_12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d5176c266_0_1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ed5176c266_0_13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d5176c266_0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ged5176c266_0_15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c308e8a95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ec308e8a95_0_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ed5176c266_0_1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ed5176c266_0_16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a:t>
            </a:r>
            <a:r>
              <a:rPr lang="pt-BR" dirty="0" err="1"/>
              <a:t>freesvg.org</a:t>
            </a:r>
            <a:r>
              <a:rPr lang="pt-BR" dirty="0"/>
              <a:t>/</a:t>
            </a:r>
            <a:r>
              <a:rPr lang="pt-BR" dirty="0" err="1"/>
              <a:t>colorful</a:t>
            </a:r>
            <a:r>
              <a:rPr lang="pt-BR" dirty="0"/>
              <a:t>-colibri</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23</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2134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d5176c26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ed5176c266_0_1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90e4e18cf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e90e4e18cf_0_3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90e4e18cf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e90e4e18cf_0_4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ed4d4486d7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ed4d4486d7_0_1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e90e4e18cf_0_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e90e4e18cf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e90e4e18cf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e90e4e18cf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e90e4e18cf_0_6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e90e4e18cf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e90e4e18cf_0_6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e90e4e18cf_0_7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e90e4e18cf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2" name="Google Shape;272;ge90e4e18cf_0_7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Chapter 5. InfiniteReality Graphics Module (jurassic.nl)</a:t>
            </a:r>
          </a:p>
          <a:p>
            <a:r>
              <a:rPr lang="en-US" dirty="0">
                <a:hlinkClick r:id="rId4"/>
              </a:rPr>
              <a:t>sgistuff.net : Hardware : Graphics : Infinite Reality (irixnet.org)</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Arial"/>
                <a:ea typeface="Arial"/>
                <a:cs typeface="Arial"/>
                <a:sym typeface="Arial"/>
              </a:rPr>
              <a:t>3</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1327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d4d4486d7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ed4d4486d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ed4d4486d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ed4d4486d7_0_3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ed4d4486d7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ed4d4486d7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d4d4486d7_0_5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d4d4486d7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ed4d4486d7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36</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39</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5210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hlinkClick r:id="rId3"/>
              </a:rPr>
              <a:t>Image Creator (microsoft.com)</a:t>
            </a:r>
            <a:endParaRPr dirty="0"/>
          </a:p>
        </p:txBody>
      </p:sp>
      <p:sp>
        <p:nvSpPr>
          <p:cNvPr id="384" name="Google Shape;38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40</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e90e4e18cf_0_1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e90e4e18cf_0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u="sng">
                <a:solidFill>
                  <a:schemeClr val="hlink"/>
                </a:solidFill>
                <a:hlinkClick r:id="rId3"/>
              </a:rPr>
              <a:t>https://www.pikpng.com/downpngs/hoJmhix_cameras-icon-camera-3d-png-clipart/</a:t>
            </a:r>
            <a:endParaRPr/>
          </a:p>
          <a:p>
            <a:pPr marL="0" lvl="0" indent="0" algn="l" rtl="0">
              <a:spcBef>
                <a:spcPts val="0"/>
              </a:spcBef>
              <a:spcAft>
                <a:spcPts val="0"/>
              </a:spcAft>
              <a:buNone/>
            </a:pPr>
            <a:endParaRPr/>
          </a:p>
        </p:txBody>
      </p:sp>
      <p:sp>
        <p:nvSpPr>
          <p:cNvPr id="434" name="Google Shape;434;ge90e4e18cf_0_1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41</a:t>
            </a:fld>
            <a:endParaRPr/>
          </a:p>
        </p:txBody>
      </p:sp>
    </p:spTree>
    <p:extLst>
      <p:ext uri="{BB962C8B-B14F-4D97-AF65-F5344CB8AC3E}">
        <p14:creationId xmlns:p14="http://schemas.microsoft.com/office/powerpoint/2010/main" val="2821217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 name="Google Shape;31;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1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90e4e18cf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ge90e4e18cf_0_2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3081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2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45</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eeba68d824_0_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eeba68d824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eeba68d824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46</a:t>
            </a:fld>
            <a:endParaRPr/>
          </a:p>
        </p:txBody>
      </p:sp>
    </p:spTree>
    <p:extLst>
      <p:ext uri="{BB962C8B-B14F-4D97-AF65-F5344CB8AC3E}">
        <p14:creationId xmlns:p14="http://schemas.microsoft.com/office/powerpoint/2010/main" val="3525943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90e4e18cf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e90e4e18cf_0_1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eeba68d824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eeba68d82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geeba68d824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49</a:t>
            </a:fld>
            <a:endParaRPr/>
          </a:p>
        </p:txBody>
      </p:sp>
    </p:spTree>
    <p:extLst>
      <p:ext uri="{BB962C8B-B14F-4D97-AF65-F5344CB8AC3E}">
        <p14:creationId xmlns:p14="http://schemas.microsoft.com/office/powerpoint/2010/main" val="3423833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90e4e18cf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e90e4e18cf_0_1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0621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51</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909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 name="Google Shape;3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 name="Google Shape;3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f04a9fd6a7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f04a9fd6a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f04a9fd6a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52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f04a9fd6a7_0_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f04a9fd6a7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gf04a9fd6a7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e70c122e35_0_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e70c122e35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e70c122e35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54</a:t>
            </a:fld>
            <a:endParaRPr/>
          </a:p>
        </p:txBody>
      </p:sp>
    </p:spTree>
    <p:extLst>
      <p:ext uri="{BB962C8B-B14F-4D97-AF65-F5344CB8AC3E}">
        <p14:creationId xmlns:p14="http://schemas.microsoft.com/office/powerpoint/2010/main" val="12804677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e97e8df838_0_3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e97e8df838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ge97e8df838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e6e343e50e_0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ge6e343e50e_0_10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ed5176c266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 name="Google Shape;48;ged5176c26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ged5176c26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d5176c266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ged5176c266_0_2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ed5176c266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ged5176c266_0_3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p:cSld name="Título e conteúdo">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5296959"/>
            <a:ext cx="2133600" cy="30427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BCBEC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3124200" y="5296959"/>
            <a:ext cx="2895600" cy="30427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BCBEC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6553200" y="5296959"/>
            <a:ext cx="2133600" cy="30427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BCBEC0"/>
                </a:solidFill>
                <a:latin typeface="Arial"/>
                <a:ea typeface="Arial"/>
                <a:cs typeface="Arial"/>
                <a:sym typeface="Arial"/>
              </a:defRPr>
            </a:lvl1pPr>
            <a:lvl2pPr marL="0" marR="0" lvl="1" indent="0" algn="l" rtl="0">
              <a:spcBef>
                <a:spcPts val="0"/>
              </a:spcBef>
              <a:buNone/>
              <a:defRPr sz="1800" b="0" i="0" u="none" strike="noStrike" cap="none">
                <a:solidFill>
                  <a:srgbClr val="BCBEC0"/>
                </a:solidFill>
                <a:latin typeface="Arial"/>
                <a:ea typeface="Arial"/>
                <a:cs typeface="Arial"/>
                <a:sym typeface="Arial"/>
              </a:defRPr>
            </a:lvl2pPr>
            <a:lvl3pPr marL="0" marR="0" lvl="2" indent="0" algn="l" rtl="0">
              <a:spcBef>
                <a:spcPts val="0"/>
              </a:spcBef>
              <a:buNone/>
              <a:defRPr sz="1800" b="0" i="0" u="none" strike="noStrike" cap="none">
                <a:solidFill>
                  <a:srgbClr val="BCBEC0"/>
                </a:solidFill>
                <a:latin typeface="Arial"/>
                <a:ea typeface="Arial"/>
                <a:cs typeface="Arial"/>
                <a:sym typeface="Arial"/>
              </a:defRPr>
            </a:lvl3pPr>
            <a:lvl4pPr marL="0" marR="0" lvl="3" indent="0" algn="l" rtl="0">
              <a:spcBef>
                <a:spcPts val="0"/>
              </a:spcBef>
              <a:buNone/>
              <a:defRPr sz="1800" b="0" i="0" u="none" strike="noStrike" cap="none">
                <a:solidFill>
                  <a:srgbClr val="BCBEC0"/>
                </a:solidFill>
                <a:latin typeface="Arial"/>
                <a:ea typeface="Arial"/>
                <a:cs typeface="Arial"/>
                <a:sym typeface="Arial"/>
              </a:defRPr>
            </a:lvl4pPr>
            <a:lvl5pPr marL="0" marR="0" lvl="4" indent="0" algn="l" rtl="0">
              <a:spcBef>
                <a:spcPts val="0"/>
              </a:spcBef>
              <a:buNone/>
              <a:defRPr sz="1800" b="0" i="0" u="none" strike="noStrike" cap="none">
                <a:solidFill>
                  <a:srgbClr val="BCBEC0"/>
                </a:solidFill>
                <a:latin typeface="Arial"/>
                <a:ea typeface="Arial"/>
                <a:cs typeface="Arial"/>
                <a:sym typeface="Arial"/>
              </a:defRPr>
            </a:lvl5pPr>
            <a:lvl6pPr marL="0" marR="0" lvl="5" indent="0" algn="l" rtl="0">
              <a:spcBef>
                <a:spcPts val="0"/>
              </a:spcBef>
              <a:buNone/>
              <a:defRPr sz="1800" b="0" i="0" u="none" strike="noStrike" cap="none">
                <a:solidFill>
                  <a:srgbClr val="BCBEC0"/>
                </a:solidFill>
                <a:latin typeface="Arial"/>
                <a:ea typeface="Arial"/>
                <a:cs typeface="Arial"/>
                <a:sym typeface="Arial"/>
              </a:defRPr>
            </a:lvl6pPr>
            <a:lvl7pPr marL="0" marR="0" lvl="6" indent="0" algn="l" rtl="0">
              <a:spcBef>
                <a:spcPts val="0"/>
              </a:spcBef>
              <a:buNone/>
              <a:defRPr sz="1800" b="0" i="0" u="none" strike="noStrike" cap="none">
                <a:solidFill>
                  <a:srgbClr val="BCBEC0"/>
                </a:solidFill>
                <a:latin typeface="Arial"/>
                <a:ea typeface="Arial"/>
                <a:cs typeface="Arial"/>
                <a:sym typeface="Arial"/>
              </a:defRPr>
            </a:lvl7pPr>
            <a:lvl8pPr marL="0" marR="0" lvl="7" indent="0" algn="l" rtl="0">
              <a:spcBef>
                <a:spcPts val="0"/>
              </a:spcBef>
              <a:buNone/>
              <a:defRPr sz="1800" b="0" i="0" u="none" strike="noStrike" cap="none">
                <a:solidFill>
                  <a:srgbClr val="BCBEC0"/>
                </a:solidFill>
                <a:latin typeface="Arial"/>
                <a:ea typeface="Arial"/>
                <a:cs typeface="Arial"/>
                <a:sym typeface="Arial"/>
              </a:defRPr>
            </a:lvl8pPr>
            <a:lvl9pPr marL="0" marR="0" lvl="8" indent="0" algn="l" rtl="0">
              <a:spcBef>
                <a:spcPts val="0"/>
              </a:spcBef>
              <a:buNone/>
              <a:defRPr sz="1800" b="0" i="0" u="none" strike="noStrike" cap="none">
                <a:solidFill>
                  <a:srgbClr val="BCBEC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BR"/>
              <a:t>‹#›</a:t>
            </a:fld>
            <a:endParaRPr/>
          </a:p>
        </p:txBody>
      </p:sp>
      <p:pic>
        <p:nvPicPr>
          <p:cNvPr id="15" name="Google Shape;15;p2"/>
          <p:cNvPicPr preferRelativeResize="0"/>
          <p:nvPr/>
        </p:nvPicPr>
        <p:blipFill rotWithShape="1">
          <a:blip r:embed="rId2">
            <a:alphaModFix/>
          </a:blip>
          <a:srcRect/>
          <a:stretch/>
        </p:blipFill>
        <p:spPr>
          <a:xfrm>
            <a:off x="6094" y="-1"/>
            <a:ext cx="9123426" cy="6846849"/>
          </a:xfrm>
          <a:prstGeom prst="rect">
            <a:avLst/>
          </a:prstGeom>
          <a:noFill/>
          <a:ln>
            <a:noFill/>
          </a:ln>
        </p:spPr>
      </p:pic>
      <p:sp>
        <p:nvSpPr>
          <p:cNvPr id="16" name="Google Shape;16;p2"/>
          <p:cNvSpPr txBox="1">
            <a:spLocks noGrp="1"/>
          </p:cNvSpPr>
          <p:nvPr>
            <p:ph type="body" idx="1"/>
          </p:nvPr>
        </p:nvSpPr>
        <p:spPr>
          <a:xfrm>
            <a:off x="966787" y="2262188"/>
            <a:ext cx="7343775" cy="595313"/>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600"/>
              </a:spcBef>
              <a:spcAft>
                <a:spcPts val="0"/>
              </a:spcAft>
              <a:buClr>
                <a:schemeClr val="lt1"/>
              </a:buClr>
              <a:buSzPts val="3000"/>
              <a:buFont typeface="Arial"/>
              <a:buNone/>
              <a:defRPr sz="3000" b="1"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body" idx="2"/>
          </p:nvPr>
        </p:nvSpPr>
        <p:spPr>
          <a:xfrm>
            <a:off x="966787" y="2857501"/>
            <a:ext cx="7343775" cy="396875"/>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333"/>
              </a:spcBef>
              <a:spcAft>
                <a:spcPts val="0"/>
              </a:spcAft>
              <a:buClr>
                <a:schemeClr val="lt1"/>
              </a:buClr>
              <a:buSzPts val="1667"/>
              <a:buFont typeface="Arial"/>
              <a:buNone/>
              <a:defRPr sz="1667" b="0"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body" idx="3"/>
          </p:nvPr>
        </p:nvSpPr>
        <p:spPr>
          <a:xfrm>
            <a:off x="900112" y="5296958"/>
            <a:ext cx="7343775" cy="198438"/>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233"/>
              </a:spcBef>
              <a:spcAft>
                <a:spcPts val="0"/>
              </a:spcAft>
              <a:buClr>
                <a:schemeClr val="lt1"/>
              </a:buClr>
              <a:buSzPts val="1167"/>
              <a:buFont typeface="Arial"/>
              <a:buNone/>
              <a:defRPr sz="1167" b="0"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C00026"/>
              </a:buClr>
              <a:buSzPts val="2667"/>
              <a:buFont typeface="Verdana"/>
              <a:buNone/>
              <a:defRPr sz="2667"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390548" y="838985"/>
            <a:ext cx="8428232" cy="4496159"/>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33" b="0" i="0" u="none" strike="noStrike" cap="none">
                <a:solidFill>
                  <a:srgbClr val="888888"/>
                </a:solidFill>
                <a:latin typeface="Verdana"/>
                <a:ea typeface="Verdana"/>
                <a:cs typeface="Verdana"/>
                <a:sym typeface="Verdana"/>
              </a:defRPr>
            </a:lvl1pPr>
            <a:lvl2pPr marL="0" marR="0" lvl="1" indent="0" algn="ctr" rtl="0">
              <a:spcBef>
                <a:spcPts val="0"/>
              </a:spcBef>
              <a:buNone/>
              <a:defRPr sz="833" b="0" i="0" u="none" strike="noStrike" cap="none">
                <a:solidFill>
                  <a:srgbClr val="888888"/>
                </a:solidFill>
                <a:latin typeface="Verdana"/>
                <a:ea typeface="Verdana"/>
                <a:cs typeface="Verdana"/>
                <a:sym typeface="Verdana"/>
              </a:defRPr>
            </a:lvl2pPr>
            <a:lvl3pPr marL="0" marR="0" lvl="2" indent="0" algn="ctr" rtl="0">
              <a:spcBef>
                <a:spcPts val="0"/>
              </a:spcBef>
              <a:buNone/>
              <a:defRPr sz="833" b="0" i="0" u="none" strike="noStrike" cap="none">
                <a:solidFill>
                  <a:srgbClr val="888888"/>
                </a:solidFill>
                <a:latin typeface="Verdana"/>
                <a:ea typeface="Verdana"/>
                <a:cs typeface="Verdana"/>
                <a:sym typeface="Verdana"/>
              </a:defRPr>
            </a:lvl3pPr>
            <a:lvl4pPr marL="0" marR="0" lvl="3" indent="0" algn="ctr" rtl="0">
              <a:spcBef>
                <a:spcPts val="0"/>
              </a:spcBef>
              <a:buNone/>
              <a:defRPr sz="833" b="0" i="0" u="none" strike="noStrike" cap="none">
                <a:solidFill>
                  <a:srgbClr val="888888"/>
                </a:solidFill>
                <a:latin typeface="Verdana"/>
                <a:ea typeface="Verdana"/>
                <a:cs typeface="Verdana"/>
                <a:sym typeface="Verdana"/>
              </a:defRPr>
            </a:lvl4pPr>
            <a:lvl5pPr marL="0" marR="0" lvl="4" indent="0" algn="ctr" rtl="0">
              <a:spcBef>
                <a:spcPts val="0"/>
              </a:spcBef>
              <a:buNone/>
              <a:defRPr sz="833" b="0" i="0" u="none" strike="noStrike" cap="none">
                <a:solidFill>
                  <a:srgbClr val="888888"/>
                </a:solidFill>
                <a:latin typeface="Verdana"/>
                <a:ea typeface="Verdana"/>
                <a:cs typeface="Verdana"/>
                <a:sym typeface="Verdana"/>
              </a:defRPr>
            </a:lvl5pPr>
            <a:lvl6pPr marL="0" marR="0" lvl="5" indent="0" algn="ctr" rtl="0">
              <a:spcBef>
                <a:spcPts val="0"/>
              </a:spcBef>
              <a:buNone/>
              <a:defRPr sz="833" b="0" i="0" u="none" strike="noStrike" cap="none">
                <a:solidFill>
                  <a:srgbClr val="888888"/>
                </a:solidFill>
                <a:latin typeface="Verdana"/>
                <a:ea typeface="Verdana"/>
                <a:cs typeface="Verdana"/>
                <a:sym typeface="Verdana"/>
              </a:defRPr>
            </a:lvl6pPr>
            <a:lvl7pPr marL="0" marR="0" lvl="6" indent="0" algn="ctr" rtl="0">
              <a:spcBef>
                <a:spcPts val="0"/>
              </a:spcBef>
              <a:buNone/>
              <a:defRPr sz="833" b="0" i="0" u="none" strike="noStrike" cap="none">
                <a:solidFill>
                  <a:srgbClr val="888888"/>
                </a:solidFill>
                <a:latin typeface="Verdana"/>
                <a:ea typeface="Verdana"/>
                <a:cs typeface="Verdana"/>
                <a:sym typeface="Verdana"/>
              </a:defRPr>
            </a:lvl7pPr>
            <a:lvl8pPr marL="0" marR="0" lvl="7" indent="0" algn="ctr" rtl="0">
              <a:spcBef>
                <a:spcPts val="0"/>
              </a:spcBef>
              <a:buNone/>
              <a:defRPr sz="833" b="0" i="0" u="none" strike="noStrike" cap="none">
                <a:solidFill>
                  <a:srgbClr val="888888"/>
                </a:solidFill>
                <a:latin typeface="Verdana"/>
                <a:ea typeface="Verdana"/>
                <a:cs typeface="Verdana"/>
                <a:sym typeface="Verdana"/>
              </a:defRPr>
            </a:lvl8pPr>
            <a:lvl9pPr marL="0" marR="0" lvl="8" indent="0" algn="ctr" rtl="0">
              <a:spcBef>
                <a:spcPts val="0"/>
              </a:spcBef>
              <a:buNone/>
              <a:defRPr sz="833" b="0" i="0" u="none" strike="noStrike" cap="none">
                <a:solidFill>
                  <a:srgbClr val="888888"/>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fundo_ppt1_ok.jpg"/>
          <p:cNvPicPr preferRelativeResize="0"/>
          <p:nvPr/>
        </p:nvPicPr>
        <p:blipFill rotWithShape="1">
          <a:blip r:embed="rId4">
            <a:alphaModFix/>
          </a:blip>
          <a:srcRect/>
          <a:stretch/>
        </p:blipFill>
        <p:spPr>
          <a:xfrm>
            <a:off x="1524000" y="0"/>
            <a:ext cx="7620000" cy="5715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KWsbcBvYqN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http://www.youtube.com/watch?v=KWsbcBvYqN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songho.ca/opengl/gl_camera.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mat.puc-rio.br/cursos/MAT1200/roteiros/aula21b.pdf"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90.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lpsoares.github.io/Renderizador/"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66787" y="2262188"/>
            <a:ext cx="7343775" cy="59531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000"/>
              <a:buFont typeface="Verdana"/>
              <a:buNone/>
            </a:pPr>
            <a:r>
              <a:rPr lang="pt-BR"/>
              <a:t>Computação Gráfica</a:t>
            </a:r>
            <a:endParaRPr/>
          </a:p>
        </p:txBody>
      </p:sp>
      <p:sp>
        <p:nvSpPr>
          <p:cNvPr id="28" name="Google Shape;28;p4"/>
          <p:cNvSpPr txBox="1">
            <a:spLocks noGrp="1"/>
          </p:cNvSpPr>
          <p:nvPr>
            <p:ph type="body" idx="2"/>
          </p:nvPr>
        </p:nvSpPr>
        <p:spPr>
          <a:xfrm>
            <a:off x="966787" y="2857501"/>
            <a:ext cx="7343775" cy="39687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1600"/>
              <a:buFont typeface="Verdana"/>
              <a:buNone/>
            </a:pPr>
            <a:r>
              <a:rPr lang="pt-BR" dirty="0"/>
              <a:t>Aula 5: Sistema de Coordenadas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80" name="Google Shape;80;p10"/>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10</a:t>
            </a:fld>
            <a:endParaRPr/>
          </a:p>
        </p:txBody>
      </p:sp>
      <p:sp>
        <p:nvSpPr>
          <p:cNvPr id="81" name="Google Shape;81;p10"/>
          <p:cNvSpPr/>
          <p:nvPr/>
        </p:nvSpPr>
        <p:spPr>
          <a:xfrm>
            <a:off x="357900" y="867275"/>
            <a:ext cx="8428200" cy="82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Como B = {i, j, k} possui 3 elementos, dizemos que V</a:t>
            </a:r>
            <a:r>
              <a:rPr lang="pt-BR" sz="2200" baseline="-25000">
                <a:solidFill>
                  <a:schemeClr val="dk1"/>
                </a:solidFill>
                <a:latin typeface="Verdana"/>
                <a:ea typeface="Verdana"/>
                <a:cs typeface="Verdana"/>
                <a:sym typeface="Verdana"/>
              </a:rPr>
              <a:t>3</a:t>
            </a:r>
            <a:r>
              <a:rPr lang="pt-BR" sz="2200">
                <a:solidFill>
                  <a:schemeClr val="dk1"/>
                </a:solidFill>
                <a:latin typeface="Verdana"/>
                <a:ea typeface="Verdana"/>
                <a:cs typeface="Verdana"/>
                <a:sym typeface="Verdana"/>
              </a:rPr>
              <a:t> é um espaço de </a:t>
            </a:r>
            <a:r>
              <a:rPr lang="pt-BR" sz="2200" b="1">
                <a:solidFill>
                  <a:srgbClr val="0000FF"/>
                </a:solidFill>
                <a:latin typeface="Verdana"/>
                <a:ea typeface="Verdana"/>
                <a:cs typeface="Verdana"/>
                <a:sym typeface="Verdana"/>
              </a:rPr>
              <a:t>dimensão</a:t>
            </a:r>
            <a:r>
              <a:rPr lang="pt-BR" sz="2200">
                <a:solidFill>
                  <a:schemeClr val="dk1"/>
                </a:solidFill>
                <a:latin typeface="Verdana"/>
                <a:ea typeface="Verdana"/>
                <a:cs typeface="Verdana"/>
                <a:sym typeface="Verdana"/>
              </a:rPr>
              <a:t> 3. </a:t>
            </a:r>
            <a:endParaRPr sz="2200">
              <a:solidFill>
                <a:schemeClr val="dk1"/>
              </a:solidFill>
              <a:latin typeface="Verdana"/>
              <a:ea typeface="Verdana"/>
              <a:cs typeface="Verdana"/>
              <a:sym typeface="Verdana"/>
            </a:endParaRPr>
          </a:p>
          <a:p>
            <a:pPr marL="0" marR="0" lvl="0" indent="0" algn="l" rtl="0">
              <a:spcBef>
                <a:spcPts val="0"/>
              </a:spcBef>
              <a:spcAft>
                <a:spcPts val="0"/>
              </a:spcAft>
              <a:buNone/>
            </a:pPr>
            <a:r>
              <a:rPr lang="pt-BR" sz="2200" b="0" i="0" u="none" strike="noStrike" cap="none">
                <a:solidFill>
                  <a:schemeClr val="dk1"/>
                </a:solidFill>
                <a:latin typeface="Verdana"/>
                <a:ea typeface="Verdana"/>
                <a:cs typeface="Verdana"/>
                <a:sym typeface="Verdana"/>
              </a:rPr>
              <a:t> </a:t>
            </a:r>
            <a:endParaRPr/>
          </a:p>
        </p:txBody>
      </p:sp>
      <p:sp>
        <p:nvSpPr>
          <p:cNvPr id="82" name="Google Shape;82;p10"/>
          <p:cNvSpPr/>
          <p:nvPr/>
        </p:nvSpPr>
        <p:spPr>
          <a:xfrm>
            <a:off x="357900" y="1995475"/>
            <a:ext cx="8428200" cy="151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Considere o vetor v = 2i + 5j - 3k. Dizemos que a tripla ordenada (2, 5, -3) representa as </a:t>
            </a:r>
            <a:r>
              <a:rPr lang="pt-BR" sz="2200" b="1">
                <a:solidFill>
                  <a:srgbClr val="800000"/>
                </a:solidFill>
                <a:latin typeface="Verdana"/>
                <a:ea typeface="Verdana"/>
                <a:cs typeface="Verdana"/>
                <a:sym typeface="Verdana"/>
              </a:rPr>
              <a:t>coordenadas</a:t>
            </a:r>
            <a:r>
              <a:rPr lang="pt-BR" sz="2200">
                <a:solidFill>
                  <a:schemeClr val="dk1"/>
                </a:solidFill>
                <a:latin typeface="Verdana"/>
                <a:ea typeface="Verdana"/>
                <a:cs typeface="Verdana"/>
                <a:sym typeface="Verdana"/>
              </a:rPr>
              <a:t> de v na base B, e podemos escrever:</a:t>
            </a:r>
            <a:endParaRPr sz="2200">
              <a:solidFill>
                <a:schemeClr val="dk1"/>
              </a:solidFill>
              <a:latin typeface="Verdana"/>
              <a:ea typeface="Verdana"/>
              <a:cs typeface="Verdana"/>
              <a:sym typeface="Verdana"/>
            </a:endParaRPr>
          </a:p>
          <a:p>
            <a:pPr marL="0" marR="0" lvl="0" indent="0" algn="ctr" rtl="0">
              <a:spcBef>
                <a:spcPts val="1000"/>
              </a:spcBef>
              <a:spcAft>
                <a:spcPts val="0"/>
              </a:spcAft>
              <a:buNone/>
            </a:pPr>
            <a:r>
              <a:rPr lang="pt-BR" sz="2200" b="1">
                <a:solidFill>
                  <a:schemeClr val="dk1"/>
                </a:solidFill>
                <a:latin typeface="Verdana"/>
                <a:ea typeface="Verdana"/>
                <a:cs typeface="Verdana"/>
                <a:sym typeface="Verdana"/>
              </a:rPr>
              <a:t>v = (2, 5, -3)</a:t>
            </a:r>
            <a:r>
              <a:rPr lang="pt-BR" sz="2200" b="1" baseline="-25000">
                <a:solidFill>
                  <a:schemeClr val="dk1"/>
                </a:solidFill>
                <a:latin typeface="Verdana"/>
                <a:ea typeface="Verdana"/>
                <a:cs typeface="Verdana"/>
                <a:sym typeface="Verdana"/>
              </a:rPr>
              <a:t>B</a:t>
            </a:r>
            <a:r>
              <a:rPr lang="pt-BR" sz="2200" b="0" i="0" u="none" strike="noStrike" cap="none">
                <a:solidFill>
                  <a:schemeClr val="dk1"/>
                </a:solidFill>
                <a:latin typeface="Verdana"/>
                <a:ea typeface="Verdana"/>
                <a:cs typeface="Verdana"/>
                <a:sym typeface="Verdana"/>
              </a:rPr>
              <a:t> </a:t>
            </a:r>
            <a:endParaRPr/>
          </a:p>
        </p:txBody>
      </p:sp>
      <p:sp>
        <p:nvSpPr>
          <p:cNvPr id="83" name="Google Shape;83;p10"/>
          <p:cNvSpPr/>
          <p:nvPr/>
        </p:nvSpPr>
        <p:spPr>
          <a:xfrm>
            <a:off x="357900" y="3815175"/>
            <a:ext cx="8428200" cy="1226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Note que as coordenadas de v são únicas, isto é, existe uma única maneira de escrever v como combinação linear dos vetores i, j, k.</a:t>
            </a:r>
            <a:r>
              <a:rPr lang="pt-BR" sz="2200" b="0" i="0" u="none" strike="noStrike" cap="none">
                <a:solidFill>
                  <a:schemeClr val="dk1"/>
                </a:solidFill>
                <a:latin typeface="Verdana"/>
                <a:ea typeface="Verdana"/>
                <a:cs typeface="Verdana"/>
                <a:sym typeface="Verdana"/>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87"/>
        <p:cNvGrpSpPr/>
        <p:nvPr/>
      </p:nvGrpSpPr>
      <p:grpSpPr>
        <a:xfrm>
          <a:off x="0" y="0"/>
          <a:ext cx="0" cy="0"/>
          <a:chOff x="0" y="0"/>
          <a:chExt cx="0" cy="0"/>
        </a:xfrm>
      </p:grpSpPr>
      <p:sp>
        <p:nvSpPr>
          <p:cNvPr id="88" name="Google Shape;88;p11"/>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89" name="Google Shape;89;p11"/>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11</a:t>
            </a:fld>
            <a:endParaRPr/>
          </a:p>
        </p:txBody>
      </p:sp>
      <p:sp>
        <p:nvSpPr>
          <p:cNvPr id="90" name="Google Shape;90;p11"/>
          <p:cNvSpPr/>
          <p:nvPr/>
        </p:nvSpPr>
        <p:spPr>
          <a:xfrm>
            <a:off x="357900" y="867275"/>
            <a:ext cx="8428200" cy="186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Existem outras bases para o espaço V</a:t>
            </a:r>
            <a:r>
              <a:rPr lang="pt-BR" sz="2200" baseline="-25000">
                <a:solidFill>
                  <a:schemeClr val="dk1"/>
                </a:solidFill>
                <a:latin typeface="Verdana"/>
                <a:ea typeface="Verdana"/>
                <a:cs typeface="Verdana"/>
                <a:sym typeface="Verdana"/>
              </a:rPr>
              <a:t>3</a:t>
            </a:r>
            <a:r>
              <a:rPr lang="pt-BR" sz="2200">
                <a:solidFill>
                  <a:schemeClr val="dk1"/>
                </a:solidFill>
                <a:latin typeface="Verdana"/>
                <a:ea typeface="Verdana"/>
                <a:cs typeface="Verdana"/>
                <a:sym typeface="Verdana"/>
              </a:rPr>
              <a:t> diferentes da base B = {i, j, k}?</a:t>
            </a:r>
            <a:endParaRPr sz="2200">
              <a:solidFill>
                <a:schemeClr val="dk1"/>
              </a:solidFill>
              <a:latin typeface="Verdana"/>
              <a:ea typeface="Verdana"/>
              <a:cs typeface="Verdana"/>
              <a:sym typeface="Verdana"/>
            </a:endParaRPr>
          </a:p>
          <a:p>
            <a:pPr marL="0" marR="0" lvl="0" indent="0" algn="l" rtl="0">
              <a:spcBef>
                <a:spcPts val="0"/>
              </a:spcBef>
              <a:spcAft>
                <a:spcPts val="0"/>
              </a:spcAft>
              <a:buNone/>
            </a:pPr>
            <a:r>
              <a:rPr lang="pt-BR" sz="2200">
                <a:solidFill>
                  <a:schemeClr val="dk1"/>
                </a:solidFill>
                <a:latin typeface="Verdana"/>
                <a:ea typeface="Verdana"/>
                <a:cs typeface="Verdana"/>
                <a:sym typeface="Verdana"/>
              </a:rPr>
              <a:t> </a:t>
            </a:r>
            <a:endParaRPr sz="2200">
              <a:solidFill>
                <a:schemeClr val="dk1"/>
              </a:solidFill>
              <a:latin typeface="Verdana"/>
              <a:ea typeface="Verdana"/>
              <a:cs typeface="Verdana"/>
              <a:sym typeface="Verdana"/>
            </a:endParaRPr>
          </a:p>
          <a:p>
            <a:pPr marL="0" marR="0" lvl="0" indent="0" algn="l" rtl="0">
              <a:spcBef>
                <a:spcPts val="0"/>
              </a:spcBef>
              <a:spcAft>
                <a:spcPts val="0"/>
              </a:spcAft>
              <a:buNone/>
            </a:pPr>
            <a:r>
              <a:rPr lang="pt-BR" sz="2200">
                <a:solidFill>
                  <a:schemeClr val="dk1"/>
                </a:solidFill>
                <a:latin typeface="Verdana"/>
                <a:ea typeface="Verdana"/>
                <a:cs typeface="Verdana"/>
                <a:sym typeface="Verdana"/>
              </a:rPr>
              <a:t>Em outras palavras, é possível escrever </a:t>
            </a:r>
            <a:r>
              <a:rPr lang="pt-BR" sz="2200" b="1">
                <a:solidFill>
                  <a:schemeClr val="dk1"/>
                </a:solidFill>
                <a:latin typeface="Verdana"/>
                <a:ea typeface="Verdana"/>
                <a:cs typeface="Verdana"/>
                <a:sym typeface="Verdana"/>
              </a:rPr>
              <a:t>todo</a:t>
            </a:r>
            <a:r>
              <a:rPr lang="pt-BR" sz="2200">
                <a:solidFill>
                  <a:schemeClr val="dk1"/>
                </a:solidFill>
                <a:latin typeface="Verdana"/>
                <a:ea typeface="Verdana"/>
                <a:cs typeface="Verdana"/>
                <a:sym typeface="Verdana"/>
              </a:rPr>
              <a:t> vetor de V</a:t>
            </a:r>
            <a:r>
              <a:rPr lang="pt-BR" sz="2200" baseline="-25000">
                <a:solidFill>
                  <a:schemeClr val="dk1"/>
                </a:solidFill>
                <a:latin typeface="Verdana"/>
                <a:ea typeface="Verdana"/>
                <a:cs typeface="Verdana"/>
                <a:sym typeface="Verdana"/>
              </a:rPr>
              <a:t>3</a:t>
            </a:r>
            <a:endParaRPr sz="2200" baseline="-25000">
              <a:solidFill>
                <a:schemeClr val="dk1"/>
              </a:solidFill>
              <a:latin typeface="Verdana"/>
              <a:ea typeface="Verdana"/>
              <a:cs typeface="Verdana"/>
              <a:sym typeface="Verdana"/>
            </a:endParaRPr>
          </a:p>
          <a:p>
            <a:pPr marL="0" marR="0" lvl="0" indent="0" algn="l" rtl="0">
              <a:spcBef>
                <a:spcPts val="0"/>
              </a:spcBef>
              <a:spcAft>
                <a:spcPts val="0"/>
              </a:spcAft>
              <a:buNone/>
            </a:pPr>
            <a:r>
              <a:rPr lang="pt-BR" sz="2200">
                <a:solidFill>
                  <a:schemeClr val="dk1"/>
                </a:solidFill>
                <a:latin typeface="Verdana"/>
                <a:ea typeface="Verdana"/>
                <a:cs typeface="Verdana"/>
                <a:sym typeface="Verdana"/>
              </a:rPr>
              <a:t>como combinação linear de outro conjunto de vetores?</a:t>
            </a:r>
            <a:r>
              <a:rPr lang="pt-BR" sz="2200" b="0" i="0" u="none" strike="noStrike" cap="none">
                <a:solidFill>
                  <a:schemeClr val="dk1"/>
                </a:solidFill>
                <a:latin typeface="Verdana"/>
                <a:ea typeface="Verdana"/>
                <a:cs typeface="Verdana"/>
                <a:sym typeface="Verdana"/>
              </a:rPr>
              <a:t> </a:t>
            </a:r>
            <a:endParaRPr/>
          </a:p>
        </p:txBody>
      </p:sp>
      <p:sp>
        <p:nvSpPr>
          <p:cNvPr id="91" name="Google Shape;91;p11"/>
          <p:cNvSpPr/>
          <p:nvPr/>
        </p:nvSpPr>
        <p:spPr>
          <a:xfrm>
            <a:off x="357900" y="4063525"/>
            <a:ext cx="8428200" cy="89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Na verdade, qualquer conjunto LI de 3 vetores de V</a:t>
            </a:r>
            <a:r>
              <a:rPr lang="pt-BR" sz="2200" baseline="-25000">
                <a:solidFill>
                  <a:schemeClr val="dk1"/>
                </a:solidFill>
                <a:latin typeface="Verdana"/>
                <a:ea typeface="Verdana"/>
                <a:cs typeface="Verdana"/>
                <a:sym typeface="Verdana"/>
              </a:rPr>
              <a:t>3</a:t>
            </a:r>
            <a:r>
              <a:rPr lang="pt-BR" sz="2200" b="0" i="0" u="none" strike="noStrike" cap="none">
                <a:solidFill>
                  <a:schemeClr val="dk1"/>
                </a:solidFill>
                <a:latin typeface="Verdana"/>
                <a:ea typeface="Verdana"/>
                <a:cs typeface="Verdana"/>
                <a:sym typeface="Verdana"/>
              </a:rPr>
              <a:t> ser</a:t>
            </a:r>
            <a:r>
              <a:rPr lang="pt-BR" sz="2200">
                <a:solidFill>
                  <a:schemeClr val="dk1"/>
                </a:solidFill>
                <a:latin typeface="Verdana"/>
                <a:ea typeface="Verdana"/>
                <a:cs typeface="Verdana"/>
                <a:sym typeface="Verdana"/>
              </a:rPr>
              <a:t>á uma base desse espaço.</a:t>
            </a:r>
            <a:endParaRPr/>
          </a:p>
        </p:txBody>
      </p:sp>
      <p:sp>
        <p:nvSpPr>
          <p:cNvPr id="92" name="Google Shape;92;p11"/>
          <p:cNvSpPr/>
          <p:nvPr/>
        </p:nvSpPr>
        <p:spPr>
          <a:xfrm>
            <a:off x="474900" y="2970225"/>
            <a:ext cx="8428200" cy="775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4200" b="1">
                <a:solidFill>
                  <a:srgbClr val="FF00FF"/>
                </a:solidFill>
                <a:latin typeface="Verdana"/>
                <a:ea typeface="Verdana"/>
                <a:cs typeface="Verdana"/>
                <a:sym typeface="Verdana"/>
              </a:rPr>
              <a:t>SIM!</a:t>
            </a:r>
            <a:endParaRPr sz="3400" b="1">
              <a:solidFill>
                <a:srgbClr val="FF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1000"/>
                                        <p:tgtEl>
                                          <p:spTgt spid="9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98" name="Google Shape;98;p12"/>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12</a:t>
            </a:fld>
            <a:endParaRPr/>
          </a:p>
        </p:txBody>
      </p:sp>
      <p:sp>
        <p:nvSpPr>
          <p:cNvPr id="99" name="Google Shape;99;p12"/>
          <p:cNvSpPr/>
          <p:nvPr/>
        </p:nvSpPr>
        <p:spPr>
          <a:xfrm>
            <a:off x="357900" y="867275"/>
            <a:ext cx="8428200" cy="167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b="1">
                <a:solidFill>
                  <a:schemeClr val="dk1"/>
                </a:solidFill>
                <a:latin typeface="Verdana"/>
                <a:ea typeface="Verdana"/>
                <a:cs typeface="Verdana"/>
                <a:sym typeface="Verdana"/>
              </a:rPr>
              <a:t>Exemplos:</a:t>
            </a:r>
            <a:r>
              <a:rPr lang="pt-BR" sz="2200">
                <a:solidFill>
                  <a:schemeClr val="dk1"/>
                </a:solidFill>
                <a:latin typeface="Verdana"/>
                <a:ea typeface="Verdana"/>
                <a:cs typeface="Verdana"/>
                <a:sym typeface="Verdana"/>
              </a:rPr>
              <a:t> </a:t>
            </a:r>
            <a:endParaRPr sz="2200">
              <a:solidFill>
                <a:schemeClr val="dk1"/>
              </a:solidFill>
              <a:latin typeface="Verdana"/>
              <a:ea typeface="Verdana"/>
              <a:cs typeface="Verdana"/>
              <a:sym typeface="Verdana"/>
            </a:endParaRPr>
          </a:p>
          <a:p>
            <a:pPr marL="0" marR="0" lvl="0" indent="0" algn="l" rtl="0">
              <a:spcBef>
                <a:spcPts val="0"/>
              </a:spcBef>
              <a:spcAft>
                <a:spcPts val="0"/>
              </a:spcAft>
              <a:buNone/>
            </a:pPr>
            <a:endParaRPr sz="2200">
              <a:solidFill>
                <a:schemeClr val="dk1"/>
              </a:solidFill>
              <a:latin typeface="Verdana"/>
              <a:ea typeface="Verdana"/>
              <a:cs typeface="Verdana"/>
              <a:sym typeface="Verdana"/>
            </a:endParaRPr>
          </a:p>
          <a:p>
            <a:pPr marL="0" marR="0" lvl="0" indent="0" algn="l" rtl="0">
              <a:spcBef>
                <a:spcPts val="0"/>
              </a:spcBef>
              <a:spcAft>
                <a:spcPts val="0"/>
              </a:spcAft>
              <a:buNone/>
            </a:pPr>
            <a:r>
              <a:rPr lang="pt-BR" sz="2200" b="1">
                <a:solidFill>
                  <a:srgbClr val="38761D"/>
                </a:solidFill>
                <a:latin typeface="Verdana"/>
                <a:ea typeface="Verdana"/>
                <a:cs typeface="Verdana"/>
                <a:sym typeface="Verdana"/>
              </a:rPr>
              <a:t>1)</a:t>
            </a:r>
            <a:r>
              <a:rPr lang="pt-BR" sz="2200">
                <a:solidFill>
                  <a:schemeClr val="dk1"/>
                </a:solidFill>
                <a:latin typeface="Verdana"/>
                <a:ea typeface="Verdana"/>
                <a:cs typeface="Verdana"/>
                <a:sym typeface="Verdana"/>
              </a:rPr>
              <a:t> O conjunto C = {i, j, u}, em que u = 2i + 3j, é uma base de V</a:t>
            </a:r>
            <a:r>
              <a:rPr lang="pt-BR" sz="2200" baseline="-25000">
                <a:solidFill>
                  <a:schemeClr val="dk1"/>
                </a:solidFill>
                <a:latin typeface="Verdana"/>
                <a:ea typeface="Verdana"/>
                <a:cs typeface="Verdana"/>
                <a:sym typeface="Verdana"/>
              </a:rPr>
              <a:t>3</a:t>
            </a:r>
            <a:r>
              <a:rPr lang="pt-BR" sz="2200">
                <a:solidFill>
                  <a:schemeClr val="dk1"/>
                </a:solidFill>
                <a:latin typeface="Verdana"/>
                <a:ea typeface="Verdana"/>
                <a:cs typeface="Verdana"/>
                <a:sym typeface="Verdana"/>
              </a:rPr>
              <a:t>?</a:t>
            </a:r>
            <a:endParaRPr/>
          </a:p>
        </p:txBody>
      </p:sp>
      <p:sp>
        <p:nvSpPr>
          <p:cNvPr id="100" name="Google Shape;100;p12"/>
          <p:cNvSpPr/>
          <p:nvPr/>
        </p:nvSpPr>
        <p:spPr>
          <a:xfrm>
            <a:off x="357900" y="3591900"/>
            <a:ext cx="8428200" cy="89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Apesar de ter 3 elementos, C não é LI, pois u pode ser escrito como combinação linear de i e j.</a:t>
            </a:r>
            <a:endParaRPr/>
          </a:p>
        </p:txBody>
      </p:sp>
      <p:sp>
        <p:nvSpPr>
          <p:cNvPr id="101" name="Google Shape;101;p12"/>
          <p:cNvSpPr/>
          <p:nvPr/>
        </p:nvSpPr>
        <p:spPr>
          <a:xfrm>
            <a:off x="474900" y="2538575"/>
            <a:ext cx="8428200" cy="775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4200" b="1">
                <a:solidFill>
                  <a:srgbClr val="FF00FF"/>
                </a:solidFill>
                <a:latin typeface="Verdana"/>
                <a:ea typeface="Verdana"/>
                <a:cs typeface="Verdana"/>
                <a:sym typeface="Verdana"/>
              </a:rPr>
              <a:t>NÃO!</a:t>
            </a:r>
            <a:endParaRPr sz="3400" b="1">
              <a:solidFill>
                <a:srgbClr val="FF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000"/>
                                        <p:tgtEl>
                                          <p:spTgt spid="10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107" name="Google Shape;107;p13"/>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13</a:t>
            </a:fld>
            <a:endParaRPr/>
          </a:p>
        </p:txBody>
      </p:sp>
      <p:sp>
        <p:nvSpPr>
          <p:cNvPr id="108" name="Google Shape;108;p13"/>
          <p:cNvSpPr/>
          <p:nvPr/>
        </p:nvSpPr>
        <p:spPr>
          <a:xfrm>
            <a:off x="357900" y="867275"/>
            <a:ext cx="8428200" cy="89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b="1">
                <a:solidFill>
                  <a:srgbClr val="38761D"/>
                </a:solidFill>
                <a:latin typeface="Verdana"/>
                <a:ea typeface="Verdana"/>
                <a:cs typeface="Verdana"/>
                <a:sym typeface="Verdana"/>
              </a:rPr>
              <a:t>2)</a:t>
            </a:r>
            <a:r>
              <a:rPr lang="pt-BR" sz="2200">
                <a:solidFill>
                  <a:schemeClr val="dk1"/>
                </a:solidFill>
                <a:latin typeface="Verdana"/>
                <a:ea typeface="Verdana"/>
                <a:cs typeface="Verdana"/>
                <a:sym typeface="Verdana"/>
              </a:rPr>
              <a:t> Mostre que o conjunto D = {u, v, w} é uma base de V</a:t>
            </a:r>
            <a:r>
              <a:rPr lang="pt-BR" sz="2200" baseline="-25000">
                <a:solidFill>
                  <a:schemeClr val="dk1"/>
                </a:solidFill>
                <a:latin typeface="Verdana"/>
                <a:ea typeface="Verdana"/>
                <a:cs typeface="Verdana"/>
                <a:sym typeface="Verdana"/>
              </a:rPr>
              <a:t>3</a:t>
            </a:r>
            <a:r>
              <a:rPr lang="pt-BR" sz="2200">
                <a:solidFill>
                  <a:schemeClr val="dk1"/>
                </a:solidFill>
                <a:latin typeface="Verdana"/>
                <a:ea typeface="Verdana"/>
                <a:cs typeface="Verdana"/>
                <a:sym typeface="Verdana"/>
              </a:rPr>
              <a:t>, sendo:</a:t>
            </a:r>
            <a:endParaRPr/>
          </a:p>
        </p:txBody>
      </p:sp>
      <p:sp>
        <p:nvSpPr>
          <p:cNvPr id="109" name="Google Shape;109;p13"/>
          <p:cNvSpPr/>
          <p:nvPr/>
        </p:nvSpPr>
        <p:spPr>
          <a:xfrm>
            <a:off x="357900" y="2981575"/>
            <a:ext cx="8428200" cy="117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Devemos mostrar que D é um conjunto LI. Isso equivale a dizer que a equação vetorial a seguir possui </a:t>
            </a:r>
            <a:r>
              <a:rPr lang="pt-BR" sz="2200" b="1">
                <a:solidFill>
                  <a:schemeClr val="dk1"/>
                </a:solidFill>
                <a:latin typeface="Verdana"/>
                <a:ea typeface="Verdana"/>
                <a:cs typeface="Verdana"/>
                <a:sym typeface="Verdana"/>
              </a:rPr>
              <a:t>uma única</a:t>
            </a:r>
            <a:r>
              <a:rPr lang="pt-BR" sz="2200">
                <a:solidFill>
                  <a:schemeClr val="dk1"/>
                </a:solidFill>
                <a:latin typeface="Verdana"/>
                <a:ea typeface="Verdana"/>
                <a:cs typeface="Verdana"/>
                <a:sym typeface="Verdana"/>
              </a:rPr>
              <a:t> solução:</a:t>
            </a:r>
            <a:endParaRPr/>
          </a:p>
        </p:txBody>
      </p:sp>
      <p:pic>
        <p:nvPicPr>
          <p:cNvPr id="110" name="Google Shape;110;p13"/>
          <p:cNvPicPr preferRelativeResize="0"/>
          <p:nvPr/>
        </p:nvPicPr>
        <p:blipFill>
          <a:blip r:embed="rId3">
            <a:alphaModFix/>
          </a:blip>
          <a:stretch>
            <a:fillRect/>
          </a:stretch>
        </p:blipFill>
        <p:spPr>
          <a:xfrm>
            <a:off x="3401750" y="1398253"/>
            <a:ext cx="1446475" cy="1250597"/>
          </a:xfrm>
          <a:prstGeom prst="rect">
            <a:avLst/>
          </a:prstGeom>
          <a:noFill/>
          <a:ln>
            <a:noFill/>
          </a:ln>
        </p:spPr>
      </p:pic>
      <p:pic>
        <p:nvPicPr>
          <p:cNvPr id="111" name="Google Shape;111;p13"/>
          <p:cNvPicPr preferRelativeResize="0"/>
          <p:nvPr/>
        </p:nvPicPr>
        <p:blipFill>
          <a:blip r:embed="rId4">
            <a:alphaModFix/>
          </a:blip>
          <a:stretch>
            <a:fillRect/>
          </a:stretch>
        </p:blipFill>
        <p:spPr>
          <a:xfrm>
            <a:off x="2981325" y="4160275"/>
            <a:ext cx="3181350" cy="704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additive="base">
                                        <p:cTn id="12" dur="1000"/>
                                        <p:tgtEl>
                                          <p:spTgt spid="111"/>
                                        </p:tgtEl>
                                        <p:attrNameLst>
                                          <p:attrName>ppt_w</p:attrName>
                                        </p:attrNameLst>
                                      </p:cBhvr>
                                      <p:tavLst>
                                        <p:tav tm="0">
                                          <p:val>
                                            <p:strVal val="0"/>
                                          </p:val>
                                        </p:tav>
                                        <p:tav tm="100000">
                                          <p:val>
                                            <p:strVal val="#ppt_w"/>
                                          </p:val>
                                        </p:tav>
                                      </p:tavLst>
                                    </p:anim>
                                    <p:anim calcmode="lin" valueType="num">
                                      <p:cBhvr additive="base">
                                        <p:cTn id="13" dur="1000"/>
                                        <p:tgtEl>
                                          <p:spTgt spid="1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117" name="Google Shape;117;p14"/>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14</a:t>
            </a:fld>
            <a:endParaRPr/>
          </a:p>
        </p:txBody>
      </p:sp>
      <p:sp>
        <p:nvSpPr>
          <p:cNvPr id="118" name="Google Shape;118;p14"/>
          <p:cNvSpPr/>
          <p:nvPr/>
        </p:nvSpPr>
        <p:spPr>
          <a:xfrm>
            <a:off x="357900" y="1727300"/>
            <a:ext cx="8428200" cy="51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200">
                <a:solidFill>
                  <a:schemeClr val="dk1"/>
                </a:solidFill>
                <a:latin typeface="Verdana"/>
                <a:ea typeface="Verdana"/>
                <a:cs typeface="Verdana"/>
                <a:sym typeface="Verdana"/>
              </a:rPr>
              <a:t>x(1,1,0) + y(0,1,1) + z(1,0,1) = (0,0,0)</a:t>
            </a:r>
            <a:endParaRPr/>
          </a:p>
        </p:txBody>
      </p:sp>
      <p:pic>
        <p:nvPicPr>
          <p:cNvPr id="119" name="Google Shape;119;p14"/>
          <p:cNvPicPr preferRelativeResize="0"/>
          <p:nvPr/>
        </p:nvPicPr>
        <p:blipFill>
          <a:blip r:embed="rId3">
            <a:alphaModFix/>
          </a:blip>
          <a:stretch>
            <a:fillRect/>
          </a:stretch>
        </p:blipFill>
        <p:spPr>
          <a:xfrm>
            <a:off x="2707600" y="826088"/>
            <a:ext cx="3181350" cy="704850"/>
          </a:xfrm>
          <a:prstGeom prst="rect">
            <a:avLst/>
          </a:prstGeom>
          <a:noFill/>
          <a:ln>
            <a:noFill/>
          </a:ln>
        </p:spPr>
      </p:pic>
      <p:sp>
        <p:nvSpPr>
          <p:cNvPr id="120" name="Google Shape;120;p14"/>
          <p:cNvSpPr/>
          <p:nvPr/>
        </p:nvSpPr>
        <p:spPr>
          <a:xfrm>
            <a:off x="357900" y="2599500"/>
            <a:ext cx="8428200" cy="51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200">
                <a:solidFill>
                  <a:schemeClr val="dk1"/>
                </a:solidFill>
                <a:latin typeface="Verdana"/>
                <a:ea typeface="Verdana"/>
                <a:cs typeface="Verdana"/>
                <a:sym typeface="Verdana"/>
              </a:rPr>
              <a:t>(x,x,0) + (0,y,y) + (z,0,z) = (0,0,0)</a:t>
            </a:r>
            <a:endParaRPr/>
          </a:p>
        </p:txBody>
      </p:sp>
      <p:sp>
        <p:nvSpPr>
          <p:cNvPr id="121" name="Google Shape;121;p14"/>
          <p:cNvSpPr/>
          <p:nvPr/>
        </p:nvSpPr>
        <p:spPr>
          <a:xfrm>
            <a:off x="357900" y="3471700"/>
            <a:ext cx="8428200" cy="51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200">
                <a:solidFill>
                  <a:schemeClr val="dk1"/>
                </a:solidFill>
                <a:latin typeface="Verdana"/>
                <a:ea typeface="Verdana"/>
                <a:cs typeface="Verdana"/>
                <a:sym typeface="Verdana"/>
              </a:rPr>
              <a:t>(x + z, x + y, y + z) = (0,0,0)</a:t>
            </a:r>
            <a:endParaRPr/>
          </a:p>
        </p:txBody>
      </p:sp>
      <p:pic>
        <p:nvPicPr>
          <p:cNvPr id="122" name="Google Shape;122;p14"/>
          <p:cNvPicPr preferRelativeResize="0"/>
          <p:nvPr/>
        </p:nvPicPr>
        <p:blipFill>
          <a:blip r:embed="rId4">
            <a:alphaModFix/>
          </a:blip>
          <a:stretch>
            <a:fillRect/>
          </a:stretch>
        </p:blipFill>
        <p:spPr>
          <a:xfrm>
            <a:off x="3224850" y="4184050"/>
            <a:ext cx="2556899" cy="1422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1000"/>
                                        <p:tgtEl>
                                          <p:spTgt spid="1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fade">
                                      <p:cBhvr>
                                        <p:cTn id="17" dur="1000"/>
                                        <p:tgtEl>
                                          <p:spTgt spid="121"/>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22"/>
                                        </p:tgtEl>
                                        <p:attrNameLst>
                                          <p:attrName>style.visibility</p:attrName>
                                        </p:attrNameLst>
                                      </p:cBhvr>
                                      <p:to>
                                        <p:strVal val="visible"/>
                                      </p:to>
                                    </p:set>
                                    <p:anim calcmode="lin" valueType="num">
                                      <p:cBhvr additive="base">
                                        <p:cTn id="22" dur="1000"/>
                                        <p:tgtEl>
                                          <p:spTgt spid="122"/>
                                        </p:tgtEl>
                                        <p:attrNameLst>
                                          <p:attrName>ppt_w</p:attrName>
                                        </p:attrNameLst>
                                      </p:cBhvr>
                                      <p:tavLst>
                                        <p:tav tm="0">
                                          <p:val>
                                            <p:strVal val="0"/>
                                          </p:val>
                                        </p:tav>
                                        <p:tav tm="100000">
                                          <p:val>
                                            <p:strVal val="#ppt_w"/>
                                          </p:val>
                                        </p:tav>
                                      </p:tavLst>
                                    </p:anim>
                                    <p:anim calcmode="lin" valueType="num">
                                      <p:cBhvr additive="base">
                                        <p:cTn id="23" dur="1000"/>
                                        <p:tgtEl>
                                          <p:spTgt spid="12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26"/>
        <p:cNvGrpSpPr/>
        <p:nvPr/>
      </p:nvGrpSpPr>
      <p:grpSpPr>
        <a:xfrm>
          <a:off x="0" y="0"/>
          <a:ext cx="0" cy="0"/>
          <a:chOff x="0" y="0"/>
          <a:chExt cx="0" cy="0"/>
        </a:xfrm>
      </p:grpSpPr>
      <p:sp>
        <p:nvSpPr>
          <p:cNvPr id="127" name="Google Shape;127;p15"/>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128" name="Google Shape;128;p15"/>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15</a:t>
            </a:fld>
            <a:endParaRPr/>
          </a:p>
        </p:txBody>
      </p:sp>
      <p:sp>
        <p:nvSpPr>
          <p:cNvPr id="129" name="Google Shape;129;p15"/>
          <p:cNvSpPr/>
          <p:nvPr/>
        </p:nvSpPr>
        <p:spPr>
          <a:xfrm>
            <a:off x="260800" y="2117225"/>
            <a:ext cx="8428200" cy="100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Se o determinante associado ao sistema acima for diferente de zero, o sistema tem uma única solução.</a:t>
            </a:r>
            <a:endParaRPr/>
          </a:p>
        </p:txBody>
      </p:sp>
      <p:pic>
        <p:nvPicPr>
          <p:cNvPr id="130" name="Google Shape;130;p15"/>
          <p:cNvPicPr preferRelativeResize="0"/>
          <p:nvPr/>
        </p:nvPicPr>
        <p:blipFill>
          <a:blip r:embed="rId3">
            <a:alphaModFix/>
          </a:blip>
          <a:stretch>
            <a:fillRect/>
          </a:stretch>
        </p:blipFill>
        <p:spPr>
          <a:xfrm>
            <a:off x="3019825" y="629725"/>
            <a:ext cx="2556899" cy="1422500"/>
          </a:xfrm>
          <a:prstGeom prst="rect">
            <a:avLst/>
          </a:prstGeom>
          <a:noFill/>
          <a:ln>
            <a:noFill/>
          </a:ln>
        </p:spPr>
      </p:pic>
      <p:pic>
        <p:nvPicPr>
          <p:cNvPr id="131" name="Google Shape;131;p15"/>
          <p:cNvPicPr preferRelativeResize="0"/>
          <p:nvPr/>
        </p:nvPicPr>
        <p:blipFill>
          <a:blip r:embed="rId4">
            <a:alphaModFix/>
          </a:blip>
          <a:stretch>
            <a:fillRect/>
          </a:stretch>
        </p:blipFill>
        <p:spPr>
          <a:xfrm>
            <a:off x="2716775" y="3126113"/>
            <a:ext cx="3710447" cy="1216288"/>
          </a:xfrm>
          <a:prstGeom prst="rect">
            <a:avLst/>
          </a:prstGeom>
          <a:noFill/>
          <a:ln>
            <a:noFill/>
          </a:ln>
        </p:spPr>
      </p:pic>
      <p:sp>
        <p:nvSpPr>
          <p:cNvPr id="132" name="Google Shape;132;p15"/>
          <p:cNvSpPr/>
          <p:nvPr/>
        </p:nvSpPr>
        <p:spPr>
          <a:xfrm>
            <a:off x="357900" y="4550013"/>
            <a:ext cx="8428200" cy="65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Logo, D = {u, v, w} é uma base de V</a:t>
            </a:r>
            <a:r>
              <a:rPr lang="pt-BR" sz="2200" baseline="-25000">
                <a:solidFill>
                  <a:schemeClr val="dk1"/>
                </a:solidFill>
                <a:latin typeface="Verdana"/>
                <a:ea typeface="Verdana"/>
                <a:cs typeface="Verdana"/>
                <a:sym typeface="Verdana"/>
              </a:rPr>
              <a:t>3</a:t>
            </a:r>
            <a:r>
              <a:rPr lang="pt-BR" sz="2200">
                <a:solidFill>
                  <a:schemeClr val="dk1"/>
                </a:solidFill>
                <a:latin typeface="Verdana"/>
                <a:ea typeface="Verdana"/>
                <a:cs typeface="Verdana"/>
                <a:sym typeface="Verdana"/>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1000"/>
                                        <p:tgtEl>
                                          <p:spTgt spid="1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animEffect transition="in" filter="fade">
                                      <p:cBhvr>
                                        <p:cTn id="17"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16"/>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138" name="Google Shape;138;p16"/>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16</a:t>
            </a:fld>
            <a:endParaRPr/>
          </a:p>
        </p:txBody>
      </p:sp>
      <p:sp>
        <p:nvSpPr>
          <p:cNvPr id="139" name="Google Shape;139;p16"/>
          <p:cNvSpPr/>
          <p:nvPr/>
        </p:nvSpPr>
        <p:spPr>
          <a:xfrm>
            <a:off x="357900" y="867275"/>
            <a:ext cx="8428200" cy="5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Considere um vetor qualquer de V</a:t>
            </a:r>
            <a:r>
              <a:rPr lang="pt-BR" sz="2200" baseline="-25000">
                <a:solidFill>
                  <a:schemeClr val="dk1"/>
                </a:solidFill>
                <a:latin typeface="Verdana"/>
                <a:ea typeface="Verdana"/>
                <a:cs typeface="Verdana"/>
                <a:sym typeface="Verdana"/>
              </a:rPr>
              <a:t>3</a:t>
            </a:r>
            <a:r>
              <a:rPr lang="pt-BR" sz="2200">
                <a:solidFill>
                  <a:schemeClr val="dk1"/>
                </a:solidFill>
                <a:latin typeface="Verdana"/>
                <a:ea typeface="Verdana"/>
                <a:cs typeface="Verdana"/>
                <a:sym typeface="Verdana"/>
              </a:rPr>
              <a:t>, representado por: </a:t>
            </a:r>
            <a:endParaRPr/>
          </a:p>
        </p:txBody>
      </p:sp>
      <p:pic>
        <p:nvPicPr>
          <p:cNvPr id="140" name="Google Shape;140;p16"/>
          <p:cNvPicPr preferRelativeResize="0"/>
          <p:nvPr/>
        </p:nvPicPr>
        <p:blipFill>
          <a:blip r:embed="rId3">
            <a:alphaModFix/>
          </a:blip>
          <a:stretch>
            <a:fillRect/>
          </a:stretch>
        </p:blipFill>
        <p:spPr>
          <a:xfrm>
            <a:off x="2367575" y="1569175"/>
            <a:ext cx="4408859" cy="714950"/>
          </a:xfrm>
          <a:prstGeom prst="rect">
            <a:avLst/>
          </a:prstGeom>
          <a:noFill/>
          <a:ln>
            <a:noFill/>
          </a:ln>
        </p:spPr>
      </p:pic>
      <p:sp>
        <p:nvSpPr>
          <p:cNvPr id="141" name="Google Shape;141;p16"/>
          <p:cNvSpPr/>
          <p:nvPr/>
        </p:nvSpPr>
        <p:spPr>
          <a:xfrm>
            <a:off x="474900" y="2396825"/>
            <a:ext cx="8428200" cy="58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Como descobrir as coordenadas de a na base D? </a:t>
            </a:r>
            <a:endParaRPr/>
          </a:p>
        </p:txBody>
      </p:sp>
      <p:pic>
        <p:nvPicPr>
          <p:cNvPr id="142" name="Google Shape;142;p16"/>
          <p:cNvPicPr preferRelativeResize="0"/>
          <p:nvPr/>
        </p:nvPicPr>
        <p:blipFill>
          <a:blip r:embed="rId4">
            <a:alphaModFix/>
          </a:blip>
          <a:stretch>
            <a:fillRect/>
          </a:stretch>
        </p:blipFill>
        <p:spPr>
          <a:xfrm>
            <a:off x="986575" y="3098725"/>
            <a:ext cx="7404840" cy="714950"/>
          </a:xfrm>
          <a:prstGeom prst="rect">
            <a:avLst/>
          </a:prstGeom>
          <a:noFill/>
          <a:ln>
            <a:noFill/>
          </a:ln>
        </p:spPr>
      </p:pic>
      <p:pic>
        <p:nvPicPr>
          <p:cNvPr id="143" name="Google Shape;143;p16"/>
          <p:cNvPicPr preferRelativeResize="0"/>
          <p:nvPr/>
        </p:nvPicPr>
        <p:blipFill>
          <a:blip r:embed="rId5">
            <a:alphaModFix/>
          </a:blip>
          <a:stretch>
            <a:fillRect/>
          </a:stretch>
        </p:blipFill>
        <p:spPr>
          <a:xfrm>
            <a:off x="2484575" y="4092125"/>
            <a:ext cx="4408850" cy="704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fade">
                                      <p:cBhvr>
                                        <p:cTn id="12" dur="1000"/>
                                        <p:tgtEl>
                                          <p:spTgt spid="14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2"/>
                                        </p:tgtEl>
                                        <p:attrNameLst>
                                          <p:attrName>style.visibility</p:attrName>
                                        </p:attrNameLst>
                                      </p:cBhvr>
                                      <p:to>
                                        <p:strVal val="visible"/>
                                      </p:to>
                                    </p:set>
                                    <p:anim calcmode="lin" valueType="num">
                                      <p:cBhvr additive="base">
                                        <p:cTn id="17" dur="1000"/>
                                        <p:tgtEl>
                                          <p:spTgt spid="14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fade">
                                      <p:cBhvr>
                                        <p:cTn id="22"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47"/>
        <p:cNvGrpSpPr/>
        <p:nvPr/>
      </p:nvGrpSpPr>
      <p:grpSpPr>
        <a:xfrm>
          <a:off x="0" y="0"/>
          <a:ext cx="0" cy="0"/>
          <a:chOff x="0" y="0"/>
          <a:chExt cx="0" cy="0"/>
        </a:xfrm>
      </p:grpSpPr>
      <p:sp>
        <p:nvSpPr>
          <p:cNvPr id="148" name="Google Shape;148;p17"/>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149" name="Google Shape;149;p17"/>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17</a:t>
            </a:fld>
            <a:endParaRPr/>
          </a:p>
        </p:txBody>
      </p:sp>
      <p:sp>
        <p:nvSpPr>
          <p:cNvPr id="150" name="Google Shape;150;p17"/>
          <p:cNvSpPr/>
          <p:nvPr/>
        </p:nvSpPr>
        <p:spPr>
          <a:xfrm>
            <a:off x="474900" y="1960075"/>
            <a:ext cx="8428200" cy="86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Resolvendo (isole z na primeira equação, y na segunda e substitua na terceira): </a:t>
            </a:r>
            <a:endParaRPr/>
          </a:p>
        </p:txBody>
      </p:sp>
      <p:pic>
        <p:nvPicPr>
          <p:cNvPr id="151" name="Google Shape;151;p17"/>
          <p:cNvPicPr preferRelativeResize="0"/>
          <p:nvPr/>
        </p:nvPicPr>
        <p:blipFill>
          <a:blip r:embed="rId3">
            <a:alphaModFix/>
          </a:blip>
          <a:stretch>
            <a:fillRect/>
          </a:stretch>
        </p:blipFill>
        <p:spPr>
          <a:xfrm>
            <a:off x="547650" y="865100"/>
            <a:ext cx="4408850" cy="704075"/>
          </a:xfrm>
          <a:prstGeom prst="rect">
            <a:avLst/>
          </a:prstGeom>
          <a:noFill/>
          <a:ln>
            <a:noFill/>
          </a:ln>
        </p:spPr>
      </p:pic>
      <p:pic>
        <p:nvPicPr>
          <p:cNvPr id="152" name="Google Shape;152;p17"/>
          <p:cNvPicPr preferRelativeResize="0"/>
          <p:nvPr/>
        </p:nvPicPr>
        <p:blipFill>
          <a:blip r:embed="rId4">
            <a:alphaModFix/>
          </a:blip>
          <a:stretch>
            <a:fillRect/>
          </a:stretch>
        </p:blipFill>
        <p:spPr>
          <a:xfrm>
            <a:off x="5672275" y="474175"/>
            <a:ext cx="2914650" cy="1485900"/>
          </a:xfrm>
          <a:prstGeom prst="rect">
            <a:avLst/>
          </a:prstGeom>
          <a:noFill/>
          <a:ln>
            <a:noFill/>
          </a:ln>
        </p:spPr>
      </p:pic>
      <p:cxnSp>
        <p:nvCxnSpPr>
          <p:cNvPr id="153" name="Google Shape;153;p17"/>
          <p:cNvCxnSpPr/>
          <p:nvPr/>
        </p:nvCxnSpPr>
        <p:spPr>
          <a:xfrm>
            <a:off x="5032700" y="1217138"/>
            <a:ext cx="715800" cy="0"/>
          </a:xfrm>
          <a:prstGeom prst="straightConnector1">
            <a:avLst/>
          </a:prstGeom>
          <a:noFill/>
          <a:ln w="9525" cap="flat" cmpd="sng">
            <a:solidFill>
              <a:schemeClr val="dk1"/>
            </a:solidFill>
            <a:prstDash val="solid"/>
            <a:round/>
            <a:headEnd type="none" w="med" len="med"/>
            <a:tailEnd type="triangle" w="med" len="med"/>
          </a:ln>
        </p:spPr>
      </p:cxnSp>
      <p:pic>
        <p:nvPicPr>
          <p:cNvPr id="154" name="Google Shape;154;p17"/>
          <p:cNvPicPr preferRelativeResize="0"/>
          <p:nvPr/>
        </p:nvPicPr>
        <p:blipFill>
          <a:blip r:embed="rId5">
            <a:alphaModFix/>
          </a:blip>
          <a:stretch>
            <a:fillRect/>
          </a:stretch>
        </p:blipFill>
        <p:spPr>
          <a:xfrm>
            <a:off x="152400" y="2973775"/>
            <a:ext cx="8839201" cy="1130380"/>
          </a:xfrm>
          <a:prstGeom prst="rect">
            <a:avLst/>
          </a:prstGeom>
          <a:noFill/>
          <a:ln>
            <a:noFill/>
          </a:ln>
        </p:spPr>
      </p:pic>
      <p:sp>
        <p:nvSpPr>
          <p:cNvPr id="155" name="Google Shape;155;p17"/>
          <p:cNvSpPr/>
          <p:nvPr/>
        </p:nvSpPr>
        <p:spPr>
          <a:xfrm>
            <a:off x="563400" y="4256550"/>
            <a:ext cx="8428200" cy="86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Essa relação entre as coordenadas das duas bases pode ser descrita por meio de uma multiplicação de matrizes!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 calcmode="lin" valueType="num">
                                      <p:cBhvr additive="base">
                                        <p:cTn id="12" dur="1000"/>
                                        <p:tgtEl>
                                          <p:spTgt spid="154"/>
                                        </p:tgtEl>
                                        <p:attrNameLst>
                                          <p:attrName>ppt_w</p:attrName>
                                        </p:attrNameLst>
                                      </p:cBhvr>
                                      <p:tavLst>
                                        <p:tav tm="0">
                                          <p:val>
                                            <p:strVal val="0"/>
                                          </p:val>
                                        </p:tav>
                                        <p:tav tm="100000">
                                          <p:val>
                                            <p:strVal val="#ppt_w"/>
                                          </p:val>
                                        </p:tav>
                                      </p:tavLst>
                                    </p:anim>
                                    <p:anim calcmode="lin" valueType="num">
                                      <p:cBhvr additive="base">
                                        <p:cTn id="13" dur="1000"/>
                                        <p:tgtEl>
                                          <p:spTgt spid="154"/>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5"/>
                                        </p:tgtEl>
                                        <p:attrNameLst>
                                          <p:attrName>style.visibility</p:attrName>
                                        </p:attrNameLst>
                                      </p:cBhvr>
                                      <p:to>
                                        <p:strVal val="visible"/>
                                      </p:to>
                                    </p:set>
                                    <p:animEffect transition="in" filter="fade">
                                      <p:cBhvr>
                                        <p:cTn id="18"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Google Shape;160;p18"/>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161" name="Google Shape;161;p18"/>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18</a:t>
            </a:fld>
            <a:endParaRPr/>
          </a:p>
        </p:txBody>
      </p:sp>
      <p:pic>
        <p:nvPicPr>
          <p:cNvPr id="162" name="Google Shape;162;p18"/>
          <p:cNvPicPr preferRelativeResize="0"/>
          <p:nvPr/>
        </p:nvPicPr>
        <p:blipFill>
          <a:blip r:embed="rId3">
            <a:alphaModFix/>
          </a:blip>
          <a:stretch>
            <a:fillRect/>
          </a:stretch>
        </p:blipFill>
        <p:spPr>
          <a:xfrm>
            <a:off x="152400" y="781600"/>
            <a:ext cx="8839201" cy="1130380"/>
          </a:xfrm>
          <a:prstGeom prst="rect">
            <a:avLst/>
          </a:prstGeom>
          <a:noFill/>
          <a:ln>
            <a:noFill/>
          </a:ln>
        </p:spPr>
      </p:pic>
      <p:sp>
        <p:nvSpPr>
          <p:cNvPr id="163" name="Google Shape;163;p18"/>
          <p:cNvSpPr/>
          <p:nvPr/>
        </p:nvSpPr>
        <p:spPr>
          <a:xfrm>
            <a:off x="357900" y="3498225"/>
            <a:ext cx="8428200" cy="124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Portanto, a mudança de base é uma </a:t>
            </a:r>
            <a:r>
              <a:rPr lang="pt-BR" sz="2200" b="1">
                <a:solidFill>
                  <a:srgbClr val="B45F06"/>
                </a:solidFill>
                <a:latin typeface="Verdana"/>
                <a:ea typeface="Verdana"/>
                <a:cs typeface="Verdana"/>
                <a:sym typeface="Verdana"/>
              </a:rPr>
              <a:t>transformação linear</a:t>
            </a:r>
            <a:r>
              <a:rPr lang="pt-BR" sz="2200">
                <a:solidFill>
                  <a:schemeClr val="dk1"/>
                </a:solidFill>
                <a:latin typeface="Verdana"/>
                <a:ea typeface="Verdana"/>
                <a:cs typeface="Verdana"/>
                <a:sym typeface="Verdana"/>
              </a:rPr>
              <a:t>! E a matriz M acima é chamada matriz de mudança de base (da base B para a base D).</a:t>
            </a:r>
            <a:endParaRPr/>
          </a:p>
        </p:txBody>
      </p:sp>
      <p:pic>
        <p:nvPicPr>
          <p:cNvPr id="164" name="Google Shape;164;p18"/>
          <p:cNvPicPr preferRelativeResize="0"/>
          <p:nvPr/>
        </p:nvPicPr>
        <p:blipFill>
          <a:blip r:embed="rId4">
            <a:alphaModFix/>
          </a:blip>
          <a:stretch>
            <a:fillRect/>
          </a:stretch>
        </p:blipFill>
        <p:spPr>
          <a:xfrm>
            <a:off x="2226113" y="2004076"/>
            <a:ext cx="5102775" cy="1249650"/>
          </a:xfrm>
          <a:prstGeom prst="rect">
            <a:avLst/>
          </a:prstGeom>
          <a:noFill/>
          <a:ln>
            <a:noFill/>
          </a:ln>
        </p:spPr>
      </p:pic>
      <p:sp>
        <p:nvSpPr>
          <p:cNvPr id="165" name="Google Shape;165;p18"/>
          <p:cNvSpPr/>
          <p:nvPr/>
        </p:nvSpPr>
        <p:spPr>
          <a:xfrm>
            <a:off x="357900" y="4808400"/>
            <a:ext cx="8428200" cy="782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Determinando a inversa M</a:t>
            </a:r>
            <a:r>
              <a:rPr lang="pt-BR" sz="2200" baseline="30000">
                <a:solidFill>
                  <a:schemeClr val="dk1"/>
                </a:solidFill>
                <a:latin typeface="Verdana"/>
                <a:ea typeface="Verdana"/>
                <a:cs typeface="Verdana"/>
                <a:sym typeface="Verdana"/>
              </a:rPr>
              <a:t>-1</a:t>
            </a:r>
            <a:r>
              <a:rPr lang="pt-BR" sz="2200">
                <a:solidFill>
                  <a:schemeClr val="dk1"/>
                </a:solidFill>
                <a:latin typeface="Verdana"/>
                <a:ea typeface="Verdana"/>
                <a:cs typeface="Verdana"/>
                <a:sym typeface="Verdana"/>
              </a:rPr>
              <a:t> da matriz M, obtemos a matriz de mudança da base D para a base B.</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1000"/>
                                        <p:tgtEl>
                                          <p:spTgt spid="164"/>
                                        </p:tgtEl>
                                        <p:attrNameLst>
                                          <p:attrName>ppt_w</p:attrName>
                                        </p:attrNameLst>
                                      </p:cBhvr>
                                      <p:tavLst>
                                        <p:tav tm="0">
                                          <p:val>
                                            <p:strVal val="0"/>
                                          </p:val>
                                        </p:tav>
                                        <p:tav tm="100000">
                                          <p:val>
                                            <p:strVal val="#ppt_w"/>
                                          </p:val>
                                        </p:tav>
                                      </p:tavLst>
                                    </p:anim>
                                    <p:anim calcmode="lin" valueType="num">
                                      <p:cBhvr additive="base">
                                        <p:cTn id="8" dur="1000"/>
                                        <p:tgtEl>
                                          <p:spTgt spid="16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3"/>
                                        </p:tgtEl>
                                        <p:attrNameLst>
                                          <p:attrName>style.visibility</p:attrName>
                                        </p:attrNameLst>
                                      </p:cBhvr>
                                      <p:to>
                                        <p:strVal val="visible"/>
                                      </p:to>
                                    </p:set>
                                    <p:animEffect transition="in" filter="fade">
                                      <p:cBhvr>
                                        <p:cTn id="13" dur="1000"/>
                                        <p:tgtEl>
                                          <p:spTgt spid="1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69"/>
        <p:cNvGrpSpPr/>
        <p:nvPr/>
      </p:nvGrpSpPr>
      <p:grpSpPr>
        <a:xfrm>
          <a:off x="0" y="0"/>
          <a:ext cx="0" cy="0"/>
          <a:chOff x="0" y="0"/>
          <a:chExt cx="0" cy="0"/>
        </a:xfrm>
      </p:grpSpPr>
      <p:sp>
        <p:nvSpPr>
          <p:cNvPr id="170" name="Google Shape;170;p19"/>
          <p:cNvSpPr txBox="1">
            <a:spLocks noGrp="1"/>
          </p:cNvSpPr>
          <p:nvPr>
            <p:ph type="title"/>
          </p:nvPr>
        </p:nvSpPr>
        <p:spPr>
          <a:xfrm>
            <a:off x="84172" y="9506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171" name="Google Shape;171;p19"/>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19</a:t>
            </a:fld>
            <a:endParaRPr/>
          </a:p>
        </p:txBody>
      </p:sp>
      <p:sp>
        <p:nvSpPr>
          <p:cNvPr id="172" name="Google Shape;172;p19"/>
          <p:cNvSpPr/>
          <p:nvPr/>
        </p:nvSpPr>
        <p:spPr>
          <a:xfrm>
            <a:off x="357900" y="2322768"/>
            <a:ext cx="8428200" cy="51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Note que:</a:t>
            </a:r>
            <a:endParaRPr/>
          </a:p>
        </p:txBody>
      </p:sp>
      <p:pic>
        <p:nvPicPr>
          <p:cNvPr id="173" name="Google Shape;173;p19"/>
          <p:cNvPicPr preferRelativeResize="0"/>
          <p:nvPr/>
        </p:nvPicPr>
        <p:blipFill>
          <a:blip r:embed="rId3">
            <a:alphaModFix/>
          </a:blip>
          <a:stretch>
            <a:fillRect/>
          </a:stretch>
        </p:blipFill>
        <p:spPr>
          <a:xfrm>
            <a:off x="2020613" y="727801"/>
            <a:ext cx="5102775" cy="1249650"/>
          </a:xfrm>
          <a:prstGeom prst="rect">
            <a:avLst/>
          </a:prstGeom>
          <a:noFill/>
          <a:ln>
            <a:noFill/>
          </a:ln>
        </p:spPr>
      </p:pic>
      <p:pic>
        <p:nvPicPr>
          <p:cNvPr id="174" name="Google Shape;174;p19"/>
          <p:cNvPicPr preferRelativeResize="0"/>
          <p:nvPr/>
        </p:nvPicPr>
        <p:blipFill>
          <a:blip r:embed="rId4">
            <a:alphaModFix/>
          </a:blip>
          <a:stretch>
            <a:fillRect/>
          </a:stretch>
        </p:blipFill>
        <p:spPr>
          <a:xfrm>
            <a:off x="2020625" y="2190175"/>
            <a:ext cx="4935060" cy="1244432"/>
          </a:xfrm>
          <a:prstGeom prst="rect">
            <a:avLst/>
          </a:prstGeom>
          <a:noFill/>
          <a:ln>
            <a:noFill/>
          </a:ln>
        </p:spPr>
      </p:pic>
      <p:sp>
        <p:nvSpPr>
          <p:cNvPr id="175" name="Google Shape;175;p19"/>
          <p:cNvSpPr/>
          <p:nvPr/>
        </p:nvSpPr>
        <p:spPr>
          <a:xfrm>
            <a:off x="3302125" y="554425"/>
            <a:ext cx="765600" cy="16065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 name="Google Shape;176;p19"/>
          <p:cNvPicPr preferRelativeResize="0"/>
          <p:nvPr/>
        </p:nvPicPr>
        <p:blipFill>
          <a:blip r:embed="rId5">
            <a:alphaModFix/>
          </a:blip>
          <a:stretch>
            <a:fillRect/>
          </a:stretch>
        </p:blipFill>
        <p:spPr>
          <a:xfrm>
            <a:off x="2020352" y="3358400"/>
            <a:ext cx="4935600" cy="1228496"/>
          </a:xfrm>
          <a:prstGeom prst="rect">
            <a:avLst/>
          </a:prstGeom>
          <a:noFill/>
          <a:ln>
            <a:noFill/>
          </a:ln>
        </p:spPr>
      </p:pic>
      <p:sp>
        <p:nvSpPr>
          <p:cNvPr id="177" name="Google Shape;177;p19"/>
          <p:cNvSpPr/>
          <p:nvPr/>
        </p:nvSpPr>
        <p:spPr>
          <a:xfrm>
            <a:off x="4265325" y="554425"/>
            <a:ext cx="765600" cy="16065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 name="Google Shape;178;p19"/>
          <p:cNvPicPr preferRelativeResize="0"/>
          <p:nvPr/>
        </p:nvPicPr>
        <p:blipFill>
          <a:blip r:embed="rId6">
            <a:alphaModFix/>
          </a:blip>
          <a:stretch>
            <a:fillRect/>
          </a:stretch>
        </p:blipFill>
        <p:spPr>
          <a:xfrm>
            <a:off x="1936775" y="4550486"/>
            <a:ext cx="5102751" cy="1182765"/>
          </a:xfrm>
          <a:prstGeom prst="rect">
            <a:avLst/>
          </a:prstGeom>
          <a:noFill/>
          <a:ln>
            <a:noFill/>
          </a:ln>
        </p:spPr>
      </p:pic>
      <p:sp>
        <p:nvSpPr>
          <p:cNvPr id="179" name="Google Shape;179;p19"/>
          <p:cNvSpPr/>
          <p:nvPr/>
        </p:nvSpPr>
        <p:spPr>
          <a:xfrm>
            <a:off x="5228525" y="554425"/>
            <a:ext cx="765600" cy="1606500"/>
          </a:xfrm>
          <a:prstGeom prst="ellipse">
            <a:avLst/>
          </a:prstGeom>
          <a:noFill/>
          <a:ln w="28575" cap="flat" cmpd="sng">
            <a:solidFill>
              <a:srgbClr val="008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10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animEffect transition="in" filter="fade">
                                      <p:cBhvr>
                                        <p:cTn id="17" dur="1000"/>
                                        <p:tgtEl>
                                          <p:spTgt spid="1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1000"/>
                                        <p:tgtEl>
                                          <p:spTgt spid="1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fade">
                                      <p:cBhvr>
                                        <p:cTn id="27" dur="1000"/>
                                        <p:tgtEl>
                                          <p:spTgt spid="1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8"/>
                                        </p:tgtEl>
                                        <p:attrNameLst>
                                          <p:attrName>style.visibility</p:attrName>
                                        </p:attrNameLst>
                                      </p:cBhvr>
                                      <p:to>
                                        <p:strVal val="visible"/>
                                      </p:to>
                                    </p:set>
                                    <p:animEffect transition="in" filter="fade">
                                      <p:cBhvr>
                                        <p:cTn id="32" dur="1000"/>
                                        <p:tgtEl>
                                          <p:spTgt spid="1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9"/>
                                        </p:tgtEl>
                                        <p:attrNameLst>
                                          <p:attrName>style.visibility</p:attrName>
                                        </p:attrNameLst>
                                      </p:cBhvr>
                                      <p:to>
                                        <p:strVal val="visible"/>
                                      </p:to>
                                    </p:set>
                                    <p:animEffect transition="in" filter="fade">
                                      <p:cBhvr>
                                        <p:cTn id="37"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1"/>
          <p:cNvSpPr txBox="1">
            <a:spLocks noGrp="1"/>
          </p:cNvSpPr>
          <p:nvPr>
            <p:ph type="title"/>
          </p:nvPr>
        </p:nvSpPr>
        <p:spPr>
          <a:xfrm>
            <a:off x="84172" y="2661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sz="2567"/>
              <a:t>Momentos que Mudaram o Cinema: Jurassic Park</a:t>
            </a:r>
            <a:endParaRPr sz="2567"/>
          </a:p>
        </p:txBody>
      </p:sp>
      <p:sp>
        <p:nvSpPr>
          <p:cNvPr id="181" name="Google Shape;181;p21"/>
          <p:cNvSpPr txBox="1">
            <a:spLocks noGrp="1"/>
          </p:cNvSpPr>
          <p:nvPr>
            <p:ph type="body" idx="1"/>
          </p:nvPr>
        </p:nvSpPr>
        <p:spPr>
          <a:xfrm>
            <a:off x="390548" y="4846948"/>
            <a:ext cx="8428200" cy="6405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ct val="100000"/>
              <a:buNone/>
            </a:pPr>
            <a:r>
              <a:rPr lang="pt-BR" sz="1600" b="1"/>
              <a:t>Moments That Changed The Movies: Jurassic Park  </a:t>
            </a:r>
            <a:r>
              <a:rPr lang="pt-BR" sz="1600" b="1" u="sng">
                <a:solidFill>
                  <a:schemeClr val="hlink"/>
                </a:solidFill>
                <a:hlinkClick r:id="rId3"/>
              </a:rPr>
              <a:t>https://www.youtube.com/watch?v=KWsbcBvYqN8</a:t>
            </a:r>
            <a:r>
              <a:rPr lang="pt-BR" sz="1600" b="1"/>
              <a:t>  </a:t>
            </a:r>
            <a:endParaRPr sz="1600"/>
          </a:p>
          <a:p>
            <a:pPr marL="0" lvl="0" indent="0" algn="ctr" rtl="0">
              <a:spcBef>
                <a:spcPts val="320"/>
              </a:spcBef>
              <a:spcAft>
                <a:spcPts val="0"/>
              </a:spcAft>
              <a:buClr>
                <a:schemeClr val="dk1"/>
              </a:buClr>
              <a:buSzPct val="100000"/>
              <a:buNone/>
            </a:pPr>
            <a:endParaRPr sz="1600"/>
          </a:p>
        </p:txBody>
      </p:sp>
      <p:sp>
        <p:nvSpPr>
          <p:cNvPr id="182" name="Google Shape;182;p21"/>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a:t>
            </a:fld>
            <a:endParaRPr/>
          </a:p>
        </p:txBody>
      </p:sp>
      <p:pic>
        <p:nvPicPr>
          <p:cNvPr id="183" name="Google Shape;183;p21" descr="A look back at Jurassic Park, the groundbreaking decision to create digital dinosaurs, and the impact it had on the future of movies.&#10;&#10;See more Academy Originals: http://youtube.com/AcademyOriginals&#10;&#10;Follow The Academy:&#10;&#10;http://Twitter.com/TheAcademy&#10;http://Facebook.com/TheAcademy&#10;&#10;-TERMINATOR 2: JUDGMENT DAY Courtesy of Studiocanal&#10;-THE ABYSS and LIFE OF PI Courtesy of Twentieth Century Fox. &#10;-JURASSIC PARK Courtesy of Steven Spielberg, Amblin Entertainment, and Universal Studios Film Licensing LLC&#10;-ONE MILLION YEARS B.C. and TWISTER Courtesy of Warner Bros. Entertainment Inc.&#10;&#10;All rights reserved." title="Moments That Changed The Movies: Jurassic Park">
            <a:hlinkClick r:id="rId4"/>
          </p:cNvPr>
          <p:cNvPicPr preferRelativeResize="0"/>
          <p:nvPr/>
        </p:nvPicPr>
        <p:blipFill>
          <a:blip r:embed="rId5">
            <a:alphaModFix/>
          </a:blip>
          <a:stretch>
            <a:fillRect/>
          </a:stretch>
        </p:blipFill>
        <p:spPr>
          <a:xfrm>
            <a:off x="1992063" y="879549"/>
            <a:ext cx="5159867" cy="386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183"/>
        <p:cNvGrpSpPr/>
        <p:nvPr/>
      </p:nvGrpSpPr>
      <p:grpSpPr>
        <a:xfrm>
          <a:off x="0" y="0"/>
          <a:ext cx="0" cy="0"/>
          <a:chOff x="0" y="0"/>
          <a:chExt cx="0" cy="0"/>
        </a:xfrm>
      </p:grpSpPr>
      <p:sp>
        <p:nvSpPr>
          <p:cNvPr id="184" name="Google Shape;184;p20"/>
          <p:cNvSpPr txBox="1">
            <a:spLocks noGrp="1"/>
          </p:cNvSpPr>
          <p:nvPr>
            <p:ph type="title"/>
          </p:nvPr>
        </p:nvSpPr>
        <p:spPr>
          <a:xfrm>
            <a:off x="84172" y="9506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185" name="Google Shape;185;p20"/>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20</a:t>
            </a:fld>
            <a:endParaRPr/>
          </a:p>
        </p:txBody>
      </p:sp>
      <p:sp>
        <p:nvSpPr>
          <p:cNvPr id="186" name="Google Shape;186;p20"/>
          <p:cNvSpPr/>
          <p:nvPr/>
        </p:nvSpPr>
        <p:spPr>
          <a:xfrm>
            <a:off x="357900" y="765525"/>
            <a:ext cx="8428200" cy="124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Assim, para obter a matriz de mudança da base B para a base D, basta escrever cada vetor de B como combinação linear dos vetores da base D.</a:t>
            </a:r>
            <a:endParaRPr/>
          </a:p>
        </p:txBody>
      </p:sp>
      <p:pic>
        <p:nvPicPr>
          <p:cNvPr id="187" name="Google Shape;187;p20"/>
          <p:cNvPicPr preferRelativeResize="0"/>
          <p:nvPr/>
        </p:nvPicPr>
        <p:blipFill>
          <a:blip r:embed="rId3">
            <a:alphaModFix/>
          </a:blip>
          <a:stretch>
            <a:fillRect/>
          </a:stretch>
        </p:blipFill>
        <p:spPr>
          <a:xfrm>
            <a:off x="357898" y="2260537"/>
            <a:ext cx="2960325" cy="2904975"/>
          </a:xfrm>
          <a:prstGeom prst="rect">
            <a:avLst/>
          </a:prstGeom>
          <a:noFill/>
          <a:ln>
            <a:noFill/>
          </a:ln>
        </p:spPr>
      </p:pic>
      <p:cxnSp>
        <p:nvCxnSpPr>
          <p:cNvPr id="188" name="Google Shape;188;p20"/>
          <p:cNvCxnSpPr/>
          <p:nvPr/>
        </p:nvCxnSpPr>
        <p:spPr>
          <a:xfrm>
            <a:off x="3546824" y="3713025"/>
            <a:ext cx="795900" cy="10500"/>
          </a:xfrm>
          <a:prstGeom prst="straightConnector1">
            <a:avLst/>
          </a:prstGeom>
          <a:noFill/>
          <a:ln w="9525" cap="flat" cmpd="sng">
            <a:solidFill>
              <a:schemeClr val="dk2"/>
            </a:solidFill>
            <a:prstDash val="solid"/>
            <a:round/>
            <a:headEnd type="none" w="med" len="med"/>
            <a:tailEnd type="triangle" w="med" len="med"/>
          </a:ln>
        </p:spPr>
      </p:cxnSp>
      <p:pic>
        <p:nvPicPr>
          <p:cNvPr id="189" name="Google Shape;189;p20"/>
          <p:cNvPicPr preferRelativeResize="0"/>
          <p:nvPr/>
        </p:nvPicPr>
        <p:blipFill>
          <a:blip r:embed="rId4">
            <a:alphaModFix/>
          </a:blip>
          <a:stretch>
            <a:fillRect/>
          </a:stretch>
        </p:blipFill>
        <p:spPr>
          <a:xfrm>
            <a:off x="4804125" y="3136138"/>
            <a:ext cx="3981976" cy="115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1000"/>
                                        <p:tgtEl>
                                          <p:spTgt spid="1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fade">
                                      <p:cBhvr>
                                        <p:cTn id="17"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93"/>
        <p:cNvGrpSpPr/>
        <p:nvPr/>
      </p:nvGrpSpPr>
      <p:grpSpPr>
        <a:xfrm>
          <a:off x="0" y="0"/>
          <a:ext cx="0" cy="0"/>
          <a:chOff x="0" y="0"/>
          <a:chExt cx="0" cy="0"/>
        </a:xfrm>
      </p:grpSpPr>
      <p:sp>
        <p:nvSpPr>
          <p:cNvPr id="194" name="Google Shape;194;p21"/>
          <p:cNvSpPr txBox="1">
            <a:spLocks noGrp="1"/>
          </p:cNvSpPr>
          <p:nvPr>
            <p:ph type="title"/>
          </p:nvPr>
        </p:nvSpPr>
        <p:spPr>
          <a:xfrm>
            <a:off x="84172" y="9506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195" name="Google Shape;195;p21"/>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21</a:t>
            </a:fld>
            <a:endParaRPr/>
          </a:p>
        </p:txBody>
      </p:sp>
      <p:sp>
        <p:nvSpPr>
          <p:cNvPr id="196" name="Google Shape;196;p21"/>
          <p:cNvSpPr/>
          <p:nvPr/>
        </p:nvSpPr>
        <p:spPr>
          <a:xfrm>
            <a:off x="357900" y="765525"/>
            <a:ext cx="8428200" cy="84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b="1">
                <a:solidFill>
                  <a:schemeClr val="dk1"/>
                </a:solidFill>
                <a:latin typeface="Verdana"/>
                <a:ea typeface="Verdana"/>
                <a:cs typeface="Verdana"/>
                <a:sym typeface="Verdana"/>
              </a:rPr>
              <a:t>Exemplo:</a:t>
            </a:r>
            <a:r>
              <a:rPr lang="pt-BR" sz="2200">
                <a:solidFill>
                  <a:schemeClr val="dk1"/>
                </a:solidFill>
                <a:latin typeface="Verdana"/>
                <a:ea typeface="Verdana"/>
                <a:cs typeface="Verdana"/>
                <a:sym typeface="Verdana"/>
              </a:rPr>
              <a:t> quais as coordenadas do vetor b = 4i + 6j - 2k na base D?</a:t>
            </a:r>
            <a:endParaRPr/>
          </a:p>
        </p:txBody>
      </p:sp>
      <p:pic>
        <p:nvPicPr>
          <p:cNvPr id="197" name="Google Shape;197;p21"/>
          <p:cNvPicPr preferRelativeResize="0"/>
          <p:nvPr/>
        </p:nvPicPr>
        <p:blipFill>
          <a:blip r:embed="rId3">
            <a:alphaModFix/>
          </a:blip>
          <a:stretch>
            <a:fillRect/>
          </a:stretch>
        </p:blipFill>
        <p:spPr>
          <a:xfrm>
            <a:off x="1996975" y="1761175"/>
            <a:ext cx="5024001" cy="1200800"/>
          </a:xfrm>
          <a:prstGeom prst="rect">
            <a:avLst/>
          </a:prstGeom>
          <a:noFill/>
          <a:ln>
            <a:noFill/>
          </a:ln>
        </p:spPr>
      </p:pic>
      <p:sp>
        <p:nvSpPr>
          <p:cNvPr id="198" name="Google Shape;198;p21"/>
          <p:cNvSpPr/>
          <p:nvPr/>
        </p:nvSpPr>
        <p:spPr>
          <a:xfrm>
            <a:off x="474900" y="3328250"/>
            <a:ext cx="8428200" cy="129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Logo, 4i + 6j - 2k = 6u + 0v - 2w, ou seja,</a:t>
            </a:r>
            <a:endParaRPr sz="2200">
              <a:solidFill>
                <a:schemeClr val="dk1"/>
              </a:solidFill>
              <a:latin typeface="Verdana"/>
              <a:ea typeface="Verdana"/>
              <a:cs typeface="Verdana"/>
              <a:sym typeface="Verdana"/>
            </a:endParaRPr>
          </a:p>
          <a:p>
            <a:pPr marL="0" marR="0" lvl="0" indent="0" algn="l" rtl="0">
              <a:spcBef>
                <a:spcPts val="0"/>
              </a:spcBef>
              <a:spcAft>
                <a:spcPts val="0"/>
              </a:spcAft>
              <a:buNone/>
            </a:pPr>
            <a:endParaRPr sz="2200">
              <a:solidFill>
                <a:schemeClr val="dk1"/>
              </a:solidFill>
              <a:latin typeface="Verdana"/>
              <a:ea typeface="Verdana"/>
              <a:cs typeface="Verdana"/>
              <a:sym typeface="Verdana"/>
            </a:endParaRPr>
          </a:p>
          <a:p>
            <a:pPr marL="0" marR="0" lvl="0" indent="0" algn="ctr" rtl="0">
              <a:spcBef>
                <a:spcPts val="0"/>
              </a:spcBef>
              <a:spcAft>
                <a:spcPts val="0"/>
              </a:spcAft>
              <a:buNone/>
            </a:pPr>
            <a:r>
              <a:rPr lang="pt-BR" sz="2200">
                <a:solidFill>
                  <a:schemeClr val="dk1"/>
                </a:solidFill>
                <a:latin typeface="Verdana"/>
                <a:ea typeface="Verdana"/>
                <a:cs typeface="Verdana"/>
                <a:sym typeface="Verdana"/>
              </a:rPr>
              <a:t> b = (4, 6, -2)</a:t>
            </a:r>
            <a:r>
              <a:rPr lang="pt-BR" sz="2200" baseline="-25000">
                <a:solidFill>
                  <a:schemeClr val="dk1"/>
                </a:solidFill>
                <a:latin typeface="Verdana"/>
                <a:ea typeface="Verdana"/>
                <a:cs typeface="Verdana"/>
                <a:sym typeface="Verdana"/>
              </a:rPr>
              <a:t>B</a:t>
            </a:r>
            <a:r>
              <a:rPr lang="pt-BR" sz="2200">
                <a:solidFill>
                  <a:schemeClr val="dk1"/>
                </a:solidFill>
                <a:latin typeface="Verdana"/>
                <a:ea typeface="Verdana"/>
                <a:cs typeface="Verdana"/>
                <a:sym typeface="Verdana"/>
              </a:rPr>
              <a:t> = (6, 0, -2)</a:t>
            </a:r>
            <a:r>
              <a:rPr lang="pt-BR" sz="2200" baseline="-25000">
                <a:solidFill>
                  <a:schemeClr val="dk1"/>
                </a:solidFill>
                <a:latin typeface="Verdana"/>
                <a:ea typeface="Verdana"/>
                <a:cs typeface="Verdana"/>
                <a:sym typeface="Verdana"/>
              </a:rPr>
              <a:t>D</a:t>
            </a:r>
            <a:endParaRPr baseline="-25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additive="base">
                                        <p:cTn id="7" dur="1000"/>
                                        <p:tgtEl>
                                          <p:spTgt spid="19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02"/>
        <p:cNvGrpSpPr/>
        <p:nvPr/>
      </p:nvGrpSpPr>
      <p:grpSpPr>
        <a:xfrm>
          <a:off x="0" y="0"/>
          <a:ext cx="0" cy="0"/>
          <a:chOff x="0" y="0"/>
          <a:chExt cx="0" cy="0"/>
        </a:xfrm>
      </p:grpSpPr>
      <p:sp>
        <p:nvSpPr>
          <p:cNvPr id="203" name="Google Shape;203;p22"/>
          <p:cNvSpPr txBox="1">
            <a:spLocks noGrp="1"/>
          </p:cNvSpPr>
          <p:nvPr>
            <p:ph type="title"/>
          </p:nvPr>
        </p:nvSpPr>
        <p:spPr>
          <a:xfrm>
            <a:off x="84172" y="9506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Sistema de Coordenadas</a:t>
            </a:r>
            <a:endParaRPr/>
          </a:p>
        </p:txBody>
      </p:sp>
      <p:sp>
        <p:nvSpPr>
          <p:cNvPr id="204" name="Google Shape;204;p22"/>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22</a:t>
            </a:fld>
            <a:endParaRPr/>
          </a:p>
        </p:txBody>
      </p:sp>
      <p:sp>
        <p:nvSpPr>
          <p:cNvPr id="205" name="Google Shape;205;p22"/>
          <p:cNvSpPr/>
          <p:nvPr/>
        </p:nvSpPr>
        <p:spPr>
          <a:xfrm>
            <a:off x="357900" y="885575"/>
            <a:ext cx="8428200" cy="123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b="1">
                <a:solidFill>
                  <a:schemeClr val="dk1"/>
                </a:solidFill>
                <a:latin typeface="Verdana"/>
                <a:ea typeface="Verdana"/>
                <a:cs typeface="Verdana"/>
                <a:sym typeface="Verdana"/>
              </a:rPr>
              <a:t>Importante:</a:t>
            </a:r>
            <a:r>
              <a:rPr lang="pt-BR" sz="2200">
                <a:solidFill>
                  <a:schemeClr val="dk1"/>
                </a:solidFill>
                <a:latin typeface="Verdana"/>
                <a:ea typeface="Verdana"/>
                <a:cs typeface="Verdana"/>
                <a:sym typeface="Verdana"/>
              </a:rPr>
              <a:t> usando uma base, conseguimos representar todos os vetores do espaço.</a:t>
            </a:r>
            <a:endParaRPr sz="2200">
              <a:solidFill>
                <a:schemeClr val="dk1"/>
              </a:solidFill>
              <a:latin typeface="Verdana"/>
              <a:ea typeface="Verdana"/>
              <a:cs typeface="Verdana"/>
              <a:sym typeface="Verdana"/>
            </a:endParaRPr>
          </a:p>
          <a:p>
            <a:pPr marL="0" marR="0" lvl="0" indent="0" algn="l" rtl="0">
              <a:spcBef>
                <a:spcPts val="0"/>
              </a:spcBef>
              <a:spcAft>
                <a:spcPts val="0"/>
              </a:spcAft>
              <a:buNone/>
            </a:pPr>
            <a:r>
              <a:rPr lang="pt-BR" sz="2200">
                <a:solidFill>
                  <a:schemeClr val="dk1"/>
                </a:solidFill>
                <a:latin typeface="Verdana"/>
                <a:ea typeface="Verdana"/>
                <a:cs typeface="Verdana"/>
                <a:sym typeface="Verdana"/>
              </a:rPr>
              <a:t>E como representamos os pontos do espaço?</a:t>
            </a:r>
            <a:endParaRPr sz="2200">
              <a:solidFill>
                <a:schemeClr val="dk1"/>
              </a:solidFill>
              <a:latin typeface="Verdana"/>
              <a:ea typeface="Verdana"/>
              <a:cs typeface="Verdana"/>
              <a:sym typeface="Verdana"/>
            </a:endParaRPr>
          </a:p>
        </p:txBody>
      </p:sp>
      <p:sp>
        <p:nvSpPr>
          <p:cNvPr id="206" name="Google Shape;206;p22"/>
          <p:cNvSpPr/>
          <p:nvPr/>
        </p:nvSpPr>
        <p:spPr>
          <a:xfrm>
            <a:off x="474900" y="2399675"/>
            <a:ext cx="8428200" cy="129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É preciso definir um ponto como origem. Assim, a união de um ponto O com uma base B, representada pelo par (O,B), é chamada de </a:t>
            </a:r>
            <a:r>
              <a:rPr lang="pt-BR" sz="2200" b="1">
                <a:solidFill>
                  <a:srgbClr val="6AA84F"/>
                </a:solidFill>
                <a:latin typeface="Verdana"/>
                <a:ea typeface="Verdana"/>
                <a:cs typeface="Verdana"/>
                <a:sym typeface="Verdana"/>
              </a:rPr>
              <a:t>sistema de coordenadas</a:t>
            </a:r>
            <a:r>
              <a:rPr lang="pt-BR" sz="2200">
                <a:solidFill>
                  <a:schemeClr val="dk1"/>
                </a:solidFill>
                <a:latin typeface="Verdana"/>
                <a:ea typeface="Verdana"/>
                <a:cs typeface="Verdana"/>
                <a:sym typeface="Verdana"/>
              </a:rPr>
              <a:t>.</a:t>
            </a:r>
            <a:endParaRPr sz="2200">
              <a:solidFill>
                <a:schemeClr val="dk1"/>
              </a:solidFill>
              <a:latin typeface="Verdana"/>
              <a:ea typeface="Verdana"/>
              <a:cs typeface="Verdana"/>
              <a:sym typeface="Verdana"/>
            </a:endParaRPr>
          </a:p>
          <a:p>
            <a:pPr marL="0" marR="0" lvl="0" indent="0" algn="l" rtl="0">
              <a:spcBef>
                <a:spcPts val="0"/>
              </a:spcBef>
              <a:spcAft>
                <a:spcPts val="0"/>
              </a:spcAft>
              <a:buNone/>
            </a:pPr>
            <a:endParaRPr sz="2200">
              <a:solidFill>
                <a:schemeClr val="dk1"/>
              </a:solidFill>
              <a:latin typeface="Verdana"/>
              <a:ea typeface="Verdana"/>
              <a:cs typeface="Verdana"/>
              <a:sym typeface="Verdana"/>
            </a:endParaRPr>
          </a:p>
          <a:p>
            <a:pPr marL="0" marR="0" lvl="0" indent="0" algn="ctr" rtl="0">
              <a:spcBef>
                <a:spcPts val="0"/>
              </a:spcBef>
              <a:spcAft>
                <a:spcPts val="0"/>
              </a:spcAft>
              <a:buNone/>
            </a:pPr>
            <a:endParaRPr baseline="-25000"/>
          </a:p>
        </p:txBody>
      </p:sp>
      <p:sp>
        <p:nvSpPr>
          <p:cNvPr id="207" name="Google Shape;207;p22"/>
          <p:cNvSpPr/>
          <p:nvPr/>
        </p:nvSpPr>
        <p:spPr>
          <a:xfrm>
            <a:off x="357900" y="3905200"/>
            <a:ext cx="8634900" cy="150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a:solidFill>
                  <a:schemeClr val="dk1"/>
                </a:solidFill>
                <a:latin typeface="Verdana"/>
                <a:ea typeface="Verdana"/>
                <a:cs typeface="Verdana"/>
                <a:sym typeface="Verdana"/>
              </a:rPr>
              <a:t>Para realizar uma mudança de um sistema de coordenadas (O,B) para outro (O',B'), basta aplicar a translação que leva O' a O e, em seguida, utilizar a matriz de mudança da base B para B'.</a:t>
            </a:r>
            <a:endParaRPr sz="2200">
              <a:solidFill>
                <a:schemeClr val="dk1"/>
              </a:solidFill>
              <a:latin typeface="Verdana"/>
              <a:ea typeface="Verdana"/>
              <a:cs typeface="Verdana"/>
              <a:sym typeface="Verdana"/>
            </a:endParaRPr>
          </a:p>
          <a:p>
            <a:pPr marL="0" marR="0" lvl="0" indent="0" algn="l" rtl="0">
              <a:spcBef>
                <a:spcPts val="0"/>
              </a:spcBef>
              <a:spcAft>
                <a:spcPts val="0"/>
              </a:spcAft>
              <a:buNone/>
            </a:pPr>
            <a:endParaRPr sz="2200">
              <a:solidFill>
                <a:schemeClr val="dk1"/>
              </a:solidFill>
              <a:latin typeface="Verdana"/>
              <a:ea typeface="Verdana"/>
              <a:cs typeface="Verdana"/>
              <a:sym typeface="Verdana"/>
            </a:endParaRPr>
          </a:p>
          <a:p>
            <a:pPr marL="0" marR="0" lvl="0" indent="0" algn="ctr" rtl="0">
              <a:spcBef>
                <a:spcPts val="0"/>
              </a:spcBef>
              <a:spcAft>
                <a:spcPts val="0"/>
              </a:spcAft>
              <a:buNone/>
            </a:pPr>
            <a:endParaRPr baseline="-25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fade">
                                      <p:cBhvr>
                                        <p:cTn id="12" dur="10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DE07C-E475-8F80-343E-813820006827}"/>
              </a:ext>
            </a:extLst>
          </p:cNvPr>
          <p:cNvSpPr>
            <a:spLocks noGrp="1"/>
          </p:cNvSpPr>
          <p:nvPr>
            <p:ph type="title"/>
          </p:nvPr>
        </p:nvSpPr>
        <p:spPr/>
        <p:txBody>
          <a:bodyPr/>
          <a:lstStyle/>
          <a:p>
            <a:r>
              <a:rPr lang="pt-BR" dirty="0"/>
              <a:t>Exemplo para pensar</a:t>
            </a:r>
          </a:p>
        </p:txBody>
      </p:sp>
      <p:sp>
        <p:nvSpPr>
          <p:cNvPr id="3" name="Text Placeholder 2">
            <a:extLst>
              <a:ext uri="{FF2B5EF4-FFF2-40B4-BE49-F238E27FC236}">
                <a16:creationId xmlns:a16="http://schemas.microsoft.com/office/drawing/2014/main" id="{02D15B9B-21E5-B8D2-7E1D-83AB70DA1A0C}"/>
              </a:ext>
            </a:extLst>
          </p:cNvPr>
          <p:cNvSpPr>
            <a:spLocks noGrp="1"/>
          </p:cNvSpPr>
          <p:nvPr>
            <p:ph type="body" idx="1"/>
          </p:nvPr>
        </p:nvSpPr>
        <p:spPr/>
        <p:txBody>
          <a:bodyPr/>
          <a:lstStyle/>
          <a:p>
            <a:r>
              <a:rPr lang="pt-BR" dirty="0"/>
              <a:t>Quero pegar esse adesivo e reposicioná-lo em outra forma e local da minha parede.</a:t>
            </a:r>
          </a:p>
        </p:txBody>
      </p:sp>
      <p:sp>
        <p:nvSpPr>
          <p:cNvPr id="4" name="Slide Number Placeholder 3">
            <a:extLst>
              <a:ext uri="{FF2B5EF4-FFF2-40B4-BE49-F238E27FC236}">
                <a16:creationId xmlns:a16="http://schemas.microsoft.com/office/drawing/2014/main" id="{06E5F407-A8C4-B7DA-CB67-A6834C6678D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23</a:t>
            </a:fld>
            <a:endParaRPr lang="pt-BR"/>
          </a:p>
        </p:txBody>
      </p:sp>
      <p:pic>
        <p:nvPicPr>
          <p:cNvPr id="6" name="Picture 5">
            <a:extLst>
              <a:ext uri="{FF2B5EF4-FFF2-40B4-BE49-F238E27FC236}">
                <a16:creationId xmlns:a16="http://schemas.microsoft.com/office/drawing/2014/main" id="{17C9C3D5-A844-CB29-BFA1-17F12DDF26F5}"/>
              </a:ext>
            </a:extLst>
          </p:cNvPr>
          <p:cNvPicPr>
            <a:picLocks noChangeAspect="1"/>
          </p:cNvPicPr>
          <p:nvPr/>
        </p:nvPicPr>
        <p:blipFill>
          <a:blip r:embed="rId3"/>
          <a:stretch>
            <a:fillRect/>
          </a:stretch>
        </p:blipFill>
        <p:spPr>
          <a:xfrm>
            <a:off x="617555" y="1783079"/>
            <a:ext cx="3298465" cy="3298465"/>
          </a:xfrm>
          <a:prstGeom prst="rect">
            <a:avLst/>
          </a:prstGeom>
        </p:spPr>
      </p:pic>
      <p:cxnSp>
        <p:nvCxnSpPr>
          <p:cNvPr id="8" name="Straight Arrow Connector 7">
            <a:extLst>
              <a:ext uri="{FF2B5EF4-FFF2-40B4-BE49-F238E27FC236}">
                <a16:creationId xmlns:a16="http://schemas.microsoft.com/office/drawing/2014/main" id="{E43392C5-4F85-A30E-555D-6491523D7BF1}"/>
              </a:ext>
            </a:extLst>
          </p:cNvPr>
          <p:cNvCxnSpPr>
            <a:stCxn id="6" idx="2"/>
            <a:endCxn id="6" idx="0"/>
          </p:cNvCxnSpPr>
          <p:nvPr/>
        </p:nvCxnSpPr>
        <p:spPr>
          <a:xfrm flipV="1">
            <a:off x="2266788" y="1783079"/>
            <a:ext cx="0" cy="3298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7D93CBA-1385-003C-1525-5567FAD2EA2C}"/>
              </a:ext>
            </a:extLst>
          </p:cNvPr>
          <p:cNvCxnSpPr>
            <a:cxnSpLocks/>
            <a:stCxn id="6" idx="1"/>
            <a:endCxn id="6" idx="3"/>
          </p:cNvCxnSpPr>
          <p:nvPr/>
        </p:nvCxnSpPr>
        <p:spPr>
          <a:xfrm>
            <a:off x="617555" y="3432312"/>
            <a:ext cx="32984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Colorful colibri | Free SVG">
            <a:extLst>
              <a:ext uri="{FF2B5EF4-FFF2-40B4-BE49-F238E27FC236}">
                <a16:creationId xmlns:a16="http://schemas.microsoft.com/office/drawing/2014/main" id="{8884A0CA-7FB0-5DC2-5C07-2EF8F24B5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075" y="2813040"/>
            <a:ext cx="610127" cy="6101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D556784-3F1E-3F72-E6FA-7C4F0B156793}"/>
              </a:ext>
            </a:extLst>
          </p:cNvPr>
          <p:cNvPicPr>
            <a:picLocks noChangeAspect="1"/>
          </p:cNvPicPr>
          <p:nvPr/>
        </p:nvPicPr>
        <p:blipFill>
          <a:blip r:embed="rId3"/>
          <a:stretch>
            <a:fillRect/>
          </a:stretch>
        </p:blipFill>
        <p:spPr>
          <a:xfrm>
            <a:off x="5213939" y="1783079"/>
            <a:ext cx="3298465" cy="3298465"/>
          </a:xfrm>
          <a:prstGeom prst="rect">
            <a:avLst/>
          </a:prstGeom>
        </p:spPr>
      </p:pic>
      <p:cxnSp>
        <p:nvCxnSpPr>
          <p:cNvPr id="13" name="Straight Arrow Connector 12">
            <a:extLst>
              <a:ext uri="{FF2B5EF4-FFF2-40B4-BE49-F238E27FC236}">
                <a16:creationId xmlns:a16="http://schemas.microsoft.com/office/drawing/2014/main" id="{06F7AD9D-4F8E-F000-349D-5B730FD3E9FB}"/>
              </a:ext>
            </a:extLst>
          </p:cNvPr>
          <p:cNvCxnSpPr>
            <a:stCxn id="12" idx="2"/>
            <a:endCxn id="12" idx="0"/>
          </p:cNvCxnSpPr>
          <p:nvPr/>
        </p:nvCxnSpPr>
        <p:spPr>
          <a:xfrm flipV="1">
            <a:off x="6863172" y="1783079"/>
            <a:ext cx="0" cy="3298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731B3C-916E-9551-A45E-8490B0EEA7D8}"/>
              </a:ext>
            </a:extLst>
          </p:cNvPr>
          <p:cNvCxnSpPr>
            <a:cxnSpLocks/>
            <a:stCxn id="12" idx="1"/>
            <a:endCxn id="12" idx="3"/>
          </p:cNvCxnSpPr>
          <p:nvPr/>
        </p:nvCxnSpPr>
        <p:spPr>
          <a:xfrm>
            <a:off x="5213939" y="3432312"/>
            <a:ext cx="32984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56682A-60CE-F6E6-2D48-0B8921A60F1E}"/>
              </a:ext>
            </a:extLst>
          </p:cNvPr>
          <p:cNvCxnSpPr>
            <a:cxnSpLocks/>
          </p:cNvCxnSpPr>
          <p:nvPr/>
        </p:nvCxnSpPr>
        <p:spPr>
          <a:xfrm>
            <a:off x="2257431" y="3432575"/>
            <a:ext cx="54301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5FAE463-87AC-54C9-DB2A-C7B01A923F37}"/>
              </a:ext>
            </a:extLst>
          </p:cNvPr>
          <p:cNvCxnSpPr>
            <a:cxnSpLocks/>
          </p:cNvCxnSpPr>
          <p:nvPr/>
        </p:nvCxnSpPr>
        <p:spPr>
          <a:xfrm flipV="1">
            <a:off x="2275719" y="2898648"/>
            <a:ext cx="0" cy="5430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 descr="Colorful colibri | Free SVG">
            <a:extLst>
              <a:ext uri="{FF2B5EF4-FFF2-40B4-BE49-F238E27FC236}">
                <a16:creationId xmlns:a16="http://schemas.microsoft.com/office/drawing/2014/main" id="{213A62DE-4648-B5AA-E038-B8B82AC3E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63188">
            <a:off x="7676798" y="2096318"/>
            <a:ext cx="446534" cy="9724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8C3B8ADE-5529-1AFB-FBC6-7F49E9E34C07}"/>
              </a:ext>
            </a:extLst>
          </p:cNvPr>
          <p:cNvCxnSpPr>
            <a:cxnSpLocks/>
          </p:cNvCxnSpPr>
          <p:nvPr/>
        </p:nvCxnSpPr>
        <p:spPr>
          <a:xfrm rot="2463188">
            <a:off x="7347129" y="2932910"/>
            <a:ext cx="3974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8871F7-71DC-5055-5C4D-B110914476FA}"/>
              </a:ext>
            </a:extLst>
          </p:cNvPr>
          <p:cNvCxnSpPr>
            <a:cxnSpLocks/>
          </p:cNvCxnSpPr>
          <p:nvPr/>
        </p:nvCxnSpPr>
        <p:spPr>
          <a:xfrm rot="2463188" flipV="1">
            <a:off x="7672022" y="2061219"/>
            <a:ext cx="0" cy="8655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AA0A318-2D7B-6D2B-03DF-F7F4E6D46BB6}"/>
              </a:ext>
            </a:extLst>
          </p:cNvPr>
          <p:cNvSpPr txBox="1"/>
          <p:nvPr/>
        </p:nvSpPr>
        <p:spPr>
          <a:xfrm>
            <a:off x="698966" y="5150261"/>
            <a:ext cx="7257282" cy="523220"/>
          </a:xfrm>
          <a:prstGeom prst="rect">
            <a:avLst/>
          </a:prstGeom>
          <a:noFill/>
        </p:spPr>
        <p:txBody>
          <a:bodyPr wrap="square">
            <a:spAutoFit/>
          </a:bodyPr>
          <a:lstStyle/>
          <a:p>
            <a:pPr marL="0" lvl="0" indent="0" algn="l" rtl="0">
              <a:spcBef>
                <a:spcPts val="0"/>
              </a:spcBef>
              <a:spcAft>
                <a:spcPts val="0"/>
              </a:spcAft>
              <a:buClr>
                <a:schemeClr val="dk1"/>
              </a:buClr>
              <a:buSzPts val="2000"/>
              <a:buFont typeface="Verdana"/>
              <a:buNone/>
            </a:pPr>
            <a:r>
              <a:rPr lang="pt-BR" dirty="0"/>
              <a:t>Podemos pensar nisso como uma mudança de sistema de coordenadas =</a:t>
            </a:r>
          </a:p>
          <a:p>
            <a:pPr marL="0" lvl="0" indent="0" algn="l" rtl="0">
              <a:spcBef>
                <a:spcPts val="0"/>
              </a:spcBef>
              <a:spcAft>
                <a:spcPts val="0"/>
              </a:spcAft>
              <a:buClr>
                <a:schemeClr val="dk1"/>
              </a:buClr>
              <a:buSzPts val="2000"/>
              <a:buFont typeface="Verdana"/>
              <a:buNone/>
            </a:pPr>
            <a:r>
              <a:rPr lang="pt-BR" dirty="0"/>
              <a:t>	mudança da base + mudança da origem do sistema</a:t>
            </a:r>
          </a:p>
        </p:txBody>
      </p:sp>
      <p:sp>
        <p:nvSpPr>
          <p:cNvPr id="27" name="Right Arrow 26">
            <a:extLst>
              <a:ext uri="{FF2B5EF4-FFF2-40B4-BE49-F238E27FC236}">
                <a16:creationId xmlns:a16="http://schemas.microsoft.com/office/drawing/2014/main" id="{65EBE9E5-B799-7603-0616-97F902E40FB3}"/>
              </a:ext>
            </a:extLst>
          </p:cNvPr>
          <p:cNvSpPr/>
          <p:nvPr/>
        </p:nvSpPr>
        <p:spPr>
          <a:xfrm>
            <a:off x="4298288" y="3261674"/>
            <a:ext cx="499955" cy="38649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16748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3"/>
          <p:cNvSpPr txBox="1">
            <a:spLocks noGrp="1"/>
          </p:cNvSpPr>
          <p:nvPr>
            <p:ph type="body" idx="1"/>
          </p:nvPr>
        </p:nvSpPr>
        <p:spPr>
          <a:xfrm>
            <a:off x="218650" y="697575"/>
            <a:ext cx="8928900" cy="4637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sz="1900"/>
              <a:t>Eventualmente, podemos realizar mudanças do plano para o espaço:</a:t>
            </a:r>
            <a:endParaRPr sz="1900"/>
          </a:p>
          <a:p>
            <a:pPr marL="0" lvl="0" indent="0" algn="l" rtl="0">
              <a:spcBef>
                <a:spcPts val="400"/>
              </a:spcBef>
              <a:spcAft>
                <a:spcPts val="0"/>
              </a:spcAft>
              <a:buClr>
                <a:schemeClr val="dk1"/>
              </a:buClr>
              <a:buSzPts val="2000"/>
              <a:buFont typeface="Verdana"/>
              <a:buNone/>
            </a:pPr>
            <a:endParaRPr/>
          </a:p>
          <a:p>
            <a:pPr marL="0" lvl="0" indent="0" algn="l" rtl="0">
              <a:spcBef>
                <a:spcPts val="560"/>
              </a:spcBef>
              <a:spcAft>
                <a:spcPts val="0"/>
              </a:spcAft>
              <a:buClr>
                <a:schemeClr val="dk1"/>
              </a:buClr>
              <a:buSzPts val="2800"/>
              <a:buFont typeface="Verdana"/>
              <a:buNone/>
            </a:pPr>
            <a:endParaRPr sz="2800"/>
          </a:p>
          <a:p>
            <a:pPr marL="0" lvl="0" indent="0" algn="l" rtl="0">
              <a:spcBef>
                <a:spcPts val="240"/>
              </a:spcBef>
              <a:spcAft>
                <a:spcPts val="0"/>
              </a:spcAft>
              <a:buClr>
                <a:schemeClr val="dk1"/>
              </a:buClr>
              <a:buSzPts val="1200"/>
              <a:buFont typeface="Verdana"/>
              <a:buNone/>
            </a:pPr>
            <a:endParaRPr sz="1200"/>
          </a:p>
          <a:p>
            <a:pPr marL="0" lvl="0" indent="0" algn="l" rtl="0">
              <a:spcBef>
                <a:spcPts val="240"/>
              </a:spcBef>
              <a:spcAft>
                <a:spcPts val="0"/>
              </a:spcAft>
              <a:buClr>
                <a:schemeClr val="dk1"/>
              </a:buClr>
              <a:buSzPts val="1200"/>
              <a:buFont typeface="Verdana"/>
              <a:buNone/>
            </a:pPr>
            <a:r>
              <a:rPr lang="pt-BR" sz="1200"/>
              <a:t>			Neste caso u1 e u2 são coordenadas (2D) e a1 e a2 vetores 3D</a:t>
            </a:r>
            <a:endParaRPr/>
          </a:p>
          <a:p>
            <a:pPr marL="0" lvl="0" indent="0" algn="l" rtl="0">
              <a:spcBef>
                <a:spcPts val="200"/>
              </a:spcBef>
              <a:spcAft>
                <a:spcPts val="0"/>
              </a:spcAft>
              <a:buClr>
                <a:schemeClr val="dk1"/>
              </a:buClr>
              <a:buSzPts val="1000"/>
              <a:buFont typeface="Verdana"/>
              <a:buNone/>
            </a:pPr>
            <a:endParaRPr sz="1000"/>
          </a:p>
          <a:p>
            <a:pPr marL="0" lvl="0" indent="0" algn="l" rtl="0">
              <a:spcBef>
                <a:spcPts val="400"/>
              </a:spcBef>
              <a:spcAft>
                <a:spcPts val="0"/>
              </a:spcAft>
              <a:buClr>
                <a:schemeClr val="dk1"/>
              </a:buClr>
              <a:buSzPts val="2000"/>
              <a:buFont typeface="Verdana"/>
              <a:buNone/>
            </a:pPr>
            <a:r>
              <a:rPr lang="pt-BR" sz="1900"/>
              <a:t>Os vetores da transformação podem ser codificados numa matriz</a:t>
            </a:r>
            <a:endParaRPr sz="1900"/>
          </a:p>
          <a:p>
            <a:pPr marL="0" lvl="0" indent="0" algn="l" rtl="0">
              <a:spcBef>
                <a:spcPts val="400"/>
              </a:spcBef>
              <a:spcAft>
                <a:spcPts val="0"/>
              </a:spcAft>
              <a:buClr>
                <a:schemeClr val="dk1"/>
              </a:buClr>
              <a:buSzPts val="2000"/>
              <a:buFont typeface="Verdana"/>
              <a:buNone/>
            </a:pPr>
            <a:endParaRPr sz="2300"/>
          </a:p>
          <a:p>
            <a:pPr marL="0" lvl="0" indent="0" algn="l" rtl="0">
              <a:spcBef>
                <a:spcPts val="560"/>
              </a:spcBef>
              <a:spcAft>
                <a:spcPts val="0"/>
              </a:spcAft>
              <a:buClr>
                <a:schemeClr val="dk1"/>
              </a:buClr>
              <a:buSzPts val="2800"/>
              <a:buFont typeface="Verdana"/>
              <a:buNone/>
            </a:pPr>
            <a:endParaRPr sz="3100"/>
          </a:p>
          <a:p>
            <a:pPr marL="0" lvl="0" indent="0" algn="l" rtl="0">
              <a:spcBef>
                <a:spcPts val="400"/>
              </a:spcBef>
              <a:spcAft>
                <a:spcPts val="0"/>
              </a:spcAft>
              <a:buClr>
                <a:schemeClr val="dk1"/>
              </a:buClr>
              <a:buSzPts val="2000"/>
              <a:buFont typeface="Verdana"/>
              <a:buNone/>
            </a:pPr>
            <a:endParaRPr/>
          </a:p>
          <a:p>
            <a:pPr marL="0" lvl="0" indent="0" algn="l" rtl="0">
              <a:spcBef>
                <a:spcPts val="400"/>
              </a:spcBef>
              <a:spcAft>
                <a:spcPts val="0"/>
              </a:spcAft>
              <a:buClr>
                <a:schemeClr val="dk1"/>
              </a:buClr>
              <a:buSzPts val="2000"/>
              <a:buFont typeface="Verdana"/>
              <a:buNone/>
            </a:pPr>
            <a:r>
              <a:rPr lang="pt-BR" sz="1900"/>
              <a:t>Uma multiplicação de matrizes vai realizar o cálculo desejado</a:t>
            </a:r>
            <a:endParaRPr sz="1900"/>
          </a:p>
        </p:txBody>
      </p:sp>
      <p:sp>
        <p:nvSpPr>
          <p:cNvPr id="213" name="Google Shape;213;p23"/>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214" name="Google Shape;214;p23"/>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24</a:t>
            </a:fld>
            <a:endParaRPr/>
          </a:p>
        </p:txBody>
      </p:sp>
      <p:pic>
        <p:nvPicPr>
          <p:cNvPr id="215" name="Google Shape;215;p23"/>
          <p:cNvPicPr preferRelativeResize="0"/>
          <p:nvPr/>
        </p:nvPicPr>
        <p:blipFill rotWithShape="1">
          <a:blip r:embed="rId3">
            <a:alphaModFix/>
          </a:blip>
          <a:srcRect/>
          <a:stretch/>
        </p:blipFill>
        <p:spPr>
          <a:xfrm>
            <a:off x="1500782" y="1098742"/>
            <a:ext cx="5391042" cy="1034150"/>
          </a:xfrm>
          <a:prstGeom prst="rect">
            <a:avLst/>
          </a:prstGeom>
          <a:noFill/>
          <a:ln>
            <a:noFill/>
          </a:ln>
        </p:spPr>
      </p:pic>
      <p:pic>
        <p:nvPicPr>
          <p:cNvPr id="216" name="Google Shape;216;p23"/>
          <p:cNvPicPr preferRelativeResize="0"/>
          <p:nvPr/>
        </p:nvPicPr>
        <p:blipFill rotWithShape="1">
          <a:blip r:embed="rId4">
            <a:alphaModFix/>
          </a:blip>
          <a:srcRect/>
          <a:stretch/>
        </p:blipFill>
        <p:spPr>
          <a:xfrm>
            <a:off x="2831039" y="2948509"/>
            <a:ext cx="2401678" cy="1034150"/>
          </a:xfrm>
          <a:prstGeom prst="rect">
            <a:avLst/>
          </a:prstGeom>
          <a:noFill/>
          <a:ln>
            <a:noFill/>
          </a:ln>
        </p:spPr>
      </p:pic>
      <p:pic>
        <p:nvPicPr>
          <p:cNvPr id="217" name="Google Shape;217;p23"/>
          <p:cNvPicPr preferRelativeResize="0"/>
          <p:nvPr/>
        </p:nvPicPr>
        <p:blipFill rotWithShape="1">
          <a:blip r:embed="rId5">
            <a:alphaModFix/>
          </a:blip>
          <a:srcRect/>
          <a:stretch/>
        </p:blipFill>
        <p:spPr>
          <a:xfrm>
            <a:off x="1015649" y="4574492"/>
            <a:ext cx="6337256" cy="89035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4"/>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Sistema de Coordenadas</a:t>
            </a:r>
            <a:endParaRPr/>
          </a:p>
        </p:txBody>
      </p:sp>
      <p:sp>
        <p:nvSpPr>
          <p:cNvPr id="223" name="Google Shape;223;p24"/>
          <p:cNvSpPr txBox="1">
            <a:spLocks noGrp="1"/>
          </p:cNvSpPr>
          <p:nvPr>
            <p:ph type="body" idx="1"/>
          </p:nvPr>
        </p:nvSpPr>
        <p:spPr>
          <a:xfrm>
            <a:off x="390550" y="838975"/>
            <a:ext cx="8428200" cy="45717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2000"/>
              <a:buFont typeface="Verdana"/>
              <a:buNone/>
            </a:pPr>
            <a:r>
              <a:rPr lang="pt-BR"/>
              <a:t>Um novo sistema de coordenadas é definido por uma origem (ponto) e um conjunto de eixos (vetores). Em geral usamos vetores unitários para definir o sistema de coordenadas.</a:t>
            </a:r>
            <a:endParaRPr/>
          </a:p>
          <a:p>
            <a:pPr marL="0" lvl="0" indent="0" algn="l" rtl="0">
              <a:spcBef>
                <a:spcPts val="400"/>
              </a:spcBef>
              <a:spcAft>
                <a:spcPts val="0"/>
              </a:spcAft>
              <a:buClr>
                <a:schemeClr val="dk1"/>
              </a:buClr>
              <a:buSzPts val="2000"/>
              <a:buFont typeface="Verdana"/>
              <a:buNone/>
            </a:pPr>
            <a:endParaRPr/>
          </a:p>
          <a:p>
            <a:pPr marL="0" lvl="0" indent="0" algn="l" rtl="0">
              <a:spcBef>
                <a:spcPts val="400"/>
              </a:spcBef>
              <a:spcAft>
                <a:spcPts val="0"/>
              </a:spcAft>
              <a:buClr>
                <a:schemeClr val="dk1"/>
              </a:buClr>
              <a:buSzPts val="2000"/>
              <a:buFont typeface="Verdana"/>
              <a:buNone/>
            </a:pPr>
            <a:endParaRPr/>
          </a:p>
          <a:p>
            <a:pPr marL="0" lvl="0" indent="0" algn="l" rtl="0">
              <a:spcBef>
                <a:spcPts val="400"/>
              </a:spcBef>
              <a:spcAft>
                <a:spcPts val="0"/>
              </a:spcAft>
              <a:buClr>
                <a:schemeClr val="dk1"/>
              </a:buClr>
              <a:buSzPts val="2000"/>
              <a:buFont typeface="Verdana"/>
              <a:buNone/>
            </a:pPr>
            <a:endParaRPr/>
          </a:p>
          <a:p>
            <a:pPr marL="0" lvl="0" indent="0" algn="l" rtl="0">
              <a:spcBef>
                <a:spcPts val="360"/>
              </a:spcBef>
              <a:spcAft>
                <a:spcPts val="0"/>
              </a:spcAft>
              <a:buClr>
                <a:schemeClr val="dk1"/>
              </a:buClr>
              <a:buSzPts val="1800"/>
              <a:buFont typeface="Verdana"/>
              <a:buNone/>
            </a:pPr>
            <a:endParaRPr sz="1800"/>
          </a:p>
          <a:p>
            <a:pPr marL="0" lvl="0" indent="0" algn="l" rtl="0">
              <a:spcBef>
                <a:spcPts val="360"/>
              </a:spcBef>
              <a:spcAft>
                <a:spcPts val="0"/>
              </a:spcAft>
              <a:buClr>
                <a:schemeClr val="dk1"/>
              </a:buClr>
              <a:buSzPts val="1800"/>
              <a:buFont typeface="Verdana"/>
              <a:buNone/>
            </a:pPr>
            <a:endParaRPr sz="1800"/>
          </a:p>
          <a:p>
            <a:pPr marL="0" lvl="0" indent="0" algn="l" rtl="0">
              <a:spcBef>
                <a:spcPts val="400"/>
              </a:spcBef>
              <a:spcAft>
                <a:spcPts val="0"/>
              </a:spcAft>
              <a:buClr>
                <a:schemeClr val="dk1"/>
              </a:buClr>
              <a:buSzPts val="2000"/>
              <a:buFont typeface="Verdana"/>
              <a:buNone/>
            </a:pPr>
            <a:endParaRPr/>
          </a:p>
          <a:p>
            <a:pPr marL="0" lvl="0" indent="0" algn="l" rtl="0">
              <a:spcBef>
                <a:spcPts val="400"/>
              </a:spcBef>
              <a:spcAft>
                <a:spcPts val="0"/>
              </a:spcAft>
              <a:buClr>
                <a:schemeClr val="dk1"/>
              </a:buClr>
              <a:buSzPts val="2000"/>
              <a:buFont typeface="Verdana"/>
              <a:buNone/>
            </a:pPr>
            <a:endParaRPr/>
          </a:p>
          <a:p>
            <a:pPr marL="0" lvl="0" indent="0" algn="l" rtl="0">
              <a:spcBef>
                <a:spcPts val="400"/>
              </a:spcBef>
              <a:spcAft>
                <a:spcPts val="0"/>
              </a:spcAft>
              <a:buClr>
                <a:schemeClr val="dk1"/>
              </a:buClr>
              <a:buSzPts val="2000"/>
              <a:buFont typeface="Verdana"/>
              <a:buNone/>
            </a:pPr>
            <a:endParaRPr/>
          </a:p>
          <a:p>
            <a:pPr marL="0" lvl="0" indent="0" algn="l" rtl="0">
              <a:spcBef>
                <a:spcPts val="400"/>
              </a:spcBef>
              <a:spcAft>
                <a:spcPts val="0"/>
              </a:spcAft>
              <a:buClr>
                <a:schemeClr val="dk1"/>
              </a:buClr>
              <a:buSzPts val="2000"/>
              <a:buFont typeface="Verdana"/>
              <a:buNone/>
            </a:pPr>
            <a:endParaRPr/>
          </a:p>
          <a:p>
            <a:pPr marL="0" lvl="0" indent="0" algn="l" rtl="0">
              <a:spcBef>
                <a:spcPts val="400"/>
              </a:spcBef>
              <a:spcAft>
                <a:spcPts val="0"/>
              </a:spcAft>
              <a:buClr>
                <a:schemeClr val="dk1"/>
              </a:buClr>
              <a:buSzPts val="2000"/>
              <a:buFont typeface="Verdana"/>
              <a:buNone/>
            </a:pPr>
            <a:r>
              <a:rPr lang="pt-BR"/>
              <a:t>Dadas as coordenadas no sistema de referência (o, u, v), qual é a transformação para as coordenadas em (x, y)?</a:t>
            </a:r>
            <a:endParaRPr/>
          </a:p>
        </p:txBody>
      </p:sp>
      <p:sp>
        <p:nvSpPr>
          <p:cNvPr id="224" name="Google Shape;224;p24"/>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25</a:t>
            </a:fld>
            <a:endParaRPr/>
          </a:p>
        </p:txBody>
      </p:sp>
      <p:pic>
        <p:nvPicPr>
          <p:cNvPr id="225" name="Google Shape;225;p24"/>
          <p:cNvPicPr preferRelativeResize="0"/>
          <p:nvPr/>
        </p:nvPicPr>
        <p:blipFill rotWithShape="1">
          <a:blip r:embed="rId3">
            <a:alphaModFix/>
          </a:blip>
          <a:srcRect/>
          <a:stretch/>
        </p:blipFill>
        <p:spPr>
          <a:xfrm>
            <a:off x="3008679" y="1798747"/>
            <a:ext cx="3126642" cy="27290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5"/>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Matriz de mudança de sistema de coordenadas</a:t>
            </a:r>
            <a:endParaRPr/>
          </a:p>
        </p:txBody>
      </p:sp>
      <p:sp>
        <p:nvSpPr>
          <p:cNvPr id="231" name="Google Shape;231;p25"/>
          <p:cNvSpPr txBox="1">
            <a:spLocks noGrp="1"/>
          </p:cNvSpPr>
          <p:nvPr>
            <p:ph type="body" idx="1"/>
          </p:nvPr>
        </p:nvSpPr>
        <p:spPr>
          <a:xfrm>
            <a:off x="3716216" y="3304765"/>
            <a:ext cx="5161200" cy="1888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200"/>
              <a:buFont typeface="Verdana"/>
              <a:buNone/>
            </a:pPr>
            <a:r>
              <a:rPr lang="pt-BR" sz="2200"/>
              <a:t>As colunas da matriz são definidas pelo sistema de referência nas coordenadas no mundo.</a:t>
            </a:r>
            <a:endParaRPr/>
          </a:p>
        </p:txBody>
      </p:sp>
      <p:sp>
        <p:nvSpPr>
          <p:cNvPr id="232" name="Google Shape;232;p25"/>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26</a:t>
            </a:fld>
            <a:endParaRPr/>
          </a:p>
        </p:txBody>
      </p:sp>
      <p:pic>
        <p:nvPicPr>
          <p:cNvPr id="233" name="Google Shape;233;p25"/>
          <p:cNvPicPr preferRelativeResize="0"/>
          <p:nvPr/>
        </p:nvPicPr>
        <p:blipFill rotWithShape="1">
          <a:blip r:embed="rId3">
            <a:alphaModFix/>
          </a:blip>
          <a:srcRect/>
          <a:stretch/>
        </p:blipFill>
        <p:spPr>
          <a:xfrm>
            <a:off x="742950" y="808891"/>
            <a:ext cx="7510978" cy="1746739"/>
          </a:xfrm>
          <a:prstGeom prst="rect">
            <a:avLst/>
          </a:prstGeom>
          <a:noFill/>
          <a:ln>
            <a:noFill/>
          </a:ln>
        </p:spPr>
      </p:pic>
      <p:pic>
        <p:nvPicPr>
          <p:cNvPr id="234" name="Google Shape;234;p25"/>
          <p:cNvPicPr preferRelativeResize="0"/>
          <p:nvPr/>
        </p:nvPicPr>
        <p:blipFill rotWithShape="1">
          <a:blip r:embed="rId4">
            <a:alphaModFix/>
          </a:blip>
          <a:srcRect/>
          <a:stretch/>
        </p:blipFill>
        <p:spPr>
          <a:xfrm>
            <a:off x="475013" y="2646484"/>
            <a:ext cx="2944376" cy="2558561"/>
          </a:xfrm>
          <a:prstGeom prst="rect">
            <a:avLst/>
          </a:prstGeom>
          <a:noFill/>
          <a:ln>
            <a:noFill/>
          </a:ln>
        </p:spPr>
      </p:pic>
      <p:sp>
        <p:nvSpPr>
          <p:cNvPr id="235" name="Google Shape;235;p25"/>
          <p:cNvSpPr/>
          <p:nvPr/>
        </p:nvSpPr>
        <p:spPr>
          <a:xfrm>
            <a:off x="742950" y="1157326"/>
            <a:ext cx="527700" cy="923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5400" b="1">
                <a:solidFill>
                  <a:schemeClr val="dk1"/>
                </a:solidFill>
                <a:latin typeface="Arial"/>
                <a:ea typeface="Arial"/>
                <a:cs typeface="Arial"/>
                <a:sym typeface="Arial"/>
              </a:rPr>
              <a:t>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6"/>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a:buSzPts val="2600"/>
            </a:pPr>
            <a:r>
              <a:rPr lang="pt-BR" dirty="0"/>
              <a:t>Mudança de sistema de coordenadas 3D</a:t>
            </a:r>
            <a:endParaRPr dirty="0"/>
          </a:p>
        </p:txBody>
      </p:sp>
      <p:sp>
        <p:nvSpPr>
          <p:cNvPr id="241" name="Google Shape;241;p26"/>
          <p:cNvSpPr txBox="1">
            <a:spLocks noGrp="1"/>
          </p:cNvSpPr>
          <p:nvPr>
            <p:ph type="body" idx="1"/>
          </p:nvPr>
        </p:nvSpPr>
        <p:spPr>
          <a:xfrm>
            <a:off x="390550" y="838983"/>
            <a:ext cx="8250530" cy="993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dirty="0"/>
              <a:t>A mudança do sistema de coordenadas para 3D é realizada com uma matriz 4x4.</a:t>
            </a:r>
            <a:endParaRPr dirty="0"/>
          </a:p>
        </p:txBody>
      </p:sp>
      <p:sp>
        <p:nvSpPr>
          <p:cNvPr id="242" name="Google Shape;242;p26"/>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27</a:t>
            </a:fld>
            <a:endParaRPr/>
          </a:p>
        </p:txBody>
      </p:sp>
      <p:pic>
        <p:nvPicPr>
          <p:cNvPr id="243" name="Google Shape;243;p26" descr="{&quot;type&quot;:&quot;$$&quot;,&quot;font&quot;:{&quot;size&quot;:18,&quot;family&quot;:&quot;Arial&quot;,&quot;color&quot;:&quot;#000000&quot;},&quot;backgroundColorModified&quot;:false,&quot;backgroundColor&quot;:&quot;#FFFFFF&quot;,&quot;id&quot;:&quot;3&quot;,&quot;code&quot;:&quot;$$f\\left(\\text{u,}\\;\\text{v,}\\;\\text{w,}\\;\\text{o}\\right)=\\begin{bmatrix}\n{\\text{u}}&amp;{\\text{v}}&amp;{\\text{w}}&amp;{\\text{o}}\\\\\n{0}&amp;{0}&amp;{0}&amp;{0}\\\\\n\\end{bmatrix}=\\begin{bmatrix}\n{\\text{u}_{x}}&amp;{\\text{v}_{x}}&amp;{\\text{w}_{x}}&amp;{\\text{o}_{x}}\\\\\n{\\text{u}_{y}}&amp;{\\text{v}_{y}}&amp;{\\text{w}_{y}}&amp;{\\text{o}_{y}}\\\\\n{\\text{u}_{z}}&amp;{\\text{v}_{z}}&amp;{\\text{w}_{z}}&amp;{\\text{o}_{z}}\\\\\n{0}&amp;{0}&amp;{0}&amp;{1}\\\\\n\\end{bmatrix}$$&quot;,&quot;aid&quot;:null,&quot;ts&quot;:1630524389534,&quot;cs&quot;:&quot;0WNotDULmIdXciVl9NAMOQ==&quot;,&quot;size&quot;:{&quot;width&quot;:632,&quot;height&quot;:148}}"/>
          <p:cNvPicPr preferRelativeResize="0"/>
          <p:nvPr/>
        </p:nvPicPr>
        <p:blipFill>
          <a:blip r:embed="rId3">
            <a:alphaModFix/>
          </a:blip>
          <a:stretch>
            <a:fillRect/>
          </a:stretch>
        </p:blipFill>
        <p:spPr>
          <a:xfrm>
            <a:off x="542638" y="1867549"/>
            <a:ext cx="7511276" cy="1758975"/>
          </a:xfrm>
          <a:prstGeom prst="rect">
            <a:avLst/>
          </a:prstGeom>
          <a:noFill/>
          <a:ln>
            <a:noFill/>
          </a:ln>
        </p:spPr>
      </p:pic>
      <p:pic>
        <p:nvPicPr>
          <p:cNvPr id="2" name="Picture 1">
            <a:extLst>
              <a:ext uri="{FF2B5EF4-FFF2-40B4-BE49-F238E27FC236}">
                <a16:creationId xmlns:a16="http://schemas.microsoft.com/office/drawing/2014/main" id="{86E33D9E-2D1B-3EE1-F91B-A6B9DB04BFC6}"/>
              </a:ext>
            </a:extLst>
          </p:cNvPr>
          <p:cNvPicPr>
            <a:picLocks noChangeAspect="1"/>
          </p:cNvPicPr>
          <p:nvPr/>
        </p:nvPicPr>
        <p:blipFill>
          <a:blip r:embed="rId4"/>
          <a:stretch>
            <a:fillRect/>
          </a:stretch>
        </p:blipFill>
        <p:spPr>
          <a:xfrm>
            <a:off x="2935224" y="2821237"/>
            <a:ext cx="1783080" cy="26676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7"/>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Sistema de Coordenadas : Exemplo</a:t>
            </a:r>
            <a:endParaRPr/>
          </a:p>
        </p:txBody>
      </p:sp>
      <p:sp>
        <p:nvSpPr>
          <p:cNvPr id="250" name="Google Shape;250;p27"/>
          <p:cNvSpPr txBox="1">
            <a:spLocks noGrp="1"/>
          </p:cNvSpPr>
          <p:nvPr>
            <p:ph type="body" idx="1"/>
          </p:nvPr>
        </p:nvSpPr>
        <p:spPr>
          <a:xfrm>
            <a:off x="390548" y="838985"/>
            <a:ext cx="8428200" cy="449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a:t>Escreva uma matriz T representando essa transformação:</a:t>
            </a:r>
            <a:endParaRPr/>
          </a:p>
        </p:txBody>
      </p:sp>
      <p:sp>
        <p:nvSpPr>
          <p:cNvPr id="251" name="Google Shape;251;p27"/>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28</a:t>
            </a:fld>
            <a:endParaRPr/>
          </a:p>
        </p:txBody>
      </p:sp>
      <p:pic>
        <p:nvPicPr>
          <p:cNvPr id="252" name="Google Shape;252;p27"/>
          <p:cNvPicPr preferRelativeResize="0"/>
          <p:nvPr/>
        </p:nvPicPr>
        <p:blipFill rotWithShape="1">
          <a:blip r:embed="rId3">
            <a:alphaModFix/>
          </a:blip>
          <a:srcRect/>
          <a:stretch/>
        </p:blipFill>
        <p:spPr>
          <a:xfrm>
            <a:off x="650860" y="1272191"/>
            <a:ext cx="7660802" cy="429067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8"/>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Sistema de Coordenadas : Exemplo</a:t>
            </a:r>
            <a:endParaRPr/>
          </a:p>
        </p:txBody>
      </p:sp>
      <p:sp>
        <p:nvSpPr>
          <p:cNvPr id="258" name="Google Shape;258;p28"/>
          <p:cNvSpPr txBox="1">
            <a:spLocks noGrp="1"/>
          </p:cNvSpPr>
          <p:nvPr>
            <p:ph type="body" idx="1"/>
          </p:nvPr>
        </p:nvSpPr>
        <p:spPr>
          <a:xfrm>
            <a:off x="390548" y="838985"/>
            <a:ext cx="8428200" cy="449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a:t>Escreva uma matriz T representando essa transformação:</a:t>
            </a:r>
            <a:endParaRPr/>
          </a:p>
        </p:txBody>
      </p:sp>
      <p:sp>
        <p:nvSpPr>
          <p:cNvPr id="259" name="Google Shape;259;p28"/>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29</a:t>
            </a:fld>
            <a:endParaRPr/>
          </a:p>
        </p:txBody>
      </p:sp>
      <p:pic>
        <p:nvPicPr>
          <p:cNvPr id="260" name="Google Shape;260;p28"/>
          <p:cNvPicPr preferRelativeResize="0"/>
          <p:nvPr/>
        </p:nvPicPr>
        <p:blipFill rotWithShape="1">
          <a:blip r:embed="rId3">
            <a:alphaModFix/>
          </a:blip>
          <a:srcRect/>
          <a:stretch/>
        </p:blipFill>
        <p:spPr>
          <a:xfrm>
            <a:off x="681403" y="1350141"/>
            <a:ext cx="7549913" cy="40605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CE1AF-F8BB-7244-44CA-13B279F504A4}"/>
              </a:ext>
            </a:extLst>
          </p:cNvPr>
          <p:cNvSpPr>
            <a:spLocks noGrp="1"/>
          </p:cNvSpPr>
          <p:nvPr>
            <p:ph type="title"/>
          </p:nvPr>
        </p:nvSpPr>
        <p:spPr/>
        <p:txBody>
          <a:bodyPr/>
          <a:lstStyle/>
          <a:p>
            <a:r>
              <a:rPr lang="en-US" sz="2650" dirty="0"/>
              <a:t>Reality Engine - SGI</a:t>
            </a:r>
            <a:endParaRPr lang="en-US" dirty="0"/>
          </a:p>
        </p:txBody>
      </p:sp>
      <p:sp>
        <p:nvSpPr>
          <p:cNvPr id="3" name="Text Placeholder 2">
            <a:extLst>
              <a:ext uri="{FF2B5EF4-FFF2-40B4-BE49-F238E27FC236}">
                <a16:creationId xmlns:a16="http://schemas.microsoft.com/office/drawing/2014/main" id="{240A7495-68D4-5BE1-F2B8-45040FD30EEC}"/>
              </a:ext>
            </a:extLst>
          </p:cNvPr>
          <p:cNvSpPr>
            <a:spLocks noGrp="1"/>
          </p:cNvSpPr>
          <p:nvPr>
            <p:ph type="body" idx="1"/>
          </p:nvPr>
        </p:nvSpPr>
        <p:spPr>
          <a:xfrm>
            <a:off x="236334" y="838985"/>
            <a:ext cx="8582446" cy="4496159"/>
          </a:xfrm>
        </p:spPr>
        <p:txBody>
          <a:bodyPr/>
          <a:lstStyle/>
          <a:p>
            <a:r>
              <a:rPr lang="en-US" sz="1200" b="1" dirty="0">
                <a:solidFill>
                  <a:srgbClr val="300075"/>
                </a:solidFill>
              </a:rPr>
              <a:t>GE8 Geometry Engine</a:t>
            </a:r>
            <a:endParaRPr lang="en-US" dirty="0"/>
          </a:p>
          <a:p>
            <a:r>
              <a:rPr lang="en-US" sz="1200" dirty="0"/>
              <a:t>The GE8 board contains the actual Geometry Engine with 8 Intel i860XP processors as well as the interface to the host system.</a:t>
            </a:r>
            <a:endParaRPr lang="en-US" dirty="0"/>
          </a:p>
          <a:p>
            <a:r>
              <a:rPr lang="en-US" sz="1200" b="1" dirty="0">
                <a:solidFill>
                  <a:srgbClr val="300075"/>
                </a:solidFill>
              </a:rPr>
              <a:t>RM4 Raster Manager</a:t>
            </a:r>
            <a:endParaRPr lang="en-US" dirty="0"/>
          </a:p>
          <a:p>
            <a:r>
              <a:rPr lang="en-US" sz="1200" dirty="0"/>
              <a:t>Up to 4 RM4 boards are supported depending on chassis type. The last RM4 board in the line (rightmost one) needs to be terminated (RM4T). Termination is required on the RM side of the graphics pipeline and is done by adding appropriate resistors into the sockets on the RM4 board. This is required on Crimson and </a:t>
            </a:r>
            <a:r>
              <a:rPr lang="en-US" sz="1200" dirty="0" err="1"/>
              <a:t>PowerSeries</a:t>
            </a:r>
            <a:r>
              <a:rPr lang="en-US" sz="1200" dirty="0"/>
              <a:t> only.</a:t>
            </a:r>
            <a:endParaRPr lang="en-US" dirty="0"/>
          </a:p>
          <a:p>
            <a:r>
              <a:rPr lang="en-US" sz="1200" b="1" dirty="0">
                <a:solidFill>
                  <a:srgbClr val="300075"/>
                </a:solidFill>
              </a:rPr>
              <a:t>DG2 Display Generator</a:t>
            </a:r>
            <a:endParaRPr lang="en-US" dirty="0"/>
          </a:p>
          <a:p>
            <a:r>
              <a:rPr lang="en-US" sz="1200" dirty="0"/>
              <a:t>The Display Generator creates an analog output for display.</a:t>
            </a:r>
            <a:endParaRPr lang="en-US" dirty="0"/>
          </a:p>
          <a:p>
            <a:endParaRPr lang="en-US" dirty="0"/>
          </a:p>
        </p:txBody>
      </p:sp>
      <p:sp>
        <p:nvSpPr>
          <p:cNvPr id="4" name="Slide Number Placeholder 3">
            <a:extLst>
              <a:ext uri="{FF2B5EF4-FFF2-40B4-BE49-F238E27FC236}">
                <a16:creationId xmlns:a16="http://schemas.microsoft.com/office/drawing/2014/main" id="{0544EFCE-E983-283A-71E5-04B212DBB3E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a:t>3</a:t>
            </a:fld>
            <a:endParaRPr lang="pt-BR"/>
          </a:p>
        </p:txBody>
      </p:sp>
      <p:sp>
        <p:nvSpPr>
          <p:cNvPr id="7" name="TextBox 6">
            <a:extLst>
              <a:ext uri="{FF2B5EF4-FFF2-40B4-BE49-F238E27FC236}">
                <a16:creationId xmlns:a16="http://schemas.microsoft.com/office/drawing/2014/main" id="{AC890808-D530-3717-1B0C-1DCE793040F9}"/>
              </a:ext>
            </a:extLst>
          </p:cNvPr>
          <p:cNvSpPr txBox="1"/>
          <p:nvPr/>
        </p:nvSpPr>
        <p:spPr>
          <a:xfrm>
            <a:off x="2447471" y="5341257"/>
            <a:ext cx="63717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http://archive.irixnet.org/sgistuff/hardware/graphics/realityengine.html</a:t>
            </a:r>
          </a:p>
        </p:txBody>
      </p:sp>
      <p:grpSp>
        <p:nvGrpSpPr>
          <p:cNvPr id="13" name="Group 12">
            <a:extLst>
              <a:ext uri="{FF2B5EF4-FFF2-40B4-BE49-F238E27FC236}">
                <a16:creationId xmlns:a16="http://schemas.microsoft.com/office/drawing/2014/main" id="{438BAFDC-9C67-7C1A-91D5-9180EF876145}"/>
              </a:ext>
            </a:extLst>
          </p:cNvPr>
          <p:cNvGrpSpPr/>
          <p:nvPr/>
        </p:nvGrpSpPr>
        <p:grpSpPr>
          <a:xfrm>
            <a:off x="234043" y="3296556"/>
            <a:ext cx="8585200" cy="1734458"/>
            <a:chOff x="143328" y="3087914"/>
            <a:chExt cx="11007272" cy="2242457"/>
          </a:xfrm>
        </p:grpSpPr>
        <p:pic>
          <p:nvPicPr>
            <p:cNvPr id="8" name="Picture 7">
              <a:extLst>
                <a:ext uri="{FF2B5EF4-FFF2-40B4-BE49-F238E27FC236}">
                  <a16:creationId xmlns:a16="http://schemas.microsoft.com/office/drawing/2014/main" id="{4305B39C-6F51-5A82-A627-C45BD3683576}"/>
                </a:ext>
              </a:extLst>
            </p:cNvPr>
            <p:cNvPicPr>
              <a:picLocks noChangeAspect="1"/>
            </p:cNvPicPr>
            <p:nvPr/>
          </p:nvPicPr>
          <p:blipFill>
            <a:blip r:embed="rId3"/>
            <a:stretch>
              <a:fillRect/>
            </a:stretch>
          </p:blipFill>
          <p:spPr>
            <a:xfrm>
              <a:off x="143328" y="3087914"/>
              <a:ext cx="1491343" cy="1997529"/>
            </a:xfrm>
            <a:prstGeom prst="rect">
              <a:avLst/>
            </a:prstGeom>
          </p:spPr>
        </p:pic>
        <p:pic>
          <p:nvPicPr>
            <p:cNvPr id="9" name="Picture 8" descr="A close-up of a computer&#10;&#10;Description automatically generated">
              <a:extLst>
                <a:ext uri="{FF2B5EF4-FFF2-40B4-BE49-F238E27FC236}">
                  <a16:creationId xmlns:a16="http://schemas.microsoft.com/office/drawing/2014/main" id="{8F6A9BD5-578E-378B-64A1-9D0810AB7BB4}"/>
                </a:ext>
              </a:extLst>
            </p:cNvPr>
            <p:cNvPicPr>
              <a:picLocks noChangeAspect="1"/>
            </p:cNvPicPr>
            <p:nvPr/>
          </p:nvPicPr>
          <p:blipFill>
            <a:blip r:embed="rId4"/>
            <a:stretch>
              <a:fillRect/>
            </a:stretch>
          </p:blipFill>
          <p:spPr>
            <a:xfrm>
              <a:off x="723900" y="3396342"/>
              <a:ext cx="1455058" cy="1934029"/>
            </a:xfrm>
            <a:prstGeom prst="rect">
              <a:avLst/>
            </a:prstGeom>
          </p:spPr>
        </p:pic>
        <p:pic>
          <p:nvPicPr>
            <p:cNvPr id="10" name="Picture 9" descr="A close up of a circuit board&#10;&#10;Description automatically generated">
              <a:extLst>
                <a:ext uri="{FF2B5EF4-FFF2-40B4-BE49-F238E27FC236}">
                  <a16:creationId xmlns:a16="http://schemas.microsoft.com/office/drawing/2014/main" id="{F8446E77-C12B-2BB0-A9C5-652AD1F1A478}"/>
                </a:ext>
              </a:extLst>
            </p:cNvPr>
            <p:cNvPicPr>
              <a:picLocks noChangeAspect="1"/>
            </p:cNvPicPr>
            <p:nvPr/>
          </p:nvPicPr>
          <p:blipFill>
            <a:blip r:embed="rId5"/>
            <a:stretch>
              <a:fillRect/>
            </a:stretch>
          </p:blipFill>
          <p:spPr>
            <a:xfrm>
              <a:off x="2474685" y="3153229"/>
              <a:ext cx="2743200" cy="2057400"/>
            </a:xfrm>
            <a:prstGeom prst="rect">
              <a:avLst/>
            </a:prstGeom>
          </p:spPr>
        </p:pic>
        <p:pic>
          <p:nvPicPr>
            <p:cNvPr id="11" name="Picture 10" descr="A close up of a circuit board&#10;&#10;Description automatically generated">
              <a:extLst>
                <a:ext uri="{FF2B5EF4-FFF2-40B4-BE49-F238E27FC236}">
                  <a16:creationId xmlns:a16="http://schemas.microsoft.com/office/drawing/2014/main" id="{40FF2080-B929-07A2-9522-71307731D699}"/>
                </a:ext>
              </a:extLst>
            </p:cNvPr>
            <p:cNvPicPr>
              <a:picLocks noChangeAspect="1"/>
            </p:cNvPicPr>
            <p:nvPr/>
          </p:nvPicPr>
          <p:blipFill>
            <a:blip r:embed="rId6"/>
            <a:stretch>
              <a:fillRect/>
            </a:stretch>
          </p:blipFill>
          <p:spPr>
            <a:xfrm>
              <a:off x="5404757" y="3153229"/>
              <a:ext cx="2743200" cy="2057400"/>
            </a:xfrm>
            <a:prstGeom prst="rect">
              <a:avLst/>
            </a:prstGeom>
          </p:spPr>
        </p:pic>
        <p:pic>
          <p:nvPicPr>
            <p:cNvPr id="12" name="Picture 11">
              <a:extLst>
                <a:ext uri="{FF2B5EF4-FFF2-40B4-BE49-F238E27FC236}">
                  <a16:creationId xmlns:a16="http://schemas.microsoft.com/office/drawing/2014/main" id="{A686755B-2304-9396-3BCF-DB89CC6BFECD}"/>
                </a:ext>
              </a:extLst>
            </p:cNvPr>
            <p:cNvPicPr>
              <a:picLocks noChangeAspect="1"/>
            </p:cNvPicPr>
            <p:nvPr/>
          </p:nvPicPr>
          <p:blipFill>
            <a:blip r:embed="rId7"/>
            <a:stretch>
              <a:fillRect/>
            </a:stretch>
          </p:blipFill>
          <p:spPr>
            <a:xfrm>
              <a:off x="8407400" y="3153229"/>
              <a:ext cx="2743200" cy="2057400"/>
            </a:xfrm>
            <a:prstGeom prst="rect">
              <a:avLst/>
            </a:prstGeom>
          </p:spPr>
        </p:pic>
      </p:grpSp>
      <p:sp>
        <p:nvSpPr>
          <p:cNvPr id="14" name="TextBox 13">
            <a:extLst>
              <a:ext uri="{FF2B5EF4-FFF2-40B4-BE49-F238E27FC236}">
                <a16:creationId xmlns:a16="http://schemas.microsoft.com/office/drawing/2014/main" id="{67927858-106F-7B6F-E8F0-A07A632DB59F}"/>
              </a:ext>
            </a:extLst>
          </p:cNvPr>
          <p:cNvSpPr txBox="1"/>
          <p:nvPr/>
        </p:nvSpPr>
        <p:spPr>
          <a:xfrm>
            <a:off x="2066471" y="4887687"/>
            <a:ext cx="21082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Calibri"/>
              </a:rPr>
              <a:t>GE</a:t>
            </a:r>
            <a:endParaRPr lang="en-US" b="1"/>
          </a:p>
        </p:txBody>
      </p:sp>
      <p:sp>
        <p:nvSpPr>
          <p:cNvPr id="15" name="TextBox 14">
            <a:extLst>
              <a:ext uri="{FF2B5EF4-FFF2-40B4-BE49-F238E27FC236}">
                <a16:creationId xmlns:a16="http://schemas.microsoft.com/office/drawing/2014/main" id="{9236A888-3F68-9B2B-1BB1-230290BAD7EA}"/>
              </a:ext>
            </a:extLst>
          </p:cNvPr>
          <p:cNvSpPr txBox="1"/>
          <p:nvPr/>
        </p:nvSpPr>
        <p:spPr>
          <a:xfrm>
            <a:off x="4334328" y="4905829"/>
            <a:ext cx="21082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latin typeface="Calibri"/>
              </a:rPr>
              <a:t>RM</a:t>
            </a:r>
            <a:endParaRPr lang="en-US" b="1" dirty="0"/>
          </a:p>
        </p:txBody>
      </p:sp>
      <p:sp>
        <p:nvSpPr>
          <p:cNvPr id="16" name="TextBox 15">
            <a:extLst>
              <a:ext uri="{FF2B5EF4-FFF2-40B4-BE49-F238E27FC236}">
                <a16:creationId xmlns:a16="http://schemas.microsoft.com/office/drawing/2014/main" id="{79556E91-1D12-BA37-A8F3-6D584DE21BC6}"/>
              </a:ext>
            </a:extLst>
          </p:cNvPr>
          <p:cNvSpPr txBox="1"/>
          <p:nvPr/>
        </p:nvSpPr>
        <p:spPr>
          <a:xfrm>
            <a:off x="6711042" y="4887686"/>
            <a:ext cx="21082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latin typeface="Calibri"/>
              </a:rPr>
              <a:t>DG</a:t>
            </a:r>
            <a:endParaRPr lang="en-US" b="1" dirty="0"/>
          </a:p>
        </p:txBody>
      </p:sp>
    </p:spTree>
    <p:extLst>
      <p:ext uri="{BB962C8B-B14F-4D97-AF65-F5344CB8AC3E}">
        <p14:creationId xmlns:p14="http://schemas.microsoft.com/office/powerpoint/2010/main" val="2935011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9"/>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Sistema de Coordenadas : Exemplo</a:t>
            </a:r>
            <a:endParaRPr/>
          </a:p>
        </p:txBody>
      </p:sp>
      <p:sp>
        <p:nvSpPr>
          <p:cNvPr id="266" name="Google Shape;266;p29"/>
          <p:cNvSpPr txBox="1">
            <a:spLocks noGrp="1"/>
          </p:cNvSpPr>
          <p:nvPr>
            <p:ph type="body" idx="1"/>
          </p:nvPr>
        </p:nvSpPr>
        <p:spPr>
          <a:xfrm>
            <a:off x="390548" y="838985"/>
            <a:ext cx="8428200" cy="449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a:t>Escreva uma matriz T representando essa transformação:</a:t>
            </a:r>
            <a:endParaRPr/>
          </a:p>
        </p:txBody>
      </p:sp>
      <p:sp>
        <p:nvSpPr>
          <p:cNvPr id="267" name="Google Shape;267;p29"/>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30</a:t>
            </a:fld>
            <a:endParaRPr/>
          </a:p>
        </p:txBody>
      </p:sp>
      <p:pic>
        <p:nvPicPr>
          <p:cNvPr id="268" name="Google Shape;268;p29"/>
          <p:cNvPicPr preferRelativeResize="0"/>
          <p:nvPr/>
        </p:nvPicPr>
        <p:blipFill rotWithShape="1">
          <a:blip r:embed="rId3">
            <a:alphaModFix/>
          </a:blip>
          <a:srcRect/>
          <a:stretch/>
        </p:blipFill>
        <p:spPr>
          <a:xfrm>
            <a:off x="390548" y="1491015"/>
            <a:ext cx="8153919" cy="3385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0" descr="{&quot;type&quot;:&quot;$$&quot;,&quot;code&quot;:&quot;$$\\begin{bmatrix}\n{\\frac{{\\sqrt[]{2}}}{2}+1}\\\\\n{\\frac{{\\sqrt[]{2}}}{2}-1}\\\\\n{1}\\\\\n\\end{bmatrix}$$&quot;,&quot;backgroundColor&quot;:&quot;#ffffff&quot;,&quot;id&quot;:&quot;1&quot;,&quot;aid&quot;:null,&quot;backgroundColorModified&quot;:true,&quot;font&quot;:{&quot;family&quot;:&quot;Arial&quot;,&quot;size&quot;:20,&quot;color&quot;:&quot;#000000&quot;},&quot;ts&quot;:1630603114717,&quot;cs&quot;:&quot;IjRessh87Sk8sGvmn4G6sg==&quot;,&quot;size&quot;:{&quot;width&quot;:119.50000000000007,&quot;height&quot;:146.16666666666666}}"/>
          <p:cNvPicPr preferRelativeResize="0"/>
          <p:nvPr/>
        </p:nvPicPr>
        <p:blipFill>
          <a:blip r:embed="rId3">
            <a:alphaModFix/>
          </a:blip>
          <a:stretch>
            <a:fillRect/>
          </a:stretch>
        </p:blipFill>
        <p:spPr>
          <a:xfrm>
            <a:off x="7615130" y="3661726"/>
            <a:ext cx="1138238" cy="1392238"/>
          </a:xfrm>
          <a:prstGeom prst="rect">
            <a:avLst/>
          </a:prstGeom>
          <a:noFill/>
          <a:ln>
            <a:noFill/>
          </a:ln>
        </p:spPr>
      </p:pic>
      <p:sp>
        <p:nvSpPr>
          <p:cNvPr id="275" name="Google Shape;275;p30"/>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a:t>Sistema de Coordenadas : Exemplo</a:t>
            </a:r>
            <a:endParaRPr/>
          </a:p>
        </p:txBody>
      </p:sp>
      <p:sp>
        <p:nvSpPr>
          <p:cNvPr id="276" name="Google Shape;276;p30"/>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31</a:t>
            </a:fld>
            <a:endParaRPr/>
          </a:p>
        </p:txBody>
      </p:sp>
      <p:pic>
        <p:nvPicPr>
          <p:cNvPr id="277" name="Google Shape;277;p30"/>
          <p:cNvPicPr preferRelativeResize="0"/>
          <p:nvPr/>
        </p:nvPicPr>
        <p:blipFill rotWithShape="1">
          <a:blip r:embed="rId4">
            <a:alphaModFix/>
          </a:blip>
          <a:srcRect r="43207"/>
          <a:stretch/>
        </p:blipFill>
        <p:spPr>
          <a:xfrm>
            <a:off x="238149" y="610375"/>
            <a:ext cx="4630800" cy="3385000"/>
          </a:xfrm>
          <a:prstGeom prst="rect">
            <a:avLst/>
          </a:prstGeom>
          <a:noFill/>
          <a:ln>
            <a:noFill/>
          </a:ln>
        </p:spPr>
      </p:pic>
      <p:sp>
        <p:nvSpPr>
          <p:cNvPr id="278" name="Google Shape;278;p30"/>
          <p:cNvSpPr txBox="1"/>
          <p:nvPr/>
        </p:nvSpPr>
        <p:spPr>
          <a:xfrm>
            <a:off x="737275" y="1143604"/>
            <a:ext cx="648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300" b="1">
                <a:solidFill>
                  <a:schemeClr val="dk1"/>
                </a:solidFill>
              </a:rPr>
              <a:t>(1, 1)</a:t>
            </a:r>
            <a:endParaRPr sz="1500" b="1"/>
          </a:p>
        </p:txBody>
      </p:sp>
      <p:cxnSp>
        <p:nvCxnSpPr>
          <p:cNvPr id="279" name="Google Shape;279;p30"/>
          <p:cNvCxnSpPr/>
          <p:nvPr/>
        </p:nvCxnSpPr>
        <p:spPr>
          <a:xfrm>
            <a:off x="1053885" y="1498346"/>
            <a:ext cx="249000" cy="391800"/>
          </a:xfrm>
          <a:prstGeom prst="straightConnector1">
            <a:avLst/>
          </a:prstGeom>
          <a:noFill/>
          <a:ln w="9525" cap="flat" cmpd="sng">
            <a:solidFill>
              <a:schemeClr val="dk2"/>
            </a:solidFill>
            <a:prstDash val="solid"/>
            <a:round/>
            <a:headEnd type="none" w="med" len="med"/>
            <a:tailEnd type="triangle" w="med" len="med"/>
          </a:ln>
        </p:spPr>
      </p:cxnSp>
      <p:sp>
        <p:nvSpPr>
          <p:cNvPr id="280" name="Google Shape;280;p30"/>
          <p:cNvSpPr/>
          <p:nvPr/>
        </p:nvSpPr>
        <p:spPr>
          <a:xfrm>
            <a:off x="1280267" y="1890146"/>
            <a:ext cx="113100" cy="113100"/>
          </a:xfrm>
          <a:prstGeom prst="flowChartConnector">
            <a:avLst/>
          </a:prstGeom>
          <a:solidFill>
            <a:srgbClr val="C00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 name="Google Shape;281;p30" descr="{&quot;id&quot;:&quot;1&quot;,&quot;backgroundColorModified&quot;:true,&quot;code&quot;:&quot;$$\\begin{bmatrix}\n{\\frac{{\\sqrt[]{2}}}{2}}&amp;{0}&amp;{1}\\\\\n{\\frac{{\\sqrt[]{2}}}{2}}&amp;{-2}&amp;{1}\\\\\n{0}&amp;{0}&amp;{1}\\\\\n\\end{bmatrix}\\cdot\\begin{bmatrix}\n{1}\\\\\n{1}\\\\\n{1}\\\\\n\\end{bmatrix}=$$&quot;,&quot;aid&quot;:null,&quot;backgroundColor&quot;:&quot;#ffffff&quot;,&quot;font&quot;:{&quot;color&quot;:&quot;#000000&quot;,&quot;size&quot;:20,&quot;family&quot;:&quot;Arial&quot;},&quot;type&quot;:&quot;$$&quot;,&quot;ts&quot;:1630603134824,&quot;cs&quot;:&quot;+StMH98dhcUREmD6pKseCw==&quot;,&quot;size&quot;:{&quot;width&quot;:305.25,&quot;height&quot;:146.25}}"/>
          <p:cNvPicPr preferRelativeResize="0"/>
          <p:nvPr/>
        </p:nvPicPr>
        <p:blipFill>
          <a:blip r:embed="rId5">
            <a:alphaModFix/>
          </a:blip>
          <a:stretch>
            <a:fillRect/>
          </a:stretch>
        </p:blipFill>
        <p:spPr>
          <a:xfrm>
            <a:off x="4524113" y="3662328"/>
            <a:ext cx="2907506" cy="1393031"/>
          </a:xfrm>
          <a:prstGeom prst="rect">
            <a:avLst/>
          </a:prstGeom>
          <a:noFill/>
          <a:ln>
            <a:noFill/>
          </a:ln>
        </p:spPr>
      </p:pic>
      <p:sp>
        <p:nvSpPr>
          <p:cNvPr id="282" name="Google Shape;282;p30"/>
          <p:cNvSpPr/>
          <p:nvPr/>
        </p:nvSpPr>
        <p:spPr>
          <a:xfrm>
            <a:off x="4289765" y="2965290"/>
            <a:ext cx="113100" cy="113100"/>
          </a:xfrm>
          <a:prstGeom prst="flowChartConnector">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7562190" y="3551146"/>
            <a:ext cx="1244100" cy="1583100"/>
          </a:xfrm>
          <a:prstGeom prst="rect">
            <a:avLst/>
          </a:prstGeom>
          <a:solidFill>
            <a:srgbClr val="00FF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6652746" y="3754700"/>
            <a:ext cx="411900" cy="1206300"/>
          </a:xfrm>
          <a:prstGeom prst="rect">
            <a:avLst/>
          </a:prstGeom>
          <a:solidFill>
            <a:srgbClr val="FF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txBox="1"/>
          <p:nvPr/>
        </p:nvSpPr>
        <p:spPr>
          <a:xfrm>
            <a:off x="4741137" y="2797596"/>
            <a:ext cx="1070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300" b="1" dirty="0">
                <a:solidFill>
                  <a:schemeClr val="dk1"/>
                </a:solidFill>
              </a:rPr>
              <a:t>(1.7, -0.3)</a:t>
            </a:r>
            <a:endParaRPr sz="1500" b="1" dirty="0"/>
          </a:p>
        </p:txBody>
      </p:sp>
      <p:cxnSp>
        <p:nvCxnSpPr>
          <p:cNvPr id="286" name="Google Shape;286;p30"/>
          <p:cNvCxnSpPr>
            <a:cxnSpLocks/>
          </p:cNvCxnSpPr>
          <p:nvPr/>
        </p:nvCxnSpPr>
        <p:spPr>
          <a:xfrm flipH="1">
            <a:off x="4440423" y="3021850"/>
            <a:ext cx="428526" cy="0"/>
          </a:xfrm>
          <a:prstGeom prst="straightConnector1">
            <a:avLst/>
          </a:prstGeom>
          <a:noFill/>
          <a:ln w="9525" cap="flat" cmpd="sng">
            <a:solidFill>
              <a:schemeClr val="dk2"/>
            </a:solidFill>
            <a:prstDash val="solid"/>
            <a:round/>
            <a:headEnd type="none" w="med" len="med"/>
            <a:tailEnd type="triangle" w="med" len="med"/>
          </a:ln>
        </p:spPr>
      </p:cxnSp>
      <p:sp>
        <p:nvSpPr>
          <p:cNvPr id="3" name="TextBox 2">
            <a:extLst>
              <a:ext uri="{FF2B5EF4-FFF2-40B4-BE49-F238E27FC236}">
                <a16:creationId xmlns:a16="http://schemas.microsoft.com/office/drawing/2014/main" id="{3D03F5D8-09B8-6162-D32E-95690A2BDF94}"/>
              </a:ext>
            </a:extLst>
          </p:cNvPr>
          <p:cNvSpPr txBox="1"/>
          <p:nvPr/>
        </p:nvSpPr>
        <p:spPr>
          <a:xfrm>
            <a:off x="6023070" y="2302875"/>
            <a:ext cx="2993891" cy="307777"/>
          </a:xfrm>
          <a:prstGeom prst="rect">
            <a:avLst/>
          </a:prstGeom>
          <a:noFill/>
        </p:spPr>
        <p:txBody>
          <a:bodyPr wrap="square">
            <a:spAutoFit/>
          </a:bodyPr>
          <a:lstStyle/>
          <a:p>
            <a:pPr marL="0" lvl="0" indent="0" algn="l" rtl="0">
              <a:spcBef>
                <a:spcPts val="0"/>
              </a:spcBef>
              <a:spcAft>
                <a:spcPts val="0"/>
              </a:spcAft>
              <a:buNone/>
            </a:pPr>
            <a:r>
              <a:rPr lang="pt-BR" b="1" dirty="0"/>
              <a:t>Vamos testar com o ponto (1,1).</a:t>
            </a:r>
          </a:p>
        </p:txBody>
      </p:sp>
      <p:cxnSp>
        <p:nvCxnSpPr>
          <p:cNvPr id="6" name="Straight Arrow Connector 5">
            <a:extLst>
              <a:ext uri="{FF2B5EF4-FFF2-40B4-BE49-F238E27FC236}">
                <a16:creationId xmlns:a16="http://schemas.microsoft.com/office/drawing/2014/main" id="{EE33A6B5-43C4-09D2-B26C-3F658E0C81FF}"/>
              </a:ext>
            </a:extLst>
          </p:cNvPr>
          <p:cNvCxnSpPr/>
          <p:nvPr/>
        </p:nvCxnSpPr>
        <p:spPr>
          <a:xfrm flipH="1">
            <a:off x="6931152" y="2679192"/>
            <a:ext cx="500467" cy="8719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par>
                                <p:cTn id="8" presetID="10" presetClass="entr" presetSubtype="0" fill="hold" nodeType="withEffect">
                                  <p:stCondLst>
                                    <p:cond delay="0"/>
                                  </p:stCondLst>
                                  <p:childTnLst>
                                    <p:set>
                                      <p:cBhvr>
                                        <p:cTn id="9" dur="1" fill="hold">
                                          <p:stCondLst>
                                            <p:cond delay="0"/>
                                          </p:stCondLst>
                                        </p:cTn>
                                        <p:tgtEl>
                                          <p:spTgt spid="283"/>
                                        </p:tgtEl>
                                        <p:attrNameLst>
                                          <p:attrName>style.visibility</p:attrName>
                                        </p:attrNameLst>
                                      </p:cBhvr>
                                      <p:to>
                                        <p:strVal val="visible"/>
                                      </p:to>
                                    </p:set>
                                    <p:animEffect transition="in" filter="fade">
                                      <p:cBhvr>
                                        <p:cTn id="10" dur="10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1"/>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a:t>Sistema de Coordenadas : Exemplo</a:t>
            </a:r>
            <a:endParaRPr/>
          </a:p>
        </p:txBody>
      </p:sp>
      <p:sp>
        <p:nvSpPr>
          <p:cNvPr id="293" name="Google Shape;293;p31"/>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32</a:t>
            </a:fld>
            <a:endParaRPr/>
          </a:p>
        </p:txBody>
      </p:sp>
      <p:pic>
        <p:nvPicPr>
          <p:cNvPr id="294" name="Google Shape;294;p31"/>
          <p:cNvPicPr preferRelativeResize="0"/>
          <p:nvPr/>
        </p:nvPicPr>
        <p:blipFill rotWithShape="1">
          <a:blip r:embed="rId3">
            <a:alphaModFix/>
          </a:blip>
          <a:srcRect r="43207"/>
          <a:stretch/>
        </p:blipFill>
        <p:spPr>
          <a:xfrm>
            <a:off x="238150" y="610375"/>
            <a:ext cx="3376153" cy="2467883"/>
          </a:xfrm>
          <a:prstGeom prst="rect">
            <a:avLst/>
          </a:prstGeom>
          <a:noFill/>
          <a:ln>
            <a:noFill/>
          </a:ln>
        </p:spPr>
      </p:pic>
      <p:sp>
        <p:nvSpPr>
          <p:cNvPr id="295" name="Google Shape;295;p31"/>
          <p:cNvSpPr txBox="1"/>
          <p:nvPr/>
        </p:nvSpPr>
        <p:spPr>
          <a:xfrm>
            <a:off x="511577" y="999125"/>
            <a:ext cx="619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000" b="1">
                <a:solidFill>
                  <a:schemeClr val="dk1"/>
                </a:solidFill>
              </a:rPr>
              <a:t>(1, 1)</a:t>
            </a:r>
            <a:endParaRPr sz="1200" b="1"/>
          </a:p>
        </p:txBody>
      </p:sp>
      <p:cxnSp>
        <p:nvCxnSpPr>
          <p:cNvPr id="296" name="Google Shape;296;p31"/>
          <p:cNvCxnSpPr/>
          <p:nvPr/>
        </p:nvCxnSpPr>
        <p:spPr>
          <a:xfrm>
            <a:off x="832874" y="1257763"/>
            <a:ext cx="181500" cy="285600"/>
          </a:xfrm>
          <a:prstGeom prst="straightConnector1">
            <a:avLst/>
          </a:prstGeom>
          <a:noFill/>
          <a:ln w="9525" cap="flat" cmpd="sng">
            <a:solidFill>
              <a:schemeClr val="dk2"/>
            </a:solidFill>
            <a:prstDash val="solid"/>
            <a:round/>
            <a:headEnd type="none" w="med" len="med"/>
            <a:tailEnd type="triangle" w="med" len="med"/>
          </a:ln>
        </p:spPr>
      </p:cxnSp>
      <p:sp>
        <p:nvSpPr>
          <p:cNvPr id="297" name="Google Shape;297;p31"/>
          <p:cNvSpPr/>
          <p:nvPr/>
        </p:nvSpPr>
        <p:spPr>
          <a:xfrm>
            <a:off x="997921" y="1543410"/>
            <a:ext cx="82500" cy="82500"/>
          </a:xfrm>
          <a:prstGeom prst="flowChartConnector">
            <a:avLst/>
          </a:prstGeom>
          <a:solidFill>
            <a:srgbClr val="C00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8" name="Google Shape;298;p31" descr="{&quot;type&quot;:&quot;$$&quot;,&quot;aid&quot;:null,&quot;font&quot;:{&quot;size&quot;:20,&quot;family&quot;:&quot;Arial&quot;,&quot;color&quot;:&quot;#000000&quot;},&quot;code&quot;:&quot;$$\\text{M}^{-1}=\\begin{bmatrix}\n{\\frac{{\\sqrt[]{2}}}{2}}&amp;{0}&amp;{1}\\\\\n{\\frac{{\\sqrt[]{2}}}{2}}&amp;{-2}&amp;{1}\\\\\n{0}&amp;{0}&amp;{1}\\\\\n\\end{bmatrix}^{-1}$$&quot;,&quot;backgroundColorModified&quot;:true,&quot;backgroundColor&quot;:&quot;#ffffff&quot;,&quot;id&quot;:&quot;1&quot;,&quot;ts&quot;:1630601482068,&quot;cs&quot;:&quot;AQP0SjZhcwscKz8N8hzskA==&quot;,&quot;size&quot;:{&quot;width&quot;:329.75,&quot;height&quot;:152.25}}"/>
          <p:cNvPicPr preferRelativeResize="0"/>
          <p:nvPr/>
        </p:nvPicPr>
        <p:blipFill>
          <a:blip r:embed="rId4">
            <a:alphaModFix/>
          </a:blip>
          <a:stretch>
            <a:fillRect/>
          </a:stretch>
        </p:blipFill>
        <p:spPr>
          <a:xfrm>
            <a:off x="578725" y="4065875"/>
            <a:ext cx="2987525" cy="1379374"/>
          </a:xfrm>
          <a:prstGeom prst="rect">
            <a:avLst/>
          </a:prstGeom>
          <a:noFill/>
          <a:ln>
            <a:noFill/>
          </a:ln>
        </p:spPr>
      </p:pic>
      <p:sp>
        <p:nvSpPr>
          <p:cNvPr id="299" name="Google Shape;299;p31"/>
          <p:cNvSpPr/>
          <p:nvPr/>
        </p:nvSpPr>
        <p:spPr>
          <a:xfrm>
            <a:off x="3192040" y="2327259"/>
            <a:ext cx="82500" cy="82500"/>
          </a:xfrm>
          <a:prstGeom prst="flowChartConnector">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1"/>
          <p:cNvSpPr txBox="1"/>
          <p:nvPr/>
        </p:nvSpPr>
        <p:spPr>
          <a:xfrm>
            <a:off x="3791390" y="2189685"/>
            <a:ext cx="780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000" b="1">
                <a:solidFill>
                  <a:schemeClr val="dk1"/>
                </a:solidFill>
              </a:rPr>
              <a:t>(1.7, -0.3)</a:t>
            </a:r>
            <a:endParaRPr sz="1200" b="1"/>
          </a:p>
        </p:txBody>
      </p:sp>
      <p:cxnSp>
        <p:nvCxnSpPr>
          <p:cNvPr id="301" name="Google Shape;301;p31"/>
          <p:cNvCxnSpPr/>
          <p:nvPr/>
        </p:nvCxnSpPr>
        <p:spPr>
          <a:xfrm rot="10800000">
            <a:off x="3301731" y="2368495"/>
            <a:ext cx="572100" cy="0"/>
          </a:xfrm>
          <a:prstGeom prst="straightConnector1">
            <a:avLst/>
          </a:prstGeom>
          <a:noFill/>
          <a:ln w="9525" cap="flat" cmpd="sng">
            <a:solidFill>
              <a:schemeClr val="dk2"/>
            </a:solidFill>
            <a:prstDash val="solid"/>
            <a:round/>
            <a:headEnd type="none" w="med" len="med"/>
            <a:tailEnd type="triangle" w="med" len="med"/>
          </a:ln>
        </p:spPr>
      </p:cxnSp>
      <p:sp>
        <p:nvSpPr>
          <p:cNvPr id="302" name="Google Shape;302;p31"/>
          <p:cNvSpPr txBox="1"/>
          <p:nvPr/>
        </p:nvSpPr>
        <p:spPr>
          <a:xfrm>
            <a:off x="4682113" y="1066375"/>
            <a:ext cx="39129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900" b="1">
                <a:solidFill>
                  <a:schemeClr val="dk1"/>
                </a:solidFill>
              </a:rPr>
              <a:t>E se quisermos fazer o Inverso?</a:t>
            </a:r>
            <a:endParaRPr sz="2100" b="1"/>
          </a:p>
        </p:txBody>
      </p:sp>
      <p:cxnSp>
        <p:nvCxnSpPr>
          <p:cNvPr id="303" name="Google Shape;303;p31"/>
          <p:cNvCxnSpPr>
            <a:stCxn id="299" idx="4"/>
            <a:endCxn id="297" idx="4"/>
          </p:cNvCxnSpPr>
          <p:nvPr/>
        </p:nvCxnSpPr>
        <p:spPr>
          <a:xfrm rot="5400000" flipH="1">
            <a:off x="1744240" y="920709"/>
            <a:ext cx="783900" cy="2194200"/>
          </a:xfrm>
          <a:prstGeom prst="curvedConnector3">
            <a:avLst>
              <a:gd name="adj1" fmla="val -127330"/>
            </a:avLst>
          </a:prstGeom>
          <a:noFill/>
          <a:ln w="38100" cap="flat" cmpd="sng">
            <a:solidFill>
              <a:srgbClr val="FF00FF"/>
            </a:solidFill>
            <a:prstDash val="lgDash"/>
            <a:round/>
            <a:headEnd type="none" w="med" len="med"/>
            <a:tailEnd type="stealth" w="med" len="med"/>
          </a:ln>
        </p:spPr>
      </p:cxnSp>
      <p:sp>
        <p:nvSpPr>
          <p:cNvPr id="304" name="Google Shape;304;p31"/>
          <p:cNvSpPr txBox="1"/>
          <p:nvPr/>
        </p:nvSpPr>
        <p:spPr>
          <a:xfrm>
            <a:off x="3965825" y="2649513"/>
            <a:ext cx="50283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AutoNum type="arabicPeriod"/>
            </a:pPr>
            <a:r>
              <a:rPr lang="pt-BR" dirty="0"/>
              <a:t>Calcule o determinante da matriz.</a:t>
            </a:r>
            <a:endParaRPr dirty="0"/>
          </a:p>
          <a:p>
            <a:pPr marL="457200" lvl="0" indent="-317500" algn="l" rtl="0">
              <a:spcBef>
                <a:spcPts val="0"/>
              </a:spcBef>
              <a:spcAft>
                <a:spcPts val="0"/>
              </a:spcAft>
              <a:buSzPts val="1400"/>
              <a:buAutoNum type="arabicPeriod"/>
            </a:pPr>
            <a:r>
              <a:rPr lang="pt-BR" dirty="0"/>
              <a:t>Transponha a matriz original. </a:t>
            </a:r>
            <a:endParaRPr dirty="0"/>
          </a:p>
          <a:p>
            <a:pPr marL="457200" lvl="0" indent="-317500" algn="l" rtl="0">
              <a:spcBef>
                <a:spcPts val="0"/>
              </a:spcBef>
              <a:spcAft>
                <a:spcPts val="0"/>
              </a:spcAft>
              <a:buSzPts val="1400"/>
              <a:buAutoNum type="arabicPeriod"/>
            </a:pPr>
            <a:r>
              <a:rPr lang="pt-BR" dirty="0"/>
              <a:t>Calcule o determinante de cada sub matriz. </a:t>
            </a:r>
            <a:endParaRPr dirty="0"/>
          </a:p>
          <a:p>
            <a:pPr marL="457200" lvl="0" indent="-317500" algn="l" rtl="0">
              <a:spcBef>
                <a:spcPts val="0"/>
              </a:spcBef>
              <a:spcAft>
                <a:spcPts val="0"/>
              </a:spcAft>
              <a:buSzPts val="1400"/>
              <a:buAutoNum type="arabicPeriod"/>
            </a:pPr>
            <a:r>
              <a:rPr lang="pt-BR" dirty="0"/>
              <a:t>Crie a matriz de cofatores. </a:t>
            </a:r>
            <a:endParaRPr dirty="0"/>
          </a:p>
          <a:p>
            <a:pPr marL="457200" lvl="0" indent="-317500" algn="l" rtl="0">
              <a:spcBef>
                <a:spcPts val="0"/>
              </a:spcBef>
              <a:spcAft>
                <a:spcPts val="0"/>
              </a:spcAft>
              <a:buSzPts val="1400"/>
              <a:buAutoNum type="arabicPeriod"/>
            </a:pPr>
            <a:r>
              <a:rPr lang="pt-BR" dirty="0"/>
              <a:t>Divida cada termo da matriz adjunta pela determinante.</a:t>
            </a:r>
            <a:endParaRPr dirty="0"/>
          </a:p>
        </p:txBody>
      </p:sp>
      <p:sp>
        <p:nvSpPr>
          <p:cNvPr id="305" name="Google Shape;305;p31"/>
          <p:cNvSpPr txBox="1"/>
          <p:nvPr/>
        </p:nvSpPr>
        <p:spPr>
          <a:xfrm>
            <a:off x="5635225" y="1747088"/>
            <a:ext cx="2236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2400" b="1">
                <a:solidFill>
                  <a:schemeClr val="dk1"/>
                </a:solidFill>
              </a:rPr>
              <a:t>Matriz Inversa</a:t>
            </a:r>
            <a:endParaRPr sz="2600" b="1"/>
          </a:p>
        </p:txBody>
      </p:sp>
      <p:pic>
        <p:nvPicPr>
          <p:cNvPr id="306" name="Google Shape;306;p31" descr="{&quot;aid&quot;:null,&quot;id&quot;:&quot;1&quot;,&quot;code&quot;:&quot;$$=\\begin{bmatrix}\n{\\frac{2}{{\\sqrt[]{2}}}}&amp;{0}&amp;{-\\frac{2}{{\\sqrt[]{2}}}}\\\\\n{\\frac{1}{2}}&amp;{-\\frac{1}{2}}&amp;{0}\\\\\n{0}&amp;{0}&amp;{1}\\\\\n\\end{bmatrix}$$&quot;,&quot;font&quot;:{&quot;size&quot;:19,&quot;family&quot;:&quot;Arial&quot;,&quot;color&quot;:&quot;#000000&quot;},&quot;type&quot;:&quot;$$&quot;,&quot;backgroundColor&quot;:&quot;#ffffff&quot;,&quot;backgroundColorModified&quot;:true,&quot;ts&quot;:1630602138447,&quot;cs&quot;:&quot;Y1pBIftTsP+Ym3zVYk8iWw==&quot;,&quot;size&quot;:{&quot;width&quot;:272.25,&quot;height&quot;:132.75}}"/>
          <p:cNvPicPr preferRelativeResize="0"/>
          <p:nvPr/>
        </p:nvPicPr>
        <p:blipFill>
          <a:blip r:embed="rId5">
            <a:alphaModFix/>
          </a:blip>
          <a:stretch>
            <a:fillRect/>
          </a:stretch>
        </p:blipFill>
        <p:spPr>
          <a:xfrm>
            <a:off x="3597675" y="4107275"/>
            <a:ext cx="2743961" cy="1337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1000"/>
                                        <p:tgtEl>
                                          <p:spTgt spid="3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8"/>
                                        </p:tgtEl>
                                        <p:attrNameLst>
                                          <p:attrName>style.visibility</p:attrName>
                                        </p:attrNameLst>
                                      </p:cBhvr>
                                      <p:to>
                                        <p:strVal val="visible"/>
                                      </p:to>
                                    </p:set>
                                    <p:animEffect transition="in" filter="fade">
                                      <p:cBhvr>
                                        <p:cTn id="17" dur="1000"/>
                                        <p:tgtEl>
                                          <p:spTgt spid="2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4">
                                            <p:txEl>
                                              <p:pRg st="0" end="0"/>
                                            </p:txEl>
                                          </p:spTgt>
                                        </p:tgtEl>
                                        <p:attrNameLst>
                                          <p:attrName>style.visibility</p:attrName>
                                        </p:attrNameLst>
                                      </p:cBhvr>
                                      <p:to>
                                        <p:strVal val="visible"/>
                                      </p:to>
                                    </p:set>
                                    <p:animEffect transition="in" filter="fade">
                                      <p:cBhvr>
                                        <p:cTn id="22" dur="1000"/>
                                        <p:tgtEl>
                                          <p:spTgt spid="30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4">
                                            <p:txEl>
                                              <p:pRg st="1" end="1"/>
                                            </p:txEl>
                                          </p:spTgt>
                                        </p:tgtEl>
                                        <p:attrNameLst>
                                          <p:attrName>style.visibility</p:attrName>
                                        </p:attrNameLst>
                                      </p:cBhvr>
                                      <p:to>
                                        <p:strVal val="visible"/>
                                      </p:to>
                                    </p:set>
                                    <p:animEffect transition="in" filter="fade">
                                      <p:cBhvr>
                                        <p:cTn id="27" dur="1000"/>
                                        <p:tgtEl>
                                          <p:spTgt spid="30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4">
                                            <p:txEl>
                                              <p:pRg st="2" end="2"/>
                                            </p:txEl>
                                          </p:spTgt>
                                        </p:tgtEl>
                                        <p:attrNameLst>
                                          <p:attrName>style.visibility</p:attrName>
                                        </p:attrNameLst>
                                      </p:cBhvr>
                                      <p:to>
                                        <p:strVal val="visible"/>
                                      </p:to>
                                    </p:set>
                                    <p:animEffect transition="in" filter="fade">
                                      <p:cBhvr>
                                        <p:cTn id="32" dur="1000"/>
                                        <p:tgtEl>
                                          <p:spTgt spid="30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4">
                                            <p:txEl>
                                              <p:pRg st="3" end="3"/>
                                            </p:txEl>
                                          </p:spTgt>
                                        </p:tgtEl>
                                        <p:attrNameLst>
                                          <p:attrName>style.visibility</p:attrName>
                                        </p:attrNameLst>
                                      </p:cBhvr>
                                      <p:to>
                                        <p:strVal val="visible"/>
                                      </p:to>
                                    </p:set>
                                    <p:animEffect transition="in" filter="fade">
                                      <p:cBhvr>
                                        <p:cTn id="37" dur="1000"/>
                                        <p:tgtEl>
                                          <p:spTgt spid="30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4">
                                            <p:txEl>
                                              <p:pRg st="4" end="4"/>
                                            </p:txEl>
                                          </p:spTgt>
                                        </p:tgtEl>
                                        <p:attrNameLst>
                                          <p:attrName>style.visibility</p:attrName>
                                        </p:attrNameLst>
                                      </p:cBhvr>
                                      <p:to>
                                        <p:strVal val="visible"/>
                                      </p:to>
                                    </p:set>
                                    <p:animEffect transition="in" filter="fade">
                                      <p:cBhvr>
                                        <p:cTn id="42" dur="1000"/>
                                        <p:tgtEl>
                                          <p:spTgt spid="30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6"/>
                                        </p:tgtEl>
                                        <p:attrNameLst>
                                          <p:attrName>style.visibility</p:attrName>
                                        </p:attrNameLst>
                                      </p:cBhvr>
                                      <p:to>
                                        <p:strVal val="visible"/>
                                      </p:to>
                                    </p:set>
                                    <p:animEffect transition="in" filter="fade">
                                      <p:cBhvr>
                                        <p:cTn id="47" dur="10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2"/>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a:t>Sistema de Coordenadas : Exemplo</a:t>
            </a:r>
            <a:endParaRPr/>
          </a:p>
        </p:txBody>
      </p:sp>
      <p:sp>
        <p:nvSpPr>
          <p:cNvPr id="313" name="Google Shape;313;p32"/>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33</a:t>
            </a:fld>
            <a:endParaRPr/>
          </a:p>
        </p:txBody>
      </p:sp>
      <p:pic>
        <p:nvPicPr>
          <p:cNvPr id="314" name="Google Shape;314;p32" descr="{&quot;font&quot;:{&quot;size&quot;:19,&quot;color&quot;:&quot;#000000&quot;,&quot;family&quot;:&quot;Arial&quot;},&quot;id&quot;:&quot;1&quot;,&quot;code&quot;:&quot;$$\\text{M}\\cdot\\text{M}^{-1}=\\begin{bmatrix}\n{\\frac{{\\sqrt[]{2}}}{2}}&amp;{0}&amp;{1}\\\\\n{\\frac{{\\sqrt[]{2}}}{2}}&amp;{-2}&amp;{1}\\\\\n{0}&amp;{0}&amp;{1}\\\\\n\\end{bmatrix}\\cdot\\begin{bmatrix}\n{\\frac{2}{{\\sqrt[]{2}}}}&amp;{0}&amp;{-\\frac{2}{{\\sqrt[]{2}}}}\\\\\n{\\frac{1}{2}}&amp;{-\\frac{1}{2}}&amp;{0}\\\\\n{0}&amp;{0}&amp;{1}\\\\\n\\end{bmatrix}=$$&quot;,&quot;backgroundColor&quot;:&quot;#ffffff&quot;,&quot;aid&quot;:null,&quot;type&quot;:&quot;$$&quot;,&quot;backgroundColorModified&quot;:true,&quot;ts&quot;:1630602820441,&quot;cs&quot;:&quot;IVgfEGG+Q6G4g7DZ1AV5tw==&quot;,&quot;size&quot;:{&quot;width&quot;:640,&quot;height&quot;:139}}"/>
          <p:cNvPicPr preferRelativeResize="0"/>
          <p:nvPr/>
        </p:nvPicPr>
        <p:blipFill>
          <a:blip r:embed="rId3">
            <a:alphaModFix/>
          </a:blip>
          <a:stretch>
            <a:fillRect/>
          </a:stretch>
        </p:blipFill>
        <p:spPr>
          <a:xfrm>
            <a:off x="514350" y="1864816"/>
            <a:ext cx="6096000" cy="1323975"/>
          </a:xfrm>
          <a:prstGeom prst="rect">
            <a:avLst/>
          </a:prstGeom>
          <a:noFill/>
          <a:ln>
            <a:noFill/>
          </a:ln>
        </p:spPr>
      </p:pic>
      <p:sp>
        <p:nvSpPr>
          <p:cNvPr id="315" name="Google Shape;315;p32"/>
          <p:cNvSpPr txBox="1"/>
          <p:nvPr/>
        </p:nvSpPr>
        <p:spPr>
          <a:xfrm>
            <a:off x="361938" y="855275"/>
            <a:ext cx="39129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900" b="1">
                <a:solidFill>
                  <a:schemeClr val="dk1"/>
                </a:solidFill>
              </a:rPr>
              <a:t>Vamos testar:</a:t>
            </a:r>
            <a:endParaRPr sz="2100" b="1"/>
          </a:p>
        </p:txBody>
      </p:sp>
      <p:pic>
        <p:nvPicPr>
          <p:cNvPr id="316" name="Google Shape;316;p32" descr="{&quot;backgroundColor&quot;:&quot;#ffffff&quot;,&quot;backgroundColorModified&quot;:true,&quot;font&quot;:{&quot;size&quot;:20,&quot;color&quot;:&quot;#000000&quot;,&quot;family&quot;:&quot;Arial&quot;},&quot;id&quot;:&quot;1&quot;,&quot;type&quot;:&quot;$$&quot;,&quot;code&quot;:&quot;$$\\begin{bmatrix}\n{1}&amp;{0}&amp;{0}\\\\\n{0}&amp;{1}&amp;{0}\\\\\n{0}&amp;{0}&amp;{1}\\\\\n\\end{bmatrix}$$&quot;,&quot;aid&quot;:null,&quot;ts&quot;:1630602882360,&quot;cs&quot;:&quot;T1zYjQG4wnOOxSNkR8pswQ==&quot;,&quot;size&quot;:{&quot;width&quot;:131.33333333333334,&quot;height&quot;:119}}"/>
          <p:cNvPicPr preferRelativeResize="0"/>
          <p:nvPr/>
        </p:nvPicPr>
        <p:blipFill>
          <a:blip r:embed="rId4">
            <a:alphaModFix/>
          </a:blip>
          <a:stretch>
            <a:fillRect/>
          </a:stretch>
        </p:blipFill>
        <p:spPr>
          <a:xfrm>
            <a:off x="6820426" y="1864825"/>
            <a:ext cx="1461194" cy="1323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3" descr="{&quot;backgroundColorModified&quot;:true,&quot;backgroundColor&quot;:&quot;#ffffff&quot;,&quot;aid&quot;:null,&quot;id&quot;:&quot;1&quot;,&quot;font&quot;:{&quot;color&quot;:&quot;#000000&quot;,&quot;size&quot;:20,&quot;family&quot;:&quot;Arial&quot;},&quot;type&quot;:&quot;$$&quot;,&quot;code&quot;:&quot;$$\\begin{bmatrix}\n{1}\\\\\n{1}\\\\\n{1}\\\\\n\\end{bmatrix}$$&quot;,&quot;ts&quot;:1630603041022,&quot;cs&quot;:&quot;D7sbfoOmdya/YwdsB5xrJQ==&quot;,&quot;size&quot;:{&quot;width&quot;:37.666666666666664,&quot;height&quot;:119}}"/>
          <p:cNvPicPr preferRelativeResize="0"/>
          <p:nvPr/>
        </p:nvPicPr>
        <p:blipFill>
          <a:blip r:embed="rId3">
            <a:alphaModFix/>
          </a:blip>
          <a:stretch>
            <a:fillRect/>
          </a:stretch>
        </p:blipFill>
        <p:spPr>
          <a:xfrm>
            <a:off x="8127036" y="4030320"/>
            <a:ext cx="358775" cy="1133475"/>
          </a:xfrm>
          <a:prstGeom prst="rect">
            <a:avLst/>
          </a:prstGeom>
          <a:noFill/>
          <a:ln>
            <a:noFill/>
          </a:ln>
        </p:spPr>
      </p:pic>
      <p:sp>
        <p:nvSpPr>
          <p:cNvPr id="323" name="Google Shape;323;p33"/>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a:t>Sistema de Coordenadas : Exemplo</a:t>
            </a:r>
            <a:endParaRPr/>
          </a:p>
        </p:txBody>
      </p:sp>
      <p:sp>
        <p:nvSpPr>
          <p:cNvPr id="324" name="Google Shape;324;p33"/>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34</a:t>
            </a:fld>
            <a:endParaRPr/>
          </a:p>
        </p:txBody>
      </p:sp>
      <p:pic>
        <p:nvPicPr>
          <p:cNvPr id="325" name="Google Shape;325;p33"/>
          <p:cNvPicPr preferRelativeResize="0"/>
          <p:nvPr/>
        </p:nvPicPr>
        <p:blipFill rotWithShape="1">
          <a:blip r:embed="rId4">
            <a:alphaModFix/>
          </a:blip>
          <a:srcRect r="43207"/>
          <a:stretch/>
        </p:blipFill>
        <p:spPr>
          <a:xfrm>
            <a:off x="238149" y="610375"/>
            <a:ext cx="4630800" cy="3385000"/>
          </a:xfrm>
          <a:prstGeom prst="rect">
            <a:avLst/>
          </a:prstGeom>
          <a:noFill/>
          <a:ln>
            <a:noFill/>
          </a:ln>
        </p:spPr>
      </p:pic>
      <p:sp>
        <p:nvSpPr>
          <p:cNvPr id="326" name="Google Shape;326;p33"/>
          <p:cNvSpPr txBox="1"/>
          <p:nvPr/>
        </p:nvSpPr>
        <p:spPr>
          <a:xfrm>
            <a:off x="737275" y="1143604"/>
            <a:ext cx="648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300" b="1">
                <a:solidFill>
                  <a:schemeClr val="dk1"/>
                </a:solidFill>
              </a:rPr>
              <a:t>(1, 1)</a:t>
            </a:r>
            <a:endParaRPr sz="1500" b="1"/>
          </a:p>
        </p:txBody>
      </p:sp>
      <p:cxnSp>
        <p:nvCxnSpPr>
          <p:cNvPr id="327" name="Google Shape;327;p33"/>
          <p:cNvCxnSpPr/>
          <p:nvPr/>
        </p:nvCxnSpPr>
        <p:spPr>
          <a:xfrm>
            <a:off x="1053885" y="1498346"/>
            <a:ext cx="249000" cy="391800"/>
          </a:xfrm>
          <a:prstGeom prst="straightConnector1">
            <a:avLst/>
          </a:prstGeom>
          <a:noFill/>
          <a:ln w="9525" cap="flat" cmpd="sng">
            <a:solidFill>
              <a:schemeClr val="dk2"/>
            </a:solidFill>
            <a:prstDash val="solid"/>
            <a:round/>
            <a:headEnd type="none" w="med" len="med"/>
            <a:tailEnd type="triangle" w="med" len="med"/>
          </a:ln>
        </p:spPr>
      </p:cxnSp>
      <p:sp>
        <p:nvSpPr>
          <p:cNvPr id="328" name="Google Shape;328;p33"/>
          <p:cNvSpPr/>
          <p:nvPr/>
        </p:nvSpPr>
        <p:spPr>
          <a:xfrm>
            <a:off x="1280267" y="1890146"/>
            <a:ext cx="113100" cy="113100"/>
          </a:xfrm>
          <a:prstGeom prst="flowChartConnector">
            <a:avLst/>
          </a:prstGeom>
          <a:solidFill>
            <a:srgbClr val="C00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9" name="Google Shape;329;p33" descr="{&quot;aid&quot;:null,&quot;font&quot;:{&quot;size&quot;:20,&quot;color&quot;:&quot;#000000&quot;,&quot;family&quot;:&quot;Arial&quot;},&quot;backgroundColorModified&quot;:true,&quot;type&quot;:&quot;$$&quot;,&quot;id&quot;:&quot;1&quot;,&quot;code&quot;:&quot;$$\\begin{bmatrix}\n{\\frac{2}{{\\sqrt[]{2}}}}&amp;{0}&amp;{-\\frac{2}{{\\sqrt[]{2}}}}\\\\\n{\\frac{1}{2}}&amp;{-\\frac{1}{2}}&amp;{0}\\\\\n{0}&amp;{0}&amp;{1}\\\\\n\\end{bmatrix}\\cdot\\begin{bmatrix}\n{\\frac{{\\sqrt[]{2}}}{2}+1}\\\\\n{\\frac{{\\sqrt[]{2}}}{2}-1}\\\\\n{1}\\\\\n\\end{bmatrix}=$$&quot;,&quot;backgroundColor&quot;:&quot;#ffffff&quot;,&quot;ts&quot;:1630602985874,&quot;cs&quot;:&quot;lA5nsb/F4CltwKZ1FTkj7w==&quot;,&quot;size&quot;:{&quot;width&quot;:448.6666666666667,&quot;height&quot;:146.33333333333334}}"/>
          <p:cNvPicPr preferRelativeResize="0"/>
          <p:nvPr/>
        </p:nvPicPr>
        <p:blipFill>
          <a:blip r:embed="rId5">
            <a:alphaModFix/>
          </a:blip>
          <a:stretch>
            <a:fillRect/>
          </a:stretch>
        </p:blipFill>
        <p:spPr>
          <a:xfrm>
            <a:off x="3704975" y="3892621"/>
            <a:ext cx="4273550" cy="1393825"/>
          </a:xfrm>
          <a:prstGeom prst="rect">
            <a:avLst/>
          </a:prstGeom>
          <a:noFill/>
          <a:ln>
            <a:noFill/>
          </a:ln>
        </p:spPr>
      </p:pic>
      <p:sp>
        <p:nvSpPr>
          <p:cNvPr id="330" name="Google Shape;330;p33"/>
          <p:cNvSpPr/>
          <p:nvPr/>
        </p:nvSpPr>
        <p:spPr>
          <a:xfrm>
            <a:off x="4289765" y="2965290"/>
            <a:ext cx="113100" cy="113100"/>
          </a:xfrm>
          <a:prstGeom prst="flowChartConnector">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a:off x="6393535" y="3782904"/>
            <a:ext cx="1244100" cy="1583100"/>
          </a:xfrm>
          <a:prstGeom prst="rect">
            <a:avLst/>
          </a:prstGeom>
          <a:solidFill>
            <a:srgbClr val="00FF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a:off x="8100471" y="3995375"/>
            <a:ext cx="411900" cy="1206300"/>
          </a:xfrm>
          <a:prstGeom prst="rect">
            <a:avLst/>
          </a:prstGeom>
          <a:solidFill>
            <a:srgbClr val="FF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txBox="1"/>
          <p:nvPr/>
        </p:nvSpPr>
        <p:spPr>
          <a:xfrm>
            <a:off x="5111845" y="2829400"/>
            <a:ext cx="1070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300" b="1">
                <a:solidFill>
                  <a:schemeClr val="dk1"/>
                </a:solidFill>
              </a:rPr>
              <a:t>(1.7, -0.3)</a:t>
            </a:r>
            <a:endParaRPr sz="1500" b="1"/>
          </a:p>
        </p:txBody>
      </p:sp>
      <p:cxnSp>
        <p:nvCxnSpPr>
          <p:cNvPr id="334" name="Google Shape;334;p33"/>
          <p:cNvCxnSpPr/>
          <p:nvPr/>
        </p:nvCxnSpPr>
        <p:spPr>
          <a:xfrm rot="10800000">
            <a:off x="4440423" y="3021850"/>
            <a:ext cx="7845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1000"/>
                                        <p:tgtEl>
                                          <p:spTgt spid="322"/>
                                        </p:tgtEl>
                                      </p:cBhvr>
                                    </p:animEffect>
                                  </p:childTnLst>
                                </p:cTn>
                              </p:par>
                              <p:par>
                                <p:cTn id="8" presetID="10" presetClass="entr" presetSubtype="0" fill="hold" nodeType="withEffect">
                                  <p:stCondLst>
                                    <p:cond delay="0"/>
                                  </p:stCondLst>
                                  <p:childTnLst>
                                    <p:set>
                                      <p:cBhvr>
                                        <p:cTn id="9" dur="1" fill="hold">
                                          <p:stCondLst>
                                            <p:cond delay="0"/>
                                          </p:stCondLst>
                                        </p:cTn>
                                        <p:tgtEl>
                                          <p:spTgt spid="332"/>
                                        </p:tgtEl>
                                        <p:attrNameLst>
                                          <p:attrName>style.visibility</p:attrName>
                                        </p:attrNameLst>
                                      </p:cBhvr>
                                      <p:to>
                                        <p:strVal val="visible"/>
                                      </p:to>
                                    </p:set>
                                    <p:animEffect transition="in" filter="fade">
                                      <p:cBhvr>
                                        <p:cTn id="10"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4"/>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C00026"/>
              </a:buClr>
              <a:buSzPts val="2200"/>
              <a:buFont typeface="Verdana"/>
              <a:buNone/>
            </a:pPr>
            <a:r>
              <a:rPr lang="pt-BR" sz="2100"/>
              <a:t>Do espaço do mundo para o espaço da câmera (View)</a:t>
            </a:r>
            <a:endParaRPr sz="2567"/>
          </a:p>
        </p:txBody>
      </p:sp>
      <p:pic>
        <p:nvPicPr>
          <p:cNvPr id="340" name="Google Shape;340;p34" descr="page19image15375024"/>
          <p:cNvPicPr preferRelativeResize="0"/>
          <p:nvPr/>
        </p:nvPicPr>
        <p:blipFill rotWithShape="1">
          <a:blip r:embed="rId3">
            <a:alphaModFix/>
          </a:blip>
          <a:srcRect/>
          <a:stretch/>
        </p:blipFill>
        <p:spPr>
          <a:xfrm>
            <a:off x="1607225" y="838985"/>
            <a:ext cx="5994878" cy="4496159"/>
          </a:xfrm>
          <a:prstGeom prst="rect">
            <a:avLst/>
          </a:prstGeom>
          <a:solidFill>
            <a:srgbClr val="FFFFFF"/>
          </a:solidFill>
          <a:ln>
            <a:noFill/>
          </a:ln>
        </p:spPr>
      </p:pic>
      <p:sp>
        <p:nvSpPr>
          <p:cNvPr id="341" name="Google Shape;341;p34"/>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pt-BR"/>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35" descr="page20image31836608"/>
          <p:cNvPicPr preferRelativeResize="0"/>
          <p:nvPr/>
        </p:nvPicPr>
        <p:blipFill rotWithShape="1">
          <a:blip r:embed="rId3">
            <a:alphaModFix/>
          </a:blip>
          <a:srcRect/>
          <a:stretch/>
        </p:blipFill>
        <p:spPr>
          <a:xfrm>
            <a:off x="323233" y="2027229"/>
            <a:ext cx="1991947" cy="1960823"/>
          </a:xfrm>
          <a:prstGeom prst="rect">
            <a:avLst/>
          </a:prstGeom>
          <a:noFill/>
          <a:ln>
            <a:noFill/>
          </a:ln>
        </p:spPr>
      </p:pic>
      <p:sp>
        <p:nvSpPr>
          <p:cNvPr id="348" name="Google Shape;348;p35"/>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Transformações para Visualização e Perspectiva</a:t>
            </a:r>
            <a:endParaRPr/>
          </a:p>
        </p:txBody>
      </p:sp>
      <p:sp>
        <p:nvSpPr>
          <p:cNvPr id="349" name="Google Shape;349;p35"/>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36</a:t>
            </a:fld>
            <a:endParaRPr/>
          </a:p>
        </p:txBody>
      </p:sp>
      <p:pic>
        <p:nvPicPr>
          <p:cNvPr id="350" name="Google Shape;350;p35" descr="page20image31844096"/>
          <p:cNvPicPr preferRelativeResize="0"/>
          <p:nvPr/>
        </p:nvPicPr>
        <p:blipFill rotWithShape="1">
          <a:blip r:embed="rId4">
            <a:alphaModFix/>
          </a:blip>
          <a:srcRect/>
          <a:stretch/>
        </p:blipFill>
        <p:spPr>
          <a:xfrm>
            <a:off x="5517246" y="1459242"/>
            <a:ext cx="3533088" cy="1883950"/>
          </a:xfrm>
          <a:prstGeom prst="rect">
            <a:avLst/>
          </a:prstGeom>
          <a:noFill/>
          <a:ln>
            <a:noFill/>
          </a:ln>
        </p:spPr>
      </p:pic>
      <p:pic>
        <p:nvPicPr>
          <p:cNvPr id="351" name="Google Shape;351;p35" descr="page20image31845760"/>
          <p:cNvPicPr preferRelativeResize="0"/>
          <p:nvPr/>
        </p:nvPicPr>
        <p:blipFill rotWithShape="1">
          <a:blip r:embed="rId5">
            <a:alphaModFix/>
          </a:blip>
          <a:srcRect/>
          <a:stretch/>
        </p:blipFill>
        <p:spPr>
          <a:xfrm>
            <a:off x="1081059" y="865815"/>
            <a:ext cx="1387456" cy="1731016"/>
          </a:xfrm>
          <a:prstGeom prst="rect">
            <a:avLst/>
          </a:prstGeom>
          <a:noFill/>
          <a:ln>
            <a:noFill/>
          </a:ln>
        </p:spPr>
      </p:pic>
      <p:pic>
        <p:nvPicPr>
          <p:cNvPr id="352" name="Google Shape;352;p35" descr="page20image31847008"/>
          <p:cNvPicPr preferRelativeResize="0"/>
          <p:nvPr/>
        </p:nvPicPr>
        <p:blipFill rotWithShape="1">
          <a:blip r:embed="rId6">
            <a:alphaModFix/>
          </a:blip>
          <a:srcRect/>
          <a:stretch/>
        </p:blipFill>
        <p:spPr>
          <a:xfrm>
            <a:off x="2103688" y="2059523"/>
            <a:ext cx="1387456" cy="1731016"/>
          </a:xfrm>
          <a:prstGeom prst="rect">
            <a:avLst/>
          </a:prstGeom>
          <a:noFill/>
          <a:ln>
            <a:noFill/>
          </a:ln>
        </p:spPr>
      </p:pic>
      <p:pic>
        <p:nvPicPr>
          <p:cNvPr id="353" name="Google Shape;353;p35" descr="page20image16847360"/>
          <p:cNvPicPr preferRelativeResize="0"/>
          <p:nvPr/>
        </p:nvPicPr>
        <p:blipFill rotWithShape="1">
          <a:blip r:embed="rId7">
            <a:alphaModFix/>
          </a:blip>
          <a:srcRect/>
          <a:stretch/>
        </p:blipFill>
        <p:spPr>
          <a:xfrm rot="10800000" flipH="1">
            <a:off x="3680205" y="2285050"/>
            <a:ext cx="1652954" cy="350627"/>
          </a:xfrm>
          <a:prstGeom prst="rect">
            <a:avLst/>
          </a:prstGeom>
          <a:noFill/>
          <a:ln>
            <a:noFill/>
          </a:ln>
        </p:spPr>
      </p:pic>
      <p:sp>
        <p:nvSpPr>
          <p:cNvPr id="354" name="Google Shape;354;p35"/>
          <p:cNvSpPr/>
          <p:nvPr/>
        </p:nvSpPr>
        <p:spPr>
          <a:xfrm>
            <a:off x="4067067" y="1066017"/>
            <a:ext cx="1122423"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9600" b="1">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355" name="Google Shape;355;p35"/>
          <p:cNvSpPr/>
          <p:nvPr/>
        </p:nvSpPr>
        <p:spPr>
          <a:xfrm>
            <a:off x="694606" y="4060427"/>
            <a:ext cx="298559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800">
                <a:solidFill>
                  <a:schemeClr val="dk1"/>
                </a:solidFill>
                <a:latin typeface="Arial"/>
                <a:ea typeface="Arial"/>
                <a:cs typeface="Arial"/>
                <a:sym typeface="Arial"/>
              </a:rPr>
              <a:t>Modelando a cena em coordenadas do mundo 3D</a:t>
            </a:r>
            <a:endParaRPr/>
          </a:p>
          <a:p>
            <a:pPr marL="0" marR="0" lvl="0" indent="0" algn="ctr" rtl="0">
              <a:spcBef>
                <a:spcPts val="0"/>
              </a:spcBef>
              <a:spcAft>
                <a:spcPts val="0"/>
              </a:spcAft>
              <a:buNone/>
            </a:pPr>
            <a:r>
              <a:rPr lang="pt-BR" sz="1800" i="1">
                <a:solidFill>
                  <a:schemeClr val="dk1"/>
                </a:solidFill>
                <a:latin typeface="Arial"/>
                <a:ea typeface="Arial"/>
                <a:cs typeface="Arial"/>
                <a:sym typeface="Arial"/>
              </a:rPr>
              <a:t>(world Space)</a:t>
            </a:r>
            <a:endParaRPr/>
          </a:p>
        </p:txBody>
      </p:sp>
      <p:sp>
        <p:nvSpPr>
          <p:cNvPr id="356" name="Google Shape;356;p35"/>
          <p:cNvSpPr/>
          <p:nvPr/>
        </p:nvSpPr>
        <p:spPr>
          <a:xfrm>
            <a:off x="5715000" y="3988050"/>
            <a:ext cx="3144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800">
                <a:solidFill>
                  <a:schemeClr val="dk1"/>
                </a:solidFill>
                <a:latin typeface="Arial"/>
                <a:ea typeface="Arial"/>
                <a:cs typeface="Arial"/>
                <a:sym typeface="Arial"/>
              </a:rPr>
              <a:t>Rasterização em coordenadas da tela em 2D</a:t>
            </a:r>
            <a:endParaRPr/>
          </a:p>
          <a:p>
            <a:pPr marL="0" marR="0" lvl="0" indent="0" algn="ctr" rtl="0">
              <a:spcBef>
                <a:spcPts val="0"/>
              </a:spcBef>
              <a:spcAft>
                <a:spcPts val="0"/>
              </a:spcAft>
              <a:buNone/>
            </a:pPr>
            <a:r>
              <a:rPr lang="pt-BR" sz="1800" i="1">
                <a:solidFill>
                  <a:schemeClr val="dk1"/>
                </a:solidFill>
                <a:latin typeface="Arial"/>
                <a:ea typeface="Arial"/>
                <a:cs typeface="Arial"/>
                <a:sym typeface="Arial"/>
              </a:rPr>
              <a:t>(Screen Space)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6"/>
          <p:cNvPicPr preferRelativeResize="0"/>
          <p:nvPr/>
        </p:nvPicPr>
        <p:blipFill rotWithShape="1">
          <a:blip r:embed="rId3">
            <a:alphaModFix/>
          </a:blip>
          <a:srcRect/>
          <a:stretch/>
        </p:blipFill>
        <p:spPr>
          <a:xfrm>
            <a:off x="84172" y="743372"/>
            <a:ext cx="4364010" cy="4319020"/>
          </a:xfrm>
          <a:prstGeom prst="rect">
            <a:avLst/>
          </a:prstGeom>
          <a:noFill/>
          <a:ln>
            <a:noFill/>
          </a:ln>
        </p:spPr>
      </p:pic>
      <p:sp>
        <p:nvSpPr>
          <p:cNvPr id="362" name="Google Shape;362;p36"/>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Espaço de Coordenadas da Câmera (View)</a:t>
            </a:r>
            <a:endParaRPr/>
          </a:p>
        </p:txBody>
      </p:sp>
      <p:sp>
        <p:nvSpPr>
          <p:cNvPr id="363" name="Google Shape;363;p36"/>
          <p:cNvSpPr txBox="1">
            <a:spLocks noGrp="1"/>
          </p:cNvSpPr>
          <p:nvPr>
            <p:ph type="body" idx="1"/>
          </p:nvPr>
        </p:nvSpPr>
        <p:spPr>
          <a:xfrm>
            <a:off x="4298288" y="1258051"/>
            <a:ext cx="4583723" cy="399214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Font typeface="Arial"/>
              <a:buNone/>
            </a:pPr>
            <a:r>
              <a:rPr lang="pt-BR" sz="2400">
                <a:latin typeface="Arial"/>
                <a:ea typeface="Arial"/>
                <a:cs typeface="Arial"/>
                <a:sym typeface="Arial"/>
              </a:rPr>
              <a:t>Usaremos esta convenção para o sistema de coordenadas padrão de câmera:</a:t>
            </a:r>
            <a:endParaRPr/>
          </a:p>
          <a:p>
            <a:pPr marL="285750" lvl="0" indent="-285750" algn="l" rtl="0">
              <a:spcBef>
                <a:spcPts val="480"/>
              </a:spcBef>
              <a:spcAft>
                <a:spcPts val="0"/>
              </a:spcAft>
              <a:buClr>
                <a:schemeClr val="dk1"/>
              </a:buClr>
              <a:buSzPts val="2400"/>
              <a:buFont typeface="Arial"/>
              <a:buChar char="•"/>
            </a:pPr>
            <a:r>
              <a:rPr lang="pt-BR" sz="2400">
                <a:latin typeface="Arial"/>
                <a:ea typeface="Arial"/>
                <a:cs typeface="Arial"/>
                <a:sym typeface="Arial"/>
              </a:rPr>
              <a:t>câmera localizada na origem</a:t>
            </a:r>
            <a:endParaRPr/>
          </a:p>
          <a:p>
            <a:pPr marL="285750" lvl="0" indent="-285750" algn="l" rtl="0">
              <a:spcBef>
                <a:spcPts val="480"/>
              </a:spcBef>
              <a:spcAft>
                <a:spcPts val="0"/>
              </a:spcAft>
              <a:buClr>
                <a:schemeClr val="dk1"/>
              </a:buClr>
              <a:buSzPts val="2400"/>
              <a:buFont typeface="Arial"/>
              <a:buChar char="•"/>
            </a:pPr>
            <a:r>
              <a:rPr lang="pt-BR" sz="2400">
                <a:latin typeface="Arial"/>
                <a:ea typeface="Arial"/>
                <a:cs typeface="Arial"/>
                <a:sym typeface="Arial"/>
              </a:rPr>
              <a:t>olhando pelo eixo z negativo </a:t>
            </a:r>
            <a:endParaRPr/>
          </a:p>
          <a:p>
            <a:pPr marL="285750" lvl="0" indent="-285750" algn="l" rtl="0">
              <a:spcBef>
                <a:spcPts val="480"/>
              </a:spcBef>
              <a:spcAft>
                <a:spcPts val="0"/>
              </a:spcAft>
              <a:buClr>
                <a:schemeClr val="dk1"/>
              </a:buClr>
              <a:buSzPts val="2400"/>
              <a:buFont typeface="Arial"/>
              <a:buChar char="•"/>
            </a:pPr>
            <a:r>
              <a:rPr lang="pt-BR" sz="2400">
                <a:latin typeface="Arial"/>
                <a:ea typeface="Arial"/>
                <a:cs typeface="Arial"/>
                <a:sym typeface="Arial"/>
              </a:rPr>
              <a:t>o vetor vertical é o eixo y</a:t>
            </a:r>
            <a:endParaRPr sz="2400">
              <a:latin typeface="Arial"/>
              <a:ea typeface="Arial"/>
              <a:cs typeface="Arial"/>
              <a:sym typeface="Arial"/>
            </a:endParaRPr>
          </a:p>
          <a:p>
            <a:pPr marL="285750" lvl="0" indent="-285750" algn="l" rtl="0">
              <a:spcBef>
                <a:spcPts val="480"/>
              </a:spcBef>
              <a:spcAft>
                <a:spcPts val="0"/>
              </a:spcAft>
              <a:buClr>
                <a:schemeClr val="dk1"/>
              </a:buClr>
              <a:buSzPts val="2400"/>
              <a:buFont typeface="Arial"/>
              <a:buChar char="•"/>
            </a:pPr>
            <a:r>
              <a:rPr lang="pt-BR" sz="2400">
                <a:latin typeface="Arial"/>
                <a:ea typeface="Arial"/>
                <a:cs typeface="Arial"/>
                <a:sym typeface="Arial"/>
              </a:rPr>
              <a:t>eixo x</a:t>
            </a:r>
            <a:endParaRPr sz="2400">
              <a:latin typeface="Arial"/>
              <a:ea typeface="Arial"/>
              <a:cs typeface="Arial"/>
              <a:sym typeface="Arial"/>
            </a:endParaRPr>
          </a:p>
          <a:p>
            <a:pPr marL="619099" lvl="1" indent="-263514" algn="l" rtl="0">
              <a:spcBef>
                <a:spcPts val="480"/>
              </a:spcBef>
              <a:spcAft>
                <a:spcPts val="0"/>
              </a:spcAft>
              <a:buClr>
                <a:schemeClr val="dk1"/>
              </a:buClr>
              <a:buSzPts val="2400"/>
              <a:buFont typeface="Arial"/>
              <a:buChar char="–"/>
            </a:pPr>
            <a:r>
              <a:rPr lang="pt-BR" sz="2400">
                <a:latin typeface="Arial"/>
                <a:ea typeface="Arial"/>
                <a:cs typeface="Arial"/>
                <a:sym typeface="Arial"/>
              </a:rPr>
              <a:t>ortogonal a y e z</a:t>
            </a:r>
            <a:endParaRPr sz="2400">
              <a:latin typeface="Arial"/>
              <a:ea typeface="Arial"/>
              <a:cs typeface="Arial"/>
              <a:sym typeface="Arial"/>
            </a:endParaRPr>
          </a:p>
          <a:p>
            <a:pPr marL="619099" lvl="1" indent="-263514" algn="l" rtl="0">
              <a:spcBef>
                <a:spcPts val="480"/>
              </a:spcBef>
              <a:spcAft>
                <a:spcPts val="0"/>
              </a:spcAft>
              <a:buSzPts val="2400"/>
              <a:buFont typeface="Arial"/>
              <a:buChar char="–"/>
            </a:pPr>
            <a:r>
              <a:rPr lang="pt-BR" sz="2400">
                <a:latin typeface="Arial"/>
                <a:ea typeface="Arial"/>
                <a:cs typeface="Arial"/>
                <a:sym typeface="Arial"/>
              </a:rPr>
              <a:t>apontando para direita</a:t>
            </a:r>
            <a:endParaRPr sz="2400">
              <a:latin typeface="Arial"/>
              <a:ea typeface="Arial"/>
              <a:cs typeface="Arial"/>
              <a:sym typeface="Arial"/>
            </a:endParaRPr>
          </a:p>
        </p:txBody>
      </p:sp>
      <p:sp>
        <p:nvSpPr>
          <p:cNvPr id="364" name="Google Shape;364;p36"/>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37"/>
          <p:cNvPicPr preferRelativeResize="0"/>
          <p:nvPr/>
        </p:nvPicPr>
        <p:blipFill rotWithShape="1">
          <a:blip r:embed="rId3">
            <a:alphaModFix/>
          </a:blip>
          <a:srcRect/>
          <a:stretch/>
        </p:blipFill>
        <p:spPr>
          <a:xfrm>
            <a:off x="844025" y="710916"/>
            <a:ext cx="3415819" cy="3380605"/>
          </a:xfrm>
          <a:prstGeom prst="rect">
            <a:avLst/>
          </a:prstGeom>
          <a:noFill/>
          <a:ln>
            <a:noFill/>
          </a:ln>
        </p:spPr>
      </p:pic>
      <p:pic>
        <p:nvPicPr>
          <p:cNvPr id="370" name="Google Shape;370;p37"/>
          <p:cNvPicPr preferRelativeResize="0"/>
          <p:nvPr/>
        </p:nvPicPr>
        <p:blipFill rotWithShape="1">
          <a:blip r:embed="rId4">
            <a:alphaModFix/>
          </a:blip>
          <a:srcRect/>
          <a:stretch/>
        </p:blipFill>
        <p:spPr>
          <a:xfrm>
            <a:off x="4695497" y="553721"/>
            <a:ext cx="3971985" cy="3537800"/>
          </a:xfrm>
          <a:prstGeom prst="rect">
            <a:avLst/>
          </a:prstGeom>
          <a:noFill/>
          <a:ln>
            <a:noFill/>
          </a:ln>
        </p:spPr>
      </p:pic>
      <p:sp>
        <p:nvSpPr>
          <p:cNvPr id="371" name="Google Shape;371;p37"/>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Espaço de Coordenadas da Câmera (View)</a:t>
            </a:r>
            <a:endParaRPr/>
          </a:p>
        </p:txBody>
      </p:sp>
      <p:sp>
        <p:nvSpPr>
          <p:cNvPr id="372" name="Google Shape;372;p37"/>
          <p:cNvSpPr txBox="1">
            <a:spLocks noGrp="1"/>
          </p:cNvSpPr>
          <p:nvPr>
            <p:ph type="body" idx="1"/>
          </p:nvPr>
        </p:nvSpPr>
        <p:spPr>
          <a:xfrm>
            <a:off x="3903783" y="4238748"/>
            <a:ext cx="4950165" cy="1061227"/>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000"/>
              <a:buNone/>
            </a:pPr>
            <a:r>
              <a:rPr lang="pt-BR"/>
              <a:t>Imagem Resultante</a:t>
            </a:r>
            <a:endParaRPr/>
          </a:p>
          <a:p>
            <a:pPr marL="0" lvl="0" indent="0" algn="ctr" rtl="0">
              <a:spcBef>
                <a:spcPts val="360"/>
              </a:spcBef>
              <a:spcAft>
                <a:spcPts val="0"/>
              </a:spcAft>
              <a:buClr>
                <a:schemeClr val="dk1"/>
              </a:buClr>
              <a:buSzPts val="1800"/>
              <a:buNone/>
            </a:pPr>
            <a:r>
              <a:rPr lang="pt-BR" sz="1800"/>
              <a:t>(eixo z como se estivesse saindo da tela)</a:t>
            </a:r>
            <a:endParaRPr/>
          </a:p>
        </p:txBody>
      </p:sp>
      <p:sp>
        <p:nvSpPr>
          <p:cNvPr id="373" name="Google Shape;373;p37"/>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6A29B73C-6B13-5981-AAEB-7B9CF6032C77}"/>
              </a:ext>
            </a:extLst>
          </p:cNvPr>
          <p:cNvGrpSpPr/>
          <p:nvPr/>
        </p:nvGrpSpPr>
        <p:grpSpPr>
          <a:xfrm>
            <a:off x="695774" y="1639744"/>
            <a:ext cx="7451126" cy="3568874"/>
            <a:chOff x="695774" y="1639744"/>
            <a:chExt cx="7451126" cy="3568874"/>
          </a:xfrm>
        </p:grpSpPr>
        <p:cxnSp>
          <p:nvCxnSpPr>
            <p:cNvPr id="24" name="Straight Arrow Connector 23">
              <a:extLst>
                <a:ext uri="{FF2B5EF4-FFF2-40B4-BE49-F238E27FC236}">
                  <a16:creationId xmlns:a16="http://schemas.microsoft.com/office/drawing/2014/main" id="{E26DB27B-38CD-EAE9-FD9D-B50698594363}"/>
                </a:ext>
              </a:extLst>
            </p:cNvPr>
            <p:cNvCxnSpPr>
              <a:cxnSpLocks/>
            </p:cNvCxnSpPr>
            <p:nvPr/>
          </p:nvCxnSpPr>
          <p:spPr>
            <a:xfrm flipV="1">
              <a:off x="1989412" y="1774024"/>
              <a:ext cx="0" cy="32555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BF492E-BD63-8F69-BDC9-FB2ACA54E94E}"/>
                </a:ext>
              </a:extLst>
            </p:cNvPr>
            <p:cNvCxnSpPr>
              <a:cxnSpLocks/>
            </p:cNvCxnSpPr>
            <p:nvPr/>
          </p:nvCxnSpPr>
          <p:spPr>
            <a:xfrm flipV="1">
              <a:off x="1134515" y="4181368"/>
              <a:ext cx="6718013" cy="147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E410918-8520-6225-0FFB-D1FC05C5FC36}"/>
                </a:ext>
              </a:extLst>
            </p:cNvPr>
            <p:cNvCxnSpPr/>
            <p:nvPr/>
          </p:nvCxnSpPr>
          <p:spPr>
            <a:xfrm flipH="1">
              <a:off x="972043" y="2716282"/>
              <a:ext cx="2485675" cy="24923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638149F-341D-C632-7710-39591F7D8918}"/>
                </a:ext>
              </a:extLst>
            </p:cNvPr>
            <p:cNvSpPr txBox="1"/>
            <p:nvPr/>
          </p:nvSpPr>
          <p:spPr>
            <a:xfrm>
              <a:off x="695774" y="4875646"/>
              <a:ext cx="377508" cy="307777"/>
            </a:xfrm>
            <a:prstGeom prst="rect">
              <a:avLst/>
            </a:prstGeom>
            <a:noFill/>
          </p:spPr>
          <p:txBody>
            <a:bodyPr wrap="square">
              <a:spAutoFit/>
            </a:bodyPr>
            <a:lstStyle/>
            <a:p>
              <a:r>
                <a:rPr lang="en-US" dirty="0"/>
                <a:t>z</a:t>
              </a:r>
            </a:p>
          </p:txBody>
        </p:sp>
        <p:sp>
          <p:nvSpPr>
            <p:cNvPr id="27" name="TextBox 26">
              <a:extLst>
                <a:ext uri="{FF2B5EF4-FFF2-40B4-BE49-F238E27FC236}">
                  <a16:creationId xmlns:a16="http://schemas.microsoft.com/office/drawing/2014/main" id="{BA944FA9-03B8-6BF8-D8A7-ACB9C53C96C9}"/>
                </a:ext>
              </a:extLst>
            </p:cNvPr>
            <p:cNvSpPr txBox="1"/>
            <p:nvPr/>
          </p:nvSpPr>
          <p:spPr>
            <a:xfrm>
              <a:off x="2054648" y="1639744"/>
              <a:ext cx="377508" cy="307777"/>
            </a:xfrm>
            <a:prstGeom prst="rect">
              <a:avLst/>
            </a:prstGeom>
            <a:noFill/>
          </p:spPr>
          <p:txBody>
            <a:bodyPr wrap="square">
              <a:spAutoFit/>
            </a:bodyPr>
            <a:lstStyle/>
            <a:p>
              <a:r>
                <a:rPr lang="en-US" dirty="0"/>
                <a:t>y</a:t>
              </a:r>
            </a:p>
          </p:txBody>
        </p:sp>
        <p:sp>
          <p:nvSpPr>
            <p:cNvPr id="31" name="TextBox 30">
              <a:extLst>
                <a:ext uri="{FF2B5EF4-FFF2-40B4-BE49-F238E27FC236}">
                  <a16:creationId xmlns:a16="http://schemas.microsoft.com/office/drawing/2014/main" id="{84008C36-63DE-EBDE-3160-1BEE11D69E04}"/>
                </a:ext>
              </a:extLst>
            </p:cNvPr>
            <p:cNvSpPr txBox="1"/>
            <p:nvPr/>
          </p:nvSpPr>
          <p:spPr>
            <a:xfrm>
              <a:off x="7769392" y="4181368"/>
              <a:ext cx="377508" cy="307777"/>
            </a:xfrm>
            <a:prstGeom prst="rect">
              <a:avLst/>
            </a:prstGeom>
            <a:noFill/>
          </p:spPr>
          <p:txBody>
            <a:bodyPr wrap="square">
              <a:spAutoFit/>
            </a:bodyPr>
            <a:lstStyle/>
            <a:p>
              <a:r>
                <a:rPr lang="en-US" dirty="0"/>
                <a:t>z</a:t>
              </a:r>
            </a:p>
          </p:txBody>
        </p:sp>
      </p:grpSp>
      <p:sp>
        <p:nvSpPr>
          <p:cNvPr id="2" name="Title 1">
            <a:extLst>
              <a:ext uri="{FF2B5EF4-FFF2-40B4-BE49-F238E27FC236}">
                <a16:creationId xmlns:a16="http://schemas.microsoft.com/office/drawing/2014/main" id="{A9DF1860-36A8-04CD-0ED9-4D46B30A36D4}"/>
              </a:ext>
            </a:extLst>
          </p:cNvPr>
          <p:cNvSpPr>
            <a:spLocks noGrp="1"/>
          </p:cNvSpPr>
          <p:nvPr>
            <p:ph type="title"/>
          </p:nvPr>
        </p:nvSpPr>
        <p:spPr/>
        <p:txBody>
          <a:bodyPr/>
          <a:lstStyle/>
          <a:p>
            <a:r>
              <a:rPr lang="pt-BR" dirty="0"/>
              <a:t>Posicionando a Câmera no Mundo</a:t>
            </a:r>
          </a:p>
        </p:txBody>
      </p:sp>
      <p:sp>
        <p:nvSpPr>
          <p:cNvPr id="3" name="Text Placeholder 2">
            <a:extLst>
              <a:ext uri="{FF2B5EF4-FFF2-40B4-BE49-F238E27FC236}">
                <a16:creationId xmlns:a16="http://schemas.microsoft.com/office/drawing/2014/main" id="{7B7ADC08-8D98-730D-D845-2CD03706079D}"/>
              </a:ext>
            </a:extLst>
          </p:cNvPr>
          <p:cNvSpPr>
            <a:spLocks noGrp="1"/>
          </p:cNvSpPr>
          <p:nvPr>
            <p:ph type="body" idx="1"/>
          </p:nvPr>
        </p:nvSpPr>
        <p:spPr>
          <a:xfrm>
            <a:off x="390548" y="838985"/>
            <a:ext cx="8428232" cy="741219"/>
          </a:xfrm>
        </p:spPr>
        <p:txBody>
          <a:bodyPr/>
          <a:lstStyle/>
          <a:p>
            <a:r>
              <a:rPr lang="pt-BR" dirty="0"/>
              <a:t>Uma opção é transladar e rotacionar a </a:t>
            </a:r>
            <a:r>
              <a:rPr lang="pt-BR" dirty="0" err="1"/>
              <a:t>camera</a:t>
            </a:r>
            <a:r>
              <a:rPr lang="pt-BR" dirty="0"/>
              <a:t>.</a:t>
            </a:r>
          </a:p>
        </p:txBody>
      </p:sp>
      <p:sp>
        <p:nvSpPr>
          <p:cNvPr id="4" name="Slide Number Placeholder 3">
            <a:extLst>
              <a:ext uri="{FF2B5EF4-FFF2-40B4-BE49-F238E27FC236}">
                <a16:creationId xmlns:a16="http://schemas.microsoft.com/office/drawing/2014/main" id="{85A8AB2D-26A1-E18E-7972-B8D91A47094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39</a:t>
            </a:fld>
            <a:endParaRPr lang="pt-BR"/>
          </a:p>
        </p:txBody>
      </p:sp>
      <p:grpSp>
        <p:nvGrpSpPr>
          <p:cNvPr id="59" name="Group 58">
            <a:extLst>
              <a:ext uri="{FF2B5EF4-FFF2-40B4-BE49-F238E27FC236}">
                <a16:creationId xmlns:a16="http://schemas.microsoft.com/office/drawing/2014/main" id="{330BBEED-706B-E284-48D4-F4986A0E4BD9}"/>
              </a:ext>
            </a:extLst>
          </p:cNvPr>
          <p:cNvGrpSpPr/>
          <p:nvPr/>
        </p:nvGrpSpPr>
        <p:grpSpPr>
          <a:xfrm>
            <a:off x="1465414" y="3369606"/>
            <a:ext cx="1426327" cy="1285703"/>
            <a:chOff x="1465414" y="3369606"/>
            <a:chExt cx="1426327" cy="1285703"/>
          </a:xfrm>
        </p:grpSpPr>
        <p:pic>
          <p:nvPicPr>
            <p:cNvPr id="58" name="Picture 57">
              <a:extLst>
                <a:ext uri="{FF2B5EF4-FFF2-40B4-BE49-F238E27FC236}">
                  <a16:creationId xmlns:a16="http://schemas.microsoft.com/office/drawing/2014/main" id="{B44BE239-5500-32FA-F340-01DB89F6DDA3}"/>
                </a:ext>
              </a:extLst>
            </p:cNvPr>
            <p:cNvPicPr>
              <a:picLocks noChangeAspect="1"/>
            </p:cNvPicPr>
            <p:nvPr/>
          </p:nvPicPr>
          <p:blipFill>
            <a:blip r:embed="rId3"/>
            <a:stretch>
              <a:fillRect/>
            </a:stretch>
          </p:blipFill>
          <p:spPr>
            <a:xfrm>
              <a:off x="1465414" y="3369606"/>
              <a:ext cx="1426327" cy="1285703"/>
            </a:xfrm>
            <a:prstGeom prst="rect">
              <a:avLst/>
            </a:prstGeom>
          </p:spPr>
        </p:pic>
        <p:grpSp>
          <p:nvGrpSpPr>
            <p:cNvPr id="39" name="Group 38">
              <a:extLst>
                <a:ext uri="{FF2B5EF4-FFF2-40B4-BE49-F238E27FC236}">
                  <a16:creationId xmlns:a16="http://schemas.microsoft.com/office/drawing/2014/main" id="{3E51B520-4375-B6B7-5C03-135F9BCD449B}"/>
                </a:ext>
              </a:extLst>
            </p:cNvPr>
            <p:cNvGrpSpPr/>
            <p:nvPr/>
          </p:nvGrpSpPr>
          <p:grpSpPr>
            <a:xfrm>
              <a:off x="1820392" y="3478902"/>
              <a:ext cx="901787" cy="970433"/>
              <a:chOff x="4946316" y="1946559"/>
              <a:chExt cx="901787" cy="970433"/>
            </a:xfrm>
          </p:grpSpPr>
          <p:sp>
            <p:nvSpPr>
              <p:cNvPr id="5" name="Google Shape;437;p43">
                <a:extLst>
                  <a:ext uri="{FF2B5EF4-FFF2-40B4-BE49-F238E27FC236}">
                    <a16:creationId xmlns:a16="http://schemas.microsoft.com/office/drawing/2014/main" id="{9C79BA04-6F99-6181-AA31-3C6C5E54C517}"/>
                  </a:ext>
                </a:extLst>
              </p:cNvPr>
              <p:cNvSpPr txBox="1"/>
              <p:nvPr/>
            </p:nvSpPr>
            <p:spPr>
              <a:xfrm>
                <a:off x="4946316" y="1987645"/>
                <a:ext cx="112609" cy="276999"/>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pt-BR" sz="1800" b="1" noProof="1">
                    <a:solidFill>
                      <a:srgbClr val="00FF00"/>
                    </a:solidFill>
                  </a:rPr>
                  <a:t>v</a:t>
                </a:r>
                <a:endParaRPr lang="pt-BR" sz="2000" b="1" noProof="1">
                  <a:solidFill>
                    <a:srgbClr val="00FF00"/>
                  </a:solidFill>
                </a:endParaRPr>
              </a:p>
            </p:txBody>
          </p:sp>
          <p:cxnSp>
            <p:nvCxnSpPr>
              <p:cNvPr id="6" name="Google Shape;443;p43">
                <a:extLst>
                  <a:ext uri="{FF2B5EF4-FFF2-40B4-BE49-F238E27FC236}">
                    <a16:creationId xmlns:a16="http://schemas.microsoft.com/office/drawing/2014/main" id="{85B988E8-B489-C433-3DC8-8DF479A61E13}"/>
                  </a:ext>
                </a:extLst>
              </p:cNvPr>
              <p:cNvCxnSpPr>
                <a:cxnSpLocks/>
              </p:cNvCxnSpPr>
              <p:nvPr/>
            </p:nvCxnSpPr>
            <p:spPr>
              <a:xfrm flipV="1">
                <a:off x="5115550" y="1952357"/>
                <a:ext cx="0" cy="723749"/>
              </a:xfrm>
              <a:prstGeom prst="straightConnector1">
                <a:avLst/>
              </a:prstGeom>
              <a:noFill/>
              <a:ln w="28575" cap="flat" cmpd="sng">
                <a:solidFill>
                  <a:srgbClr val="00FF00"/>
                </a:solidFill>
                <a:prstDash val="solid"/>
                <a:round/>
                <a:headEnd type="none" w="med" len="med"/>
                <a:tailEnd type="triangle" w="med" len="med"/>
              </a:ln>
            </p:spPr>
          </p:cxnSp>
          <p:sp>
            <p:nvSpPr>
              <p:cNvPr id="7" name="Google Shape;444;p43">
                <a:extLst>
                  <a:ext uri="{FF2B5EF4-FFF2-40B4-BE49-F238E27FC236}">
                    <a16:creationId xmlns:a16="http://schemas.microsoft.com/office/drawing/2014/main" id="{C8682386-6D57-7817-2816-BCEADAACDDA8}"/>
                  </a:ext>
                </a:extLst>
              </p:cNvPr>
              <p:cNvSpPr txBox="1"/>
              <p:nvPr/>
            </p:nvSpPr>
            <p:spPr>
              <a:xfrm>
                <a:off x="5382149" y="1946559"/>
                <a:ext cx="161038" cy="276999"/>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pt-BR" sz="1800" b="1" noProof="1">
                    <a:solidFill>
                      <a:srgbClr val="00FFFF"/>
                    </a:solidFill>
                  </a:rPr>
                  <a:t>w</a:t>
                </a:r>
                <a:endParaRPr lang="pt-BR" sz="2000" b="1" noProof="1">
                  <a:solidFill>
                    <a:srgbClr val="00FFFF"/>
                  </a:solidFill>
                </a:endParaRPr>
              </a:p>
            </p:txBody>
          </p:sp>
          <p:cxnSp>
            <p:nvCxnSpPr>
              <p:cNvPr id="8" name="Google Shape;446;p43">
                <a:extLst>
                  <a:ext uri="{FF2B5EF4-FFF2-40B4-BE49-F238E27FC236}">
                    <a16:creationId xmlns:a16="http://schemas.microsoft.com/office/drawing/2014/main" id="{6591F8C8-0B13-2F58-0BA1-99CA8F8B6E19}"/>
                  </a:ext>
                </a:extLst>
              </p:cNvPr>
              <p:cNvCxnSpPr>
                <a:cxnSpLocks/>
              </p:cNvCxnSpPr>
              <p:nvPr/>
            </p:nvCxnSpPr>
            <p:spPr>
              <a:xfrm flipV="1">
                <a:off x="5110535" y="2195774"/>
                <a:ext cx="462792" cy="464636"/>
              </a:xfrm>
              <a:prstGeom prst="straightConnector1">
                <a:avLst/>
              </a:prstGeom>
              <a:noFill/>
              <a:ln w="28575" cap="flat" cmpd="sng">
                <a:solidFill>
                  <a:srgbClr val="00FFFF"/>
                </a:solidFill>
                <a:prstDash val="solid"/>
                <a:round/>
                <a:headEnd type="none" w="med" len="med"/>
                <a:tailEnd type="triangle" w="med" len="med"/>
              </a:ln>
            </p:spPr>
          </p:cxnSp>
          <p:cxnSp>
            <p:nvCxnSpPr>
              <p:cNvPr id="9" name="Google Shape;447;p43">
                <a:extLst>
                  <a:ext uri="{FF2B5EF4-FFF2-40B4-BE49-F238E27FC236}">
                    <a16:creationId xmlns:a16="http://schemas.microsoft.com/office/drawing/2014/main" id="{98E00517-1B1D-3A45-5AFE-A3CD0FC0094C}"/>
                  </a:ext>
                </a:extLst>
              </p:cNvPr>
              <p:cNvCxnSpPr>
                <a:cxnSpLocks/>
              </p:cNvCxnSpPr>
              <p:nvPr/>
            </p:nvCxnSpPr>
            <p:spPr>
              <a:xfrm>
                <a:off x="5123235" y="2660410"/>
                <a:ext cx="720489" cy="0"/>
              </a:xfrm>
              <a:prstGeom prst="straightConnector1">
                <a:avLst/>
              </a:prstGeom>
              <a:noFill/>
              <a:ln w="28575" cap="flat" cmpd="sng">
                <a:solidFill>
                  <a:srgbClr val="FF0000"/>
                </a:solidFill>
                <a:prstDash val="solid"/>
                <a:round/>
                <a:headEnd type="none" w="med" len="med"/>
                <a:tailEnd type="triangle" w="med" len="med"/>
              </a:ln>
            </p:spPr>
          </p:cxnSp>
          <p:sp>
            <p:nvSpPr>
              <p:cNvPr id="11" name="Google Shape;452;p43">
                <a:extLst>
                  <a:ext uri="{FF2B5EF4-FFF2-40B4-BE49-F238E27FC236}">
                    <a16:creationId xmlns:a16="http://schemas.microsoft.com/office/drawing/2014/main" id="{66B1E6FA-DD15-E0F4-D213-C90A0F996D0F}"/>
                  </a:ext>
                </a:extLst>
              </p:cNvPr>
              <p:cNvSpPr txBox="1"/>
              <p:nvPr/>
            </p:nvSpPr>
            <p:spPr>
              <a:xfrm>
                <a:off x="5701527" y="2639993"/>
                <a:ext cx="146576" cy="276999"/>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pt-BR" sz="1800" b="1" dirty="0" err="1">
                    <a:solidFill>
                      <a:srgbClr val="FF0000"/>
                    </a:solidFill>
                  </a:rPr>
                  <a:t>u</a:t>
                </a:r>
                <a:endParaRPr sz="2000" b="1" dirty="0">
                  <a:solidFill>
                    <a:srgbClr val="FF0000"/>
                  </a:solidFill>
                </a:endParaRPr>
              </a:p>
            </p:txBody>
          </p:sp>
          <p:sp>
            <p:nvSpPr>
              <p:cNvPr id="12" name="Google Shape;455;p43">
                <a:extLst>
                  <a:ext uri="{FF2B5EF4-FFF2-40B4-BE49-F238E27FC236}">
                    <a16:creationId xmlns:a16="http://schemas.microsoft.com/office/drawing/2014/main" id="{532A851E-A187-BBE9-4BBC-CE8D571A41F7}"/>
                  </a:ext>
                </a:extLst>
              </p:cNvPr>
              <p:cNvSpPr/>
              <p:nvPr/>
            </p:nvSpPr>
            <p:spPr>
              <a:xfrm>
                <a:off x="5075863" y="2626329"/>
                <a:ext cx="75300" cy="753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9493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4.44444E-6 -4.44444E-6 L 0.125 -4.44444E-6 C 0.18108 -4.44444E-6 0.25 -0.05138 0.25 -0.09277 L 0.25 -0.18555 " pathEditMode="relative" rAng="0" ptsTypes="AAAA">
                                      <p:cBhvr>
                                        <p:cTn id="6" dur="2000" fill="hold"/>
                                        <p:tgtEl>
                                          <p:spTgt spid="59"/>
                                        </p:tgtEl>
                                        <p:attrNameLst>
                                          <p:attrName>ppt_x</p:attrName>
                                          <p:attrName>ppt_y</p:attrName>
                                        </p:attrNameLst>
                                      </p:cBhvr>
                                      <p:rCtr x="12500" y="-9278"/>
                                    </p:animMotion>
                                  </p:childTnLst>
                                </p:cTn>
                              </p:par>
                            </p:childTnLst>
                          </p:cTn>
                        </p:par>
                        <p:par>
                          <p:cTn id="7" fill="hold">
                            <p:stCondLst>
                              <p:cond delay="2000"/>
                            </p:stCondLst>
                            <p:childTnLst>
                              <p:par>
                                <p:cTn id="8" presetID="8" presetClass="emph" presetSubtype="0" fill="hold" nodeType="afterEffect">
                                  <p:stCondLst>
                                    <p:cond delay="0"/>
                                  </p:stCondLst>
                                  <p:childTnLst>
                                    <p:animRot by="1800000">
                                      <p:cBhvr>
                                        <p:cTn id="9" dur="2000" fill="hold"/>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Antes de Começarmos</a:t>
            </a:r>
            <a:endParaRPr/>
          </a:p>
        </p:txBody>
      </p:sp>
      <p:sp>
        <p:nvSpPr>
          <p:cNvPr id="34" name="Google Shape;34;p5"/>
          <p:cNvSpPr txBox="1">
            <a:spLocks noGrp="1"/>
          </p:cNvSpPr>
          <p:nvPr>
            <p:ph type="body" idx="1"/>
          </p:nvPr>
        </p:nvSpPr>
        <p:spPr>
          <a:xfrm>
            <a:off x="390548" y="838985"/>
            <a:ext cx="8428232" cy="44961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a:t>Conceitos matemáticos da aula de hoje:</a:t>
            </a:r>
            <a:endParaRPr/>
          </a:p>
          <a:p>
            <a:pPr marL="0" lvl="0" indent="0" algn="l" rtl="0">
              <a:spcBef>
                <a:spcPts val="400"/>
              </a:spcBef>
              <a:spcAft>
                <a:spcPts val="0"/>
              </a:spcAft>
              <a:buClr>
                <a:schemeClr val="dk1"/>
              </a:buClr>
              <a:buSzPts val="2000"/>
              <a:buFont typeface="Verdana"/>
              <a:buNone/>
            </a:pPr>
            <a:r>
              <a:rPr lang="pt-BR"/>
              <a:t>	Matriz Inversa</a:t>
            </a:r>
            <a:endParaRPr/>
          </a:p>
          <a:p>
            <a:pPr marL="0" lvl="0" indent="0" algn="l" rtl="0">
              <a:spcBef>
                <a:spcPts val="400"/>
              </a:spcBef>
              <a:spcAft>
                <a:spcPts val="0"/>
              </a:spcAft>
              <a:buClr>
                <a:schemeClr val="dk1"/>
              </a:buClr>
              <a:buSzPts val="2000"/>
              <a:buFont typeface="Verdana"/>
              <a:buNone/>
            </a:pPr>
            <a:r>
              <a:rPr lang="pt-BR"/>
              <a:t>	Mudança de Base / Mudança de Sistema de Coordenadas</a:t>
            </a:r>
            <a:endParaRPr/>
          </a:p>
        </p:txBody>
      </p:sp>
      <p:sp>
        <p:nvSpPr>
          <p:cNvPr id="35" name="Google Shape;35;p5"/>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6" name="Picture 5" descr="A person taking a picture of a butterfly&#10;&#10;Description automatically generated">
            <a:extLst>
              <a:ext uri="{FF2B5EF4-FFF2-40B4-BE49-F238E27FC236}">
                <a16:creationId xmlns:a16="http://schemas.microsoft.com/office/drawing/2014/main" id="{17EFC23A-7AC2-CBB0-AF82-36CD6D69EAC0}"/>
              </a:ext>
            </a:extLst>
          </p:cNvPr>
          <p:cNvPicPr>
            <a:picLocks noChangeAspect="1"/>
          </p:cNvPicPr>
          <p:nvPr/>
        </p:nvPicPr>
        <p:blipFill>
          <a:blip r:embed="rId3"/>
          <a:srcRect t="2603" b="38055"/>
          <a:stretch/>
        </p:blipFill>
        <p:spPr>
          <a:xfrm>
            <a:off x="1890714" y="1384601"/>
            <a:ext cx="5015612" cy="2976311"/>
          </a:xfrm>
          <a:prstGeom prst="rect">
            <a:avLst/>
          </a:prstGeom>
        </p:spPr>
      </p:pic>
      <p:sp>
        <p:nvSpPr>
          <p:cNvPr id="387" name="Google Shape;387;p39"/>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C00026"/>
              </a:buClr>
              <a:buSzPts val="2500"/>
              <a:buFont typeface="Verdana"/>
              <a:buNone/>
            </a:pPr>
            <a:r>
              <a:rPr lang="pt-BR" sz="2400" dirty="0"/>
              <a:t>Posicionando a Câmera no Mundo</a:t>
            </a:r>
            <a:endParaRPr dirty="0"/>
          </a:p>
        </p:txBody>
      </p:sp>
      <p:sp>
        <p:nvSpPr>
          <p:cNvPr id="388" name="Google Shape;388;p39"/>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pt-BR"/>
              <a:t>40</a:t>
            </a:fld>
            <a:endParaRPr/>
          </a:p>
        </p:txBody>
      </p:sp>
      <p:sp>
        <p:nvSpPr>
          <p:cNvPr id="389" name="Google Shape;389;p39"/>
          <p:cNvSpPr/>
          <p:nvPr/>
        </p:nvSpPr>
        <p:spPr>
          <a:xfrm>
            <a:off x="180950" y="4439700"/>
            <a:ext cx="8859000" cy="971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900" b="1" dirty="0">
                <a:solidFill>
                  <a:schemeClr val="dk1"/>
                </a:solidFill>
              </a:rPr>
              <a:t>Função </a:t>
            </a:r>
            <a:r>
              <a:rPr lang="pt-BR" sz="1900" b="1" dirty="0" err="1">
                <a:solidFill>
                  <a:schemeClr val="dk1"/>
                </a:solidFill>
              </a:rPr>
              <a:t>LookAt</a:t>
            </a:r>
            <a:r>
              <a:rPr lang="pt-BR" sz="1900" b="1" dirty="0">
                <a:solidFill>
                  <a:schemeClr val="dk1"/>
                </a:solidFill>
              </a:rPr>
              <a:t>:</a:t>
            </a:r>
            <a:endParaRPr sz="1900" b="1" dirty="0">
              <a:solidFill>
                <a:schemeClr val="dk1"/>
              </a:solidFill>
            </a:endParaRPr>
          </a:p>
          <a:p>
            <a:pPr marL="457200" marR="0" lvl="0" indent="-342900" algn="l" rtl="0">
              <a:spcBef>
                <a:spcPts val="0"/>
              </a:spcBef>
              <a:spcAft>
                <a:spcPts val="0"/>
              </a:spcAft>
              <a:buClr>
                <a:schemeClr val="dk1"/>
              </a:buClr>
              <a:buSzPts val="1800"/>
              <a:buChar char="●"/>
            </a:pPr>
            <a:r>
              <a:rPr lang="pt-BR" sz="1800" b="1" dirty="0">
                <a:solidFill>
                  <a:schemeClr val="dk1"/>
                </a:solidFill>
                <a:latin typeface="Arial"/>
                <a:ea typeface="Arial"/>
                <a:cs typeface="Arial"/>
                <a:sym typeface="Arial"/>
              </a:rPr>
              <a:t>Entrada</a:t>
            </a:r>
            <a:r>
              <a:rPr lang="pt-BR" sz="1800" dirty="0">
                <a:solidFill>
                  <a:schemeClr val="dk1"/>
                </a:solidFill>
                <a:latin typeface="Arial"/>
                <a:ea typeface="Arial"/>
                <a:cs typeface="Arial"/>
                <a:sym typeface="Arial"/>
              </a:rPr>
              <a:t>: </a:t>
            </a:r>
            <a:r>
              <a:rPr lang="pt-BR" sz="1800" dirty="0" err="1">
                <a:solidFill>
                  <a:schemeClr val="dk1"/>
                </a:solidFill>
              </a:rPr>
              <a:t>at</a:t>
            </a:r>
            <a:r>
              <a:rPr lang="pt-BR" sz="1800" dirty="0">
                <a:solidFill>
                  <a:schemeClr val="dk1"/>
                </a:solidFill>
              </a:rPr>
              <a:t>, </a:t>
            </a:r>
            <a:r>
              <a:rPr lang="pt-BR" sz="1800" dirty="0" err="1">
                <a:solidFill>
                  <a:schemeClr val="dk1"/>
                </a:solidFill>
                <a:latin typeface="Arial"/>
                <a:ea typeface="Arial"/>
                <a:cs typeface="Arial"/>
                <a:sym typeface="Arial"/>
              </a:rPr>
              <a:t>up</a:t>
            </a:r>
            <a:r>
              <a:rPr lang="pt-BR" sz="1800" dirty="0">
                <a:solidFill>
                  <a:schemeClr val="dk1"/>
                </a:solidFill>
              </a:rPr>
              <a:t>,</a:t>
            </a:r>
            <a:r>
              <a:rPr lang="pt-BR" sz="1800" dirty="0">
                <a:solidFill>
                  <a:schemeClr val="dk1"/>
                </a:solidFill>
                <a:latin typeface="Arial"/>
                <a:ea typeface="Arial"/>
                <a:cs typeface="Arial"/>
                <a:sym typeface="Arial"/>
              </a:rPr>
              <a:t> </a:t>
            </a:r>
            <a:r>
              <a:rPr lang="pt-BR" sz="1800" dirty="0" err="1">
                <a:solidFill>
                  <a:schemeClr val="dk1"/>
                </a:solidFill>
                <a:latin typeface="Arial"/>
                <a:ea typeface="Arial"/>
                <a:cs typeface="Arial"/>
                <a:sym typeface="Arial"/>
              </a:rPr>
              <a:t>eye</a:t>
            </a:r>
            <a:r>
              <a:rPr lang="pt-BR" sz="1800" dirty="0">
                <a:solidFill>
                  <a:schemeClr val="dk1"/>
                </a:solidFill>
                <a:latin typeface="Arial"/>
                <a:ea typeface="Arial"/>
                <a:cs typeface="Arial"/>
                <a:sym typeface="Arial"/>
              </a:rPr>
              <a:t> : fornecidos em coordenadas do espaço do mundo (3D)</a:t>
            </a:r>
            <a:endParaRPr sz="1100" dirty="0"/>
          </a:p>
          <a:p>
            <a:pPr marL="457200" marR="0" lvl="0" indent="-342900" algn="l" rtl="0">
              <a:spcBef>
                <a:spcPts val="0"/>
              </a:spcBef>
              <a:spcAft>
                <a:spcPts val="0"/>
              </a:spcAft>
              <a:buClr>
                <a:schemeClr val="dk1"/>
              </a:buClr>
              <a:buSzPts val="1800"/>
              <a:buFont typeface="Arial"/>
              <a:buChar char="●"/>
            </a:pPr>
            <a:r>
              <a:rPr lang="pt-BR" sz="1800" b="1" dirty="0">
                <a:solidFill>
                  <a:schemeClr val="dk1"/>
                </a:solidFill>
                <a:latin typeface="Arial"/>
                <a:ea typeface="Arial"/>
                <a:cs typeface="Arial"/>
                <a:sym typeface="Arial"/>
              </a:rPr>
              <a:t>Saída</a:t>
            </a:r>
            <a:r>
              <a:rPr lang="pt-BR" sz="1800" dirty="0">
                <a:solidFill>
                  <a:schemeClr val="dk1"/>
                </a:solidFill>
                <a:latin typeface="Arial"/>
                <a:ea typeface="Arial"/>
                <a:cs typeface="Arial"/>
                <a:sym typeface="Arial"/>
              </a:rPr>
              <a:t>: matriz de transformação do espaço do mundo para o espaço da câmera</a:t>
            </a:r>
            <a:endParaRPr sz="1100" dirty="0"/>
          </a:p>
        </p:txBody>
      </p:sp>
      <p:cxnSp>
        <p:nvCxnSpPr>
          <p:cNvPr id="390" name="Google Shape;390;p39"/>
          <p:cNvCxnSpPr>
            <a:cxnSpLocks/>
          </p:cNvCxnSpPr>
          <p:nvPr/>
        </p:nvCxnSpPr>
        <p:spPr>
          <a:xfrm flipH="1">
            <a:off x="3026004" y="3002031"/>
            <a:ext cx="1816345" cy="73016"/>
          </a:xfrm>
          <a:prstGeom prst="straightConnector1">
            <a:avLst/>
          </a:prstGeom>
          <a:noFill/>
          <a:ln w="38100" cap="flat" cmpd="sng">
            <a:solidFill>
              <a:schemeClr val="lt1"/>
            </a:solidFill>
            <a:prstDash val="dash"/>
            <a:round/>
            <a:headEnd type="none" w="sm" len="sm"/>
            <a:tailEnd type="diamond" w="med" len="med"/>
          </a:ln>
        </p:spPr>
      </p:cxnSp>
      <p:cxnSp>
        <p:nvCxnSpPr>
          <p:cNvPr id="391" name="Google Shape;391;p39"/>
          <p:cNvCxnSpPr/>
          <p:nvPr/>
        </p:nvCxnSpPr>
        <p:spPr>
          <a:xfrm rot="10800000">
            <a:off x="4842349" y="2212486"/>
            <a:ext cx="1" cy="783772"/>
          </a:xfrm>
          <a:prstGeom prst="straightConnector1">
            <a:avLst/>
          </a:prstGeom>
          <a:noFill/>
          <a:ln w="57150" cap="flat" cmpd="sng">
            <a:solidFill>
              <a:schemeClr val="lt1"/>
            </a:solidFill>
            <a:prstDash val="solid"/>
            <a:round/>
            <a:headEnd type="oval" w="med" len="med"/>
            <a:tailEnd type="triangle" w="med" len="med"/>
          </a:ln>
        </p:spPr>
      </p:cxnSp>
      <p:sp>
        <p:nvSpPr>
          <p:cNvPr id="392" name="Google Shape;392;p39"/>
          <p:cNvSpPr/>
          <p:nvPr/>
        </p:nvSpPr>
        <p:spPr>
          <a:xfrm>
            <a:off x="3368979" y="1852656"/>
            <a:ext cx="16242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500" b="1" dirty="0" err="1">
                <a:solidFill>
                  <a:schemeClr val="lt1"/>
                </a:solidFill>
                <a:latin typeface="Arial"/>
                <a:ea typeface="Arial"/>
                <a:cs typeface="Arial"/>
                <a:sym typeface="Arial"/>
              </a:rPr>
              <a:t>up</a:t>
            </a:r>
            <a:endParaRPr lang="pt-BR" sz="1500" b="1" dirty="0">
              <a:solidFill>
                <a:schemeClr val="lt1"/>
              </a:solidFill>
              <a:latin typeface="Arial"/>
              <a:ea typeface="Arial"/>
              <a:cs typeface="Arial"/>
              <a:sym typeface="Arial"/>
            </a:endParaRPr>
          </a:p>
          <a:p>
            <a:pPr marL="0" marR="0" lvl="0" indent="0" algn="ctr" rtl="0">
              <a:spcBef>
                <a:spcPts val="0"/>
              </a:spcBef>
              <a:spcAft>
                <a:spcPts val="0"/>
              </a:spcAft>
              <a:buNone/>
            </a:pPr>
            <a:r>
              <a:rPr lang="pt-BR" sz="1500" b="1" dirty="0">
                <a:solidFill>
                  <a:schemeClr val="lt1"/>
                </a:solidFill>
              </a:rPr>
              <a:t>(</a:t>
            </a:r>
            <a:r>
              <a:rPr lang="pt-BR" sz="1500" b="1" dirty="0">
                <a:solidFill>
                  <a:schemeClr val="lt1"/>
                </a:solidFill>
                <a:latin typeface="Arial"/>
                <a:ea typeface="Arial"/>
                <a:cs typeface="Arial"/>
                <a:sym typeface="Arial"/>
              </a:rPr>
              <a:t>para cima)</a:t>
            </a:r>
            <a:endParaRPr sz="1100" dirty="0"/>
          </a:p>
        </p:txBody>
      </p:sp>
      <p:sp>
        <p:nvSpPr>
          <p:cNvPr id="393" name="Google Shape;393;p39"/>
          <p:cNvSpPr/>
          <p:nvPr/>
        </p:nvSpPr>
        <p:spPr>
          <a:xfrm>
            <a:off x="1673005" y="3124466"/>
            <a:ext cx="2705997" cy="40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500" b="1" dirty="0" err="1">
                <a:solidFill>
                  <a:schemeClr val="lt1"/>
                </a:solidFill>
              </a:rPr>
              <a:t>at</a:t>
            </a:r>
            <a:endParaRPr lang="pt-BR" sz="1500" b="1" dirty="0">
              <a:solidFill>
                <a:schemeClr val="lt1"/>
              </a:solidFill>
            </a:endParaRPr>
          </a:p>
          <a:p>
            <a:pPr marL="0" marR="0" lvl="0" indent="0" algn="ctr" rtl="0">
              <a:spcBef>
                <a:spcPts val="0"/>
              </a:spcBef>
              <a:spcAft>
                <a:spcPts val="0"/>
              </a:spcAft>
              <a:buNone/>
            </a:pPr>
            <a:r>
              <a:rPr lang="pt-BR" sz="1500" b="1" dirty="0">
                <a:solidFill>
                  <a:schemeClr val="lt1"/>
                </a:solidFill>
              </a:rPr>
              <a:t>(mira</a:t>
            </a:r>
            <a:r>
              <a:rPr lang="pt-BR" sz="1500" b="1" dirty="0">
                <a:solidFill>
                  <a:schemeClr val="lt1"/>
                </a:solidFill>
                <a:latin typeface="Arial"/>
                <a:ea typeface="Arial"/>
                <a:cs typeface="Arial"/>
                <a:sym typeface="Arial"/>
              </a:rPr>
              <a:t>)</a:t>
            </a:r>
            <a:endParaRPr sz="1100" dirty="0"/>
          </a:p>
        </p:txBody>
      </p:sp>
      <p:sp>
        <p:nvSpPr>
          <p:cNvPr id="394" name="Google Shape;394;p39"/>
          <p:cNvSpPr/>
          <p:nvPr/>
        </p:nvSpPr>
        <p:spPr>
          <a:xfrm>
            <a:off x="3656505" y="3049672"/>
            <a:ext cx="23706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500" b="1" dirty="0" err="1">
                <a:solidFill>
                  <a:schemeClr val="lt1"/>
                </a:solidFill>
                <a:latin typeface="Arial"/>
                <a:ea typeface="Arial"/>
                <a:cs typeface="Arial"/>
                <a:sym typeface="Arial"/>
              </a:rPr>
              <a:t>eye</a:t>
            </a:r>
            <a:endParaRPr lang="pt-BR" sz="1500" b="1" dirty="0">
              <a:solidFill>
                <a:schemeClr val="lt1"/>
              </a:solidFill>
            </a:endParaRPr>
          </a:p>
          <a:p>
            <a:pPr marL="0" marR="0" lvl="0" indent="0" algn="ctr" rtl="0">
              <a:spcBef>
                <a:spcPts val="0"/>
              </a:spcBef>
              <a:spcAft>
                <a:spcPts val="0"/>
              </a:spcAft>
              <a:buNone/>
            </a:pPr>
            <a:r>
              <a:rPr lang="pt-BR" sz="1500" b="1" dirty="0">
                <a:solidFill>
                  <a:schemeClr val="lt1"/>
                </a:solidFill>
                <a:latin typeface="Arial"/>
                <a:ea typeface="Arial"/>
                <a:cs typeface="Arial"/>
                <a:sym typeface="Arial"/>
              </a:rPr>
              <a:t>(ponto de vista)</a:t>
            </a:r>
            <a:endParaRPr sz="1100" dirty="0"/>
          </a:p>
        </p:txBody>
      </p:sp>
      <p:sp>
        <p:nvSpPr>
          <p:cNvPr id="2" name="Text Placeholder 2">
            <a:extLst>
              <a:ext uri="{FF2B5EF4-FFF2-40B4-BE49-F238E27FC236}">
                <a16:creationId xmlns:a16="http://schemas.microsoft.com/office/drawing/2014/main" id="{EC88E0E8-0D9A-EE9D-526A-C73ECB958DEF}"/>
              </a:ext>
            </a:extLst>
          </p:cNvPr>
          <p:cNvSpPr>
            <a:spLocks noGrp="1"/>
          </p:cNvSpPr>
          <p:nvPr>
            <p:ph type="body" idx="1"/>
          </p:nvPr>
        </p:nvSpPr>
        <p:spPr>
          <a:xfrm>
            <a:off x="390548" y="838985"/>
            <a:ext cx="8428232" cy="741219"/>
          </a:xfrm>
        </p:spPr>
        <p:txBody>
          <a:bodyPr/>
          <a:lstStyle/>
          <a:p>
            <a:r>
              <a:rPr lang="pt-BR" dirty="0"/>
              <a:t>Outra opção é indicando onde olhar.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3"/>
          <p:cNvPicPr preferRelativeResize="0"/>
          <p:nvPr/>
        </p:nvPicPr>
        <p:blipFill rotWithShape="1">
          <a:blip r:embed="rId3">
            <a:alphaModFix/>
          </a:blip>
          <a:srcRect l="36083" r="29613"/>
          <a:stretch/>
        </p:blipFill>
        <p:spPr>
          <a:xfrm rot="-2944247" flipH="1">
            <a:off x="4157549" y="1557558"/>
            <a:ext cx="2045300" cy="2105037"/>
          </a:xfrm>
          <a:prstGeom prst="rect">
            <a:avLst/>
          </a:prstGeom>
          <a:noFill/>
          <a:ln>
            <a:noFill/>
          </a:ln>
        </p:spPr>
      </p:pic>
      <p:sp>
        <p:nvSpPr>
          <p:cNvPr id="437" name="Google Shape;437;p43"/>
          <p:cNvSpPr txBox="1"/>
          <p:nvPr/>
        </p:nvSpPr>
        <p:spPr>
          <a:xfrm>
            <a:off x="4427894" y="1979017"/>
            <a:ext cx="726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800" b="1">
                <a:solidFill>
                  <a:srgbClr val="00FF00"/>
                </a:solidFill>
              </a:rPr>
              <a:t>v</a:t>
            </a:r>
            <a:endParaRPr sz="2000" b="1">
              <a:solidFill>
                <a:srgbClr val="00FF00"/>
              </a:solidFill>
            </a:endParaRPr>
          </a:p>
        </p:txBody>
      </p:sp>
      <p:pic>
        <p:nvPicPr>
          <p:cNvPr id="438" name="Google Shape;438;p43"/>
          <p:cNvPicPr preferRelativeResize="0"/>
          <p:nvPr/>
        </p:nvPicPr>
        <p:blipFill>
          <a:blip r:embed="rId4">
            <a:alphaModFix/>
          </a:blip>
          <a:stretch>
            <a:fillRect/>
          </a:stretch>
        </p:blipFill>
        <p:spPr>
          <a:xfrm>
            <a:off x="6797800" y="1445326"/>
            <a:ext cx="1376700" cy="1376700"/>
          </a:xfrm>
          <a:prstGeom prst="rect">
            <a:avLst/>
          </a:prstGeom>
          <a:noFill/>
          <a:ln>
            <a:noFill/>
          </a:ln>
        </p:spPr>
      </p:pic>
      <p:sp>
        <p:nvSpPr>
          <p:cNvPr id="439" name="Google Shape;439;p43"/>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a:t>Identificando coordenadas ortonormais</a:t>
            </a:r>
            <a:endParaRPr/>
          </a:p>
        </p:txBody>
      </p:sp>
      <p:sp>
        <p:nvSpPr>
          <p:cNvPr id="440" name="Google Shape;440;p43"/>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pt-BR"/>
              <a:t>41</a:t>
            </a:fld>
            <a:endParaRPr/>
          </a:p>
        </p:txBody>
      </p:sp>
      <p:sp>
        <p:nvSpPr>
          <p:cNvPr id="441" name="Google Shape;441;p43"/>
          <p:cNvSpPr txBox="1"/>
          <p:nvPr/>
        </p:nvSpPr>
        <p:spPr>
          <a:xfrm>
            <a:off x="5375725" y="5096750"/>
            <a:ext cx="1824600" cy="3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pt-BR" sz="1200">
                <a:solidFill>
                  <a:schemeClr val="dk1"/>
                </a:solidFill>
              </a:rPr>
              <a:t>X é o produto vetorial</a:t>
            </a:r>
            <a:endParaRPr/>
          </a:p>
        </p:txBody>
      </p:sp>
      <p:cxnSp>
        <p:nvCxnSpPr>
          <p:cNvPr id="442" name="Google Shape;442;p43"/>
          <p:cNvCxnSpPr/>
          <p:nvPr/>
        </p:nvCxnSpPr>
        <p:spPr>
          <a:xfrm rot="10800000">
            <a:off x="5123225" y="1340875"/>
            <a:ext cx="0" cy="1296900"/>
          </a:xfrm>
          <a:prstGeom prst="straightConnector1">
            <a:avLst/>
          </a:prstGeom>
          <a:noFill/>
          <a:ln w="28575" cap="flat" cmpd="sng">
            <a:solidFill>
              <a:srgbClr val="FFFF00"/>
            </a:solidFill>
            <a:prstDash val="solid"/>
            <a:round/>
            <a:headEnd type="none" w="med" len="med"/>
            <a:tailEnd type="triangle" w="med" len="med"/>
          </a:ln>
        </p:spPr>
      </p:cxnSp>
      <p:cxnSp>
        <p:nvCxnSpPr>
          <p:cNvPr id="443" name="Google Shape;443;p43"/>
          <p:cNvCxnSpPr/>
          <p:nvPr/>
        </p:nvCxnSpPr>
        <p:spPr>
          <a:xfrm rot="10800000">
            <a:off x="4495750" y="2141206"/>
            <a:ext cx="619800" cy="534900"/>
          </a:xfrm>
          <a:prstGeom prst="straightConnector1">
            <a:avLst/>
          </a:prstGeom>
          <a:noFill/>
          <a:ln w="28575" cap="flat" cmpd="sng">
            <a:solidFill>
              <a:srgbClr val="00FF00"/>
            </a:solidFill>
            <a:prstDash val="solid"/>
            <a:round/>
            <a:headEnd type="none" w="med" len="med"/>
            <a:tailEnd type="triangle" w="med" len="med"/>
          </a:ln>
        </p:spPr>
      </p:cxnSp>
      <p:sp>
        <p:nvSpPr>
          <p:cNvPr id="444" name="Google Shape;444;p43"/>
          <p:cNvSpPr txBox="1"/>
          <p:nvPr/>
        </p:nvSpPr>
        <p:spPr>
          <a:xfrm>
            <a:off x="5084719" y="2472821"/>
            <a:ext cx="726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800" b="1">
                <a:solidFill>
                  <a:srgbClr val="00FFFF"/>
                </a:solidFill>
              </a:rPr>
              <a:t>w</a:t>
            </a:r>
            <a:endParaRPr sz="2000" b="1">
              <a:solidFill>
                <a:srgbClr val="00FFFF"/>
              </a:solidFill>
            </a:endParaRPr>
          </a:p>
        </p:txBody>
      </p:sp>
      <p:cxnSp>
        <p:nvCxnSpPr>
          <p:cNvPr id="445" name="Google Shape;445;p43"/>
          <p:cNvCxnSpPr/>
          <p:nvPr/>
        </p:nvCxnSpPr>
        <p:spPr>
          <a:xfrm rot="10800000" flipH="1">
            <a:off x="5138285" y="2292010"/>
            <a:ext cx="1881000" cy="368400"/>
          </a:xfrm>
          <a:prstGeom prst="straightConnector1">
            <a:avLst/>
          </a:prstGeom>
          <a:noFill/>
          <a:ln w="28575" cap="flat" cmpd="sng">
            <a:solidFill>
              <a:schemeClr val="accent6"/>
            </a:solidFill>
            <a:prstDash val="solid"/>
            <a:round/>
            <a:headEnd type="none" w="med" len="med"/>
            <a:tailEnd type="triangle" w="med" len="med"/>
          </a:ln>
        </p:spPr>
      </p:cxnSp>
      <p:cxnSp>
        <p:nvCxnSpPr>
          <p:cNvPr id="446" name="Google Shape;446;p43"/>
          <p:cNvCxnSpPr/>
          <p:nvPr/>
        </p:nvCxnSpPr>
        <p:spPr>
          <a:xfrm rot="10800000" flipH="1">
            <a:off x="5123235" y="2540710"/>
            <a:ext cx="644400" cy="119700"/>
          </a:xfrm>
          <a:prstGeom prst="straightConnector1">
            <a:avLst/>
          </a:prstGeom>
          <a:noFill/>
          <a:ln w="28575" cap="flat" cmpd="sng">
            <a:solidFill>
              <a:srgbClr val="00FFFF"/>
            </a:solidFill>
            <a:prstDash val="solid"/>
            <a:round/>
            <a:headEnd type="none" w="med" len="med"/>
            <a:tailEnd type="triangle" w="med" len="med"/>
          </a:ln>
        </p:spPr>
      </p:cxnSp>
      <p:cxnSp>
        <p:nvCxnSpPr>
          <p:cNvPr id="447" name="Google Shape;447;p43"/>
          <p:cNvCxnSpPr/>
          <p:nvPr/>
        </p:nvCxnSpPr>
        <p:spPr>
          <a:xfrm flipH="1">
            <a:off x="4735035" y="2660410"/>
            <a:ext cx="388200" cy="593100"/>
          </a:xfrm>
          <a:prstGeom prst="straightConnector1">
            <a:avLst/>
          </a:prstGeom>
          <a:noFill/>
          <a:ln w="28575" cap="flat" cmpd="sng">
            <a:solidFill>
              <a:srgbClr val="FF0000"/>
            </a:solidFill>
            <a:prstDash val="solid"/>
            <a:round/>
            <a:headEnd type="none" w="med" len="med"/>
            <a:tailEnd type="triangle" w="med" len="med"/>
          </a:ln>
        </p:spPr>
      </p:cxnSp>
      <p:sp>
        <p:nvSpPr>
          <p:cNvPr id="448" name="Google Shape;448;p43"/>
          <p:cNvSpPr txBox="1"/>
          <p:nvPr/>
        </p:nvSpPr>
        <p:spPr>
          <a:xfrm>
            <a:off x="6186221" y="2764994"/>
            <a:ext cx="726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00">
                <a:solidFill>
                  <a:schemeClr val="dk1"/>
                </a:solidFill>
              </a:rPr>
              <a:t>at (ponto)</a:t>
            </a:r>
            <a:endParaRPr/>
          </a:p>
        </p:txBody>
      </p:sp>
      <p:sp>
        <p:nvSpPr>
          <p:cNvPr id="449" name="Google Shape;449;p43"/>
          <p:cNvSpPr txBox="1"/>
          <p:nvPr/>
        </p:nvSpPr>
        <p:spPr>
          <a:xfrm>
            <a:off x="3190350" y="1969225"/>
            <a:ext cx="869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00">
                <a:solidFill>
                  <a:schemeClr val="dk1"/>
                </a:solidFill>
              </a:rPr>
              <a:t>eye (ponto)</a:t>
            </a:r>
            <a:endParaRPr/>
          </a:p>
        </p:txBody>
      </p:sp>
      <p:cxnSp>
        <p:nvCxnSpPr>
          <p:cNvPr id="450" name="Google Shape;450;p43"/>
          <p:cNvCxnSpPr/>
          <p:nvPr/>
        </p:nvCxnSpPr>
        <p:spPr>
          <a:xfrm>
            <a:off x="3897950" y="2344821"/>
            <a:ext cx="1175700" cy="326400"/>
          </a:xfrm>
          <a:prstGeom prst="straightConnector1">
            <a:avLst/>
          </a:prstGeom>
          <a:noFill/>
          <a:ln w="9525" cap="flat" cmpd="sng">
            <a:solidFill>
              <a:schemeClr val="dk2"/>
            </a:solidFill>
            <a:prstDash val="solid"/>
            <a:round/>
            <a:headEnd type="none" w="med" len="med"/>
            <a:tailEnd type="triangle" w="med" len="med"/>
          </a:ln>
        </p:spPr>
      </p:cxnSp>
      <p:sp>
        <p:nvSpPr>
          <p:cNvPr id="451" name="Google Shape;451;p43"/>
          <p:cNvSpPr txBox="1"/>
          <p:nvPr/>
        </p:nvSpPr>
        <p:spPr>
          <a:xfrm>
            <a:off x="5084729" y="1114760"/>
            <a:ext cx="726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200">
                <a:solidFill>
                  <a:srgbClr val="BF9000"/>
                </a:solidFill>
              </a:rPr>
              <a:t>up (vetor)</a:t>
            </a:r>
            <a:endParaRPr>
              <a:solidFill>
                <a:srgbClr val="BF9000"/>
              </a:solidFill>
            </a:endParaRPr>
          </a:p>
        </p:txBody>
      </p:sp>
      <p:sp>
        <p:nvSpPr>
          <p:cNvPr id="452" name="Google Shape;452;p43"/>
          <p:cNvSpPr txBox="1"/>
          <p:nvPr/>
        </p:nvSpPr>
        <p:spPr>
          <a:xfrm>
            <a:off x="4412010" y="2691475"/>
            <a:ext cx="726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800" b="1">
                <a:solidFill>
                  <a:srgbClr val="FF0000"/>
                </a:solidFill>
              </a:rPr>
              <a:t>u</a:t>
            </a:r>
            <a:endParaRPr sz="2000" b="1">
              <a:solidFill>
                <a:srgbClr val="FF0000"/>
              </a:solidFill>
            </a:endParaRPr>
          </a:p>
        </p:txBody>
      </p:sp>
      <p:pic>
        <p:nvPicPr>
          <p:cNvPr id="453" name="Google Shape;453;p43" descr="{&quot;code&quot;:&quot;\\begin{lalign*}\n&amp;{w\\,=\\frac{\\text{at}\\;\\text{-}\\;\\text{eye}}{\\left|\\text{at}\\;\\text{-}\\;\\text{eye}\\right|}}\\\\\n&amp;{}\\\\\n&amp;{u\\,=\\frac{w\\;\\times\\,\\text{up}}{\\left|w\\;\\times\\,\\text{up}\\right|}\\,}\\\\\n&amp;{}\\\\\n&amp;{v\\,=\\,\\frac{u\\,\\times\\,w}{\\left|u\\,\\times\\,w\\right|}\\,}\t\n\\end{lalign*}&quot;,&quot;font&quot;:{&quot;size&quot;:23,&quot;family&quot;:&quot;Arial&quot;,&quot;color&quot;:&quot;#000000&quot;},&quot;id&quot;:&quot;2&quot;,&quot;type&quot;:&quot;lalign*&quot;,&quot;backgroundColorModified&quot;:false,&quot;aid&quot;:null,&quot;backgroundColor&quot;:&quot;#FFFFFF&quot;,&quot;ts&quot;:1630453803355,&quot;cs&quot;:&quot;UtQrcp0A7AghGMxWB9ZySQ==&quot;,&quot;size&quot;:{&quot;width&quot;:231.25,&quot;height&quot;:349}}"/>
          <p:cNvPicPr preferRelativeResize="0"/>
          <p:nvPr/>
        </p:nvPicPr>
        <p:blipFill>
          <a:blip r:embed="rId5">
            <a:alphaModFix/>
          </a:blip>
          <a:stretch>
            <a:fillRect/>
          </a:stretch>
        </p:blipFill>
        <p:spPr>
          <a:xfrm>
            <a:off x="417675" y="1085299"/>
            <a:ext cx="2202656" cy="3324225"/>
          </a:xfrm>
          <a:prstGeom prst="rect">
            <a:avLst/>
          </a:prstGeom>
          <a:noFill/>
          <a:ln>
            <a:noFill/>
          </a:ln>
        </p:spPr>
      </p:pic>
      <p:cxnSp>
        <p:nvCxnSpPr>
          <p:cNvPr id="454" name="Google Shape;454;p43"/>
          <p:cNvCxnSpPr/>
          <p:nvPr/>
        </p:nvCxnSpPr>
        <p:spPr>
          <a:xfrm rot="10800000" flipH="1">
            <a:off x="6677165" y="2333173"/>
            <a:ext cx="328800" cy="643500"/>
          </a:xfrm>
          <a:prstGeom prst="straightConnector1">
            <a:avLst/>
          </a:prstGeom>
          <a:noFill/>
          <a:ln w="9525" cap="flat" cmpd="sng">
            <a:solidFill>
              <a:schemeClr val="dk2"/>
            </a:solidFill>
            <a:prstDash val="solid"/>
            <a:round/>
            <a:headEnd type="none" w="med" len="med"/>
            <a:tailEnd type="triangle" w="med" len="med"/>
          </a:ln>
        </p:spPr>
      </p:cxnSp>
      <p:sp>
        <p:nvSpPr>
          <p:cNvPr id="455" name="Google Shape;455;p43"/>
          <p:cNvSpPr/>
          <p:nvPr/>
        </p:nvSpPr>
        <p:spPr>
          <a:xfrm>
            <a:off x="5085388" y="2629504"/>
            <a:ext cx="75300" cy="753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3"/>
          <p:cNvSpPr/>
          <p:nvPr/>
        </p:nvSpPr>
        <p:spPr>
          <a:xfrm>
            <a:off x="6983652" y="2256848"/>
            <a:ext cx="75300" cy="75300"/>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931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398"/>
        <p:cNvGrpSpPr/>
        <p:nvPr/>
      </p:nvGrpSpPr>
      <p:grpSpPr>
        <a:xfrm>
          <a:off x="0" y="0"/>
          <a:ext cx="0" cy="0"/>
          <a:chOff x="0" y="0"/>
          <a:chExt cx="0" cy="0"/>
        </a:xfrm>
      </p:grpSpPr>
      <p:pic>
        <p:nvPicPr>
          <p:cNvPr id="399" name="Google Shape;399;p40"/>
          <p:cNvPicPr preferRelativeResize="0"/>
          <p:nvPr/>
        </p:nvPicPr>
        <p:blipFill rotWithShape="1">
          <a:blip r:embed="rId3">
            <a:alphaModFix/>
          </a:blip>
          <a:srcRect/>
          <a:stretch/>
        </p:blipFill>
        <p:spPr>
          <a:xfrm>
            <a:off x="3859619" y="969968"/>
            <a:ext cx="5002018" cy="1893489"/>
          </a:xfrm>
          <a:prstGeom prst="rect">
            <a:avLst/>
          </a:prstGeom>
          <a:noFill/>
          <a:ln>
            <a:noFill/>
          </a:ln>
        </p:spPr>
      </p:pic>
      <p:sp>
        <p:nvSpPr>
          <p:cNvPr id="400" name="Google Shape;400;p40"/>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Formas de Pensar em Transformações</a:t>
            </a:r>
            <a:endParaRPr/>
          </a:p>
        </p:txBody>
      </p:sp>
      <p:sp>
        <p:nvSpPr>
          <p:cNvPr id="401" name="Google Shape;401;p40"/>
          <p:cNvSpPr txBox="1">
            <a:spLocks noGrp="1"/>
          </p:cNvSpPr>
          <p:nvPr>
            <p:ph type="body" idx="1"/>
          </p:nvPr>
        </p:nvSpPr>
        <p:spPr>
          <a:xfrm>
            <a:off x="390547" y="838986"/>
            <a:ext cx="3649825" cy="179788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Font typeface="Verdana"/>
              <a:buNone/>
            </a:pPr>
            <a:r>
              <a:rPr lang="pt-BR" sz="1600"/>
              <a:t>Interpretação de transformações apresentada até aqui: </a:t>
            </a:r>
            <a:r>
              <a:rPr lang="pt-BR" sz="1600" b="1"/>
              <a:t>pontos são movidos</a:t>
            </a:r>
            <a:endParaRPr/>
          </a:p>
          <a:p>
            <a:pPr marL="0" lvl="0" indent="0" algn="l" rtl="0">
              <a:spcBef>
                <a:spcPts val="320"/>
              </a:spcBef>
              <a:spcAft>
                <a:spcPts val="0"/>
              </a:spcAft>
              <a:buClr>
                <a:schemeClr val="dk1"/>
              </a:buClr>
              <a:buSzPts val="1600"/>
              <a:buFont typeface="Verdana"/>
              <a:buNone/>
            </a:pPr>
            <a:endParaRPr sz="1600"/>
          </a:p>
          <a:p>
            <a:pPr marL="0" lvl="0" indent="0" algn="l" rtl="0">
              <a:spcBef>
                <a:spcPts val="400"/>
              </a:spcBef>
              <a:spcAft>
                <a:spcPts val="0"/>
              </a:spcAft>
              <a:buClr>
                <a:schemeClr val="dk1"/>
              </a:buClr>
              <a:buSzPts val="1600"/>
              <a:buFont typeface="Verdana"/>
              <a:buNone/>
            </a:pPr>
            <a:r>
              <a:rPr lang="pt-BR" sz="1600"/>
              <a:t>Ponto</a:t>
            </a:r>
            <a:r>
              <a:rPr lang="pt-BR"/>
              <a:t> </a:t>
            </a:r>
            <a:r>
              <a:rPr lang="pt-BR" i="1">
                <a:latin typeface="Arial"/>
                <a:ea typeface="Arial"/>
                <a:cs typeface="Arial"/>
                <a:sym typeface="Arial"/>
              </a:rPr>
              <a:t>x </a:t>
            </a:r>
            <a:r>
              <a:rPr lang="pt-BR" sz="1600"/>
              <a:t>foi movido para </a:t>
            </a:r>
            <a:r>
              <a:rPr lang="pt-BR" i="1">
                <a:latin typeface="Arial"/>
                <a:ea typeface="Arial"/>
                <a:cs typeface="Arial"/>
                <a:sym typeface="Arial"/>
              </a:rPr>
              <a:t>f(x)</a:t>
            </a:r>
            <a:endParaRPr sz="1600" i="1">
              <a:latin typeface="Arial"/>
              <a:ea typeface="Arial"/>
              <a:cs typeface="Arial"/>
              <a:sym typeface="Arial"/>
            </a:endParaRPr>
          </a:p>
        </p:txBody>
      </p:sp>
      <p:sp>
        <p:nvSpPr>
          <p:cNvPr id="402" name="Google Shape;402;p40"/>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42</a:t>
            </a:fld>
            <a:endParaRPr/>
          </a:p>
        </p:txBody>
      </p:sp>
      <p:pic>
        <p:nvPicPr>
          <p:cNvPr id="403" name="Google Shape;403;p40"/>
          <p:cNvPicPr preferRelativeResize="0"/>
          <p:nvPr/>
        </p:nvPicPr>
        <p:blipFill rotWithShape="1">
          <a:blip r:embed="rId4">
            <a:alphaModFix/>
          </a:blip>
          <a:srcRect/>
          <a:stretch/>
        </p:blipFill>
        <p:spPr>
          <a:xfrm>
            <a:off x="475013" y="3043401"/>
            <a:ext cx="3565359" cy="2501073"/>
          </a:xfrm>
          <a:prstGeom prst="rect">
            <a:avLst/>
          </a:prstGeom>
          <a:noFill/>
          <a:ln>
            <a:noFill/>
          </a:ln>
        </p:spPr>
      </p:pic>
      <p:cxnSp>
        <p:nvCxnSpPr>
          <p:cNvPr id="404" name="Google Shape;404;p40"/>
          <p:cNvCxnSpPr/>
          <p:nvPr/>
        </p:nvCxnSpPr>
        <p:spPr>
          <a:xfrm>
            <a:off x="205607" y="2995727"/>
            <a:ext cx="8624131" cy="0"/>
          </a:xfrm>
          <a:prstGeom prst="straightConnector1">
            <a:avLst/>
          </a:prstGeom>
          <a:noFill/>
          <a:ln w="28575" cap="flat" cmpd="sng">
            <a:solidFill>
              <a:schemeClr val="dk1"/>
            </a:solidFill>
            <a:prstDash val="solid"/>
            <a:round/>
            <a:headEnd type="none" w="sm" len="sm"/>
            <a:tailEnd type="none" w="sm" len="sm"/>
          </a:ln>
        </p:spPr>
      </p:cxnSp>
      <p:sp>
        <p:nvSpPr>
          <p:cNvPr id="405" name="Google Shape;405;p40"/>
          <p:cNvSpPr txBox="1"/>
          <p:nvPr/>
        </p:nvSpPr>
        <p:spPr>
          <a:xfrm>
            <a:off x="4572000" y="3431640"/>
            <a:ext cx="4289637" cy="1893455"/>
          </a:xfrm>
          <a:prstGeom prst="rect">
            <a:avLst/>
          </a:prstGeom>
          <a:noFill/>
          <a:ln>
            <a:noFill/>
          </a:ln>
        </p:spPr>
        <p:txBody>
          <a:bodyPr spcFirstLastPara="1" wrap="square" lIns="91425" tIns="45700" rIns="91425" bIns="45700" anchor="t" anchorCtr="0">
            <a:normAutofit/>
          </a:bodyPr>
          <a:lstStyle/>
          <a:p>
            <a:pPr marL="0" marR="0" lvl="0" indent="0" algn="l" rtl="0">
              <a:lnSpc>
                <a:spcPct val="101000"/>
              </a:lnSpc>
              <a:spcBef>
                <a:spcPts val="0"/>
              </a:spcBef>
              <a:spcAft>
                <a:spcPts val="0"/>
              </a:spcAft>
              <a:buClr>
                <a:schemeClr val="dk1"/>
              </a:buClr>
              <a:buSzPts val="1600"/>
              <a:buFont typeface="Verdana"/>
              <a:buNone/>
            </a:pPr>
            <a:r>
              <a:rPr lang="pt-BR" sz="1600" b="0">
                <a:solidFill>
                  <a:schemeClr val="dk1"/>
                </a:solidFill>
                <a:latin typeface="Verdana"/>
                <a:ea typeface="Verdana"/>
                <a:cs typeface="Verdana"/>
                <a:sym typeface="Verdana"/>
              </a:rPr>
              <a:t>Outra interpretação é a de que a transformações mudou o sistema de coordenadas, ou seja, a representação de </a:t>
            </a:r>
            <a:r>
              <a:rPr lang="pt-BR" sz="2000" b="0" i="1">
                <a:solidFill>
                  <a:schemeClr val="dk1"/>
                </a:solidFill>
                <a:latin typeface="Arial"/>
                <a:ea typeface="Arial"/>
                <a:cs typeface="Arial"/>
                <a:sym typeface="Arial"/>
              </a:rPr>
              <a:t>x</a:t>
            </a:r>
            <a:r>
              <a:rPr lang="pt-BR" sz="2000" b="0">
                <a:solidFill>
                  <a:schemeClr val="dk1"/>
                </a:solidFill>
                <a:latin typeface="Verdana"/>
                <a:ea typeface="Verdana"/>
                <a:cs typeface="Verdana"/>
                <a:sym typeface="Verdana"/>
              </a:rPr>
              <a:t> </a:t>
            </a:r>
            <a:r>
              <a:rPr lang="pt-BR" sz="1600" b="0">
                <a:solidFill>
                  <a:schemeClr val="dk1"/>
                </a:solidFill>
                <a:latin typeface="Verdana"/>
                <a:ea typeface="Verdana"/>
                <a:cs typeface="Verdana"/>
                <a:sym typeface="Verdana"/>
              </a:rPr>
              <a:t>mudou pois está expresso em um novo sistema de coordenadas, ou seja, </a:t>
            </a:r>
            <a:r>
              <a:rPr lang="pt-BR" sz="1600" b="1">
                <a:solidFill>
                  <a:schemeClr val="dk1"/>
                </a:solidFill>
                <a:latin typeface="Verdana"/>
                <a:ea typeface="Verdana"/>
                <a:cs typeface="Verdana"/>
                <a:sym typeface="Verdana"/>
              </a:rPr>
              <a:t>movemos o mundo</a:t>
            </a:r>
            <a:r>
              <a:rPr lang="pt-BR" sz="1600" b="0">
                <a:solidFill>
                  <a:schemeClr val="dk1"/>
                </a:solidFill>
                <a:latin typeface="Verdana"/>
                <a:ea typeface="Verdana"/>
                <a:cs typeface="Verdana"/>
                <a:sym typeface="Verdana"/>
              </a:rPr>
              <a:t>.</a:t>
            </a:r>
            <a:endParaRPr sz="1600" b="0" i="1">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8"/>
          <p:cNvPicPr preferRelativeResize="0"/>
          <p:nvPr/>
        </p:nvPicPr>
        <p:blipFill rotWithShape="1">
          <a:blip r:embed="rId3">
            <a:alphaModFix/>
          </a:blip>
          <a:srcRect b="61757"/>
          <a:stretch/>
        </p:blipFill>
        <p:spPr>
          <a:xfrm>
            <a:off x="912948" y="1205432"/>
            <a:ext cx="6988406" cy="1773800"/>
          </a:xfrm>
          <a:prstGeom prst="rect">
            <a:avLst/>
          </a:prstGeom>
          <a:noFill/>
          <a:ln>
            <a:noFill/>
          </a:ln>
        </p:spPr>
      </p:pic>
      <p:pic>
        <p:nvPicPr>
          <p:cNvPr id="61" name="Google Shape;61;p8"/>
          <p:cNvPicPr preferRelativeResize="0"/>
          <p:nvPr/>
        </p:nvPicPr>
        <p:blipFill rotWithShape="1">
          <a:blip r:embed="rId3">
            <a:alphaModFix/>
          </a:blip>
          <a:srcRect t="54506"/>
          <a:stretch/>
        </p:blipFill>
        <p:spPr>
          <a:xfrm>
            <a:off x="912949" y="3538152"/>
            <a:ext cx="6988406" cy="2110023"/>
          </a:xfrm>
          <a:prstGeom prst="rect">
            <a:avLst/>
          </a:prstGeom>
          <a:noFill/>
          <a:ln>
            <a:noFill/>
          </a:ln>
        </p:spPr>
      </p:pic>
      <p:sp>
        <p:nvSpPr>
          <p:cNvPr id="62" name="Google Shape;62;p8"/>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Duas interpretações para uma transformação</a:t>
            </a:r>
            <a:endParaRPr/>
          </a:p>
        </p:txBody>
      </p:sp>
      <p:sp>
        <p:nvSpPr>
          <p:cNvPr id="63" name="Google Shape;63;p8"/>
          <p:cNvSpPr txBox="1">
            <a:spLocks noGrp="1"/>
          </p:cNvSpPr>
          <p:nvPr>
            <p:ph type="body" idx="1"/>
          </p:nvPr>
        </p:nvSpPr>
        <p:spPr>
          <a:xfrm>
            <a:off x="390548" y="838985"/>
            <a:ext cx="7510800" cy="449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dirty="0"/>
              <a:t>Interpretação 1: transforme os pontos do objeto</a:t>
            </a:r>
            <a:endParaRPr dirty="0"/>
          </a:p>
          <a:p>
            <a:pPr marL="0" lvl="0" indent="0" algn="l" rtl="0">
              <a:spcBef>
                <a:spcPts val="400"/>
              </a:spcBef>
              <a:spcAft>
                <a:spcPts val="0"/>
              </a:spcAft>
              <a:buClr>
                <a:schemeClr val="dk1"/>
              </a:buClr>
              <a:buSzPts val="2000"/>
              <a:buFont typeface="Verdana"/>
              <a:buNone/>
            </a:pPr>
            <a:endParaRPr dirty="0"/>
          </a:p>
          <a:p>
            <a:pPr marL="0" lvl="0" indent="0" algn="l" rtl="0">
              <a:spcBef>
                <a:spcPts val="400"/>
              </a:spcBef>
              <a:spcAft>
                <a:spcPts val="0"/>
              </a:spcAft>
              <a:buClr>
                <a:schemeClr val="dk1"/>
              </a:buClr>
              <a:buSzPts val="2000"/>
              <a:buFont typeface="Verdana"/>
              <a:buNone/>
            </a:pPr>
            <a:endParaRPr dirty="0"/>
          </a:p>
          <a:p>
            <a:pPr marL="0" lvl="0" indent="0" algn="l" rtl="0">
              <a:spcBef>
                <a:spcPts val="400"/>
              </a:spcBef>
              <a:spcAft>
                <a:spcPts val="0"/>
              </a:spcAft>
              <a:buClr>
                <a:schemeClr val="dk1"/>
              </a:buClr>
              <a:buSzPts val="2000"/>
              <a:buFont typeface="Verdana"/>
              <a:buNone/>
            </a:pPr>
            <a:endParaRPr dirty="0"/>
          </a:p>
          <a:p>
            <a:pPr marL="0" lvl="0" indent="0" algn="l" rtl="0">
              <a:spcBef>
                <a:spcPts val="280"/>
              </a:spcBef>
              <a:spcAft>
                <a:spcPts val="0"/>
              </a:spcAft>
              <a:buClr>
                <a:schemeClr val="dk1"/>
              </a:buClr>
              <a:buSzPts val="1400"/>
              <a:buFont typeface="Verdana"/>
              <a:buNone/>
            </a:pPr>
            <a:endParaRPr sz="1400" dirty="0"/>
          </a:p>
          <a:p>
            <a:pPr marL="0" lvl="0" indent="0" algn="l" rtl="0">
              <a:spcBef>
                <a:spcPts val="280"/>
              </a:spcBef>
              <a:spcAft>
                <a:spcPts val="0"/>
              </a:spcAft>
              <a:buClr>
                <a:schemeClr val="dk1"/>
              </a:buClr>
              <a:buSzPts val="1400"/>
              <a:buFont typeface="Verdana"/>
              <a:buNone/>
            </a:pPr>
            <a:endParaRPr sz="1400" dirty="0"/>
          </a:p>
          <a:p>
            <a:pPr marL="0" lvl="0" indent="0" algn="l" rtl="0">
              <a:spcBef>
                <a:spcPts val="400"/>
              </a:spcBef>
              <a:spcAft>
                <a:spcPts val="0"/>
              </a:spcAft>
              <a:buClr>
                <a:schemeClr val="dk1"/>
              </a:buClr>
              <a:buSzPts val="2000"/>
              <a:buFont typeface="Verdana"/>
              <a:buNone/>
            </a:pPr>
            <a:endParaRPr dirty="0"/>
          </a:p>
          <a:p>
            <a:pPr marL="0" lvl="0" indent="0" algn="l" rtl="0">
              <a:spcBef>
                <a:spcPts val="400"/>
              </a:spcBef>
              <a:spcAft>
                <a:spcPts val="0"/>
              </a:spcAft>
              <a:buClr>
                <a:schemeClr val="dk1"/>
              </a:buClr>
              <a:buSzPts val="2000"/>
              <a:buFont typeface="Verdana"/>
              <a:buNone/>
            </a:pPr>
            <a:r>
              <a:rPr lang="pt-BR" dirty="0"/>
              <a:t>Interpretação 2: transforme o sistema de coordenadas</a:t>
            </a:r>
            <a:endParaRPr dirty="0"/>
          </a:p>
          <a:p>
            <a:pPr marL="0" lvl="0" indent="0" algn="l" rtl="0">
              <a:spcBef>
                <a:spcPts val="400"/>
              </a:spcBef>
              <a:spcAft>
                <a:spcPts val="0"/>
              </a:spcAft>
              <a:buClr>
                <a:schemeClr val="dk1"/>
              </a:buClr>
              <a:buSzPts val="2000"/>
              <a:buFont typeface="Verdana"/>
              <a:buNone/>
            </a:pPr>
            <a:endParaRPr dirty="0"/>
          </a:p>
        </p:txBody>
      </p:sp>
      <p:sp>
        <p:nvSpPr>
          <p:cNvPr id="64" name="Google Shape;64;p8"/>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43</a:t>
            </a:fld>
            <a:endParaRPr/>
          </a:p>
        </p:txBody>
      </p:sp>
    </p:spTree>
    <p:extLst>
      <p:ext uri="{BB962C8B-B14F-4D97-AF65-F5344CB8AC3E}">
        <p14:creationId xmlns:p14="http://schemas.microsoft.com/office/powerpoint/2010/main" val="3218069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1"/>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Função "LookAt"</a:t>
            </a:r>
            <a:endParaRPr/>
          </a:p>
        </p:txBody>
      </p:sp>
      <p:sp>
        <p:nvSpPr>
          <p:cNvPr id="411" name="Google Shape;411;p41"/>
          <p:cNvSpPr txBox="1">
            <a:spLocks noGrp="1"/>
          </p:cNvSpPr>
          <p:nvPr>
            <p:ph type="body" idx="1"/>
          </p:nvPr>
        </p:nvSpPr>
        <p:spPr>
          <a:xfrm>
            <a:off x="390548" y="838985"/>
            <a:ext cx="8428232" cy="110293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a:t>A função LookAt cria uma matriz de visualização (LookAt Matrix) que transforma vértices do espaço do mundo para o espaço da câmera (View).</a:t>
            </a:r>
            <a:endParaRPr/>
          </a:p>
        </p:txBody>
      </p:sp>
      <p:sp>
        <p:nvSpPr>
          <p:cNvPr id="412" name="Google Shape;412;p41"/>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44</a:t>
            </a:fld>
            <a:endParaRPr/>
          </a:p>
        </p:txBody>
      </p:sp>
      <p:sp>
        <p:nvSpPr>
          <p:cNvPr id="413" name="Google Shape;413;p41"/>
          <p:cNvSpPr txBox="1"/>
          <p:nvPr/>
        </p:nvSpPr>
        <p:spPr>
          <a:xfrm>
            <a:off x="4742400" y="5345550"/>
            <a:ext cx="3588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pt-BR" sz="900" u="sng">
                <a:solidFill>
                  <a:schemeClr val="hlink"/>
                </a:solidFill>
                <a:hlinkClick r:id="rId3"/>
              </a:rPr>
              <a:t>http://www.songho.ca/opengl/gl_camera.html</a:t>
            </a:r>
            <a:r>
              <a:rPr lang="pt-BR" sz="900"/>
              <a:t> </a:t>
            </a:r>
            <a:endParaRPr sz="900"/>
          </a:p>
        </p:txBody>
      </p:sp>
      <p:pic>
        <p:nvPicPr>
          <p:cNvPr id="414" name="Google Shape;414;p41"/>
          <p:cNvPicPr preferRelativeResize="0"/>
          <p:nvPr/>
        </p:nvPicPr>
        <p:blipFill>
          <a:blip r:embed="rId4">
            <a:alphaModFix/>
          </a:blip>
          <a:stretch>
            <a:fillRect/>
          </a:stretch>
        </p:blipFill>
        <p:spPr>
          <a:xfrm>
            <a:off x="2667000" y="2151247"/>
            <a:ext cx="3810000" cy="2857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2"/>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Exemplo: Transformação Simples de Câmera</a:t>
            </a:r>
            <a:endParaRPr/>
          </a:p>
        </p:txBody>
      </p:sp>
      <p:sp>
        <p:nvSpPr>
          <p:cNvPr id="421" name="Google Shape;421;p42"/>
          <p:cNvSpPr txBox="1">
            <a:spLocks noGrp="1"/>
          </p:cNvSpPr>
          <p:nvPr>
            <p:ph type="body" idx="1"/>
          </p:nvPr>
        </p:nvSpPr>
        <p:spPr>
          <a:xfrm>
            <a:off x="390548" y="838985"/>
            <a:ext cx="8428232" cy="89554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a:t>Considere um objeto posicionado no mundo.</a:t>
            </a:r>
            <a:endParaRPr/>
          </a:p>
          <a:p>
            <a:pPr marL="0" lvl="0" indent="0" algn="l" rtl="0">
              <a:spcBef>
                <a:spcPts val="400"/>
              </a:spcBef>
              <a:spcAft>
                <a:spcPts val="0"/>
              </a:spcAft>
              <a:buClr>
                <a:schemeClr val="dk1"/>
              </a:buClr>
              <a:buSzPts val="2000"/>
              <a:buFont typeface="Verdana"/>
              <a:buNone/>
            </a:pPr>
            <a:r>
              <a:rPr lang="pt-BR"/>
              <a:t>Considere a câmera na posição (4, 2, 0), olhando pelo eixo X.</a:t>
            </a:r>
            <a:endParaRPr/>
          </a:p>
        </p:txBody>
      </p:sp>
      <p:sp>
        <p:nvSpPr>
          <p:cNvPr id="422" name="Google Shape;422;p42"/>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45</a:t>
            </a:fld>
            <a:endParaRPr/>
          </a:p>
        </p:txBody>
      </p:sp>
      <p:grpSp>
        <p:nvGrpSpPr>
          <p:cNvPr id="423" name="Google Shape;423;p42"/>
          <p:cNvGrpSpPr/>
          <p:nvPr/>
        </p:nvGrpSpPr>
        <p:grpSpPr>
          <a:xfrm>
            <a:off x="893293" y="1627719"/>
            <a:ext cx="6809989" cy="2347275"/>
            <a:chOff x="934826" y="1564849"/>
            <a:chExt cx="6919386" cy="2384982"/>
          </a:xfrm>
        </p:grpSpPr>
        <p:pic>
          <p:nvPicPr>
            <p:cNvPr id="424" name="Google Shape;424;p42"/>
            <p:cNvPicPr preferRelativeResize="0"/>
            <p:nvPr/>
          </p:nvPicPr>
          <p:blipFill rotWithShape="1">
            <a:blip r:embed="rId3">
              <a:alphaModFix/>
            </a:blip>
            <a:srcRect t="2509"/>
            <a:stretch/>
          </p:blipFill>
          <p:spPr>
            <a:xfrm>
              <a:off x="1069390" y="1564849"/>
              <a:ext cx="6784822" cy="2384982"/>
            </a:xfrm>
            <a:prstGeom prst="rect">
              <a:avLst/>
            </a:prstGeom>
            <a:noFill/>
            <a:ln>
              <a:noFill/>
            </a:ln>
          </p:spPr>
        </p:pic>
        <p:sp>
          <p:nvSpPr>
            <p:cNvPr id="425" name="Google Shape;425;p42"/>
            <p:cNvSpPr/>
            <p:nvPr/>
          </p:nvSpPr>
          <p:spPr>
            <a:xfrm>
              <a:off x="2545238" y="2158738"/>
              <a:ext cx="490194" cy="4072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6" name="Google Shape;426;p42"/>
            <p:cNvSpPr/>
            <p:nvPr/>
          </p:nvSpPr>
          <p:spPr>
            <a:xfrm>
              <a:off x="1962347" y="3282099"/>
              <a:ext cx="490194" cy="4072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7" name="Google Shape;427;p42"/>
            <p:cNvSpPr/>
            <p:nvPr/>
          </p:nvSpPr>
          <p:spPr>
            <a:xfrm>
              <a:off x="934826" y="2757340"/>
              <a:ext cx="490194" cy="4072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28" name="Google Shape;428;p42"/>
          <p:cNvSpPr txBox="1"/>
          <p:nvPr/>
        </p:nvSpPr>
        <p:spPr>
          <a:xfrm>
            <a:off x="190369" y="3980469"/>
            <a:ext cx="8793373" cy="143026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1700"/>
              <a:buFont typeface="Verdana"/>
              <a:buNone/>
            </a:pPr>
            <a:r>
              <a:rPr lang="pt-BR" sz="1700" b="0">
                <a:solidFill>
                  <a:schemeClr val="dk1"/>
                </a:solidFill>
                <a:latin typeface="Verdana"/>
                <a:ea typeface="Verdana"/>
                <a:cs typeface="Verdana"/>
                <a:sym typeface="Verdana"/>
              </a:rPr>
              <a:t>Quais transformações no sistema de coordenadas são necessárias para colocar a câmera na origem vendo pelo eixo –Z?</a:t>
            </a:r>
            <a:endParaRPr/>
          </a:p>
        </p:txBody>
      </p:sp>
      <p:sp>
        <p:nvSpPr>
          <p:cNvPr id="429" name="Google Shape;429;p42"/>
          <p:cNvSpPr/>
          <p:nvPr/>
        </p:nvSpPr>
        <p:spPr>
          <a:xfrm>
            <a:off x="1387298" y="5366600"/>
            <a:ext cx="6642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100">
                <a:solidFill>
                  <a:schemeClr val="dk1"/>
                </a:solidFill>
                <a:latin typeface="Arial"/>
                <a:ea typeface="Arial"/>
                <a:cs typeface="Arial"/>
                <a:sym typeface="Arial"/>
              </a:rPr>
              <a:t>* A conveniência de fazer essa mudança de sistema de coordenadas ficará logo clara!</a:t>
            </a:r>
            <a:endParaRPr/>
          </a:p>
        </p:txBody>
      </p:sp>
      <p:sp>
        <p:nvSpPr>
          <p:cNvPr id="430" name="Google Shape;430;p42"/>
          <p:cNvSpPr txBox="1"/>
          <p:nvPr/>
        </p:nvSpPr>
        <p:spPr>
          <a:xfrm>
            <a:off x="331750" y="4568400"/>
            <a:ext cx="8652000" cy="684900"/>
          </a:xfrm>
          <a:prstGeom prst="rect">
            <a:avLst/>
          </a:prstGeom>
          <a:noFill/>
          <a:ln>
            <a:noFill/>
          </a:ln>
        </p:spPr>
        <p:txBody>
          <a:bodyPr spcFirstLastPara="1" wrap="square" lIns="91425" tIns="91425" rIns="91425" bIns="91425" anchor="t" anchorCtr="0">
            <a:spAutoFit/>
          </a:bodyPr>
          <a:lstStyle/>
          <a:p>
            <a:pPr marL="213749" lvl="0" indent="-213749" algn="l" rtl="0">
              <a:spcBef>
                <a:spcPts val="300"/>
              </a:spcBef>
              <a:spcAft>
                <a:spcPts val="0"/>
              </a:spcAft>
              <a:buClr>
                <a:schemeClr val="dk1"/>
              </a:buClr>
              <a:buSzPts val="1500"/>
              <a:buChar char="•"/>
            </a:pPr>
            <a:r>
              <a:rPr lang="pt-BR" sz="1500">
                <a:solidFill>
                  <a:schemeClr val="dk1"/>
                </a:solidFill>
                <a:latin typeface="Verdana"/>
                <a:ea typeface="Verdana"/>
                <a:cs typeface="Verdana"/>
                <a:sym typeface="Verdana"/>
              </a:rPr>
              <a:t>Transladar os vértices do objeto por (-4, -2, 0), para fazer a câmera na origem.</a:t>
            </a:r>
            <a:endParaRPr>
              <a:solidFill>
                <a:schemeClr val="dk1"/>
              </a:solidFill>
            </a:endParaRPr>
          </a:p>
          <a:p>
            <a:pPr marL="213749" lvl="0" indent="-213749" algn="l" rtl="0">
              <a:spcBef>
                <a:spcPts val="300"/>
              </a:spcBef>
              <a:spcAft>
                <a:spcPts val="0"/>
              </a:spcAft>
              <a:buClr>
                <a:schemeClr val="dk1"/>
              </a:buClr>
              <a:buSzPts val="1500"/>
              <a:buChar char="•"/>
            </a:pPr>
            <a:r>
              <a:rPr lang="pt-BR" sz="1500">
                <a:solidFill>
                  <a:schemeClr val="dk1"/>
                </a:solidFill>
                <a:latin typeface="Verdana"/>
                <a:ea typeface="Verdana"/>
                <a:cs typeface="Verdana"/>
                <a:sym typeface="Verdana"/>
              </a:rPr>
              <a:t>Rotacionar os vértices do objeto por pi/2 no eixo Y, para fazer a câmera olhar por –Z.</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8"/>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a:t>Inversa de Bases Ortogonais</a:t>
            </a:r>
            <a:endParaRPr/>
          </a:p>
        </p:txBody>
      </p:sp>
      <p:sp>
        <p:nvSpPr>
          <p:cNvPr id="507" name="Google Shape;507;p48"/>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pt-BR"/>
              <a:t>46</a:t>
            </a:fld>
            <a:endParaRPr/>
          </a:p>
        </p:txBody>
      </p:sp>
      <p:pic>
        <p:nvPicPr>
          <p:cNvPr id="508" name="Google Shape;508;p48"/>
          <p:cNvPicPr preferRelativeResize="0"/>
          <p:nvPr/>
        </p:nvPicPr>
        <p:blipFill>
          <a:blip r:embed="rId3">
            <a:alphaModFix/>
          </a:blip>
          <a:stretch>
            <a:fillRect/>
          </a:stretch>
        </p:blipFill>
        <p:spPr>
          <a:xfrm>
            <a:off x="84175" y="1143776"/>
            <a:ext cx="4320210" cy="3888349"/>
          </a:xfrm>
          <a:prstGeom prst="rect">
            <a:avLst/>
          </a:prstGeom>
          <a:noFill/>
          <a:ln>
            <a:noFill/>
          </a:ln>
        </p:spPr>
      </p:pic>
      <p:pic>
        <p:nvPicPr>
          <p:cNvPr id="509" name="Google Shape;509;p48"/>
          <p:cNvPicPr preferRelativeResize="0"/>
          <p:nvPr/>
        </p:nvPicPr>
        <p:blipFill>
          <a:blip r:embed="rId4">
            <a:alphaModFix/>
          </a:blip>
          <a:stretch>
            <a:fillRect/>
          </a:stretch>
        </p:blipFill>
        <p:spPr>
          <a:xfrm>
            <a:off x="4585640" y="1143775"/>
            <a:ext cx="4320209" cy="2517263"/>
          </a:xfrm>
          <a:prstGeom prst="rect">
            <a:avLst/>
          </a:prstGeom>
          <a:noFill/>
          <a:ln>
            <a:noFill/>
          </a:ln>
        </p:spPr>
      </p:pic>
      <p:pic>
        <p:nvPicPr>
          <p:cNvPr id="510" name="Google Shape;510;p48"/>
          <p:cNvPicPr preferRelativeResize="0"/>
          <p:nvPr/>
        </p:nvPicPr>
        <p:blipFill>
          <a:blip r:embed="rId5">
            <a:alphaModFix/>
          </a:blip>
          <a:stretch>
            <a:fillRect/>
          </a:stretch>
        </p:blipFill>
        <p:spPr>
          <a:xfrm>
            <a:off x="4585650" y="4285514"/>
            <a:ext cx="4320200" cy="547285"/>
          </a:xfrm>
          <a:prstGeom prst="rect">
            <a:avLst/>
          </a:prstGeom>
          <a:noFill/>
          <a:ln w="9525" cap="flat" cmpd="sng">
            <a:solidFill>
              <a:schemeClr val="dk1"/>
            </a:solidFill>
            <a:prstDash val="solid"/>
            <a:round/>
            <a:headEnd type="none" w="sm" len="sm"/>
            <a:tailEnd type="none" w="sm" len="sm"/>
          </a:ln>
        </p:spPr>
      </p:pic>
      <p:sp>
        <p:nvSpPr>
          <p:cNvPr id="511" name="Google Shape;511;p48"/>
          <p:cNvSpPr txBox="1"/>
          <p:nvPr/>
        </p:nvSpPr>
        <p:spPr>
          <a:xfrm>
            <a:off x="4131750" y="5345625"/>
            <a:ext cx="4206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000">
                <a:solidFill>
                  <a:schemeClr val="dk1"/>
                </a:solidFill>
              </a:rPr>
              <a:t>Fonte: </a:t>
            </a:r>
            <a:r>
              <a:rPr lang="pt-BR" sz="1000" u="sng">
                <a:solidFill>
                  <a:schemeClr val="hlink"/>
                </a:solidFill>
                <a:hlinkClick r:id="rId6"/>
              </a:rPr>
              <a:t>http://www.mat.puc-rio.br/cursos/MAT1200/roteiros//aula21b.pdf</a:t>
            </a:r>
            <a:r>
              <a:rPr lang="pt-BR" sz="1000">
                <a:solidFill>
                  <a:schemeClr val="dk1"/>
                </a:solidFill>
              </a:rPr>
              <a:t> </a:t>
            </a:r>
            <a:endParaRPr sz="1000">
              <a:solidFill>
                <a:schemeClr val="dk1"/>
              </a:solidFill>
            </a:endParaRPr>
          </a:p>
        </p:txBody>
      </p:sp>
    </p:spTree>
    <p:extLst>
      <p:ext uri="{BB962C8B-B14F-4D97-AF65-F5344CB8AC3E}">
        <p14:creationId xmlns:p14="http://schemas.microsoft.com/office/powerpoint/2010/main" val="405669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4"/>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Câmera olhando para uma direção qualquer</a:t>
            </a:r>
            <a:endParaRPr/>
          </a:p>
        </p:txBody>
      </p:sp>
      <p:sp>
        <p:nvSpPr>
          <p:cNvPr id="463" name="Google Shape;463;p44"/>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47</a:t>
            </a:fld>
            <a:endParaRPr/>
          </a:p>
        </p:txBody>
      </p:sp>
      <p:pic>
        <p:nvPicPr>
          <p:cNvPr id="464" name="Google Shape;464;p44"/>
          <p:cNvPicPr preferRelativeResize="0"/>
          <p:nvPr/>
        </p:nvPicPr>
        <p:blipFill rotWithShape="1">
          <a:blip r:embed="rId3">
            <a:alphaModFix/>
          </a:blip>
          <a:srcRect/>
          <a:stretch/>
        </p:blipFill>
        <p:spPr>
          <a:xfrm>
            <a:off x="809759" y="4478453"/>
            <a:ext cx="2317290" cy="1032456"/>
          </a:xfrm>
          <a:prstGeom prst="rect">
            <a:avLst/>
          </a:prstGeom>
          <a:noFill/>
          <a:ln>
            <a:noFill/>
          </a:ln>
        </p:spPr>
      </p:pic>
      <p:pic>
        <p:nvPicPr>
          <p:cNvPr id="465" name="Google Shape;465;p44"/>
          <p:cNvPicPr preferRelativeResize="0"/>
          <p:nvPr/>
        </p:nvPicPr>
        <p:blipFill rotWithShape="1">
          <a:blip r:embed="rId4">
            <a:alphaModFix/>
          </a:blip>
          <a:srcRect/>
          <a:stretch/>
        </p:blipFill>
        <p:spPr>
          <a:xfrm>
            <a:off x="4948780" y="4719713"/>
            <a:ext cx="3239368" cy="861794"/>
          </a:xfrm>
          <a:prstGeom prst="rect">
            <a:avLst/>
          </a:prstGeom>
          <a:noFill/>
          <a:ln>
            <a:noFill/>
          </a:ln>
        </p:spPr>
      </p:pic>
      <p:grpSp>
        <p:nvGrpSpPr>
          <p:cNvPr id="466" name="Google Shape;466;p44"/>
          <p:cNvGrpSpPr/>
          <p:nvPr/>
        </p:nvGrpSpPr>
        <p:grpSpPr>
          <a:xfrm>
            <a:off x="809775" y="1408481"/>
            <a:ext cx="7178737" cy="2243391"/>
            <a:chOff x="571507" y="1870288"/>
            <a:chExt cx="7825089" cy="2445379"/>
          </a:xfrm>
        </p:grpSpPr>
        <p:pic>
          <p:nvPicPr>
            <p:cNvPr id="467" name="Google Shape;467;p44"/>
            <p:cNvPicPr preferRelativeResize="0"/>
            <p:nvPr/>
          </p:nvPicPr>
          <p:blipFill rotWithShape="1">
            <a:blip r:embed="rId5">
              <a:alphaModFix/>
            </a:blip>
            <a:srcRect/>
            <a:stretch/>
          </p:blipFill>
          <p:spPr>
            <a:xfrm>
              <a:off x="812729" y="1870288"/>
              <a:ext cx="7583867" cy="2445379"/>
            </a:xfrm>
            <a:prstGeom prst="rect">
              <a:avLst/>
            </a:prstGeom>
            <a:noFill/>
            <a:ln>
              <a:noFill/>
            </a:ln>
          </p:spPr>
        </p:pic>
        <p:sp>
          <p:nvSpPr>
            <p:cNvPr id="468" name="Google Shape;468;p44"/>
            <p:cNvSpPr/>
            <p:nvPr/>
          </p:nvSpPr>
          <p:spPr>
            <a:xfrm>
              <a:off x="571507" y="3087064"/>
              <a:ext cx="482400" cy="400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9" name="Google Shape;469;p44"/>
            <p:cNvSpPr/>
            <p:nvPr/>
          </p:nvSpPr>
          <p:spPr>
            <a:xfrm>
              <a:off x="1589394" y="3650092"/>
              <a:ext cx="482400" cy="400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70" name="Google Shape;470;p44"/>
          <p:cNvSpPr txBox="1">
            <a:spLocks noGrp="1"/>
          </p:cNvSpPr>
          <p:nvPr>
            <p:ph type="body" idx="1"/>
          </p:nvPr>
        </p:nvSpPr>
        <p:spPr>
          <a:xfrm>
            <a:off x="390548" y="650449"/>
            <a:ext cx="8428200" cy="1007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Font typeface="Verdana"/>
              <a:buNone/>
            </a:pPr>
            <a:r>
              <a:rPr lang="pt-BR" sz="1600"/>
              <a:t>Considere a câmera na origem olhando para uma direção w.</a:t>
            </a:r>
            <a:endParaRPr/>
          </a:p>
          <a:p>
            <a:pPr marL="0" lvl="0" indent="0" algn="l" rtl="0">
              <a:spcBef>
                <a:spcPts val="320"/>
              </a:spcBef>
              <a:spcAft>
                <a:spcPts val="0"/>
              </a:spcAft>
              <a:buClr>
                <a:schemeClr val="dk1"/>
              </a:buClr>
              <a:buSzPts val="1600"/>
              <a:buFont typeface="Verdana"/>
              <a:buNone/>
            </a:pPr>
            <a:r>
              <a:rPr lang="pt-BR" sz="1600"/>
              <a:t>Qual transformação no sistema de coordenadas que rotaciona a câmera para estar olhando pelo eixo –Z?</a:t>
            </a:r>
            <a:endParaRPr/>
          </a:p>
        </p:txBody>
      </p:sp>
      <p:pic>
        <p:nvPicPr>
          <p:cNvPr id="471" name="Google Shape;471;p44"/>
          <p:cNvPicPr preferRelativeResize="0"/>
          <p:nvPr/>
        </p:nvPicPr>
        <p:blipFill rotWithShape="1">
          <a:blip r:embed="rId6">
            <a:alphaModFix/>
          </a:blip>
          <a:srcRect/>
          <a:stretch/>
        </p:blipFill>
        <p:spPr>
          <a:xfrm>
            <a:off x="4948780" y="3415880"/>
            <a:ext cx="2810900" cy="735693"/>
          </a:xfrm>
          <a:prstGeom prst="rect">
            <a:avLst/>
          </a:prstGeom>
          <a:noFill/>
          <a:ln>
            <a:noFill/>
          </a:ln>
        </p:spPr>
      </p:pic>
      <p:sp>
        <p:nvSpPr>
          <p:cNvPr id="472" name="Google Shape;472;p44"/>
          <p:cNvSpPr/>
          <p:nvPr/>
        </p:nvSpPr>
        <p:spPr>
          <a:xfrm>
            <a:off x="237506" y="3638737"/>
            <a:ext cx="3334374" cy="3539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500">
                <a:solidFill>
                  <a:schemeClr val="dk1"/>
                </a:solidFill>
                <a:latin typeface="Arial"/>
                <a:ea typeface="Arial"/>
                <a:cs typeface="Arial"/>
                <a:sym typeface="Arial"/>
              </a:rPr>
              <a:t>Use uma base ortonormal para o W</a:t>
            </a:r>
            <a:endParaRPr sz="1200"/>
          </a:p>
        </p:txBody>
      </p:sp>
      <p:sp>
        <p:nvSpPr>
          <p:cNvPr id="473" name="Google Shape;473;p44"/>
          <p:cNvSpPr/>
          <p:nvPr/>
        </p:nvSpPr>
        <p:spPr>
          <a:xfrm>
            <a:off x="4775049" y="3022510"/>
            <a:ext cx="3337500" cy="3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500">
                <a:solidFill>
                  <a:schemeClr val="dk1"/>
                </a:solidFill>
                <a:latin typeface="Arial"/>
                <a:ea typeface="Arial"/>
                <a:cs typeface="Arial"/>
                <a:sym typeface="Arial"/>
              </a:rPr>
              <a:t>Porém precisamos do inverso disso:</a:t>
            </a:r>
            <a:endParaRPr sz="1200"/>
          </a:p>
        </p:txBody>
      </p:sp>
      <p:sp>
        <p:nvSpPr>
          <p:cNvPr id="474" name="Google Shape;474;p44"/>
          <p:cNvSpPr/>
          <p:nvPr/>
        </p:nvSpPr>
        <p:spPr>
          <a:xfrm>
            <a:off x="4740142" y="4376636"/>
            <a:ext cx="2933700" cy="3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500">
                <a:solidFill>
                  <a:schemeClr val="dk1"/>
                </a:solidFill>
                <a:latin typeface="Arial"/>
                <a:ea typeface="Arial"/>
                <a:cs typeface="Arial"/>
                <a:sym typeface="Arial"/>
              </a:rPr>
              <a:t>Isso é mesmo a matriz inversa?</a:t>
            </a:r>
            <a:endParaRPr sz="1200"/>
          </a:p>
        </p:txBody>
      </p:sp>
      <p:sp>
        <p:nvSpPr>
          <p:cNvPr id="475" name="Google Shape;475;p44"/>
          <p:cNvSpPr/>
          <p:nvPr/>
        </p:nvSpPr>
        <p:spPr>
          <a:xfrm>
            <a:off x="224805" y="3927790"/>
            <a:ext cx="4229491"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500">
                <a:solidFill>
                  <a:schemeClr val="dk1"/>
                </a:solidFill>
                <a:latin typeface="Arial"/>
                <a:ea typeface="Arial"/>
                <a:cs typeface="Arial"/>
                <a:sym typeface="Arial"/>
              </a:rPr>
              <a:t>A matriz de rotação R, mapeia o eixo x para u,</a:t>
            </a:r>
            <a:endParaRPr sz="1200"/>
          </a:p>
          <a:p>
            <a:pPr marL="0" marR="0" lvl="0" indent="0" algn="l" rtl="0">
              <a:spcBef>
                <a:spcPts val="0"/>
              </a:spcBef>
              <a:spcAft>
                <a:spcPts val="0"/>
              </a:spcAft>
              <a:buNone/>
            </a:pPr>
            <a:r>
              <a:rPr lang="pt-BR" sz="1500">
                <a:solidFill>
                  <a:schemeClr val="dk1"/>
                </a:solidFill>
                <a:latin typeface="Arial"/>
                <a:ea typeface="Arial"/>
                <a:cs typeface="Arial"/>
                <a:sym typeface="Arial"/>
              </a:rPr>
              <a:t>   o eixo y para v e o eixo z para -w</a:t>
            </a:r>
            <a:endParaRPr sz="15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5"/>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dirty="0"/>
              <a:t>Transformação</a:t>
            </a:r>
            <a:endParaRPr dirty="0"/>
          </a:p>
        </p:txBody>
      </p:sp>
      <p:sp>
        <p:nvSpPr>
          <p:cNvPr id="481" name="Google Shape;481;p45"/>
          <p:cNvSpPr txBox="1">
            <a:spLocks noGrp="1"/>
          </p:cNvSpPr>
          <p:nvPr>
            <p:ph type="body" idx="1"/>
          </p:nvPr>
        </p:nvSpPr>
        <p:spPr>
          <a:xfrm>
            <a:off x="390550" y="838975"/>
            <a:ext cx="8483400" cy="1102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dirty="0"/>
              <a:t>A matriz do espaço do mundo para o espaço da câmera é uma mudança do sistema de coordenadas para o espaço (</a:t>
            </a:r>
            <a:r>
              <a:rPr lang="pt-BR" dirty="0" err="1"/>
              <a:t>u</a:t>
            </a:r>
            <a:r>
              <a:rPr lang="pt-BR" dirty="0"/>
              <a:t>, </a:t>
            </a:r>
            <a:r>
              <a:rPr lang="pt-BR" dirty="0" err="1"/>
              <a:t>v</a:t>
            </a:r>
            <a:r>
              <a:rPr lang="pt-BR" dirty="0"/>
              <a:t>, -</a:t>
            </a:r>
            <a:r>
              <a:rPr lang="pt-BR" dirty="0" err="1"/>
              <a:t>w</a:t>
            </a:r>
            <a:r>
              <a:rPr lang="pt-BR" dirty="0"/>
              <a:t>, e)</a:t>
            </a:r>
            <a:endParaRPr dirty="0"/>
          </a:p>
        </p:txBody>
      </p:sp>
      <p:sp>
        <p:nvSpPr>
          <p:cNvPr id="482" name="Google Shape;482;p45"/>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48</a:t>
            </a:fld>
            <a:endParaRPr/>
          </a:p>
        </p:txBody>
      </p:sp>
      <p:sp>
        <p:nvSpPr>
          <p:cNvPr id="483" name="Google Shape;483;p45"/>
          <p:cNvSpPr txBox="1"/>
          <p:nvPr/>
        </p:nvSpPr>
        <p:spPr>
          <a:xfrm>
            <a:off x="390548" y="3490275"/>
            <a:ext cx="8428200" cy="5289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2000"/>
              <a:buFont typeface="Verdana"/>
              <a:buNone/>
            </a:pPr>
            <a:r>
              <a:rPr lang="pt-BR" sz="2000" b="0" dirty="0">
                <a:solidFill>
                  <a:schemeClr val="dk1"/>
                </a:solidFill>
                <a:latin typeface="Verdana"/>
                <a:ea typeface="Verdana"/>
                <a:cs typeface="Verdana"/>
                <a:sym typeface="Verdana"/>
              </a:rPr>
              <a:t>Que pode ser decomposta em:</a:t>
            </a:r>
            <a:endParaRPr dirty="0"/>
          </a:p>
        </p:txBody>
      </p:sp>
      <p:pic>
        <p:nvPicPr>
          <p:cNvPr id="485" name="Google Shape;485;p45" descr="{&quot;type&quot;:&quot;$$&quot;,&quot;font&quot;:{&quot;size&quot;:12,&quot;color&quot;:&quot;#000000&quot;,&quot;family&quot;:&quot;Arial&quot;},&quot;backgroundColor&quot;:&quot;#FFFFFF&quot;,&quot;backgroundColorModified&quot;:false,&quot;aid&quot;:null,&quot;id&quot;:&quot;3&quot;,&quot;code&quot;:&quot;$$\\begin{bmatrix}\n{\\text{u}_{x}}&amp;{\\text{v}_{x}}&amp;{\\text{-w}_{x}}&amp;{\\text{e}_{x}}\\\\\n{\\text{u}_{y}}&amp;{\\text{v}_{y}}&amp;{\\text{-w}_{y}}&amp;{\\text{e}_{y}}\\\\\n{\\text{u}_{z}}&amp;{\\text{v}_{z}}&amp;{\\text{-w}_{z}}&amp;{\\text{e}_{z}}\\\\\n{0}&amp;{0}&amp;{0}&amp;{1}\\\\\n\\end{bmatrix}$$&quot;,&quot;ts&quot;:1630454493267,&quot;cs&quot;:&quot;fFr/nzUz2RkXTh6HYWLSfA==&quot;,&quot;size&quot;:{&quot;width&quot;:152.16666666666666,&quot;height&quot;:98}}"/>
          <p:cNvPicPr preferRelativeResize="0"/>
          <p:nvPr/>
        </p:nvPicPr>
        <p:blipFill>
          <a:blip r:embed="rId3">
            <a:alphaModFix/>
          </a:blip>
          <a:stretch>
            <a:fillRect/>
          </a:stretch>
        </p:blipFill>
        <p:spPr>
          <a:xfrm>
            <a:off x="3467313" y="1746550"/>
            <a:ext cx="2209387" cy="1422900"/>
          </a:xfrm>
          <a:prstGeom prst="rect">
            <a:avLst/>
          </a:prstGeom>
          <a:noFill/>
          <a:ln>
            <a:noFill/>
          </a:ln>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778D052E-4C67-9774-2CF0-77651D4B8ACA}"/>
                  </a:ext>
                </a:extLst>
              </p:cNvPr>
              <p:cNvSpPr txBox="1"/>
              <p:nvPr/>
            </p:nvSpPr>
            <p:spPr>
              <a:xfrm>
                <a:off x="2447115" y="4111517"/>
                <a:ext cx="4713014" cy="1405706"/>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4"/>
                                    <m:mcJc m:val="center"/>
                                  </m:mcPr>
                                </m:mc>
                              </m:mcs>
                              <m:ctrlPr>
                                <a:rPr lang="en-US" sz="2400" i="1" smtClean="0">
                                  <a:latin typeface="Cambria Math" panose="02040503050406030204" pitchFamily="18" charset="0"/>
                                </a:rPr>
                              </m:ctrlPr>
                            </m:mPr>
                            <m:mr>
                              <m:e>
                                <m:r>
                                  <m:rPr>
                                    <m:brk m:alnAt="7"/>
                                  </m:rPr>
                                  <a:rPr lang="pt-BR" sz="2400" b="0" i="1" smtClean="0">
                                    <a:latin typeface="Cambria Math" panose="02040503050406030204" pitchFamily="18" charset="0"/>
                                  </a:rPr>
                                  <m:t>1</m:t>
                                </m:r>
                              </m:e>
                              <m:e>
                                <m:r>
                                  <a:rPr lang="pt-BR" sz="2400" b="0" i="1" smtClean="0">
                                    <a:latin typeface="Cambria Math" panose="02040503050406030204" pitchFamily="18" charset="0"/>
                                  </a:rPr>
                                  <m:t>0</m:t>
                                </m:r>
                              </m:e>
                              <m:e>
                                <m:r>
                                  <a:rPr lang="pt-BR" sz="2400" b="0" i="1" smtClean="0">
                                    <a:latin typeface="Cambria Math" panose="02040503050406030204" pitchFamily="18" charset="0"/>
                                  </a:rPr>
                                  <m:t>0</m:t>
                                </m:r>
                              </m:e>
                              <m:e>
                                <m:sSub>
                                  <m:sSubPr>
                                    <m:ctrlPr>
                                      <a:rPr lang="en-US" sz="2400" i="1" smtClean="0">
                                        <a:latin typeface="Cambria Math" panose="02040503050406030204" pitchFamily="18" charset="0"/>
                                      </a:rPr>
                                    </m:ctrlPr>
                                  </m:sSubPr>
                                  <m:e>
                                    <m:r>
                                      <m:rPr>
                                        <m:nor/>
                                      </m:rPr>
                                      <a:rPr lang="pt-BR" sz="2400" b="0" i="0" smtClean="0">
                                        <a:latin typeface="Cambria Math" panose="02040503050406030204" pitchFamily="18" charset="0"/>
                                      </a:rPr>
                                      <m:t>e</m:t>
                                    </m:r>
                                  </m:e>
                                  <m:sub>
                                    <m:r>
                                      <a:rPr lang="pt-BR" sz="2400" b="0" i="1" smtClean="0">
                                        <a:latin typeface="Cambria Math" panose="02040503050406030204" pitchFamily="18" charset="0"/>
                                      </a:rPr>
                                      <m:t>𝑥</m:t>
                                    </m:r>
                                  </m:sub>
                                </m:sSub>
                              </m:e>
                            </m:mr>
                            <m:mr>
                              <m:e>
                                <m:r>
                                  <a:rPr lang="pt-BR" sz="2400" b="0" i="1" smtClean="0">
                                    <a:latin typeface="Cambria Math" panose="02040503050406030204" pitchFamily="18" charset="0"/>
                                  </a:rPr>
                                  <m:t>0</m:t>
                                </m:r>
                              </m:e>
                              <m:e>
                                <m:r>
                                  <a:rPr lang="pt-BR" sz="2400" b="0" i="1" smtClean="0">
                                    <a:latin typeface="Cambria Math" panose="02040503050406030204" pitchFamily="18" charset="0"/>
                                  </a:rPr>
                                  <m:t>1</m:t>
                                </m:r>
                              </m:e>
                              <m:e>
                                <m:r>
                                  <a:rPr lang="pt-BR" sz="2400" b="0" i="1" smtClean="0">
                                    <a:latin typeface="Cambria Math" panose="02040503050406030204" pitchFamily="18" charset="0"/>
                                  </a:rPr>
                                  <m:t>0</m:t>
                                </m:r>
                              </m:e>
                              <m:e>
                                <m:sSub>
                                  <m:sSubPr>
                                    <m:ctrlPr>
                                      <a:rPr lang="pt-BR" sz="2400" b="0" i="1" smtClean="0">
                                        <a:latin typeface="Cambria Math" panose="02040503050406030204" pitchFamily="18" charset="0"/>
                                      </a:rPr>
                                    </m:ctrlPr>
                                  </m:sSubPr>
                                  <m:e>
                                    <m:r>
                                      <m:rPr>
                                        <m:nor/>
                                      </m:rPr>
                                      <a:rPr lang="pt-BR" sz="2400" b="0" i="0" smtClean="0">
                                        <a:latin typeface="Cambria Math" panose="02040503050406030204" pitchFamily="18" charset="0"/>
                                      </a:rPr>
                                      <m:t>e</m:t>
                                    </m:r>
                                  </m:e>
                                  <m:sub>
                                    <m:r>
                                      <a:rPr lang="pt-BR" sz="2400" b="0" i="1" smtClean="0">
                                        <a:latin typeface="Cambria Math" panose="02040503050406030204" pitchFamily="18" charset="0"/>
                                      </a:rPr>
                                      <m:t>𝑦</m:t>
                                    </m:r>
                                  </m:sub>
                                </m:sSub>
                              </m:e>
                            </m:mr>
                            <m:mr>
                              <m:e>
                                <m:r>
                                  <a:rPr lang="pt-BR" sz="2400" b="0" i="1" smtClean="0">
                                    <a:latin typeface="Cambria Math" panose="02040503050406030204" pitchFamily="18" charset="0"/>
                                  </a:rPr>
                                  <m:t>0</m:t>
                                </m:r>
                              </m:e>
                              <m:e>
                                <m:r>
                                  <a:rPr lang="pt-BR" sz="2400" b="0" i="1" smtClean="0">
                                    <a:latin typeface="Cambria Math" panose="02040503050406030204" pitchFamily="18" charset="0"/>
                                  </a:rPr>
                                  <m:t>0</m:t>
                                </m:r>
                              </m:e>
                              <m:e>
                                <m:r>
                                  <a:rPr lang="pt-BR" sz="2400" b="0" i="1" smtClean="0">
                                    <a:latin typeface="Cambria Math" panose="02040503050406030204" pitchFamily="18" charset="0"/>
                                  </a:rPr>
                                  <m:t>1</m:t>
                                </m:r>
                              </m:e>
                              <m:e>
                                <m:sSub>
                                  <m:sSubPr>
                                    <m:ctrlPr>
                                      <a:rPr lang="pt-BR" sz="2400" b="0" i="1" smtClean="0">
                                        <a:latin typeface="Cambria Math" panose="02040503050406030204" pitchFamily="18" charset="0"/>
                                      </a:rPr>
                                    </m:ctrlPr>
                                  </m:sSubPr>
                                  <m:e>
                                    <m:r>
                                      <m:rPr>
                                        <m:nor/>
                                      </m:rPr>
                                      <a:rPr lang="pt-BR" sz="2400" b="0" i="0" smtClean="0">
                                        <a:latin typeface="Cambria Math" panose="02040503050406030204" pitchFamily="18" charset="0"/>
                                      </a:rPr>
                                      <m:t>e</m:t>
                                    </m:r>
                                  </m:e>
                                  <m:sub>
                                    <m:r>
                                      <a:rPr lang="pt-BR" sz="2400" b="0" i="1" smtClean="0">
                                        <a:latin typeface="Cambria Math" panose="02040503050406030204" pitchFamily="18" charset="0"/>
                                      </a:rPr>
                                      <m:t>𝑧</m:t>
                                    </m:r>
                                  </m:sub>
                                </m:sSub>
                              </m:e>
                            </m:mr>
                            <m:mr>
                              <m:e>
                                <m:r>
                                  <a:rPr lang="pt-BR" sz="2400" b="0" i="1" smtClean="0">
                                    <a:latin typeface="Cambria Math" panose="02040503050406030204" pitchFamily="18" charset="0"/>
                                  </a:rPr>
                                  <m:t>0</m:t>
                                </m:r>
                              </m:e>
                              <m:e>
                                <m:r>
                                  <a:rPr lang="pt-BR" sz="2400" b="0" i="1" smtClean="0">
                                    <a:latin typeface="Cambria Math" panose="02040503050406030204" pitchFamily="18" charset="0"/>
                                  </a:rPr>
                                  <m:t>0</m:t>
                                </m:r>
                              </m:e>
                              <m:e>
                                <m:r>
                                  <a:rPr lang="pt-BR" sz="2400" b="0" i="1" smtClean="0">
                                    <a:latin typeface="Cambria Math" panose="02040503050406030204" pitchFamily="18" charset="0"/>
                                  </a:rPr>
                                  <m:t>0</m:t>
                                </m:r>
                              </m:e>
                              <m:e>
                                <m:r>
                                  <a:rPr lang="pt-BR" sz="2400" b="0" i="1" smtClean="0">
                                    <a:latin typeface="Cambria Math" panose="02040503050406030204" pitchFamily="18" charset="0"/>
                                  </a:rPr>
                                  <m:t>1</m:t>
                                </m:r>
                              </m:e>
                            </m:mr>
                          </m:m>
                        </m:e>
                      </m:d>
                      <m:r>
                        <a:rPr lang="en-US" sz="2400" i="1" smtClean="0">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4"/>
                                    <m:mcJc m:val="center"/>
                                  </m:mcPr>
                                </m:mc>
                              </m:mcs>
                              <m:ctrlPr>
                                <a:rPr lang="en-US" sz="2400" i="1">
                                  <a:latin typeface="Cambria Math" panose="02040503050406030204" pitchFamily="18" charset="0"/>
                                </a:rPr>
                              </m:ctrlPr>
                            </m:mPr>
                            <m:mr>
                              <m:e>
                                <m:sSub>
                                  <m:sSubPr>
                                    <m:ctrlPr>
                                      <a:rPr lang="en-US" sz="2400" i="1" smtClean="0">
                                        <a:latin typeface="Cambria Math" panose="02040503050406030204" pitchFamily="18" charset="0"/>
                                      </a:rPr>
                                    </m:ctrlPr>
                                  </m:sSubPr>
                                  <m:e>
                                    <m:r>
                                      <m:rPr>
                                        <m:nor/>
                                      </m:rPr>
                                      <a:rPr lang="pt-BR" sz="2400" b="0" i="0" smtClean="0">
                                        <a:latin typeface="Cambria Math" panose="02040503050406030204" pitchFamily="18" charset="0"/>
                                      </a:rPr>
                                      <m:t>u</m:t>
                                    </m:r>
                                  </m:e>
                                  <m:sub>
                                    <m:r>
                                      <a:rPr lang="pt-BR" sz="2400" b="0" i="1" smtClean="0">
                                        <a:latin typeface="Cambria Math" panose="02040503050406030204" pitchFamily="18" charset="0"/>
                                      </a:rPr>
                                      <m:t>𝑥</m:t>
                                    </m:r>
                                  </m:sub>
                                </m:sSub>
                              </m:e>
                              <m:e>
                                <m:sSub>
                                  <m:sSubPr>
                                    <m:ctrlPr>
                                      <a:rPr lang="en-US" sz="2400" i="1">
                                        <a:latin typeface="Cambria Math" panose="02040503050406030204" pitchFamily="18" charset="0"/>
                                      </a:rPr>
                                    </m:ctrlPr>
                                  </m:sSubPr>
                                  <m:e>
                                    <m:r>
                                      <m:rPr>
                                        <m:nor/>
                                      </m:rPr>
                                      <a:rPr lang="pt-BR" sz="2400" b="0" i="0" smtClean="0">
                                        <a:latin typeface="Cambria Math" panose="02040503050406030204" pitchFamily="18" charset="0"/>
                                      </a:rPr>
                                      <m:t>v</m:t>
                                    </m:r>
                                  </m:e>
                                  <m:sub>
                                    <m:r>
                                      <a:rPr lang="pt-BR" sz="2400" b="0" i="1" smtClean="0">
                                        <a:latin typeface="Cambria Math" panose="02040503050406030204" pitchFamily="18" charset="0"/>
                                      </a:rPr>
                                      <m:t>𝑥</m:t>
                                    </m:r>
                                  </m:sub>
                                </m:sSub>
                              </m:e>
                              <m:e>
                                <m:sSub>
                                  <m:sSubPr>
                                    <m:ctrlPr>
                                      <a:rPr lang="en-US" sz="2400" i="1">
                                        <a:latin typeface="Cambria Math" panose="02040503050406030204" pitchFamily="18" charset="0"/>
                                      </a:rPr>
                                    </m:ctrlPr>
                                  </m:sSubPr>
                                  <m:e>
                                    <m:r>
                                      <m:rPr>
                                        <m:nor/>
                                      </m:rPr>
                                      <a:rPr lang="pt-BR" sz="2400" b="0" i="0" smtClean="0">
                                        <a:latin typeface="Cambria Math" panose="02040503050406030204" pitchFamily="18" charset="0"/>
                                      </a:rPr>
                                      <m:t>-</m:t>
                                    </m:r>
                                    <m:r>
                                      <m:rPr>
                                        <m:nor/>
                                      </m:rPr>
                                      <a:rPr lang="pt-BR" sz="2400" b="0" i="0" smtClean="0">
                                        <a:latin typeface="Cambria Math" panose="02040503050406030204" pitchFamily="18" charset="0"/>
                                      </a:rPr>
                                      <m:t>w</m:t>
                                    </m:r>
                                  </m:e>
                                  <m:sub>
                                    <m:r>
                                      <a:rPr lang="pt-BR" sz="2400" b="0" i="1" smtClean="0">
                                        <a:latin typeface="Cambria Math" panose="02040503050406030204" pitchFamily="18" charset="0"/>
                                      </a:rPr>
                                      <m:t>𝑥</m:t>
                                    </m:r>
                                  </m:sub>
                                </m:sSub>
                              </m:e>
                              <m:e>
                                <m:r>
                                  <a:rPr lang="pt-BR" sz="2400" b="0" i="1" smtClean="0">
                                    <a:latin typeface="Cambria Math" panose="02040503050406030204" pitchFamily="18" charset="0"/>
                                  </a:rPr>
                                  <m:t>0</m:t>
                                </m:r>
                              </m:e>
                            </m:mr>
                            <m:mr>
                              <m:e>
                                <m:sSub>
                                  <m:sSubPr>
                                    <m:ctrlPr>
                                      <a:rPr lang="en-US" sz="2400" i="1">
                                        <a:latin typeface="Cambria Math" panose="02040503050406030204" pitchFamily="18" charset="0"/>
                                      </a:rPr>
                                    </m:ctrlPr>
                                  </m:sSubPr>
                                  <m:e>
                                    <m:r>
                                      <m:rPr>
                                        <m:nor/>
                                      </m:rPr>
                                      <a:rPr lang="pt-BR" sz="2400" b="0" i="0" smtClean="0">
                                        <a:latin typeface="Cambria Math" panose="02040503050406030204" pitchFamily="18" charset="0"/>
                                      </a:rPr>
                                      <m:t>u</m:t>
                                    </m:r>
                                  </m:e>
                                  <m:sub>
                                    <m:r>
                                      <a:rPr lang="pt-BR" sz="2400" b="0" i="1" smtClean="0">
                                        <a:latin typeface="Cambria Math" panose="02040503050406030204" pitchFamily="18" charset="0"/>
                                      </a:rPr>
                                      <m:t>𝑦</m:t>
                                    </m:r>
                                  </m:sub>
                                </m:sSub>
                              </m:e>
                              <m:e>
                                <m:sSub>
                                  <m:sSubPr>
                                    <m:ctrlPr>
                                      <a:rPr lang="en-US" sz="2400" i="1">
                                        <a:latin typeface="Cambria Math" panose="02040503050406030204" pitchFamily="18" charset="0"/>
                                      </a:rPr>
                                    </m:ctrlPr>
                                  </m:sSubPr>
                                  <m:e>
                                    <m:r>
                                      <m:rPr>
                                        <m:nor/>
                                      </m:rPr>
                                      <a:rPr lang="pt-BR" sz="2400" b="0" i="0" smtClean="0">
                                        <a:latin typeface="Cambria Math" panose="02040503050406030204" pitchFamily="18" charset="0"/>
                                      </a:rPr>
                                      <m:t>v</m:t>
                                    </m:r>
                                  </m:e>
                                  <m:sub>
                                    <m:r>
                                      <a:rPr lang="pt-BR" sz="2400" b="0" i="1" smtClean="0">
                                        <a:latin typeface="Cambria Math" panose="02040503050406030204" pitchFamily="18" charset="0"/>
                                      </a:rPr>
                                      <m:t>𝑦</m:t>
                                    </m:r>
                                  </m:sub>
                                </m:sSub>
                              </m:e>
                              <m:e>
                                <m:sSub>
                                  <m:sSubPr>
                                    <m:ctrlPr>
                                      <a:rPr lang="en-US" sz="2400" i="1">
                                        <a:latin typeface="Cambria Math" panose="02040503050406030204" pitchFamily="18" charset="0"/>
                                      </a:rPr>
                                    </m:ctrlPr>
                                  </m:sSubPr>
                                  <m:e>
                                    <m:r>
                                      <m:rPr>
                                        <m:nor/>
                                      </m:rPr>
                                      <a:rPr lang="pt-BR" sz="2400" b="0" i="0" smtClean="0">
                                        <a:latin typeface="Cambria Math" panose="02040503050406030204" pitchFamily="18" charset="0"/>
                                      </a:rPr>
                                      <m:t>-</m:t>
                                    </m:r>
                                    <m:r>
                                      <m:rPr>
                                        <m:nor/>
                                      </m:rPr>
                                      <a:rPr lang="pt-BR" sz="2400" b="0" i="0" smtClean="0">
                                        <a:latin typeface="Cambria Math" panose="02040503050406030204" pitchFamily="18" charset="0"/>
                                      </a:rPr>
                                      <m:t>w</m:t>
                                    </m:r>
                                  </m:e>
                                  <m:sub>
                                    <m:r>
                                      <a:rPr lang="pt-BR" sz="2400" b="0" i="1" smtClean="0">
                                        <a:latin typeface="Cambria Math" panose="02040503050406030204" pitchFamily="18" charset="0"/>
                                      </a:rPr>
                                      <m:t>𝑦</m:t>
                                    </m:r>
                                  </m:sub>
                                </m:sSub>
                              </m:e>
                              <m:e>
                                <m:r>
                                  <a:rPr lang="pt-BR" sz="2400" b="0" i="1" smtClean="0">
                                    <a:latin typeface="Cambria Math" panose="02040503050406030204" pitchFamily="18" charset="0"/>
                                  </a:rPr>
                                  <m:t>0</m:t>
                                </m:r>
                              </m:e>
                            </m:mr>
                            <m:mr>
                              <m:e>
                                <m:sSub>
                                  <m:sSubPr>
                                    <m:ctrlPr>
                                      <a:rPr lang="en-US" sz="2400" i="1">
                                        <a:latin typeface="Cambria Math" panose="02040503050406030204" pitchFamily="18" charset="0"/>
                                      </a:rPr>
                                    </m:ctrlPr>
                                  </m:sSubPr>
                                  <m:e>
                                    <m:r>
                                      <m:rPr>
                                        <m:nor/>
                                      </m:rPr>
                                      <a:rPr lang="pt-BR" sz="2400" b="0" i="0" smtClean="0">
                                        <a:latin typeface="Cambria Math" panose="02040503050406030204" pitchFamily="18" charset="0"/>
                                      </a:rPr>
                                      <m:t>u</m:t>
                                    </m:r>
                                  </m:e>
                                  <m:sub>
                                    <m:r>
                                      <a:rPr lang="pt-BR" sz="2400" b="0" i="1" smtClean="0">
                                        <a:latin typeface="Cambria Math" panose="02040503050406030204" pitchFamily="18" charset="0"/>
                                      </a:rPr>
                                      <m:t>𝑧</m:t>
                                    </m:r>
                                  </m:sub>
                                </m:sSub>
                              </m:e>
                              <m:e>
                                <m:sSub>
                                  <m:sSubPr>
                                    <m:ctrlPr>
                                      <a:rPr lang="en-US" sz="2400" i="1">
                                        <a:latin typeface="Cambria Math" panose="02040503050406030204" pitchFamily="18" charset="0"/>
                                      </a:rPr>
                                    </m:ctrlPr>
                                  </m:sSubPr>
                                  <m:e>
                                    <m:r>
                                      <m:rPr>
                                        <m:nor/>
                                      </m:rPr>
                                      <a:rPr lang="pt-BR" sz="2400" b="0" i="0" smtClean="0">
                                        <a:latin typeface="Cambria Math" panose="02040503050406030204" pitchFamily="18" charset="0"/>
                                      </a:rPr>
                                      <m:t>v</m:t>
                                    </m:r>
                                  </m:e>
                                  <m:sub>
                                    <m:r>
                                      <a:rPr lang="pt-BR" sz="2400" b="0" i="1" smtClean="0">
                                        <a:latin typeface="Cambria Math" panose="02040503050406030204" pitchFamily="18" charset="0"/>
                                      </a:rPr>
                                      <m:t>𝑧</m:t>
                                    </m:r>
                                  </m:sub>
                                </m:sSub>
                              </m:e>
                              <m:e>
                                <m:sSub>
                                  <m:sSubPr>
                                    <m:ctrlPr>
                                      <a:rPr lang="en-US" sz="2400" i="1">
                                        <a:latin typeface="Cambria Math" panose="02040503050406030204" pitchFamily="18" charset="0"/>
                                      </a:rPr>
                                    </m:ctrlPr>
                                  </m:sSubPr>
                                  <m:e>
                                    <m:r>
                                      <m:rPr>
                                        <m:nor/>
                                      </m:rPr>
                                      <a:rPr lang="pt-BR" sz="2400" b="0" i="0" smtClean="0">
                                        <a:latin typeface="Cambria Math" panose="02040503050406030204" pitchFamily="18" charset="0"/>
                                      </a:rPr>
                                      <m:t>-</m:t>
                                    </m:r>
                                    <m:r>
                                      <m:rPr>
                                        <m:nor/>
                                      </m:rPr>
                                      <a:rPr lang="pt-BR" sz="2400" b="0" i="0" smtClean="0">
                                        <a:latin typeface="Cambria Math" panose="02040503050406030204" pitchFamily="18" charset="0"/>
                                      </a:rPr>
                                      <m:t>w</m:t>
                                    </m:r>
                                  </m:e>
                                  <m:sub>
                                    <m:r>
                                      <a:rPr lang="pt-BR" sz="2400" b="0" i="1" smtClean="0">
                                        <a:latin typeface="Cambria Math" panose="02040503050406030204" pitchFamily="18" charset="0"/>
                                      </a:rPr>
                                      <m:t>𝑧</m:t>
                                    </m:r>
                                  </m:sub>
                                </m:sSub>
                              </m:e>
                              <m:e>
                                <m:r>
                                  <a:rPr lang="pt-BR" sz="2400" b="0" i="1" smtClean="0">
                                    <a:latin typeface="Cambria Math" panose="02040503050406030204" pitchFamily="18" charset="0"/>
                                  </a:rPr>
                                  <m:t>0</m:t>
                                </m:r>
                              </m:e>
                            </m:mr>
                            <m:mr>
                              <m:e>
                                <m:r>
                                  <a:rPr lang="pt-BR" sz="2400" b="0" i="1" smtClean="0">
                                    <a:latin typeface="Cambria Math" panose="02040503050406030204" pitchFamily="18" charset="0"/>
                                  </a:rPr>
                                  <m:t>0</m:t>
                                </m:r>
                              </m:e>
                              <m:e>
                                <m:r>
                                  <a:rPr lang="pt-BR" sz="2400" b="0" i="1" smtClean="0">
                                    <a:latin typeface="Cambria Math" panose="02040503050406030204" pitchFamily="18" charset="0"/>
                                  </a:rPr>
                                  <m:t>0</m:t>
                                </m:r>
                              </m:e>
                              <m:e>
                                <m:r>
                                  <a:rPr lang="pt-BR" sz="2400" b="0" i="1" smtClean="0">
                                    <a:latin typeface="Cambria Math" panose="02040503050406030204" pitchFamily="18" charset="0"/>
                                  </a:rPr>
                                  <m:t>0</m:t>
                                </m:r>
                              </m:e>
                              <m:e>
                                <m:r>
                                  <a:rPr lang="pt-BR" sz="2400" b="0" i="1" smtClean="0">
                                    <a:latin typeface="Cambria Math" panose="02040503050406030204" pitchFamily="18" charset="0"/>
                                  </a:rPr>
                                  <m:t>1</m:t>
                                </m:r>
                              </m:e>
                            </m:mr>
                          </m:m>
                        </m:e>
                      </m:d>
                    </m:oMath>
                  </m:oMathPara>
                </a14:m>
                <a:endParaRPr lang="en-US" sz="2400" dirty="0"/>
              </a:p>
            </p:txBody>
          </p:sp>
        </mc:Choice>
        <mc:Fallback>
          <p:sp>
            <p:nvSpPr>
              <p:cNvPr id="3" name="TextBox 2">
                <a:extLst>
                  <a:ext uri="{FF2B5EF4-FFF2-40B4-BE49-F238E27FC236}">
                    <a16:creationId xmlns:a16="http://schemas.microsoft.com/office/drawing/2014/main" id="{778D052E-4C67-9774-2CF0-77651D4B8ACA}"/>
                  </a:ext>
                </a:extLst>
              </p:cNvPr>
              <p:cNvSpPr txBox="1">
                <a:spLocks noRot="1" noChangeAspect="1" noMove="1" noResize="1" noEditPoints="1" noAdjustHandles="1" noChangeArrowheads="1" noChangeShapeType="1" noTextEdit="1"/>
              </p:cNvSpPr>
              <p:nvPr/>
            </p:nvSpPr>
            <p:spPr>
              <a:xfrm>
                <a:off x="2447115" y="4111517"/>
                <a:ext cx="4713014" cy="1405706"/>
              </a:xfrm>
              <a:prstGeom prst="rect">
                <a:avLst/>
              </a:prstGeom>
              <a:blipFill>
                <a:blip r:embed="rId4"/>
                <a:stretch>
                  <a:fillRect t="-893" b="-625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9"/>
          <p:cNvSpPr txBox="1">
            <a:spLocks noGrp="1"/>
          </p:cNvSpPr>
          <p:nvPr>
            <p:ph type="body" idx="1"/>
          </p:nvPr>
        </p:nvSpPr>
        <p:spPr>
          <a:xfrm>
            <a:off x="390550" y="838983"/>
            <a:ext cx="8428200" cy="9027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pt-BR"/>
              <a:t>A inversa do produto de A por B é igual ao produto das matrizes inversa de B pela inversa de A</a:t>
            </a:r>
            <a:endParaRPr/>
          </a:p>
        </p:txBody>
      </p:sp>
      <p:sp>
        <p:nvSpPr>
          <p:cNvPr id="518" name="Google Shape;518;p49"/>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a:t>Inversas do produto de duas matrizes</a:t>
            </a:r>
            <a:endParaRPr/>
          </a:p>
        </p:txBody>
      </p:sp>
      <p:sp>
        <p:nvSpPr>
          <p:cNvPr id="519" name="Google Shape;519;p49"/>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pt-BR"/>
              <a:t>49</a:t>
            </a:fld>
            <a:endParaRPr/>
          </a:p>
        </p:txBody>
      </p:sp>
      <p:pic>
        <p:nvPicPr>
          <p:cNvPr id="520" name="Google Shape;520;p49" descr="{&quot;code&quot;:&quot;$$\\left(T\\cdot R\\right)^{-1}=R^{-1}\\cdot T^{-1}$$&quot;,&quot;backgroundColor&quot;:&quot;#FFFFFF&quot;,&quot;type&quot;:&quot;$$&quot;,&quot;backgroundColorModified&quot;:false,&quot;aid&quot;:null,&quot;font&quot;:{&quot;size&quot;:41.5,&quot;family&quot;:&quot;Verdana&quot;,&quot;color&quot;:&quot;#000000&quot;},&quot;id&quot;:&quot;5&quot;,&quot;ts&quot;:1631368313117,&quot;cs&quot;:&quot;kjIHYTthEp7xiRmrDDn9+Q==&quot;,&quot;size&quot;:{&quot;width&quot;:628.5,&quot;height&quot;:82}}"/>
          <p:cNvPicPr preferRelativeResize="0"/>
          <p:nvPr/>
        </p:nvPicPr>
        <p:blipFill>
          <a:blip r:embed="rId3">
            <a:alphaModFix/>
          </a:blip>
          <a:stretch>
            <a:fillRect/>
          </a:stretch>
        </p:blipFill>
        <p:spPr>
          <a:xfrm>
            <a:off x="1646938" y="2074113"/>
            <a:ext cx="5986463" cy="781050"/>
          </a:xfrm>
          <a:prstGeom prst="rect">
            <a:avLst/>
          </a:prstGeom>
          <a:noFill/>
          <a:ln>
            <a:noFill/>
          </a:ln>
        </p:spPr>
      </p:pic>
      <p:pic>
        <p:nvPicPr>
          <p:cNvPr id="1026" name="Picture 2" descr="Long Red Curved Arrow Vector Icon - [Free Download] - (SVG and PNG)">
            <a:extLst>
              <a:ext uri="{FF2B5EF4-FFF2-40B4-BE49-F238E27FC236}">
                <a16:creationId xmlns:a16="http://schemas.microsoft.com/office/drawing/2014/main" id="{5A60C6E8-737F-FDB4-186D-F9997194B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54" y="2984971"/>
            <a:ext cx="2119122" cy="83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3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797C5D-E997-A9F6-3476-013F3757271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5</a:t>
            </a:fld>
            <a:endParaRPr lang="pt-BR"/>
          </a:p>
        </p:txBody>
      </p:sp>
      <p:pic>
        <p:nvPicPr>
          <p:cNvPr id="5" name="Picture 4">
            <a:extLst>
              <a:ext uri="{FF2B5EF4-FFF2-40B4-BE49-F238E27FC236}">
                <a16:creationId xmlns:a16="http://schemas.microsoft.com/office/drawing/2014/main" id="{3C39AA33-20C3-766E-A3BE-064BB9BC60F6}"/>
              </a:ext>
            </a:extLst>
          </p:cNvPr>
          <p:cNvPicPr>
            <a:picLocks noChangeAspect="1"/>
          </p:cNvPicPr>
          <p:nvPr/>
        </p:nvPicPr>
        <p:blipFill>
          <a:blip r:embed="rId2"/>
          <a:stretch>
            <a:fillRect/>
          </a:stretch>
        </p:blipFill>
        <p:spPr>
          <a:xfrm>
            <a:off x="685800" y="248548"/>
            <a:ext cx="7772400" cy="5217904"/>
          </a:xfrm>
          <a:prstGeom prst="rect">
            <a:avLst/>
          </a:prstGeom>
        </p:spPr>
      </p:pic>
    </p:spTree>
    <p:extLst>
      <p:ext uri="{BB962C8B-B14F-4D97-AF65-F5344CB8AC3E}">
        <p14:creationId xmlns:p14="http://schemas.microsoft.com/office/powerpoint/2010/main" val="33618592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5"/>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Transformação de "Look-At"</a:t>
            </a:r>
            <a:endParaRPr/>
          </a:p>
        </p:txBody>
      </p:sp>
      <p:sp>
        <p:nvSpPr>
          <p:cNvPr id="482" name="Google Shape;482;p45"/>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50</a:t>
            </a:fld>
            <a:endParaRPr/>
          </a:p>
        </p:txBody>
      </p:sp>
      <p:sp>
        <p:nvSpPr>
          <p:cNvPr id="483" name="Google Shape;483;p45"/>
          <p:cNvSpPr txBox="1"/>
          <p:nvPr/>
        </p:nvSpPr>
        <p:spPr>
          <a:xfrm>
            <a:off x="474900" y="2755773"/>
            <a:ext cx="8428200" cy="5289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2000"/>
              <a:buFont typeface="Verdana"/>
              <a:buNone/>
            </a:pPr>
            <a:r>
              <a:rPr lang="pt-BR" sz="2000" b="0" dirty="0">
                <a:solidFill>
                  <a:schemeClr val="dk1"/>
                </a:solidFill>
                <a:latin typeface="Verdana"/>
                <a:ea typeface="Verdana"/>
                <a:cs typeface="Verdana"/>
                <a:sym typeface="Verdana"/>
              </a:rPr>
              <a:t>A transformação de “look-</a:t>
            </a:r>
            <a:r>
              <a:rPr lang="pt-BR" sz="2000" b="0" dirty="0" err="1">
                <a:solidFill>
                  <a:schemeClr val="dk1"/>
                </a:solidFill>
                <a:latin typeface="Verdana"/>
                <a:ea typeface="Verdana"/>
                <a:cs typeface="Verdana"/>
                <a:sym typeface="Verdana"/>
              </a:rPr>
              <a:t>at</a:t>
            </a:r>
            <a:r>
              <a:rPr lang="pt-BR" sz="2000" b="0" dirty="0">
                <a:solidFill>
                  <a:schemeClr val="dk1"/>
                </a:solidFill>
                <a:latin typeface="Verdana"/>
                <a:ea typeface="Verdana"/>
                <a:cs typeface="Verdana"/>
                <a:sym typeface="Verdana"/>
              </a:rPr>
              <a:t>” é o inverso da matriz acima:</a:t>
            </a:r>
            <a:endParaRPr dirty="0"/>
          </a:p>
        </p:txBody>
      </p:sp>
      <p:sp>
        <p:nvSpPr>
          <p:cNvPr id="484" name="Google Shape;484;p45"/>
          <p:cNvSpPr/>
          <p:nvPr/>
        </p:nvSpPr>
        <p:spPr>
          <a:xfrm>
            <a:off x="3764475" y="3588966"/>
            <a:ext cx="4061700" cy="14229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6" name="Google Shape;486;p45" descr="{&quot;backgroundColorModified&quot;:false,&quot;type&quot;:&quot;$$&quot;,&quot;id&quot;:&quot;3&quot;,&quot;aid&quot;:null,&quot;font&quot;:{&quot;color&quot;:&quot;#000000&quot;,&quot;family&quot;:&quot;Arial&quot;,&quot;size&quot;:18},&quot;backgroundColor&quot;:&quot;#FFFFFF&quot;,&quot;code&quot;:&quot;$$\\begin{bmatrix}\n{\\text{u}_{x}}&amp;{\\text{v}_{x}}&amp;{\\text{-w}_{x}}&amp;{\\text{e}_{x}}\\\\\n{\\text{u}_{y}}&amp;{\\text{v}_{y}}&amp;{\\text{-w}_{y}}&amp;{\\text{e}_{y}}\\\\\n{\\text{u}_{z}}&amp;{\\text{v}_{z}}&amp;{\\text{-w}_{z}}&amp;{\\text{e}_{z}}\\\\\n{0}&amp;{0}&amp;{0}&amp;{1}\\\\\n\\end{bmatrix}^{-1}=\\begin{bmatrix}\n{\\text{u}_{x}}&amp;{\\text{u}_{y}}&amp;{\\text{u}_{z}}&amp;{0}\\\\\n{\\text{v}_{x}}&amp;{\\text{v}_{y}}&amp;{\\text{v}_{z}}&amp;{0}\\\\\n{\\text{-w}_{x}}&amp;{\\text{-w}_{y}}&amp;{\\text{-w}_{z}}&amp;{0}\\\\\n{0}&amp;{0}&amp;{0}&amp;{1}\\\\\n\\end{bmatrix}\\cdot\\begin{bmatrix}\n{1}&amp;{0}&amp;{0}&amp;{\\text{-e}_{x}}\\\\\n{0}&amp;{1}&amp;{0}&amp;{\\text{-e}_{y}}\\\\\n{0}&amp;{0}&amp;{1}&amp;{\\text{-e}_{z}}\\\\\n{0}&amp;{0}&amp;{0}&amp;{1}\\\\\n\\end{bmatrix}$$&quot;,&quot;ts&quot;:1630454705874,&quot;cs&quot;:&quot;IU+LwNu03487HVQ8Rt2TBw==&quot;,&quot;size&quot;:{&quot;width&quot;:771.5,&quot;height&quot;:155}}"/>
          <p:cNvPicPr preferRelativeResize="0"/>
          <p:nvPr/>
        </p:nvPicPr>
        <p:blipFill>
          <a:blip r:embed="rId3">
            <a:alphaModFix/>
          </a:blip>
          <a:stretch>
            <a:fillRect/>
          </a:stretch>
        </p:blipFill>
        <p:spPr>
          <a:xfrm>
            <a:off x="1176563" y="3634203"/>
            <a:ext cx="6579506" cy="1321875"/>
          </a:xfrm>
          <a:prstGeom prst="rect">
            <a:avLst/>
          </a:prstGeom>
          <a:noFill/>
          <a:ln>
            <a:noFill/>
          </a:ln>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B6B94C7-06E8-3596-90CD-E5A199452FE4}"/>
                  </a:ext>
                </a:extLst>
              </p:cNvPr>
              <p:cNvSpPr txBox="1"/>
              <p:nvPr/>
            </p:nvSpPr>
            <p:spPr>
              <a:xfrm>
                <a:off x="2109809" y="1167779"/>
                <a:ext cx="4713014" cy="1171154"/>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sz="2000" i="1" smtClean="0">
                              <a:latin typeface="Cambria Math" panose="02040503050406030204" pitchFamily="18" charset="0"/>
                            </a:rPr>
                          </m:ctrlPr>
                        </m:dPr>
                        <m:e>
                          <m:m>
                            <m:mPr>
                              <m:mcs>
                                <m:mc>
                                  <m:mcPr>
                                    <m:count m:val="4"/>
                                    <m:mcJc m:val="center"/>
                                  </m:mcPr>
                                </m:mc>
                              </m:mcs>
                              <m:ctrlPr>
                                <a:rPr lang="en-US" sz="2000" i="1" smtClean="0">
                                  <a:latin typeface="Cambria Math" panose="02040503050406030204" pitchFamily="18" charset="0"/>
                                </a:rPr>
                              </m:ctrlPr>
                            </m:mPr>
                            <m:mr>
                              <m:e>
                                <m:r>
                                  <m:rPr>
                                    <m:brk m:alnAt="7"/>
                                  </m:rPr>
                                  <a:rPr lang="pt-BR" sz="2000" b="0" i="1" smtClean="0">
                                    <a:latin typeface="Cambria Math" panose="02040503050406030204" pitchFamily="18" charset="0"/>
                                  </a:rPr>
                                  <m:t>1</m:t>
                                </m:r>
                              </m:e>
                              <m:e>
                                <m:r>
                                  <a:rPr lang="pt-BR" sz="2000" b="0" i="1" smtClean="0">
                                    <a:latin typeface="Cambria Math" panose="02040503050406030204" pitchFamily="18" charset="0"/>
                                  </a:rPr>
                                  <m:t>0</m:t>
                                </m:r>
                              </m:e>
                              <m:e>
                                <m:r>
                                  <a:rPr lang="pt-BR" sz="2000" b="0" i="1" smtClean="0">
                                    <a:latin typeface="Cambria Math" panose="02040503050406030204" pitchFamily="18" charset="0"/>
                                  </a:rPr>
                                  <m:t>0</m:t>
                                </m:r>
                              </m:e>
                              <m:e>
                                <m:sSub>
                                  <m:sSubPr>
                                    <m:ctrlPr>
                                      <a:rPr lang="en-US" sz="2000" i="1" smtClean="0">
                                        <a:latin typeface="Cambria Math" panose="02040503050406030204" pitchFamily="18" charset="0"/>
                                      </a:rPr>
                                    </m:ctrlPr>
                                  </m:sSubPr>
                                  <m:e>
                                    <m:r>
                                      <m:rPr>
                                        <m:nor/>
                                      </m:rPr>
                                      <a:rPr lang="pt-BR" sz="2000" b="0" i="0" smtClean="0">
                                        <a:latin typeface="Cambria Math" panose="02040503050406030204" pitchFamily="18" charset="0"/>
                                      </a:rPr>
                                      <m:t>e</m:t>
                                    </m:r>
                                  </m:e>
                                  <m:sub>
                                    <m:r>
                                      <a:rPr lang="pt-BR" sz="2000" b="0" i="1" smtClean="0">
                                        <a:latin typeface="Cambria Math" panose="02040503050406030204" pitchFamily="18" charset="0"/>
                                      </a:rPr>
                                      <m:t>𝑥</m:t>
                                    </m:r>
                                  </m:sub>
                                </m:sSub>
                              </m:e>
                            </m:mr>
                            <m:mr>
                              <m:e>
                                <m:r>
                                  <a:rPr lang="pt-BR" sz="2000" b="0" i="1" smtClean="0">
                                    <a:latin typeface="Cambria Math" panose="02040503050406030204" pitchFamily="18" charset="0"/>
                                  </a:rPr>
                                  <m:t>0</m:t>
                                </m:r>
                              </m:e>
                              <m:e>
                                <m:r>
                                  <a:rPr lang="pt-BR" sz="2000" b="0" i="1" smtClean="0">
                                    <a:latin typeface="Cambria Math" panose="02040503050406030204" pitchFamily="18" charset="0"/>
                                  </a:rPr>
                                  <m:t>1</m:t>
                                </m:r>
                              </m:e>
                              <m:e>
                                <m:r>
                                  <a:rPr lang="pt-BR" sz="2000" b="0" i="1" smtClean="0">
                                    <a:latin typeface="Cambria Math" panose="02040503050406030204" pitchFamily="18" charset="0"/>
                                  </a:rPr>
                                  <m:t>0</m:t>
                                </m:r>
                              </m:e>
                              <m:e>
                                <m:sSub>
                                  <m:sSubPr>
                                    <m:ctrlPr>
                                      <a:rPr lang="pt-BR" sz="2000" b="0" i="1" smtClean="0">
                                        <a:latin typeface="Cambria Math" panose="02040503050406030204" pitchFamily="18" charset="0"/>
                                      </a:rPr>
                                    </m:ctrlPr>
                                  </m:sSubPr>
                                  <m:e>
                                    <m:r>
                                      <m:rPr>
                                        <m:nor/>
                                      </m:rPr>
                                      <a:rPr lang="pt-BR" sz="2000" b="0" i="0" smtClean="0">
                                        <a:latin typeface="Cambria Math" panose="02040503050406030204" pitchFamily="18" charset="0"/>
                                      </a:rPr>
                                      <m:t>e</m:t>
                                    </m:r>
                                  </m:e>
                                  <m:sub>
                                    <m:r>
                                      <a:rPr lang="pt-BR" sz="2000" b="0" i="1" smtClean="0">
                                        <a:latin typeface="Cambria Math" panose="02040503050406030204" pitchFamily="18" charset="0"/>
                                      </a:rPr>
                                      <m:t>𝑦</m:t>
                                    </m:r>
                                  </m:sub>
                                </m:sSub>
                              </m:e>
                            </m:mr>
                            <m:mr>
                              <m:e>
                                <m:r>
                                  <a:rPr lang="pt-BR" sz="2000" b="0" i="1" smtClean="0">
                                    <a:latin typeface="Cambria Math" panose="02040503050406030204" pitchFamily="18" charset="0"/>
                                  </a:rPr>
                                  <m:t>0</m:t>
                                </m:r>
                              </m:e>
                              <m:e>
                                <m:r>
                                  <a:rPr lang="pt-BR" sz="2000" b="0" i="1" smtClean="0">
                                    <a:latin typeface="Cambria Math" panose="02040503050406030204" pitchFamily="18" charset="0"/>
                                  </a:rPr>
                                  <m:t>0</m:t>
                                </m:r>
                              </m:e>
                              <m:e>
                                <m:r>
                                  <a:rPr lang="pt-BR" sz="2000" b="0" i="1" smtClean="0">
                                    <a:latin typeface="Cambria Math" panose="02040503050406030204" pitchFamily="18" charset="0"/>
                                  </a:rPr>
                                  <m:t>1</m:t>
                                </m:r>
                              </m:e>
                              <m:e>
                                <m:sSub>
                                  <m:sSubPr>
                                    <m:ctrlPr>
                                      <a:rPr lang="pt-BR" sz="2000" b="0" i="1" smtClean="0">
                                        <a:latin typeface="Cambria Math" panose="02040503050406030204" pitchFamily="18" charset="0"/>
                                      </a:rPr>
                                    </m:ctrlPr>
                                  </m:sSubPr>
                                  <m:e>
                                    <m:r>
                                      <m:rPr>
                                        <m:nor/>
                                      </m:rPr>
                                      <a:rPr lang="pt-BR" sz="2000" b="0" i="0" smtClean="0">
                                        <a:latin typeface="Cambria Math" panose="02040503050406030204" pitchFamily="18" charset="0"/>
                                      </a:rPr>
                                      <m:t>e</m:t>
                                    </m:r>
                                  </m:e>
                                  <m:sub>
                                    <m:r>
                                      <a:rPr lang="pt-BR" sz="2000" b="0" i="1" smtClean="0">
                                        <a:latin typeface="Cambria Math" panose="02040503050406030204" pitchFamily="18" charset="0"/>
                                      </a:rPr>
                                      <m:t>𝑧</m:t>
                                    </m:r>
                                  </m:sub>
                                </m:sSub>
                              </m:e>
                            </m:mr>
                            <m:mr>
                              <m:e>
                                <m:r>
                                  <a:rPr lang="pt-BR" sz="2000" b="0" i="1" smtClean="0">
                                    <a:latin typeface="Cambria Math" panose="02040503050406030204" pitchFamily="18" charset="0"/>
                                  </a:rPr>
                                  <m:t>0</m:t>
                                </m:r>
                              </m:e>
                              <m:e>
                                <m:r>
                                  <a:rPr lang="pt-BR" sz="2000" b="0" i="1" smtClean="0">
                                    <a:latin typeface="Cambria Math" panose="02040503050406030204" pitchFamily="18" charset="0"/>
                                  </a:rPr>
                                  <m:t>0</m:t>
                                </m:r>
                              </m:e>
                              <m:e>
                                <m:r>
                                  <a:rPr lang="pt-BR" sz="2000" b="0" i="1" smtClean="0">
                                    <a:latin typeface="Cambria Math" panose="02040503050406030204" pitchFamily="18" charset="0"/>
                                  </a:rPr>
                                  <m:t>0</m:t>
                                </m:r>
                              </m:e>
                              <m:e>
                                <m:r>
                                  <a:rPr lang="pt-BR" sz="2000" b="0" i="1" smtClean="0">
                                    <a:latin typeface="Cambria Math" panose="02040503050406030204" pitchFamily="18" charset="0"/>
                                  </a:rPr>
                                  <m:t>1</m:t>
                                </m:r>
                              </m:e>
                            </m:mr>
                          </m:m>
                        </m:e>
                      </m:d>
                      <m:r>
                        <a:rPr lang="en-US" sz="200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m>
                            <m:mPr>
                              <m:mcs>
                                <m:mc>
                                  <m:mcPr>
                                    <m:count m:val="4"/>
                                    <m:mcJc m:val="center"/>
                                  </m:mcPr>
                                </m:mc>
                              </m:mcs>
                              <m:ctrlPr>
                                <a:rPr lang="en-US" sz="2000" i="1">
                                  <a:latin typeface="Cambria Math" panose="02040503050406030204" pitchFamily="18" charset="0"/>
                                </a:rPr>
                              </m:ctrlPr>
                            </m:mPr>
                            <m:mr>
                              <m:e>
                                <m:sSub>
                                  <m:sSubPr>
                                    <m:ctrlPr>
                                      <a:rPr lang="en-US" sz="2000" i="1" smtClean="0">
                                        <a:latin typeface="Cambria Math" panose="02040503050406030204" pitchFamily="18" charset="0"/>
                                      </a:rPr>
                                    </m:ctrlPr>
                                  </m:sSubPr>
                                  <m:e>
                                    <m:r>
                                      <m:rPr>
                                        <m:nor/>
                                      </m:rPr>
                                      <a:rPr lang="pt-BR" sz="2000" b="0" i="0" smtClean="0">
                                        <a:latin typeface="Cambria Math" panose="02040503050406030204" pitchFamily="18" charset="0"/>
                                      </a:rPr>
                                      <m:t>u</m:t>
                                    </m:r>
                                  </m:e>
                                  <m:sub>
                                    <m:r>
                                      <a:rPr lang="pt-BR" sz="2000" b="0" i="1" smtClean="0">
                                        <a:latin typeface="Cambria Math" panose="02040503050406030204" pitchFamily="18" charset="0"/>
                                      </a:rPr>
                                      <m:t>𝑥</m:t>
                                    </m:r>
                                  </m:sub>
                                </m:sSub>
                              </m:e>
                              <m:e>
                                <m:sSub>
                                  <m:sSubPr>
                                    <m:ctrlPr>
                                      <a:rPr lang="en-US" sz="2000" i="1">
                                        <a:latin typeface="Cambria Math" panose="02040503050406030204" pitchFamily="18" charset="0"/>
                                      </a:rPr>
                                    </m:ctrlPr>
                                  </m:sSubPr>
                                  <m:e>
                                    <m:r>
                                      <m:rPr>
                                        <m:nor/>
                                      </m:rPr>
                                      <a:rPr lang="pt-BR" sz="2000" b="0" i="0" smtClean="0">
                                        <a:latin typeface="Cambria Math" panose="02040503050406030204" pitchFamily="18" charset="0"/>
                                      </a:rPr>
                                      <m:t>v</m:t>
                                    </m:r>
                                  </m:e>
                                  <m:sub>
                                    <m:r>
                                      <a:rPr lang="pt-BR" sz="2000" b="0" i="1" smtClean="0">
                                        <a:latin typeface="Cambria Math" panose="02040503050406030204" pitchFamily="18" charset="0"/>
                                      </a:rPr>
                                      <m:t>𝑥</m:t>
                                    </m:r>
                                  </m:sub>
                                </m:sSub>
                              </m:e>
                              <m:e>
                                <m:sSub>
                                  <m:sSubPr>
                                    <m:ctrlPr>
                                      <a:rPr lang="en-US" sz="2000" i="1">
                                        <a:latin typeface="Cambria Math" panose="02040503050406030204" pitchFamily="18" charset="0"/>
                                      </a:rPr>
                                    </m:ctrlPr>
                                  </m:sSubPr>
                                  <m:e>
                                    <m:r>
                                      <m:rPr>
                                        <m:nor/>
                                      </m:rPr>
                                      <a:rPr lang="pt-BR" sz="2000" b="0" i="0" smtClean="0">
                                        <a:latin typeface="Cambria Math" panose="02040503050406030204" pitchFamily="18" charset="0"/>
                                      </a:rPr>
                                      <m:t>-</m:t>
                                    </m:r>
                                    <m:r>
                                      <m:rPr>
                                        <m:nor/>
                                      </m:rPr>
                                      <a:rPr lang="pt-BR" sz="2000" b="0" i="0" smtClean="0">
                                        <a:latin typeface="Cambria Math" panose="02040503050406030204" pitchFamily="18" charset="0"/>
                                      </a:rPr>
                                      <m:t>w</m:t>
                                    </m:r>
                                  </m:e>
                                  <m:sub>
                                    <m:r>
                                      <a:rPr lang="pt-BR" sz="2000" b="0" i="1" smtClean="0">
                                        <a:latin typeface="Cambria Math" panose="02040503050406030204" pitchFamily="18" charset="0"/>
                                      </a:rPr>
                                      <m:t>𝑥</m:t>
                                    </m:r>
                                  </m:sub>
                                </m:sSub>
                              </m:e>
                              <m:e>
                                <m:r>
                                  <a:rPr lang="pt-BR" sz="2000" b="0" i="1" smtClean="0">
                                    <a:latin typeface="Cambria Math" panose="02040503050406030204" pitchFamily="18" charset="0"/>
                                  </a:rPr>
                                  <m:t>0</m:t>
                                </m:r>
                              </m:e>
                            </m:mr>
                            <m:mr>
                              <m:e>
                                <m:sSub>
                                  <m:sSubPr>
                                    <m:ctrlPr>
                                      <a:rPr lang="en-US" sz="2000" i="1">
                                        <a:latin typeface="Cambria Math" panose="02040503050406030204" pitchFamily="18" charset="0"/>
                                      </a:rPr>
                                    </m:ctrlPr>
                                  </m:sSubPr>
                                  <m:e>
                                    <m:r>
                                      <m:rPr>
                                        <m:nor/>
                                      </m:rPr>
                                      <a:rPr lang="pt-BR" sz="2000" b="0" i="0" smtClean="0">
                                        <a:latin typeface="Cambria Math" panose="02040503050406030204" pitchFamily="18" charset="0"/>
                                      </a:rPr>
                                      <m:t>u</m:t>
                                    </m:r>
                                  </m:e>
                                  <m:sub>
                                    <m:r>
                                      <a:rPr lang="pt-BR" sz="2000" b="0" i="1" smtClean="0">
                                        <a:latin typeface="Cambria Math" panose="02040503050406030204" pitchFamily="18" charset="0"/>
                                      </a:rPr>
                                      <m:t>𝑦</m:t>
                                    </m:r>
                                  </m:sub>
                                </m:sSub>
                              </m:e>
                              <m:e>
                                <m:sSub>
                                  <m:sSubPr>
                                    <m:ctrlPr>
                                      <a:rPr lang="en-US" sz="2000" i="1">
                                        <a:latin typeface="Cambria Math" panose="02040503050406030204" pitchFamily="18" charset="0"/>
                                      </a:rPr>
                                    </m:ctrlPr>
                                  </m:sSubPr>
                                  <m:e>
                                    <m:r>
                                      <m:rPr>
                                        <m:nor/>
                                      </m:rPr>
                                      <a:rPr lang="pt-BR" sz="2000" b="0" i="0" smtClean="0">
                                        <a:latin typeface="Cambria Math" panose="02040503050406030204" pitchFamily="18" charset="0"/>
                                      </a:rPr>
                                      <m:t>v</m:t>
                                    </m:r>
                                  </m:e>
                                  <m:sub>
                                    <m:r>
                                      <a:rPr lang="pt-BR" sz="2000" b="0" i="1" smtClean="0">
                                        <a:latin typeface="Cambria Math" panose="02040503050406030204" pitchFamily="18" charset="0"/>
                                      </a:rPr>
                                      <m:t>𝑦</m:t>
                                    </m:r>
                                  </m:sub>
                                </m:sSub>
                              </m:e>
                              <m:e>
                                <m:sSub>
                                  <m:sSubPr>
                                    <m:ctrlPr>
                                      <a:rPr lang="en-US" sz="2000" i="1">
                                        <a:latin typeface="Cambria Math" panose="02040503050406030204" pitchFamily="18" charset="0"/>
                                      </a:rPr>
                                    </m:ctrlPr>
                                  </m:sSubPr>
                                  <m:e>
                                    <m:r>
                                      <m:rPr>
                                        <m:nor/>
                                      </m:rPr>
                                      <a:rPr lang="pt-BR" sz="2000" b="0" i="0" smtClean="0">
                                        <a:latin typeface="Cambria Math" panose="02040503050406030204" pitchFamily="18" charset="0"/>
                                      </a:rPr>
                                      <m:t>-</m:t>
                                    </m:r>
                                    <m:r>
                                      <m:rPr>
                                        <m:nor/>
                                      </m:rPr>
                                      <a:rPr lang="pt-BR" sz="2000" b="0" i="0" smtClean="0">
                                        <a:latin typeface="Cambria Math" panose="02040503050406030204" pitchFamily="18" charset="0"/>
                                      </a:rPr>
                                      <m:t>w</m:t>
                                    </m:r>
                                  </m:e>
                                  <m:sub>
                                    <m:r>
                                      <a:rPr lang="pt-BR" sz="2000" b="0" i="1" smtClean="0">
                                        <a:latin typeface="Cambria Math" panose="02040503050406030204" pitchFamily="18" charset="0"/>
                                      </a:rPr>
                                      <m:t>𝑦</m:t>
                                    </m:r>
                                  </m:sub>
                                </m:sSub>
                              </m:e>
                              <m:e>
                                <m:r>
                                  <a:rPr lang="pt-BR" sz="2000" b="0" i="1" smtClean="0">
                                    <a:latin typeface="Cambria Math" panose="02040503050406030204" pitchFamily="18" charset="0"/>
                                  </a:rPr>
                                  <m:t>0</m:t>
                                </m:r>
                              </m:e>
                            </m:mr>
                            <m:mr>
                              <m:e>
                                <m:sSub>
                                  <m:sSubPr>
                                    <m:ctrlPr>
                                      <a:rPr lang="en-US" sz="2000" i="1">
                                        <a:latin typeface="Cambria Math" panose="02040503050406030204" pitchFamily="18" charset="0"/>
                                      </a:rPr>
                                    </m:ctrlPr>
                                  </m:sSubPr>
                                  <m:e>
                                    <m:r>
                                      <m:rPr>
                                        <m:nor/>
                                      </m:rPr>
                                      <a:rPr lang="pt-BR" sz="2000" b="0" i="0" smtClean="0">
                                        <a:latin typeface="Cambria Math" panose="02040503050406030204" pitchFamily="18" charset="0"/>
                                      </a:rPr>
                                      <m:t>u</m:t>
                                    </m:r>
                                  </m:e>
                                  <m:sub>
                                    <m:r>
                                      <a:rPr lang="pt-BR" sz="2000" b="0" i="1" smtClean="0">
                                        <a:latin typeface="Cambria Math" panose="02040503050406030204" pitchFamily="18" charset="0"/>
                                      </a:rPr>
                                      <m:t>𝑧</m:t>
                                    </m:r>
                                  </m:sub>
                                </m:sSub>
                              </m:e>
                              <m:e>
                                <m:sSub>
                                  <m:sSubPr>
                                    <m:ctrlPr>
                                      <a:rPr lang="en-US" sz="2000" i="1">
                                        <a:latin typeface="Cambria Math" panose="02040503050406030204" pitchFamily="18" charset="0"/>
                                      </a:rPr>
                                    </m:ctrlPr>
                                  </m:sSubPr>
                                  <m:e>
                                    <m:r>
                                      <m:rPr>
                                        <m:nor/>
                                      </m:rPr>
                                      <a:rPr lang="pt-BR" sz="2000" b="0" i="0" smtClean="0">
                                        <a:latin typeface="Cambria Math" panose="02040503050406030204" pitchFamily="18" charset="0"/>
                                      </a:rPr>
                                      <m:t>v</m:t>
                                    </m:r>
                                  </m:e>
                                  <m:sub>
                                    <m:r>
                                      <a:rPr lang="pt-BR" sz="2000" b="0" i="1" smtClean="0">
                                        <a:latin typeface="Cambria Math" panose="02040503050406030204" pitchFamily="18" charset="0"/>
                                      </a:rPr>
                                      <m:t>𝑧</m:t>
                                    </m:r>
                                  </m:sub>
                                </m:sSub>
                              </m:e>
                              <m:e>
                                <m:sSub>
                                  <m:sSubPr>
                                    <m:ctrlPr>
                                      <a:rPr lang="en-US" sz="2000" i="1">
                                        <a:latin typeface="Cambria Math" panose="02040503050406030204" pitchFamily="18" charset="0"/>
                                      </a:rPr>
                                    </m:ctrlPr>
                                  </m:sSubPr>
                                  <m:e>
                                    <m:r>
                                      <m:rPr>
                                        <m:nor/>
                                      </m:rPr>
                                      <a:rPr lang="pt-BR" sz="2000" b="0" i="0" smtClean="0">
                                        <a:latin typeface="Cambria Math" panose="02040503050406030204" pitchFamily="18" charset="0"/>
                                      </a:rPr>
                                      <m:t>-</m:t>
                                    </m:r>
                                    <m:r>
                                      <m:rPr>
                                        <m:nor/>
                                      </m:rPr>
                                      <a:rPr lang="pt-BR" sz="2000" b="0" i="0" smtClean="0">
                                        <a:latin typeface="Cambria Math" panose="02040503050406030204" pitchFamily="18" charset="0"/>
                                      </a:rPr>
                                      <m:t>w</m:t>
                                    </m:r>
                                  </m:e>
                                  <m:sub>
                                    <m:r>
                                      <a:rPr lang="pt-BR" sz="2000" b="0" i="1" smtClean="0">
                                        <a:latin typeface="Cambria Math" panose="02040503050406030204" pitchFamily="18" charset="0"/>
                                      </a:rPr>
                                      <m:t>𝑧</m:t>
                                    </m:r>
                                  </m:sub>
                                </m:sSub>
                              </m:e>
                              <m:e>
                                <m:r>
                                  <a:rPr lang="pt-BR" sz="2000" b="0" i="1" smtClean="0">
                                    <a:latin typeface="Cambria Math" panose="02040503050406030204" pitchFamily="18" charset="0"/>
                                  </a:rPr>
                                  <m:t>0</m:t>
                                </m:r>
                              </m:e>
                            </m:mr>
                            <m:mr>
                              <m:e>
                                <m:r>
                                  <a:rPr lang="pt-BR" sz="2000" b="0" i="1" smtClean="0">
                                    <a:latin typeface="Cambria Math" panose="02040503050406030204" pitchFamily="18" charset="0"/>
                                  </a:rPr>
                                  <m:t>0</m:t>
                                </m:r>
                              </m:e>
                              <m:e>
                                <m:r>
                                  <a:rPr lang="pt-BR" sz="2000" b="0" i="1" smtClean="0">
                                    <a:latin typeface="Cambria Math" panose="02040503050406030204" pitchFamily="18" charset="0"/>
                                  </a:rPr>
                                  <m:t>0</m:t>
                                </m:r>
                              </m:e>
                              <m:e>
                                <m:r>
                                  <a:rPr lang="pt-BR" sz="2000" b="0" i="1" smtClean="0">
                                    <a:latin typeface="Cambria Math" panose="02040503050406030204" pitchFamily="18" charset="0"/>
                                  </a:rPr>
                                  <m:t>0</m:t>
                                </m:r>
                              </m:e>
                              <m:e>
                                <m:r>
                                  <a:rPr lang="pt-BR" sz="2000" b="0" i="1" smtClean="0">
                                    <a:latin typeface="Cambria Math" panose="02040503050406030204" pitchFamily="18" charset="0"/>
                                  </a:rPr>
                                  <m:t>1</m:t>
                                </m:r>
                              </m:e>
                            </m:mr>
                          </m:m>
                        </m:e>
                      </m:d>
                    </m:oMath>
                  </m:oMathPara>
                </a14:m>
                <a:endParaRPr lang="en-US" sz="2000" dirty="0"/>
              </a:p>
            </p:txBody>
          </p:sp>
        </mc:Choice>
        <mc:Fallback>
          <p:sp>
            <p:nvSpPr>
              <p:cNvPr id="2" name="TextBox 1">
                <a:extLst>
                  <a:ext uri="{FF2B5EF4-FFF2-40B4-BE49-F238E27FC236}">
                    <a16:creationId xmlns:a16="http://schemas.microsoft.com/office/drawing/2014/main" id="{3B6B94C7-06E8-3596-90CD-E5A199452FE4}"/>
                  </a:ext>
                </a:extLst>
              </p:cNvPr>
              <p:cNvSpPr txBox="1">
                <a:spLocks noRot="1" noChangeAspect="1" noMove="1" noResize="1" noEditPoints="1" noAdjustHandles="1" noChangeArrowheads="1" noChangeShapeType="1" noTextEdit="1"/>
              </p:cNvSpPr>
              <p:nvPr/>
            </p:nvSpPr>
            <p:spPr>
              <a:xfrm>
                <a:off x="2109809" y="1167779"/>
                <a:ext cx="4713014" cy="1171154"/>
              </a:xfrm>
              <a:prstGeom prst="rect">
                <a:avLst/>
              </a:prstGeom>
              <a:blipFill>
                <a:blip r:embed="rId4"/>
                <a:stretch>
                  <a:fillRect t="-1075" b="-6452"/>
                </a:stretch>
              </a:blipFill>
            </p:spPr>
            <p:txBody>
              <a:bodyPr/>
              <a:lstStyle/>
              <a:p>
                <a:r>
                  <a:rPr lang="en-US">
                    <a:noFill/>
                  </a:rPr>
                  <a:t> </a:t>
                </a:r>
              </a:p>
            </p:txBody>
          </p:sp>
        </mc:Fallback>
      </mc:AlternateContent>
    </p:spTree>
    <p:extLst>
      <p:ext uri="{BB962C8B-B14F-4D97-AF65-F5344CB8AC3E}">
        <p14:creationId xmlns:p14="http://schemas.microsoft.com/office/powerpoint/2010/main" val="11433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86"/>
                                        </p:tgtEl>
                                        <p:attrNameLst>
                                          <p:attrName>style.visibility</p:attrName>
                                        </p:attrNameLst>
                                      </p:cBhvr>
                                      <p:to>
                                        <p:strVal val="visible"/>
                                      </p:to>
                                    </p:set>
                                    <p:animEffect transition="in" filter="fade">
                                      <p:cBhvr>
                                        <p:cTn id="11" dur="1000"/>
                                        <p:tgtEl>
                                          <p:spTgt spid="48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5556-D875-B1B5-27E8-35EE03C9D473}"/>
              </a:ext>
            </a:extLst>
          </p:cNvPr>
          <p:cNvSpPr>
            <a:spLocks noGrp="1"/>
          </p:cNvSpPr>
          <p:nvPr>
            <p:ph type="title"/>
          </p:nvPr>
        </p:nvSpPr>
        <p:spPr/>
        <p:txBody>
          <a:bodyPr/>
          <a:lstStyle/>
          <a:p>
            <a:r>
              <a:rPr lang="pt-BR" dirty="0"/>
              <a:t>Concluindo a Matriz Look At</a:t>
            </a:r>
          </a:p>
        </p:txBody>
      </p:sp>
      <p:sp>
        <p:nvSpPr>
          <p:cNvPr id="4" name="Slide Number Placeholder 3">
            <a:extLst>
              <a:ext uri="{FF2B5EF4-FFF2-40B4-BE49-F238E27FC236}">
                <a16:creationId xmlns:a16="http://schemas.microsoft.com/office/drawing/2014/main" id="{79511E9B-A14B-801C-70A6-8299356BCC5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51</a:t>
            </a:fld>
            <a:endParaRPr lang="pt-B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5D06A0D-DCED-2877-56BF-F3880E3305D6}"/>
                  </a:ext>
                </a:extLst>
              </p:cNvPr>
              <p:cNvSpPr txBox="1"/>
              <p:nvPr/>
            </p:nvSpPr>
            <p:spPr>
              <a:xfrm>
                <a:off x="84172" y="1548761"/>
                <a:ext cx="9059828" cy="11701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pt-BR" sz="1800" i="1" smtClean="0">
                              <a:latin typeface="Cambria Math" panose="02040503050406030204" pitchFamily="18" charset="0"/>
                            </a:rPr>
                          </m:ctrlPr>
                        </m:dPr>
                        <m:e>
                          <m:m>
                            <m:mPr>
                              <m:mcs>
                                <m:mc>
                                  <m:mcPr>
                                    <m:count m:val="4"/>
                                    <m:mcJc m:val="center"/>
                                  </m:mcPr>
                                </m:mc>
                              </m:mcs>
                              <m:ctrlPr>
                                <a:rPr lang="pt-BR" sz="1800" i="1" smtClean="0">
                                  <a:latin typeface="Cambria Math" panose="02040503050406030204" pitchFamily="18" charset="0"/>
                                </a:rPr>
                              </m:ctrlPr>
                            </m:mPr>
                            <m:mr>
                              <m:e>
                                <m:sSub>
                                  <m:sSubPr>
                                    <m:ctrlPr>
                                      <a:rPr lang="pt-BR" sz="1800" b="0" i="1" smtClean="0">
                                        <a:latin typeface="Cambria Math" panose="02040503050406030204" pitchFamily="18" charset="0"/>
                                      </a:rPr>
                                    </m:ctrlPr>
                                  </m:sSubPr>
                                  <m:e>
                                    <m:r>
                                      <a:rPr lang="pt-BR" sz="1800" b="0" i="1" smtClean="0">
                                        <a:latin typeface="Cambria Math" panose="02040503050406030204" pitchFamily="18" charset="0"/>
                                      </a:rPr>
                                      <m:t>𝑢</m:t>
                                    </m:r>
                                  </m:e>
                                  <m:sub>
                                    <m:r>
                                      <a:rPr lang="pt-BR" sz="1800" b="0" i="1" smtClean="0">
                                        <a:latin typeface="Cambria Math" panose="02040503050406030204" pitchFamily="18" charset="0"/>
                                      </a:rPr>
                                      <m:t>𝑥</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b="0" i="1" smtClean="0">
                                        <a:latin typeface="Cambria Math" panose="02040503050406030204" pitchFamily="18" charset="0"/>
                                      </a:rPr>
                                      <m:t>𝑦</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b="0" i="1" smtClean="0">
                                        <a:latin typeface="Cambria Math" panose="02040503050406030204" pitchFamily="18" charset="0"/>
                                      </a:rPr>
                                      <m:t>𝑧</m:t>
                                    </m:r>
                                  </m:sub>
                                </m:sSub>
                              </m:e>
                              <m:e>
                                <m:r>
                                  <a:rPr lang="pt-BR" sz="1800" b="0" i="1" smtClean="0">
                                    <a:latin typeface="Cambria Math" panose="02040503050406030204" pitchFamily="18" charset="0"/>
                                  </a:rPr>
                                  <m:t>0</m:t>
                                </m:r>
                              </m:e>
                            </m:mr>
                            <m:mr>
                              <m:e>
                                <m:sSub>
                                  <m:sSubPr>
                                    <m:ctrlPr>
                                      <a:rPr lang="pt-BR" sz="1800" i="1">
                                        <a:latin typeface="Cambria Math" panose="02040503050406030204" pitchFamily="18" charset="0"/>
                                      </a:rPr>
                                    </m:ctrlPr>
                                  </m:sSubPr>
                                  <m:e>
                                    <m:r>
                                      <a:rPr lang="pt-BR" sz="1800" b="0" i="1" smtClean="0">
                                        <a:latin typeface="Cambria Math" panose="02040503050406030204" pitchFamily="18" charset="0"/>
                                      </a:rPr>
                                      <m:t>𝑣</m:t>
                                    </m:r>
                                  </m:e>
                                  <m:sub>
                                    <m:r>
                                      <a:rPr lang="pt-BR" sz="1800" i="1">
                                        <a:latin typeface="Cambria Math" panose="02040503050406030204" pitchFamily="18" charset="0"/>
                                      </a:rPr>
                                      <m:t>𝑥</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𝑣</m:t>
                                    </m:r>
                                  </m:e>
                                  <m:sub>
                                    <m:r>
                                      <a:rPr lang="pt-BR" sz="1800" b="0" i="1" smtClean="0">
                                        <a:latin typeface="Cambria Math" panose="02040503050406030204" pitchFamily="18" charset="0"/>
                                      </a:rPr>
                                      <m:t>𝑦</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𝑣</m:t>
                                    </m:r>
                                  </m:e>
                                  <m:sub>
                                    <m:r>
                                      <a:rPr lang="pt-BR" sz="1800" b="0" i="1" smtClean="0">
                                        <a:latin typeface="Cambria Math" panose="02040503050406030204" pitchFamily="18" charset="0"/>
                                      </a:rPr>
                                      <m:t>𝑧</m:t>
                                    </m:r>
                                  </m:sub>
                                </m:sSub>
                              </m:e>
                              <m:e>
                                <m:r>
                                  <a:rPr lang="pt-BR" sz="1800" b="0" i="1" smtClean="0">
                                    <a:latin typeface="Cambria Math" panose="02040503050406030204" pitchFamily="18" charset="0"/>
                                  </a:rPr>
                                  <m:t>0</m:t>
                                </m:r>
                              </m:e>
                            </m:mr>
                            <m:mr>
                              <m:e>
                                <m:eqArr>
                                  <m:eqArrPr>
                                    <m:ctrlPr>
                                      <a:rPr lang="pt-BR" sz="1800" i="1" smtClean="0">
                                        <a:latin typeface="Cambria Math" panose="02040503050406030204" pitchFamily="18" charset="0"/>
                                      </a:rPr>
                                    </m:ctrlPr>
                                  </m:eqArrPr>
                                  <m:e>
                                    <m:sSub>
                                      <m:sSubPr>
                                        <m:ctrlPr>
                                          <a:rPr lang="pt-BR" sz="1800" i="1" smtClean="0">
                                            <a:latin typeface="Cambria Math" panose="02040503050406030204" pitchFamily="18" charset="0"/>
                                          </a:rPr>
                                        </m:ctrlPr>
                                      </m:sSubPr>
                                      <m:e>
                                        <m:r>
                                          <a:rPr lang="pt-BR" sz="1800" b="0" i="1" smtClean="0">
                                            <a:latin typeface="Cambria Math" panose="02040503050406030204" pitchFamily="18" charset="0"/>
                                          </a:rPr>
                                          <m:t>−</m:t>
                                        </m:r>
                                        <m:r>
                                          <a:rPr lang="pt-BR" sz="1800" b="0" i="1" smtClean="0">
                                            <a:latin typeface="Cambria Math" panose="02040503050406030204" pitchFamily="18" charset="0"/>
                                          </a:rPr>
                                          <m:t>𝑤</m:t>
                                        </m:r>
                                      </m:e>
                                      <m:sub>
                                        <m:r>
                                          <a:rPr lang="pt-BR" sz="1800" i="1">
                                            <a:latin typeface="Cambria Math" panose="02040503050406030204" pitchFamily="18" charset="0"/>
                                          </a:rPr>
                                          <m:t>𝑥</m:t>
                                        </m:r>
                                      </m:sub>
                                    </m:sSub>
                                  </m:e>
                                  <m:e>
                                    <m:r>
                                      <a:rPr lang="pt-BR" sz="1800" b="0" i="1" smtClean="0">
                                        <a:latin typeface="Cambria Math" panose="02040503050406030204" pitchFamily="18" charset="0"/>
                                      </a:rPr>
                                      <m:t>0</m:t>
                                    </m:r>
                                  </m:e>
                                </m:eqArr>
                              </m:e>
                              <m:e>
                                <m:eqArr>
                                  <m:eqArrPr>
                                    <m:ctrlPr>
                                      <a:rPr lang="pt-BR" sz="1800" i="1" smtClean="0">
                                        <a:latin typeface="Cambria Math" panose="02040503050406030204" pitchFamily="18" charset="0"/>
                                      </a:rPr>
                                    </m:ctrlPr>
                                  </m:eqArrPr>
                                  <m:e>
                                    <m:sSub>
                                      <m:sSubPr>
                                        <m:ctrlPr>
                                          <a:rPr lang="pt-BR" sz="1800" i="1">
                                            <a:latin typeface="Cambria Math" panose="02040503050406030204" pitchFamily="18" charset="0"/>
                                          </a:rPr>
                                        </m:ctrlPr>
                                      </m:sSubPr>
                                      <m:e>
                                        <m:r>
                                          <a:rPr lang="pt-BR" sz="1800" i="1">
                                            <a:latin typeface="Cambria Math" panose="02040503050406030204" pitchFamily="18" charset="0"/>
                                          </a:rPr>
                                          <m:t>−</m:t>
                                        </m:r>
                                        <m:r>
                                          <a:rPr lang="pt-BR" sz="1800" i="1">
                                            <a:latin typeface="Cambria Math" panose="02040503050406030204" pitchFamily="18" charset="0"/>
                                          </a:rPr>
                                          <m:t>𝑤</m:t>
                                        </m:r>
                                      </m:e>
                                      <m:sub>
                                        <m:r>
                                          <a:rPr lang="pt-BR" sz="1800" b="0" i="1" smtClean="0">
                                            <a:latin typeface="Cambria Math" panose="02040503050406030204" pitchFamily="18" charset="0"/>
                                          </a:rPr>
                                          <m:t>𝑦</m:t>
                                        </m:r>
                                      </m:sub>
                                    </m:sSub>
                                  </m:e>
                                  <m:e>
                                    <m:r>
                                      <a:rPr lang="pt-BR" sz="1800" b="0" i="1" smtClean="0">
                                        <a:latin typeface="Cambria Math" panose="02040503050406030204" pitchFamily="18" charset="0"/>
                                      </a:rPr>
                                      <m:t>0</m:t>
                                    </m:r>
                                  </m:e>
                                </m:eqArr>
                              </m:e>
                              <m:e>
                                <m:eqArr>
                                  <m:eqArrPr>
                                    <m:ctrlPr>
                                      <a:rPr lang="pt-BR" sz="1800" i="1" smtClean="0">
                                        <a:latin typeface="Cambria Math" panose="02040503050406030204" pitchFamily="18" charset="0"/>
                                      </a:rPr>
                                    </m:ctrlPr>
                                  </m:eqArrPr>
                                  <m:e>
                                    <m:sSub>
                                      <m:sSubPr>
                                        <m:ctrlPr>
                                          <a:rPr lang="pt-BR" sz="1800" i="1">
                                            <a:latin typeface="Cambria Math" panose="02040503050406030204" pitchFamily="18" charset="0"/>
                                          </a:rPr>
                                        </m:ctrlPr>
                                      </m:sSubPr>
                                      <m:e>
                                        <m:r>
                                          <a:rPr lang="pt-BR" sz="1800" i="1">
                                            <a:latin typeface="Cambria Math" panose="02040503050406030204" pitchFamily="18" charset="0"/>
                                          </a:rPr>
                                          <m:t>−</m:t>
                                        </m:r>
                                        <m:r>
                                          <a:rPr lang="pt-BR" sz="1800" i="1">
                                            <a:latin typeface="Cambria Math" panose="02040503050406030204" pitchFamily="18" charset="0"/>
                                          </a:rPr>
                                          <m:t>𝑤</m:t>
                                        </m:r>
                                      </m:e>
                                      <m:sub>
                                        <m:r>
                                          <a:rPr lang="pt-BR" sz="1800" b="0" i="1" smtClean="0">
                                            <a:latin typeface="Cambria Math" panose="02040503050406030204" pitchFamily="18" charset="0"/>
                                          </a:rPr>
                                          <m:t>𝑧</m:t>
                                        </m:r>
                                      </m:sub>
                                    </m:sSub>
                                  </m:e>
                                  <m:e>
                                    <m:r>
                                      <a:rPr lang="pt-BR" sz="1800" b="0" i="1" smtClean="0">
                                        <a:latin typeface="Cambria Math" panose="02040503050406030204" pitchFamily="18" charset="0"/>
                                      </a:rPr>
                                      <m:t>0</m:t>
                                    </m:r>
                                  </m:e>
                                </m:eqArr>
                              </m:e>
                              <m:e>
                                <m:eqArr>
                                  <m:eqArrPr>
                                    <m:ctrlPr>
                                      <a:rPr lang="pt-BR" sz="1800" i="1" smtClean="0">
                                        <a:latin typeface="Cambria Math" panose="02040503050406030204" pitchFamily="18" charset="0"/>
                                      </a:rPr>
                                    </m:ctrlPr>
                                  </m:eqArrPr>
                                  <m:e>
                                    <m:r>
                                      <a:rPr lang="pt-BR" sz="1800" b="0" i="1" smtClean="0">
                                        <a:latin typeface="Cambria Math" panose="02040503050406030204" pitchFamily="18" charset="0"/>
                                      </a:rPr>
                                      <m:t>0</m:t>
                                    </m:r>
                                  </m:e>
                                  <m:e>
                                    <m:r>
                                      <a:rPr lang="pt-BR" sz="1800" b="0" i="1" smtClean="0">
                                        <a:latin typeface="Cambria Math" panose="02040503050406030204" pitchFamily="18" charset="0"/>
                                      </a:rPr>
                                      <m:t>1</m:t>
                                    </m:r>
                                  </m:e>
                                </m:eqArr>
                              </m:e>
                            </m:mr>
                          </m:m>
                        </m:e>
                      </m:d>
                      <m:r>
                        <a:rPr lang="pt-BR" sz="1800" i="1" smtClean="0">
                          <a:latin typeface="Cambria Math" panose="02040503050406030204" pitchFamily="18" charset="0"/>
                          <a:ea typeface="Cambria Math" panose="02040503050406030204" pitchFamily="18" charset="0"/>
                        </a:rPr>
                        <m:t>∙</m:t>
                      </m:r>
                      <m:d>
                        <m:dPr>
                          <m:begChr m:val="["/>
                          <m:endChr m:val="]"/>
                          <m:ctrlPr>
                            <a:rPr lang="pt-BR" sz="1800" i="1">
                              <a:latin typeface="Cambria Math" panose="02040503050406030204" pitchFamily="18" charset="0"/>
                            </a:rPr>
                          </m:ctrlPr>
                        </m:dPr>
                        <m:e>
                          <m:m>
                            <m:mPr>
                              <m:mcs>
                                <m:mc>
                                  <m:mcPr>
                                    <m:count m:val="4"/>
                                    <m:mcJc m:val="center"/>
                                  </m:mcPr>
                                </m:mc>
                              </m:mcs>
                              <m:ctrlPr>
                                <a:rPr lang="pt-BR" sz="1800" i="1">
                                  <a:latin typeface="Cambria Math" panose="02040503050406030204" pitchFamily="18" charset="0"/>
                                </a:rPr>
                              </m:ctrlPr>
                            </m:mPr>
                            <m:mr>
                              <m:e>
                                <m:r>
                                  <m:rPr>
                                    <m:brk m:alnAt="7"/>
                                  </m:rPr>
                                  <a:rPr lang="pt-BR" sz="1800" b="0" i="1" smtClean="0">
                                    <a:latin typeface="Cambria Math" panose="02040503050406030204" pitchFamily="18" charset="0"/>
                                  </a:rPr>
                                  <m:t>1</m:t>
                                </m:r>
                              </m:e>
                              <m:e>
                                <m:r>
                                  <a:rPr lang="pt-BR" sz="1800" b="0" i="1" smtClean="0">
                                    <a:latin typeface="Cambria Math" panose="02040503050406030204" pitchFamily="18" charset="0"/>
                                  </a:rPr>
                                  <m:t>0</m:t>
                                </m:r>
                              </m:e>
                              <m:e>
                                <m:r>
                                  <a:rPr lang="pt-BR" sz="1800" b="0" i="1" smtClean="0">
                                    <a:latin typeface="Cambria Math" panose="02040503050406030204" pitchFamily="18" charset="0"/>
                                  </a:rPr>
                                  <m:t>0</m:t>
                                </m:r>
                              </m:e>
                              <m:e>
                                <m:sSub>
                                  <m:sSubPr>
                                    <m:ctrlPr>
                                      <a:rPr lang="pt-BR" sz="1800" i="1">
                                        <a:latin typeface="Cambria Math" panose="02040503050406030204" pitchFamily="18" charset="0"/>
                                      </a:rPr>
                                    </m:ctrlPr>
                                  </m:sSubPr>
                                  <m:e>
                                    <m:r>
                                      <a:rPr lang="pt-BR" sz="1800" b="0" i="1" smtClean="0">
                                        <a:latin typeface="Cambria Math" panose="02040503050406030204" pitchFamily="18" charset="0"/>
                                      </a:rPr>
                                      <m:t>−</m:t>
                                    </m:r>
                                    <m:r>
                                      <a:rPr lang="pt-BR" sz="1800" b="0" i="1" smtClean="0">
                                        <a:latin typeface="Cambria Math" panose="02040503050406030204" pitchFamily="18" charset="0"/>
                                      </a:rPr>
                                      <m:t>𝑒</m:t>
                                    </m:r>
                                  </m:e>
                                  <m:sub>
                                    <m:r>
                                      <a:rPr lang="pt-BR" sz="1800" b="0" i="1" smtClean="0">
                                        <a:latin typeface="Cambria Math" panose="02040503050406030204" pitchFamily="18" charset="0"/>
                                      </a:rPr>
                                      <m:t>𝑥</m:t>
                                    </m:r>
                                  </m:sub>
                                </m:sSub>
                              </m:e>
                            </m:mr>
                            <m:mr>
                              <m:e>
                                <m:r>
                                  <a:rPr lang="pt-BR" sz="1800" b="0" i="1" smtClean="0">
                                    <a:latin typeface="Cambria Math" panose="02040503050406030204" pitchFamily="18" charset="0"/>
                                  </a:rPr>
                                  <m:t>0</m:t>
                                </m:r>
                              </m:e>
                              <m:e>
                                <m:r>
                                  <a:rPr lang="pt-BR" sz="1800" b="0" i="1" smtClean="0">
                                    <a:latin typeface="Cambria Math" panose="02040503050406030204" pitchFamily="18" charset="0"/>
                                  </a:rPr>
                                  <m:t>1</m:t>
                                </m:r>
                              </m:e>
                              <m:e>
                                <m:r>
                                  <a:rPr lang="pt-BR" sz="1800" b="0" i="1" smtClean="0">
                                    <a:latin typeface="Cambria Math" panose="02040503050406030204" pitchFamily="18" charset="0"/>
                                  </a:rPr>
                                  <m:t>0</m:t>
                                </m:r>
                              </m:e>
                              <m:e>
                                <m:sSub>
                                  <m:sSubPr>
                                    <m:ctrlPr>
                                      <a:rPr lang="pt-BR" sz="1800" i="1">
                                        <a:latin typeface="Cambria Math" panose="02040503050406030204" pitchFamily="18" charset="0"/>
                                      </a:rPr>
                                    </m:ctrlPr>
                                  </m:sSubPr>
                                  <m:e>
                                    <m:r>
                                      <a:rPr lang="pt-BR" sz="1800" b="0" i="1" smtClean="0">
                                        <a:latin typeface="Cambria Math" panose="02040503050406030204" pitchFamily="18" charset="0"/>
                                      </a:rPr>
                                      <m:t>−</m:t>
                                    </m:r>
                                    <m:r>
                                      <a:rPr lang="pt-BR" sz="1800" b="0" i="1" smtClean="0">
                                        <a:latin typeface="Cambria Math" panose="02040503050406030204" pitchFamily="18" charset="0"/>
                                      </a:rPr>
                                      <m:t>𝑒</m:t>
                                    </m:r>
                                  </m:e>
                                  <m:sub>
                                    <m:r>
                                      <a:rPr lang="pt-BR" sz="1800" b="0" i="1" smtClean="0">
                                        <a:latin typeface="Cambria Math" panose="02040503050406030204" pitchFamily="18" charset="0"/>
                                      </a:rPr>
                                      <m:t>𝑦</m:t>
                                    </m:r>
                                  </m:sub>
                                </m:sSub>
                              </m:e>
                            </m:mr>
                            <m:mr>
                              <m:e>
                                <m:eqArr>
                                  <m:eqArrPr>
                                    <m:ctrlPr>
                                      <a:rPr lang="pt-BR" sz="1800" b="0" i="1" smtClean="0">
                                        <a:latin typeface="Cambria Math" panose="02040503050406030204" pitchFamily="18" charset="0"/>
                                      </a:rPr>
                                    </m:ctrlPr>
                                  </m:eqArrPr>
                                  <m:e>
                                    <m:r>
                                      <a:rPr lang="pt-BR" sz="1800" b="0" i="1" smtClean="0">
                                        <a:latin typeface="Cambria Math" panose="02040503050406030204" pitchFamily="18" charset="0"/>
                                      </a:rPr>
                                      <m:t>0</m:t>
                                    </m:r>
                                  </m:e>
                                  <m:e>
                                    <m:r>
                                      <a:rPr lang="pt-BR" sz="1800" b="0" i="1" smtClean="0">
                                        <a:latin typeface="Cambria Math" panose="02040503050406030204" pitchFamily="18" charset="0"/>
                                      </a:rPr>
                                      <m:t>0</m:t>
                                    </m:r>
                                  </m:e>
                                </m:eqArr>
                              </m:e>
                              <m:e>
                                <m:eqArr>
                                  <m:eqArrPr>
                                    <m:ctrlPr>
                                      <a:rPr lang="pt-BR" sz="1800" i="1">
                                        <a:latin typeface="Cambria Math" panose="02040503050406030204" pitchFamily="18" charset="0"/>
                                      </a:rPr>
                                    </m:ctrlPr>
                                  </m:eqArrPr>
                                  <m:e>
                                    <m:r>
                                      <a:rPr lang="pt-BR" sz="1800" b="0" i="1" smtClean="0">
                                        <a:latin typeface="Cambria Math" panose="02040503050406030204" pitchFamily="18" charset="0"/>
                                      </a:rPr>
                                      <m:t>0</m:t>
                                    </m:r>
                                  </m:e>
                                  <m:e>
                                    <m:r>
                                      <a:rPr lang="pt-BR" sz="1800" i="1">
                                        <a:latin typeface="Cambria Math" panose="02040503050406030204" pitchFamily="18" charset="0"/>
                                      </a:rPr>
                                      <m:t>0</m:t>
                                    </m:r>
                                  </m:e>
                                </m:eqArr>
                              </m:e>
                              <m:e>
                                <m:eqArr>
                                  <m:eqArrPr>
                                    <m:ctrlPr>
                                      <a:rPr lang="pt-BR" sz="1800" i="1">
                                        <a:latin typeface="Cambria Math" panose="02040503050406030204" pitchFamily="18" charset="0"/>
                                      </a:rPr>
                                    </m:ctrlPr>
                                  </m:eqArrPr>
                                  <m:e>
                                    <m:r>
                                      <a:rPr lang="pt-BR" sz="1800" b="0" i="1" smtClean="0">
                                        <a:latin typeface="Cambria Math" panose="02040503050406030204" pitchFamily="18" charset="0"/>
                                      </a:rPr>
                                      <m:t>1</m:t>
                                    </m:r>
                                  </m:e>
                                  <m:e>
                                    <m:r>
                                      <a:rPr lang="pt-BR" sz="1800" i="1">
                                        <a:latin typeface="Cambria Math" panose="02040503050406030204" pitchFamily="18" charset="0"/>
                                      </a:rPr>
                                      <m:t>0</m:t>
                                    </m:r>
                                  </m:e>
                                </m:eqArr>
                              </m:e>
                              <m:e>
                                <m:eqArr>
                                  <m:eqArrPr>
                                    <m:ctrlPr>
                                      <a:rPr lang="pt-BR" sz="1800" i="1">
                                        <a:latin typeface="Cambria Math" panose="02040503050406030204" pitchFamily="18" charset="0"/>
                                      </a:rPr>
                                    </m:ctrlPr>
                                  </m:eqArrPr>
                                  <m:e>
                                    <m:sSub>
                                      <m:sSubPr>
                                        <m:ctrlPr>
                                          <a:rPr lang="pt-BR" sz="1800" i="1">
                                            <a:latin typeface="Cambria Math" panose="02040503050406030204" pitchFamily="18" charset="0"/>
                                          </a:rPr>
                                        </m:ctrlPr>
                                      </m:sSubPr>
                                      <m:e>
                                        <m:r>
                                          <a:rPr lang="pt-BR" sz="1800" b="0" i="1" smtClean="0">
                                            <a:latin typeface="Cambria Math" panose="02040503050406030204" pitchFamily="18" charset="0"/>
                                          </a:rPr>
                                          <m:t>−</m:t>
                                        </m:r>
                                        <m:r>
                                          <a:rPr lang="pt-BR" sz="1800" b="0" i="1" smtClean="0">
                                            <a:latin typeface="Cambria Math" panose="02040503050406030204" pitchFamily="18" charset="0"/>
                                          </a:rPr>
                                          <m:t>𝑒</m:t>
                                        </m:r>
                                      </m:e>
                                      <m:sub>
                                        <m:r>
                                          <a:rPr lang="pt-BR" sz="1800" i="1">
                                            <a:latin typeface="Cambria Math" panose="02040503050406030204" pitchFamily="18" charset="0"/>
                                          </a:rPr>
                                          <m:t>𝑧</m:t>
                                        </m:r>
                                      </m:sub>
                                    </m:sSub>
                                  </m:e>
                                  <m:e>
                                    <m:r>
                                      <a:rPr lang="pt-BR" sz="1800" i="1">
                                        <a:latin typeface="Cambria Math" panose="02040503050406030204" pitchFamily="18" charset="0"/>
                                      </a:rPr>
                                      <m:t>1</m:t>
                                    </m:r>
                                  </m:e>
                                </m:eqArr>
                              </m:e>
                            </m:mr>
                          </m:m>
                        </m:e>
                      </m:d>
                      <m:r>
                        <a:rPr lang="pt-BR" sz="1800" b="0" i="1" smtClean="0">
                          <a:latin typeface="Cambria Math" panose="02040503050406030204" pitchFamily="18" charset="0"/>
                        </a:rPr>
                        <m:t>=</m:t>
                      </m:r>
                      <m:d>
                        <m:dPr>
                          <m:begChr m:val="["/>
                          <m:endChr m:val="]"/>
                          <m:ctrlPr>
                            <a:rPr lang="pt-BR" sz="1800" i="1">
                              <a:latin typeface="Cambria Math" panose="02040503050406030204" pitchFamily="18" charset="0"/>
                            </a:rPr>
                          </m:ctrlPr>
                        </m:dPr>
                        <m:e>
                          <m:m>
                            <m:mPr>
                              <m:mcs>
                                <m:mc>
                                  <m:mcPr>
                                    <m:count m:val="4"/>
                                    <m:mcJc m:val="center"/>
                                  </m:mcPr>
                                </m:mc>
                              </m:mcs>
                              <m:ctrlPr>
                                <a:rPr lang="pt-BR" sz="1800" i="1">
                                  <a:latin typeface="Cambria Math" panose="02040503050406030204" pitchFamily="18" charset="0"/>
                                </a:rPr>
                              </m:ctrlPr>
                            </m:mPr>
                            <m:mr>
                              <m:e>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i="1">
                                        <a:latin typeface="Cambria Math" panose="02040503050406030204" pitchFamily="18" charset="0"/>
                                      </a:rPr>
                                      <m:t>𝑥</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i="1">
                                        <a:latin typeface="Cambria Math" panose="02040503050406030204" pitchFamily="18" charset="0"/>
                                      </a:rPr>
                                      <m:t>𝑦</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i="1">
                                        <a:latin typeface="Cambria Math" panose="02040503050406030204" pitchFamily="18" charset="0"/>
                                      </a:rPr>
                                      <m:t>𝑧</m:t>
                                    </m:r>
                                  </m:sub>
                                </m:sSub>
                              </m:e>
                              <m:e>
                                <m:r>
                                  <a:rPr lang="pt-BR" sz="1800" b="0" i="1" smtClean="0">
                                    <a:latin typeface="Cambria Math" panose="02040503050406030204" pitchFamily="18" charset="0"/>
                                  </a:rPr>
                                  <m:t>−</m:t>
                                </m:r>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i="1">
                                        <a:latin typeface="Cambria Math" panose="02040503050406030204" pitchFamily="18" charset="0"/>
                                      </a:rPr>
                                      <m:t>𝑥</m:t>
                                    </m:r>
                                  </m:sub>
                                </m:sSub>
                                <m:sSub>
                                  <m:sSubPr>
                                    <m:ctrlPr>
                                      <a:rPr lang="pt-BR" sz="1800" i="1">
                                        <a:latin typeface="Cambria Math" panose="02040503050406030204" pitchFamily="18" charset="0"/>
                                      </a:rPr>
                                    </m:ctrlPr>
                                  </m:sSubPr>
                                  <m:e>
                                    <m:r>
                                      <a:rPr lang="pt-BR" sz="1800" i="1">
                                        <a:latin typeface="Cambria Math" panose="02040503050406030204" pitchFamily="18" charset="0"/>
                                      </a:rPr>
                                      <m:t>𝑒</m:t>
                                    </m:r>
                                  </m:e>
                                  <m:sub>
                                    <m:r>
                                      <a:rPr lang="pt-BR" sz="1800" i="1">
                                        <a:latin typeface="Cambria Math" panose="02040503050406030204" pitchFamily="18" charset="0"/>
                                      </a:rPr>
                                      <m:t>𝑥</m:t>
                                    </m:r>
                                  </m:sub>
                                </m:sSub>
                                <m:r>
                                  <a:rPr lang="pt-BR" sz="1800" i="1">
                                    <a:latin typeface="Cambria Math" panose="02040503050406030204" pitchFamily="18" charset="0"/>
                                  </a:rPr>
                                  <m:t>−</m:t>
                                </m:r>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b="0" i="1" smtClean="0">
                                        <a:latin typeface="Cambria Math" panose="02040503050406030204" pitchFamily="18" charset="0"/>
                                      </a:rPr>
                                      <m:t>𝑦</m:t>
                                    </m:r>
                                  </m:sub>
                                </m:sSub>
                                <m:sSub>
                                  <m:sSubPr>
                                    <m:ctrlPr>
                                      <a:rPr lang="pt-BR" sz="1800" i="1">
                                        <a:latin typeface="Cambria Math" panose="02040503050406030204" pitchFamily="18" charset="0"/>
                                      </a:rPr>
                                    </m:ctrlPr>
                                  </m:sSubPr>
                                  <m:e>
                                    <m:r>
                                      <a:rPr lang="pt-BR" sz="1800" i="1">
                                        <a:latin typeface="Cambria Math" panose="02040503050406030204" pitchFamily="18" charset="0"/>
                                      </a:rPr>
                                      <m:t>𝑒</m:t>
                                    </m:r>
                                  </m:e>
                                  <m:sub>
                                    <m:r>
                                      <a:rPr lang="pt-BR" sz="1800" b="0" i="1" smtClean="0">
                                        <a:latin typeface="Cambria Math" panose="02040503050406030204" pitchFamily="18" charset="0"/>
                                      </a:rPr>
                                      <m:t>𝑦</m:t>
                                    </m:r>
                                  </m:sub>
                                </m:sSub>
                                <m:r>
                                  <a:rPr lang="pt-BR" sz="1800" i="1">
                                    <a:latin typeface="Cambria Math" panose="02040503050406030204" pitchFamily="18" charset="0"/>
                                  </a:rPr>
                                  <m:t>−</m:t>
                                </m:r>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b="0" i="1" smtClean="0">
                                        <a:latin typeface="Cambria Math" panose="02040503050406030204" pitchFamily="18" charset="0"/>
                                      </a:rPr>
                                      <m:t>𝑧</m:t>
                                    </m:r>
                                  </m:sub>
                                </m:sSub>
                                <m:sSub>
                                  <m:sSubPr>
                                    <m:ctrlPr>
                                      <a:rPr lang="pt-BR" sz="1800" i="1" smtClean="0">
                                        <a:latin typeface="Cambria Math" panose="02040503050406030204" pitchFamily="18" charset="0"/>
                                      </a:rPr>
                                    </m:ctrlPr>
                                  </m:sSubPr>
                                  <m:e>
                                    <m:r>
                                      <a:rPr lang="pt-BR" sz="1800" i="1">
                                        <a:latin typeface="Cambria Math" panose="02040503050406030204" pitchFamily="18" charset="0"/>
                                      </a:rPr>
                                      <m:t>𝑒</m:t>
                                    </m:r>
                                  </m:e>
                                  <m:sub>
                                    <m:r>
                                      <a:rPr lang="pt-BR" sz="1800" b="0" i="1" smtClean="0">
                                        <a:latin typeface="Cambria Math" panose="02040503050406030204" pitchFamily="18" charset="0"/>
                                      </a:rPr>
                                      <m:t>𝑧</m:t>
                                    </m:r>
                                  </m:sub>
                                </m:sSub>
                              </m:e>
                            </m:mr>
                            <m:mr>
                              <m:e>
                                <m:sSub>
                                  <m:sSubPr>
                                    <m:ctrlPr>
                                      <a:rPr lang="pt-BR" sz="1800" i="1">
                                        <a:latin typeface="Cambria Math" panose="02040503050406030204" pitchFamily="18" charset="0"/>
                                      </a:rPr>
                                    </m:ctrlPr>
                                  </m:sSubPr>
                                  <m:e>
                                    <m:r>
                                      <a:rPr lang="pt-BR" sz="1800" i="1">
                                        <a:latin typeface="Cambria Math" panose="02040503050406030204" pitchFamily="18" charset="0"/>
                                      </a:rPr>
                                      <m:t>𝑣</m:t>
                                    </m:r>
                                  </m:e>
                                  <m:sub>
                                    <m:r>
                                      <a:rPr lang="pt-BR" sz="1800" i="1">
                                        <a:latin typeface="Cambria Math" panose="02040503050406030204" pitchFamily="18" charset="0"/>
                                      </a:rPr>
                                      <m:t>𝑥</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𝑣</m:t>
                                    </m:r>
                                  </m:e>
                                  <m:sub>
                                    <m:r>
                                      <a:rPr lang="pt-BR" sz="1800" i="1">
                                        <a:latin typeface="Cambria Math" panose="02040503050406030204" pitchFamily="18" charset="0"/>
                                      </a:rPr>
                                      <m:t>𝑦</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𝑣</m:t>
                                    </m:r>
                                  </m:e>
                                  <m:sub>
                                    <m:r>
                                      <a:rPr lang="pt-BR" sz="1800" i="1">
                                        <a:latin typeface="Cambria Math" panose="02040503050406030204" pitchFamily="18" charset="0"/>
                                      </a:rPr>
                                      <m:t>𝑧</m:t>
                                    </m:r>
                                  </m:sub>
                                </m:sSub>
                              </m:e>
                              <m:e>
                                <m:r>
                                  <a:rPr lang="pt-BR" sz="1800" i="1">
                                    <a:latin typeface="Cambria Math" panose="02040503050406030204" pitchFamily="18" charset="0"/>
                                  </a:rPr>
                                  <m:t>−</m:t>
                                </m:r>
                                <m:sSub>
                                  <m:sSubPr>
                                    <m:ctrlPr>
                                      <a:rPr lang="pt-BR" sz="1800" i="1">
                                        <a:latin typeface="Cambria Math" panose="02040503050406030204" pitchFamily="18" charset="0"/>
                                      </a:rPr>
                                    </m:ctrlPr>
                                  </m:sSubPr>
                                  <m:e>
                                    <m:r>
                                      <a:rPr lang="pt-BR" sz="1800" b="0" i="1" smtClean="0">
                                        <a:latin typeface="Cambria Math" panose="02040503050406030204" pitchFamily="18" charset="0"/>
                                      </a:rPr>
                                      <m:t>𝑣</m:t>
                                    </m:r>
                                  </m:e>
                                  <m:sub>
                                    <m:r>
                                      <a:rPr lang="pt-BR" sz="1800" i="1">
                                        <a:latin typeface="Cambria Math" panose="02040503050406030204" pitchFamily="18" charset="0"/>
                                      </a:rPr>
                                      <m:t>𝑥</m:t>
                                    </m:r>
                                  </m:sub>
                                </m:sSub>
                                <m:sSub>
                                  <m:sSubPr>
                                    <m:ctrlPr>
                                      <a:rPr lang="pt-BR" sz="1800" i="1">
                                        <a:latin typeface="Cambria Math" panose="02040503050406030204" pitchFamily="18" charset="0"/>
                                      </a:rPr>
                                    </m:ctrlPr>
                                  </m:sSubPr>
                                  <m:e>
                                    <m:r>
                                      <a:rPr lang="pt-BR" sz="1800" i="1">
                                        <a:latin typeface="Cambria Math" panose="02040503050406030204" pitchFamily="18" charset="0"/>
                                      </a:rPr>
                                      <m:t>𝑒</m:t>
                                    </m:r>
                                  </m:e>
                                  <m:sub>
                                    <m:r>
                                      <a:rPr lang="pt-BR" sz="1800" i="1">
                                        <a:latin typeface="Cambria Math" panose="02040503050406030204" pitchFamily="18" charset="0"/>
                                      </a:rPr>
                                      <m:t>𝑥</m:t>
                                    </m:r>
                                  </m:sub>
                                </m:sSub>
                                <m:r>
                                  <a:rPr lang="pt-BR" sz="1800" i="1">
                                    <a:latin typeface="Cambria Math" panose="02040503050406030204" pitchFamily="18" charset="0"/>
                                  </a:rPr>
                                  <m:t>−</m:t>
                                </m:r>
                                <m:sSub>
                                  <m:sSubPr>
                                    <m:ctrlPr>
                                      <a:rPr lang="pt-BR" sz="1800" i="1">
                                        <a:latin typeface="Cambria Math" panose="02040503050406030204" pitchFamily="18" charset="0"/>
                                      </a:rPr>
                                    </m:ctrlPr>
                                  </m:sSubPr>
                                  <m:e>
                                    <m:r>
                                      <a:rPr lang="pt-BR" sz="1800" b="0" i="1" smtClean="0">
                                        <a:latin typeface="Cambria Math" panose="02040503050406030204" pitchFamily="18" charset="0"/>
                                      </a:rPr>
                                      <m:t>𝑣</m:t>
                                    </m:r>
                                  </m:e>
                                  <m:sub>
                                    <m:r>
                                      <a:rPr lang="pt-BR" sz="1800" i="1">
                                        <a:latin typeface="Cambria Math" panose="02040503050406030204" pitchFamily="18" charset="0"/>
                                      </a:rPr>
                                      <m:t>𝑦</m:t>
                                    </m:r>
                                  </m:sub>
                                </m:sSub>
                                <m:sSub>
                                  <m:sSubPr>
                                    <m:ctrlPr>
                                      <a:rPr lang="pt-BR" sz="1800" i="1">
                                        <a:latin typeface="Cambria Math" panose="02040503050406030204" pitchFamily="18" charset="0"/>
                                      </a:rPr>
                                    </m:ctrlPr>
                                  </m:sSubPr>
                                  <m:e>
                                    <m:r>
                                      <a:rPr lang="pt-BR" sz="1800" i="1">
                                        <a:latin typeface="Cambria Math" panose="02040503050406030204" pitchFamily="18" charset="0"/>
                                      </a:rPr>
                                      <m:t>𝑒</m:t>
                                    </m:r>
                                  </m:e>
                                  <m:sub>
                                    <m:r>
                                      <a:rPr lang="pt-BR" sz="1800" b="0" i="1" smtClean="0">
                                        <a:latin typeface="Cambria Math" panose="02040503050406030204" pitchFamily="18" charset="0"/>
                                      </a:rPr>
                                      <m:t>𝑦</m:t>
                                    </m:r>
                                  </m:sub>
                                </m:sSub>
                                <m:r>
                                  <a:rPr lang="pt-BR" sz="1800" i="1">
                                    <a:latin typeface="Cambria Math" panose="02040503050406030204" pitchFamily="18" charset="0"/>
                                  </a:rPr>
                                  <m:t>−</m:t>
                                </m:r>
                                <m:sSub>
                                  <m:sSubPr>
                                    <m:ctrlPr>
                                      <a:rPr lang="pt-BR" sz="1800" i="1">
                                        <a:latin typeface="Cambria Math" panose="02040503050406030204" pitchFamily="18" charset="0"/>
                                      </a:rPr>
                                    </m:ctrlPr>
                                  </m:sSubPr>
                                  <m:e>
                                    <m:r>
                                      <a:rPr lang="pt-BR" sz="1800" b="0" i="1" smtClean="0">
                                        <a:latin typeface="Cambria Math" panose="02040503050406030204" pitchFamily="18" charset="0"/>
                                      </a:rPr>
                                      <m:t>𝑣</m:t>
                                    </m:r>
                                  </m:e>
                                  <m:sub>
                                    <m:r>
                                      <a:rPr lang="pt-BR" sz="1800" i="1">
                                        <a:latin typeface="Cambria Math" panose="02040503050406030204" pitchFamily="18" charset="0"/>
                                      </a:rPr>
                                      <m:t>𝑧</m:t>
                                    </m:r>
                                  </m:sub>
                                </m:sSub>
                                <m:sSub>
                                  <m:sSubPr>
                                    <m:ctrlPr>
                                      <a:rPr lang="pt-BR" sz="1800" i="1">
                                        <a:latin typeface="Cambria Math" panose="02040503050406030204" pitchFamily="18" charset="0"/>
                                      </a:rPr>
                                    </m:ctrlPr>
                                  </m:sSubPr>
                                  <m:e>
                                    <m:r>
                                      <a:rPr lang="pt-BR" sz="1800" i="1">
                                        <a:latin typeface="Cambria Math" panose="02040503050406030204" pitchFamily="18" charset="0"/>
                                      </a:rPr>
                                      <m:t>𝑒</m:t>
                                    </m:r>
                                  </m:e>
                                  <m:sub>
                                    <m:r>
                                      <a:rPr lang="pt-BR" sz="1800" b="0" i="1" smtClean="0">
                                        <a:latin typeface="Cambria Math" panose="02040503050406030204" pitchFamily="18" charset="0"/>
                                      </a:rPr>
                                      <m:t>𝑧</m:t>
                                    </m:r>
                                  </m:sub>
                                </m:sSub>
                              </m:e>
                            </m:mr>
                            <m:mr>
                              <m:e>
                                <m:eqArr>
                                  <m:eqArrPr>
                                    <m:ctrlPr>
                                      <a:rPr lang="pt-BR" sz="1800" i="1">
                                        <a:latin typeface="Cambria Math" panose="02040503050406030204" pitchFamily="18" charset="0"/>
                                      </a:rPr>
                                    </m:ctrlPr>
                                  </m:eqArrPr>
                                  <m:e>
                                    <m:sSub>
                                      <m:sSubPr>
                                        <m:ctrlPr>
                                          <a:rPr lang="pt-BR" sz="1800" i="1">
                                            <a:latin typeface="Cambria Math" panose="02040503050406030204" pitchFamily="18" charset="0"/>
                                          </a:rPr>
                                        </m:ctrlPr>
                                      </m:sSubPr>
                                      <m:e>
                                        <m:r>
                                          <a:rPr lang="pt-BR" sz="1800" i="1">
                                            <a:latin typeface="Cambria Math" panose="02040503050406030204" pitchFamily="18" charset="0"/>
                                          </a:rPr>
                                          <m:t>−</m:t>
                                        </m:r>
                                        <m:r>
                                          <a:rPr lang="pt-BR" sz="1800" i="1">
                                            <a:latin typeface="Cambria Math" panose="02040503050406030204" pitchFamily="18" charset="0"/>
                                          </a:rPr>
                                          <m:t>𝑤</m:t>
                                        </m:r>
                                      </m:e>
                                      <m:sub>
                                        <m:r>
                                          <a:rPr lang="pt-BR" sz="1800" i="1">
                                            <a:latin typeface="Cambria Math" panose="02040503050406030204" pitchFamily="18" charset="0"/>
                                          </a:rPr>
                                          <m:t>𝑥</m:t>
                                        </m:r>
                                      </m:sub>
                                    </m:sSub>
                                  </m:e>
                                  <m:e>
                                    <m:r>
                                      <a:rPr lang="pt-BR" sz="1800" i="1">
                                        <a:latin typeface="Cambria Math" panose="02040503050406030204" pitchFamily="18" charset="0"/>
                                      </a:rPr>
                                      <m:t>0</m:t>
                                    </m:r>
                                  </m:e>
                                </m:eqArr>
                              </m:e>
                              <m:e>
                                <m:eqArr>
                                  <m:eqArrPr>
                                    <m:ctrlPr>
                                      <a:rPr lang="pt-BR" sz="1800" i="1">
                                        <a:latin typeface="Cambria Math" panose="02040503050406030204" pitchFamily="18" charset="0"/>
                                      </a:rPr>
                                    </m:ctrlPr>
                                  </m:eqArrPr>
                                  <m:e>
                                    <m:sSub>
                                      <m:sSubPr>
                                        <m:ctrlPr>
                                          <a:rPr lang="pt-BR" sz="1800" i="1">
                                            <a:latin typeface="Cambria Math" panose="02040503050406030204" pitchFamily="18" charset="0"/>
                                          </a:rPr>
                                        </m:ctrlPr>
                                      </m:sSubPr>
                                      <m:e>
                                        <m:r>
                                          <a:rPr lang="pt-BR" sz="1800" i="1">
                                            <a:latin typeface="Cambria Math" panose="02040503050406030204" pitchFamily="18" charset="0"/>
                                          </a:rPr>
                                          <m:t>−</m:t>
                                        </m:r>
                                        <m:r>
                                          <a:rPr lang="pt-BR" sz="1800" i="1">
                                            <a:latin typeface="Cambria Math" panose="02040503050406030204" pitchFamily="18" charset="0"/>
                                          </a:rPr>
                                          <m:t>𝑤</m:t>
                                        </m:r>
                                      </m:e>
                                      <m:sub>
                                        <m:r>
                                          <a:rPr lang="pt-BR" sz="1800" i="1">
                                            <a:latin typeface="Cambria Math" panose="02040503050406030204" pitchFamily="18" charset="0"/>
                                          </a:rPr>
                                          <m:t>𝑦</m:t>
                                        </m:r>
                                      </m:sub>
                                    </m:sSub>
                                  </m:e>
                                  <m:e>
                                    <m:r>
                                      <a:rPr lang="pt-BR" sz="1800" i="1">
                                        <a:latin typeface="Cambria Math" panose="02040503050406030204" pitchFamily="18" charset="0"/>
                                      </a:rPr>
                                      <m:t>0</m:t>
                                    </m:r>
                                  </m:e>
                                </m:eqArr>
                              </m:e>
                              <m:e>
                                <m:eqArr>
                                  <m:eqArrPr>
                                    <m:ctrlPr>
                                      <a:rPr lang="pt-BR" sz="1800" i="1">
                                        <a:latin typeface="Cambria Math" panose="02040503050406030204" pitchFamily="18" charset="0"/>
                                      </a:rPr>
                                    </m:ctrlPr>
                                  </m:eqArrPr>
                                  <m:e>
                                    <m:sSub>
                                      <m:sSubPr>
                                        <m:ctrlPr>
                                          <a:rPr lang="pt-BR" sz="1800" i="1">
                                            <a:latin typeface="Cambria Math" panose="02040503050406030204" pitchFamily="18" charset="0"/>
                                          </a:rPr>
                                        </m:ctrlPr>
                                      </m:sSubPr>
                                      <m:e>
                                        <m:r>
                                          <a:rPr lang="pt-BR" sz="1800" i="1">
                                            <a:latin typeface="Cambria Math" panose="02040503050406030204" pitchFamily="18" charset="0"/>
                                          </a:rPr>
                                          <m:t>−</m:t>
                                        </m:r>
                                        <m:r>
                                          <a:rPr lang="pt-BR" sz="1800" i="1">
                                            <a:latin typeface="Cambria Math" panose="02040503050406030204" pitchFamily="18" charset="0"/>
                                          </a:rPr>
                                          <m:t>𝑤</m:t>
                                        </m:r>
                                      </m:e>
                                      <m:sub>
                                        <m:r>
                                          <a:rPr lang="pt-BR" sz="1800" i="1">
                                            <a:latin typeface="Cambria Math" panose="02040503050406030204" pitchFamily="18" charset="0"/>
                                          </a:rPr>
                                          <m:t>𝑧</m:t>
                                        </m:r>
                                      </m:sub>
                                    </m:sSub>
                                  </m:e>
                                  <m:e>
                                    <m:r>
                                      <a:rPr lang="pt-BR" sz="1800" i="1">
                                        <a:latin typeface="Cambria Math" panose="02040503050406030204" pitchFamily="18" charset="0"/>
                                      </a:rPr>
                                      <m:t>0</m:t>
                                    </m:r>
                                  </m:e>
                                </m:eqArr>
                              </m:e>
                              <m:e>
                                <m:eqArr>
                                  <m:eqArrPr>
                                    <m:ctrlPr>
                                      <a:rPr lang="pt-BR" sz="1800" i="1">
                                        <a:latin typeface="Cambria Math" panose="02040503050406030204" pitchFamily="18" charset="0"/>
                                      </a:rPr>
                                    </m:ctrlPr>
                                  </m:eqArrPr>
                                  <m:e>
                                    <m:sSub>
                                      <m:sSubPr>
                                        <m:ctrlPr>
                                          <a:rPr lang="pt-BR" sz="1800" i="1" smtClean="0">
                                            <a:latin typeface="Cambria Math" panose="02040503050406030204" pitchFamily="18" charset="0"/>
                                          </a:rPr>
                                        </m:ctrlPr>
                                      </m:sSubPr>
                                      <m:e>
                                        <m:r>
                                          <a:rPr lang="pt-BR" sz="1800" b="0" i="1" smtClean="0">
                                            <a:latin typeface="Cambria Math" panose="02040503050406030204" pitchFamily="18" charset="0"/>
                                          </a:rPr>
                                          <m:t>𝑤</m:t>
                                        </m:r>
                                      </m:e>
                                      <m:sub>
                                        <m:r>
                                          <a:rPr lang="pt-BR" sz="1800" i="1">
                                            <a:latin typeface="Cambria Math" panose="02040503050406030204" pitchFamily="18" charset="0"/>
                                          </a:rPr>
                                          <m:t>𝑥</m:t>
                                        </m:r>
                                      </m:sub>
                                    </m:sSub>
                                    <m:sSub>
                                      <m:sSubPr>
                                        <m:ctrlPr>
                                          <a:rPr lang="pt-BR" sz="1800" i="1">
                                            <a:latin typeface="Cambria Math" panose="02040503050406030204" pitchFamily="18" charset="0"/>
                                          </a:rPr>
                                        </m:ctrlPr>
                                      </m:sSubPr>
                                      <m:e>
                                        <m:r>
                                          <a:rPr lang="pt-BR" sz="1800" i="1">
                                            <a:latin typeface="Cambria Math" panose="02040503050406030204" pitchFamily="18" charset="0"/>
                                          </a:rPr>
                                          <m:t>𝑒</m:t>
                                        </m:r>
                                      </m:e>
                                      <m:sub>
                                        <m:r>
                                          <a:rPr lang="pt-BR" sz="1800" i="1">
                                            <a:latin typeface="Cambria Math" panose="02040503050406030204" pitchFamily="18" charset="0"/>
                                          </a:rPr>
                                          <m:t>𝑥</m:t>
                                        </m:r>
                                      </m:sub>
                                    </m:sSub>
                                    <m:r>
                                      <a:rPr lang="pt-BR" sz="1800" b="0" i="1" smtClean="0">
                                        <a:latin typeface="Cambria Math" panose="02040503050406030204" pitchFamily="18" charset="0"/>
                                      </a:rPr>
                                      <m:t>+</m:t>
                                    </m:r>
                                    <m:sSub>
                                      <m:sSubPr>
                                        <m:ctrlPr>
                                          <a:rPr lang="pt-BR" sz="1800" i="1">
                                            <a:latin typeface="Cambria Math" panose="02040503050406030204" pitchFamily="18" charset="0"/>
                                          </a:rPr>
                                        </m:ctrlPr>
                                      </m:sSubPr>
                                      <m:e>
                                        <m:r>
                                          <a:rPr lang="pt-BR" sz="1800" b="0" i="1" smtClean="0">
                                            <a:latin typeface="Cambria Math" panose="02040503050406030204" pitchFamily="18" charset="0"/>
                                          </a:rPr>
                                          <m:t>𝑤</m:t>
                                        </m:r>
                                      </m:e>
                                      <m:sub>
                                        <m:r>
                                          <a:rPr lang="pt-BR" sz="1800" i="1">
                                            <a:latin typeface="Cambria Math" panose="02040503050406030204" pitchFamily="18" charset="0"/>
                                          </a:rPr>
                                          <m:t>𝑦</m:t>
                                        </m:r>
                                      </m:sub>
                                    </m:sSub>
                                    <m:sSub>
                                      <m:sSubPr>
                                        <m:ctrlPr>
                                          <a:rPr lang="pt-BR" sz="1800" i="1">
                                            <a:latin typeface="Cambria Math" panose="02040503050406030204" pitchFamily="18" charset="0"/>
                                          </a:rPr>
                                        </m:ctrlPr>
                                      </m:sSubPr>
                                      <m:e>
                                        <m:r>
                                          <a:rPr lang="pt-BR" sz="1800" i="1">
                                            <a:latin typeface="Cambria Math" panose="02040503050406030204" pitchFamily="18" charset="0"/>
                                          </a:rPr>
                                          <m:t>𝑒</m:t>
                                        </m:r>
                                      </m:e>
                                      <m:sub>
                                        <m:r>
                                          <a:rPr lang="pt-BR" sz="1800" b="0" i="1" smtClean="0">
                                            <a:latin typeface="Cambria Math" panose="02040503050406030204" pitchFamily="18" charset="0"/>
                                          </a:rPr>
                                          <m:t>𝑦</m:t>
                                        </m:r>
                                      </m:sub>
                                    </m:sSub>
                                    <m:r>
                                      <a:rPr lang="pt-BR" sz="1800" b="0" i="1" smtClean="0">
                                        <a:latin typeface="Cambria Math" panose="02040503050406030204" pitchFamily="18" charset="0"/>
                                      </a:rPr>
                                      <m:t>+</m:t>
                                    </m:r>
                                    <m:sSub>
                                      <m:sSubPr>
                                        <m:ctrlPr>
                                          <a:rPr lang="pt-BR" sz="1800" i="1">
                                            <a:latin typeface="Cambria Math" panose="02040503050406030204" pitchFamily="18" charset="0"/>
                                          </a:rPr>
                                        </m:ctrlPr>
                                      </m:sSubPr>
                                      <m:e>
                                        <m:r>
                                          <a:rPr lang="pt-BR" sz="1800" b="0" i="1" smtClean="0">
                                            <a:latin typeface="Cambria Math" panose="02040503050406030204" pitchFamily="18" charset="0"/>
                                          </a:rPr>
                                          <m:t>𝑤</m:t>
                                        </m:r>
                                      </m:e>
                                      <m:sub>
                                        <m:r>
                                          <a:rPr lang="pt-BR" sz="1800" i="1">
                                            <a:latin typeface="Cambria Math" panose="02040503050406030204" pitchFamily="18" charset="0"/>
                                          </a:rPr>
                                          <m:t>𝑧</m:t>
                                        </m:r>
                                      </m:sub>
                                    </m:sSub>
                                    <m:sSub>
                                      <m:sSubPr>
                                        <m:ctrlPr>
                                          <a:rPr lang="pt-BR" sz="1800" i="1">
                                            <a:latin typeface="Cambria Math" panose="02040503050406030204" pitchFamily="18" charset="0"/>
                                          </a:rPr>
                                        </m:ctrlPr>
                                      </m:sSubPr>
                                      <m:e>
                                        <m:r>
                                          <a:rPr lang="pt-BR" sz="1800" i="1">
                                            <a:latin typeface="Cambria Math" panose="02040503050406030204" pitchFamily="18" charset="0"/>
                                          </a:rPr>
                                          <m:t>𝑒</m:t>
                                        </m:r>
                                      </m:e>
                                      <m:sub>
                                        <m:r>
                                          <a:rPr lang="pt-BR" sz="1800" b="0" i="1" smtClean="0">
                                            <a:latin typeface="Cambria Math" panose="02040503050406030204" pitchFamily="18" charset="0"/>
                                          </a:rPr>
                                          <m:t>𝑧</m:t>
                                        </m:r>
                                      </m:sub>
                                    </m:sSub>
                                  </m:e>
                                  <m:e>
                                    <m:r>
                                      <a:rPr lang="pt-BR" sz="1800" i="1">
                                        <a:latin typeface="Cambria Math" panose="02040503050406030204" pitchFamily="18" charset="0"/>
                                      </a:rPr>
                                      <m:t>1</m:t>
                                    </m:r>
                                  </m:e>
                                </m:eqArr>
                              </m:e>
                            </m:mr>
                          </m:m>
                        </m:e>
                      </m:d>
                    </m:oMath>
                  </m:oMathPara>
                </a14:m>
                <a:endParaRPr lang="pt-BR" sz="1800" dirty="0"/>
              </a:p>
            </p:txBody>
          </p:sp>
        </mc:Choice>
        <mc:Fallback xmlns="">
          <p:sp>
            <p:nvSpPr>
              <p:cNvPr id="7" name="TextBox 6">
                <a:extLst>
                  <a:ext uri="{FF2B5EF4-FFF2-40B4-BE49-F238E27FC236}">
                    <a16:creationId xmlns:a16="http://schemas.microsoft.com/office/drawing/2014/main" id="{A5D06A0D-DCED-2877-56BF-F3880E3305D6}"/>
                  </a:ext>
                </a:extLst>
              </p:cNvPr>
              <p:cNvSpPr txBox="1">
                <a:spLocks noRot="1" noChangeAspect="1" noMove="1" noResize="1" noEditPoints="1" noAdjustHandles="1" noChangeArrowheads="1" noChangeShapeType="1" noTextEdit="1"/>
              </p:cNvSpPr>
              <p:nvPr/>
            </p:nvSpPr>
            <p:spPr>
              <a:xfrm>
                <a:off x="84172" y="1548761"/>
                <a:ext cx="9059828" cy="1170192"/>
              </a:xfrm>
              <a:prstGeom prst="rect">
                <a:avLst/>
              </a:prstGeom>
              <a:blipFill>
                <a:blip r:embed="rId3"/>
                <a:stretch>
                  <a:fillRect b="-1064"/>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40D9FAC-FEB0-A722-E74B-A6BC98C441B1}"/>
                  </a:ext>
                </a:extLst>
              </p:cNvPr>
              <p:cNvSpPr txBox="1"/>
              <p:nvPr/>
            </p:nvSpPr>
            <p:spPr>
              <a:xfrm>
                <a:off x="2009745" y="3247157"/>
                <a:ext cx="5465710" cy="11249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pt-BR" sz="1800" i="1" smtClean="0">
                              <a:latin typeface="Cambria Math" panose="02040503050406030204" pitchFamily="18" charset="0"/>
                            </a:rPr>
                          </m:ctrlPr>
                        </m:dPr>
                        <m:e>
                          <m:m>
                            <m:mPr>
                              <m:mcs>
                                <m:mc>
                                  <m:mcPr>
                                    <m:count m:val="4"/>
                                    <m:mcJc m:val="center"/>
                                  </m:mcPr>
                                </m:mc>
                              </m:mcs>
                              <m:ctrlPr>
                                <a:rPr lang="pt-BR" sz="1800" i="1">
                                  <a:latin typeface="Cambria Math" panose="02040503050406030204" pitchFamily="18" charset="0"/>
                                </a:rPr>
                              </m:ctrlPr>
                            </m:mPr>
                            <m:mr>
                              <m:e>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i="1">
                                        <a:latin typeface="Cambria Math" panose="02040503050406030204" pitchFamily="18" charset="0"/>
                                      </a:rPr>
                                      <m:t>𝑥</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i="1">
                                        <a:latin typeface="Cambria Math" panose="02040503050406030204" pitchFamily="18" charset="0"/>
                                      </a:rPr>
                                      <m:t>𝑦</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𝑢</m:t>
                                    </m:r>
                                  </m:e>
                                  <m:sub>
                                    <m:r>
                                      <a:rPr lang="pt-BR" sz="1800" i="1">
                                        <a:latin typeface="Cambria Math" panose="02040503050406030204" pitchFamily="18" charset="0"/>
                                      </a:rPr>
                                      <m:t>𝑧</m:t>
                                    </m:r>
                                  </m:sub>
                                </m:sSub>
                              </m:e>
                              <m:e>
                                <m:r>
                                  <a:rPr lang="pt-BR" sz="1800" b="0" i="1" smtClean="0">
                                    <a:latin typeface="Cambria Math" panose="02040503050406030204" pitchFamily="18" charset="0"/>
                                  </a:rPr>
                                  <m:t>−</m:t>
                                </m:r>
                                <m:r>
                                  <a:rPr lang="pt-BR" sz="1800" b="0" i="1" smtClean="0">
                                    <a:latin typeface="Cambria Math" panose="02040503050406030204" pitchFamily="18" charset="0"/>
                                  </a:rPr>
                                  <m:t>𝑢</m:t>
                                </m:r>
                                <m:r>
                                  <a:rPr lang="pt-BR" sz="1800" i="1">
                                    <a:latin typeface="Cambria Math" panose="02040503050406030204" pitchFamily="18" charset="0"/>
                                    <a:ea typeface="Cambria Math" panose="02040503050406030204" pitchFamily="18" charset="0"/>
                                  </a:rPr>
                                  <m:t>∙</m:t>
                                </m:r>
                                <m:r>
                                  <a:rPr lang="pt-BR" sz="1800" b="0" i="1" smtClean="0">
                                    <a:latin typeface="Cambria Math" panose="02040503050406030204" pitchFamily="18" charset="0"/>
                                  </a:rPr>
                                  <m:t>𝑒</m:t>
                                </m:r>
                              </m:e>
                            </m:mr>
                            <m:mr>
                              <m:e>
                                <m:sSub>
                                  <m:sSubPr>
                                    <m:ctrlPr>
                                      <a:rPr lang="pt-BR" sz="1800" i="1">
                                        <a:latin typeface="Cambria Math" panose="02040503050406030204" pitchFamily="18" charset="0"/>
                                      </a:rPr>
                                    </m:ctrlPr>
                                  </m:sSubPr>
                                  <m:e>
                                    <m:r>
                                      <a:rPr lang="pt-BR" sz="1800" i="1">
                                        <a:latin typeface="Cambria Math" panose="02040503050406030204" pitchFamily="18" charset="0"/>
                                      </a:rPr>
                                      <m:t>𝑣</m:t>
                                    </m:r>
                                  </m:e>
                                  <m:sub>
                                    <m:r>
                                      <a:rPr lang="pt-BR" sz="1800" i="1">
                                        <a:latin typeface="Cambria Math" panose="02040503050406030204" pitchFamily="18" charset="0"/>
                                      </a:rPr>
                                      <m:t>𝑥</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𝑣</m:t>
                                    </m:r>
                                  </m:e>
                                  <m:sub>
                                    <m:r>
                                      <a:rPr lang="pt-BR" sz="1800" i="1">
                                        <a:latin typeface="Cambria Math" panose="02040503050406030204" pitchFamily="18" charset="0"/>
                                      </a:rPr>
                                      <m:t>𝑦</m:t>
                                    </m:r>
                                  </m:sub>
                                </m:sSub>
                              </m:e>
                              <m:e>
                                <m:sSub>
                                  <m:sSubPr>
                                    <m:ctrlPr>
                                      <a:rPr lang="pt-BR" sz="1800" i="1">
                                        <a:latin typeface="Cambria Math" panose="02040503050406030204" pitchFamily="18" charset="0"/>
                                      </a:rPr>
                                    </m:ctrlPr>
                                  </m:sSubPr>
                                  <m:e>
                                    <m:r>
                                      <a:rPr lang="pt-BR" sz="1800" i="1">
                                        <a:latin typeface="Cambria Math" panose="02040503050406030204" pitchFamily="18" charset="0"/>
                                      </a:rPr>
                                      <m:t>𝑣</m:t>
                                    </m:r>
                                  </m:e>
                                  <m:sub>
                                    <m:r>
                                      <a:rPr lang="pt-BR" sz="1800" i="1">
                                        <a:latin typeface="Cambria Math" panose="02040503050406030204" pitchFamily="18" charset="0"/>
                                      </a:rPr>
                                      <m:t>𝑧</m:t>
                                    </m:r>
                                  </m:sub>
                                </m:sSub>
                              </m:e>
                              <m:e>
                                <m:r>
                                  <a:rPr lang="pt-BR" sz="1800" i="1">
                                    <a:latin typeface="Cambria Math" panose="02040503050406030204" pitchFamily="18" charset="0"/>
                                  </a:rPr>
                                  <m:t>−</m:t>
                                </m:r>
                                <m:r>
                                  <a:rPr lang="pt-BR" sz="1800" b="0" i="1" smtClean="0">
                                    <a:latin typeface="Cambria Math" panose="02040503050406030204" pitchFamily="18" charset="0"/>
                                  </a:rPr>
                                  <m:t>𝑣</m:t>
                                </m:r>
                                <m:r>
                                  <a:rPr lang="pt-BR" sz="1800" i="1" smtClean="0">
                                    <a:latin typeface="Cambria Math" panose="02040503050406030204" pitchFamily="18" charset="0"/>
                                    <a:ea typeface="Cambria Math" panose="02040503050406030204" pitchFamily="18" charset="0"/>
                                  </a:rPr>
                                  <m:t>∙</m:t>
                                </m:r>
                                <m:r>
                                  <a:rPr lang="pt-BR" sz="1800" i="1">
                                    <a:latin typeface="Cambria Math" panose="02040503050406030204" pitchFamily="18" charset="0"/>
                                  </a:rPr>
                                  <m:t>𝑒</m:t>
                                </m:r>
                              </m:e>
                            </m:mr>
                            <m:mr>
                              <m:e>
                                <m:eqArr>
                                  <m:eqArrPr>
                                    <m:ctrlPr>
                                      <a:rPr lang="pt-BR" sz="1800" i="1">
                                        <a:latin typeface="Cambria Math" panose="02040503050406030204" pitchFamily="18" charset="0"/>
                                      </a:rPr>
                                    </m:ctrlPr>
                                  </m:eqArrPr>
                                  <m:e>
                                    <m:sSub>
                                      <m:sSubPr>
                                        <m:ctrlPr>
                                          <a:rPr lang="pt-BR" sz="1800" i="1">
                                            <a:latin typeface="Cambria Math" panose="02040503050406030204" pitchFamily="18" charset="0"/>
                                          </a:rPr>
                                        </m:ctrlPr>
                                      </m:sSubPr>
                                      <m:e>
                                        <m:r>
                                          <a:rPr lang="pt-BR" sz="1800" i="1">
                                            <a:latin typeface="Cambria Math" panose="02040503050406030204" pitchFamily="18" charset="0"/>
                                          </a:rPr>
                                          <m:t>−</m:t>
                                        </m:r>
                                        <m:r>
                                          <a:rPr lang="pt-BR" sz="1800" i="1">
                                            <a:latin typeface="Cambria Math" panose="02040503050406030204" pitchFamily="18" charset="0"/>
                                          </a:rPr>
                                          <m:t>𝑤</m:t>
                                        </m:r>
                                      </m:e>
                                      <m:sub>
                                        <m:r>
                                          <a:rPr lang="pt-BR" sz="1800" i="1">
                                            <a:latin typeface="Cambria Math" panose="02040503050406030204" pitchFamily="18" charset="0"/>
                                          </a:rPr>
                                          <m:t>𝑥</m:t>
                                        </m:r>
                                      </m:sub>
                                    </m:sSub>
                                  </m:e>
                                  <m:e>
                                    <m:r>
                                      <a:rPr lang="pt-BR" sz="1800" i="1">
                                        <a:latin typeface="Cambria Math" panose="02040503050406030204" pitchFamily="18" charset="0"/>
                                      </a:rPr>
                                      <m:t>0</m:t>
                                    </m:r>
                                  </m:e>
                                </m:eqArr>
                              </m:e>
                              <m:e>
                                <m:eqArr>
                                  <m:eqArrPr>
                                    <m:ctrlPr>
                                      <a:rPr lang="pt-BR" sz="1800" i="1">
                                        <a:latin typeface="Cambria Math" panose="02040503050406030204" pitchFamily="18" charset="0"/>
                                      </a:rPr>
                                    </m:ctrlPr>
                                  </m:eqArrPr>
                                  <m:e>
                                    <m:sSub>
                                      <m:sSubPr>
                                        <m:ctrlPr>
                                          <a:rPr lang="pt-BR" sz="1800" i="1">
                                            <a:latin typeface="Cambria Math" panose="02040503050406030204" pitchFamily="18" charset="0"/>
                                          </a:rPr>
                                        </m:ctrlPr>
                                      </m:sSubPr>
                                      <m:e>
                                        <m:r>
                                          <a:rPr lang="pt-BR" sz="1800" i="1">
                                            <a:latin typeface="Cambria Math" panose="02040503050406030204" pitchFamily="18" charset="0"/>
                                          </a:rPr>
                                          <m:t>−</m:t>
                                        </m:r>
                                        <m:r>
                                          <a:rPr lang="pt-BR" sz="1800" i="1">
                                            <a:latin typeface="Cambria Math" panose="02040503050406030204" pitchFamily="18" charset="0"/>
                                          </a:rPr>
                                          <m:t>𝑤</m:t>
                                        </m:r>
                                      </m:e>
                                      <m:sub>
                                        <m:r>
                                          <a:rPr lang="pt-BR" sz="1800" i="1">
                                            <a:latin typeface="Cambria Math" panose="02040503050406030204" pitchFamily="18" charset="0"/>
                                          </a:rPr>
                                          <m:t>𝑦</m:t>
                                        </m:r>
                                      </m:sub>
                                    </m:sSub>
                                  </m:e>
                                  <m:e>
                                    <m:r>
                                      <a:rPr lang="pt-BR" sz="1800" i="1">
                                        <a:latin typeface="Cambria Math" panose="02040503050406030204" pitchFamily="18" charset="0"/>
                                      </a:rPr>
                                      <m:t>0</m:t>
                                    </m:r>
                                  </m:e>
                                </m:eqArr>
                              </m:e>
                              <m:e>
                                <m:eqArr>
                                  <m:eqArrPr>
                                    <m:ctrlPr>
                                      <a:rPr lang="pt-BR" sz="1800" i="1">
                                        <a:latin typeface="Cambria Math" panose="02040503050406030204" pitchFamily="18" charset="0"/>
                                      </a:rPr>
                                    </m:ctrlPr>
                                  </m:eqArrPr>
                                  <m:e>
                                    <m:sSub>
                                      <m:sSubPr>
                                        <m:ctrlPr>
                                          <a:rPr lang="pt-BR" sz="1800" i="1">
                                            <a:latin typeface="Cambria Math" panose="02040503050406030204" pitchFamily="18" charset="0"/>
                                          </a:rPr>
                                        </m:ctrlPr>
                                      </m:sSubPr>
                                      <m:e>
                                        <m:r>
                                          <a:rPr lang="pt-BR" sz="1800" i="1">
                                            <a:latin typeface="Cambria Math" panose="02040503050406030204" pitchFamily="18" charset="0"/>
                                          </a:rPr>
                                          <m:t>−</m:t>
                                        </m:r>
                                        <m:r>
                                          <a:rPr lang="pt-BR" sz="1800" i="1">
                                            <a:latin typeface="Cambria Math" panose="02040503050406030204" pitchFamily="18" charset="0"/>
                                          </a:rPr>
                                          <m:t>𝑤</m:t>
                                        </m:r>
                                      </m:e>
                                      <m:sub>
                                        <m:r>
                                          <a:rPr lang="pt-BR" sz="1800" i="1">
                                            <a:latin typeface="Cambria Math" panose="02040503050406030204" pitchFamily="18" charset="0"/>
                                          </a:rPr>
                                          <m:t>𝑧</m:t>
                                        </m:r>
                                      </m:sub>
                                    </m:sSub>
                                  </m:e>
                                  <m:e>
                                    <m:r>
                                      <a:rPr lang="pt-BR" sz="1800" i="1">
                                        <a:latin typeface="Cambria Math" panose="02040503050406030204" pitchFamily="18" charset="0"/>
                                      </a:rPr>
                                      <m:t>0</m:t>
                                    </m:r>
                                  </m:e>
                                </m:eqArr>
                              </m:e>
                              <m:e>
                                <m:eqArr>
                                  <m:eqArrPr>
                                    <m:ctrlPr>
                                      <a:rPr lang="pt-BR" sz="1800" i="1">
                                        <a:latin typeface="Cambria Math" panose="02040503050406030204" pitchFamily="18" charset="0"/>
                                      </a:rPr>
                                    </m:ctrlPr>
                                  </m:eqArrPr>
                                  <m:e>
                                    <m:r>
                                      <a:rPr lang="pt-BR" sz="1800" b="0" i="1" smtClean="0">
                                        <a:latin typeface="Cambria Math" panose="02040503050406030204" pitchFamily="18" charset="0"/>
                                      </a:rPr>
                                      <m:t>𝑤</m:t>
                                    </m:r>
                                    <m:r>
                                      <a:rPr lang="pt-BR" sz="1800" i="1" smtClean="0">
                                        <a:latin typeface="Cambria Math" panose="02040503050406030204" pitchFamily="18" charset="0"/>
                                        <a:ea typeface="Cambria Math" panose="02040503050406030204" pitchFamily="18" charset="0"/>
                                      </a:rPr>
                                      <m:t>∙</m:t>
                                    </m:r>
                                    <m:r>
                                      <a:rPr lang="pt-BR" sz="1800" i="1">
                                        <a:latin typeface="Cambria Math" panose="02040503050406030204" pitchFamily="18" charset="0"/>
                                      </a:rPr>
                                      <m:t>𝑒</m:t>
                                    </m:r>
                                  </m:e>
                                  <m:e>
                                    <m:r>
                                      <a:rPr lang="pt-BR" sz="1800" i="1">
                                        <a:latin typeface="Cambria Math" panose="02040503050406030204" pitchFamily="18" charset="0"/>
                                      </a:rPr>
                                      <m:t>1</m:t>
                                    </m:r>
                                  </m:e>
                                </m:eqArr>
                              </m:e>
                            </m:mr>
                          </m:m>
                        </m:e>
                      </m:d>
                    </m:oMath>
                  </m:oMathPara>
                </a14:m>
                <a:endParaRPr lang="pt-BR" sz="1800" dirty="0"/>
              </a:p>
            </p:txBody>
          </p:sp>
        </mc:Choice>
        <mc:Fallback xmlns="">
          <p:sp>
            <p:nvSpPr>
              <p:cNvPr id="8" name="TextBox 7">
                <a:extLst>
                  <a:ext uri="{FF2B5EF4-FFF2-40B4-BE49-F238E27FC236}">
                    <a16:creationId xmlns:a16="http://schemas.microsoft.com/office/drawing/2014/main" id="{640D9FAC-FEB0-A722-E74B-A6BC98C441B1}"/>
                  </a:ext>
                </a:extLst>
              </p:cNvPr>
              <p:cNvSpPr txBox="1">
                <a:spLocks noRot="1" noChangeAspect="1" noMove="1" noResize="1" noEditPoints="1" noAdjustHandles="1" noChangeArrowheads="1" noChangeShapeType="1" noTextEdit="1"/>
              </p:cNvSpPr>
              <p:nvPr/>
            </p:nvSpPr>
            <p:spPr>
              <a:xfrm>
                <a:off x="2009745" y="3247157"/>
                <a:ext cx="5465710" cy="1124988"/>
              </a:xfrm>
              <a:prstGeom prst="rect">
                <a:avLst/>
              </a:prstGeom>
              <a:blipFill>
                <a:blip r:embed="rId4"/>
                <a:stretch>
                  <a:fillRect/>
                </a:stretch>
              </a:blipFill>
            </p:spPr>
            <p:txBody>
              <a:bodyPr/>
              <a:lstStyle/>
              <a:p>
                <a:r>
                  <a:rPr lang="pt-BR">
                    <a:noFill/>
                  </a:rPr>
                  <a:t> </a:t>
                </a:r>
              </a:p>
            </p:txBody>
          </p:sp>
        </mc:Fallback>
      </mc:AlternateContent>
      <p:sp>
        <p:nvSpPr>
          <p:cNvPr id="9" name="Google Shape;484;p45">
            <a:extLst>
              <a:ext uri="{FF2B5EF4-FFF2-40B4-BE49-F238E27FC236}">
                <a16:creationId xmlns:a16="http://schemas.microsoft.com/office/drawing/2014/main" id="{AF9DDA0A-376D-7699-73E3-EBB7D66E279F}"/>
              </a:ext>
            </a:extLst>
          </p:cNvPr>
          <p:cNvSpPr/>
          <p:nvPr/>
        </p:nvSpPr>
        <p:spPr>
          <a:xfrm>
            <a:off x="2954636" y="3098201"/>
            <a:ext cx="3575928" cy="14229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108660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491"/>
        <p:cNvGrpSpPr/>
        <p:nvPr/>
      </p:nvGrpSpPr>
      <p:grpSpPr>
        <a:xfrm>
          <a:off x="0" y="0"/>
          <a:ext cx="0" cy="0"/>
          <a:chOff x="0" y="0"/>
          <a:chExt cx="0" cy="0"/>
        </a:xfrm>
      </p:grpSpPr>
      <p:sp>
        <p:nvSpPr>
          <p:cNvPr id="492" name="Google Shape;492;p46"/>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pt-BR"/>
              <a:t>52</a:t>
            </a:fld>
            <a:endParaRPr/>
          </a:p>
        </p:txBody>
      </p:sp>
      <p:pic>
        <p:nvPicPr>
          <p:cNvPr id="493" name="Google Shape;493;p46"/>
          <p:cNvPicPr preferRelativeResize="0"/>
          <p:nvPr/>
        </p:nvPicPr>
        <p:blipFill>
          <a:blip r:embed="rId3">
            <a:alphaModFix/>
          </a:blip>
          <a:stretch>
            <a:fillRect/>
          </a:stretch>
        </p:blipFill>
        <p:spPr>
          <a:xfrm>
            <a:off x="820261" y="0"/>
            <a:ext cx="7503478" cy="5715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498"/>
        <p:cNvGrpSpPr/>
        <p:nvPr/>
      </p:nvGrpSpPr>
      <p:grpSpPr>
        <a:xfrm>
          <a:off x="0" y="0"/>
          <a:ext cx="0" cy="0"/>
          <a:chOff x="0" y="0"/>
          <a:chExt cx="0" cy="0"/>
        </a:xfrm>
      </p:grpSpPr>
      <p:sp>
        <p:nvSpPr>
          <p:cNvPr id="499" name="Google Shape;499;p47"/>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pt-BR"/>
              <a:t>53</a:t>
            </a:fld>
            <a:endParaRPr/>
          </a:p>
        </p:txBody>
      </p:sp>
      <p:pic>
        <p:nvPicPr>
          <p:cNvPr id="500" name="Google Shape;500;p47"/>
          <p:cNvPicPr preferRelativeResize="0"/>
          <p:nvPr/>
        </p:nvPicPr>
        <p:blipFill>
          <a:blip r:embed="rId3">
            <a:alphaModFix/>
          </a:blip>
          <a:stretch>
            <a:fillRect/>
          </a:stretch>
        </p:blipFill>
        <p:spPr>
          <a:xfrm>
            <a:off x="152400" y="152400"/>
            <a:ext cx="7620000" cy="54197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6"/>
          <p:cNvSpPr txBox="1">
            <a:spLocks noGrp="1"/>
          </p:cNvSpPr>
          <p:nvPr>
            <p:ph type="title"/>
          </p:nvPr>
        </p:nvSpPr>
        <p:spPr>
          <a:xfrm>
            <a:off x="84172" y="113717"/>
            <a:ext cx="8428200" cy="5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dirty="0"/>
              <a:t>ATIVIDADE: Sistema de Coordenadas</a:t>
            </a:r>
            <a:endParaRPr dirty="0"/>
          </a:p>
        </p:txBody>
      </p:sp>
      <p:sp>
        <p:nvSpPr>
          <p:cNvPr id="370" name="Google Shape;370;p46"/>
          <p:cNvSpPr txBox="1">
            <a:spLocks noGrp="1"/>
          </p:cNvSpPr>
          <p:nvPr>
            <p:ph type="body" idx="1"/>
          </p:nvPr>
        </p:nvSpPr>
        <p:spPr>
          <a:xfrm>
            <a:off x="390548" y="838985"/>
            <a:ext cx="8428200" cy="449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pt-BR" dirty="0"/>
              <a:t>Acesse o documento</a:t>
            </a:r>
            <a:endParaRPr dirty="0"/>
          </a:p>
          <a:p>
            <a:pPr marL="0" lvl="0" indent="0" algn="l" rtl="0">
              <a:spcBef>
                <a:spcPts val="400"/>
              </a:spcBef>
              <a:spcAft>
                <a:spcPts val="0"/>
              </a:spcAft>
              <a:buNone/>
            </a:pPr>
            <a:endParaRPr dirty="0"/>
          </a:p>
          <a:p>
            <a:pPr marL="0" lvl="0" indent="0" algn="l" rtl="0">
              <a:spcBef>
                <a:spcPts val="400"/>
              </a:spcBef>
              <a:spcAft>
                <a:spcPts val="0"/>
              </a:spcAft>
              <a:buNone/>
            </a:pPr>
            <a:r>
              <a:rPr lang="pt-BR" dirty="0"/>
              <a:t>Realize todos os exercícios.</a:t>
            </a:r>
            <a:endParaRPr dirty="0"/>
          </a:p>
          <a:p>
            <a:pPr marL="0" lvl="0" indent="0" algn="l" rtl="0">
              <a:spcBef>
                <a:spcPts val="400"/>
              </a:spcBef>
              <a:spcAft>
                <a:spcPts val="0"/>
              </a:spcAft>
              <a:buNone/>
            </a:pPr>
            <a:endParaRPr dirty="0"/>
          </a:p>
          <a:p>
            <a:pPr marL="0" lvl="0" indent="0" algn="l" rtl="0">
              <a:spcBef>
                <a:spcPts val="400"/>
              </a:spcBef>
              <a:spcAft>
                <a:spcPts val="0"/>
              </a:spcAft>
              <a:buNone/>
            </a:pPr>
            <a:r>
              <a:rPr lang="pt-BR" dirty="0"/>
              <a:t>Voltamos em 30 minutos?</a:t>
            </a:r>
            <a:endParaRPr dirty="0"/>
          </a:p>
        </p:txBody>
      </p:sp>
      <p:sp>
        <p:nvSpPr>
          <p:cNvPr id="371" name="Google Shape;371;p46"/>
          <p:cNvSpPr txBox="1">
            <a:spLocks noGrp="1"/>
          </p:cNvSpPr>
          <p:nvPr>
            <p:ph type="sldNum" idx="12"/>
          </p:nvPr>
        </p:nvSpPr>
        <p:spPr>
          <a:xfrm>
            <a:off x="0" y="5410729"/>
            <a:ext cx="474900" cy="30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pt-BR"/>
              <a:t>54</a:t>
            </a:fld>
            <a:endParaRPr/>
          </a:p>
        </p:txBody>
      </p:sp>
    </p:spTree>
    <p:extLst>
      <p:ext uri="{BB962C8B-B14F-4D97-AF65-F5344CB8AC3E}">
        <p14:creationId xmlns:p14="http://schemas.microsoft.com/office/powerpoint/2010/main" val="2981326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74"/>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dirty="0"/>
              <a:t>Segunda parte do projeto 1</a:t>
            </a:r>
            <a:endParaRPr dirty="0"/>
          </a:p>
        </p:txBody>
      </p:sp>
      <p:sp>
        <p:nvSpPr>
          <p:cNvPr id="757" name="Google Shape;757;p74"/>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pt-BR"/>
              <a:t>55</a:t>
            </a:fld>
            <a:endParaRPr/>
          </a:p>
        </p:txBody>
      </p:sp>
      <p:sp>
        <p:nvSpPr>
          <p:cNvPr id="761" name="Google Shape;761;p74"/>
          <p:cNvSpPr/>
          <p:nvPr/>
        </p:nvSpPr>
        <p:spPr>
          <a:xfrm>
            <a:off x="4816352" y="2290783"/>
            <a:ext cx="2276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600" dirty="0">
                <a:solidFill>
                  <a:schemeClr val="dk1"/>
                </a:solidFill>
              </a:rPr>
              <a:t>triang3d</a:t>
            </a:r>
            <a:r>
              <a:rPr lang="pt-BR" sz="1600" dirty="0">
                <a:solidFill>
                  <a:schemeClr val="dk1"/>
                </a:solidFill>
                <a:latin typeface="Arial"/>
                <a:ea typeface="Arial"/>
                <a:cs typeface="Arial"/>
                <a:sym typeface="Arial"/>
              </a:rPr>
              <a:t>.x3d</a:t>
            </a:r>
            <a:endParaRPr sz="1200" dirty="0"/>
          </a:p>
        </p:txBody>
      </p:sp>
      <p:sp>
        <p:nvSpPr>
          <p:cNvPr id="762" name="Google Shape;762;p74"/>
          <p:cNvSpPr/>
          <p:nvPr/>
        </p:nvSpPr>
        <p:spPr>
          <a:xfrm>
            <a:off x="1180802" y="2261938"/>
            <a:ext cx="2162700" cy="5955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600" dirty="0">
                <a:solidFill>
                  <a:schemeClr val="dk1"/>
                </a:solidFill>
              </a:rPr>
              <a:t>um_triangulo</a:t>
            </a:r>
            <a:r>
              <a:rPr lang="pt-BR" sz="1600" dirty="0">
                <a:solidFill>
                  <a:schemeClr val="dk1"/>
                </a:solidFill>
                <a:latin typeface="Arial"/>
                <a:ea typeface="Arial"/>
                <a:cs typeface="Arial"/>
                <a:sym typeface="Arial"/>
              </a:rPr>
              <a:t>.x3d</a:t>
            </a:r>
          </a:p>
        </p:txBody>
      </p:sp>
      <p:sp>
        <p:nvSpPr>
          <p:cNvPr id="763" name="Google Shape;763;p74"/>
          <p:cNvSpPr/>
          <p:nvPr/>
        </p:nvSpPr>
        <p:spPr>
          <a:xfrm>
            <a:off x="2565712" y="5115192"/>
            <a:ext cx="4065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7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https://lpsoares.github.io/Renderizador/</a:t>
            </a:r>
            <a:r>
              <a:rPr lang="pt-BR" sz="1700">
                <a:solidFill>
                  <a:schemeClr val="dk1"/>
                </a:solidFill>
                <a:latin typeface="Arial"/>
                <a:ea typeface="Arial"/>
                <a:cs typeface="Arial"/>
                <a:sym typeface="Arial"/>
              </a:rPr>
              <a:t> </a:t>
            </a:r>
            <a:endParaRPr sz="1300"/>
          </a:p>
        </p:txBody>
      </p:sp>
      <p:sp>
        <p:nvSpPr>
          <p:cNvPr id="2" name="Google Shape;765;p74">
            <a:extLst>
              <a:ext uri="{FF2B5EF4-FFF2-40B4-BE49-F238E27FC236}">
                <a16:creationId xmlns:a16="http://schemas.microsoft.com/office/drawing/2014/main" id="{4CF1A474-D0FE-7281-5B38-445BF96B21E7}"/>
              </a:ext>
            </a:extLst>
          </p:cNvPr>
          <p:cNvSpPr/>
          <p:nvPr/>
        </p:nvSpPr>
        <p:spPr>
          <a:xfrm>
            <a:off x="3159922" y="4409081"/>
            <a:ext cx="22767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600" dirty="0">
                <a:solidFill>
                  <a:schemeClr val="dk1"/>
                </a:solidFill>
              </a:rPr>
              <a:t>zoom</a:t>
            </a:r>
            <a:r>
              <a:rPr lang="pt-BR" sz="1600" dirty="0">
                <a:solidFill>
                  <a:schemeClr val="dk1"/>
                </a:solidFill>
                <a:latin typeface="Arial"/>
                <a:ea typeface="Arial"/>
                <a:cs typeface="Arial"/>
                <a:sym typeface="Arial"/>
              </a:rPr>
              <a:t>.x3d</a:t>
            </a:r>
            <a:endParaRPr sz="1200" dirty="0"/>
          </a:p>
        </p:txBody>
      </p:sp>
      <p:pic>
        <p:nvPicPr>
          <p:cNvPr id="8" name="Picture 7" descr="Shape&#10;&#10;Description automatically generated">
            <a:extLst>
              <a:ext uri="{FF2B5EF4-FFF2-40B4-BE49-F238E27FC236}">
                <a16:creationId xmlns:a16="http://schemas.microsoft.com/office/drawing/2014/main" id="{03EE6ED6-8176-3153-34EA-6282BB13F897}"/>
              </a:ext>
            </a:extLst>
          </p:cNvPr>
          <p:cNvPicPr>
            <a:picLocks noChangeAspect="1"/>
          </p:cNvPicPr>
          <p:nvPr/>
        </p:nvPicPr>
        <p:blipFill>
          <a:blip r:embed="rId4"/>
          <a:stretch>
            <a:fillRect/>
          </a:stretch>
        </p:blipFill>
        <p:spPr>
          <a:xfrm>
            <a:off x="3381586" y="3276513"/>
            <a:ext cx="1833372" cy="122224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D32F37E4-DEB0-FD47-38B5-EF49D9CB6798}"/>
              </a:ext>
            </a:extLst>
          </p:cNvPr>
          <p:cNvPicPr>
            <a:picLocks noChangeAspect="1"/>
          </p:cNvPicPr>
          <p:nvPr/>
        </p:nvPicPr>
        <p:blipFill>
          <a:blip r:embed="rId5"/>
          <a:stretch>
            <a:fillRect/>
          </a:stretch>
        </p:blipFill>
        <p:spPr>
          <a:xfrm>
            <a:off x="1345466" y="1264286"/>
            <a:ext cx="1833372" cy="1026497"/>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B134BE32-6AD0-BA6A-9075-68C8D12B9156}"/>
              </a:ext>
            </a:extLst>
          </p:cNvPr>
          <p:cNvPicPr>
            <a:picLocks noChangeAspect="1"/>
          </p:cNvPicPr>
          <p:nvPr/>
        </p:nvPicPr>
        <p:blipFill>
          <a:blip r:embed="rId6"/>
          <a:stretch>
            <a:fillRect/>
          </a:stretch>
        </p:blipFill>
        <p:spPr>
          <a:xfrm>
            <a:off x="4935508" y="1183103"/>
            <a:ext cx="2059312" cy="115836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70"/>
          <p:cNvSpPr txBox="1">
            <a:spLocks noGrp="1"/>
          </p:cNvSpPr>
          <p:nvPr>
            <p:ph type="sldNum" idx="12"/>
          </p:nvPr>
        </p:nvSpPr>
        <p:spPr>
          <a:xfrm>
            <a:off x="6553200" y="5296959"/>
            <a:ext cx="2133600" cy="304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pt-BR"/>
              <a:t>56</a:t>
            </a:fld>
            <a:endParaRPr/>
          </a:p>
        </p:txBody>
      </p:sp>
      <p:sp>
        <p:nvSpPr>
          <p:cNvPr id="727" name="Google Shape;727;p70"/>
          <p:cNvSpPr txBox="1">
            <a:spLocks noGrp="1"/>
          </p:cNvSpPr>
          <p:nvPr>
            <p:ph type="body" idx="1"/>
          </p:nvPr>
        </p:nvSpPr>
        <p:spPr>
          <a:xfrm>
            <a:off x="955687" y="1402663"/>
            <a:ext cx="7343700" cy="595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000"/>
              <a:buFont typeface="Verdana"/>
              <a:buNone/>
            </a:pPr>
            <a:r>
              <a:rPr lang="pt-BR"/>
              <a:t>Computação Gráfica</a:t>
            </a:r>
            <a:endParaRPr/>
          </a:p>
        </p:txBody>
      </p:sp>
      <p:sp>
        <p:nvSpPr>
          <p:cNvPr id="4" name="Google Shape;926;p84">
            <a:extLst>
              <a:ext uri="{FF2B5EF4-FFF2-40B4-BE49-F238E27FC236}">
                <a16:creationId xmlns:a16="http://schemas.microsoft.com/office/drawing/2014/main" id="{6CA3B3DB-D6C0-06F3-38F9-905A40F0AAF4}"/>
              </a:ext>
            </a:extLst>
          </p:cNvPr>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333"/>
              </a:spcBef>
              <a:spcAft>
                <a:spcPts val="0"/>
              </a:spcAft>
              <a:buClr>
                <a:schemeClr val="lt1"/>
              </a:buClr>
              <a:buSzPts val="1667"/>
              <a:buFont typeface="Arial"/>
              <a:buNone/>
              <a:defRPr sz="1667" b="0" i="0" u="none" strike="noStrike" cap="none">
                <a:solidFill>
                  <a:schemeClr val="lt1"/>
                </a:solidFill>
                <a:latin typeface="Verdana"/>
                <a:ea typeface="Verdana"/>
                <a:cs typeface="Verdana"/>
                <a:sym typeface="Verdana"/>
              </a:defRPr>
            </a:lvl1pPr>
            <a:lvl2pPr marL="914400" marR="0" lvl="1"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Clr>
                <a:schemeClr val="lt1"/>
              </a:buClr>
              <a:buSzPts val="2333"/>
              <a:buFont typeface="Verdana"/>
              <a:buNone/>
            </a:pPr>
            <a:r>
              <a:rPr lang="pt-BR" sz="2333" dirty="0"/>
              <a:t>Luciano Soares</a:t>
            </a:r>
            <a:endParaRPr dirty="0"/>
          </a:p>
          <a:p>
            <a:pPr marL="0" lvl="0" indent="0" algn="ctr" rtl="0">
              <a:spcBef>
                <a:spcPts val="467"/>
              </a:spcBef>
              <a:spcAft>
                <a:spcPts val="0"/>
              </a:spcAft>
              <a:buClr>
                <a:schemeClr val="lt1"/>
              </a:buClr>
              <a:buSzPts val="2333"/>
              <a:buFont typeface="Verdana"/>
              <a:buNone/>
            </a:pPr>
            <a:r>
              <a:rPr lang="pt-BR" sz="2333" dirty="0"/>
              <a:t>&lt;</a:t>
            </a:r>
            <a:r>
              <a:rPr lang="pt-BR" sz="2333" dirty="0" err="1"/>
              <a:t>lpsoares@insper.edu.br</a:t>
            </a:r>
            <a:r>
              <a:rPr lang="pt-BR" sz="2333" dirty="0"/>
              <a:t>&gt;</a:t>
            </a:r>
          </a:p>
          <a:p>
            <a:pPr marL="0" lvl="0" indent="0" algn="ctr" rtl="0">
              <a:spcBef>
                <a:spcPts val="467"/>
              </a:spcBef>
              <a:spcAft>
                <a:spcPts val="0"/>
              </a:spcAft>
              <a:buClr>
                <a:schemeClr val="lt1"/>
              </a:buClr>
              <a:buSzPts val="2333"/>
              <a:buFont typeface="Verdana"/>
              <a:buNone/>
            </a:pPr>
            <a:endParaRPr lang="pt-BR" sz="2333" dirty="0"/>
          </a:p>
          <a:p>
            <a:pPr marL="0" lvl="0" indent="0" algn="ctr" rtl="0">
              <a:spcBef>
                <a:spcPts val="467"/>
              </a:spcBef>
              <a:spcAft>
                <a:spcPts val="0"/>
              </a:spcAft>
              <a:buClr>
                <a:schemeClr val="lt1"/>
              </a:buClr>
              <a:buSzPts val="2333"/>
              <a:buFont typeface="Verdana"/>
              <a:buNone/>
            </a:pPr>
            <a:r>
              <a:rPr lang="en-BR" sz="2333" dirty="0"/>
              <a:t>Fabio Orfali</a:t>
            </a:r>
          </a:p>
          <a:p>
            <a:pPr marL="0" lvl="0" indent="0" algn="ctr" rtl="0">
              <a:spcBef>
                <a:spcPts val="467"/>
              </a:spcBef>
              <a:spcAft>
                <a:spcPts val="0"/>
              </a:spcAft>
              <a:buClr>
                <a:schemeClr val="lt1"/>
              </a:buClr>
              <a:buSzPts val="2333"/>
              <a:buFont typeface="Verdana"/>
              <a:buNone/>
            </a:pPr>
            <a:r>
              <a:rPr lang="en-BR" sz="2333" dirty="0"/>
              <a:t>&lt;fabioO1@insper.edu.br&gt;</a:t>
            </a:r>
            <a:endParaRPr sz="2333" dirty="0"/>
          </a:p>
          <a:p>
            <a:pPr marL="0" lvl="0" indent="0" algn="ctr" rtl="0">
              <a:spcBef>
                <a:spcPts val="467"/>
              </a:spcBef>
              <a:spcAft>
                <a:spcPts val="0"/>
              </a:spcAft>
              <a:buClr>
                <a:schemeClr val="lt1"/>
              </a:buClr>
              <a:buSzPts val="2333"/>
              <a:buFont typeface="Verdana"/>
              <a:buNone/>
            </a:pPr>
            <a:endParaRPr sz="2333"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193D9A-F9C7-E4DF-CA2B-733A4DD47DA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6</a:t>
            </a:fld>
            <a:endParaRPr lang="pt-BR"/>
          </a:p>
        </p:txBody>
      </p:sp>
      <p:pic>
        <p:nvPicPr>
          <p:cNvPr id="5" name="Picture 4">
            <a:extLst>
              <a:ext uri="{FF2B5EF4-FFF2-40B4-BE49-F238E27FC236}">
                <a16:creationId xmlns:a16="http://schemas.microsoft.com/office/drawing/2014/main" id="{07ADA48B-9213-86B5-6DCD-0400A7B89CF6}"/>
              </a:ext>
            </a:extLst>
          </p:cNvPr>
          <p:cNvPicPr>
            <a:picLocks noChangeAspect="1"/>
          </p:cNvPicPr>
          <p:nvPr/>
        </p:nvPicPr>
        <p:blipFill>
          <a:blip r:embed="rId2"/>
          <a:stretch>
            <a:fillRect/>
          </a:stretch>
        </p:blipFill>
        <p:spPr>
          <a:xfrm>
            <a:off x="685800" y="282568"/>
            <a:ext cx="7772400" cy="5149863"/>
          </a:xfrm>
          <a:prstGeom prst="rect">
            <a:avLst/>
          </a:prstGeom>
        </p:spPr>
      </p:pic>
    </p:spTree>
    <p:extLst>
      <p:ext uri="{BB962C8B-B14F-4D97-AF65-F5344CB8AC3E}">
        <p14:creationId xmlns:p14="http://schemas.microsoft.com/office/powerpoint/2010/main" val="3832580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Transformações Inversas</a:t>
            </a:r>
            <a:endParaRPr/>
          </a:p>
        </p:txBody>
      </p:sp>
      <p:sp>
        <p:nvSpPr>
          <p:cNvPr id="42" name="Google Shape;42;p6"/>
          <p:cNvSpPr txBox="1">
            <a:spLocks noGrp="1"/>
          </p:cNvSpPr>
          <p:nvPr>
            <p:ph type="body" idx="1"/>
          </p:nvPr>
        </p:nvSpPr>
        <p:spPr>
          <a:xfrm>
            <a:off x="390548" y="838986"/>
            <a:ext cx="8428232" cy="80224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4400"/>
              <a:buNone/>
            </a:pPr>
            <a:r>
              <a:rPr lang="pt-BR" sz="4400"/>
              <a:t>M</a:t>
            </a:r>
            <a:r>
              <a:rPr lang="pt-BR" sz="4400" baseline="30000"/>
              <a:t>-1</a:t>
            </a:r>
            <a:endParaRPr sz="4400"/>
          </a:p>
        </p:txBody>
      </p:sp>
      <p:sp>
        <p:nvSpPr>
          <p:cNvPr id="43" name="Google Shape;43;p6"/>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7</a:t>
            </a:fld>
            <a:endParaRPr/>
          </a:p>
        </p:txBody>
      </p:sp>
      <p:sp>
        <p:nvSpPr>
          <p:cNvPr id="44" name="Google Shape;44;p6"/>
          <p:cNvSpPr/>
          <p:nvPr/>
        </p:nvSpPr>
        <p:spPr>
          <a:xfrm>
            <a:off x="390548" y="1866030"/>
            <a:ext cx="8428232"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200" b="0" i="0" u="none" strike="noStrike" cap="none">
                <a:solidFill>
                  <a:schemeClr val="dk1"/>
                </a:solidFill>
                <a:latin typeface="Verdana"/>
                <a:ea typeface="Verdana"/>
                <a:cs typeface="Verdana"/>
                <a:sym typeface="Verdana"/>
              </a:rPr>
              <a:t>M</a:t>
            </a:r>
            <a:r>
              <a:rPr lang="pt-BR" sz="2200" b="0" i="0" u="none" strike="noStrike" cap="none" baseline="30000">
                <a:solidFill>
                  <a:schemeClr val="dk1"/>
                </a:solidFill>
                <a:latin typeface="Verdana"/>
                <a:ea typeface="Verdana"/>
                <a:cs typeface="Verdana"/>
                <a:sym typeface="Verdana"/>
              </a:rPr>
              <a:t>-1</a:t>
            </a:r>
            <a:r>
              <a:rPr lang="pt-BR" sz="2200" b="0" i="0" u="none" strike="noStrike" cap="none">
                <a:solidFill>
                  <a:schemeClr val="dk1"/>
                </a:solidFill>
                <a:latin typeface="Verdana"/>
                <a:ea typeface="Verdana"/>
                <a:cs typeface="Verdana"/>
                <a:sym typeface="Verdana"/>
              </a:rPr>
              <a:t> é a transformada inversa de M, tanto no sentido algébrico, como geométrico.</a:t>
            </a:r>
            <a:endParaRPr/>
          </a:p>
        </p:txBody>
      </p:sp>
      <p:pic>
        <p:nvPicPr>
          <p:cNvPr id="45" name="Google Shape;45;p6"/>
          <p:cNvPicPr preferRelativeResize="0"/>
          <p:nvPr/>
        </p:nvPicPr>
        <p:blipFill rotWithShape="1">
          <a:blip r:embed="rId3">
            <a:alphaModFix/>
          </a:blip>
          <a:srcRect/>
          <a:stretch/>
        </p:blipFill>
        <p:spPr>
          <a:xfrm>
            <a:off x="3161078" y="2724399"/>
            <a:ext cx="2868735" cy="26863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Transformações Inversas</a:t>
            </a:r>
            <a:endParaRPr/>
          </a:p>
        </p:txBody>
      </p:sp>
      <p:sp>
        <p:nvSpPr>
          <p:cNvPr id="52" name="Google Shape;52;p7"/>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8</a:t>
            </a:fld>
            <a:endParaRPr/>
          </a:p>
        </p:txBody>
      </p:sp>
      <p:sp>
        <p:nvSpPr>
          <p:cNvPr id="53" name="Google Shape;53;p7"/>
          <p:cNvSpPr/>
          <p:nvPr/>
        </p:nvSpPr>
        <p:spPr>
          <a:xfrm>
            <a:off x="286500" y="867275"/>
            <a:ext cx="8632800" cy="3392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150" dirty="0">
                <a:solidFill>
                  <a:schemeClr val="dk1"/>
                </a:solidFill>
                <a:latin typeface="Verdana"/>
                <a:ea typeface="Verdana"/>
                <a:cs typeface="Verdana"/>
                <a:sym typeface="Verdana"/>
              </a:rPr>
              <a:t>Se M </a:t>
            </a:r>
            <a:r>
              <a:rPr lang="pt-BR" sz="2150" b="0" i="0" u="none" strike="noStrike" cap="none" dirty="0">
                <a:solidFill>
                  <a:schemeClr val="dk1"/>
                </a:solidFill>
                <a:latin typeface="Verdana"/>
                <a:ea typeface="Verdana"/>
                <a:cs typeface="Verdana"/>
                <a:sym typeface="Verdana"/>
              </a:rPr>
              <a:t>é a matriz de uma transforma</a:t>
            </a:r>
            <a:r>
              <a:rPr lang="pt-BR" sz="2150" dirty="0">
                <a:solidFill>
                  <a:schemeClr val="dk1"/>
                </a:solidFill>
                <a:latin typeface="Verdana"/>
                <a:ea typeface="Verdana"/>
                <a:cs typeface="Verdana"/>
                <a:sym typeface="Verdana"/>
              </a:rPr>
              <a:t>ção</a:t>
            </a:r>
            <a:r>
              <a:rPr lang="pt-BR" sz="2150" b="0" i="0" u="none" strike="noStrike" cap="none" dirty="0">
                <a:solidFill>
                  <a:schemeClr val="dk1"/>
                </a:solidFill>
                <a:latin typeface="Verdana"/>
                <a:ea typeface="Verdana"/>
                <a:cs typeface="Verdana"/>
                <a:sym typeface="Verdana"/>
              </a:rPr>
              <a:t> geométrica, ent</a:t>
            </a:r>
            <a:r>
              <a:rPr lang="pt-BR" sz="2150" dirty="0">
                <a:solidFill>
                  <a:schemeClr val="dk1"/>
                </a:solidFill>
                <a:latin typeface="Verdana"/>
                <a:ea typeface="Verdana"/>
                <a:cs typeface="Verdana"/>
                <a:sym typeface="Verdana"/>
              </a:rPr>
              <a:t>ão a matriz de sua transformação </a:t>
            </a:r>
            <a:r>
              <a:rPr lang="pt-BR" sz="2150" b="0" i="0" u="none" strike="noStrike" cap="none" dirty="0">
                <a:solidFill>
                  <a:schemeClr val="dk1"/>
                </a:solidFill>
                <a:latin typeface="Verdana"/>
                <a:ea typeface="Verdana"/>
                <a:cs typeface="Verdana"/>
                <a:sym typeface="Verdana"/>
              </a:rPr>
              <a:t>inversa </a:t>
            </a:r>
            <a:r>
              <a:rPr lang="pt-BR" sz="2150" dirty="0">
                <a:solidFill>
                  <a:schemeClr val="dk1"/>
                </a:solidFill>
                <a:latin typeface="Verdana"/>
                <a:ea typeface="Verdana"/>
                <a:cs typeface="Verdana"/>
                <a:sym typeface="Verdana"/>
              </a:rPr>
              <a:t>é</a:t>
            </a:r>
            <a:r>
              <a:rPr lang="pt-BR" sz="2150" b="0" i="0" u="none" strike="noStrike" cap="none" dirty="0">
                <a:solidFill>
                  <a:schemeClr val="dk1"/>
                </a:solidFill>
                <a:latin typeface="Verdana"/>
                <a:ea typeface="Verdana"/>
                <a:cs typeface="Verdana"/>
                <a:sym typeface="Verdana"/>
              </a:rPr>
              <a:t> M</a:t>
            </a:r>
            <a:r>
              <a:rPr lang="pt-BR" sz="2150" b="0" i="0" u="none" strike="noStrike" cap="none" baseline="30000" dirty="0">
                <a:solidFill>
                  <a:schemeClr val="dk1"/>
                </a:solidFill>
                <a:latin typeface="Verdana"/>
                <a:ea typeface="Verdana"/>
                <a:cs typeface="Verdana"/>
                <a:sym typeface="Verdana"/>
              </a:rPr>
              <a:t>-1</a:t>
            </a:r>
            <a:r>
              <a:rPr lang="pt-BR" sz="2150" b="0" i="0" u="none" strike="noStrike" cap="none" dirty="0">
                <a:solidFill>
                  <a:schemeClr val="dk1"/>
                </a:solidFill>
                <a:latin typeface="Verdana"/>
                <a:ea typeface="Verdana"/>
                <a:cs typeface="Verdana"/>
                <a:sym typeface="Verdana"/>
              </a:rPr>
              <a:t> (matriz inversa).</a:t>
            </a:r>
            <a:endParaRPr sz="2150" dirty="0">
              <a:solidFill>
                <a:schemeClr val="dk1"/>
              </a:solidFill>
              <a:latin typeface="Verdana"/>
              <a:ea typeface="Verdana"/>
              <a:cs typeface="Verdana"/>
              <a:sym typeface="Verdana"/>
            </a:endParaRPr>
          </a:p>
          <a:p>
            <a:pPr marL="0" marR="0" lvl="0" indent="0" algn="l" rtl="0">
              <a:spcBef>
                <a:spcPts val="0"/>
              </a:spcBef>
              <a:spcAft>
                <a:spcPts val="0"/>
              </a:spcAft>
              <a:buNone/>
            </a:pPr>
            <a:endParaRPr sz="2150" dirty="0">
              <a:solidFill>
                <a:schemeClr val="dk1"/>
              </a:solidFill>
              <a:latin typeface="Verdana"/>
              <a:ea typeface="Verdana"/>
              <a:cs typeface="Verdana"/>
              <a:sym typeface="Verdana"/>
            </a:endParaRPr>
          </a:p>
          <a:p>
            <a:pPr marL="0" marR="0" lvl="0" indent="0" algn="l" rtl="0">
              <a:spcBef>
                <a:spcPts val="0"/>
              </a:spcBef>
              <a:spcAft>
                <a:spcPts val="0"/>
              </a:spcAft>
              <a:buNone/>
            </a:pPr>
            <a:r>
              <a:rPr lang="pt-BR" sz="2150" dirty="0">
                <a:solidFill>
                  <a:schemeClr val="dk1"/>
                </a:solidFill>
                <a:latin typeface="Verdana"/>
                <a:ea typeface="Verdana"/>
                <a:cs typeface="Verdana"/>
                <a:sym typeface="Verdana"/>
              </a:rPr>
              <a:t>Lembre-se que</a:t>
            </a:r>
            <a:endParaRPr sz="2150" dirty="0">
              <a:solidFill>
                <a:schemeClr val="dk1"/>
              </a:solidFill>
              <a:latin typeface="Verdana"/>
              <a:ea typeface="Verdana"/>
              <a:cs typeface="Verdana"/>
              <a:sym typeface="Verdana"/>
            </a:endParaRPr>
          </a:p>
          <a:p>
            <a:pPr marL="0" marR="0" lvl="0" indent="0" algn="l" rtl="0">
              <a:spcBef>
                <a:spcPts val="0"/>
              </a:spcBef>
              <a:spcAft>
                <a:spcPts val="0"/>
              </a:spcAft>
              <a:buNone/>
            </a:pPr>
            <a:endParaRPr sz="2150" dirty="0">
              <a:solidFill>
                <a:schemeClr val="dk1"/>
              </a:solidFill>
              <a:latin typeface="Verdana"/>
              <a:ea typeface="Verdana"/>
              <a:cs typeface="Verdana"/>
              <a:sym typeface="Verdana"/>
            </a:endParaRPr>
          </a:p>
          <a:p>
            <a:pPr marL="0" marR="0" lvl="0" indent="0" algn="l" rtl="0">
              <a:spcBef>
                <a:spcPts val="0"/>
              </a:spcBef>
              <a:spcAft>
                <a:spcPts val="0"/>
              </a:spcAft>
              <a:buNone/>
            </a:pPr>
            <a:endParaRPr sz="2150" dirty="0">
              <a:solidFill>
                <a:schemeClr val="dk1"/>
              </a:solidFill>
              <a:latin typeface="Verdana"/>
              <a:ea typeface="Verdana"/>
              <a:cs typeface="Verdana"/>
              <a:sym typeface="Verdana"/>
            </a:endParaRPr>
          </a:p>
          <a:p>
            <a:pPr marL="0" marR="0" lvl="0" indent="0" algn="l" rtl="0">
              <a:spcBef>
                <a:spcPts val="0"/>
              </a:spcBef>
              <a:spcAft>
                <a:spcPts val="0"/>
              </a:spcAft>
              <a:buNone/>
            </a:pPr>
            <a:endParaRPr sz="2150" dirty="0">
              <a:solidFill>
                <a:schemeClr val="dk1"/>
              </a:solidFill>
              <a:latin typeface="Verdana"/>
              <a:ea typeface="Verdana"/>
              <a:cs typeface="Verdana"/>
              <a:sym typeface="Verdana"/>
            </a:endParaRPr>
          </a:p>
          <a:p>
            <a:pPr marL="0" marR="0" lvl="0" indent="0" algn="l" rtl="0">
              <a:spcBef>
                <a:spcPts val="0"/>
              </a:spcBef>
              <a:spcAft>
                <a:spcPts val="0"/>
              </a:spcAft>
              <a:buNone/>
            </a:pPr>
            <a:r>
              <a:rPr lang="pt-BR" sz="2150" dirty="0">
                <a:solidFill>
                  <a:schemeClr val="dk1"/>
                </a:solidFill>
                <a:latin typeface="Verdana"/>
                <a:ea typeface="Verdana"/>
                <a:cs typeface="Verdana"/>
                <a:sym typeface="Verdana"/>
              </a:rPr>
              <a:t>sendo</a:t>
            </a:r>
            <a:r>
              <a:rPr lang="pt-BR" sz="2150" b="0" i="0" u="none" strike="noStrike" cap="none" dirty="0">
                <a:solidFill>
                  <a:schemeClr val="dk1"/>
                </a:solidFill>
                <a:latin typeface="Verdana"/>
                <a:ea typeface="Verdana"/>
                <a:cs typeface="Verdana"/>
                <a:sym typeface="Verdana"/>
              </a:rPr>
              <a:t> </a:t>
            </a:r>
            <a:endParaRPr sz="2150" dirty="0"/>
          </a:p>
        </p:txBody>
      </p:sp>
      <p:pic>
        <p:nvPicPr>
          <p:cNvPr id="54" name="Google Shape;54;p7"/>
          <p:cNvPicPr preferRelativeResize="0"/>
          <p:nvPr/>
        </p:nvPicPr>
        <p:blipFill>
          <a:blip r:embed="rId3">
            <a:alphaModFix/>
          </a:blip>
          <a:stretch>
            <a:fillRect/>
          </a:stretch>
        </p:blipFill>
        <p:spPr>
          <a:xfrm>
            <a:off x="2774950" y="2021325"/>
            <a:ext cx="3594103" cy="753050"/>
          </a:xfrm>
          <a:prstGeom prst="rect">
            <a:avLst/>
          </a:prstGeom>
          <a:noFill/>
          <a:ln>
            <a:noFill/>
          </a:ln>
        </p:spPr>
      </p:pic>
      <p:pic>
        <p:nvPicPr>
          <p:cNvPr id="55" name="Google Shape;55;p7"/>
          <p:cNvPicPr preferRelativeResize="0"/>
          <p:nvPr/>
        </p:nvPicPr>
        <p:blipFill>
          <a:blip r:embed="rId4">
            <a:alphaModFix/>
          </a:blip>
          <a:stretch>
            <a:fillRect/>
          </a:stretch>
        </p:blipFill>
        <p:spPr>
          <a:xfrm>
            <a:off x="1307200" y="3460175"/>
            <a:ext cx="2339166" cy="1332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Mudança de Base</a:t>
            </a:r>
            <a:endParaRPr/>
          </a:p>
        </p:txBody>
      </p:sp>
      <p:sp>
        <p:nvSpPr>
          <p:cNvPr id="70" name="Google Shape;70;p9"/>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9</a:t>
            </a:fld>
            <a:endParaRPr/>
          </a:p>
        </p:txBody>
      </p:sp>
      <p:sp>
        <p:nvSpPr>
          <p:cNvPr id="71" name="Google Shape;71;p9"/>
          <p:cNvSpPr/>
          <p:nvPr/>
        </p:nvSpPr>
        <p:spPr>
          <a:xfrm>
            <a:off x="263875" y="867275"/>
            <a:ext cx="8723400" cy="82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a:solidFill>
                  <a:schemeClr val="dk1"/>
                </a:solidFill>
                <a:latin typeface="Verdana"/>
                <a:ea typeface="Verdana"/>
                <a:cs typeface="Verdana"/>
                <a:sym typeface="Verdana"/>
              </a:rPr>
              <a:t>Você se lembra que todo vetor do espaço pode ser escrito como combinação linear dos vetores i, j, k: </a:t>
            </a:r>
            <a:endParaRPr sz="2000">
              <a:solidFill>
                <a:schemeClr val="dk1"/>
              </a:solidFill>
              <a:latin typeface="Verdana"/>
              <a:ea typeface="Verdana"/>
              <a:cs typeface="Verdana"/>
              <a:sym typeface="Verdana"/>
            </a:endParaRPr>
          </a:p>
          <a:p>
            <a:pPr marL="0" marR="0" lvl="0" indent="0" algn="l" rtl="0">
              <a:spcBef>
                <a:spcPts val="0"/>
              </a:spcBef>
              <a:spcAft>
                <a:spcPts val="0"/>
              </a:spcAft>
              <a:buNone/>
            </a:pPr>
            <a:r>
              <a:rPr lang="pt-BR" sz="2000" b="0" i="0" u="none" strike="noStrike" cap="none">
                <a:solidFill>
                  <a:schemeClr val="dk1"/>
                </a:solidFill>
                <a:latin typeface="Verdana"/>
                <a:ea typeface="Verdana"/>
                <a:cs typeface="Verdana"/>
                <a:sym typeface="Verdana"/>
              </a:rPr>
              <a:t> </a:t>
            </a:r>
            <a:endParaRPr sz="1200"/>
          </a:p>
        </p:txBody>
      </p:sp>
      <p:pic>
        <p:nvPicPr>
          <p:cNvPr id="72" name="Google Shape;72;p9"/>
          <p:cNvPicPr preferRelativeResize="0"/>
          <p:nvPr/>
        </p:nvPicPr>
        <p:blipFill>
          <a:blip r:embed="rId3">
            <a:alphaModFix/>
          </a:blip>
          <a:stretch>
            <a:fillRect/>
          </a:stretch>
        </p:blipFill>
        <p:spPr>
          <a:xfrm>
            <a:off x="2896988" y="1726575"/>
            <a:ext cx="2802600" cy="723850"/>
          </a:xfrm>
          <a:prstGeom prst="rect">
            <a:avLst/>
          </a:prstGeom>
          <a:noFill/>
          <a:ln>
            <a:noFill/>
          </a:ln>
        </p:spPr>
      </p:pic>
      <p:sp>
        <p:nvSpPr>
          <p:cNvPr id="73" name="Google Shape;73;p9"/>
          <p:cNvSpPr/>
          <p:nvPr/>
        </p:nvSpPr>
        <p:spPr>
          <a:xfrm>
            <a:off x="263875" y="2686550"/>
            <a:ext cx="8723400" cy="151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a:solidFill>
                  <a:schemeClr val="dk1"/>
                </a:solidFill>
                <a:latin typeface="Verdana"/>
                <a:ea typeface="Verdana"/>
                <a:cs typeface="Verdana"/>
                <a:sym typeface="Verdana"/>
              </a:rPr>
              <a:t>Além disso, o conjunto B = {i, j, k} é </a:t>
            </a:r>
            <a:r>
              <a:rPr lang="pt-BR" sz="2000" b="1">
                <a:solidFill>
                  <a:srgbClr val="9900FF"/>
                </a:solidFill>
                <a:latin typeface="Verdana"/>
                <a:ea typeface="Verdana"/>
                <a:cs typeface="Verdana"/>
                <a:sym typeface="Verdana"/>
              </a:rPr>
              <a:t>linearmente independente</a:t>
            </a:r>
            <a:r>
              <a:rPr lang="pt-BR" sz="2000">
                <a:solidFill>
                  <a:schemeClr val="dk1"/>
                </a:solidFill>
                <a:latin typeface="Verdana"/>
                <a:ea typeface="Verdana"/>
                <a:cs typeface="Verdana"/>
                <a:sym typeface="Verdana"/>
              </a:rPr>
              <a:t>, ou seja, não é possível escrever qualquer elemento desse conjunto como combinação linear dos outros dois.</a:t>
            </a:r>
            <a:r>
              <a:rPr lang="pt-BR" sz="2000" b="0" i="0" u="none" strike="noStrike" cap="none">
                <a:solidFill>
                  <a:schemeClr val="dk1"/>
                </a:solidFill>
                <a:latin typeface="Verdana"/>
                <a:ea typeface="Verdana"/>
                <a:cs typeface="Verdana"/>
                <a:sym typeface="Verdana"/>
              </a:rPr>
              <a:t> </a:t>
            </a:r>
            <a:endParaRPr sz="1200"/>
          </a:p>
        </p:txBody>
      </p:sp>
      <p:sp>
        <p:nvSpPr>
          <p:cNvPr id="74" name="Google Shape;74;p9"/>
          <p:cNvSpPr/>
          <p:nvPr/>
        </p:nvSpPr>
        <p:spPr>
          <a:xfrm>
            <a:off x="263875" y="4011150"/>
            <a:ext cx="8723400" cy="151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a:solidFill>
                  <a:schemeClr val="dk1"/>
                </a:solidFill>
                <a:latin typeface="Verdana"/>
                <a:ea typeface="Verdana"/>
                <a:cs typeface="Verdana"/>
                <a:sym typeface="Verdana"/>
              </a:rPr>
              <a:t>Por esse motivo, dizemos que B é uma </a:t>
            </a:r>
            <a:r>
              <a:rPr lang="pt-BR" sz="2000" b="1">
                <a:solidFill>
                  <a:srgbClr val="008000"/>
                </a:solidFill>
                <a:latin typeface="Verdana"/>
                <a:ea typeface="Verdana"/>
                <a:cs typeface="Verdana"/>
                <a:sym typeface="Verdana"/>
              </a:rPr>
              <a:t>base</a:t>
            </a:r>
            <a:r>
              <a:rPr lang="pt-BR" sz="2000">
                <a:solidFill>
                  <a:schemeClr val="dk1"/>
                </a:solidFill>
                <a:latin typeface="Verdana"/>
                <a:ea typeface="Verdana"/>
                <a:cs typeface="Verdana"/>
                <a:sym typeface="Verdana"/>
              </a:rPr>
              <a:t> do espaço V</a:t>
            </a:r>
            <a:r>
              <a:rPr lang="pt-BR" sz="2000" baseline="-25000">
                <a:solidFill>
                  <a:schemeClr val="dk1"/>
                </a:solidFill>
                <a:latin typeface="Verdana"/>
                <a:ea typeface="Verdana"/>
                <a:cs typeface="Verdana"/>
                <a:sym typeface="Verdana"/>
              </a:rPr>
              <a:t>3</a:t>
            </a:r>
            <a:r>
              <a:rPr lang="pt-BR" sz="2000">
                <a:solidFill>
                  <a:schemeClr val="dk1"/>
                </a:solidFill>
                <a:latin typeface="Verdana"/>
                <a:ea typeface="Verdana"/>
                <a:cs typeface="Verdana"/>
                <a:sym typeface="Verdana"/>
              </a:rPr>
              <a:t> dos vetores do espaço. Isso significa que B é o menor conjunto capaz de gerar todos os outros vetores do espaço por meio de combinações lineares.</a:t>
            </a:r>
            <a:r>
              <a:rPr lang="pt-BR" sz="2000" b="0" i="0" u="none" strike="noStrike" cap="none">
                <a:solidFill>
                  <a:schemeClr val="dk1"/>
                </a:solidFill>
                <a:latin typeface="Verdana"/>
                <a:ea typeface="Verdana"/>
                <a:cs typeface="Verdana"/>
                <a:sym typeface="Verdana"/>
              </a:rPr>
              <a:t> </a:t>
            </a:r>
            <a:endParaRPr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rsonalizar design">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TotalTime>
  <Words>2454</Words>
  <Application>Microsoft Macintosh PowerPoint</Application>
  <PresentationFormat>On-screen Show (16:10)</PresentationFormat>
  <Paragraphs>335</Paragraphs>
  <Slides>56</Slides>
  <Notes>54</Notes>
  <HiddenSlides>19</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Cambria Math</vt:lpstr>
      <vt:lpstr>Verdana</vt:lpstr>
      <vt:lpstr>Personalizar design</vt:lpstr>
      <vt:lpstr>PowerPoint Presentation</vt:lpstr>
      <vt:lpstr>Momentos que Mudaram o Cinema: Jurassic Park</vt:lpstr>
      <vt:lpstr>Reality Engine - SGI</vt:lpstr>
      <vt:lpstr>Antes de Começarmos</vt:lpstr>
      <vt:lpstr>PowerPoint Presentation</vt:lpstr>
      <vt:lpstr>PowerPoint Presentation</vt:lpstr>
      <vt:lpstr>Transformações Inversas</vt:lpstr>
      <vt:lpstr>Transformações Inversas</vt:lpstr>
      <vt:lpstr>Mudança de Base</vt:lpstr>
      <vt:lpstr>Mudança de Base</vt:lpstr>
      <vt:lpstr>Mudança de Base</vt:lpstr>
      <vt:lpstr>Mudança de Base</vt:lpstr>
      <vt:lpstr>Mudança de Base</vt:lpstr>
      <vt:lpstr>Mudança de Base</vt:lpstr>
      <vt:lpstr>Mudança de Base</vt:lpstr>
      <vt:lpstr>Mudança de Base</vt:lpstr>
      <vt:lpstr>Mudança de Base</vt:lpstr>
      <vt:lpstr>Mudança de Base</vt:lpstr>
      <vt:lpstr>Mudança de Base</vt:lpstr>
      <vt:lpstr>Mudança de Base</vt:lpstr>
      <vt:lpstr>Mudança de Base</vt:lpstr>
      <vt:lpstr>Mudança de Sistema de Coordenadas</vt:lpstr>
      <vt:lpstr>Exemplo para pensar</vt:lpstr>
      <vt:lpstr>Mudança de Base</vt:lpstr>
      <vt:lpstr>Sistema de Coordenadas</vt:lpstr>
      <vt:lpstr>Matriz de mudança de sistema de coordenadas</vt:lpstr>
      <vt:lpstr>Mudança de sistema de coordenadas 3D</vt:lpstr>
      <vt:lpstr>Sistema de Coordenadas : Exemplo</vt:lpstr>
      <vt:lpstr>Sistema de Coordenadas : Exemplo</vt:lpstr>
      <vt:lpstr>Sistema de Coordenadas : Exemplo</vt:lpstr>
      <vt:lpstr>Sistema de Coordenadas : Exemplo</vt:lpstr>
      <vt:lpstr>Sistema de Coordenadas : Exemplo</vt:lpstr>
      <vt:lpstr>Sistema de Coordenadas : Exemplo</vt:lpstr>
      <vt:lpstr>Sistema de Coordenadas : Exemplo</vt:lpstr>
      <vt:lpstr>Do espaço do mundo para o espaço da câmera (View)</vt:lpstr>
      <vt:lpstr>Transformações para Visualização e Perspectiva</vt:lpstr>
      <vt:lpstr>Espaço de Coordenadas da Câmera (View)</vt:lpstr>
      <vt:lpstr>Espaço de Coordenadas da Câmera (View)</vt:lpstr>
      <vt:lpstr>Posicionando a Câmera no Mundo</vt:lpstr>
      <vt:lpstr>Posicionando a Câmera no Mundo</vt:lpstr>
      <vt:lpstr>Identificando coordenadas ortonormais</vt:lpstr>
      <vt:lpstr>Formas de Pensar em Transformações</vt:lpstr>
      <vt:lpstr>Duas interpretações para uma transformação</vt:lpstr>
      <vt:lpstr>Função "LookAt"</vt:lpstr>
      <vt:lpstr>Exemplo: Transformação Simples de Câmera</vt:lpstr>
      <vt:lpstr>Inversa de Bases Ortogonais</vt:lpstr>
      <vt:lpstr>Câmera olhando para uma direção qualquer</vt:lpstr>
      <vt:lpstr>Transformação</vt:lpstr>
      <vt:lpstr>Inversas do produto de duas matrizes</vt:lpstr>
      <vt:lpstr>Transformação de "Look-At"</vt:lpstr>
      <vt:lpstr>Concluindo a Matriz Look At</vt:lpstr>
      <vt:lpstr>PowerPoint Presentation</vt:lpstr>
      <vt:lpstr>PowerPoint Presentation</vt:lpstr>
      <vt:lpstr>ATIVIDADE: Sistema de Coordenadas</vt:lpstr>
      <vt:lpstr>Segunda parte do projeto 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Luciano Pereira Soares</cp:lastModifiedBy>
  <cp:revision>72</cp:revision>
  <dcterms:modified xsi:type="dcterms:W3CDTF">2024-08-27T22:25:39Z</dcterms:modified>
</cp:coreProperties>
</file>