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86"/>
  </p:notesMasterIdLst>
  <p:sldIdLst>
    <p:sldId id="256" r:id="rId2"/>
    <p:sldId id="257" r:id="rId3"/>
    <p:sldId id="264" r:id="rId4"/>
    <p:sldId id="266" r:id="rId5"/>
    <p:sldId id="267" r:id="rId6"/>
    <p:sldId id="269" r:id="rId7"/>
    <p:sldId id="270" r:id="rId8"/>
    <p:sldId id="271" r:id="rId9"/>
    <p:sldId id="272" r:id="rId10"/>
    <p:sldId id="273" r:id="rId11"/>
    <p:sldId id="274" r:id="rId12"/>
    <p:sldId id="283" r:id="rId13"/>
    <p:sldId id="284" r:id="rId14"/>
    <p:sldId id="285" r:id="rId15"/>
    <p:sldId id="286" r:id="rId16"/>
    <p:sldId id="287" r:id="rId17"/>
    <p:sldId id="348" r:id="rId18"/>
    <p:sldId id="349" r:id="rId19"/>
    <p:sldId id="350" r:id="rId20"/>
    <p:sldId id="351" r:id="rId21"/>
    <p:sldId id="352" r:id="rId22"/>
    <p:sldId id="353" r:id="rId23"/>
    <p:sldId id="288" r:id="rId24"/>
    <p:sldId id="357" r:id="rId25"/>
    <p:sldId id="358" r:id="rId26"/>
    <p:sldId id="359" r:id="rId27"/>
    <p:sldId id="289" r:id="rId28"/>
    <p:sldId id="290" r:id="rId29"/>
    <p:sldId id="291" r:id="rId30"/>
    <p:sldId id="292" r:id="rId31"/>
    <p:sldId id="293" r:id="rId32"/>
    <p:sldId id="294" r:id="rId33"/>
    <p:sldId id="360" r:id="rId34"/>
    <p:sldId id="365" r:id="rId35"/>
    <p:sldId id="361" r:id="rId36"/>
    <p:sldId id="362" r:id="rId37"/>
    <p:sldId id="295" r:id="rId38"/>
    <p:sldId id="296" r:id="rId39"/>
    <p:sldId id="297" r:id="rId40"/>
    <p:sldId id="298" r:id="rId41"/>
    <p:sldId id="301" r:id="rId42"/>
    <p:sldId id="302" r:id="rId43"/>
    <p:sldId id="364" r:id="rId44"/>
    <p:sldId id="363" r:id="rId45"/>
    <p:sldId id="304" r:id="rId46"/>
    <p:sldId id="305" r:id="rId47"/>
    <p:sldId id="306" r:id="rId48"/>
    <p:sldId id="327" r:id="rId49"/>
    <p:sldId id="312" r:id="rId50"/>
    <p:sldId id="314" r:id="rId51"/>
    <p:sldId id="315" r:id="rId52"/>
    <p:sldId id="328" r:id="rId53"/>
    <p:sldId id="308" r:id="rId54"/>
    <p:sldId id="309" r:id="rId55"/>
    <p:sldId id="310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6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54" r:id="rId83"/>
    <p:sldId id="347" r:id="rId84"/>
    <p:sldId id="276" r:id="rId85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0CE8"/>
    <a:srgbClr val="120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7F312-BCE9-6102-B19F-46BA45C6DBBA}" v="354" dt="2024-08-13T02:29:23.161"/>
    <p1510:client id="{77CE6067-8DB4-510F-377F-F937DE9EF65C}" v="154" dt="2024-08-14T23:46:32.771"/>
  </p1510:revLst>
</p1510:revInfo>
</file>

<file path=ppt/tableStyles.xml><?xml version="1.0" encoding="utf-8"?>
<a:tblStyleLst xmlns:a="http://schemas.openxmlformats.org/drawingml/2006/main" def="{0FE2F957-A74D-46B5-9E5B-65FAB8394B29}">
  <a:tblStyle styleId="{0FE2F957-A74D-46B5-9E5B-65FAB8394B2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64"/>
    <p:restoredTop sz="94658"/>
  </p:normalViewPr>
  <p:slideViewPr>
    <p:cSldViewPr snapToGrid="0">
      <p:cViewPr varScale="1">
        <p:scale>
          <a:sx n="139" d="100"/>
          <a:sy n="139" d="100"/>
        </p:scale>
        <p:origin x="464" y="1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16c53e34-c952-423e-8700-c0525d23304f" providerId="ADAL" clId="{7E202C9A-526C-4B28-B050-F696AF80EF59}"/>
    <pc:docChg chg="undo custSel delSld modSld">
      <pc:chgData name="Luciano Pereira Soares" userId="16c53e34-c952-423e-8700-c0525d23304f" providerId="ADAL" clId="{7E202C9A-526C-4B28-B050-F696AF80EF59}" dt="2024-08-12T13:55:16.656" v="60" actId="33524"/>
      <pc:docMkLst>
        <pc:docMk/>
      </pc:docMkLst>
      <pc:sldChg chg="addSp modSp mod">
        <pc:chgData name="Luciano Pereira Soares" userId="16c53e34-c952-423e-8700-c0525d23304f" providerId="ADAL" clId="{7E202C9A-526C-4B28-B050-F696AF80EF59}" dt="2024-08-12T13:32:24.805" v="12" actId="404"/>
        <pc:sldMkLst>
          <pc:docMk/>
          <pc:sldMk cId="0" sldId="264"/>
        </pc:sldMkLst>
        <pc:spChg chg="add mod">
          <ac:chgData name="Luciano Pereira Soares" userId="16c53e34-c952-423e-8700-c0525d23304f" providerId="ADAL" clId="{7E202C9A-526C-4B28-B050-F696AF80EF59}" dt="2024-08-12T13:32:24.805" v="12" actId="404"/>
          <ac:spMkLst>
            <pc:docMk/>
            <pc:sldMk cId="0" sldId="264"/>
            <ac:spMk id="3" creationId="{86C2DCC7-39F7-B3C7-F9B5-114859940CCB}"/>
          </ac:spMkLst>
        </pc:spChg>
      </pc:sldChg>
      <pc:sldChg chg="del">
        <pc:chgData name="Luciano Pereira Soares" userId="16c53e34-c952-423e-8700-c0525d23304f" providerId="ADAL" clId="{7E202C9A-526C-4B28-B050-F696AF80EF59}" dt="2024-08-12T13:28:09.060" v="1" actId="47"/>
        <pc:sldMkLst>
          <pc:docMk/>
          <pc:sldMk cId="0" sldId="265"/>
        </pc:sldMkLst>
      </pc:sldChg>
      <pc:sldChg chg="addSp delSp modSp mod modNotesTx">
        <pc:chgData name="Luciano Pereira Soares" userId="16c53e34-c952-423e-8700-c0525d23304f" providerId="ADAL" clId="{7E202C9A-526C-4B28-B050-F696AF80EF59}" dt="2024-08-12T13:50:04.120" v="58" actId="20577"/>
        <pc:sldMkLst>
          <pc:docMk/>
          <pc:sldMk cId="0" sldId="266"/>
        </pc:sldMkLst>
        <pc:spChg chg="add del">
          <ac:chgData name="Luciano Pereira Soares" userId="16c53e34-c952-423e-8700-c0525d23304f" providerId="ADAL" clId="{7E202C9A-526C-4B28-B050-F696AF80EF59}" dt="2024-08-12T13:47:17.478" v="31" actId="22"/>
          <ac:spMkLst>
            <pc:docMk/>
            <pc:sldMk cId="0" sldId="266"/>
            <ac:spMk id="3" creationId="{A9F4153B-3E16-7629-9F95-AED1725ADD7B}"/>
          </ac:spMkLst>
        </pc:spChg>
        <pc:spChg chg="add mod">
          <ac:chgData name="Luciano Pereira Soares" userId="16c53e34-c952-423e-8700-c0525d23304f" providerId="ADAL" clId="{7E202C9A-526C-4B28-B050-F696AF80EF59}" dt="2024-08-12T13:47:45.625" v="46" actId="404"/>
          <ac:spMkLst>
            <pc:docMk/>
            <pc:sldMk cId="0" sldId="266"/>
            <ac:spMk id="5" creationId="{D3DDFC6E-ED94-4BCF-E9F0-B16956AE19E6}"/>
          </ac:spMkLst>
        </pc:spChg>
        <pc:spChg chg="mod">
          <ac:chgData name="Luciano Pereira Soares" userId="16c53e34-c952-423e-8700-c0525d23304f" providerId="ADAL" clId="{7E202C9A-526C-4B28-B050-F696AF80EF59}" dt="2024-08-12T13:50:04.120" v="58" actId="20577"/>
          <ac:spMkLst>
            <pc:docMk/>
            <pc:sldMk cId="0" sldId="266"/>
            <ac:spMk id="132" creationId="{00000000-0000-0000-0000-000000000000}"/>
          </ac:spMkLst>
        </pc:spChg>
        <pc:picChg chg="del mod">
          <ac:chgData name="Luciano Pereira Soares" userId="16c53e34-c952-423e-8700-c0525d23304f" providerId="ADAL" clId="{7E202C9A-526C-4B28-B050-F696AF80EF59}" dt="2024-08-12T13:45:13.566" v="15" actId="478"/>
          <ac:picMkLst>
            <pc:docMk/>
            <pc:sldMk cId="0" sldId="266"/>
            <ac:picMk id="133" creationId="{00000000-0000-0000-0000-000000000000}"/>
          </ac:picMkLst>
        </pc:picChg>
        <pc:picChg chg="del">
          <ac:chgData name="Luciano Pereira Soares" userId="16c53e34-c952-423e-8700-c0525d23304f" providerId="ADAL" clId="{7E202C9A-526C-4B28-B050-F696AF80EF59}" dt="2024-08-12T13:45:12.921" v="13" actId="478"/>
          <ac:picMkLst>
            <pc:docMk/>
            <pc:sldMk cId="0" sldId="266"/>
            <ac:picMk id="134" creationId="{00000000-0000-0000-0000-000000000000}"/>
          </ac:picMkLst>
        </pc:picChg>
        <pc:picChg chg="add mod">
          <ac:chgData name="Luciano Pereira Soares" userId="16c53e34-c952-423e-8700-c0525d23304f" providerId="ADAL" clId="{7E202C9A-526C-4B28-B050-F696AF80EF59}" dt="2024-08-12T13:47:37.500" v="38" actId="14100"/>
          <ac:picMkLst>
            <pc:docMk/>
            <pc:sldMk cId="0" sldId="266"/>
            <ac:picMk id="1026" creationId="{149CF026-7F35-73D6-AB2D-FCB2CDA7D20D}"/>
          </ac:picMkLst>
        </pc:picChg>
      </pc:sldChg>
      <pc:sldChg chg="modSp mod">
        <pc:chgData name="Luciano Pereira Soares" userId="16c53e34-c952-423e-8700-c0525d23304f" providerId="ADAL" clId="{7E202C9A-526C-4B28-B050-F696AF80EF59}" dt="2024-08-12T13:50:22.722" v="59" actId="790"/>
        <pc:sldMkLst>
          <pc:docMk/>
          <pc:sldMk cId="0" sldId="268"/>
        </pc:sldMkLst>
        <pc:spChg chg="mod">
          <ac:chgData name="Luciano Pereira Soares" userId="16c53e34-c952-423e-8700-c0525d23304f" providerId="ADAL" clId="{7E202C9A-526C-4B28-B050-F696AF80EF59}" dt="2024-08-12T13:50:22.722" v="59" actId="790"/>
          <ac:spMkLst>
            <pc:docMk/>
            <pc:sldMk cId="0" sldId="268"/>
            <ac:spMk id="149" creationId="{00000000-0000-0000-0000-000000000000}"/>
          </ac:spMkLst>
        </pc:spChg>
      </pc:sldChg>
      <pc:sldChg chg="modSp mod">
        <pc:chgData name="Luciano Pereira Soares" userId="16c53e34-c952-423e-8700-c0525d23304f" providerId="ADAL" clId="{7E202C9A-526C-4B28-B050-F696AF80EF59}" dt="2024-08-12T13:55:16.656" v="60" actId="33524"/>
        <pc:sldMkLst>
          <pc:docMk/>
          <pc:sldMk cId="0" sldId="326"/>
        </pc:sldMkLst>
        <pc:spChg chg="mod">
          <ac:chgData name="Luciano Pereira Soares" userId="16c53e34-c952-423e-8700-c0525d23304f" providerId="ADAL" clId="{7E202C9A-526C-4B28-B050-F696AF80EF59}" dt="2024-08-12T13:55:16.656" v="60" actId="33524"/>
          <ac:spMkLst>
            <pc:docMk/>
            <pc:sldMk cId="0" sldId="326"/>
            <ac:spMk id="456" creationId="{00000000-0000-0000-0000-000000000000}"/>
          </ac:spMkLst>
        </pc:spChg>
      </pc:sldChg>
      <pc:sldChg chg="del">
        <pc:chgData name="Luciano Pereira Soares" userId="16c53e34-c952-423e-8700-c0525d23304f" providerId="ADAL" clId="{7E202C9A-526C-4B28-B050-F696AF80EF59}" dt="2024-08-12T13:23:52.562" v="0" actId="2696"/>
        <pc:sldMkLst>
          <pc:docMk/>
          <pc:sldMk cId="3571666723" sldId="355"/>
        </pc:sldMkLst>
      </pc:sldChg>
    </pc:docChg>
  </pc:docChgLst>
  <pc:docChgLst>
    <pc:chgData name="Fabio Orfali" userId="S::fabioo1@insper.edu.br::3730b7a9-9dee-4645-b6eb-7377d594d9d3" providerId="AD" clId="Web-{77CE6067-8DB4-510F-377F-F937DE9EF65C}"/>
    <pc:docChg chg="addSld delSld modSld sldOrd">
      <pc:chgData name="Fabio Orfali" userId="S::fabioo1@insper.edu.br::3730b7a9-9dee-4645-b6eb-7377d594d9d3" providerId="AD" clId="Web-{77CE6067-8DB4-510F-377F-F937DE9EF65C}" dt="2024-08-14T23:46:32.771" v="146"/>
      <pc:docMkLst>
        <pc:docMk/>
      </pc:docMkLst>
      <pc:sldChg chg="del">
        <pc:chgData name="Fabio Orfali" userId="S::fabioo1@insper.edu.br::3730b7a9-9dee-4645-b6eb-7377d594d9d3" providerId="AD" clId="Web-{77CE6067-8DB4-510F-377F-F937DE9EF65C}" dt="2024-08-14T21:55:52.910" v="125"/>
        <pc:sldMkLst>
          <pc:docMk/>
          <pc:sldMk cId="0" sldId="275"/>
        </pc:sldMkLst>
      </pc:sldChg>
      <pc:sldChg chg="modSp">
        <pc:chgData name="Fabio Orfali" userId="S::fabioo1@insper.edu.br::3730b7a9-9dee-4645-b6eb-7377d594d9d3" providerId="AD" clId="Web-{77CE6067-8DB4-510F-377F-F937DE9EF65C}" dt="2024-08-14T20:53:54.944" v="12" actId="20577"/>
        <pc:sldMkLst>
          <pc:docMk/>
          <pc:sldMk cId="0" sldId="295"/>
        </pc:sldMkLst>
        <pc:spChg chg="mod">
          <ac:chgData name="Fabio Orfali" userId="S::fabioo1@insper.edu.br::3730b7a9-9dee-4645-b6eb-7377d594d9d3" providerId="AD" clId="Web-{77CE6067-8DB4-510F-377F-F937DE9EF65C}" dt="2024-08-14T20:53:54.944" v="12" actId="20577"/>
          <ac:spMkLst>
            <pc:docMk/>
            <pc:sldMk cId="0" sldId="295"/>
            <ac:spMk id="185" creationId="{00000000-0000-0000-0000-000000000000}"/>
          </ac:spMkLst>
        </pc:spChg>
      </pc:sldChg>
      <pc:sldChg chg="add del">
        <pc:chgData name="Fabio Orfali" userId="S::fabioo1@insper.edu.br::3730b7a9-9dee-4645-b6eb-7377d594d9d3" providerId="AD" clId="Web-{77CE6067-8DB4-510F-377F-F937DE9EF65C}" dt="2024-08-14T23:36:22.090" v="139"/>
        <pc:sldMkLst>
          <pc:docMk/>
          <pc:sldMk cId="0" sldId="308"/>
        </pc:sldMkLst>
      </pc:sldChg>
      <pc:sldChg chg="add del">
        <pc:chgData name="Fabio Orfali" userId="S::fabioo1@insper.edu.br::3730b7a9-9dee-4645-b6eb-7377d594d9d3" providerId="AD" clId="Web-{77CE6067-8DB4-510F-377F-F937DE9EF65C}" dt="2024-08-14T23:36:22.090" v="140"/>
        <pc:sldMkLst>
          <pc:docMk/>
          <pc:sldMk cId="0" sldId="309"/>
        </pc:sldMkLst>
      </pc:sldChg>
      <pc:sldChg chg="add del mod modShow">
        <pc:chgData name="Fabio Orfali" userId="S::fabioo1@insper.edu.br::3730b7a9-9dee-4645-b6eb-7377d594d9d3" providerId="AD" clId="Web-{77CE6067-8DB4-510F-377F-F937DE9EF65C}" dt="2024-08-14T23:36:22.105" v="141"/>
        <pc:sldMkLst>
          <pc:docMk/>
          <pc:sldMk cId="0" sldId="310"/>
        </pc:sldMkLst>
      </pc:sldChg>
      <pc:sldChg chg="modSp">
        <pc:chgData name="Fabio Orfali" userId="S::fabioo1@insper.edu.br::3730b7a9-9dee-4645-b6eb-7377d594d9d3" providerId="AD" clId="Web-{77CE6067-8DB4-510F-377F-F937DE9EF65C}" dt="2024-08-14T21:47:56.271" v="117" actId="20577"/>
        <pc:sldMkLst>
          <pc:docMk/>
          <pc:sldMk cId="0" sldId="315"/>
        </pc:sldMkLst>
        <pc:spChg chg="mod">
          <ac:chgData name="Fabio Orfali" userId="S::fabioo1@insper.edu.br::3730b7a9-9dee-4645-b6eb-7377d594d9d3" providerId="AD" clId="Web-{77CE6067-8DB4-510F-377F-F937DE9EF65C}" dt="2024-08-14T21:47:50.020" v="116" actId="20577"/>
          <ac:spMkLst>
            <pc:docMk/>
            <pc:sldMk cId="0" sldId="315"/>
            <ac:spMk id="352" creationId="{00000000-0000-0000-0000-000000000000}"/>
          </ac:spMkLst>
        </pc:spChg>
        <pc:spChg chg="mod">
          <ac:chgData name="Fabio Orfali" userId="S::fabioo1@insper.edu.br::3730b7a9-9dee-4645-b6eb-7377d594d9d3" providerId="AD" clId="Web-{77CE6067-8DB4-510F-377F-F937DE9EF65C}" dt="2024-08-14T21:47:56.271" v="117" actId="20577"/>
          <ac:spMkLst>
            <pc:docMk/>
            <pc:sldMk cId="0" sldId="315"/>
            <ac:spMk id="354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77CE6067-8DB4-510F-377F-F937DE9EF65C}" dt="2024-08-14T21:44:33.280" v="115" actId="20577"/>
        <pc:sldMkLst>
          <pc:docMk/>
          <pc:sldMk cId="0" sldId="316"/>
        </pc:sldMkLst>
        <pc:spChg chg="mod">
          <ac:chgData name="Fabio Orfali" userId="S::fabioo1@insper.edu.br::3730b7a9-9dee-4645-b6eb-7377d594d9d3" providerId="AD" clId="Web-{77CE6067-8DB4-510F-377F-F937DE9EF65C}" dt="2024-08-14T21:44:33.280" v="115" actId="20577"/>
          <ac:spMkLst>
            <pc:docMk/>
            <pc:sldMk cId="0" sldId="316"/>
            <ac:spMk id="361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77CE6067-8DB4-510F-377F-F937DE9EF65C}" dt="2024-08-14T23:37:47.936" v="143" actId="20577"/>
        <pc:sldMkLst>
          <pc:docMk/>
          <pc:sldMk cId="0" sldId="317"/>
        </pc:sldMkLst>
        <pc:spChg chg="mod">
          <ac:chgData name="Fabio Orfali" userId="S::fabioo1@insper.edu.br::3730b7a9-9dee-4645-b6eb-7377d594d9d3" providerId="AD" clId="Web-{77CE6067-8DB4-510F-377F-F937DE9EF65C}" dt="2024-08-14T23:37:47.936" v="143" actId="20577"/>
          <ac:spMkLst>
            <pc:docMk/>
            <pc:sldMk cId="0" sldId="317"/>
            <ac:spMk id="370" creationId="{00000000-0000-0000-0000-000000000000}"/>
          </ac:spMkLst>
        </pc:spChg>
      </pc:sldChg>
      <pc:sldChg chg="mod modShow">
        <pc:chgData name="Fabio Orfali" userId="S::fabioo1@insper.edu.br::3730b7a9-9dee-4645-b6eb-7377d594d9d3" providerId="AD" clId="Web-{77CE6067-8DB4-510F-377F-F937DE9EF65C}" dt="2024-08-14T21:49:45.399" v="118"/>
        <pc:sldMkLst>
          <pc:docMk/>
          <pc:sldMk cId="0" sldId="321"/>
        </pc:sldMkLst>
      </pc:sldChg>
      <pc:sldChg chg="mod modShow">
        <pc:chgData name="Fabio Orfali" userId="S::fabioo1@insper.edu.br::3730b7a9-9dee-4645-b6eb-7377d594d9d3" providerId="AD" clId="Web-{77CE6067-8DB4-510F-377F-F937DE9EF65C}" dt="2024-08-14T21:49:49.571" v="119"/>
        <pc:sldMkLst>
          <pc:docMk/>
          <pc:sldMk cId="0" sldId="322"/>
        </pc:sldMkLst>
      </pc:sldChg>
      <pc:sldChg chg="del">
        <pc:chgData name="Fabio Orfali" userId="S::fabioo1@insper.edu.br::3730b7a9-9dee-4645-b6eb-7377d594d9d3" providerId="AD" clId="Web-{77CE6067-8DB4-510F-377F-F937DE9EF65C}" dt="2024-08-14T23:33:25.319" v="130"/>
        <pc:sldMkLst>
          <pc:docMk/>
          <pc:sldMk cId="0" sldId="323"/>
        </pc:sldMkLst>
      </pc:sldChg>
      <pc:sldChg chg="del">
        <pc:chgData name="Fabio Orfali" userId="S::fabioo1@insper.edu.br::3730b7a9-9dee-4645-b6eb-7377d594d9d3" providerId="AD" clId="Web-{77CE6067-8DB4-510F-377F-F937DE9EF65C}" dt="2024-08-14T23:33:25.319" v="129"/>
        <pc:sldMkLst>
          <pc:docMk/>
          <pc:sldMk cId="0" sldId="324"/>
        </pc:sldMkLst>
      </pc:sldChg>
      <pc:sldChg chg="add del">
        <pc:chgData name="Fabio Orfali" userId="S::fabioo1@insper.edu.br::3730b7a9-9dee-4645-b6eb-7377d594d9d3" providerId="AD" clId="Web-{77CE6067-8DB4-510F-377F-F937DE9EF65C}" dt="2024-08-14T23:33:57.460" v="132"/>
        <pc:sldMkLst>
          <pc:docMk/>
          <pc:sldMk cId="0" sldId="327"/>
        </pc:sldMkLst>
      </pc:sldChg>
      <pc:sldChg chg="add del ord">
        <pc:chgData name="Fabio Orfali" userId="S::fabioo1@insper.edu.br::3730b7a9-9dee-4645-b6eb-7377d594d9d3" providerId="AD" clId="Web-{77CE6067-8DB4-510F-377F-F937DE9EF65C}" dt="2024-08-14T23:46:32.771" v="146"/>
        <pc:sldMkLst>
          <pc:docMk/>
          <pc:sldMk cId="0" sldId="328"/>
        </pc:sldMkLst>
      </pc:sldChg>
      <pc:sldChg chg="modSp">
        <pc:chgData name="Fabio Orfali" userId="S::fabioo1@insper.edu.br::3730b7a9-9dee-4645-b6eb-7377d594d9d3" providerId="AD" clId="Web-{77CE6067-8DB4-510F-377F-F937DE9EF65C}" dt="2024-08-14T21:52:54.514" v="124" actId="20577"/>
        <pc:sldMkLst>
          <pc:docMk/>
          <pc:sldMk cId="0" sldId="336"/>
        </pc:sldMkLst>
        <pc:spChg chg="mod">
          <ac:chgData name="Fabio Orfali" userId="S::fabioo1@insper.edu.br::3730b7a9-9dee-4645-b6eb-7377d594d9d3" providerId="AD" clId="Web-{77CE6067-8DB4-510F-377F-F937DE9EF65C}" dt="2024-08-14T21:52:54.514" v="124" actId="20577"/>
          <ac:spMkLst>
            <pc:docMk/>
            <pc:sldMk cId="0" sldId="336"/>
            <ac:spMk id="557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77CE6067-8DB4-510F-377F-F937DE9EF65C}" dt="2024-08-14T23:37:58.093" v="145" actId="20577"/>
        <pc:sldMkLst>
          <pc:docMk/>
          <pc:sldMk cId="2981326908" sldId="354"/>
        </pc:sldMkLst>
        <pc:spChg chg="mod">
          <ac:chgData name="Fabio Orfali" userId="S::fabioo1@insper.edu.br::3730b7a9-9dee-4645-b6eb-7377d594d9d3" providerId="AD" clId="Web-{77CE6067-8DB4-510F-377F-F937DE9EF65C}" dt="2024-08-14T21:56:07.254" v="126" actId="20577"/>
          <ac:spMkLst>
            <pc:docMk/>
            <pc:sldMk cId="2981326908" sldId="354"/>
            <ac:spMk id="369" creationId="{00000000-0000-0000-0000-000000000000}"/>
          </ac:spMkLst>
        </pc:spChg>
        <pc:spChg chg="mod">
          <ac:chgData name="Fabio Orfali" userId="S::fabioo1@insper.edu.br::3730b7a9-9dee-4645-b6eb-7377d594d9d3" providerId="AD" clId="Web-{77CE6067-8DB4-510F-377F-F937DE9EF65C}" dt="2024-08-14T23:37:58.093" v="145" actId="20577"/>
          <ac:spMkLst>
            <pc:docMk/>
            <pc:sldMk cId="2981326908" sldId="354"/>
            <ac:spMk id="370" creationId="{00000000-0000-0000-0000-000000000000}"/>
          </ac:spMkLst>
        </pc:spChg>
      </pc:sldChg>
      <pc:sldChg chg="del">
        <pc:chgData name="Fabio Orfali" userId="S::fabioo1@insper.edu.br::3730b7a9-9dee-4645-b6eb-7377d594d9d3" providerId="AD" clId="Web-{77CE6067-8DB4-510F-377F-F937DE9EF65C}" dt="2024-08-14T21:31:38.645" v="111"/>
        <pc:sldMkLst>
          <pc:docMk/>
          <pc:sldMk cId="1978811748" sldId="356"/>
        </pc:sldMkLst>
      </pc:sldChg>
      <pc:sldChg chg="modSp add replId">
        <pc:chgData name="Fabio Orfali" userId="S::fabioo1@insper.edu.br::3730b7a9-9dee-4645-b6eb-7377d594d9d3" providerId="AD" clId="Web-{77CE6067-8DB4-510F-377F-F937DE9EF65C}" dt="2024-08-14T21:24:19.319" v="24" actId="20577"/>
        <pc:sldMkLst>
          <pc:docMk/>
          <pc:sldMk cId="2266226261" sldId="361"/>
        </pc:sldMkLst>
        <pc:spChg chg="mod">
          <ac:chgData name="Fabio Orfali" userId="S::fabioo1@insper.edu.br::3730b7a9-9dee-4645-b6eb-7377d594d9d3" providerId="AD" clId="Web-{77CE6067-8DB4-510F-377F-F937DE9EF65C}" dt="2024-08-14T21:24:19.319" v="24" actId="20577"/>
          <ac:spMkLst>
            <pc:docMk/>
            <pc:sldMk cId="2266226261" sldId="361"/>
            <ac:spMk id="133" creationId="{00000000-0000-0000-0000-000000000000}"/>
          </ac:spMkLst>
        </pc:spChg>
      </pc:sldChg>
      <pc:sldChg chg="addSp delSp modSp add replId addAnim delAnim">
        <pc:chgData name="Fabio Orfali" userId="S::fabioo1@insper.edu.br::3730b7a9-9dee-4645-b6eb-7377d594d9d3" providerId="AD" clId="Web-{77CE6067-8DB4-510F-377F-F937DE9EF65C}" dt="2024-08-14T21:29:59.829" v="110"/>
        <pc:sldMkLst>
          <pc:docMk/>
          <pc:sldMk cId="436975259" sldId="362"/>
        </pc:sldMkLst>
        <pc:spChg chg="add del mod">
          <ac:chgData name="Fabio Orfali" userId="S::fabioo1@insper.edu.br::3730b7a9-9dee-4645-b6eb-7377d594d9d3" providerId="AD" clId="Web-{77CE6067-8DB4-510F-377F-F937DE9EF65C}" dt="2024-08-14T21:25:25.196" v="28"/>
          <ac:spMkLst>
            <pc:docMk/>
            <pc:sldMk cId="436975259" sldId="362"/>
            <ac:spMk id="3" creationId="{D616F4B9-44F5-0227-B672-AE78D3ACEBB7}"/>
          </ac:spMkLst>
        </pc:spChg>
        <pc:spChg chg="add mod">
          <ac:chgData name="Fabio Orfali" userId="S::fabioo1@insper.edu.br::3730b7a9-9dee-4645-b6eb-7377d594d9d3" providerId="AD" clId="Web-{77CE6067-8DB4-510F-377F-F937DE9EF65C}" dt="2024-08-14T21:27:00.636" v="45" actId="20577"/>
          <ac:spMkLst>
            <pc:docMk/>
            <pc:sldMk cId="436975259" sldId="362"/>
            <ac:spMk id="5" creationId="{D1090A12-2873-E98F-6823-8C212438492F}"/>
          </ac:spMkLst>
        </pc:spChg>
        <pc:spChg chg="add mod">
          <ac:chgData name="Fabio Orfali" userId="S::fabioo1@insper.edu.br::3730b7a9-9dee-4645-b6eb-7377d594d9d3" providerId="AD" clId="Web-{77CE6067-8DB4-510F-377F-F937DE9EF65C}" dt="2024-08-14T21:29:20.266" v="107" actId="1076"/>
          <ac:spMkLst>
            <pc:docMk/>
            <pc:sldMk cId="436975259" sldId="362"/>
            <ac:spMk id="9" creationId="{C712128C-2857-416C-3BCA-E9C58A5A7645}"/>
          </ac:spMkLst>
        </pc:spChg>
        <pc:spChg chg="del">
          <ac:chgData name="Fabio Orfali" userId="S::fabioo1@insper.edu.br::3730b7a9-9dee-4645-b6eb-7377d594d9d3" providerId="AD" clId="Web-{77CE6067-8DB4-510F-377F-F937DE9EF65C}" dt="2024-08-14T21:25:18.993" v="26"/>
          <ac:spMkLst>
            <pc:docMk/>
            <pc:sldMk cId="436975259" sldId="362"/>
            <ac:spMk id="133" creationId="{00000000-0000-0000-0000-000000000000}"/>
          </ac:spMkLst>
        </pc:spChg>
        <pc:picChg chg="add mod">
          <ac:chgData name="Fabio Orfali" userId="S::fabioo1@insper.edu.br::3730b7a9-9dee-4645-b6eb-7377d594d9d3" providerId="AD" clId="Web-{77CE6067-8DB4-510F-377F-F937DE9EF65C}" dt="2024-08-14T21:29:25.328" v="108" actId="1076"/>
          <ac:picMkLst>
            <pc:docMk/>
            <pc:sldMk cId="436975259" sldId="362"/>
            <ac:picMk id="7" creationId="{D3A22A77-9B8B-5AC0-7AAF-35EDFFF2BF5E}"/>
          </ac:picMkLst>
        </pc:picChg>
      </pc:sldChg>
      <pc:sldChg chg="add replId">
        <pc:chgData name="Fabio Orfali" userId="S::fabioo1@insper.edu.br::3730b7a9-9dee-4645-b6eb-7377d594d9d3" providerId="AD" clId="Web-{77CE6067-8DB4-510F-377F-F937DE9EF65C}" dt="2024-08-14T23:32:41.083" v="127"/>
        <pc:sldMkLst>
          <pc:docMk/>
          <pc:sldMk cId="3775833852" sldId="363"/>
        </pc:sldMkLst>
      </pc:sldChg>
      <pc:sldChg chg="add replId">
        <pc:chgData name="Fabio Orfali" userId="S::fabioo1@insper.edu.br::3730b7a9-9dee-4645-b6eb-7377d594d9d3" providerId="AD" clId="Web-{77CE6067-8DB4-510F-377F-F937DE9EF65C}" dt="2024-08-14T23:32:41.396" v="128"/>
        <pc:sldMkLst>
          <pc:docMk/>
          <pc:sldMk cId="2447479041" sldId="364"/>
        </pc:sldMkLst>
      </pc:sldChg>
    </pc:docChg>
  </pc:docChgLst>
  <pc:docChgLst>
    <pc:chgData name="Fabio Orfali" userId="S::fabioo1@insper.edu.br::3730b7a9-9dee-4645-b6eb-7377d594d9d3" providerId="AD" clId="Web-{7647F312-BCE9-6102-B19F-46BA45C6DBBA}"/>
    <pc:docChg chg="addSld modSld">
      <pc:chgData name="Fabio Orfali" userId="S::fabioo1@insper.edu.br::3730b7a9-9dee-4645-b6eb-7377d594d9d3" providerId="AD" clId="Web-{7647F312-BCE9-6102-B19F-46BA45C6DBBA}" dt="2024-08-13T02:29:23.161" v="338"/>
      <pc:docMkLst>
        <pc:docMk/>
      </pc:docMkLst>
      <pc:sldChg chg="modSp mod modShow">
        <pc:chgData name="Fabio Orfali" userId="S::fabioo1@insper.edu.br::3730b7a9-9dee-4645-b6eb-7377d594d9d3" providerId="AD" clId="Web-{7647F312-BCE9-6102-B19F-46BA45C6DBBA}" dt="2024-08-13T02:28:37.785" v="336" actId="20577"/>
        <pc:sldMkLst>
          <pc:docMk/>
          <pc:sldMk cId="0" sldId="295"/>
        </pc:sldMkLst>
        <pc:spChg chg="mod">
          <ac:chgData name="Fabio Orfali" userId="S::fabioo1@insper.edu.br::3730b7a9-9dee-4645-b6eb-7377d594d9d3" providerId="AD" clId="Web-{7647F312-BCE9-6102-B19F-46BA45C6DBBA}" dt="2024-08-13T02:27:19.783" v="311" actId="20577"/>
          <ac:spMkLst>
            <pc:docMk/>
            <pc:sldMk cId="0" sldId="295"/>
            <ac:spMk id="182" creationId="{00000000-0000-0000-0000-000000000000}"/>
          </ac:spMkLst>
        </pc:spChg>
        <pc:spChg chg="mod">
          <ac:chgData name="Fabio Orfali" userId="S::fabioo1@insper.edu.br::3730b7a9-9dee-4645-b6eb-7377d594d9d3" providerId="AD" clId="Web-{7647F312-BCE9-6102-B19F-46BA45C6DBBA}" dt="2024-08-13T02:28:37.785" v="336" actId="20577"/>
          <ac:spMkLst>
            <pc:docMk/>
            <pc:sldMk cId="0" sldId="295"/>
            <ac:spMk id="183" creationId="{00000000-0000-0000-0000-000000000000}"/>
          </ac:spMkLst>
        </pc:spChg>
      </pc:sldChg>
      <pc:sldChg chg="mod modShow">
        <pc:chgData name="Fabio Orfali" userId="S::fabioo1@insper.edu.br::3730b7a9-9dee-4645-b6eb-7377d594d9d3" providerId="AD" clId="Web-{7647F312-BCE9-6102-B19F-46BA45C6DBBA}" dt="2024-08-13T02:29:00.301" v="337"/>
        <pc:sldMkLst>
          <pc:docMk/>
          <pc:sldMk cId="0" sldId="296"/>
        </pc:sldMkLst>
      </pc:sldChg>
      <pc:sldChg chg="mod modShow">
        <pc:chgData name="Fabio Orfali" userId="S::fabioo1@insper.edu.br::3730b7a9-9dee-4645-b6eb-7377d594d9d3" providerId="AD" clId="Web-{7647F312-BCE9-6102-B19F-46BA45C6DBBA}" dt="2024-08-13T02:29:23.161" v="338"/>
        <pc:sldMkLst>
          <pc:docMk/>
          <pc:sldMk cId="0" sldId="297"/>
        </pc:sldMkLst>
      </pc:sldChg>
      <pc:sldChg chg="addSp delSp modSp add replId addAnim delAnim">
        <pc:chgData name="Fabio Orfali" userId="S::fabioo1@insper.edu.br::3730b7a9-9dee-4645-b6eb-7377d594d9d3" providerId="AD" clId="Web-{7647F312-BCE9-6102-B19F-46BA45C6DBBA}" dt="2024-08-13T01:55:05.906" v="85"/>
        <pc:sldMkLst>
          <pc:docMk/>
          <pc:sldMk cId="267759091" sldId="357"/>
        </pc:sldMkLst>
        <pc:spChg chg="add mod">
          <ac:chgData name="Fabio Orfali" userId="S::fabioo1@insper.edu.br::3730b7a9-9dee-4645-b6eb-7377d594d9d3" providerId="AD" clId="Web-{7647F312-BCE9-6102-B19F-46BA45C6DBBA}" dt="2024-08-13T01:49:09.474" v="68" actId="14100"/>
          <ac:spMkLst>
            <pc:docMk/>
            <pc:sldMk cId="267759091" sldId="357"/>
            <ac:spMk id="3" creationId="{B65DFCA8-CCFE-B347-F87F-318D0640DFF8}"/>
          </ac:spMkLst>
        </pc:spChg>
        <pc:spChg chg="mod">
          <ac:chgData name="Fabio Orfali" userId="S::fabioo1@insper.edu.br::3730b7a9-9dee-4645-b6eb-7377d594d9d3" providerId="AD" clId="Web-{7647F312-BCE9-6102-B19F-46BA45C6DBBA}" dt="2024-08-13T01:45:22.607" v="3" actId="20577"/>
          <ac:spMkLst>
            <pc:docMk/>
            <pc:sldMk cId="267759091" sldId="357"/>
            <ac:spMk id="126" creationId="{00000000-0000-0000-0000-000000000000}"/>
          </ac:spMkLst>
        </pc:spChg>
        <pc:spChg chg="mod">
          <ac:chgData name="Fabio Orfali" userId="S::fabioo1@insper.edu.br::3730b7a9-9dee-4645-b6eb-7377d594d9d3" providerId="AD" clId="Web-{7647F312-BCE9-6102-B19F-46BA45C6DBBA}" dt="2024-08-13T01:47:42.301" v="55" actId="20577"/>
          <ac:spMkLst>
            <pc:docMk/>
            <pc:sldMk cId="267759091" sldId="357"/>
            <ac:spMk id="127" creationId="{00000000-0000-0000-0000-000000000000}"/>
          </ac:spMkLst>
        </pc:spChg>
        <pc:picChg chg="add del mod">
          <ac:chgData name="Fabio Orfali" userId="S::fabioo1@insper.edu.br::3730b7a9-9dee-4645-b6eb-7377d594d9d3" providerId="AD" clId="Web-{7647F312-BCE9-6102-B19F-46BA45C6DBBA}" dt="2024-08-13T01:51:15.712" v="72"/>
          <ac:picMkLst>
            <pc:docMk/>
            <pc:sldMk cId="267759091" sldId="357"/>
            <ac:picMk id="4" creationId="{15041CB7-176E-77D7-415D-D4DA076DBBF4}"/>
          </ac:picMkLst>
        </pc:picChg>
        <pc:picChg chg="add del mod">
          <ac:chgData name="Fabio Orfali" userId="S::fabioo1@insper.edu.br::3730b7a9-9dee-4645-b6eb-7377d594d9d3" providerId="AD" clId="Web-{7647F312-BCE9-6102-B19F-46BA45C6DBBA}" dt="2024-08-13T01:52:57.824" v="77"/>
          <ac:picMkLst>
            <pc:docMk/>
            <pc:sldMk cId="267759091" sldId="357"/>
            <ac:picMk id="5" creationId="{E38ED350-10EE-5C9A-E213-1FAFBBB25B8A}"/>
          </ac:picMkLst>
        </pc:picChg>
        <pc:picChg chg="add mod">
          <ac:chgData name="Fabio Orfali" userId="S::fabioo1@insper.edu.br::3730b7a9-9dee-4645-b6eb-7377d594d9d3" providerId="AD" clId="Web-{7647F312-BCE9-6102-B19F-46BA45C6DBBA}" dt="2024-08-13T01:53:08.668" v="80" actId="1076"/>
          <ac:picMkLst>
            <pc:docMk/>
            <pc:sldMk cId="267759091" sldId="357"/>
            <ac:picMk id="6" creationId="{8EAC5982-BC1C-F3ED-63C1-AA6BA60817DC}"/>
          </ac:picMkLst>
        </pc:picChg>
        <pc:picChg chg="add mod">
          <ac:chgData name="Fabio Orfali" userId="S::fabioo1@insper.edu.br::3730b7a9-9dee-4645-b6eb-7377d594d9d3" providerId="AD" clId="Web-{7647F312-BCE9-6102-B19F-46BA45C6DBBA}" dt="2024-08-13T01:54:56.250" v="83" actId="1076"/>
          <ac:picMkLst>
            <pc:docMk/>
            <pc:sldMk cId="267759091" sldId="357"/>
            <ac:picMk id="7" creationId="{D4483F4E-C666-E88F-B652-22F7290E920C}"/>
          </ac:picMkLst>
        </pc:picChg>
      </pc:sldChg>
      <pc:sldChg chg="addSp delSp modSp add replId addAnim delAnim">
        <pc:chgData name="Fabio Orfali" userId="S::fabioo1@insper.edu.br::3730b7a9-9dee-4645-b6eb-7377d594d9d3" providerId="AD" clId="Web-{7647F312-BCE9-6102-B19F-46BA45C6DBBA}" dt="2024-08-13T02:14:17.739" v="188" actId="1076"/>
        <pc:sldMkLst>
          <pc:docMk/>
          <pc:sldMk cId="2367038979" sldId="358"/>
        </pc:sldMkLst>
        <pc:spChg chg="del">
          <ac:chgData name="Fabio Orfali" userId="S::fabioo1@insper.edu.br::3730b7a9-9dee-4645-b6eb-7377d594d9d3" providerId="AD" clId="Web-{7647F312-BCE9-6102-B19F-46BA45C6DBBA}" dt="2024-08-13T02:13:39.503" v="184"/>
          <ac:spMkLst>
            <pc:docMk/>
            <pc:sldMk cId="2367038979" sldId="358"/>
            <ac:spMk id="3" creationId="{B65DFCA8-CCFE-B347-F87F-318D0640DFF8}"/>
          </ac:spMkLst>
        </pc:spChg>
        <pc:spChg chg="mod">
          <ac:chgData name="Fabio Orfali" userId="S::fabioo1@insper.edu.br::3730b7a9-9dee-4645-b6eb-7377d594d9d3" providerId="AD" clId="Web-{7647F312-BCE9-6102-B19F-46BA45C6DBBA}" dt="2024-08-13T02:02:53.265" v="99" actId="20577"/>
          <ac:spMkLst>
            <pc:docMk/>
            <pc:sldMk cId="2367038979" sldId="358"/>
            <ac:spMk id="126" creationId="{00000000-0000-0000-0000-000000000000}"/>
          </ac:spMkLst>
        </pc:spChg>
        <pc:spChg chg="mod">
          <ac:chgData name="Fabio Orfali" userId="S::fabioo1@insper.edu.br::3730b7a9-9dee-4645-b6eb-7377d594d9d3" providerId="AD" clId="Web-{7647F312-BCE9-6102-B19F-46BA45C6DBBA}" dt="2024-08-13T02:13:25.893" v="179" actId="14100"/>
          <ac:spMkLst>
            <pc:docMk/>
            <pc:sldMk cId="2367038979" sldId="358"/>
            <ac:spMk id="127" creationId="{00000000-0000-0000-0000-000000000000}"/>
          </ac:spMkLst>
        </pc:spChg>
        <pc:picChg chg="add mod">
          <ac:chgData name="Fabio Orfali" userId="S::fabioo1@insper.edu.br::3730b7a9-9dee-4645-b6eb-7377d594d9d3" providerId="AD" clId="Web-{7647F312-BCE9-6102-B19F-46BA45C6DBBA}" dt="2024-08-13T02:14:17.739" v="188" actId="1076"/>
          <ac:picMkLst>
            <pc:docMk/>
            <pc:sldMk cId="2367038979" sldId="358"/>
            <ac:picMk id="4" creationId="{71C285CF-32D8-CA79-53E0-DFF910789A46}"/>
          </ac:picMkLst>
        </pc:picChg>
        <pc:picChg chg="add mod">
          <ac:chgData name="Fabio Orfali" userId="S::fabioo1@insper.edu.br::3730b7a9-9dee-4645-b6eb-7377d594d9d3" providerId="AD" clId="Web-{7647F312-BCE9-6102-B19F-46BA45C6DBBA}" dt="2024-08-13T02:13:44.519" v="185" actId="1076"/>
          <ac:picMkLst>
            <pc:docMk/>
            <pc:sldMk cId="2367038979" sldId="358"/>
            <ac:picMk id="5" creationId="{8B3170A4-584D-C09C-9916-F13C430996F8}"/>
          </ac:picMkLst>
        </pc:picChg>
        <pc:picChg chg="del">
          <ac:chgData name="Fabio Orfali" userId="S::fabioo1@insper.edu.br::3730b7a9-9dee-4645-b6eb-7377d594d9d3" providerId="AD" clId="Web-{7647F312-BCE9-6102-B19F-46BA45C6DBBA}" dt="2024-08-13T02:13:39.503" v="183"/>
          <ac:picMkLst>
            <pc:docMk/>
            <pc:sldMk cId="2367038979" sldId="358"/>
            <ac:picMk id="6" creationId="{8EAC5982-BC1C-F3ED-63C1-AA6BA60817DC}"/>
          </ac:picMkLst>
        </pc:picChg>
        <pc:picChg chg="del">
          <ac:chgData name="Fabio Orfali" userId="S::fabioo1@insper.edu.br::3730b7a9-9dee-4645-b6eb-7377d594d9d3" providerId="AD" clId="Web-{7647F312-BCE9-6102-B19F-46BA45C6DBBA}" dt="2024-08-13T02:13:39.503" v="182"/>
          <ac:picMkLst>
            <pc:docMk/>
            <pc:sldMk cId="2367038979" sldId="358"/>
            <ac:picMk id="7" creationId="{D4483F4E-C666-E88F-B652-22F7290E920C}"/>
          </ac:picMkLst>
        </pc:picChg>
        <pc:cxnChg chg="add mod">
          <ac:chgData name="Fabio Orfali" userId="S::fabioo1@insper.edu.br::3730b7a9-9dee-4645-b6eb-7377d594d9d3" providerId="AD" clId="Web-{7647F312-BCE9-6102-B19F-46BA45C6DBBA}" dt="2024-08-13T02:05:08.972" v="117"/>
          <ac:cxnSpMkLst>
            <pc:docMk/>
            <pc:sldMk cId="2367038979" sldId="358"/>
            <ac:cxnSpMk id="2" creationId="{6DD26E08-899E-F32E-23F6-5A1554A55953}"/>
          </ac:cxnSpMkLst>
        </pc:cxnChg>
      </pc:sldChg>
      <pc:sldChg chg="addSp delSp modSp add replId addAnim delAnim">
        <pc:chgData name="Fabio Orfali" userId="S::fabioo1@insper.edu.br::3730b7a9-9dee-4645-b6eb-7377d594d9d3" providerId="AD" clId="Web-{7647F312-BCE9-6102-B19F-46BA45C6DBBA}" dt="2024-08-13T02:25:01.185" v="305"/>
        <pc:sldMkLst>
          <pc:docMk/>
          <pc:sldMk cId="1545023783" sldId="359"/>
        </pc:sldMkLst>
        <pc:spChg chg="add mod">
          <ac:chgData name="Fabio Orfali" userId="S::fabioo1@insper.edu.br::3730b7a9-9dee-4645-b6eb-7377d594d9d3" providerId="AD" clId="Web-{7647F312-BCE9-6102-B19F-46BA45C6DBBA}" dt="2024-08-13T02:21:17.459" v="297" actId="20577"/>
          <ac:spMkLst>
            <pc:docMk/>
            <pc:sldMk cId="1545023783" sldId="359"/>
            <ac:spMk id="9" creationId="{A3E22182-90A0-98D6-FB53-E95DE57FC184}"/>
          </ac:spMkLst>
        </pc:spChg>
        <pc:spChg chg="mod">
          <ac:chgData name="Fabio Orfali" userId="S::fabioo1@insper.edu.br::3730b7a9-9dee-4645-b6eb-7377d594d9d3" providerId="AD" clId="Web-{7647F312-BCE9-6102-B19F-46BA45C6DBBA}" dt="2024-08-13T02:15:18.740" v="204" actId="20577"/>
          <ac:spMkLst>
            <pc:docMk/>
            <pc:sldMk cId="1545023783" sldId="359"/>
            <ac:spMk id="127" creationId="{00000000-0000-0000-0000-000000000000}"/>
          </ac:spMkLst>
        </pc:spChg>
        <pc:picChg chg="add mod">
          <ac:chgData name="Fabio Orfali" userId="S::fabioo1@insper.edu.br::3730b7a9-9dee-4645-b6eb-7377d594d9d3" providerId="AD" clId="Web-{7647F312-BCE9-6102-B19F-46BA45C6DBBA}" dt="2024-08-13T02:18:04.558" v="208" actId="1076"/>
          <ac:picMkLst>
            <pc:docMk/>
            <pc:sldMk cId="1545023783" sldId="359"/>
            <ac:picMk id="3" creationId="{32056CB6-D4EE-47CD-1C72-F0AE555B21AB}"/>
          </ac:picMkLst>
        </pc:picChg>
        <pc:picChg chg="del">
          <ac:chgData name="Fabio Orfali" userId="S::fabioo1@insper.edu.br::3730b7a9-9dee-4645-b6eb-7377d594d9d3" providerId="AD" clId="Web-{7647F312-BCE9-6102-B19F-46BA45C6DBBA}" dt="2024-08-13T02:15:05.537" v="200"/>
          <ac:picMkLst>
            <pc:docMk/>
            <pc:sldMk cId="1545023783" sldId="359"/>
            <ac:picMk id="4" creationId="{71C285CF-32D8-CA79-53E0-DFF910789A46}"/>
          </ac:picMkLst>
        </pc:picChg>
        <pc:picChg chg="del">
          <ac:chgData name="Fabio Orfali" userId="S::fabioo1@insper.edu.br::3730b7a9-9dee-4645-b6eb-7377d594d9d3" providerId="AD" clId="Web-{7647F312-BCE9-6102-B19F-46BA45C6DBBA}" dt="2024-08-13T02:15:26.162" v="205"/>
          <ac:picMkLst>
            <pc:docMk/>
            <pc:sldMk cId="1545023783" sldId="359"/>
            <ac:picMk id="5" creationId="{8B3170A4-584D-C09C-9916-F13C430996F8}"/>
          </ac:picMkLst>
        </pc:picChg>
        <pc:picChg chg="add del mod">
          <ac:chgData name="Fabio Orfali" userId="S::fabioo1@insper.edu.br::3730b7a9-9dee-4645-b6eb-7377d594d9d3" providerId="AD" clId="Web-{7647F312-BCE9-6102-B19F-46BA45C6DBBA}" dt="2024-08-13T02:19:25.873" v="211"/>
          <ac:picMkLst>
            <pc:docMk/>
            <pc:sldMk cId="1545023783" sldId="359"/>
            <ac:picMk id="6" creationId="{514BFA4A-A098-424C-D964-67D2BAD3E302}"/>
          </ac:picMkLst>
        </pc:picChg>
        <pc:picChg chg="add del mod">
          <ac:chgData name="Fabio Orfali" userId="S::fabioo1@insper.edu.br::3730b7a9-9dee-4645-b6eb-7377d594d9d3" providerId="AD" clId="Web-{7647F312-BCE9-6102-B19F-46BA45C6DBBA}" dt="2024-08-13T02:19:32.671" v="213"/>
          <ac:picMkLst>
            <pc:docMk/>
            <pc:sldMk cId="1545023783" sldId="359"/>
            <ac:picMk id="7" creationId="{2EA24832-7E60-5BC9-EC99-5FD29B114E15}"/>
          </ac:picMkLst>
        </pc:picChg>
        <pc:picChg chg="add mod">
          <ac:chgData name="Fabio Orfali" userId="S::fabioo1@insper.edu.br::3730b7a9-9dee-4645-b6eb-7377d594d9d3" providerId="AD" clId="Web-{7647F312-BCE9-6102-B19F-46BA45C6DBBA}" dt="2024-08-13T02:23:00.603" v="300" actId="1076"/>
          <ac:picMkLst>
            <pc:docMk/>
            <pc:sldMk cId="1545023783" sldId="359"/>
            <ac:picMk id="10" creationId="{09E620DF-210B-3FE3-ECD6-2DE85F0A60E8}"/>
          </ac:picMkLst>
        </pc:picChg>
        <pc:picChg chg="add mod">
          <ac:chgData name="Fabio Orfali" userId="S::fabioo1@insper.edu.br::3730b7a9-9dee-4645-b6eb-7377d594d9d3" providerId="AD" clId="Web-{7647F312-BCE9-6102-B19F-46BA45C6DBBA}" dt="2024-08-13T02:24:55.497" v="304" actId="1076"/>
          <ac:picMkLst>
            <pc:docMk/>
            <pc:sldMk cId="1545023783" sldId="359"/>
            <ac:picMk id="11" creationId="{74D62C36-ADFF-4685-5571-EF620E2F172F}"/>
          </ac:picMkLst>
        </pc:picChg>
        <pc:cxnChg chg="del">
          <ac:chgData name="Fabio Orfali" userId="S::fabioo1@insper.edu.br::3730b7a9-9dee-4645-b6eb-7377d594d9d3" providerId="AD" clId="Web-{7647F312-BCE9-6102-B19F-46BA45C6DBBA}" dt="2024-08-13T02:15:07.756" v="201"/>
          <ac:cxnSpMkLst>
            <pc:docMk/>
            <pc:sldMk cId="1545023783" sldId="359"/>
            <ac:cxnSpMk id="2" creationId="{6DD26E08-899E-F32E-23F6-5A1554A5595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https://media.comicbook.com/2019/05/toy-story-andy-changes-1169400.jpeg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https://wl-incrivel.cf.tsp.li/resize/1200x630/jpg/bea/229/6a7a6e550e9792abe4f96508ae.jpg</a:t>
            </a:r>
            <a:endParaRPr/>
          </a:p>
        </p:txBody>
      </p:sp>
      <p:sp>
        <p:nvSpPr>
          <p:cNvPr id="287" name="Google Shape;28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9abbad14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e9abbad14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e9abbad145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e9592b1b2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e9592b1b2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ge9592b1b2e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319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e9592b1b2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e9592b1b2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ge9592b1b2e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685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e9592b1b2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e9592b1b2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ge9592b1b2e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55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e9c17610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e9c17610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Kahoot Computação Gráfica 1.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e9592b1b2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e9592b1b2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ge9592b1b2e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11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e9592b1b2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e9592b1b2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ge9592b1b2e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231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e9592b1b2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e9592b1b2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ge9592b1b2e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4918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eb387e7a89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b387e7a89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3074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60375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1499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c1cb07a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ec1cb07a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ec1cb07a9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c1cb07a9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ec1cb07a9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ec1cb07a92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c1cb07a9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ec1cb07a9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ec1cb07a92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https://techterms.com/img/lg/rendering_1251.jpg</a:t>
            </a:r>
            <a:endParaRPr dirty="0"/>
          </a:p>
        </p:txBody>
      </p:sp>
      <p:sp>
        <p:nvSpPr>
          <p:cNvPr id="113" name="Google Shape;11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c1cb07a9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ec1cb07a9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ec1cb07a92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c1cb07a9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ec1cb07a9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ec1cb07a92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c1cb07a9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c1cb07a9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ec1cb07a92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eb387e7a89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b387e7a89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1823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eb387e7a89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b387e7a89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09623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https://www.postud.io/blog/spider-verse-breakdown/</a:t>
            </a:r>
          </a:p>
        </p:txBody>
      </p:sp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1107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23029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e70c122e3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e70c122e3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e70c122e35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A-Buffer (Maya)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One common approach is to compute the global illumination of a scene and store that information with the geometry, i.e., radiosity</a:t>
            </a:r>
            <a:endParaRPr/>
          </a:p>
        </p:txBody>
      </p:sp>
      <p:sp>
        <p:nvSpPr>
          <p:cNvPr id="257" name="Google Shape;25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63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65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4" name="Google Shape;624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80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81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e70c122e3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e70c122e3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e70c122e35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46779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e8f1db8e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e8f1db8e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ge8f1db8e9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83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e6e0191270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e6e0191270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https://media.comicbook.com/2019/05/toy-story-andy-changes-1169400.jpeg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https://wl-incrivel.cf.tsp.li/resize/1200x630/jpg/bea/229/6a7a6e550e9792abe4f96508ae.jpg</a:t>
            </a:r>
            <a:endParaRPr/>
          </a:p>
        </p:txBody>
      </p:sp>
      <p:sp>
        <p:nvSpPr>
          <p:cNvPr id="278" name="Google Shape;27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14400" y="1206500"/>
            <a:ext cx="7772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914400" y="1206500"/>
            <a:ext cx="374904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933950" y="1206500"/>
            <a:ext cx="374904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.com/pixars-animation-evolved-toy-story-2019-6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details/jogos-digitais-1/778c08a2-54b9-407e-8db8-bac20756b82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1/best-3d-rendering-softwar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4EgbgTm0Bg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hyperlink" Target="https://eater.net/quaternions" TargetMode="External"/><Relationship Id="rId4" Type="http://schemas.openxmlformats.org/officeDocument/2006/relationships/hyperlink" Target="https://www.youtube.com/watch?v=zjMuIxRvygQ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US"/>
              <a:t>Computação Gráfica</a:t>
            </a:r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en-US"/>
              <a:t>Aula 3: Renderização e Supersampling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US"/>
              <a:t>Pixar</a:t>
            </a:r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US" dirty="0"/>
              <a:t>In order to render "Toy Story," the animators had </a:t>
            </a:r>
            <a:r>
              <a:rPr lang="en-US" b="1" dirty="0"/>
              <a:t>117 computers running 24 hours a day</a:t>
            </a:r>
            <a:r>
              <a:rPr lang="en-US" dirty="0"/>
              <a:t>. </a:t>
            </a:r>
            <a:r>
              <a:rPr lang="en-US" b="1" dirty="0"/>
              <a:t>Each individual frame could take from 45 minutes to 30 hours to render</a:t>
            </a:r>
            <a:r>
              <a:rPr lang="en-US" dirty="0"/>
              <a:t>, depending on how complex. There were a total of 114,240 frames to render. Throughout the movie, there are over 77 minutes of animation spread across 1,561 shots. They had to invent a new software, called </a:t>
            </a:r>
            <a:r>
              <a:rPr lang="en-US" dirty="0" err="1"/>
              <a:t>Renderman</a:t>
            </a:r>
            <a:r>
              <a:rPr lang="en-US" dirty="0"/>
              <a:t>, to handle all this footage.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US" dirty="0"/>
              <a:t>According to producer Jonas Rivera, if they had to do that today, they could render "Toy Story" faster than you could watch the entire movie. However, </a:t>
            </a:r>
            <a:r>
              <a:rPr lang="en-US" b="1" dirty="0"/>
              <a:t>the complexity of "Toy Story 4" means it can take 60 to 160 hours to render one frame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91" name="Google Shape;291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92" name="Google Shape;292;p25"/>
          <p:cNvSpPr/>
          <p:nvPr/>
        </p:nvSpPr>
        <p:spPr>
          <a:xfrm>
            <a:off x="2157395" y="5304148"/>
            <a:ext cx="6226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https://www.insider.com/pixars-animation-evolved-toy-story-2019-6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Toy Story 3: The Game</a:t>
            </a:r>
            <a:endParaRPr/>
          </a:p>
        </p:txBody>
      </p:sp>
      <p:sp>
        <p:nvSpPr>
          <p:cNvPr id="299" name="Google Shape;299;p26"/>
          <p:cNvSpPr txBox="1">
            <a:spLocks noGrp="1"/>
          </p:cNvSpPr>
          <p:nvPr>
            <p:ph type="body" idx="1"/>
          </p:nvPr>
        </p:nvSpPr>
        <p:spPr>
          <a:xfrm>
            <a:off x="271425" y="838975"/>
            <a:ext cx="3709800" cy="90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Taxa de quadros/segundo?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FPS (Frames per second)</a:t>
            </a:r>
            <a:endParaRPr/>
          </a:p>
        </p:txBody>
      </p:sp>
      <p:sp>
        <p:nvSpPr>
          <p:cNvPr id="300" name="Google Shape;300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01" name="Google Shape;3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8275" y="838975"/>
            <a:ext cx="4642775" cy="267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6"/>
          <p:cNvPicPr preferRelativeResize="0"/>
          <p:nvPr/>
        </p:nvPicPr>
        <p:blipFill rotWithShape="1">
          <a:blip r:embed="rId4">
            <a:alphaModFix/>
          </a:blip>
          <a:srcRect l="20149" t="8577" r="20340" b="8068"/>
          <a:stretch/>
        </p:blipFill>
        <p:spPr>
          <a:xfrm>
            <a:off x="7166750" y="595650"/>
            <a:ext cx="1345625" cy="18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6"/>
          <p:cNvSpPr txBox="1"/>
          <p:nvPr/>
        </p:nvSpPr>
        <p:spPr>
          <a:xfrm>
            <a:off x="331748" y="1655575"/>
            <a:ext cx="37098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-152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500"/>
              <a:buChar char="●"/>
            </a:pPr>
            <a:r>
              <a:rPr lang="en-US" sz="1500">
                <a:solidFill>
                  <a:srgbClr val="757575"/>
                </a:solidFill>
                <a:highlight>
                  <a:srgbClr val="FFFFFF"/>
                </a:highlight>
              </a:rPr>
              <a:t>abaixo de 20: Impraticável.</a:t>
            </a:r>
            <a:endParaRPr sz="1500">
              <a:solidFill>
                <a:srgbClr val="757575"/>
              </a:solidFill>
              <a:highlight>
                <a:srgbClr val="FFFFFF"/>
              </a:highlight>
            </a:endParaRPr>
          </a:p>
          <a:p>
            <a:pPr marL="114300" lvl="0" indent="-152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500"/>
              <a:buChar char="●"/>
            </a:pPr>
            <a:r>
              <a:rPr lang="en-US" sz="1500">
                <a:solidFill>
                  <a:srgbClr val="757575"/>
                </a:solidFill>
                <a:highlight>
                  <a:srgbClr val="FFFFFF"/>
                </a:highlight>
              </a:rPr>
              <a:t>20-30: percepção de descontinuidade.</a:t>
            </a:r>
            <a:endParaRPr sz="1500">
              <a:solidFill>
                <a:srgbClr val="757575"/>
              </a:solidFill>
              <a:highlight>
                <a:srgbClr val="FFFFFF"/>
              </a:highlight>
            </a:endParaRPr>
          </a:p>
          <a:p>
            <a:pPr marL="114300" lvl="0" indent="-152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500"/>
              <a:buChar char="●"/>
            </a:pPr>
            <a:r>
              <a:rPr lang="en-US" sz="1500">
                <a:solidFill>
                  <a:srgbClr val="757575"/>
                </a:solidFill>
                <a:highlight>
                  <a:srgbClr val="FFFFFF"/>
                </a:highlight>
              </a:rPr>
              <a:t>30-45: aceitável, mas ainda perceptível.</a:t>
            </a:r>
            <a:endParaRPr sz="1500">
              <a:solidFill>
                <a:srgbClr val="757575"/>
              </a:solidFill>
              <a:highlight>
                <a:srgbClr val="FFFFFF"/>
              </a:highlight>
            </a:endParaRPr>
          </a:p>
          <a:p>
            <a:pPr marL="114300" lvl="0" indent="-152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500"/>
              <a:buChar char="●"/>
            </a:pPr>
            <a:r>
              <a:rPr lang="en-US" sz="1500">
                <a:solidFill>
                  <a:srgbClr val="757575"/>
                </a:solidFill>
                <a:highlight>
                  <a:srgbClr val="FFFFFF"/>
                </a:highlight>
              </a:rPr>
              <a:t>45-60: suave e aceito como ideal</a:t>
            </a:r>
            <a:endParaRPr sz="1500">
              <a:solidFill>
                <a:srgbClr val="757575"/>
              </a:solidFill>
              <a:highlight>
                <a:srgbClr val="FFFFFF"/>
              </a:highlight>
            </a:endParaRPr>
          </a:p>
          <a:p>
            <a:pPr marL="114300" lvl="0" indent="-152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500"/>
              <a:buChar char="●"/>
            </a:pPr>
            <a:r>
              <a:rPr lang="en-US" sz="1500">
                <a:solidFill>
                  <a:srgbClr val="757575"/>
                </a:solidFill>
                <a:highlight>
                  <a:srgbClr val="FFFFFF"/>
                </a:highlight>
              </a:rPr>
              <a:t>+60: animações parecem naturais.</a:t>
            </a:r>
            <a:endParaRPr sz="1500">
              <a:solidFill>
                <a:srgbClr val="757575"/>
              </a:solidFill>
              <a:highlight>
                <a:srgbClr val="FFFFFF"/>
              </a:highlight>
            </a:endParaRPr>
          </a:p>
        </p:txBody>
      </p:sp>
      <p:sp>
        <p:nvSpPr>
          <p:cNvPr id="304" name="Google Shape;304;p26"/>
          <p:cNvSpPr txBox="1">
            <a:spLocks noGrp="1"/>
          </p:cNvSpPr>
          <p:nvPr>
            <p:ph type="body" idx="1"/>
          </p:nvPr>
        </p:nvSpPr>
        <p:spPr>
          <a:xfrm>
            <a:off x="271425" y="3691350"/>
            <a:ext cx="7034400" cy="90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Quanto tempo para produzir o quadro?</a:t>
            </a:r>
            <a:endParaRPr/>
          </a:p>
        </p:txBody>
      </p:sp>
      <p:pic>
        <p:nvPicPr>
          <p:cNvPr id="305" name="Google Shape;305;p26" descr="{&quot;backgroundColorModified&quot;:null,&quot;code&quot;:&quot;$$T\\,=\\,\\frac{1}{f}$$&quot;,&quot;backgroundColor&quot;:&quot;#FFFFFF&quot;,&quot;type&quot;:&quot;$$&quot;,&quot;id&quot;:&quot;1&quot;,&quot;aid&quot;:null,&quot;font&quot;:{&quot;family&quot;:&quot;Arial&quot;,&quot;color&quot;:&quot;#000000&quot;,&quot;size&quot;:12},&quot;ts&quot;:1629121810233,&quot;cs&quot;:&quot;7kZBBH3vWPLGyzsSKbAlkA==&quot;,&quot;size&quot;:{&quot;width&quot;:60.5,&quot;height&quot;:42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900" y="4350300"/>
            <a:ext cx="1075150" cy="74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6"/>
          <p:cNvSpPr txBox="1"/>
          <p:nvPr/>
        </p:nvSpPr>
        <p:spPr>
          <a:xfrm>
            <a:off x="2443373" y="4192488"/>
            <a:ext cx="37098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500"/>
              <a:buChar char="●"/>
            </a:pPr>
            <a:r>
              <a:rPr lang="en-US" sz="1500">
                <a:solidFill>
                  <a:srgbClr val="757575"/>
                </a:solidFill>
                <a:highlight>
                  <a:srgbClr val="FFFFFF"/>
                </a:highlight>
              </a:rPr>
              <a:t>20: 0,05 segundos</a:t>
            </a:r>
            <a:endParaRPr sz="1500">
              <a:solidFill>
                <a:srgbClr val="757575"/>
              </a:solidFill>
              <a:highlight>
                <a:srgbClr val="FFFFFF"/>
              </a:highlight>
            </a:endParaRPr>
          </a:p>
          <a:p>
            <a:pPr marL="114300" lvl="0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500"/>
              <a:buChar char="●"/>
            </a:pPr>
            <a:r>
              <a:rPr lang="en-US" sz="1500">
                <a:solidFill>
                  <a:srgbClr val="757575"/>
                </a:solidFill>
                <a:highlight>
                  <a:srgbClr val="FFFFFF"/>
                </a:highlight>
              </a:rPr>
              <a:t>40: 0,025 segundo</a:t>
            </a:r>
            <a:endParaRPr sz="1500">
              <a:solidFill>
                <a:srgbClr val="757575"/>
              </a:solidFill>
              <a:highlight>
                <a:srgbClr val="FFFFFF"/>
              </a:highlight>
            </a:endParaRPr>
          </a:p>
          <a:p>
            <a:pPr marL="114300" lvl="0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500"/>
              <a:buChar char="●"/>
            </a:pPr>
            <a:r>
              <a:rPr lang="en-US" sz="1500">
                <a:solidFill>
                  <a:srgbClr val="757575"/>
                </a:solidFill>
                <a:highlight>
                  <a:srgbClr val="FFFFFF"/>
                </a:highlight>
              </a:rPr>
              <a:t>60: ~0,016 segundos</a:t>
            </a:r>
            <a:endParaRPr sz="1500">
              <a:solidFill>
                <a:srgbClr val="757575"/>
              </a:solidFill>
              <a:highlight>
                <a:srgbClr val="FFFFFF"/>
              </a:highlight>
            </a:endParaRPr>
          </a:p>
          <a:p>
            <a:pPr marL="114300" lvl="0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500"/>
              <a:buChar char="●"/>
            </a:pPr>
            <a:r>
              <a:rPr lang="en-US" sz="1500">
                <a:solidFill>
                  <a:srgbClr val="757575"/>
                </a:solidFill>
                <a:highlight>
                  <a:srgbClr val="FFFFFF"/>
                </a:highlight>
              </a:rPr>
              <a:t>120: ~0,0083 segundos</a:t>
            </a:r>
            <a:endParaRPr sz="1500">
              <a:solidFill>
                <a:srgbClr val="757575"/>
              </a:solidFill>
              <a:highlight>
                <a:srgbClr val="FFFFFF"/>
              </a:highlight>
            </a:endParaRPr>
          </a:p>
        </p:txBody>
      </p:sp>
      <p:sp>
        <p:nvSpPr>
          <p:cNvPr id="307" name="Google Shape;307;p26"/>
          <p:cNvSpPr txBox="1"/>
          <p:nvPr/>
        </p:nvSpPr>
        <p:spPr>
          <a:xfrm>
            <a:off x="4991175" y="50057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* sem contar outros atrasos que acontecem em qualquer sistema.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Cubo</a:t>
            </a:r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Podemos definir e manipular um cubo pelos seus vértices.</a:t>
            </a:r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pic>
        <p:nvPicPr>
          <p:cNvPr id="93" name="Google Shape;9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4149" y="1628375"/>
            <a:ext cx="4655700" cy="37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Desenhar um pessoa por cubos</a:t>
            </a:r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Podemos esboçar um personagem humanóide por cubos.</a:t>
            </a:r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pic>
        <p:nvPicPr>
          <p:cNvPr id="101" name="Google Shape;10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5690" y="1378952"/>
            <a:ext cx="3992619" cy="4222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Criando um exército de robôs</a:t>
            </a:r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body" idx="1"/>
          </p:nvPr>
        </p:nvSpPr>
        <p:spPr>
          <a:xfrm>
            <a:off x="390548" y="4685122"/>
            <a:ext cx="8428232" cy="65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Transformações descrevem a posição de cada instância.</a:t>
            </a:r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pic>
        <p:nvPicPr>
          <p:cNvPr id="110" name="Google Shape;11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236" y="763400"/>
            <a:ext cx="8397544" cy="352262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/>
          <p:nvPr/>
        </p:nvSpPr>
        <p:spPr>
          <a:xfrm>
            <a:off x="7358600" y="4286025"/>
            <a:ext cx="150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Filme: Eu Robô</a:t>
            </a:r>
            <a:endParaRPr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 pose de um personagem</a:t>
            </a:r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1"/>
          </p:nvPr>
        </p:nvSpPr>
        <p:spPr>
          <a:xfrm>
            <a:off x="390548" y="4685122"/>
            <a:ext cx="8428232" cy="65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As transformações podem descrever as posições relativas de cada parte do corpo do personagem sendo animado.</a:t>
            </a:r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156" y="787268"/>
            <a:ext cx="8037015" cy="357022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7188450" y="4357500"/>
            <a:ext cx="155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Filme: Eu Robô</a:t>
            </a:r>
            <a:endParaRPr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Por que estudar Transformações ?</a:t>
            </a:r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Modelagem</a:t>
            </a:r>
            <a:endParaRPr/>
          </a:p>
          <a:p>
            <a:pPr marL="198900" lvl="0" indent="-198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Definir formas geométricas em coordenadas convenientes</a:t>
            </a:r>
            <a:endParaRPr/>
          </a:p>
          <a:p>
            <a:pPr marL="198900" lvl="0" indent="-198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Possibilitar várias cópias do mesmo objeto</a:t>
            </a:r>
            <a:endParaRPr/>
          </a:p>
          <a:p>
            <a:pPr marL="198900" lvl="0" indent="-198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Representar com eficiência hierarquia de objetos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Visualização</a:t>
            </a:r>
            <a:endParaRPr/>
          </a:p>
          <a:p>
            <a:pPr marL="198900" lvl="0" indent="-198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Levar coordenadas do mundo para as coordenadas da câmera</a:t>
            </a:r>
            <a:endParaRPr/>
          </a:p>
          <a:p>
            <a:pPr marL="198900" lvl="0" indent="-198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Projeções ortográficas e perspectivas</a:t>
            </a:r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Transformações</a:t>
            </a: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90548" y="838984"/>
            <a:ext cx="1811100" cy="55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Rotação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pic>
        <p:nvPicPr>
          <p:cNvPr id="6" name="Picture 5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2EFEC79A-0BAE-496B-DA7E-C0D6E5D3A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53" y="2363964"/>
            <a:ext cx="1899783" cy="18997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19BA84-516C-9959-1732-54CDCE9C1A57}"/>
              </a:ext>
            </a:extLst>
          </p:cNvPr>
          <p:cNvGrpSpPr/>
          <p:nvPr/>
        </p:nvGrpSpPr>
        <p:grpSpPr>
          <a:xfrm>
            <a:off x="3969691" y="2363963"/>
            <a:ext cx="3799566" cy="3799566"/>
            <a:chOff x="3969691" y="2363963"/>
            <a:chExt cx="3799566" cy="3799566"/>
          </a:xfrm>
        </p:grpSpPr>
        <p:pic>
          <p:nvPicPr>
            <p:cNvPr id="7" name="Picture 6" descr="A glass with a candle in it&#10;&#10;Description automatically generated with low confidence">
              <a:extLst>
                <a:ext uri="{FF2B5EF4-FFF2-40B4-BE49-F238E27FC236}">
                  <a16:creationId xmlns:a16="http://schemas.microsoft.com/office/drawing/2014/main" id="{F1860032-FC8C-D3E3-5378-F801C8D2D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9474" y="2363963"/>
              <a:ext cx="1899783" cy="18997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DE899A-5491-8A1C-4268-D93D954F03B1}"/>
                </a:ext>
              </a:extLst>
            </p:cNvPr>
            <p:cNvSpPr/>
            <p:nvPr/>
          </p:nvSpPr>
          <p:spPr>
            <a:xfrm>
              <a:off x="3969691" y="4263746"/>
              <a:ext cx="1899783" cy="18997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8091F2-C52B-B96B-AEAF-2797CC5E1184}"/>
              </a:ext>
            </a:extLst>
          </p:cNvPr>
          <p:cNvGrpSpPr/>
          <p:nvPr/>
        </p:nvGrpSpPr>
        <p:grpSpPr>
          <a:xfrm>
            <a:off x="678730" y="1690216"/>
            <a:ext cx="2988297" cy="2823017"/>
            <a:chOff x="678730" y="1690216"/>
            <a:chExt cx="2988297" cy="282301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6D8364-C597-09A9-3BAE-1F514BFCC516}"/>
                </a:ext>
              </a:extLst>
            </p:cNvPr>
            <p:cNvCxnSpPr/>
            <p:nvPr/>
          </p:nvCxnSpPr>
          <p:spPr>
            <a:xfrm>
              <a:off x="678730" y="4263747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673A45F-4A02-43CB-2BAB-37727B83F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953" y="1690216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CC4854F-6154-5ACE-8391-CCABE5C149AD}"/>
              </a:ext>
            </a:extLst>
          </p:cNvPr>
          <p:cNvSpPr txBox="1"/>
          <p:nvPr/>
        </p:nvSpPr>
        <p:spPr>
          <a:xfrm>
            <a:off x="5814917" y="4581355"/>
            <a:ext cx="2008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/>
              <a:t>Rotação de  45º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56BDEB-682F-323B-5566-EAA732B38D0F}"/>
              </a:ext>
            </a:extLst>
          </p:cNvPr>
          <p:cNvGrpSpPr/>
          <p:nvPr/>
        </p:nvGrpSpPr>
        <p:grpSpPr>
          <a:xfrm rot="18904839">
            <a:off x="5197039" y="1691748"/>
            <a:ext cx="2298543" cy="2845142"/>
            <a:chOff x="5869474" y="2363963"/>
            <a:chExt cx="2298543" cy="28451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D07DED-2185-EBF8-D680-A26B80AD280C}"/>
                </a:ext>
              </a:extLst>
            </p:cNvPr>
            <p:cNvSpPr/>
            <p:nvPr/>
          </p:nvSpPr>
          <p:spPr>
            <a:xfrm rot="2695161">
              <a:off x="6268234" y="3309322"/>
              <a:ext cx="1899783" cy="1899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Picture 15" descr="A glass with a candle in it&#10;&#10;Description automatically generated with low confidence">
              <a:extLst>
                <a:ext uri="{FF2B5EF4-FFF2-40B4-BE49-F238E27FC236}">
                  <a16:creationId xmlns:a16="http://schemas.microsoft.com/office/drawing/2014/main" id="{C26583C1-5493-0C6B-8445-5724149A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9474" y="2363963"/>
              <a:ext cx="1899783" cy="189978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25C6A43-A56D-09F5-3BB1-724259D6E933}"/>
              </a:ext>
            </a:extLst>
          </p:cNvPr>
          <p:cNvGrpSpPr/>
          <p:nvPr/>
        </p:nvGrpSpPr>
        <p:grpSpPr>
          <a:xfrm>
            <a:off x="5524075" y="1690215"/>
            <a:ext cx="2988297" cy="2823017"/>
            <a:chOff x="5524075" y="1690215"/>
            <a:chExt cx="2988297" cy="282301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81C1D8B6-493C-381C-CDB3-DEA774C6D73E}"/>
                </a:ext>
              </a:extLst>
            </p:cNvPr>
            <p:cNvCxnSpPr/>
            <p:nvPr/>
          </p:nvCxnSpPr>
          <p:spPr>
            <a:xfrm>
              <a:off x="5524075" y="4263746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67ED3C0-23F6-ACBD-DACA-1830BA703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7298" y="1690215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97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Transformações</a:t>
            </a: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90548" y="838984"/>
            <a:ext cx="1811100" cy="55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Translação</a:t>
            </a:r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pic>
        <p:nvPicPr>
          <p:cNvPr id="6" name="Picture 5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2EFEC79A-0BAE-496B-DA7E-C0D6E5D3A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53" y="2363964"/>
            <a:ext cx="1899783" cy="18997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19BA84-516C-9959-1732-54CDCE9C1A57}"/>
              </a:ext>
            </a:extLst>
          </p:cNvPr>
          <p:cNvGrpSpPr/>
          <p:nvPr/>
        </p:nvGrpSpPr>
        <p:grpSpPr>
          <a:xfrm>
            <a:off x="3969691" y="2363963"/>
            <a:ext cx="3799566" cy="3799566"/>
            <a:chOff x="3969691" y="2363963"/>
            <a:chExt cx="3799566" cy="3799566"/>
          </a:xfrm>
        </p:grpSpPr>
        <p:pic>
          <p:nvPicPr>
            <p:cNvPr id="7" name="Picture 6" descr="A glass with a candle in it&#10;&#10;Description automatically generated with low confidence">
              <a:extLst>
                <a:ext uri="{FF2B5EF4-FFF2-40B4-BE49-F238E27FC236}">
                  <a16:creationId xmlns:a16="http://schemas.microsoft.com/office/drawing/2014/main" id="{F1860032-FC8C-D3E3-5378-F801C8D2D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9474" y="2363963"/>
              <a:ext cx="1899783" cy="18997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DE899A-5491-8A1C-4268-D93D954F03B1}"/>
                </a:ext>
              </a:extLst>
            </p:cNvPr>
            <p:cNvSpPr/>
            <p:nvPr/>
          </p:nvSpPr>
          <p:spPr>
            <a:xfrm>
              <a:off x="3969691" y="4263746"/>
              <a:ext cx="1899783" cy="18997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8091F2-C52B-B96B-AEAF-2797CC5E1184}"/>
              </a:ext>
            </a:extLst>
          </p:cNvPr>
          <p:cNvGrpSpPr/>
          <p:nvPr/>
        </p:nvGrpSpPr>
        <p:grpSpPr>
          <a:xfrm>
            <a:off x="678730" y="1690216"/>
            <a:ext cx="2988297" cy="2823017"/>
            <a:chOff x="678730" y="1690216"/>
            <a:chExt cx="2988297" cy="282301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6D8364-C597-09A9-3BAE-1F514BFCC516}"/>
                </a:ext>
              </a:extLst>
            </p:cNvPr>
            <p:cNvCxnSpPr/>
            <p:nvPr/>
          </p:nvCxnSpPr>
          <p:spPr>
            <a:xfrm>
              <a:off x="678730" y="4263747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673A45F-4A02-43CB-2BAB-37727B83F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953" y="1690216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CC4854F-6154-5ACE-8391-CCABE5C149AD}"/>
              </a:ext>
            </a:extLst>
          </p:cNvPr>
          <p:cNvSpPr txBox="1"/>
          <p:nvPr/>
        </p:nvSpPr>
        <p:spPr>
          <a:xfrm>
            <a:off x="5814917" y="4581355"/>
            <a:ext cx="2008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/>
              <a:t>Translação (1,1)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5C6A43-A56D-09F5-3BB1-724259D6E933}"/>
              </a:ext>
            </a:extLst>
          </p:cNvPr>
          <p:cNvGrpSpPr/>
          <p:nvPr/>
        </p:nvGrpSpPr>
        <p:grpSpPr>
          <a:xfrm>
            <a:off x="5524075" y="1690215"/>
            <a:ext cx="2988297" cy="2823017"/>
            <a:chOff x="5524075" y="1690215"/>
            <a:chExt cx="2988297" cy="282301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81C1D8B6-493C-381C-CDB3-DEA774C6D73E}"/>
                </a:ext>
              </a:extLst>
            </p:cNvPr>
            <p:cNvCxnSpPr/>
            <p:nvPr/>
          </p:nvCxnSpPr>
          <p:spPr>
            <a:xfrm>
              <a:off x="5524075" y="4263746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67ED3C0-23F6-ACBD-DACA-1830BA703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7298" y="1690215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323956-EE87-21A9-7816-392AE1A6FA07}"/>
              </a:ext>
            </a:extLst>
          </p:cNvPr>
          <p:cNvGrpSpPr/>
          <p:nvPr/>
        </p:nvGrpSpPr>
        <p:grpSpPr>
          <a:xfrm>
            <a:off x="5903183" y="1849055"/>
            <a:ext cx="2422679" cy="2397490"/>
            <a:chOff x="5910617" y="1841621"/>
            <a:chExt cx="2422679" cy="239749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819F16-FB9A-FEF3-84D4-502E21BCCF73}"/>
                </a:ext>
              </a:extLst>
            </p:cNvPr>
            <p:cNvSpPr/>
            <p:nvPr/>
          </p:nvSpPr>
          <p:spPr>
            <a:xfrm>
              <a:off x="5910617" y="2339328"/>
              <a:ext cx="1899783" cy="1899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Picture 13" descr="A glass with a candle in it&#10;&#10;Description automatically generated with low confidence">
              <a:extLst>
                <a:ext uri="{FF2B5EF4-FFF2-40B4-BE49-F238E27FC236}">
                  <a16:creationId xmlns:a16="http://schemas.microsoft.com/office/drawing/2014/main" id="{443B1451-535F-2A17-3B2E-EE49CD0D8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513" y="1841621"/>
              <a:ext cx="1899783" cy="1899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536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06094 -0.0902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4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Transformações</a:t>
            </a: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90548" y="838984"/>
            <a:ext cx="1811100" cy="55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Reflexão</a:t>
            </a:r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pic>
        <p:nvPicPr>
          <p:cNvPr id="6" name="Picture 5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2EFEC79A-0BAE-496B-DA7E-C0D6E5D3A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53" y="2363964"/>
            <a:ext cx="1899783" cy="1899783"/>
          </a:xfrm>
          <a:prstGeom prst="rect">
            <a:avLst/>
          </a:prstGeom>
        </p:spPr>
      </p:pic>
      <p:pic>
        <p:nvPicPr>
          <p:cNvPr id="7" name="Picture 6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F1860032-FC8C-D3E3-5378-F801C8D2D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90205" y="2354536"/>
            <a:ext cx="1899782" cy="18997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8091F2-C52B-B96B-AEAF-2797CC5E1184}"/>
              </a:ext>
            </a:extLst>
          </p:cNvPr>
          <p:cNvGrpSpPr/>
          <p:nvPr/>
        </p:nvGrpSpPr>
        <p:grpSpPr>
          <a:xfrm>
            <a:off x="678730" y="1690216"/>
            <a:ext cx="2988297" cy="2823017"/>
            <a:chOff x="678730" y="1690216"/>
            <a:chExt cx="2988297" cy="282301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6D8364-C597-09A9-3BAE-1F514BFCC516}"/>
                </a:ext>
              </a:extLst>
            </p:cNvPr>
            <p:cNvCxnSpPr/>
            <p:nvPr/>
          </p:nvCxnSpPr>
          <p:spPr>
            <a:xfrm>
              <a:off x="678730" y="4263747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673A45F-4A02-43CB-2BAB-37727B83F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953" y="1690216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CC4854F-6154-5ACE-8391-CCABE5C149AD}"/>
              </a:ext>
            </a:extLst>
          </p:cNvPr>
          <p:cNvSpPr txBox="1"/>
          <p:nvPr/>
        </p:nvSpPr>
        <p:spPr>
          <a:xfrm>
            <a:off x="6135428" y="4581355"/>
            <a:ext cx="2651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/>
              <a:t>Reflexão sobre eixo </a:t>
            </a:r>
            <a:r>
              <a:rPr lang="pt-BR" sz="1800" b="1" dirty="0" err="1"/>
              <a:t>Y</a:t>
            </a:r>
            <a:endParaRPr lang="pt-BR" sz="18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5C6A43-A56D-09F5-3BB1-724259D6E933}"/>
              </a:ext>
            </a:extLst>
          </p:cNvPr>
          <p:cNvGrpSpPr/>
          <p:nvPr/>
        </p:nvGrpSpPr>
        <p:grpSpPr>
          <a:xfrm>
            <a:off x="4062953" y="1690215"/>
            <a:ext cx="4468273" cy="2823017"/>
            <a:chOff x="3742441" y="1690215"/>
            <a:chExt cx="4468273" cy="282301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81C1D8B6-493C-381C-CDB3-DEA774C6D73E}"/>
                </a:ext>
              </a:extLst>
            </p:cNvPr>
            <p:cNvCxnSpPr>
              <a:cxnSpLocks/>
            </p:cNvCxnSpPr>
            <p:nvPr/>
          </p:nvCxnSpPr>
          <p:spPr>
            <a:xfrm>
              <a:off x="3742441" y="4263746"/>
              <a:ext cx="446827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67ED3C0-23F6-ACBD-DACA-1830BA703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7298" y="1690215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" name="Picture 12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4BE3824A-A1BC-75F9-3B97-9E6EE6FC4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61" y="2354536"/>
            <a:ext cx="1899783" cy="18997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F35302-DF68-F871-FF46-3AEEC576973E}"/>
              </a:ext>
            </a:extLst>
          </p:cNvPr>
          <p:cNvSpPr/>
          <p:nvPr/>
        </p:nvSpPr>
        <p:spPr>
          <a:xfrm>
            <a:off x="6213457" y="2345109"/>
            <a:ext cx="1899783" cy="18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82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311700" y="4440056"/>
            <a:ext cx="8520600" cy="6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u="sng">
                <a:solidFill>
                  <a:schemeClr val="hlink"/>
                </a:solidFill>
                <a:hlinkClick r:id="rId3"/>
              </a:rPr>
              <a:t>https://create.kahoot.it/</a:t>
            </a:r>
            <a:r>
              <a:rPr lang="en-US" sz="1600"/>
              <a:t> </a:t>
            </a:r>
            <a:endParaRPr sz="1600"/>
          </a:p>
        </p:txBody>
      </p:sp>
      <p:pic>
        <p:nvPicPr>
          <p:cNvPr id="56" name="Google Shape;5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075" y="1475025"/>
            <a:ext cx="8111226" cy="276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Transformações</a:t>
            </a: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90547" y="838984"/>
            <a:ext cx="3964635" cy="55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Escala Uniforme</a:t>
            </a:r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pic>
        <p:nvPicPr>
          <p:cNvPr id="6" name="Picture 5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2EFEC79A-0BAE-496B-DA7E-C0D6E5D3A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53" y="2363964"/>
            <a:ext cx="1899783" cy="18997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19BA84-516C-9959-1732-54CDCE9C1A57}"/>
              </a:ext>
            </a:extLst>
          </p:cNvPr>
          <p:cNvGrpSpPr/>
          <p:nvPr/>
        </p:nvGrpSpPr>
        <p:grpSpPr>
          <a:xfrm>
            <a:off x="3969691" y="2363963"/>
            <a:ext cx="3799566" cy="3799566"/>
            <a:chOff x="3969691" y="2363963"/>
            <a:chExt cx="3799566" cy="3799566"/>
          </a:xfrm>
        </p:grpSpPr>
        <p:pic>
          <p:nvPicPr>
            <p:cNvPr id="7" name="Picture 6" descr="A glass with a candle in it&#10;&#10;Description automatically generated with low confidence">
              <a:extLst>
                <a:ext uri="{FF2B5EF4-FFF2-40B4-BE49-F238E27FC236}">
                  <a16:creationId xmlns:a16="http://schemas.microsoft.com/office/drawing/2014/main" id="{F1860032-FC8C-D3E3-5378-F801C8D2D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9474" y="2363963"/>
              <a:ext cx="1899783" cy="18997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DE899A-5491-8A1C-4268-D93D954F03B1}"/>
                </a:ext>
              </a:extLst>
            </p:cNvPr>
            <p:cNvSpPr/>
            <p:nvPr/>
          </p:nvSpPr>
          <p:spPr>
            <a:xfrm>
              <a:off x="3969691" y="4263746"/>
              <a:ext cx="1899783" cy="18997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8091F2-C52B-B96B-AEAF-2797CC5E1184}"/>
              </a:ext>
            </a:extLst>
          </p:cNvPr>
          <p:cNvGrpSpPr/>
          <p:nvPr/>
        </p:nvGrpSpPr>
        <p:grpSpPr>
          <a:xfrm>
            <a:off x="678730" y="1690216"/>
            <a:ext cx="2988297" cy="2823017"/>
            <a:chOff x="678730" y="1690216"/>
            <a:chExt cx="2988297" cy="282301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6D8364-C597-09A9-3BAE-1F514BFCC516}"/>
                </a:ext>
              </a:extLst>
            </p:cNvPr>
            <p:cNvCxnSpPr/>
            <p:nvPr/>
          </p:nvCxnSpPr>
          <p:spPr>
            <a:xfrm>
              <a:off x="678730" y="4263747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673A45F-4A02-43CB-2BAB-37727B83F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953" y="1690216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CC4854F-6154-5ACE-8391-CCABE5C149AD}"/>
              </a:ext>
            </a:extLst>
          </p:cNvPr>
          <p:cNvSpPr txBox="1"/>
          <p:nvPr/>
        </p:nvSpPr>
        <p:spPr>
          <a:xfrm>
            <a:off x="5814917" y="4581355"/>
            <a:ext cx="2008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/>
              <a:t>Escala (0.5, 0.5)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5C6A43-A56D-09F5-3BB1-724259D6E933}"/>
              </a:ext>
            </a:extLst>
          </p:cNvPr>
          <p:cNvGrpSpPr/>
          <p:nvPr/>
        </p:nvGrpSpPr>
        <p:grpSpPr>
          <a:xfrm>
            <a:off x="5524075" y="1690215"/>
            <a:ext cx="2988297" cy="2823017"/>
            <a:chOff x="5524075" y="1690215"/>
            <a:chExt cx="2988297" cy="282301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81C1D8B6-493C-381C-CDB3-DEA774C6D73E}"/>
                </a:ext>
              </a:extLst>
            </p:cNvPr>
            <p:cNvCxnSpPr/>
            <p:nvPr/>
          </p:nvCxnSpPr>
          <p:spPr>
            <a:xfrm>
              <a:off x="5524075" y="4263746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67ED3C0-23F6-ACBD-DACA-1830BA703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7298" y="1690215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2AA759-5311-5682-FE08-2BC5ED6AEB92}"/>
              </a:ext>
            </a:extLst>
          </p:cNvPr>
          <p:cNvGrpSpPr/>
          <p:nvPr/>
        </p:nvGrpSpPr>
        <p:grpSpPr>
          <a:xfrm>
            <a:off x="5903183" y="2346762"/>
            <a:ext cx="1899783" cy="1899783"/>
            <a:chOff x="5910617" y="2339328"/>
            <a:chExt cx="1899783" cy="18997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81594A1-0A05-1DF3-DF9B-C7B698485FF0}"/>
                </a:ext>
              </a:extLst>
            </p:cNvPr>
            <p:cNvSpPr/>
            <p:nvPr/>
          </p:nvSpPr>
          <p:spPr>
            <a:xfrm>
              <a:off x="5910617" y="2339328"/>
              <a:ext cx="1899783" cy="1899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Picture 13" descr="A glass with a candle in it&#10;&#10;Description automatically generated with low confidence">
              <a:extLst>
                <a:ext uri="{FF2B5EF4-FFF2-40B4-BE49-F238E27FC236}">
                  <a16:creationId xmlns:a16="http://schemas.microsoft.com/office/drawing/2014/main" id="{6227D390-DBEB-3D22-B50B-6B310336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0617" y="3302891"/>
              <a:ext cx="936219" cy="936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4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Transformações</a:t>
            </a:r>
            <a:endParaRPr dirty="0"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90547" y="838984"/>
            <a:ext cx="3964635" cy="55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Escala Assimétrica</a:t>
            </a:r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pic>
        <p:nvPicPr>
          <p:cNvPr id="6" name="Picture 5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2EFEC79A-0BAE-496B-DA7E-C0D6E5D3A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53" y="2363964"/>
            <a:ext cx="1899783" cy="18997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19BA84-516C-9959-1732-54CDCE9C1A57}"/>
              </a:ext>
            </a:extLst>
          </p:cNvPr>
          <p:cNvGrpSpPr/>
          <p:nvPr/>
        </p:nvGrpSpPr>
        <p:grpSpPr>
          <a:xfrm>
            <a:off x="3969691" y="2363963"/>
            <a:ext cx="3799566" cy="3799566"/>
            <a:chOff x="3969691" y="2363963"/>
            <a:chExt cx="3799566" cy="3799566"/>
          </a:xfrm>
        </p:grpSpPr>
        <p:pic>
          <p:nvPicPr>
            <p:cNvPr id="7" name="Picture 6" descr="A glass with a candle in it&#10;&#10;Description automatically generated with low confidence">
              <a:extLst>
                <a:ext uri="{FF2B5EF4-FFF2-40B4-BE49-F238E27FC236}">
                  <a16:creationId xmlns:a16="http://schemas.microsoft.com/office/drawing/2014/main" id="{F1860032-FC8C-D3E3-5378-F801C8D2D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9474" y="2363963"/>
              <a:ext cx="1899783" cy="18997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DE899A-5491-8A1C-4268-D93D954F03B1}"/>
                </a:ext>
              </a:extLst>
            </p:cNvPr>
            <p:cNvSpPr/>
            <p:nvPr/>
          </p:nvSpPr>
          <p:spPr>
            <a:xfrm>
              <a:off x="3969691" y="4263746"/>
              <a:ext cx="1899783" cy="18997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8091F2-C52B-B96B-AEAF-2797CC5E1184}"/>
              </a:ext>
            </a:extLst>
          </p:cNvPr>
          <p:cNvGrpSpPr/>
          <p:nvPr/>
        </p:nvGrpSpPr>
        <p:grpSpPr>
          <a:xfrm>
            <a:off x="678730" y="1690216"/>
            <a:ext cx="2988297" cy="2823017"/>
            <a:chOff x="678730" y="1690216"/>
            <a:chExt cx="2988297" cy="282301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6D8364-C597-09A9-3BAE-1F514BFCC516}"/>
                </a:ext>
              </a:extLst>
            </p:cNvPr>
            <p:cNvCxnSpPr/>
            <p:nvPr/>
          </p:nvCxnSpPr>
          <p:spPr>
            <a:xfrm>
              <a:off x="678730" y="4263747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673A45F-4A02-43CB-2BAB-37727B83F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953" y="1690216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CC4854F-6154-5ACE-8391-CCABE5C149AD}"/>
              </a:ext>
            </a:extLst>
          </p:cNvPr>
          <p:cNvSpPr txBox="1"/>
          <p:nvPr/>
        </p:nvSpPr>
        <p:spPr>
          <a:xfrm>
            <a:off x="5814917" y="4581355"/>
            <a:ext cx="2008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/>
              <a:t>Escala (0.5, 1.0)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5C6A43-A56D-09F5-3BB1-724259D6E933}"/>
              </a:ext>
            </a:extLst>
          </p:cNvPr>
          <p:cNvGrpSpPr/>
          <p:nvPr/>
        </p:nvGrpSpPr>
        <p:grpSpPr>
          <a:xfrm>
            <a:off x="5524075" y="1690215"/>
            <a:ext cx="2988297" cy="2823017"/>
            <a:chOff x="5524075" y="1690215"/>
            <a:chExt cx="2988297" cy="282301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81C1D8B6-493C-381C-CDB3-DEA774C6D73E}"/>
                </a:ext>
              </a:extLst>
            </p:cNvPr>
            <p:cNvCxnSpPr/>
            <p:nvPr/>
          </p:nvCxnSpPr>
          <p:spPr>
            <a:xfrm>
              <a:off x="5524075" y="4263746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67ED3C0-23F6-ACBD-DACA-1830BA703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7298" y="1690215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6C55D7-8FD4-9B11-D792-491698C9733B}"/>
              </a:ext>
            </a:extLst>
          </p:cNvPr>
          <p:cNvGrpSpPr/>
          <p:nvPr/>
        </p:nvGrpSpPr>
        <p:grpSpPr>
          <a:xfrm>
            <a:off x="5903183" y="2346762"/>
            <a:ext cx="1899783" cy="1899783"/>
            <a:chOff x="5910617" y="2339328"/>
            <a:chExt cx="1899783" cy="18997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4BC291-DC1C-2B95-1771-7B6672AD855F}"/>
                </a:ext>
              </a:extLst>
            </p:cNvPr>
            <p:cNvSpPr/>
            <p:nvPr/>
          </p:nvSpPr>
          <p:spPr>
            <a:xfrm>
              <a:off x="5910617" y="2339328"/>
              <a:ext cx="1899783" cy="1899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Picture 13" descr="A glass with a candle in it&#10;&#10;Description automatically generated with low confidence">
              <a:extLst>
                <a:ext uri="{FF2B5EF4-FFF2-40B4-BE49-F238E27FC236}">
                  <a16:creationId xmlns:a16="http://schemas.microsoft.com/office/drawing/2014/main" id="{CCFF9AFA-F68F-1239-D538-84FA37FE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0617" y="2356528"/>
              <a:ext cx="936219" cy="1882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82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2CE04ABA-56E1-E110-8BA6-02F230059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474" y="2363963"/>
            <a:ext cx="1899783" cy="1899783"/>
          </a:xfrm>
          <a:prstGeom prst="rect">
            <a:avLst/>
          </a:prstGeom>
        </p:spPr>
      </p:pic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Transformações</a:t>
            </a: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90547" y="838984"/>
            <a:ext cx="3964635" cy="55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Cisalhamento</a:t>
            </a:r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pic>
        <p:nvPicPr>
          <p:cNvPr id="6" name="Picture 5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2EFEC79A-0BAE-496B-DA7E-C0D6E5D3A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53" y="2363964"/>
            <a:ext cx="1899783" cy="18997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C00563-8041-D56A-F626-51294994D267}"/>
              </a:ext>
            </a:extLst>
          </p:cNvPr>
          <p:cNvSpPr/>
          <p:nvPr/>
        </p:nvSpPr>
        <p:spPr>
          <a:xfrm>
            <a:off x="5889239" y="2345108"/>
            <a:ext cx="1899783" cy="18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8091F2-C52B-B96B-AEAF-2797CC5E1184}"/>
              </a:ext>
            </a:extLst>
          </p:cNvPr>
          <p:cNvGrpSpPr/>
          <p:nvPr/>
        </p:nvGrpSpPr>
        <p:grpSpPr>
          <a:xfrm>
            <a:off x="678730" y="1690216"/>
            <a:ext cx="2988297" cy="2823017"/>
            <a:chOff x="678730" y="1690216"/>
            <a:chExt cx="2988297" cy="282301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6D8364-C597-09A9-3BAE-1F514BFCC516}"/>
                </a:ext>
              </a:extLst>
            </p:cNvPr>
            <p:cNvCxnSpPr/>
            <p:nvPr/>
          </p:nvCxnSpPr>
          <p:spPr>
            <a:xfrm>
              <a:off x="678730" y="4263747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673A45F-4A02-43CB-2BAB-37727B83F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953" y="1690216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CC4854F-6154-5ACE-8391-CCABE5C149AD}"/>
              </a:ext>
            </a:extLst>
          </p:cNvPr>
          <p:cNvSpPr txBox="1"/>
          <p:nvPr/>
        </p:nvSpPr>
        <p:spPr>
          <a:xfrm>
            <a:off x="5814916" y="4581355"/>
            <a:ext cx="3088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/>
              <a:t>Cisalhamento em </a:t>
            </a:r>
            <a:r>
              <a:rPr lang="pt-BR" sz="1800" b="1" dirty="0" err="1"/>
              <a:t>X</a:t>
            </a:r>
            <a:r>
              <a:rPr lang="pt-BR" sz="1800" b="1" dirty="0"/>
              <a:t> por </a:t>
            </a:r>
            <a:r>
              <a:rPr lang="pt-BR" sz="1800" b="1" dirty="0" err="1"/>
              <a:t>Y</a:t>
            </a:r>
            <a:endParaRPr lang="pt-BR" sz="18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5C6A43-A56D-09F5-3BB1-724259D6E933}"/>
              </a:ext>
            </a:extLst>
          </p:cNvPr>
          <p:cNvGrpSpPr/>
          <p:nvPr/>
        </p:nvGrpSpPr>
        <p:grpSpPr>
          <a:xfrm>
            <a:off x="5524075" y="1690215"/>
            <a:ext cx="2988297" cy="2823017"/>
            <a:chOff x="5524075" y="1690215"/>
            <a:chExt cx="2988297" cy="282301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81C1D8B6-493C-381C-CDB3-DEA774C6D73E}"/>
                </a:ext>
              </a:extLst>
            </p:cNvPr>
            <p:cNvCxnSpPr/>
            <p:nvPr/>
          </p:nvCxnSpPr>
          <p:spPr>
            <a:xfrm>
              <a:off x="5524075" y="4263746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67ED3C0-23F6-ACBD-DACA-1830BA703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7298" y="1690215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" name="Picture 6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F1860032-FC8C-D3E3-5378-F801C8D2D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6" y="1993028"/>
            <a:ext cx="1899783" cy="2641654"/>
          </a:xfrm>
          <a:prstGeom prst="rect">
            <a:avLst/>
          </a:prstGeom>
          <a:scene3d>
            <a:camera prst="perspectiveContrastingLeftFacing" fov="0">
              <a:rot lat="8400000" lon="9000000" rev="96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6745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357900" y="1880994"/>
            <a:ext cx="8428200" cy="1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3766"/>
              <a:t>Um pouco de teoria:</a:t>
            </a:r>
            <a:endParaRPr sz="3766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endParaRPr sz="3766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3766"/>
              <a:t>relembrando Álgebra Linear</a:t>
            </a:r>
            <a:endParaRPr sz="3766"/>
          </a:p>
        </p:txBody>
      </p:sp>
      <p:sp>
        <p:nvSpPr>
          <p:cNvPr id="134" name="Google Shape;134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600"/>
            </a:pPr>
            <a:r>
              <a:rPr lang="pt-BR" sz="2650" dirty="0"/>
              <a:t>Espaços Vetoriais</a:t>
            </a:r>
            <a:endParaRPr dirty="0"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188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pt-BR" sz="2400" dirty="0"/>
              <a:t>São conjuntos nos quais é possível definir duas operações:</a:t>
            </a:r>
            <a:endParaRPr sz="2400" dirty="0"/>
          </a:p>
          <a:p>
            <a:pPr marL="655955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pt-BR" sz="2400" dirty="0"/>
              <a:t>Adição</a:t>
            </a:r>
          </a:p>
          <a:p>
            <a:pPr marL="655955" lvl="1">
              <a:buFont typeface="Courier New"/>
              <a:buChar char="o"/>
            </a:pPr>
            <a:r>
              <a:rPr lang="pt-BR" sz="2400" dirty="0"/>
              <a:t>Multiplicação por escalar</a:t>
            </a:r>
            <a:endParaRPr sz="2400" dirty="0"/>
          </a:p>
        </p:txBody>
      </p:sp>
      <p:sp>
        <p:nvSpPr>
          <p:cNvPr id="128" name="Google Shape;128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sp>
        <p:nvSpPr>
          <p:cNvPr id="3" name="Google Shape;127;p16">
            <a:extLst>
              <a:ext uri="{FF2B5EF4-FFF2-40B4-BE49-F238E27FC236}">
                <a16:creationId xmlns:a16="http://schemas.microsoft.com/office/drawing/2014/main" id="{B65DFCA8-CCFE-B347-F87F-318D0640DFF8}"/>
              </a:ext>
            </a:extLst>
          </p:cNvPr>
          <p:cNvSpPr txBox="1">
            <a:spLocks/>
          </p:cNvSpPr>
          <p:nvPr/>
        </p:nvSpPr>
        <p:spPr>
          <a:xfrm>
            <a:off x="390058" y="2943422"/>
            <a:ext cx="8428232" cy="53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pt-BR" sz="2400"/>
              <a:t>Exemplos:</a:t>
            </a:r>
            <a:endParaRPr lang="pt-BR" sz="240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8EAC5982-BC1C-F3ED-63C1-AA6BA6081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87" y="3471215"/>
            <a:ext cx="4022185" cy="818680"/>
          </a:xfrm>
          <a:prstGeom prst="rect">
            <a:avLst/>
          </a:prstGeom>
        </p:spPr>
      </p:pic>
      <p:pic>
        <p:nvPicPr>
          <p:cNvPr id="7" name="Imagem 6" descr="Diagrama, Esquemático&#10;&#10;Descrição gerada automaticamente">
            <a:extLst>
              <a:ext uri="{FF2B5EF4-FFF2-40B4-BE49-F238E27FC236}">
                <a16:creationId xmlns:a16="http://schemas.microsoft.com/office/drawing/2014/main" id="{D4483F4E-C666-E88F-B652-22F7290E9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03" y="4194410"/>
            <a:ext cx="5386199" cy="83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 dirty="0"/>
              <a:t>Transformações lineares</a:t>
            </a:r>
            <a:endParaRPr lang="pt-BR" dirty="0"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1"/>
          </p:nvPr>
        </p:nvSpPr>
        <p:spPr>
          <a:xfrm>
            <a:off x="435261" y="838985"/>
            <a:ext cx="8383519" cy="134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pt-BR" sz="2400" dirty="0"/>
              <a:t>Uma função T : U    V, em que U e V são espaços vetoriais, é chamada de transformação linear se, para todo   </a:t>
            </a:r>
            <a:endParaRPr sz="2400" dirty="0"/>
          </a:p>
        </p:txBody>
      </p:sp>
      <p:sp>
        <p:nvSpPr>
          <p:cNvPr id="128" name="Google Shape;128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id="{6DD26E08-899E-F32E-23F6-5A1554A55953}"/>
              </a:ext>
            </a:extLst>
          </p:cNvPr>
          <p:cNvCxnSpPr/>
          <p:nvPr/>
        </p:nvCxnSpPr>
        <p:spPr>
          <a:xfrm flipV="1">
            <a:off x="3285666" y="1080441"/>
            <a:ext cx="244036" cy="28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71C285CF-32D8-CA79-53E0-DFF910789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012" y="1586117"/>
            <a:ext cx="2395201" cy="497887"/>
          </a:xfrm>
          <a:prstGeom prst="rect">
            <a:avLst/>
          </a:prstGeom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8B3170A4-584D-C09C-9916-F13C43099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565" y="2516503"/>
            <a:ext cx="4320285" cy="15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3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 dirty="0"/>
              <a:t>Transformações lineares</a:t>
            </a:r>
            <a:endParaRPr lang="pt-BR" dirty="0"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1"/>
          </p:nvPr>
        </p:nvSpPr>
        <p:spPr>
          <a:xfrm>
            <a:off x="435261" y="838985"/>
            <a:ext cx="8383519" cy="1355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pt-BR" sz="2400" dirty="0"/>
              <a:t>Exemplo:   </a:t>
            </a:r>
            <a:endParaRPr sz="2400" dirty="0"/>
          </a:p>
        </p:txBody>
      </p:sp>
      <p:sp>
        <p:nvSpPr>
          <p:cNvPr id="128" name="Google Shape;128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32056CB6-D4EE-47CD-1C72-F0AE555B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734" y="1264506"/>
            <a:ext cx="4282329" cy="1471917"/>
          </a:xfrm>
          <a:prstGeom prst="rect">
            <a:avLst/>
          </a:prstGeom>
        </p:spPr>
      </p:pic>
      <p:sp>
        <p:nvSpPr>
          <p:cNvPr id="9" name="Google Shape;127;p16">
            <a:extLst>
              <a:ext uri="{FF2B5EF4-FFF2-40B4-BE49-F238E27FC236}">
                <a16:creationId xmlns:a16="http://schemas.microsoft.com/office/drawing/2014/main" id="{A3E22182-90A0-98D6-FB53-E95DE57FC184}"/>
              </a:ext>
            </a:extLst>
          </p:cNvPr>
          <p:cNvSpPr txBox="1">
            <a:spLocks/>
          </p:cNvSpPr>
          <p:nvPr/>
        </p:nvSpPr>
        <p:spPr>
          <a:xfrm>
            <a:off x="378962" y="2735229"/>
            <a:ext cx="8383519" cy="1355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pt-BR" sz="2400" dirty="0"/>
              <a:t>A transformação linear T pode ser descrita por meio de uma multiplicação de matrizes, com auxílio da </a:t>
            </a:r>
            <a:r>
              <a:rPr lang="pt-BR" sz="2400" b="1">
                <a:solidFill>
                  <a:srgbClr val="C00000"/>
                </a:solidFill>
              </a:rPr>
              <a:t>matriz da transformação linear T</a:t>
            </a:r>
            <a:r>
              <a:rPr lang="pt-BR" sz="2400"/>
              <a:t>.   </a:t>
            </a:r>
          </a:p>
        </p:txBody>
      </p:sp>
      <p:pic>
        <p:nvPicPr>
          <p:cNvPr id="10" name="Imagem 9" descr="Texto, Logotipo&#10;&#10;Descrição gerada automaticamente">
            <a:extLst>
              <a:ext uri="{FF2B5EF4-FFF2-40B4-BE49-F238E27FC236}">
                <a16:creationId xmlns:a16="http://schemas.microsoft.com/office/drawing/2014/main" id="{09E620DF-210B-3FE3-ECD6-2DE85F0A6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71" y="4297306"/>
            <a:ext cx="2549266" cy="69747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4D62C36-ADFF-4685-5571-EF620E2F1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371" y="4091368"/>
            <a:ext cx="3745687" cy="136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300" y="452375"/>
            <a:ext cx="7682201" cy="51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274" y="170025"/>
            <a:ext cx="7107276" cy="516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925" y="259900"/>
            <a:ext cx="7033424" cy="52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US"/>
              <a:t>Renderização</a:t>
            </a:r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US"/>
              <a:t>Processo de transformar os dados dos modelos 3D em imagens.</a:t>
            </a:r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18" name="Google Shape;118;p16" descr="Rendering Defini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574015"/>
            <a:ext cx="7620000" cy="33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C2DCC7-39F7-B3C7-F9B5-114859940CCB}"/>
              </a:ext>
            </a:extLst>
          </p:cNvPr>
          <p:cNvSpPr txBox="1"/>
          <p:nvPr/>
        </p:nvSpPr>
        <p:spPr>
          <a:xfrm>
            <a:off x="3794098" y="4876015"/>
            <a:ext cx="45879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00" dirty="0"/>
              <a:t>Star Wars </a:t>
            </a:r>
            <a:r>
              <a:rPr lang="pt-BR" sz="1000" dirty="0" err="1"/>
              <a:t>Franchise</a:t>
            </a:r>
            <a:endParaRPr lang="pt-BR" sz="1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95" y="762775"/>
            <a:ext cx="8055007" cy="44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375" y="265475"/>
            <a:ext cx="7206349" cy="533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450" y="838970"/>
            <a:ext cx="5642626" cy="18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BB23D-F2DA-D728-E753-E4B1604A8C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 descr="A white board with writing on it&#10;&#10;Description automatically generated">
            <a:extLst>
              <a:ext uri="{FF2B5EF4-FFF2-40B4-BE49-F238E27FC236}">
                <a16:creationId xmlns:a16="http://schemas.microsoft.com/office/drawing/2014/main" id="{8E2E4AE6-757D-CBAF-26C4-5A6FE5EC3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0" t="23680" r="4040" b="24160"/>
          <a:stretch/>
        </p:blipFill>
        <p:spPr>
          <a:xfrm>
            <a:off x="969264" y="1353312"/>
            <a:ext cx="7104888" cy="29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66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94DD5-F1BA-E0A8-45B5-D811AEBA7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B5942-ADBB-C389-3432-090150D12F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155C8-90F6-BE99-6EFB-78B40E756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15802"/>
            <a:ext cx="7772400" cy="348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13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357900" y="1880994"/>
            <a:ext cx="8428200" cy="1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2600"/>
            </a:pPr>
            <a:r>
              <a:rPr lang="pt-BR" sz="3750" dirty="0"/>
              <a:t>Transformações lineares:</a:t>
            </a:r>
            <a:endParaRPr sz="375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endParaRPr sz="3766"/>
          </a:p>
          <a:p>
            <a:pPr algn="ctr">
              <a:buSzPts val="2600"/>
            </a:pPr>
            <a:r>
              <a:rPr lang="pt-BR" sz="3750" dirty="0"/>
              <a:t>o que vimos na aula anterior</a:t>
            </a:r>
            <a:endParaRPr sz="3766" dirty="0"/>
          </a:p>
        </p:txBody>
      </p:sp>
      <p:sp>
        <p:nvSpPr>
          <p:cNvPr id="134" name="Google Shape;134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226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  <p:sp>
        <p:nvSpPr>
          <p:cNvPr id="5" name="Google Shape;127;p16">
            <a:extLst>
              <a:ext uri="{FF2B5EF4-FFF2-40B4-BE49-F238E27FC236}">
                <a16:creationId xmlns:a16="http://schemas.microsoft.com/office/drawing/2014/main" id="{D1090A12-2873-E98F-6823-8C21243849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6457" y="486207"/>
            <a:ext cx="8383519" cy="9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pt-BR" sz="2400" dirty="0"/>
              <a:t>Uma função T entre espaços vetoriais U e V é chamada de </a:t>
            </a:r>
            <a:r>
              <a:rPr lang="pt-BR" sz="2400" b="1" dirty="0">
                <a:solidFill>
                  <a:srgbClr val="120AF7"/>
                </a:solidFill>
              </a:rPr>
              <a:t>transformação linear</a:t>
            </a:r>
            <a:r>
              <a:rPr lang="pt-BR" sz="2400" dirty="0"/>
              <a:t> se:   </a:t>
            </a:r>
            <a:endParaRPr sz="2400" dirty="0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D3A22A77-9B8B-5AC0-7AAF-35EDFFF2B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85" y="2099049"/>
            <a:ext cx="4320285" cy="1516624"/>
          </a:xfrm>
          <a:prstGeom prst="rect">
            <a:avLst/>
          </a:prstGeom>
        </p:spPr>
      </p:pic>
      <p:sp>
        <p:nvSpPr>
          <p:cNvPr id="9" name="Google Shape;127;p16">
            <a:extLst>
              <a:ext uri="{FF2B5EF4-FFF2-40B4-BE49-F238E27FC236}">
                <a16:creationId xmlns:a16="http://schemas.microsoft.com/office/drawing/2014/main" id="{C712128C-2857-416C-3BCA-E9C58A5A7645}"/>
              </a:ext>
            </a:extLst>
          </p:cNvPr>
          <p:cNvSpPr txBox="1">
            <a:spLocks/>
          </p:cNvSpPr>
          <p:nvPr/>
        </p:nvSpPr>
        <p:spPr>
          <a:xfrm>
            <a:off x="146632" y="4201662"/>
            <a:ext cx="8842188" cy="99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pt-BR" sz="2400" dirty="0"/>
              <a:t>Toda transformação linear pode ser descrita por uma matriz denominada </a:t>
            </a:r>
            <a:r>
              <a:rPr lang="pt-BR" sz="2400" b="1" dirty="0">
                <a:solidFill>
                  <a:srgbClr val="890CE8"/>
                </a:solidFill>
              </a:rPr>
              <a:t>matriz da transformação linear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9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1355" y="1354924"/>
            <a:ext cx="3815258" cy="383906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600"/>
            </a:pPr>
            <a:r>
              <a:rPr lang="pt-BR" sz="2650" dirty="0"/>
              <a:t>Transformações Geométricas</a:t>
            </a:r>
            <a:endParaRPr sz="2650" dirty="0"/>
          </a:p>
        </p:txBody>
      </p:sp>
      <p:sp>
        <p:nvSpPr>
          <p:cNvPr id="183" name="Google Shape;183;p24"/>
          <p:cNvSpPr txBox="1">
            <a:spLocks noGrp="1"/>
          </p:cNvSpPr>
          <p:nvPr>
            <p:ph type="body" idx="1"/>
          </p:nvPr>
        </p:nvSpPr>
        <p:spPr>
          <a:xfrm>
            <a:off x="439304" y="771125"/>
            <a:ext cx="8221307" cy="545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pt-BR" b="1" dirty="0">
                <a:latin typeface="Open Sans"/>
                <a:ea typeface="Open Sans"/>
                <a:cs typeface="Open Sans"/>
                <a:sym typeface="Open Sans"/>
              </a:rPr>
              <a:t>Transformações de R</a:t>
            </a:r>
            <a:r>
              <a:rPr lang="pt-BR" b="1" baseline="30000" dirty="0"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pt-BR" b="1" dirty="0">
                <a:latin typeface="Open Sans"/>
                <a:ea typeface="Open Sans"/>
                <a:cs typeface="Open Sans"/>
                <a:sym typeface="Open Sans"/>
              </a:rPr>
              <a:t> em R</a:t>
            </a:r>
            <a:r>
              <a:rPr lang="pt-BR" b="1" baseline="30000" dirty="0"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pt-BR" b="1" dirty="0">
                <a:latin typeface="Open Sans"/>
                <a:ea typeface="Open Sans"/>
                <a:cs typeface="Open Sans"/>
                <a:sym typeface="Open Sans"/>
              </a:rPr>
              <a:t> (agem sobre pontos do plano)</a:t>
            </a:r>
            <a:endParaRPr dirty="0"/>
          </a:p>
        </p:txBody>
      </p:sp>
      <p:sp>
        <p:nvSpPr>
          <p:cNvPr id="184" name="Google Shape;184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  <p:sp>
        <p:nvSpPr>
          <p:cNvPr id="185" name="Google Shape;185;p24"/>
          <p:cNvSpPr/>
          <p:nvPr/>
        </p:nvSpPr>
        <p:spPr>
          <a:xfrm>
            <a:off x="5340299" y="2211175"/>
            <a:ext cx="3172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 exemplo, pontos 2D</a:t>
            </a:r>
            <a:endParaRPr dirty="0">
              <a:solidFill>
                <a:schemeClr val="dk1"/>
              </a:solidFill>
            </a:endParaRPr>
          </a:p>
          <a:p>
            <a:endParaRPr lang="pt-BR" sz="1800" b="1" dirty="0">
              <a:solidFill>
                <a:schemeClr val="dk1"/>
              </a:solidFill>
            </a:endParaRPr>
          </a:p>
          <a:p>
            <a:pPr algn="ctr"/>
            <a:r>
              <a:rPr lang="pt-B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f(</a:t>
            </a:r>
            <a:r>
              <a:rPr lang="pt-BR" sz="1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x,y</a:t>
            </a:r>
            <a:r>
              <a:rPr lang="pt-BR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pt-BR" sz="1800" b="1" dirty="0">
                <a:solidFill>
                  <a:schemeClr val="dk1"/>
                </a:solidFill>
              </a:rPr>
              <a:t>= (</a:t>
            </a:r>
            <a:r>
              <a:rPr lang="pt-BR" sz="1800" b="1" dirty="0" err="1">
                <a:solidFill>
                  <a:schemeClr val="dk1"/>
                </a:solidFill>
              </a:rPr>
              <a:t>x’,y</a:t>
            </a:r>
            <a:r>
              <a:rPr lang="pt-BR" sz="1800" b="1" dirty="0">
                <a:solidFill>
                  <a:schemeClr val="dk1"/>
                </a:solidFill>
              </a:rPr>
              <a:t>’)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Transformações Lineares</a:t>
            </a:r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32" cy="72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 que esse Linear significa?</a:t>
            </a:r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  <p:pic>
        <p:nvPicPr>
          <p:cNvPr id="193" name="Google Shape;19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6667" y="1663267"/>
            <a:ext cx="4203242" cy="159958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 txBox="1"/>
          <p:nvPr/>
        </p:nvSpPr>
        <p:spPr>
          <a:xfrm>
            <a:off x="390548" y="3685419"/>
            <a:ext cx="8428232" cy="187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Cálculos são simples de serem realizados no computador</a:t>
            </a: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20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composição das transformações lineares também é linear</a:t>
            </a:r>
            <a:endParaRPr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Leva a uma representação uniforme de transformações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Transformações Lineares</a:t>
            </a:r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body" idx="1"/>
          </p:nvPr>
        </p:nvSpPr>
        <p:spPr>
          <a:xfrm>
            <a:off x="235670" y="838985"/>
            <a:ext cx="8672660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Caso u e v sejam vetores e desejarmos fazer uma operação.</a:t>
            </a:r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  <p:pic>
        <p:nvPicPr>
          <p:cNvPr id="202" name="Google Shape;20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7814" y="1662212"/>
            <a:ext cx="3828372" cy="99612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/>
        </p:nvSpPr>
        <p:spPr>
          <a:xfrm>
            <a:off x="748050" y="3690874"/>
            <a:ext cx="3550200" cy="1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Isso simplifica muito algumas estratégias que serão usadas.</a:t>
            </a:r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3023" y="2731050"/>
            <a:ext cx="3116121" cy="2501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US"/>
              <a:t>Várias estratégias podem ser usadas</a:t>
            </a: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en-US" dirty="0"/>
              <a:t>Non-Photorealistic Rendering (NPR)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9CF026-7F35-73D6-AB2D-FCB2CDA7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/>
          <a:stretch/>
        </p:blipFill>
        <p:spPr bwMode="auto">
          <a:xfrm>
            <a:off x="766843" y="1413148"/>
            <a:ext cx="7838990" cy="355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DDFC6E-ED94-4BCF-E9F0-B16956AE19E6}"/>
              </a:ext>
            </a:extLst>
          </p:cNvPr>
          <p:cNvSpPr txBox="1"/>
          <p:nvPr/>
        </p:nvSpPr>
        <p:spPr>
          <a:xfrm>
            <a:off x="3687147" y="4987610"/>
            <a:ext cx="491868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900" dirty="0"/>
              <a:t>Spider Man: Into </a:t>
            </a:r>
            <a:r>
              <a:rPr lang="pt-BR" sz="900" dirty="0" err="1"/>
              <a:t>the</a:t>
            </a:r>
            <a:r>
              <a:rPr lang="pt-BR" sz="900" dirty="0"/>
              <a:t> Spider-Verse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Transformações Lineares (map)</a:t>
            </a:r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Exemplo:</a:t>
            </a:r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  <p:sp>
        <p:nvSpPr>
          <p:cNvPr id="212" name="Google Shape;212;p27"/>
          <p:cNvSpPr/>
          <p:nvPr/>
        </p:nvSpPr>
        <p:spPr>
          <a:xfrm>
            <a:off x="1095865" y="5144364"/>
            <a:ext cx="69522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Ideia básica: transformações lineares levam linhas a linhas</a:t>
            </a:r>
            <a:endParaRPr/>
          </a:p>
        </p:txBody>
      </p:sp>
      <p:pic>
        <p:nvPicPr>
          <p:cNvPr id="213" name="Google Shape;21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631" y="579927"/>
            <a:ext cx="6664750" cy="451048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/>
          <p:nvPr/>
        </p:nvSpPr>
        <p:spPr>
          <a:xfrm rot="-1347007">
            <a:off x="3038584" y="1565956"/>
            <a:ext cx="1736938" cy="307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transformação linear</a:t>
            </a:r>
            <a:endParaRPr/>
          </a:p>
        </p:txBody>
      </p:sp>
      <p:sp>
        <p:nvSpPr>
          <p:cNvPr id="215" name="Google Shape;215;p27"/>
          <p:cNvSpPr/>
          <p:nvPr/>
        </p:nvSpPr>
        <p:spPr>
          <a:xfrm rot="1133958">
            <a:off x="3136888" y="4016100"/>
            <a:ext cx="2071897" cy="61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transformação não-linear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9753" y="791347"/>
            <a:ext cx="6020077" cy="454379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Escala</a:t>
            </a:r>
            <a:endParaRPr/>
          </a:p>
        </p:txBody>
      </p:sp>
      <p:sp>
        <p:nvSpPr>
          <p:cNvPr id="237" name="Google Shape;237;p30"/>
          <p:cNvSpPr txBox="1">
            <a:spLocks noGrp="1"/>
          </p:cNvSpPr>
          <p:nvPr>
            <p:ph type="body" idx="1"/>
          </p:nvPr>
        </p:nvSpPr>
        <p:spPr>
          <a:xfrm>
            <a:off x="5999497" y="1404593"/>
            <a:ext cx="2154690" cy="3487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lang="pt-BR" sz="1400" b="1"/>
              <a:t>escala uniforme</a:t>
            </a:r>
            <a:endParaRPr/>
          </a:p>
        </p:txBody>
      </p:sp>
      <p:sp>
        <p:nvSpPr>
          <p:cNvPr id="238" name="Google Shape;238;p3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  <p:sp>
        <p:nvSpPr>
          <p:cNvPr id="239" name="Google Shape;239;p30"/>
          <p:cNvSpPr txBox="1"/>
          <p:nvPr/>
        </p:nvSpPr>
        <p:spPr>
          <a:xfrm>
            <a:off x="5256351" y="4215351"/>
            <a:ext cx="2332226" cy="3487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lang="pt-BR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escala não uniforme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 escala é uma transformação linear ?</a:t>
            </a:r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body" idx="1"/>
          </p:nvPr>
        </p:nvSpPr>
        <p:spPr>
          <a:xfrm>
            <a:off x="390547" y="4977353"/>
            <a:ext cx="8428232" cy="56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t-BR" sz="3200"/>
              <a:t>a resposta é: </a:t>
            </a:r>
            <a:r>
              <a:rPr lang="pt-BR" sz="3200" b="1"/>
              <a:t>SIM</a:t>
            </a:r>
            <a:endParaRPr/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  <p:pic>
        <p:nvPicPr>
          <p:cNvPr id="247" name="Google Shape;24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7" y="818503"/>
            <a:ext cx="8381683" cy="415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Matriz de Escala</a:t>
            </a:r>
            <a:endParaRPr/>
          </a:p>
        </p:txBody>
      </p:sp>
      <p:sp>
        <p:nvSpPr>
          <p:cNvPr id="429" name="Google Shape;429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  <p:pic>
        <p:nvPicPr>
          <p:cNvPr id="431" name="Google Shape;43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6856" y="4120531"/>
            <a:ext cx="4590288" cy="114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22C4D64C-580B-E115-2685-96AB776A6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6" y="1739850"/>
            <a:ext cx="1899783" cy="18997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AB9C09C-8A31-A50E-C560-160F8C2D3533}"/>
              </a:ext>
            </a:extLst>
          </p:cNvPr>
          <p:cNvGrpSpPr/>
          <p:nvPr/>
        </p:nvGrpSpPr>
        <p:grpSpPr>
          <a:xfrm>
            <a:off x="475013" y="1066102"/>
            <a:ext cx="2988297" cy="2823017"/>
            <a:chOff x="678730" y="1690216"/>
            <a:chExt cx="2988297" cy="2823017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C517BFC-30EC-A2C8-084A-ED7E8F5C6CDF}"/>
                </a:ext>
              </a:extLst>
            </p:cNvPr>
            <p:cNvCxnSpPr/>
            <p:nvPr/>
          </p:nvCxnSpPr>
          <p:spPr>
            <a:xfrm>
              <a:off x="678730" y="4263747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4C20FAB-C662-85CD-4521-FC1C75738D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953" y="1690216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D28DE4-4316-C792-86B8-A07662791620}"/>
              </a:ext>
            </a:extLst>
          </p:cNvPr>
          <p:cNvGrpSpPr/>
          <p:nvPr/>
        </p:nvGrpSpPr>
        <p:grpSpPr>
          <a:xfrm>
            <a:off x="5320358" y="1066101"/>
            <a:ext cx="2988297" cy="2823017"/>
            <a:chOff x="5524075" y="1690215"/>
            <a:chExt cx="2988297" cy="2823017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E2EC7F0-D47E-ACD7-0CF1-3F9C52F3B107}"/>
                </a:ext>
              </a:extLst>
            </p:cNvPr>
            <p:cNvCxnSpPr/>
            <p:nvPr/>
          </p:nvCxnSpPr>
          <p:spPr>
            <a:xfrm>
              <a:off x="5524075" y="4263746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071F6B2-D8BC-89BF-063F-110FAB6982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7298" y="1690215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10B542-2A48-B656-2651-AD6635CCF595}"/>
              </a:ext>
            </a:extLst>
          </p:cNvPr>
          <p:cNvGrpSpPr/>
          <p:nvPr/>
        </p:nvGrpSpPr>
        <p:grpSpPr>
          <a:xfrm>
            <a:off x="5699466" y="1722648"/>
            <a:ext cx="1899783" cy="1899783"/>
            <a:chOff x="5910617" y="2339328"/>
            <a:chExt cx="1899783" cy="189978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E55E8F-34A2-EBC9-E656-34260390065E}"/>
                </a:ext>
              </a:extLst>
            </p:cNvPr>
            <p:cNvSpPr/>
            <p:nvPr/>
          </p:nvSpPr>
          <p:spPr>
            <a:xfrm>
              <a:off x="5910617" y="2339328"/>
              <a:ext cx="1899783" cy="1899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Picture 11" descr="A glass with a candle in it&#10;&#10;Description automatically generated with low confidence">
              <a:extLst>
                <a:ext uri="{FF2B5EF4-FFF2-40B4-BE49-F238E27FC236}">
                  <a16:creationId xmlns:a16="http://schemas.microsoft.com/office/drawing/2014/main" id="{702E4B91-1D5D-D45C-FEE8-13F630923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0617" y="3302891"/>
              <a:ext cx="936219" cy="936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7479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Transformações Lineares em 2D</a:t>
            </a:r>
            <a:endParaRPr/>
          </a:p>
        </p:txBody>
      </p:sp>
      <p:sp>
        <p:nvSpPr>
          <p:cNvPr id="437" name="Google Shape;437;p53"/>
          <p:cNvSpPr txBox="1">
            <a:spLocks noGrp="1"/>
          </p:cNvSpPr>
          <p:nvPr>
            <p:ph type="body" idx="1"/>
          </p:nvPr>
        </p:nvSpPr>
        <p:spPr>
          <a:xfrm>
            <a:off x="390548" y="904973"/>
            <a:ext cx="8428232" cy="443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Considere uma escala não uniforme:</a:t>
            </a:r>
            <a:endParaRPr/>
          </a:p>
        </p:txBody>
      </p:sp>
      <p:sp>
        <p:nvSpPr>
          <p:cNvPr id="438" name="Google Shape;438;p5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  <p:pic>
        <p:nvPicPr>
          <p:cNvPr id="439" name="Google Shape;439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7209" y="629655"/>
            <a:ext cx="2008564" cy="106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035" y="1693597"/>
            <a:ext cx="7930958" cy="3236622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3"/>
          <p:cNvSpPr txBox="1"/>
          <p:nvPr/>
        </p:nvSpPr>
        <p:spPr>
          <a:xfrm>
            <a:off x="5942937" y="1618012"/>
            <a:ext cx="2569467" cy="13891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Matriz que realiza a escala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58338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Rotação</a:t>
            </a:r>
            <a:endParaRPr/>
          </a:p>
        </p:txBody>
      </p:sp>
      <p:sp>
        <p:nvSpPr>
          <p:cNvPr id="260" name="Google Shape;260;p33"/>
          <p:cNvSpPr txBox="1">
            <a:spLocks noGrp="1"/>
          </p:cNvSpPr>
          <p:nvPr>
            <p:ph type="body" idx="1"/>
          </p:nvPr>
        </p:nvSpPr>
        <p:spPr>
          <a:xfrm>
            <a:off x="390548" y="4843054"/>
            <a:ext cx="8428232" cy="492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R</a:t>
            </a:r>
            <a:r>
              <a:rPr lang="pt-BR" baseline="-25000"/>
              <a:t>𝛳</a:t>
            </a:r>
            <a:r>
              <a:rPr lang="pt-BR"/>
              <a:t> = rotaciona 𝛳</a:t>
            </a:r>
            <a:r>
              <a:rPr lang="pt-BR" baseline="-25000"/>
              <a:t> </a:t>
            </a:r>
            <a:r>
              <a:rPr lang="pt-BR"/>
              <a:t>no sentido anti-horário</a:t>
            </a:r>
            <a:endParaRPr/>
          </a:p>
        </p:txBody>
      </p:sp>
      <p:sp>
        <p:nvSpPr>
          <p:cNvPr id="261" name="Google Shape;261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  <p:pic>
        <p:nvPicPr>
          <p:cNvPr id="262" name="Google Shape;26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921" y="723251"/>
            <a:ext cx="8381556" cy="4026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Rotação como um movimento circular</a:t>
            </a:r>
            <a:endParaRPr/>
          </a:p>
        </p:txBody>
      </p:sp>
      <p:sp>
        <p:nvSpPr>
          <p:cNvPr id="268" name="Google Shape;268;p34"/>
          <p:cNvSpPr txBox="1">
            <a:spLocks noGrp="1"/>
          </p:cNvSpPr>
          <p:nvPr>
            <p:ph type="body" idx="1"/>
          </p:nvPr>
        </p:nvSpPr>
        <p:spPr>
          <a:xfrm>
            <a:off x="263951" y="3985217"/>
            <a:ext cx="8757501" cy="124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R</a:t>
            </a:r>
            <a:r>
              <a:rPr lang="pt-BR" baseline="-25000"/>
              <a:t>𝛳</a:t>
            </a:r>
            <a:r>
              <a:rPr lang="pt-BR"/>
              <a:t> = rotaciona 𝛳</a:t>
            </a:r>
            <a:r>
              <a:rPr lang="pt-BR" baseline="-25000"/>
              <a:t> </a:t>
            </a:r>
            <a:r>
              <a:rPr lang="pt-BR"/>
              <a:t>no sentido anti-horário</a:t>
            </a:r>
            <a:endParaRPr/>
          </a:p>
          <a:p>
            <a:pPr marL="0" lvl="0" indent="0" algn="l" rtl="0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pt-BR" sz="1600"/>
              <a:t>Conforme o ângulo muda, os pontos se movem ao longo de uma trajetória circular.</a:t>
            </a:r>
            <a:endParaRPr/>
          </a:p>
          <a:p>
            <a:pPr marL="0" lvl="0" indent="0" algn="l" rtl="0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pt-BR" sz="1600"/>
              <a:t>Portanto, as rotações preservam o comprimento dos vetores:</a:t>
            </a:r>
            <a:endParaRPr/>
          </a:p>
        </p:txBody>
      </p:sp>
      <p:sp>
        <p:nvSpPr>
          <p:cNvPr id="269" name="Google Shape;269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  <p:pic>
        <p:nvPicPr>
          <p:cNvPr id="270" name="Google Shape;27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2363" y="629655"/>
            <a:ext cx="6749876" cy="327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0738" y="4954833"/>
            <a:ext cx="1781666" cy="365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 transformação de rotação é linear ?</a:t>
            </a:r>
            <a:endParaRPr/>
          </a:p>
        </p:txBody>
      </p:sp>
      <p:sp>
        <p:nvSpPr>
          <p:cNvPr id="278" name="Google Shape;278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  <p:pic>
        <p:nvPicPr>
          <p:cNvPr id="279" name="Google Shape;27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608" y="752205"/>
            <a:ext cx="8050491" cy="432409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5"/>
          <p:cNvSpPr txBox="1">
            <a:spLocks noGrp="1"/>
          </p:cNvSpPr>
          <p:nvPr>
            <p:ph type="body" idx="1"/>
          </p:nvPr>
        </p:nvSpPr>
        <p:spPr>
          <a:xfrm>
            <a:off x="390547" y="4977353"/>
            <a:ext cx="8428232" cy="56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t-BR" sz="3200" b="1"/>
              <a:t>SIM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Matriz de Rotação (2D)</a:t>
            </a:r>
            <a:endParaRPr dirty="0"/>
          </a:p>
        </p:txBody>
      </p:sp>
      <p:pic>
        <p:nvPicPr>
          <p:cNvPr id="468" name="Google Shape;468;p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68136" b="82229"/>
          <a:stretch/>
        </p:blipFill>
        <p:spPr>
          <a:xfrm>
            <a:off x="762720" y="838200"/>
            <a:ext cx="3164892" cy="10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pic>
        <p:nvPicPr>
          <p:cNvPr id="470" name="Google Shape;470;p56"/>
          <p:cNvPicPr preferRelativeResize="0"/>
          <p:nvPr/>
        </p:nvPicPr>
        <p:blipFill rotWithShape="1">
          <a:blip r:embed="rId3">
            <a:alphaModFix/>
          </a:blip>
          <a:srcRect l="2481" t="26674"/>
          <a:stretch/>
        </p:blipFill>
        <p:spPr>
          <a:xfrm>
            <a:off x="1105786" y="2190306"/>
            <a:ext cx="7492982" cy="3297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Reflexão</a:t>
            </a:r>
            <a:endParaRPr/>
          </a:p>
        </p:txBody>
      </p:sp>
      <p:sp>
        <p:nvSpPr>
          <p:cNvPr id="328" name="Google Shape;328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pic>
        <p:nvPicPr>
          <p:cNvPr id="329" name="Google Shape;32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626" y="659931"/>
            <a:ext cx="6759636" cy="472052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1"/>
          <p:cNvSpPr txBox="1">
            <a:spLocks noGrp="1"/>
          </p:cNvSpPr>
          <p:nvPr>
            <p:ph type="body" idx="1"/>
          </p:nvPr>
        </p:nvSpPr>
        <p:spPr>
          <a:xfrm>
            <a:off x="6263447" y="1131216"/>
            <a:ext cx="2569467" cy="3487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 b="1"/>
              <a:t>reflexão em torno do y</a:t>
            </a:r>
            <a:endParaRPr sz="1200" b="1"/>
          </a:p>
        </p:txBody>
      </p:sp>
      <p:sp>
        <p:nvSpPr>
          <p:cNvPr id="331" name="Google Shape;331;p41"/>
          <p:cNvSpPr txBox="1"/>
          <p:nvPr/>
        </p:nvSpPr>
        <p:spPr>
          <a:xfrm>
            <a:off x="6331006" y="3255834"/>
            <a:ext cx="2569467" cy="3487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reflexão em torno do x</a:t>
            </a: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US"/>
              <a:t>Rendering no Maya</a:t>
            </a:r>
            <a:endParaRPr/>
          </a:p>
        </p:txBody>
      </p:sp>
      <p:grpSp>
        <p:nvGrpSpPr>
          <p:cNvPr id="140" name="Google Shape;140;p19"/>
          <p:cNvGrpSpPr/>
          <p:nvPr/>
        </p:nvGrpSpPr>
        <p:grpSpPr>
          <a:xfrm>
            <a:off x="346802" y="889669"/>
            <a:ext cx="8202822" cy="4433407"/>
            <a:chOff x="685800" y="2133600"/>
            <a:chExt cx="6650038" cy="3989388"/>
          </a:xfrm>
        </p:grpSpPr>
        <p:pic>
          <p:nvPicPr>
            <p:cNvPr id="141" name="Google Shape;141;p19" descr="TelaMayaPadrao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5800" y="2133600"/>
              <a:ext cx="6650038" cy="39893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19"/>
            <p:cNvSpPr/>
            <p:nvPr/>
          </p:nvSpPr>
          <p:spPr>
            <a:xfrm>
              <a:off x="762000" y="4114800"/>
              <a:ext cx="3124200" cy="16764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Cisalhamento ( na direção de </a:t>
            </a:r>
            <a:r>
              <a:rPr lang="pt-BR" dirty="0" err="1"/>
              <a:t>x</a:t>
            </a:r>
            <a:r>
              <a:rPr lang="pt-BR" dirty="0"/>
              <a:t> )</a:t>
            </a:r>
            <a:endParaRPr dirty="0"/>
          </a:p>
        </p:txBody>
      </p:sp>
      <p:sp>
        <p:nvSpPr>
          <p:cNvPr id="345" name="Google Shape;345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  <p:pic>
        <p:nvPicPr>
          <p:cNvPr id="346" name="Google Shape;34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564" y="967769"/>
            <a:ext cx="8428232" cy="3783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600"/>
            </a:pPr>
            <a:r>
              <a:rPr lang="pt-BR" sz="2650" dirty="0"/>
              <a:t>A reflexão e o cisalhamento são lineares ?</a:t>
            </a:r>
            <a:endParaRPr sz="2650" dirty="0"/>
          </a:p>
        </p:txBody>
      </p:sp>
      <p:sp>
        <p:nvSpPr>
          <p:cNvPr id="353" name="Google Shape;353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  <p:sp>
        <p:nvSpPr>
          <p:cNvPr id="354" name="Google Shape;354;p44"/>
          <p:cNvSpPr txBox="1">
            <a:spLocks noGrp="1"/>
          </p:cNvSpPr>
          <p:nvPr>
            <p:ph type="body" idx="1"/>
          </p:nvPr>
        </p:nvSpPr>
        <p:spPr>
          <a:xfrm>
            <a:off x="237506" y="2455010"/>
            <a:ext cx="8428232" cy="56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t-BR" sz="3200" b="1" dirty="0"/>
              <a:t>SIM</a:t>
            </a:r>
            <a:r>
              <a:rPr lang="pt-BR" sz="3200" dirty="0"/>
              <a:t>, ambos são lineares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Cisalhamento</a:t>
            </a:r>
            <a:endParaRPr/>
          </a:p>
        </p:txBody>
      </p:sp>
      <p:pic>
        <p:nvPicPr>
          <p:cNvPr id="476" name="Google Shape;476;p5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80388" y="644093"/>
            <a:ext cx="7198065" cy="4851734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  <p:sp>
        <p:nvSpPr>
          <p:cNvPr id="478" name="Google Shape;478;p57"/>
          <p:cNvSpPr txBox="1"/>
          <p:nvPr/>
        </p:nvSpPr>
        <p:spPr>
          <a:xfrm>
            <a:off x="2134508" y="2857500"/>
            <a:ext cx="2258383" cy="3144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Cisalhamento Arbitrário</a:t>
            </a:r>
            <a:endParaRPr/>
          </a:p>
        </p:txBody>
      </p:sp>
      <p:sp>
        <p:nvSpPr>
          <p:cNvPr id="479" name="Google Shape;479;p57"/>
          <p:cNvSpPr txBox="1"/>
          <p:nvPr/>
        </p:nvSpPr>
        <p:spPr>
          <a:xfrm>
            <a:off x="6547824" y="1105685"/>
            <a:ext cx="2258383" cy="3144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Cisalhamento em x:</a:t>
            </a:r>
            <a:endParaRPr/>
          </a:p>
        </p:txBody>
      </p:sp>
      <p:sp>
        <p:nvSpPr>
          <p:cNvPr id="480" name="Google Shape;480;p57"/>
          <p:cNvSpPr txBox="1"/>
          <p:nvPr/>
        </p:nvSpPr>
        <p:spPr>
          <a:xfrm>
            <a:off x="6547824" y="2840320"/>
            <a:ext cx="2258383" cy="3144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Cisalhamento em y: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824" y="629655"/>
            <a:ext cx="7464167" cy="365065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Translação</a:t>
            </a:r>
            <a:endParaRPr/>
          </a:p>
        </p:txBody>
      </p:sp>
      <p:sp>
        <p:nvSpPr>
          <p:cNvPr id="295" name="Google Shape;295;p37"/>
          <p:cNvSpPr txBox="1">
            <a:spLocks noGrp="1"/>
          </p:cNvSpPr>
          <p:nvPr>
            <p:ph type="body" idx="1"/>
          </p:nvPr>
        </p:nvSpPr>
        <p:spPr>
          <a:xfrm>
            <a:off x="390548" y="4185503"/>
            <a:ext cx="8428232" cy="122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/>
              <a:t>T</a:t>
            </a:r>
            <a:r>
              <a:rPr lang="pt-BR" b="1" baseline="-25000"/>
              <a:t>b</a:t>
            </a:r>
            <a:r>
              <a:rPr lang="pt-BR" b="1"/>
              <a:t> — “translade (mova) por b” </a:t>
            </a:r>
            <a:endParaRPr/>
          </a:p>
          <a:p>
            <a:pPr marL="0" lvl="0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endParaRPr sz="12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T</a:t>
            </a:r>
            <a:r>
              <a:rPr lang="pt-BR" baseline="-25000"/>
              <a:t>b</a:t>
            </a:r>
            <a:r>
              <a:rPr lang="pt-BR"/>
              <a:t>(x) = x + b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296" name="Google Shape;296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 transformação de translação é linear?</a:t>
            </a:r>
            <a:endParaRPr/>
          </a:p>
        </p:txBody>
      </p:sp>
      <p:sp>
        <p:nvSpPr>
          <p:cNvPr id="302" name="Google Shape;302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  <p:pic>
        <p:nvPicPr>
          <p:cNvPr id="303" name="Google Shape;30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0846" y="629655"/>
            <a:ext cx="6079133" cy="398966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8"/>
          <p:cNvSpPr txBox="1">
            <a:spLocks noGrp="1"/>
          </p:cNvSpPr>
          <p:nvPr>
            <p:ph type="body" idx="1"/>
          </p:nvPr>
        </p:nvSpPr>
        <p:spPr>
          <a:xfrm>
            <a:off x="390547" y="4977353"/>
            <a:ext cx="8428232" cy="56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t-BR" sz="3200" b="1"/>
              <a:t>NÃO</a:t>
            </a: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Transformação Afim</a:t>
            </a:r>
            <a:endParaRPr/>
          </a:p>
        </p:txBody>
      </p:sp>
      <p:sp>
        <p:nvSpPr>
          <p:cNvPr id="310" name="Google Shape;310;p3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Dizemos que a translação é uma transformação </a:t>
            </a:r>
            <a:r>
              <a:rPr lang="pt-BR" b="1"/>
              <a:t>afim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b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Na prática: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Composição de uma transformação linear + translação</a:t>
            </a:r>
            <a:endParaRPr b="1"/>
          </a:p>
        </p:txBody>
      </p:sp>
      <p:sp>
        <p:nvSpPr>
          <p:cNvPr id="311" name="Google Shape;311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  <p:pic>
        <p:nvPicPr>
          <p:cNvPr id="312" name="Google Shape;31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5108" y="2683302"/>
            <a:ext cx="2986918" cy="689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5"/>
          <p:cNvPicPr preferRelativeResize="0"/>
          <p:nvPr/>
        </p:nvPicPr>
        <p:blipFill rotWithShape="1">
          <a:blip r:embed="rId3">
            <a:alphaModFix/>
          </a:blip>
          <a:srcRect l="51864" t="49262"/>
          <a:stretch/>
        </p:blipFill>
        <p:spPr>
          <a:xfrm>
            <a:off x="4637986" y="3129698"/>
            <a:ext cx="3649076" cy="243316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Composição de Transformações</a:t>
            </a:r>
            <a:endParaRPr/>
          </a:p>
        </p:txBody>
      </p:sp>
      <p:sp>
        <p:nvSpPr>
          <p:cNvPr id="361" name="Google Shape;361;p45"/>
          <p:cNvSpPr txBox="1">
            <a:spLocks noGrp="1"/>
          </p:cNvSpPr>
          <p:nvPr>
            <p:ph type="body" idx="1"/>
          </p:nvPr>
        </p:nvSpPr>
        <p:spPr>
          <a:xfrm>
            <a:off x="390547" y="3289955"/>
            <a:ext cx="4673821" cy="2045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 dirty="0"/>
              <a:t>Pode-se fazer a composição de transformações mais básicas para se conseguir transformações mais complexas.</a:t>
            </a: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 dirty="0"/>
              <a:t>Observação: a ordem importa</a:t>
            </a:r>
            <a:endParaRPr dirty="0"/>
          </a:p>
          <a:p>
            <a:pPr marL="285750" lvl="0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1600" dirty="0"/>
              <a:t>superior-direito: escala e translada</a:t>
            </a:r>
            <a:endParaRPr dirty="0"/>
          </a:p>
          <a:p>
            <a:pPr marL="285750" lvl="0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1600" dirty="0"/>
              <a:t>inferior-direito: translada e escala</a:t>
            </a:r>
            <a:endParaRPr dirty="0"/>
          </a:p>
        </p:txBody>
      </p:sp>
      <p:sp>
        <p:nvSpPr>
          <p:cNvPr id="362" name="Google Shape;362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  <p:pic>
        <p:nvPicPr>
          <p:cNvPr id="363" name="Google Shape;363;p45"/>
          <p:cNvPicPr preferRelativeResize="0"/>
          <p:nvPr/>
        </p:nvPicPr>
        <p:blipFill rotWithShape="1">
          <a:blip r:embed="rId3">
            <a:alphaModFix/>
          </a:blip>
          <a:srcRect b="52144"/>
          <a:stretch/>
        </p:blipFill>
        <p:spPr>
          <a:xfrm>
            <a:off x="698251" y="767334"/>
            <a:ext cx="7580957" cy="229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ATIVIDADE 1: Transformações Geométricas</a:t>
            </a:r>
            <a:endParaRPr dirty="0"/>
          </a:p>
        </p:txBody>
      </p:sp>
      <p:sp>
        <p:nvSpPr>
          <p:cNvPr id="370" name="Google Shape;370;p4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Acesse o documento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Realize todos os exercícios.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Voltamos em 15 minutos?</a:t>
            </a:r>
            <a:endParaRPr dirty="0"/>
          </a:p>
        </p:txBody>
      </p:sp>
      <p:sp>
        <p:nvSpPr>
          <p:cNvPr id="371" name="Google Shape;371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Como você faria essas transformações?</a:t>
            </a:r>
            <a:endParaRPr/>
          </a:p>
        </p:txBody>
      </p:sp>
      <p:sp>
        <p:nvSpPr>
          <p:cNvPr id="377" name="Google Shape;377;p47"/>
          <p:cNvSpPr txBox="1">
            <a:spLocks noGrp="1"/>
          </p:cNvSpPr>
          <p:nvPr>
            <p:ph type="body" idx="1"/>
          </p:nvPr>
        </p:nvSpPr>
        <p:spPr>
          <a:xfrm>
            <a:off x="390548" y="5030873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Usualmente existe mais de uma maneira de se fazer.</a:t>
            </a:r>
            <a:endParaRPr/>
          </a:p>
        </p:txBody>
      </p:sp>
      <p:sp>
        <p:nvSpPr>
          <p:cNvPr id="378" name="Google Shape;378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58</a:t>
            </a:fld>
            <a:endParaRPr/>
          </a:p>
        </p:txBody>
      </p:sp>
      <p:pic>
        <p:nvPicPr>
          <p:cNvPr id="379" name="Google Shape;37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9179" y="664730"/>
            <a:ext cx="6418753" cy="436614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7"/>
          <p:cNvSpPr txBox="1"/>
          <p:nvPr/>
        </p:nvSpPr>
        <p:spPr>
          <a:xfrm>
            <a:off x="1290100" y="1401025"/>
            <a:ext cx="657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estado inicial</a:t>
            </a:r>
            <a:endParaRPr/>
          </a:p>
        </p:txBody>
      </p:sp>
      <p:sp>
        <p:nvSpPr>
          <p:cNvPr id="381" name="Google Shape;381;p47"/>
          <p:cNvSpPr txBox="1"/>
          <p:nvPr/>
        </p:nvSpPr>
        <p:spPr>
          <a:xfrm>
            <a:off x="4572000" y="1401025"/>
            <a:ext cx="65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a)</a:t>
            </a:r>
            <a:endParaRPr/>
          </a:p>
        </p:txBody>
      </p:sp>
      <p:sp>
        <p:nvSpPr>
          <p:cNvPr id="382" name="Google Shape;382;p47"/>
          <p:cNvSpPr txBox="1"/>
          <p:nvPr/>
        </p:nvSpPr>
        <p:spPr>
          <a:xfrm>
            <a:off x="1782825" y="2978675"/>
            <a:ext cx="65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b)</a:t>
            </a:r>
            <a:endParaRPr/>
          </a:p>
        </p:txBody>
      </p:sp>
      <p:sp>
        <p:nvSpPr>
          <p:cNvPr id="383" name="Google Shape;383;p47"/>
          <p:cNvSpPr txBox="1"/>
          <p:nvPr/>
        </p:nvSpPr>
        <p:spPr>
          <a:xfrm>
            <a:off x="5574375" y="3037100"/>
            <a:ext cx="65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c)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8"/>
          <p:cNvPicPr preferRelativeResize="0"/>
          <p:nvPr/>
        </p:nvPicPr>
        <p:blipFill rotWithShape="1">
          <a:blip r:embed="rId3">
            <a:alphaModFix/>
          </a:blip>
          <a:srcRect l="49085" t="50648"/>
          <a:stretch/>
        </p:blipFill>
        <p:spPr>
          <a:xfrm>
            <a:off x="4148446" y="3169970"/>
            <a:ext cx="3775435" cy="232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8"/>
          <p:cNvPicPr preferRelativeResize="0"/>
          <p:nvPr/>
        </p:nvPicPr>
        <p:blipFill rotWithShape="1">
          <a:blip r:embed="rId3">
            <a:alphaModFix/>
          </a:blip>
          <a:srcRect t="49505" r="57240"/>
          <a:stretch/>
        </p:blipFill>
        <p:spPr>
          <a:xfrm>
            <a:off x="475013" y="3116160"/>
            <a:ext cx="3170712" cy="23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8"/>
          <p:cNvPicPr preferRelativeResize="0"/>
          <p:nvPr/>
        </p:nvPicPr>
        <p:blipFill rotWithShape="1">
          <a:blip r:embed="rId3">
            <a:alphaModFix/>
          </a:blip>
          <a:srcRect l="48391" b="50648"/>
          <a:stretch/>
        </p:blipFill>
        <p:spPr>
          <a:xfrm>
            <a:off x="4096986" y="789238"/>
            <a:ext cx="3826895" cy="2322098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Rotacionar sobre um ponto específico</a:t>
            </a:r>
            <a:endParaRPr/>
          </a:p>
        </p:txBody>
      </p:sp>
      <p:sp>
        <p:nvSpPr>
          <p:cNvPr id="392" name="Google Shape;392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  <p:pic>
        <p:nvPicPr>
          <p:cNvPr id="393" name="Google Shape;393;p48"/>
          <p:cNvPicPr preferRelativeResize="0"/>
          <p:nvPr/>
        </p:nvPicPr>
        <p:blipFill rotWithShape="1">
          <a:blip r:embed="rId3">
            <a:alphaModFix/>
          </a:blip>
          <a:srcRect r="57240" b="50648"/>
          <a:stretch/>
        </p:blipFill>
        <p:spPr>
          <a:xfrm>
            <a:off x="475013" y="789238"/>
            <a:ext cx="3170712" cy="232209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8"/>
          <p:cNvSpPr txBox="1">
            <a:spLocks noGrp="1"/>
          </p:cNvSpPr>
          <p:nvPr>
            <p:ph type="body" idx="1"/>
          </p:nvPr>
        </p:nvSpPr>
        <p:spPr>
          <a:xfrm>
            <a:off x="6197460" y="1706251"/>
            <a:ext cx="2569467" cy="3487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 b="1"/>
              <a:t>Passo 1: translade de -X</a:t>
            </a:r>
            <a:endParaRPr sz="1200" b="1"/>
          </a:p>
        </p:txBody>
      </p:sp>
      <p:sp>
        <p:nvSpPr>
          <p:cNvPr id="395" name="Google Shape;395;p48"/>
          <p:cNvSpPr txBox="1"/>
          <p:nvPr/>
        </p:nvSpPr>
        <p:spPr>
          <a:xfrm>
            <a:off x="2105753" y="4102229"/>
            <a:ext cx="2569467" cy="3487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Passo 2: rotacione</a:t>
            </a:r>
            <a:endParaRPr/>
          </a:p>
        </p:txBody>
      </p:sp>
      <p:sp>
        <p:nvSpPr>
          <p:cNvPr id="396" name="Google Shape;396;p48"/>
          <p:cNvSpPr txBox="1"/>
          <p:nvPr/>
        </p:nvSpPr>
        <p:spPr>
          <a:xfrm>
            <a:off x="6197460" y="4102230"/>
            <a:ext cx="2569467" cy="3487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Passo 3: translade de X</a:t>
            </a: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US"/>
              <a:t>Técnicas de Renderização</a:t>
            </a:r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Scanline (</a:t>
            </a:r>
            <a:r>
              <a:rPr lang="en-US" sz="2800" dirty="0" err="1"/>
              <a:t>Rasterização</a:t>
            </a:r>
            <a:r>
              <a:rPr lang="en-US" sz="2800" dirty="0"/>
              <a:t>)</a:t>
            </a:r>
            <a:endParaRPr dirty="0"/>
          </a:p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Ray Tracing</a:t>
            </a:r>
            <a:endParaRPr dirty="0"/>
          </a:p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Photon Mapping</a:t>
            </a:r>
            <a:endParaRPr dirty="0"/>
          </a:p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Radiosity</a:t>
            </a:r>
            <a:endParaRPr dirty="0"/>
          </a:p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Monte Carlo</a:t>
            </a:r>
            <a:endParaRPr dirty="0"/>
          </a:p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Caustics</a:t>
            </a:r>
            <a:endParaRPr dirty="0"/>
          </a:p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/>
              <a:t>A-Buffer (Maya) </a:t>
            </a:r>
            <a:endParaRPr dirty="0"/>
          </a:p>
          <a:p>
            <a:pPr marL="457200" lvl="0" indent="-279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9"/>
          <p:cNvSpPr/>
          <p:nvPr/>
        </p:nvSpPr>
        <p:spPr>
          <a:xfrm>
            <a:off x="3487919" y="2268187"/>
            <a:ext cx="5442325" cy="2434442"/>
          </a:xfrm>
          <a:prstGeom prst="rect">
            <a:avLst/>
          </a:prstGeom>
          <a:noFill/>
          <a:ln w="19050" cap="flat" cmpd="sng">
            <a:solidFill>
              <a:srgbClr val="C000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500"/>
              <a:buFont typeface="Verdana"/>
              <a:buNone/>
            </a:pPr>
            <a:r>
              <a:rPr lang="pt-BR" sz="2500"/>
              <a:t>Sumário de Transformações Geométricas Básicas</a:t>
            </a:r>
            <a:endParaRPr/>
          </a:p>
        </p:txBody>
      </p:sp>
      <p:sp>
        <p:nvSpPr>
          <p:cNvPr id="403" name="Google Shape;403;p49"/>
          <p:cNvSpPr txBox="1">
            <a:spLocks noGrp="1"/>
          </p:cNvSpPr>
          <p:nvPr>
            <p:ph type="body" idx="1"/>
          </p:nvPr>
        </p:nvSpPr>
        <p:spPr>
          <a:xfrm>
            <a:off x="390549" y="838985"/>
            <a:ext cx="3097370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Lineares:</a:t>
            </a: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818000" lvl="1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Escala</a:t>
            </a:r>
            <a:endParaRPr/>
          </a:p>
          <a:p>
            <a:pPr marL="818000" lvl="1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Rotação</a:t>
            </a:r>
            <a:endParaRPr/>
          </a:p>
          <a:p>
            <a:pPr marL="818000" lvl="1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Reflexão</a:t>
            </a:r>
            <a:endParaRPr/>
          </a:p>
          <a:p>
            <a:pPr marL="818000" lvl="1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Cisalhamento</a:t>
            </a:r>
            <a:endParaRPr/>
          </a:p>
          <a:p>
            <a:pPr marL="818000" lvl="1" indent="-71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Não Lineares</a:t>
            </a:r>
            <a:endParaRPr/>
          </a:p>
          <a:p>
            <a:pPr marL="818000" lvl="1" indent="-1988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Translação</a:t>
            </a: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</p:txBody>
      </p:sp>
      <p:sp>
        <p:nvSpPr>
          <p:cNvPr id="404" name="Google Shape;404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60</a:t>
            </a:fld>
            <a:endParaRPr/>
          </a:p>
        </p:txBody>
      </p:sp>
      <p:pic>
        <p:nvPicPr>
          <p:cNvPr id="405" name="Google Shape;40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373" y="1265024"/>
            <a:ext cx="2345179" cy="66343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9"/>
          <p:cNvSpPr txBox="1"/>
          <p:nvPr/>
        </p:nvSpPr>
        <p:spPr>
          <a:xfrm>
            <a:off x="3676454" y="838984"/>
            <a:ext cx="5344997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Transformações Afim:</a:t>
            </a:r>
            <a:endParaRPr/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lang="pt-BR" sz="14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Composição de uma transformação linear + translação</a:t>
            </a:r>
            <a:endParaRPr/>
          </a:p>
          <a:p>
            <a:pPr marL="619100" marR="0" lvl="1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19100" marR="0" lvl="1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Isometria</a:t>
            </a:r>
            <a:endParaRPr/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lang="pt-BR" sz="14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Preserva a distância entre os pontos (comprimento)</a:t>
            </a:r>
            <a:endParaRPr/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 sz="22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818000" marR="0" lvl="1" indent="-1861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Translação</a:t>
            </a:r>
            <a:endParaRPr sz="1200"/>
          </a:p>
          <a:p>
            <a:pPr marL="818000" marR="0" lvl="1" indent="-1861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Rotação</a:t>
            </a:r>
            <a:endParaRPr sz="1200"/>
          </a:p>
          <a:p>
            <a:pPr marL="818000" marR="0" lvl="1" indent="-18619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Reflexão</a:t>
            </a:r>
            <a:endParaRPr sz="1200"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7" name="Google Shape;40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8288" y="1546950"/>
            <a:ext cx="1668879" cy="38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5411" y="3087063"/>
            <a:ext cx="2280421" cy="31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Revisão: Multiplicação de Matrizes</a:t>
            </a:r>
            <a:endParaRPr/>
          </a:p>
        </p:txBody>
      </p:sp>
      <p:sp>
        <p:nvSpPr>
          <p:cNvPr id="414" name="Google Shape;414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61</a:t>
            </a:fld>
            <a:endParaRPr/>
          </a:p>
        </p:txBody>
      </p:sp>
      <p:pic>
        <p:nvPicPr>
          <p:cNvPr id="415" name="Google Shape;415;p50" descr="A close up of a logo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3741" t="17662" r="11617" b="10489"/>
          <a:stretch/>
        </p:blipFill>
        <p:spPr>
          <a:xfrm>
            <a:off x="1329070" y="1446028"/>
            <a:ext cx="6762307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Multiplicação de Matrizes (Revisão)</a:t>
            </a:r>
            <a:endParaRPr/>
          </a:p>
        </p:txBody>
      </p:sp>
      <p:sp>
        <p:nvSpPr>
          <p:cNvPr id="421" name="Google Shape;421;p51"/>
          <p:cNvSpPr txBox="1">
            <a:spLocks noGrp="1"/>
          </p:cNvSpPr>
          <p:nvPr>
            <p:ph type="body" idx="1"/>
          </p:nvPr>
        </p:nvSpPr>
        <p:spPr>
          <a:xfrm>
            <a:off x="390548" y="4412512"/>
            <a:ext cx="8428232" cy="92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Multiplicação de matrizes é uma combinação linear de colunas.</a:t>
            </a:r>
            <a:endParaRPr/>
          </a:p>
          <a:p>
            <a:pPr marL="0" lvl="0" indent="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Server para armazenar as transformações discutidas</a:t>
            </a:r>
            <a:endParaRPr/>
          </a:p>
        </p:txBody>
      </p:sp>
      <p:sp>
        <p:nvSpPr>
          <p:cNvPr id="422" name="Google Shape;422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62</a:t>
            </a:fld>
            <a:endParaRPr/>
          </a:p>
        </p:txBody>
      </p:sp>
      <p:pic>
        <p:nvPicPr>
          <p:cNvPr id="423" name="Google Shape;42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4992" y="854210"/>
            <a:ext cx="3574016" cy="3333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Matriz de Rotação (2D)</a:t>
            </a:r>
            <a:endParaRPr/>
          </a:p>
        </p:txBody>
      </p:sp>
      <p:sp>
        <p:nvSpPr>
          <p:cNvPr id="456" name="Google Shape;456;p55"/>
          <p:cNvSpPr txBox="1">
            <a:spLocks noGrp="1"/>
          </p:cNvSpPr>
          <p:nvPr>
            <p:ph type="body" idx="1"/>
          </p:nvPr>
        </p:nvSpPr>
        <p:spPr>
          <a:xfrm>
            <a:off x="235670" y="838985"/>
            <a:ext cx="8583110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None/>
            </a:pPr>
            <a:r>
              <a:rPr lang="pt-BR" sz="1900" dirty="0"/>
              <a:t>Exemplo: o que acontece a (1,0) e (0,1) após uma rotação de 𝛳?</a:t>
            </a:r>
            <a:endParaRPr dirty="0"/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None/>
            </a:pPr>
            <a:r>
              <a:rPr lang="pt-BR" sz="1900" dirty="0"/>
              <a:t>Rotações movem um ponto numa trajetória circular.</a:t>
            </a:r>
            <a:endParaRPr dirty="0"/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None/>
            </a:pPr>
            <a:r>
              <a:rPr lang="pt-BR" sz="1900" dirty="0"/>
              <a:t>Lembre-se que cos𝛳 e </a:t>
            </a:r>
            <a:r>
              <a:rPr lang="pt-BR" sz="1900" dirty="0" err="1"/>
              <a:t>sin</a:t>
            </a:r>
            <a:r>
              <a:rPr lang="pt-BR" sz="1900" dirty="0"/>
              <a:t>𝛳 são as coordenada de um círculo unitário</a:t>
            </a:r>
            <a:endParaRPr dirty="0"/>
          </a:p>
        </p:txBody>
      </p:sp>
      <p:sp>
        <p:nvSpPr>
          <p:cNvPr id="457" name="Google Shape;457;p5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63</a:t>
            </a:fld>
            <a:endParaRPr/>
          </a:p>
        </p:txBody>
      </p:sp>
      <p:pic>
        <p:nvPicPr>
          <p:cNvPr id="458" name="Google Shape;45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894" y="2090137"/>
            <a:ext cx="3356529" cy="3320592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55"/>
          <p:cNvSpPr/>
          <p:nvPr/>
        </p:nvSpPr>
        <p:spPr>
          <a:xfrm>
            <a:off x="4363304" y="2258055"/>
            <a:ext cx="16702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Resposta:</a:t>
            </a:r>
            <a:endParaRPr dirty="0"/>
          </a:p>
        </p:txBody>
      </p:sp>
      <p:pic>
        <p:nvPicPr>
          <p:cNvPr id="460" name="Google Shape;460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8356" y="2627387"/>
            <a:ext cx="4125636" cy="80397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5"/>
          <p:cNvSpPr/>
          <p:nvPr/>
        </p:nvSpPr>
        <p:spPr>
          <a:xfrm>
            <a:off x="4423428" y="3611933"/>
            <a:ext cx="42093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Numa representação matricial:</a:t>
            </a:r>
            <a:endParaRPr dirty="0"/>
          </a:p>
        </p:txBody>
      </p:sp>
      <p:pic>
        <p:nvPicPr>
          <p:cNvPr id="462" name="Google Shape;462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8857" y="3951902"/>
            <a:ext cx="3358489" cy="1589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300"/>
              <a:buFont typeface="Verdana"/>
              <a:buNone/>
            </a:pPr>
            <a:r>
              <a:rPr lang="pt-BR" sz="2300"/>
              <a:t>Como compor matrizes de transformações lineares ?</a:t>
            </a:r>
            <a:endParaRPr/>
          </a:p>
        </p:txBody>
      </p:sp>
      <p:sp>
        <p:nvSpPr>
          <p:cNvPr id="486" name="Google Shape;486;p58"/>
          <p:cNvSpPr txBox="1">
            <a:spLocks noGrp="1"/>
          </p:cNvSpPr>
          <p:nvPr>
            <p:ph type="body" idx="1"/>
          </p:nvPr>
        </p:nvSpPr>
        <p:spPr>
          <a:xfrm>
            <a:off x="390548" y="3412576"/>
            <a:ext cx="8428232" cy="192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Componha transformações lineares via multiplicação de matrizes.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No exemplo: Uma escala uniforme seguido de uma rotação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Permite uma implementação simples e eficiente: reduz a cadeia complexa de transformações a uma única multiplicação de matriz.</a:t>
            </a:r>
            <a:endParaRPr/>
          </a:p>
        </p:txBody>
      </p:sp>
      <p:sp>
        <p:nvSpPr>
          <p:cNvPr id="487" name="Google Shape;487;p5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64</a:t>
            </a:fld>
            <a:endParaRPr/>
          </a:p>
        </p:txBody>
      </p:sp>
      <p:pic>
        <p:nvPicPr>
          <p:cNvPr id="488" name="Google Shape;488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740" y="763400"/>
            <a:ext cx="6372520" cy="264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438" y="4118271"/>
            <a:ext cx="2840807" cy="511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9"/>
          <p:cNvSpPr txBox="1">
            <a:spLocks noGrp="1"/>
          </p:cNvSpPr>
          <p:nvPr>
            <p:ph type="title"/>
          </p:nvPr>
        </p:nvSpPr>
        <p:spPr>
          <a:xfrm>
            <a:off x="84175" y="113725"/>
            <a:ext cx="90015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67"/>
              <a:t>Translação - Como lidar com essa transformação?</a:t>
            </a:r>
            <a:endParaRPr sz="2467"/>
          </a:p>
        </p:txBody>
      </p:sp>
      <p:sp>
        <p:nvSpPr>
          <p:cNvPr id="496" name="Google Shape;496;p5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65</a:t>
            </a:fld>
            <a:endParaRPr/>
          </a:p>
        </p:txBody>
      </p:sp>
      <p:pic>
        <p:nvPicPr>
          <p:cNvPr id="498" name="Google Shape;49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0090" y="4194668"/>
            <a:ext cx="1889414" cy="1368196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9"/>
          <p:cNvSpPr/>
          <p:nvPr/>
        </p:nvSpPr>
        <p:spPr>
          <a:xfrm>
            <a:off x="5019775" y="4494050"/>
            <a:ext cx="2444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? ? ?</a:t>
            </a:r>
            <a:endParaRPr/>
          </a:p>
        </p:txBody>
      </p:sp>
      <p:pic>
        <p:nvPicPr>
          <p:cNvPr id="2" name="Picture 1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B2AA567D-0D2B-E89C-A4C1-FC9100229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6" y="1874630"/>
            <a:ext cx="1899783" cy="18997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643114-37B1-8A07-5477-63D73DA85410}"/>
              </a:ext>
            </a:extLst>
          </p:cNvPr>
          <p:cNvGrpSpPr/>
          <p:nvPr/>
        </p:nvGrpSpPr>
        <p:grpSpPr>
          <a:xfrm>
            <a:off x="475013" y="1200882"/>
            <a:ext cx="2988297" cy="2823017"/>
            <a:chOff x="678730" y="1690216"/>
            <a:chExt cx="2988297" cy="2823017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192B0CD-7E34-3329-0BAD-DBD68ACC0796}"/>
                </a:ext>
              </a:extLst>
            </p:cNvPr>
            <p:cNvCxnSpPr/>
            <p:nvPr/>
          </p:nvCxnSpPr>
          <p:spPr>
            <a:xfrm>
              <a:off x="678730" y="4263747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D19BDA4-122C-C401-89B5-2CCB7755F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953" y="1690216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0F1C947-4019-5794-3738-B24C4FDBB47F}"/>
              </a:ext>
            </a:extLst>
          </p:cNvPr>
          <p:cNvGrpSpPr/>
          <p:nvPr/>
        </p:nvGrpSpPr>
        <p:grpSpPr>
          <a:xfrm>
            <a:off x="5320358" y="1200881"/>
            <a:ext cx="2988297" cy="2823017"/>
            <a:chOff x="5524075" y="1690215"/>
            <a:chExt cx="2988297" cy="2823017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EC74BC9-DEF1-02BC-74F8-0318251596F6}"/>
                </a:ext>
              </a:extLst>
            </p:cNvPr>
            <p:cNvCxnSpPr/>
            <p:nvPr/>
          </p:nvCxnSpPr>
          <p:spPr>
            <a:xfrm>
              <a:off x="5524075" y="4263746"/>
              <a:ext cx="29882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4F26262-D99F-EF6F-2A21-EF8AEAF23F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7298" y="1690215"/>
              <a:ext cx="0" cy="28230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Picture 11" descr="A glass with a candle in it&#10;&#10;Description automatically generated with low confidence">
            <a:extLst>
              <a:ext uri="{FF2B5EF4-FFF2-40B4-BE49-F238E27FC236}">
                <a16:creationId xmlns:a16="http://schemas.microsoft.com/office/drawing/2014/main" id="{E5A5AAE0-D7F0-A4B0-5498-ACDAA95FE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362" y="1359721"/>
            <a:ext cx="1899783" cy="1899783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0733" y="4417505"/>
            <a:ext cx="1842534" cy="1145359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6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 como tratar translações (não linear) ?</a:t>
            </a:r>
            <a:endParaRPr/>
          </a:p>
        </p:txBody>
      </p:sp>
      <p:sp>
        <p:nvSpPr>
          <p:cNvPr id="506" name="Google Shape;506;p60"/>
          <p:cNvSpPr txBox="1">
            <a:spLocks noGrp="1"/>
          </p:cNvSpPr>
          <p:nvPr>
            <p:ph type="body" idx="1"/>
          </p:nvPr>
        </p:nvSpPr>
        <p:spPr>
          <a:xfrm>
            <a:off x="263951" y="3949522"/>
            <a:ext cx="8554829" cy="46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98900" lvl="0" indent="-19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1600"/>
              <a:t>A operação de translação não pode ser representada por uma matriz 2x2</a:t>
            </a:r>
            <a:endParaRPr/>
          </a:p>
        </p:txBody>
      </p:sp>
      <p:sp>
        <p:nvSpPr>
          <p:cNvPr id="507" name="Google Shape;507;p6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66</a:t>
            </a:fld>
            <a:endParaRPr/>
          </a:p>
        </p:txBody>
      </p:sp>
      <p:pic>
        <p:nvPicPr>
          <p:cNvPr id="508" name="Google Shape;508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596" y="736298"/>
            <a:ext cx="1740227" cy="36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548" y="1069623"/>
            <a:ext cx="8135332" cy="2923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600"/>
            </a:pPr>
            <a:r>
              <a:rPr lang="pt-BR" dirty="0"/>
              <a:t>Coordenadas Homogêneas (em 2D ∴ 2D-H)</a:t>
            </a:r>
            <a:endParaRPr dirty="0"/>
          </a:p>
        </p:txBody>
      </p:sp>
      <p:sp>
        <p:nvSpPr>
          <p:cNvPr id="515" name="Google Shape;515;p6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201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Adicionar mais uma coordenada (coordenada w)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Ponto 2D :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Vetor 2D</a:t>
            </a:r>
            <a:r>
              <a:rPr lang="pt-BR" sz="1600"/>
              <a:t>  </a:t>
            </a:r>
            <a:r>
              <a:rPr lang="pt-BR"/>
              <a:t>: </a:t>
            </a:r>
            <a:endParaRPr/>
          </a:p>
        </p:txBody>
      </p:sp>
      <p:sp>
        <p:nvSpPr>
          <p:cNvPr id="516" name="Google Shape;516;p6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67</a:t>
            </a:fld>
            <a:endParaRPr/>
          </a:p>
        </p:txBody>
      </p:sp>
      <p:pic>
        <p:nvPicPr>
          <p:cNvPr id="517" name="Google Shape;51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787" y="1563134"/>
            <a:ext cx="1256977" cy="42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87" y="2305768"/>
            <a:ext cx="1256977" cy="40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4529" y="3550076"/>
            <a:ext cx="6268075" cy="1325939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61"/>
          <p:cNvSpPr/>
          <p:nvPr/>
        </p:nvSpPr>
        <p:spPr>
          <a:xfrm>
            <a:off x="390548" y="3009556"/>
            <a:ext cx="440966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matriz </a:t>
            </a:r>
            <a:r>
              <a:rPr lang="pt-B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para</a:t>
            </a:r>
            <a:r>
              <a:rPr lang="pt-B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translação então fica: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Coordenadas Homogêneas (2D)</a:t>
            </a:r>
            <a:endParaRPr/>
          </a:p>
        </p:txBody>
      </p:sp>
      <p:sp>
        <p:nvSpPr>
          <p:cNvPr id="526" name="Google Shape;526;p6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593196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Ideia: representa pontos 2D com 3 valores (coordenadas homogêneas)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Podemos usar a descrição 2D-H para coordenadas homogêneas em 2D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Logo as transformações são representadas por matrizes 3x3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Para se recuperar as coordenadas 2D de um ponto, basta dividir por w</a:t>
            </a: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6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68</a:t>
            </a:fld>
            <a:endParaRPr/>
          </a:p>
        </p:txBody>
      </p:sp>
      <p:pic>
        <p:nvPicPr>
          <p:cNvPr id="528" name="Google Shape;52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7139" y="3462022"/>
            <a:ext cx="4002835" cy="1873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Propriedades das Coordenadas Homogêneas</a:t>
            </a:r>
            <a:endParaRPr/>
          </a:p>
        </p:txBody>
      </p:sp>
      <p:sp>
        <p:nvSpPr>
          <p:cNvPr id="534" name="Google Shape;534;p6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Operações em coordenadas homogêneas:</a:t>
            </a:r>
            <a:endParaRPr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(válidas se a coordenada w do resultado for 1 ou 0)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117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b="1"/>
              <a:t>  vetor	+ vetor	= vetor</a:t>
            </a:r>
            <a:endParaRPr/>
          </a:p>
          <a:p>
            <a:pPr marL="0" lvl="0" indent="0" algn="l" rtl="0">
              <a:spcBef>
                <a:spcPts val="117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b="1"/>
              <a:t>  ponto	– ponto	= vetor</a:t>
            </a:r>
            <a:endParaRPr/>
          </a:p>
          <a:p>
            <a:pPr marL="0" lvl="0" indent="0" algn="l" rtl="0">
              <a:spcBef>
                <a:spcPts val="117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b="1"/>
              <a:t>  ponto	+ vetor	= ponto</a:t>
            </a:r>
            <a:endParaRPr/>
          </a:p>
          <a:p>
            <a:pPr marL="0" lvl="0" indent="0" algn="l" rtl="0">
              <a:spcBef>
                <a:spcPts val="1176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 b="1"/>
              <a:t>  ponto	+ ponto	= ??</a:t>
            </a:r>
            <a:endParaRPr/>
          </a:p>
        </p:txBody>
      </p:sp>
      <p:sp>
        <p:nvSpPr>
          <p:cNvPr id="535" name="Google Shape;535;p6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69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US"/>
              <a:t>Sistemas de Renderização</a:t>
            </a:r>
            <a:endParaRPr/>
          </a:p>
        </p:txBody>
      </p:sp>
      <p:graphicFrame>
        <p:nvGraphicFramePr>
          <p:cNvPr id="266" name="Google Shape;266;p22"/>
          <p:cNvGraphicFramePr/>
          <p:nvPr/>
        </p:nvGraphicFramePr>
        <p:xfrm>
          <a:off x="269630" y="629655"/>
          <a:ext cx="8604775" cy="4835955"/>
        </p:xfrm>
        <a:graphic>
          <a:graphicData uri="http://schemas.openxmlformats.org/drawingml/2006/table">
            <a:tbl>
              <a:tblPr firstRow="1">
                <a:noFill/>
                <a:tableStyleId>{0FE2F957-A74D-46B5-9E5B-65FAB8394B29}</a:tableStyleId>
              </a:tblPr>
              <a:tblGrid>
                <a:gridCol w="157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63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2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Nome</a:t>
                      </a:r>
                      <a:endParaRPr sz="1400" b="0" i="0" u="none" strike="noStrike" cap="none">
                        <a:solidFill>
                          <a:srgbClr val="4C4C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Preço</a:t>
                      </a:r>
                      <a:endParaRPr sz="1400" b="0" i="0" u="none" strike="noStrike" cap="none">
                        <a:solidFill>
                          <a:srgbClr val="4C4C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Hardware</a:t>
                      </a:r>
                      <a:endParaRPr sz="1400" b="0" i="0" u="none" strike="noStrike" cap="none">
                        <a:solidFill>
                          <a:srgbClr val="4C4C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SO</a:t>
                      </a:r>
                      <a:endParaRPr sz="1400" b="0" i="0" u="none" strike="noStrike" cap="none">
                        <a:solidFill>
                          <a:srgbClr val="4C4C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Plugin</a:t>
                      </a:r>
                      <a:endParaRPr sz="1400" b="0" i="0" u="none" strike="noStrike" cap="none">
                        <a:solidFill>
                          <a:srgbClr val="4C4C4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3Delight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Free/$720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CPU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3ds Max, Katana, Maya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Arnold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$360/year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CPU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Maya, Houdini, Cinema 4D, 3ds Max, Katana and Softimage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Artlantis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$705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CPU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Standalone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Blender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Free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CPU/GPU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Amarath, Ragdoll Tools, Magic UV, Ragdoll Tools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Clarisse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Free/$999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CPU/GPU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Standalone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Corona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$30/month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CPU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3ds Max, Cinema4D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Enscape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$469/year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Revit, SketchUp, Rhino, ArchiCAD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FelixRender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$160/month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N/A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3ds Max, AutoCAD, Rhinoceros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FluidRay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$14.99/month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Standalone / SketchUp, Modo, Shade 3D, Rhino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FurryBall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$110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Standalone / Maya, Cinema 4D, 3ds Max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Guerilla Render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Free/$2,000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CPU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Maya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Indigo Render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$835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3ds Max, Blender, Cinema 4D, iClone, Maya, Revit, SketchUp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Iray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$295/year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3ds Max, Cinema 4D, Maya, Rhinoceros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KeyShot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$995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Standalone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Lumion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$1,630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SketchUp, Autodesk Revit, ArchiCAD, Bentley, Allplan, Vectorworks, Rhinoceros, 3ds Max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LuxCoreRender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Free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3ds Max, Blender, Carrara, Cinema 4D, DAZ Studio, Maya, Poser, SketchUp, XSI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Marmoset Toolbag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$189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Standalone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Maxwell Render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$520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CPU/GPU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3ds Max, ArchiCAD, Cinema 4D, formZ, Maya, Modo, Revit, Rhinoceros, SketchUp, SolidWorks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61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Octane Render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$699/year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3ds Max, ArchiCAD, AutoCAD, Blender, Carrara, Cinema 4D, DAZ Studio, Houdini, Inventor, Lightwave, Maya, Modo, Nuke, Poser, Revit, Rhinoceros, SketchUp, Softimage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9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Redshift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$500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3ds Max, Cinema 4D, Houdini, Maya, Softimage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RenderMan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$595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CPU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Blender, Houdini, Katana, Maya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Solidworks Visualize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$1,830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CPU/GPU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Standalone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0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Thea Render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$270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CPU/GPU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SketchUp, Cinema 4D, Rhino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60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V-Ray</a:t>
                      </a:r>
                      <a:endParaRPr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$350/year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CPU/GPU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Windows, macOS, Linux</a:t>
                      </a:r>
                      <a:endParaRPr sz="10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strike="noStrike" cap="none"/>
                        <a:t>3ds Max, Blender, Cinema 4D, Maya, Modo, Nuke, Revit, Rhinoceros, SketchUp, Unreal</a:t>
                      </a:r>
                      <a:endParaRPr sz="600" b="0" i="0" u="none" strike="noStrike" cap="none">
                        <a:solidFill>
                          <a:srgbClr val="9D9D9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75" marR="4875" marT="4875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267" name="Google Shape;267;p22"/>
          <p:cNvSpPr/>
          <p:nvPr/>
        </p:nvSpPr>
        <p:spPr>
          <a:xfrm>
            <a:off x="4947139" y="5458516"/>
            <a:ext cx="38334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https://all3dp.com/1/best-3d-rendering-software/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400"/>
              <a:buFont typeface="Verdana"/>
              <a:buNone/>
            </a:pPr>
            <a:r>
              <a:rPr lang="pt-BR" sz="2400"/>
              <a:t>Transformações Afim em Coordenadas Homogêneas</a:t>
            </a:r>
            <a:endParaRPr/>
          </a:p>
        </p:txBody>
      </p:sp>
      <p:sp>
        <p:nvSpPr>
          <p:cNvPr id="541" name="Google Shape;541;p64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r>
              <a:rPr lang="pt-BR" sz="2200"/>
              <a:t>transformação afim = transformação linear + translação</a:t>
            </a:r>
            <a:endParaRPr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endParaRPr sz="2200"/>
          </a:p>
        </p:txBody>
      </p:sp>
      <p:sp>
        <p:nvSpPr>
          <p:cNvPr id="542" name="Google Shape;542;p6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70</a:t>
            </a:fld>
            <a:endParaRPr/>
          </a:p>
        </p:txBody>
      </p:sp>
      <p:pic>
        <p:nvPicPr>
          <p:cNvPr id="543" name="Google Shape;543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4077" y="1557215"/>
            <a:ext cx="4718962" cy="98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8792" y="3530599"/>
            <a:ext cx="3768792" cy="1207477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4"/>
          <p:cNvSpPr/>
          <p:nvPr/>
        </p:nvSpPr>
        <p:spPr>
          <a:xfrm>
            <a:off x="390548" y="2951939"/>
            <a:ext cx="513313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usando coordenadas homogêneas: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Exemplos com Matrizes Homogêneas</a:t>
            </a:r>
            <a:endParaRPr/>
          </a:p>
        </p:txBody>
      </p:sp>
      <p:sp>
        <p:nvSpPr>
          <p:cNvPr id="551" name="Google Shape;551;p6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518990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Para transformações que já eram lineares, não muda muito: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552" name="Google Shape;552;p6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71</a:t>
            </a:fld>
            <a:endParaRPr/>
          </a:p>
        </p:txBody>
      </p:sp>
      <p:pic>
        <p:nvPicPr>
          <p:cNvPr id="553" name="Google Shape;55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1666" y="1281732"/>
            <a:ext cx="4722829" cy="92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2992" y="2801960"/>
            <a:ext cx="2444655" cy="102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6381" y="4573453"/>
            <a:ext cx="3823813" cy="971021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5"/>
          <p:cNvSpPr txBox="1"/>
          <p:nvPr/>
        </p:nvSpPr>
        <p:spPr>
          <a:xfrm>
            <a:off x="312505" y="2361502"/>
            <a:ext cx="8518990" cy="54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Note nestes casos que a terceira coluna e linha, não fazem nada</a:t>
            </a:r>
            <a:endParaRPr/>
          </a:p>
        </p:txBody>
      </p:sp>
      <p:sp>
        <p:nvSpPr>
          <p:cNvPr id="557" name="Google Shape;557;p65"/>
          <p:cNvSpPr txBox="1"/>
          <p:nvPr/>
        </p:nvSpPr>
        <p:spPr>
          <a:xfrm>
            <a:off x="312505" y="4161519"/>
            <a:ext cx="8518990" cy="54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Divide-se</a:t>
            </a:r>
            <a:r>
              <a:rPr lang="pt-BR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pela última coordenada, para ter as coordenadas finais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Translação em Coordenadas Homogêneas</a:t>
            </a:r>
            <a:endParaRPr/>
          </a:p>
        </p:txBody>
      </p:sp>
      <p:sp>
        <p:nvSpPr>
          <p:cNvPr id="563" name="Google Shape;563;p6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034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Translação representada por uma matriz 3x3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Coordenadas homogêneas nos permitem codificar as translações como transformações lineares!</a:t>
            </a:r>
            <a:endParaRPr/>
          </a:p>
        </p:txBody>
      </p:sp>
      <p:sp>
        <p:nvSpPr>
          <p:cNvPr id="564" name="Google Shape;564;p6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72</a:t>
            </a:fld>
            <a:endParaRPr/>
          </a:p>
        </p:txBody>
      </p:sp>
      <p:pic>
        <p:nvPicPr>
          <p:cNvPr id="565" name="Google Shape;56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477" y="1324727"/>
            <a:ext cx="4710325" cy="2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71" y="601543"/>
            <a:ext cx="5953301" cy="4272113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6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Coordenadas homogêneas: alguma intuição</a:t>
            </a:r>
            <a:endParaRPr/>
          </a:p>
        </p:txBody>
      </p:sp>
      <p:sp>
        <p:nvSpPr>
          <p:cNvPr id="572" name="Google Shape;572;p67"/>
          <p:cNvSpPr txBox="1">
            <a:spLocks noGrp="1"/>
          </p:cNvSpPr>
          <p:nvPr>
            <p:ph type="body" idx="1"/>
          </p:nvPr>
        </p:nvSpPr>
        <p:spPr>
          <a:xfrm>
            <a:off x="2912882" y="3412503"/>
            <a:ext cx="6033156" cy="192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Vários pontos em coordenadas homogêneas(2D-H) podem representar um ponto 2D.</a:t>
            </a:r>
            <a:endParaRPr/>
          </a:p>
          <a:p>
            <a:pPr marL="0" lvl="0" indent="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endParaRPr sz="80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x e ωx correspondem ao mesmo ponto 2D</a:t>
            </a:r>
            <a:endParaRPr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/>
              <a:t>(basta dividir 2D-H por ω para converter para 2D)</a:t>
            </a:r>
            <a:endParaRPr/>
          </a:p>
        </p:txBody>
      </p:sp>
      <p:sp>
        <p:nvSpPr>
          <p:cNvPr id="573" name="Google Shape;573;p6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73</a:t>
            </a:fld>
            <a:endParaRPr/>
          </a:p>
        </p:txBody>
      </p:sp>
      <p:pic>
        <p:nvPicPr>
          <p:cNvPr id="574" name="Google Shape;57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4972" y="4843646"/>
            <a:ext cx="3669340" cy="75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72" y="629655"/>
            <a:ext cx="5213692" cy="3735746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6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Coordenadas Homogêneas: Pontos vs Vetores</a:t>
            </a:r>
            <a:endParaRPr/>
          </a:p>
        </p:txBody>
      </p:sp>
      <p:sp>
        <p:nvSpPr>
          <p:cNvPr id="581" name="Google Shape;581;p68"/>
          <p:cNvSpPr txBox="1">
            <a:spLocks noGrp="1"/>
          </p:cNvSpPr>
          <p:nvPr>
            <p:ph type="body" idx="1"/>
          </p:nvPr>
        </p:nvSpPr>
        <p:spPr>
          <a:xfrm>
            <a:off x="3966358" y="2479249"/>
            <a:ext cx="4989105" cy="3122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r>
              <a:rPr lang="pt-BR" sz="1500"/>
              <a:t>Pontos 2D-H com o ω=0 representam vetores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r>
              <a:rPr lang="pt-BR" sz="1500"/>
              <a:t>(pense: direções são pontos no infinito)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endParaRPr sz="150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r>
              <a:rPr lang="pt-BR" sz="1500"/>
              <a:t>Não é possível discriminar pontos e vetores 2D se usando dados codificados apenas com 2 valores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endParaRPr sz="150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r>
              <a:rPr lang="pt-BR" sz="1500"/>
              <a:t>Obs: translações não mudam a direção do vetor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endParaRPr sz="1500"/>
          </a:p>
        </p:txBody>
      </p:sp>
      <p:sp>
        <p:nvSpPr>
          <p:cNvPr id="582" name="Google Shape;582;p6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74</a:t>
            </a:fld>
            <a:endParaRPr/>
          </a:p>
        </p:txBody>
      </p:sp>
      <p:pic>
        <p:nvPicPr>
          <p:cNvPr id="583" name="Google Shape;583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8288" y="4581075"/>
            <a:ext cx="3766013" cy="96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Composição de Transformações</a:t>
            </a:r>
            <a:endParaRPr/>
          </a:p>
        </p:txBody>
      </p:sp>
      <p:sp>
        <p:nvSpPr>
          <p:cNvPr id="589" name="Google Shape;589;p6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75</a:t>
            </a:fld>
            <a:endParaRPr/>
          </a:p>
        </p:txBody>
      </p:sp>
      <p:pic>
        <p:nvPicPr>
          <p:cNvPr id="590" name="Google Shape;590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678" y="1377706"/>
            <a:ext cx="8584643" cy="2959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Translade e Rotacione</a:t>
            </a:r>
            <a:endParaRPr/>
          </a:p>
        </p:txBody>
      </p:sp>
      <p:sp>
        <p:nvSpPr>
          <p:cNvPr id="596" name="Google Shape;596;p7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76</a:t>
            </a:fld>
            <a:endParaRPr/>
          </a:p>
        </p:txBody>
      </p:sp>
      <p:pic>
        <p:nvPicPr>
          <p:cNvPr id="597" name="Google Shape;597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969" y="966593"/>
            <a:ext cx="8489043" cy="379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Rotacione e Translade</a:t>
            </a:r>
            <a:endParaRPr/>
          </a:p>
        </p:txBody>
      </p:sp>
      <p:sp>
        <p:nvSpPr>
          <p:cNvPr id="603" name="Google Shape;603;p7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77</a:t>
            </a:fld>
            <a:endParaRPr/>
          </a:p>
        </p:txBody>
      </p:sp>
      <p:pic>
        <p:nvPicPr>
          <p:cNvPr id="604" name="Google Shape;604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436" y="1083019"/>
            <a:ext cx="8539128" cy="3548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 ordem importa!</a:t>
            </a:r>
            <a:endParaRPr/>
          </a:p>
        </p:txBody>
      </p:sp>
      <p:sp>
        <p:nvSpPr>
          <p:cNvPr id="610" name="Google Shape;610;p7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78</a:t>
            </a:fld>
            <a:endParaRPr/>
          </a:p>
        </p:txBody>
      </p:sp>
      <p:pic>
        <p:nvPicPr>
          <p:cNvPr id="611" name="Google Shape;611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403" y="541571"/>
            <a:ext cx="7649194" cy="5059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Ordem das Transformações</a:t>
            </a:r>
            <a:endParaRPr/>
          </a:p>
        </p:txBody>
      </p:sp>
      <p:sp>
        <p:nvSpPr>
          <p:cNvPr id="617" name="Google Shape;617;p73"/>
          <p:cNvSpPr txBox="1">
            <a:spLocks noGrp="1"/>
          </p:cNvSpPr>
          <p:nvPr>
            <p:ph type="body" idx="1"/>
          </p:nvPr>
        </p:nvSpPr>
        <p:spPr>
          <a:xfrm>
            <a:off x="325220" y="838985"/>
            <a:ext cx="8584318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Multiplicação de matrizes não é comutativa.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Ou seja: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Perceba que as matrizes são aplicadas da direita para a esquerda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618" name="Google Shape;618;p7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79</a:t>
            </a:fld>
            <a:endParaRPr/>
          </a:p>
        </p:txBody>
      </p:sp>
      <p:pic>
        <p:nvPicPr>
          <p:cNvPr id="619" name="Google Shape;619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4565" y="1226527"/>
            <a:ext cx="4704449" cy="71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013" y="2432553"/>
            <a:ext cx="8343767" cy="109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2850" y="4325186"/>
            <a:ext cx="6628990" cy="1009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US"/>
              <a:t>Batch Rendering e Rendering Farm</a:t>
            </a:r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700"/>
              <a:t>Distribui a tarefa em diversos computadores (cluster), usualmente o ganho é linear sendo que cada computador gera um quadro inteiro.</a:t>
            </a:r>
            <a:endParaRPr sz="1900"/>
          </a:p>
        </p:txBody>
      </p:sp>
      <p:pic>
        <p:nvPicPr>
          <p:cNvPr id="274" name="Google Shape;27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1367" y="2440779"/>
            <a:ext cx="2452688" cy="2643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Compondo as Transformações</a:t>
            </a:r>
            <a:endParaRPr/>
          </a:p>
        </p:txBody>
      </p:sp>
      <p:sp>
        <p:nvSpPr>
          <p:cNvPr id="628" name="Google Shape;628;p7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pt-BR" sz="2200"/>
              <a:t>Sequência de transformações afins A1, A2, A3, ...</a:t>
            </a:r>
            <a:endParaRPr/>
          </a:p>
          <a:p>
            <a:pPr marL="0" lvl="0" indent="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pt-BR" sz="2200"/>
              <a:t>Compostas por multiplicações de matrizes</a:t>
            </a:r>
            <a:endParaRPr/>
          </a:p>
          <a:p>
            <a:pPr marL="0" lvl="0" indent="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pt-BR" sz="2200"/>
              <a:t>Importante para melhorar desempenho na execução</a:t>
            </a:r>
            <a:endParaRPr/>
          </a:p>
        </p:txBody>
      </p:sp>
      <p:sp>
        <p:nvSpPr>
          <p:cNvPr id="629" name="Google Shape;629;p7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80</a:t>
            </a:fld>
            <a:endParaRPr/>
          </a:p>
        </p:txBody>
      </p:sp>
      <p:pic>
        <p:nvPicPr>
          <p:cNvPr id="630" name="Google Shape;63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376" y="2391153"/>
            <a:ext cx="7066218" cy="1958109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74"/>
          <p:cNvSpPr/>
          <p:nvPr/>
        </p:nvSpPr>
        <p:spPr>
          <a:xfrm>
            <a:off x="2261875" y="4264950"/>
            <a:ext cx="6597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Pré-multiplique as n matrizes para obter uma matriz única que representa as transformações combinadas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Decompondo Transformações Complexas</a:t>
            </a:r>
            <a:endParaRPr/>
          </a:p>
        </p:txBody>
      </p:sp>
      <p:sp>
        <p:nvSpPr>
          <p:cNvPr id="638" name="Google Shape;638;p7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Como girar em torno de um determinado ponto c?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1. Transladar o centro para origem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2. Realizar a Rotação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3. Transladar de volta</a:t>
            </a:r>
            <a:endParaRPr/>
          </a:p>
        </p:txBody>
      </p:sp>
      <p:sp>
        <p:nvSpPr>
          <p:cNvPr id="639" name="Google Shape;639;p7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81</a:t>
            </a:fld>
            <a:endParaRPr/>
          </a:p>
        </p:txBody>
      </p:sp>
      <p:pic>
        <p:nvPicPr>
          <p:cNvPr id="640" name="Google Shape;640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20" y="2372933"/>
            <a:ext cx="8565028" cy="1694974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75"/>
          <p:cNvSpPr/>
          <p:nvPr/>
        </p:nvSpPr>
        <p:spPr>
          <a:xfrm>
            <a:off x="390548" y="4369986"/>
            <a:ext cx="3360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Representação Matricial:</a:t>
            </a:r>
            <a:endParaRPr/>
          </a:p>
        </p:txBody>
      </p:sp>
      <p:pic>
        <p:nvPicPr>
          <p:cNvPr id="642" name="Google Shape;642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8314" y="4824957"/>
            <a:ext cx="2859947" cy="585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50" dirty="0"/>
              <a:t>ATIVIDADE 2: Transformações Geométricas</a:t>
            </a:r>
            <a:endParaRPr sz="2650" dirty="0"/>
          </a:p>
        </p:txBody>
      </p:sp>
      <p:sp>
        <p:nvSpPr>
          <p:cNvPr id="370" name="Google Shape;370;p4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Acesse o documento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Realize todos os exercícios.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Voltamos em 25 minutos?</a:t>
            </a:r>
            <a:endParaRPr dirty="0"/>
          </a:p>
        </p:txBody>
      </p:sp>
      <p:sp>
        <p:nvSpPr>
          <p:cNvPr id="371" name="Google Shape;371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3269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67"/>
              <a:t>Vídeo/Leitura para realizar antes da próxima aula</a:t>
            </a:r>
            <a:endParaRPr sz="2567"/>
          </a:p>
        </p:txBody>
      </p:sp>
      <p:sp>
        <p:nvSpPr>
          <p:cNvPr id="649" name="Google Shape;649;p76"/>
          <p:cNvSpPr txBox="1">
            <a:spLocks noGrp="1"/>
          </p:cNvSpPr>
          <p:nvPr>
            <p:ph type="body" idx="1"/>
          </p:nvPr>
        </p:nvSpPr>
        <p:spPr>
          <a:xfrm>
            <a:off x="390550" y="838980"/>
            <a:ext cx="8428200" cy="238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Ver os vídeos: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	</a:t>
            </a:r>
            <a:r>
              <a:rPr lang="pt-BR" u="sng">
                <a:solidFill>
                  <a:schemeClr val="hlink"/>
                </a:solidFill>
                <a:hlinkClick r:id="rId3"/>
              </a:rPr>
              <a:t>https://www.youtube.com/watch?v=d4EgbgTm0Bg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Quaternions and 3d rotation, explained interactively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Ler/Ver/Estudar: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	</a:t>
            </a:r>
            <a:r>
              <a:rPr lang="pt-BR" u="sng">
                <a:solidFill>
                  <a:schemeClr val="hlink"/>
                </a:solidFill>
                <a:hlinkClick r:id="rId5"/>
              </a:rPr>
              <a:t>https://eater.net/quaternions</a:t>
            </a:r>
            <a:endParaRPr/>
          </a:p>
        </p:txBody>
      </p:sp>
      <p:sp>
        <p:nvSpPr>
          <p:cNvPr id="650" name="Google Shape;650;p7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83</a:t>
            </a:fld>
            <a:endParaRPr/>
          </a:p>
        </p:txBody>
      </p:sp>
      <p:pic>
        <p:nvPicPr>
          <p:cNvPr id="651" name="Google Shape;651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4335" y="3251000"/>
            <a:ext cx="4355325" cy="218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8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US"/>
              <a:t>Computação Gráfica</a:t>
            </a:r>
            <a:endParaRPr/>
          </a:p>
        </p:txBody>
      </p:sp>
      <p:sp>
        <p:nvSpPr>
          <p:cNvPr id="5" name="Google Shape;926;p84">
            <a:extLst>
              <a:ext uri="{FF2B5EF4-FFF2-40B4-BE49-F238E27FC236}">
                <a16:creationId xmlns:a16="http://schemas.microsoft.com/office/drawing/2014/main" id="{06FF6FE7-42A1-11C3-EF65-49F36FD62D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Luciano Soares</a:t>
            </a:r>
            <a:endParaRPr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&lt;</a:t>
            </a:r>
            <a:r>
              <a:rPr lang="pt-BR" sz="2333" dirty="0" err="1"/>
              <a:t>lpsoares@insper.edu.br</a:t>
            </a:r>
            <a:r>
              <a:rPr lang="pt-BR" sz="2333" dirty="0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&lt;fabioO1@insper.edu.br&gt;</a:t>
            </a:r>
            <a:endParaRPr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US"/>
              <a:t>Toy Story 1 e 4</a:t>
            </a:r>
            <a:endParaRPr/>
          </a:p>
        </p:txBody>
      </p:sp>
      <p:sp>
        <p:nvSpPr>
          <p:cNvPr id="281" name="Google Shape;281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82" name="Google Shape;282;p24" descr="The Real Reason Andy Looks So Different in Toy Story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506" y="800833"/>
            <a:ext cx="4627571" cy="260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 descr="11 Curiosidades sobre “Toy Story 4”, que estreia este ano"/>
          <p:cNvPicPr preferRelativeResize="0"/>
          <p:nvPr/>
        </p:nvPicPr>
        <p:blipFill rotWithShape="1">
          <a:blip r:embed="rId4">
            <a:alphaModFix/>
          </a:blip>
          <a:srcRect t="14897"/>
          <a:stretch/>
        </p:blipFill>
        <p:spPr>
          <a:xfrm>
            <a:off x="3513981" y="2995246"/>
            <a:ext cx="5306667" cy="2370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2388</Words>
  <Application>Microsoft Macintosh PowerPoint</Application>
  <PresentationFormat>On-screen Show (16:10)</PresentationFormat>
  <Paragraphs>561</Paragraphs>
  <Slides>84</Slides>
  <Notes>82</Notes>
  <HiddenSlides>16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1" baseType="lpstr">
      <vt:lpstr>Arial</vt:lpstr>
      <vt:lpstr>Courier New</vt:lpstr>
      <vt:lpstr>Noto Sans Symbols</vt:lpstr>
      <vt:lpstr>Open Sans</vt:lpstr>
      <vt:lpstr>Times New Roman</vt:lpstr>
      <vt:lpstr>Verdana</vt:lpstr>
      <vt:lpstr>Personalizar design</vt:lpstr>
      <vt:lpstr>PowerPoint Presentation</vt:lpstr>
      <vt:lpstr>PowerPoint Presentation</vt:lpstr>
      <vt:lpstr>Renderização</vt:lpstr>
      <vt:lpstr>Várias estratégias podem ser usadas</vt:lpstr>
      <vt:lpstr>Rendering no Maya</vt:lpstr>
      <vt:lpstr>Técnicas de Renderização</vt:lpstr>
      <vt:lpstr>Sistemas de Renderização</vt:lpstr>
      <vt:lpstr>Batch Rendering e Rendering Farm</vt:lpstr>
      <vt:lpstr>Toy Story 1 e 4</vt:lpstr>
      <vt:lpstr>Pixar</vt:lpstr>
      <vt:lpstr>Toy Story 3: The Game</vt:lpstr>
      <vt:lpstr>Cubo</vt:lpstr>
      <vt:lpstr>Desenhar um pessoa por cubos</vt:lpstr>
      <vt:lpstr>Criando um exército de robôs</vt:lpstr>
      <vt:lpstr>A pose de um personagem</vt:lpstr>
      <vt:lpstr>Por que estudar Transformações ?</vt:lpstr>
      <vt:lpstr>Transformações</vt:lpstr>
      <vt:lpstr>Transformações</vt:lpstr>
      <vt:lpstr>Transformações</vt:lpstr>
      <vt:lpstr>Transformações</vt:lpstr>
      <vt:lpstr>Transformações</vt:lpstr>
      <vt:lpstr>Transformações</vt:lpstr>
      <vt:lpstr>Um pouco de teoria:  relembrando Álgebra Linear</vt:lpstr>
      <vt:lpstr>Espaços Vetoriais</vt:lpstr>
      <vt:lpstr>Transformações lineares</vt:lpstr>
      <vt:lpstr>Transformações lineares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Transformações lineares:  o que vimos na aula anterior</vt:lpstr>
      <vt:lpstr>PowerPoint Presentation</vt:lpstr>
      <vt:lpstr>Transformações Geométricas</vt:lpstr>
      <vt:lpstr>Transformações Lineares</vt:lpstr>
      <vt:lpstr>Transformações Lineares</vt:lpstr>
      <vt:lpstr>Transformações Lineares (map)</vt:lpstr>
      <vt:lpstr>Escala</vt:lpstr>
      <vt:lpstr>A escala é uma transformação linear ?</vt:lpstr>
      <vt:lpstr>Matriz de Escala</vt:lpstr>
      <vt:lpstr>Transformações Lineares em 2D</vt:lpstr>
      <vt:lpstr>Rotação</vt:lpstr>
      <vt:lpstr>Rotação como um movimento circular</vt:lpstr>
      <vt:lpstr>A transformação de rotação é linear ?</vt:lpstr>
      <vt:lpstr>Matriz de Rotação (2D)</vt:lpstr>
      <vt:lpstr>Reflexão</vt:lpstr>
      <vt:lpstr>Cisalhamento ( na direção de x )</vt:lpstr>
      <vt:lpstr>A reflexão e o cisalhamento são lineares ?</vt:lpstr>
      <vt:lpstr>Cisalhamento</vt:lpstr>
      <vt:lpstr>Translação</vt:lpstr>
      <vt:lpstr>A transformação de translação é linear?</vt:lpstr>
      <vt:lpstr>Transformação Afim</vt:lpstr>
      <vt:lpstr>Composição de Transformações</vt:lpstr>
      <vt:lpstr>ATIVIDADE 1: Transformações Geométricas</vt:lpstr>
      <vt:lpstr>Como você faria essas transformações?</vt:lpstr>
      <vt:lpstr>Rotacionar sobre um ponto específico</vt:lpstr>
      <vt:lpstr>Sumário de Transformações Geométricas Básicas</vt:lpstr>
      <vt:lpstr>Revisão: Multiplicação de Matrizes</vt:lpstr>
      <vt:lpstr>Multiplicação de Matrizes (Revisão)</vt:lpstr>
      <vt:lpstr>Matriz de Rotação (2D)</vt:lpstr>
      <vt:lpstr>Como compor matrizes de transformações lineares ?</vt:lpstr>
      <vt:lpstr>Translação - Como lidar com essa transformação?</vt:lpstr>
      <vt:lpstr>E como tratar translações (não linear) ?</vt:lpstr>
      <vt:lpstr>Coordenadas Homogêneas (em 2D ∴ 2D-H)</vt:lpstr>
      <vt:lpstr>Coordenadas Homogêneas (2D)</vt:lpstr>
      <vt:lpstr>Propriedades das Coordenadas Homogêneas</vt:lpstr>
      <vt:lpstr>Transformações Afim em Coordenadas Homogêneas</vt:lpstr>
      <vt:lpstr>Exemplos com Matrizes Homogêneas</vt:lpstr>
      <vt:lpstr>Translação em Coordenadas Homogêneas</vt:lpstr>
      <vt:lpstr>Coordenadas homogêneas: alguma intuição</vt:lpstr>
      <vt:lpstr>Coordenadas Homogêneas: Pontos vs Vetores</vt:lpstr>
      <vt:lpstr>Composição de Transformações</vt:lpstr>
      <vt:lpstr>Translade e Rotacione</vt:lpstr>
      <vt:lpstr>Rotacione e Translade</vt:lpstr>
      <vt:lpstr>A ordem importa!</vt:lpstr>
      <vt:lpstr>Ordem das Transformações</vt:lpstr>
      <vt:lpstr>Compondo as Transformações</vt:lpstr>
      <vt:lpstr>Decompondo Transformações Complexas</vt:lpstr>
      <vt:lpstr>ATIVIDADE 2: Transformações Geométricas</vt:lpstr>
      <vt:lpstr>Vídeo/Leitura para realizar antes da próxima aula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226</cp:revision>
  <dcterms:modified xsi:type="dcterms:W3CDTF">2024-10-08T23:40:15Z</dcterms:modified>
</cp:coreProperties>
</file>