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82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322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323" r:id="rId28"/>
    <p:sldId id="367" r:id="rId29"/>
    <p:sldId id="368" r:id="rId30"/>
    <p:sldId id="369" r:id="rId31"/>
    <p:sldId id="283" r:id="rId32"/>
    <p:sldId id="340" r:id="rId33"/>
    <p:sldId id="284" r:id="rId34"/>
    <p:sldId id="285" r:id="rId35"/>
    <p:sldId id="360" r:id="rId36"/>
    <p:sldId id="286" r:id="rId37"/>
    <p:sldId id="325" r:id="rId38"/>
    <p:sldId id="313" r:id="rId39"/>
    <p:sldId id="348" r:id="rId40"/>
    <p:sldId id="349" r:id="rId41"/>
    <p:sldId id="350" r:id="rId42"/>
    <p:sldId id="352" r:id="rId43"/>
    <p:sldId id="353" r:id="rId44"/>
    <p:sldId id="354" r:id="rId45"/>
    <p:sldId id="355" r:id="rId46"/>
    <p:sldId id="356" r:id="rId47"/>
    <p:sldId id="357" r:id="rId48"/>
    <p:sldId id="328" r:id="rId49"/>
    <p:sldId id="329" r:id="rId50"/>
    <p:sldId id="330" r:id="rId51"/>
    <p:sldId id="362" r:id="rId52"/>
    <p:sldId id="331" r:id="rId53"/>
    <p:sldId id="363" r:id="rId54"/>
    <p:sldId id="332" r:id="rId55"/>
    <p:sldId id="345" r:id="rId56"/>
    <p:sldId id="346" r:id="rId57"/>
    <p:sldId id="333" r:id="rId58"/>
    <p:sldId id="358" r:id="rId59"/>
    <p:sldId id="359" r:id="rId60"/>
    <p:sldId id="327" r:id="rId61"/>
    <p:sldId id="298" r:id="rId62"/>
    <p:sldId id="364" r:id="rId63"/>
    <p:sldId id="299" r:id="rId64"/>
    <p:sldId id="300" r:id="rId65"/>
    <p:sldId id="365" r:id="rId66"/>
    <p:sldId id="366" r:id="rId67"/>
    <p:sldId id="301" r:id="rId68"/>
    <p:sldId id="324" r:id="rId69"/>
    <p:sldId id="302" r:id="rId70"/>
    <p:sldId id="303" r:id="rId71"/>
    <p:sldId id="304" r:id="rId72"/>
    <p:sldId id="305" r:id="rId73"/>
    <p:sldId id="306" r:id="rId74"/>
    <p:sldId id="307" r:id="rId75"/>
    <p:sldId id="361" r:id="rId76"/>
    <p:sldId id="308" r:id="rId77"/>
    <p:sldId id="311" r:id="rId78"/>
    <p:sldId id="326" r:id="rId79"/>
    <p:sldId id="320" r:id="rId80"/>
    <p:sldId id="321" r:id="rId81"/>
  </p:sldIdLst>
  <p:sldSz cx="9144000" cy="5715000" type="screen16x10"/>
  <p:notesSz cx="6858000" cy="9144000"/>
  <p:embeddedFontLst>
    <p:embeddedFont>
      <p:font typeface="Arimo" panose="020F0502020204030204" pitchFamily="34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  <p:embeddedFont>
      <p:font typeface="Verdana" panose="020B0604030504040204" pitchFamily="3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255EFB-6628-40F4-BCA4-4F9D169AC855}" v="7" dt="2024-08-12T13:25:09.997"/>
  </p1510:revLst>
</p1510:revInfo>
</file>

<file path=ppt/tableStyles.xml><?xml version="1.0" encoding="utf-8"?>
<a:tblStyleLst xmlns:a="http://schemas.openxmlformats.org/drawingml/2006/main" def="{490565DB-0031-43BA-A8C8-BE7A154BCC97}">
  <a:tblStyle styleId="{490565DB-0031-43BA-A8C8-BE7A154BCC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E9B4C5-98F4-41BC-A693-AB40C68005E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BAC242-0800-4460-8E16-9B4E29888C9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0" d="100"/>
          <a:sy n="140" d="100"/>
        </p:scale>
        <p:origin x="1288" y="1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B5255EFB-6628-40F4-BCA4-4F9D169AC855}"/>
    <pc:docChg chg="undo custSel addSld modSld sldOrd">
      <pc:chgData name="Luciano Pereira Soares" userId="16c53e34-c952-423e-8700-c0525d23304f" providerId="ADAL" clId="{B5255EFB-6628-40F4-BCA4-4F9D169AC855}" dt="2024-08-12T13:25:09.995" v="533"/>
      <pc:docMkLst>
        <pc:docMk/>
      </pc:docMkLst>
      <pc:sldChg chg="modSp mod">
        <pc:chgData name="Luciano Pereira Soares" userId="16c53e34-c952-423e-8700-c0525d23304f" providerId="ADAL" clId="{B5255EFB-6628-40F4-BCA4-4F9D169AC855}" dt="2024-08-05T16:29:25.329" v="134" actId="5793"/>
        <pc:sldMkLst>
          <pc:docMk/>
          <pc:sldMk cId="0" sldId="258"/>
        </pc:sldMkLst>
        <pc:spChg chg="mod">
          <ac:chgData name="Luciano Pereira Soares" userId="16c53e34-c952-423e-8700-c0525d23304f" providerId="ADAL" clId="{B5255EFB-6628-40F4-BCA4-4F9D169AC855}" dt="2024-08-05T16:29:25.329" v="134" actId="5793"/>
          <ac:spMkLst>
            <pc:docMk/>
            <pc:sldMk cId="0" sldId="258"/>
            <ac:spMk id="44" creationId="{00000000-0000-0000-0000-000000000000}"/>
          </ac:spMkLst>
        </pc:spChg>
      </pc:sldChg>
      <pc:sldChg chg="modSp mod">
        <pc:chgData name="Luciano Pereira Soares" userId="16c53e34-c952-423e-8700-c0525d23304f" providerId="ADAL" clId="{B5255EFB-6628-40F4-BCA4-4F9D169AC855}" dt="2024-08-05T16:31:35.212" v="274" actId="27636"/>
        <pc:sldMkLst>
          <pc:docMk/>
          <pc:sldMk cId="0" sldId="284"/>
        </pc:sldMkLst>
        <pc:spChg chg="mod">
          <ac:chgData name="Luciano Pereira Soares" userId="16c53e34-c952-423e-8700-c0525d23304f" providerId="ADAL" clId="{B5255EFB-6628-40F4-BCA4-4F9D169AC855}" dt="2024-08-05T16:31:35.212" v="274" actId="27636"/>
          <ac:spMkLst>
            <pc:docMk/>
            <pc:sldMk cId="0" sldId="284"/>
            <ac:spMk id="284" creationId="{00000000-0000-0000-0000-000000000000}"/>
          </ac:spMkLst>
        </pc:spChg>
        <pc:spChg chg="mod">
          <ac:chgData name="Luciano Pereira Soares" userId="16c53e34-c952-423e-8700-c0525d23304f" providerId="ADAL" clId="{B5255EFB-6628-40F4-BCA4-4F9D169AC855}" dt="2024-08-05T16:30:44.457" v="209" actId="1036"/>
          <ac:spMkLst>
            <pc:docMk/>
            <pc:sldMk cId="0" sldId="284"/>
            <ac:spMk id="286" creationId="{00000000-0000-0000-0000-000000000000}"/>
          </ac:spMkLst>
        </pc:spChg>
        <pc:spChg chg="mod">
          <ac:chgData name="Luciano Pereira Soares" userId="16c53e34-c952-423e-8700-c0525d23304f" providerId="ADAL" clId="{B5255EFB-6628-40F4-BCA4-4F9D169AC855}" dt="2024-08-05T16:30:44.457" v="209" actId="1036"/>
          <ac:spMkLst>
            <pc:docMk/>
            <pc:sldMk cId="0" sldId="284"/>
            <ac:spMk id="287" creationId="{00000000-0000-0000-0000-000000000000}"/>
          </ac:spMkLst>
        </pc:spChg>
        <pc:picChg chg="mod">
          <ac:chgData name="Luciano Pereira Soares" userId="16c53e34-c952-423e-8700-c0525d23304f" providerId="ADAL" clId="{B5255EFB-6628-40F4-BCA4-4F9D169AC855}" dt="2024-08-05T16:30:44.457" v="209" actId="1036"/>
          <ac:picMkLst>
            <pc:docMk/>
            <pc:sldMk cId="0" sldId="284"/>
            <ac:picMk id="289" creationId="{00000000-0000-0000-0000-000000000000}"/>
          </ac:picMkLst>
        </pc:picChg>
        <pc:picChg chg="mod">
          <ac:chgData name="Luciano Pereira Soares" userId="16c53e34-c952-423e-8700-c0525d23304f" providerId="ADAL" clId="{B5255EFB-6628-40F4-BCA4-4F9D169AC855}" dt="2024-08-05T16:30:44.457" v="209" actId="1036"/>
          <ac:picMkLst>
            <pc:docMk/>
            <pc:sldMk cId="0" sldId="284"/>
            <ac:picMk id="290" creationId="{00000000-0000-0000-0000-000000000000}"/>
          </ac:picMkLst>
        </pc:picChg>
      </pc:sldChg>
      <pc:sldChg chg="modSp add mod">
        <pc:chgData name="Luciano Pereira Soares" userId="16c53e34-c952-423e-8700-c0525d23304f" providerId="ADAL" clId="{B5255EFB-6628-40F4-BCA4-4F9D169AC855}" dt="2024-08-05T16:39:25.414" v="529" actId="113"/>
        <pc:sldMkLst>
          <pc:docMk/>
          <pc:sldMk cId="4156643299" sldId="360"/>
        </pc:sldMkLst>
        <pc:spChg chg="mod">
          <ac:chgData name="Luciano Pereira Soares" userId="16c53e34-c952-423e-8700-c0525d23304f" providerId="ADAL" clId="{B5255EFB-6628-40F4-BCA4-4F9D169AC855}" dt="2024-08-05T16:33:11.126" v="451" actId="6549"/>
          <ac:spMkLst>
            <pc:docMk/>
            <pc:sldMk cId="4156643299" sldId="360"/>
            <ac:spMk id="298" creationId="{00000000-0000-0000-0000-000000000000}"/>
          </ac:spMkLst>
        </pc:spChg>
        <pc:spChg chg="mod">
          <ac:chgData name="Luciano Pereira Soares" userId="16c53e34-c952-423e-8700-c0525d23304f" providerId="ADAL" clId="{B5255EFB-6628-40F4-BCA4-4F9D169AC855}" dt="2024-08-05T16:39:25.414" v="529" actId="113"/>
          <ac:spMkLst>
            <pc:docMk/>
            <pc:sldMk cId="4156643299" sldId="360"/>
            <ac:spMk id="299" creationId="{00000000-0000-0000-0000-000000000000}"/>
          </ac:spMkLst>
        </pc:spChg>
      </pc:sldChg>
      <pc:sldChg chg="add ord">
        <pc:chgData name="Luciano Pereira Soares" userId="16c53e34-c952-423e-8700-c0525d23304f" providerId="ADAL" clId="{B5255EFB-6628-40F4-BCA4-4F9D169AC855}" dt="2024-08-12T13:24:56.928" v="532"/>
        <pc:sldMkLst>
          <pc:docMk/>
          <pc:sldMk cId="0" sldId="364"/>
        </pc:sldMkLst>
      </pc:sldChg>
      <pc:sldChg chg="add">
        <pc:chgData name="Luciano Pereira Soares" userId="16c53e34-c952-423e-8700-c0525d23304f" providerId="ADAL" clId="{B5255EFB-6628-40F4-BCA4-4F9D169AC855}" dt="2024-08-12T13:25:09.995" v="533"/>
        <pc:sldMkLst>
          <pc:docMk/>
          <pc:sldMk cId="0" sldId="365"/>
        </pc:sldMkLst>
      </pc:sldChg>
      <pc:sldChg chg="add">
        <pc:chgData name="Luciano Pereira Soares" userId="16c53e34-c952-423e-8700-c0525d23304f" providerId="ADAL" clId="{B5255EFB-6628-40F4-BCA4-4F9D169AC855}" dt="2024-08-12T13:25:09.995" v="533"/>
        <pc:sldMkLst>
          <pc:docMk/>
          <pc:sldMk cId="3571666723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cinemablend.com/filter:scale/quill/7/c/b/1/d/2/7cb1d279dace2eeb5af231fc30d8bffaad4ae755.jpg?mw=60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cdn4.digitaltrends.com/image/digitaltrends/star-wars-the-rise-of-skywalker-lightsaber-water-battle-1920x1080.jpg" TargetMode="External"/><Relationship Id="rId4" Type="http://schemas.openxmlformats.org/officeDocument/2006/relationships/hyperlink" Target="https://media.2oceansvibe.com/wp-content/uploads/2019/07/lion-king-movie-1.jpg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q1sOZChpwI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arnews.com/apples-new-touchy-macbook-pro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.s-microsoft.com/pt-br/CMSImages/windows10-laptop.png?version=0bf90e10-f3b6-acaf-41fd-1c538d8c24bc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pocanegocios.globo.com/Tecnologia/noticia/2019/06/epoca-negocios-toy-story-1-foi-marcante-como-1a-animacao-toda-produzida-em-computador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resuatv.com.br/tv-55-oled-lg-ultra-hd-smart-oled55b6p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uscape.com.br/celular/smartphone-samsung-galaxy-s10-128gb-4g" TargetMode="External"/><Relationship Id="rId5" Type="http://schemas.openxmlformats.org/officeDocument/2006/relationships/hyperlink" Target="https://www.apple.com/br/shop/buy-ipad/ipad-10-2/32gb-prateado-wifi" TargetMode="External"/><Relationship Id="rId4" Type="http://schemas.openxmlformats.org/officeDocument/2006/relationships/hyperlink" Target="https://www.philips.com.br/c-p/221TE2LB_00/monitor-led-com-sintonizador-de-tv-digital" TargetMode="Externa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key.com/maxpic/u2w7w7e6i1q8u2q8/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apple/comments/9fp1ty/did_you_ever_looked_at_apple_screens_under_a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gD68dUXMLQg" TargetMode="Externa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youcompute.co.uk/l3-bresenham.html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76818f0e4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e76818f0e4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e76818f0e4_6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https://img.cinemablend.com/filter:scale/quill/7/c/b/1/d/2/7cb1d279dace2eeb5af231fc30d8bffaad4ae755.jpg?mw=600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https://media.2oceansvibe.com/wp-content/uploads/2019/07/lion-king-movie-1.jpg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https://icdn4.digitaltrends.com/image/digitaltrends/star-wars-the-rise-of-skywalker-lightsaber-water-battle-1920x1080.jpg</a:t>
            </a:r>
            <a:endParaRPr/>
          </a:p>
        </p:txBody>
      </p:sp>
      <p:sp>
        <p:nvSpPr>
          <p:cNvPr id="139" name="Google Shape;13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https://www.youtube.com/watch?v=Kq1sOZChpwI</a:t>
            </a:r>
            <a:endParaRPr/>
          </a:p>
        </p:txBody>
      </p:sp>
      <p:sp>
        <p:nvSpPr>
          <p:cNvPr id="149" name="Google Shape;14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Gráficos com animações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Alta resolução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Baixo tempo de resposta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Transparências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Alta taxa de atualização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Sketchpad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Graphical User Interface on the Xerox Star 8010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https://www.gearnews.com/apples-new-touchy-macbook-pro/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https://c.s-microsoft.com/pt-br/CMSImages/windows10-laptop.png?version=0bf90e10-f3b6-acaf-41fd-1c538d8c24bc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e76818f0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e76818f0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ge76818f0e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https://i.ytimg.com/vi/D_f84nIB9J8/maxresdefault.jpg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https://www.researchgate.net/profile/Heinz_Handels/publication/242507381/figure/fig1/AS:393262910197761@1470772592308/3D-model-of-the-inner-organs-derived-from-the-Visible-Human-data-set-The-representation_Q640.jpg</a:t>
            </a:r>
            <a:endParaRPr/>
          </a:p>
        </p:txBody>
      </p:sp>
      <p:sp>
        <p:nvSpPr>
          <p:cNvPr id="224" name="Google Shape;22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86b444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b86b444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b86b444e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76818f0e4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e76818f0e4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653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76818f0e4_2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e76818f0e4_2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077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e76818f0e4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https://epocanegocios.globo.com/Tecnologia/noticia/2019/06/epoca-negocios-toy-story-1-foi-marcante-como-1a-animacao-toda-produzida-em-computador.html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e76818f0e4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98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74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385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e76818f0e4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e76818f0e4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638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8b0ebba85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37" name="Google Shape;37;ge8b0ebba8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" name="Google Shape;38;ge8b0ebba85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090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e8b0ebba85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e8b0ebba85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948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7c9edb446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ge7c9edb446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5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76818f0e4_6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e76818f0e4_6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7c9edb44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4" name="Google Shape;784;ge7c9edb44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068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e7c9edb44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e7c9edb44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176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c9edb446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e7c9edb446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785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e7c9edb446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ge7c9edb446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79833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7c9edb44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e7c9edb44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420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e7c9edb44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ge7c9edb44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248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7c9edb446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ge7c9edb446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756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e7c9edb446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ge7c9edb446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5323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7c9edb446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ge7c9edb446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ge7c9edb446_0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9127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e7c9edb446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5" name="Google Shape;885;ge7c9edb446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e7c9edb446_0_2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39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e7c9edb446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5" name="Google Shape;885;ge7c9edb446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e7c9edb446_0_2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85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7c9edb4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7c9edb4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e7c9edb446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334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7c9edb4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7c9edb4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e7c9edb446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922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7c9edb4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7c9edb4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e7c9edb446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40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e7c9edb44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ge7c9edb44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0297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76818f0e4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e76818f0e4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https://compresuatv.com.br/tv-55-oled-lg-ultra-hd-smart-oled55b6p/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https://www.philips.com.br/c-p/221TE2LB_00/monitor-led-com-sintonizador-de-tv-digital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https://www.apple.com/br/shop/buy-ipad/ipad-10-2/32gb-prateado-wifi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6"/>
              </a:rPr>
              <a:t>https://www.buscape.com.br/celular/smartphone-samsung-galaxy-s10-128gb-4g</a:t>
            </a:r>
            <a:endParaRPr/>
          </a:p>
        </p:txBody>
      </p:sp>
      <p:sp>
        <p:nvSpPr>
          <p:cNvPr id="422" name="Google Shape;422;ge76818f0e4_2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7c9edb446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https://www.pngkey.com/maxpic/u2w7w7e6i1q8u2q8/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ge7c9edb446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76818f0e4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e76818f0e4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76818f0e4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https://www.reddit.com/r/apple/comments/9fp1ty/did_you_ever_looked_at_apple_screens_under_a/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https://www.youtube.com/watch?v=gD68dUXMLQg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e76818f0e4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7c9edb446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e7c9edb446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76818f0e4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e76818f0e4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e76818f0e4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e76818f0e4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76818f0e4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e76818f0e4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76818f0e4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e76818f0e4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e76818f0e4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e76818f0e4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e76818f0e4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e76818f0e4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e76818f0e4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ge76818f0e4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e76818f0e4_2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73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76818f0e4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e76818f0e4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e76818f0e4_2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74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76818f0e4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e76818f0e4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ge76818f0e4_2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75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76818f0e4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e76818f0e4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b86b444e1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b86b444e1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https://www.canyoucompute.co.uk/l3-bresenham.html</a:t>
            </a:r>
            <a:r>
              <a:rPr lang="pt-BR"/>
              <a:t> </a:t>
            </a:r>
            <a:endParaRPr/>
          </a:p>
        </p:txBody>
      </p:sp>
      <p:sp>
        <p:nvSpPr>
          <p:cNvPr id="546" name="Google Shape;546;gb86b444e1e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76818f0e4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e76818f0e4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e76818f0e4_2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ge76818f0e4_2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e76818f0e4_2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ge76818f0e4_2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6818f0e4_6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e76818f0e4_6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6818f0e4_6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e76818f0e4_6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1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oXFgQTFx1M?feature=oembed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watch?v=3oXFgQTFx1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openxmlformats.org/officeDocument/2006/relationships/hyperlink" Target="https://www.techpowerup.com/gpu-specs/geforce-rtx-4090.c388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www.techpowerup.com/gpu-specs/geforce-rtx-2080-ti.c3305" TargetMode="Externa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hyperlink" Target="https://standards.iso.org/ittf/PubliclyAvailableStandards/ISO_IEC_19775-1_2023_ed_4_-_id_82562_Publication_HTML_(en).zi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4.0/index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4.0/Part01/components/geometry2D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x3dgraphics.com/examples/X3dForWebAuthors/Chapter10Geometry2D/Polyline2DIndex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3000.github.io/x_ite/playground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create3000.github.io/x_ite/playgroun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osettacode.org/wiki/Bitmap/Bresenham%27s_line_algorithm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1: Introdução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 que é Computação Gráfica?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1"/>
          </p:nvPr>
        </p:nvSpPr>
        <p:spPr>
          <a:xfrm>
            <a:off x="667731" y="1286278"/>
            <a:ext cx="7985100" cy="129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Computação Gráfica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O uso de computadores para gerar e manipular informações visuais.</a:t>
            </a:r>
            <a:endParaRPr dirty="0"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9EBA95-1C48-D040-B576-9D6CE23B3D47}"/>
              </a:ext>
            </a:extLst>
          </p:cNvPr>
          <p:cNvGrpSpPr/>
          <p:nvPr/>
        </p:nvGrpSpPr>
        <p:grpSpPr>
          <a:xfrm>
            <a:off x="2667000" y="2857500"/>
            <a:ext cx="3810000" cy="2501444"/>
            <a:chOff x="2667000" y="2857500"/>
            <a:chExt cx="3810000" cy="2501444"/>
          </a:xfrm>
        </p:grpSpPr>
        <p:pic>
          <p:nvPicPr>
            <p:cNvPr id="1026" name="Picture 2" descr="Epic Facts About Lord Of The Rings - Factinate">
              <a:extLst>
                <a:ext uri="{FF2B5EF4-FFF2-40B4-BE49-F238E27FC236}">
                  <a16:creationId xmlns:a16="http://schemas.microsoft.com/office/drawing/2014/main" id="{1A4A0E35-565F-F4F2-8B9C-62B14283D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857500"/>
              <a:ext cx="3810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4918A1-7BB5-C847-1543-18C70E45E8E9}"/>
                </a:ext>
              </a:extLst>
            </p:cNvPr>
            <p:cNvSpPr txBox="1"/>
            <p:nvPr/>
          </p:nvSpPr>
          <p:spPr>
            <a:xfrm>
              <a:off x="3412502" y="5143500"/>
              <a:ext cx="306449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800" dirty="0"/>
                <a:t>Lord of the Rings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Onde está a Computação Gráfica?</a:t>
            </a:r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857425" y="769050"/>
            <a:ext cx="6881700" cy="4691825"/>
            <a:chOff x="765425" y="844450"/>
            <a:chExt cx="6881700" cy="4691825"/>
          </a:xfrm>
        </p:grpSpPr>
        <p:sp>
          <p:nvSpPr>
            <p:cNvPr id="118" name="Google Shape;118;p14"/>
            <p:cNvSpPr/>
            <p:nvPr/>
          </p:nvSpPr>
          <p:spPr>
            <a:xfrm>
              <a:off x="3304650" y="2118825"/>
              <a:ext cx="1556100" cy="7236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/>
                <a:t>Dados</a:t>
              </a:r>
              <a:endParaRPr sz="2400"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304650" y="3457575"/>
              <a:ext cx="1556100" cy="7236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/>
                <a:t>Imagens</a:t>
              </a:r>
              <a:endParaRPr sz="2400"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3799950" y="1538050"/>
              <a:ext cx="731400" cy="51600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FD7E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3387600" y="844450"/>
              <a:ext cx="1556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Modelagem Geométrica</a:t>
              </a:r>
              <a:endParaRPr sz="1800"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2374975" y="2495625"/>
              <a:ext cx="844500" cy="1598400"/>
            </a:xfrm>
            <a:prstGeom prst="curvedRightArrow">
              <a:avLst>
                <a:gd name="adj1" fmla="val 14189"/>
                <a:gd name="adj2" fmla="val 33675"/>
                <a:gd name="adj3" fmla="val 21436"/>
              </a:avLst>
            </a:prstGeom>
            <a:solidFill>
              <a:srgbClr val="CFD7E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 txBox="1"/>
            <p:nvPr/>
          </p:nvSpPr>
          <p:spPr>
            <a:xfrm>
              <a:off x="765425" y="2857500"/>
              <a:ext cx="1556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Computação</a:t>
              </a:r>
              <a:endParaRPr sz="18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Gráfica</a:t>
              </a:r>
              <a:endParaRPr sz="1800"/>
            </a:p>
          </p:txBody>
        </p:sp>
        <p:sp>
          <p:nvSpPr>
            <p:cNvPr id="124" name="Google Shape;124;p14"/>
            <p:cNvSpPr/>
            <p:nvPr/>
          </p:nvSpPr>
          <p:spPr>
            <a:xfrm rot="10800000">
              <a:off x="4945925" y="2263500"/>
              <a:ext cx="844500" cy="1598400"/>
            </a:xfrm>
            <a:prstGeom prst="curvedRightArrow">
              <a:avLst>
                <a:gd name="adj1" fmla="val 14189"/>
                <a:gd name="adj2" fmla="val 33675"/>
                <a:gd name="adj3" fmla="val 21436"/>
              </a:avLst>
            </a:prstGeom>
            <a:solidFill>
              <a:srgbClr val="CFD7E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5790425" y="2718675"/>
              <a:ext cx="1856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Visão Computacional</a:t>
              </a:r>
              <a:endParaRPr sz="1800"/>
            </a:p>
          </p:txBody>
        </p:sp>
        <p:sp>
          <p:nvSpPr>
            <p:cNvPr id="126" name="Google Shape;126;p14"/>
            <p:cNvSpPr/>
            <p:nvPr/>
          </p:nvSpPr>
          <p:spPr>
            <a:xfrm rot="10800000">
              <a:off x="3717000" y="4231275"/>
              <a:ext cx="731400" cy="51600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FD7E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3136500" y="4797375"/>
              <a:ext cx="1892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Processamento</a:t>
              </a:r>
              <a:br>
                <a:rPr lang="pt-BR" sz="1800"/>
              </a:br>
              <a:r>
                <a:rPr lang="pt-BR" sz="1800"/>
                <a:t>de Imagens</a:t>
              </a:r>
              <a:endParaRPr sz="18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Por que Informação Visual</a:t>
            </a:r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Cerca de 30% do cérebro é dedicado ao processamento visual...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endParaRPr sz="8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 b="1"/>
              <a:t>Os olhos são a porta de acesso ao cérebro com maior largura de banda!</a:t>
            </a:r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135" name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773" y="1471850"/>
            <a:ext cx="8192631" cy="295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</a:t>
            </a:r>
            <a:br>
              <a:rPr lang="pt-BR"/>
            </a:br>
            <a:r>
              <a:rPr lang="pt-BR" sz="2000"/>
              <a:t>Filmes</a:t>
            </a:r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143" name="Google Shape;1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59" y="1022628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0278" y="1428620"/>
            <a:ext cx="3810346" cy="285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ow District 9 Created A City Of Aliens With Only A Few Actors">
            <a:extLst>
              <a:ext uri="{FF2B5EF4-FFF2-40B4-BE49-F238E27FC236}">
                <a16:creationId xmlns:a16="http://schemas.microsoft.com/office/drawing/2014/main" id="{AF691CF4-7F94-E8BB-7CC0-157AE8B4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16" y="3327403"/>
            <a:ext cx="3604768" cy="20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D58AB-22B9-E815-AACC-0C399B12BC72}"/>
              </a:ext>
            </a:extLst>
          </p:cNvPr>
          <p:cNvSpPr txBox="1"/>
          <p:nvPr/>
        </p:nvSpPr>
        <p:spPr>
          <a:xfrm>
            <a:off x="957834" y="5364229"/>
            <a:ext cx="37147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District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99AD9-F5F2-5C9C-B6AA-0B182AAA3DF0}"/>
              </a:ext>
            </a:extLst>
          </p:cNvPr>
          <p:cNvSpPr txBox="1"/>
          <p:nvPr/>
        </p:nvSpPr>
        <p:spPr>
          <a:xfrm>
            <a:off x="5980176" y="4286380"/>
            <a:ext cx="27704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The Lion 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15BBC-CA5A-B97D-9805-04079B8ACB9A}"/>
              </a:ext>
            </a:extLst>
          </p:cNvPr>
          <p:cNvSpPr txBox="1"/>
          <p:nvPr/>
        </p:nvSpPr>
        <p:spPr>
          <a:xfrm>
            <a:off x="393376" y="2927628"/>
            <a:ext cx="37147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Avengers: Endgame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SIGGRAPH 2021 Computer Animation Festival</a:t>
            </a:r>
            <a:br>
              <a:rPr lang="pt-BR" dirty="0"/>
            </a:br>
            <a:endParaRPr dirty="0"/>
          </a:p>
        </p:txBody>
      </p:sp>
      <p:sp>
        <p:nvSpPr>
          <p:cNvPr id="152" name="Google Shape;152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1784013" y="5193532"/>
            <a:ext cx="55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hlinkClick r:id="rId4"/>
              </a:rPr>
              <a:t>https://www.youtube.com/watch?v=3oXFgQTFx1M</a:t>
            </a:r>
            <a:r>
              <a:rPr lang="pt-BR" sz="1800" dirty="0">
                <a:solidFill>
                  <a:schemeClr val="dk1"/>
                </a:solidFill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descr="SIGGRAPH 2024 Electronic Theater Trailer">
            <a:hlinkClick r:id="" action="ppaction://media"/>
            <a:extLst>
              <a:ext uri="{FF2B5EF4-FFF2-40B4-BE49-F238E27FC236}">
                <a16:creationId xmlns:a16="http://schemas.microsoft.com/office/drawing/2014/main" id="{64701EE9-8B37-8B84-47A1-2BAE7B3DAC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81933" y="716112"/>
            <a:ext cx="7580134" cy="428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</a:t>
            </a:r>
            <a:br>
              <a:rPr lang="pt-BR"/>
            </a:br>
            <a:r>
              <a:rPr lang="pt-BR" sz="2000"/>
              <a:t>Jogos Digitais</a:t>
            </a: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671" y="1261113"/>
            <a:ext cx="4336330" cy="2436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18"/>
          <p:cNvGrpSpPr/>
          <p:nvPr/>
        </p:nvGrpSpPr>
        <p:grpSpPr>
          <a:xfrm>
            <a:off x="3949171" y="2287542"/>
            <a:ext cx="5024486" cy="3080248"/>
            <a:chOff x="3949171" y="2287542"/>
            <a:chExt cx="5024486" cy="3080248"/>
          </a:xfrm>
        </p:grpSpPr>
        <p:pic>
          <p:nvPicPr>
            <p:cNvPr id="163" name="Google Shape;16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49171" y="2287542"/>
              <a:ext cx="5024486" cy="2820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49171" y="5177746"/>
              <a:ext cx="1820033" cy="1900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 </a:t>
            </a:r>
            <a:br>
              <a:rPr lang="pt-BR"/>
            </a:br>
            <a:r>
              <a:rPr lang="pt-BR" sz="2000"/>
              <a:t>Interface Gráfica / Graphical User Interface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 rotWithShape="1">
          <a:blip r:embed="rId3">
            <a:alphaModFix/>
          </a:blip>
          <a:srcRect l="2687" t="4163" r="2758" b="14975"/>
          <a:stretch/>
        </p:blipFill>
        <p:spPr>
          <a:xfrm>
            <a:off x="2710400" y="1654050"/>
            <a:ext cx="1994294" cy="161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2999" y="3162300"/>
            <a:ext cx="2321378" cy="16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5">
            <a:alphaModFix/>
          </a:blip>
          <a:srcRect b="15034"/>
          <a:stretch/>
        </p:blipFill>
        <p:spPr>
          <a:xfrm>
            <a:off x="5489625" y="1480975"/>
            <a:ext cx="3308975" cy="154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8598" y="3107075"/>
            <a:ext cx="2728550" cy="16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220" y="2142276"/>
            <a:ext cx="2267154" cy="20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</a:t>
            </a:r>
            <a:br>
              <a:rPr lang="pt-BR"/>
            </a:br>
            <a:r>
              <a:rPr lang="pt-BR" sz="2000"/>
              <a:t>Imagem e terrenos para mapas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xfrm>
            <a:off x="812734" y="4918503"/>
            <a:ext cx="8006046" cy="50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Mapas, fotos de satélite, imagens de ruas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75" y="934455"/>
            <a:ext cx="7544437" cy="398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</a:t>
            </a:r>
            <a:br>
              <a:rPr lang="pt-BR"/>
            </a:br>
            <a:r>
              <a:rPr lang="pt-BR" sz="2000"/>
              <a:t>CAD (Computer-aided design)</a:t>
            </a:r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949224" y="4901938"/>
            <a:ext cx="7869555" cy="43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Para mecânica, arquitetura, eletrônica, ...</a:t>
            </a:r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l="271" r="-1"/>
          <a:stretch/>
        </p:blipFill>
        <p:spPr>
          <a:xfrm>
            <a:off x="398751" y="1282045"/>
            <a:ext cx="8402867" cy="345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</a:t>
            </a:r>
            <a:br>
              <a:rPr lang="pt-BR"/>
            </a:br>
            <a:r>
              <a:rPr lang="pt-BR" sz="2000"/>
              <a:t>Arquitetura</a:t>
            </a:r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20" y="990055"/>
            <a:ext cx="4392891" cy="252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891" y="2739344"/>
            <a:ext cx="4581426" cy="262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Professores</a:t>
            </a:r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381600" y="761463"/>
            <a:ext cx="5406746" cy="13329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dirty="0"/>
              <a:t>Luciano P. Soares</a:t>
            </a: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Doutor em Engenharia de Computação</a:t>
            </a:r>
            <a:b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pela Escola Politécnica da USP</a:t>
            </a: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209" y="2120909"/>
            <a:ext cx="849329" cy="11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 l="22313" t="4960" r="19637" b="13179"/>
          <a:stretch/>
        </p:blipFill>
        <p:spPr>
          <a:xfrm>
            <a:off x="5893209" y="761464"/>
            <a:ext cx="849329" cy="1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BA4D31-8E09-D550-B4AF-2517D1667AA4}"/>
              </a:ext>
            </a:extLst>
          </p:cNvPr>
          <p:cNvSpPr txBox="1"/>
          <p:nvPr/>
        </p:nvSpPr>
        <p:spPr>
          <a:xfrm>
            <a:off x="382330" y="2120909"/>
            <a:ext cx="5406016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800" dirty="0"/>
              <a:t>Fabio Orfali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Doutor em Ensino de Matemática e Ciências</a:t>
            </a:r>
            <a:b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Faculdade de Educação da USP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505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69B3D-F479-7EB0-A113-1E35497DC324}"/>
              </a:ext>
            </a:extLst>
          </p:cNvPr>
          <p:cNvSpPr txBox="1"/>
          <p:nvPr/>
        </p:nvSpPr>
        <p:spPr>
          <a:xfrm>
            <a:off x="381600" y="3383911"/>
            <a:ext cx="5406016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800" dirty="0"/>
              <a:t>Gustavo Braga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Engenheiro de Computação pelo Insper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505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Gustavo Braga - VR Game Engineer - Doge Labs VR | LinkedIn">
            <a:extLst>
              <a:ext uri="{FF2B5EF4-FFF2-40B4-BE49-F238E27FC236}">
                <a16:creationId xmlns:a16="http://schemas.microsoft.com/office/drawing/2014/main" id="{9FE9992E-C1DD-2C02-10D9-264602C78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b="17078"/>
          <a:stretch/>
        </p:blipFill>
        <p:spPr bwMode="auto">
          <a:xfrm>
            <a:off x="5893209" y="3383911"/>
            <a:ext cx="849329" cy="103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92D6A-A82F-5EC8-F307-E82319D2DF4B}"/>
              </a:ext>
            </a:extLst>
          </p:cNvPr>
          <p:cNvSpPr txBox="1"/>
          <p:nvPr/>
        </p:nvSpPr>
        <p:spPr>
          <a:xfrm>
            <a:off x="381600" y="4596674"/>
            <a:ext cx="5406016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800" dirty="0"/>
              <a:t>Pedro Emil Freme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05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Game Designer pela Fatec</a:t>
            </a:r>
          </a:p>
        </p:txBody>
      </p:sp>
      <p:pic>
        <p:nvPicPr>
          <p:cNvPr id="1028" name="Picture 4" descr="Emil Freme - Jr. Lab Technician of Virtual Reality and Digital Games -  Insper Instituto de Ensino e Pesquisa | LinkedIn">
            <a:extLst>
              <a:ext uri="{FF2B5EF4-FFF2-40B4-BE49-F238E27FC236}">
                <a16:creationId xmlns:a16="http://schemas.microsoft.com/office/drawing/2014/main" id="{5F5CF8FD-32E6-18F6-FFD8-99CCF900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91" y="4596674"/>
            <a:ext cx="841747" cy="8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 </a:t>
            </a:r>
            <a:br>
              <a:rPr lang="pt-BR"/>
            </a:br>
            <a:r>
              <a:rPr lang="pt-BR" sz="2000"/>
              <a:t>Design de Produtos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1"/>
          </p:nvPr>
        </p:nvSpPr>
        <p:spPr>
          <a:xfrm>
            <a:off x="390548" y="4876016"/>
            <a:ext cx="8546062" cy="45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75% do catálogo de produtos da Ikea são imagens renderizadas.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08" y="988604"/>
            <a:ext cx="4820620" cy="237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8940" y="2636264"/>
            <a:ext cx="4524866" cy="223975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/>
          <p:nvPr/>
        </p:nvSpPr>
        <p:spPr>
          <a:xfrm>
            <a:off x="1289275" y="3365675"/>
            <a:ext cx="176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Tesla Model X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6258719" y="2277325"/>
            <a:ext cx="91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Ikea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 </a:t>
            </a:r>
            <a:br>
              <a:rPr lang="pt-BR"/>
            </a:br>
            <a:r>
              <a:rPr lang="pt-BR" sz="2000"/>
              <a:t>Visualização</a:t>
            </a:r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body" idx="1"/>
          </p:nvPr>
        </p:nvSpPr>
        <p:spPr>
          <a:xfrm>
            <a:off x="1399876" y="5106306"/>
            <a:ext cx="7112528" cy="51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Científica, Engenharia, Medicina, Jornalismo, ...</a:t>
            </a:r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229" name="Google Shape;229;p25" descr="Solar Magnetic &quot;Tornado&quot; - Scientific Visualization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1643" y="1595198"/>
            <a:ext cx="4727833" cy="265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 descr="3D model of the inner organs derived from the Visible Human dat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495" y="1019274"/>
            <a:ext cx="3634324" cy="363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 </a:t>
            </a:r>
            <a:br>
              <a:rPr lang="pt-BR"/>
            </a:br>
            <a:r>
              <a:rPr lang="pt-BR" sz="2000"/>
              <a:t>Simulações</a:t>
            </a:r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1"/>
          </p:nvPr>
        </p:nvSpPr>
        <p:spPr>
          <a:xfrm>
            <a:off x="390548" y="4889912"/>
            <a:ext cx="8428232" cy="44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Simulador de voo, de direção, de cirurgia.</a:t>
            </a:r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412" y="1018096"/>
            <a:ext cx="7663992" cy="38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Usos da Computação Gráfica </a:t>
            </a:r>
            <a:br>
              <a:rPr lang="pt-BR"/>
            </a:br>
            <a:r>
              <a:rPr lang="pt-BR" sz="2000"/>
              <a:t>Impressão 3D</a:t>
            </a: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245" name="Google Shape;2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485" y="1006704"/>
            <a:ext cx="6513922" cy="432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Fundamentos da Computação Gráfica</a:t>
            </a: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body" idx="1"/>
          </p:nvPr>
        </p:nvSpPr>
        <p:spPr>
          <a:xfrm>
            <a:off x="320511" y="838985"/>
            <a:ext cx="8498269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Todas essas aplicações demandam!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Ciência e Matemática</a:t>
            </a:r>
            <a:endParaRPr dirty="0"/>
          </a:p>
          <a:p>
            <a:pPr marL="182563" lvl="0" indent="-1825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/>
              <a:t>Física da luz, cores, óptica</a:t>
            </a:r>
            <a:endParaRPr dirty="0"/>
          </a:p>
          <a:p>
            <a:pPr marL="182563" lvl="0" indent="-1825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/>
              <a:t>Cálculo de curvas, geometrias, perspectiva</a:t>
            </a:r>
            <a:endParaRPr dirty="0"/>
          </a:p>
          <a:p>
            <a:pPr marL="182563" lvl="0" indent="-1825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/>
              <a:t>Amostragens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Arte e psicologia</a:t>
            </a:r>
            <a:endParaRPr dirty="0"/>
          </a:p>
          <a:p>
            <a:pPr marL="182563" lvl="0" indent="-1825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/>
              <a:t>Percepção: cores, movimento, qualidade de imagem</a:t>
            </a:r>
            <a:endParaRPr dirty="0"/>
          </a:p>
          <a:p>
            <a:pPr marL="182563" lvl="0" indent="-1825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/>
              <a:t>Arte e Design: composição, forma, iluminação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Supercomputação (GPUs)</a:t>
            </a:r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5" y="1073629"/>
            <a:ext cx="2913613" cy="18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562" y="3281819"/>
            <a:ext cx="1883152" cy="19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/>
          <p:nvPr/>
        </p:nvSpPr>
        <p:spPr>
          <a:xfrm>
            <a:off x="461019" y="5256450"/>
            <a:ext cx="377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9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https://www.techpowerup.com/gpu-specs/geforce-rtx-2080-ti.c3305</a:t>
            </a:r>
            <a:r>
              <a:rPr lang="pt-BR" sz="9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61022-4E17-C4FE-802D-AA93877BD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917" y="3373805"/>
            <a:ext cx="1865371" cy="1570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B1FD2-2398-BDA3-5733-5833CA1A9683}"/>
              </a:ext>
            </a:extLst>
          </p:cNvPr>
          <p:cNvSpPr txBox="1"/>
          <p:nvPr/>
        </p:nvSpPr>
        <p:spPr>
          <a:xfrm>
            <a:off x="4806909" y="5019120"/>
            <a:ext cx="45857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https://www.techpowerup.com/gpu-specs/geforce-rtx-4090.c3889</a:t>
            </a:r>
            <a:r>
              <a:rPr lang="en-US" sz="900" dirty="0"/>
              <a:t> </a:t>
            </a:r>
          </a:p>
        </p:txBody>
      </p:sp>
      <p:pic>
        <p:nvPicPr>
          <p:cNvPr id="1026" name="Picture 2" descr="NVIDIA GeForce RTX 4090 Founders Edition">
            <a:extLst>
              <a:ext uri="{FF2B5EF4-FFF2-40B4-BE49-F238E27FC236}">
                <a16:creationId xmlns:a16="http://schemas.microsoft.com/office/drawing/2014/main" id="{9D7374F6-08B2-CB48-379F-5BAB393B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91" y="1068912"/>
            <a:ext cx="2477661" cy="19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Objetivos de Aprendizagem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06564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dirty="0"/>
              <a:t>Ao final da disciplina o estudante será capaz de:</a:t>
            </a:r>
            <a:endParaRPr sz="1700" dirty="0"/>
          </a:p>
          <a:p>
            <a:pPr marL="180340" lvl="0" indent="-246380" algn="just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pt-BR" sz="1700" dirty="0"/>
              <a:t>Implementar algoritmos diversos de renderização 3D.</a:t>
            </a:r>
            <a:endParaRPr sz="1700" dirty="0"/>
          </a:p>
          <a:p>
            <a:pPr marL="180340" lvl="0" indent="-24638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pt-BR" sz="1700" dirty="0"/>
              <a:t>Desenvolver rotinas gráficas através de técnicas de álgebra linear.</a:t>
            </a:r>
            <a:endParaRPr sz="1700" dirty="0"/>
          </a:p>
          <a:p>
            <a:pPr marL="180340" lvl="0" indent="-24638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pt-BR" sz="1700" i="1" dirty="0"/>
              <a:t>Desenvolver </a:t>
            </a:r>
            <a:r>
              <a:rPr lang="pt-BR" sz="1700" i="1" dirty="0" err="1"/>
              <a:t>shaders</a:t>
            </a:r>
            <a:r>
              <a:rPr lang="pt-BR" sz="1700" dirty="0"/>
              <a:t> programáveis em bibliotecas gráficas de baixo nível.</a:t>
            </a:r>
            <a:endParaRPr sz="1700" dirty="0"/>
          </a:p>
          <a:p>
            <a:pPr marL="180340" lvl="0" indent="-24638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pt-BR" sz="1700" dirty="0"/>
              <a:t>Compreender os diversos elementos das pipelines gráficas.</a:t>
            </a: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700" dirty="0"/>
          </a:p>
        </p:txBody>
      </p:sp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C863-2D03-7CB1-F331-4A6894C6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59B04-D96D-CA27-BEF2-6434AC9AB3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749EDD-74D0-6058-90F6-FA525E159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r="18763"/>
          <a:stretch/>
        </p:blipFill>
        <p:spPr bwMode="auto">
          <a:xfrm>
            <a:off x="3655804" y="759676"/>
            <a:ext cx="5021192" cy="45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295182-5B01-AC19-5D85-104F73D2B6BB}"/>
              </a:ext>
            </a:extLst>
          </p:cNvPr>
          <p:cNvSpPr txBox="1"/>
          <p:nvPr/>
        </p:nvSpPr>
        <p:spPr>
          <a:xfrm>
            <a:off x="381495" y="711868"/>
            <a:ext cx="458571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01 - Introdução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02 - Desenhando Triângulos e X3D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03 - Renderização e Transformações Geométricas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04 - Coordenadas Homogêneas e Quatérnios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05 - Sistemas de Coordenadas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06 - Projeções Perspectiva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07 - Revisão 1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08 - Grafo de Cena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09 - Interpolação em Triângulos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10 -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Anti-aliasing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e Visibilidade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11 - Mapeamento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12 - Revisão 2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13 - Revisão 3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14 - Primitivas Geométricas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15 - Materiais e Iluminação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16 - Curvas e Animações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17 - Revisão 4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18 - Pipeline Gráfico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19 -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Shaders</a:t>
            </a:r>
            <a:endParaRPr lang="pt-BR" sz="1050" b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20 -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Programmable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Shaders</a:t>
            </a:r>
            <a:endParaRPr lang="pt-BR" sz="1050" b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21 -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Signed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Distance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Function</a:t>
            </a:r>
            <a:endParaRPr lang="pt-BR" sz="1050" b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22 - Geometrias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23 - Ray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Marching</a:t>
            </a:r>
            <a:endParaRPr lang="pt-BR" sz="1050" b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24 - Sombras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25 - Ray </a:t>
            </a:r>
            <a:r>
              <a:rPr lang="pt-BR" sz="1050" b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Tracing</a:t>
            </a:r>
            <a:endParaRPr lang="pt-BR" sz="1050" b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26 - Normal e Gradiente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27 - Aleatoriedade e Ruídos</a:t>
            </a:r>
          </a:p>
          <a:p>
            <a:r>
              <a:rPr lang="pt-BR" sz="1050" b="0" dirty="0">
                <a:solidFill>
                  <a:srgbClr val="0451A5"/>
                </a:solidFill>
                <a:effectLst/>
                <a:highlight>
                  <a:srgbClr val="FFFFFF"/>
                </a:highlight>
                <a:latin typeface="+mn-lt"/>
              </a:rPr>
              <a:t>-</a:t>
            </a:r>
            <a:r>
              <a:rPr lang="pt-BR" sz="105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28 - Revisão / Estúdio</a:t>
            </a:r>
          </a:p>
        </p:txBody>
      </p:sp>
    </p:spTree>
    <p:extLst>
      <p:ext uri="{BB962C8B-B14F-4D97-AF65-F5344CB8AC3E}">
        <p14:creationId xmlns:p14="http://schemas.microsoft.com/office/powerpoint/2010/main" val="613433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Materiais</a:t>
            </a:r>
            <a:endParaRPr dirty="0"/>
          </a:p>
        </p:txBody>
      </p:sp>
      <p:sp>
        <p:nvSpPr>
          <p:cNvPr id="592" name="Google Shape;59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593" name="Google Shape;59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495" y="798278"/>
            <a:ext cx="3690775" cy="237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7392" y="3310773"/>
            <a:ext cx="3045550" cy="225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549" y="1150925"/>
            <a:ext cx="3572539" cy="3157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67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Iluminação</a:t>
            </a:r>
            <a:endParaRPr/>
          </a:p>
        </p:txBody>
      </p:sp>
      <p:sp>
        <p:nvSpPr>
          <p:cNvPr id="601" name="Google Shape;601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602" name="Google Shape;60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230" y="775357"/>
            <a:ext cx="7063540" cy="440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70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Sobre esse curso</a:t>
            </a: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Uma ampla visão geral dos principais tópicos e técnicas em computação gráfica: geometria, renderização, cores, texturas, iluminação, animação, imagens, etc.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endParaRPr sz="2100"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Aprenda fazendo:</a:t>
            </a:r>
            <a:endParaRPr dirty="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 dirty="0"/>
              <a:t>Diversas atividades em aula para verificar, desenvolver e fixar suas habilidades;</a:t>
            </a:r>
            <a:endParaRPr sz="2100" dirty="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 dirty="0"/>
              <a:t>Desenvolvimento de projetos para colocar todo esse conhecimento para funcionar.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endParaRPr sz="2100"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Animações</a:t>
            </a:r>
            <a:endParaRPr dirty="0"/>
          </a:p>
        </p:txBody>
      </p:sp>
      <p:sp>
        <p:nvSpPr>
          <p:cNvPr id="608" name="Google Shape;608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609" name="Google Shape;60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02" y="782048"/>
            <a:ext cx="7978499" cy="4503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59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Bibliografia</a:t>
            </a:r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87197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Os documentos passados nas aulas deveriam ser suficiente, mas se desejar, essas são excelentes fontes de informação:</a:t>
            </a:r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graphicFrame>
        <p:nvGraphicFramePr>
          <p:cNvPr id="277" name="Google Shape;277;p31"/>
          <p:cNvGraphicFramePr/>
          <p:nvPr>
            <p:extLst>
              <p:ext uri="{D42A27DB-BD31-4B8C-83A1-F6EECF244321}">
                <p14:modId xmlns:p14="http://schemas.microsoft.com/office/powerpoint/2010/main" val="2330915390"/>
              </p:ext>
            </p:extLst>
          </p:nvPr>
        </p:nvGraphicFramePr>
        <p:xfrm>
          <a:off x="514597" y="1863895"/>
          <a:ext cx="8238850" cy="1880300"/>
        </p:xfrm>
        <a:graphic>
          <a:graphicData uri="http://schemas.openxmlformats.org/drawingml/2006/table">
            <a:tbl>
              <a:tblPr>
                <a:noFill/>
                <a:tableStyleId>{490565DB-0031-43BA-A8C8-BE7A154BCC97}</a:tableStyleId>
              </a:tblPr>
              <a:tblGrid>
                <a:gridCol w="47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b="1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HUGHES, John F.; DAM, Andries van; MCGUIRE, Morgan; SKLAR, David F.; FOLEY, James D.; FEINER, Steven K.; AKELEY, Kurt. </a:t>
                      </a:r>
                      <a:r>
                        <a:rPr lang="pt-BR" sz="1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Computer Graphics: Principles and Practice. </a:t>
                      </a:r>
                      <a:r>
                        <a:rPr lang="pt-BR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3ª Ed. Addison-Wesley Professional; 2013.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b="1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GREGORY, Jason. </a:t>
                      </a:r>
                      <a:r>
                        <a:rPr lang="pt-BR" sz="1700" b="1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Game Engine Architecture</a:t>
                      </a:r>
                      <a:r>
                        <a:rPr lang="pt-BR" sz="1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pt-BR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3ª Ed. A K Peters/CRC Press; 2018.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b="1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LENGYEL, Eric. </a:t>
                      </a:r>
                      <a:r>
                        <a:rPr lang="pt-BR" sz="17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Mathematics</a:t>
                      </a:r>
                      <a:r>
                        <a:rPr lang="pt-BR" sz="17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for 3D Game </a:t>
                      </a:r>
                      <a:r>
                        <a:rPr lang="pt-BR" sz="17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Programming</a:t>
                      </a:r>
                      <a:r>
                        <a:rPr lang="pt-BR" sz="17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t-BR" sz="17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and</a:t>
                      </a:r>
                      <a:r>
                        <a:rPr lang="pt-BR" sz="17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Computer </a:t>
                      </a:r>
                      <a:r>
                        <a:rPr lang="pt-BR" sz="17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Graphics</a:t>
                      </a:r>
                      <a:r>
                        <a:rPr lang="pt-BR" sz="17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pt-BR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3ª Ed. </a:t>
                      </a:r>
                      <a:r>
                        <a:rPr lang="pt-BR" sz="17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Cengage</a:t>
                      </a:r>
                      <a:r>
                        <a:rPr lang="pt-BR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Learning PTR; 2011.</a:t>
                      </a:r>
                      <a:endParaRPr sz="1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DA56-C6D7-93CE-2B54-442E2A96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Scratchapixel</a:t>
            </a:r>
            <a:r>
              <a:rPr lang="en-US" dirty="0"/>
              <a:t> (boa </a:t>
            </a:r>
            <a:r>
              <a:rPr lang="en-US" dirty="0" err="1"/>
              <a:t>fonte</a:t>
            </a:r>
            <a:r>
              <a:rPr lang="en-US" dirty="0"/>
              <a:t> online)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F7C61-B6F1-75E7-6381-C39C1CCD2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2BEC9-C146-F1A0-1C90-F0F2DFABC55F}"/>
              </a:ext>
            </a:extLst>
          </p:cNvPr>
          <p:cNvSpPr txBox="1"/>
          <p:nvPr/>
        </p:nvSpPr>
        <p:spPr>
          <a:xfrm>
            <a:off x="390548" y="5027367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www.scratchapixel.com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A48B1-930B-A8BA-5300-F4006EF3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24" y="789670"/>
            <a:ext cx="5596128" cy="40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Avaliação</a:t>
            </a:r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body" idx="1"/>
          </p:nvPr>
        </p:nvSpPr>
        <p:spPr>
          <a:xfrm>
            <a:off x="190747" y="858562"/>
            <a:ext cx="8428200" cy="161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dirty="0"/>
              <a:t>Projetos do Curso : Projetos 1 e 2</a:t>
            </a:r>
            <a:endParaRPr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1800" dirty="0"/>
              <a:t>Projetos terão entregas parciais</a:t>
            </a:r>
          </a:p>
          <a:p>
            <a:pPr indent="-355600">
              <a:spcBef>
                <a:spcPts val="0"/>
              </a:spcBef>
              <a:buFont typeface="Arial"/>
              <a:buChar char="●"/>
            </a:pPr>
            <a:r>
              <a:rPr lang="pt-BR" sz="2100" dirty="0"/>
              <a:t>Handouts Avaliativos</a:t>
            </a:r>
          </a:p>
          <a:p>
            <a:pPr lvl="1">
              <a:spcBef>
                <a:spcPts val="0"/>
              </a:spcBef>
              <a:buFont typeface="Arial"/>
              <a:buChar char="○"/>
            </a:pPr>
            <a:r>
              <a:rPr lang="pt-BR" sz="1800" dirty="0"/>
              <a:t>Alguns handout selecionados deverão ser entregues</a:t>
            </a:r>
          </a:p>
          <a:p>
            <a:pPr marL="101600" indent="0">
              <a:spcBef>
                <a:spcPts val="0"/>
              </a:spcBef>
            </a:pPr>
            <a:endParaRPr lang="pt-BR" sz="1800" dirty="0"/>
          </a:p>
          <a:p>
            <a:pPr marL="101600" indent="0">
              <a:spcBef>
                <a:spcPts val="0"/>
              </a:spcBef>
            </a:pPr>
            <a:r>
              <a:rPr lang="pt-BR" sz="1800" b="1" dirty="0"/>
              <a:t>Nota final é a média de todas as entregas</a:t>
            </a:r>
            <a:endParaRPr sz="1800" b="1" dirty="0"/>
          </a:p>
        </p:txBody>
      </p:sp>
      <p:sp>
        <p:nvSpPr>
          <p:cNvPr id="285" name="Google Shape;285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5D84F7-8CC0-5ED4-F4DA-28E5FE09F3F4}"/>
              </a:ext>
            </a:extLst>
          </p:cNvPr>
          <p:cNvGrpSpPr/>
          <p:nvPr/>
        </p:nvGrpSpPr>
        <p:grpSpPr>
          <a:xfrm>
            <a:off x="312906" y="2475852"/>
            <a:ext cx="8593204" cy="2847542"/>
            <a:chOff x="1551949" y="2700477"/>
            <a:chExt cx="5699096" cy="1888515"/>
          </a:xfrm>
        </p:grpSpPr>
        <p:sp>
          <p:nvSpPr>
            <p:cNvPr id="286" name="Google Shape;286;p32"/>
            <p:cNvSpPr/>
            <p:nvPr/>
          </p:nvSpPr>
          <p:spPr>
            <a:xfrm>
              <a:off x="1551949" y="2700477"/>
              <a:ext cx="262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Projeto 1: </a:t>
              </a:r>
              <a:r>
                <a:rPr lang="pt-BR" sz="1800" dirty="0" err="1">
                  <a:solidFill>
                    <a:schemeClr val="dk1"/>
                  </a:solidFill>
                </a:rPr>
                <a:t>Rasterizador</a:t>
              </a:r>
              <a:r>
                <a:rPr lang="pt-BR" sz="1800" dirty="0">
                  <a:solidFill>
                    <a:schemeClr val="dk1"/>
                  </a:solidFill>
                </a:rPr>
                <a:t> (CPU)</a:t>
              </a:r>
              <a:endParaRPr dirty="0"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4284945" y="2700487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Projeto </a:t>
              </a:r>
              <a:r>
                <a:rPr lang="pt-BR" sz="1800" dirty="0">
                  <a:solidFill>
                    <a:schemeClr val="dk1"/>
                  </a:solidFill>
                </a:rPr>
                <a:t>2</a:t>
              </a:r>
              <a:r>
                <a:rPr lang="pt-BR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pt-BR" sz="1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Shaders</a:t>
              </a:r>
              <a:r>
                <a:rPr lang="pt-BR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(GPU)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p32"/>
            <p:cNvPicPr preferRelativeResize="0"/>
            <p:nvPr/>
          </p:nvPicPr>
          <p:blipFill rotWithShape="1">
            <a:blip r:embed="rId3">
              <a:alphaModFix/>
            </a:blip>
            <a:srcRect l="7125" r="7125"/>
            <a:stretch/>
          </p:blipFill>
          <p:spPr>
            <a:xfrm>
              <a:off x="1691874" y="2993440"/>
              <a:ext cx="2462799" cy="1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11687" y="2993442"/>
              <a:ext cx="2393313" cy="1595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Política de Atrasos nas Entregas</a:t>
            </a:r>
            <a:endParaRPr/>
          </a:p>
        </p:txBody>
      </p:sp>
      <p:sp>
        <p:nvSpPr>
          <p:cNvPr id="299" name="Google Shape;299;p3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As entregas são até 11:59 do dia marcado.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Para cada dia atrasado a nota é reduzida em 1 ponto.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(Isso não significa que todos que entregarem no prazo receberão 10, se o trabalho fosse receber 5 e chegou atrasado um dia, a nota do trabalho vai virar 4)</a:t>
            </a:r>
            <a:endParaRPr dirty="0"/>
          </a:p>
        </p:txBody>
      </p:sp>
      <p:sp>
        <p:nvSpPr>
          <p:cNvPr id="300" name="Google Shape;300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Ferramentas de Inteligência Artificial</a:t>
            </a:r>
            <a:endParaRPr dirty="0"/>
          </a:p>
        </p:txBody>
      </p:sp>
      <p:sp>
        <p:nvSpPr>
          <p:cNvPr id="299" name="Google Shape;299;p3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Para as tarefas e discussões conceituais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pediremos que vocês não usem ferramentas de IA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indent="0"/>
            <a:r>
              <a:rPr lang="pt-BR" b="1" dirty="0"/>
              <a:t>Para exercícios práticos e projetos</a:t>
            </a:r>
          </a:p>
          <a:p>
            <a:pPr marL="0" indent="0"/>
            <a:r>
              <a:rPr lang="pt-BR" dirty="0"/>
              <a:t>use com moderação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</p:txBody>
      </p:sp>
      <p:sp>
        <p:nvSpPr>
          <p:cNvPr id="300" name="Google Shape;300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643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pt-BR" sz="3200"/>
              <a:t>Perguntas?</a:t>
            </a:r>
            <a:endParaRPr/>
          </a:p>
        </p:txBody>
      </p:sp>
      <p:sp>
        <p:nvSpPr>
          <p:cNvPr id="307" name="Google Shape;307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X3D e Linhas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870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Como armazenar os dados da cena?</a:t>
            </a:r>
            <a:endParaRPr dirty="0"/>
          </a:p>
        </p:txBody>
      </p:sp>
      <p:sp>
        <p:nvSpPr>
          <p:cNvPr id="568" name="Google Shape;568;p6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Nós precisamos de uma forma de armazenar os dados:</a:t>
            </a:r>
            <a:endParaRPr dirty="0"/>
          </a:p>
        </p:txBody>
      </p:sp>
      <p:sp>
        <p:nvSpPr>
          <p:cNvPr id="569" name="Google Shape;569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570" name="Google Shape;57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175" y="1605925"/>
            <a:ext cx="6142601" cy="34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1"/>
          <p:cNvSpPr txBox="1"/>
          <p:nvPr/>
        </p:nvSpPr>
        <p:spPr>
          <a:xfrm>
            <a:off x="381500" y="1605925"/>
            <a:ext cx="2204700" cy="197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Superfícies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buChar char="•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Materiais </a:t>
            </a: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buChar char="•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Animações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Luzes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Câmeras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91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Extensible Markup Language (XML)</a:t>
            </a:r>
            <a:br>
              <a:rPr lang="pt-BR"/>
            </a:b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4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95784" lvl="0" indent="-195784" algn="l" rtl="0">
              <a:spcBef>
                <a:spcPts val="0"/>
              </a:spcBef>
              <a:spcAft>
                <a:spcPts val="0"/>
              </a:spcAft>
              <a:buClr>
                <a:srgbClr val="FEC524"/>
              </a:buClr>
              <a:buSzPts val="2000"/>
              <a:buFont typeface="Verdana"/>
              <a:buChar char="•"/>
            </a:pPr>
            <a:r>
              <a:rPr lang="pt-BR"/>
              <a:t>XML é usado para estruturar dados</a:t>
            </a:r>
            <a:endParaRPr/>
          </a:p>
          <a:p>
            <a:pPr marL="195784" lvl="0" indent="-195784" algn="l" rtl="0">
              <a:spcBef>
                <a:spcPts val="400"/>
              </a:spcBef>
              <a:spcAft>
                <a:spcPts val="0"/>
              </a:spcAft>
              <a:buClr>
                <a:srgbClr val="FEC524"/>
              </a:buClr>
              <a:buSzPts val="2000"/>
              <a:buFont typeface="Verdana"/>
              <a:buChar char="•"/>
            </a:pPr>
            <a:r>
              <a:rPr lang="pt-BR"/>
              <a:t>XML é codificado em texto</a:t>
            </a:r>
            <a:endParaRPr/>
          </a:p>
          <a:p>
            <a:pPr marL="195784" lvl="0" indent="-195784" algn="l" rtl="0">
              <a:spcBef>
                <a:spcPts val="400"/>
              </a:spcBef>
              <a:spcAft>
                <a:spcPts val="0"/>
              </a:spcAft>
              <a:buClr>
                <a:srgbClr val="FEC524"/>
              </a:buClr>
              <a:buSzPts val="2000"/>
              <a:buFont typeface="Verdana"/>
              <a:buChar char="•"/>
            </a:pPr>
            <a:r>
              <a:rPr lang="pt-BR"/>
              <a:t>XML lembra o HTML e específica do XHTML</a:t>
            </a:r>
            <a:endParaRPr/>
          </a:p>
          <a:p>
            <a:pPr marL="195784" lvl="0" indent="-195784" algn="l" rtl="0">
              <a:spcBef>
                <a:spcPts val="400"/>
              </a:spcBef>
              <a:spcAft>
                <a:spcPts val="0"/>
              </a:spcAft>
              <a:buClr>
                <a:srgbClr val="FEC524"/>
              </a:buClr>
              <a:buSzPts val="2000"/>
              <a:buFont typeface="Verdana"/>
              <a:buChar char="•"/>
            </a:pPr>
            <a:r>
              <a:rPr lang="pt-BR"/>
              <a:t>XML usa muito texto para organizar dados</a:t>
            </a:r>
            <a:endParaRPr/>
          </a:p>
          <a:p>
            <a:pPr marL="195784" lvl="0" indent="-195784" algn="l" rtl="0">
              <a:spcBef>
                <a:spcPts val="400"/>
              </a:spcBef>
              <a:spcAft>
                <a:spcPts val="0"/>
              </a:spcAft>
              <a:buClr>
                <a:srgbClr val="FEC524"/>
              </a:buClr>
              <a:buSzPts val="2000"/>
              <a:buFont typeface="Verdana"/>
              <a:buChar char="•"/>
            </a:pPr>
            <a:r>
              <a:rPr lang="pt-BR"/>
              <a:t>XML é livre de licença, independente de plataforma e bem suportado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C00026"/>
                </a:solidFill>
              </a:rPr>
              <a:t>Na prática as pessoas estão migrando de XML para JSON (JavaScript Object Notation)</a:t>
            </a:r>
            <a:endParaRPr b="1">
              <a:solidFill>
                <a:srgbClr val="C00026"/>
              </a:solidFill>
            </a:endParaRPr>
          </a:p>
        </p:txBody>
      </p:sp>
      <p:sp>
        <p:nvSpPr>
          <p:cNvPr id="42" name="Google Shape;42;p6"/>
          <p:cNvSpPr/>
          <p:nvPr/>
        </p:nvSpPr>
        <p:spPr>
          <a:xfrm>
            <a:off x="1758250" y="3117308"/>
            <a:ext cx="5692800" cy="1200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&lt;?xml version="1.0" encoding="UTF-8"?&gt;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&lt;texto&gt;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&lt;frase&gt;hello world&lt;/frase&gt;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&lt;/texto&gt;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784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Horário de Atendimento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Quartas-feiras das 18:00 as 19:30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Link de Acesso Remoto do Teams: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- Luciano Soares: lucianops@insper.edu.br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- Fabio </a:t>
            </a:r>
            <a:r>
              <a:rPr lang="pt-BR" dirty="0" err="1"/>
              <a:t>Orfali</a:t>
            </a:r>
            <a:r>
              <a:rPr lang="pt-BR" dirty="0"/>
              <a:t>: fabioo1@insper.edu.br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XML - Elementos e Atributos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/>
              <a:t>O XML possui elementos que podem conter outros elementos</a:t>
            </a:r>
            <a:endParaRPr sz="19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/>
              <a:t>Atributos são valores colocados dentro dos elementos</a:t>
            </a:r>
            <a:endParaRPr sz="1900"/>
          </a:p>
        </p:txBody>
      </p:sp>
      <p:sp>
        <p:nvSpPr>
          <p:cNvPr id="49" name="Google Shape;49;p7"/>
          <p:cNvSpPr/>
          <p:nvPr/>
        </p:nvSpPr>
        <p:spPr>
          <a:xfrm>
            <a:off x="4224752" y="2135703"/>
            <a:ext cx="4422300" cy="22571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5FB4B4"/>
                </a:solidFill>
              </a:rPr>
              <a:t>&lt;</a:t>
            </a:r>
            <a:r>
              <a:rPr lang="pt-BR" sz="1250" b="1" dirty="0">
                <a:solidFill>
                  <a:srgbClr val="EC5F66"/>
                </a:solidFill>
              </a:rPr>
              <a:t>Shape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</a:t>
            </a:r>
            <a:r>
              <a:rPr lang="pt-BR" sz="1250" b="1" dirty="0">
                <a:solidFill>
                  <a:srgbClr val="5FB4B4"/>
                </a:solidFill>
              </a:rPr>
              <a:t>&lt;</a:t>
            </a:r>
            <a:r>
              <a:rPr lang="pt-BR" sz="1250" b="1" dirty="0" err="1">
                <a:solidFill>
                  <a:srgbClr val="EC5F66"/>
                </a:solidFill>
              </a:rPr>
              <a:t>TriangleSet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     </a:t>
            </a:r>
            <a:r>
              <a:rPr lang="pt-BR" sz="1250" b="1" dirty="0">
                <a:solidFill>
                  <a:srgbClr val="5FB4B4"/>
                </a:solidFill>
              </a:rPr>
              <a:t>&lt;</a:t>
            </a:r>
            <a:r>
              <a:rPr lang="pt-BR" sz="1250" b="1" dirty="0" err="1">
                <a:solidFill>
                  <a:srgbClr val="EC5F66"/>
                </a:solidFill>
              </a:rPr>
              <a:t>Coordinate</a:t>
            </a:r>
            <a:r>
              <a:rPr lang="pt-BR" sz="1250" b="1" dirty="0">
                <a:solidFill>
                  <a:srgbClr val="D8DEE9"/>
                </a:solidFill>
              </a:rPr>
              <a:t> </a:t>
            </a:r>
            <a:r>
              <a:rPr lang="pt-BR" sz="1250" b="1" dirty="0">
                <a:solidFill>
                  <a:srgbClr val="C695C6"/>
                </a:solidFill>
              </a:rPr>
              <a:t>point</a:t>
            </a:r>
            <a:r>
              <a:rPr lang="pt-BR" sz="1250" b="1" dirty="0">
                <a:solidFill>
                  <a:srgbClr val="A6ACB9"/>
                </a:solidFill>
              </a:rPr>
              <a:t>=</a:t>
            </a:r>
            <a:r>
              <a:rPr lang="pt-BR" sz="1250" b="1" dirty="0">
                <a:solidFill>
                  <a:srgbClr val="5FB4B4"/>
                </a:solidFill>
              </a:rPr>
              <a:t>'</a:t>
            </a:r>
            <a:r>
              <a:rPr lang="pt-BR" sz="1250" b="1" dirty="0">
                <a:solidFill>
                  <a:srgbClr val="99C794"/>
                </a:solidFill>
              </a:rPr>
              <a:t>-5 1 3 -3 2 1 -5 4 0</a:t>
            </a:r>
            <a:r>
              <a:rPr lang="pt-BR" sz="1250" b="1" dirty="0">
                <a:solidFill>
                  <a:srgbClr val="5FB4B4"/>
                </a:solidFill>
              </a:rPr>
              <a:t>'/&gt;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</a:t>
            </a:r>
            <a:r>
              <a:rPr lang="pt-BR" sz="1250" b="1" dirty="0">
                <a:solidFill>
                  <a:srgbClr val="5FB4B4"/>
                </a:solidFill>
              </a:rPr>
              <a:t>&lt;/</a:t>
            </a:r>
            <a:r>
              <a:rPr lang="pt-BR" sz="1250" b="1" dirty="0" err="1">
                <a:solidFill>
                  <a:srgbClr val="EC5F66"/>
                </a:solidFill>
              </a:rPr>
              <a:t>TriangleSet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</a:t>
            </a:r>
            <a:r>
              <a:rPr lang="pt-BR" sz="1250" b="1" dirty="0">
                <a:solidFill>
                  <a:srgbClr val="5FB4B4"/>
                </a:solidFill>
              </a:rPr>
              <a:t>&lt;</a:t>
            </a:r>
            <a:r>
              <a:rPr lang="pt-BR" sz="1250" b="1" dirty="0">
                <a:solidFill>
                  <a:srgbClr val="EC5F66"/>
                </a:solidFill>
              </a:rPr>
              <a:t>Appearance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     </a:t>
            </a:r>
            <a:r>
              <a:rPr lang="pt-BR" sz="1250" b="1" dirty="0">
                <a:solidFill>
                  <a:srgbClr val="5FB4B4"/>
                </a:solidFill>
              </a:rPr>
              <a:t>&lt;</a:t>
            </a:r>
            <a:r>
              <a:rPr lang="pt-BR" sz="1250" b="1" dirty="0">
                <a:solidFill>
                  <a:srgbClr val="EC5F66"/>
                </a:solidFill>
              </a:rPr>
              <a:t>Material</a:t>
            </a:r>
            <a:r>
              <a:rPr lang="pt-BR" sz="1250" b="1" dirty="0">
                <a:solidFill>
                  <a:srgbClr val="D8DEE9"/>
                </a:solidFill>
              </a:rPr>
              <a:t> </a:t>
            </a:r>
            <a:r>
              <a:rPr lang="pt-BR" sz="1250" b="1" dirty="0" err="1">
                <a:solidFill>
                  <a:srgbClr val="C695C6"/>
                </a:solidFill>
              </a:rPr>
              <a:t>diffuseColor</a:t>
            </a:r>
            <a:r>
              <a:rPr lang="pt-BR" sz="1250" b="1" dirty="0">
                <a:solidFill>
                  <a:srgbClr val="A6ACB9"/>
                </a:solidFill>
              </a:rPr>
              <a:t>=</a:t>
            </a:r>
            <a:r>
              <a:rPr lang="pt-BR" sz="1250" b="1" dirty="0">
                <a:solidFill>
                  <a:srgbClr val="5FB4B4"/>
                </a:solidFill>
              </a:rPr>
              <a:t>'</a:t>
            </a:r>
            <a:r>
              <a:rPr lang="pt-BR" sz="1250" b="1" dirty="0">
                <a:solidFill>
                  <a:srgbClr val="99C794"/>
                </a:solidFill>
              </a:rPr>
              <a:t>1 0 0</a:t>
            </a:r>
            <a:r>
              <a:rPr lang="pt-BR" sz="1250" b="1" dirty="0">
                <a:solidFill>
                  <a:srgbClr val="5FB4B4"/>
                </a:solidFill>
              </a:rPr>
              <a:t>'/&gt;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D8DEE9"/>
                </a:solidFill>
              </a:rPr>
              <a:t>    </a:t>
            </a:r>
            <a:r>
              <a:rPr lang="pt-BR" sz="1250" b="1" dirty="0">
                <a:solidFill>
                  <a:srgbClr val="5FB4B4"/>
                </a:solidFill>
              </a:rPr>
              <a:t>&lt;/</a:t>
            </a:r>
            <a:r>
              <a:rPr lang="pt-BR" sz="1250" b="1" dirty="0">
                <a:solidFill>
                  <a:srgbClr val="EC5F66"/>
                </a:solidFill>
              </a:rPr>
              <a:t>Appearance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50" b="1" dirty="0">
                <a:solidFill>
                  <a:srgbClr val="5FB4B4"/>
                </a:solidFill>
              </a:rPr>
              <a:t>&lt;/</a:t>
            </a:r>
            <a:r>
              <a:rPr lang="pt-BR" sz="1250" b="1" dirty="0">
                <a:solidFill>
                  <a:srgbClr val="EC5F66"/>
                </a:solidFill>
              </a:rPr>
              <a:t>Shape</a:t>
            </a:r>
            <a:r>
              <a:rPr lang="pt-BR" sz="1250" b="1" dirty="0">
                <a:solidFill>
                  <a:srgbClr val="5FB4B4"/>
                </a:solidFill>
              </a:rPr>
              <a:t>&gt;</a:t>
            </a:r>
            <a:endParaRPr sz="1250" b="1" dirty="0">
              <a:solidFill>
                <a:srgbClr val="5FB4B4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50" b="1" dirty="0">
              <a:solidFill>
                <a:srgbClr val="800000"/>
              </a:solidFill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233725" y="2207375"/>
            <a:ext cx="39528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Abertura: Shape</a:t>
            </a:r>
            <a:endParaRPr sz="125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Abertura: </a:t>
            </a:r>
            <a:r>
              <a:rPr lang="pt-BR" sz="12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TriangleSet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</a:t>
            </a:r>
            <a:r>
              <a:rPr lang="pt-BR" sz="1250" b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Singleton</a:t>
            </a:r>
            <a:r>
              <a:rPr lang="pt-BR" sz="125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1250" b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</a:t>
            </a:r>
            <a:r>
              <a:rPr lang="pt-BR" sz="125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atributo: point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Fechamento: </a:t>
            </a:r>
            <a:r>
              <a:rPr lang="pt-BR" sz="12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TriangleSet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Abertura: Appearance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</a:t>
            </a:r>
            <a:r>
              <a:rPr lang="pt-BR" sz="12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Singleton</a:t>
            </a: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Material, atributo: </a:t>
            </a:r>
            <a:r>
              <a:rPr lang="pt-BR" sz="12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diffuseColor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Fechamento: Appearance</a:t>
            </a:r>
            <a:endParaRPr sz="1600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Elemento de Fechamento: Shape</a:t>
            </a:r>
            <a:endParaRPr sz="1600"/>
          </a:p>
        </p:txBody>
      </p:sp>
      <p:sp>
        <p:nvSpPr>
          <p:cNvPr id="51" name="Google Shape;51;p7"/>
          <p:cNvSpPr/>
          <p:nvPr/>
        </p:nvSpPr>
        <p:spPr>
          <a:xfrm>
            <a:off x="4186250" y="2198348"/>
            <a:ext cx="2079300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 dirty="0">
              <a:solidFill>
                <a:srgbClr val="BCB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-------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-------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50" dirty="0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671326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772" name="Google Shape;772;p6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X3D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</p:txBody>
      </p:sp>
      <p:sp>
        <p:nvSpPr>
          <p:cNvPr id="773" name="Google Shape;773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pic>
        <p:nvPicPr>
          <p:cNvPr id="774" name="Google Shape;774;p69"/>
          <p:cNvPicPr preferRelativeResize="0"/>
          <p:nvPr/>
        </p:nvPicPr>
        <p:blipFill rotWithShape="1">
          <a:blip r:embed="rId3">
            <a:alphaModFix/>
          </a:blip>
          <a:srcRect t="34136" r="38068"/>
          <a:stretch/>
        </p:blipFill>
        <p:spPr>
          <a:xfrm>
            <a:off x="3407750" y="1035375"/>
            <a:ext cx="4936922" cy="437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292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X3D</a:t>
            </a:r>
            <a:endParaRPr/>
          </a:p>
        </p:txBody>
      </p:sp>
      <p:sp>
        <p:nvSpPr>
          <p:cNvPr id="787" name="Google Shape;787;p71"/>
          <p:cNvSpPr txBox="1">
            <a:spLocks noGrp="1"/>
          </p:cNvSpPr>
          <p:nvPr>
            <p:ph type="body" idx="1"/>
          </p:nvPr>
        </p:nvSpPr>
        <p:spPr>
          <a:xfrm>
            <a:off x="390550" y="838976"/>
            <a:ext cx="8428200" cy="1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Formato Universal de Transferência de dados 3D</a:t>
            </a:r>
            <a:endParaRPr sz="2400"/>
          </a:p>
          <a:p>
            <a:pPr marL="457200" lvl="0" indent="-381000" algn="just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Um padrão aberto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Fácil de entender e modelar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Portável entre plataformas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Fácil de ensinar e programar</a:t>
            </a:r>
            <a:endParaRPr/>
          </a:p>
        </p:txBody>
      </p:sp>
      <p:sp>
        <p:nvSpPr>
          <p:cNvPr id="788" name="Google Shape;788;p71"/>
          <p:cNvSpPr/>
          <p:nvPr/>
        </p:nvSpPr>
        <p:spPr>
          <a:xfrm>
            <a:off x="383889" y="4980511"/>
            <a:ext cx="453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X3D	ISO/IEC FDIS 19775:200x </a:t>
            </a:r>
            <a:endParaRPr dirty="0"/>
          </a:p>
        </p:txBody>
      </p:sp>
      <p:pic>
        <p:nvPicPr>
          <p:cNvPr id="789" name="Google Shape;789;p71"/>
          <p:cNvPicPr preferRelativeResize="0"/>
          <p:nvPr/>
        </p:nvPicPr>
        <p:blipFill rotWithShape="1">
          <a:blip r:embed="rId3">
            <a:alphaModFix/>
          </a:blip>
          <a:srcRect t="34136" r="38068"/>
          <a:stretch/>
        </p:blipFill>
        <p:spPr>
          <a:xfrm>
            <a:off x="5643299" y="2633325"/>
            <a:ext cx="2986725" cy="26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5AAF86-F405-FD54-5921-56D582519A5E}"/>
              </a:ext>
            </a:extLst>
          </p:cNvPr>
          <p:cNvSpPr txBox="1"/>
          <p:nvPr/>
        </p:nvSpPr>
        <p:spPr>
          <a:xfrm>
            <a:off x="383889" y="5349811"/>
            <a:ext cx="83762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https://standards.iso.org/ittf/PubliclyAvailableStandards/ISO_IEC_19775-1_2023_ed_4_-_id_82562_Publication_HTML_(en).zip</a:t>
            </a:r>
            <a:r>
              <a:rPr lang="en-US" sz="105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5EFBF-678C-F94B-C077-D5021E9D5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50" y="3020612"/>
            <a:ext cx="3575304" cy="1959899"/>
          </a:xfrm>
          <a:prstGeom prst="rect">
            <a:avLst/>
          </a:prstGeom>
        </p:spPr>
      </p:pic>
      <p:pic>
        <p:nvPicPr>
          <p:cNvPr id="1026" name="Picture 2" descr="ISO - ISO name and logo">
            <a:extLst>
              <a:ext uri="{FF2B5EF4-FFF2-40B4-BE49-F238E27FC236}">
                <a16:creationId xmlns:a16="http://schemas.microsoft.com/office/drawing/2014/main" id="{96FEBF55-6A24-9EE3-2536-2B9DF244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81" y="3052190"/>
            <a:ext cx="599485" cy="5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C0B32-E43F-573E-560A-BB4C1FF18994}"/>
              </a:ext>
            </a:extLst>
          </p:cNvPr>
          <p:cNvSpPr txBox="1"/>
          <p:nvPr/>
        </p:nvSpPr>
        <p:spPr>
          <a:xfrm>
            <a:off x="329173" y="2736976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Norma Técnica</a:t>
            </a:r>
          </a:p>
        </p:txBody>
      </p:sp>
    </p:spTree>
    <p:extLst>
      <p:ext uri="{BB962C8B-B14F-4D97-AF65-F5344CB8AC3E}">
        <p14:creationId xmlns:p14="http://schemas.microsoft.com/office/powerpoint/2010/main" val="121796892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Grafo de Cena (Scene Graph)</a:t>
            </a:r>
            <a:endParaRPr/>
          </a:p>
        </p:txBody>
      </p:sp>
      <p:sp>
        <p:nvSpPr>
          <p:cNvPr id="795" name="Google Shape;795;p72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</a:pPr>
            <a:r>
              <a:rPr lang="pt-BR" sz="2333"/>
              <a:t>Estrutura de dados hierárquica de objetos gráficos para uma determinada cena. Objetos são representados como nós de um grafo, para posterior renderização.</a:t>
            </a:r>
            <a:endParaRPr sz="2333"/>
          </a:p>
        </p:txBody>
      </p:sp>
      <p:grpSp>
        <p:nvGrpSpPr>
          <p:cNvPr id="796" name="Google Shape;796;p72"/>
          <p:cNvGrpSpPr/>
          <p:nvPr/>
        </p:nvGrpSpPr>
        <p:grpSpPr>
          <a:xfrm>
            <a:off x="866431" y="2714062"/>
            <a:ext cx="3984613" cy="2263240"/>
            <a:chOff x="2063" y="178030"/>
            <a:chExt cx="3984613" cy="2263240"/>
          </a:xfrm>
        </p:grpSpPr>
        <p:sp>
          <p:nvSpPr>
            <p:cNvPr id="797" name="Google Shape;797;p72"/>
            <p:cNvSpPr/>
            <p:nvPr/>
          </p:nvSpPr>
          <p:spPr>
            <a:xfrm>
              <a:off x="1994311" y="1219335"/>
              <a:ext cx="15621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" name="Google Shape;798;p72"/>
            <p:cNvSpPr/>
            <p:nvPr/>
          </p:nvSpPr>
          <p:spPr>
            <a:xfrm>
              <a:off x="2170730" y="1830348"/>
              <a:ext cx="129000" cy="39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" name="Google Shape;799;p72"/>
            <p:cNvSpPr/>
            <p:nvPr/>
          </p:nvSpPr>
          <p:spPr>
            <a:xfrm>
              <a:off x="1994311" y="1219335"/>
              <a:ext cx="5208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" name="Google Shape;800;p72"/>
            <p:cNvSpPr/>
            <p:nvPr/>
          </p:nvSpPr>
          <p:spPr>
            <a:xfrm>
              <a:off x="1473658" y="1219335"/>
              <a:ext cx="5208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" name="Google Shape;801;p72"/>
            <p:cNvSpPr/>
            <p:nvPr/>
          </p:nvSpPr>
          <p:spPr>
            <a:xfrm>
              <a:off x="432354" y="1219335"/>
              <a:ext cx="15621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2" name="Google Shape;802;p72"/>
            <p:cNvSpPr/>
            <p:nvPr/>
          </p:nvSpPr>
          <p:spPr>
            <a:xfrm>
              <a:off x="1473658" y="608322"/>
              <a:ext cx="5208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3" name="Google Shape;803;p72"/>
            <p:cNvSpPr/>
            <p:nvPr/>
          </p:nvSpPr>
          <p:spPr>
            <a:xfrm>
              <a:off x="953006" y="608322"/>
              <a:ext cx="520800" cy="18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4" name="Google Shape;804;p72"/>
            <p:cNvSpPr/>
            <p:nvPr/>
          </p:nvSpPr>
          <p:spPr>
            <a:xfrm>
              <a:off x="1043367" y="178030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2"/>
            <p:cNvSpPr txBox="1"/>
            <p:nvPr/>
          </p:nvSpPr>
          <p:spPr>
            <a:xfrm>
              <a:off x="1043367" y="178030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Via</a:t>
              </a:r>
              <a:b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Lactea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2"/>
            <p:cNvSpPr/>
            <p:nvPr/>
          </p:nvSpPr>
          <p:spPr>
            <a:xfrm>
              <a:off x="522715" y="789044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2"/>
            <p:cNvSpPr txBox="1"/>
            <p:nvPr/>
          </p:nvSpPr>
          <p:spPr>
            <a:xfrm>
              <a:off x="522715" y="789044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</a:t>
              </a:r>
              <a:endParaRPr/>
            </a:p>
          </p:txBody>
        </p:sp>
        <p:sp>
          <p:nvSpPr>
            <p:cNvPr id="808" name="Google Shape;808;p72"/>
            <p:cNvSpPr/>
            <p:nvPr/>
          </p:nvSpPr>
          <p:spPr>
            <a:xfrm>
              <a:off x="1564019" y="789044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2"/>
            <p:cNvSpPr txBox="1"/>
            <p:nvPr/>
          </p:nvSpPr>
          <p:spPr>
            <a:xfrm>
              <a:off x="1564019" y="789044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Planetas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2"/>
            <p:cNvSpPr/>
            <p:nvPr/>
          </p:nvSpPr>
          <p:spPr>
            <a:xfrm>
              <a:off x="2063" y="1400057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2"/>
            <p:cNvSpPr txBox="1"/>
            <p:nvPr/>
          </p:nvSpPr>
          <p:spPr>
            <a:xfrm>
              <a:off x="2063" y="1400057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Mercúrio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2"/>
            <p:cNvSpPr/>
            <p:nvPr/>
          </p:nvSpPr>
          <p:spPr>
            <a:xfrm>
              <a:off x="1043367" y="1400057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2"/>
            <p:cNvSpPr txBox="1"/>
            <p:nvPr/>
          </p:nvSpPr>
          <p:spPr>
            <a:xfrm>
              <a:off x="1043367" y="1400057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Venus</a:t>
              </a:r>
              <a:endParaRPr/>
            </a:p>
          </p:txBody>
        </p:sp>
        <p:sp>
          <p:nvSpPr>
            <p:cNvPr id="814" name="Google Shape;814;p72"/>
            <p:cNvSpPr/>
            <p:nvPr/>
          </p:nvSpPr>
          <p:spPr>
            <a:xfrm>
              <a:off x="2084672" y="1400057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2"/>
            <p:cNvSpPr txBox="1"/>
            <p:nvPr/>
          </p:nvSpPr>
          <p:spPr>
            <a:xfrm>
              <a:off x="2084672" y="1400057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Terra</a:t>
              </a:r>
              <a:endParaRPr/>
            </a:p>
          </p:txBody>
        </p:sp>
        <p:sp>
          <p:nvSpPr>
            <p:cNvPr id="816" name="Google Shape;816;p72"/>
            <p:cNvSpPr/>
            <p:nvPr/>
          </p:nvSpPr>
          <p:spPr>
            <a:xfrm>
              <a:off x="2299817" y="2011070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2"/>
            <p:cNvSpPr txBox="1"/>
            <p:nvPr/>
          </p:nvSpPr>
          <p:spPr>
            <a:xfrm>
              <a:off x="2299817" y="2011070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Lua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2"/>
            <p:cNvSpPr/>
            <p:nvPr/>
          </p:nvSpPr>
          <p:spPr>
            <a:xfrm>
              <a:off x="3125976" y="1400057"/>
              <a:ext cx="860700" cy="43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2"/>
            <p:cNvSpPr txBox="1"/>
            <p:nvPr/>
          </p:nvSpPr>
          <p:spPr>
            <a:xfrm>
              <a:off x="3125976" y="1400057"/>
              <a:ext cx="860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pt-BR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Marte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0" name="Google Shape;820;p72" descr="http://photojournal.jpl.nasa.gov/jpegMod/PIA06890_modest.jpg"/>
          <p:cNvPicPr preferRelativeResize="0"/>
          <p:nvPr/>
        </p:nvPicPr>
        <p:blipFill rotWithShape="1">
          <a:blip r:embed="rId3">
            <a:alphaModFix/>
          </a:blip>
          <a:srcRect l="2922" t="4187" b="5183"/>
          <a:stretch/>
        </p:blipFill>
        <p:spPr>
          <a:xfrm>
            <a:off x="5124453" y="2774159"/>
            <a:ext cx="3180283" cy="223674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72"/>
          <p:cNvSpPr txBox="1"/>
          <p:nvPr/>
        </p:nvSpPr>
        <p:spPr>
          <a:xfrm>
            <a:off x="2548375" y="5241075"/>
            <a:ext cx="439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Veremos mais sobre Grafo de Cena nas próximas aulas.</a:t>
            </a: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9954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Exemplos de Tipos de Nós</a:t>
            </a:r>
            <a:endParaRPr/>
          </a:p>
        </p:txBody>
      </p:sp>
      <p:sp>
        <p:nvSpPr>
          <p:cNvPr id="827" name="Google Shape;827;p7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</a:pPr>
            <a:r>
              <a:rPr lang="pt-BR" sz="2333"/>
              <a:t>Geometrias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retas, curvas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cubos, esferas, cones, cilindros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malhas de polígonos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</a:pPr>
            <a:r>
              <a:rPr lang="pt-BR" sz="2333"/>
              <a:t>Controle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Switch/Select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Group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</a:pPr>
            <a:r>
              <a:rPr lang="pt-BR" sz="2333"/>
              <a:t>Propriedades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Cores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Materiais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Luzes</a:t>
            </a:r>
            <a:endParaRPr/>
          </a:p>
          <a:p>
            <a:pPr marL="619099" lvl="1" indent="-23811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pt-BR"/>
              <a:t>Câmera</a:t>
            </a:r>
            <a:endParaRPr/>
          </a:p>
        </p:txBody>
      </p:sp>
      <p:grpSp>
        <p:nvGrpSpPr>
          <p:cNvPr id="828" name="Google Shape;828;p73"/>
          <p:cNvGrpSpPr/>
          <p:nvPr/>
        </p:nvGrpSpPr>
        <p:grpSpPr>
          <a:xfrm>
            <a:off x="4152142" y="2857519"/>
            <a:ext cx="3980505" cy="2469484"/>
            <a:chOff x="4071506" y="1989876"/>
            <a:chExt cx="4730249" cy="3265649"/>
          </a:xfrm>
        </p:grpSpPr>
        <p:pic>
          <p:nvPicPr>
            <p:cNvPr id="829" name="Google Shape;829;p73" descr="03_4-Switch_1Box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1506" y="1989876"/>
              <a:ext cx="2319471" cy="1583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73" descr="03_4-Switch_2Co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82284" y="1989876"/>
              <a:ext cx="2319471" cy="1583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73" descr="03_4-Switch_3Cylinde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71506" y="3668973"/>
              <a:ext cx="2319471" cy="1583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73" descr="03_4-Switch_4Sphe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82284" y="3674091"/>
              <a:ext cx="2317804" cy="158143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35636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X3D XML (exemplo)</a:t>
            </a:r>
            <a:endParaRPr/>
          </a:p>
        </p:txBody>
      </p:sp>
      <p:sp>
        <p:nvSpPr>
          <p:cNvPr id="838" name="Google Shape;838;p7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&lt;?xml version="1.0" encoding="UTF-8"?&gt;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&lt;!DOCTYPE X3D PUBLIC "http://www.web3d.org/specifications/x3d-3.0.dtd"&gt;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&lt;X3D profile="Immersive"&gt;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&lt;Scene&gt;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&lt;NavigationInfo type="ANY"/&gt;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&lt;Transform&gt;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&lt;Shape&gt;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&lt;Appearance&gt;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    &lt;Material diffuseColor=”1 1 1”/&gt;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&lt;/Appearance&gt;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&lt;Sphere/&gt;</a:t>
            </a:r>
            <a:endParaRPr sz="14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&lt;/Shape&gt;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&lt;/Transform&gt;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&lt;/Scene&gt;</a:t>
            </a:r>
            <a:endParaRPr sz="1400" b="1" noProof="1">
              <a:latin typeface="Courier New" panose="02070309020205020404" pitchFamily="49" charset="0"/>
              <a:ea typeface="Arimo"/>
              <a:cs typeface="Courier New" panose="02070309020205020404" pitchFamily="49" charset="0"/>
              <a:sym typeface="Arimo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pt-BR" sz="1400" b="1" noProof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&lt;/X3D&gt;</a:t>
            </a:r>
            <a:endParaRPr sz="14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1006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</a:t>
            </a:r>
            <a:endParaRPr/>
          </a:p>
        </p:txBody>
      </p:sp>
      <p:sp>
        <p:nvSpPr>
          <p:cNvPr id="844" name="Google Shape;844;p7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Esfera Branca</a:t>
            </a:r>
            <a:endParaRPr/>
          </a:p>
        </p:txBody>
      </p:sp>
      <p:sp>
        <p:nvSpPr>
          <p:cNvPr id="845" name="Google Shape;845;p75"/>
          <p:cNvSpPr/>
          <p:nvPr/>
        </p:nvSpPr>
        <p:spPr>
          <a:xfrm>
            <a:off x="3567907" y="2238376"/>
            <a:ext cx="762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75"/>
          <p:cNvPicPr preferRelativeResize="0"/>
          <p:nvPr/>
        </p:nvPicPr>
        <p:blipFill rotWithShape="1">
          <a:blip r:embed="rId3">
            <a:alphaModFix/>
          </a:blip>
          <a:srcRect l="27583" t="30637" r="27868" b="25247"/>
          <a:stretch/>
        </p:blipFill>
        <p:spPr>
          <a:xfrm>
            <a:off x="1173699" y="1524523"/>
            <a:ext cx="6249149" cy="38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93644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ct val="100000"/>
              <a:buFont typeface="Verdana"/>
              <a:buNone/>
            </a:pPr>
            <a:r>
              <a:rPr lang="pt-BR" sz="3000"/>
              <a:t>Abordagem do X3D (exemplo)</a:t>
            </a:r>
            <a:endParaRPr sz="3000"/>
          </a:p>
        </p:txBody>
      </p:sp>
      <p:sp>
        <p:nvSpPr>
          <p:cNvPr id="852" name="Google Shape;852;p76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753400" cy="1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>
                <a:latin typeface="Arimo"/>
                <a:ea typeface="Arimo"/>
                <a:cs typeface="Arimo"/>
                <a:sym typeface="Arimo"/>
              </a:rPr>
              <a:t>Sphere : X3DGeometryNode {   </a:t>
            </a:r>
            <a:endParaRPr sz="1900"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>
                <a:latin typeface="Arimo"/>
                <a:ea typeface="Arimo"/>
                <a:cs typeface="Arimo"/>
                <a:sym typeface="Arimo"/>
              </a:rPr>
              <a:t>	SFNode	[in,out]	metadata 	NULL	[X3DMetadataObject]</a:t>
            </a:r>
            <a:endParaRPr sz="1900"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>
                <a:latin typeface="Arimo"/>
                <a:ea typeface="Arimo"/>
                <a:cs typeface="Arimo"/>
                <a:sym typeface="Arimo"/>
              </a:rPr>
              <a:t>	SFFloat	[ ]       	radius   		1    		(0,∞)</a:t>
            </a:r>
            <a:endParaRPr sz="1900"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>
                <a:latin typeface="Arimo"/>
                <a:ea typeface="Arimo"/>
                <a:cs typeface="Arimo"/>
                <a:sym typeface="Arimo"/>
              </a:rPr>
              <a:t>	SFBool 	[ ]       	solid    		TRUE</a:t>
            </a:r>
            <a:endParaRPr sz="1900"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/>
              <a:t>}</a:t>
            </a:r>
            <a:endParaRPr sz="1900"/>
          </a:p>
        </p:txBody>
      </p:sp>
      <p:sp>
        <p:nvSpPr>
          <p:cNvPr id="853" name="Google Shape;853;p76"/>
          <p:cNvSpPr/>
          <p:nvPr/>
        </p:nvSpPr>
        <p:spPr>
          <a:xfrm>
            <a:off x="3817938" y="2119313"/>
            <a:ext cx="762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p76" descr="Sphere no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300" y="2671650"/>
            <a:ext cx="2735200" cy="267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12288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Especificação X3D</a:t>
            </a:r>
            <a:endParaRPr/>
          </a:p>
        </p:txBody>
      </p:sp>
      <p:sp>
        <p:nvSpPr>
          <p:cNvPr id="860" name="Google Shape;860;p77"/>
          <p:cNvSpPr txBox="1">
            <a:spLocks noGrp="1"/>
          </p:cNvSpPr>
          <p:nvPr>
            <p:ph type="body" idx="1"/>
          </p:nvPr>
        </p:nvSpPr>
        <p:spPr>
          <a:xfrm>
            <a:off x="582572" y="5401770"/>
            <a:ext cx="84282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  <a:buSzPts val="1400"/>
            </a:pPr>
            <a:r>
              <a:rPr lang="en-US" sz="1400" dirty="0">
                <a:hlinkClick r:id="rId3"/>
              </a:rPr>
              <a:t>https://www.web3d.org/documents/specifications/19775-1/V4.0/index.html</a:t>
            </a:r>
            <a:r>
              <a:rPr lang="en-US" sz="1400" dirty="0"/>
              <a:t> </a:t>
            </a:r>
          </a:p>
        </p:txBody>
      </p:sp>
      <p:sp>
        <p:nvSpPr>
          <p:cNvPr id="861" name="Google Shape;861;p7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862" name="Google Shape;862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25" y="1238703"/>
            <a:ext cx="7816349" cy="405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30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Componentes de Geometria 2D</a:t>
            </a:r>
            <a:endParaRPr/>
          </a:p>
        </p:txBody>
      </p:sp>
      <p:sp>
        <p:nvSpPr>
          <p:cNvPr id="869" name="Google Shape;869;p7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en-US" sz="1200" dirty="0">
                <a:hlinkClick r:id="rId3"/>
              </a:rPr>
              <a:t>https://www.web3d.org/documents/specifications/19775-1/V4.0/Part01/components/geometry2D.html</a:t>
            </a:r>
            <a:r>
              <a:rPr lang="en-US" sz="1200" dirty="0"/>
              <a:t> </a:t>
            </a:r>
            <a:endParaRPr sz="1200" dirty="0"/>
          </a:p>
        </p:txBody>
      </p:sp>
      <p:sp>
        <p:nvSpPr>
          <p:cNvPr id="870" name="Google Shape;870;p7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871" name="Google Shape;871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0" y="1068756"/>
            <a:ext cx="8388486" cy="4341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434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294050" y="838975"/>
            <a:ext cx="85575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Essa primeira parte da disciplina é baseada no curso de Berkeley CS184 e Stanford CS248. Qualquer semelhança não é mera coincidência.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Assim, já agradeço a todos pelos materiais encontrados na internet: Pat Hanrahan, Ren Ng, Kayvon Fatahalian, Keenan Crane, Mark Pauly, Steve Marschner, Kayvon Fatahalian, dentre outros.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661" y="3636640"/>
            <a:ext cx="32893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570651"/>
            <a:ext cx="3727031" cy="78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Polypoint2D</a:t>
            </a:r>
            <a:endParaRPr/>
          </a:p>
        </p:txBody>
      </p:sp>
      <p:sp>
        <p:nvSpPr>
          <p:cNvPr id="878" name="Google Shape;878;p79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1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nó </a:t>
            </a:r>
            <a:r>
              <a:rPr lang="pt-BR" b="1"/>
              <a:t>Polypoint2D</a:t>
            </a:r>
            <a:r>
              <a:rPr lang="pt-BR"/>
              <a:t> especifica uma série de vértices no sistema de coordenadas 2D local em cada um dos quais é exibido um ponto. O campo </a:t>
            </a:r>
            <a:r>
              <a:rPr lang="pt-BR" b="1"/>
              <a:t>points</a:t>
            </a:r>
            <a:r>
              <a:rPr lang="pt-BR"/>
              <a:t> especifica os vértices a serem exibidos.</a:t>
            </a:r>
            <a:endParaRPr/>
          </a:p>
        </p:txBody>
      </p:sp>
      <p:sp>
        <p:nvSpPr>
          <p:cNvPr id="879" name="Google Shape;879;p7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880" name="Google Shape;880;p79"/>
          <p:cNvSpPr/>
          <p:nvPr/>
        </p:nvSpPr>
        <p:spPr>
          <a:xfrm>
            <a:off x="475012" y="2357048"/>
            <a:ext cx="8343735" cy="10144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Polypoint2D : X3DGeometryNode {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NULL	[X3DMetadataObject]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MFVec2f 	[</a:t>
            </a:r>
            <a:r>
              <a:rPr lang="pt-BR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point 		[] 		(-∞,∞)</a:t>
            </a:r>
            <a:endParaRPr sz="105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p79" descr="Polypoint2D no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6830" y="3812483"/>
            <a:ext cx="3234249" cy="1427731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9"/>
          <p:cNvSpPr/>
          <p:nvPr/>
        </p:nvSpPr>
        <p:spPr>
          <a:xfrm>
            <a:off x="3409533" y="5065563"/>
            <a:ext cx="247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exemplo de Polypoint2D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(com vértices ampliados)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863399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73F9-6BAB-4CB8-86A3-33CA9E39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  <a:r>
              <a:rPr lang="en-US" dirty="0"/>
              <a:t> </a:t>
            </a:r>
            <a:r>
              <a:rPr lang="pt-BR" dirty="0"/>
              <a:t>Polypoint2D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8B8CB-F7DC-E8D0-AFF6-0C41123BD4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51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54589-5C41-4A7F-21C4-63139D038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3811626"/>
            <a:ext cx="2781300" cy="1789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D1A74-E6AE-8A7E-843C-568AE1B6016C}"/>
              </a:ext>
            </a:extLst>
          </p:cNvPr>
          <p:cNvSpPr txBox="1"/>
          <p:nvPr/>
        </p:nvSpPr>
        <p:spPr>
          <a:xfrm>
            <a:off x="381494" y="1008614"/>
            <a:ext cx="8058418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X3D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Scene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'0 -0.15 0.2’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Polypoint2D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'-1 0 -0.5 1 0 0 0.5 1 1 0’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'1 1 1’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Scene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X3D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03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Polyline2D</a:t>
            </a:r>
            <a:endParaRPr/>
          </a:p>
        </p:txBody>
      </p:sp>
      <p:sp>
        <p:nvSpPr>
          <p:cNvPr id="889" name="Google Shape;889;p80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1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nó </a:t>
            </a:r>
            <a:r>
              <a:rPr lang="pt-BR" b="1"/>
              <a:t>Polyline2D</a:t>
            </a:r>
            <a:r>
              <a:rPr lang="pt-BR"/>
              <a:t> especifica uma série de segmentos de linha contiguos no sistema de coordenadas 2D local conectando os vértices especificados. O campo </a:t>
            </a:r>
            <a:r>
              <a:rPr lang="pt-BR" b="1"/>
              <a:t>lineSegments</a:t>
            </a:r>
            <a:r>
              <a:rPr lang="pt-BR"/>
              <a:t> especifica os vértices a serem conectados.</a:t>
            </a:r>
            <a:endParaRPr/>
          </a:p>
        </p:txBody>
      </p:sp>
      <p:sp>
        <p:nvSpPr>
          <p:cNvPr id="890" name="Google Shape;890;p8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891" name="Google Shape;891;p80"/>
          <p:cNvSpPr/>
          <p:nvPr/>
        </p:nvSpPr>
        <p:spPr>
          <a:xfrm>
            <a:off x="475012" y="2357048"/>
            <a:ext cx="8343735" cy="9896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Polyline2D : X3DGeometryNode {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NULL	[X3DMetadataObject]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MFVec2f 	[] 		</a:t>
            </a:r>
            <a:r>
              <a:rPr lang="pt-BR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lineSegments</a:t>
            </a:r>
            <a:r>
              <a:rPr lang="pt-BR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[] 	(-∞,∞)</a:t>
            </a:r>
            <a:endParaRPr sz="105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2" name="Google Shape;892;p80" descr="Polyline2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0939" y="3869967"/>
            <a:ext cx="2982121" cy="1283444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0"/>
          <p:cNvSpPr/>
          <p:nvPr/>
        </p:nvSpPr>
        <p:spPr>
          <a:xfrm>
            <a:off x="3409532" y="5065563"/>
            <a:ext cx="419827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exemplo de Polyline2D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00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Polyline2D</a:t>
            </a:r>
            <a:endParaRPr dirty="0"/>
          </a:p>
        </p:txBody>
      </p:sp>
      <p:sp>
        <p:nvSpPr>
          <p:cNvPr id="890" name="Google Shape;890;p8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724E1-9628-CC0A-E6D7-9E1CE36317E1}"/>
              </a:ext>
            </a:extLst>
          </p:cNvPr>
          <p:cNvSpPr txBox="1"/>
          <p:nvPr/>
        </p:nvSpPr>
        <p:spPr>
          <a:xfrm>
            <a:off x="381494" y="1008614"/>
            <a:ext cx="8058418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X3D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Scene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'0 -0.15 0.2’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Polyline2D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lineSegments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'-1 0 -0.5 1 0 0 0.5 1 1 0’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diffuseColor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'0 0 0'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b="1" noProof="1">
                <a:solidFill>
                  <a:srgbClr val="D4D4D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'1 0.5 1’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Scene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X3D</a:t>
            </a:r>
            <a:r>
              <a:rPr lang="en-US" b="1" noProof="1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noProof="1">
              <a:solidFill>
                <a:srgbClr val="D4D4D4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4A65A-65E9-ED75-7A43-5365B048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882" y="3815116"/>
            <a:ext cx="2650236" cy="17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57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TriangleSet2D</a:t>
            </a:r>
            <a:endParaRPr/>
          </a:p>
        </p:txBody>
      </p:sp>
      <p:sp>
        <p:nvSpPr>
          <p:cNvPr id="900" name="Google Shape;900;p81"/>
          <p:cNvSpPr txBox="1">
            <a:spLocks noGrp="1"/>
          </p:cNvSpPr>
          <p:nvPr>
            <p:ph type="body" idx="1"/>
          </p:nvPr>
        </p:nvSpPr>
        <p:spPr>
          <a:xfrm>
            <a:off x="390550" y="698299"/>
            <a:ext cx="84282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nó </a:t>
            </a:r>
            <a:r>
              <a:rPr lang="pt-BR" b="1"/>
              <a:t>TriangleSet2D</a:t>
            </a:r>
            <a:r>
              <a:rPr lang="pt-BR"/>
              <a:t> especifica um conjunto de triângulos no sistema de coordenadas 2D local. O campo </a:t>
            </a:r>
            <a:r>
              <a:rPr lang="pt-BR" b="1"/>
              <a:t>vertices</a:t>
            </a:r>
            <a:r>
              <a:rPr lang="pt-BR"/>
              <a:t> especifica os triângulos a serem exibidos. O número de vértices fornecidos deve ser igualmente divisível por três. O excesso de vértices deve ser ignorado.</a:t>
            </a:r>
            <a:endParaRPr/>
          </a:p>
        </p:txBody>
      </p:sp>
      <p:sp>
        <p:nvSpPr>
          <p:cNvPr id="901" name="Google Shape;901;p8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sp>
        <p:nvSpPr>
          <p:cNvPr id="902" name="Google Shape;902;p81"/>
          <p:cNvSpPr/>
          <p:nvPr/>
        </p:nvSpPr>
        <p:spPr>
          <a:xfrm>
            <a:off x="475012" y="2357048"/>
            <a:ext cx="8230075" cy="13539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TriangleSet2D : X3DGeometryNode {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NULL	[X3DMetadataObject]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MFVec2f		[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vertices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[] 		(-∞,∞)</a:t>
            </a:r>
            <a:endParaRPr sz="11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[]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FALSE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81"/>
          <p:cNvSpPr/>
          <p:nvPr/>
        </p:nvSpPr>
        <p:spPr>
          <a:xfrm>
            <a:off x="3258692" y="5181706"/>
            <a:ext cx="358102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exemplo de TriangleSet2D</a:t>
            </a:r>
            <a:endParaRPr dirty="0"/>
          </a:p>
        </p:txBody>
      </p:sp>
      <p:pic>
        <p:nvPicPr>
          <p:cNvPr id="904" name="Google Shape;904;p81" descr="TriangleSet2D no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920798" y="3884475"/>
            <a:ext cx="1145821" cy="1585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785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en-US"/>
              <a:t>Appearance</a:t>
            </a:r>
          </a:p>
        </p:txBody>
      </p:sp>
      <p:sp>
        <p:nvSpPr>
          <p:cNvPr id="900" name="Google Shape;900;p81"/>
          <p:cNvSpPr txBox="1">
            <a:spLocks noGrp="1"/>
          </p:cNvSpPr>
          <p:nvPr>
            <p:ph type="body" idx="1"/>
          </p:nvPr>
        </p:nvSpPr>
        <p:spPr>
          <a:xfrm>
            <a:off x="390550" y="698299"/>
            <a:ext cx="8428200" cy="100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dirty="0"/>
              <a:t>O nó </a:t>
            </a:r>
            <a:r>
              <a:rPr lang="pt-BR" b="1" dirty="0"/>
              <a:t>Appearance</a:t>
            </a:r>
            <a:r>
              <a:rPr lang="pt-BR" dirty="0"/>
              <a:t> especifica as propriedades visuais da geometria. O campo material, se especificado, deve conter um nó Material.</a:t>
            </a:r>
            <a:endParaRPr dirty="0"/>
          </a:p>
        </p:txBody>
      </p:sp>
      <p:sp>
        <p:nvSpPr>
          <p:cNvPr id="901" name="Google Shape;901;p8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sp>
        <p:nvSpPr>
          <p:cNvPr id="902" name="Google Shape;902;p81"/>
          <p:cNvSpPr/>
          <p:nvPr/>
        </p:nvSpPr>
        <p:spPr>
          <a:xfrm>
            <a:off x="475072" y="1804574"/>
            <a:ext cx="8037300" cy="25288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Appearance : X3DAppearanceNode {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SFNode	[in,out]	fillProperties	NULL 	[FillProperties]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SFNode	[in,out]	lineProperties 	NULL 	[LineProperties]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b="1" noProof="1"/>
              <a:t>	SFNode	[in,out]	material 	NULL 	[X3DMaterialNode]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SFNode	[in,out]	metadata 	NULL 	[X3DMetadataObject]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MFNode	[in,out]	shaders 	[] 	[X3DShaderNode]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SFNode	[in,out]	texture 	NULL 	[X3DTextureNode]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	SFNode	[in,out]	textureTransform 	NULL 	[X3DTextureTransformNode]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14463" algn="l"/>
                <a:tab pos="2303463" algn="l"/>
                <a:tab pos="4127500" algn="l"/>
                <a:tab pos="4843463" algn="l"/>
              </a:tabLst>
            </a:pPr>
            <a:r>
              <a:rPr lang="en-US" sz="1800" noProof="1"/>
              <a:t>}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562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Material</a:t>
            </a:r>
            <a:endParaRPr dirty="0"/>
          </a:p>
        </p:txBody>
      </p:sp>
      <p:sp>
        <p:nvSpPr>
          <p:cNvPr id="900" name="Google Shape;900;p81"/>
          <p:cNvSpPr txBox="1">
            <a:spLocks noGrp="1"/>
          </p:cNvSpPr>
          <p:nvPr>
            <p:ph type="body" idx="1"/>
          </p:nvPr>
        </p:nvSpPr>
        <p:spPr>
          <a:xfrm>
            <a:off x="390550" y="698299"/>
            <a:ext cx="8428200" cy="100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nó </a:t>
            </a:r>
            <a:r>
              <a:rPr lang="pt-BR" b="1" dirty="0"/>
              <a:t>Material</a:t>
            </a:r>
            <a:r>
              <a:rPr lang="pt-BR" dirty="0"/>
              <a:t> especifica propriedades de material de superfície para nós de geometria associados e é usado pelas equações de iluminação X3D durante a renderização.</a:t>
            </a:r>
            <a:endParaRPr dirty="0"/>
          </a:p>
        </p:txBody>
      </p:sp>
      <p:sp>
        <p:nvSpPr>
          <p:cNvPr id="901" name="Google Shape;901;p8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902" name="Google Shape;902;p81"/>
          <p:cNvSpPr/>
          <p:nvPr/>
        </p:nvSpPr>
        <p:spPr>
          <a:xfrm>
            <a:off x="475072" y="1804574"/>
            <a:ext cx="8037300" cy="25288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Material : X3DMaterialNode {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SFFloat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</a:t>
            </a:r>
            <a:r>
              <a:rPr lang="en-US" sz="1800" dirty="0" err="1"/>
              <a:t>ambientIntensity</a:t>
            </a:r>
            <a:r>
              <a:rPr lang="en-US" sz="1800" dirty="0"/>
              <a:t>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SFColor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</a:t>
            </a:r>
            <a:r>
              <a:rPr lang="en-US" sz="1800" dirty="0" err="1"/>
              <a:t>diffuseColor</a:t>
            </a:r>
            <a:r>
              <a:rPr lang="en-US" sz="1800" dirty="0"/>
              <a:t> 	0.8 0.8 0.8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b="1" dirty="0"/>
              <a:t>	</a:t>
            </a:r>
            <a:r>
              <a:rPr lang="en-US" sz="1800" b="1" dirty="0" err="1"/>
              <a:t>SFColor</a:t>
            </a:r>
            <a:r>
              <a:rPr lang="en-US" sz="1800" b="1" dirty="0"/>
              <a:t>	[</a:t>
            </a:r>
            <a:r>
              <a:rPr lang="en-US" sz="1800" b="1" dirty="0" err="1"/>
              <a:t>in,out</a:t>
            </a:r>
            <a:r>
              <a:rPr lang="en-US" sz="1800" b="1" dirty="0"/>
              <a:t>]	</a:t>
            </a:r>
            <a:r>
              <a:rPr lang="en-US" sz="1800" b="1" dirty="0" err="1"/>
              <a:t>emissiveColor</a:t>
            </a:r>
            <a:r>
              <a:rPr lang="en-US" sz="1800" b="1" dirty="0"/>
              <a:t> 	0 0 0 	[0,1]</a:t>
            </a:r>
            <a:r>
              <a:rPr lang="en-US" sz="1800" dirty="0"/>
              <a:t>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SFNode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metadata 	NULL 	[X3DMetadataObject]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SFFloat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shininess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SFColor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</a:t>
            </a:r>
            <a:r>
              <a:rPr lang="en-US" sz="1800" dirty="0" err="1"/>
              <a:t>specularColor</a:t>
            </a:r>
            <a:r>
              <a:rPr lang="en-US" sz="1800" dirty="0"/>
              <a:t> 	0 0 0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	</a:t>
            </a:r>
            <a:r>
              <a:rPr lang="en-US" sz="1800" dirty="0" err="1"/>
              <a:t>SFFloat</a:t>
            </a:r>
            <a:r>
              <a:rPr lang="en-US" sz="1800" dirty="0"/>
              <a:t>	[</a:t>
            </a:r>
            <a:r>
              <a:rPr lang="en-US" sz="1800" dirty="0" err="1"/>
              <a:t>in,out</a:t>
            </a:r>
            <a:r>
              <a:rPr lang="en-US" sz="1800" dirty="0"/>
              <a:t>]	transparency 	0 	[0,1]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en-US" sz="1800" dirty="0"/>
              <a:t>}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57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Outros </a:t>
            </a:r>
            <a:r>
              <a:rPr lang="pt-BR"/>
              <a:t>Exemplos</a:t>
            </a:r>
            <a:endParaRPr/>
          </a:p>
        </p:txBody>
      </p:sp>
      <p:sp>
        <p:nvSpPr>
          <p:cNvPr id="910" name="Google Shape;910;p8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sp>
        <p:nvSpPr>
          <p:cNvPr id="911" name="Google Shape;911;p82"/>
          <p:cNvSpPr/>
          <p:nvPr/>
        </p:nvSpPr>
        <p:spPr>
          <a:xfrm>
            <a:off x="357875" y="4953499"/>
            <a:ext cx="8428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Exemplo: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https://x3dgraphics.com/examples/X3dForWebAuthors/Chapter10Geometry2D/Polyline2DIndex.html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2" name="Google Shape;912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350" y="704850"/>
            <a:ext cx="8623300" cy="43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556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B690-843D-DD5D-9EE7-8C40E5DB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2" y="189302"/>
            <a:ext cx="8428232" cy="515938"/>
          </a:xfrm>
        </p:spPr>
        <p:txBody>
          <a:bodyPr/>
          <a:lstStyle/>
          <a:p>
            <a:r>
              <a:rPr lang="pt-BR"/>
              <a:t>Visualizando X3D online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807C-55C0-27CA-C709-409F2171D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914571"/>
            <a:ext cx="8428232" cy="824408"/>
          </a:xfrm>
        </p:spPr>
        <p:txBody>
          <a:bodyPr/>
          <a:lstStyle/>
          <a:p>
            <a:pPr marL="223838" indent="-215900"/>
            <a:r>
              <a:rPr lang="pt-BR" dirty="0"/>
              <a:t>Uma forma é criar um HTML é chamar os scripts em Javascript para rodar seu X3D diretamente.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38054-101D-4E0D-AF0E-096B9CED81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58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C19D1-77EC-D72C-339F-9172423BB577}"/>
              </a:ext>
            </a:extLst>
          </p:cNvPr>
          <p:cNvSpPr txBox="1"/>
          <p:nvPr/>
        </p:nvSpPr>
        <p:spPr>
          <a:xfrm>
            <a:off x="527901" y="1738978"/>
            <a:ext cx="8225551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&lt;html&gt;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&lt;head&gt;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&lt;script</a:t>
            </a:r>
            <a:r>
              <a:rPr lang="en-US" sz="12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noProof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200" b="0" noProof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https://create3000.github.io/code/x_ite/latest/x_ite.min.js</a:t>
            </a:r>
            <a:r>
              <a:rPr lang="en-US" sz="12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&gt;&lt;/script&gt;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&lt;/head&gt;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&lt;body&gt;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&lt;x3d-canvas</a:t>
            </a:r>
            <a:r>
              <a:rPr lang="en-US" sz="12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noProof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200" b="0" noProof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triang3d.x3d</a:t>
            </a:r>
            <a:r>
              <a:rPr lang="en-US" sz="12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&gt;&lt;/x3d-canvas&gt;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&lt;/body&gt;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&lt;/html&gt;</a:t>
            </a:r>
            <a:endParaRPr lang="en-US" sz="12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BB209B-BEDB-4EE9-6597-83E6F2C89635}"/>
              </a:ext>
            </a:extLst>
          </p:cNvPr>
          <p:cNvSpPr txBox="1">
            <a:spLocks/>
          </p:cNvSpPr>
          <p:nvPr/>
        </p:nvSpPr>
        <p:spPr>
          <a:xfrm>
            <a:off x="390548" y="3563818"/>
            <a:ext cx="842823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3838" indent="-215900"/>
            <a:r>
              <a:rPr lang="pt-BR" dirty="0"/>
              <a:t>Outra forma é abrindo o arquivo X3D em alguma plataforma web que suporte o formato. Por exemplo:</a:t>
            </a:r>
          </a:p>
          <a:p>
            <a:pPr marL="223838" indent="-215900"/>
            <a:r>
              <a:rPr lang="pt-BR" dirty="0">
                <a:hlinkClick r:id="rId2"/>
              </a:rPr>
              <a:t>https://create3000.github.io/x_ite/playground/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428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B690-843D-DD5D-9EE7-8C40E5DB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2" y="189302"/>
            <a:ext cx="8428232" cy="515938"/>
          </a:xfrm>
        </p:spPr>
        <p:txBody>
          <a:bodyPr/>
          <a:lstStyle/>
          <a:p>
            <a:r>
              <a:rPr lang="pt-BR" dirty="0"/>
              <a:t>X_ITE X3D Browser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807C-55C0-27CA-C709-409F2171D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914571"/>
            <a:ext cx="8428232" cy="584291"/>
          </a:xfrm>
        </p:spPr>
        <p:txBody>
          <a:bodyPr/>
          <a:lstStyle/>
          <a:p>
            <a:pPr marL="223838" indent="-215900"/>
            <a:r>
              <a:rPr lang="pt-BR" dirty="0">
                <a:hlinkClick r:id="rId2"/>
              </a:rPr>
              <a:t>https://create3000.github.io/x_ite/playground/</a:t>
            </a:r>
            <a:r>
              <a:rPr lang="pt-BR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38054-101D-4E0D-AF0E-096B9CED81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59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B9391-6ACD-444E-2F24-21A9997B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71" y="1541839"/>
            <a:ext cx="6931058" cy="386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Vai ter matemática nesse curso ?</a:t>
            </a:r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Sim. Neste curso iremos bem a fundo no funcionamento dos algoritmos que geram os gráficos, e vocês verão na prática como o conhecimento matemático é importante.</a:t>
            </a: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grpSp>
        <p:nvGrpSpPr>
          <p:cNvPr id="78" name="Google Shape;78;p10"/>
          <p:cNvGrpSpPr/>
          <p:nvPr/>
        </p:nvGrpSpPr>
        <p:grpSpPr>
          <a:xfrm>
            <a:off x="390633" y="2684170"/>
            <a:ext cx="8428029" cy="2412571"/>
            <a:chOff x="238150" y="2619250"/>
            <a:chExt cx="8767324" cy="2635825"/>
          </a:xfrm>
        </p:grpSpPr>
        <p:pic>
          <p:nvPicPr>
            <p:cNvPr id="79" name="Google Shape;79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7281" y="2619250"/>
              <a:ext cx="4728193" cy="263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8150" y="2619253"/>
              <a:ext cx="3928860" cy="26358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C3360-6ABD-C29B-6A0B-4B4E3DA38368}"/>
              </a:ext>
            </a:extLst>
          </p:cNvPr>
          <p:cNvSpPr txBox="1"/>
          <p:nvPr/>
        </p:nvSpPr>
        <p:spPr>
          <a:xfrm>
            <a:off x="4816602" y="5088241"/>
            <a:ext cx="40020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Avengers: Age of Ultron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BFD6-B70B-CA7A-EC91-82076892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 – Crie um Boneco Palito em X3D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2AB2B-4198-3705-4311-3EC4C8CC3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Desenhe um boneco palito em X3D. Use os recursos que achar mais conveniente para desenhar seu boneco.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B31B2-882F-8C64-7570-94C60E204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60</a:t>
            </a:fld>
            <a:endParaRPr lang="pt-BR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788395CE-E5C3-369A-F78D-DB7BFC0B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57" y="1819372"/>
            <a:ext cx="2397886" cy="33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01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Best 27-Inch Monitors For 2023 Reviews By Wirecutter, 42% OFF">
            <a:extLst>
              <a:ext uri="{FF2B5EF4-FFF2-40B4-BE49-F238E27FC236}">
                <a16:creationId xmlns:a16="http://schemas.microsoft.com/office/drawing/2014/main" id="{111092A0-F624-F51D-39B4-522799B6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99516"/>
            <a:ext cx="7237476" cy="48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FC1862-11D7-9CC4-BF7D-7F2F7373BABA}"/>
              </a:ext>
            </a:extLst>
          </p:cNvPr>
          <p:cNvSpPr/>
          <p:nvPr/>
        </p:nvSpPr>
        <p:spPr>
          <a:xfrm>
            <a:off x="1517904" y="1060704"/>
            <a:ext cx="5330952" cy="29809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Google Shape;424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Como se desenham linhas no computador?</a:t>
            </a:r>
            <a:endParaRPr dirty="0"/>
          </a:p>
        </p:txBody>
      </p:sp>
      <p:sp>
        <p:nvSpPr>
          <p:cNvPr id="425" name="Google Shape;42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81E390-9A8A-3123-7F37-67EBBB876077}"/>
              </a:ext>
            </a:extLst>
          </p:cNvPr>
          <p:cNvGrpSpPr/>
          <p:nvPr/>
        </p:nvGrpSpPr>
        <p:grpSpPr>
          <a:xfrm>
            <a:off x="1517904" y="1060704"/>
            <a:ext cx="5330952" cy="2980944"/>
            <a:chOff x="1517904" y="1060704"/>
            <a:chExt cx="5330952" cy="29809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50F5CC-0C84-38F3-B40B-F2834743F653}"/>
                </a:ext>
              </a:extLst>
            </p:cNvPr>
            <p:cNvSpPr/>
            <p:nvPr/>
          </p:nvSpPr>
          <p:spPr>
            <a:xfrm>
              <a:off x="1517904" y="1060704"/>
              <a:ext cx="5330952" cy="298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95573D-99DF-75AA-43DB-B28916797CEE}"/>
                </a:ext>
              </a:extLst>
            </p:cNvPr>
            <p:cNvGrpSpPr/>
            <p:nvPr/>
          </p:nvGrpSpPr>
          <p:grpSpPr>
            <a:xfrm>
              <a:off x="2447823" y="1170432"/>
              <a:ext cx="3620023" cy="2796829"/>
              <a:chOff x="1197424" y="624464"/>
              <a:chExt cx="6201728" cy="479145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858B0DA-7CB8-FF9E-F679-92468B558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424" y="624464"/>
                <a:ext cx="6201728" cy="479145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D85210-19E6-E812-A63A-34BAB6D8FBE3}"/>
                  </a:ext>
                </a:extLst>
              </p:cNvPr>
              <p:cNvSpPr/>
              <p:nvPr/>
            </p:nvSpPr>
            <p:spPr>
              <a:xfrm>
                <a:off x="1197424" y="4480559"/>
                <a:ext cx="1436048" cy="930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Como as imagens são apresentadas</a:t>
            </a: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57884" y="5152760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Impressão colorida : CMYK com meio-tom(half-tone)</a:t>
            </a: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75" y="798277"/>
            <a:ext cx="7832440" cy="41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Funcionamento dos Displays</a:t>
            </a:r>
            <a:endParaRPr/>
          </a:p>
        </p:txBody>
      </p:sp>
      <p:sp>
        <p:nvSpPr>
          <p:cNvPr id="435" name="Google Shape;435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pic>
        <p:nvPicPr>
          <p:cNvPr id="436" name="Google Shape;43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612" y="802251"/>
            <a:ext cx="7188775" cy="411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p47"/>
          <p:cNvGrpSpPr/>
          <p:nvPr/>
        </p:nvGrpSpPr>
        <p:grpSpPr>
          <a:xfrm>
            <a:off x="3949838" y="4498325"/>
            <a:ext cx="1337888" cy="987225"/>
            <a:chOff x="3949838" y="4498325"/>
            <a:chExt cx="1337888" cy="987225"/>
          </a:xfrm>
        </p:grpSpPr>
        <p:sp>
          <p:nvSpPr>
            <p:cNvPr id="438" name="Google Shape;438;p47"/>
            <p:cNvSpPr/>
            <p:nvPr/>
          </p:nvSpPr>
          <p:spPr>
            <a:xfrm>
              <a:off x="5157525" y="4498325"/>
              <a:ext cx="130200" cy="1395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7"/>
            <p:cNvSpPr txBox="1"/>
            <p:nvPr/>
          </p:nvSpPr>
          <p:spPr>
            <a:xfrm>
              <a:off x="3949838" y="5085350"/>
              <a:ext cx="69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dk1"/>
                  </a:solidFill>
                </a:rPr>
                <a:t>pixel</a:t>
              </a:r>
              <a:endParaRPr sz="1600"/>
            </a:p>
          </p:txBody>
        </p:sp>
        <p:cxnSp>
          <p:nvCxnSpPr>
            <p:cNvPr id="440" name="Google Shape;440;p47"/>
            <p:cNvCxnSpPr>
              <a:stCxn id="439" idx="3"/>
              <a:endCxn id="438" idx="2"/>
            </p:cNvCxnSpPr>
            <p:nvPr/>
          </p:nvCxnSpPr>
          <p:spPr>
            <a:xfrm rot="10800000" flipH="1">
              <a:off x="4646738" y="4637750"/>
              <a:ext cx="576000" cy="647700"/>
            </a:xfrm>
            <a:prstGeom prst="curved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Funcionamento dos Displays</a:t>
            </a:r>
            <a:endParaRPr/>
          </a:p>
        </p:txBody>
      </p:sp>
      <p:sp>
        <p:nvSpPr>
          <p:cNvPr id="446" name="Google Shape;446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  <p:pic>
        <p:nvPicPr>
          <p:cNvPr id="447" name="Google Shape;447;p48"/>
          <p:cNvPicPr preferRelativeResize="0"/>
          <p:nvPr/>
        </p:nvPicPr>
        <p:blipFill rotWithShape="1">
          <a:blip r:embed="rId3">
            <a:alphaModFix/>
          </a:blip>
          <a:srcRect t="33958" r="55900"/>
          <a:stretch/>
        </p:blipFill>
        <p:spPr>
          <a:xfrm>
            <a:off x="1750775" y="1608350"/>
            <a:ext cx="2003926" cy="27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8"/>
          <p:cNvSpPr txBox="1"/>
          <p:nvPr/>
        </p:nvSpPr>
        <p:spPr>
          <a:xfrm>
            <a:off x="1750775" y="4398050"/>
            <a:ext cx="200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A1A1B"/>
                </a:solidFill>
                <a:highlight>
                  <a:srgbClr val="FFFFFF"/>
                </a:highlight>
              </a:rPr>
              <a:t>iPhone X</a:t>
            </a:r>
            <a:endParaRPr sz="2000" b="1"/>
          </a:p>
        </p:txBody>
      </p:sp>
      <p:pic>
        <p:nvPicPr>
          <p:cNvPr id="449" name="Google Shape;44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550" y="1608350"/>
            <a:ext cx="2107867" cy="278970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8"/>
          <p:cNvSpPr txBox="1"/>
          <p:nvPr/>
        </p:nvSpPr>
        <p:spPr>
          <a:xfrm>
            <a:off x="4834550" y="4398050"/>
            <a:ext cx="210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highlight>
                  <a:srgbClr val="F9F9F9"/>
                </a:highlight>
              </a:rPr>
              <a:t>iPhone 8</a:t>
            </a:r>
            <a:endParaRPr sz="2000" b="1">
              <a:solidFill>
                <a:schemeClr val="dk1"/>
              </a:solidFill>
              <a:highlight>
                <a:srgbClr val="F9F9F9"/>
              </a:highlight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Tecnologias para gerar pixels</a:t>
            </a: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392580" y="4064000"/>
            <a:ext cx="2184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/>
              <a:t>telas convencionais</a:t>
            </a:r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  <p:pic>
        <p:nvPicPr>
          <p:cNvPr id="70" name="Google Shape;70;p9" descr="Should You Buy a LCD, DLP or LCoS Projector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396" y="2051541"/>
            <a:ext cx="2858825" cy="193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 descr="Keeping Up With Multimedia Projection Technolog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7420" y="2068834"/>
            <a:ext cx="2880721" cy="199516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/>
          <p:nvPr/>
        </p:nvSpPr>
        <p:spPr>
          <a:xfrm>
            <a:off x="3206238" y="4064000"/>
            <a:ext cx="2184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projeção 3 chip</a:t>
            </a:r>
            <a:endParaRPr/>
          </a:p>
        </p:txBody>
      </p:sp>
      <p:sp>
        <p:nvSpPr>
          <p:cNvPr id="73" name="Google Shape;73;p9"/>
          <p:cNvSpPr txBox="1"/>
          <p:nvPr/>
        </p:nvSpPr>
        <p:spPr>
          <a:xfrm>
            <a:off x="6375730" y="4064000"/>
            <a:ext cx="2184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sz="16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projeção single chip</a:t>
            </a:r>
            <a:endParaRPr/>
          </a:p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5">
            <a:alphaModFix/>
          </a:blip>
          <a:srcRect l="60110" b="75253"/>
          <a:stretch/>
        </p:blipFill>
        <p:spPr>
          <a:xfrm>
            <a:off x="385075" y="2024698"/>
            <a:ext cx="2184000" cy="20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ACE67-D6B2-B90A-6631-B75290C8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Novidade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531E1C-83CD-E369-BAD7-5FD0A5A0D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Leds organizados na vertical.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D57E24-3DF1-A8AE-1521-77F6FEF6E0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D10355-03C2-B235-B166-B341102A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93" y="1293541"/>
            <a:ext cx="6147214" cy="345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6F1040-DFB7-611B-0C10-B21192779832}"/>
              </a:ext>
            </a:extLst>
          </p:cNvPr>
          <p:cNvSpPr txBox="1"/>
          <p:nvPr/>
        </p:nvSpPr>
        <p:spPr>
          <a:xfrm>
            <a:off x="1118838" y="4931922"/>
            <a:ext cx="66201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Referência: 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Vertical full-</a:t>
            </a:r>
            <a:r>
              <a:rPr lang="pt-BR" sz="700" b="0" i="1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colour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1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micro-LEDs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via 2D </a:t>
            </a:r>
            <a:r>
              <a:rPr lang="pt-BR" sz="700" b="0" i="1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materials-based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1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1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transfer</a:t>
            </a:r>
            <a:r>
              <a:rPr lang="pt-BR" sz="700" b="0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Jiho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Shin,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Hyunseok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Suresh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Sundaram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Junseok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Jeong,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Bo-In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Park,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Celesta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S. Chang,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Joonghoon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Choi,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Taemin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Mayuran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Saravanapavanantham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Kuangye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Lu,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Sungkyu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Jun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Min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Suh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Ki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Seok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Min-Kyu Song,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Yunpeng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Liu, Kuan Qiao,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Jae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Hwan Kim,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Yeongin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Ji-Hoon Kang,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Jekyung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Doeon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Lee,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Jaeyong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Lee, Justin S. Kim, Han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Eol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Lee,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Hanwool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Yeon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Hyun S. Kum, Sang-Hoon Bae, Vladimir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Bulovic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Ki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Jun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Yu,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Kyusang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Lee,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Kwanghun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Chung, Young Joon Hong, Abdallah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Ougazzaden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Jeehwan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Kim;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pt-BR" sz="700" dirty="0"/>
              <a:t>; 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Vol.: 614, </a:t>
            </a:r>
            <a:r>
              <a:rPr lang="pt-BR" sz="7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pages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81-87</a:t>
            </a:r>
            <a:r>
              <a:rPr lang="pt-BR" sz="700" dirty="0"/>
              <a:t>; </a:t>
            </a:r>
            <a:r>
              <a:rPr lang="pt-BR" sz="7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DOI: 10.1038/s41586-022-05612-1</a:t>
            </a:r>
            <a:endParaRPr lang="pt-BR" sz="700" dirty="0"/>
          </a:p>
        </p:txBody>
      </p:sp>
    </p:spTree>
    <p:extLst>
      <p:ext uri="{BB962C8B-B14F-4D97-AF65-F5344CB8AC3E}">
        <p14:creationId xmlns:p14="http://schemas.microsoft.com/office/powerpoint/2010/main" val="3571666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Como as imagens são representadas</a:t>
            </a:r>
            <a:endParaRPr/>
          </a:p>
        </p:txBody>
      </p:sp>
      <p:sp>
        <p:nvSpPr>
          <p:cNvPr id="456" name="Google Shape;456;p4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As imagens são representadas com um grid 2D de pixels (</a:t>
            </a:r>
            <a:r>
              <a:rPr lang="pt-BR" b="1"/>
              <a:t>pi</a:t>
            </a:r>
            <a:r>
              <a:rPr lang="pt-BR"/>
              <a:t>cture </a:t>
            </a:r>
            <a:r>
              <a:rPr lang="pt-BR" b="1"/>
              <a:t>x el</a:t>
            </a:r>
            <a:r>
              <a:rPr lang="pt-BR"/>
              <a:t>ement). Cada pixel possui uma cor e brilho.</a:t>
            </a:r>
            <a:endParaRPr/>
          </a:p>
        </p:txBody>
      </p:sp>
      <p:sp>
        <p:nvSpPr>
          <p:cNvPr id="457" name="Google Shape;457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67</a:t>
            </a:fld>
            <a:endParaRPr/>
          </a:p>
        </p:txBody>
      </p:sp>
      <p:pic>
        <p:nvPicPr>
          <p:cNvPr id="458" name="Google Shape;45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44" y="1863064"/>
            <a:ext cx="6560288" cy="331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EDCF-D15F-11CA-C4D1-9674F571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Profundida de cores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AE396-B4F9-BA4B-DA67-7519026E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4867252" cy="4496159"/>
          </a:xfrm>
        </p:spPr>
        <p:txBody>
          <a:bodyPr>
            <a:normAutofit/>
          </a:bodyPr>
          <a:lstStyle/>
          <a:p>
            <a:r>
              <a:rPr lang="pt-BR" sz="2600" kern="1200" dirty="0">
                <a:solidFill>
                  <a:srgbClr val="000000"/>
                </a:solidFill>
                <a:latin typeface="+mn-lt"/>
                <a:ea typeface="+mn-ea"/>
                <a:sym typeface="Arial"/>
              </a:rPr>
              <a:t>A profundidade de cor indica a quantidade de memória usada para representar os canais de cores de cada pixel.</a:t>
            </a:r>
          </a:p>
          <a:p>
            <a:r>
              <a:rPr lang="pt-BR" sz="2600" kern="1200" dirty="0">
                <a:solidFill>
                  <a:srgbClr val="000000"/>
                </a:solidFill>
                <a:latin typeface="+mn-lt"/>
                <a:ea typeface="+mn-ea"/>
                <a:sym typeface="Arial"/>
              </a:rPr>
              <a:t>Tradicionalmente usamos 8 bits por canal de cor, ordenados em vermelho(</a:t>
            </a:r>
            <a:r>
              <a:rPr lang="pt-BR" sz="2600" kern="1200" dirty="0" err="1">
                <a:solidFill>
                  <a:srgbClr val="000000"/>
                </a:solidFill>
                <a:latin typeface="+mn-lt"/>
                <a:ea typeface="+mn-ea"/>
                <a:sym typeface="Arial"/>
              </a:rPr>
              <a:t>R</a:t>
            </a:r>
            <a:r>
              <a:rPr lang="pt-BR" sz="2600" kern="1200" dirty="0">
                <a:solidFill>
                  <a:srgbClr val="000000"/>
                </a:solidFill>
                <a:latin typeface="+mn-lt"/>
                <a:ea typeface="+mn-ea"/>
                <a:sym typeface="Arial"/>
              </a:rPr>
              <a:t>), Verde(</a:t>
            </a:r>
            <a:r>
              <a:rPr lang="pt-BR" sz="2600" kern="1200" dirty="0" err="1">
                <a:solidFill>
                  <a:srgbClr val="000000"/>
                </a:solidFill>
                <a:latin typeface="+mn-lt"/>
                <a:ea typeface="+mn-ea"/>
                <a:sym typeface="Arial"/>
              </a:rPr>
              <a:t>G</a:t>
            </a:r>
            <a:r>
              <a:rPr lang="pt-BR" sz="2600" kern="1200" dirty="0">
                <a:solidFill>
                  <a:srgbClr val="000000"/>
                </a:solidFill>
                <a:latin typeface="+mn-lt"/>
                <a:ea typeface="+mn-ea"/>
                <a:sym typeface="Arial"/>
              </a:rPr>
              <a:t>) e Azul(</a:t>
            </a:r>
            <a:r>
              <a:rPr lang="pt-BR" sz="2600" kern="1200" dirty="0" err="1">
                <a:solidFill>
                  <a:srgbClr val="000000"/>
                </a:solidFill>
                <a:latin typeface="+mn-lt"/>
                <a:ea typeface="+mn-ea"/>
                <a:sym typeface="Arial"/>
              </a:rPr>
              <a:t>B</a:t>
            </a:r>
            <a:r>
              <a:rPr lang="pt-BR" sz="2600" kern="1200" dirty="0">
                <a:solidFill>
                  <a:srgbClr val="000000"/>
                </a:solidFill>
                <a:latin typeface="+mn-lt"/>
                <a:ea typeface="+mn-ea"/>
                <a:sym typeface="Arial"/>
              </a:rPr>
              <a:t>), levando a 24 bits por pixel.</a:t>
            </a:r>
          </a:p>
          <a:p>
            <a:endParaRPr lang="pt-BR" sz="2600" kern="1200" dirty="0">
              <a:solidFill>
                <a:srgbClr val="000000"/>
              </a:solidFill>
              <a:latin typeface="+mn-lt"/>
              <a:ea typeface="+mn-ea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C7EA1-F4C9-4B21-B243-DBB4AAA9B7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68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5EC31-F627-FDB4-8616-F12B72BCF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52" y="887302"/>
            <a:ext cx="30099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Frame Buffer</a:t>
            </a:r>
            <a:endParaRPr/>
          </a:p>
        </p:txBody>
      </p:sp>
      <p:sp>
        <p:nvSpPr>
          <p:cNvPr id="464" name="Google Shape;464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Memória (usualmente na placa gráfica) que armazena esse grid de pixels para depois ser enviado para o display.</a:t>
            </a:r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69</a:t>
            </a:fld>
            <a:endParaRPr/>
          </a:p>
        </p:txBody>
      </p:sp>
      <p:pic>
        <p:nvPicPr>
          <p:cNvPr id="466" name="Google Shape;466;p50" descr="A screenshot of a video gam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839" y="1620861"/>
            <a:ext cx="5282865" cy="3714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 os resultados</a:t>
            </a:r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390550" y="838977"/>
            <a:ext cx="8428200" cy="11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Começaremos com resultados bem simples. Triângulos, Esferas,... </a:t>
            </a:r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03C53-BAA7-C855-2D73-B2F783C7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31" y="2184637"/>
            <a:ext cx="3143319" cy="2624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251E7-36E1-E980-80C7-BEB6E9B8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272" y="2184637"/>
            <a:ext cx="4216797" cy="262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" name="Google Shape;471;p51"/>
          <p:cNvGraphicFramePr/>
          <p:nvPr/>
        </p:nvGraphicFramePr>
        <p:xfrm>
          <a:off x="1064917" y="1898026"/>
          <a:ext cx="6466750" cy="3246250"/>
        </p:xfrm>
        <a:graphic>
          <a:graphicData uri="http://schemas.openxmlformats.org/drawingml/2006/table">
            <a:tbl>
              <a:tblPr>
                <a:noFill/>
                <a:tableStyleId>{EDE9B4C5-98F4-41BC-A693-AB40C68005EB}</a:tableStyleId>
              </a:tblPr>
              <a:tblGrid>
                <a:gridCol w="64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2" name="Google Shape;47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Desenhando Pontos na Tela</a:t>
            </a:r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Normalmente desenhamos um pixel quando queremos desenhar um ponto na tela.</a:t>
            </a:r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70</a:t>
            </a:fld>
            <a:endParaRPr/>
          </a:p>
        </p:txBody>
      </p:sp>
      <p:graphicFrame>
        <p:nvGraphicFramePr>
          <p:cNvPr id="475" name="Google Shape;475;p51"/>
          <p:cNvGraphicFramePr/>
          <p:nvPr/>
        </p:nvGraphicFramePr>
        <p:xfrm>
          <a:off x="1065279" y="1898026"/>
          <a:ext cx="6466750" cy="3246250"/>
        </p:xfrm>
        <a:graphic>
          <a:graphicData uri="http://schemas.openxmlformats.org/drawingml/2006/table">
            <a:tbl>
              <a:tblPr>
                <a:noFill/>
                <a:tableStyleId>{EDE9B4C5-98F4-41BC-A693-AB40C68005EB}</a:tableStyleId>
              </a:tblPr>
              <a:tblGrid>
                <a:gridCol w="64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6" name="Google Shape;476;p51"/>
          <p:cNvSpPr/>
          <p:nvPr/>
        </p:nvSpPr>
        <p:spPr>
          <a:xfrm>
            <a:off x="3883843" y="2857500"/>
            <a:ext cx="226244" cy="225065"/>
          </a:xfrm>
          <a:prstGeom prst="ellipse">
            <a:avLst/>
          </a:prstGeom>
          <a:solidFill>
            <a:srgbClr val="CC0000"/>
          </a:solidFill>
          <a:ln w="254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Quais pixels eu devo colorir para ver a linha? </a:t>
            </a:r>
            <a:endParaRPr/>
          </a:p>
        </p:txBody>
      </p:sp>
      <p:sp>
        <p:nvSpPr>
          <p:cNvPr id="482" name="Google Shape;482;p5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"Rasterização": processo de converter um objeto contínuo (linha, polígono, etc) em uma representação discreta em um display "raster" (um grid de pixels)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483" name="Google Shape;483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71</a:t>
            </a:fld>
            <a:endParaRPr/>
          </a:p>
        </p:txBody>
      </p:sp>
      <p:pic>
        <p:nvPicPr>
          <p:cNvPr id="484" name="Google Shape;48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818" y="1991697"/>
            <a:ext cx="6775519" cy="3419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Quais pixels eu devo colorir para ver a linha? </a:t>
            </a:r>
            <a:endParaRPr/>
          </a:p>
        </p:txBody>
      </p:sp>
      <p:sp>
        <p:nvSpPr>
          <p:cNvPr id="490" name="Google Shape;490;p5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i="1"/>
              <a:t>Diamond rule</a:t>
            </a:r>
            <a:r>
              <a:rPr lang="pt-BR" b="1"/>
              <a:t> (usada em GPUs modernas):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selecione o pixel se a linha passar pelo diamante associado.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491" name="Google Shape;491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72</a:t>
            </a:fld>
            <a:endParaRPr/>
          </a:p>
        </p:txBody>
      </p:sp>
      <p:pic>
        <p:nvPicPr>
          <p:cNvPr id="492" name="Google Shape;49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664" y="1981961"/>
            <a:ext cx="6751676" cy="340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4"/>
          <p:cNvSpPr txBox="1">
            <a:spLocks noGrp="1"/>
          </p:cNvSpPr>
          <p:nvPr>
            <p:ph type="title"/>
          </p:nvPr>
        </p:nvSpPr>
        <p:spPr>
          <a:xfrm>
            <a:off x="73539" y="124350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Mas qual o algoritmo para selecionar os pixels?</a:t>
            </a:r>
            <a:endParaRPr/>
          </a:p>
        </p:txBody>
      </p:sp>
      <p:sp>
        <p:nvSpPr>
          <p:cNvPr id="499" name="Google Shape;499;p5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Uma solução seria ver pixel a pixel se a linha está interseccionando o pixel.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	O(n</a:t>
            </a:r>
            <a:r>
              <a:rPr lang="pt-BR" baseline="30000" dirty="0"/>
              <a:t>2</a:t>
            </a:r>
            <a:r>
              <a:rPr lang="pt-BR" dirty="0"/>
              <a:t>) : para busca de pixels na imagens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	enquanto temos O(</a:t>
            </a:r>
            <a:r>
              <a:rPr lang="pt-BR" dirty="0" err="1"/>
              <a:t>n</a:t>
            </a:r>
            <a:r>
              <a:rPr lang="pt-BR" dirty="0"/>
              <a:t>) pixels realmente necessários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500" name="Google Shape;500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73</a:t>
            </a:fld>
            <a:endParaRPr/>
          </a:p>
        </p:txBody>
      </p:sp>
      <p:graphicFrame>
        <p:nvGraphicFramePr>
          <p:cNvPr id="501" name="Google Shape;501;p54"/>
          <p:cNvGraphicFramePr/>
          <p:nvPr/>
        </p:nvGraphicFramePr>
        <p:xfrm>
          <a:off x="2858058" y="3244217"/>
          <a:ext cx="3160000" cy="2166600"/>
        </p:xfrm>
        <a:graphic>
          <a:graphicData uri="http://schemas.openxmlformats.org/drawingml/2006/table">
            <a:tbl>
              <a:tblPr>
                <a:noFill/>
                <a:tableStyleId>{EDE9B4C5-98F4-41BC-A693-AB40C68005EB}</a:tableStyleId>
              </a:tblPr>
              <a:tblGrid>
                <a:gridCol w="3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02" name="Google Shape;502;p54"/>
          <p:cNvSpPr/>
          <p:nvPr/>
        </p:nvSpPr>
        <p:spPr>
          <a:xfrm>
            <a:off x="2551564" y="4142807"/>
            <a:ext cx="306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4"/>
          <p:cNvSpPr/>
          <p:nvPr/>
        </p:nvSpPr>
        <p:spPr>
          <a:xfrm>
            <a:off x="4287655" y="5345668"/>
            <a:ext cx="306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4" name="Google Shape;504;p54"/>
          <p:cNvCxnSpPr/>
          <p:nvPr/>
        </p:nvCxnSpPr>
        <p:spPr>
          <a:xfrm rot="10800000" flipH="1">
            <a:off x="3306726" y="3616740"/>
            <a:ext cx="2275367" cy="1348665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5" name="Google Shape;505;p54"/>
          <p:cNvSpPr/>
          <p:nvPr/>
        </p:nvSpPr>
        <p:spPr>
          <a:xfrm>
            <a:off x="4137915" y="3966943"/>
            <a:ext cx="306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Rasterização Incremental de Linhas</a:t>
            </a:r>
            <a:endParaRPr/>
          </a:p>
        </p:txBody>
      </p:sp>
      <p:sp>
        <p:nvSpPr>
          <p:cNvPr id="512" name="Google Shape;512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Vamos assumir que a linha é representada por (u</a:t>
            </a:r>
            <a:r>
              <a:rPr lang="pt-BR" baseline="-25000" dirty="0"/>
              <a:t>1</a:t>
            </a:r>
            <a:r>
              <a:rPr lang="pt-BR" dirty="0"/>
              <a:t>,v</a:t>
            </a:r>
            <a:r>
              <a:rPr lang="pt-BR" baseline="-25000" dirty="0"/>
              <a:t>1</a:t>
            </a:r>
            <a:r>
              <a:rPr lang="pt-BR" dirty="0"/>
              <a:t>) e (u</a:t>
            </a:r>
            <a:r>
              <a:rPr lang="pt-BR" baseline="-25000" dirty="0"/>
              <a:t>2</a:t>
            </a:r>
            <a:r>
              <a:rPr lang="pt-BR" dirty="0"/>
              <a:t>,v</a:t>
            </a:r>
            <a:r>
              <a:rPr lang="pt-BR" baseline="-25000" dirty="0"/>
              <a:t>2</a:t>
            </a:r>
            <a:r>
              <a:rPr lang="pt-BR" dirty="0"/>
              <a:t>)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Coeficiente angular da reta: </a:t>
            </a:r>
            <a:r>
              <a:rPr lang="pt-BR" dirty="0" err="1"/>
              <a:t>s</a:t>
            </a:r>
            <a:r>
              <a:rPr lang="pt-BR" dirty="0"/>
              <a:t> = (v</a:t>
            </a:r>
            <a:r>
              <a:rPr lang="pt-BR" baseline="-25000" dirty="0"/>
              <a:t>2</a:t>
            </a:r>
            <a:r>
              <a:rPr lang="pt-BR" dirty="0"/>
              <a:t>-v</a:t>
            </a:r>
            <a:r>
              <a:rPr lang="pt-BR" baseline="-25000" dirty="0"/>
              <a:t>1</a:t>
            </a:r>
            <a:r>
              <a:rPr lang="pt-BR" dirty="0"/>
              <a:t>)/(u</a:t>
            </a:r>
            <a:r>
              <a:rPr lang="pt-BR" baseline="-25000" dirty="0"/>
              <a:t>2</a:t>
            </a:r>
            <a:r>
              <a:rPr lang="pt-BR" dirty="0"/>
              <a:t>-u</a:t>
            </a:r>
            <a:r>
              <a:rPr lang="pt-BR" baseline="-25000" dirty="0"/>
              <a:t>1</a:t>
            </a:r>
            <a:r>
              <a:rPr lang="pt-BR" dirty="0"/>
              <a:t>)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Considere o caso especial onde: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	u</a:t>
            </a:r>
            <a:r>
              <a:rPr lang="pt-BR" baseline="-25000" dirty="0"/>
              <a:t>1</a:t>
            </a:r>
            <a:r>
              <a:rPr lang="pt-BR" dirty="0"/>
              <a:t> &lt; u</a:t>
            </a:r>
            <a:r>
              <a:rPr lang="pt-BR" baseline="-25000" dirty="0"/>
              <a:t>2</a:t>
            </a:r>
            <a:r>
              <a:rPr lang="pt-BR" dirty="0"/>
              <a:t> e v</a:t>
            </a:r>
            <a:r>
              <a:rPr lang="pt-BR" baseline="-25000" dirty="0"/>
              <a:t>1</a:t>
            </a:r>
            <a:r>
              <a:rPr lang="pt-BR" dirty="0"/>
              <a:t> &lt; v</a:t>
            </a:r>
            <a:r>
              <a:rPr lang="pt-BR" baseline="-25000" dirty="0"/>
              <a:t>2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	0 &lt; </a:t>
            </a:r>
            <a:r>
              <a:rPr lang="pt-BR" dirty="0" err="1"/>
              <a:t>s</a:t>
            </a:r>
            <a:r>
              <a:rPr lang="pt-BR" dirty="0"/>
              <a:t> &lt; 1</a:t>
            </a: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513" name="Google Shape;513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74</a:t>
            </a:fld>
            <a:endParaRPr/>
          </a:p>
        </p:txBody>
      </p:sp>
      <p:pic>
        <p:nvPicPr>
          <p:cNvPr id="514" name="Google Shape;51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8761" y="2425166"/>
            <a:ext cx="4692737" cy="274225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5"/>
          <p:cNvSpPr/>
          <p:nvPr/>
        </p:nvSpPr>
        <p:spPr>
          <a:xfrm>
            <a:off x="5694777" y="1895795"/>
            <a:ext cx="28920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Assuma que os pixels estão coordenadas inteiras</a:t>
            </a:r>
            <a:endParaRPr/>
          </a:p>
        </p:txBody>
      </p:sp>
      <p:sp>
        <p:nvSpPr>
          <p:cNvPr id="516" name="Google Shape;516;p55"/>
          <p:cNvSpPr/>
          <p:nvPr/>
        </p:nvSpPr>
        <p:spPr>
          <a:xfrm>
            <a:off x="325220" y="3023266"/>
            <a:ext cx="3024036" cy="15696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v1;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for(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=u1;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&lt;=u2;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++ 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{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round(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)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600" b="1" dirty="0">
                <a:solidFill>
                  <a:schemeClr val="dk1"/>
                </a:solidFill>
              </a:rPr>
              <a:t>        </a:t>
            </a:r>
            <a:r>
              <a:rPr lang="pt-BR" sz="1600" b="1" dirty="0" err="1">
                <a:solidFill>
                  <a:schemeClr val="dk1"/>
                </a:solidFill>
              </a:rPr>
              <a:t>v</a:t>
            </a:r>
            <a:r>
              <a:rPr lang="pt-BR" sz="1600" b="1" dirty="0">
                <a:solidFill>
                  <a:schemeClr val="dk1"/>
                </a:solidFill>
              </a:rPr>
              <a:t> += </a:t>
            </a:r>
            <a:r>
              <a:rPr lang="pt-BR" sz="1600" b="1" dirty="0" err="1">
                <a:solidFill>
                  <a:schemeClr val="dk1"/>
                </a:solidFill>
              </a:rPr>
              <a:t>s</a:t>
            </a:r>
            <a:r>
              <a:rPr lang="pt-BR" sz="1600" b="1" dirty="0">
                <a:solidFill>
                  <a:schemeClr val="dk1"/>
                </a:solidFill>
              </a:rPr>
              <a:t>;</a:t>
            </a:r>
            <a:endParaRPr sz="16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5"/>
          <p:cNvSpPr/>
          <p:nvPr/>
        </p:nvSpPr>
        <p:spPr>
          <a:xfrm>
            <a:off x="679899" y="4667200"/>
            <a:ext cx="318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Essa é a base para o </a:t>
            </a:r>
            <a:b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Algoritmo de Bresenham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F976A98-8DA0-08DB-4796-E87236FAA612}"/>
              </a:ext>
            </a:extLst>
          </p:cNvPr>
          <p:cNvSpPr/>
          <p:nvPr/>
        </p:nvSpPr>
        <p:spPr>
          <a:xfrm>
            <a:off x="5379244" y="3566375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69E971-098E-2A49-B12B-DE70D2FA4D52}"/>
              </a:ext>
            </a:extLst>
          </p:cNvPr>
          <p:cNvSpPr/>
          <p:nvPr/>
        </p:nvSpPr>
        <p:spPr>
          <a:xfrm>
            <a:off x="5743624" y="3565439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C73B1E-DF45-DC49-44AB-4C8C1B4D433F}"/>
              </a:ext>
            </a:extLst>
          </p:cNvPr>
          <p:cNvSpPr/>
          <p:nvPr/>
        </p:nvSpPr>
        <p:spPr>
          <a:xfrm>
            <a:off x="6103339" y="3247348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AED4FD-F6B7-5948-F5BD-9D96F6EC73E3}"/>
              </a:ext>
            </a:extLst>
          </p:cNvPr>
          <p:cNvSpPr/>
          <p:nvPr/>
        </p:nvSpPr>
        <p:spPr>
          <a:xfrm>
            <a:off x="6466142" y="3244967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B3FF67-DC2E-D4CD-090D-EF08DD4C71E4}"/>
              </a:ext>
            </a:extLst>
          </p:cNvPr>
          <p:cNvSpPr/>
          <p:nvPr/>
        </p:nvSpPr>
        <p:spPr>
          <a:xfrm>
            <a:off x="6831067" y="3244967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2A3CA6-07E3-3445-FD64-F9100BB60AF4}"/>
              </a:ext>
            </a:extLst>
          </p:cNvPr>
          <p:cNvSpPr/>
          <p:nvPr/>
        </p:nvSpPr>
        <p:spPr>
          <a:xfrm>
            <a:off x="7189809" y="2922616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9675D-008F-C628-D9C2-1B61F61B9067}"/>
              </a:ext>
            </a:extLst>
          </p:cNvPr>
          <p:cNvSpPr/>
          <p:nvPr/>
        </p:nvSpPr>
        <p:spPr>
          <a:xfrm>
            <a:off x="7557502" y="2923304"/>
            <a:ext cx="358742" cy="315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Google Shape;501;p54">
            <a:extLst>
              <a:ext uri="{FF2B5EF4-FFF2-40B4-BE49-F238E27FC236}">
                <a16:creationId xmlns:a16="http://schemas.microsoft.com/office/drawing/2014/main" id="{B4C9D2DF-A329-EDF4-C894-8CA18B22B8A4}"/>
              </a:ext>
            </a:extLst>
          </p:cNvPr>
          <p:cNvGraphicFramePr/>
          <p:nvPr/>
        </p:nvGraphicFramePr>
        <p:xfrm>
          <a:off x="4653107" y="2599206"/>
          <a:ext cx="3626070" cy="2247532"/>
        </p:xfrm>
        <a:graphic>
          <a:graphicData uri="http://schemas.openxmlformats.org/drawingml/2006/table">
            <a:tbl>
              <a:tblPr>
                <a:noFill/>
                <a:tableStyleId>{EDE9B4C5-98F4-41BC-A693-AB40C68005EB}</a:tableStyleId>
              </a:tblPr>
              <a:tblGrid>
                <a:gridCol w="36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5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4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3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2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1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0</a:t>
                      </a: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07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/>
                    </a:p>
                  </a:txBody>
                  <a:tcPr marL="68588" marR="68588" marT="34294" marB="34294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0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1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2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3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4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5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6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7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 dirty="0"/>
                        <a:t>8</a:t>
                      </a:r>
                      <a:endParaRPr sz="600" dirty="0"/>
                    </a:p>
                  </a:txBody>
                  <a:tcPr marL="68588" marR="68588" marT="34294" marB="3429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1" name="Google Shape;511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2283" tIns="41130" rIns="82283" bIns="41130" rtlCol="0" anchor="t" anchorCtr="0">
            <a:noAutofit/>
          </a:bodyPr>
          <a:lstStyle/>
          <a:p>
            <a:pPr>
              <a:buSzPts val="2600"/>
            </a:pPr>
            <a:r>
              <a:rPr lang="pt-BR"/>
              <a:t>Rasterização Incremental de Linhas</a:t>
            </a:r>
            <a:endParaRPr/>
          </a:p>
        </p:txBody>
      </p:sp>
      <p:sp>
        <p:nvSpPr>
          <p:cNvPr id="512" name="Google Shape;512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33996" cy="44961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83" tIns="41130" rIns="82283" bIns="41130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dirty="0"/>
              <a:t>Vamos assumir que a linha é representada por (x</a:t>
            </a:r>
            <a:r>
              <a:rPr lang="pt-BR" baseline="-25000" dirty="0"/>
              <a:t>0</a:t>
            </a:r>
            <a:r>
              <a:rPr lang="pt-BR" dirty="0"/>
              <a:t>, y</a:t>
            </a:r>
            <a:r>
              <a:rPr lang="pt-BR" baseline="-25000" dirty="0"/>
              <a:t>0</a:t>
            </a:r>
            <a:r>
              <a:rPr lang="pt-BR" dirty="0"/>
              <a:t>) e  (x</a:t>
            </a:r>
            <a:r>
              <a:rPr lang="pt-BR" baseline="-25000" dirty="0"/>
              <a:t>1</a:t>
            </a:r>
            <a:r>
              <a:rPr lang="pt-BR" dirty="0"/>
              <a:t>, y</a:t>
            </a:r>
            <a:r>
              <a:rPr lang="pt-BR" baseline="-25000" dirty="0"/>
              <a:t>1</a:t>
            </a:r>
            <a:r>
              <a:rPr lang="pt-BR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pt-BR" dirty="0"/>
              <a:t>Coeficiente angular da reta: </a:t>
            </a:r>
            <a:r>
              <a:rPr lang="pt-BR" dirty="0" err="1"/>
              <a:t>s</a:t>
            </a:r>
            <a:r>
              <a:rPr lang="pt-BR" dirty="0"/>
              <a:t> = (y</a:t>
            </a:r>
            <a:r>
              <a:rPr lang="pt-BR" baseline="-25000" dirty="0"/>
              <a:t>1</a:t>
            </a:r>
            <a:r>
              <a:rPr lang="pt-BR" dirty="0"/>
              <a:t>-y</a:t>
            </a:r>
            <a:r>
              <a:rPr lang="pt-BR" baseline="-25000" dirty="0"/>
              <a:t>0</a:t>
            </a:r>
            <a:r>
              <a:rPr lang="pt-BR" dirty="0"/>
              <a:t>)/(x</a:t>
            </a:r>
            <a:r>
              <a:rPr lang="pt-BR" baseline="-25000" dirty="0"/>
              <a:t>1</a:t>
            </a:r>
            <a:r>
              <a:rPr lang="pt-BR" dirty="0"/>
              <a:t>-x</a:t>
            </a:r>
            <a:r>
              <a:rPr lang="pt-BR" baseline="-25000" dirty="0"/>
              <a:t>0</a:t>
            </a:r>
            <a:r>
              <a:rPr lang="pt-BR" dirty="0"/>
              <a:t>)</a:t>
            </a:r>
            <a:endParaRPr dirty="0"/>
          </a:p>
          <a:p>
            <a:pPr marL="0" indent="0"/>
            <a:r>
              <a:rPr lang="pt-BR" dirty="0"/>
              <a:t>Considere o </a:t>
            </a:r>
            <a:r>
              <a:rPr lang="pt-BR" u="sng" dirty="0"/>
              <a:t>caso especial </a:t>
            </a:r>
            <a:r>
              <a:rPr lang="pt-BR" dirty="0"/>
              <a:t>onde:</a:t>
            </a:r>
            <a:endParaRPr dirty="0"/>
          </a:p>
          <a:p>
            <a:pPr marL="0" indent="0"/>
            <a:r>
              <a:rPr lang="pt-BR" dirty="0"/>
              <a:t>	x</a:t>
            </a:r>
            <a:r>
              <a:rPr lang="pt-BR" baseline="-25000" dirty="0"/>
              <a:t>0</a:t>
            </a:r>
            <a:r>
              <a:rPr lang="pt-BR" dirty="0"/>
              <a:t> &lt; x</a:t>
            </a:r>
            <a:r>
              <a:rPr lang="pt-BR" baseline="-25000" dirty="0"/>
              <a:t>1</a:t>
            </a:r>
            <a:r>
              <a:rPr lang="pt-BR" dirty="0"/>
              <a:t> e y</a:t>
            </a:r>
            <a:r>
              <a:rPr lang="pt-BR" baseline="-25000" dirty="0"/>
              <a:t>0</a:t>
            </a:r>
            <a:r>
              <a:rPr lang="pt-BR" dirty="0"/>
              <a:t> &lt; y</a:t>
            </a:r>
            <a:r>
              <a:rPr lang="pt-BR" baseline="-25000" dirty="0"/>
              <a:t>1</a:t>
            </a:r>
            <a:endParaRPr dirty="0"/>
          </a:p>
          <a:p>
            <a:pPr marL="0" indent="0"/>
            <a:r>
              <a:rPr lang="pt-BR" dirty="0"/>
              <a:t>	0 &lt; </a:t>
            </a:r>
            <a:r>
              <a:rPr lang="pt-BR" dirty="0" err="1"/>
              <a:t>s</a:t>
            </a:r>
            <a:r>
              <a:rPr lang="pt-BR" dirty="0"/>
              <a:t> &lt; 1</a:t>
            </a:r>
            <a:endParaRPr sz="1440" dirty="0"/>
          </a:p>
        </p:txBody>
      </p:sp>
      <p:sp>
        <p:nvSpPr>
          <p:cNvPr id="513" name="Google Shape;513;p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2283" tIns="41130" rIns="82283" bIns="41130" rtlCol="0" anchor="ctr" anchorCtr="0">
            <a:noAutofit/>
          </a:bodyPr>
          <a:lstStyle/>
          <a:p>
            <a:fld id="{00000000-1234-1234-1234-123412341234}" type="slidenum">
              <a:rPr lang="pt-BR"/>
              <a:pPr/>
              <a:t>75</a:t>
            </a:fld>
            <a:endParaRPr/>
          </a:p>
        </p:txBody>
      </p:sp>
      <p:sp>
        <p:nvSpPr>
          <p:cNvPr id="515" name="Google Shape;515;p55"/>
          <p:cNvSpPr/>
          <p:nvPr/>
        </p:nvSpPr>
        <p:spPr>
          <a:xfrm>
            <a:off x="5206904" y="1942037"/>
            <a:ext cx="260285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algn="ctr"/>
            <a:r>
              <a:rPr lang="pt-BR" sz="1440" dirty="0">
                <a:solidFill>
                  <a:srgbClr val="C00000"/>
                </a:solidFill>
              </a:rPr>
              <a:t>Assuma que os pixels estão coordenadas inteiras</a:t>
            </a:r>
            <a:endParaRPr sz="1620" dirty="0"/>
          </a:p>
        </p:txBody>
      </p:sp>
      <p:sp>
        <p:nvSpPr>
          <p:cNvPr id="516" name="Google Shape;516;p55"/>
          <p:cNvSpPr/>
          <p:nvPr/>
        </p:nvSpPr>
        <p:spPr>
          <a:xfrm>
            <a:off x="628874" y="2860028"/>
            <a:ext cx="3127157" cy="16262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y0;</a:t>
            </a:r>
            <a:endParaRPr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for(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=x0;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&lt;=x1;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 )</a:t>
            </a:r>
            <a:endParaRPr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endParaRPr sz="1600" dirty="0">
              <a:solidFill>
                <a:schemeClr val="dk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draw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round(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)</a:t>
            </a:r>
            <a:endParaRPr sz="1600" b="1" dirty="0">
              <a:solidFill>
                <a:schemeClr val="dk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chemeClr val="dk1"/>
              </a:buClr>
            </a:pP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</a:t>
            </a:r>
            <a:r>
              <a:rPr lang="pt-BR" sz="1600" b="1" dirty="0" err="1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sz="1600" b="1" dirty="0">
              <a:solidFill>
                <a:schemeClr val="dk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b="1" dirty="0">
                <a:solidFill>
                  <a:schemeClr val="dk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endParaRPr sz="1600" dirty="0">
              <a:solidFill>
                <a:schemeClr val="dk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17" name="Google Shape;517;p55"/>
          <p:cNvSpPr/>
          <p:nvPr/>
        </p:nvSpPr>
        <p:spPr>
          <a:xfrm>
            <a:off x="1342299" y="4695560"/>
            <a:ext cx="2862270" cy="5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r>
              <a:rPr lang="pt-BR" sz="1620" dirty="0">
                <a:solidFill>
                  <a:schemeClr val="dk1"/>
                </a:solidFill>
              </a:rPr>
              <a:t>Essa é a base para o </a:t>
            </a:r>
            <a:br>
              <a:rPr lang="pt-BR" sz="1620" dirty="0">
                <a:solidFill>
                  <a:schemeClr val="dk1"/>
                </a:solidFill>
              </a:rPr>
            </a:br>
            <a:r>
              <a:rPr lang="pt-BR" sz="1620" b="1" dirty="0">
                <a:solidFill>
                  <a:schemeClr val="dk1"/>
                </a:solidFill>
              </a:rPr>
              <a:t>Algoritmo de </a:t>
            </a:r>
            <a:r>
              <a:rPr lang="pt-BR" sz="1620" b="1" dirty="0" err="1">
                <a:solidFill>
                  <a:schemeClr val="dk1"/>
                </a:solidFill>
              </a:rPr>
              <a:t>Bresenham</a:t>
            </a:r>
            <a:endParaRPr sz="1620" b="1" dirty="0">
              <a:solidFill>
                <a:schemeClr val="dk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652C95-4096-0991-8B3F-59B731D40B53}"/>
              </a:ext>
            </a:extLst>
          </p:cNvPr>
          <p:cNvCxnSpPr>
            <a:cxnSpLocks/>
          </p:cNvCxnSpPr>
          <p:nvPr/>
        </p:nvCxnSpPr>
        <p:spPr>
          <a:xfrm flipV="1">
            <a:off x="5582500" y="3086788"/>
            <a:ext cx="2143079" cy="636182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71EAE-D1FB-EE08-5451-D0816289876F}"/>
              </a:ext>
            </a:extLst>
          </p:cNvPr>
          <p:cNvCxnSpPr>
            <a:cxnSpLocks/>
          </p:cNvCxnSpPr>
          <p:nvPr/>
        </p:nvCxnSpPr>
        <p:spPr>
          <a:xfrm flipV="1">
            <a:off x="5582500" y="3619500"/>
            <a:ext cx="340496" cy="103470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069D72-F113-76F2-96C0-4CA823BBE5F8}"/>
              </a:ext>
            </a:extLst>
          </p:cNvPr>
          <p:cNvCxnSpPr>
            <a:cxnSpLocks/>
          </p:cNvCxnSpPr>
          <p:nvPr/>
        </p:nvCxnSpPr>
        <p:spPr>
          <a:xfrm flipV="1">
            <a:off x="5922996" y="3514725"/>
            <a:ext cx="358742" cy="104775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96386E-8F53-C9F7-7B97-D6D35D5FBD62}"/>
              </a:ext>
            </a:extLst>
          </p:cNvPr>
          <p:cNvCxnSpPr>
            <a:cxnSpLocks/>
          </p:cNvCxnSpPr>
          <p:nvPr/>
        </p:nvCxnSpPr>
        <p:spPr>
          <a:xfrm flipH="1">
            <a:off x="6281737" y="3404880"/>
            <a:ext cx="372302" cy="109846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1978D-20DE-8E47-75F2-3509D87DC9F3}"/>
              </a:ext>
            </a:extLst>
          </p:cNvPr>
          <p:cNvCxnSpPr>
            <a:cxnSpLocks/>
          </p:cNvCxnSpPr>
          <p:nvPr/>
        </p:nvCxnSpPr>
        <p:spPr>
          <a:xfrm flipV="1">
            <a:off x="6654040" y="3298031"/>
            <a:ext cx="358742" cy="106848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7038A4-24F5-FECC-ED2C-E83D7058EE4E}"/>
              </a:ext>
            </a:extLst>
          </p:cNvPr>
          <p:cNvCxnSpPr>
            <a:cxnSpLocks/>
          </p:cNvCxnSpPr>
          <p:nvPr/>
        </p:nvCxnSpPr>
        <p:spPr>
          <a:xfrm flipV="1">
            <a:off x="7012781" y="3188494"/>
            <a:ext cx="381000" cy="108039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9DD76-B10C-9B68-62CA-0B3FD80555A4}"/>
              </a:ext>
            </a:extLst>
          </p:cNvPr>
          <p:cNvCxnSpPr>
            <a:cxnSpLocks/>
          </p:cNvCxnSpPr>
          <p:nvPr/>
        </p:nvCxnSpPr>
        <p:spPr>
          <a:xfrm flipH="1">
            <a:off x="7393781" y="3086789"/>
            <a:ext cx="331797" cy="100207"/>
          </a:xfrm>
          <a:prstGeom prst="line">
            <a:avLst/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BB518DC-5907-A2E1-D304-6F3023097A02}"/>
              </a:ext>
            </a:extLst>
          </p:cNvPr>
          <p:cNvSpPr txBox="1"/>
          <p:nvPr/>
        </p:nvSpPr>
        <p:spPr>
          <a:xfrm>
            <a:off x="5323472" y="3502603"/>
            <a:ext cx="617220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75" b="1" dirty="0">
                <a:solidFill>
                  <a:srgbClr val="FF0000"/>
                </a:solidFill>
              </a:rPr>
              <a:t>(x</a:t>
            </a:r>
            <a:r>
              <a:rPr lang="pt-BR" sz="975" b="1" baseline="-25000" dirty="0">
                <a:solidFill>
                  <a:srgbClr val="FF0000"/>
                </a:solidFill>
              </a:rPr>
              <a:t>0</a:t>
            </a:r>
            <a:r>
              <a:rPr lang="pt-BR" sz="975" b="1" dirty="0">
                <a:solidFill>
                  <a:srgbClr val="FF0000"/>
                </a:solidFill>
              </a:rPr>
              <a:t>, y</a:t>
            </a:r>
            <a:r>
              <a:rPr lang="pt-BR" sz="975" b="1" baseline="-25000" dirty="0">
                <a:solidFill>
                  <a:srgbClr val="FF0000"/>
                </a:solidFill>
              </a:rPr>
              <a:t>0</a:t>
            </a:r>
            <a:r>
              <a:rPr lang="pt-BR" sz="975" b="1" dirty="0">
                <a:solidFill>
                  <a:srgbClr val="FF0000"/>
                </a:solidFill>
              </a:rPr>
              <a:t>) </a:t>
            </a:r>
            <a:endParaRPr lang="en-US" sz="975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BE6E1B-E73F-28F0-FBF9-6F8F0FBA846D}"/>
              </a:ext>
            </a:extLst>
          </p:cNvPr>
          <p:cNvSpPr txBox="1"/>
          <p:nvPr/>
        </p:nvSpPr>
        <p:spPr>
          <a:xfrm>
            <a:off x="7501144" y="2865999"/>
            <a:ext cx="617220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75" b="1" dirty="0">
                <a:solidFill>
                  <a:srgbClr val="FF0000"/>
                </a:solidFill>
              </a:rPr>
              <a:t>(x</a:t>
            </a:r>
            <a:r>
              <a:rPr lang="pt-BR" sz="975" b="1" baseline="-25000" dirty="0">
                <a:solidFill>
                  <a:srgbClr val="FF0000"/>
                </a:solidFill>
              </a:rPr>
              <a:t>1</a:t>
            </a:r>
            <a:r>
              <a:rPr lang="pt-BR" sz="975" b="1" dirty="0">
                <a:solidFill>
                  <a:srgbClr val="FF0000"/>
                </a:solidFill>
              </a:rPr>
              <a:t>, y</a:t>
            </a:r>
            <a:r>
              <a:rPr lang="pt-BR" sz="975" b="1" baseline="-25000" dirty="0">
                <a:solidFill>
                  <a:srgbClr val="FF0000"/>
                </a:solidFill>
              </a:rPr>
              <a:t>1</a:t>
            </a:r>
            <a:r>
              <a:rPr lang="pt-BR" sz="975" b="1" dirty="0">
                <a:solidFill>
                  <a:srgbClr val="FF0000"/>
                </a:solidFill>
              </a:rPr>
              <a:t>) </a:t>
            </a:r>
            <a:endParaRPr lang="en-US" sz="975" b="1" dirty="0">
              <a:solidFill>
                <a:srgbClr val="FF0000"/>
              </a:solidFill>
            </a:endParaRP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B453CEAA-C463-20C2-1C56-4F9B3A77F4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9313" y="2202367"/>
            <a:ext cx="1548915" cy="154261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1F62C95F-19FA-DFE7-BC01-65F9AA0AA2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20297" y="2668092"/>
            <a:ext cx="1319677" cy="38823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15" grpId="0"/>
      <p:bldP spid="38" grpId="0"/>
      <p:bldP spid="3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de Bresenham</a:t>
            </a:r>
            <a:endParaRPr/>
          </a:p>
        </p:txBody>
      </p:sp>
      <p:pic>
        <p:nvPicPr>
          <p:cNvPr id="523" name="Google Shape;523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46938" y="710608"/>
            <a:ext cx="4515211" cy="449738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76</a:t>
            </a:fld>
            <a:endParaRPr/>
          </a:p>
        </p:txBody>
      </p:sp>
      <p:sp>
        <p:nvSpPr>
          <p:cNvPr id="525" name="Google Shape;525;p56"/>
          <p:cNvSpPr/>
          <p:nvPr/>
        </p:nvSpPr>
        <p:spPr>
          <a:xfrm>
            <a:off x="1913860" y="5255087"/>
            <a:ext cx="55501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http://rosettacode.org/wiki/Bitmap/Bresenham%27s_line_algorithm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9"/>
          <p:cNvSpPr txBox="1">
            <a:spLocks noGrp="1"/>
          </p:cNvSpPr>
          <p:nvPr>
            <p:ph type="body" idx="1"/>
          </p:nvPr>
        </p:nvSpPr>
        <p:spPr>
          <a:xfrm>
            <a:off x="205775" y="838975"/>
            <a:ext cx="8799600" cy="6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>
                <a:latin typeface="Arial"/>
                <a:ea typeface="Arial"/>
                <a:cs typeface="Arial"/>
                <a:sym typeface="Arial"/>
              </a:rPr>
              <a:t>Desenhe uma linha usando o algoritmo de Bresenham, ligando os pontos A(3, 2) e B(16, 7).</a:t>
            </a:r>
            <a:endParaRPr sz="2600"/>
          </a:p>
        </p:txBody>
      </p:sp>
      <p:sp>
        <p:nvSpPr>
          <p:cNvPr id="549" name="Google Shape;549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 - Exercício</a:t>
            </a:r>
            <a:endParaRPr dirty="0"/>
          </a:p>
        </p:txBody>
      </p:sp>
      <p:sp>
        <p:nvSpPr>
          <p:cNvPr id="550" name="Google Shape;550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77</a:t>
            </a:fld>
            <a:endParaRPr/>
          </a:p>
        </p:txBody>
      </p:sp>
      <p:graphicFrame>
        <p:nvGraphicFramePr>
          <p:cNvPr id="551" name="Google Shape;551;p59"/>
          <p:cNvGraphicFramePr/>
          <p:nvPr/>
        </p:nvGraphicFramePr>
        <p:xfrm>
          <a:off x="3273438" y="1440050"/>
          <a:ext cx="4952325" cy="4055625"/>
        </p:xfrm>
        <a:graphic>
          <a:graphicData uri="http://schemas.openxmlformats.org/drawingml/2006/table">
            <a:tbl>
              <a:tblPr>
                <a:noFill/>
                <a:tableStyleId>{2CBAC242-0800-4460-8E16-9B4E29888C98}</a:tableStyleId>
              </a:tblPr>
              <a:tblGrid>
                <a:gridCol w="23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582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9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0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2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3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4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5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6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7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8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9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10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11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12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13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14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15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16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17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18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19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0" marT="0" marB="28800" anchor="b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0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2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/>
                        <a:t>A</a:t>
                      </a: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3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4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5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6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7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/>
                        <a:t>B</a:t>
                      </a:r>
                      <a:endParaRPr sz="800"/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8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9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10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11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12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13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14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15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16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17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18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3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19</a:t>
                      </a:r>
                      <a:endParaRPr sz="800">
                        <a:latin typeface="Cambria Math"/>
                        <a:ea typeface="Cambria Math"/>
                        <a:cs typeface="Cambria Math"/>
                        <a:sym typeface="Cambria Math"/>
                      </a:endParaRPr>
                    </a:p>
                  </a:txBody>
                  <a:tcPr marL="0" marR="28800" marT="0" marB="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52" name="Google Shape;552;p59"/>
          <p:cNvSpPr/>
          <p:nvPr/>
        </p:nvSpPr>
        <p:spPr>
          <a:xfrm>
            <a:off x="279970" y="2410291"/>
            <a:ext cx="2737550" cy="1569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v1;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for(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=u1;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&lt;=u2;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++ 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{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</a:rPr>
              <a:t>       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 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round(</a:t>
            </a:r>
            <a:r>
              <a:rPr lang="pt-BR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)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600" b="1" dirty="0">
                <a:solidFill>
                  <a:schemeClr val="dk1"/>
                </a:solidFill>
              </a:rPr>
              <a:t>        </a:t>
            </a:r>
            <a:r>
              <a:rPr lang="pt-BR" sz="1600" b="1" dirty="0" err="1">
                <a:solidFill>
                  <a:schemeClr val="dk1"/>
                </a:solidFill>
              </a:rPr>
              <a:t>v</a:t>
            </a:r>
            <a:r>
              <a:rPr lang="pt-BR" sz="1600" b="1" dirty="0">
                <a:solidFill>
                  <a:schemeClr val="dk1"/>
                </a:solidFill>
              </a:rPr>
              <a:t> += </a:t>
            </a:r>
            <a:r>
              <a:rPr lang="pt-BR" sz="1600" b="1" dirty="0" err="1">
                <a:solidFill>
                  <a:schemeClr val="dk1"/>
                </a:solidFill>
              </a:rPr>
              <a:t>s</a:t>
            </a:r>
            <a:r>
              <a:rPr lang="pt-BR" sz="1600" b="1" dirty="0">
                <a:solidFill>
                  <a:schemeClr val="dk1"/>
                </a:solidFill>
              </a:rPr>
              <a:t>;</a:t>
            </a:r>
            <a:endParaRPr sz="16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9"/>
          <p:cNvSpPr txBox="1"/>
          <p:nvPr/>
        </p:nvSpPr>
        <p:spPr>
          <a:xfrm>
            <a:off x="279975" y="16331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Base para o </a:t>
            </a:r>
            <a:br>
              <a:rPr lang="pt-BR" sz="1800">
                <a:solidFill>
                  <a:schemeClr val="dk1"/>
                </a:solidFill>
              </a:rPr>
            </a:br>
            <a:r>
              <a:rPr lang="pt-BR" sz="1800" b="1">
                <a:solidFill>
                  <a:schemeClr val="dk1"/>
                </a:solidFill>
              </a:rPr>
              <a:t>Algoritmo de Bresenham</a:t>
            </a:r>
            <a:endParaRPr/>
          </a:p>
        </p:txBody>
      </p:sp>
      <p:sp>
        <p:nvSpPr>
          <p:cNvPr id="554" name="Google Shape;554;p59"/>
          <p:cNvSpPr txBox="1"/>
          <p:nvPr/>
        </p:nvSpPr>
        <p:spPr>
          <a:xfrm>
            <a:off x="273450" y="40713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chemeClr val="dk1"/>
                </a:solidFill>
              </a:rPr>
              <a:t>ca</a:t>
            </a:r>
            <a:r>
              <a:rPr lang="pt-BR" sz="1200" dirty="0">
                <a:solidFill>
                  <a:schemeClr val="dk1"/>
                </a:solidFill>
              </a:rPr>
              <a:t> = 5/13 ~= 0.4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chemeClr val="dk1"/>
                </a:solidFill>
              </a:rPr>
              <a:t>v</a:t>
            </a:r>
            <a:r>
              <a:rPr lang="pt-BR" sz="1200" dirty="0">
                <a:solidFill>
                  <a:schemeClr val="dk1"/>
                </a:solidFill>
              </a:rPr>
              <a:t> = 2.5, 2.9, 3.3, 3.7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chemeClr val="dk1"/>
                </a:solidFill>
              </a:rPr>
              <a:t>u</a:t>
            </a:r>
            <a:r>
              <a:rPr lang="pt-BR" sz="1200" dirty="0">
                <a:solidFill>
                  <a:schemeClr val="dk1"/>
                </a:solidFill>
              </a:rPr>
              <a:t> = 3.5, 4.5, 5.5, 6.5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C100-3695-8B31-3AC4-DEE4CC8C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 - Resolva o Python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B5119-E092-80A3-454F-49BDE8DFA2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78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39D4E-D017-C78B-4ADF-E27C10CF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2943"/>
            <a:ext cx="7772400" cy="41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71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Próxima Aula</a:t>
            </a:r>
            <a:endParaRPr/>
          </a:p>
        </p:txBody>
      </p:sp>
      <p:sp>
        <p:nvSpPr>
          <p:cNvPr id="624" name="Google Shape;624;p68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158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Na próxima aula, vamos falar sobre desenhar um triângulo no frame buffer de um computador.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E é muito mais interessante do que pode parecer ...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Além disso, o que há com essas linhas "irregulares"?</a:t>
            </a:r>
            <a:endParaRPr dirty="0"/>
          </a:p>
        </p:txBody>
      </p:sp>
      <p:sp>
        <p:nvSpPr>
          <p:cNvPr id="625" name="Google Shape;625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79</a:t>
            </a:fld>
            <a:endParaRPr/>
          </a:p>
        </p:txBody>
      </p:sp>
      <p:pic>
        <p:nvPicPr>
          <p:cNvPr id="626" name="Google Shape;62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50" y="2565775"/>
            <a:ext cx="4345461" cy="219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649" y="2565776"/>
            <a:ext cx="3116750" cy="2197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Podemos ir mais longe?</a:t>
            </a:r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182880" y="838975"/>
            <a:ext cx="8961120" cy="11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Na segunda parte do curso trabalharemos com ferramentas mais avançadas usando por exemplo </a:t>
            </a:r>
            <a:r>
              <a:rPr lang="pt-BR" sz="2400" i="1" dirty="0" err="1"/>
              <a:t>shaders</a:t>
            </a:r>
            <a:r>
              <a:rPr lang="pt-BR" sz="2400" dirty="0"/>
              <a:t>.</a:t>
            </a:r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B32E46-3C32-60DA-6A0E-C1F1D6825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12194" r="28604" b="11521"/>
          <a:stretch/>
        </p:blipFill>
        <p:spPr bwMode="auto">
          <a:xfrm>
            <a:off x="768095" y="2567575"/>
            <a:ext cx="2121409" cy="21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3E78548-E926-A102-0977-2959FE11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79" y="2267709"/>
            <a:ext cx="4837581" cy="27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9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7" name="Google Shape;926;p84">
            <a:extLst>
              <a:ext uri="{FF2B5EF4-FFF2-40B4-BE49-F238E27FC236}">
                <a16:creationId xmlns:a16="http://schemas.microsoft.com/office/drawing/2014/main" id="{E873A5C8-BBBA-096C-45BF-B2D37D15BA4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224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O foco não é mergulhar nas APIs Gráficas</a:t>
            </a:r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pic>
        <p:nvPicPr>
          <p:cNvPr id="97" name="Google Shape;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957" y="4631443"/>
            <a:ext cx="1830023" cy="77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97" y="1021508"/>
            <a:ext cx="2668647" cy="7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9164" y="4631443"/>
            <a:ext cx="1692572" cy="70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4145" y="1032029"/>
            <a:ext cx="2577916" cy="130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A series of blue triangles that form a 'W', with 'WebGPU' written as text below the triangles">
            <a:extLst>
              <a:ext uri="{FF2B5EF4-FFF2-40B4-BE49-F238E27FC236}">
                <a16:creationId xmlns:a16="http://schemas.microsoft.com/office/drawing/2014/main" id="{EC5AF93B-D615-0859-05A0-C460EA0A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42" y="2713446"/>
            <a:ext cx="1539790" cy="15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rectX - Wikipedia">
            <a:extLst>
              <a:ext uri="{FF2B5EF4-FFF2-40B4-BE49-F238E27FC236}">
                <a16:creationId xmlns:a16="http://schemas.microsoft.com/office/drawing/2014/main" id="{0CB5782F-01B1-3C70-FEA7-850C0B4D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85" y="2205156"/>
            <a:ext cx="2762083" cy="11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tal Overview - Apple Developer">
            <a:extLst>
              <a:ext uri="{FF2B5EF4-FFF2-40B4-BE49-F238E27FC236}">
                <a16:creationId xmlns:a16="http://schemas.microsoft.com/office/drawing/2014/main" id="{385B3648-E13C-88E7-FA0A-3406D10A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8" y="3124534"/>
            <a:ext cx="1387122" cy="13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3828</Words>
  <Application>Microsoft Macintosh PowerPoint</Application>
  <PresentationFormat>On-screen Show (16:10)</PresentationFormat>
  <Paragraphs>638</Paragraphs>
  <Slides>80</Slides>
  <Notes>71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Cambria Math</vt:lpstr>
      <vt:lpstr>Verdana</vt:lpstr>
      <vt:lpstr>Courier New</vt:lpstr>
      <vt:lpstr>Arial</vt:lpstr>
      <vt:lpstr>Arimo</vt:lpstr>
      <vt:lpstr>Personalizar design</vt:lpstr>
      <vt:lpstr>PowerPoint Presentation</vt:lpstr>
      <vt:lpstr>Professores</vt:lpstr>
      <vt:lpstr>Sobre esse curso</vt:lpstr>
      <vt:lpstr>Horário de Atendimento</vt:lpstr>
      <vt:lpstr>Computação Gráfica</vt:lpstr>
      <vt:lpstr>Vai ter matemática nesse curso ?</vt:lpstr>
      <vt:lpstr>E os resultados</vt:lpstr>
      <vt:lpstr>Podemos ir mais longe?</vt:lpstr>
      <vt:lpstr>O foco não é mergulhar nas APIs Gráficas</vt:lpstr>
      <vt:lpstr>O que é Computação Gráfica?</vt:lpstr>
      <vt:lpstr>Onde está a Computação Gráfica?</vt:lpstr>
      <vt:lpstr>Por que Informação Visual</vt:lpstr>
      <vt:lpstr>Usos da Computação Gráfica Filmes</vt:lpstr>
      <vt:lpstr>SIGGRAPH 2021 Computer Animation Festival </vt:lpstr>
      <vt:lpstr>Usos da Computação Gráfica Jogos Digitais</vt:lpstr>
      <vt:lpstr>Usos da Computação Gráfica  Interface Gráfica / Graphical User Interface</vt:lpstr>
      <vt:lpstr>Usos da Computação Gráfica Imagem e terrenos para mapas</vt:lpstr>
      <vt:lpstr>Usos da Computação Gráfica CAD (Computer-aided design)</vt:lpstr>
      <vt:lpstr>Usos da Computação Gráfica Arquitetura</vt:lpstr>
      <vt:lpstr>Usos da Computação Gráfica  Design de Produtos</vt:lpstr>
      <vt:lpstr>Usos da Computação Gráfica  Visualização</vt:lpstr>
      <vt:lpstr>Usos da Computação Gráfica  Simulações</vt:lpstr>
      <vt:lpstr>Usos da Computação Gráfica  Impressão 3D</vt:lpstr>
      <vt:lpstr>Fundamentos da Computação Gráfica</vt:lpstr>
      <vt:lpstr>Supercomputação (GPUs)</vt:lpstr>
      <vt:lpstr>Objetivos de Aprendizagem</vt:lpstr>
      <vt:lpstr>Aulas</vt:lpstr>
      <vt:lpstr>Materiais</vt:lpstr>
      <vt:lpstr>Iluminação</vt:lpstr>
      <vt:lpstr>Animações</vt:lpstr>
      <vt:lpstr>Bibliografia</vt:lpstr>
      <vt:lpstr>Scratchapixel (boa fonte online)</vt:lpstr>
      <vt:lpstr>Avaliação</vt:lpstr>
      <vt:lpstr>Política de Atrasos nas Entregas</vt:lpstr>
      <vt:lpstr>Ferramentas de Inteligência Artificial</vt:lpstr>
      <vt:lpstr>PowerPoint Presentation</vt:lpstr>
      <vt:lpstr>PowerPoint Presentation</vt:lpstr>
      <vt:lpstr>Como armazenar os dados da cena?</vt:lpstr>
      <vt:lpstr>Extensible Markup Language (XML) </vt:lpstr>
      <vt:lpstr>XML - Elementos e Atributos</vt:lpstr>
      <vt:lpstr>Computação Gráfica</vt:lpstr>
      <vt:lpstr>X3D</vt:lpstr>
      <vt:lpstr>Grafo de Cena (Scene Graph)</vt:lpstr>
      <vt:lpstr>Exemplos de Tipos de Nós</vt:lpstr>
      <vt:lpstr>X3D XML (exemplo)</vt:lpstr>
      <vt:lpstr>Exemplo</vt:lpstr>
      <vt:lpstr>Abordagem do X3D (exemplo)</vt:lpstr>
      <vt:lpstr>Especificação X3D</vt:lpstr>
      <vt:lpstr>Componentes de Geometria 2D</vt:lpstr>
      <vt:lpstr>Polypoint2D</vt:lpstr>
      <vt:lpstr>Exemplo Polypoint2D</vt:lpstr>
      <vt:lpstr>Polyline2D</vt:lpstr>
      <vt:lpstr>Exemplo Polyline2D</vt:lpstr>
      <vt:lpstr>TriangleSet2D</vt:lpstr>
      <vt:lpstr>Appearance</vt:lpstr>
      <vt:lpstr>Material</vt:lpstr>
      <vt:lpstr>Outros Exemplos</vt:lpstr>
      <vt:lpstr>Visualizando X3D online</vt:lpstr>
      <vt:lpstr>X_ITE X3D Browser</vt:lpstr>
      <vt:lpstr>Atividade – Crie um Boneco Palito em X3D</vt:lpstr>
      <vt:lpstr>Como se desenham linhas no computador?</vt:lpstr>
      <vt:lpstr>Como as imagens são apresentadas</vt:lpstr>
      <vt:lpstr>Funcionamento dos Displays</vt:lpstr>
      <vt:lpstr>Funcionamento dos Displays</vt:lpstr>
      <vt:lpstr>Tecnologias para gerar pixels</vt:lpstr>
      <vt:lpstr>Novidade</vt:lpstr>
      <vt:lpstr>Como as imagens são representadas</vt:lpstr>
      <vt:lpstr>Profundida de cores</vt:lpstr>
      <vt:lpstr>Frame Buffer</vt:lpstr>
      <vt:lpstr>Desenhando Pontos na Tela</vt:lpstr>
      <vt:lpstr>Quais pixels eu devo colorir para ver a linha? </vt:lpstr>
      <vt:lpstr>Quais pixels eu devo colorir para ver a linha? </vt:lpstr>
      <vt:lpstr>Mas qual o algoritmo para selecionar os pixels?</vt:lpstr>
      <vt:lpstr>Rasterização Incremental de Linhas</vt:lpstr>
      <vt:lpstr>Rasterização Incremental de Linhas</vt:lpstr>
      <vt:lpstr>Algoritmo de Bresenham</vt:lpstr>
      <vt:lpstr>Atividade - Exercício</vt:lpstr>
      <vt:lpstr>Atividade - Resolva o Python Notebook</vt:lpstr>
      <vt:lpstr>Próxima Aula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38</cp:revision>
  <dcterms:modified xsi:type="dcterms:W3CDTF">2024-09-09T12:27:11Z</dcterms:modified>
</cp:coreProperties>
</file>