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45"/>
  </p:notesMasterIdLst>
  <p:sldIdLst>
    <p:sldId id="256" r:id="rId2"/>
    <p:sldId id="340" r:id="rId3"/>
    <p:sldId id="343" r:id="rId4"/>
    <p:sldId id="345" r:id="rId5"/>
    <p:sldId id="346" r:id="rId6"/>
    <p:sldId id="329" r:id="rId7"/>
    <p:sldId id="347" r:id="rId8"/>
    <p:sldId id="348" r:id="rId9"/>
    <p:sldId id="349" r:id="rId10"/>
    <p:sldId id="350" r:id="rId11"/>
    <p:sldId id="399" r:id="rId12"/>
    <p:sldId id="400"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397" r:id="rId32"/>
    <p:sldId id="305" r:id="rId33"/>
    <p:sldId id="306" r:id="rId34"/>
    <p:sldId id="309" r:id="rId35"/>
    <p:sldId id="307" r:id="rId36"/>
    <p:sldId id="308" r:id="rId37"/>
    <p:sldId id="310" r:id="rId38"/>
    <p:sldId id="311" r:id="rId39"/>
    <p:sldId id="312" r:id="rId40"/>
    <p:sldId id="313" r:id="rId41"/>
    <p:sldId id="314" r:id="rId42"/>
    <p:sldId id="398" r:id="rId43"/>
    <p:sldId id="351" r:id="rId44"/>
  </p:sldIdLst>
  <p:sldSz cx="9144000" cy="5715000" type="screen16x1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8"/>
    <p:restoredTop sz="84932"/>
  </p:normalViewPr>
  <p:slideViewPr>
    <p:cSldViewPr snapToGrid="0">
      <p:cViewPr varScale="1">
        <p:scale>
          <a:sx n="123" d="100"/>
          <a:sy n="123" d="100"/>
        </p:scale>
        <p:origin x="1728" y="184"/>
      </p:cViewPr>
      <p:guideLst>
        <p:guide orient="horz" pos="180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pt-BR"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 name="Google Shape;31;p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err="1"/>
              <a:t>float</a:t>
            </a:r>
            <a:r>
              <a:rPr lang="pt-BR" dirty="0"/>
              <a:t> </a:t>
            </a:r>
            <a:r>
              <a:rPr lang="pt-BR" dirty="0" err="1"/>
              <a:t>sdSphere</a:t>
            </a:r>
            <a:r>
              <a:rPr lang="pt-BR" dirty="0"/>
              <a:t>(vec3 </a:t>
            </a:r>
            <a:r>
              <a:rPr lang="pt-BR" dirty="0" err="1"/>
              <a:t>p</a:t>
            </a:r>
            <a:r>
              <a:rPr lang="pt-BR" dirty="0"/>
              <a:t>, </a:t>
            </a:r>
            <a:r>
              <a:rPr lang="pt-BR" dirty="0" err="1"/>
              <a:t>float</a:t>
            </a:r>
            <a:r>
              <a:rPr lang="pt-BR" dirty="0"/>
              <a:t> </a:t>
            </a:r>
            <a:r>
              <a:rPr lang="pt-BR" dirty="0" err="1"/>
              <a:t>r</a:t>
            </a:r>
            <a:r>
              <a:rPr lang="pt-BR" dirty="0"/>
              <a:t> ) {</a:t>
            </a:r>
          </a:p>
          <a:p>
            <a:r>
              <a:rPr lang="pt-BR" dirty="0"/>
              <a:t>  </a:t>
            </a:r>
            <a:r>
              <a:rPr lang="pt-BR" dirty="0" err="1"/>
              <a:t>return</a:t>
            </a:r>
            <a:r>
              <a:rPr lang="pt-BR" dirty="0"/>
              <a:t> </a:t>
            </a:r>
            <a:r>
              <a:rPr lang="pt-BR" dirty="0" err="1"/>
              <a:t>length</a:t>
            </a:r>
            <a:r>
              <a:rPr lang="pt-BR" dirty="0"/>
              <a:t>(</a:t>
            </a:r>
            <a:r>
              <a:rPr lang="pt-BR" dirty="0" err="1"/>
              <a:t>p</a:t>
            </a:r>
            <a:r>
              <a:rPr lang="pt-BR" dirty="0"/>
              <a:t>) - </a:t>
            </a:r>
            <a:r>
              <a:rPr lang="pt-BR" dirty="0" err="1"/>
              <a:t>r</a:t>
            </a:r>
            <a:r>
              <a:rPr lang="pt-BR" dirty="0"/>
              <a:t>;</a:t>
            </a:r>
          </a:p>
          <a:p>
            <a:r>
              <a:rPr lang="pt-BR" dirty="0"/>
              <a:t>}</a:t>
            </a:r>
          </a:p>
          <a:p>
            <a:endParaRPr lang="pt-BR" dirty="0"/>
          </a:p>
          <a:p>
            <a:r>
              <a:rPr lang="pt-BR" dirty="0" err="1"/>
              <a:t>float</a:t>
            </a:r>
            <a:r>
              <a:rPr lang="pt-BR" dirty="0"/>
              <a:t> </a:t>
            </a:r>
            <a:r>
              <a:rPr lang="pt-BR" dirty="0" err="1"/>
              <a:t>sdOctahedron</a:t>
            </a:r>
            <a:r>
              <a:rPr lang="pt-BR" dirty="0"/>
              <a:t>( vec3 </a:t>
            </a:r>
            <a:r>
              <a:rPr lang="pt-BR" dirty="0" err="1"/>
              <a:t>p</a:t>
            </a:r>
            <a:r>
              <a:rPr lang="pt-BR" dirty="0"/>
              <a:t>, </a:t>
            </a:r>
            <a:r>
              <a:rPr lang="pt-BR" dirty="0" err="1"/>
              <a:t>float</a:t>
            </a:r>
            <a:r>
              <a:rPr lang="pt-BR" dirty="0"/>
              <a:t> </a:t>
            </a:r>
            <a:r>
              <a:rPr lang="pt-BR" dirty="0" err="1"/>
              <a:t>s</a:t>
            </a:r>
            <a:r>
              <a:rPr lang="pt-BR" dirty="0"/>
              <a:t>){</a:t>
            </a:r>
          </a:p>
          <a:p>
            <a:r>
              <a:rPr lang="pt-BR" dirty="0"/>
              <a:t>  </a:t>
            </a:r>
            <a:r>
              <a:rPr lang="pt-BR" dirty="0" err="1"/>
              <a:t>p</a:t>
            </a:r>
            <a:r>
              <a:rPr lang="pt-BR" dirty="0"/>
              <a:t> = </a:t>
            </a:r>
            <a:r>
              <a:rPr lang="pt-BR" dirty="0" err="1"/>
              <a:t>abs</a:t>
            </a:r>
            <a:r>
              <a:rPr lang="pt-BR" dirty="0"/>
              <a:t>(</a:t>
            </a:r>
            <a:r>
              <a:rPr lang="pt-BR" dirty="0" err="1"/>
              <a:t>p</a:t>
            </a:r>
            <a:r>
              <a:rPr lang="pt-BR" dirty="0"/>
              <a:t>);</a:t>
            </a:r>
          </a:p>
          <a:p>
            <a:r>
              <a:rPr lang="pt-BR" dirty="0"/>
              <a:t>  </a:t>
            </a:r>
            <a:r>
              <a:rPr lang="pt-BR" dirty="0" err="1"/>
              <a:t>return</a:t>
            </a:r>
            <a:r>
              <a:rPr lang="pt-BR" dirty="0"/>
              <a:t> (</a:t>
            </a:r>
            <a:r>
              <a:rPr lang="pt-BR" dirty="0" err="1"/>
              <a:t>p.x+p.y+p.z-s</a:t>
            </a:r>
            <a:r>
              <a:rPr lang="pt-BR" dirty="0"/>
              <a:t>)*0.57735027;</a:t>
            </a:r>
          </a:p>
          <a:p>
            <a:r>
              <a:rPr lang="pt-BR" dirty="0"/>
              <a:t>}</a:t>
            </a:r>
          </a:p>
          <a:p>
            <a:endParaRPr lang="pt-BR" dirty="0"/>
          </a:p>
          <a:p>
            <a:r>
              <a:rPr lang="pt-BR" dirty="0"/>
              <a:t>vec4 </a:t>
            </a:r>
            <a:r>
              <a:rPr lang="pt-BR" dirty="0" err="1"/>
              <a:t>minWithColor</a:t>
            </a:r>
            <a:r>
              <a:rPr lang="pt-BR" dirty="0"/>
              <a:t>(vec4 obj1, vec4 obj2) {</a:t>
            </a:r>
          </a:p>
          <a:p>
            <a:r>
              <a:rPr lang="pt-BR" dirty="0"/>
              <a:t>  </a:t>
            </a:r>
            <a:r>
              <a:rPr lang="pt-BR" dirty="0" err="1"/>
              <a:t>if</a:t>
            </a:r>
            <a:r>
              <a:rPr lang="pt-BR" dirty="0"/>
              <a:t> (obj2.a &lt;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maxWithColor</a:t>
            </a:r>
            <a:r>
              <a:rPr lang="pt-BR" dirty="0"/>
              <a:t>(vec4 obj1, vec4 obj2) {</a:t>
            </a:r>
          </a:p>
          <a:p>
            <a:r>
              <a:rPr lang="pt-BR" dirty="0"/>
              <a:t>  </a:t>
            </a:r>
            <a:r>
              <a:rPr lang="pt-BR" dirty="0" err="1"/>
              <a:t>if</a:t>
            </a:r>
            <a:r>
              <a:rPr lang="pt-BR" dirty="0"/>
              <a:t> (obj2.a &gt;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sdScene</a:t>
            </a:r>
            <a:r>
              <a:rPr lang="pt-BR" dirty="0"/>
              <a:t>(vec3 </a:t>
            </a:r>
            <a:r>
              <a:rPr lang="pt-BR" dirty="0" err="1"/>
              <a:t>p</a:t>
            </a:r>
            <a:r>
              <a:rPr lang="pt-BR" dirty="0"/>
              <a:t>) {</a:t>
            </a:r>
          </a:p>
          <a:p>
            <a:r>
              <a:rPr lang="pt-BR" dirty="0"/>
              <a:t>  vec4 </a:t>
            </a:r>
            <a:r>
              <a:rPr lang="pt-BR" dirty="0" err="1"/>
              <a:t>sphere</a:t>
            </a:r>
            <a:r>
              <a:rPr lang="pt-BR" dirty="0"/>
              <a:t> = vec4(vec3(0.1, 0.9, 0.3), </a:t>
            </a:r>
            <a:r>
              <a:rPr lang="pt-BR" dirty="0" err="1"/>
              <a:t>sdSphere</a:t>
            </a:r>
            <a:r>
              <a:rPr lang="pt-BR" dirty="0"/>
              <a:t>(</a:t>
            </a:r>
            <a:r>
              <a:rPr lang="pt-BR" dirty="0" err="1"/>
              <a:t>p</a:t>
            </a:r>
            <a:r>
              <a:rPr lang="pt-BR" dirty="0"/>
              <a:t> - vec3(0, 0, -2), 2.0));</a:t>
            </a:r>
          </a:p>
          <a:p>
            <a:r>
              <a:rPr lang="pt-BR" dirty="0"/>
              <a:t>  vec4 </a:t>
            </a:r>
            <a:r>
              <a:rPr lang="pt-BR" dirty="0" err="1"/>
              <a:t>octahedron</a:t>
            </a:r>
            <a:r>
              <a:rPr lang="pt-BR" dirty="0"/>
              <a:t> = vec4(vec3(0.1, 0.3, 0.9), </a:t>
            </a:r>
            <a:r>
              <a:rPr lang="pt-BR" dirty="0" err="1"/>
              <a:t>sdOctahedron</a:t>
            </a:r>
            <a:r>
              <a:rPr lang="pt-BR" dirty="0"/>
              <a:t>(</a:t>
            </a:r>
            <a:r>
              <a:rPr lang="pt-BR" dirty="0" err="1"/>
              <a:t>p</a:t>
            </a:r>
            <a:r>
              <a:rPr lang="pt-BR" dirty="0"/>
              <a:t> - vec3(0, 0, -2), 2.5));</a:t>
            </a:r>
          </a:p>
          <a:p>
            <a:r>
              <a:rPr lang="pt-BR" dirty="0"/>
              <a:t>  vec4 </a:t>
            </a:r>
            <a:r>
              <a:rPr lang="pt-BR" dirty="0" err="1"/>
              <a:t>co</a:t>
            </a:r>
            <a:r>
              <a:rPr lang="pt-BR" dirty="0"/>
              <a:t> = </a:t>
            </a:r>
            <a:r>
              <a:rPr lang="pt-BR" dirty="0" err="1"/>
              <a:t>maxWithColor</a:t>
            </a:r>
            <a:r>
              <a:rPr lang="pt-BR" dirty="0"/>
              <a:t>(</a:t>
            </a:r>
            <a:r>
              <a:rPr lang="pt-BR" dirty="0" err="1"/>
              <a:t>sphere</a:t>
            </a:r>
            <a:r>
              <a:rPr lang="pt-BR" dirty="0"/>
              <a:t>, </a:t>
            </a:r>
            <a:r>
              <a:rPr lang="pt-BR" dirty="0" err="1"/>
              <a:t>octahedron</a:t>
            </a:r>
            <a:r>
              <a:rPr lang="en-US" sz="1200" b="1" noProof="1">
                <a:solidFill>
                  <a:srgbClr val="DADADA"/>
                </a:solidFill>
                <a:effectLst/>
                <a:latin typeface="Courier New" panose="02070309020205020404" pitchFamily="49" charset="0"/>
                <a:cs typeface="Courier New" panose="02070309020205020404" pitchFamily="49" charset="0"/>
              </a:rPr>
              <a:t>*</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1,-1</a:t>
            </a:r>
            <a:r>
              <a:rPr lang="en-US" sz="1200" b="1" noProof="1">
                <a:solidFill>
                  <a:srgbClr val="B4B4B4"/>
                </a:solidFill>
                <a:effectLst/>
                <a:latin typeface="Courier New" panose="02070309020205020404" pitchFamily="49" charset="0"/>
                <a:cs typeface="Courier New" panose="02070309020205020404" pitchFamily="49" charset="0"/>
              </a:rPr>
              <a:t>)</a:t>
            </a:r>
            <a:r>
              <a:rPr lang="pt-BR" dirty="0"/>
              <a:t>);</a:t>
            </a:r>
          </a:p>
          <a:p>
            <a:r>
              <a:rPr lang="pt-BR" dirty="0"/>
              <a:t>  </a:t>
            </a:r>
            <a:r>
              <a:rPr lang="pt-BR" dirty="0" err="1"/>
              <a:t>return</a:t>
            </a:r>
            <a:r>
              <a:rPr lang="pt-BR" dirty="0"/>
              <a:t> </a:t>
            </a:r>
            <a:r>
              <a:rPr lang="pt-BR" dirty="0" err="1"/>
              <a:t>co</a:t>
            </a:r>
            <a:r>
              <a:rPr lang="pt-BR" dirty="0"/>
              <a:t>;</a:t>
            </a:r>
          </a:p>
          <a:p>
            <a:r>
              <a:rPr lang="pt-BR" dirty="0"/>
              <a:t>}</a:t>
            </a:r>
          </a:p>
          <a:p>
            <a:endParaRPr lang="pt-BR" dirty="0"/>
          </a:p>
          <a:p>
            <a:r>
              <a:rPr lang="pt-BR" dirty="0"/>
              <a:t>vec4 </a:t>
            </a:r>
            <a:r>
              <a:rPr lang="pt-BR" dirty="0" err="1"/>
              <a:t>rayMarch</a:t>
            </a:r>
            <a:r>
              <a:rPr lang="pt-BR" dirty="0"/>
              <a:t>(vec3 </a:t>
            </a:r>
            <a:r>
              <a:rPr lang="pt-BR" dirty="0" err="1"/>
              <a:t>ro</a:t>
            </a:r>
            <a:r>
              <a:rPr lang="pt-BR" dirty="0"/>
              <a:t>, vec3 rd, </a:t>
            </a:r>
            <a:r>
              <a:rPr lang="pt-BR" dirty="0" err="1"/>
              <a:t>float</a:t>
            </a:r>
            <a:r>
              <a:rPr lang="pt-BR" dirty="0"/>
              <a:t> start, </a:t>
            </a:r>
            <a:r>
              <a:rPr lang="pt-BR" dirty="0" err="1"/>
              <a:t>float</a:t>
            </a:r>
            <a:r>
              <a:rPr lang="pt-BR" dirty="0"/>
              <a:t> </a:t>
            </a:r>
            <a:r>
              <a:rPr lang="pt-BR" dirty="0" err="1"/>
              <a:t>end</a:t>
            </a:r>
            <a:r>
              <a:rPr lang="pt-BR" dirty="0"/>
              <a:t>) {</a:t>
            </a:r>
          </a:p>
          <a:p>
            <a:r>
              <a:rPr lang="pt-BR" dirty="0"/>
              <a:t>  </a:t>
            </a:r>
            <a:r>
              <a:rPr lang="pt-BR" dirty="0" err="1"/>
              <a:t>float</a:t>
            </a:r>
            <a:r>
              <a:rPr lang="pt-BR" dirty="0"/>
              <a:t> </a:t>
            </a:r>
            <a:r>
              <a:rPr lang="pt-BR" dirty="0" err="1"/>
              <a:t>depth</a:t>
            </a:r>
            <a:r>
              <a:rPr lang="pt-BR" dirty="0"/>
              <a:t> = start;</a:t>
            </a:r>
          </a:p>
          <a:p>
            <a:r>
              <a:rPr lang="pt-BR" dirty="0"/>
              <a:t>  vec4 </a:t>
            </a:r>
            <a:r>
              <a:rPr lang="pt-BR" dirty="0" err="1"/>
              <a:t>co</a:t>
            </a:r>
            <a:r>
              <a:rPr lang="pt-BR" dirty="0"/>
              <a:t>;</a:t>
            </a:r>
          </a:p>
          <a:p>
            <a:r>
              <a:rPr lang="pt-BR" dirty="0"/>
              <a:t>  for (</a:t>
            </a:r>
            <a:r>
              <a:rPr lang="pt-BR" dirty="0" err="1"/>
              <a:t>int</a:t>
            </a:r>
            <a:r>
              <a:rPr lang="pt-BR" dirty="0"/>
              <a:t> </a:t>
            </a:r>
            <a:r>
              <a:rPr lang="pt-BR" dirty="0" err="1"/>
              <a:t>i</a:t>
            </a:r>
            <a:r>
              <a:rPr lang="pt-BR" dirty="0"/>
              <a:t> = 0; </a:t>
            </a:r>
            <a:r>
              <a:rPr lang="pt-BR" dirty="0" err="1"/>
              <a:t>i</a:t>
            </a:r>
            <a:r>
              <a:rPr lang="pt-BR" dirty="0"/>
              <a:t> &lt; 255; </a:t>
            </a:r>
            <a:r>
              <a:rPr lang="pt-BR" dirty="0" err="1"/>
              <a:t>i</a:t>
            </a:r>
            <a:r>
              <a:rPr lang="pt-BR" dirty="0"/>
              <a:t>++) {</a:t>
            </a:r>
          </a:p>
          <a:p>
            <a:r>
              <a:rPr lang="pt-BR" dirty="0"/>
              <a:t>    vec3 </a:t>
            </a:r>
            <a:r>
              <a:rPr lang="pt-BR" dirty="0" err="1"/>
              <a:t>p</a:t>
            </a:r>
            <a:r>
              <a:rPr lang="pt-BR" dirty="0"/>
              <a:t> = </a:t>
            </a:r>
            <a:r>
              <a:rPr lang="pt-BR" dirty="0" err="1"/>
              <a:t>ro</a:t>
            </a:r>
            <a:r>
              <a:rPr lang="pt-BR" dirty="0"/>
              <a:t> + </a:t>
            </a:r>
            <a:r>
              <a:rPr lang="pt-BR" dirty="0" err="1"/>
              <a:t>depth</a:t>
            </a:r>
            <a:r>
              <a:rPr lang="pt-BR" dirty="0"/>
              <a:t> * rd;</a:t>
            </a:r>
          </a:p>
          <a:p>
            <a:r>
              <a:rPr lang="pt-BR" dirty="0"/>
              <a:t>    </a:t>
            </a:r>
            <a:r>
              <a:rPr lang="pt-BR" dirty="0" err="1"/>
              <a:t>co</a:t>
            </a:r>
            <a:r>
              <a:rPr lang="pt-BR" dirty="0"/>
              <a:t> = </a:t>
            </a:r>
            <a:r>
              <a:rPr lang="pt-BR" dirty="0" err="1"/>
              <a:t>sdScene</a:t>
            </a:r>
            <a:r>
              <a:rPr lang="pt-BR" dirty="0"/>
              <a:t>(</a:t>
            </a:r>
            <a:r>
              <a:rPr lang="pt-BR" dirty="0" err="1"/>
              <a:t>p</a:t>
            </a:r>
            <a:r>
              <a:rPr lang="pt-BR" dirty="0"/>
              <a:t>);</a:t>
            </a:r>
          </a:p>
          <a:p>
            <a:r>
              <a:rPr lang="pt-BR" dirty="0"/>
              <a:t>    </a:t>
            </a:r>
            <a:r>
              <a:rPr lang="pt-BR" dirty="0" err="1"/>
              <a:t>depth</a:t>
            </a:r>
            <a:r>
              <a:rPr lang="pt-BR" dirty="0"/>
              <a:t> += </a:t>
            </a:r>
            <a:r>
              <a:rPr lang="pt-BR" dirty="0" err="1"/>
              <a:t>co.a</a:t>
            </a:r>
            <a:r>
              <a:rPr lang="pt-BR" dirty="0"/>
              <a:t>;</a:t>
            </a:r>
          </a:p>
          <a:p>
            <a:r>
              <a:rPr lang="pt-BR" dirty="0"/>
              <a:t>    </a:t>
            </a:r>
            <a:r>
              <a:rPr lang="pt-BR" dirty="0" err="1"/>
              <a:t>if</a:t>
            </a:r>
            <a:r>
              <a:rPr lang="pt-BR" dirty="0"/>
              <a:t> (</a:t>
            </a:r>
            <a:r>
              <a:rPr lang="pt-BR" dirty="0" err="1"/>
              <a:t>co.a</a:t>
            </a:r>
            <a:r>
              <a:rPr lang="pt-BR" dirty="0"/>
              <a:t> &lt; 0.001 || </a:t>
            </a:r>
            <a:r>
              <a:rPr lang="pt-BR" dirty="0" err="1"/>
              <a:t>depth</a:t>
            </a:r>
            <a:r>
              <a:rPr lang="pt-BR" dirty="0"/>
              <a:t> &gt; </a:t>
            </a:r>
            <a:r>
              <a:rPr lang="pt-BR" dirty="0" err="1"/>
              <a:t>end</a:t>
            </a:r>
            <a:r>
              <a:rPr lang="pt-BR" dirty="0"/>
              <a:t>) break;</a:t>
            </a:r>
          </a:p>
          <a:p>
            <a:r>
              <a:rPr lang="pt-BR" dirty="0"/>
              <a:t>  }</a:t>
            </a:r>
          </a:p>
          <a:p>
            <a:r>
              <a:rPr lang="pt-BR" dirty="0"/>
              <a:t>  </a:t>
            </a:r>
            <a:r>
              <a:rPr lang="pt-BR" dirty="0" err="1"/>
              <a:t>return</a:t>
            </a:r>
            <a:r>
              <a:rPr lang="pt-BR" dirty="0"/>
              <a:t> vec4(</a:t>
            </a:r>
            <a:r>
              <a:rPr lang="pt-BR" dirty="0" err="1"/>
              <a:t>co.rgb</a:t>
            </a:r>
            <a:r>
              <a:rPr lang="pt-BR" dirty="0"/>
              <a:t>, </a:t>
            </a:r>
            <a:r>
              <a:rPr lang="pt-BR" dirty="0" err="1"/>
              <a:t>depth</a:t>
            </a:r>
            <a:r>
              <a:rPr lang="pt-BR" dirty="0"/>
              <a:t>);</a:t>
            </a:r>
          </a:p>
          <a:p>
            <a:r>
              <a:rPr lang="pt-BR" dirty="0"/>
              <a:t>}</a:t>
            </a:r>
          </a:p>
          <a:p>
            <a:endParaRPr lang="pt-BR" dirty="0"/>
          </a:p>
          <a:p>
            <a:r>
              <a:rPr lang="pt-BR" dirty="0"/>
              <a:t>vec3 </a:t>
            </a:r>
            <a:r>
              <a:rPr lang="pt-BR" dirty="0" err="1"/>
              <a:t>calcNormal</a:t>
            </a:r>
            <a:r>
              <a:rPr lang="pt-BR" dirty="0"/>
              <a:t>(vec3 </a:t>
            </a:r>
            <a:r>
              <a:rPr lang="pt-BR" dirty="0" err="1"/>
              <a:t>p</a:t>
            </a:r>
            <a:r>
              <a:rPr lang="pt-BR" dirty="0"/>
              <a:t>) {</a:t>
            </a:r>
          </a:p>
          <a:p>
            <a:r>
              <a:rPr lang="pt-BR" dirty="0"/>
              <a:t>  vec2 e = vec2(1.0, -1.0) * 0.0005; // </a:t>
            </a:r>
            <a:r>
              <a:rPr lang="pt-BR" dirty="0" err="1"/>
              <a:t>epsilon</a:t>
            </a:r>
            <a:endParaRPr lang="pt-BR" dirty="0"/>
          </a:p>
          <a:p>
            <a:r>
              <a:rPr lang="pt-BR" dirty="0"/>
              <a:t>  </a:t>
            </a:r>
            <a:r>
              <a:rPr lang="pt-BR" dirty="0" err="1"/>
              <a:t>return</a:t>
            </a:r>
            <a:r>
              <a:rPr lang="pt-BR" dirty="0"/>
              <a:t> normalize(</a:t>
            </a:r>
          </a:p>
          <a:p>
            <a:r>
              <a:rPr lang="pt-BR" dirty="0"/>
              <a:t>  </a:t>
            </a:r>
            <a:r>
              <a:rPr lang="pt-BR" dirty="0" err="1"/>
              <a:t>e.xyy</a:t>
            </a:r>
            <a:r>
              <a:rPr lang="pt-BR" dirty="0"/>
              <a:t> * </a:t>
            </a:r>
            <a:r>
              <a:rPr lang="pt-BR" dirty="0" err="1"/>
              <a:t>sdScene</a:t>
            </a:r>
            <a:r>
              <a:rPr lang="pt-BR" dirty="0"/>
              <a:t>(</a:t>
            </a:r>
            <a:r>
              <a:rPr lang="pt-BR" dirty="0" err="1"/>
              <a:t>p</a:t>
            </a:r>
            <a:r>
              <a:rPr lang="pt-BR" dirty="0"/>
              <a:t> + </a:t>
            </a:r>
            <a:r>
              <a:rPr lang="pt-BR" dirty="0" err="1"/>
              <a:t>e.xyy</a:t>
            </a:r>
            <a:r>
              <a:rPr lang="pt-BR" dirty="0"/>
              <a:t>).a + </a:t>
            </a:r>
          </a:p>
          <a:p>
            <a:r>
              <a:rPr lang="pt-BR" dirty="0"/>
              <a:t>  </a:t>
            </a:r>
            <a:r>
              <a:rPr lang="pt-BR" dirty="0" err="1"/>
              <a:t>e.yyx</a:t>
            </a:r>
            <a:r>
              <a:rPr lang="pt-BR" dirty="0"/>
              <a:t> * </a:t>
            </a:r>
            <a:r>
              <a:rPr lang="pt-BR" dirty="0" err="1"/>
              <a:t>sdScene</a:t>
            </a:r>
            <a:r>
              <a:rPr lang="pt-BR" dirty="0"/>
              <a:t>(</a:t>
            </a:r>
            <a:r>
              <a:rPr lang="pt-BR" dirty="0" err="1"/>
              <a:t>p</a:t>
            </a:r>
            <a:r>
              <a:rPr lang="pt-BR" dirty="0"/>
              <a:t> + </a:t>
            </a:r>
            <a:r>
              <a:rPr lang="pt-BR" dirty="0" err="1"/>
              <a:t>e.yyx</a:t>
            </a:r>
            <a:r>
              <a:rPr lang="pt-BR" dirty="0"/>
              <a:t>).a +</a:t>
            </a:r>
          </a:p>
          <a:p>
            <a:r>
              <a:rPr lang="pt-BR" dirty="0"/>
              <a:t>  </a:t>
            </a:r>
            <a:r>
              <a:rPr lang="pt-BR" dirty="0" err="1"/>
              <a:t>e.yxy</a:t>
            </a:r>
            <a:r>
              <a:rPr lang="pt-BR" dirty="0"/>
              <a:t> * </a:t>
            </a:r>
            <a:r>
              <a:rPr lang="pt-BR" dirty="0" err="1"/>
              <a:t>sdScene</a:t>
            </a:r>
            <a:r>
              <a:rPr lang="pt-BR" dirty="0"/>
              <a:t>(</a:t>
            </a:r>
            <a:r>
              <a:rPr lang="pt-BR" dirty="0" err="1"/>
              <a:t>p</a:t>
            </a:r>
            <a:r>
              <a:rPr lang="pt-BR" dirty="0"/>
              <a:t> + </a:t>
            </a:r>
            <a:r>
              <a:rPr lang="pt-BR" dirty="0" err="1"/>
              <a:t>e.yxy</a:t>
            </a:r>
            <a:r>
              <a:rPr lang="pt-BR" dirty="0"/>
              <a:t>).a + </a:t>
            </a:r>
          </a:p>
          <a:p>
            <a:r>
              <a:rPr lang="pt-BR" dirty="0"/>
              <a:t>  </a:t>
            </a:r>
            <a:r>
              <a:rPr lang="pt-BR" dirty="0" err="1"/>
              <a:t>e.xxx</a:t>
            </a:r>
            <a:r>
              <a:rPr lang="pt-BR" dirty="0"/>
              <a:t> * </a:t>
            </a:r>
            <a:r>
              <a:rPr lang="pt-BR" dirty="0" err="1"/>
              <a:t>sdScene</a:t>
            </a:r>
            <a:r>
              <a:rPr lang="pt-BR" dirty="0"/>
              <a:t>(</a:t>
            </a:r>
            <a:r>
              <a:rPr lang="pt-BR" dirty="0" err="1"/>
              <a:t>p</a:t>
            </a:r>
            <a:r>
              <a:rPr lang="pt-BR" dirty="0"/>
              <a:t> + </a:t>
            </a:r>
            <a:r>
              <a:rPr lang="pt-BR" dirty="0" err="1"/>
              <a:t>e.xxx</a:t>
            </a:r>
            <a:r>
              <a:rPr lang="pt-BR" dirty="0"/>
              <a:t>).a);</a:t>
            </a:r>
          </a:p>
          <a:p>
            <a:r>
              <a:rPr lang="pt-BR" dirty="0"/>
              <a:t>}</a:t>
            </a:r>
          </a:p>
          <a:p>
            <a:endParaRPr lang="pt-BR" dirty="0"/>
          </a:p>
          <a:p>
            <a:r>
              <a:rPr lang="pt-BR" dirty="0" err="1"/>
              <a:t>void</a:t>
            </a:r>
            <a:r>
              <a:rPr lang="pt-BR" dirty="0"/>
              <a:t> </a:t>
            </a:r>
            <a:r>
              <a:rPr lang="pt-BR" dirty="0" err="1"/>
              <a:t>mainImage</a:t>
            </a:r>
            <a:r>
              <a:rPr lang="pt-BR" dirty="0"/>
              <a:t>( out vec4 </a:t>
            </a:r>
            <a:r>
              <a:rPr lang="pt-BR" dirty="0" err="1"/>
              <a:t>fragColor</a:t>
            </a:r>
            <a:r>
              <a:rPr lang="pt-BR" dirty="0"/>
              <a:t>, in vec2 </a:t>
            </a:r>
            <a:r>
              <a:rPr lang="pt-BR" dirty="0" err="1"/>
              <a:t>fragCoord</a:t>
            </a:r>
            <a:r>
              <a:rPr lang="pt-BR" dirty="0"/>
              <a:t> ) {</a:t>
            </a:r>
          </a:p>
          <a:p>
            <a:r>
              <a:rPr lang="pt-BR" dirty="0"/>
              <a:t>  vec2 </a:t>
            </a:r>
            <a:r>
              <a:rPr lang="pt-BR" dirty="0" err="1"/>
              <a:t>uv</a:t>
            </a:r>
            <a:r>
              <a:rPr lang="pt-BR" dirty="0"/>
              <a:t> = (fragCoord-.5*</a:t>
            </a:r>
            <a:r>
              <a:rPr lang="pt-BR" dirty="0" err="1"/>
              <a:t>iResolution.xy</a:t>
            </a:r>
            <a:r>
              <a:rPr lang="pt-BR" dirty="0"/>
              <a:t>)/</a:t>
            </a:r>
            <a:r>
              <a:rPr lang="pt-BR" dirty="0" err="1"/>
              <a:t>iResolution.y</a:t>
            </a:r>
            <a:r>
              <a:rPr lang="pt-BR" dirty="0"/>
              <a:t>;</a:t>
            </a:r>
          </a:p>
          <a:p>
            <a:r>
              <a:rPr lang="pt-BR" dirty="0"/>
              <a:t>  vec3 </a:t>
            </a:r>
            <a:r>
              <a:rPr lang="pt-BR" dirty="0" err="1"/>
              <a:t>col</a:t>
            </a:r>
            <a:r>
              <a:rPr lang="pt-BR" dirty="0"/>
              <a:t> = vec3(0);</a:t>
            </a:r>
          </a:p>
          <a:p>
            <a:r>
              <a:rPr lang="pt-BR" dirty="0"/>
              <a:t>  vec3 </a:t>
            </a:r>
            <a:r>
              <a:rPr lang="pt-BR" dirty="0" err="1"/>
              <a:t>ro</a:t>
            </a:r>
            <a:r>
              <a:rPr lang="pt-BR" dirty="0"/>
              <a:t> = vec3(0, 0, 5);</a:t>
            </a:r>
          </a:p>
          <a:p>
            <a:r>
              <a:rPr lang="pt-BR" dirty="0"/>
              <a:t>  vec3 rd = normalize(vec3(</a:t>
            </a:r>
            <a:r>
              <a:rPr lang="pt-BR" dirty="0" err="1"/>
              <a:t>uv</a:t>
            </a:r>
            <a:r>
              <a:rPr lang="pt-BR" dirty="0"/>
              <a:t>, -1));</a:t>
            </a:r>
          </a:p>
          <a:p>
            <a:r>
              <a:rPr lang="pt-BR" dirty="0"/>
              <a:t>  vec4 </a:t>
            </a:r>
            <a:r>
              <a:rPr lang="pt-BR" dirty="0" err="1"/>
              <a:t>co</a:t>
            </a:r>
            <a:r>
              <a:rPr lang="pt-BR" dirty="0"/>
              <a:t> = </a:t>
            </a:r>
            <a:r>
              <a:rPr lang="pt-BR" dirty="0" err="1"/>
              <a:t>rayMarch</a:t>
            </a:r>
            <a:r>
              <a:rPr lang="pt-BR" dirty="0"/>
              <a:t>(</a:t>
            </a:r>
            <a:r>
              <a:rPr lang="pt-BR" dirty="0" err="1"/>
              <a:t>ro</a:t>
            </a:r>
            <a:r>
              <a:rPr lang="pt-BR" dirty="0"/>
              <a:t>, rd, 0.01, 100.0);</a:t>
            </a:r>
          </a:p>
          <a:p>
            <a:endParaRPr lang="pt-BR" dirty="0"/>
          </a:p>
          <a:p>
            <a:r>
              <a:rPr lang="pt-BR" dirty="0"/>
              <a:t>  </a:t>
            </a:r>
            <a:r>
              <a:rPr lang="pt-BR" dirty="0" err="1"/>
              <a:t>if</a:t>
            </a:r>
            <a:r>
              <a:rPr lang="pt-BR" dirty="0"/>
              <a:t> (</a:t>
            </a:r>
            <a:r>
              <a:rPr lang="pt-BR" dirty="0" err="1"/>
              <a:t>co.a</a:t>
            </a:r>
            <a:r>
              <a:rPr lang="pt-BR" dirty="0"/>
              <a:t> &gt; 100.0) </a:t>
            </a:r>
            <a:r>
              <a:rPr lang="pt-BR" dirty="0" err="1"/>
              <a:t>col</a:t>
            </a:r>
            <a:r>
              <a:rPr lang="pt-BR" dirty="0"/>
              <a:t> = vec3(0.6);</a:t>
            </a:r>
          </a:p>
          <a:p>
            <a:r>
              <a:rPr lang="pt-BR" dirty="0"/>
              <a:t>  </a:t>
            </a:r>
            <a:r>
              <a:rPr lang="pt-BR" dirty="0" err="1"/>
              <a:t>else</a:t>
            </a:r>
            <a:r>
              <a:rPr lang="pt-BR" dirty="0"/>
              <a:t> {</a:t>
            </a:r>
          </a:p>
          <a:p>
            <a:r>
              <a:rPr lang="pt-BR" dirty="0"/>
              <a:t>    vec3 </a:t>
            </a:r>
            <a:r>
              <a:rPr lang="pt-BR" dirty="0" err="1"/>
              <a:t>p</a:t>
            </a:r>
            <a:r>
              <a:rPr lang="pt-BR" dirty="0"/>
              <a:t> = </a:t>
            </a:r>
            <a:r>
              <a:rPr lang="pt-BR" dirty="0" err="1"/>
              <a:t>ro</a:t>
            </a:r>
            <a:r>
              <a:rPr lang="pt-BR" dirty="0"/>
              <a:t> + rd * </a:t>
            </a:r>
            <a:r>
              <a:rPr lang="pt-BR" dirty="0" err="1"/>
              <a:t>co.a</a:t>
            </a:r>
            <a:r>
              <a:rPr lang="pt-BR" dirty="0"/>
              <a:t>;</a:t>
            </a:r>
          </a:p>
          <a:p>
            <a:r>
              <a:rPr lang="pt-BR" dirty="0"/>
              <a:t>    vec3 normal = </a:t>
            </a:r>
            <a:r>
              <a:rPr lang="pt-BR" dirty="0" err="1"/>
              <a:t>calcNormal</a:t>
            </a:r>
            <a:r>
              <a:rPr lang="pt-BR" dirty="0"/>
              <a:t>(</a:t>
            </a:r>
            <a:r>
              <a:rPr lang="pt-BR" dirty="0" err="1"/>
              <a:t>p</a:t>
            </a:r>
            <a:r>
              <a:rPr lang="pt-BR" dirty="0"/>
              <a:t>);</a:t>
            </a:r>
          </a:p>
          <a:p>
            <a:r>
              <a:rPr lang="pt-BR" dirty="0"/>
              <a:t>    vec3 </a:t>
            </a:r>
            <a:r>
              <a:rPr lang="pt-BR" dirty="0" err="1"/>
              <a:t>lightPos</a:t>
            </a:r>
            <a:r>
              <a:rPr lang="pt-BR" dirty="0"/>
              <a:t> = vec3(-2, 2, 4);</a:t>
            </a:r>
          </a:p>
          <a:p>
            <a:r>
              <a:rPr lang="pt-BR" dirty="0"/>
              <a:t>    vec3 </a:t>
            </a:r>
            <a:r>
              <a:rPr lang="pt-BR" dirty="0" err="1"/>
              <a:t>lightDir</a:t>
            </a:r>
            <a:r>
              <a:rPr lang="pt-BR" dirty="0"/>
              <a:t> = normalize(</a:t>
            </a:r>
            <a:r>
              <a:rPr lang="pt-BR" dirty="0" err="1"/>
              <a:t>lightPos</a:t>
            </a:r>
            <a:r>
              <a:rPr lang="pt-BR" dirty="0"/>
              <a:t> - </a:t>
            </a:r>
            <a:r>
              <a:rPr lang="pt-BR" dirty="0" err="1"/>
              <a:t>p</a:t>
            </a:r>
            <a:r>
              <a:rPr lang="pt-BR" dirty="0"/>
              <a:t>);</a:t>
            </a:r>
          </a:p>
          <a:p>
            <a:r>
              <a:rPr lang="pt-BR" dirty="0"/>
              <a:t>    </a:t>
            </a:r>
            <a:r>
              <a:rPr lang="pt-BR" dirty="0" err="1"/>
              <a:t>float</a:t>
            </a:r>
            <a:r>
              <a:rPr lang="pt-BR" dirty="0"/>
              <a:t> </a:t>
            </a:r>
            <a:r>
              <a:rPr lang="pt-BR" dirty="0" err="1"/>
              <a:t>ambient</a:t>
            </a:r>
            <a:r>
              <a:rPr lang="pt-BR" dirty="0"/>
              <a:t> = 0.2;</a:t>
            </a:r>
          </a:p>
          <a:p>
            <a:r>
              <a:rPr lang="pt-BR" dirty="0"/>
              <a:t>    </a:t>
            </a:r>
            <a:r>
              <a:rPr lang="pt-BR" dirty="0" err="1"/>
              <a:t>float</a:t>
            </a:r>
            <a:r>
              <a:rPr lang="pt-BR" dirty="0"/>
              <a:t> </a:t>
            </a:r>
            <a:r>
              <a:rPr lang="pt-BR" dirty="0" err="1"/>
              <a:t>difuse</a:t>
            </a:r>
            <a:r>
              <a:rPr lang="pt-BR" dirty="0"/>
              <a:t> = </a:t>
            </a:r>
            <a:r>
              <a:rPr lang="pt-BR" dirty="0" err="1"/>
              <a:t>clamp</a:t>
            </a:r>
            <a:r>
              <a:rPr lang="pt-BR" dirty="0"/>
              <a:t>(</a:t>
            </a:r>
            <a:r>
              <a:rPr lang="pt-BR" dirty="0" err="1"/>
              <a:t>dot</a:t>
            </a:r>
            <a:r>
              <a:rPr lang="pt-BR" dirty="0"/>
              <a:t>(normal, </a:t>
            </a:r>
            <a:r>
              <a:rPr lang="pt-BR" dirty="0" err="1"/>
              <a:t>lightDir</a:t>
            </a:r>
            <a:r>
              <a:rPr lang="pt-BR" dirty="0"/>
              <a:t>),ambient,1.);</a:t>
            </a:r>
          </a:p>
          <a:p>
            <a:r>
              <a:rPr lang="pt-BR" dirty="0"/>
              <a:t>    </a:t>
            </a:r>
            <a:r>
              <a:rPr lang="pt-BR" dirty="0" err="1"/>
              <a:t>col</a:t>
            </a:r>
            <a:r>
              <a:rPr lang="pt-BR" dirty="0"/>
              <a:t> = </a:t>
            </a:r>
            <a:r>
              <a:rPr lang="pt-BR" dirty="0" err="1"/>
              <a:t>difuse</a:t>
            </a:r>
            <a:r>
              <a:rPr lang="pt-BR" dirty="0"/>
              <a:t> * </a:t>
            </a:r>
            <a:r>
              <a:rPr lang="pt-BR" dirty="0" err="1"/>
              <a:t>co.rgb</a:t>
            </a:r>
            <a:r>
              <a:rPr lang="pt-BR" dirty="0"/>
              <a:t>;</a:t>
            </a:r>
          </a:p>
          <a:p>
            <a:r>
              <a:rPr lang="pt-BR" dirty="0"/>
              <a:t>  }</a:t>
            </a:r>
          </a:p>
          <a:p>
            <a:endParaRPr lang="pt-BR" dirty="0"/>
          </a:p>
          <a:p>
            <a:r>
              <a:rPr lang="pt-BR" dirty="0"/>
              <a:t>  </a:t>
            </a:r>
            <a:r>
              <a:rPr lang="pt-BR" dirty="0" err="1"/>
              <a:t>fragColor</a:t>
            </a:r>
            <a:r>
              <a:rPr lang="pt-BR" dirty="0"/>
              <a:t> = vec4(</a:t>
            </a:r>
            <a:r>
              <a:rPr lang="pt-BR" dirty="0" err="1"/>
              <a:t>col</a:t>
            </a:r>
            <a:r>
              <a:rPr lang="pt-BR" dirty="0"/>
              <a:t>, 1.0);</a:t>
            </a:r>
          </a:p>
          <a:p>
            <a:r>
              <a:rPr lang="pt-BR" dirty="0"/>
              <a:t>}</a:t>
            </a:r>
          </a:p>
          <a:p>
            <a:endParaRPr lang="pt-B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10</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92860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F7B77-EC33-00DD-F7F8-E3139C353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31A3C0-AB38-799C-D97F-8FC4A1653C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A21F30-0135-66C6-AB79-45DB65C7F81D}"/>
              </a:ext>
            </a:extLst>
          </p:cNvPr>
          <p:cNvSpPr>
            <a:spLocks noGrp="1"/>
          </p:cNvSpPr>
          <p:nvPr>
            <p:ph type="body" idx="1"/>
          </p:nvPr>
        </p:nvSpPr>
        <p:spPr/>
        <p:txBody>
          <a:bodyPr/>
          <a:lstStyle/>
          <a:p>
            <a:r>
              <a:rPr lang="pt-BR" dirty="0" err="1"/>
              <a:t>float</a:t>
            </a:r>
            <a:r>
              <a:rPr lang="pt-BR" dirty="0"/>
              <a:t> </a:t>
            </a:r>
            <a:r>
              <a:rPr lang="pt-BR" dirty="0" err="1"/>
              <a:t>sdSphere</a:t>
            </a:r>
            <a:r>
              <a:rPr lang="pt-BR" dirty="0"/>
              <a:t>(vec3 </a:t>
            </a:r>
            <a:r>
              <a:rPr lang="pt-BR" dirty="0" err="1"/>
              <a:t>p</a:t>
            </a:r>
            <a:r>
              <a:rPr lang="pt-BR" dirty="0"/>
              <a:t>, </a:t>
            </a:r>
            <a:r>
              <a:rPr lang="pt-BR" dirty="0" err="1"/>
              <a:t>float</a:t>
            </a:r>
            <a:r>
              <a:rPr lang="pt-BR" dirty="0"/>
              <a:t> </a:t>
            </a:r>
            <a:r>
              <a:rPr lang="pt-BR" dirty="0" err="1"/>
              <a:t>r</a:t>
            </a:r>
            <a:r>
              <a:rPr lang="pt-BR" dirty="0"/>
              <a:t> ) {</a:t>
            </a:r>
          </a:p>
          <a:p>
            <a:r>
              <a:rPr lang="pt-BR" dirty="0"/>
              <a:t>  </a:t>
            </a:r>
            <a:r>
              <a:rPr lang="pt-BR" dirty="0" err="1"/>
              <a:t>return</a:t>
            </a:r>
            <a:r>
              <a:rPr lang="pt-BR" dirty="0"/>
              <a:t> </a:t>
            </a:r>
            <a:r>
              <a:rPr lang="pt-BR" dirty="0" err="1"/>
              <a:t>length</a:t>
            </a:r>
            <a:r>
              <a:rPr lang="pt-BR" dirty="0"/>
              <a:t>(</a:t>
            </a:r>
            <a:r>
              <a:rPr lang="pt-BR" dirty="0" err="1"/>
              <a:t>p</a:t>
            </a:r>
            <a:r>
              <a:rPr lang="pt-BR" dirty="0"/>
              <a:t>) - </a:t>
            </a:r>
            <a:r>
              <a:rPr lang="pt-BR" dirty="0" err="1"/>
              <a:t>r</a:t>
            </a:r>
            <a:r>
              <a:rPr lang="pt-BR" dirty="0"/>
              <a:t>;</a:t>
            </a:r>
          </a:p>
          <a:p>
            <a:r>
              <a:rPr lang="pt-BR" dirty="0"/>
              <a:t>}</a:t>
            </a:r>
          </a:p>
          <a:p>
            <a:endParaRPr lang="pt-BR" dirty="0"/>
          </a:p>
          <a:p>
            <a:r>
              <a:rPr lang="pt-BR" dirty="0" err="1"/>
              <a:t>float</a:t>
            </a:r>
            <a:r>
              <a:rPr lang="pt-BR" dirty="0"/>
              <a:t> </a:t>
            </a:r>
            <a:r>
              <a:rPr lang="pt-BR" dirty="0" err="1"/>
              <a:t>sdOctahedron</a:t>
            </a:r>
            <a:r>
              <a:rPr lang="pt-BR" dirty="0"/>
              <a:t>( vec3 </a:t>
            </a:r>
            <a:r>
              <a:rPr lang="pt-BR" dirty="0" err="1"/>
              <a:t>p</a:t>
            </a:r>
            <a:r>
              <a:rPr lang="pt-BR" dirty="0"/>
              <a:t>, </a:t>
            </a:r>
            <a:r>
              <a:rPr lang="pt-BR" dirty="0" err="1"/>
              <a:t>float</a:t>
            </a:r>
            <a:r>
              <a:rPr lang="pt-BR" dirty="0"/>
              <a:t> </a:t>
            </a:r>
            <a:r>
              <a:rPr lang="pt-BR" dirty="0" err="1"/>
              <a:t>s</a:t>
            </a:r>
            <a:r>
              <a:rPr lang="pt-BR" dirty="0"/>
              <a:t>){</a:t>
            </a:r>
          </a:p>
          <a:p>
            <a:r>
              <a:rPr lang="pt-BR" dirty="0"/>
              <a:t>  </a:t>
            </a:r>
            <a:r>
              <a:rPr lang="pt-BR" dirty="0" err="1"/>
              <a:t>p</a:t>
            </a:r>
            <a:r>
              <a:rPr lang="pt-BR" dirty="0"/>
              <a:t> = </a:t>
            </a:r>
            <a:r>
              <a:rPr lang="pt-BR" dirty="0" err="1"/>
              <a:t>abs</a:t>
            </a:r>
            <a:r>
              <a:rPr lang="pt-BR" dirty="0"/>
              <a:t>(</a:t>
            </a:r>
            <a:r>
              <a:rPr lang="pt-BR" dirty="0" err="1"/>
              <a:t>p</a:t>
            </a:r>
            <a:r>
              <a:rPr lang="pt-BR" dirty="0"/>
              <a:t>);</a:t>
            </a:r>
          </a:p>
          <a:p>
            <a:r>
              <a:rPr lang="pt-BR" dirty="0"/>
              <a:t>  </a:t>
            </a:r>
            <a:r>
              <a:rPr lang="pt-BR" dirty="0" err="1"/>
              <a:t>return</a:t>
            </a:r>
            <a:r>
              <a:rPr lang="pt-BR" dirty="0"/>
              <a:t> (</a:t>
            </a:r>
            <a:r>
              <a:rPr lang="pt-BR" dirty="0" err="1"/>
              <a:t>p.x+p.y+p.z-s</a:t>
            </a:r>
            <a:r>
              <a:rPr lang="pt-BR" dirty="0"/>
              <a:t>)*0.57735027;</a:t>
            </a:r>
          </a:p>
          <a:p>
            <a:r>
              <a:rPr lang="pt-BR" dirty="0"/>
              <a:t>}</a:t>
            </a:r>
          </a:p>
          <a:p>
            <a:endParaRPr lang="pt-BR" dirty="0"/>
          </a:p>
          <a:p>
            <a:r>
              <a:rPr lang="pt-BR" dirty="0"/>
              <a:t>vec4 </a:t>
            </a:r>
            <a:r>
              <a:rPr lang="pt-BR" dirty="0" err="1"/>
              <a:t>minWithColor</a:t>
            </a:r>
            <a:r>
              <a:rPr lang="pt-BR" dirty="0"/>
              <a:t>(vec4 obj1, vec4 obj2) {</a:t>
            </a:r>
          </a:p>
          <a:p>
            <a:r>
              <a:rPr lang="pt-BR" dirty="0"/>
              <a:t>  </a:t>
            </a:r>
            <a:r>
              <a:rPr lang="pt-BR" dirty="0" err="1"/>
              <a:t>if</a:t>
            </a:r>
            <a:r>
              <a:rPr lang="pt-BR" dirty="0"/>
              <a:t> (obj2.a &lt;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maxWithColor</a:t>
            </a:r>
            <a:r>
              <a:rPr lang="pt-BR" dirty="0"/>
              <a:t>(vec4 obj1, vec4 obj2) {</a:t>
            </a:r>
          </a:p>
          <a:p>
            <a:r>
              <a:rPr lang="pt-BR" dirty="0"/>
              <a:t>  </a:t>
            </a:r>
            <a:r>
              <a:rPr lang="pt-BR" dirty="0" err="1"/>
              <a:t>if</a:t>
            </a:r>
            <a:r>
              <a:rPr lang="pt-BR" dirty="0"/>
              <a:t> (obj2.a &gt;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sdScene</a:t>
            </a:r>
            <a:r>
              <a:rPr lang="pt-BR" dirty="0"/>
              <a:t>(vec3 </a:t>
            </a:r>
            <a:r>
              <a:rPr lang="pt-BR" dirty="0" err="1"/>
              <a:t>p</a:t>
            </a:r>
            <a:r>
              <a:rPr lang="pt-BR" dirty="0"/>
              <a:t>) {</a:t>
            </a:r>
          </a:p>
          <a:p>
            <a:r>
              <a:rPr lang="pt-BR" dirty="0"/>
              <a:t>  vec4 </a:t>
            </a:r>
            <a:r>
              <a:rPr lang="pt-BR" dirty="0" err="1"/>
              <a:t>sphere</a:t>
            </a:r>
            <a:r>
              <a:rPr lang="pt-BR" dirty="0"/>
              <a:t> = vec4(vec3(0.1, 0.9, 0.3), </a:t>
            </a:r>
            <a:r>
              <a:rPr lang="pt-BR" dirty="0" err="1"/>
              <a:t>sdSphere</a:t>
            </a:r>
            <a:r>
              <a:rPr lang="pt-BR" dirty="0"/>
              <a:t>(</a:t>
            </a:r>
            <a:r>
              <a:rPr lang="pt-BR" dirty="0" err="1"/>
              <a:t>p</a:t>
            </a:r>
            <a:r>
              <a:rPr lang="pt-BR" dirty="0"/>
              <a:t> - vec3(0, 0, -2), 2.0));</a:t>
            </a:r>
          </a:p>
          <a:p>
            <a:r>
              <a:rPr lang="pt-BR" dirty="0"/>
              <a:t>  vec4 </a:t>
            </a:r>
            <a:r>
              <a:rPr lang="pt-BR" dirty="0" err="1"/>
              <a:t>octahedron</a:t>
            </a:r>
            <a:r>
              <a:rPr lang="pt-BR" dirty="0"/>
              <a:t> = vec4(vec3(0.1, 0.3, 0.9), </a:t>
            </a:r>
            <a:r>
              <a:rPr lang="pt-BR" dirty="0" err="1"/>
              <a:t>sdOctahedron</a:t>
            </a:r>
            <a:r>
              <a:rPr lang="pt-BR" dirty="0"/>
              <a:t>(</a:t>
            </a:r>
            <a:r>
              <a:rPr lang="pt-BR" dirty="0" err="1"/>
              <a:t>p</a:t>
            </a:r>
            <a:r>
              <a:rPr lang="pt-BR" dirty="0"/>
              <a:t> - vec3(0, 0, -2), 2.5));</a:t>
            </a:r>
          </a:p>
          <a:p>
            <a:r>
              <a:rPr lang="pt-BR" dirty="0"/>
              <a:t>  vec4 </a:t>
            </a:r>
            <a:r>
              <a:rPr lang="pt-BR" dirty="0" err="1"/>
              <a:t>co</a:t>
            </a:r>
            <a:r>
              <a:rPr lang="pt-BR" dirty="0"/>
              <a:t> = </a:t>
            </a:r>
            <a:r>
              <a:rPr lang="pt-BR" dirty="0" err="1"/>
              <a:t>maxWithColor</a:t>
            </a:r>
            <a:r>
              <a:rPr lang="pt-BR" dirty="0"/>
              <a:t>(</a:t>
            </a:r>
            <a:r>
              <a:rPr lang="pt-BR" dirty="0" err="1"/>
              <a:t>sphere</a:t>
            </a:r>
            <a:r>
              <a:rPr lang="pt-BR" dirty="0"/>
              <a:t>, </a:t>
            </a:r>
            <a:r>
              <a:rPr lang="pt-BR" dirty="0" err="1"/>
              <a:t>octahedron</a:t>
            </a:r>
            <a:r>
              <a:rPr lang="en-US" sz="1200" b="1" noProof="1">
                <a:solidFill>
                  <a:srgbClr val="DADADA"/>
                </a:solidFill>
                <a:effectLst/>
                <a:latin typeface="Courier New" panose="02070309020205020404" pitchFamily="49" charset="0"/>
                <a:cs typeface="Courier New" panose="02070309020205020404" pitchFamily="49" charset="0"/>
              </a:rPr>
              <a:t>*</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1,-1</a:t>
            </a:r>
            <a:r>
              <a:rPr lang="en-US" sz="1200" b="1" noProof="1">
                <a:solidFill>
                  <a:srgbClr val="B4B4B4"/>
                </a:solidFill>
                <a:effectLst/>
                <a:latin typeface="Courier New" panose="02070309020205020404" pitchFamily="49" charset="0"/>
                <a:cs typeface="Courier New" panose="02070309020205020404" pitchFamily="49" charset="0"/>
              </a:rPr>
              <a:t>)</a:t>
            </a:r>
            <a:r>
              <a:rPr lang="pt-BR" dirty="0"/>
              <a:t>);</a:t>
            </a:r>
          </a:p>
          <a:p>
            <a:r>
              <a:rPr lang="pt-BR" dirty="0"/>
              <a:t>  </a:t>
            </a:r>
            <a:r>
              <a:rPr lang="pt-BR" dirty="0" err="1"/>
              <a:t>return</a:t>
            </a:r>
            <a:r>
              <a:rPr lang="pt-BR" dirty="0"/>
              <a:t> </a:t>
            </a:r>
            <a:r>
              <a:rPr lang="pt-BR" dirty="0" err="1"/>
              <a:t>co</a:t>
            </a:r>
            <a:r>
              <a:rPr lang="pt-BR" dirty="0"/>
              <a:t>;</a:t>
            </a:r>
          </a:p>
          <a:p>
            <a:r>
              <a:rPr lang="pt-BR" dirty="0"/>
              <a:t>}</a:t>
            </a:r>
          </a:p>
          <a:p>
            <a:endParaRPr lang="pt-BR" dirty="0"/>
          </a:p>
          <a:p>
            <a:r>
              <a:rPr lang="pt-BR" dirty="0"/>
              <a:t>vec4 </a:t>
            </a:r>
            <a:r>
              <a:rPr lang="pt-BR" dirty="0" err="1"/>
              <a:t>rayMarch</a:t>
            </a:r>
            <a:r>
              <a:rPr lang="pt-BR" dirty="0"/>
              <a:t>(vec3 </a:t>
            </a:r>
            <a:r>
              <a:rPr lang="pt-BR" dirty="0" err="1"/>
              <a:t>ro</a:t>
            </a:r>
            <a:r>
              <a:rPr lang="pt-BR" dirty="0"/>
              <a:t>, vec3 rd, </a:t>
            </a:r>
            <a:r>
              <a:rPr lang="pt-BR" dirty="0" err="1"/>
              <a:t>float</a:t>
            </a:r>
            <a:r>
              <a:rPr lang="pt-BR" dirty="0"/>
              <a:t> start, </a:t>
            </a:r>
            <a:r>
              <a:rPr lang="pt-BR" dirty="0" err="1"/>
              <a:t>float</a:t>
            </a:r>
            <a:r>
              <a:rPr lang="pt-BR" dirty="0"/>
              <a:t> </a:t>
            </a:r>
            <a:r>
              <a:rPr lang="pt-BR" dirty="0" err="1"/>
              <a:t>end</a:t>
            </a:r>
            <a:r>
              <a:rPr lang="pt-BR" dirty="0"/>
              <a:t>) {</a:t>
            </a:r>
          </a:p>
          <a:p>
            <a:r>
              <a:rPr lang="pt-BR" dirty="0"/>
              <a:t>  </a:t>
            </a:r>
            <a:r>
              <a:rPr lang="pt-BR" dirty="0" err="1"/>
              <a:t>float</a:t>
            </a:r>
            <a:r>
              <a:rPr lang="pt-BR" dirty="0"/>
              <a:t> </a:t>
            </a:r>
            <a:r>
              <a:rPr lang="pt-BR" dirty="0" err="1"/>
              <a:t>depth</a:t>
            </a:r>
            <a:r>
              <a:rPr lang="pt-BR" dirty="0"/>
              <a:t> = start;</a:t>
            </a:r>
          </a:p>
          <a:p>
            <a:r>
              <a:rPr lang="pt-BR" dirty="0"/>
              <a:t>  vec4 </a:t>
            </a:r>
            <a:r>
              <a:rPr lang="pt-BR" dirty="0" err="1"/>
              <a:t>co</a:t>
            </a:r>
            <a:r>
              <a:rPr lang="pt-BR" dirty="0"/>
              <a:t>;</a:t>
            </a:r>
          </a:p>
          <a:p>
            <a:r>
              <a:rPr lang="pt-BR" dirty="0"/>
              <a:t>  for (</a:t>
            </a:r>
            <a:r>
              <a:rPr lang="pt-BR" dirty="0" err="1"/>
              <a:t>int</a:t>
            </a:r>
            <a:r>
              <a:rPr lang="pt-BR" dirty="0"/>
              <a:t> </a:t>
            </a:r>
            <a:r>
              <a:rPr lang="pt-BR" dirty="0" err="1"/>
              <a:t>i</a:t>
            </a:r>
            <a:r>
              <a:rPr lang="pt-BR" dirty="0"/>
              <a:t> = 0; </a:t>
            </a:r>
            <a:r>
              <a:rPr lang="pt-BR" dirty="0" err="1"/>
              <a:t>i</a:t>
            </a:r>
            <a:r>
              <a:rPr lang="pt-BR" dirty="0"/>
              <a:t> &lt; 255; </a:t>
            </a:r>
            <a:r>
              <a:rPr lang="pt-BR" dirty="0" err="1"/>
              <a:t>i</a:t>
            </a:r>
            <a:r>
              <a:rPr lang="pt-BR" dirty="0"/>
              <a:t>++) {</a:t>
            </a:r>
          </a:p>
          <a:p>
            <a:r>
              <a:rPr lang="pt-BR" dirty="0"/>
              <a:t>    vec3 </a:t>
            </a:r>
            <a:r>
              <a:rPr lang="pt-BR" dirty="0" err="1"/>
              <a:t>p</a:t>
            </a:r>
            <a:r>
              <a:rPr lang="pt-BR" dirty="0"/>
              <a:t> = </a:t>
            </a:r>
            <a:r>
              <a:rPr lang="pt-BR" dirty="0" err="1"/>
              <a:t>ro</a:t>
            </a:r>
            <a:r>
              <a:rPr lang="pt-BR" dirty="0"/>
              <a:t> + </a:t>
            </a:r>
            <a:r>
              <a:rPr lang="pt-BR" dirty="0" err="1"/>
              <a:t>depth</a:t>
            </a:r>
            <a:r>
              <a:rPr lang="pt-BR" dirty="0"/>
              <a:t> * rd;</a:t>
            </a:r>
          </a:p>
          <a:p>
            <a:r>
              <a:rPr lang="pt-BR" dirty="0"/>
              <a:t>    </a:t>
            </a:r>
            <a:r>
              <a:rPr lang="pt-BR" dirty="0" err="1"/>
              <a:t>co</a:t>
            </a:r>
            <a:r>
              <a:rPr lang="pt-BR" dirty="0"/>
              <a:t> = </a:t>
            </a:r>
            <a:r>
              <a:rPr lang="pt-BR" dirty="0" err="1"/>
              <a:t>sdScene</a:t>
            </a:r>
            <a:r>
              <a:rPr lang="pt-BR" dirty="0"/>
              <a:t>(</a:t>
            </a:r>
            <a:r>
              <a:rPr lang="pt-BR" dirty="0" err="1"/>
              <a:t>p</a:t>
            </a:r>
            <a:r>
              <a:rPr lang="pt-BR" dirty="0"/>
              <a:t>);</a:t>
            </a:r>
          </a:p>
          <a:p>
            <a:r>
              <a:rPr lang="pt-BR" dirty="0"/>
              <a:t>    </a:t>
            </a:r>
            <a:r>
              <a:rPr lang="pt-BR" dirty="0" err="1"/>
              <a:t>depth</a:t>
            </a:r>
            <a:r>
              <a:rPr lang="pt-BR" dirty="0"/>
              <a:t> += </a:t>
            </a:r>
            <a:r>
              <a:rPr lang="pt-BR" dirty="0" err="1"/>
              <a:t>co.a</a:t>
            </a:r>
            <a:r>
              <a:rPr lang="pt-BR" dirty="0"/>
              <a:t>;</a:t>
            </a:r>
          </a:p>
          <a:p>
            <a:r>
              <a:rPr lang="pt-BR" dirty="0"/>
              <a:t>    </a:t>
            </a:r>
            <a:r>
              <a:rPr lang="pt-BR" dirty="0" err="1"/>
              <a:t>if</a:t>
            </a:r>
            <a:r>
              <a:rPr lang="pt-BR" dirty="0"/>
              <a:t> (</a:t>
            </a:r>
            <a:r>
              <a:rPr lang="pt-BR" dirty="0" err="1"/>
              <a:t>co.a</a:t>
            </a:r>
            <a:r>
              <a:rPr lang="pt-BR" dirty="0"/>
              <a:t> &lt; 0.001 || </a:t>
            </a:r>
            <a:r>
              <a:rPr lang="pt-BR" dirty="0" err="1"/>
              <a:t>depth</a:t>
            </a:r>
            <a:r>
              <a:rPr lang="pt-BR" dirty="0"/>
              <a:t> &gt; </a:t>
            </a:r>
            <a:r>
              <a:rPr lang="pt-BR" dirty="0" err="1"/>
              <a:t>end</a:t>
            </a:r>
            <a:r>
              <a:rPr lang="pt-BR" dirty="0"/>
              <a:t>) break;</a:t>
            </a:r>
          </a:p>
          <a:p>
            <a:r>
              <a:rPr lang="pt-BR" dirty="0"/>
              <a:t>  }</a:t>
            </a:r>
          </a:p>
          <a:p>
            <a:r>
              <a:rPr lang="pt-BR" dirty="0"/>
              <a:t>  </a:t>
            </a:r>
            <a:r>
              <a:rPr lang="pt-BR" dirty="0" err="1"/>
              <a:t>return</a:t>
            </a:r>
            <a:r>
              <a:rPr lang="pt-BR" dirty="0"/>
              <a:t> vec4(</a:t>
            </a:r>
            <a:r>
              <a:rPr lang="pt-BR" dirty="0" err="1"/>
              <a:t>co.rgb</a:t>
            </a:r>
            <a:r>
              <a:rPr lang="pt-BR" dirty="0"/>
              <a:t>, </a:t>
            </a:r>
            <a:r>
              <a:rPr lang="pt-BR" dirty="0" err="1"/>
              <a:t>depth</a:t>
            </a:r>
            <a:r>
              <a:rPr lang="pt-BR" dirty="0"/>
              <a:t>);</a:t>
            </a:r>
          </a:p>
          <a:p>
            <a:r>
              <a:rPr lang="pt-BR" dirty="0"/>
              <a:t>}</a:t>
            </a:r>
          </a:p>
          <a:p>
            <a:endParaRPr lang="pt-BR" dirty="0"/>
          </a:p>
          <a:p>
            <a:r>
              <a:rPr lang="pt-BR" dirty="0"/>
              <a:t>vec3 </a:t>
            </a:r>
            <a:r>
              <a:rPr lang="pt-BR" dirty="0" err="1"/>
              <a:t>calcNormal</a:t>
            </a:r>
            <a:r>
              <a:rPr lang="pt-BR" dirty="0"/>
              <a:t>(vec3 </a:t>
            </a:r>
            <a:r>
              <a:rPr lang="pt-BR" dirty="0" err="1"/>
              <a:t>p</a:t>
            </a:r>
            <a:r>
              <a:rPr lang="pt-BR" dirty="0"/>
              <a:t>) {</a:t>
            </a:r>
          </a:p>
          <a:p>
            <a:r>
              <a:rPr lang="pt-BR" dirty="0"/>
              <a:t>  vec2 e = vec2(1.0, -1.0) * 0.0005; // </a:t>
            </a:r>
            <a:r>
              <a:rPr lang="pt-BR" dirty="0" err="1"/>
              <a:t>epsilon</a:t>
            </a:r>
            <a:endParaRPr lang="pt-BR" dirty="0"/>
          </a:p>
          <a:p>
            <a:r>
              <a:rPr lang="pt-BR" dirty="0"/>
              <a:t>  </a:t>
            </a:r>
            <a:r>
              <a:rPr lang="pt-BR" dirty="0" err="1"/>
              <a:t>return</a:t>
            </a:r>
            <a:r>
              <a:rPr lang="pt-BR" dirty="0"/>
              <a:t> normalize(</a:t>
            </a:r>
          </a:p>
          <a:p>
            <a:r>
              <a:rPr lang="pt-BR" dirty="0"/>
              <a:t>  </a:t>
            </a:r>
            <a:r>
              <a:rPr lang="pt-BR" dirty="0" err="1"/>
              <a:t>e.xyy</a:t>
            </a:r>
            <a:r>
              <a:rPr lang="pt-BR" dirty="0"/>
              <a:t> * </a:t>
            </a:r>
            <a:r>
              <a:rPr lang="pt-BR" dirty="0" err="1"/>
              <a:t>sdScene</a:t>
            </a:r>
            <a:r>
              <a:rPr lang="pt-BR" dirty="0"/>
              <a:t>(</a:t>
            </a:r>
            <a:r>
              <a:rPr lang="pt-BR" dirty="0" err="1"/>
              <a:t>p</a:t>
            </a:r>
            <a:r>
              <a:rPr lang="pt-BR" dirty="0"/>
              <a:t> + </a:t>
            </a:r>
            <a:r>
              <a:rPr lang="pt-BR" dirty="0" err="1"/>
              <a:t>e.xyy</a:t>
            </a:r>
            <a:r>
              <a:rPr lang="pt-BR" dirty="0"/>
              <a:t>).a + </a:t>
            </a:r>
          </a:p>
          <a:p>
            <a:r>
              <a:rPr lang="pt-BR" dirty="0"/>
              <a:t>  </a:t>
            </a:r>
            <a:r>
              <a:rPr lang="pt-BR" dirty="0" err="1"/>
              <a:t>e.yyx</a:t>
            </a:r>
            <a:r>
              <a:rPr lang="pt-BR" dirty="0"/>
              <a:t> * </a:t>
            </a:r>
            <a:r>
              <a:rPr lang="pt-BR" dirty="0" err="1"/>
              <a:t>sdScene</a:t>
            </a:r>
            <a:r>
              <a:rPr lang="pt-BR" dirty="0"/>
              <a:t>(</a:t>
            </a:r>
            <a:r>
              <a:rPr lang="pt-BR" dirty="0" err="1"/>
              <a:t>p</a:t>
            </a:r>
            <a:r>
              <a:rPr lang="pt-BR" dirty="0"/>
              <a:t> + </a:t>
            </a:r>
            <a:r>
              <a:rPr lang="pt-BR" dirty="0" err="1"/>
              <a:t>e.yyx</a:t>
            </a:r>
            <a:r>
              <a:rPr lang="pt-BR" dirty="0"/>
              <a:t>).a +</a:t>
            </a:r>
          </a:p>
          <a:p>
            <a:r>
              <a:rPr lang="pt-BR" dirty="0"/>
              <a:t>  </a:t>
            </a:r>
            <a:r>
              <a:rPr lang="pt-BR" dirty="0" err="1"/>
              <a:t>e.yxy</a:t>
            </a:r>
            <a:r>
              <a:rPr lang="pt-BR" dirty="0"/>
              <a:t> * </a:t>
            </a:r>
            <a:r>
              <a:rPr lang="pt-BR" dirty="0" err="1"/>
              <a:t>sdScene</a:t>
            </a:r>
            <a:r>
              <a:rPr lang="pt-BR" dirty="0"/>
              <a:t>(</a:t>
            </a:r>
            <a:r>
              <a:rPr lang="pt-BR" dirty="0" err="1"/>
              <a:t>p</a:t>
            </a:r>
            <a:r>
              <a:rPr lang="pt-BR" dirty="0"/>
              <a:t> + </a:t>
            </a:r>
            <a:r>
              <a:rPr lang="pt-BR" dirty="0" err="1"/>
              <a:t>e.yxy</a:t>
            </a:r>
            <a:r>
              <a:rPr lang="pt-BR" dirty="0"/>
              <a:t>).a + </a:t>
            </a:r>
          </a:p>
          <a:p>
            <a:r>
              <a:rPr lang="pt-BR" dirty="0"/>
              <a:t>  </a:t>
            </a:r>
            <a:r>
              <a:rPr lang="pt-BR" dirty="0" err="1"/>
              <a:t>e.xxx</a:t>
            </a:r>
            <a:r>
              <a:rPr lang="pt-BR" dirty="0"/>
              <a:t> * </a:t>
            </a:r>
            <a:r>
              <a:rPr lang="pt-BR" dirty="0" err="1"/>
              <a:t>sdScene</a:t>
            </a:r>
            <a:r>
              <a:rPr lang="pt-BR" dirty="0"/>
              <a:t>(</a:t>
            </a:r>
            <a:r>
              <a:rPr lang="pt-BR" dirty="0" err="1"/>
              <a:t>p</a:t>
            </a:r>
            <a:r>
              <a:rPr lang="pt-BR" dirty="0"/>
              <a:t> + </a:t>
            </a:r>
            <a:r>
              <a:rPr lang="pt-BR" dirty="0" err="1"/>
              <a:t>e.xxx</a:t>
            </a:r>
            <a:r>
              <a:rPr lang="pt-BR" dirty="0"/>
              <a:t>).a);</a:t>
            </a:r>
          </a:p>
          <a:p>
            <a:r>
              <a:rPr lang="pt-BR" dirty="0"/>
              <a:t>}</a:t>
            </a:r>
          </a:p>
          <a:p>
            <a:endParaRPr lang="pt-BR" dirty="0"/>
          </a:p>
          <a:p>
            <a:r>
              <a:rPr lang="pt-BR" dirty="0" err="1"/>
              <a:t>void</a:t>
            </a:r>
            <a:r>
              <a:rPr lang="pt-BR" dirty="0"/>
              <a:t> </a:t>
            </a:r>
            <a:r>
              <a:rPr lang="pt-BR" dirty="0" err="1"/>
              <a:t>mainImage</a:t>
            </a:r>
            <a:r>
              <a:rPr lang="pt-BR" dirty="0"/>
              <a:t>( out vec4 </a:t>
            </a:r>
            <a:r>
              <a:rPr lang="pt-BR" dirty="0" err="1"/>
              <a:t>fragColor</a:t>
            </a:r>
            <a:r>
              <a:rPr lang="pt-BR" dirty="0"/>
              <a:t>, in vec2 </a:t>
            </a:r>
            <a:r>
              <a:rPr lang="pt-BR" dirty="0" err="1"/>
              <a:t>fragCoord</a:t>
            </a:r>
            <a:r>
              <a:rPr lang="pt-BR" dirty="0"/>
              <a:t> ) {</a:t>
            </a:r>
          </a:p>
          <a:p>
            <a:r>
              <a:rPr lang="pt-BR" dirty="0"/>
              <a:t>  vec2 </a:t>
            </a:r>
            <a:r>
              <a:rPr lang="pt-BR" dirty="0" err="1"/>
              <a:t>uv</a:t>
            </a:r>
            <a:r>
              <a:rPr lang="pt-BR" dirty="0"/>
              <a:t> = (fragCoord-.5*</a:t>
            </a:r>
            <a:r>
              <a:rPr lang="pt-BR" dirty="0" err="1"/>
              <a:t>iResolution.xy</a:t>
            </a:r>
            <a:r>
              <a:rPr lang="pt-BR" dirty="0"/>
              <a:t>)/</a:t>
            </a:r>
            <a:r>
              <a:rPr lang="pt-BR" dirty="0" err="1"/>
              <a:t>iResolution.y</a:t>
            </a:r>
            <a:r>
              <a:rPr lang="pt-BR" dirty="0"/>
              <a:t>;</a:t>
            </a:r>
          </a:p>
          <a:p>
            <a:r>
              <a:rPr lang="pt-BR" dirty="0"/>
              <a:t>  vec3 </a:t>
            </a:r>
            <a:r>
              <a:rPr lang="pt-BR" dirty="0" err="1"/>
              <a:t>col</a:t>
            </a:r>
            <a:r>
              <a:rPr lang="pt-BR" dirty="0"/>
              <a:t> = vec3(0);</a:t>
            </a:r>
          </a:p>
          <a:p>
            <a:r>
              <a:rPr lang="pt-BR" dirty="0"/>
              <a:t>  vec3 </a:t>
            </a:r>
            <a:r>
              <a:rPr lang="pt-BR" dirty="0" err="1"/>
              <a:t>ro</a:t>
            </a:r>
            <a:r>
              <a:rPr lang="pt-BR" dirty="0"/>
              <a:t> = vec3(0, 0, 5);</a:t>
            </a:r>
          </a:p>
          <a:p>
            <a:r>
              <a:rPr lang="pt-BR" dirty="0"/>
              <a:t>  vec3 rd = normalize(vec3(</a:t>
            </a:r>
            <a:r>
              <a:rPr lang="pt-BR" dirty="0" err="1"/>
              <a:t>uv</a:t>
            </a:r>
            <a:r>
              <a:rPr lang="pt-BR" dirty="0"/>
              <a:t>, -1));</a:t>
            </a:r>
          </a:p>
          <a:p>
            <a:r>
              <a:rPr lang="pt-BR" dirty="0"/>
              <a:t>  vec4 </a:t>
            </a:r>
            <a:r>
              <a:rPr lang="pt-BR" dirty="0" err="1"/>
              <a:t>co</a:t>
            </a:r>
            <a:r>
              <a:rPr lang="pt-BR" dirty="0"/>
              <a:t> = </a:t>
            </a:r>
            <a:r>
              <a:rPr lang="pt-BR" dirty="0" err="1"/>
              <a:t>rayMarch</a:t>
            </a:r>
            <a:r>
              <a:rPr lang="pt-BR" dirty="0"/>
              <a:t>(</a:t>
            </a:r>
            <a:r>
              <a:rPr lang="pt-BR" dirty="0" err="1"/>
              <a:t>ro</a:t>
            </a:r>
            <a:r>
              <a:rPr lang="pt-BR" dirty="0"/>
              <a:t>, rd, 0.01, 100.0);</a:t>
            </a:r>
          </a:p>
          <a:p>
            <a:endParaRPr lang="pt-BR" dirty="0"/>
          </a:p>
          <a:p>
            <a:r>
              <a:rPr lang="pt-BR" dirty="0"/>
              <a:t>  </a:t>
            </a:r>
            <a:r>
              <a:rPr lang="pt-BR" dirty="0" err="1"/>
              <a:t>if</a:t>
            </a:r>
            <a:r>
              <a:rPr lang="pt-BR" dirty="0"/>
              <a:t> (</a:t>
            </a:r>
            <a:r>
              <a:rPr lang="pt-BR" dirty="0" err="1"/>
              <a:t>co.a</a:t>
            </a:r>
            <a:r>
              <a:rPr lang="pt-BR" dirty="0"/>
              <a:t> &gt; 100.0) </a:t>
            </a:r>
            <a:r>
              <a:rPr lang="pt-BR" dirty="0" err="1"/>
              <a:t>col</a:t>
            </a:r>
            <a:r>
              <a:rPr lang="pt-BR" dirty="0"/>
              <a:t> = vec3(0.6);</a:t>
            </a:r>
          </a:p>
          <a:p>
            <a:r>
              <a:rPr lang="pt-BR" dirty="0"/>
              <a:t>  </a:t>
            </a:r>
            <a:r>
              <a:rPr lang="pt-BR" dirty="0" err="1"/>
              <a:t>else</a:t>
            </a:r>
            <a:r>
              <a:rPr lang="pt-BR" dirty="0"/>
              <a:t> {</a:t>
            </a:r>
          </a:p>
          <a:p>
            <a:r>
              <a:rPr lang="pt-BR" dirty="0"/>
              <a:t>    vec3 </a:t>
            </a:r>
            <a:r>
              <a:rPr lang="pt-BR" dirty="0" err="1"/>
              <a:t>p</a:t>
            </a:r>
            <a:r>
              <a:rPr lang="pt-BR" dirty="0"/>
              <a:t> = </a:t>
            </a:r>
            <a:r>
              <a:rPr lang="pt-BR" dirty="0" err="1"/>
              <a:t>ro</a:t>
            </a:r>
            <a:r>
              <a:rPr lang="pt-BR" dirty="0"/>
              <a:t> + rd * </a:t>
            </a:r>
            <a:r>
              <a:rPr lang="pt-BR" dirty="0" err="1"/>
              <a:t>co.a</a:t>
            </a:r>
            <a:r>
              <a:rPr lang="pt-BR" dirty="0"/>
              <a:t>;</a:t>
            </a:r>
          </a:p>
          <a:p>
            <a:r>
              <a:rPr lang="pt-BR" dirty="0"/>
              <a:t>    vec3 normal = </a:t>
            </a:r>
            <a:r>
              <a:rPr lang="pt-BR" dirty="0" err="1"/>
              <a:t>calcNormal</a:t>
            </a:r>
            <a:r>
              <a:rPr lang="pt-BR" dirty="0"/>
              <a:t>(</a:t>
            </a:r>
            <a:r>
              <a:rPr lang="pt-BR" dirty="0" err="1"/>
              <a:t>p</a:t>
            </a:r>
            <a:r>
              <a:rPr lang="pt-BR" dirty="0"/>
              <a:t>);</a:t>
            </a:r>
          </a:p>
          <a:p>
            <a:r>
              <a:rPr lang="pt-BR" dirty="0"/>
              <a:t>    vec3 </a:t>
            </a:r>
            <a:r>
              <a:rPr lang="pt-BR" dirty="0" err="1"/>
              <a:t>lightPos</a:t>
            </a:r>
            <a:r>
              <a:rPr lang="pt-BR" dirty="0"/>
              <a:t> = vec3(-2, 2, 4);</a:t>
            </a:r>
          </a:p>
          <a:p>
            <a:r>
              <a:rPr lang="pt-BR" dirty="0"/>
              <a:t>    vec3 </a:t>
            </a:r>
            <a:r>
              <a:rPr lang="pt-BR" dirty="0" err="1"/>
              <a:t>lightDir</a:t>
            </a:r>
            <a:r>
              <a:rPr lang="pt-BR" dirty="0"/>
              <a:t> = normalize(</a:t>
            </a:r>
            <a:r>
              <a:rPr lang="pt-BR" dirty="0" err="1"/>
              <a:t>lightPos</a:t>
            </a:r>
            <a:r>
              <a:rPr lang="pt-BR" dirty="0"/>
              <a:t> - </a:t>
            </a:r>
            <a:r>
              <a:rPr lang="pt-BR" dirty="0" err="1"/>
              <a:t>p</a:t>
            </a:r>
            <a:r>
              <a:rPr lang="pt-BR" dirty="0"/>
              <a:t>);</a:t>
            </a:r>
          </a:p>
          <a:p>
            <a:r>
              <a:rPr lang="pt-BR" dirty="0"/>
              <a:t>    </a:t>
            </a:r>
            <a:r>
              <a:rPr lang="pt-BR" dirty="0" err="1"/>
              <a:t>float</a:t>
            </a:r>
            <a:r>
              <a:rPr lang="pt-BR" dirty="0"/>
              <a:t> </a:t>
            </a:r>
            <a:r>
              <a:rPr lang="pt-BR" dirty="0" err="1"/>
              <a:t>ambient</a:t>
            </a:r>
            <a:r>
              <a:rPr lang="pt-BR" dirty="0"/>
              <a:t> = 0.2;</a:t>
            </a:r>
          </a:p>
          <a:p>
            <a:r>
              <a:rPr lang="pt-BR" dirty="0"/>
              <a:t>    </a:t>
            </a:r>
            <a:r>
              <a:rPr lang="pt-BR" dirty="0" err="1"/>
              <a:t>float</a:t>
            </a:r>
            <a:r>
              <a:rPr lang="pt-BR" dirty="0"/>
              <a:t> </a:t>
            </a:r>
            <a:r>
              <a:rPr lang="pt-BR" dirty="0" err="1"/>
              <a:t>difuse</a:t>
            </a:r>
            <a:r>
              <a:rPr lang="pt-BR" dirty="0"/>
              <a:t> = </a:t>
            </a:r>
            <a:r>
              <a:rPr lang="pt-BR" dirty="0" err="1"/>
              <a:t>clamp</a:t>
            </a:r>
            <a:r>
              <a:rPr lang="pt-BR" dirty="0"/>
              <a:t>(</a:t>
            </a:r>
            <a:r>
              <a:rPr lang="pt-BR" dirty="0" err="1"/>
              <a:t>dot</a:t>
            </a:r>
            <a:r>
              <a:rPr lang="pt-BR" dirty="0"/>
              <a:t>(normal, </a:t>
            </a:r>
            <a:r>
              <a:rPr lang="pt-BR" dirty="0" err="1"/>
              <a:t>lightDir</a:t>
            </a:r>
            <a:r>
              <a:rPr lang="pt-BR" dirty="0"/>
              <a:t>),ambient,1.);</a:t>
            </a:r>
          </a:p>
          <a:p>
            <a:r>
              <a:rPr lang="pt-BR" dirty="0"/>
              <a:t>    </a:t>
            </a:r>
            <a:r>
              <a:rPr lang="pt-BR" dirty="0" err="1"/>
              <a:t>col</a:t>
            </a:r>
            <a:r>
              <a:rPr lang="pt-BR" dirty="0"/>
              <a:t> = </a:t>
            </a:r>
            <a:r>
              <a:rPr lang="pt-BR" dirty="0" err="1"/>
              <a:t>difuse</a:t>
            </a:r>
            <a:r>
              <a:rPr lang="pt-BR" dirty="0"/>
              <a:t> * </a:t>
            </a:r>
            <a:r>
              <a:rPr lang="pt-BR" dirty="0" err="1"/>
              <a:t>co.rgb</a:t>
            </a:r>
            <a:r>
              <a:rPr lang="pt-BR" dirty="0"/>
              <a:t>;</a:t>
            </a:r>
          </a:p>
          <a:p>
            <a:r>
              <a:rPr lang="pt-BR" dirty="0"/>
              <a:t>  }</a:t>
            </a:r>
          </a:p>
          <a:p>
            <a:endParaRPr lang="pt-BR" dirty="0"/>
          </a:p>
          <a:p>
            <a:r>
              <a:rPr lang="pt-BR" dirty="0"/>
              <a:t>  </a:t>
            </a:r>
            <a:r>
              <a:rPr lang="pt-BR" dirty="0" err="1"/>
              <a:t>fragColor</a:t>
            </a:r>
            <a:r>
              <a:rPr lang="pt-BR" dirty="0"/>
              <a:t> = vec4(</a:t>
            </a:r>
            <a:r>
              <a:rPr lang="pt-BR" dirty="0" err="1"/>
              <a:t>col</a:t>
            </a:r>
            <a:r>
              <a:rPr lang="pt-BR" dirty="0"/>
              <a:t>, 1.0);</a:t>
            </a:r>
          </a:p>
          <a:p>
            <a:r>
              <a:rPr lang="pt-BR" dirty="0"/>
              <a:t>}</a:t>
            </a:r>
          </a:p>
          <a:p>
            <a:endParaRPr lang="pt-BR" dirty="0"/>
          </a:p>
        </p:txBody>
      </p:sp>
      <p:sp>
        <p:nvSpPr>
          <p:cNvPr id="4" name="Slide Number Placeholder 3">
            <a:extLst>
              <a:ext uri="{FF2B5EF4-FFF2-40B4-BE49-F238E27FC236}">
                <a16:creationId xmlns:a16="http://schemas.microsoft.com/office/drawing/2014/main" id="{EA4525CF-2FE3-0D28-CC8A-786D49CECAF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12</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8600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 name="Google Shape;39;p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 name="Google Shape;73;p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vec4 </a:t>
            </a:r>
            <a:r>
              <a:rPr lang="pt-BR" dirty="0" err="1"/>
              <a:t>sdSphere</a:t>
            </a:r>
            <a:r>
              <a:rPr lang="pt-BR" dirty="0"/>
              <a:t>(vec3 </a:t>
            </a:r>
            <a:r>
              <a:rPr lang="pt-BR" dirty="0" err="1"/>
              <a:t>p</a:t>
            </a:r>
            <a:r>
              <a:rPr lang="pt-BR" dirty="0"/>
              <a:t>, </a:t>
            </a:r>
            <a:r>
              <a:rPr lang="pt-BR" dirty="0" err="1"/>
              <a:t>float</a:t>
            </a:r>
            <a:r>
              <a:rPr lang="pt-BR" dirty="0"/>
              <a:t> </a:t>
            </a:r>
            <a:r>
              <a:rPr lang="pt-BR" dirty="0" err="1"/>
              <a:t>r</a:t>
            </a:r>
            <a:r>
              <a:rPr lang="pt-BR" dirty="0"/>
              <a:t>, vec3 </a:t>
            </a:r>
            <a:r>
              <a:rPr lang="pt-BR" dirty="0" err="1"/>
              <a:t>col</a:t>
            </a:r>
            <a:r>
              <a:rPr lang="pt-BR" dirty="0"/>
              <a:t> ) {</a:t>
            </a:r>
          </a:p>
          <a:p>
            <a:r>
              <a:rPr lang="pt-BR" dirty="0"/>
              <a:t>  </a:t>
            </a:r>
            <a:r>
              <a:rPr lang="pt-BR" dirty="0" err="1"/>
              <a:t>float</a:t>
            </a:r>
            <a:r>
              <a:rPr lang="pt-BR" dirty="0"/>
              <a:t> </a:t>
            </a:r>
            <a:r>
              <a:rPr lang="pt-BR" dirty="0" err="1"/>
              <a:t>d</a:t>
            </a:r>
            <a:r>
              <a:rPr lang="pt-BR" dirty="0"/>
              <a:t> = </a:t>
            </a:r>
            <a:r>
              <a:rPr lang="pt-BR" dirty="0" err="1"/>
              <a:t>length</a:t>
            </a:r>
            <a:r>
              <a:rPr lang="pt-BR" dirty="0"/>
              <a:t>(</a:t>
            </a:r>
            <a:r>
              <a:rPr lang="pt-BR" dirty="0" err="1"/>
              <a:t>p</a:t>
            </a:r>
            <a:r>
              <a:rPr lang="pt-BR" dirty="0"/>
              <a:t>) - </a:t>
            </a:r>
            <a:r>
              <a:rPr lang="pt-BR" dirty="0" err="1"/>
              <a:t>r</a:t>
            </a:r>
            <a:r>
              <a:rPr lang="pt-BR" dirty="0"/>
              <a:t>;</a:t>
            </a:r>
          </a:p>
          <a:p>
            <a:r>
              <a:rPr lang="pt-BR" dirty="0"/>
              <a:t>  </a:t>
            </a:r>
            <a:r>
              <a:rPr lang="pt-BR" dirty="0" err="1"/>
              <a:t>return</a:t>
            </a:r>
            <a:r>
              <a:rPr lang="pt-BR" dirty="0"/>
              <a:t> vec4(</a:t>
            </a:r>
            <a:r>
              <a:rPr lang="pt-BR" dirty="0" err="1"/>
              <a:t>col</a:t>
            </a:r>
            <a:r>
              <a:rPr lang="pt-BR" dirty="0"/>
              <a:t>, </a:t>
            </a:r>
            <a:r>
              <a:rPr lang="pt-BR" dirty="0" err="1"/>
              <a:t>d</a:t>
            </a:r>
            <a:r>
              <a:rPr lang="pt-BR" dirty="0"/>
              <a:t>);</a:t>
            </a:r>
          </a:p>
          <a:p>
            <a:r>
              <a:rPr lang="pt-BR" dirty="0"/>
              <a:t>}</a:t>
            </a:r>
          </a:p>
          <a:p>
            <a:endParaRPr lang="pt-BR" dirty="0"/>
          </a:p>
          <a:p>
            <a:r>
              <a:rPr lang="pt-BR" dirty="0"/>
              <a:t>vec4 </a:t>
            </a:r>
            <a:r>
              <a:rPr lang="pt-BR" dirty="0" err="1"/>
              <a:t>minWithColor</a:t>
            </a:r>
            <a:r>
              <a:rPr lang="pt-BR" dirty="0"/>
              <a:t>(vec4 obj1, vec4 obj2) {</a:t>
            </a:r>
          </a:p>
          <a:p>
            <a:r>
              <a:rPr lang="pt-BR" dirty="0"/>
              <a:t>  </a:t>
            </a:r>
            <a:r>
              <a:rPr lang="pt-BR" dirty="0" err="1"/>
              <a:t>if</a:t>
            </a:r>
            <a:r>
              <a:rPr lang="pt-BR" dirty="0"/>
              <a:t> (obj2.a &lt;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sdScene</a:t>
            </a:r>
            <a:r>
              <a:rPr lang="pt-BR" dirty="0"/>
              <a:t>(vec3 </a:t>
            </a:r>
            <a:r>
              <a:rPr lang="pt-BR" dirty="0" err="1"/>
              <a:t>p</a:t>
            </a:r>
            <a:r>
              <a:rPr lang="pt-BR" dirty="0"/>
              <a:t>) {</a:t>
            </a:r>
          </a:p>
          <a:p>
            <a:r>
              <a:rPr lang="pt-BR" dirty="0"/>
              <a:t>  vec4 </a:t>
            </a:r>
            <a:r>
              <a:rPr lang="pt-BR" dirty="0" err="1"/>
              <a:t>sphereLeft</a:t>
            </a:r>
            <a:r>
              <a:rPr lang="pt-BR" dirty="0"/>
              <a:t> = </a:t>
            </a:r>
            <a:r>
              <a:rPr lang="pt-BR" dirty="0" err="1"/>
              <a:t>sdSphere</a:t>
            </a:r>
            <a:r>
              <a:rPr lang="pt-BR" dirty="0"/>
              <a:t>(</a:t>
            </a:r>
            <a:r>
              <a:rPr lang="pt-BR" dirty="0" err="1"/>
              <a:t>p</a:t>
            </a:r>
            <a:r>
              <a:rPr lang="pt-BR" dirty="0"/>
              <a:t> - vec3(-2.5, 0, -2), 2.0, vec3(0.1, 0.9, 0.3));</a:t>
            </a:r>
          </a:p>
          <a:p>
            <a:r>
              <a:rPr lang="pt-BR" dirty="0"/>
              <a:t>  vec4 </a:t>
            </a:r>
            <a:r>
              <a:rPr lang="pt-BR" dirty="0" err="1"/>
              <a:t>sphereRight</a:t>
            </a:r>
            <a:r>
              <a:rPr lang="pt-BR" dirty="0"/>
              <a:t> = </a:t>
            </a:r>
            <a:r>
              <a:rPr lang="pt-BR" dirty="0" err="1"/>
              <a:t>sdSphere</a:t>
            </a:r>
            <a:r>
              <a:rPr lang="pt-BR" dirty="0"/>
              <a:t>(</a:t>
            </a:r>
            <a:r>
              <a:rPr lang="pt-BR" dirty="0" err="1"/>
              <a:t>p</a:t>
            </a:r>
            <a:r>
              <a:rPr lang="pt-BR" dirty="0"/>
              <a:t> - vec3(2.5, 0, -2), 2.0, vec3(0.1, 0.3, 0.9));</a:t>
            </a:r>
          </a:p>
          <a:p>
            <a:r>
              <a:rPr lang="pt-BR" dirty="0"/>
              <a:t>  vec4 </a:t>
            </a:r>
            <a:r>
              <a:rPr lang="pt-BR" dirty="0" err="1"/>
              <a:t>co</a:t>
            </a:r>
            <a:r>
              <a:rPr lang="pt-BR" dirty="0"/>
              <a:t> = </a:t>
            </a:r>
            <a:r>
              <a:rPr lang="pt-BR" dirty="0" err="1"/>
              <a:t>minWithColor</a:t>
            </a:r>
            <a:r>
              <a:rPr lang="pt-BR" dirty="0"/>
              <a:t>(</a:t>
            </a:r>
            <a:r>
              <a:rPr lang="pt-BR" dirty="0" err="1"/>
              <a:t>sphereLeft</a:t>
            </a:r>
            <a:r>
              <a:rPr lang="pt-BR" dirty="0"/>
              <a:t>, </a:t>
            </a:r>
            <a:r>
              <a:rPr lang="pt-BR" dirty="0" err="1"/>
              <a:t>sphereRight</a:t>
            </a:r>
            <a:r>
              <a:rPr lang="pt-BR" dirty="0"/>
              <a:t>);</a:t>
            </a:r>
          </a:p>
          <a:p>
            <a:r>
              <a:rPr lang="pt-BR" dirty="0"/>
              <a:t>  </a:t>
            </a:r>
            <a:r>
              <a:rPr lang="pt-BR" dirty="0" err="1"/>
              <a:t>return</a:t>
            </a:r>
            <a:r>
              <a:rPr lang="pt-BR" dirty="0"/>
              <a:t> </a:t>
            </a:r>
            <a:r>
              <a:rPr lang="pt-BR" dirty="0" err="1"/>
              <a:t>co</a:t>
            </a:r>
            <a:r>
              <a:rPr lang="pt-BR" dirty="0"/>
              <a:t>;</a:t>
            </a:r>
          </a:p>
          <a:p>
            <a:r>
              <a:rPr lang="pt-BR" dirty="0"/>
              <a:t>}</a:t>
            </a:r>
          </a:p>
          <a:p>
            <a:endParaRPr lang="pt-BR" dirty="0"/>
          </a:p>
          <a:p>
            <a:r>
              <a:rPr lang="pt-BR" dirty="0"/>
              <a:t>vec4 </a:t>
            </a:r>
            <a:r>
              <a:rPr lang="pt-BR" dirty="0" err="1"/>
              <a:t>rayMarch</a:t>
            </a:r>
            <a:r>
              <a:rPr lang="pt-BR" dirty="0"/>
              <a:t>(vec3 </a:t>
            </a:r>
            <a:r>
              <a:rPr lang="pt-BR" dirty="0" err="1"/>
              <a:t>ro</a:t>
            </a:r>
            <a:r>
              <a:rPr lang="pt-BR" dirty="0"/>
              <a:t>, vec3 rd, </a:t>
            </a:r>
            <a:r>
              <a:rPr lang="pt-BR" dirty="0" err="1"/>
              <a:t>float</a:t>
            </a:r>
            <a:r>
              <a:rPr lang="pt-BR" dirty="0"/>
              <a:t> start, </a:t>
            </a:r>
            <a:r>
              <a:rPr lang="pt-BR" dirty="0" err="1"/>
              <a:t>float</a:t>
            </a:r>
            <a:r>
              <a:rPr lang="pt-BR" dirty="0"/>
              <a:t> </a:t>
            </a:r>
            <a:r>
              <a:rPr lang="pt-BR" dirty="0" err="1"/>
              <a:t>end</a:t>
            </a:r>
            <a:r>
              <a:rPr lang="pt-BR" dirty="0"/>
              <a:t>) {</a:t>
            </a:r>
          </a:p>
          <a:p>
            <a:r>
              <a:rPr lang="pt-BR" dirty="0"/>
              <a:t>  </a:t>
            </a:r>
            <a:r>
              <a:rPr lang="pt-BR" dirty="0" err="1"/>
              <a:t>float</a:t>
            </a:r>
            <a:r>
              <a:rPr lang="pt-BR" dirty="0"/>
              <a:t> </a:t>
            </a:r>
            <a:r>
              <a:rPr lang="pt-BR" dirty="0" err="1"/>
              <a:t>depth</a:t>
            </a:r>
            <a:r>
              <a:rPr lang="pt-BR" dirty="0"/>
              <a:t> = start;</a:t>
            </a:r>
          </a:p>
          <a:p>
            <a:r>
              <a:rPr lang="pt-BR" dirty="0"/>
              <a:t>  vec4 </a:t>
            </a:r>
            <a:r>
              <a:rPr lang="pt-BR" dirty="0" err="1"/>
              <a:t>co</a:t>
            </a:r>
            <a:r>
              <a:rPr lang="pt-BR" dirty="0"/>
              <a:t>;</a:t>
            </a:r>
          </a:p>
          <a:p>
            <a:r>
              <a:rPr lang="pt-BR" dirty="0"/>
              <a:t>  for (</a:t>
            </a:r>
            <a:r>
              <a:rPr lang="pt-BR" dirty="0" err="1"/>
              <a:t>int</a:t>
            </a:r>
            <a:r>
              <a:rPr lang="pt-BR" dirty="0"/>
              <a:t> </a:t>
            </a:r>
            <a:r>
              <a:rPr lang="pt-BR" dirty="0" err="1"/>
              <a:t>i</a:t>
            </a:r>
            <a:r>
              <a:rPr lang="pt-BR" dirty="0"/>
              <a:t> = 0; </a:t>
            </a:r>
            <a:r>
              <a:rPr lang="pt-BR" dirty="0" err="1"/>
              <a:t>i</a:t>
            </a:r>
            <a:r>
              <a:rPr lang="pt-BR" dirty="0"/>
              <a:t> &lt; 255; </a:t>
            </a:r>
            <a:r>
              <a:rPr lang="pt-BR" dirty="0" err="1"/>
              <a:t>i</a:t>
            </a:r>
            <a:r>
              <a:rPr lang="pt-BR" dirty="0"/>
              <a:t>++) {</a:t>
            </a:r>
          </a:p>
          <a:p>
            <a:r>
              <a:rPr lang="pt-BR" dirty="0"/>
              <a:t>    vec3 </a:t>
            </a:r>
            <a:r>
              <a:rPr lang="pt-BR" dirty="0" err="1"/>
              <a:t>p</a:t>
            </a:r>
            <a:r>
              <a:rPr lang="pt-BR" dirty="0"/>
              <a:t> = </a:t>
            </a:r>
            <a:r>
              <a:rPr lang="pt-BR" dirty="0" err="1"/>
              <a:t>ro</a:t>
            </a:r>
            <a:r>
              <a:rPr lang="pt-BR" dirty="0"/>
              <a:t> + </a:t>
            </a:r>
            <a:r>
              <a:rPr lang="pt-BR" dirty="0" err="1"/>
              <a:t>depth</a:t>
            </a:r>
            <a:r>
              <a:rPr lang="pt-BR" dirty="0"/>
              <a:t> * rd;</a:t>
            </a:r>
          </a:p>
          <a:p>
            <a:r>
              <a:rPr lang="pt-BR" dirty="0"/>
              <a:t>    </a:t>
            </a:r>
            <a:r>
              <a:rPr lang="pt-BR" dirty="0" err="1"/>
              <a:t>co</a:t>
            </a:r>
            <a:r>
              <a:rPr lang="pt-BR" dirty="0"/>
              <a:t> = </a:t>
            </a:r>
            <a:r>
              <a:rPr lang="pt-BR" dirty="0" err="1"/>
              <a:t>sdScene</a:t>
            </a:r>
            <a:r>
              <a:rPr lang="pt-BR" dirty="0"/>
              <a:t>(</a:t>
            </a:r>
            <a:r>
              <a:rPr lang="pt-BR" dirty="0" err="1"/>
              <a:t>p</a:t>
            </a:r>
            <a:r>
              <a:rPr lang="pt-BR" dirty="0"/>
              <a:t>);</a:t>
            </a:r>
          </a:p>
          <a:p>
            <a:r>
              <a:rPr lang="pt-BR" dirty="0"/>
              <a:t>    </a:t>
            </a:r>
            <a:r>
              <a:rPr lang="pt-BR" dirty="0" err="1"/>
              <a:t>depth</a:t>
            </a:r>
            <a:r>
              <a:rPr lang="pt-BR" dirty="0"/>
              <a:t> += </a:t>
            </a:r>
            <a:r>
              <a:rPr lang="pt-BR" dirty="0" err="1"/>
              <a:t>co.a</a:t>
            </a:r>
            <a:r>
              <a:rPr lang="pt-BR" dirty="0"/>
              <a:t>;</a:t>
            </a:r>
          </a:p>
          <a:p>
            <a:r>
              <a:rPr lang="pt-BR" dirty="0"/>
              <a:t>    </a:t>
            </a:r>
            <a:r>
              <a:rPr lang="pt-BR" dirty="0" err="1"/>
              <a:t>if</a:t>
            </a:r>
            <a:r>
              <a:rPr lang="pt-BR" dirty="0"/>
              <a:t> (</a:t>
            </a:r>
            <a:r>
              <a:rPr lang="pt-BR" dirty="0" err="1"/>
              <a:t>co.a</a:t>
            </a:r>
            <a:r>
              <a:rPr lang="pt-BR" dirty="0"/>
              <a:t> &lt; 0.001 || </a:t>
            </a:r>
            <a:r>
              <a:rPr lang="pt-BR" dirty="0" err="1"/>
              <a:t>depth</a:t>
            </a:r>
            <a:r>
              <a:rPr lang="pt-BR" dirty="0"/>
              <a:t> &gt; </a:t>
            </a:r>
            <a:r>
              <a:rPr lang="pt-BR" dirty="0" err="1"/>
              <a:t>end</a:t>
            </a:r>
            <a:r>
              <a:rPr lang="pt-BR" dirty="0"/>
              <a:t>) break;</a:t>
            </a:r>
          </a:p>
          <a:p>
            <a:r>
              <a:rPr lang="pt-BR" dirty="0"/>
              <a:t>  }</a:t>
            </a:r>
          </a:p>
          <a:p>
            <a:r>
              <a:rPr lang="pt-BR" dirty="0"/>
              <a:t>  </a:t>
            </a:r>
            <a:r>
              <a:rPr lang="pt-BR" dirty="0" err="1"/>
              <a:t>return</a:t>
            </a:r>
            <a:r>
              <a:rPr lang="pt-BR" dirty="0"/>
              <a:t> vec4(</a:t>
            </a:r>
            <a:r>
              <a:rPr lang="pt-BR" dirty="0" err="1"/>
              <a:t>co.rgb</a:t>
            </a:r>
            <a:r>
              <a:rPr lang="pt-BR" dirty="0"/>
              <a:t>, </a:t>
            </a:r>
            <a:r>
              <a:rPr lang="pt-BR" dirty="0" err="1"/>
              <a:t>depth</a:t>
            </a:r>
            <a:r>
              <a:rPr lang="pt-BR" dirty="0"/>
              <a:t>);</a:t>
            </a:r>
          </a:p>
          <a:p>
            <a:r>
              <a:rPr lang="pt-BR" dirty="0"/>
              <a:t>}</a:t>
            </a:r>
          </a:p>
          <a:p>
            <a:endParaRPr lang="pt-BR" dirty="0"/>
          </a:p>
          <a:p>
            <a:r>
              <a:rPr lang="pt-BR" dirty="0"/>
              <a:t>vec3 </a:t>
            </a:r>
            <a:r>
              <a:rPr lang="pt-BR" dirty="0" err="1"/>
              <a:t>calcNormal</a:t>
            </a:r>
            <a:r>
              <a:rPr lang="pt-BR" dirty="0"/>
              <a:t>(vec3 </a:t>
            </a:r>
            <a:r>
              <a:rPr lang="pt-BR" dirty="0" err="1"/>
              <a:t>p</a:t>
            </a:r>
            <a:r>
              <a:rPr lang="pt-BR" dirty="0"/>
              <a:t>) {</a:t>
            </a:r>
          </a:p>
          <a:p>
            <a:r>
              <a:rPr lang="pt-BR" dirty="0"/>
              <a:t>  vec2 e = vec2(1.0, -1.0) * 0.0005; // </a:t>
            </a:r>
            <a:r>
              <a:rPr lang="pt-BR" dirty="0" err="1"/>
              <a:t>epsilon</a:t>
            </a:r>
            <a:endParaRPr lang="pt-BR" dirty="0"/>
          </a:p>
          <a:p>
            <a:r>
              <a:rPr lang="pt-BR" dirty="0"/>
              <a:t>  </a:t>
            </a:r>
            <a:r>
              <a:rPr lang="pt-BR" dirty="0" err="1"/>
              <a:t>return</a:t>
            </a:r>
            <a:r>
              <a:rPr lang="pt-BR" dirty="0"/>
              <a:t> normalize(</a:t>
            </a:r>
          </a:p>
          <a:p>
            <a:r>
              <a:rPr lang="pt-BR" dirty="0"/>
              <a:t>  </a:t>
            </a:r>
            <a:r>
              <a:rPr lang="pt-BR" dirty="0" err="1"/>
              <a:t>e.xyy</a:t>
            </a:r>
            <a:r>
              <a:rPr lang="pt-BR" dirty="0"/>
              <a:t> * </a:t>
            </a:r>
            <a:r>
              <a:rPr lang="pt-BR" dirty="0" err="1"/>
              <a:t>sdScene</a:t>
            </a:r>
            <a:r>
              <a:rPr lang="pt-BR" dirty="0"/>
              <a:t>(</a:t>
            </a:r>
            <a:r>
              <a:rPr lang="pt-BR" dirty="0" err="1"/>
              <a:t>p</a:t>
            </a:r>
            <a:r>
              <a:rPr lang="pt-BR" dirty="0"/>
              <a:t> + </a:t>
            </a:r>
            <a:r>
              <a:rPr lang="pt-BR" dirty="0" err="1"/>
              <a:t>e.xyy</a:t>
            </a:r>
            <a:r>
              <a:rPr lang="pt-BR" dirty="0"/>
              <a:t>).a + </a:t>
            </a:r>
          </a:p>
          <a:p>
            <a:r>
              <a:rPr lang="pt-BR" dirty="0"/>
              <a:t>  </a:t>
            </a:r>
            <a:r>
              <a:rPr lang="pt-BR" dirty="0" err="1"/>
              <a:t>e.yyx</a:t>
            </a:r>
            <a:r>
              <a:rPr lang="pt-BR" dirty="0"/>
              <a:t> * </a:t>
            </a:r>
            <a:r>
              <a:rPr lang="pt-BR" dirty="0" err="1"/>
              <a:t>sdScene</a:t>
            </a:r>
            <a:r>
              <a:rPr lang="pt-BR" dirty="0"/>
              <a:t>(</a:t>
            </a:r>
            <a:r>
              <a:rPr lang="pt-BR" dirty="0" err="1"/>
              <a:t>p</a:t>
            </a:r>
            <a:r>
              <a:rPr lang="pt-BR" dirty="0"/>
              <a:t> + </a:t>
            </a:r>
            <a:r>
              <a:rPr lang="pt-BR" dirty="0" err="1"/>
              <a:t>e.yyx</a:t>
            </a:r>
            <a:r>
              <a:rPr lang="pt-BR" dirty="0"/>
              <a:t>).a +</a:t>
            </a:r>
          </a:p>
          <a:p>
            <a:r>
              <a:rPr lang="pt-BR" dirty="0"/>
              <a:t>  </a:t>
            </a:r>
            <a:r>
              <a:rPr lang="pt-BR" dirty="0" err="1"/>
              <a:t>e.yxy</a:t>
            </a:r>
            <a:r>
              <a:rPr lang="pt-BR" dirty="0"/>
              <a:t> * </a:t>
            </a:r>
            <a:r>
              <a:rPr lang="pt-BR" dirty="0" err="1"/>
              <a:t>sdScene</a:t>
            </a:r>
            <a:r>
              <a:rPr lang="pt-BR" dirty="0"/>
              <a:t>(</a:t>
            </a:r>
            <a:r>
              <a:rPr lang="pt-BR" dirty="0" err="1"/>
              <a:t>p</a:t>
            </a:r>
            <a:r>
              <a:rPr lang="pt-BR" dirty="0"/>
              <a:t> + </a:t>
            </a:r>
            <a:r>
              <a:rPr lang="pt-BR" dirty="0" err="1"/>
              <a:t>e.yxy</a:t>
            </a:r>
            <a:r>
              <a:rPr lang="pt-BR" dirty="0"/>
              <a:t>).a + </a:t>
            </a:r>
          </a:p>
          <a:p>
            <a:r>
              <a:rPr lang="pt-BR" dirty="0"/>
              <a:t>  </a:t>
            </a:r>
            <a:r>
              <a:rPr lang="pt-BR" dirty="0" err="1"/>
              <a:t>e.xxx</a:t>
            </a:r>
            <a:r>
              <a:rPr lang="pt-BR" dirty="0"/>
              <a:t> * </a:t>
            </a:r>
            <a:r>
              <a:rPr lang="pt-BR" dirty="0" err="1"/>
              <a:t>sdScene</a:t>
            </a:r>
            <a:r>
              <a:rPr lang="pt-BR" dirty="0"/>
              <a:t>(</a:t>
            </a:r>
            <a:r>
              <a:rPr lang="pt-BR" dirty="0" err="1"/>
              <a:t>p</a:t>
            </a:r>
            <a:r>
              <a:rPr lang="pt-BR" dirty="0"/>
              <a:t> + </a:t>
            </a:r>
            <a:r>
              <a:rPr lang="pt-BR" dirty="0" err="1"/>
              <a:t>e.xxx</a:t>
            </a:r>
            <a:r>
              <a:rPr lang="pt-BR" dirty="0"/>
              <a:t>).a);</a:t>
            </a:r>
          </a:p>
          <a:p>
            <a:r>
              <a:rPr lang="pt-BR" dirty="0"/>
              <a:t>}</a:t>
            </a:r>
          </a:p>
          <a:p>
            <a:endParaRPr lang="pt-BR" dirty="0"/>
          </a:p>
          <a:p>
            <a:r>
              <a:rPr lang="pt-BR" dirty="0" err="1"/>
              <a:t>void</a:t>
            </a:r>
            <a:r>
              <a:rPr lang="pt-BR" dirty="0"/>
              <a:t> </a:t>
            </a:r>
            <a:r>
              <a:rPr lang="pt-BR" dirty="0" err="1"/>
              <a:t>mainImage</a:t>
            </a:r>
            <a:r>
              <a:rPr lang="pt-BR" dirty="0"/>
              <a:t>( out vec4 </a:t>
            </a:r>
            <a:r>
              <a:rPr lang="pt-BR" dirty="0" err="1"/>
              <a:t>fragColor</a:t>
            </a:r>
            <a:r>
              <a:rPr lang="pt-BR" dirty="0"/>
              <a:t>, in vec2 </a:t>
            </a:r>
            <a:r>
              <a:rPr lang="pt-BR" dirty="0" err="1"/>
              <a:t>fragCoord</a:t>
            </a:r>
            <a:r>
              <a:rPr lang="pt-BR" dirty="0"/>
              <a:t> ) {</a:t>
            </a:r>
          </a:p>
          <a:p>
            <a:r>
              <a:rPr lang="pt-BR" dirty="0"/>
              <a:t>  vec2 </a:t>
            </a:r>
            <a:r>
              <a:rPr lang="pt-BR" dirty="0" err="1"/>
              <a:t>uv</a:t>
            </a:r>
            <a:r>
              <a:rPr lang="pt-BR" dirty="0"/>
              <a:t> = (fragCoord-.5*</a:t>
            </a:r>
            <a:r>
              <a:rPr lang="pt-BR" dirty="0" err="1"/>
              <a:t>iResolution.xy</a:t>
            </a:r>
            <a:r>
              <a:rPr lang="pt-BR" dirty="0"/>
              <a:t>)/</a:t>
            </a:r>
            <a:r>
              <a:rPr lang="pt-BR" dirty="0" err="1"/>
              <a:t>iResolution.y</a:t>
            </a:r>
            <a:r>
              <a:rPr lang="pt-BR" dirty="0"/>
              <a:t>;</a:t>
            </a:r>
          </a:p>
          <a:p>
            <a:r>
              <a:rPr lang="pt-BR" dirty="0"/>
              <a:t>  vec3 </a:t>
            </a:r>
            <a:r>
              <a:rPr lang="pt-BR" dirty="0" err="1"/>
              <a:t>col</a:t>
            </a:r>
            <a:r>
              <a:rPr lang="pt-BR" dirty="0"/>
              <a:t> = vec3(0);</a:t>
            </a:r>
          </a:p>
          <a:p>
            <a:r>
              <a:rPr lang="pt-BR" dirty="0"/>
              <a:t>  vec3 </a:t>
            </a:r>
            <a:r>
              <a:rPr lang="pt-BR" dirty="0" err="1"/>
              <a:t>ro</a:t>
            </a:r>
            <a:r>
              <a:rPr lang="pt-BR" dirty="0"/>
              <a:t> = vec3(0, 0, 5);</a:t>
            </a:r>
          </a:p>
          <a:p>
            <a:r>
              <a:rPr lang="pt-BR" dirty="0"/>
              <a:t>  vec3 rd = normalize(vec3(</a:t>
            </a:r>
            <a:r>
              <a:rPr lang="pt-BR" dirty="0" err="1"/>
              <a:t>uv</a:t>
            </a:r>
            <a:r>
              <a:rPr lang="pt-BR" dirty="0"/>
              <a:t>, -1));</a:t>
            </a:r>
          </a:p>
          <a:p>
            <a:r>
              <a:rPr lang="pt-BR" dirty="0"/>
              <a:t>  vec4 </a:t>
            </a:r>
            <a:r>
              <a:rPr lang="pt-BR" dirty="0" err="1"/>
              <a:t>co</a:t>
            </a:r>
            <a:r>
              <a:rPr lang="pt-BR" dirty="0"/>
              <a:t> = </a:t>
            </a:r>
            <a:r>
              <a:rPr lang="pt-BR" dirty="0" err="1"/>
              <a:t>rayMarch</a:t>
            </a:r>
            <a:r>
              <a:rPr lang="pt-BR" dirty="0"/>
              <a:t>(</a:t>
            </a:r>
            <a:r>
              <a:rPr lang="pt-BR" dirty="0" err="1"/>
              <a:t>ro</a:t>
            </a:r>
            <a:r>
              <a:rPr lang="pt-BR" dirty="0"/>
              <a:t>, rd, 0.01, 100.0);</a:t>
            </a:r>
          </a:p>
          <a:p>
            <a:endParaRPr lang="pt-BR" dirty="0"/>
          </a:p>
          <a:p>
            <a:r>
              <a:rPr lang="pt-BR" dirty="0"/>
              <a:t>  </a:t>
            </a:r>
            <a:r>
              <a:rPr lang="pt-BR" dirty="0" err="1"/>
              <a:t>if</a:t>
            </a:r>
            <a:r>
              <a:rPr lang="pt-BR" dirty="0"/>
              <a:t> (</a:t>
            </a:r>
            <a:r>
              <a:rPr lang="pt-BR" dirty="0" err="1"/>
              <a:t>co.a</a:t>
            </a:r>
            <a:r>
              <a:rPr lang="pt-BR" dirty="0"/>
              <a:t> &gt; 100.0) </a:t>
            </a:r>
            <a:r>
              <a:rPr lang="pt-BR" dirty="0" err="1"/>
              <a:t>col</a:t>
            </a:r>
            <a:r>
              <a:rPr lang="pt-BR" dirty="0"/>
              <a:t> = vec3(0.6);</a:t>
            </a:r>
          </a:p>
          <a:p>
            <a:r>
              <a:rPr lang="pt-BR" dirty="0"/>
              <a:t>  </a:t>
            </a:r>
            <a:r>
              <a:rPr lang="pt-BR" dirty="0" err="1"/>
              <a:t>else</a:t>
            </a:r>
            <a:r>
              <a:rPr lang="pt-BR" dirty="0"/>
              <a:t> {</a:t>
            </a:r>
          </a:p>
          <a:p>
            <a:r>
              <a:rPr lang="pt-BR" dirty="0"/>
              <a:t>    vec3 </a:t>
            </a:r>
            <a:r>
              <a:rPr lang="pt-BR" dirty="0" err="1"/>
              <a:t>p</a:t>
            </a:r>
            <a:r>
              <a:rPr lang="pt-BR" dirty="0"/>
              <a:t> = </a:t>
            </a:r>
            <a:r>
              <a:rPr lang="pt-BR" dirty="0" err="1"/>
              <a:t>ro</a:t>
            </a:r>
            <a:r>
              <a:rPr lang="pt-BR" dirty="0"/>
              <a:t> + rd * </a:t>
            </a:r>
            <a:r>
              <a:rPr lang="pt-BR" dirty="0" err="1"/>
              <a:t>co.a</a:t>
            </a:r>
            <a:r>
              <a:rPr lang="pt-BR" dirty="0"/>
              <a:t>;</a:t>
            </a:r>
          </a:p>
          <a:p>
            <a:r>
              <a:rPr lang="pt-BR" dirty="0"/>
              <a:t>    vec3 normal = </a:t>
            </a:r>
            <a:r>
              <a:rPr lang="pt-BR" dirty="0" err="1"/>
              <a:t>calcNormal</a:t>
            </a:r>
            <a:r>
              <a:rPr lang="pt-BR" dirty="0"/>
              <a:t>(</a:t>
            </a:r>
            <a:r>
              <a:rPr lang="pt-BR" dirty="0" err="1"/>
              <a:t>p</a:t>
            </a:r>
            <a:r>
              <a:rPr lang="pt-BR" dirty="0"/>
              <a:t>);</a:t>
            </a:r>
          </a:p>
          <a:p>
            <a:r>
              <a:rPr lang="pt-BR" dirty="0"/>
              <a:t>    vec3 </a:t>
            </a:r>
            <a:r>
              <a:rPr lang="pt-BR" dirty="0" err="1"/>
              <a:t>lightPos</a:t>
            </a:r>
            <a:r>
              <a:rPr lang="pt-BR" dirty="0"/>
              <a:t> = vec3(-2, 2, 4);</a:t>
            </a:r>
          </a:p>
          <a:p>
            <a:r>
              <a:rPr lang="pt-BR" dirty="0"/>
              <a:t>    vec3 </a:t>
            </a:r>
            <a:r>
              <a:rPr lang="pt-BR" dirty="0" err="1"/>
              <a:t>lightDir</a:t>
            </a:r>
            <a:r>
              <a:rPr lang="pt-BR" dirty="0"/>
              <a:t> = normalize(</a:t>
            </a:r>
            <a:r>
              <a:rPr lang="pt-BR" dirty="0" err="1"/>
              <a:t>lightPos</a:t>
            </a:r>
            <a:r>
              <a:rPr lang="pt-BR" dirty="0"/>
              <a:t> - </a:t>
            </a:r>
            <a:r>
              <a:rPr lang="pt-BR" dirty="0" err="1"/>
              <a:t>p</a:t>
            </a:r>
            <a:r>
              <a:rPr lang="pt-BR" dirty="0"/>
              <a:t>);</a:t>
            </a:r>
          </a:p>
          <a:p>
            <a:r>
              <a:rPr lang="pt-BR" dirty="0"/>
              <a:t>    </a:t>
            </a:r>
            <a:r>
              <a:rPr lang="pt-BR" dirty="0" err="1"/>
              <a:t>float</a:t>
            </a:r>
            <a:r>
              <a:rPr lang="pt-BR" dirty="0"/>
              <a:t> </a:t>
            </a:r>
            <a:r>
              <a:rPr lang="pt-BR" dirty="0" err="1"/>
              <a:t>ambient</a:t>
            </a:r>
            <a:r>
              <a:rPr lang="pt-BR" dirty="0"/>
              <a:t> = 0.2;</a:t>
            </a:r>
          </a:p>
          <a:p>
            <a:r>
              <a:rPr lang="pt-BR" dirty="0"/>
              <a:t>    </a:t>
            </a:r>
            <a:r>
              <a:rPr lang="pt-BR" dirty="0" err="1"/>
              <a:t>float</a:t>
            </a:r>
            <a:r>
              <a:rPr lang="pt-BR" dirty="0"/>
              <a:t> </a:t>
            </a:r>
            <a:r>
              <a:rPr lang="pt-BR" dirty="0" err="1"/>
              <a:t>difuse</a:t>
            </a:r>
            <a:r>
              <a:rPr lang="pt-BR" dirty="0"/>
              <a:t> = </a:t>
            </a:r>
            <a:r>
              <a:rPr lang="pt-BR" dirty="0" err="1"/>
              <a:t>clamp</a:t>
            </a:r>
            <a:r>
              <a:rPr lang="pt-BR" dirty="0"/>
              <a:t>(</a:t>
            </a:r>
            <a:r>
              <a:rPr lang="pt-BR" dirty="0" err="1"/>
              <a:t>dot</a:t>
            </a:r>
            <a:r>
              <a:rPr lang="pt-BR" dirty="0"/>
              <a:t>(normal, </a:t>
            </a:r>
            <a:r>
              <a:rPr lang="pt-BR" dirty="0" err="1"/>
              <a:t>lightDir</a:t>
            </a:r>
            <a:r>
              <a:rPr lang="pt-BR" dirty="0"/>
              <a:t>),ambient,1.);</a:t>
            </a:r>
          </a:p>
          <a:p>
            <a:r>
              <a:rPr lang="pt-BR" dirty="0"/>
              <a:t>    </a:t>
            </a:r>
            <a:r>
              <a:rPr lang="pt-BR" dirty="0" err="1"/>
              <a:t>col</a:t>
            </a:r>
            <a:r>
              <a:rPr lang="pt-BR" dirty="0"/>
              <a:t> = </a:t>
            </a:r>
            <a:r>
              <a:rPr lang="pt-BR" dirty="0" err="1"/>
              <a:t>difuse</a:t>
            </a:r>
            <a:r>
              <a:rPr lang="pt-BR" dirty="0"/>
              <a:t> * </a:t>
            </a:r>
            <a:r>
              <a:rPr lang="pt-BR" dirty="0" err="1"/>
              <a:t>co.rgb</a:t>
            </a:r>
            <a:r>
              <a:rPr lang="pt-BR" dirty="0"/>
              <a:t>;</a:t>
            </a:r>
          </a:p>
          <a:p>
            <a:r>
              <a:rPr lang="pt-BR" dirty="0"/>
              <a:t>  }</a:t>
            </a:r>
          </a:p>
          <a:p>
            <a:endParaRPr lang="pt-BR" dirty="0"/>
          </a:p>
          <a:p>
            <a:r>
              <a:rPr lang="pt-BR" dirty="0"/>
              <a:t>  </a:t>
            </a:r>
            <a:r>
              <a:rPr lang="pt-BR" dirty="0" err="1"/>
              <a:t>fragColor</a:t>
            </a:r>
            <a:r>
              <a:rPr lang="pt-BR" dirty="0"/>
              <a:t> = vec4(</a:t>
            </a:r>
            <a:r>
              <a:rPr lang="pt-BR" dirty="0" err="1"/>
              <a:t>col</a:t>
            </a:r>
            <a:r>
              <a:rPr lang="pt-BR" dirty="0"/>
              <a:t>, 1.0);</a:t>
            </a:r>
          </a:p>
          <a:p>
            <a:r>
              <a:rPr lang="pt-BR" dirty="0"/>
              <a:t>}</a:t>
            </a:r>
          </a:p>
          <a:p>
            <a:endParaRPr lang="pt-B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2</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5651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1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1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1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1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pt-BR"/>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9: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2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3</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623116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fc614b5165_0_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gfc614b5165_0_6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32</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13979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sdPlane</a:t>
            </a:r>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n</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n</a:t>
            </a:r>
            <a:r>
              <a:rPr lang="pt-BR" dirty="0">
                <a:latin typeface="Courier New" panose="02070309020205020404" pitchFamily="49" charset="0"/>
                <a:cs typeface="Courier New" panose="02070309020205020404" pitchFamily="49" charset="0"/>
              </a:rPr>
              <a:t> must </a:t>
            </a:r>
            <a:r>
              <a:rPr lang="pt-BR" dirty="0" err="1">
                <a:latin typeface="Courier New" panose="02070309020205020404" pitchFamily="49" charset="0"/>
                <a:cs typeface="Courier New" panose="02070309020205020404" pitchFamily="49" charset="0"/>
              </a:rPr>
              <a:t>be</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normalized</a:t>
            </a:r>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dot</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p,n</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sdPyramid</a:t>
            </a:r>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m2 =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 + 0.25;</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p.xz</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abs</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p.xz</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p.xz</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p.z</a:t>
            </a:r>
            <a:r>
              <a:rPr lang="pt-BR" dirty="0">
                <a:latin typeface="Courier New" panose="02070309020205020404" pitchFamily="49" charset="0"/>
                <a:cs typeface="Courier New" panose="02070309020205020404" pitchFamily="49" charset="0"/>
              </a:rPr>
              <a:t>&gt;</a:t>
            </a:r>
            <a:r>
              <a:rPr lang="pt-BR" dirty="0" err="1">
                <a:latin typeface="Courier New" panose="02070309020205020404" pitchFamily="49" charset="0"/>
                <a:cs typeface="Courier New" panose="02070309020205020404" pitchFamily="49" charset="0"/>
              </a:rPr>
              <a:t>p.x</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p.zx</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p.xz</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p.xz</a:t>
            </a:r>
            <a:r>
              <a:rPr lang="pt-BR" dirty="0">
                <a:latin typeface="Courier New" panose="02070309020205020404" pitchFamily="49" charset="0"/>
                <a:cs typeface="Courier New" panose="02070309020205020404" pitchFamily="49" charset="0"/>
              </a:rPr>
              <a:t> -= 0.5;</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q</a:t>
            </a:r>
            <a:r>
              <a:rPr lang="pt-BR" dirty="0">
                <a:latin typeface="Courier New" panose="02070309020205020404" pitchFamily="49" charset="0"/>
                <a:cs typeface="Courier New" panose="02070309020205020404" pitchFamily="49" charset="0"/>
              </a:rPr>
              <a:t> = vec3( </a:t>
            </a:r>
            <a:r>
              <a:rPr lang="pt-BR" dirty="0" err="1">
                <a:latin typeface="Courier New" panose="02070309020205020404" pitchFamily="49" charset="0"/>
                <a:cs typeface="Courier New" panose="02070309020205020404" pitchFamily="49" charset="0"/>
              </a:rPr>
              <a:t>p.z</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p.y</a:t>
            </a:r>
            <a:r>
              <a:rPr lang="pt-BR" dirty="0">
                <a:latin typeface="Courier New" panose="02070309020205020404" pitchFamily="49" charset="0"/>
                <a:cs typeface="Courier New" panose="02070309020205020404" pitchFamily="49" charset="0"/>
              </a:rPr>
              <a:t> - 0.5*</a:t>
            </a:r>
            <a:r>
              <a:rPr lang="pt-BR" dirty="0" err="1">
                <a:latin typeface="Courier New" panose="02070309020205020404" pitchFamily="49" charset="0"/>
                <a:cs typeface="Courier New" panose="02070309020205020404" pitchFamily="49" charset="0"/>
              </a:rPr>
              <a:t>p.x</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p.x</a:t>
            </a:r>
            <a:r>
              <a:rPr lang="pt-BR" dirty="0">
                <a:latin typeface="Courier New" panose="02070309020205020404" pitchFamily="49" charset="0"/>
                <a:cs typeface="Courier New" panose="02070309020205020404" pitchFamily="49" charset="0"/>
              </a:rPr>
              <a:t> + 0.5*</a:t>
            </a:r>
            <a:r>
              <a:rPr lang="pt-BR" dirty="0" err="1">
                <a:latin typeface="Courier New" panose="02070309020205020404" pitchFamily="49" charset="0"/>
                <a:cs typeface="Courier New" panose="02070309020205020404" pitchFamily="49" charset="0"/>
              </a:rPr>
              <a:t>p.y</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max</a:t>
            </a:r>
            <a:r>
              <a:rPr lang="pt-BR" dirty="0">
                <a:latin typeface="Courier New" panose="02070309020205020404" pitchFamily="49" charset="0"/>
                <a:cs typeface="Courier New" panose="02070309020205020404" pitchFamily="49" charset="0"/>
              </a:rPr>
              <a:t>(-q.x,0.0);</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clamp</a:t>
            </a:r>
            <a:r>
              <a:rPr lang="pt-BR" dirty="0">
                <a:latin typeface="Courier New" panose="02070309020205020404" pitchFamily="49" charset="0"/>
                <a:cs typeface="Courier New" panose="02070309020205020404" pitchFamily="49" charset="0"/>
              </a:rPr>
              <a:t>( (q.y-0.5*</a:t>
            </a:r>
            <a:r>
              <a:rPr lang="pt-BR" dirty="0" err="1">
                <a:latin typeface="Courier New" panose="02070309020205020404" pitchFamily="49" charset="0"/>
                <a:cs typeface="Courier New" panose="02070309020205020404" pitchFamily="49" charset="0"/>
              </a:rPr>
              <a:t>p.z</a:t>
            </a:r>
            <a:r>
              <a:rPr lang="pt-BR" dirty="0">
                <a:latin typeface="Courier New" panose="02070309020205020404" pitchFamily="49" charset="0"/>
                <a:cs typeface="Courier New" panose="02070309020205020404" pitchFamily="49" charset="0"/>
              </a:rPr>
              <a:t>)/(m2+0.25), 0.0, 1.0 );</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 = m2*(</a:t>
            </a:r>
            <a:r>
              <a:rPr lang="pt-BR" dirty="0" err="1">
                <a:latin typeface="Courier New" panose="02070309020205020404" pitchFamily="49" charset="0"/>
                <a:cs typeface="Courier New" panose="02070309020205020404" pitchFamily="49" charset="0"/>
              </a:rPr>
              <a:t>q.x+s</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q.x+s</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q.y</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q.y</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b</a:t>
            </a:r>
            <a:r>
              <a:rPr lang="pt-BR" dirty="0">
                <a:latin typeface="Courier New" panose="02070309020205020404" pitchFamily="49" charset="0"/>
                <a:cs typeface="Courier New" panose="02070309020205020404" pitchFamily="49" charset="0"/>
              </a:rPr>
              <a:t> = m2*(q.x+0.5*</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)*(q.x+0.5*</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 + (q.y-m2*</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)*(q.y-m2*</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d2 = min(q.</a:t>
            </a:r>
            <a:r>
              <a:rPr lang="pt-BR" dirty="0" err="1">
                <a:latin typeface="Courier New" panose="02070309020205020404" pitchFamily="49" charset="0"/>
                <a:cs typeface="Courier New" panose="02070309020205020404" pitchFamily="49" charset="0"/>
              </a:rPr>
              <a:t>y</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q.x</a:t>
            </a:r>
            <a:r>
              <a:rPr lang="pt-BR" dirty="0">
                <a:latin typeface="Courier New" panose="02070309020205020404" pitchFamily="49" charset="0"/>
                <a:cs typeface="Courier New" panose="02070309020205020404" pitchFamily="49" charset="0"/>
              </a:rPr>
              <a:t>*m2-q.y*0.5) &gt; 0.0 ? 0.0 : min(</a:t>
            </a:r>
            <a:r>
              <a:rPr lang="pt-BR" dirty="0" err="1">
                <a:latin typeface="Courier New" panose="02070309020205020404" pitchFamily="49" charset="0"/>
                <a:cs typeface="Courier New" panose="02070309020205020404" pitchFamily="49" charset="0"/>
              </a:rPr>
              <a:t>a,b</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sqrt</a:t>
            </a:r>
            <a:r>
              <a:rPr lang="pt-BR" dirty="0">
                <a:latin typeface="Courier New" panose="02070309020205020404" pitchFamily="49" charset="0"/>
                <a:cs typeface="Courier New" panose="02070309020205020404" pitchFamily="49" charset="0"/>
              </a:rPr>
              <a:t>( (d2+q.z*</a:t>
            </a:r>
            <a:r>
              <a:rPr lang="pt-BR" dirty="0" err="1">
                <a:latin typeface="Courier New" panose="02070309020205020404" pitchFamily="49" charset="0"/>
                <a:cs typeface="Courier New" panose="02070309020205020404" pitchFamily="49" charset="0"/>
              </a:rPr>
              <a:t>q.z</a:t>
            </a:r>
            <a:r>
              <a:rPr lang="pt-BR" dirty="0">
                <a:latin typeface="Courier New" panose="02070309020205020404" pitchFamily="49" charset="0"/>
                <a:cs typeface="Courier New" panose="02070309020205020404" pitchFamily="49" charset="0"/>
              </a:rPr>
              <a:t>)/m2 ) * </a:t>
            </a:r>
            <a:r>
              <a:rPr lang="pt-BR" dirty="0" err="1">
                <a:latin typeface="Courier New" panose="02070309020205020404" pitchFamily="49" charset="0"/>
                <a:cs typeface="Courier New" panose="02070309020205020404" pitchFamily="49" charset="0"/>
              </a:rPr>
              <a:t>sign</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max</a:t>
            </a:r>
            <a:r>
              <a:rPr lang="pt-BR" dirty="0">
                <a:latin typeface="Courier New" panose="02070309020205020404" pitchFamily="49" charset="0"/>
                <a:cs typeface="Courier New" panose="02070309020205020404" pitchFamily="49" charset="0"/>
              </a:rPr>
              <a:t>(q.</a:t>
            </a:r>
            <a:r>
              <a:rPr lang="pt-BR" dirty="0" err="1">
                <a:latin typeface="Courier New" panose="02070309020205020404" pitchFamily="49" charset="0"/>
                <a:cs typeface="Courier New" panose="02070309020205020404" pitchFamily="49" charset="0"/>
              </a:rPr>
              <a:t>z</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p.y</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endParaRPr lang="pt-BR" dirty="0">
              <a:latin typeface="Courier New" panose="02070309020205020404" pitchFamily="49" charset="0"/>
              <a:cs typeface="Courier New" panose="02070309020205020404" pitchFamily="49" charset="0"/>
            </a:endParaRPr>
          </a:p>
          <a:p>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pyramid</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sdPyramid</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1.0);</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plane = </a:t>
            </a:r>
            <a:r>
              <a:rPr lang="pt-BR" dirty="0" err="1">
                <a:latin typeface="Courier New" panose="02070309020205020404" pitchFamily="49" charset="0"/>
                <a:cs typeface="Courier New" panose="02070309020205020404" pitchFamily="49" charset="0"/>
              </a:rPr>
              <a:t>sdPlane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vec3(0,1,0), 0.0);</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min(plane, </a:t>
            </a:r>
            <a:r>
              <a:rPr lang="pt-BR" dirty="0" err="1">
                <a:latin typeface="Courier New" panose="02070309020205020404" pitchFamily="49" charset="0"/>
                <a:cs typeface="Courier New" panose="02070309020205020404" pitchFamily="49" charset="0"/>
              </a:rPr>
              <a:t>pyramid</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rayMarch</a:t>
            </a:r>
            <a:r>
              <a:rPr lang="pt-BR" dirty="0">
                <a:latin typeface="Courier New" panose="02070309020205020404" pitchFamily="49" charset="0"/>
                <a:cs typeface="Courier New" panose="02070309020205020404" pitchFamily="49" charset="0"/>
              </a:rPr>
              <a:t>(vec3 </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vec3 rd,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start,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end</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depth</a:t>
            </a:r>
            <a:r>
              <a:rPr lang="pt-BR" dirty="0">
                <a:latin typeface="Courier New" panose="02070309020205020404" pitchFamily="49" charset="0"/>
                <a:cs typeface="Courier New" panose="02070309020205020404" pitchFamily="49" charset="0"/>
              </a:rPr>
              <a:t> = start;</a:t>
            </a:r>
          </a:p>
          <a:p>
            <a:r>
              <a:rPr lang="pt-BR" dirty="0">
                <a:latin typeface="Courier New" panose="02070309020205020404" pitchFamily="49" charset="0"/>
                <a:cs typeface="Courier New" panose="02070309020205020404" pitchFamily="49" charset="0"/>
              </a:rPr>
              <a:t>  for (</a:t>
            </a:r>
            <a:r>
              <a:rPr lang="pt-BR" dirty="0" err="1">
                <a:latin typeface="Courier New" panose="02070309020205020404" pitchFamily="49" charset="0"/>
                <a:cs typeface="Courier New" panose="02070309020205020404" pitchFamily="49" charset="0"/>
              </a:rPr>
              <a:t>int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i</a:t>
            </a:r>
            <a:r>
              <a:rPr lang="pt-BR" dirty="0">
                <a:latin typeface="Courier New" panose="02070309020205020404" pitchFamily="49" charset="0"/>
                <a:cs typeface="Courier New" panose="02070309020205020404" pitchFamily="49" charset="0"/>
              </a:rPr>
              <a:t> = 0; </a:t>
            </a:r>
            <a:r>
              <a:rPr lang="pt-BR" dirty="0" err="1">
                <a:latin typeface="Courier New" panose="02070309020205020404" pitchFamily="49" charset="0"/>
                <a:cs typeface="Courier New" panose="02070309020205020404" pitchFamily="49" charset="0"/>
              </a:rPr>
              <a:t>i</a:t>
            </a:r>
            <a:r>
              <a:rPr lang="pt-BR" dirty="0">
                <a:latin typeface="Courier New" panose="02070309020205020404" pitchFamily="49" charset="0"/>
                <a:cs typeface="Courier New" panose="02070309020205020404" pitchFamily="49" charset="0"/>
              </a:rPr>
              <a:t> &lt; 255; </a:t>
            </a:r>
            <a:r>
              <a:rPr lang="pt-BR" dirty="0" err="1">
                <a:latin typeface="Courier New" panose="02070309020205020404" pitchFamily="49" charset="0"/>
                <a:cs typeface="Courier New" panose="02070309020205020404" pitchFamily="49" charset="0"/>
              </a:rPr>
              <a:t>i</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depth</a:t>
            </a:r>
            <a:r>
              <a:rPr lang="pt-BR" dirty="0">
                <a:latin typeface="Courier New" panose="02070309020205020404" pitchFamily="49" charset="0"/>
                <a:cs typeface="Courier New" panose="02070309020205020404" pitchFamily="49" charset="0"/>
              </a:rPr>
              <a:t> * rd;</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depth</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if</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 &lt; 0.001 || </a:t>
            </a:r>
            <a:r>
              <a:rPr lang="pt-BR" dirty="0" err="1">
                <a:latin typeface="Courier New" panose="02070309020205020404" pitchFamily="49" charset="0"/>
                <a:cs typeface="Courier New" panose="02070309020205020404" pitchFamily="49" charset="0"/>
              </a:rPr>
              <a:t>depth</a:t>
            </a:r>
            <a:r>
              <a:rPr lang="pt-BR" dirty="0">
                <a:latin typeface="Courier New" panose="02070309020205020404" pitchFamily="49" charset="0"/>
                <a:cs typeface="Courier New" panose="02070309020205020404" pitchFamily="49" charset="0"/>
              </a:rPr>
              <a:t> &gt; </a:t>
            </a:r>
            <a:r>
              <a:rPr lang="pt-BR" dirty="0" err="1">
                <a:latin typeface="Courier New" panose="02070309020205020404" pitchFamily="49" charset="0"/>
                <a:cs typeface="Courier New" panose="02070309020205020404" pitchFamily="49" charset="0"/>
              </a:rPr>
              <a:t>end</a:t>
            </a:r>
            <a:r>
              <a:rPr lang="pt-BR" dirty="0">
                <a:latin typeface="Courier New" panose="02070309020205020404" pitchFamily="49" charset="0"/>
                <a:cs typeface="Courier New" panose="02070309020205020404" pitchFamily="49" charset="0"/>
              </a:rPr>
              <a:t>) break;</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depth</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vec3 </a:t>
            </a:r>
            <a:r>
              <a:rPr lang="pt-BR" dirty="0" err="1">
                <a:latin typeface="Courier New" panose="02070309020205020404" pitchFamily="49" charset="0"/>
                <a:cs typeface="Courier New" panose="02070309020205020404" pitchFamily="49" charset="0"/>
              </a:rPr>
              <a:t>calcNormal</a:t>
            </a:r>
            <a:r>
              <a:rPr lang="pt-BR" dirty="0">
                <a:latin typeface="Courier New" panose="02070309020205020404" pitchFamily="49" charset="0"/>
                <a:cs typeface="Courier New" panose="02070309020205020404" pitchFamily="49" charset="0"/>
              </a:rPr>
              <a:t>(vec3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vec2 e = vec2(1.0, -1.0) * 0.0005; // </a:t>
            </a:r>
            <a:r>
              <a:rPr lang="pt-BR" dirty="0" err="1">
                <a:latin typeface="Courier New" panose="02070309020205020404" pitchFamily="49" charset="0"/>
                <a:cs typeface="Courier New" panose="02070309020205020404" pitchFamily="49" charset="0"/>
              </a:rPr>
              <a:t>epsilon</a:t>
            </a:r>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normalize(</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e.xyy</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e.xyy</a:t>
            </a:r>
            <a:r>
              <a:rPr lang="pt-BR" dirty="0">
                <a:latin typeface="Courier New" panose="02070309020205020404" pitchFamily="49" charset="0"/>
                <a:cs typeface="Courier New" panose="02070309020205020404" pitchFamily="49" charset="0"/>
              </a:rPr>
              <a:t>) +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e.yyx</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e.yyx</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e.yxy</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e.yxy</a:t>
            </a:r>
            <a:r>
              <a:rPr lang="pt-BR" dirty="0">
                <a:latin typeface="Courier New" panose="02070309020205020404" pitchFamily="49" charset="0"/>
                <a:cs typeface="Courier New" panose="02070309020205020404" pitchFamily="49" charset="0"/>
              </a:rPr>
              <a:t>) +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e.xxx</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e.xxx</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r>
              <a:rPr lang="pt-BR" dirty="0" err="1">
                <a:latin typeface="Courier New" panose="02070309020205020404" pitchFamily="49" charset="0"/>
                <a:cs typeface="Courier New" panose="02070309020205020404" pitchFamily="49" charset="0"/>
              </a:rPr>
              <a:t>void</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mainImage</a:t>
            </a:r>
            <a:r>
              <a:rPr lang="pt-BR" dirty="0">
                <a:latin typeface="Courier New" panose="02070309020205020404" pitchFamily="49" charset="0"/>
                <a:cs typeface="Courier New" panose="02070309020205020404" pitchFamily="49" charset="0"/>
              </a:rPr>
              <a:t>( out vec4 </a:t>
            </a:r>
            <a:r>
              <a:rPr lang="pt-BR" dirty="0" err="1">
                <a:latin typeface="Courier New" panose="02070309020205020404" pitchFamily="49" charset="0"/>
                <a:cs typeface="Courier New" panose="02070309020205020404" pitchFamily="49" charset="0"/>
              </a:rPr>
              <a:t>fragColor</a:t>
            </a:r>
            <a:r>
              <a:rPr lang="pt-BR" dirty="0">
                <a:latin typeface="Courier New" panose="02070309020205020404" pitchFamily="49" charset="0"/>
                <a:cs typeface="Courier New" panose="02070309020205020404" pitchFamily="49" charset="0"/>
              </a:rPr>
              <a:t>, in vec2 </a:t>
            </a:r>
            <a:r>
              <a:rPr lang="pt-BR" dirty="0" err="1">
                <a:latin typeface="Courier New" panose="02070309020205020404" pitchFamily="49" charset="0"/>
                <a:cs typeface="Courier New" panose="02070309020205020404" pitchFamily="49" charset="0"/>
              </a:rPr>
              <a:t>fragCoord</a:t>
            </a:r>
            <a:r>
              <a:rPr lang="pt-BR" dirty="0">
                <a:latin typeface="Courier New" panose="02070309020205020404" pitchFamily="49" charset="0"/>
                <a:cs typeface="Courier New" panose="02070309020205020404" pitchFamily="49" charset="0"/>
              </a:rPr>
              <a:t> ) {</a:t>
            </a:r>
          </a:p>
          <a:p>
            <a:r>
              <a:rPr lang="pt-BR" dirty="0">
                <a:latin typeface="Courier New" panose="02070309020205020404" pitchFamily="49" charset="0"/>
                <a:cs typeface="Courier New" panose="02070309020205020404" pitchFamily="49" charset="0"/>
              </a:rPr>
              <a:t>  vec2 </a:t>
            </a:r>
            <a:r>
              <a:rPr lang="pt-BR" dirty="0" err="1">
                <a:latin typeface="Courier New" panose="02070309020205020404" pitchFamily="49" charset="0"/>
                <a:cs typeface="Courier New" panose="02070309020205020404" pitchFamily="49" charset="0"/>
              </a:rPr>
              <a:t>uv</a:t>
            </a:r>
            <a:r>
              <a:rPr lang="pt-BR" dirty="0">
                <a:latin typeface="Courier New" panose="02070309020205020404" pitchFamily="49" charset="0"/>
                <a:cs typeface="Courier New" panose="02070309020205020404" pitchFamily="49" charset="0"/>
              </a:rPr>
              <a:t> = (fragCoord-.5*</a:t>
            </a:r>
            <a:r>
              <a:rPr lang="pt-BR" dirty="0" err="1">
                <a:latin typeface="Courier New" panose="02070309020205020404" pitchFamily="49" charset="0"/>
                <a:cs typeface="Courier New" panose="02070309020205020404" pitchFamily="49" charset="0"/>
              </a:rPr>
              <a:t>iResolution.xy</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iResolution.y</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col</a:t>
            </a:r>
            <a:r>
              <a:rPr lang="pt-BR" dirty="0">
                <a:latin typeface="Courier New" panose="02070309020205020404" pitchFamily="49" charset="0"/>
                <a:cs typeface="Courier New" panose="02070309020205020404" pitchFamily="49" charset="0"/>
              </a:rPr>
              <a:t> = vec3(0);</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 vec3(0, 0.7, 4);</a:t>
            </a:r>
          </a:p>
          <a:p>
            <a:r>
              <a:rPr lang="pt-BR" dirty="0">
                <a:latin typeface="Courier New" panose="02070309020205020404" pitchFamily="49" charset="0"/>
                <a:cs typeface="Courier New" panose="02070309020205020404" pitchFamily="49" charset="0"/>
              </a:rPr>
              <a:t>  vec3 rd = normalize(vec3(</a:t>
            </a:r>
            <a:r>
              <a:rPr lang="pt-BR" dirty="0" err="1">
                <a:latin typeface="Courier New" panose="02070309020205020404" pitchFamily="49" charset="0"/>
                <a:cs typeface="Courier New" panose="02070309020205020404" pitchFamily="49" charset="0"/>
              </a:rPr>
              <a:t>uv</a:t>
            </a:r>
            <a:r>
              <a:rPr lang="pt-BR" dirty="0">
                <a:latin typeface="Courier New" panose="02070309020205020404" pitchFamily="49" charset="0"/>
                <a:cs typeface="Courier New" panose="02070309020205020404" pitchFamily="49" charset="0"/>
              </a:rPr>
              <a:t>, -1));</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rayMarch</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rd, 0.01, 100.0);</a:t>
            </a:r>
          </a:p>
          <a:p>
            <a:r>
              <a:rPr lang="pt-BR" dirty="0">
                <a:latin typeface="Courier New" panose="02070309020205020404" pitchFamily="49" charset="0"/>
                <a:cs typeface="Courier New" panose="02070309020205020404" pitchFamily="49" charset="0"/>
              </a:rPr>
              <a:t>  </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if</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 &gt; 100.0) </a:t>
            </a:r>
            <a:r>
              <a:rPr lang="pt-BR" dirty="0" err="1">
                <a:latin typeface="Courier New" panose="02070309020205020404" pitchFamily="49" charset="0"/>
                <a:cs typeface="Courier New" panose="02070309020205020404" pitchFamily="49" charset="0"/>
              </a:rPr>
              <a:t>col</a:t>
            </a:r>
            <a:r>
              <a:rPr lang="pt-BR" dirty="0">
                <a:latin typeface="Courier New" panose="02070309020205020404" pitchFamily="49" charset="0"/>
                <a:cs typeface="Courier New" panose="02070309020205020404" pitchFamily="49" charset="0"/>
              </a:rPr>
              <a:t> = vec3(0.0);</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else</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 rd *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vec3 normal = </a:t>
            </a:r>
            <a:r>
              <a:rPr lang="pt-BR" dirty="0" err="1">
                <a:latin typeface="Courier New" panose="02070309020205020404" pitchFamily="49" charset="0"/>
                <a:cs typeface="Courier New" panose="02070309020205020404" pitchFamily="49" charset="0"/>
              </a:rPr>
              <a:t>calcNormal</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vec3 </a:t>
            </a:r>
            <a:r>
              <a:rPr lang="pt-BR" dirty="0" err="1">
                <a:latin typeface="Courier New" panose="02070309020205020404" pitchFamily="49" charset="0"/>
                <a:cs typeface="Courier New" panose="02070309020205020404" pitchFamily="49" charset="0"/>
              </a:rPr>
              <a:t>lightPos</a:t>
            </a:r>
            <a:r>
              <a:rPr lang="pt-BR" dirty="0">
                <a:latin typeface="Courier New" panose="02070309020205020404" pitchFamily="49" charset="0"/>
                <a:cs typeface="Courier New" panose="02070309020205020404" pitchFamily="49" charset="0"/>
              </a:rPr>
              <a:t> = vec3(-2, 2, 1.0);</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lightDir</a:t>
            </a:r>
            <a:r>
              <a:rPr lang="pt-BR" dirty="0">
                <a:latin typeface="Courier New" panose="02070309020205020404" pitchFamily="49" charset="0"/>
                <a:cs typeface="Courier New" panose="02070309020205020404" pitchFamily="49" charset="0"/>
              </a:rPr>
              <a:t> = normalize(</a:t>
            </a:r>
            <a:r>
              <a:rPr lang="pt-BR" dirty="0" err="1">
                <a:latin typeface="Courier New" panose="02070309020205020404" pitchFamily="49" charset="0"/>
                <a:cs typeface="Courier New" panose="02070309020205020404" pitchFamily="49" charset="0"/>
              </a:rPr>
              <a:t>lightPos</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ambient</a:t>
            </a:r>
            <a:r>
              <a:rPr lang="pt-BR" dirty="0">
                <a:latin typeface="Courier New" panose="02070309020205020404" pitchFamily="49" charset="0"/>
                <a:cs typeface="Courier New" panose="02070309020205020404" pitchFamily="49" charset="0"/>
              </a:rPr>
              <a:t> = 0.2;</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difuse</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clamp</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dot</a:t>
            </a:r>
            <a:r>
              <a:rPr lang="pt-BR" dirty="0">
                <a:latin typeface="Courier New" panose="02070309020205020404" pitchFamily="49" charset="0"/>
                <a:cs typeface="Courier New" panose="02070309020205020404" pitchFamily="49" charset="0"/>
              </a:rPr>
              <a:t>(normal, </a:t>
            </a:r>
            <a:r>
              <a:rPr lang="pt-BR" dirty="0" err="1">
                <a:latin typeface="Courier New" panose="02070309020205020404" pitchFamily="49" charset="0"/>
                <a:cs typeface="Courier New" panose="02070309020205020404" pitchFamily="49" charset="0"/>
              </a:rPr>
              <a:t>lightDir</a:t>
            </a:r>
            <a:r>
              <a:rPr lang="pt-BR" dirty="0">
                <a:latin typeface="Courier New" panose="02070309020205020404" pitchFamily="49" charset="0"/>
                <a:cs typeface="Courier New" panose="02070309020205020404" pitchFamily="49" charset="0"/>
              </a:rPr>
              <a:t>),ambient,1.);</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col</a:t>
            </a:r>
            <a:r>
              <a:rPr lang="pt-BR" dirty="0">
                <a:latin typeface="Courier New" panose="02070309020205020404" pitchFamily="49" charset="0"/>
                <a:cs typeface="Courier New" panose="02070309020205020404" pitchFamily="49" charset="0"/>
              </a:rPr>
              <a:t> = vec3(</a:t>
            </a:r>
            <a:r>
              <a:rPr lang="pt-BR" dirty="0" err="1">
                <a:latin typeface="Courier New" panose="02070309020205020404" pitchFamily="49" charset="0"/>
                <a:cs typeface="Courier New" panose="02070309020205020404" pitchFamily="49" charset="0"/>
              </a:rPr>
              <a:t>difuse</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fragColor</a:t>
            </a:r>
            <a:r>
              <a:rPr lang="pt-BR" dirty="0">
                <a:latin typeface="Courier New" panose="02070309020205020404" pitchFamily="49" charset="0"/>
                <a:cs typeface="Courier New" panose="02070309020205020404" pitchFamily="49" charset="0"/>
              </a:rPr>
              <a:t> = vec4(</a:t>
            </a:r>
            <a:r>
              <a:rPr lang="pt-BR" dirty="0" err="1">
                <a:latin typeface="Courier New" panose="02070309020205020404" pitchFamily="49" charset="0"/>
                <a:cs typeface="Courier New" panose="02070309020205020404" pitchFamily="49" charset="0"/>
              </a:rPr>
              <a:t>col</a:t>
            </a:r>
            <a:r>
              <a:rPr lang="pt-BR" dirty="0">
                <a:latin typeface="Courier New" panose="02070309020205020404" pitchFamily="49" charset="0"/>
                <a:cs typeface="Courier New" panose="02070309020205020404" pitchFamily="49" charset="0"/>
              </a:rPr>
              <a:t>, 1.0);</a:t>
            </a:r>
          </a:p>
          <a:p>
            <a:r>
              <a:rPr lang="pt-BR" dirty="0">
                <a:latin typeface="Courier New" panose="02070309020205020404" pitchFamily="49" charset="0"/>
                <a:cs typeface="Courier New" panose="02070309020205020404" pitchFamily="49" charset="0"/>
              </a:rPr>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35</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90077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sdPlane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vec3 </a:t>
            </a:r>
            <a:r>
              <a:rPr lang="en-US" b="0" dirty="0">
                <a:solidFill>
                  <a:srgbClr val="9A9A9A"/>
                </a:solidFill>
                <a:effectLst/>
                <a:latin typeface="Courier New" panose="02070309020205020404" pitchFamily="49" charset="0"/>
                <a:cs typeface="Courier New" panose="02070309020205020404" pitchFamily="49" charset="0"/>
              </a:rPr>
              <a:t>p</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vec3 </a:t>
            </a:r>
            <a:r>
              <a:rPr lang="en-US" b="0" dirty="0">
                <a:solidFill>
                  <a:srgbClr val="9A9A9A"/>
                </a:solidFill>
                <a:effectLst/>
                <a:latin typeface="Courier New" panose="02070309020205020404" pitchFamily="49" charset="0"/>
                <a:cs typeface="Courier New" panose="02070309020205020404" pitchFamily="49" charset="0"/>
              </a:rPr>
              <a:t>n</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9A9A9A"/>
                </a:solidFill>
                <a:effectLst/>
                <a:latin typeface="Courier New" panose="02070309020205020404" pitchFamily="49" charset="0"/>
                <a:cs typeface="Courier New" panose="02070309020205020404" pitchFamily="49" charset="0"/>
              </a:rPr>
              <a:t>h</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7A64A"/>
                </a:solidFill>
                <a:effectLst/>
                <a:latin typeface="Courier New" panose="02070309020205020404" pitchFamily="49" charset="0"/>
                <a:cs typeface="Courier New" panose="02070309020205020404" pitchFamily="49" charset="0"/>
              </a:rPr>
              <a:t>// n must be normalized</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return</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dot</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n</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h</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sdPyramid</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vec3 </a:t>
            </a:r>
            <a:r>
              <a:rPr lang="en-US" b="0" dirty="0">
                <a:solidFill>
                  <a:srgbClr val="9A9A9A"/>
                </a:solidFill>
                <a:effectLst/>
                <a:latin typeface="Courier New" panose="02070309020205020404" pitchFamily="49" charset="0"/>
                <a:cs typeface="Courier New" panose="02070309020205020404" pitchFamily="49" charset="0"/>
              </a:rPr>
              <a:t>p</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9A9A9A"/>
                </a:solidFill>
                <a:effectLst/>
                <a:latin typeface="Courier New" panose="02070309020205020404" pitchFamily="49" charset="0"/>
                <a:cs typeface="Courier New" panose="02070309020205020404" pitchFamily="49" charset="0"/>
              </a:rPr>
              <a:t>h</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m2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h</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h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0.25</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xz</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abs</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xz</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xz</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z</a:t>
            </a:r>
            <a:r>
              <a:rPr lang="en-US" b="0" dirty="0">
                <a:solidFill>
                  <a:srgbClr val="B4B4B4"/>
                </a:solidFill>
                <a:effectLst/>
                <a:latin typeface="Courier New" panose="02070309020205020404" pitchFamily="49" charset="0"/>
                <a:cs typeface="Courier New" panose="02070309020205020404" pitchFamily="49" charset="0"/>
              </a:rPr>
              <a:t>&gt;</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zx</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xz</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xz</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0.5</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r>
              <a:rPr lang="en-US" b="0" dirty="0">
                <a:solidFill>
                  <a:srgbClr val="DADADA"/>
                </a:solidFill>
                <a:effectLst/>
                <a:latin typeface="Courier New" panose="02070309020205020404" pitchFamily="49" charset="0"/>
                <a:cs typeface="Courier New" panose="02070309020205020404" pitchFamily="49" charset="0"/>
              </a:rPr>
              <a:t>vec3 q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vec3</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z</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h</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y</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0.5</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h</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0.5</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y</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s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max</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q</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x</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0.0</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clamp</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q</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y</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0.5</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z</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m2</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0.25</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0.0</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1.0</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m2</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q</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s</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q</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s</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9CDCFE"/>
                </a:solidFill>
                <a:effectLst/>
                <a:latin typeface="Courier New" panose="02070309020205020404" pitchFamily="49" charset="0"/>
                <a:cs typeface="Courier New" panose="02070309020205020404" pitchFamily="49" charset="0"/>
              </a:rPr>
              <a:t>q</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y</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q</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y</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b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m2</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q</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x</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0.5</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t</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q</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x</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0.5</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t</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q</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y</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m2</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t</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q</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y</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m2</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t</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d2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min</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q</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y</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q</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m2</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q</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y</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0.5</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&gt;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0.0</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0.0</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min</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a</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b</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return</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sqrt</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d2</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q</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z</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q</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z</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m2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sign</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CDCAA"/>
                </a:solidFill>
                <a:effectLst/>
                <a:latin typeface="Courier New" panose="02070309020205020404" pitchFamily="49" charset="0"/>
                <a:cs typeface="Courier New" panose="02070309020205020404" pitchFamily="49" charset="0"/>
              </a:rPr>
              <a:t>max</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q</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9CDCFE"/>
                </a:solidFill>
                <a:effectLst/>
                <a:latin typeface="Courier New" panose="02070309020205020404" pitchFamily="49" charset="0"/>
                <a:cs typeface="Courier New" panose="02070309020205020404" pitchFamily="49" charset="0"/>
              </a:rPr>
              <a:t>z</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p</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y</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br>
              <a:rPr lang="en-US" b="0" dirty="0">
                <a:solidFill>
                  <a:srgbClr val="DADADA"/>
                </a:solidFill>
                <a:effectLst/>
                <a:latin typeface="Courier New" panose="02070309020205020404" pitchFamily="49" charset="0"/>
                <a:cs typeface="Courier New" panose="02070309020205020404" pitchFamily="49" charset="0"/>
              </a:rPr>
            </a:br>
            <a:br>
              <a:rPr lang="en-US" b="0" dirty="0">
                <a:solidFill>
                  <a:srgbClr val="DADADA"/>
                </a:solidFill>
                <a:effectLst/>
                <a:latin typeface="Courier New" panose="02070309020205020404" pitchFamily="49" charset="0"/>
                <a:cs typeface="Courier New" panose="02070309020205020404" pitchFamily="49" charset="0"/>
              </a:rPr>
            </a:b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sdScene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vec3 </a:t>
            </a:r>
            <a:r>
              <a:rPr lang="en-US" b="0" dirty="0">
                <a:solidFill>
                  <a:srgbClr val="9A9A9A"/>
                </a:solidFill>
                <a:effectLst/>
                <a:latin typeface="Courier New" panose="02070309020205020404" pitchFamily="49" charset="0"/>
                <a:cs typeface="Courier New" panose="02070309020205020404" pitchFamily="49" charset="0"/>
              </a:rPr>
              <a:t>p</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pyramid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sdPyramid</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p</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1.0</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plane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sdPlane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p</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vec3</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1</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0.0</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return</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min</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plane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pyramid</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rayMarch</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vec3 </a:t>
            </a:r>
            <a:r>
              <a:rPr lang="en-US" b="0" dirty="0" err="1">
                <a:solidFill>
                  <a:srgbClr val="9A9A9A"/>
                </a:solidFill>
                <a:effectLst/>
                <a:latin typeface="Courier New" panose="02070309020205020404" pitchFamily="49" charset="0"/>
                <a:cs typeface="Courier New" panose="02070309020205020404" pitchFamily="49" charset="0"/>
              </a:rPr>
              <a:t>ro</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vec3 </a:t>
            </a:r>
            <a:r>
              <a:rPr lang="en-US" b="0" dirty="0" err="1">
                <a:solidFill>
                  <a:srgbClr val="9A9A9A"/>
                </a:solidFill>
                <a:effectLst/>
                <a:latin typeface="Courier New" panose="02070309020205020404" pitchFamily="49" charset="0"/>
                <a:cs typeface="Courier New" panose="02070309020205020404" pitchFamily="49" charset="0"/>
              </a:rPr>
              <a:t>rd</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9A9A9A"/>
                </a:solidFill>
                <a:effectLst/>
                <a:latin typeface="Courier New" panose="02070309020205020404" pitchFamily="49" charset="0"/>
                <a:cs typeface="Courier New" panose="02070309020205020404" pitchFamily="49" charset="0"/>
              </a:rPr>
              <a:t>start</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9A9A9A"/>
                </a:solidFill>
                <a:effectLst/>
                <a:latin typeface="Courier New" panose="02070309020205020404" pitchFamily="49" charset="0"/>
                <a:cs typeface="Courier New" panose="02070309020205020404" pitchFamily="49" charset="0"/>
              </a:rPr>
              <a:t>end</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depth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start</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for</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569CD6"/>
                </a:solidFill>
                <a:effectLst/>
                <a:latin typeface="Courier New" panose="02070309020205020404" pitchFamily="49" charset="0"/>
                <a:cs typeface="Courier New" panose="02070309020205020404" pitchFamily="49" charset="0"/>
              </a:rPr>
              <a:t>int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i</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i</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&lt;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255</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i</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vec3 p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ro</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depth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rd</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d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sdScene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p</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depth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d</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if</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d </a:t>
            </a:r>
            <a:r>
              <a:rPr lang="en-US" b="0" dirty="0">
                <a:solidFill>
                  <a:srgbClr val="B4B4B4"/>
                </a:solidFill>
                <a:effectLst/>
                <a:latin typeface="Courier New" panose="02070309020205020404" pitchFamily="49" charset="0"/>
                <a:cs typeface="Courier New" panose="02070309020205020404" pitchFamily="49" charset="0"/>
              </a:rPr>
              <a:t>&lt;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0.001</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depth </a:t>
            </a:r>
            <a:r>
              <a:rPr lang="en-US" b="0" dirty="0">
                <a:solidFill>
                  <a:srgbClr val="B4B4B4"/>
                </a:solidFill>
                <a:effectLst/>
                <a:latin typeface="Courier New" panose="02070309020205020404" pitchFamily="49" charset="0"/>
                <a:cs typeface="Courier New" panose="02070309020205020404" pitchFamily="49" charset="0"/>
              </a:rPr>
              <a:t>&gt;</a:t>
            </a:r>
            <a:r>
              <a:rPr lang="en-US" b="0" dirty="0">
                <a:solidFill>
                  <a:srgbClr val="DADADA"/>
                </a:solidFill>
                <a:effectLst/>
                <a:latin typeface="Courier New" panose="02070309020205020404" pitchFamily="49" charset="0"/>
                <a:cs typeface="Courier New" panose="02070309020205020404" pitchFamily="49" charset="0"/>
              </a:rPr>
              <a:t> end</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8A0DF"/>
                </a:solidFill>
                <a:effectLst/>
                <a:latin typeface="Courier New" panose="02070309020205020404" pitchFamily="49" charset="0"/>
                <a:cs typeface="Courier New" panose="02070309020205020404" pitchFamily="49" charset="0"/>
              </a:rPr>
              <a:t>break</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return</a:t>
            </a:r>
            <a:r>
              <a:rPr lang="en-US" b="0" dirty="0">
                <a:solidFill>
                  <a:srgbClr val="DADADA"/>
                </a:solidFill>
                <a:effectLst/>
                <a:latin typeface="Courier New" panose="02070309020205020404" pitchFamily="49" charset="0"/>
                <a:cs typeface="Courier New" panose="02070309020205020404" pitchFamily="49" charset="0"/>
              </a:rPr>
              <a:t> depth</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r>
              <a:rPr lang="en-US" b="0" dirty="0">
                <a:solidFill>
                  <a:srgbClr val="DADADA"/>
                </a:solidFill>
                <a:effectLst/>
                <a:latin typeface="Courier New" panose="02070309020205020404" pitchFamily="49" charset="0"/>
                <a:cs typeface="Courier New" panose="02070309020205020404" pitchFamily="49" charset="0"/>
              </a:rPr>
              <a:t>vec3 </a:t>
            </a:r>
            <a:r>
              <a:rPr lang="en-US" b="0" dirty="0" err="1">
                <a:solidFill>
                  <a:srgbClr val="DCDCAA"/>
                </a:solidFill>
                <a:effectLst/>
                <a:latin typeface="Courier New" panose="02070309020205020404" pitchFamily="49" charset="0"/>
                <a:cs typeface="Courier New" panose="02070309020205020404" pitchFamily="49" charset="0"/>
              </a:rPr>
              <a:t>calcNormal</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vec3 </a:t>
            </a:r>
            <a:r>
              <a:rPr lang="en-US" b="0" dirty="0">
                <a:solidFill>
                  <a:srgbClr val="9A9A9A"/>
                </a:solidFill>
                <a:effectLst/>
                <a:latin typeface="Courier New" panose="02070309020205020404" pitchFamily="49" charset="0"/>
                <a:cs typeface="Courier New" panose="02070309020205020404" pitchFamily="49" charset="0"/>
              </a:rPr>
              <a:t>p</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vec2 e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vec2</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1.0</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1.0</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0.0005</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57A64A"/>
                </a:solidFill>
                <a:effectLst/>
                <a:latin typeface="Courier New" panose="02070309020205020404" pitchFamily="49" charset="0"/>
                <a:cs typeface="Courier New" panose="02070309020205020404" pitchFamily="49" charset="0"/>
              </a:rPr>
              <a:t> // epsilon</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return</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normalize</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err="1">
                <a:solidFill>
                  <a:srgbClr val="9CDCFE"/>
                </a:solidFill>
                <a:effectLst/>
                <a:latin typeface="Courier New" panose="02070309020205020404" pitchFamily="49" charset="0"/>
                <a:cs typeface="Courier New" panose="02070309020205020404" pitchFamily="49" charset="0"/>
              </a:rPr>
              <a:t>e</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xyy</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sdScene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p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9CDCFE"/>
                </a:solidFill>
                <a:effectLst/>
                <a:latin typeface="Courier New" panose="02070309020205020404" pitchFamily="49" charset="0"/>
                <a:cs typeface="Courier New" panose="02070309020205020404" pitchFamily="49" charset="0"/>
              </a:rPr>
              <a:t>e</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xyy</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p>
          <a:p>
            <a:r>
              <a:rPr lang="en-US" b="0" dirty="0" err="1">
                <a:solidFill>
                  <a:srgbClr val="9CDCFE"/>
                </a:solidFill>
                <a:effectLst/>
                <a:latin typeface="Courier New" panose="02070309020205020404" pitchFamily="49" charset="0"/>
                <a:cs typeface="Courier New" panose="02070309020205020404" pitchFamily="49" charset="0"/>
              </a:rPr>
              <a:t>e</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yyx</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sdScene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p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9CDCFE"/>
                </a:solidFill>
                <a:effectLst/>
                <a:latin typeface="Courier New" panose="02070309020205020404" pitchFamily="49" charset="0"/>
                <a:cs typeface="Courier New" panose="02070309020205020404" pitchFamily="49" charset="0"/>
              </a:rPr>
              <a:t>e</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yyx</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err="1">
                <a:solidFill>
                  <a:srgbClr val="9CDCFE"/>
                </a:solidFill>
                <a:effectLst/>
                <a:latin typeface="Courier New" panose="02070309020205020404" pitchFamily="49" charset="0"/>
                <a:cs typeface="Courier New" panose="02070309020205020404" pitchFamily="49" charset="0"/>
              </a:rPr>
              <a:t>e</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yxy</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sdScene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p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9CDCFE"/>
                </a:solidFill>
                <a:effectLst/>
                <a:latin typeface="Courier New" panose="02070309020205020404" pitchFamily="49" charset="0"/>
                <a:cs typeface="Courier New" panose="02070309020205020404" pitchFamily="49" charset="0"/>
              </a:rPr>
              <a:t>e</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yxy</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p>
          <a:p>
            <a:r>
              <a:rPr lang="en-US" b="0" dirty="0" err="1">
                <a:solidFill>
                  <a:srgbClr val="9CDCFE"/>
                </a:solidFill>
                <a:effectLst/>
                <a:latin typeface="Courier New" panose="02070309020205020404" pitchFamily="49" charset="0"/>
                <a:cs typeface="Courier New" panose="02070309020205020404" pitchFamily="49" charset="0"/>
              </a:rPr>
              <a:t>e</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xxx</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sdScene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p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9CDCFE"/>
                </a:solidFill>
                <a:effectLst/>
                <a:latin typeface="Courier New" panose="02070309020205020404" pitchFamily="49" charset="0"/>
                <a:cs typeface="Courier New" panose="02070309020205020404" pitchFamily="49" charset="0"/>
              </a:rPr>
              <a:t>e</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xxx</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shadow</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in vec3 </a:t>
            </a:r>
            <a:r>
              <a:rPr lang="en-US" b="0" dirty="0" err="1">
                <a:solidFill>
                  <a:srgbClr val="9A9A9A"/>
                </a:solidFill>
                <a:effectLst/>
                <a:latin typeface="Courier New" panose="02070309020205020404" pitchFamily="49" charset="0"/>
                <a:cs typeface="Courier New" panose="02070309020205020404" pitchFamily="49" charset="0"/>
              </a:rPr>
              <a:t>ro</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in vec3 </a:t>
            </a:r>
            <a:r>
              <a:rPr lang="en-US" b="0" dirty="0" err="1">
                <a:solidFill>
                  <a:srgbClr val="9A9A9A"/>
                </a:solidFill>
                <a:effectLst/>
                <a:latin typeface="Courier New" panose="02070309020205020404" pitchFamily="49" charset="0"/>
                <a:cs typeface="Courier New" panose="02070309020205020404" pitchFamily="49" charset="0"/>
              </a:rPr>
              <a:t>rd</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9A9A9A"/>
                </a:solidFill>
                <a:effectLst/>
                <a:latin typeface="Courier New" panose="02070309020205020404" pitchFamily="49" charset="0"/>
                <a:cs typeface="Courier New" panose="02070309020205020404" pitchFamily="49" charset="0"/>
              </a:rPr>
              <a:t>mint</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9A9A9A"/>
                </a:solidFill>
                <a:effectLst/>
                <a:latin typeface="Courier New" panose="02070309020205020404" pitchFamily="49" charset="0"/>
                <a:cs typeface="Courier New" panose="02070309020205020404" pitchFamily="49" charset="0"/>
              </a:rPr>
              <a:t>maxt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mint</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for</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569CD6"/>
                </a:solidFill>
                <a:effectLst/>
                <a:latin typeface="Courier New" panose="02070309020205020404" pitchFamily="49" charset="0"/>
                <a:cs typeface="Courier New" panose="02070309020205020404" pitchFamily="49" charset="0"/>
              </a:rPr>
              <a:t>int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i</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i</a:t>
            </a:r>
            <a:r>
              <a:rPr lang="en-US" b="0" dirty="0">
                <a:solidFill>
                  <a:srgbClr val="B4B4B4"/>
                </a:solidFill>
                <a:effectLst/>
                <a:latin typeface="Courier New" panose="02070309020205020404" pitchFamily="49" charset="0"/>
                <a:cs typeface="Courier New" panose="02070309020205020404" pitchFamily="49" charset="0"/>
              </a:rPr>
              <a:t>&lt;</a:t>
            </a:r>
            <a:r>
              <a:rPr lang="en-US" b="0" dirty="0">
                <a:solidFill>
                  <a:srgbClr val="B5CEA8"/>
                </a:solidFill>
                <a:effectLst/>
                <a:latin typeface="Courier New" panose="02070309020205020404" pitchFamily="49" charset="0"/>
                <a:cs typeface="Courier New" panose="02070309020205020404" pitchFamily="49" charset="0"/>
              </a:rPr>
              <a:t>256</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&amp;&amp;</a:t>
            </a:r>
            <a:r>
              <a:rPr lang="en-US" b="0" dirty="0">
                <a:solidFill>
                  <a:srgbClr val="DADADA"/>
                </a:solidFill>
                <a:effectLst/>
                <a:latin typeface="Courier New" panose="02070309020205020404" pitchFamily="49" charset="0"/>
                <a:cs typeface="Courier New" panose="02070309020205020404" pitchFamily="49" charset="0"/>
              </a:rPr>
              <a:t> t</a:t>
            </a:r>
            <a:r>
              <a:rPr lang="en-US" b="0" dirty="0">
                <a:solidFill>
                  <a:srgbClr val="B4B4B4"/>
                </a:solidFill>
                <a:effectLst/>
                <a:latin typeface="Courier New" panose="02070309020205020404" pitchFamily="49" charset="0"/>
                <a:cs typeface="Courier New" panose="02070309020205020404" pitchFamily="49" charset="0"/>
              </a:rPr>
              <a:t>&lt;</a:t>
            </a:r>
            <a:r>
              <a:rPr lang="en-US" b="0" dirty="0" err="1">
                <a:solidFill>
                  <a:srgbClr val="DADADA"/>
                </a:solidFill>
                <a:effectLst/>
                <a:latin typeface="Courier New" panose="02070309020205020404" pitchFamily="49" charset="0"/>
                <a:cs typeface="Courier New" panose="02070309020205020404" pitchFamily="49" charset="0"/>
              </a:rPr>
              <a:t>maxt</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i</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h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sdScene</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ro</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rd</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t</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if</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h</a:t>
            </a:r>
            <a:r>
              <a:rPr lang="en-US" b="0" dirty="0">
                <a:solidFill>
                  <a:srgbClr val="B4B4B4"/>
                </a:solidFill>
                <a:effectLst/>
                <a:latin typeface="Courier New" panose="02070309020205020404" pitchFamily="49" charset="0"/>
                <a:cs typeface="Courier New" panose="02070309020205020404" pitchFamily="49" charset="0"/>
              </a:rPr>
              <a:t>&lt;</a:t>
            </a:r>
            <a:r>
              <a:rPr lang="en-US" b="0" dirty="0">
                <a:solidFill>
                  <a:srgbClr val="B5CEA8"/>
                </a:solidFill>
                <a:effectLst/>
                <a:latin typeface="Courier New" panose="02070309020205020404" pitchFamily="49" charset="0"/>
                <a:cs typeface="Courier New" panose="02070309020205020404" pitchFamily="49" charset="0"/>
              </a:rPr>
              <a:t>0.001</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return</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0.0</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h</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return</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1.0</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r>
              <a:rPr lang="en-US" b="0" dirty="0">
                <a:solidFill>
                  <a:srgbClr val="569CD6"/>
                </a:solidFill>
                <a:effectLst/>
                <a:latin typeface="Courier New" panose="02070309020205020404" pitchFamily="49" charset="0"/>
                <a:cs typeface="Courier New" panose="02070309020205020404" pitchFamily="49" charset="0"/>
              </a:rPr>
              <a:t>void</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mainImage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out vec4 </a:t>
            </a:r>
            <a:r>
              <a:rPr lang="en-US" b="0" dirty="0" err="1">
                <a:solidFill>
                  <a:srgbClr val="9A9A9A"/>
                </a:solidFill>
                <a:effectLst/>
                <a:latin typeface="Courier New" panose="02070309020205020404" pitchFamily="49" charset="0"/>
                <a:cs typeface="Courier New" panose="02070309020205020404" pitchFamily="49" charset="0"/>
              </a:rPr>
              <a:t>fragColor</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in vec2 </a:t>
            </a:r>
            <a:r>
              <a:rPr lang="en-US" b="0" dirty="0" err="1">
                <a:solidFill>
                  <a:srgbClr val="9A9A9A"/>
                </a:solidFill>
                <a:effectLst/>
                <a:latin typeface="Courier New" panose="02070309020205020404" pitchFamily="49" charset="0"/>
                <a:cs typeface="Courier New" panose="02070309020205020404" pitchFamily="49" charset="0"/>
              </a:rPr>
              <a:t>fragCoord</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vec2 </a:t>
            </a:r>
            <a:r>
              <a:rPr lang="en-US" b="0" dirty="0" err="1">
                <a:solidFill>
                  <a:srgbClr val="DADADA"/>
                </a:solidFill>
                <a:effectLst/>
                <a:latin typeface="Courier New" panose="02070309020205020404" pitchFamily="49" charset="0"/>
                <a:cs typeface="Courier New" panose="02070309020205020404" pitchFamily="49" charset="0"/>
              </a:rPr>
              <a:t>uv</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fragCoord</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.5</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iResolution</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xy</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iResolution</a:t>
            </a:r>
            <a:r>
              <a:rPr lang="en-US" b="0" dirty="0" err="1">
                <a:solidFill>
                  <a:srgbClr val="B4B4B4"/>
                </a:solidFill>
                <a:effectLst/>
                <a:latin typeface="Courier New" panose="02070309020205020404" pitchFamily="49" charset="0"/>
                <a:cs typeface="Courier New" panose="02070309020205020404" pitchFamily="49" charset="0"/>
              </a:rPr>
              <a:t>.</a:t>
            </a:r>
            <a:r>
              <a:rPr lang="en-US" b="0" dirty="0" err="1">
                <a:solidFill>
                  <a:srgbClr val="9CDCFE"/>
                </a:solidFill>
                <a:effectLst/>
                <a:latin typeface="Courier New" panose="02070309020205020404" pitchFamily="49" charset="0"/>
                <a:cs typeface="Courier New" panose="02070309020205020404" pitchFamily="49" charset="0"/>
              </a:rPr>
              <a:t>y</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vec3 col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vec3</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vec3 </a:t>
            </a:r>
            <a:r>
              <a:rPr lang="en-US" b="0" dirty="0" err="1">
                <a:solidFill>
                  <a:srgbClr val="DADADA"/>
                </a:solidFill>
                <a:effectLst/>
                <a:latin typeface="Courier New" panose="02070309020205020404" pitchFamily="49" charset="0"/>
                <a:cs typeface="Courier New" panose="02070309020205020404" pitchFamily="49" charset="0"/>
              </a:rPr>
              <a:t>ro</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vec3</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0.7</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4</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vec3 </a:t>
            </a:r>
            <a:r>
              <a:rPr lang="en-US" b="0" dirty="0" err="1">
                <a:solidFill>
                  <a:srgbClr val="DADADA"/>
                </a:solidFill>
                <a:effectLst/>
                <a:latin typeface="Courier New" panose="02070309020205020404" pitchFamily="49" charset="0"/>
                <a:cs typeface="Courier New" panose="02070309020205020404" pitchFamily="49" charset="0"/>
              </a:rPr>
              <a:t>rd</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normalize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CDCAA"/>
                </a:solidFill>
                <a:effectLst/>
                <a:latin typeface="Courier New" panose="02070309020205020404" pitchFamily="49" charset="0"/>
                <a:cs typeface="Courier New" panose="02070309020205020404" pitchFamily="49" charset="0"/>
              </a:rPr>
              <a:t>vec3</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uv</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1</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d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rayMarch</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ro</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rd</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0.01</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100.0</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r>
              <a:rPr lang="en-US" b="0" dirty="0">
                <a:solidFill>
                  <a:srgbClr val="D8A0DF"/>
                </a:solidFill>
                <a:effectLst/>
                <a:latin typeface="Courier New" panose="02070309020205020404" pitchFamily="49" charset="0"/>
                <a:cs typeface="Courier New" panose="02070309020205020404" pitchFamily="49" charset="0"/>
              </a:rPr>
              <a:t>if</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d </a:t>
            </a:r>
            <a:r>
              <a:rPr lang="en-US" b="0" dirty="0">
                <a:solidFill>
                  <a:srgbClr val="B4B4B4"/>
                </a:solidFill>
                <a:effectLst/>
                <a:latin typeface="Courier New" panose="02070309020205020404" pitchFamily="49" charset="0"/>
                <a:cs typeface="Courier New" panose="02070309020205020404" pitchFamily="49" charset="0"/>
              </a:rPr>
              <a:t>&gt;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100.0</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col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vec3</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0.0</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8A0DF"/>
                </a:solidFill>
                <a:effectLst/>
                <a:latin typeface="Courier New" panose="02070309020205020404" pitchFamily="49" charset="0"/>
                <a:cs typeface="Courier New" panose="02070309020205020404" pitchFamily="49" charset="0"/>
              </a:rPr>
              <a:t>else</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vec3 p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ro</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rd</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d</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vec3 normal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CDCAA"/>
                </a:solidFill>
                <a:effectLst/>
                <a:latin typeface="Courier New" panose="02070309020205020404" pitchFamily="49" charset="0"/>
                <a:cs typeface="Courier New" panose="02070309020205020404" pitchFamily="49" charset="0"/>
              </a:rPr>
              <a:t>calcNormal</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p</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7A64A"/>
                </a:solidFill>
                <a:effectLst/>
                <a:latin typeface="Courier New" panose="02070309020205020404" pitchFamily="49" charset="0"/>
                <a:cs typeface="Courier New" panose="02070309020205020404" pitchFamily="49" charset="0"/>
              </a:rPr>
              <a:t>//vec3 </a:t>
            </a:r>
            <a:r>
              <a:rPr lang="en-US" b="0" dirty="0" err="1">
                <a:solidFill>
                  <a:srgbClr val="57A64A"/>
                </a:solidFill>
                <a:effectLst/>
                <a:latin typeface="Courier New" panose="02070309020205020404" pitchFamily="49" charset="0"/>
                <a:cs typeface="Courier New" panose="02070309020205020404" pitchFamily="49" charset="0"/>
              </a:rPr>
              <a:t>lightPos</a:t>
            </a:r>
            <a:r>
              <a:rPr lang="en-US" b="0" dirty="0">
                <a:solidFill>
                  <a:srgbClr val="57A64A"/>
                </a:solidFill>
                <a:effectLst/>
                <a:latin typeface="Courier New" panose="02070309020205020404" pitchFamily="49" charset="0"/>
                <a:cs typeface="Courier New" panose="02070309020205020404" pitchFamily="49" charset="0"/>
              </a:rPr>
              <a:t> = vec3(-2, 2, 2.0*cos(</a:t>
            </a:r>
            <a:r>
              <a:rPr lang="en-US" b="0" dirty="0" err="1">
                <a:solidFill>
                  <a:srgbClr val="57A64A"/>
                </a:solidFill>
                <a:effectLst/>
                <a:latin typeface="Courier New" panose="02070309020205020404" pitchFamily="49" charset="0"/>
                <a:cs typeface="Courier New" panose="02070309020205020404" pitchFamily="49" charset="0"/>
              </a:rPr>
              <a:t>iTime</a:t>
            </a:r>
            <a:r>
              <a:rPr lang="en-US" b="0" dirty="0">
                <a:solidFill>
                  <a:srgbClr val="57A64A"/>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vec3 </a:t>
            </a:r>
            <a:r>
              <a:rPr lang="en-US" b="0" dirty="0" err="1">
                <a:solidFill>
                  <a:srgbClr val="DADADA"/>
                </a:solidFill>
                <a:effectLst/>
                <a:latin typeface="Courier New" panose="02070309020205020404" pitchFamily="49" charset="0"/>
                <a:cs typeface="Courier New" panose="02070309020205020404" pitchFamily="49" charset="0"/>
              </a:rPr>
              <a:t>lightPos</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vec3</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2</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2</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1.0</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DADADA"/>
                </a:solidFill>
                <a:effectLst/>
                <a:latin typeface="Courier New" panose="02070309020205020404" pitchFamily="49" charset="0"/>
                <a:cs typeface="Courier New" panose="02070309020205020404" pitchFamily="49" charset="0"/>
              </a:rPr>
              <a:t>vec3 </a:t>
            </a:r>
            <a:r>
              <a:rPr lang="en-US" b="0" dirty="0" err="1">
                <a:solidFill>
                  <a:srgbClr val="DADADA"/>
                </a:solidFill>
                <a:effectLst/>
                <a:latin typeface="Courier New" panose="02070309020205020404" pitchFamily="49" charset="0"/>
                <a:cs typeface="Courier New" panose="02070309020205020404" pitchFamily="49" charset="0"/>
              </a:rPr>
              <a:t>lightDir</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normalize</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lightPos</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p</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ambient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0.2</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difuse</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clamp</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CDCAA"/>
                </a:solidFill>
                <a:effectLst/>
                <a:latin typeface="Courier New" panose="02070309020205020404" pitchFamily="49" charset="0"/>
                <a:cs typeface="Courier New" panose="02070309020205020404" pitchFamily="49" charset="0"/>
              </a:rPr>
              <a:t>dot</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normal</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lightDir</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ambient</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B5CEA8"/>
                </a:solidFill>
                <a:effectLst/>
                <a:latin typeface="Courier New" panose="02070309020205020404" pitchFamily="49" charset="0"/>
                <a:cs typeface="Courier New" panose="02070309020205020404" pitchFamily="49" charset="0"/>
              </a:rPr>
              <a:t>1.</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r>
              <a:rPr lang="en-US" b="0" dirty="0">
                <a:solidFill>
                  <a:srgbClr val="569CD6"/>
                </a:solidFill>
                <a:effectLst/>
                <a:latin typeface="Courier New" panose="02070309020205020404" pitchFamily="49" charset="0"/>
                <a:cs typeface="Courier New" panose="02070309020205020404" pitchFamily="49" charset="0"/>
              </a:rPr>
              <a:t>float</a:t>
            </a:r>
            <a:r>
              <a:rPr lang="en-US" b="0" dirty="0">
                <a:solidFill>
                  <a:srgbClr val="DADADA"/>
                </a:solidFill>
                <a:effectLst/>
                <a:latin typeface="Courier New" panose="02070309020205020404" pitchFamily="49" charset="0"/>
                <a:cs typeface="Courier New" panose="02070309020205020404" pitchFamily="49" charset="0"/>
              </a:rPr>
              <a:t> occ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shadow</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p</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err="1">
                <a:solidFill>
                  <a:srgbClr val="DADADA"/>
                </a:solidFill>
                <a:effectLst/>
                <a:latin typeface="Courier New" panose="02070309020205020404" pitchFamily="49" charset="0"/>
                <a:cs typeface="Courier New" panose="02070309020205020404" pitchFamily="49" charset="0"/>
              </a:rPr>
              <a:t>lightDir</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0.01</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100.0</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r>
              <a:rPr lang="en-US" b="0" dirty="0">
                <a:solidFill>
                  <a:srgbClr val="DADADA"/>
                </a:solidFill>
                <a:effectLst/>
                <a:latin typeface="Courier New" panose="02070309020205020404" pitchFamily="49" charset="0"/>
                <a:cs typeface="Courier New" panose="02070309020205020404" pitchFamily="49" charset="0"/>
              </a:rPr>
              <a:t>col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vec3</a:t>
            </a:r>
            <a:r>
              <a:rPr lang="en-US" b="0" dirty="0">
                <a:solidFill>
                  <a:srgbClr val="B4B4B4"/>
                </a:solidFill>
                <a:effectLst/>
                <a:latin typeface="Courier New" panose="02070309020205020404" pitchFamily="49" charset="0"/>
                <a:cs typeface="Courier New" panose="02070309020205020404" pitchFamily="49" charset="0"/>
              </a:rPr>
              <a:t>(</a:t>
            </a:r>
            <a:r>
              <a:rPr lang="en-US" b="0" dirty="0" err="1">
                <a:solidFill>
                  <a:srgbClr val="DADADA"/>
                </a:solidFill>
                <a:effectLst/>
                <a:latin typeface="Courier New" panose="02070309020205020404" pitchFamily="49" charset="0"/>
                <a:cs typeface="Courier New" panose="02070309020205020404" pitchFamily="49" charset="0"/>
              </a:rPr>
              <a:t>difuse</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occ</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br>
              <a:rPr lang="en-US" b="0" dirty="0">
                <a:solidFill>
                  <a:srgbClr val="DADADA"/>
                </a:solidFill>
                <a:effectLst/>
                <a:latin typeface="Courier New" panose="02070309020205020404" pitchFamily="49" charset="0"/>
                <a:cs typeface="Courier New" panose="02070309020205020404" pitchFamily="49" charset="0"/>
              </a:rPr>
            </a:br>
            <a:r>
              <a:rPr lang="en-US" b="0" dirty="0" err="1">
                <a:solidFill>
                  <a:srgbClr val="DADADA"/>
                </a:solidFill>
                <a:effectLst/>
                <a:latin typeface="Courier New" panose="02070309020205020404" pitchFamily="49" charset="0"/>
                <a:cs typeface="Courier New" panose="02070309020205020404" pitchFamily="49" charset="0"/>
              </a:rPr>
              <a:t>fragColor</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DCDCAA"/>
                </a:solidFill>
                <a:effectLst/>
                <a:latin typeface="Courier New" panose="02070309020205020404" pitchFamily="49" charset="0"/>
                <a:cs typeface="Courier New" panose="02070309020205020404" pitchFamily="49" charset="0"/>
              </a:rPr>
              <a:t>vec4</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col</a:t>
            </a:r>
            <a:r>
              <a:rPr lang="en-US" b="0" dirty="0">
                <a:solidFill>
                  <a:srgbClr val="B4B4B4"/>
                </a:solidFill>
                <a:effectLst/>
                <a:latin typeface="Courier New" panose="02070309020205020404" pitchFamily="49" charset="0"/>
                <a:cs typeface="Courier New" panose="02070309020205020404" pitchFamily="49" charset="0"/>
              </a:rPr>
              <a:t>,</a:t>
            </a:r>
            <a:r>
              <a:rPr lang="en-US" b="0" dirty="0">
                <a:solidFill>
                  <a:srgbClr val="DADADA"/>
                </a:solidFill>
                <a:effectLst/>
                <a:latin typeface="Courier New" panose="02070309020205020404" pitchFamily="49" charset="0"/>
                <a:cs typeface="Courier New" panose="02070309020205020404" pitchFamily="49" charset="0"/>
              </a:rPr>
              <a:t> </a:t>
            </a:r>
            <a:r>
              <a:rPr lang="en-US" b="0" dirty="0">
                <a:solidFill>
                  <a:srgbClr val="B5CEA8"/>
                </a:solidFill>
                <a:effectLst/>
                <a:latin typeface="Courier New" panose="02070309020205020404" pitchFamily="49" charset="0"/>
                <a:cs typeface="Courier New" panose="02070309020205020404" pitchFamily="49" charset="0"/>
              </a:rPr>
              <a:t>1.0</a:t>
            </a:r>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r>
              <a:rPr lang="en-US" b="0" dirty="0">
                <a:solidFill>
                  <a:srgbClr val="B4B4B4"/>
                </a:solidFill>
                <a:effectLst/>
                <a:latin typeface="Courier New" panose="02070309020205020404" pitchFamily="49" charset="0"/>
                <a:cs typeface="Courier New" panose="02070309020205020404" pitchFamily="49" charset="0"/>
              </a:rPr>
              <a:t>}</a:t>
            </a:r>
            <a:endParaRPr lang="en-US" b="0" dirty="0">
              <a:solidFill>
                <a:srgbClr val="DADADA"/>
              </a:solidFill>
              <a:effectLst/>
              <a:latin typeface="Courier New" panose="02070309020205020404" pitchFamily="49" charset="0"/>
              <a:cs typeface="Courier New" panose="02070309020205020404" pitchFamily="49" charset="0"/>
            </a:endParaRPr>
          </a:p>
          <a:p>
            <a:endParaRPr lang="pt-BR" dirty="0">
              <a:latin typeface="Courier New" panose="02070309020205020404" pitchFamily="49" charset="0"/>
              <a:cs typeface="Courier New" panose="02070309020205020404" pitchFamily="49"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38</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523456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sdPlane</a:t>
            </a:r>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n</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n</a:t>
            </a:r>
            <a:r>
              <a:rPr lang="pt-BR" dirty="0">
                <a:latin typeface="Courier New" panose="02070309020205020404" pitchFamily="49" charset="0"/>
                <a:cs typeface="Courier New" panose="02070309020205020404" pitchFamily="49" charset="0"/>
              </a:rPr>
              <a:t> must </a:t>
            </a:r>
            <a:r>
              <a:rPr lang="pt-BR" dirty="0" err="1">
                <a:latin typeface="Courier New" panose="02070309020205020404" pitchFamily="49" charset="0"/>
                <a:cs typeface="Courier New" panose="02070309020205020404" pitchFamily="49" charset="0"/>
              </a:rPr>
              <a:t>be</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normalized</a:t>
            </a:r>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dot</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p,n</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sdPyramid</a:t>
            </a:r>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m2 =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 + 0.25;</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p.xz</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abs</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p.xz</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p.xz</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p.z</a:t>
            </a:r>
            <a:r>
              <a:rPr lang="pt-BR" dirty="0">
                <a:latin typeface="Courier New" panose="02070309020205020404" pitchFamily="49" charset="0"/>
                <a:cs typeface="Courier New" panose="02070309020205020404" pitchFamily="49" charset="0"/>
              </a:rPr>
              <a:t>&gt;</a:t>
            </a:r>
            <a:r>
              <a:rPr lang="pt-BR" dirty="0" err="1">
                <a:latin typeface="Courier New" panose="02070309020205020404" pitchFamily="49" charset="0"/>
                <a:cs typeface="Courier New" panose="02070309020205020404" pitchFamily="49" charset="0"/>
              </a:rPr>
              <a:t>p.x</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p.zx</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p.xz</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p.xz</a:t>
            </a:r>
            <a:r>
              <a:rPr lang="pt-BR" dirty="0">
                <a:latin typeface="Courier New" panose="02070309020205020404" pitchFamily="49" charset="0"/>
                <a:cs typeface="Courier New" panose="02070309020205020404" pitchFamily="49" charset="0"/>
              </a:rPr>
              <a:t> -= 0.5;</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q</a:t>
            </a:r>
            <a:r>
              <a:rPr lang="pt-BR" dirty="0">
                <a:latin typeface="Courier New" panose="02070309020205020404" pitchFamily="49" charset="0"/>
                <a:cs typeface="Courier New" panose="02070309020205020404" pitchFamily="49" charset="0"/>
              </a:rPr>
              <a:t> = vec3( </a:t>
            </a:r>
            <a:r>
              <a:rPr lang="pt-BR" dirty="0" err="1">
                <a:latin typeface="Courier New" panose="02070309020205020404" pitchFamily="49" charset="0"/>
                <a:cs typeface="Courier New" panose="02070309020205020404" pitchFamily="49" charset="0"/>
              </a:rPr>
              <a:t>p.z</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p.y</a:t>
            </a:r>
            <a:r>
              <a:rPr lang="pt-BR" dirty="0">
                <a:latin typeface="Courier New" panose="02070309020205020404" pitchFamily="49" charset="0"/>
                <a:cs typeface="Courier New" panose="02070309020205020404" pitchFamily="49" charset="0"/>
              </a:rPr>
              <a:t> - 0.5*</a:t>
            </a:r>
            <a:r>
              <a:rPr lang="pt-BR" dirty="0" err="1">
                <a:latin typeface="Courier New" panose="02070309020205020404" pitchFamily="49" charset="0"/>
                <a:cs typeface="Courier New" panose="02070309020205020404" pitchFamily="49" charset="0"/>
              </a:rPr>
              <a:t>p.x</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p.x</a:t>
            </a:r>
            <a:r>
              <a:rPr lang="pt-BR" dirty="0">
                <a:latin typeface="Courier New" panose="02070309020205020404" pitchFamily="49" charset="0"/>
                <a:cs typeface="Courier New" panose="02070309020205020404" pitchFamily="49" charset="0"/>
              </a:rPr>
              <a:t> + 0.5*</a:t>
            </a:r>
            <a:r>
              <a:rPr lang="pt-BR" dirty="0" err="1">
                <a:latin typeface="Courier New" panose="02070309020205020404" pitchFamily="49" charset="0"/>
                <a:cs typeface="Courier New" panose="02070309020205020404" pitchFamily="49" charset="0"/>
              </a:rPr>
              <a:t>p.y</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max</a:t>
            </a:r>
            <a:r>
              <a:rPr lang="pt-BR" dirty="0">
                <a:latin typeface="Courier New" panose="02070309020205020404" pitchFamily="49" charset="0"/>
                <a:cs typeface="Courier New" panose="02070309020205020404" pitchFamily="49" charset="0"/>
              </a:rPr>
              <a:t>(-q.x,0.0);</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clamp</a:t>
            </a:r>
            <a:r>
              <a:rPr lang="pt-BR" dirty="0">
                <a:latin typeface="Courier New" panose="02070309020205020404" pitchFamily="49" charset="0"/>
                <a:cs typeface="Courier New" panose="02070309020205020404" pitchFamily="49" charset="0"/>
              </a:rPr>
              <a:t>( (q.y-0.5*</a:t>
            </a:r>
            <a:r>
              <a:rPr lang="pt-BR" dirty="0" err="1">
                <a:latin typeface="Courier New" panose="02070309020205020404" pitchFamily="49" charset="0"/>
                <a:cs typeface="Courier New" panose="02070309020205020404" pitchFamily="49" charset="0"/>
              </a:rPr>
              <a:t>p.z</a:t>
            </a:r>
            <a:r>
              <a:rPr lang="pt-BR" dirty="0">
                <a:latin typeface="Courier New" panose="02070309020205020404" pitchFamily="49" charset="0"/>
                <a:cs typeface="Courier New" panose="02070309020205020404" pitchFamily="49" charset="0"/>
              </a:rPr>
              <a:t>)/(m2+0.25), 0.0, 1.0 );</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 = m2*(</a:t>
            </a:r>
            <a:r>
              <a:rPr lang="pt-BR" dirty="0" err="1">
                <a:latin typeface="Courier New" panose="02070309020205020404" pitchFamily="49" charset="0"/>
                <a:cs typeface="Courier New" panose="02070309020205020404" pitchFamily="49" charset="0"/>
              </a:rPr>
              <a:t>q.x+s</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q.x+s</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q.y</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q.y</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b</a:t>
            </a:r>
            <a:r>
              <a:rPr lang="pt-BR" dirty="0">
                <a:latin typeface="Courier New" panose="02070309020205020404" pitchFamily="49" charset="0"/>
                <a:cs typeface="Courier New" panose="02070309020205020404" pitchFamily="49" charset="0"/>
              </a:rPr>
              <a:t> = m2*(q.x+0.5*</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)*(q.x+0.5*</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 + (q.y-m2*</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)*(q.y-m2*</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d2 = min(q.</a:t>
            </a:r>
            <a:r>
              <a:rPr lang="pt-BR" dirty="0" err="1">
                <a:latin typeface="Courier New" panose="02070309020205020404" pitchFamily="49" charset="0"/>
                <a:cs typeface="Courier New" panose="02070309020205020404" pitchFamily="49" charset="0"/>
              </a:rPr>
              <a:t>y</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q.x</a:t>
            </a:r>
            <a:r>
              <a:rPr lang="pt-BR" dirty="0">
                <a:latin typeface="Courier New" panose="02070309020205020404" pitchFamily="49" charset="0"/>
                <a:cs typeface="Courier New" panose="02070309020205020404" pitchFamily="49" charset="0"/>
              </a:rPr>
              <a:t>*m2-q.y*0.5) &gt; 0.0 ? 0.0 : min(</a:t>
            </a:r>
            <a:r>
              <a:rPr lang="pt-BR" dirty="0" err="1">
                <a:latin typeface="Courier New" panose="02070309020205020404" pitchFamily="49" charset="0"/>
                <a:cs typeface="Courier New" panose="02070309020205020404" pitchFamily="49" charset="0"/>
              </a:rPr>
              <a:t>a,b</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sqrt</a:t>
            </a:r>
            <a:r>
              <a:rPr lang="pt-BR" dirty="0">
                <a:latin typeface="Courier New" panose="02070309020205020404" pitchFamily="49" charset="0"/>
                <a:cs typeface="Courier New" panose="02070309020205020404" pitchFamily="49" charset="0"/>
              </a:rPr>
              <a:t>( (d2+q.z*</a:t>
            </a:r>
            <a:r>
              <a:rPr lang="pt-BR" dirty="0" err="1">
                <a:latin typeface="Courier New" panose="02070309020205020404" pitchFamily="49" charset="0"/>
                <a:cs typeface="Courier New" panose="02070309020205020404" pitchFamily="49" charset="0"/>
              </a:rPr>
              <a:t>q.z</a:t>
            </a:r>
            <a:r>
              <a:rPr lang="pt-BR" dirty="0">
                <a:latin typeface="Courier New" panose="02070309020205020404" pitchFamily="49" charset="0"/>
                <a:cs typeface="Courier New" panose="02070309020205020404" pitchFamily="49" charset="0"/>
              </a:rPr>
              <a:t>)/m2 ) * </a:t>
            </a:r>
            <a:r>
              <a:rPr lang="pt-BR" dirty="0" err="1">
                <a:latin typeface="Courier New" panose="02070309020205020404" pitchFamily="49" charset="0"/>
                <a:cs typeface="Courier New" panose="02070309020205020404" pitchFamily="49" charset="0"/>
              </a:rPr>
              <a:t>sign</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max</a:t>
            </a:r>
            <a:r>
              <a:rPr lang="pt-BR" dirty="0">
                <a:latin typeface="Courier New" panose="02070309020205020404" pitchFamily="49" charset="0"/>
                <a:cs typeface="Courier New" panose="02070309020205020404" pitchFamily="49" charset="0"/>
              </a:rPr>
              <a:t>(q.</a:t>
            </a:r>
            <a:r>
              <a:rPr lang="pt-BR" dirty="0" err="1">
                <a:latin typeface="Courier New" panose="02070309020205020404" pitchFamily="49" charset="0"/>
                <a:cs typeface="Courier New" panose="02070309020205020404" pitchFamily="49" charset="0"/>
              </a:rPr>
              <a:t>z</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p.y</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endParaRPr lang="pt-BR" dirty="0">
              <a:latin typeface="Courier New" panose="02070309020205020404" pitchFamily="49" charset="0"/>
              <a:cs typeface="Courier New" panose="02070309020205020404" pitchFamily="49" charset="0"/>
            </a:endParaRPr>
          </a:p>
          <a:p>
            <a:endParaRPr lang="pt-BR" dirty="0">
              <a:latin typeface="Courier New" panose="02070309020205020404" pitchFamily="49" charset="0"/>
              <a:cs typeface="Courier New" panose="02070309020205020404" pitchFamily="49" charset="0"/>
            </a:endParaRPr>
          </a:p>
          <a:p>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pyramid</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sdPyramid</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1.0);</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plane = </a:t>
            </a:r>
            <a:r>
              <a:rPr lang="pt-BR" dirty="0" err="1">
                <a:latin typeface="Courier New" panose="02070309020205020404" pitchFamily="49" charset="0"/>
                <a:cs typeface="Courier New" panose="02070309020205020404" pitchFamily="49" charset="0"/>
              </a:rPr>
              <a:t>sdPlane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vec3(0,1,0), 0.0);</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min(plane, </a:t>
            </a:r>
            <a:r>
              <a:rPr lang="pt-BR" dirty="0" err="1">
                <a:latin typeface="Courier New" panose="02070309020205020404" pitchFamily="49" charset="0"/>
                <a:cs typeface="Courier New" panose="02070309020205020404" pitchFamily="49" charset="0"/>
              </a:rPr>
              <a:t>pyramid</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rayMarch</a:t>
            </a:r>
            <a:r>
              <a:rPr lang="pt-BR" dirty="0">
                <a:latin typeface="Courier New" panose="02070309020205020404" pitchFamily="49" charset="0"/>
                <a:cs typeface="Courier New" panose="02070309020205020404" pitchFamily="49" charset="0"/>
              </a:rPr>
              <a:t>(vec3 </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vec3 rd,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start,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end</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depth</a:t>
            </a:r>
            <a:r>
              <a:rPr lang="pt-BR" dirty="0">
                <a:latin typeface="Courier New" panose="02070309020205020404" pitchFamily="49" charset="0"/>
                <a:cs typeface="Courier New" panose="02070309020205020404" pitchFamily="49" charset="0"/>
              </a:rPr>
              <a:t> = start;</a:t>
            </a:r>
          </a:p>
          <a:p>
            <a:r>
              <a:rPr lang="pt-BR" dirty="0">
                <a:latin typeface="Courier New" panose="02070309020205020404" pitchFamily="49" charset="0"/>
                <a:cs typeface="Courier New" panose="02070309020205020404" pitchFamily="49" charset="0"/>
              </a:rPr>
              <a:t>  for (</a:t>
            </a:r>
            <a:r>
              <a:rPr lang="pt-BR" dirty="0" err="1">
                <a:latin typeface="Courier New" panose="02070309020205020404" pitchFamily="49" charset="0"/>
                <a:cs typeface="Courier New" panose="02070309020205020404" pitchFamily="49" charset="0"/>
              </a:rPr>
              <a:t>int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i</a:t>
            </a:r>
            <a:r>
              <a:rPr lang="pt-BR" dirty="0">
                <a:latin typeface="Courier New" panose="02070309020205020404" pitchFamily="49" charset="0"/>
                <a:cs typeface="Courier New" panose="02070309020205020404" pitchFamily="49" charset="0"/>
              </a:rPr>
              <a:t> = 0; </a:t>
            </a:r>
            <a:r>
              <a:rPr lang="pt-BR" dirty="0" err="1">
                <a:latin typeface="Courier New" panose="02070309020205020404" pitchFamily="49" charset="0"/>
                <a:cs typeface="Courier New" panose="02070309020205020404" pitchFamily="49" charset="0"/>
              </a:rPr>
              <a:t>i</a:t>
            </a:r>
            <a:r>
              <a:rPr lang="pt-BR" dirty="0">
                <a:latin typeface="Courier New" panose="02070309020205020404" pitchFamily="49" charset="0"/>
                <a:cs typeface="Courier New" panose="02070309020205020404" pitchFamily="49" charset="0"/>
              </a:rPr>
              <a:t> &lt; 255; </a:t>
            </a:r>
            <a:r>
              <a:rPr lang="pt-BR" dirty="0" err="1">
                <a:latin typeface="Courier New" panose="02070309020205020404" pitchFamily="49" charset="0"/>
                <a:cs typeface="Courier New" panose="02070309020205020404" pitchFamily="49" charset="0"/>
              </a:rPr>
              <a:t>i</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depth</a:t>
            </a:r>
            <a:r>
              <a:rPr lang="pt-BR" dirty="0">
                <a:latin typeface="Courier New" panose="02070309020205020404" pitchFamily="49" charset="0"/>
                <a:cs typeface="Courier New" panose="02070309020205020404" pitchFamily="49" charset="0"/>
              </a:rPr>
              <a:t> * rd;</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depth</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if</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 &lt; 0.001 || </a:t>
            </a:r>
            <a:r>
              <a:rPr lang="pt-BR" dirty="0" err="1">
                <a:latin typeface="Courier New" panose="02070309020205020404" pitchFamily="49" charset="0"/>
                <a:cs typeface="Courier New" panose="02070309020205020404" pitchFamily="49" charset="0"/>
              </a:rPr>
              <a:t>depth</a:t>
            </a:r>
            <a:r>
              <a:rPr lang="pt-BR" dirty="0">
                <a:latin typeface="Courier New" panose="02070309020205020404" pitchFamily="49" charset="0"/>
                <a:cs typeface="Courier New" panose="02070309020205020404" pitchFamily="49" charset="0"/>
              </a:rPr>
              <a:t> &gt; </a:t>
            </a:r>
            <a:r>
              <a:rPr lang="pt-BR" dirty="0" err="1">
                <a:latin typeface="Courier New" panose="02070309020205020404" pitchFamily="49" charset="0"/>
                <a:cs typeface="Courier New" panose="02070309020205020404" pitchFamily="49" charset="0"/>
              </a:rPr>
              <a:t>end</a:t>
            </a:r>
            <a:r>
              <a:rPr lang="pt-BR" dirty="0">
                <a:latin typeface="Courier New" panose="02070309020205020404" pitchFamily="49" charset="0"/>
                <a:cs typeface="Courier New" panose="02070309020205020404" pitchFamily="49" charset="0"/>
              </a:rPr>
              <a:t>) break;</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depth</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vec3 </a:t>
            </a:r>
            <a:r>
              <a:rPr lang="pt-BR" dirty="0" err="1">
                <a:latin typeface="Courier New" panose="02070309020205020404" pitchFamily="49" charset="0"/>
                <a:cs typeface="Courier New" panose="02070309020205020404" pitchFamily="49" charset="0"/>
              </a:rPr>
              <a:t>calcNormal</a:t>
            </a:r>
            <a:r>
              <a:rPr lang="pt-BR" dirty="0">
                <a:latin typeface="Courier New" panose="02070309020205020404" pitchFamily="49" charset="0"/>
                <a:cs typeface="Courier New" panose="02070309020205020404" pitchFamily="49" charset="0"/>
              </a:rPr>
              <a:t>(vec3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vec2 e = vec2(1.0, -1.0) * 0.0005; // </a:t>
            </a:r>
            <a:r>
              <a:rPr lang="pt-BR" dirty="0" err="1">
                <a:latin typeface="Courier New" panose="02070309020205020404" pitchFamily="49" charset="0"/>
                <a:cs typeface="Courier New" panose="02070309020205020404" pitchFamily="49" charset="0"/>
              </a:rPr>
              <a:t>epsilon</a:t>
            </a:r>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normalize(</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e.xyy</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e.xyy</a:t>
            </a:r>
            <a:r>
              <a:rPr lang="pt-BR" dirty="0">
                <a:latin typeface="Courier New" panose="02070309020205020404" pitchFamily="49" charset="0"/>
                <a:cs typeface="Courier New" panose="02070309020205020404" pitchFamily="49" charset="0"/>
              </a:rPr>
              <a:t>) +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e.yyx</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e.yyx</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e.yxy</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e.yxy</a:t>
            </a:r>
            <a:r>
              <a:rPr lang="pt-BR" dirty="0">
                <a:latin typeface="Courier New" panose="02070309020205020404" pitchFamily="49" charset="0"/>
                <a:cs typeface="Courier New" panose="02070309020205020404" pitchFamily="49" charset="0"/>
              </a:rPr>
              <a:t>) +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e.xxx</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e.xxx</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softshadow</a:t>
            </a:r>
            <a:r>
              <a:rPr lang="pt-BR" dirty="0">
                <a:latin typeface="Courier New" panose="02070309020205020404" pitchFamily="49" charset="0"/>
                <a:cs typeface="Courier New" panose="02070309020205020404" pitchFamily="49" charset="0"/>
              </a:rPr>
              <a:t>( in vec3 </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in vec3 rd,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mint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maxt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k</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res = 1.0;</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mint</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for( </a:t>
            </a:r>
            <a:r>
              <a:rPr lang="pt-BR" dirty="0" err="1">
                <a:latin typeface="Courier New" panose="02070309020205020404" pitchFamily="49" charset="0"/>
                <a:cs typeface="Courier New" panose="02070309020205020404" pitchFamily="49" charset="0"/>
              </a:rPr>
              <a:t>int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i</a:t>
            </a:r>
            <a:r>
              <a:rPr lang="pt-BR" dirty="0">
                <a:latin typeface="Courier New" panose="02070309020205020404" pitchFamily="49" charset="0"/>
                <a:cs typeface="Courier New" panose="02070309020205020404" pitchFamily="49" charset="0"/>
              </a:rPr>
              <a:t>=0; </a:t>
            </a:r>
            <a:r>
              <a:rPr lang="pt-BR" dirty="0" err="1">
                <a:latin typeface="Courier New" panose="02070309020205020404" pitchFamily="49" charset="0"/>
                <a:cs typeface="Courier New" panose="02070309020205020404" pitchFamily="49" charset="0"/>
              </a:rPr>
              <a:t>i</a:t>
            </a:r>
            <a:r>
              <a:rPr lang="pt-BR" dirty="0">
                <a:latin typeface="Courier New" panose="02070309020205020404" pitchFamily="49" charset="0"/>
                <a:cs typeface="Courier New" panose="02070309020205020404" pitchFamily="49" charset="0"/>
              </a:rPr>
              <a:t>&lt;256 &amp;&amp; </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&lt;</a:t>
            </a:r>
            <a:r>
              <a:rPr lang="pt-BR" dirty="0" err="1">
                <a:latin typeface="Courier New" panose="02070309020205020404" pitchFamily="49" charset="0"/>
                <a:cs typeface="Courier New" panose="02070309020205020404" pitchFamily="49" charset="0"/>
              </a:rPr>
              <a:t>maxt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i</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sdScene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 rd*</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if</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&lt;0.001 )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0.0;</a:t>
            </a:r>
          </a:p>
          <a:p>
            <a:r>
              <a:rPr lang="pt-BR" dirty="0">
                <a:latin typeface="Courier New" panose="02070309020205020404" pitchFamily="49" charset="0"/>
                <a:cs typeface="Courier New" panose="02070309020205020404" pitchFamily="49" charset="0"/>
              </a:rPr>
              <a:t>        res = min( res, </a:t>
            </a:r>
            <a:r>
              <a:rPr lang="pt-BR" dirty="0" err="1">
                <a:latin typeface="Courier New" panose="02070309020205020404" pitchFamily="49" charset="0"/>
                <a:cs typeface="Courier New" panose="02070309020205020404" pitchFamily="49" charset="0"/>
              </a:rPr>
              <a:t>k</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t</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h</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return</a:t>
            </a:r>
            <a:r>
              <a:rPr lang="pt-BR" dirty="0">
                <a:latin typeface="Courier New" panose="02070309020205020404" pitchFamily="49" charset="0"/>
                <a:cs typeface="Courier New" panose="02070309020205020404" pitchFamily="49" charset="0"/>
              </a:rPr>
              <a:t> res;</a:t>
            </a:r>
          </a:p>
          <a:p>
            <a:r>
              <a:rPr lang="pt-BR" dirty="0">
                <a:latin typeface="Courier New" panose="02070309020205020404" pitchFamily="49" charset="0"/>
                <a:cs typeface="Courier New" panose="02070309020205020404" pitchFamily="49" charset="0"/>
              </a:rPr>
              <a:t>}</a:t>
            </a:r>
          </a:p>
          <a:p>
            <a:endParaRPr lang="pt-BR" dirty="0">
              <a:latin typeface="Courier New" panose="02070309020205020404" pitchFamily="49" charset="0"/>
              <a:cs typeface="Courier New" panose="02070309020205020404" pitchFamily="49" charset="0"/>
            </a:endParaRPr>
          </a:p>
          <a:p>
            <a:r>
              <a:rPr lang="pt-BR" dirty="0" err="1">
                <a:latin typeface="Courier New" panose="02070309020205020404" pitchFamily="49" charset="0"/>
                <a:cs typeface="Courier New" panose="02070309020205020404" pitchFamily="49" charset="0"/>
              </a:rPr>
              <a:t>void</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mainImage</a:t>
            </a:r>
            <a:r>
              <a:rPr lang="pt-BR" dirty="0">
                <a:latin typeface="Courier New" panose="02070309020205020404" pitchFamily="49" charset="0"/>
                <a:cs typeface="Courier New" panose="02070309020205020404" pitchFamily="49" charset="0"/>
              </a:rPr>
              <a:t>( out vec4 </a:t>
            </a:r>
            <a:r>
              <a:rPr lang="pt-BR" dirty="0" err="1">
                <a:latin typeface="Courier New" panose="02070309020205020404" pitchFamily="49" charset="0"/>
                <a:cs typeface="Courier New" panose="02070309020205020404" pitchFamily="49" charset="0"/>
              </a:rPr>
              <a:t>fragColor</a:t>
            </a:r>
            <a:r>
              <a:rPr lang="pt-BR" dirty="0">
                <a:latin typeface="Courier New" panose="02070309020205020404" pitchFamily="49" charset="0"/>
                <a:cs typeface="Courier New" panose="02070309020205020404" pitchFamily="49" charset="0"/>
              </a:rPr>
              <a:t>, in vec2 </a:t>
            </a:r>
            <a:r>
              <a:rPr lang="pt-BR" dirty="0" err="1">
                <a:latin typeface="Courier New" panose="02070309020205020404" pitchFamily="49" charset="0"/>
                <a:cs typeface="Courier New" panose="02070309020205020404" pitchFamily="49" charset="0"/>
              </a:rPr>
              <a:t>fragCoord</a:t>
            </a:r>
            <a:r>
              <a:rPr lang="pt-BR" dirty="0">
                <a:latin typeface="Courier New" panose="02070309020205020404" pitchFamily="49" charset="0"/>
                <a:cs typeface="Courier New" panose="02070309020205020404" pitchFamily="49" charset="0"/>
              </a:rPr>
              <a:t> ) {</a:t>
            </a:r>
          </a:p>
          <a:p>
            <a:r>
              <a:rPr lang="pt-BR" dirty="0">
                <a:latin typeface="Courier New" panose="02070309020205020404" pitchFamily="49" charset="0"/>
                <a:cs typeface="Courier New" panose="02070309020205020404" pitchFamily="49" charset="0"/>
              </a:rPr>
              <a:t>  vec2 </a:t>
            </a:r>
            <a:r>
              <a:rPr lang="pt-BR" dirty="0" err="1">
                <a:latin typeface="Courier New" panose="02070309020205020404" pitchFamily="49" charset="0"/>
                <a:cs typeface="Courier New" panose="02070309020205020404" pitchFamily="49" charset="0"/>
              </a:rPr>
              <a:t>uv</a:t>
            </a:r>
            <a:r>
              <a:rPr lang="pt-BR" dirty="0">
                <a:latin typeface="Courier New" panose="02070309020205020404" pitchFamily="49" charset="0"/>
                <a:cs typeface="Courier New" panose="02070309020205020404" pitchFamily="49" charset="0"/>
              </a:rPr>
              <a:t> = (fragCoord-.5*</a:t>
            </a:r>
            <a:r>
              <a:rPr lang="pt-BR" dirty="0" err="1">
                <a:latin typeface="Courier New" panose="02070309020205020404" pitchFamily="49" charset="0"/>
                <a:cs typeface="Courier New" panose="02070309020205020404" pitchFamily="49" charset="0"/>
              </a:rPr>
              <a:t>iResolution.xy</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iResolution.y</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col</a:t>
            </a:r>
            <a:r>
              <a:rPr lang="pt-BR" dirty="0">
                <a:latin typeface="Courier New" panose="02070309020205020404" pitchFamily="49" charset="0"/>
                <a:cs typeface="Courier New" panose="02070309020205020404" pitchFamily="49" charset="0"/>
              </a:rPr>
              <a:t> = vec3(0);</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 vec3(0, 0.7, 4);</a:t>
            </a:r>
          </a:p>
          <a:p>
            <a:r>
              <a:rPr lang="pt-BR" dirty="0">
                <a:latin typeface="Courier New" panose="02070309020205020404" pitchFamily="49" charset="0"/>
                <a:cs typeface="Courier New" panose="02070309020205020404" pitchFamily="49" charset="0"/>
              </a:rPr>
              <a:t>  vec3 rd = normalize(vec3(</a:t>
            </a:r>
            <a:r>
              <a:rPr lang="pt-BR" dirty="0" err="1">
                <a:latin typeface="Courier New" panose="02070309020205020404" pitchFamily="49" charset="0"/>
                <a:cs typeface="Courier New" panose="02070309020205020404" pitchFamily="49" charset="0"/>
              </a:rPr>
              <a:t>uv</a:t>
            </a:r>
            <a:r>
              <a:rPr lang="pt-BR" dirty="0">
                <a:latin typeface="Courier New" panose="02070309020205020404" pitchFamily="49" charset="0"/>
                <a:cs typeface="Courier New" panose="02070309020205020404" pitchFamily="49" charset="0"/>
              </a:rPr>
              <a:t>, -1));</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rayMarch</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rd, 0.01, 100.0);</a:t>
            </a:r>
          </a:p>
          <a:p>
            <a:r>
              <a:rPr lang="pt-BR" dirty="0">
                <a:latin typeface="Courier New" panose="02070309020205020404" pitchFamily="49" charset="0"/>
                <a:cs typeface="Courier New" panose="02070309020205020404" pitchFamily="49" charset="0"/>
              </a:rPr>
              <a:t>  </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if</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 &gt; 100.0) </a:t>
            </a:r>
            <a:r>
              <a:rPr lang="pt-BR" dirty="0" err="1">
                <a:latin typeface="Courier New" panose="02070309020205020404" pitchFamily="49" charset="0"/>
                <a:cs typeface="Courier New" panose="02070309020205020404" pitchFamily="49" charset="0"/>
              </a:rPr>
              <a:t>col</a:t>
            </a:r>
            <a:r>
              <a:rPr lang="pt-BR" dirty="0">
                <a:latin typeface="Courier New" panose="02070309020205020404" pitchFamily="49" charset="0"/>
                <a:cs typeface="Courier New" panose="02070309020205020404" pitchFamily="49" charset="0"/>
              </a:rPr>
              <a:t> = vec3(0.0);</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else</a:t>
            </a:r>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ro</a:t>
            </a:r>
            <a:r>
              <a:rPr lang="pt-BR" dirty="0">
                <a:latin typeface="Courier New" panose="02070309020205020404" pitchFamily="49" charset="0"/>
                <a:cs typeface="Courier New" panose="02070309020205020404" pitchFamily="49" charset="0"/>
              </a:rPr>
              <a:t> + rd * </a:t>
            </a:r>
            <a:r>
              <a:rPr lang="pt-BR" dirty="0" err="1">
                <a:latin typeface="Courier New" panose="02070309020205020404" pitchFamily="49" charset="0"/>
                <a:cs typeface="Courier New" panose="02070309020205020404" pitchFamily="49" charset="0"/>
              </a:rPr>
              <a:t>d</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vec3 normal = </a:t>
            </a:r>
            <a:r>
              <a:rPr lang="pt-BR" dirty="0" err="1">
                <a:latin typeface="Courier New" panose="02070309020205020404" pitchFamily="49" charset="0"/>
                <a:cs typeface="Courier New" panose="02070309020205020404" pitchFamily="49" charset="0"/>
              </a:rPr>
              <a:t>calcNormal</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lightPos</a:t>
            </a:r>
            <a:r>
              <a:rPr lang="pt-BR" dirty="0">
                <a:latin typeface="Courier New" panose="02070309020205020404" pitchFamily="49" charset="0"/>
                <a:cs typeface="Courier New" panose="02070309020205020404" pitchFamily="49" charset="0"/>
              </a:rPr>
              <a:t> = vec3(-2, 2, 2.0*cos(</a:t>
            </a:r>
            <a:r>
              <a:rPr lang="pt-BR" dirty="0" err="1">
                <a:latin typeface="Courier New" panose="02070309020205020404" pitchFamily="49" charset="0"/>
                <a:cs typeface="Courier New" panose="02070309020205020404" pitchFamily="49" charset="0"/>
              </a:rPr>
              <a:t>iTime</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lightPos</a:t>
            </a:r>
            <a:r>
              <a:rPr lang="pt-BR" dirty="0">
                <a:latin typeface="Courier New" panose="02070309020205020404" pitchFamily="49" charset="0"/>
                <a:cs typeface="Courier New" panose="02070309020205020404" pitchFamily="49" charset="0"/>
              </a:rPr>
              <a:t> = vec3(-2, 2, 1.0);</a:t>
            </a:r>
          </a:p>
          <a:p>
            <a:r>
              <a:rPr lang="pt-BR" dirty="0">
                <a:latin typeface="Courier New" panose="02070309020205020404" pitchFamily="49" charset="0"/>
                <a:cs typeface="Courier New" panose="02070309020205020404" pitchFamily="49" charset="0"/>
              </a:rPr>
              <a:t>    </a:t>
            </a:r>
          </a:p>
          <a:p>
            <a:r>
              <a:rPr lang="pt-BR" dirty="0">
                <a:latin typeface="Courier New" panose="02070309020205020404" pitchFamily="49" charset="0"/>
                <a:cs typeface="Courier New" panose="02070309020205020404" pitchFamily="49" charset="0"/>
              </a:rPr>
              <a:t>    vec3 </a:t>
            </a:r>
            <a:r>
              <a:rPr lang="pt-BR" dirty="0" err="1">
                <a:latin typeface="Courier New" panose="02070309020205020404" pitchFamily="49" charset="0"/>
                <a:cs typeface="Courier New" panose="02070309020205020404" pitchFamily="49" charset="0"/>
              </a:rPr>
              <a:t>lightDir</a:t>
            </a:r>
            <a:r>
              <a:rPr lang="pt-BR" dirty="0">
                <a:latin typeface="Courier New" panose="02070309020205020404" pitchFamily="49" charset="0"/>
                <a:cs typeface="Courier New" panose="02070309020205020404" pitchFamily="49" charset="0"/>
              </a:rPr>
              <a:t> = normalize(</a:t>
            </a:r>
            <a:r>
              <a:rPr lang="pt-BR" dirty="0" err="1">
                <a:latin typeface="Courier New" panose="02070309020205020404" pitchFamily="49" charset="0"/>
                <a:cs typeface="Courier New" panose="02070309020205020404" pitchFamily="49" charset="0"/>
              </a:rPr>
              <a:t>lightPos</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ambient</a:t>
            </a:r>
            <a:r>
              <a:rPr lang="pt-BR" dirty="0">
                <a:latin typeface="Courier New" panose="02070309020205020404" pitchFamily="49" charset="0"/>
                <a:cs typeface="Courier New" panose="02070309020205020404" pitchFamily="49" charset="0"/>
              </a:rPr>
              <a:t> = 0.2;</a:t>
            </a: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difuse</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clamp</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dot</a:t>
            </a:r>
            <a:r>
              <a:rPr lang="pt-BR" dirty="0">
                <a:latin typeface="Courier New" panose="02070309020205020404" pitchFamily="49" charset="0"/>
                <a:cs typeface="Courier New" panose="02070309020205020404" pitchFamily="49" charset="0"/>
              </a:rPr>
              <a:t>(normal, </a:t>
            </a:r>
            <a:r>
              <a:rPr lang="pt-BR" dirty="0" err="1">
                <a:latin typeface="Courier New" panose="02070309020205020404" pitchFamily="49" charset="0"/>
                <a:cs typeface="Courier New" panose="02070309020205020404" pitchFamily="49" charset="0"/>
              </a:rPr>
              <a:t>lightDir</a:t>
            </a:r>
            <a:r>
              <a:rPr lang="pt-BR" dirty="0">
                <a:latin typeface="Courier New" panose="02070309020205020404" pitchFamily="49" charset="0"/>
                <a:cs typeface="Courier New" panose="02070309020205020404" pitchFamily="49" charset="0"/>
              </a:rPr>
              <a:t>),ambient,1.);</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float</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occ</a:t>
            </a:r>
            <a:r>
              <a:rPr lang="pt-BR" dirty="0">
                <a:latin typeface="Courier New" panose="02070309020205020404" pitchFamily="49" charset="0"/>
                <a:cs typeface="Courier New" panose="02070309020205020404" pitchFamily="49" charset="0"/>
              </a:rPr>
              <a:t> = </a:t>
            </a:r>
            <a:r>
              <a:rPr lang="pt-BR" dirty="0" err="1">
                <a:latin typeface="Courier New" panose="02070309020205020404" pitchFamily="49" charset="0"/>
                <a:cs typeface="Courier New" panose="02070309020205020404" pitchFamily="49" charset="0"/>
              </a:rPr>
              <a:t>softshadow</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p</a:t>
            </a:r>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lightDir</a:t>
            </a:r>
            <a:r>
              <a:rPr lang="pt-BR" dirty="0">
                <a:latin typeface="Courier New" panose="02070309020205020404" pitchFamily="49" charset="0"/>
                <a:cs typeface="Courier New" panose="02070309020205020404" pitchFamily="49" charset="0"/>
              </a:rPr>
              <a:t>, 0.01, 100.0, 14.0 );</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col</a:t>
            </a:r>
            <a:r>
              <a:rPr lang="pt-BR" dirty="0">
                <a:latin typeface="Courier New" panose="02070309020205020404" pitchFamily="49" charset="0"/>
                <a:cs typeface="Courier New" panose="02070309020205020404" pitchFamily="49" charset="0"/>
              </a:rPr>
              <a:t> = vec3(</a:t>
            </a:r>
            <a:r>
              <a:rPr lang="pt-BR" dirty="0" err="1">
                <a:latin typeface="Courier New" panose="02070309020205020404" pitchFamily="49" charset="0"/>
                <a:cs typeface="Courier New" panose="02070309020205020404" pitchFamily="49" charset="0"/>
              </a:rPr>
              <a:t>difuse</a:t>
            </a:r>
            <a:r>
              <a:rPr lang="pt-BR" dirty="0">
                <a:latin typeface="Courier New" panose="02070309020205020404" pitchFamily="49" charset="0"/>
                <a:cs typeface="Courier New" panose="02070309020205020404" pitchFamily="49" charset="0"/>
              </a:rPr>
              <a:t>*</a:t>
            </a:r>
            <a:r>
              <a:rPr lang="pt-BR" dirty="0" err="1">
                <a:latin typeface="Courier New" panose="02070309020205020404" pitchFamily="49" charset="0"/>
                <a:cs typeface="Courier New" panose="02070309020205020404" pitchFamily="49" charset="0"/>
              </a:rPr>
              <a:t>occ</a:t>
            </a:r>
            <a:r>
              <a:rPr lang="pt-BR" dirty="0">
                <a:latin typeface="Courier New" panose="02070309020205020404" pitchFamily="49" charset="0"/>
                <a:cs typeface="Courier New" panose="02070309020205020404" pitchFamily="49" charset="0"/>
              </a:rPr>
              <a:t>);</a:t>
            </a:r>
          </a:p>
          <a:p>
            <a:r>
              <a:rPr lang="pt-BR" dirty="0">
                <a:latin typeface="Courier New" panose="02070309020205020404" pitchFamily="49" charset="0"/>
                <a:cs typeface="Courier New" panose="02070309020205020404" pitchFamily="49" charset="0"/>
              </a:rPr>
              <a:t>  }</a:t>
            </a:r>
          </a:p>
          <a:p>
            <a:endParaRPr lang="pt-BR" dirty="0">
              <a:latin typeface="Courier New" panose="02070309020205020404" pitchFamily="49" charset="0"/>
              <a:cs typeface="Courier New" panose="02070309020205020404" pitchFamily="49" charset="0"/>
            </a:endParaRPr>
          </a:p>
          <a:p>
            <a:r>
              <a:rPr lang="pt-BR" dirty="0">
                <a:latin typeface="Courier New" panose="02070309020205020404" pitchFamily="49" charset="0"/>
                <a:cs typeface="Courier New" panose="02070309020205020404" pitchFamily="49" charset="0"/>
              </a:rPr>
              <a:t>  </a:t>
            </a:r>
            <a:r>
              <a:rPr lang="pt-BR" dirty="0" err="1">
                <a:latin typeface="Courier New" panose="02070309020205020404" pitchFamily="49" charset="0"/>
                <a:cs typeface="Courier New" panose="02070309020205020404" pitchFamily="49" charset="0"/>
              </a:rPr>
              <a:t>fragColor</a:t>
            </a:r>
            <a:r>
              <a:rPr lang="pt-BR" dirty="0">
                <a:latin typeface="Courier New" panose="02070309020205020404" pitchFamily="49" charset="0"/>
                <a:cs typeface="Courier New" panose="02070309020205020404" pitchFamily="49" charset="0"/>
              </a:rPr>
              <a:t> = vec4(</a:t>
            </a:r>
            <a:r>
              <a:rPr lang="pt-BR" dirty="0" err="1">
                <a:latin typeface="Courier New" panose="02070309020205020404" pitchFamily="49" charset="0"/>
                <a:cs typeface="Courier New" panose="02070309020205020404" pitchFamily="49" charset="0"/>
              </a:rPr>
              <a:t>col</a:t>
            </a:r>
            <a:r>
              <a:rPr lang="pt-BR" dirty="0">
                <a:latin typeface="Courier New" panose="02070309020205020404" pitchFamily="49" charset="0"/>
                <a:cs typeface="Courier New" panose="02070309020205020404" pitchFamily="49" charset="0"/>
              </a:rPr>
              <a:t>, 1.0);</a:t>
            </a:r>
          </a:p>
          <a:p>
            <a:r>
              <a:rPr lang="pt-BR" dirty="0">
                <a:latin typeface="Courier New" panose="02070309020205020404" pitchFamily="49" charset="0"/>
                <a:cs typeface="Courier New" panose="02070309020205020404" pitchFamily="49" charset="0"/>
              </a:rPr>
              <a: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41</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98422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ef444b581a_0_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8" name="Google Shape;568;gef444b581a_0_7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4</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06891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5</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40307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rgbClr val="569CD6"/>
                </a:solidFill>
                <a:effectLst/>
                <a:latin typeface="Menlo" panose="020B0609030804020204" pitchFamily="49" charset="0"/>
              </a:rPr>
              <a:t>float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sdSphere</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vec3 </a:t>
            </a:r>
            <a:r>
              <a:rPr lang="en-US" b="0" dirty="0">
                <a:solidFill>
                  <a:srgbClr val="9A9A9A"/>
                </a:solidFill>
                <a:effectLst/>
                <a:latin typeface="Menlo" panose="020B0609030804020204" pitchFamily="49" charset="0"/>
              </a:rPr>
              <a:t>p</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569CD6"/>
                </a:solidFill>
                <a:effectLst/>
                <a:latin typeface="Menlo" panose="020B0609030804020204" pitchFamily="49" charset="0"/>
              </a:rPr>
              <a:t>float</a:t>
            </a:r>
            <a:r>
              <a:rPr lang="en-US" b="0" dirty="0">
                <a:solidFill>
                  <a:srgbClr val="DADADA"/>
                </a:solidFill>
                <a:effectLst/>
                <a:latin typeface="Menlo" panose="020B0609030804020204" pitchFamily="49" charset="0"/>
              </a:rPr>
              <a:t> </a:t>
            </a:r>
            <a:r>
              <a:rPr lang="en-US" b="0" dirty="0">
                <a:solidFill>
                  <a:srgbClr val="9A9A9A"/>
                </a:solidFill>
                <a:effectLst/>
                <a:latin typeface="Menlo" panose="020B0609030804020204" pitchFamily="49" charset="0"/>
              </a:rPr>
              <a:t>r</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8A0DF"/>
                </a:solidFill>
                <a:effectLst/>
                <a:latin typeface="Menlo" panose="020B0609030804020204" pitchFamily="49" charset="0"/>
              </a:rPr>
              <a:t>return</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length</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p</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r</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br>
              <a:rPr lang="en-US" b="0" dirty="0">
                <a:solidFill>
                  <a:srgbClr val="DADADA"/>
                </a:solidFill>
                <a:effectLst/>
                <a:latin typeface="Menlo" panose="020B0609030804020204" pitchFamily="49" charset="0"/>
              </a:rPr>
            </a:br>
            <a:r>
              <a:rPr lang="en-US" b="0" dirty="0">
                <a:solidFill>
                  <a:srgbClr val="569CD6"/>
                </a:solidFill>
                <a:effectLst/>
                <a:latin typeface="Menlo" panose="020B0609030804020204" pitchFamily="49" charset="0"/>
              </a:rPr>
              <a:t>float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sdOctahedron</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vec3 </a:t>
            </a:r>
            <a:r>
              <a:rPr lang="en-US" b="0" dirty="0">
                <a:solidFill>
                  <a:srgbClr val="9A9A9A"/>
                </a:solidFill>
                <a:effectLst/>
                <a:latin typeface="Menlo" panose="020B0609030804020204" pitchFamily="49" charset="0"/>
              </a:rPr>
              <a:t>p</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569CD6"/>
                </a:solidFill>
                <a:effectLst/>
                <a:latin typeface="Menlo" panose="020B0609030804020204" pitchFamily="49" charset="0"/>
              </a:rPr>
              <a:t>float</a:t>
            </a:r>
            <a:r>
              <a:rPr lang="en-US" b="0" dirty="0">
                <a:solidFill>
                  <a:srgbClr val="DADADA"/>
                </a:solidFill>
                <a:effectLst/>
                <a:latin typeface="Menlo" panose="020B0609030804020204" pitchFamily="49" charset="0"/>
              </a:rPr>
              <a:t> </a:t>
            </a:r>
            <a:r>
              <a:rPr lang="en-US" b="0" dirty="0">
                <a:solidFill>
                  <a:srgbClr val="9A9A9A"/>
                </a:solidFill>
                <a:effectLst/>
                <a:latin typeface="Menlo" panose="020B0609030804020204" pitchFamily="49" charset="0"/>
              </a:rPr>
              <a:t>s</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p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abs</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p</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8A0DF"/>
                </a:solidFill>
                <a:effectLst/>
                <a:latin typeface="Menlo" panose="020B0609030804020204" pitchFamily="49" charset="0"/>
              </a:rPr>
              <a:t>return</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p</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x</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p</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y</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p</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z</a:t>
            </a:r>
            <a:r>
              <a:rPr lang="en-US" b="0" dirty="0" err="1">
                <a:solidFill>
                  <a:srgbClr val="B4B4B4"/>
                </a:solidFill>
                <a:effectLst/>
                <a:latin typeface="Menlo" panose="020B0609030804020204" pitchFamily="49" charset="0"/>
              </a:rPr>
              <a:t>-</a:t>
            </a:r>
            <a:r>
              <a:rPr lang="en-US" b="0" dirty="0" err="1">
                <a:solidFill>
                  <a:srgbClr val="DADADA"/>
                </a:solidFill>
                <a:effectLst/>
                <a:latin typeface="Menlo" panose="020B0609030804020204" pitchFamily="49" charset="0"/>
              </a:rPr>
              <a:t>s</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0.57735027</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br>
              <a:rPr lang="en-US" b="0" dirty="0">
                <a:solidFill>
                  <a:srgbClr val="DADADA"/>
                </a:solidFill>
                <a:effectLst/>
                <a:latin typeface="Menlo" panose="020B0609030804020204" pitchFamily="49" charset="0"/>
              </a:rPr>
            </a:br>
            <a:r>
              <a:rPr lang="en-US" b="0" dirty="0">
                <a:solidFill>
                  <a:srgbClr val="DADADA"/>
                </a:solidFill>
                <a:effectLst/>
                <a:latin typeface="Menlo" panose="020B0609030804020204" pitchFamily="49" charset="0"/>
              </a:rPr>
              <a:t>vec4 </a:t>
            </a:r>
            <a:r>
              <a:rPr lang="en-US" b="0" dirty="0" err="1">
                <a:solidFill>
                  <a:srgbClr val="DCDCAA"/>
                </a:solidFill>
                <a:effectLst/>
                <a:latin typeface="Menlo" panose="020B0609030804020204" pitchFamily="49" charset="0"/>
              </a:rPr>
              <a:t>minWithColor</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vec4 </a:t>
            </a:r>
            <a:r>
              <a:rPr lang="en-US" b="0" dirty="0">
                <a:solidFill>
                  <a:srgbClr val="9A9A9A"/>
                </a:solidFill>
                <a:effectLst/>
                <a:latin typeface="Menlo" panose="020B0609030804020204" pitchFamily="49" charset="0"/>
              </a:rPr>
              <a:t>obj1</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vec4 </a:t>
            </a:r>
            <a:r>
              <a:rPr lang="en-US" b="0" dirty="0">
                <a:solidFill>
                  <a:srgbClr val="9A9A9A"/>
                </a:solidFill>
                <a:effectLst/>
                <a:latin typeface="Menlo" panose="020B0609030804020204" pitchFamily="49" charset="0"/>
              </a:rPr>
              <a:t>obj2</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8A0DF"/>
                </a:solidFill>
                <a:effectLst/>
                <a:latin typeface="Menlo" panose="020B0609030804020204" pitchFamily="49" charset="0"/>
              </a:rPr>
              <a:t>if</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9CDCFE"/>
                </a:solidFill>
                <a:effectLst/>
                <a:latin typeface="Menlo" panose="020B0609030804020204" pitchFamily="49" charset="0"/>
              </a:rPr>
              <a:t>obj2</a:t>
            </a:r>
            <a:r>
              <a:rPr lang="en-US" b="0" dirty="0">
                <a:solidFill>
                  <a:srgbClr val="B4B4B4"/>
                </a:solidFill>
                <a:effectLst/>
                <a:latin typeface="Menlo" panose="020B0609030804020204" pitchFamily="49" charset="0"/>
              </a:rPr>
              <a:t>.</a:t>
            </a:r>
            <a:r>
              <a:rPr lang="en-US" b="0" dirty="0">
                <a:solidFill>
                  <a:srgbClr val="9CDCFE"/>
                </a:solidFill>
                <a:effectLst/>
                <a:latin typeface="Menlo" panose="020B0609030804020204" pitchFamily="49" charset="0"/>
              </a:rPr>
              <a:t>a</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&lt;</a:t>
            </a:r>
            <a:r>
              <a:rPr lang="en-US" b="0" dirty="0">
                <a:solidFill>
                  <a:srgbClr val="DADADA"/>
                </a:solidFill>
                <a:effectLst/>
                <a:latin typeface="Menlo" panose="020B0609030804020204" pitchFamily="49" charset="0"/>
              </a:rPr>
              <a:t> </a:t>
            </a:r>
            <a:r>
              <a:rPr lang="en-US" b="0" dirty="0">
                <a:solidFill>
                  <a:srgbClr val="9CDCFE"/>
                </a:solidFill>
                <a:effectLst/>
                <a:latin typeface="Menlo" panose="020B0609030804020204" pitchFamily="49" charset="0"/>
              </a:rPr>
              <a:t>obj1</a:t>
            </a:r>
            <a:r>
              <a:rPr lang="en-US" b="0" dirty="0">
                <a:solidFill>
                  <a:srgbClr val="B4B4B4"/>
                </a:solidFill>
                <a:effectLst/>
                <a:latin typeface="Menlo" panose="020B0609030804020204" pitchFamily="49" charset="0"/>
              </a:rPr>
              <a:t>.</a:t>
            </a:r>
            <a:r>
              <a:rPr lang="en-US" b="0" dirty="0">
                <a:solidFill>
                  <a:srgbClr val="9CDCFE"/>
                </a:solidFill>
                <a:effectLst/>
                <a:latin typeface="Menlo" panose="020B0609030804020204" pitchFamily="49" charset="0"/>
              </a:rPr>
              <a:t>a</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8A0DF"/>
                </a:solidFill>
                <a:effectLst/>
                <a:latin typeface="Menlo" panose="020B0609030804020204" pitchFamily="49" charset="0"/>
              </a:rPr>
              <a:t>return</a:t>
            </a:r>
            <a:r>
              <a:rPr lang="en-US" b="0" dirty="0">
                <a:solidFill>
                  <a:srgbClr val="DADADA"/>
                </a:solidFill>
                <a:effectLst/>
                <a:latin typeface="Menlo" panose="020B0609030804020204" pitchFamily="49" charset="0"/>
              </a:rPr>
              <a:t> obj2</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8A0DF"/>
                </a:solidFill>
                <a:effectLst/>
                <a:latin typeface="Menlo" panose="020B0609030804020204" pitchFamily="49" charset="0"/>
              </a:rPr>
              <a:t>return</a:t>
            </a:r>
            <a:r>
              <a:rPr lang="en-US" b="0" dirty="0">
                <a:solidFill>
                  <a:srgbClr val="DADADA"/>
                </a:solidFill>
                <a:effectLst/>
                <a:latin typeface="Menlo" panose="020B0609030804020204" pitchFamily="49" charset="0"/>
              </a:rPr>
              <a:t> obj1</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br>
              <a:rPr lang="en-US" b="0" dirty="0">
                <a:solidFill>
                  <a:srgbClr val="DADADA"/>
                </a:solidFill>
                <a:effectLst/>
                <a:latin typeface="Menlo" panose="020B0609030804020204" pitchFamily="49" charset="0"/>
              </a:rPr>
            </a:br>
            <a:r>
              <a:rPr lang="en-US" b="0" dirty="0">
                <a:solidFill>
                  <a:srgbClr val="DADADA"/>
                </a:solidFill>
                <a:effectLst/>
                <a:latin typeface="Menlo" panose="020B0609030804020204" pitchFamily="49" charset="0"/>
              </a:rPr>
              <a:t>vec4 </a:t>
            </a:r>
            <a:r>
              <a:rPr lang="en-US" b="0" dirty="0" err="1">
                <a:solidFill>
                  <a:srgbClr val="DCDCAA"/>
                </a:solidFill>
                <a:effectLst/>
                <a:latin typeface="Menlo" panose="020B0609030804020204" pitchFamily="49" charset="0"/>
              </a:rPr>
              <a:t>sdScene</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vec3 </a:t>
            </a:r>
            <a:r>
              <a:rPr lang="en-US" b="0" dirty="0">
                <a:solidFill>
                  <a:srgbClr val="9A9A9A"/>
                </a:solidFill>
                <a:effectLst/>
                <a:latin typeface="Menlo" panose="020B0609030804020204" pitchFamily="49" charset="0"/>
              </a:rPr>
              <a:t>p</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vec4 sphere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vec4</a:t>
            </a:r>
            <a:r>
              <a:rPr lang="en-US" b="0" dirty="0">
                <a:solidFill>
                  <a:srgbClr val="B4B4B4"/>
                </a:solidFill>
                <a:effectLst/>
                <a:latin typeface="Menlo" panose="020B0609030804020204" pitchFamily="49" charset="0"/>
              </a:rPr>
              <a:t>(</a:t>
            </a:r>
            <a:r>
              <a:rPr lang="en-US" b="0" dirty="0">
                <a:solidFill>
                  <a:srgbClr val="DCDCAA"/>
                </a:solidFill>
                <a:effectLst/>
                <a:latin typeface="Menlo" panose="020B0609030804020204" pitchFamily="49" charset="0"/>
              </a:rPr>
              <a:t>vec3</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0.1</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0.9</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0.3</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sdSphere</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p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vec3</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2.5</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2</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2.0</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vec4 octahedron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vec4</a:t>
            </a:r>
            <a:r>
              <a:rPr lang="en-US" b="0" dirty="0">
                <a:solidFill>
                  <a:srgbClr val="B4B4B4"/>
                </a:solidFill>
                <a:effectLst/>
                <a:latin typeface="Menlo" panose="020B0609030804020204" pitchFamily="49" charset="0"/>
              </a:rPr>
              <a:t>(</a:t>
            </a:r>
            <a:r>
              <a:rPr lang="en-US" b="0" dirty="0">
                <a:solidFill>
                  <a:srgbClr val="DCDCAA"/>
                </a:solidFill>
                <a:effectLst/>
                <a:latin typeface="Menlo" panose="020B0609030804020204" pitchFamily="49" charset="0"/>
              </a:rPr>
              <a:t>vec3</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0.1</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0.3</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0.9</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sdOctahedron</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p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vec3</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2.5</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2</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2.5</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vec4 co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minWithColor</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sphere</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octahedron</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8A0DF"/>
                </a:solidFill>
                <a:effectLst/>
                <a:latin typeface="Menlo" panose="020B0609030804020204" pitchFamily="49" charset="0"/>
              </a:rPr>
              <a:t>return</a:t>
            </a:r>
            <a:r>
              <a:rPr lang="en-US" b="0" dirty="0">
                <a:solidFill>
                  <a:srgbClr val="DADADA"/>
                </a:solidFill>
                <a:effectLst/>
                <a:latin typeface="Menlo" panose="020B0609030804020204" pitchFamily="49" charset="0"/>
              </a:rPr>
              <a:t> co</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br>
              <a:rPr lang="en-US" b="0" dirty="0">
                <a:solidFill>
                  <a:srgbClr val="DADADA"/>
                </a:solidFill>
                <a:effectLst/>
                <a:latin typeface="Menlo" panose="020B0609030804020204" pitchFamily="49" charset="0"/>
              </a:rPr>
            </a:br>
            <a:r>
              <a:rPr lang="en-US" b="0" dirty="0">
                <a:solidFill>
                  <a:srgbClr val="DADADA"/>
                </a:solidFill>
                <a:effectLst/>
                <a:latin typeface="Menlo" panose="020B0609030804020204" pitchFamily="49" charset="0"/>
              </a:rPr>
              <a:t>vec4 </a:t>
            </a:r>
            <a:r>
              <a:rPr lang="en-US" b="0" dirty="0" err="1">
                <a:solidFill>
                  <a:srgbClr val="DCDCAA"/>
                </a:solidFill>
                <a:effectLst/>
                <a:latin typeface="Menlo" panose="020B0609030804020204" pitchFamily="49" charset="0"/>
              </a:rPr>
              <a:t>rayMarch</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vec3 </a:t>
            </a:r>
            <a:r>
              <a:rPr lang="en-US" b="0" dirty="0" err="1">
                <a:solidFill>
                  <a:srgbClr val="9A9A9A"/>
                </a:solidFill>
                <a:effectLst/>
                <a:latin typeface="Menlo" panose="020B0609030804020204" pitchFamily="49" charset="0"/>
              </a:rPr>
              <a:t>ro</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vec3 </a:t>
            </a:r>
            <a:r>
              <a:rPr lang="en-US" b="0" dirty="0" err="1">
                <a:solidFill>
                  <a:srgbClr val="9A9A9A"/>
                </a:solidFill>
                <a:effectLst/>
                <a:latin typeface="Menlo" panose="020B0609030804020204" pitchFamily="49" charset="0"/>
              </a:rPr>
              <a:t>rd</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569CD6"/>
                </a:solidFill>
                <a:effectLst/>
                <a:latin typeface="Menlo" panose="020B0609030804020204" pitchFamily="49" charset="0"/>
              </a:rPr>
              <a:t>float</a:t>
            </a:r>
            <a:r>
              <a:rPr lang="en-US" b="0" dirty="0">
                <a:solidFill>
                  <a:srgbClr val="DADADA"/>
                </a:solidFill>
                <a:effectLst/>
                <a:latin typeface="Menlo" panose="020B0609030804020204" pitchFamily="49" charset="0"/>
              </a:rPr>
              <a:t> </a:t>
            </a:r>
            <a:r>
              <a:rPr lang="en-US" b="0" dirty="0">
                <a:solidFill>
                  <a:srgbClr val="9A9A9A"/>
                </a:solidFill>
                <a:effectLst/>
                <a:latin typeface="Menlo" panose="020B0609030804020204" pitchFamily="49" charset="0"/>
              </a:rPr>
              <a:t>start</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569CD6"/>
                </a:solidFill>
                <a:effectLst/>
                <a:latin typeface="Menlo" panose="020B0609030804020204" pitchFamily="49" charset="0"/>
              </a:rPr>
              <a:t>float</a:t>
            </a:r>
            <a:r>
              <a:rPr lang="en-US" b="0" dirty="0">
                <a:solidFill>
                  <a:srgbClr val="DADADA"/>
                </a:solidFill>
                <a:effectLst/>
                <a:latin typeface="Menlo" panose="020B0609030804020204" pitchFamily="49" charset="0"/>
              </a:rPr>
              <a:t> </a:t>
            </a:r>
            <a:r>
              <a:rPr lang="en-US" b="0" dirty="0">
                <a:solidFill>
                  <a:srgbClr val="9A9A9A"/>
                </a:solidFill>
                <a:effectLst/>
                <a:latin typeface="Menlo" panose="020B0609030804020204" pitchFamily="49" charset="0"/>
              </a:rPr>
              <a:t>end</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569CD6"/>
                </a:solidFill>
                <a:effectLst/>
                <a:latin typeface="Menlo" panose="020B0609030804020204" pitchFamily="49" charset="0"/>
              </a:rPr>
              <a:t>float</a:t>
            </a:r>
            <a:r>
              <a:rPr lang="en-US" b="0" dirty="0">
                <a:solidFill>
                  <a:srgbClr val="DADADA"/>
                </a:solidFill>
                <a:effectLst/>
                <a:latin typeface="Menlo" panose="020B0609030804020204" pitchFamily="49" charset="0"/>
              </a:rPr>
              <a:t> depth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start</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vec4 co</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8A0DF"/>
                </a:solidFill>
                <a:effectLst/>
                <a:latin typeface="Menlo" panose="020B0609030804020204" pitchFamily="49" charset="0"/>
              </a:rPr>
              <a:t>for</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569CD6"/>
                </a:solidFill>
                <a:effectLst/>
                <a:latin typeface="Menlo" panose="020B0609030804020204" pitchFamily="49" charset="0"/>
              </a:rPr>
              <a:t>int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i</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i</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&lt;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255</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i</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vec3 p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ro</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depth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rd</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co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sdScene</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p</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depth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9CDCFE"/>
                </a:solidFill>
                <a:effectLst/>
                <a:latin typeface="Menlo" panose="020B0609030804020204" pitchFamily="49" charset="0"/>
              </a:rPr>
              <a:t>co</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a</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8A0DF"/>
                </a:solidFill>
                <a:effectLst/>
                <a:latin typeface="Menlo" panose="020B0609030804020204" pitchFamily="49" charset="0"/>
              </a:rPr>
              <a:t>if</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co</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a</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&lt;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0.001</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depth </a:t>
            </a:r>
            <a:r>
              <a:rPr lang="en-US" b="0" dirty="0">
                <a:solidFill>
                  <a:srgbClr val="B4B4B4"/>
                </a:solidFill>
                <a:effectLst/>
                <a:latin typeface="Menlo" panose="020B0609030804020204" pitchFamily="49" charset="0"/>
              </a:rPr>
              <a:t>&gt;</a:t>
            </a:r>
            <a:r>
              <a:rPr lang="en-US" b="0" dirty="0">
                <a:solidFill>
                  <a:srgbClr val="DADADA"/>
                </a:solidFill>
                <a:effectLst/>
                <a:latin typeface="Menlo" panose="020B0609030804020204" pitchFamily="49" charset="0"/>
              </a:rPr>
              <a:t> end</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8A0DF"/>
                </a:solidFill>
                <a:effectLst/>
                <a:latin typeface="Menlo" panose="020B0609030804020204" pitchFamily="49" charset="0"/>
              </a:rPr>
              <a:t>break</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8A0DF"/>
                </a:solidFill>
                <a:effectLst/>
                <a:latin typeface="Menlo" panose="020B0609030804020204" pitchFamily="49" charset="0"/>
              </a:rPr>
              <a:t>return</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vec4</a:t>
            </a:r>
            <a:r>
              <a:rPr lang="en-US" b="0" dirty="0">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co</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rgb</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depth</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br>
              <a:rPr lang="en-US" b="0" dirty="0">
                <a:solidFill>
                  <a:srgbClr val="DADADA"/>
                </a:solidFill>
                <a:effectLst/>
                <a:latin typeface="Menlo" panose="020B0609030804020204" pitchFamily="49" charset="0"/>
              </a:rPr>
            </a:br>
            <a:r>
              <a:rPr lang="en-US" b="0" dirty="0">
                <a:solidFill>
                  <a:srgbClr val="DADADA"/>
                </a:solidFill>
                <a:effectLst/>
                <a:latin typeface="Menlo" panose="020B0609030804020204" pitchFamily="49" charset="0"/>
              </a:rPr>
              <a:t>vec3 </a:t>
            </a:r>
            <a:r>
              <a:rPr lang="en-US" b="0" dirty="0" err="1">
                <a:solidFill>
                  <a:srgbClr val="DCDCAA"/>
                </a:solidFill>
                <a:effectLst/>
                <a:latin typeface="Menlo" panose="020B0609030804020204" pitchFamily="49" charset="0"/>
              </a:rPr>
              <a:t>calcNormal</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vec3 </a:t>
            </a:r>
            <a:r>
              <a:rPr lang="en-US" b="0" dirty="0">
                <a:solidFill>
                  <a:srgbClr val="9A9A9A"/>
                </a:solidFill>
                <a:effectLst/>
                <a:latin typeface="Menlo" panose="020B0609030804020204" pitchFamily="49" charset="0"/>
              </a:rPr>
              <a:t>p</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vec2 e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vec2</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1.0</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1.0</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0.0005</a:t>
            </a:r>
            <a:r>
              <a:rPr lang="en-US" b="0" dirty="0">
                <a:solidFill>
                  <a:srgbClr val="B4B4B4"/>
                </a:solidFill>
                <a:effectLst/>
                <a:latin typeface="Menlo" panose="020B0609030804020204" pitchFamily="49" charset="0"/>
              </a:rPr>
              <a:t>;</a:t>
            </a:r>
            <a:r>
              <a:rPr lang="en-US" b="0" dirty="0">
                <a:solidFill>
                  <a:srgbClr val="57A64A"/>
                </a:solidFill>
                <a:effectLst/>
                <a:latin typeface="Menlo" panose="020B0609030804020204" pitchFamily="49" charset="0"/>
              </a:rPr>
              <a:t> // epsilon</a:t>
            </a:r>
            <a:endParaRPr lang="en-US" b="0" dirty="0">
              <a:solidFill>
                <a:srgbClr val="DADADA"/>
              </a:solidFill>
              <a:effectLst/>
              <a:latin typeface="Menlo" panose="020B0609030804020204" pitchFamily="49" charset="0"/>
            </a:endParaRPr>
          </a:p>
          <a:p>
            <a:r>
              <a:rPr lang="en-US" b="0" dirty="0">
                <a:solidFill>
                  <a:srgbClr val="D8A0DF"/>
                </a:solidFill>
                <a:effectLst/>
                <a:latin typeface="Menlo" panose="020B0609030804020204" pitchFamily="49" charset="0"/>
              </a:rPr>
              <a:t>return</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normalize</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err="1">
                <a:solidFill>
                  <a:srgbClr val="9CDCFE"/>
                </a:solidFill>
                <a:effectLst/>
                <a:latin typeface="Menlo" panose="020B0609030804020204" pitchFamily="49" charset="0"/>
              </a:rPr>
              <a:t>e</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xyy</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sdScene</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p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9CDCFE"/>
                </a:solidFill>
                <a:effectLst/>
                <a:latin typeface="Menlo" panose="020B0609030804020204" pitchFamily="49" charset="0"/>
              </a:rPr>
              <a:t>e</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xyy</a:t>
            </a:r>
            <a:r>
              <a:rPr lang="en-US" b="0" dirty="0">
                <a:solidFill>
                  <a:srgbClr val="B4B4B4"/>
                </a:solidFill>
                <a:effectLst/>
                <a:latin typeface="Menlo" panose="020B0609030804020204" pitchFamily="49" charset="0"/>
              </a:rPr>
              <a:t>).</a:t>
            </a:r>
            <a:r>
              <a:rPr lang="en-US" b="0" dirty="0">
                <a:solidFill>
                  <a:srgbClr val="9CDCFE"/>
                </a:solidFill>
                <a:effectLst/>
                <a:latin typeface="Menlo" panose="020B0609030804020204" pitchFamily="49" charset="0"/>
              </a:rPr>
              <a:t>a</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p>
          <a:p>
            <a:r>
              <a:rPr lang="en-US" b="0" dirty="0" err="1">
                <a:solidFill>
                  <a:srgbClr val="9CDCFE"/>
                </a:solidFill>
                <a:effectLst/>
                <a:latin typeface="Menlo" panose="020B0609030804020204" pitchFamily="49" charset="0"/>
              </a:rPr>
              <a:t>e</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yyx</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sdScene</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p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9CDCFE"/>
                </a:solidFill>
                <a:effectLst/>
                <a:latin typeface="Menlo" panose="020B0609030804020204" pitchFamily="49" charset="0"/>
              </a:rPr>
              <a:t>e</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yyx</a:t>
            </a:r>
            <a:r>
              <a:rPr lang="en-US" b="0" dirty="0">
                <a:solidFill>
                  <a:srgbClr val="B4B4B4"/>
                </a:solidFill>
                <a:effectLst/>
                <a:latin typeface="Menlo" panose="020B0609030804020204" pitchFamily="49" charset="0"/>
              </a:rPr>
              <a:t>).</a:t>
            </a:r>
            <a:r>
              <a:rPr lang="en-US" b="0" dirty="0">
                <a:solidFill>
                  <a:srgbClr val="9CDCFE"/>
                </a:solidFill>
                <a:effectLst/>
                <a:latin typeface="Menlo" panose="020B0609030804020204" pitchFamily="49" charset="0"/>
              </a:rPr>
              <a:t>a</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err="1">
                <a:solidFill>
                  <a:srgbClr val="9CDCFE"/>
                </a:solidFill>
                <a:effectLst/>
                <a:latin typeface="Menlo" panose="020B0609030804020204" pitchFamily="49" charset="0"/>
              </a:rPr>
              <a:t>e</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yxy</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sdScene</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p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9CDCFE"/>
                </a:solidFill>
                <a:effectLst/>
                <a:latin typeface="Menlo" panose="020B0609030804020204" pitchFamily="49" charset="0"/>
              </a:rPr>
              <a:t>e</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yxy</a:t>
            </a:r>
            <a:r>
              <a:rPr lang="en-US" b="0" dirty="0">
                <a:solidFill>
                  <a:srgbClr val="B4B4B4"/>
                </a:solidFill>
                <a:effectLst/>
                <a:latin typeface="Menlo" panose="020B0609030804020204" pitchFamily="49" charset="0"/>
              </a:rPr>
              <a:t>).</a:t>
            </a:r>
            <a:r>
              <a:rPr lang="en-US" b="0" dirty="0">
                <a:solidFill>
                  <a:srgbClr val="9CDCFE"/>
                </a:solidFill>
                <a:effectLst/>
                <a:latin typeface="Menlo" panose="020B0609030804020204" pitchFamily="49" charset="0"/>
              </a:rPr>
              <a:t>a</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p>
          <a:p>
            <a:r>
              <a:rPr lang="en-US" b="0" dirty="0" err="1">
                <a:solidFill>
                  <a:srgbClr val="9CDCFE"/>
                </a:solidFill>
                <a:effectLst/>
                <a:latin typeface="Menlo" panose="020B0609030804020204" pitchFamily="49" charset="0"/>
              </a:rPr>
              <a:t>e</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xxx</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sdScene</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p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9CDCFE"/>
                </a:solidFill>
                <a:effectLst/>
                <a:latin typeface="Menlo" panose="020B0609030804020204" pitchFamily="49" charset="0"/>
              </a:rPr>
              <a:t>e</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xxx</a:t>
            </a:r>
            <a:r>
              <a:rPr lang="en-US" b="0" dirty="0">
                <a:solidFill>
                  <a:srgbClr val="B4B4B4"/>
                </a:solidFill>
                <a:effectLst/>
                <a:latin typeface="Menlo" panose="020B0609030804020204" pitchFamily="49" charset="0"/>
              </a:rPr>
              <a:t>).</a:t>
            </a:r>
            <a:r>
              <a:rPr lang="en-US" b="0" dirty="0">
                <a:solidFill>
                  <a:srgbClr val="9CDCFE"/>
                </a:solidFill>
                <a:effectLst/>
                <a:latin typeface="Menlo" panose="020B0609030804020204" pitchFamily="49" charset="0"/>
              </a:rPr>
              <a:t>a</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br>
              <a:rPr lang="en-US" b="0" dirty="0">
                <a:solidFill>
                  <a:srgbClr val="DADADA"/>
                </a:solidFill>
                <a:effectLst/>
                <a:latin typeface="Menlo" panose="020B0609030804020204" pitchFamily="49" charset="0"/>
              </a:rPr>
            </a:br>
            <a:r>
              <a:rPr lang="en-US" b="0" dirty="0">
                <a:solidFill>
                  <a:srgbClr val="569CD6"/>
                </a:solidFill>
                <a:effectLst/>
                <a:latin typeface="Menlo" panose="020B0609030804020204" pitchFamily="49" charset="0"/>
              </a:rPr>
              <a:t>void</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mainImage</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out vec4 </a:t>
            </a:r>
            <a:r>
              <a:rPr lang="en-US" b="0" dirty="0" err="1">
                <a:solidFill>
                  <a:srgbClr val="9A9A9A"/>
                </a:solidFill>
                <a:effectLst/>
                <a:latin typeface="Menlo" panose="020B0609030804020204" pitchFamily="49" charset="0"/>
              </a:rPr>
              <a:t>fragColor</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in vec2 </a:t>
            </a:r>
            <a:r>
              <a:rPr lang="en-US" b="0" dirty="0" err="1">
                <a:solidFill>
                  <a:srgbClr val="9A9A9A"/>
                </a:solidFill>
                <a:effectLst/>
                <a:latin typeface="Menlo" panose="020B0609030804020204" pitchFamily="49" charset="0"/>
              </a:rPr>
              <a:t>fragCoord</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vec2 </a:t>
            </a:r>
            <a:r>
              <a:rPr lang="en-US" b="0" dirty="0" err="1">
                <a:solidFill>
                  <a:srgbClr val="DADADA"/>
                </a:solidFill>
                <a:effectLst/>
                <a:latin typeface="Menlo" panose="020B0609030804020204" pitchFamily="49" charset="0"/>
              </a:rPr>
              <a:t>uv</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fragCoord</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.5</a:t>
            </a:r>
            <a:r>
              <a:rPr lang="en-US" b="0" dirty="0">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iResolution</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xy</a:t>
            </a:r>
            <a:r>
              <a:rPr lang="en-US" b="0" dirty="0">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iResolution</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y</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vec3 col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vec3</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0</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vec3 </a:t>
            </a:r>
            <a:r>
              <a:rPr lang="en-US" b="0" dirty="0" err="1">
                <a:solidFill>
                  <a:srgbClr val="DADADA"/>
                </a:solidFill>
                <a:effectLst/>
                <a:latin typeface="Menlo" panose="020B0609030804020204" pitchFamily="49" charset="0"/>
              </a:rPr>
              <a:t>ro</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vec3</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0</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5</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vec3 </a:t>
            </a:r>
            <a:r>
              <a:rPr lang="en-US" b="0" dirty="0" err="1">
                <a:solidFill>
                  <a:srgbClr val="DADADA"/>
                </a:solidFill>
                <a:effectLst/>
                <a:latin typeface="Menlo" panose="020B0609030804020204" pitchFamily="49" charset="0"/>
              </a:rPr>
              <a:t>rd</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normalize</a:t>
            </a:r>
            <a:r>
              <a:rPr lang="en-US" b="0" dirty="0">
                <a:solidFill>
                  <a:srgbClr val="B4B4B4"/>
                </a:solidFill>
                <a:effectLst/>
                <a:latin typeface="Menlo" panose="020B0609030804020204" pitchFamily="49" charset="0"/>
              </a:rPr>
              <a:t>(</a:t>
            </a:r>
            <a:r>
              <a:rPr lang="en-US" b="0" dirty="0">
                <a:solidFill>
                  <a:srgbClr val="DCDCAA"/>
                </a:solidFill>
                <a:effectLst/>
                <a:latin typeface="Menlo" panose="020B0609030804020204" pitchFamily="49" charset="0"/>
              </a:rPr>
              <a:t>vec3</a:t>
            </a:r>
            <a:r>
              <a:rPr lang="en-US" b="0" dirty="0">
                <a:solidFill>
                  <a:srgbClr val="B4B4B4"/>
                </a:solidFill>
                <a:effectLst/>
                <a:latin typeface="Menlo" panose="020B0609030804020204" pitchFamily="49" charset="0"/>
              </a:rPr>
              <a:t>(</a:t>
            </a:r>
            <a:r>
              <a:rPr lang="en-US" b="0" dirty="0" err="1">
                <a:solidFill>
                  <a:srgbClr val="DADADA"/>
                </a:solidFill>
                <a:effectLst/>
                <a:latin typeface="Menlo" panose="020B0609030804020204" pitchFamily="49" charset="0"/>
              </a:rPr>
              <a:t>uv</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1</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vec4 co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rayMarch</a:t>
            </a:r>
            <a:r>
              <a:rPr lang="en-US" b="0" dirty="0">
                <a:solidFill>
                  <a:srgbClr val="B4B4B4"/>
                </a:solidFill>
                <a:effectLst/>
                <a:latin typeface="Menlo" panose="020B0609030804020204" pitchFamily="49" charset="0"/>
              </a:rPr>
              <a:t>(</a:t>
            </a:r>
            <a:r>
              <a:rPr lang="en-US" b="0" dirty="0" err="1">
                <a:solidFill>
                  <a:srgbClr val="DADADA"/>
                </a:solidFill>
                <a:effectLst/>
                <a:latin typeface="Menlo" panose="020B0609030804020204" pitchFamily="49" charset="0"/>
              </a:rPr>
              <a:t>ro</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rd</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0.01</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100.0</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br>
              <a:rPr lang="en-US" b="0" dirty="0">
                <a:solidFill>
                  <a:srgbClr val="DADADA"/>
                </a:solidFill>
                <a:effectLst/>
                <a:latin typeface="Menlo" panose="020B0609030804020204" pitchFamily="49" charset="0"/>
              </a:rPr>
            </a:br>
            <a:r>
              <a:rPr lang="en-US" b="0" dirty="0">
                <a:solidFill>
                  <a:srgbClr val="D8A0DF"/>
                </a:solidFill>
                <a:effectLst/>
                <a:latin typeface="Menlo" panose="020B0609030804020204" pitchFamily="49" charset="0"/>
              </a:rPr>
              <a:t>if</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co</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a</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&gt;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100.0</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col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vec3</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0.6</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8A0DF"/>
                </a:solidFill>
                <a:effectLst/>
                <a:latin typeface="Menlo" panose="020B0609030804020204" pitchFamily="49" charset="0"/>
              </a:rPr>
              <a:t>else</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vec3 p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ro</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rd</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9CDCFE"/>
                </a:solidFill>
                <a:effectLst/>
                <a:latin typeface="Menlo" panose="020B0609030804020204" pitchFamily="49" charset="0"/>
              </a:rPr>
              <a:t>co</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a</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vec3 normal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CDCAA"/>
                </a:solidFill>
                <a:effectLst/>
                <a:latin typeface="Menlo" panose="020B0609030804020204" pitchFamily="49" charset="0"/>
              </a:rPr>
              <a:t>calcNormal</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p</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vec3 </a:t>
            </a:r>
            <a:r>
              <a:rPr lang="en-US" b="0" dirty="0" err="1">
                <a:solidFill>
                  <a:srgbClr val="DADADA"/>
                </a:solidFill>
                <a:effectLst/>
                <a:latin typeface="Menlo" panose="020B0609030804020204" pitchFamily="49" charset="0"/>
              </a:rPr>
              <a:t>lightPos</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vec3</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2</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2</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4</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vec3 </a:t>
            </a:r>
            <a:r>
              <a:rPr lang="en-US" b="0" dirty="0" err="1">
                <a:solidFill>
                  <a:srgbClr val="DADADA"/>
                </a:solidFill>
                <a:effectLst/>
                <a:latin typeface="Menlo" panose="020B0609030804020204" pitchFamily="49" charset="0"/>
              </a:rPr>
              <a:t>lightDir</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normalize</a:t>
            </a:r>
            <a:r>
              <a:rPr lang="en-US" b="0" dirty="0">
                <a:solidFill>
                  <a:srgbClr val="B4B4B4"/>
                </a:solidFill>
                <a:effectLst/>
                <a:latin typeface="Menlo" panose="020B0609030804020204" pitchFamily="49" charset="0"/>
              </a:rPr>
              <a:t>(</a:t>
            </a:r>
            <a:r>
              <a:rPr lang="en-US" b="0" dirty="0" err="1">
                <a:solidFill>
                  <a:srgbClr val="DADADA"/>
                </a:solidFill>
                <a:effectLst/>
                <a:latin typeface="Menlo" panose="020B0609030804020204" pitchFamily="49" charset="0"/>
              </a:rPr>
              <a:t>lightPos</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p</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569CD6"/>
                </a:solidFill>
                <a:effectLst/>
                <a:latin typeface="Menlo" panose="020B0609030804020204" pitchFamily="49" charset="0"/>
              </a:rPr>
              <a:t>float</a:t>
            </a:r>
            <a:r>
              <a:rPr lang="en-US" b="0" dirty="0">
                <a:solidFill>
                  <a:srgbClr val="DADADA"/>
                </a:solidFill>
                <a:effectLst/>
                <a:latin typeface="Menlo" panose="020B0609030804020204" pitchFamily="49" charset="0"/>
              </a:rPr>
              <a:t> ambient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0.2</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569CD6"/>
                </a:solidFill>
                <a:effectLst/>
                <a:latin typeface="Menlo" panose="020B0609030804020204" pitchFamily="49" charset="0"/>
              </a:rPr>
              <a:t>float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difuse</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clamp</a:t>
            </a:r>
            <a:r>
              <a:rPr lang="en-US" b="0" dirty="0">
                <a:solidFill>
                  <a:srgbClr val="B4B4B4"/>
                </a:solidFill>
                <a:effectLst/>
                <a:latin typeface="Menlo" panose="020B0609030804020204" pitchFamily="49" charset="0"/>
              </a:rPr>
              <a:t>(</a:t>
            </a:r>
            <a:r>
              <a:rPr lang="en-US" b="0" dirty="0">
                <a:solidFill>
                  <a:srgbClr val="DCDCAA"/>
                </a:solidFill>
                <a:effectLst/>
                <a:latin typeface="Menlo" panose="020B0609030804020204" pitchFamily="49" charset="0"/>
              </a:rPr>
              <a:t>dot</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normal</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lightDir</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ambient</a:t>
            </a:r>
            <a:r>
              <a:rPr lang="en-US" b="0" dirty="0">
                <a:solidFill>
                  <a:srgbClr val="B4B4B4"/>
                </a:solidFill>
                <a:effectLst/>
                <a:latin typeface="Menlo" panose="020B0609030804020204" pitchFamily="49" charset="0"/>
              </a:rPr>
              <a:t>,</a:t>
            </a:r>
            <a:r>
              <a:rPr lang="en-US" b="0" dirty="0">
                <a:solidFill>
                  <a:srgbClr val="B5CEA8"/>
                </a:solidFill>
                <a:effectLst/>
                <a:latin typeface="Menlo" panose="020B0609030804020204" pitchFamily="49" charset="0"/>
              </a:rPr>
              <a:t>1.</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DADADA"/>
                </a:solidFill>
                <a:effectLst/>
                <a:latin typeface="Menlo" panose="020B0609030804020204" pitchFamily="49" charset="0"/>
              </a:rPr>
              <a:t>col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DADADA"/>
                </a:solidFill>
                <a:effectLst/>
                <a:latin typeface="Menlo" panose="020B0609030804020204" pitchFamily="49" charset="0"/>
              </a:rPr>
              <a:t>difuse</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err="1">
                <a:solidFill>
                  <a:srgbClr val="9CDCFE"/>
                </a:solidFill>
                <a:effectLst/>
                <a:latin typeface="Menlo" panose="020B0609030804020204" pitchFamily="49" charset="0"/>
              </a:rPr>
              <a:t>co</a:t>
            </a:r>
            <a:r>
              <a:rPr lang="en-US" b="0" dirty="0" err="1">
                <a:solidFill>
                  <a:srgbClr val="B4B4B4"/>
                </a:solidFill>
                <a:effectLst/>
                <a:latin typeface="Menlo" panose="020B0609030804020204" pitchFamily="49" charset="0"/>
              </a:rPr>
              <a:t>.</a:t>
            </a:r>
            <a:r>
              <a:rPr lang="en-US" b="0" dirty="0" err="1">
                <a:solidFill>
                  <a:srgbClr val="9CDCFE"/>
                </a:solidFill>
                <a:effectLst/>
                <a:latin typeface="Menlo" panose="020B0609030804020204" pitchFamily="49" charset="0"/>
              </a:rPr>
              <a:t>rgb</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br>
              <a:rPr lang="en-US" b="0" dirty="0">
                <a:solidFill>
                  <a:srgbClr val="DADADA"/>
                </a:solidFill>
                <a:effectLst/>
                <a:latin typeface="Menlo" panose="020B0609030804020204" pitchFamily="49" charset="0"/>
              </a:rPr>
            </a:br>
            <a:r>
              <a:rPr lang="en-US" b="0" dirty="0" err="1">
                <a:solidFill>
                  <a:srgbClr val="DADADA"/>
                </a:solidFill>
                <a:effectLst/>
                <a:latin typeface="Menlo" panose="020B0609030804020204" pitchFamily="49" charset="0"/>
              </a:rPr>
              <a:t>fragColor</a:t>
            </a:r>
            <a:r>
              <a:rPr lang="en-US" b="0" dirty="0">
                <a:solidFill>
                  <a:srgbClr val="DADADA"/>
                </a:solidFill>
                <a:effectLst/>
                <a:latin typeface="Menlo" panose="020B0609030804020204" pitchFamily="49" charset="0"/>
              </a:rPr>
              <a:t> </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DCDCAA"/>
                </a:solidFill>
                <a:effectLst/>
                <a:latin typeface="Menlo" panose="020B0609030804020204" pitchFamily="49" charset="0"/>
              </a:rPr>
              <a:t>vec4</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col</a:t>
            </a:r>
            <a:r>
              <a:rPr lang="en-US" b="0" dirty="0">
                <a:solidFill>
                  <a:srgbClr val="B4B4B4"/>
                </a:solidFill>
                <a:effectLst/>
                <a:latin typeface="Menlo" panose="020B0609030804020204" pitchFamily="49" charset="0"/>
              </a:rPr>
              <a:t>,</a:t>
            </a:r>
            <a:r>
              <a:rPr lang="en-US" b="0" dirty="0">
                <a:solidFill>
                  <a:srgbClr val="DADADA"/>
                </a:solidFill>
                <a:effectLst/>
                <a:latin typeface="Menlo" panose="020B0609030804020204" pitchFamily="49" charset="0"/>
              </a:rPr>
              <a:t> </a:t>
            </a:r>
            <a:r>
              <a:rPr lang="en-US" b="0" dirty="0">
                <a:solidFill>
                  <a:srgbClr val="B5CEA8"/>
                </a:solidFill>
                <a:effectLst/>
                <a:latin typeface="Menlo" panose="020B0609030804020204" pitchFamily="49" charset="0"/>
              </a:rPr>
              <a:t>1.0</a:t>
            </a:r>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r>
              <a:rPr lang="en-US" b="0" dirty="0">
                <a:solidFill>
                  <a:srgbClr val="B4B4B4"/>
                </a:solidFill>
                <a:effectLst/>
                <a:latin typeface="Menlo" panose="020B0609030804020204" pitchFamily="49" charset="0"/>
              </a:rPr>
              <a:t>}</a:t>
            </a:r>
            <a:endParaRPr lang="en-US" b="0" dirty="0">
              <a:solidFill>
                <a:srgbClr val="DADADA"/>
              </a:solidFill>
              <a:effectLst/>
              <a:latin typeface="Menlo" panose="020B0609030804020204" pitchFamily="49" charset="0"/>
            </a:endParaRPr>
          </a:p>
          <a:p>
            <a:br>
              <a:rPr lang="en-US" b="0" dirty="0">
                <a:solidFill>
                  <a:srgbClr val="DADADA"/>
                </a:solidFill>
                <a:effectLst/>
                <a:latin typeface="Menlo" panose="020B0609030804020204" pitchFamily="49" charset="0"/>
              </a:rPr>
            </a:br>
            <a:endParaRPr lang="en-US" b="0" dirty="0">
              <a:solidFill>
                <a:srgbClr val="DADADA"/>
              </a:solidFill>
              <a:effectLst/>
              <a:latin typeface="Menlo" panose="020B0609030804020204" pitchFamily="49" charset="0"/>
            </a:endParaRPr>
          </a:p>
          <a:p>
            <a:endParaRPr lang="pt-B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6</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86474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err="1"/>
              <a:t>float</a:t>
            </a:r>
            <a:r>
              <a:rPr lang="pt-BR" dirty="0"/>
              <a:t> </a:t>
            </a:r>
            <a:r>
              <a:rPr lang="pt-BR" dirty="0" err="1"/>
              <a:t>sdSphere</a:t>
            </a:r>
            <a:r>
              <a:rPr lang="pt-BR" dirty="0"/>
              <a:t>(vec3 </a:t>
            </a:r>
            <a:r>
              <a:rPr lang="pt-BR" dirty="0" err="1"/>
              <a:t>p</a:t>
            </a:r>
            <a:r>
              <a:rPr lang="pt-BR" dirty="0"/>
              <a:t>, </a:t>
            </a:r>
            <a:r>
              <a:rPr lang="pt-BR" dirty="0" err="1"/>
              <a:t>float</a:t>
            </a:r>
            <a:r>
              <a:rPr lang="pt-BR" dirty="0"/>
              <a:t> </a:t>
            </a:r>
            <a:r>
              <a:rPr lang="pt-BR" dirty="0" err="1"/>
              <a:t>r</a:t>
            </a:r>
            <a:r>
              <a:rPr lang="pt-BR" dirty="0"/>
              <a:t> ) {</a:t>
            </a:r>
          </a:p>
          <a:p>
            <a:r>
              <a:rPr lang="pt-BR" dirty="0"/>
              <a:t>  </a:t>
            </a:r>
            <a:r>
              <a:rPr lang="pt-BR" dirty="0" err="1"/>
              <a:t>return</a:t>
            </a:r>
            <a:r>
              <a:rPr lang="pt-BR" dirty="0"/>
              <a:t> </a:t>
            </a:r>
            <a:r>
              <a:rPr lang="pt-BR" dirty="0" err="1"/>
              <a:t>length</a:t>
            </a:r>
            <a:r>
              <a:rPr lang="pt-BR" dirty="0"/>
              <a:t>(</a:t>
            </a:r>
            <a:r>
              <a:rPr lang="pt-BR" dirty="0" err="1"/>
              <a:t>p</a:t>
            </a:r>
            <a:r>
              <a:rPr lang="pt-BR" dirty="0"/>
              <a:t>) - </a:t>
            </a:r>
            <a:r>
              <a:rPr lang="pt-BR" dirty="0" err="1"/>
              <a:t>r</a:t>
            </a:r>
            <a:r>
              <a:rPr lang="pt-BR" dirty="0"/>
              <a:t>;</a:t>
            </a:r>
          </a:p>
          <a:p>
            <a:r>
              <a:rPr lang="pt-BR" dirty="0"/>
              <a:t>}</a:t>
            </a:r>
          </a:p>
          <a:p>
            <a:endParaRPr lang="pt-BR" dirty="0"/>
          </a:p>
          <a:p>
            <a:r>
              <a:rPr lang="pt-BR" dirty="0" err="1"/>
              <a:t>float</a:t>
            </a:r>
            <a:r>
              <a:rPr lang="pt-BR" dirty="0"/>
              <a:t> </a:t>
            </a:r>
            <a:r>
              <a:rPr lang="pt-BR" dirty="0" err="1"/>
              <a:t>sdOctahedron</a:t>
            </a:r>
            <a:r>
              <a:rPr lang="pt-BR" dirty="0"/>
              <a:t>( vec3 </a:t>
            </a:r>
            <a:r>
              <a:rPr lang="pt-BR" dirty="0" err="1"/>
              <a:t>p</a:t>
            </a:r>
            <a:r>
              <a:rPr lang="pt-BR" dirty="0"/>
              <a:t>, </a:t>
            </a:r>
            <a:r>
              <a:rPr lang="pt-BR" dirty="0" err="1"/>
              <a:t>float</a:t>
            </a:r>
            <a:r>
              <a:rPr lang="pt-BR" dirty="0"/>
              <a:t> </a:t>
            </a:r>
            <a:r>
              <a:rPr lang="pt-BR" dirty="0" err="1"/>
              <a:t>s</a:t>
            </a:r>
            <a:r>
              <a:rPr lang="pt-BR" dirty="0"/>
              <a:t>){</a:t>
            </a:r>
          </a:p>
          <a:p>
            <a:r>
              <a:rPr lang="pt-BR" dirty="0"/>
              <a:t>  </a:t>
            </a:r>
            <a:r>
              <a:rPr lang="pt-BR" dirty="0" err="1"/>
              <a:t>p</a:t>
            </a:r>
            <a:r>
              <a:rPr lang="pt-BR" dirty="0"/>
              <a:t> = </a:t>
            </a:r>
            <a:r>
              <a:rPr lang="pt-BR" dirty="0" err="1"/>
              <a:t>abs</a:t>
            </a:r>
            <a:r>
              <a:rPr lang="pt-BR" dirty="0"/>
              <a:t>(</a:t>
            </a:r>
            <a:r>
              <a:rPr lang="pt-BR" dirty="0" err="1"/>
              <a:t>p</a:t>
            </a:r>
            <a:r>
              <a:rPr lang="pt-BR" dirty="0"/>
              <a:t>);</a:t>
            </a:r>
          </a:p>
          <a:p>
            <a:r>
              <a:rPr lang="pt-BR" dirty="0"/>
              <a:t>  </a:t>
            </a:r>
            <a:r>
              <a:rPr lang="pt-BR" dirty="0" err="1"/>
              <a:t>return</a:t>
            </a:r>
            <a:r>
              <a:rPr lang="pt-BR" dirty="0"/>
              <a:t> (</a:t>
            </a:r>
            <a:r>
              <a:rPr lang="pt-BR" dirty="0" err="1"/>
              <a:t>p.x+p.y+p.z-s</a:t>
            </a:r>
            <a:r>
              <a:rPr lang="pt-BR" dirty="0"/>
              <a:t>)*0.57735027;</a:t>
            </a:r>
          </a:p>
          <a:p>
            <a:r>
              <a:rPr lang="pt-BR" dirty="0"/>
              <a:t>}</a:t>
            </a:r>
          </a:p>
          <a:p>
            <a:endParaRPr lang="pt-BR" dirty="0"/>
          </a:p>
          <a:p>
            <a:r>
              <a:rPr lang="pt-BR" dirty="0"/>
              <a:t>vec4 </a:t>
            </a:r>
            <a:r>
              <a:rPr lang="pt-BR" dirty="0" err="1"/>
              <a:t>minWithColor</a:t>
            </a:r>
            <a:r>
              <a:rPr lang="pt-BR" dirty="0"/>
              <a:t>(vec4 obj1, vec4 obj2) {</a:t>
            </a:r>
          </a:p>
          <a:p>
            <a:r>
              <a:rPr lang="pt-BR" dirty="0"/>
              <a:t>  </a:t>
            </a:r>
            <a:r>
              <a:rPr lang="pt-BR" dirty="0" err="1"/>
              <a:t>if</a:t>
            </a:r>
            <a:r>
              <a:rPr lang="pt-BR" dirty="0"/>
              <a:t> (obj2.a &lt;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maxWithColor</a:t>
            </a:r>
            <a:r>
              <a:rPr lang="pt-BR" dirty="0"/>
              <a:t>(vec4 obj1, vec4 obj2) {</a:t>
            </a:r>
          </a:p>
          <a:p>
            <a:r>
              <a:rPr lang="pt-BR" dirty="0"/>
              <a:t>  </a:t>
            </a:r>
            <a:r>
              <a:rPr lang="pt-BR" dirty="0" err="1"/>
              <a:t>if</a:t>
            </a:r>
            <a:r>
              <a:rPr lang="pt-BR" dirty="0"/>
              <a:t> (obj2.a &gt;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sdScene</a:t>
            </a:r>
            <a:r>
              <a:rPr lang="pt-BR" dirty="0"/>
              <a:t>(vec3 </a:t>
            </a:r>
            <a:r>
              <a:rPr lang="pt-BR" dirty="0" err="1"/>
              <a:t>p</a:t>
            </a:r>
            <a:r>
              <a:rPr lang="pt-BR" dirty="0"/>
              <a:t>) {</a:t>
            </a:r>
          </a:p>
          <a:p>
            <a:r>
              <a:rPr lang="pt-BR" dirty="0"/>
              <a:t>  vec4 </a:t>
            </a:r>
            <a:r>
              <a:rPr lang="pt-BR" dirty="0" err="1"/>
              <a:t>sphere</a:t>
            </a:r>
            <a:r>
              <a:rPr lang="pt-BR" dirty="0"/>
              <a:t> = vec4(vec3(0.1, 0.9, 0.3), </a:t>
            </a:r>
            <a:r>
              <a:rPr lang="pt-BR" dirty="0" err="1"/>
              <a:t>sdSphere</a:t>
            </a:r>
            <a:r>
              <a:rPr lang="pt-BR" dirty="0"/>
              <a:t>(</a:t>
            </a:r>
            <a:r>
              <a:rPr lang="pt-BR" dirty="0" err="1"/>
              <a:t>p</a:t>
            </a:r>
            <a:r>
              <a:rPr lang="pt-BR" dirty="0"/>
              <a:t> - vec3(0, 0, -2), 2.0));</a:t>
            </a:r>
          </a:p>
          <a:p>
            <a:r>
              <a:rPr lang="pt-BR" dirty="0"/>
              <a:t>  vec4 </a:t>
            </a:r>
            <a:r>
              <a:rPr lang="pt-BR" dirty="0" err="1"/>
              <a:t>octahedron</a:t>
            </a:r>
            <a:r>
              <a:rPr lang="pt-BR" dirty="0"/>
              <a:t> = vec4(vec3(0.1, 0.3, 0.9), </a:t>
            </a:r>
            <a:r>
              <a:rPr lang="pt-BR" dirty="0" err="1"/>
              <a:t>sdOctahedron</a:t>
            </a:r>
            <a:r>
              <a:rPr lang="pt-BR" dirty="0"/>
              <a:t>(</a:t>
            </a:r>
            <a:r>
              <a:rPr lang="pt-BR" dirty="0" err="1"/>
              <a:t>p</a:t>
            </a:r>
            <a:r>
              <a:rPr lang="pt-BR" dirty="0"/>
              <a:t> - vec3(0, 0, -2), 2.5));</a:t>
            </a:r>
          </a:p>
          <a:p>
            <a:r>
              <a:rPr lang="pt-BR" dirty="0"/>
              <a:t>  vec4 </a:t>
            </a:r>
            <a:r>
              <a:rPr lang="pt-BR" dirty="0" err="1"/>
              <a:t>co</a:t>
            </a:r>
            <a:r>
              <a:rPr lang="pt-BR" dirty="0"/>
              <a:t> = </a:t>
            </a:r>
            <a:r>
              <a:rPr lang="pt-BR" dirty="0" err="1"/>
              <a:t>minWithColor</a:t>
            </a:r>
            <a:r>
              <a:rPr lang="pt-BR" dirty="0"/>
              <a:t>(</a:t>
            </a:r>
            <a:r>
              <a:rPr lang="pt-BR" dirty="0" err="1"/>
              <a:t>sphere</a:t>
            </a:r>
            <a:r>
              <a:rPr lang="pt-BR" dirty="0"/>
              <a:t>, </a:t>
            </a:r>
            <a:r>
              <a:rPr lang="pt-BR" dirty="0" err="1"/>
              <a:t>octahedron</a:t>
            </a:r>
            <a:r>
              <a:rPr lang="pt-BR" dirty="0"/>
              <a:t>);</a:t>
            </a:r>
          </a:p>
          <a:p>
            <a:r>
              <a:rPr lang="pt-BR" dirty="0"/>
              <a:t>  </a:t>
            </a:r>
            <a:r>
              <a:rPr lang="pt-BR" dirty="0" err="1"/>
              <a:t>return</a:t>
            </a:r>
            <a:r>
              <a:rPr lang="pt-BR" dirty="0"/>
              <a:t> </a:t>
            </a:r>
            <a:r>
              <a:rPr lang="pt-BR" dirty="0" err="1"/>
              <a:t>co</a:t>
            </a:r>
            <a:r>
              <a:rPr lang="pt-BR" dirty="0"/>
              <a:t>;</a:t>
            </a:r>
          </a:p>
          <a:p>
            <a:r>
              <a:rPr lang="pt-BR" dirty="0"/>
              <a:t>}</a:t>
            </a:r>
          </a:p>
          <a:p>
            <a:endParaRPr lang="pt-BR" dirty="0"/>
          </a:p>
          <a:p>
            <a:r>
              <a:rPr lang="pt-BR" dirty="0"/>
              <a:t>vec4 </a:t>
            </a:r>
            <a:r>
              <a:rPr lang="pt-BR" dirty="0" err="1"/>
              <a:t>rayMarch</a:t>
            </a:r>
            <a:r>
              <a:rPr lang="pt-BR" dirty="0"/>
              <a:t>(vec3 </a:t>
            </a:r>
            <a:r>
              <a:rPr lang="pt-BR" dirty="0" err="1"/>
              <a:t>ro</a:t>
            </a:r>
            <a:r>
              <a:rPr lang="pt-BR" dirty="0"/>
              <a:t>, vec3 rd, </a:t>
            </a:r>
            <a:r>
              <a:rPr lang="pt-BR" dirty="0" err="1"/>
              <a:t>float</a:t>
            </a:r>
            <a:r>
              <a:rPr lang="pt-BR" dirty="0"/>
              <a:t> start, </a:t>
            </a:r>
            <a:r>
              <a:rPr lang="pt-BR" dirty="0" err="1"/>
              <a:t>float</a:t>
            </a:r>
            <a:r>
              <a:rPr lang="pt-BR" dirty="0"/>
              <a:t> </a:t>
            </a:r>
            <a:r>
              <a:rPr lang="pt-BR" dirty="0" err="1"/>
              <a:t>end</a:t>
            </a:r>
            <a:r>
              <a:rPr lang="pt-BR" dirty="0"/>
              <a:t>) {</a:t>
            </a:r>
          </a:p>
          <a:p>
            <a:r>
              <a:rPr lang="pt-BR" dirty="0"/>
              <a:t>  </a:t>
            </a:r>
            <a:r>
              <a:rPr lang="pt-BR" dirty="0" err="1"/>
              <a:t>float</a:t>
            </a:r>
            <a:r>
              <a:rPr lang="pt-BR" dirty="0"/>
              <a:t> </a:t>
            </a:r>
            <a:r>
              <a:rPr lang="pt-BR" dirty="0" err="1"/>
              <a:t>depth</a:t>
            </a:r>
            <a:r>
              <a:rPr lang="pt-BR" dirty="0"/>
              <a:t> = start;</a:t>
            </a:r>
          </a:p>
          <a:p>
            <a:r>
              <a:rPr lang="pt-BR" dirty="0"/>
              <a:t>  vec4 </a:t>
            </a:r>
            <a:r>
              <a:rPr lang="pt-BR" dirty="0" err="1"/>
              <a:t>co</a:t>
            </a:r>
            <a:r>
              <a:rPr lang="pt-BR" dirty="0"/>
              <a:t>;</a:t>
            </a:r>
          </a:p>
          <a:p>
            <a:r>
              <a:rPr lang="pt-BR" dirty="0"/>
              <a:t>  for (</a:t>
            </a:r>
            <a:r>
              <a:rPr lang="pt-BR" dirty="0" err="1"/>
              <a:t>int</a:t>
            </a:r>
            <a:r>
              <a:rPr lang="pt-BR" dirty="0"/>
              <a:t> </a:t>
            </a:r>
            <a:r>
              <a:rPr lang="pt-BR" dirty="0" err="1"/>
              <a:t>i</a:t>
            </a:r>
            <a:r>
              <a:rPr lang="pt-BR" dirty="0"/>
              <a:t> = 0; </a:t>
            </a:r>
            <a:r>
              <a:rPr lang="pt-BR" dirty="0" err="1"/>
              <a:t>i</a:t>
            </a:r>
            <a:r>
              <a:rPr lang="pt-BR" dirty="0"/>
              <a:t> &lt; 255; </a:t>
            </a:r>
            <a:r>
              <a:rPr lang="pt-BR" dirty="0" err="1"/>
              <a:t>i</a:t>
            </a:r>
            <a:r>
              <a:rPr lang="pt-BR" dirty="0"/>
              <a:t>++) {</a:t>
            </a:r>
          </a:p>
          <a:p>
            <a:r>
              <a:rPr lang="pt-BR" dirty="0"/>
              <a:t>    vec3 </a:t>
            </a:r>
            <a:r>
              <a:rPr lang="pt-BR" dirty="0" err="1"/>
              <a:t>p</a:t>
            </a:r>
            <a:r>
              <a:rPr lang="pt-BR" dirty="0"/>
              <a:t> = </a:t>
            </a:r>
            <a:r>
              <a:rPr lang="pt-BR" dirty="0" err="1"/>
              <a:t>ro</a:t>
            </a:r>
            <a:r>
              <a:rPr lang="pt-BR" dirty="0"/>
              <a:t> + </a:t>
            </a:r>
            <a:r>
              <a:rPr lang="pt-BR" dirty="0" err="1"/>
              <a:t>depth</a:t>
            </a:r>
            <a:r>
              <a:rPr lang="pt-BR" dirty="0"/>
              <a:t> * rd;</a:t>
            </a:r>
          </a:p>
          <a:p>
            <a:r>
              <a:rPr lang="pt-BR" dirty="0"/>
              <a:t>    </a:t>
            </a:r>
            <a:r>
              <a:rPr lang="pt-BR" dirty="0" err="1"/>
              <a:t>co</a:t>
            </a:r>
            <a:r>
              <a:rPr lang="pt-BR" dirty="0"/>
              <a:t> = </a:t>
            </a:r>
            <a:r>
              <a:rPr lang="pt-BR" dirty="0" err="1"/>
              <a:t>sdScene</a:t>
            </a:r>
            <a:r>
              <a:rPr lang="pt-BR" dirty="0"/>
              <a:t>(</a:t>
            </a:r>
            <a:r>
              <a:rPr lang="pt-BR" dirty="0" err="1"/>
              <a:t>p</a:t>
            </a:r>
            <a:r>
              <a:rPr lang="pt-BR" dirty="0"/>
              <a:t>);</a:t>
            </a:r>
          </a:p>
          <a:p>
            <a:r>
              <a:rPr lang="pt-BR" dirty="0"/>
              <a:t>    </a:t>
            </a:r>
            <a:r>
              <a:rPr lang="pt-BR" dirty="0" err="1"/>
              <a:t>depth</a:t>
            </a:r>
            <a:r>
              <a:rPr lang="pt-BR" dirty="0"/>
              <a:t> += </a:t>
            </a:r>
            <a:r>
              <a:rPr lang="pt-BR" dirty="0" err="1"/>
              <a:t>co.a</a:t>
            </a:r>
            <a:r>
              <a:rPr lang="pt-BR" dirty="0"/>
              <a:t>;</a:t>
            </a:r>
          </a:p>
          <a:p>
            <a:r>
              <a:rPr lang="pt-BR" dirty="0"/>
              <a:t>    </a:t>
            </a:r>
            <a:r>
              <a:rPr lang="pt-BR" dirty="0" err="1"/>
              <a:t>if</a:t>
            </a:r>
            <a:r>
              <a:rPr lang="pt-BR" dirty="0"/>
              <a:t> (</a:t>
            </a:r>
            <a:r>
              <a:rPr lang="pt-BR" dirty="0" err="1"/>
              <a:t>co.a</a:t>
            </a:r>
            <a:r>
              <a:rPr lang="pt-BR" dirty="0"/>
              <a:t> &lt; 0.001 || </a:t>
            </a:r>
            <a:r>
              <a:rPr lang="pt-BR" dirty="0" err="1"/>
              <a:t>depth</a:t>
            </a:r>
            <a:r>
              <a:rPr lang="pt-BR" dirty="0"/>
              <a:t> &gt; </a:t>
            </a:r>
            <a:r>
              <a:rPr lang="pt-BR" dirty="0" err="1"/>
              <a:t>end</a:t>
            </a:r>
            <a:r>
              <a:rPr lang="pt-BR" dirty="0"/>
              <a:t>) break;</a:t>
            </a:r>
          </a:p>
          <a:p>
            <a:r>
              <a:rPr lang="pt-BR" dirty="0"/>
              <a:t>  }</a:t>
            </a:r>
          </a:p>
          <a:p>
            <a:r>
              <a:rPr lang="pt-BR" dirty="0"/>
              <a:t>  </a:t>
            </a:r>
            <a:r>
              <a:rPr lang="pt-BR" dirty="0" err="1"/>
              <a:t>return</a:t>
            </a:r>
            <a:r>
              <a:rPr lang="pt-BR" dirty="0"/>
              <a:t> vec4(</a:t>
            </a:r>
            <a:r>
              <a:rPr lang="pt-BR" dirty="0" err="1"/>
              <a:t>co.rgb</a:t>
            </a:r>
            <a:r>
              <a:rPr lang="pt-BR" dirty="0"/>
              <a:t>, </a:t>
            </a:r>
            <a:r>
              <a:rPr lang="pt-BR" dirty="0" err="1"/>
              <a:t>depth</a:t>
            </a:r>
            <a:r>
              <a:rPr lang="pt-BR" dirty="0"/>
              <a:t>);</a:t>
            </a:r>
          </a:p>
          <a:p>
            <a:r>
              <a:rPr lang="pt-BR" dirty="0"/>
              <a:t>}</a:t>
            </a:r>
          </a:p>
          <a:p>
            <a:endParaRPr lang="pt-BR" dirty="0"/>
          </a:p>
          <a:p>
            <a:r>
              <a:rPr lang="pt-BR" dirty="0"/>
              <a:t>vec3 </a:t>
            </a:r>
            <a:r>
              <a:rPr lang="pt-BR" dirty="0" err="1"/>
              <a:t>calcNormal</a:t>
            </a:r>
            <a:r>
              <a:rPr lang="pt-BR" dirty="0"/>
              <a:t>(vec3 </a:t>
            </a:r>
            <a:r>
              <a:rPr lang="pt-BR" dirty="0" err="1"/>
              <a:t>p</a:t>
            </a:r>
            <a:r>
              <a:rPr lang="pt-BR" dirty="0"/>
              <a:t>) {</a:t>
            </a:r>
          </a:p>
          <a:p>
            <a:r>
              <a:rPr lang="pt-BR" dirty="0"/>
              <a:t>  vec2 e = vec2(1.0, -1.0) * 0.0005; // </a:t>
            </a:r>
            <a:r>
              <a:rPr lang="pt-BR" dirty="0" err="1"/>
              <a:t>epsilon</a:t>
            </a:r>
            <a:endParaRPr lang="pt-BR" dirty="0"/>
          </a:p>
          <a:p>
            <a:r>
              <a:rPr lang="pt-BR" dirty="0"/>
              <a:t>  </a:t>
            </a:r>
            <a:r>
              <a:rPr lang="pt-BR" dirty="0" err="1"/>
              <a:t>return</a:t>
            </a:r>
            <a:r>
              <a:rPr lang="pt-BR" dirty="0"/>
              <a:t> normalize(</a:t>
            </a:r>
          </a:p>
          <a:p>
            <a:r>
              <a:rPr lang="pt-BR" dirty="0"/>
              <a:t>  </a:t>
            </a:r>
            <a:r>
              <a:rPr lang="pt-BR" dirty="0" err="1"/>
              <a:t>e.xyy</a:t>
            </a:r>
            <a:r>
              <a:rPr lang="pt-BR" dirty="0"/>
              <a:t> * </a:t>
            </a:r>
            <a:r>
              <a:rPr lang="pt-BR" dirty="0" err="1"/>
              <a:t>sdScene</a:t>
            </a:r>
            <a:r>
              <a:rPr lang="pt-BR" dirty="0"/>
              <a:t>(</a:t>
            </a:r>
            <a:r>
              <a:rPr lang="pt-BR" dirty="0" err="1"/>
              <a:t>p</a:t>
            </a:r>
            <a:r>
              <a:rPr lang="pt-BR" dirty="0"/>
              <a:t> + </a:t>
            </a:r>
            <a:r>
              <a:rPr lang="pt-BR" dirty="0" err="1"/>
              <a:t>e.xyy</a:t>
            </a:r>
            <a:r>
              <a:rPr lang="pt-BR" dirty="0"/>
              <a:t>).a + </a:t>
            </a:r>
          </a:p>
          <a:p>
            <a:r>
              <a:rPr lang="pt-BR" dirty="0"/>
              <a:t>  </a:t>
            </a:r>
            <a:r>
              <a:rPr lang="pt-BR" dirty="0" err="1"/>
              <a:t>e.yyx</a:t>
            </a:r>
            <a:r>
              <a:rPr lang="pt-BR" dirty="0"/>
              <a:t> * </a:t>
            </a:r>
            <a:r>
              <a:rPr lang="pt-BR" dirty="0" err="1"/>
              <a:t>sdScene</a:t>
            </a:r>
            <a:r>
              <a:rPr lang="pt-BR" dirty="0"/>
              <a:t>(</a:t>
            </a:r>
            <a:r>
              <a:rPr lang="pt-BR" dirty="0" err="1"/>
              <a:t>p</a:t>
            </a:r>
            <a:r>
              <a:rPr lang="pt-BR" dirty="0"/>
              <a:t> + </a:t>
            </a:r>
            <a:r>
              <a:rPr lang="pt-BR" dirty="0" err="1"/>
              <a:t>e.yyx</a:t>
            </a:r>
            <a:r>
              <a:rPr lang="pt-BR" dirty="0"/>
              <a:t>).a +</a:t>
            </a:r>
          </a:p>
          <a:p>
            <a:r>
              <a:rPr lang="pt-BR" dirty="0"/>
              <a:t>  </a:t>
            </a:r>
            <a:r>
              <a:rPr lang="pt-BR" dirty="0" err="1"/>
              <a:t>e.yxy</a:t>
            </a:r>
            <a:r>
              <a:rPr lang="pt-BR" dirty="0"/>
              <a:t> * </a:t>
            </a:r>
            <a:r>
              <a:rPr lang="pt-BR" dirty="0" err="1"/>
              <a:t>sdScene</a:t>
            </a:r>
            <a:r>
              <a:rPr lang="pt-BR" dirty="0"/>
              <a:t>(</a:t>
            </a:r>
            <a:r>
              <a:rPr lang="pt-BR" dirty="0" err="1"/>
              <a:t>p</a:t>
            </a:r>
            <a:r>
              <a:rPr lang="pt-BR" dirty="0"/>
              <a:t> + </a:t>
            </a:r>
            <a:r>
              <a:rPr lang="pt-BR" dirty="0" err="1"/>
              <a:t>e.yxy</a:t>
            </a:r>
            <a:r>
              <a:rPr lang="pt-BR" dirty="0"/>
              <a:t>).a + </a:t>
            </a:r>
          </a:p>
          <a:p>
            <a:r>
              <a:rPr lang="pt-BR" dirty="0"/>
              <a:t>  </a:t>
            </a:r>
            <a:r>
              <a:rPr lang="pt-BR" dirty="0" err="1"/>
              <a:t>e.xxx</a:t>
            </a:r>
            <a:r>
              <a:rPr lang="pt-BR" dirty="0"/>
              <a:t> * </a:t>
            </a:r>
            <a:r>
              <a:rPr lang="pt-BR" dirty="0" err="1"/>
              <a:t>sdScene</a:t>
            </a:r>
            <a:r>
              <a:rPr lang="pt-BR" dirty="0"/>
              <a:t>(</a:t>
            </a:r>
            <a:r>
              <a:rPr lang="pt-BR" dirty="0" err="1"/>
              <a:t>p</a:t>
            </a:r>
            <a:r>
              <a:rPr lang="pt-BR" dirty="0"/>
              <a:t> + </a:t>
            </a:r>
            <a:r>
              <a:rPr lang="pt-BR" dirty="0" err="1"/>
              <a:t>e.xxx</a:t>
            </a:r>
            <a:r>
              <a:rPr lang="pt-BR" dirty="0"/>
              <a:t>).a);</a:t>
            </a:r>
          </a:p>
          <a:p>
            <a:r>
              <a:rPr lang="pt-BR" dirty="0"/>
              <a:t>}</a:t>
            </a:r>
          </a:p>
          <a:p>
            <a:endParaRPr lang="pt-BR" dirty="0"/>
          </a:p>
          <a:p>
            <a:r>
              <a:rPr lang="pt-BR" dirty="0" err="1"/>
              <a:t>void</a:t>
            </a:r>
            <a:r>
              <a:rPr lang="pt-BR" dirty="0"/>
              <a:t> </a:t>
            </a:r>
            <a:r>
              <a:rPr lang="pt-BR" dirty="0" err="1"/>
              <a:t>mainImage</a:t>
            </a:r>
            <a:r>
              <a:rPr lang="pt-BR" dirty="0"/>
              <a:t>( out vec4 </a:t>
            </a:r>
            <a:r>
              <a:rPr lang="pt-BR" dirty="0" err="1"/>
              <a:t>fragColor</a:t>
            </a:r>
            <a:r>
              <a:rPr lang="pt-BR" dirty="0"/>
              <a:t>, in vec2 </a:t>
            </a:r>
            <a:r>
              <a:rPr lang="pt-BR" dirty="0" err="1"/>
              <a:t>fragCoord</a:t>
            </a:r>
            <a:r>
              <a:rPr lang="pt-BR" dirty="0"/>
              <a:t> ) {</a:t>
            </a:r>
          </a:p>
          <a:p>
            <a:r>
              <a:rPr lang="pt-BR" dirty="0"/>
              <a:t>  vec2 </a:t>
            </a:r>
            <a:r>
              <a:rPr lang="pt-BR" dirty="0" err="1"/>
              <a:t>uv</a:t>
            </a:r>
            <a:r>
              <a:rPr lang="pt-BR" dirty="0"/>
              <a:t> = (fragCoord-.5*</a:t>
            </a:r>
            <a:r>
              <a:rPr lang="pt-BR" dirty="0" err="1"/>
              <a:t>iResolution.xy</a:t>
            </a:r>
            <a:r>
              <a:rPr lang="pt-BR" dirty="0"/>
              <a:t>)/</a:t>
            </a:r>
            <a:r>
              <a:rPr lang="pt-BR" dirty="0" err="1"/>
              <a:t>iResolution.y</a:t>
            </a:r>
            <a:r>
              <a:rPr lang="pt-BR" dirty="0"/>
              <a:t>;</a:t>
            </a:r>
          </a:p>
          <a:p>
            <a:r>
              <a:rPr lang="pt-BR" dirty="0"/>
              <a:t>  vec3 </a:t>
            </a:r>
            <a:r>
              <a:rPr lang="pt-BR" dirty="0" err="1"/>
              <a:t>col</a:t>
            </a:r>
            <a:r>
              <a:rPr lang="pt-BR" dirty="0"/>
              <a:t> = vec3(0);</a:t>
            </a:r>
          </a:p>
          <a:p>
            <a:r>
              <a:rPr lang="pt-BR" dirty="0"/>
              <a:t>  vec3 </a:t>
            </a:r>
            <a:r>
              <a:rPr lang="pt-BR" dirty="0" err="1"/>
              <a:t>ro</a:t>
            </a:r>
            <a:r>
              <a:rPr lang="pt-BR" dirty="0"/>
              <a:t> = vec3(0, 0, 5);</a:t>
            </a:r>
          </a:p>
          <a:p>
            <a:r>
              <a:rPr lang="pt-BR" dirty="0"/>
              <a:t>  vec3 rd = normalize(vec3(</a:t>
            </a:r>
            <a:r>
              <a:rPr lang="pt-BR" dirty="0" err="1"/>
              <a:t>uv</a:t>
            </a:r>
            <a:r>
              <a:rPr lang="pt-BR" dirty="0"/>
              <a:t>, -1));</a:t>
            </a:r>
          </a:p>
          <a:p>
            <a:r>
              <a:rPr lang="pt-BR" dirty="0"/>
              <a:t>  vec4 </a:t>
            </a:r>
            <a:r>
              <a:rPr lang="pt-BR" dirty="0" err="1"/>
              <a:t>co</a:t>
            </a:r>
            <a:r>
              <a:rPr lang="pt-BR" dirty="0"/>
              <a:t> = </a:t>
            </a:r>
            <a:r>
              <a:rPr lang="pt-BR" dirty="0" err="1"/>
              <a:t>rayMarch</a:t>
            </a:r>
            <a:r>
              <a:rPr lang="pt-BR" dirty="0"/>
              <a:t>(</a:t>
            </a:r>
            <a:r>
              <a:rPr lang="pt-BR" dirty="0" err="1"/>
              <a:t>ro</a:t>
            </a:r>
            <a:r>
              <a:rPr lang="pt-BR" dirty="0"/>
              <a:t>, rd, 0.01, 100.0);</a:t>
            </a:r>
          </a:p>
          <a:p>
            <a:endParaRPr lang="pt-BR" dirty="0"/>
          </a:p>
          <a:p>
            <a:r>
              <a:rPr lang="pt-BR" dirty="0"/>
              <a:t>  </a:t>
            </a:r>
            <a:r>
              <a:rPr lang="pt-BR" dirty="0" err="1"/>
              <a:t>if</a:t>
            </a:r>
            <a:r>
              <a:rPr lang="pt-BR" dirty="0"/>
              <a:t> (</a:t>
            </a:r>
            <a:r>
              <a:rPr lang="pt-BR" dirty="0" err="1"/>
              <a:t>co.a</a:t>
            </a:r>
            <a:r>
              <a:rPr lang="pt-BR" dirty="0"/>
              <a:t> &gt; 100.0) </a:t>
            </a:r>
            <a:r>
              <a:rPr lang="pt-BR" dirty="0" err="1"/>
              <a:t>col</a:t>
            </a:r>
            <a:r>
              <a:rPr lang="pt-BR" dirty="0"/>
              <a:t> = vec3(0.6);</a:t>
            </a:r>
          </a:p>
          <a:p>
            <a:r>
              <a:rPr lang="pt-BR" dirty="0"/>
              <a:t>  </a:t>
            </a:r>
            <a:r>
              <a:rPr lang="pt-BR" dirty="0" err="1"/>
              <a:t>else</a:t>
            </a:r>
            <a:r>
              <a:rPr lang="pt-BR" dirty="0"/>
              <a:t> {</a:t>
            </a:r>
          </a:p>
          <a:p>
            <a:r>
              <a:rPr lang="pt-BR" dirty="0"/>
              <a:t>    vec3 </a:t>
            </a:r>
            <a:r>
              <a:rPr lang="pt-BR" dirty="0" err="1"/>
              <a:t>p</a:t>
            </a:r>
            <a:r>
              <a:rPr lang="pt-BR" dirty="0"/>
              <a:t> = </a:t>
            </a:r>
            <a:r>
              <a:rPr lang="pt-BR" dirty="0" err="1"/>
              <a:t>ro</a:t>
            </a:r>
            <a:r>
              <a:rPr lang="pt-BR" dirty="0"/>
              <a:t> + rd * </a:t>
            </a:r>
            <a:r>
              <a:rPr lang="pt-BR" dirty="0" err="1"/>
              <a:t>co.a</a:t>
            </a:r>
            <a:r>
              <a:rPr lang="pt-BR" dirty="0"/>
              <a:t>;</a:t>
            </a:r>
          </a:p>
          <a:p>
            <a:r>
              <a:rPr lang="pt-BR" dirty="0"/>
              <a:t>    vec3 normal = </a:t>
            </a:r>
            <a:r>
              <a:rPr lang="pt-BR" dirty="0" err="1"/>
              <a:t>calcNormal</a:t>
            </a:r>
            <a:r>
              <a:rPr lang="pt-BR" dirty="0"/>
              <a:t>(</a:t>
            </a:r>
            <a:r>
              <a:rPr lang="pt-BR" dirty="0" err="1"/>
              <a:t>p</a:t>
            </a:r>
            <a:r>
              <a:rPr lang="pt-BR" dirty="0"/>
              <a:t>);</a:t>
            </a:r>
          </a:p>
          <a:p>
            <a:r>
              <a:rPr lang="pt-BR" dirty="0"/>
              <a:t>    vec3 </a:t>
            </a:r>
            <a:r>
              <a:rPr lang="pt-BR" dirty="0" err="1"/>
              <a:t>lightPos</a:t>
            </a:r>
            <a:r>
              <a:rPr lang="pt-BR" dirty="0"/>
              <a:t> = vec3(-2, 2, 4);</a:t>
            </a:r>
          </a:p>
          <a:p>
            <a:r>
              <a:rPr lang="pt-BR" dirty="0"/>
              <a:t>    vec3 </a:t>
            </a:r>
            <a:r>
              <a:rPr lang="pt-BR" dirty="0" err="1"/>
              <a:t>lightDir</a:t>
            </a:r>
            <a:r>
              <a:rPr lang="pt-BR" dirty="0"/>
              <a:t> = normalize(</a:t>
            </a:r>
            <a:r>
              <a:rPr lang="pt-BR" dirty="0" err="1"/>
              <a:t>lightPos</a:t>
            </a:r>
            <a:r>
              <a:rPr lang="pt-BR" dirty="0"/>
              <a:t> - </a:t>
            </a:r>
            <a:r>
              <a:rPr lang="pt-BR" dirty="0" err="1"/>
              <a:t>p</a:t>
            </a:r>
            <a:r>
              <a:rPr lang="pt-BR" dirty="0"/>
              <a:t>);</a:t>
            </a:r>
          </a:p>
          <a:p>
            <a:r>
              <a:rPr lang="pt-BR" dirty="0"/>
              <a:t>    </a:t>
            </a:r>
            <a:r>
              <a:rPr lang="pt-BR" dirty="0" err="1"/>
              <a:t>float</a:t>
            </a:r>
            <a:r>
              <a:rPr lang="pt-BR" dirty="0"/>
              <a:t> </a:t>
            </a:r>
            <a:r>
              <a:rPr lang="pt-BR" dirty="0" err="1"/>
              <a:t>ambient</a:t>
            </a:r>
            <a:r>
              <a:rPr lang="pt-BR" dirty="0"/>
              <a:t> = 0.2;</a:t>
            </a:r>
          </a:p>
          <a:p>
            <a:r>
              <a:rPr lang="pt-BR" dirty="0"/>
              <a:t>    </a:t>
            </a:r>
            <a:r>
              <a:rPr lang="pt-BR" dirty="0" err="1"/>
              <a:t>float</a:t>
            </a:r>
            <a:r>
              <a:rPr lang="pt-BR" dirty="0"/>
              <a:t> </a:t>
            </a:r>
            <a:r>
              <a:rPr lang="pt-BR" dirty="0" err="1"/>
              <a:t>difuse</a:t>
            </a:r>
            <a:r>
              <a:rPr lang="pt-BR" dirty="0"/>
              <a:t> = </a:t>
            </a:r>
            <a:r>
              <a:rPr lang="pt-BR" dirty="0" err="1"/>
              <a:t>clamp</a:t>
            </a:r>
            <a:r>
              <a:rPr lang="pt-BR" dirty="0"/>
              <a:t>(</a:t>
            </a:r>
            <a:r>
              <a:rPr lang="pt-BR" dirty="0" err="1"/>
              <a:t>dot</a:t>
            </a:r>
            <a:r>
              <a:rPr lang="pt-BR" dirty="0"/>
              <a:t>(normal, </a:t>
            </a:r>
            <a:r>
              <a:rPr lang="pt-BR" dirty="0" err="1"/>
              <a:t>lightDir</a:t>
            </a:r>
            <a:r>
              <a:rPr lang="pt-BR" dirty="0"/>
              <a:t>),ambient,1.);</a:t>
            </a:r>
          </a:p>
          <a:p>
            <a:r>
              <a:rPr lang="pt-BR" dirty="0"/>
              <a:t>    </a:t>
            </a:r>
            <a:r>
              <a:rPr lang="pt-BR" dirty="0" err="1"/>
              <a:t>col</a:t>
            </a:r>
            <a:r>
              <a:rPr lang="pt-BR" dirty="0"/>
              <a:t> = </a:t>
            </a:r>
            <a:r>
              <a:rPr lang="pt-BR" dirty="0" err="1"/>
              <a:t>difuse</a:t>
            </a:r>
            <a:r>
              <a:rPr lang="pt-BR" dirty="0"/>
              <a:t> * </a:t>
            </a:r>
            <a:r>
              <a:rPr lang="pt-BR" dirty="0" err="1"/>
              <a:t>co.rgb</a:t>
            </a:r>
            <a:r>
              <a:rPr lang="pt-BR" dirty="0"/>
              <a:t>;</a:t>
            </a:r>
          </a:p>
          <a:p>
            <a:r>
              <a:rPr lang="pt-BR" dirty="0"/>
              <a:t>  }</a:t>
            </a:r>
          </a:p>
          <a:p>
            <a:endParaRPr lang="pt-BR" dirty="0"/>
          </a:p>
          <a:p>
            <a:r>
              <a:rPr lang="pt-BR" dirty="0"/>
              <a:t>  </a:t>
            </a:r>
            <a:r>
              <a:rPr lang="pt-BR" dirty="0" err="1"/>
              <a:t>fragColor</a:t>
            </a:r>
            <a:r>
              <a:rPr lang="pt-BR" dirty="0"/>
              <a:t> = vec4(</a:t>
            </a:r>
            <a:r>
              <a:rPr lang="pt-BR" dirty="0" err="1"/>
              <a:t>col</a:t>
            </a:r>
            <a:r>
              <a:rPr lang="pt-BR" dirty="0"/>
              <a:t>, 1.0);</a:t>
            </a:r>
          </a:p>
          <a:p>
            <a:r>
              <a:rPr lang="pt-BR" dirty="0"/>
              <a:t>}</a:t>
            </a:r>
          </a:p>
          <a:p>
            <a:endParaRPr lang="pt-B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7</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98869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err="1"/>
              <a:t>float</a:t>
            </a:r>
            <a:r>
              <a:rPr lang="pt-BR" dirty="0"/>
              <a:t> </a:t>
            </a:r>
            <a:r>
              <a:rPr lang="pt-BR" dirty="0" err="1"/>
              <a:t>sdSphere</a:t>
            </a:r>
            <a:r>
              <a:rPr lang="pt-BR" dirty="0"/>
              <a:t>(vec3 </a:t>
            </a:r>
            <a:r>
              <a:rPr lang="pt-BR" dirty="0" err="1"/>
              <a:t>p</a:t>
            </a:r>
            <a:r>
              <a:rPr lang="pt-BR" dirty="0"/>
              <a:t>, </a:t>
            </a:r>
            <a:r>
              <a:rPr lang="pt-BR" dirty="0" err="1"/>
              <a:t>float</a:t>
            </a:r>
            <a:r>
              <a:rPr lang="pt-BR" dirty="0"/>
              <a:t> </a:t>
            </a:r>
            <a:r>
              <a:rPr lang="pt-BR" dirty="0" err="1"/>
              <a:t>r</a:t>
            </a:r>
            <a:r>
              <a:rPr lang="pt-BR" dirty="0"/>
              <a:t> ) {</a:t>
            </a:r>
          </a:p>
          <a:p>
            <a:r>
              <a:rPr lang="pt-BR" dirty="0"/>
              <a:t>  </a:t>
            </a:r>
            <a:r>
              <a:rPr lang="pt-BR" dirty="0" err="1"/>
              <a:t>return</a:t>
            </a:r>
            <a:r>
              <a:rPr lang="pt-BR" dirty="0"/>
              <a:t> </a:t>
            </a:r>
            <a:r>
              <a:rPr lang="pt-BR" dirty="0" err="1"/>
              <a:t>length</a:t>
            </a:r>
            <a:r>
              <a:rPr lang="pt-BR" dirty="0"/>
              <a:t>(</a:t>
            </a:r>
            <a:r>
              <a:rPr lang="pt-BR" dirty="0" err="1"/>
              <a:t>p</a:t>
            </a:r>
            <a:r>
              <a:rPr lang="pt-BR" dirty="0"/>
              <a:t>) - </a:t>
            </a:r>
            <a:r>
              <a:rPr lang="pt-BR" dirty="0" err="1"/>
              <a:t>r</a:t>
            </a:r>
            <a:r>
              <a:rPr lang="pt-BR" dirty="0"/>
              <a:t>;</a:t>
            </a:r>
          </a:p>
          <a:p>
            <a:r>
              <a:rPr lang="pt-BR" dirty="0"/>
              <a:t>}</a:t>
            </a:r>
          </a:p>
          <a:p>
            <a:endParaRPr lang="pt-BR" dirty="0"/>
          </a:p>
          <a:p>
            <a:r>
              <a:rPr lang="pt-BR" dirty="0" err="1"/>
              <a:t>float</a:t>
            </a:r>
            <a:r>
              <a:rPr lang="pt-BR" dirty="0"/>
              <a:t> </a:t>
            </a:r>
            <a:r>
              <a:rPr lang="pt-BR" dirty="0" err="1"/>
              <a:t>sdOctahedron</a:t>
            </a:r>
            <a:r>
              <a:rPr lang="pt-BR" dirty="0"/>
              <a:t>( vec3 </a:t>
            </a:r>
            <a:r>
              <a:rPr lang="pt-BR" dirty="0" err="1"/>
              <a:t>p</a:t>
            </a:r>
            <a:r>
              <a:rPr lang="pt-BR" dirty="0"/>
              <a:t>, </a:t>
            </a:r>
            <a:r>
              <a:rPr lang="pt-BR" dirty="0" err="1"/>
              <a:t>float</a:t>
            </a:r>
            <a:r>
              <a:rPr lang="pt-BR" dirty="0"/>
              <a:t> </a:t>
            </a:r>
            <a:r>
              <a:rPr lang="pt-BR" dirty="0" err="1"/>
              <a:t>s</a:t>
            </a:r>
            <a:r>
              <a:rPr lang="pt-BR" dirty="0"/>
              <a:t>){</a:t>
            </a:r>
          </a:p>
          <a:p>
            <a:r>
              <a:rPr lang="pt-BR" dirty="0"/>
              <a:t>  </a:t>
            </a:r>
            <a:r>
              <a:rPr lang="pt-BR" dirty="0" err="1"/>
              <a:t>p</a:t>
            </a:r>
            <a:r>
              <a:rPr lang="pt-BR" dirty="0"/>
              <a:t> = </a:t>
            </a:r>
            <a:r>
              <a:rPr lang="pt-BR" dirty="0" err="1"/>
              <a:t>abs</a:t>
            </a:r>
            <a:r>
              <a:rPr lang="pt-BR" dirty="0"/>
              <a:t>(</a:t>
            </a:r>
            <a:r>
              <a:rPr lang="pt-BR" dirty="0" err="1"/>
              <a:t>p</a:t>
            </a:r>
            <a:r>
              <a:rPr lang="pt-BR" dirty="0"/>
              <a:t>);</a:t>
            </a:r>
          </a:p>
          <a:p>
            <a:r>
              <a:rPr lang="pt-BR" dirty="0"/>
              <a:t>  </a:t>
            </a:r>
            <a:r>
              <a:rPr lang="pt-BR" dirty="0" err="1"/>
              <a:t>return</a:t>
            </a:r>
            <a:r>
              <a:rPr lang="pt-BR" dirty="0"/>
              <a:t> (</a:t>
            </a:r>
            <a:r>
              <a:rPr lang="pt-BR" dirty="0" err="1"/>
              <a:t>p.x+p.y+p.z-s</a:t>
            </a:r>
            <a:r>
              <a:rPr lang="pt-BR" dirty="0"/>
              <a:t>)*0.57735027;</a:t>
            </a:r>
          </a:p>
          <a:p>
            <a:r>
              <a:rPr lang="pt-BR" dirty="0"/>
              <a:t>}</a:t>
            </a:r>
          </a:p>
          <a:p>
            <a:endParaRPr lang="pt-BR" dirty="0"/>
          </a:p>
          <a:p>
            <a:r>
              <a:rPr lang="pt-BR" dirty="0"/>
              <a:t>vec4 </a:t>
            </a:r>
            <a:r>
              <a:rPr lang="pt-BR" dirty="0" err="1"/>
              <a:t>minWithColor</a:t>
            </a:r>
            <a:r>
              <a:rPr lang="pt-BR" dirty="0"/>
              <a:t>(vec4 obj1, vec4 obj2) {</a:t>
            </a:r>
          </a:p>
          <a:p>
            <a:r>
              <a:rPr lang="pt-BR" dirty="0"/>
              <a:t>  </a:t>
            </a:r>
            <a:r>
              <a:rPr lang="pt-BR" dirty="0" err="1"/>
              <a:t>if</a:t>
            </a:r>
            <a:r>
              <a:rPr lang="pt-BR" dirty="0"/>
              <a:t> (obj2.a &lt;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maxWithColor</a:t>
            </a:r>
            <a:r>
              <a:rPr lang="pt-BR" dirty="0"/>
              <a:t>(vec4 obj1, vec4 obj2) {</a:t>
            </a:r>
          </a:p>
          <a:p>
            <a:r>
              <a:rPr lang="pt-BR" dirty="0"/>
              <a:t>  </a:t>
            </a:r>
            <a:r>
              <a:rPr lang="pt-BR" dirty="0" err="1"/>
              <a:t>if</a:t>
            </a:r>
            <a:r>
              <a:rPr lang="pt-BR" dirty="0"/>
              <a:t> (obj2.a &gt;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sdScene</a:t>
            </a:r>
            <a:r>
              <a:rPr lang="pt-BR" dirty="0"/>
              <a:t>(vec3 </a:t>
            </a:r>
            <a:r>
              <a:rPr lang="pt-BR" dirty="0" err="1"/>
              <a:t>p</a:t>
            </a:r>
            <a:r>
              <a:rPr lang="pt-BR" dirty="0"/>
              <a:t>) {</a:t>
            </a:r>
          </a:p>
          <a:p>
            <a:r>
              <a:rPr lang="pt-BR" dirty="0"/>
              <a:t>  vec4 </a:t>
            </a:r>
            <a:r>
              <a:rPr lang="pt-BR" dirty="0" err="1"/>
              <a:t>sphere</a:t>
            </a:r>
            <a:r>
              <a:rPr lang="pt-BR" dirty="0"/>
              <a:t> = vec4(vec3(0.1, 0.9, 0.3), </a:t>
            </a:r>
            <a:r>
              <a:rPr lang="pt-BR" dirty="0" err="1"/>
              <a:t>sdSphere</a:t>
            </a:r>
            <a:r>
              <a:rPr lang="pt-BR" dirty="0"/>
              <a:t>(</a:t>
            </a:r>
            <a:r>
              <a:rPr lang="pt-BR" dirty="0" err="1"/>
              <a:t>p</a:t>
            </a:r>
            <a:r>
              <a:rPr lang="pt-BR" dirty="0"/>
              <a:t> - vec3(0, 0, -2), 2.0));</a:t>
            </a:r>
          </a:p>
          <a:p>
            <a:r>
              <a:rPr lang="pt-BR" dirty="0"/>
              <a:t>  vec4 </a:t>
            </a:r>
            <a:r>
              <a:rPr lang="pt-BR" dirty="0" err="1"/>
              <a:t>octahedron</a:t>
            </a:r>
            <a:r>
              <a:rPr lang="pt-BR" dirty="0"/>
              <a:t> = vec4(vec3(0.1, 0.3, 0.9), </a:t>
            </a:r>
            <a:r>
              <a:rPr lang="pt-BR" dirty="0" err="1"/>
              <a:t>sdOctahedron</a:t>
            </a:r>
            <a:r>
              <a:rPr lang="pt-BR" dirty="0"/>
              <a:t>(</a:t>
            </a:r>
            <a:r>
              <a:rPr lang="pt-BR" dirty="0" err="1"/>
              <a:t>p</a:t>
            </a:r>
            <a:r>
              <a:rPr lang="pt-BR" dirty="0"/>
              <a:t> - vec3(0, 0, -2), 2.5));</a:t>
            </a:r>
          </a:p>
          <a:p>
            <a:r>
              <a:rPr lang="pt-BR" dirty="0"/>
              <a:t>  vec4 </a:t>
            </a:r>
            <a:r>
              <a:rPr lang="pt-BR" dirty="0" err="1"/>
              <a:t>co</a:t>
            </a:r>
            <a:r>
              <a:rPr lang="pt-BR" dirty="0"/>
              <a:t> = </a:t>
            </a:r>
            <a:r>
              <a:rPr lang="pt-BR" dirty="0" err="1"/>
              <a:t>maxWithColor</a:t>
            </a:r>
            <a:r>
              <a:rPr lang="pt-BR" dirty="0"/>
              <a:t>(</a:t>
            </a:r>
            <a:r>
              <a:rPr lang="pt-BR" dirty="0" err="1"/>
              <a:t>sphere</a:t>
            </a:r>
            <a:r>
              <a:rPr lang="pt-BR" dirty="0"/>
              <a:t>, </a:t>
            </a:r>
            <a:r>
              <a:rPr lang="pt-BR" dirty="0" err="1"/>
              <a:t>octahedron</a:t>
            </a:r>
            <a:r>
              <a:rPr lang="pt-BR" dirty="0"/>
              <a:t>);</a:t>
            </a:r>
          </a:p>
          <a:p>
            <a:r>
              <a:rPr lang="pt-BR" dirty="0"/>
              <a:t>  </a:t>
            </a:r>
            <a:r>
              <a:rPr lang="pt-BR" dirty="0" err="1"/>
              <a:t>return</a:t>
            </a:r>
            <a:r>
              <a:rPr lang="pt-BR" dirty="0"/>
              <a:t> </a:t>
            </a:r>
            <a:r>
              <a:rPr lang="pt-BR" dirty="0" err="1"/>
              <a:t>co</a:t>
            </a:r>
            <a:r>
              <a:rPr lang="pt-BR" dirty="0"/>
              <a:t>;</a:t>
            </a:r>
          </a:p>
          <a:p>
            <a:r>
              <a:rPr lang="pt-BR" dirty="0"/>
              <a:t>}</a:t>
            </a:r>
          </a:p>
          <a:p>
            <a:endParaRPr lang="pt-BR" dirty="0"/>
          </a:p>
          <a:p>
            <a:r>
              <a:rPr lang="pt-BR" dirty="0"/>
              <a:t>vec4 </a:t>
            </a:r>
            <a:r>
              <a:rPr lang="pt-BR" dirty="0" err="1"/>
              <a:t>rayMarch</a:t>
            </a:r>
            <a:r>
              <a:rPr lang="pt-BR" dirty="0"/>
              <a:t>(vec3 </a:t>
            </a:r>
            <a:r>
              <a:rPr lang="pt-BR" dirty="0" err="1"/>
              <a:t>ro</a:t>
            </a:r>
            <a:r>
              <a:rPr lang="pt-BR" dirty="0"/>
              <a:t>, vec3 rd, </a:t>
            </a:r>
            <a:r>
              <a:rPr lang="pt-BR" dirty="0" err="1"/>
              <a:t>float</a:t>
            </a:r>
            <a:r>
              <a:rPr lang="pt-BR" dirty="0"/>
              <a:t> start, </a:t>
            </a:r>
            <a:r>
              <a:rPr lang="pt-BR" dirty="0" err="1"/>
              <a:t>float</a:t>
            </a:r>
            <a:r>
              <a:rPr lang="pt-BR" dirty="0"/>
              <a:t> </a:t>
            </a:r>
            <a:r>
              <a:rPr lang="pt-BR" dirty="0" err="1"/>
              <a:t>end</a:t>
            </a:r>
            <a:r>
              <a:rPr lang="pt-BR" dirty="0"/>
              <a:t>) {</a:t>
            </a:r>
          </a:p>
          <a:p>
            <a:r>
              <a:rPr lang="pt-BR" dirty="0"/>
              <a:t>  </a:t>
            </a:r>
            <a:r>
              <a:rPr lang="pt-BR" dirty="0" err="1"/>
              <a:t>float</a:t>
            </a:r>
            <a:r>
              <a:rPr lang="pt-BR" dirty="0"/>
              <a:t> </a:t>
            </a:r>
            <a:r>
              <a:rPr lang="pt-BR" dirty="0" err="1"/>
              <a:t>depth</a:t>
            </a:r>
            <a:r>
              <a:rPr lang="pt-BR" dirty="0"/>
              <a:t> = start;</a:t>
            </a:r>
          </a:p>
          <a:p>
            <a:r>
              <a:rPr lang="pt-BR" dirty="0"/>
              <a:t>  vec4 </a:t>
            </a:r>
            <a:r>
              <a:rPr lang="pt-BR" dirty="0" err="1"/>
              <a:t>co</a:t>
            </a:r>
            <a:r>
              <a:rPr lang="pt-BR" dirty="0"/>
              <a:t>;</a:t>
            </a:r>
          </a:p>
          <a:p>
            <a:r>
              <a:rPr lang="pt-BR" dirty="0"/>
              <a:t>  for (</a:t>
            </a:r>
            <a:r>
              <a:rPr lang="pt-BR" dirty="0" err="1"/>
              <a:t>int</a:t>
            </a:r>
            <a:r>
              <a:rPr lang="pt-BR" dirty="0"/>
              <a:t> </a:t>
            </a:r>
            <a:r>
              <a:rPr lang="pt-BR" dirty="0" err="1"/>
              <a:t>i</a:t>
            </a:r>
            <a:r>
              <a:rPr lang="pt-BR" dirty="0"/>
              <a:t> = 0; </a:t>
            </a:r>
            <a:r>
              <a:rPr lang="pt-BR" dirty="0" err="1"/>
              <a:t>i</a:t>
            </a:r>
            <a:r>
              <a:rPr lang="pt-BR" dirty="0"/>
              <a:t> &lt; 255; </a:t>
            </a:r>
            <a:r>
              <a:rPr lang="pt-BR" dirty="0" err="1"/>
              <a:t>i</a:t>
            </a:r>
            <a:r>
              <a:rPr lang="pt-BR" dirty="0"/>
              <a:t>++) {</a:t>
            </a:r>
          </a:p>
          <a:p>
            <a:r>
              <a:rPr lang="pt-BR" dirty="0"/>
              <a:t>    vec3 </a:t>
            </a:r>
            <a:r>
              <a:rPr lang="pt-BR" dirty="0" err="1"/>
              <a:t>p</a:t>
            </a:r>
            <a:r>
              <a:rPr lang="pt-BR" dirty="0"/>
              <a:t> = </a:t>
            </a:r>
            <a:r>
              <a:rPr lang="pt-BR" dirty="0" err="1"/>
              <a:t>ro</a:t>
            </a:r>
            <a:r>
              <a:rPr lang="pt-BR" dirty="0"/>
              <a:t> + </a:t>
            </a:r>
            <a:r>
              <a:rPr lang="pt-BR" dirty="0" err="1"/>
              <a:t>depth</a:t>
            </a:r>
            <a:r>
              <a:rPr lang="pt-BR" dirty="0"/>
              <a:t> * rd;</a:t>
            </a:r>
          </a:p>
          <a:p>
            <a:r>
              <a:rPr lang="pt-BR" dirty="0"/>
              <a:t>    </a:t>
            </a:r>
            <a:r>
              <a:rPr lang="pt-BR" dirty="0" err="1"/>
              <a:t>co</a:t>
            </a:r>
            <a:r>
              <a:rPr lang="pt-BR" dirty="0"/>
              <a:t> = </a:t>
            </a:r>
            <a:r>
              <a:rPr lang="pt-BR" dirty="0" err="1"/>
              <a:t>sdScene</a:t>
            </a:r>
            <a:r>
              <a:rPr lang="pt-BR" dirty="0"/>
              <a:t>(</a:t>
            </a:r>
            <a:r>
              <a:rPr lang="pt-BR" dirty="0" err="1"/>
              <a:t>p</a:t>
            </a:r>
            <a:r>
              <a:rPr lang="pt-BR" dirty="0"/>
              <a:t>);</a:t>
            </a:r>
          </a:p>
          <a:p>
            <a:r>
              <a:rPr lang="pt-BR" dirty="0"/>
              <a:t>    </a:t>
            </a:r>
            <a:r>
              <a:rPr lang="pt-BR" dirty="0" err="1"/>
              <a:t>depth</a:t>
            </a:r>
            <a:r>
              <a:rPr lang="pt-BR" dirty="0"/>
              <a:t> += </a:t>
            </a:r>
            <a:r>
              <a:rPr lang="pt-BR" dirty="0" err="1"/>
              <a:t>co.a</a:t>
            </a:r>
            <a:r>
              <a:rPr lang="pt-BR" dirty="0"/>
              <a:t>;</a:t>
            </a:r>
          </a:p>
          <a:p>
            <a:r>
              <a:rPr lang="pt-BR" dirty="0"/>
              <a:t>    </a:t>
            </a:r>
            <a:r>
              <a:rPr lang="pt-BR" dirty="0" err="1"/>
              <a:t>if</a:t>
            </a:r>
            <a:r>
              <a:rPr lang="pt-BR" dirty="0"/>
              <a:t> (</a:t>
            </a:r>
            <a:r>
              <a:rPr lang="pt-BR" dirty="0" err="1"/>
              <a:t>co.a</a:t>
            </a:r>
            <a:r>
              <a:rPr lang="pt-BR" dirty="0"/>
              <a:t> &lt; 0.001 || </a:t>
            </a:r>
            <a:r>
              <a:rPr lang="pt-BR" dirty="0" err="1"/>
              <a:t>depth</a:t>
            </a:r>
            <a:r>
              <a:rPr lang="pt-BR" dirty="0"/>
              <a:t> &gt; </a:t>
            </a:r>
            <a:r>
              <a:rPr lang="pt-BR" dirty="0" err="1"/>
              <a:t>end</a:t>
            </a:r>
            <a:r>
              <a:rPr lang="pt-BR" dirty="0"/>
              <a:t>) break;</a:t>
            </a:r>
          </a:p>
          <a:p>
            <a:r>
              <a:rPr lang="pt-BR" dirty="0"/>
              <a:t>  }</a:t>
            </a:r>
          </a:p>
          <a:p>
            <a:r>
              <a:rPr lang="pt-BR" dirty="0"/>
              <a:t>  </a:t>
            </a:r>
            <a:r>
              <a:rPr lang="pt-BR" dirty="0" err="1"/>
              <a:t>return</a:t>
            </a:r>
            <a:r>
              <a:rPr lang="pt-BR" dirty="0"/>
              <a:t> vec4(</a:t>
            </a:r>
            <a:r>
              <a:rPr lang="pt-BR" dirty="0" err="1"/>
              <a:t>co.rgb</a:t>
            </a:r>
            <a:r>
              <a:rPr lang="pt-BR" dirty="0"/>
              <a:t>, </a:t>
            </a:r>
            <a:r>
              <a:rPr lang="pt-BR" dirty="0" err="1"/>
              <a:t>depth</a:t>
            </a:r>
            <a:r>
              <a:rPr lang="pt-BR" dirty="0"/>
              <a:t>);</a:t>
            </a:r>
          </a:p>
          <a:p>
            <a:r>
              <a:rPr lang="pt-BR" dirty="0"/>
              <a:t>}</a:t>
            </a:r>
          </a:p>
          <a:p>
            <a:endParaRPr lang="pt-BR" dirty="0"/>
          </a:p>
          <a:p>
            <a:r>
              <a:rPr lang="pt-BR" dirty="0"/>
              <a:t>vec3 </a:t>
            </a:r>
            <a:r>
              <a:rPr lang="pt-BR" dirty="0" err="1"/>
              <a:t>calcNormal</a:t>
            </a:r>
            <a:r>
              <a:rPr lang="pt-BR" dirty="0"/>
              <a:t>(vec3 </a:t>
            </a:r>
            <a:r>
              <a:rPr lang="pt-BR" dirty="0" err="1"/>
              <a:t>p</a:t>
            </a:r>
            <a:r>
              <a:rPr lang="pt-BR" dirty="0"/>
              <a:t>) {</a:t>
            </a:r>
          </a:p>
          <a:p>
            <a:r>
              <a:rPr lang="pt-BR" dirty="0"/>
              <a:t>  vec2 e = vec2(1.0, -1.0) * 0.0005; // </a:t>
            </a:r>
            <a:r>
              <a:rPr lang="pt-BR" dirty="0" err="1"/>
              <a:t>epsilon</a:t>
            </a:r>
            <a:endParaRPr lang="pt-BR" dirty="0"/>
          </a:p>
          <a:p>
            <a:r>
              <a:rPr lang="pt-BR" dirty="0"/>
              <a:t>  </a:t>
            </a:r>
            <a:r>
              <a:rPr lang="pt-BR" dirty="0" err="1"/>
              <a:t>return</a:t>
            </a:r>
            <a:r>
              <a:rPr lang="pt-BR" dirty="0"/>
              <a:t> normalize(</a:t>
            </a:r>
          </a:p>
          <a:p>
            <a:r>
              <a:rPr lang="pt-BR" dirty="0"/>
              <a:t>  </a:t>
            </a:r>
            <a:r>
              <a:rPr lang="pt-BR" dirty="0" err="1"/>
              <a:t>e.xyy</a:t>
            </a:r>
            <a:r>
              <a:rPr lang="pt-BR" dirty="0"/>
              <a:t> * </a:t>
            </a:r>
            <a:r>
              <a:rPr lang="pt-BR" dirty="0" err="1"/>
              <a:t>sdScene</a:t>
            </a:r>
            <a:r>
              <a:rPr lang="pt-BR" dirty="0"/>
              <a:t>(</a:t>
            </a:r>
            <a:r>
              <a:rPr lang="pt-BR" dirty="0" err="1"/>
              <a:t>p</a:t>
            </a:r>
            <a:r>
              <a:rPr lang="pt-BR" dirty="0"/>
              <a:t> + </a:t>
            </a:r>
            <a:r>
              <a:rPr lang="pt-BR" dirty="0" err="1"/>
              <a:t>e.xyy</a:t>
            </a:r>
            <a:r>
              <a:rPr lang="pt-BR" dirty="0"/>
              <a:t>).a + </a:t>
            </a:r>
          </a:p>
          <a:p>
            <a:r>
              <a:rPr lang="pt-BR" dirty="0"/>
              <a:t>  </a:t>
            </a:r>
            <a:r>
              <a:rPr lang="pt-BR" dirty="0" err="1"/>
              <a:t>e.yyx</a:t>
            </a:r>
            <a:r>
              <a:rPr lang="pt-BR" dirty="0"/>
              <a:t> * </a:t>
            </a:r>
            <a:r>
              <a:rPr lang="pt-BR" dirty="0" err="1"/>
              <a:t>sdScene</a:t>
            </a:r>
            <a:r>
              <a:rPr lang="pt-BR" dirty="0"/>
              <a:t>(</a:t>
            </a:r>
            <a:r>
              <a:rPr lang="pt-BR" dirty="0" err="1"/>
              <a:t>p</a:t>
            </a:r>
            <a:r>
              <a:rPr lang="pt-BR" dirty="0"/>
              <a:t> + </a:t>
            </a:r>
            <a:r>
              <a:rPr lang="pt-BR" dirty="0" err="1"/>
              <a:t>e.yyx</a:t>
            </a:r>
            <a:r>
              <a:rPr lang="pt-BR" dirty="0"/>
              <a:t>).a +</a:t>
            </a:r>
          </a:p>
          <a:p>
            <a:r>
              <a:rPr lang="pt-BR" dirty="0"/>
              <a:t>  </a:t>
            </a:r>
            <a:r>
              <a:rPr lang="pt-BR" dirty="0" err="1"/>
              <a:t>e.yxy</a:t>
            </a:r>
            <a:r>
              <a:rPr lang="pt-BR" dirty="0"/>
              <a:t> * </a:t>
            </a:r>
            <a:r>
              <a:rPr lang="pt-BR" dirty="0" err="1"/>
              <a:t>sdScene</a:t>
            </a:r>
            <a:r>
              <a:rPr lang="pt-BR" dirty="0"/>
              <a:t>(</a:t>
            </a:r>
            <a:r>
              <a:rPr lang="pt-BR" dirty="0" err="1"/>
              <a:t>p</a:t>
            </a:r>
            <a:r>
              <a:rPr lang="pt-BR" dirty="0"/>
              <a:t> + </a:t>
            </a:r>
            <a:r>
              <a:rPr lang="pt-BR" dirty="0" err="1"/>
              <a:t>e.yxy</a:t>
            </a:r>
            <a:r>
              <a:rPr lang="pt-BR" dirty="0"/>
              <a:t>).a + </a:t>
            </a:r>
          </a:p>
          <a:p>
            <a:r>
              <a:rPr lang="pt-BR" dirty="0"/>
              <a:t>  </a:t>
            </a:r>
            <a:r>
              <a:rPr lang="pt-BR" dirty="0" err="1"/>
              <a:t>e.xxx</a:t>
            </a:r>
            <a:r>
              <a:rPr lang="pt-BR" dirty="0"/>
              <a:t> * </a:t>
            </a:r>
            <a:r>
              <a:rPr lang="pt-BR" dirty="0" err="1"/>
              <a:t>sdScene</a:t>
            </a:r>
            <a:r>
              <a:rPr lang="pt-BR" dirty="0"/>
              <a:t>(</a:t>
            </a:r>
            <a:r>
              <a:rPr lang="pt-BR" dirty="0" err="1"/>
              <a:t>p</a:t>
            </a:r>
            <a:r>
              <a:rPr lang="pt-BR" dirty="0"/>
              <a:t> + </a:t>
            </a:r>
            <a:r>
              <a:rPr lang="pt-BR" dirty="0" err="1"/>
              <a:t>e.xxx</a:t>
            </a:r>
            <a:r>
              <a:rPr lang="pt-BR" dirty="0"/>
              <a:t>).a);</a:t>
            </a:r>
          </a:p>
          <a:p>
            <a:r>
              <a:rPr lang="pt-BR" dirty="0"/>
              <a:t>}</a:t>
            </a:r>
          </a:p>
          <a:p>
            <a:endParaRPr lang="pt-BR" dirty="0"/>
          </a:p>
          <a:p>
            <a:r>
              <a:rPr lang="pt-BR" dirty="0" err="1"/>
              <a:t>void</a:t>
            </a:r>
            <a:r>
              <a:rPr lang="pt-BR" dirty="0"/>
              <a:t> </a:t>
            </a:r>
            <a:r>
              <a:rPr lang="pt-BR" dirty="0" err="1"/>
              <a:t>mainImage</a:t>
            </a:r>
            <a:r>
              <a:rPr lang="pt-BR" dirty="0"/>
              <a:t>( out vec4 </a:t>
            </a:r>
            <a:r>
              <a:rPr lang="pt-BR" dirty="0" err="1"/>
              <a:t>fragColor</a:t>
            </a:r>
            <a:r>
              <a:rPr lang="pt-BR" dirty="0"/>
              <a:t>, in vec2 </a:t>
            </a:r>
            <a:r>
              <a:rPr lang="pt-BR" dirty="0" err="1"/>
              <a:t>fragCoord</a:t>
            </a:r>
            <a:r>
              <a:rPr lang="pt-BR" dirty="0"/>
              <a:t> ) {</a:t>
            </a:r>
          </a:p>
          <a:p>
            <a:r>
              <a:rPr lang="pt-BR" dirty="0"/>
              <a:t>  vec2 </a:t>
            </a:r>
            <a:r>
              <a:rPr lang="pt-BR" dirty="0" err="1"/>
              <a:t>uv</a:t>
            </a:r>
            <a:r>
              <a:rPr lang="pt-BR" dirty="0"/>
              <a:t> = (fragCoord-.5*</a:t>
            </a:r>
            <a:r>
              <a:rPr lang="pt-BR" dirty="0" err="1"/>
              <a:t>iResolution.xy</a:t>
            </a:r>
            <a:r>
              <a:rPr lang="pt-BR" dirty="0"/>
              <a:t>)/</a:t>
            </a:r>
            <a:r>
              <a:rPr lang="pt-BR" dirty="0" err="1"/>
              <a:t>iResolution.y</a:t>
            </a:r>
            <a:r>
              <a:rPr lang="pt-BR" dirty="0"/>
              <a:t>;</a:t>
            </a:r>
          </a:p>
          <a:p>
            <a:r>
              <a:rPr lang="pt-BR" dirty="0"/>
              <a:t>  vec3 </a:t>
            </a:r>
            <a:r>
              <a:rPr lang="pt-BR" dirty="0" err="1"/>
              <a:t>col</a:t>
            </a:r>
            <a:r>
              <a:rPr lang="pt-BR" dirty="0"/>
              <a:t> = vec3(0);</a:t>
            </a:r>
          </a:p>
          <a:p>
            <a:r>
              <a:rPr lang="pt-BR" dirty="0"/>
              <a:t>  vec3 </a:t>
            </a:r>
            <a:r>
              <a:rPr lang="pt-BR" dirty="0" err="1"/>
              <a:t>ro</a:t>
            </a:r>
            <a:r>
              <a:rPr lang="pt-BR" dirty="0"/>
              <a:t> = vec3(0, 0, 5);</a:t>
            </a:r>
          </a:p>
          <a:p>
            <a:r>
              <a:rPr lang="pt-BR" dirty="0"/>
              <a:t>  vec3 rd = normalize(vec3(</a:t>
            </a:r>
            <a:r>
              <a:rPr lang="pt-BR" dirty="0" err="1"/>
              <a:t>uv</a:t>
            </a:r>
            <a:r>
              <a:rPr lang="pt-BR" dirty="0"/>
              <a:t>, -1));</a:t>
            </a:r>
          </a:p>
          <a:p>
            <a:r>
              <a:rPr lang="pt-BR" dirty="0"/>
              <a:t>  vec4 </a:t>
            </a:r>
            <a:r>
              <a:rPr lang="pt-BR" dirty="0" err="1"/>
              <a:t>co</a:t>
            </a:r>
            <a:r>
              <a:rPr lang="pt-BR" dirty="0"/>
              <a:t> = </a:t>
            </a:r>
            <a:r>
              <a:rPr lang="pt-BR" dirty="0" err="1"/>
              <a:t>rayMarch</a:t>
            </a:r>
            <a:r>
              <a:rPr lang="pt-BR" dirty="0"/>
              <a:t>(</a:t>
            </a:r>
            <a:r>
              <a:rPr lang="pt-BR" dirty="0" err="1"/>
              <a:t>ro</a:t>
            </a:r>
            <a:r>
              <a:rPr lang="pt-BR" dirty="0"/>
              <a:t>, rd, 0.01, 100.0);</a:t>
            </a:r>
          </a:p>
          <a:p>
            <a:endParaRPr lang="pt-BR" dirty="0"/>
          </a:p>
          <a:p>
            <a:r>
              <a:rPr lang="pt-BR" dirty="0"/>
              <a:t>  </a:t>
            </a:r>
            <a:r>
              <a:rPr lang="pt-BR" dirty="0" err="1"/>
              <a:t>if</a:t>
            </a:r>
            <a:r>
              <a:rPr lang="pt-BR" dirty="0"/>
              <a:t> (</a:t>
            </a:r>
            <a:r>
              <a:rPr lang="pt-BR" dirty="0" err="1"/>
              <a:t>co.a</a:t>
            </a:r>
            <a:r>
              <a:rPr lang="pt-BR" dirty="0"/>
              <a:t> &gt; 100.0) </a:t>
            </a:r>
            <a:r>
              <a:rPr lang="pt-BR" dirty="0" err="1"/>
              <a:t>col</a:t>
            </a:r>
            <a:r>
              <a:rPr lang="pt-BR" dirty="0"/>
              <a:t> = vec3(0.6);</a:t>
            </a:r>
          </a:p>
          <a:p>
            <a:r>
              <a:rPr lang="pt-BR" dirty="0"/>
              <a:t>  </a:t>
            </a:r>
            <a:r>
              <a:rPr lang="pt-BR" dirty="0" err="1"/>
              <a:t>else</a:t>
            </a:r>
            <a:r>
              <a:rPr lang="pt-BR" dirty="0"/>
              <a:t> {</a:t>
            </a:r>
          </a:p>
          <a:p>
            <a:r>
              <a:rPr lang="pt-BR" dirty="0"/>
              <a:t>    vec3 </a:t>
            </a:r>
            <a:r>
              <a:rPr lang="pt-BR" dirty="0" err="1"/>
              <a:t>p</a:t>
            </a:r>
            <a:r>
              <a:rPr lang="pt-BR" dirty="0"/>
              <a:t> = </a:t>
            </a:r>
            <a:r>
              <a:rPr lang="pt-BR" dirty="0" err="1"/>
              <a:t>ro</a:t>
            </a:r>
            <a:r>
              <a:rPr lang="pt-BR" dirty="0"/>
              <a:t> + rd * </a:t>
            </a:r>
            <a:r>
              <a:rPr lang="pt-BR" dirty="0" err="1"/>
              <a:t>co.a</a:t>
            </a:r>
            <a:r>
              <a:rPr lang="pt-BR" dirty="0"/>
              <a:t>;</a:t>
            </a:r>
          </a:p>
          <a:p>
            <a:r>
              <a:rPr lang="pt-BR" dirty="0"/>
              <a:t>    vec3 normal = </a:t>
            </a:r>
            <a:r>
              <a:rPr lang="pt-BR" dirty="0" err="1"/>
              <a:t>calcNormal</a:t>
            </a:r>
            <a:r>
              <a:rPr lang="pt-BR" dirty="0"/>
              <a:t>(</a:t>
            </a:r>
            <a:r>
              <a:rPr lang="pt-BR" dirty="0" err="1"/>
              <a:t>p</a:t>
            </a:r>
            <a:r>
              <a:rPr lang="pt-BR" dirty="0"/>
              <a:t>);</a:t>
            </a:r>
          </a:p>
          <a:p>
            <a:r>
              <a:rPr lang="pt-BR" dirty="0"/>
              <a:t>    vec3 </a:t>
            </a:r>
            <a:r>
              <a:rPr lang="pt-BR" dirty="0" err="1"/>
              <a:t>lightPos</a:t>
            </a:r>
            <a:r>
              <a:rPr lang="pt-BR" dirty="0"/>
              <a:t> = vec3(-2, 2, 4);</a:t>
            </a:r>
          </a:p>
          <a:p>
            <a:r>
              <a:rPr lang="pt-BR" dirty="0"/>
              <a:t>    vec3 </a:t>
            </a:r>
            <a:r>
              <a:rPr lang="pt-BR" dirty="0" err="1"/>
              <a:t>lightDir</a:t>
            </a:r>
            <a:r>
              <a:rPr lang="pt-BR" dirty="0"/>
              <a:t> = normalize(</a:t>
            </a:r>
            <a:r>
              <a:rPr lang="pt-BR" dirty="0" err="1"/>
              <a:t>lightPos</a:t>
            </a:r>
            <a:r>
              <a:rPr lang="pt-BR" dirty="0"/>
              <a:t> - </a:t>
            </a:r>
            <a:r>
              <a:rPr lang="pt-BR" dirty="0" err="1"/>
              <a:t>p</a:t>
            </a:r>
            <a:r>
              <a:rPr lang="pt-BR" dirty="0"/>
              <a:t>);</a:t>
            </a:r>
          </a:p>
          <a:p>
            <a:r>
              <a:rPr lang="pt-BR" dirty="0"/>
              <a:t>    </a:t>
            </a:r>
            <a:r>
              <a:rPr lang="pt-BR" dirty="0" err="1"/>
              <a:t>float</a:t>
            </a:r>
            <a:r>
              <a:rPr lang="pt-BR" dirty="0"/>
              <a:t> </a:t>
            </a:r>
            <a:r>
              <a:rPr lang="pt-BR" dirty="0" err="1"/>
              <a:t>ambient</a:t>
            </a:r>
            <a:r>
              <a:rPr lang="pt-BR" dirty="0"/>
              <a:t> = 0.2;</a:t>
            </a:r>
          </a:p>
          <a:p>
            <a:r>
              <a:rPr lang="pt-BR" dirty="0"/>
              <a:t>    </a:t>
            </a:r>
            <a:r>
              <a:rPr lang="pt-BR" dirty="0" err="1"/>
              <a:t>float</a:t>
            </a:r>
            <a:r>
              <a:rPr lang="pt-BR" dirty="0"/>
              <a:t> </a:t>
            </a:r>
            <a:r>
              <a:rPr lang="pt-BR" dirty="0" err="1"/>
              <a:t>difuse</a:t>
            </a:r>
            <a:r>
              <a:rPr lang="pt-BR" dirty="0"/>
              <a:t> = </a:t>
            </a:r>
            <a:r>
              <a:rPr lang="pt-BR" dirty="0" err="1"/>
              <a:t>clamp</a:t>
            </a:r>
            <a:r>
              <a:rPr lang="pt-BR" dirty="0"/>
              <a:t>(</a:t>
            </a:r>
            <a:r>
              <a:rPr lang="pt-BR" dirty="0" err="1"/>
              <a:t>dot</a:t>
            </a:r>
            <a:r>
              <a:rPr lang="pt-BR" dirty="0"/>
              <a:t>(normal, </a:t>
            </a:r>
            <a:r>
              <a:rPr lang="pt-BR" dirty="0" err="1"/>
              <a:t>lightDir</a:t>
            </a:r>
            <a:r>
              <a:rPr lang="pt-BR" dirty="0"/>
              <a:t>),ambient,1.);</a:t>
            </a:r>
          </a:p>
          <a:p>
            <a:r>
              <a:rPr lang="pt-BR" dirty="0"/>
              <a:t>    </a:t>
            </a:r>
            <a:r>
              <a:rPr lang="pt-BR" dirty="0" err="1"/>
              <a:t>col</a:t>
            </a:r>
            <a:r>
              <a:rPr lang="pt-BR" dirty="0"/>
              <a:t> = </a:t>
            </a:r>
            <a:r>
              <a:rPr lang="pt-BR" dirty="0" err="1"/>
              <a:t>difuse</a:t>
            </a:r>
            <a:r>
              <a:rPr lang="pt-BR" dirty="0"/>
              <a:t> * </a:t>
            </a:r>
            <a:r>
              <a:rPr lang="pt-BR" dirty="0" err="1"/>
              <a:t>co.rgb</a:t>
            </a:r>
            <a:r>
              <a:rPr lang="pt-BR" dirty="0"/>
              <a:t>;</a:t>
            </a:r>
          </a:p>
          <a:p>
            <a:r>
              <a:rPr lang="pt-BR" dirty="0"/>
              <a:t>  }</a:t>
            </a:r>
          </a:p>
          <a:p>
            <a:endParaRPr lang="pt-BR" dirty="0"/>
          </a:p>
          <a:p>
            <a:r>
              <a:rPr lang="pt-BR" dirty="0"/>
              <a:t>  </a:t>
            </a:r>
            <a:r>
              <a:rPr lang="pt-BR" dirty="0" err="1"/>
              <a:t>fragColor</a:t>
            </a:r>
            <a:r>
              <a:rPr lang="pt-BR" dirty="0"/>
              <a:t> = vec4(</a:t>
            </a:r>
            <a:r>
              <a:rPr lang="pt-BR" dirty="0" err="1"/>
              <a:t>col</a:t>
            </a:r>
            <a:r>
              <a:rPr lang="pt-BR" dirty="0"/>
              <a:t>, 1.0);</a:t>
            </a:r>
          </a:p>
          <a:p>
            <a:r>
              <a:rPr lang="pt-BR" dirty="0"/>
              <a:t>}</a:t>
            </a:r>
          </a:p>
          <a:p>
            <a:endParaRPr lang="pt-B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8</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04306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err="1"/>
              <a:t>float</a:t>
            </a:r>
            <a:r>
              <a:rPr lang="pt-BR" dirty="0"/>
              <a:t> </a:t>
            </a:r>
            <a:r>
              <a:rPr lang="pt-BR" dirty="0" err="1"/>
              <a:t>sdSphere</a:t>
            </a:r>
            <a:r>
              <a:rPr lang="pt-BR" dirty="0"/>
              <a:t>(vec3 </a:t>
            </a:r>
            <a:r>
              <a:rPr lang="pt-BR" dirty="0" err="1"/>
              <a:t>p</a:t>
            </a:r>
            <a:r>
              <a:rPr lang="pt-BR" dirty="0"/>
              <a:t>, </a:t>
            </a:r>
            <a:r>
              <a:rPr lang="pt-BR" dirty="0" err="1"/>
              <a:t>float</a:t>
            </a:r>
            <a:r>
              <a:rPr lang="pt-BR" dirty="0"/>
              <a:t> </a:t>
            </a:r>
            <a:r>
              <a:rPr lang="pt-BR" dirty="0" err="1"/>
              <a:t>r</a:t>
            </a:r>
            <a:r>
              <a:rPr lang="pt-BR" dirty="0"/>
              <a:t> ) {</a:t>
            </a:r>
          </a:p>
          <a:p>
            <a:r>
              <a:rPr lang="pt-BR" dirty="0"/>
              <a:t>  </a:t>
            </a:r>
            <a:r>
              <a:rPr lang="pt-BR" dirty="0" err="1"/>
              <a:t>return</a:t>
            </a:r>
            <a:r>
              <a:rPr lang="pt-BR" dirty="0"/>
              <a:t> </a:t>
            </a:r>
            <a:r>
              <a:rPr lang="pt-BR" dirty="0" err="1"/>
              <a:t>length</a:t>
            </a:r>
            <a:r>
              <a:rPr lang="pt-BR" dirty="0"/>
              <a:t>(</a:t>
            </a:r>
            <a:r>
              <a:rPr lang="pt-BR" dirty="0" err="1"/>
              <a:t>p</a:t>
            </a:r>
            <a:r>
              <a:rPr lang="pt-BR" dirty="0"/>
              <a:t>) - </a:t>
            </a:r>
            <a:r>
              <a:rPr lang="pt-BR" dirty="0" err="1"/>
              <a:t>r</a:t>
            </a:r>
            <a:r>
              <a:rPr lang="pt-BR" dirty="0"/>
              <a:t>;</a:t>
            </a:r>
          </a:p>
          <a:p>
            <a:r>
              <a:rPr lang="pt-BR" dirty="0"/>
              <a:t>}</a:t>
            </a:r>
          </a:p>
          <a:p>
            <a:endParaRPr lang="pt-BR" dirty="0"/>
          </a:p>
          <a:p>
            <a:r>
              <a:rPr lang="pt-BR" dirty="0" err="1"/>
              <a:t>float</a:t>
            </a:r>
            <a:r>
              <a:rPr lang="pt-BR" dirty="0"/>
              <a:t> </a:t>
            </a:r>
            <a:r>
              <a:rPr lang="pt-BR" dirty="0" err="1"/>
              <a:t>sdOctahedron</a:t>
            </a:r>
            <a:r>
              <a:rPr lang="pt-BR" dirty="0"/>
              <a:t>( vec3 </a:t>
            </a:r>
            <a:r>
              <a:rPr lang="pt-BR" dirty="0" err="1"/>
              <a:t>p</a:t>
            </a:r>
            <a:r>
              <a:rPr lang="pt-BR" dirty="0"/>
              <a:t>, </a:t>
            </a:r>
            <a:r>
              <a:rPr lang="pt-BR" dirty="0" err="1"/>
              <a:t>float</a:t>
            </a:r>
            <a:r>
              <a:rPr lang="pt-BR" dirty="0"/>
              <a:t> </a:t>
            </a:r>
            <a:r>
              <a:rPr lang="pt-BR" dirty="0" err="1"/>
              <a:t>s</a:t>
            </a:r>
            <a:r>
              <a:rPr lang="pt-BR" dirty="0"/>
              <a:t>){</a:t>
            </a:r>
          </a:p>
          <a:p>
            <a:r>
              <a:rPr lang="pt-BR" dirty="0"/>
              <a:t>  </a:t>
            </a:r>
            <a:r>
              <a:rPr lang="pt-BR" dirty="0" err="1"/>
              <a:t>p</a:t>
            </a:r>
            <a:r>
              <a:rPr lang="pt-BR" dirty="0"/>
              <a:t> = </a:t>
            </a:r>
            <a:r>
              <a:rPr lang="pt-BR" dirty="0" err="1"/>
              <a:t>abs</a:t>
            </a:r>
            <a:r>
              <a:rPr lang="pt-BR" dirty="0"/>
              <a:t>(</a:t>
            </a:r>
            <a:r>
              <a:rPr lang="pt-BR" dirty="0" err="1"/>
              <a:t>p</a:t>
            </a:r>
            <a:r>
              <a:rPr lang="pt-BR" dirty="0"/>
              <a:t>);</a:t>
            </a:r>
          </a:p>
          <a:p>
            <a:r>
              <a:rPr lang="pt-BR" dirty="0"/>
              <a:t>  </a:t>
            </a:r>
            <a:r>
              <a:rPr lang="pt-BR" dirty="0" err="1"/>
              <a:t>return</a:t>
            </a:r>
            <a:r>
              <a:rPr lang="pt-BR" dirty="0"/>
              <a:t> (</a:t>
            </a:r>
            <a:r>
              <a:rPr lang="pt-BR" dirty="0" err="1"/>
              <a:t>p.x+p.y+p.z-s</a:t>
            </a:r>
            <a:r>
              <a:rPr lang="pt-BR" dirty="0"/>
              <a:t>)*0.57735027;</a:t>
            </a:r>
          </a:p>
          <a:p>
            <a:r>
              <a:rPr lang="pt-BR" dirty="0"/>
              <a:t>}</a:t>
            </a:r>
          </a:p>
          <a:p>
            <a:endParaRPr lang="pt-BR" dirty="0"/>
          </a:p>
          <a:p>
            <a:r>
              <a:rPr lang="pt-BR" dirty="0"/>
              <a:t>vec4 </a:t>
            </a:r>
            <a:r>
              <a:rPr lang="pt-BR" dirty="0" err="1"/>
              <a:t>minWithColor</a:t>
            </a:r>
            <a:r>
              <a:rPr lang="pt-BR" dirty="0"/>
              <a:t>(vec4 obj1, vec4 obj2) {</a:t>
            </a:r>
          </a:p>
          <a:p>
            <a:r>
              <a:rPr lang="pt-BR" dirty="0"/>
              <a:t>  </a:t>
            </a:r>
            <a:r>
              <a:rPr lang="pt-BR" dirty="0" err="1"/>
              <a:t>if</a:t>
            </a:r>
            <a:r>
              <a:rPr lang="pt-BR" dirty="0"/>
              <a:t> (obj2.a &lt;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maxWithColor</a:t>
            </a:r>
            <a:r>
              <a:rPr lang="pt-BR" dirty="0"/>
              <a:t>(vec4 obj1, vec4 obj2) {</a:t>
            </a:r>
          </a:p>
          <a:p>
            <a:r>
              <a:rPr lang="pt-BR" dirty="0"/>
              <a:t>  </a:t>
            </a:r>
            <a:r>
              <a:rPr lang="pt-BR" dirty="0" err="1"/>
              <a:t>if</a:t>
            </a:r>
            <a:r>
              <a:rPr lang="pt-BR" dirty="0"/>
              <a:t> (obj2.a &gt; obj1.a) </a:t>
            </a:r>
            <a:r>
              <a:rPr lang="pt-BR" dirty="0" err="1"/>
              <a:t>return</a:t>
            </a:r>
            <a:r>
              <a:rPr lang="pt-BR" dirty="0"/>
              <a:t> obj2;</a:t>
            </a:r>
          </a:p>
          <a:p>
            <a:r>
              <a:rPr lang="pt-BR" dirty="0"/>
              <a:t>  </a:t>
            </a:r>
            <a:r>
              <a:rPr lang="pt-BR" dirty="0" err="1"/>
              <a:t>return</a:t>
            </a:r>
            <a:r>
              <a:rPr lang="pt-BR" dirty="0"/>
              <a:t> obj1;</a:t>
            </a:r>
          </a:p>
          <a:p>
            <a:r>
              <a:rPr lang="pt-BR" dirty="0"/>
              <a:t>}</a:t>
            </a:r>
          </a:p>
          <a:p>
            <a:endParaRPr lang="pt-BR" dirty="0"/>
          </a:p>
          <a:p>
            <a:r>
              <a:rPr lang="pt-BR" dirty="0"/>
              <a:t>vec4 </a:t>
            </a:r>
            <a:r>
              <a:rPr lang="pt-BR" dirty="0" err="1"/>
              <a:t>sdScene</a:t>
            </a:r>
            <a:r>
              <a:rPr lang="pt-BR" dirty="0"/>
              <a:t>(vec3 </a:t>
            </a:r>
            <a:r>
              <a:rPr lang="pt-BR" dirty="0" err="1"/>
              <a:t>p</a:t>
            </a:r>
            <a:r>
              <a:rPr lang="pt-BR" dirty="0"/>
              <a:t>) {</a:t>
            </a:r>
          </a:p>
          <a:p>
            <a:r>
              <a:rPr lang="pt-BR" dirty="0"/>
              <a:t>  vec4 </a:t>
            </a:r>
            <a:r>
              <a:rPr lang="pt-BR" dirty="0" err="1"/>
              <a:t>sphere</a:t>
            </a:r>
            <a:r>
              <a:rPr lang="pt-BR" dirty="0"/>
              <a:t> = vec4(vec3(0.1, 0.9, 0.3), </a:t>
            </a:r>
            <a:r>
              <a:rPr lang="pt-BR" dirty="0" err="1"/>
              <a:t>sdSphere</a:t>
            </a:r>
            <a:r>
              <a:rPr lang="pt-BR" dirty="0"/>
              <a:t>(</a:t>
            </a:r>
            <a:r>
              <a:rPr lang="pt-BR" dirty="0" err="1"/>
              <a:t>p</a:t>
            </a:r>
            <a:r>
              <a:rPr lang="pt-BR" dirty="0"/>
              <a:t> - vec3(0, 0, -2), 2.0));</a:t>
            </a:r>
          </a:p>
          <a:p>
            <a:r>
              <a:rPr lang="pt-BR" dirty="0"/>
              <a:t>  vec4 </a:t>
            </a:r>
            <a:r>
              <a:rPr lang="pt-BR" dirty="0" err="1"/>
              <a:t>octahedron</a:t>
            </a:r>
            <a:r>
              <a:rPr lang="pt-BR" dirty="0"/>
              <a:t> = vec4(vec3(0.1, 0.3, 0.9), </a:t>
            </a:r>
            <a:r>
              <a:rPr lang="pt-BR" dirty="0" err="1"/>
              <a:t>sdOctahedron</a:t>
            </a:r>
            <a:r>
              <a:rPr lang="pt-BR" dirty="0"/>
              <a:t>(</a:t>
            </a:r>
            <a:r>
              <a:rPr lang="pt-BR" dirty="0" err="1"/>
              <a:t>p</a:t>
            </a:r>
            <a:r>
              <a:rPr lang="pt-BR" dirty="0"/>
              <a:t> - vec3(0, 0, -2), 2.5));</a:t>
            </a:r>
          </a:p>
          <a:p>
            <a:r>
              <a:rPr lang="pt-BR" dirty="0"/>
              <a:t>  vec4 </a:t>
            </a:r>
            <a:r>
              <a:rPr lang="pt-BR" dirty="0" err="1"/>
              <a:t>co</a:t>
            </a:r>
            <a:r>
              <a:rPr lang="pt-BR" dirty="0"/>
              <a:t> = </a:t>
            </a:r>
            <a:r>
              <a:rPr lang="pt-BR" dirty="0" err="1"/>
              <a:t>maxWithColor</a:t>
            </a:r>
            <a:r>
              <a:rPr lang="pt-BR" dirty="0"/>
              <a:t>(</a:t>
            </a:r>
            <a:r>
              <a:rPr lang="en-US" sz="1200" b="1" noProof="1">
                <a:solidFill>
                  <a:srgbClr val="DADADA"/>
                </a:solidFill>
                <a:effectLst/>
                <a:latin typeface="Courier New" panose="02070309020205020404" pitchFamily="49" charset="0"/>
                <a:cs typeface="Courier New" panose="02070309020205020404" pitchFamily="49" charset="0"/>
              </a:rPr>
              <a:t>sphere*</a:t>
            </a:r>
            <a:r>
              <a:rPr lang="en-US" sz="1200" b="1" noProof="1">
                <a:solidFill>
                  <a:srgbClr val="DCDCAA"/>
                </a:solidFill>
                <a:effectLst/>
                <a:latin typeface="Courier New" panose="02070309020205020404" pitchFamily="49" charset="0"/>
                <a:cs typeface="Courier New" panose="02070309020205020404" pitchFamily="49" charset="0"/>
              </a:rPr>
              <a:t>vec3</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B5CEA8"/>
                </a:solidFill>
                <a:latin typeface="Courier New" panose="02070309020205020404" pitchFamily="49" charset="0"/>
                <a:cs typeface="Courier New" panose="02070309020205020404" pitchFamily="49" charset="0"/>
              </a:rPr>
              <a:t>1,-1</a:t>
            </a:r>
            <a:r>
              <a:rPr lang="en-US" sz="1200" b="1" noProof="1">
                <a:solidFill>
                  <a:srgbClr val="B4B4B4"/>
                </a:solidFill>
                <a:effectLst/>
                <a:latin typeface="Courier New" panose="02070309020205020404" pitchFamily="49" charset="0"/>
                <a:cs typeface="Courier New" panose="02070309020205020404" pitchFamily="49" charset="0"/>
              </a:rPr>
              <a:t>),</a:t>
            </a:r>
            <a:r>
              <a:rPr lang="en-US" sz="1200" b="1" noProof="1">
                <a:solidFill>
                  <a:srgbClr val="DADADA"/>
                </a:solidFill>
                <a:effectLst/>
                <a:latin typeface="Courier New" panose="02070309020205020404" pitchFamily="49" charset="0"/>
                <a:cs typeface="Courier New" panose="02070309020205020404" pitchFamily="49" charset="0"/>
              </a:rPr>
              <a:t> octahedron</a:t>
            </a:r>
            <a:r>
              <a:rPr lang="pt-BR" dirty="0"/>
              <a:t>);</a:t>
            </a:r>
          </a:p>
          <a:p>
            <a:r>
              <a:rPr lang="pt-BR" dirty="0"/>
              <a:t>  </a:t>
            </a:r>
            <a:r>
              <a:rPr lang="pt-BR" dirty="0" err="1"/>
              <a:t>return</a:t>
            </a:r>
            <a:r>
              <a:rPr lang="pt-BR" dirty="0"/>
              <a:t> </a:t>
            </a:r>
            <a:r>
              <a:rPr lang="pt-BR" dirty="0" err="1"/>
              <a:t>co</a:t>
            </a:r>
            <a:r>
              <a:rPr lang="pt-BR" dirty="0"/>
              <a:t>;</a:t>
            </a:r>
          </a:p>
          <a:p>
            <a:r>
              <a:rPr lang="pt-BR" dirty="0"/>
              <a:t>}</a:t>
            </a:r>
          </a:p>
          <a:p>
            <a:endParaRPr lang="pt-BR" dirty="0"/>
          </a:p>
          <a:p>
            <a:r>
              <a:rPr lang="pt-BR" dirty="0"/>
              <a:t>vec4 </a:t>
            </a:r>
            <a:r>
              <a:rPr lang="pt-BR" dirty="0" err="1"/>
              <a:t>rayMarch</a:t>
            </a:r>
            <a:r>
              <a:rPr lang="pt-BR" dirty="0"/>
              <a:t>(vec3 </a:t>
            </a:r>
            <a:r>
              <a:rPr lang="pt-BR" dirty="0" err="1"/>
              <a:t>ro</a:t>
            </a:r>
            <a:r>
              <a:rPr lang="pt-BR" dirty="0"/>
              <a:t>, vec3 rd, </a:t>
            </a:r>
            <a:r>
              <a:rPr lang="pt-BR" dirty="0" err="1"/>
              <a:t>float</a:t>
            </a:r>
            <a:r>
              <a:rPr lang="pt-BR" dirty="0"/>
              <a:t> start, </a:t>
            </a:r>
            <a:r>
              <a:rPr lang="pt-BR" dirty="0" err="1"/>
              <a:t>float</a:t>
            </a:r>
            <a:r>
              <a:rPr lang="pt-BR" dirty="0"/>
              <a:t> </a:t>
            </a:r>
            <a:r>
              <a:rPr lang="pt-BR" dirty="0" err="1"/>
              <a:t>end</a:t>
            </a:r>
            <a:r>
              <a:rPr lang="pt-BR" dirty="0"/>
              <a:t>) {</a:t>
            </a:r>
          </a:p>
          <a:p>
            <a:r>
              <a:rPr lang="pt-BR" dirty="0"/>
              <a:t>  </a:t>
            </a:r>
            <a:r>
              <a:rPr lang="pt-BR" dirty="0" err="1"/>
              <a:t>float</a:t>
            </a:r>
            <a:r>
              <a:rPr lang="pt-BR" dirty="0"/>
              <a:t> </a:t>
            </a:r>
            <a:r>
              <a:rPr lang="pt-BR" dirty="0" err="1"/>
              <a:t>depth</a:t>
            </a:r>
            <a:r>
              <a:rPr lang="pt-BR" dirty="0"/>
              <a:t> = start;</a:t>
            </a:r>
          </a:p>
          <a:p>
            <a:r>
              <a:rPr lang="pt-BR" dirty="0"/>
              <a:t>  vec4 </a:t>
            </a:r>
            <a:r>
              <a:rPr lang="pt-BR" dirty="0" err="1"/>
              <a:t>co</a:t>
            </a:r>
            <a:r>
              <a:rPr lang="pt-BR" dirty="0"/>
              <a:t>;</a:t>
            </a:r>
          </a:p>
          <a:p>
            <a:r>
              <a:rPr lang="pt-BR" dirty="0"/>
              <a:t>  for (</a:t>
            </a:r>
            <a:r>
              <a:rPr lang="pt-BR" dirty="0" err="1"/>
              <a:t>int</a:t>
            </a:r>
            <a:r>
              <a:rPr lang="pt-BR" dirty="0"/>
              <a:t> </a:t>
            </a:r>
            <a:r>
              <a:rPr lang="pt-BR" dirty="0" err="1"/>
              <a:t>i</a:t>
            </a:r>
            <a:r>
              <a:rPr lang="pt-BR" dirty="0"/>
              <a:t> = 0; </a:t>
            </a:r>
            <a:r>
              <a:rPr lang="pt-BR" dirty="0" err="1"/>
              <a:t>i</a:t>
            </a:r>
            <a:r>
              <a:rPr lang="pt-BR" dirty="0"/>
              <a:t> &lt; 255; </a:t>
            </a:r>
            <a:r>
              <a:rPr lang="pt-BR" dirty="0" err="1"/>
              <a:t>i</a:t>
            </a:r>
            <a:r>
              <a:rPr lang="pt-BR" dirty="0"/>
              <a:t>++) {</a:t>
            </a:r>
          </a:p>
          <a:p>
            <a:r>
              <a:rPr lang="pt-BR" dirty="0"/>
              <a:t>    vec3 </a:t>
            </a:r>
            <a:r>
              <a:rPr lang="pt-BR" dirty="0" err="1"/>
              <a:t>p</a:t>
            </a:r>
            <a:r>
              <a:rPr lang="pt-BR" dirty="0"/>
              <a:t> = </a:t>
            </a:r>
            <a:r>
              <a:rPr lang="pt-BR" dirty="0" err="1"/>
              <a:t>ro</a:t>
            </a:r>
            <a:r>
              <a:rPr lang="pt-BR" dirty="0"/>
              <a:t> + </a:t>
            </a:r>
            <a:r>
              <a:rPr lang="pt-BR" dirty="0" err="1"/>
              <a:t>depth</a:t>
            </a:r>
            <a:r>
              <a:rPr lang="pt-BR" dirty="0"/>
              <a:t> * rd;</a:t>
            </a:r>
          </a:p>
          <a:p>
            <a:r>
              <a:rPr lang="pt-BR" dirty="0"/>
              <a:t>    </a:t>
            </a:r>
            <a:r>
              <a:rPr lang="pt-BR" dirty="0" err="1"/>
              <a:t>co</a:t>
            </a:r>
            <a:r>
              <a:rPr lang="pt-BR" dirty="0"/>
              <a:t> = </a:t>
            </a:r>
            <a:r>
              <a:rPr lang="pt-BR" dirty="0" err="1"/>
              <a:t>sdScene</a:t>
            </a:r>
            <a:r>
              <a:rPr lang="pt-BR" dirty="0"/>
              <a:t>(</a:t>
            </a:r>
            <a:r>
              <a:rPr lang="pt-BR" dirty="0" err="1"/>
              <a:t>p</a:t>
            </a:r>
            <a:r>
              <a:rPr lang="pt-BR" dirty="0"/>
              <a:t>);</a:t>
            </a:r>
          </a:p>
          <a:p>
            <a:r>
              <a:rPr lang="pt-BR" dirty="0"/>
              <a:t>    </a:t>
            </a:r>
            <a:r>
              <a:rPr lang="pt-BR" dirty="0" err="1"/>
              <a:t>depth</a:t>
            </a:r>
            <a:r>
              <a:rPr lang="pt-BR" dirty="0"/>
              <a:t> += </a:t>
            </a:r>
            <a:r>
              <a:rPr lang="pt-BR" dirty="0" err="1"/>
              <a:t>co.a</a:t>
            </a:r>
            <a:r>
              <a:rPr lang="pt-BR" dirty="0"/>
              <a:t>;</a:t>
            </a:r>
          </a:p>
          <a:p>
            <a:r>
              <a:rPr lang="pt-BR" dirty="0"/>
              <a:t>    </a:t>
            </a:r>
            <a:r>
              <a:rPr lang="pt-BR" dirty="0" err="1"/>
              <a:t>if</a:t>
            </a:r>
            <a:r>
              <a:rPr lang="pt-BR" dirty="0"/>
              <a:t> (</a:t>
            </a:r>
            <a:r>
              <a:rPr lang="pt-BR" dirty="0" err="1"/>
              <a:t>co.a</a:t>
            </a:r>
            <a:r>
              <a:rPr lang="pt-BR" dirty="0"/>
              <a:t> &lt; 0.001 || </a:t>
            </a:r>
            <a:r>
              <a:rPr lang="pt-BR" dirty="0" err="1"/>
              <a:t>depth</a:t>
            </a:r>
            <a:r>
              <a:rPr lang="pt-BR" dirty="0"/>
              <a:t> &gt; </a:t>
            </a:r>
            <a:r>
              <a:rPr lang="pt-BR" dirty="0" err="1"/>
              <a:t>end</a:t>
            </a:r>
            <a:r>
              <a:rPr lang="pt-BR" dirty="0"/>
              <a:t>) break;</a:t>
            </a:r>
          </a:p>
          <a:p>
            <a:r>
              <a:rPr lang="pt-BR" dirty="0"/>
              <a:t>  }</a:t>
            </a:r>
          </a:p>
          <a:p>
            <a:r>
              <a:rPr lang="pt-BR" dirty="0"/>
              <a:t>  </a:t>
            </a:r>
            <a:r>
              <a:rPr lang="pt-BR" dirty="0" err="1"/>
              <a:t>return</a:t>
            </a:r>
            <a:r>
              <a:rPr lang="pt-BR" dirty="0"/>
              <a:t> vec4(</a:t>
            </a:r>
            <a:r>
              <a:rPr lang="pt-BR" dirty="0" err="1"/>
              <a:t>co.rgb</a:t>
            </a:r>
            <a:r>
              <a:rPr lang="pt-BR" dirty="0"/>
              <a:t>, </a:t>
            </a:r>
            <a:r>
              <a:rPr lang="pt-BR" dirty="0" err="1"/>
              <a:t>depth</a:t>
            </a:r>
            <a:r>
              <a:rPr lang="pt-BR" dirty="0"/>
              <a:t>);</a:t>
            </a:r>
          </a:p>
          <a:p>
            <a:r>
              <a:rPr lang="pt-BR" dirty="0"/>
              <a:t>}</a:t>
            </a:r>
          </a:p>
          <a:p>
            <a:endParaRPr lang="pt-BR" dirty="0"/>
          </a:p>
          <a:p>
            <a:r>
              <a:rPr lang="pt-BR" dirty="0"/>
              <a:t>vec3 </a:t>
            </a:r>
            <a:r>
              <a:rPr lang="pt-BR" dirty="0" err="1"/>
              <a:t>calcNormal</a:t>
            </a:r>
            <a:r>
              <a:rPr lang="pt-BR" dirty="0"/>
              <a:t>(vec3 </a:t>
            </a:r>
            <a:r>
              <a:rPr lang="pt-BR" dirty="0" err="1"/>
              <a:t>p</a:t>
            </a:r>
            <a:r>
              <a:rPr lang="pt-BR" dirty="0"/>
              <a:t>) {</a:t>
            </a:r>
          </a:p>
          <a:p>
            <a:r>
              <a:rPr lang="pt-BR" dirty="0"/>
              <a:t>  vec2 e = vec2(1.0, -1.0) * 0.0005; // </a:t>
            </a:r>
            <a:r>
              <a:rPr lang="pt-BR" dirty="0" err="1"/>
              <a:t>epsilon</a:t>
            </a:r>
            <a:endParaRPr lang="pt-BR" dirty="0"/>
          </a:p>
          <a:p>
            <a:r>
              <a:rPr lang="pt-BR" dirty="0"/>
              <a:t>  </a:t>
            </a:r>
            <a:r>
              <a:rPr lang="pt-BR" dirty="0" err="1"/>
              <a:t>return</a:t>
            </a:r>
            <a:r>
              <a:rPr lang="pt-BR" dirty="0"/>
              <a:t> normalize(</a:t>
            </a:r>
          </a:p>
          <a:p>
            <a:r>
              <a:rPr lang="pt-BR" dirty="0"/>
              <a:t>  </a:t>
            </a:r>
            <a:r>
              <a:rPr lang="pt-BR" dirty="0" err="1"/>
              <a:t>e.xyy</a:t>
            </a:r>
            <a:r>
              <a:rPr lang="pt-BR" dirty="0"/>
              <a:t> * </a:t>
            </a:r>
            <a:r>
              <a:rPr lang="pt-BR" dirty="0" err="1"/>
              <a:t>sdScene</a:t>
            </a:r>
            <a:r>
              <a:rPr lang="pt-BR" dirty="0"/>
              <a:t>(</a:t>
            </a:r>
            <a:r>
              <a:rPr lang="pt-BR" dirty="0" err="1"/>
              <a:t>p</a:t>
            </a:r>
            <a:r>
              <a:rPr lang="pt-BR" dirty="0"/>
              <a:t> + </a:t>
            </a:r>
            <a:r>
              <a:rPr lang="pt-BR" dirty="0" err="1"/>
              <a:t>e.xyy</a:t>
            </a:r>
            <a:r>
              <a:rPr lang="pt-BR" dirty="0"/>
              <a:t>).a + </a:t>
            </a:r>
          </a:p>
          <a:p>
            <a:r>
              <a:rPr lang="pt-BR" dirty="0"/>
              <a:t>  </a:t>
            </a:r>
            <a:r>
              <a:rPr lang="pt-BR" dirty="0" err="1"/>
              <a:t>e.yyx</a:t>
            </a:r>
            <a:r>
              <a:rPr lang="pt-BR" dirty="0"/>
              <a:t> * </a:t>
            </a:r>
            <a:r>
              <a:rPr lang="pt-BR" dirty="0" err="1"/>
              <a:t>sdScene</a:t>
            </a:r>
            <a:r>
              <a:rPr lang="pt-BR" dirty="0"/>
              <a:t>(</a:t>
            </a:r>
            <a:r>
              <a:rPr lang="pt-BR" dirty="0" err="1"/>
              <a:t>p</a:t>
            </a:r>
            <a:r>
              <a:rPr lang="pt-BR" dirty="0"/>
              <a:t> + </a:t>
            </a:r>
            <a:r>
              <a:rPr lang="pt-BR" dirty="0" err="1"/>
              <a:t>e.yyx</a:t>
            </a:r>
            <a:r>
              <a:rPr lang="pt-BR" dirty="0"/>
              <a:t>).a +</a:t>
            </a:r>
          </a:p>
          <a:p>
            <a:r>
              <a:rPr lang="pt-BR" dirty="0"/>
              <a:t>  </a:t>
            </a:r>
            <a:r>
              <a:rPr lang="pt-BR" dirty="0" err="1"/>
              <a:t>e.yxy</a:t>
            </a:r>
            <a:r>
              <a:rPr lang="pt-BR" dirty="0"/>
              <a:t> * </a:t>
            </a:r>
            <a:r>
              <a:rPr lang="pt-BR" dirty="0" err="1"/>
              <a:t>sdScene</a:t>
            </a:r>
            <a:r>
              <a:rPr lang="pt-BR" dirty="0"/>
              <a:t>(</a:t>
            </a:r>
            <a:r>
              <a:rPr lang="pt-BR" dirty="0" err="1"/>
              <a:t>p</a:t>
            </a:r>
            <a:r>
              <a:rPr lang="pt-BR" dirty="0"/>
              <a:t> + </a:t>
            </a:r>
            <a:r>
              <a:rPr lang="pt-BR" dirty="0" err="1"/>
              <a:t>e.yxy</a:t>
            </a:r>
            <a:r>
              <a:rPr lang="pt-BR" dirty="0"/>
              <a:t>).a + </a:t>
            </a:r>
          </a:p>
          <a:p>
            <a:r>
              <a:rPr lang="pt-BR" dirty="0"/>
              <a:t>  </a:t>
            </a:r>
            <a:r>
              <a:rPr lang="pt-BR" dirty="0" err="1"/>
              <a:t>e.xxx</a:t>
            </a:r>
            <a:r>
              <a:rPr lang="pt-BR" dirty="0"/>
              <a:t> * </a:t>
            </a:r>
            <a:r>
              <a:rPr lang="pt-BR" dirty="0" err="1"/>
              <a:t>sdScene</a:t>
            </a:r>
            <a:r>
              <a:rPr lang="pt-BR" dirty="0"/>
              <a:t>(</a:t>
            </a:r>
            <a:r>
              <a:rPr lang="pt-BR" dirty="0" err="1"/>
              <a:t>p</a:t>
            </a:r>
            <a:r>
              <a:rPr lang="pt-BR" dirty="0"/>
              <a:t> + </a:t>
            </a:r>
            <a:r>
              <a:rPr lang="pt-BR" dirty="0" err="1"/>
              <a:t>e.xxx</a:t>
            </a:r>
            <a:r>
              <a:rPr lang="pt-BR" dirty="0"/>
              <a:t>).a);</a:t>
            </a:r>
          </a:p>
          <a:p>
            <a:r>
              <a:rPr lang="pt-BR" dirty="0"/>
              <a:t>}</a:t>
            </a:r>
          </a:p>
          <a:p>
            <a:endParaRPr lang="pt-BR" dirty="0"/>
          </a:p>
          <a:p>
            <a:r>
              <a:rPr lang="pt-BR" dirty="0" err="1"/>
              <a:t>void</a:t>
            </a:r>
            <a:r>
              <a:rPr lang="pt-BR" dirty="0"/>
              <a:t> </a:t>
            </a:r>
            <a:r>
              <a:rPr lang="pt-BR" dirty="0" err="1"/>
              <a:t>mainImage</a:t>
            </a:r>
            <a:r>
              <a:rPr lang="pt-BR" dirty="0"/>
              <a:t>( out vec4 </a:t>
            </a:r>
            <a:r>
              <a:rPr lang="pt-BR" dirty="0" err="1"/>
              <a:t>fragColor</a:t>
            </a:r>
            <a:r>
              <a:rPr lang="pt-BR" dirty="0"/>
              <a:t>, in vec2 </a:t>
            </a:r>
            <a:r>
              <a:rPr lang="pt-BR" dirty="0" err="1"/>
              <a:t>fragCoord</a:t>
            </a:r>
            <a:r>
              <a:rPr lang="pt-BR" dirty="0"/>
              <a:t> ) {</a:t>
            </a:r>
          </a:p>
          <a:p>
            <a:r>
              <a:rPr lang="pt-BR" dirty="0"/>
              <a:t>  vec2 </a:t>
            </a:r>
            <a:r>
              <a:rPr lang="pt-BR" dirty="0" err="1"/>
              <a:t>uv</a:t>
            </a:r>
            <a:r>
              <a:rPr lang="pt-BR" dirty="0"/>
              <a:t> = (fragCoord-.5*</a:t>
            </a:r>
            <a:r>
              <a:rPr lang="pt-BR" dirty="0" err="1"/>
              <a:t>iResolution.xy</a:t>
            </a:r>
            <a:r>
              <a:rPr lang="pt-BR" dirty="0"/>
              <a:t>)/</a:t>
            </a:r>
            <a:r>
              <a:rPr lang="pt-BR" dirty="0" err="1"/>
              <a:t>iResolution.y</a:t>
            </a:r>
            <a:r>
              <a:rPr lang="pt-BR" dirty="0"/>
              <a:t>;</a:t>
            </a:r>
          </a:p>
          <a:p>
            <a:r>
              <a:rPr lang="pt-BR" dirty="0"/>
              <a:t>  vec3 </a:t>
            </a:r>
            <a:r>
              <a:rPr lang="pt-BR" dirty="0" err="1"/>
              <a:t>col</a:t>
            </a:r>
            <a:r>
              <a:rPr lang="pt-BR" dirty="0"/>
              <a:t> = vec3(0);</a:t>
            </a:r>
          </a:p>
          <a:p>
            <a:r>
              <a:rPr lang="pt-BR" dirty="0"/>
              <a:t>  vec3 </a:t>
            </a:r>
            <a:r>
              <a:rPr lang="pt-BR" dirty="0" err="1"/>
              <a:t>ro</a:t>
            </a:r>
            <a:r>
              <a:rPr lang="pt-BR" dirty="0"/>
              <a:t> = vec3(0, 0, 5);</a:t>
            </a:r>
          </a:p>
          <a:p>
            <a:r>
              <a:rPr lang="pt-BR" dirty="0"/>
              <a:t>  vec3 rd = normalize(vec3(</a:t>
            </a:r>
            <a:r>
              <a:rPr lang="pt-BR" dirty="0" err="1"/>
              <a:t>uv</a:t>
            </a:r>
            <a:r>
              <a:rPr lang="pt-BR" dirty="0"/>
              <a:t>, -1));</a:t>
            </a:r>
          </a:p>
          <a:p>
            <a:r>
              <a:rPr lang="pt-BR" dirty="0"/>
              <a:t>  vec4 </a:t>
            </a:r>
            <a:r>
              <a:rPr lang="pt-BR" dirty="0" err="1"/>
              <a:t>co</a:t>
            </a:r>
            <a:r>
              <a:rPr lang="pt-BR" dirty="0"/>
              <a:t> = </a:t>
            </a:r>
            <a:r>
              <a:rPr lang="pt-BR" dirty="0" err="1"/>
              <a:t>rayMarch</a:t>
            </a:r>
            <a:r>
              <a:rPr lang="pt-BR" dirty="0"/>
              <a:t>(</a:t>
            </a:r>
            <a:r>
              <a:rPr lang="pt-BR" dirty="0" err="1"/>
              <a:t>ro</a:t>
            </a:r>
            <a:r>
              <a:rPr lang="pt-BR" dirty="0"/>
              <a:t>, rd, 0.01, 100.0);</a:t>
            </a:r>
          </a:p>
          <a:p>
            <a:endParaRPr lang="pt-BR" dirty="0"/>
          </a:p>
          <a:p>
            <a:r>
              <a:rPr lang="pt-BR" dirty="0"/>
              <a:t>  </a:t>
            </a:r>
            <a:r>
              <a:rPr lang="pt-BR" dirty="0" err="1"/>
              <a:t>if</a:t>
            </a:r>
            <a:r>
              <a:rPr lang="pt-BR" dirty="0"/>
              <a:t> (</a:t>
            </a:r>
            <a:r>
              <a:rPr lang="pt-BR" dirty="0" err="1"/>
              <a:t>co.a</a:t>
            </a:r>
            <a:r>
              <a:rPr lang="pt-BR" dirty="0"/>
              <a:t> &gt; 100.0) </a:t>
            </a:r>
            <a:r>
              <a:rPr lang="pt-BR" dirty="0" err="1"/>
              <a:t>col</a:t>
            </a:r>
            <a:r>
              <a:rPr lang="pt-BR" dirty="0"/>
              <a:t> = vec3(0.6);</a:t>
            </a:r>
          </a:p>
          <a:p>
            <a:r>
              <a:rPr lang="pt-BR" dirty="0"/>
              <a:t>  </a:t>
            </a:r>
            <a:r>
              <a:rPr lang="pt-BR" dirty="0" err="1"/>
              <a:t>else</a:t>
            </a:r>
            <a:r>
              <a:rPr lang="pt-BR" dirty="0"/>
              <a:t> {</a:t>
            </a:r>
          </a:p>
          <a:p>
            <a:r>
              <a:rPr lang="pt-BR" dirty="0"/>
              <a:t>    vec3 </a:t>
            </a:r>
            <a:r>
              <a:rPr lang="pt-BR" dirty="0" err="1"/>
              <a:t>p</a:t>
            </a:r>
            <a:r>
              <a:rPr lang="pt-BR" dirty="0"/>
              <a:t> = </a:t>
            </a:r>
            <a:r>
              <a:rPr lang="pt-BR" dirty="0" err="1"/>
              <a:t>ro</a:t>
            </a:r>
            <a:r>
              <a:rPr lang="pt-BR" dirty="0"/>
              <a:t> + rd * </a:t>
            </a:r>
            <a:r>
              <a:rPr lang="pt-BR" dirty="0" err="1"/>
              <a:t>co.a</a:t>
            </a:r>
            <a:r>
              <a:rPr lang="pt-BR" dirty="0"/>
              <a:t>;</a:t>
            </a:r>
          </a:p>
          <a:p>
            <a:r>
              <a:rPr lang="pt-BR" dirty="0"/>
              <a:t>    vec3 normal = </a:t>
            </a:r>
            <a:r>
              <a:rPr lang="pt-BR" dirty="0" err="1"/>
              <a:t>calcNormal</a:t>
            </a:r>
            <a:r>
              <a:rPr lang="pt-BR" dirty="0"/>
              <a:t>(</a:t>
            </a:r>
            <a:r>
              <a:rPr lang="pt-BR" dirty="0" err="1"/>
              <a:t>p</a:t>
            </a:r>
            <a:r>
              <a:rPr lang="pt-BR" dirty="0"/>
              <a:t>);</a:t>
            </a:r>
          </a:p>
          <a:p>
            <a:r>
              <a:rPr lang="pt-BR" dirty="0"/>
              <a:t>    vec3 </a:t>
            </a:r>
            <a:r>
              <a:rPr lang="pt-BR" dirty="0" err="1"/>
              <a:t>lightPos</a:t>
            </a:r>
            <a:r>
              <a:rPr lang="pt-BR" dirty="0"/>
              <a:t> = vec3(-2, 2, 4);</a:t>
            </a:r>
          </a:p>
          <a:p>
            <a:r>
              <a:rPr lang="pt-BR" dirty="0"/>
              <a:t>    vec3 </a:t>
            </a:r>
            <a:r>
              <a:rPr lang="pt-BR" dirty="0" err="1"/>
              <a:t>lightDir</a:t>
            </a:r>
            <a:r>
              <a:rPr lang="pt-BR" dirty="0"/>
              <a:t> = normalize(</a:t>
            </a:r>
            <a:r>
              <a:rPr lang="pt-BR" dirty="0" err="1"/>
              <a:t>lightPos</a:t>
            </a:r>
            <a:r>
              <a:rPr lang="pt-BR" dirty="0"/>
              <a:t> - </a:t>
            </a:r>
            <a:r>
              <a:rPr lang="pt-BR" dirty="0" err="1"/>
              <a:t>p</a:t>
            </a:r>
            <a:r>
              <a:rPr lang="pt-BR" dirty="0"/>
              <a:t>);</a:t>
            </a:r>
          </a:p>
          <a:p>
            <a:r>
              <a:rPr lang="pt-BR" dirty="0"/>
              <a:t>    </a:t>
            </a:r>
            <a:r>
              <a:rPr lang="pt-BR" dirty="0" err="1"/>
              <a:t>float</a:t>
            </a:r>
            <a:r>
              <a:rPr lang="pt-BR" dirty="0"/>
              <a:t> </a:t>
            </a:r>
            <a:r>
              <a:rPr lang="pt-BR" dirty="0" err="1"/>
              <a:t>ambient</a:t>
            </a:r>
            <a:r>
              <a:rPr lang="pt-BR" dirty="0"/>
              <a:t> = 0.2;</a:t>
            </a:r>
          </a:p>
          <a:p>
            <a:r>
              <a:rPr lang="pt-BR" dirty="0"/>
              <a:t>    </a:t>
            </a:r>
            <a:r>
              <a:rPr lang="pt-BR" dirty="0" err="1"/>
              <a:t>float</a:t>
            </a:r>
            <a:r>
              <a:rPr lang="pt-BR" dirty="0"/>
              <a:t> </a:t>
            </a:r>
            <a:r>
              <a:rPr lang="pt-BR" dirty="0" err="1"/>
              <a:t>difuse</a:t>
            </a:r>
            <a:r>
              <a:rPr lang="pt-BR" dirty="0"/>
              <a:t> = </a:t>
            </a:r>
            <a:r>
              <a:rPr lang="pt-BR" dirty="0" err="1"/>
              <a:t>clamp</a:t>
            </a:r>
            <a:r>
              <a:rPr lang="pt-BR" dirty="0"/>
              <a:t>(</a:t>
            </a:r>
            <a:r>
              <a:rPr lang="pt-BR" dirty="0" err="1"/>
              <a:t>dot</a:t>
            </a:r>
            <a:r>
              <a:rPr lang="pt-BR" dirty="0"/>
              <a:t>(normal, </a:t>
            </a:r>
            <a:r>
              <a:rPr lang="pt-BR" dirty="0" err="1"/>
              <a:t>lightDir</a:t>
            </a:r>
            <a:r>
              <a:rPr lang="pt-BR" dirty="0"/>
              <a:t>),ambient,1.);</a:t>
            </a:r>
          </a:p>
          <a:p>
            <a:r>
              <a:rPr lang="pt-BR" dirty="0"/>
              <a:t>    </a:t>
            </a:r>
            <a:r>
              <a:rPr lang="pt-BR" dirty="0" err="1"/>
              <a:t>col</a:t>
            </a:r>
            <a:r>
              <a:rPr lang="pt-BR" dirty="0"/>
              <a:t> = </a:t>
            </a:r>
            <a:r>
              <a:rPr lang="pt-BR" dirty="0" err="1"/>
              <a:t>difuse</a:t>
            </a:r>
            <a:r>
              <a:rPr lang="pt-BR" dirty="0"/>
              <a:t> * </a:t>
            </a:r>
            <a:r>
              <a:rPr lang="pt-BR" dirty="0" err="1"/>
              <a:t>co.rgb</a:t>
            </a:r>
            <a:r>
              <a:rPr lang="pt-BR" dirty="0"/>
              <a:t>;</a:t>
            </a:r>
          </a:p>
          <a:p>
            <a:r>
              <a:rPr lang="pt-BR" dirty="0"/>
              <a:t>  }</a:t>
            </a:r>
          </a:p>
          <a:p>
            <a:endParaRPr lang="pt-BR" dirty="0"/>
          </a:p>
          <a:p>
            <a:r>
              <a:rPr lang="pt-BR" dirty="0"/>
              <a:t>  </a:t>
            </a:r>
            <a:r>
              <a:rPr lang="pt-BR" dirty="0" err="1"/>
              <a:t>fragColor</a:t>
            </a:r>
            <a:r>
              <a:rPr lang="pt-BR" dirty="0"/>
              <a:t> = vec4(</a:t>
            </a:r>
            <a:r>
              <a:rPr lang="pt-BR" dirty="0" err="1"/>
              <a:t>col</a:t>
            </a:r>
            <a:r>
              <a:rPr lang="pt-BR" dirty="0"/>
              <a:t>, 1.0);</a:t>
            </a:r>
          </a:p>
          <a:p>
            <a:r>
              <a:rPr lang="pt-BR" dirty="0"/>
              <a:t>}</a:t>
            </a:r>
          </a:p>
          <a:p>
            <a:endParaRPr lang="pt-B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pt-BR" sz="1200" b="0" i="0" u="none" strike="noStrike" cap="none" smtClean="0">
                <a:solidFill>
                  <a:schemeClr val="dk1"/>
                </a:solidFill>
                <a:latin typeface="Arial"/>
                <a:ea typeface="Arial"/>
                <a:cs typeface="Arial"/>
                <a:sym typeface="Arial"/>
              </a:rPr>
              <a:t>9</a:t>
            </a:fld>
            <a:endParaRPr lang="pt-B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33806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e conteúdo">
  <p:cSld name="Título e conteúdo">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5296959"/>
            <a:ext cx="2133600" cy="30427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rgbClr val="BCBEC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
          <p:cNvSpPr txBox="1">
            <a:spLocks noGrp="1"/>
          </p:cNvSpPr>
          <p:nvPr>
            <p:ph type="ftr" idx="11"/>
          </p:nvPr>
        </p:nvSpPr>
        <p:spPr>
          <a:xfrm>
            <a:off x="3124200" y="5296959"/>
            <a:ext cx="2895600" cy="30427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rgbClr val="BCBEC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
          <p:cNvSpPr txBox="1">
            <a:spLocks noGrp="1"/>
          </p:cNvSpPr>
          <p:nvPr>
            <p:ph type="sldNum" idx="12"/>
          </p:nvPr>
        </p:nvSpPr>
        <p:spPr>
          <a:xfrm>
            <a:off x="6553200" y="5296959"/>
            <a:ext cx="2133600" cy="304271"/>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BCBEC0"/>
                </a:solidFill>
                <a:latin typeface="Arial"/>
                <a:ea typeface="Arial"/>
                <a:cs typeface="Arial"/>
                <a:sym typeface="Arial"/>
              </a:defRPr>
            </a:lvl1pPr>
            <a:lvl2pPr marL="0" marR="0" lvl="1" indent="0" algn="l" rtl="0">
              <a:spcBef>
                <a:spcPts val="0"/>
              </a:spcBef>
              <a:buNone/>
              <a:defRPr sz="1800" b="0" i="0" u="none" strike="noStrike" cap="none">
                <a:solidFill>
                  <a:srgbClr val="BCBEC0"/>
                </a:solidFill>
                <a:latin typeface="Arial"/>
                <a:ea typeface="Arial"/>
                <a:cs typeface="Arial"/>
                <a:sym typeface="Arial"/>
              </a:defRPr>
            </a:lvl2pPr>
            <a:lvl3pPr marL="0" marR="0" lvl="2" indent="0" algn="l" rtl="0">
              <a:spcBef>
                <a:spcPts val="0"/>
              </a:spcBef>
              <a:buNone/>
              <a:defRPr sz="1800" b="0" i="0" u="none" strike="noStrike" cap="none">
                <a:solidFill>
                  <a:srgbClr val="BCBEC0"/>
                </a:solidFill>
                <a:latin typeface="Arial"/>
                <a:ea typeface="Arial"/>
                <a:cs typeface="Arial"/>
                <a:sym typeface="Arial"/>
              </a:defRPr>
            </a:lvl3pPr>
            <a:lvl4pPr marL="0" marR="0" lvl="3" indent="0" algn="l" rtl="0">
              <a:spcBef>
                <a:spcPts val="0"/>
              </a:spcBef>
              <a:buNone/>
              <a:defRPr sz="1800" b="0" i="0" u="none" strike="noStrike" cap="none">
                <a:solidFill>
                  <a:srgbClr val="BCBEC0"/>
                </a:solidFill>
                <a:latin typeface="Arial"/>
                <a:ea typeface="Arial"/>
                <a:cs typeface="Arial"/>
                <a:sym typeface="Arial"/>
              </a:defRPr>
            </a:lvl4pPr>
            <a:lvl5pPr marL="0" marR="0" lvl="4" indent="0" algn="l" rtl="0">
              <a:spcBef>
                <a:spcPts val="0"/>
              </a:spcBef>
              <a:buNone/>
              <a:defRPr sz="1800" b="0" i="0" u="none" strike="noStrike" cap="none">
                <a:solidFill>
                  <a:srgbClr val="BCBEC0"/>
                </a:solidFill>
                <a:latin typeface="Arial"/>
                <a:ea typeface="Arial"/>
                <a:cs typeface="Arial"/>
                <a:sym typeface="Arial"/>
              </a:defRPr>
            </a:lvl5pPr>
            <a:lvl6pPr marL="0" marR="0" lvl="5" indent="0" algn="l" rtl="0">
              <a:spcBef>
                <a:spcPts val="0"/>
              </a:spcBef>
              <a:buNone/>
              <a:defRPr sz="1800" b="0" i="0" u="none" strike="noStrike" cap="none">
                <a:solidFill>
                  <a:srgbClr val="BCBEC0"/>
                </a:solidFill>
                <a:latin typeface="Arial"/>
                <a:ea typeface="Arial"/>
                <a:cs typeface="Arial"/>
                <a:sym typeface="Arial"/>
              </a:defRPr>
            </a:lvl6pPr>
            <a:lvl7pPr marL="0" marR="0" lvl="6" indent="0" algn="l" rtl="0">
              <a:spcBef>
                <a:spcPts val="0"/>
              </a:spcBef>
              <a:buNone/>
              <a:defRPr sz="1800" b="0" i="0" u="none" strike="noStrike" cap="none">
                <a:solidFill>
                  <a:srgbClr val="BCBEC0"/>
                </a:solidFill>
                <a:latin typeface="Arial"/>
                <a:ea typeface="Arial"/>
                <a:cs typeface="Arial"/>
                <a:sym typeface="Arial"/>
              </a:defRPr>
            </a:lvl7pPr>
            <a:lvl8pPr marL="0" marR="0" lvl="7" indent="0" algn="l" rtl="0">
              <a:spcBef>
                <a:spcPts val="0"/>
              </a:spcBef>
              <a:buNone/>
              <a:defRPr sz="1800" b="0" i="0" u="none" strike="noStrike" cap="none">
                <a:solidFill>
                  <a:srgbClr val="BCBEC0"/>
                </a:solidFill>
                <a:latin typeface="Arial"/>
                <a:ea typeface="Arial"/>
                <a:cs typeface="Arial"/>
                <a:sym typeface="Arial"/>
              </a:defRPr>
            </a:lvl8pPr>
            <a:lvl9pPr marL="0" marR="0" lvl="8" indent="0" algn="l" rtl="0">
              <a:spcBef>
                <a:spcPts val="0"/>
              </a:spcBef>
              <a:buNone/>
              <a:defRPr sz="1800" b="0" i="0" u="none" strike="noStrike" cap="none">
                <a:solidFill>
                  <a:srgbClr val="BCBEC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pt-BR"/>
              <a:t>‹#›</a:t>
            </a:fld>
            <a:endParaRPr/>
          </a:p>
        </p:txBody>
      </p:sp>
      <p:pic>
        <p:nvPicPr>
          <p:cNvPr id="15" name="Google Shape;15;p2"/>
          <p:cNvPicPr preferRelativeResize="0"/>
          <p:nvPr/>
        </p:nvPicPr>
        <p:blipFill rotWithShape="1">
          <a:blip r:embed="rId2">
            <a:alphaModFix/>
          </a:blip>
          <a:srcRect t="1" b="16530"/>
          <a:stretch/>
        </p:blipFill>
        <p:spPr>
          <a:xfrm>
            <a:off x="6094" y="-1"/>
            <a:ext cx="9123426" cy="5715001"/>
          </a:xfrm>
          <a:prstGeom prst="rect">
            <a:avLst/>
          </a:prstGeom>
          <a:noFill/>
          <a:ln>
            <a:noFill/>
          </a:ln>
        </p:spPr>
      </p:pic>
      <p:sp>
        <p:nvSpPr>
          <p:cNvPr id="16" name="Google Shape;16;p2"/>
          <p:cNvSpPr txBox="1">
            <a:spLocks noGrp="1"/>
          </p:cNvSpPr>
          <p:nvPr>
            <p:ph type="body" idx="1"/>
          </p:nvPr>
        </p:nvSpPr>
        <p:spPr>
          <a:xfrm>
            <a:off x="966787" y="2262188"/>
            <a:ext cx="7343775" cy="595313"/>
          </a:xfrm>
          <a:prstGeom prst="rect">
            <a:avLst/>
          </a:prstGeom>
          <a:noFill/>
          <a:ln>
            <a:noFill/>
          </a:ln>
        </p:spPr>
        <p:txBody>
          <a:bodyPr spcFirstLastPara="1" wrap="square" lIns="91425" tIns="45700" rIns="91425" bIns="45700" anchor="t" anchorCtr="0">
            <a:normAutofit/>
          </a:bodyPr>
          <a:lstStyle>
            <a:lvl1pPr marL="457200" marR="0" lvl="0" indent="-228600" algn="ctr" rtl="0">
              <a:spcBef>
                <a:spcPts val="600"/>
              </a:spcBef>
              <a:spcAft>
                <a:spcPts val="0"/>
              </a:spcAft>
              <a:buClr>
                <a:schemeClr val="lt1"/>
              </a:buClr>
              <a:buSzPts val="3000"/>
              <a:buFont typeface="Arial"/>
              <a:buNone/>
              <a:defRPr sz="3000" b="1" i="0" u="none" strike="noStrike" cap="none">
                <a:solidFill>
                  <a:schemeClr val="lt1"/>
                </a:solidFill>
                <a:latin typeface="Verdana"/>
                <a:ea typeface="Verdana"/>
                <a:cs typeface="Verdana"/>
                <a:sym typeface="Verdana"/>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9pPr>
          </a:lstStyle>
          <a:p>
            <a:endParaRPr/>
          </a:p>
        </p:txBody>
      </p:sp>
      <p:sp>
        <p:nvSpPr>
          <p:cNvPr id="17" name="Google Shape;17;p2"/>
          <p:cNvSpPr txBox="1">
            <a:spLocks noGrp="1"/>
          </p:cNvSpPr>
          <p:nvPr>
            <p:ph type="body" idx="2"/>
          </p:nvPr>
        </p:nvSpPr>
        <p:spPr>
          <a:xfrm>
            <a:off x="966787" y="2857501"/>
            <a:ext cx="7343775" cy="396875"/>
          </a:xfrm>
          <a:prstGeom prst="rect">
            <a:avLst/>
          </a:prstGeom>
          <a:noFill/>
          <a:ln>
            <a:noFill/>
          </a:ln>
        </p:spPr>
        <p:txBody>
          <a:bodyPr spcFirstLastPara="1" wrap="square" lIns="91425" tIns="45700" rIns="91425" bIns="45700" anchor="t" anchorCtr="0">
            <a:normAutofit/>
          </a:bodyPr>
          <a:lstStyle>
            <a:lvl1pPr marL="457200" marR="0" lvl="0" indent="-228600" algn="ctr" rtl="0">
              <a:spcBef>
                <a:spcPts val="333"/>
              </a:spcBef>
              <a:spcAft>
                <a:spcPts val="0"/>
              </a:spcAft>
              <a:buClr>
                <a:schemeClr val="lt1"/>
              </a:buClr>
              <a:buSzPts val="1667"/>
              <a:buFont typeface="Arial"/>
              <a:buNone/>
              <a:defRPr sz="1667" b="0" i="0" u="none" strike="noStrike" cap="none">
                <a:solidFill>
                  <a:schemeClr val="lt1"/>
                </a:solidFill>
                <a:latin typeface="Verdana"/>
                <a:ea typeface="Verdana"/>
                <a:cs typeface="Verdana"/>
                <a:sym typeface="Verdana"/>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9pPr>
          </a:lstStyle>
          <a:p>
            <a:endParaRPr/>
          </a:p>
        </p:txBody>
      </p:sp>
      <p:sp>
        <p:nvSpPr>
          <p:cNvPr id="18" name="Google Shape;18;p2"/>
          <p:cNvSpPr txBox="1">
            <a:spLocks noGrp="1"/>
          </p:cNvSpPr>
          <p:nvPr>
            <p:ph type="body" idx="3"/>
          </p:nvPr>
        </p:nvSpPr>
        <p:spPr>
          <a:xfrm>
            <a:off x="900112" y="5296958"/>
            <a:ext cx="7343775" cy="198438"/>
          </a:xfrm>
          <a:prstGeom prst="rect">
            <a:avLst/>
          </a:prstGeom>
          <a:noFill/>
          <a:ln>
            <a:noFill/>
          </a:ln>
        </p:spPr>
        <p:txBody>
          <a:bodyPr spcFirstLastPara="1" wrap="square" lIns="91425" tIns="45700" rIns="91425" bIns="45700" anchor="t" anchorCtr="0">
            <a:normAutofit/>
          </a:bodyPr>
          <a:lstStyle>
            <a:lvl1pPr marL="457200" marR="0" lvl="0" indent="-228600" algn="ctr" rtl="0">
              <a:spcBef>
                <a:spcPts val="233"/>
              </a:spcBef>
              <a:spcAft>
                <a:spcPts val="0"/>
              </a:spcAft>
              <a:buClr>
                <a:schemeClr val="lt1"/>
              </a:buClr>
              <a:buSzPts val="1167"/>
              <a:buFont typeface="Arial"/>
              <a:buNone/>
              <a:defRPr sz="1167" b="0" i="0" u="none" strike="noStrike" cap="none">
                <a:solidFill>
                  <a:schemeClr val="lt1"/>
                </a:solidFill>
                <a:latin typeface="Verdana"/>
                <a:ea typeface="Verdana"/>
                <a:cs typeface="Verdana"/>
                <a:sym typeface="Verdana"/>
              </a:defRPr>
            </a:lvl1pPr>
            <a:lvl2pPr marL="914400" marR="0" lvl="1"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2pPr>
            <a:lvl3pPr marL="1371600" marR="0" lvl="2"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457200" y="228865"/>
            <a:ext cx="8229600" cy="9528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457200" y="1333500"/>
            <a:ext cx="8229600" cy="3771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6" name="Google Shape;26;p4"/>
          <p:cNvSpPr txBox="1">
            <a:spLocks noGrp="1"/>
          </p:cNvSpPr>
          <p:nvPr>
            <p:ph type="dt" idx="10"/>
          </p:nvPr>
        </p:nvSpPr>
        <p:spPr>
          <a:xfrm>
            <a:off x="457200" y="5296958"/>
            <a:ext cx="2133600" cy="3042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3124200" y="5296958"/>
            <a:ext cx="2895600" cy="3042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6553200" y="5296958"/>
            <a:ext cx="2133600" cy="3042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C00026"/>
              </a:buClr>
              <a:buSzPts val="2667"/>
              <a:buFont typeface="Verdana"/>
              <a:buNone/>
              <a:defRPr sz="2667" b="0" i="0" u="none" strike="noStrike" cap="none">
                <a:solidFill>
                  <a:srgbClr val="C00026"/>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3"/>
          <p:cNvSpPr txBox="1">
            <a:spLocks noGrp="1"/>
          </p:cNvSpPr>
          <p:nvPr>
            <p:ph type="body" idx="1"/>
          </p:nvPr>
        </p:nvSpPr>
        <p:spPr>
          <a:xfrm>
            <a:off x="390548" y="838985"/>
            <a:ext cx="8428232" cy="4496159"/>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6pPr>
            <a:lvl7pPr marL="3200400" marR="0" lvl="6"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7pPr>
            <a:lvl8pPr marL="3657600" marR="0" lvl="7"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8pPr>
            <a:lvl9pPr marL="4114800" marR="0" lvl="8" indent="-334454" algn="l" rtl="0">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9pPr>
          </a:lstStyle>
          <a:p>
            <a:endParaRPr/>
          </a:p>
        </p:txBody>
      </p:sp>
      <p:sp>
        <p:nvSpPr>
          <p:cNvPr id="22" name="Google Shape;22;p3"/>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833" b="0" i="0" u="none" strike="noStrike" cap="none">
                <a:solidFill>
                  <a:srgbClr val="888888"/>
                </a:solidFill>
                <a:latin typeface="Verdana"/>
                <a:ea typeface="Verdana"/>
                <a:cs typeface="Verdana"/>
                <a:sym typeface="Verdana"/>
              </a:defRPr>
            </a:lvl1pPr>
            <a:lvl2pPr marL="0" marR="0" lvl="1" indent="0" algn="ctr" rtl="0">
              <a:spcBef>
                <a:spcPts val="0"/>
              </a:spcBef>
              <a:buNone/>
              <a:defRPr sz="833" b="0" i="0" u="none" strike="noStrike" cap="none">
                <a:solidFill>
                  <a:srgbClr val="888888"/>
                </a:solidFill>
                <a:latin typeface="Verdana"/>
                <a:ea typeface="Verdana"/>
                <a:cs typeface="Verdana"/>
                <a:sym typeface="Verdana"/>
              </a:defRPr>
            </a:lvl2pPr>
            <a:lvl3pPr marL="0" marR="0" lvl="2" indent="0" algn="ctr" rtl="0">
              <a:spcBef>
                <a:spcPts val="0"/>
              </a:spcBef>
              <a:buNone/>
              <a:defRPr sz="833" b="0" i="0" u="none" strike="noStrike" cap="none">
                <a:solidFill>
                  <a:srgbClr val="888888"/>
                </a:solidFill>
                <a:latin typeface="Verdana"/>
                <a:ea typeface="Verdana"/>
                <a:cs typeface="Verdana"/>
                <a:sym typeface="Verdana"/>
              </a:defRPr>
            </a:lvl3pPr>
            <a:lvl4pPr marL="0" marR="0" lvl="3" indent="0" algn="ctr" rtl="0">
              <a:spcBef>
                <a:spcPts val="0"/>
              </a:spcBef>
              <a:buNone/>
              <a:defRPr sz="833" b="0" i="0" u="none" strike="noStrike" cap="none">
                <a:solidFill>
                  <a:srgbClr val="888888"/>
                </a:solidFill>
                <a:latin typeface="Verdana"/>
                <a:ea typeface="Verdana"/>
                <a:cs typeface="Verdana"/>
                <a:sym typeface="Verdana"/>
              </a:defRPr>
            </a:lvl4pPr>
            <a:lvl5pPr marL="0" marR="0" lvl="4" indent="0" algn="ctr" rtl="0">
              <a:spcBef>
                <a:spcPts val="0"/>
              </a:spcBef>
              <a:buNone/>
              <a:defRPr sz="833" b="0" i="0" u="none" strike="noStrike" cap="none">
                <a:solidFill>
                  <a:srgbClr val="888888"/>
                </a:solidFill>
                <a:latin typeface="Verdana"/>
                <a:ea typeface="Verdana"/>
                <a:cs typeface="Verdana"/>
                <a:sym typeface="Verdana"/>
              </a:defRPr>
            </a:lvl5pPr>
            <a:lvl6pPr marL="0" marR="0" lvl="5" indent="0" algn="ctr" rtl="0">
              <a:spcBef>
                <a:spcPts val="0"/>
              </a:spcBef>
              <a:buNone/>
              <a:defRPr sz="833" b="0" i="0" u="none" strike="noStrike" cap="none">
                <a:solidFill>
                  <a:srgbClr val="888888"/>
                </a:solidFill>
                <a:latin typeface="Verdana"/>
                <a:ea typeface="Verdana"/>
                <a:cs typeface="Verdana"/>
                <a:sym typeface="Verdana"/>
              </a:defRPr>
            </a:lvl6pPr>
            <a:lvl7pPr marL="0" marR="0" lvl="6" indent="0" algn="ctr" rtl="0">
              <a:spcBef>
                <a:spcPts val="0"/>
              </a:spcBef>
              <a:buNone/>
              <a:defRPr sz="833" b="0" i="0" u="none" strike="noStrike" cap="none">
                <a:solidFill>
                  <a:srgbClr val="888888"/>
                </a:solidFill>
                <a:latin typeface="Verdana"/>
                <a:ea typeface="Verdana"/>
                <a:cs typeface="Verdana"/>
                <a:sym typeface="Verdana"/>
              </a:defRPr>
            </a:lvl7pPr>
            <a:lvl8pPr marL="0" marR="0" lvl="7" indent="0" algn="ctr" rtl="0">
              <a:spcBef>
                <a:spcPts val="0"/>
              </a:spcBef>
              <a:buNone/>
              <a:defRPr sz="833" b="0" i="0" u="none" strike="noStrike" cap="none">
                <a:solidFill>
                  <a:srgbClr val="888888"/>
                </a:solidFill>
                <a:latin typeface="Verdana"/>
                <a:ea typeface="Verdana"/>
                <a:cs typeface="Verdana"/>
                <a:sym typeface="Verdana"/>
              </a:defRPr>
            </a:lvl8pPr>
            <a:lvl9pPr marL="0" marR="0" lvl="8" indent="0" algn="ctr" rtl="0">
              <a:spcBef>
                <a:spcPts val="0"/>
              </a:spcBef>
              <a:buNone/>
              <a:defRPr sz="833" b="0" i="0" u="none" strike="noStrike" cap="none">
                <a:solidFill>
                  <a:srgbClr val="888888"/>
                </a:solidFill>
                <a:latin typeface="Verdana"/>
                <a:ea typeface="Verdana"/>
                <a:cs typeface="Verdana"/>
                <a:sym typeface="Verdana"/>
              </a:defRPr>
            </a:lvl9pPr>
          </a:lstStyle>
          <a:p>
            <a:pPr marL="0" lvl="0" indent="0" algn="ctr" rtl="0">
              <a:spcBef>
                <a:spcPts val="0"/>
              </a:spcBef>
              <a:spcAft>
                <a:spcPts val="0"/>
              </a:spcAft>
              <a:buNone/>
            </a:pPr>
            <a:fld id="{00000000-1234-1234-1234-123412341234}" type="slidenum">
              <a:rPr lang="pt-BR"/>
              <a:t>‹#›</a:t>
            </a:fld>
            <a:endParaRPr/>
          </a:p>
        </p:txBody>
      </p:sp>
    </p:spTree>
    <p:extLst>
      <p:ext uri="{BB962C8B-B14F-4D97-AF65-F5344CB8AC3E}">
        <p14:creationId xmlns:p14="http://schemas.microsoft.com/office/powerpoint/2010/main" val="8360763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fundo_ppt1_ok.jpg"/>
          <p:cNvPicPr preferRelativeResize="0"/>
          <p:nvPr/>
        </p:nvPicPr>
        <p:blipFill rotWithShape="1">
          <a:blip r:embed="rId5">
            <a:alphaModFix/>
          </a:blip>
          <a:srcRect/>
          <a:stretch/>
        </p:blipFill>
        <p:spPr>
          <a:xfrm>
            <a:off x="1524000" y="0"/>
            <a:ext cx="7620000" cy="5715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iquilezles.org/articles/smin/" TargetMode="Externa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inspirnathan.com/posts/59-shadertoy-tutorial-part-13"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iquilezles.org/articles/rmshadows/" TargetMode="Externa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5"/>
          <p:cNvSpPr txBox="1">
            <a:spLocks noGrp="1"/>
          </p:cNvSpPr>
          <p:nvPr>
            <p:ph type="body" idx="1"/>
          </p:nvPr>
        </p:nvSpPr>
        <p:spPr>
          <a:xfrm>
            <a:off x="966787" y="2262188"/>
            <a:ext cx="7343775" cy="59531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3000"/>
              <a:buFont typeface="Verdana"/>
              <a:buNone/>
            </a:pPr>
            <a:r>
              <a:rPr lang="pt-BR"/>
              <a:t>Computação Gráfica</a:t>
            </a:r>
            <a:endParaRPr/>
          </a:p>
        </p:txBody>
      </p:sp>
      <p:sp>
        <p:nvSpPr>
          <p:cNvPr id="34" name="Google Shape;34;p5"/>
          <p:cNvSpPr txBox="1">
            <a:spLocks noGrp="1"/>
          </p:cNvSpPr>
          <p:nvPr>
            <p:ph type="body" idx="2"/>
          </p:nvPr>
        </p:nvSpPr>
        <p:spPr>
          <a:xfrm>
            <a:off x="966787" y="2857501"/>
            <a:ext cx="7343775" cy="396875"/>
          </a:xfrm>
          <a:prstGeom prst="rect">
            <a:avLst/>
          </a:prstGeom>
          <a:noFill/>
          <a:ln>
            <a:noFill/>
          </a:ln>
        </p:spPr>
        <p:txBody>
          <a:bodyPr spcFirstLastPara="1" wrap="square" lIns="91425" tIns="45700" rIns="91425" bIns="45700" anchor="t" anchorCtr="0">
            <a:normAutofit/>
          </a:bodyPr>
          <a:lstStyle/>
          <a:p>
            <a:pPr marL="0" indent="0">
              <a:spcBef>
                <a:spcPts val="0"/>
              </a:spcBef>
              <a:buSzPts val="1600"/>
            </a:pPr>
            <a:r>
              <a:rPr lang="en-US" noProof="0" dirty="0"/>
              <a:t>Ray Marching 2</a:t>
            </a:r>
          </a:p>
          <a:p>
            <a:pPr marL="0" indent="0">
              <a:spcBef>
                <a:spcPts val="0"/>
              </a:spcBef>
              <a:buSzPts val="1600"/>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35FD-399F-15DA-6417-AC07CF2A4346}"/>
              </a:ext>
            </a:extLst>
          </p:cNvPr>
          <p:cNvSpPr>
            <a:spLocks noGrp="1"/>
          </p:cNvSpPr>
          <p:nvPr>
            <p:ph type="title"/>
          </p:nvPr>
        </p:nvSpPr>
        <p:spPr>
          <a:xfrm>
            <a:off x="74745" y="121887"/>
            <a:ext cx="8428232" cy="515938"/>
          </a:xfrm>
        </p:spPr>
        <p:txBody>
          <a:bodyPr/>
          <a:lstStyle/>
          <a:p>
            <a:r>
              <a:rPr lang="pt-BR" dirty="0"/>
              <a:t>Diferença</a:t>
            </a:r>
          </a:p>
        </p:txBody>
      </p:sp>
      <p:sp>
        <p:nvSpPr>
          <p:cNvPr id="3" name="Text Placeholder 2">
            <a:extLst>
              <a:ext uri="{FF2B5EF4-FFF2-40B4-BE49-F238E27FC236}">
                <a16:creationId xmlns:a16="http://schemas.microsoft.com/office/drawing/2014/main" id="{672D1936-6D65-C425-C2C2-6B3CB9ABCB0B}"/>
              </a:ext>
            </a:extLst>
          </p:cNvPr>
          <p:cNvSpPr>
            <a:spLocks noGrp="1"/>
          </p:cNvSpPr>
          <p:nvPr>
            <p:ph type="body" idx="1"/>
          </p:nvPr>
        </p:nvSpPr>
        <p:spPr/>
        <p:txBody>
          <a:bodyPr/>
          <a:lstStyle/>
          <a:p>
            <a:r>
              <a:rPr lang="pt-BR" dirty="0"/>
              <a:t>Ou ainda</a:t>
            </a:r>
          </a:p>
        </p:txBody>
      </p:sp>
      <p:sp>
        <p:nvSpPr>
          <p:cNvPr id="4" name="Slide Number Placeholder 3">
            <a:extLst>
              <a:ext uri="{FF2B5EF4-FFF2-40B4-BE49-F238E27FC236}">
                <a16:creationId xmlns:a16="http://schemas.microsoft.com/office/drawing/2014/main" id="{F7CBD626-93F0-8049-493D-D17CE2E79F3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10</a:t>
            </a:fld>
            <a:endParaRPr lang="pt-BR"/>
          </a:p>
        </p:txBody>
      </p:sp>
      <p:pic>
        <p:nvPicPr>
          <p:cNvPr id="5" name="Picture 2">
            <a:extLst>
              <a:ext uri="{FF2B5EF4-FFF2-40B4-BE49-F238E27FC236}">
                <a16:creationId xmlns:a16="http://schemas.microsoft.com/office/drawing/2014/main" id="{BDEA4BD5-1030-DA07-38B0-CA6B1CDED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3951" y="4120269"/>
            <a:ext cx="2531920" cy="14242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37A197D-7098-A249-87D3-1D564A094508}"/>
              </a:ext>
            </a:extLst>
          </p:cNvPr>
          <p:cNvSpPr txBox="1"/>
          <p:nvPr/>
        </p:nvSpPr>
        <p:spPr>
          <a:xfrm>
            <a:off x="475013" y="1594731"/>
            <a:ext cx="8201395" cy="2246769"/>
          </a:xfrm>
          <a:prstGeom prst="rect">
            <a:avLst/>
          </a:prstGeom>
          <a:noFill/>
          <a:ln>
            <a:solidFill>
              <a:schemeClr val="tx1"/>
            </a:solidFill>
            <a:prstDash val="dash"/>
          </a:ln>
        </p:spPr>
        <p:txBody>
          <a:bodyPr wrap="square">
            <a:spAutoFit/>
          </a:bodyPr>
          <a:lstStyle/>
          <a:p>
            <a:pPr>
              <a:lnSpc>
                <a:spcPts val="1350"/>
              </a:lnSpc>
              <a:buNone/>
            </a:pP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 </a:t>
            </a:r>
            <a:r>
              <a:rPr lang="en-US" sz="1200" b="0" noProof="1">
                <a:solidFill>
                  <a:srgbClr val="795E26"/>
                </a:solidFill>
                <a:effectLst/>
                <a:latin typeface="Menlo" panose="020B0609030804020204" pitchFamily="49" charset="0"/>
              </a:rPr>
              <a:t>maxWithColor</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obj1</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obj2</a:t>
            </a:r>
            <a:r>
              <a:rPr lang="en-US" sz="1200" b="0" noProof="1">
                <a:solidFill>
                  <a:srgbClr val="3B3B3B"/>
                </a:solidFill>
                <a:effectLst/>
                <a:latin typeface="Menlo" panose="020B0609030804020204" pitchFamily="49" charset="0"/>
              </a:rPr>
              <a:t>) {</a:t>
            </a:r>
          </a:p>
          <a:p>
            <a:pPr>
              <a:lnSpc>
                <a:spcPts val="1350"/>
              </a:lnSpc>
              <a:buNone/>
            </a:pPr>
            <a:r>
              <a:rPr lang="en-US" sz="1200" b="0" noProof="1">
                <a:solidFill>
                  <a:srgbClr val="AF00DB"/>
                </a:solidFill>
                <a:effectLst/>
                <a:latin typeface="Menlo" panose="020B0609030804020204" pitchFamily="49" charset="0"/>
              </a:rPr>
              <a:t>    if</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obj2</a:t>
            </a:r>
            <a:r>
              <a:rPr lang="en-US" sz="1200" b="0" noProof="1">
                <a:solidFill>
                  <a:srgbClr val="000000"/>
                </a:solidFill>
                <a:effectLst/>
                <a:latin typeface="Menlo" panose="020B0609030804020204" pitchFamily="49" charset="0"/>
              </a:rPr>
              <a:t>.</a:t>
            </a:r>
            <a:r>
              <a:rPr lang="en-US" sz="1200" b="0" noProof="1">
                <a:solidFill>
                  <a:srgbClr val="001080"/>
                </a:solidFill>
                <a:effectLst/>
                <a:latin typeface="Menlo" panose="020B0609030804020204" pitchFamily="49" charset="0"/>
              </a:rPr>
              <a:t>a</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&gt;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obj1</a:t>
            </a:r>
            <a:r>
              <a:rPr lang="en-US" sz="1200" b="0" noProof="1">
                <a:solidFill>
                  <a:srgbClr val="000000"/>
                </a:solidFill>
                <a:effectLst/>
                <a:latin typeface="Menlo" panose="020B0609030804020204" pitchFamily="49" charset="0"/>
              </a:rPr>
              <a:t>.</a:t>
            </a:r>
            <a:r>
              <a:rPr lang="en-US" sz="1200" b="0" noProof="1">
                <a:solidFill>
                  <a:srgbClr val="001080"/>
                </a:solidFill>
                <a:effectLst/>
                <a:latin typeface="Menlo" panose="020B0609030804020204" pitchFamily="49" charset="0"/>
              </a:rPr>
              <a:t>a</a:t>
            </a:r>
            <a:r>
              <a:rPr lang="en-US" sz="1200" b="0" noProof="1">
                <a:solidFill>
                  <a:srgbClr val="3B3B3B"/>
                </a:solidFill>
                <a:effectLst/>
                <a:latin typeface="Menlo" panose="020B0609030804020204" pitchFamily="49" charset="0"/>
              </a:rPr>
              <a:t>) </a:t>
            </a:r>
            <a:r>
              <a:rPr lang="en-US" sz="1200" b="0" noProof="1">
                <a:solidFill>
                  <a:srgbClr val="AF00DB"/>
                </a:solidFill>
                <a:effectLst/>
                <a:latin typeface="Menlo" panose="020B0609030804020204" pitchFamily="49" charset="0"/>
              </a:rPr>
              <a:t>return</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obj2</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AF00DB"/>
                </a:solidFill>
                <a:effectLst/>
                <a:latin typeface="Menlo" panose="020B0609030804020204" pitchFamily="49" charset="0"/>
              </a:rPr>
              <a:t>    return</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obj1</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3B3B3B"/>
                </a:solidFill>
                <a:effectLst/>
                <a:latin typeface="Menlo" panose="020B0609030804020204" pitchFamily="49" charset="0"/>
              </a:rPr>
              <a:t>}</a:t>
            </a:r>
          </a:p>
          <a:p>
            <a:pPr>
              <a:lnSpc>
                <a:spcPts val="1350"/>
              </a:lnSpc>
              <a:buNone/>
            </a:pPr>
            <a:br>
              <a:rPr lang="en-US" sz="1200" b="0" noProof="1">
                <a:solidFill>
                  <a:srgbClr val="3B3B3B"/>
                </a:solidFill>
                <a:effectLst/>
                <a:latin typeface="Menlo" panose="020B0609030804020204" pitchFamily="49" charset="0"/>
              </a:rPr>
            </a:b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 </a:t>
            </a:r>
            <a:r>
              <a:rPr lang="en-US" sz="1200" b="0" noProof="1">
                <a:solidFill>
                  <a:srgbClr val="795E26"/>
                </a:solidFill>
                <a:effectLst/>
                <a:latin typeface="Menlo" panose="020B0609030804020204" pitchFamily="49" charset="0"/>
              </a:rPr>
              <a:t>sdScene</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p</a:t>
            </a:r>
            <a:r>
              <a:rPr lang="en-US" sz="1200" b="0" noProof="1">
                <a:solidFill>
                  <a:srgbClr val="3B3B3B"/>
                </a:solidFill>
                <a:effectLst/>
                <a:latin typeface="Menlo" panose="020B0609030804020204" pitchFamily="49" charset="0"/>
              </a:rPr>
              <a:t>) {</a:t>
            </a:r>
          </a:p>
          <a:p>
            <a:pPr>
              <a:lnSpc>
                <a:spcPts val="1350"/>
              </a:lnSpc>
              <a:buNone/>
            </a:pPr>
            <a:r>
              <a:rPr lang="en-US" sz="1200" b="0" noProof="1">
                <a:solidFill>
                  <a:srgbClr val="001080"/>
                </a:solidFill>
                <a:effectLst/>
                <a:latin typeface="Menlo" panose="020B0609030804020204" pitchFamily="49" charset="0"/>
              </a:rPr>
              <a:t>    vec4</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sphere</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0.1</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0.9</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0.3</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sdSphere</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p</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0</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098658"/>
                </a:solidFill>
                <a:effectLst/>
                <a:latin typeface="Menlo" panose="020B0609030804020204" pitchFamily="49" charset="0"/>
              </a:rPr>
              <a:t>2</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2.0</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001080"/>
                </a:solidFill>
                <a:effectLst/>
                <a:latin typeface="Menlo" panose="020B0609030804020204" pitchFamily="49" charset="0"/>
              </a:rPr>
              <a:t>    vec4</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octahedron</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0.1</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0.3</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0.9</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sdOctahedron</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p</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0</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098658"/>
                </a:solidFill>
                <a:effectLst/>
                <a:latin typeface="Menlo" panose="020B0609030804020204" pitchFamily="49" charset="0"/>
              </a:rPr>
              <a:t>2</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2.5</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001080"/>
                </a:solidFill>
                <a:effectLst/>
                <a:latin typeface="Menlo" panose="020B0609030804020204" pitchFamily="49" charset="0"/>
              </a:rPr>
              <a:t>    vec4</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co</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795E26"/>
                </a:solidFill>
                <a:effectLst/>
                <a:latin typeface="Menlo" panose="020B0609030804020204" pitchFamily="49" charset="0"/>
              </a:rPr>
              <a:t>maxWithColor</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sphere</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octahedron</a:t>
            </a:r>
            <a:r>
              <a:rPr lang="en-US" sz="1200" b="0" noProof="1">
                <a:solidFill>
                  <a:srgbClr val="000000"/>
                </a:solidFill>
                <a:effectLst/>
                <a:latin typeface="Menlo" panose="020B0609030804020204" pitchFamily="49" charset="0"/>
              </a:rPr>
              <a:t>*</a:t>
            </a: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1</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1</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1</a:t>
            </a:r>
            <a:r>
              <a:rPr lang="en-US" sz="1200" b="0" noProof="1">
                <a:solidFill>
                  <a:srgbClr val="3B3B3B"/>
                </a:solidFill>
                <a:effectLst/>
                <a:latin typeface="Menlo" panose="020B0609030804020204" pitchFamily="49" charset="0"/>
              </a:rPr>
              <a:t>,</a:t>
            </a:r>
            <a:r>
              <a:rPr lang="en-US" sz="1200" b="0" noProof="1">
                <a:solidFill>
                  <a:srgbClr val="000000"/>
                </a:solidFill>
                <a:effectLst/>
                <a:latin typeface="Menlo" panose="020B0609030804020204" pitchFamily="49" charset="0"/>
              </a:rPr>
              <a:t>-</a:t>
            </a:r>
            <a:r>
              <a:rPr lang="en-US" sz="1200" b="0" noProof="1">
                <a:solidFill>
                  <a:srgbClr val="098658"/>
                </a:solidFill>
                <a:effectLst/>
                <a:latin typeface="Menlo" panose="020B0609030804020204" pitchFamily="49" charset="0"/>
              </a:rPr>
              <a:t>1</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AF00DB"/>
                </a:solidFill>
                <a:effectLst/>
                <a:latin typeface="Menlo" panose="020B0609030804020204" pitchFamily="49" charset="0"/>
              </a:rPr>
              <a:t>    return</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co</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000000"/>
                </a:solidFill>
                <a:effectLst/>
                <a:latin typeface="Menlo" panose="020B0609030804020204" pitchFamily="49" charset="0"/>
              </a:rPr>
              <a:t>...</a:t>
            </a:r>
            <a:endParaRPr lang="en-US" sz="1200" b="0" noProof="1">
              <a:solidFill>
                <a:srgbClr val="3B3B3B"/>
              </a:solidFill>
              <a:effectLst/>
              <a:latin typeface="Menlo" panose="020B0609030804020204" pitchFamily="49" charset="0"/>
            </a:endParaRPr>
          </a:p>
        </p:txBody>
      </p:sp>
    </p:spTree>
    <p:extLst>
      <p:ext uri="{BB962C8B-B14F-4D97-AF65-F5344CB8AC3E}">
        <p14:creationId xmlns:p14="http://schemas.microsoft.com/office/powerpoint/2010/main" val="113555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2097E-6E3E-5C80-0FA6-91059143A560}"/>
              </a:ext>
            </a:extLst>
          </p:cNvPr>
          <p:cNvSpPr>
            <a:spLocks noGrp="1"/>
          </p:cNvSpPr>
          <p:nvPr>
            <p:ph type="title"/>
          </p:nvPr>
        </p:nvSpPr>
        <p:spPr/>
        <p:txBody>
          <a:bodyPr/>
          <a:lstStyle/>
          <a:p>
            <a:r>
              <a:rPr lang="en-US" dirty="0"/>
              <a:t>Smooth-Minimum </a:t>
            </a:r>
            <a:r>
              <a:rPr lang="en-US" dirty="0" err="1"/>
              <a:t>em</a:t>
            </a:r>
            <a:r>
              <a:rPr lang="en-US" dirty="0"/>
              <a:t> Ray Marching</a:t>
            </a:r>
          </a:p>
        </p:txBody>
      </p:sp>
      <p:sp>
        <p:nvSpPr>
          <p:cNvPr id="3" name="Text Placeholder 2">
            <a:extLst>
              <a:ext uri="{FF2B5EF4-FFF2-40B4-BE49-F238E27FC236}">
                <a16:creationId xmlns:a16="http://schemas.microsoft.com/office/drawing/2014/main" id="{A95DA7A0-F4D4-E2FF-7220-3D4832A1A6CF}"/>
              </a:ext>
            </a:extLst>
          </p:cNvPr>
          <p:cNvSpPr>
            <a:spLocks noGrp="1"/>
          </p:cNvSpPr>
          <p:nvPr>
            <p:ph type="body" idx="1"/>
          </p:nvPr>
        </p:nvSpPr>
        <p:spPr>
          <a:xfrm>
            <a:off x="238125" y="838985"/>
            <a:ext cx="8677275" cy="4496159"/>
          </a:xfrm>
        </p:spPr>
        <p:txBody>
          <a:bodyPr/>
          <a:lstStyle/>
          <a:p>
            <a:pPr marL="141288" indent="0"/>
            <a:r>
              <a:rPr lang="pt-BR" noProof="0" dirty="0"/>
              <a:t>O operador </a:t>
            </a:r>
            <a:r>
              <a:rPr lang="pt-BR" noProof="0" dirty="0" err="1"/>
              <a:t>Smooth-Minimum</a:t>
            </a:r>
            <a:r>
              <a:rPr lang="pt-BR" noProof="0" dirty="0"/>
              <a:t> ou </a:t>
            </a:r>
            <a:r>
              <a:rPr lang="pt-BR" noProof="0" dirty="0" err="1"/>
              <a:t>Smooth</a:t>
            </a:r>
            <a:r>
              <a:rPr lang="pt-BR" noProof="0" dirty="0"/>
              <a:t>-Union é uma versão suave da função min() que combina duas formas misturando-as e fundindo-as, se estiverem próximas o suficiente.</a:t>
            </a:r>
          </a:p>
        </p:txBody>
      </p:sp>
      <p:sp>
        <p:nvSpPr>
          <p:cNvPr id="4" name="Slide Number Placeholder 3">
            <a:extLst>
              <a:ext uri="{FF2B5EF4-FFF2-40B4-BE49-F238E27FC236}">
                <a16:creationId xmlns:a16="http://schemas.microsoft.com/office/drawing/2014/main" id="{40AA21E9-BFF2-E277-6DFD-E34A1894AE3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11</a:t>
            </a:fld>
            <a:endParaRPr lang="pt-BR"/>
          </a:p>
        </p:txBody>
      </p:sp>
      <p:pic>
        <p:nvPicPr>
          <p:cNvPr id="5" name="Picture 4">
            <a:extLst>
              <a:ext uri="{FF2B5EF4-FFF2-40B4-BE49-F238E27FC236}">
                <a16:creationId xmlns:a16="http://schemas.microsoft.com/office/drawing/2014/main" id="{B635A727-25C9-F7AB-AC19-B0463E342B0B}"/>
              </a:ext>
            </a:extLst>
          </p:cNvPr>
          <p:cNvPicPr>
            <a:picLocks noChangeAspect="1"/>
          </p:cNvPicPr>
          <p:nvPr/>
        </p:nvPicPr>
        <p:blipFill>
          <a:blip r:embed="rId2"/>
          <a:stretch>
            <a:fillRect/>
          </a:stretch>
        </p:blipFill>
        <p:spPr>
          <a:xfrm>
            <a:off x="546425" y="2124076"/>
            <a:ext cx="8051150" cy="3111714"/>
          </a:xfrm>
          <a:prstGeom prst="rect">
            <a:avLst/>
          </a:prstGeom>
        </p:spPr>
      </p:pic>
      <p:sp>
        <p:nvSpPr>
          <p:cNvPr id="7" name="TextBox 6">
            <a:extLst>
              <a:ext uri="{FF2B5EF4-FFF2-40B4-BE49-F238E27FC236}">
                <a16:creationId xmlns:a16="http://schemas.microsoft.com/office/drawing/2014/main" id="{DC8F5BF6-7382-4D8B-D18A-FCB830AE2EB3}"/>
              </a:ext>
            </a:extLst>
          </p:cNvPr>
          <p:cNvSpPr txBox="1"/>
          <p:nvPr/>
        </p:nvSpPr>
        <p:spPr>
          <a:xfrm>
            <a:off x="590550" y="5390585"/>
            <a:ext cx="4591050" cy="307777"/>
          </a:xfrm>
          <a:prstGeom prst="rect">
            <a:avLst/>
          </a:prstGeom>
          <a:noFill/>
        </p:spPr>
        <p:txBody>
          <a:bodyPr wrap="square">
            <a:spAutoFit/>
          </a:bodyPr>
          <a:lstStyle/>
          <a:p>
            <a:r>
              <a:rPr lang="en-US" dirty="0"/>
              <a:t>Fonte: </a:t>
            </a:r>
            <a:r>
              <a:rPr lang="en-US" dirty="0">
                <a:hlinkClick r:id="rId3"/>
              </a:rPr>
              <a:t>https://iquilezles.org/articles/smin/</a:t>
            </a:r>
            <a:r>
              <a:rPr lang="en-US" dirty="0"/>
              <a:t> </a:t>
            </a:r>
          </a:p>
        </p:txBody>
      </p:sp>
    </p:spTree>
    <p:extLst>
      <p:ext uri="{BB962C8B-B14F-4D97-AF65-F5344CB8AC3E}">
        <p14:creationId xmlns:p14="http://schemas.microsoft.com/office/powerpoint/2010/main" val="1983891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BFC64-C1DC-A4A1-8972-6100B8758F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B94819-680C-B378-830B-DE9C2BD86FEC}"/>
              </a:ext>
            </a:extLst>
          </p:cNvPr>
          <p:cNvSpPr>
            <a:spLocks noGrp="1"/>
          </p:cNvSpPr>
          <p:nvPr>
            <p:ph type="title"/>
          </p:nvPr>
        </p:nvSpPr>
        <p:spPr>
          <a:xfrm>
            <a:off x="74745" y="121887"/>
            <a:ext cx="8428232" cy="515938"/>
          </a:xfrm>
        </p:spPr>
        <p:txBody>
          <a:bodyPr/>
          <a:lstStyle/>
          <a:p>
            <a:r>
              <a:rPr lang="pt-BR" dirty="0"/>
              <a:t>Aplicando a fórmula</a:t>
            </a:r>
          </a:p>
        </p:txBody>
      </p:sp>
      <p:sp>
        <p:nvSpPr>
          <p:cNvPr id="3" name="Text Placeholder 2">
            <a:extLst>
              <a:ext uri="{FF2B5EF4-FFF2-40B4-BE49-F238E27FC236}">
                <a16:creationId xmlns:a16="http://schemas.microsoft.com/office/drawing/2014/main" id="{71D5BD73-6E73-63D7-65A1-F02CD776C5A9}"/>
              </a:ext>
            </a:extLst>
          </p:cNvPr>
          <p:cNvSpPr>
            <a:spLocks noGrp="1"/>
          </p:cNvSpPr>
          <p:nvPr>
            <p:ph type="body" idx="1"/>
          </p:nvPr>
        </p:nvSpPr>
        <p:spPr>
          <a:xfrm>
            <a:off x="174103" y="676778"/>
            <a:ext cx="8428232" cy="642868"/>
          </a:xfrm>
        </p:spPr>
        <p:txBody>
          <a:bodyPr/>
          <a:lstStyle/>
          <a:p>
            <a:r>
              <a:rPr lang="pt-BR" dirty="0"/>
              <a:t>Exemplo</a:t>
            </a:r>
          </a:p>
        </p:txBody>
      </p:sp>
      <p:sp>
        <p:nvSpPr>
          <p:cNvPr id="4" name="Slide Number Placeholder 3">
            <a:extLst>
              <a:ext uri="{FF2B5EF4-FFF2-40B4-BE49-F238E27FC236}">
                <a16:creationId xmlns:a16="http://schemas.microsoft.com/office/drawing/2014/main" id="{4AA2978D-95F5-8F60-E4FA-9680F0D55A3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12</a:t>
            </a:fld>
            <a:endParaRPr lang="pt-BR"/>
          </a:p>
        </p:txBody>
      </p:sp>
      <p:pic>
        <p:nvPicPr>
          <p:cNvPr id="6" name="Picture 5">
            <a:extLst>
              <a:ext uri="{FF2B5EF4-FFF2-40B4-BE49-F238E27FC236}">
                <a16:creationId xmlns:a16="http://schemas.microsoft.com/office/drawing/2014/main" id="{65CD5951-4443-8CA5-36E9-452CF4E14E1B}"/>
              </a:ext>
            </a:extLst>
          </p:cNvPr>
          <p:cNvPicPr>
            <a:picLocks noChangeAspect="1"/>
          </p:cNvPicPr>
          <p:nvPr/>
        </p:nvPicPr>
        <p:blipFill>
          <a:blip r:embed="rId3"/>
          <a:stretch>
            <a:fillRect/>
          </a:stretch>
        </p:blipFill>
        <p:spPr>
          <a:xfrm>
            <a:off x="2846243" y="3713499"/>
            <a:ext cx="3451514" cy="1921178"/>
          </a:xfrm>
          <a:prstGeom prst="rect">
            <a:avLst/>
          </a:prstGeom>
        </p:spPr>
      </p:pic>
      <p:sp>
        <p:nvSpPr>
          <p:cNvPr id="7" name="TextBox 6">
            <a:extLst>
              <a:ext uri="{FF2B5EF4-FFF2-40B4-BE49-F238E27FC236}">
                <a16:creationId xmlns:a16="http://schemas.microsoft.com/office/drawing/2014/main" id="{788C7C1F-445C-5F01-9259-1F4292A7133D}"/>
              </a:ext>
            </a:extLst>
          </p:cNvPr>
          <p:cNvSpPr txBox="1"/>
          <p:nvPr/>
        </p:nvSpPr>
        <p:spPr>
          <a:xfrm>
            <a:off x="387074" y="1210802"/>
            <a:ext cx="7803573" cy="2397749"/>
          </a:xfrm>
          <a:prstGeom prst="rect">
            <a:avLst/>
          </a:prstGeom>
          <a:noFill/>
          <a:ln>
            <a:solidFill>
              <a:schemeClr val="tx1"/>
            </a:solidFill>
            <a:prstDash val="dash"/>
          </a:ln>
        </p:spPr>
        <p:txBody>
          <a:bodyPr wrap="square" tIns="108000" bIns="72000">
            <a:spAutoFit/>
          </a:bodyPr>
          <a:lstStyle/>
          <a:p>
            <a:pPr>
              <a:buNone/>
            </a:pPr>
            <a:r>
              <a:rPr lang="en-US" sz="1600" b="0" noProof="1">
                <a:solidFill>
                  <a:srgbClr val="0000FF"/>
                </a:solidFill>
                <a:effectLst/>
                <a:latin typeface="Menlo" panose="020B0609030804020204" pitchFamily="49" charset="0"/>
              </a:rPr>
              <a:t>float</a:t>
            </a:r>
            <a:r>
              <a:rPr lang="en-US" sz="1600" b="0" noProof="1">
                <a:solidFill>
                  <a:srgbClr val="3B3B3B"/>
                </a:solidFill>
                <a:effectLst/>
                <a:latin typeface="Menlo" panose="020B0609030804020204" pitchFamily="49" charset="0"/>
              </a:rPr>
              <a:t> </a:t>
            </a:r>
            <a:r>
              <a:rPr lang="en-US" sz="1600" b="0" noProof="1">
                <a:solidFill>
                  <a:srgbClr val="795E26"/>
                </a:solidFill>
                <a:effectLst/>
                <a:latin typeface="Menlo" panose="020B0609030804020204" pitchFamily="49" charset="0"/>
              </a:rPr>
              <a:t>smin</a:t>
            </a:r>
            <a:r>
              <a:rPr lang="en-US" sz="1600" b="0" noProof="1">
                <a:solidFill>
                  <a:srgbClr val="3B3B3B"/>
                </a:solidFill>
                <a:effectLst/>
                <a:latin typeface="Menlo" panose="020B0609030804020204" pitchFamily="49" charset="0"/>
              </a:rPr>
              <a:t>(</a:t>
            </a:r>
            <a:r>
              <a:rPr lang="en-US" sz="1600" b="0" noProof="1">
                <a:solidFill>
                  <a:srgbClr val="0000FF"/>
                </a:solidFill>
                <a:effectLst/>
                <a:latin typeface="Menlo" panose="020B0609030804020204" pitchFamily="49" charset="0"/>
              </a:rPr>
              <a:t>float</a:t>
            </a:r>
            <a:r>
              <a:rPr lang="en-US" sz="1600" b="0" noProof="1">
                <a:solidFill>
                  <a:srgbClr val="3B3B3B"/>
                </a:solidFill>
                <a:effectLst/>
                <a:latin typeface="Menlo" panose="020B0609030804020204" pitchFamily="49" charset="0"/>
              </a:rPr>
              <a:t> </a:t>
            </a:r>
            <a:r>
              <a:rPr lang="en-US" sz="1600" b="0" noProof="1">
                <a:solidFill>
                  <a:srgbClr val="001080"/>
                </a:solidFill>
                <a:effectLst/>
                <a:latin typeface="Menlo" panose="020B0609030804020204" pitchFamily="49" charset="0"/>
              </a:rPr>
              <a:t>a</a:t>
            </a:r>
            <a:r>
              <a:rPr lang="en-US" sz="1600" b="0" noProof="1">
                <a:solidFill>
                  <a:srgbClr val="3B3B3B"/>
                </a:solidFill>
                <a:effectLst/>
                <a:latin typeface="Menlo" panose="020B0609030804020204" pitchFamily="49" charset="0"/>
              </a:rPr>
              <a:t>, </a:t>
            </a:r>
            <a:r>
              <a:rPr lang="en-US" sz="1600" b="0" noProof="1">
                <a:solidFill>
                  <a:srgbClr val="0000FF"/>
                </a:solidFill>
                <a:effectLst/>
                <a:latin typeface="Menlo" panose="020B0609030804020204" pitchFamily="49" charset="0"/>
              </a:rPr>
              <a:t>float</a:t>
            </a:r>
            <a:r>
              <a:rPr lang="en-US" sz="1600" b="0" noProof="1">
                <a:solidFill>
                  <a:srgbClr val="3B3B3B"/>
                </a:solidFill>
                <a:effectLst/>
                <a:latin typeface="Menlo" panose="020B0609030804020204" pitchFamily="49" charset="0"/>
              </a:rPr>
              <a:t> </a:t>
            </a:r>
            <a:r>
              <a:rPr lang="en-US" sz="1600" b="0" noProof="1">
                <a:solidFill>
                  <a:srgbClr val="001080"/>
                </a:solidFill>
                <a:effectLst/>
                <a:latin typeface="Menlo" panose="020B0609030804020204" pitchFamily="49" charset="0"/>
              </a:rPr>
              <a:t>b</a:t>
            </a:r>
            <a:r>
              <a:rPr lang="en-US" sz="1600" b="0" noProof="1">
                <a:solidFill>
                  <a:srgbClr val="3B3B3B"/>
                </a:solidFill>
                <a:effectLst/>
                <a:latin typeface="Menlo" panose="020B0609030804020204" pitchFamily="49" charset="0"/>
              </a:rPr>
              <a:t>, </a:t>
            </a:r>
            <a:r>
              <a:rPr lang="en-US" sz="1600" b="0" noProof="1">
                <a:solidFill>
                  <a:srgbClr val="0000FF"/>
                </a:solidFill>
                <a:effectLst/>
                <a:latin typeface="Menlo" panose="020B0609030804020204" pitchFamily="49" charset="0"/>
              </a:rPr>
              <a:t>float</a:t>
            </a:r>
            <a:r>
              <a:rPr lang="en-US" sz="1600" b="0" noProof="1">
                <a:solidFill>
                  <a:srgbClr val="3B3B3B"/>
                </a:solidFill>
                <a:effectLst/>
                <a:latin typeface="Menlo" panose="020B0609030804020204" pitchFamily="49" charset="0"/>
              </a:rPr>
              <a:t> </a:t>
            </a:r>
            <a:r>
              <a:rPr lang="en-US" sz="1600" b="0" noProof="1">
                <a:solidFill>
                  <a:srgbClr val="001080"/>
                </a:solidFill>
                <a:effectLst/>
                <a:latin typeface="Menlo" panose="020B0609030804020204" pitchFamily="49" charset="0"/>
              </a:rPr>
              <a:t>k</a:t>
            </a:r>
            <a:r>
              <a:rPr lang="en-US" sz="1600" b="0" noProof="1">
                <a:solidFill>
                  <a:srgbClr val="3B3B3B"/>
                </a:solidFill>
                <a:effectLst/>
                <a:latin typeface="Menlo" panose="020B0609030804020204" pitchFamily="49" charset="0"/>
              </a:rPr>
              <a:t>) {</a:t>
            </a:r>
          </a:p>
          <a:p>
            <a:pPr>
              <a:buNone/>
            </a:pPr>
            <a:r>
              <a:rPr lang="en-US" sz="1600" b="0" noProof="1">
                <a:solidFill>
                  <a:srgbClr val="0000FF"/>
                </a:solidFill>
                <a:effectLst/>
                <a:latin typeface="Menlo" panose="020B0609030804020204" pitchFamily="49" charset="0"/>
              </a:rPr>
              <a:t>    float</a:t>
            </a:r>
            <a:r>
              <a:rPr lang="en-US" sz="1600" b="0" noProof="1">
                <a:solidFill>
                  <a:srgbClr val="3B3B3B"/>
                </a:solidFill>
                <a:effectLst/>
                <a:latin typeface="Menlo" panose="020B0609030804020204" pitchFamily="49" charset="0"/>
              </a:rPr>
              <a:t> </a:t>
            </a:r>
            <a:r>
              <a:rPr lang="en-US" sz="1600" b="0" noProof="1">
                <a:solidFill>
                  <a:srgbClr val="001080"/>
                </a:solidFill>
                <a:effectLst/>
                <a:latin typeface="Menlo" panose="020B0609030804020204" pitchFamily="49" charset="0"/>
              </a:rPr>
              <a:t>h</a:t>
            </a:r>
            <a:r>
              <a:rPr lang="en-US" sz="1600" b="0" noProof="1">
                <a:solidFill>
                  <a:srgbClr val="3B3B3B"/>
                </a:solidFill>
                <a:effectLst/>
                <a:latin typeface="Menlo" panose="020B0609030804020204" pitchFamily="49" charset="0"/>
              </a:rPr>
              <a:t> </a:t>
            </a:r>
            <a:r>
              <a:rPr lang="en-US" sz="1600" b="0" noProof="1">
                <a:solidFill>
                  <a:srgbClr val="000000"/>
                </a:solidFill>
                <a:effectLst/>
                <a:latin typeface="Menlo" panose="020B0609030804020204" pitchFamily="49" charset="0"/>
              </a:rPr>
              <a:t>=</a:t>
            </a:r>
            <a:r>
              <a:rPr lang="en-US" sz="1600" b="0" noProof="1">
                <a:solidFill>
                  <a:srgbClr val="3B3B3B"/>
                </a:solidFill>
                <a:effectLst/>
                <a:latin typeface="Menlo" panose="020B0609030804020204" pitchFamily="49" charset="0"/>
              </a:rPr>
              <a:t> </a:t>
            </a:r>
            <a:r>
              <a:rPr lang="en-US" sz="1600" b="0" noProof="1">
                <a:solidFill>
                  <a:srgbClr val="001080"/>
                </a:solidFill>
                <a:effectLst/>
                <a:latin typeface="Menlo" panose="020B0609030804020204" pitchFamily="49" charset="0"/>
              </a:rPr>
              <a:t>clamp</a:t>
            </a:r>
            <a:r>
              <a:rPr lang="en-US" sz="1600" b="0" noProof="1">
                <a:solidFill>
                  <a:srgbClr val="3B3B3B"/>
                </a:solidFill>
                <a:effectLst/>
                <a:latin typeface="Menlo" panose="020B0609030804020204" pitchFamily="49" charset="0"/>
              </a:rPr>
              <a:t>(</a:t>
            </a:r>
            <a:r>
              <a:rPr lang="en-US" sz="1600" b="0" noProof="1">
                <a:solidFill>
                  <a:srgbClr val="098658"/>
                </a:solidFill>
                <a:effectLst/>
                <a:latin typeface="Menlo" panose="020B0609030804020204" pitchFamily="49" charset="0"/>
              </a:rPr>
              <a:t>0.5</a:t>
            </a:r>
            <a:r>
              <a:rPr lang="en-US" sz="1600" b="0" noProof="1">
                <a:solidFill>
                  <a:srgbClr val="3B3B3B"/>
                </a:solidFill>
                <a:effectLst/>
                <a:latin typeface="Menlo" panose="020B0609030804020204" pitchFamily="49" charset="0"/>
              </a:rPr>
              <a:t> </a:t>
            </a:r>
            <a:r>
              <a:rPr lang="en-US" sz="1600" b="0" noProof="1">
                <a:solidFill>
                  <a:srgbClr val="000000"/>
                </a:solidFill>
                <a:effectLst/>
                <a:latin typeface="Menlo" panose="020B0609030804020204" pitchFamily="49" charset="0"/>
              </a:rPr>
              <a:t>+</a:t>
            </a:r>
            <a:r>
              <a:rPr lang="en-US" sz="1600" b="0" noProof="1">
                <a:solidFill>
                  <a:srgbClr val="3B3B3B"/>
                </a:solidFill>
                <a:effectLst/>
                <a:latin typeface="Menlo" panose="020B0609030804020204" pitchFamily="49" charset="0"/>
              </a:rPr>
              <a:t> </a:t>
            </a:r>
            <a:r>
              <a:rPr lang="en-US" sz="1600" b="0" noProof="1">
                <a:solidFill>
                  <a:srgbClr val="098658"/>
                </a:solidFill>
                <a:effectLst/>
                <a:latin typeface="Menlo" panose="020B0609030804020204" pitchFamily="49" charset="0"/>
              </a:rPr>
              <a:t>0.5</a:t>
            </a:r>
            <a:r>
              <a:rPr lang="en-US" sz="1600" b="0" noProof="1">
                <a:solidFill>
                  <a:srgbClr val="3B3B3B"/>
                </a:solidFill>
                <a:effectLst/>
                <a:latin typeface="Menlo" panose="020B0609030804020204" pitchFamily="49" charset="0"/>
              </a:rPr>
              <a:t> </a:t>
            </a:r>
            <a:r>
              <a:rPr lang="en-US" sz="1600" b="0" noProof="1">
                <a:solidFill>
                  <a:srgbClr val="000000"/>
                </a:solidFill>
                <a:effectLst/>
                <a:latin typeface="Menlo" panose="020B0609030804020204" pitchFamily="49" charset="0"/>
              </a:rPr>
              <a:t>*</a:t>
            </a:r>
            <a:r>
              <a:rPr lang="en-US" sz="1600" b="0" noProof="1">
                <a:solidFill>
                  <a:srgbClr val="3B3B3B"/>
                </a:solidFill>
                <a:effectLst/>
                <a:latin typeface="Menlo" panose="020B0609030804020204" pitchFamily="49" charset="0"/>
              </a:rPr>
              <a:t> (</a:t>
            </a:r>
            <a:r>
              <a:rPr lang="en-US" sz="1600" b="0" noProof="1">
                <a:solidFill>
                  <a:srgbClr val="001080"/>
                </a:solidFill>
                <a:effectLst/>
                <a:latin typeface="Menlo" panose="020B0609030804020204" pitchFamily="49" charset="0"/>
              </a:rPr>
              <a:t>b</a:t>
            </a:r>
            <a:r>
              <a:rPr lang="en-US" sz="1600" b="0" noProof="1">
                <a:solidFill>
                  <a:srgbClr val="3B3B3B"/>
                </a:solidFill>
                <a:effectLst/>
                <a:latin typeface="Menlo" panose="020B0609030804020204" pitchFamily="49" charset="0"/>
              </a:rPr>
              <a:t> </a:t>
            </a:r>
            <a:r>
              <a:rPr lang="en-US" sz="1600" b="0" noProof="1">
                <a:solidFill>
                  <a:srgbClr val="000000"/>
                </a:solidFill>
                <a:effectLst/>
                <a:latin typeface="Menlo" panose="020B0609030804020204" pitchFamily="49" charset="0"/>
              </a:rPr>
              <a:t>-</a:t>
            </a:r>
            <a:r>
              <a:rPr lang="en-US" sz="1600" b="0" noProof="1">
                <a:solidFill>
                  <a:srgbClr val="3B3B3B"/>
                </a:solidFill>
                <a:effectLst/>
                <a:latin typeface="Menlo" panose="020B0609030804020204" pitchFamily="49" charset="0"/>
              </a:rPr>
              <a:t> </a:t>
            </a:r>
            <a:r>
              <a:rPr lang="en-US" sz="1600" b="0" noProof="1">
                <a:solidFill>
                  <a:srgbClr val="001080"/>
                </a:solidFill>
                <a:effectLst/>
                <a:latin typeface="Menlo" panose="020B0609030804020204" pitchFamily="49" charset="0"/>
              </a:rPr>
              <a:t>a</a:t>
            </a:r>
            <a:r>
              <a:rPr lang="en-US" sz="1600" b="0" noProof="1">
                <a:solidFill>
                  <a:srgbClr val="3B3B3B"/>
                </a:solidFill>
                <a:effectLst/>
                <a:latin typeface="Menlo" panose="020B0609030804020204" pitchFamily="49" charset="0"/>
              </a:rPr>
              <a:t>) </a:t>
            </a:r>
            <a:r>
              <a:rPr lang="en-US" sz="1600" b="0" noProof="1">
                <a:solidFill>
                  <a:srgbClr val="000000"/>
                </a:solidFill>
                <a:effectLst/>
                <a:latin typeface="Menlo" panose="020B0609030804020204" pitchFamily="49" charset="0"/>
              </a:rPr>
              <a:t>/</a:t>
            </a:r>
            <a:r>
              <a:rPr lang="en-US" sz="1600" b="0" noProof="1">
                <a:solidFill>
                  <a:srgbClr val="3B3B3B"/>
                </a:solidFill>
                <a:effectLst/>
                <a:latin typeface="Menlo" panose="020B0609030804020204" pitchFamily="49" charset="0"/>
              </a:rPr>
              <a:t> </a:t>
            </a:r>
            <a:r>
              <a:rPr lang="en-US" sz="1600" b="0" noProof="1">
                <a:solidFill>
                  <a:srgbClr val="001080"/>
                </a:solidFill>
                <a:effectLst/>
                <a:latin typeface="Menlo" panose="020B0609030804020204" pitchFamily="49" charset="0"/>
              </a:rPr>
              <a:t>k</a:t>
            </a:r>
            <a:r>
              <a:rPr lang="en-US" sz="1600" b="0" noProof="1">
                <a:solidFill>
                  <a:srgbClr val="3B3B3B"/>
                </a:solidFill>
                <a:effectLst/>
                <a:latin typeface="Menlo" panose="020B0609030804020204" pitchFamily="49" charset="0"/>
              </a:rPr>
              <a:t>, </a:t>
            </a:r>
            <a:r>
              <a:rPr lang="en-US" sz="1600" b="0" noProof="1">
                <a:solidFill>
                  <a:srgbClr val="098658"/>
                </a:solidFill>
                <a:effectLst/>
                <a:latin typeface="Menlo" panose="020B0609030804020204" pitchFamily="49" charset="0"/>
              </a:rPr>
              <a:t>0.0</a:t>
            </a:r>
            <a:r>
              <a:rPr lang="en-US" sz="1600" b="0" noProof="1">
                <a:solidFill>
                  <a:srgbClr val="3B3B3B"/>
                </a:solidFill>
                <a:effectLst/>
                <a:latin typeface="Menlo" panose="020B0609030804020204" pitchFamily="49" charset="0"/>
              </a:rPr>
              <a:t>, </a:t>
            </a:r>
            <a:r>
              <a:rPr lang="en-US" sz="1600" b="0" noProof="1">
                <a:solidFill>
                  <a:srgbClr val="098658"/>
                </a:solidFill>
                <a:effectLst/>
                <a:latin typeface="Menlo" panose="020B0609030804020204" pitchFamily="49" charset="0"/>
              </a:rPr>
              <a:t>1.0</a:t>
            </a:r>
            <a:r>
              <a:rPr lang="en-US" sz="1600" b="0" noProof="1">
                <a:solidFill>
                  <a:srgbClr val="3B3B3B"/>
                </a:solidFill>
                <a:effectLst/>
                <a:latin typeface="Menlo" panose="020B0609030804020204" pitchFamily="49" charset="0"/>
              </a:rPr>
              <a:t>);</a:t>
            </a:r>
          </a:p>
          <a:p>
            <a:pPr>
              <a:buNone/>
            </a:pPr>
            <a:r>
              <a:rPr lang="en-US" sz="1600" b="0" noProof="1">
                <a:solidFill>
                  <a:srgbClr val="AF00DB"/>
                </a:solidFill>
                <a:effectLst/>
                <a:latin typeface="Menlo" panose="020B0609030804020204" pitchFamily="49" charset="0"/>
              </a:rPr>
              <a:t>    return</a:t>
            </a:r>
            <a:r>
              <a:rPr lang="en-US" sz="1600" b="0" noProof="1">
                <a:solidFill>
                  <a:srgbClr val="3B3B3B"/>
                </a:solidFill>
                <a:effectLst/>
                <a:latin typeface="Menlo" panose="020B0609030804020204" pitchFamily="49" charset="0"/>
              </a:rPr>
              <a:t> </a:t>
            </a:r>
            <a:r>
              <a:rPr lang="en-US" sz="1600" b="0" noProof="1">
                <a:solidFill>
                  <a:srgbClr val="001080"/>
                </a:solidFill>
                <a:effectLst/>
                <a:latin typeface="Menlo" panose="020B0609030804020204" pitchFamily="49" charset="0"/>
              </a:rPr>
              <a:t>mix</a:t>
            </a:r>
            <a:r>
              <a:rPr lang="en-US" sz="1600" b="0" noProof="1">
                <a:solidFill>
                  <a:srgbClr val="3B3B3B"/>
                </a:solidFill>
                <a:effectLst/>
                <a:latin typeface="Menlo" panose="020B0609030804020204" pitchFamily="49" charset="0"/>
              </a:rPr>
              <a:t>(</a:t>
            </a:r>
            <a:r>
              <a:rPr lang="en-US" sz="1600" b="0" noProof="1">
                <a:solidFill>
                  <a:srgbClr val="001080"/>
                </a:solidFill>
                <a:effectLst/>
                <a:latin typeface="Menlo" panose="020B0609030804020204" pitchFamily="49" charset="0"/>
              </a:rPr>
              <a:t>b</a:t>
            </a:r>
            <a:r>
              <a:rPr lang="en-US" sz="1600" b="0" noProof="1">
                <a:solidFill>
                  <a:srgbClr val="3B3B3B"/>
                </a:solidFill>
                <a:effectLst/>
                <a:latin typeface="Menlo" panose="020B0609030804020204" pitchFamily="49" charset="0"/>
              </a:rPr>
              <a:t>, </a:t>
            </a:r>
            <a:r>
              <a:rPr lang="en-US" sz="1600" b="0" noProof="1">
                <a:solidFill>
                  <a:srgbClr val="001080"/>
                </a:solidFill>
                <a:effectLst/>
                <a:latin typeface="Menlo" panose="020B0609030804020204" pitchFamily="49" charset="0"/>
              </a:rPr>
              <a:t>a</a:t>
            </a:r>
            <a:r>
              <a:rPr lang="en-US" sz="1600" b="0" noProof="1">
                <a:solidFill>
                  <a:srgbClr val="3B3B3B"/>
                </a:solidFill>
                <a:effectLst/>
                <a:latin typeface="Menlo" panose="020B0609030804020204" pitchFamily="49" charset="0"/>
              </a:rPr>
              <a:t>, </a:t>
            </a:r>
            <a:r>
              <a:rPr lang="en-US" sz="1600" b="0" noProof="1">
                <a:solidFill>
                  <a:srgbClr val="001080"/>
                </a:solidFill>
                <a:effectLst/>
                <a:latin typeface="Menlo" panose="020B0609030804020204" pitchFamily="49" charset="0"/>
              </a:rPr>
              <a:t>h</a:t>
            </a:r>
            <a:r>
              <a:rPr lang="en-US" sz="1600" b="0" noProof="1">
                <a:solidFill>
                  <a:srgbClr val="3B3B3B"/>
                </a:solidFill>
                <a:effectLst/>
                <a:latin typeface="Menlo" panose="020B0609030804020204" pitchFamily="49" charset="0"/>
              </a:rPr>
              <a:t>) </a:t>
            </a:r>
            <a:r>
              <a:rPr lang="en-US" sz="1600" b="0" noProof="1">
                <a:solidFill>
                  <a:srgbClr val="000000"/>
                </a:solidFill>
                <a:effectLst/>
                <a:latin typeface="Menlo" panose="020B0609030804020204" pitchFamily="49" charset="0"/>
              </a:rPr>
              <a:t>-</a:t>
            </a:r>
            <a:r>
              <a:rPr lang="en-US" sz="1600" b="0" noProof="1">
                <a:solidFill>
                  <a:srgbClr val="3B3B3B"/>
                </a:solidFill>
                <a:effectLst/>
                <a:latin typeface="Menlo" panose="020B0609030804020204" pitchFamily="49" charset="0"/>
              </a:rPr>
              <a:t> </a:t>
            </a:r>
            <a:r>
              <a:rPr lang="en-US" sz="1600" b="0" noProof="1">
                <a:solidFill>
                  <a:srgbClr val="001080"/>
                </a:solidFill>
                <a:effectLst/>
                <a:latin typeface="Menlo" panose="020B0609030804020204" pitchFamily="49" charset="0"/>
              </a:rPr>
              <a:t>k</a:t>
            </a:r>
            <a:r>
              <a:rPr lang="en-US" sz="1600" b="0" noProof="1">
                <a:solidFill>
                  <a:srgbClr val="3B3B3B"/>
                </a:solidFill>
                <a:effectLst/>
                <a:latin typeface="Menlo" panose="020B0609030804020204" pitchFamily="49" charset="0"/>
              </a:rPr>
              <a:t> </a:t>
            </a:r>
            <a:r>
              <a:rPr lang="en-US" sz="1600" b="0" noProof="1">
                <a:solidFill>
                  <a:srgbClr val="000000"/>
                </a:solidFill>
                <a:effectLst/>
                <a:latin typeface="Menlo" panose="020B0609030804020204" pitchFamily="49" charset="0"/>
              </a:rPr>
              <a:t>*</a:t>
            </a:r>
            <a:r>
              <a:rPr lang="en-US" sz="1600" b="0" noProof="1">
                <a:solidFill>
                  <a:srgbClr val="3B3B3B"/>
                </a:solidFill>
                <a:effectLst/>
                <a:latin typeface="Menlo" panose="020B0609030804020204" pitchFamily="49" charset="0"/>
              </a:rPr>
              <a:t> </a:t>
            </a:r>
            <a:r>
              <a:rPr lang="en-US" sz="1600" b="0" noProof="1">
                <a:solidFill>
                  <a:srgbClr val="001080"/>
                </a:solidFill>
                <a:effectLst/>
                <a:latin typeface="Menlo" panose="020B0609030804020204" pitchFamily="49" charset="0"/>
              </a:rPr>
              <a:t>h</a:t>
            </a:r>
            <a:r>
              <a:rPr lang="en-US" sz="1600" b="0" noProof="1">
                <a:solidFill>
                  <a:srgbClr val="3B3B3B"/>
                </a:solidFill>
                <a:effectLst/>
                <a:latin typeface="Menlo" panose="020B0609030804020204" pitchFamily="49" charset="0"/>
              </a:rPr>
              <a:t> </a:t>
            </a:r>
            <a:r>
              <a:rPr lang="en-US" sz="1600" b="0" noProof="1">
                <a:solidFill>
                  <a:srgbClr val="000000"/>
                </a:solidFill>
                <a:effectLst/>
                <a:latin typeface="Menlo" panose="020B0609030804020204" pitchFamily="49" charset="0"/>
              </a:rPr>
              <a:t>*</a:t>
            </a:r>
            <a:r>
              <a:rPr lang="en-US" sz="1600" b="0" noProof="1">
                <a:solidFill>
                  <a:srgbClr val="3B3B3B"/>
                </a:solidFill>
                <a:effectLst/>
                <a:latin typeface="Menlo" panose="020B0609030804020204" pitchFamily="49" charset="0"/>
              </a:rPr>
              <a:t> (</a:t>
            </a:r>
            <a:r>
              <a:rPr lang="en-US" sz="1600" b="0" noProof="1">
                <a:solidFill>
                  <a:srgbClr val="098658"/>
                </a:solidFill>
                <a:effectLst/>
                <a:latin typeface="Menlo" panose="020B0609030804020204" pitchFamily="49" charset="0"/>
              </a:rPr>
              <a:t>1.0</a:t>
            </a:r>
            <a:r>
              <a:rPr lang="en-US" sz="1600" b="0" noProof="1">
                <a:solidFill>
                  <a:srgbClr val="3B3B3B"/>
                </a:solidFill>
                <a:effectLst/>
                <a:latin typeface="Menlo" panose="020B0609030804020204" pitchFamily="49" charset="0"/>
              </a:rPr>
              <a:t> </a:t>
            </a:r>
            <a:r>
              <a:rPr lang="en-US" sz="1600" b="0" noProof="1">
                <a:solidFill>
                  <a:srgbClr val="000000"/>
                </a:solidFill>
                <a:effectLst/>
                <a:latin typeface="Menlo" panose="020B0609030804020204" pitchFamily="49" charset="0"/>
              </a:rPr>
              <a:t>-</a:t>
            </a:r>
            <a:r>
              <a:rPr lang="en-US" sz="1600" b="0" noProof="1">
                <a:solidFill>
                  <a:srgbClr val="3B3B3B"/>
                </a:solidFill>
                <a:effectLst/>
                <a:latin typeface="Menlo" panose="020B0609030804020204" pitchFamily="49" charset="0"/>
              </a:rPr>
              <a:t> </a:t>
            </a:r>
            <a:r>
              <a:rPr lang="en-US" sz="1600" b="0" noProof="1">
                <a:solidFill>
                  <a:srgbClr val="001080"/>
                </a:solidFill>
                <a:effectLst/>
                <a:latin typeface="Menlo" panose="020B0609030804020204" pitchFamily="49" charset="0"/>
              </a:rPr>
              <a:t>h</a:t>
            </a:r>
            <a:r>
              <a:rPr lang="en-US" sz="1600" b="0" noProof="1">
                <a:solidFill>
                  <a:srgbClr val="3B3B3B"/>
                </a:solidFill>
                <a:effectLst/>
                <a:latin typeface="Menlo" panose="020B0609030804020204" pitchFamily="49" charset="0"/>
              </a:rPr>
              <a:t>);</a:t>
            </a:r>
          </a:p>
          <a:p>
            <a:pPr>
              <a:buNone/>
            </a:pPr>
            <a:r>
              <a:rPr lang="en-US" sz="1600" b="0" noProof="1">
                <a:solidFill>
                  <a:srgbClr val="3B3B3B"/>
                </a:solidFill>
                <a:effectLst/>
                <a:latin typeface="Menlo" panose="020B0609030804020204" pitchFamily="49" charset="0"/>
              </a:rPr>
              <a:t>}</a:t>
            </a:r>
          </a:p>
          <a:p>
            <a:pPr>
              <a:buNone/>
            </a:pPr>
            <a:br>
              <a:rPr lang="en-US" sz="1600" b="0" noProof="1">
                <a:solidFill>
                  <a:srgbClr val="3B3B3B"/>
                </a:solidFill>
                <a:effectLst/>
                <a:latin typeface="Menlo" panose="020B0609030804020204" pitchFamily="49" charset="0"/>
              </a:rPr>
            </a:br>
            <a:r>
              <a:rPr lang="en-US" sz="1600" b="0" noProof="1">
                <a:solidFill>
                  <a:srgbClr val="001080"/>
                </a:solidFill>
                <a:effectLst/>
                <a:latin typeface="Menlo" panose="020B0609030804020204" pitchFamily="49" charset="0"/>
              </a:rPr>
              <a:t>vec4</a:t>
            </a:r>
            <a:r>
              <a:rPr lang="en-US" sz="1600" b="0" noProof="1">
                <a:solidFill>
                  <a:srgbClr val="3B3B3B"/>
                </a:solidFill>
                <a:effectLst/>
                <a:latin typeface="Menlo" panose="020B0609030804020204" pitchFamily="49" charset="0"/>
              </a:rPr>
              <a:t> </a:t>
            </a:r>
            <a:r>
              <a:rPr lang="en-US" sz="1600" b="0" noProof="1">
                <a:solidFill>
                  <a:srgbClr val="795E26"/>
                </a:solidFill>
                <a:effectLst/>
                <a:latin typeface="Menlo" panose="020B0609030804020204" pitchFamily="49" charset="0"/>
              </a:rPr>
              <a:t>minWithColor</a:t>
            </a:r>
            <a:r>
              <a:rPr lang="en-US" sz="1600" b="0" noProof="1">
                <a:solidFill>
                  <a:srgbClr val="3B3B3B"/>
                </a:solidFill>
                <a:effectLst/>
                <a:latin typeface="Menlo" panose="020B0609030804020204" pitchFamily="49" charset="0"/>
              </a:rPr>
              <a:t>(</a:t>
            </a:r>
            <a:r>
              <a:rPr lang="en-US" sz="1600" b="0" noProof="1">
                <a:solidFill>
                  <a:srgbClr val="001080"/>
                </a:solidFill>
                <a:effectLst/>
                <a:latin typeface="Menlo" panose="020B0609030804020204" pitchFamily="49" charset="0"/>
              </a:rPr>
              <a:t>vec4</a:t>
            </a:r>
            <a:r>
              <a:rPr lang="en-US" sz="1600" b="0" noProof="1">
                <a:solidFill>
                  <a:srgbClr val="3B3B3B"/>
                </a:solidFill>
                <a:effectLst/>
                <a:latin typeface="Menlo" panose="020B0609030804020204" pitchFamily="49" charset="0"/>
              </a:rPr>
              <a:t> </a:t>
            </a:r>
            <a:r>
              <a:rPr lang="en-US" sz="1600" b="0" noProof="1">
                <a:solidFill>
                  <a:srgbClr val="001080"/>
                </a:solidFill>
                <a:effectLst/>
                <a:latin typeface="Menlo" panose="020B0609030804020204" pitchFamily="49" charset="0"/>
              </a:rPr>
              <a:t>obj1</a:t>
            </a:r>
            <a:r>
              <a:rPr lang="en-US" sz="1600" b="0" noProof="1">
                <a:solidFill>
                  <a:srgbClr val="3B3B3B"/>
                </a:solidFill>
                <a:effectLst/>
                <a:latin typeface="Menlo" panose="020B0609030804020204" pitchFamily="49" charset="0"/>
              </a:rPr>
              <a:t>, </a:t>
            </a:r>
            <a:r>
              <a:rPr lang="en-US" sz="1600" b="0" noProof="1">
                <a:solidFill>
                  <a:srgbClr val="001080"/>
                </a:solidFill>
                <a:effectLst/>
                <a:latin typeface="Menlo" panose="020B0609030804020204" pitchFamily="49" charset="0"/>
              </a:rPr>
              <a:t>vec4</a:t>
            </a:r>
            <a:r>
              <a:rPr lang="en-US" sz="1600" b="0" noProof="1">
                <a:solidFill>
                  <a:srgbClr val="3B3B3B"/>
                </a:solidFill>
                <a:effectLst/>
                <a:latin typeface="Menlo" panose="020B0609030804020204" pitchFamily="49" charset="0"/>
              </a:rPr>
              <a:t> </a:t>
            </a:r>
            <a:r>
              <a:rPr lang="en-US" sz="1600" b="0" noProof="1">
                <a:solidFill>
                  <a:srgbClr val="001080"/>
                </a:solidFill>
                <a:effectLst/>
                <a:latin typeface="Menlo" panose="020B0609030804020204" pitchFamily="49" charset="0"/>
              </a:rPr>
              <a:t>obj2</a:t>
            </a:r>
            <a:r>
              <a:rPr lang="en-US" sz="1600" b="0" noProof="1">
                <a:solidFill>
                  <a:srgbClr val="3B3B3B"/>
                </a:solidFill>
                <a:effectLst/>
                <a:latin typeface="Menlo" panose="020B0609030804020204" pitchFamily="49" charset="0"/>
              </a:rPr>
              <a:t>) {</a:t>
            </a:r>
          </a:p>
          <a:p>
            <a:pPr>
              <a:buNone/>
            </a:pPr>
            <a:r>
              <a:rPr lang="en-US" sz="1600" b="0" noProof="1">
                <a:solidFill>
                  <a:srgbClr val="0000FF"/>
                </a:solidFill>
                <a:effectLst/>
                <a:latin typeface="Menlo" panose="020B0609030804020204" pitchFamily="49" charset="0"/>
              </a:rPr>
              <a:t>    float</a:t>
            </a:r>
            <a:r>
              <a:rPr lang="en-US" sz="1600" b="0" noProof="1">
                <a:solidFill>
                  <a:srgbClr val="3B3B3B"/>
                </a:solidFill>
                <a:effectLst/>
                <a:latin typeface="Menlo" panose="020B0609030804020204" pitchFamily="49" charset="0"/>
              </a:rPr>
              <a:t> </a:t>
            </a:r>
            <a:r>
              <a:rPr lang="en-US" sz="1600" b="0" noProof="1">
                <a:solidFill>
                  <a:srgbClr val="001080"/>
                </a:solidFill>
                <a:effectLst/>
                <a:latin typeface="Menlo" panose="020B0609030804020204" pitchFamily="49" charset="0"/>
              </a:rPr>
              <a:t>t</a:t>
            </a:r>
            <a:r>
              <a:rPr lang="en-US" sz="1600" b="0" noProof="1">
                <a:solidFill>
                  <a:srgbClr val="3B3B3B"/>
                </a:solidFill>
                <a:effectLst/>
                <a:latin typeface="Menlo" panose="020B0609030804020204" pitchFamily="49" charset="0"/>
              </a:rPr>
              <a:t> </a:t>
            </a:r>
            <a:r>
              <a:rPr lang="en-US" sz="1600" b="0" noProof="1">
                <a:solidFill>
                  <a:srgbClr val="000000"/>
                </a:solidFill>
                <a:effectLst/>
                <a:latin typeface="Menlo" panose="020B0609030804020204" pitchFamily="49" charset="0"/>
              </a:rPr>
              <a:t>=</a:t>
            </a:r>
            <a:r>
              <a:rPr lang="en-US" sz="1600" b="0" noProof="1">
                <a:solidFill>
                  <a:srgbClr val="3B3B3B"/>
                </a:solidFill>
                <a:effectLst/>
                <a:latin typeface="Menlo" panose="020B0609030804020204" pitchFamily="49" charset="0"/>
              </a:rPr>
              <a:t> </a:t>
            </a:r>
            <a:r>
              <a:rPr lang="en-US" sz="1600" b="0" noProof="1">
                <a:solidFill>
                  <a:srgbClr val="795E26"/>
                </a:solidFill>
                <a:effectLst/>
                <a:latin typeface="Menlo" panose="020B0609030804020204" pitchFamily="49" charset="0"/>
              </a:rPr>
              <a:t>smin</a:t>
            </a:r>
            <a:r>
              <a:rPr lang="en-US" sz="1600" b="0" noProof="1">
                <a:solidFill>
                  <a:srgbClr val="3B3B3B"/>
                </a:solidFill>
                <a:effectLst/>
                <a:latin typeface="Menlo" panose="020B0609030804020204" pitchFamily="49" charset="0"/>
              </a:rPr>
              <a:t>(</a:t>
            </a:r>
            <a:r>
              <a:rPr lang="en-US" sz="1600" b="0" noProof="1">
                <a:solidFill>
                  <a:srgbClr val="001080"/>
                </a:solidFill>
                <a:effectLst/>
                <a:latin typeface="Menlo" panose="020B0609030804020204" pitchFamily="49" charset="0"/>
              </a:rPr>
              <a:t>obj1</a:t>
            </a:r>
            <a:r>
              <a:rPr lang="en-US" sz="1600" b="0" noProof="1">
                <a:solidFill>
                  <a:srgbClr val="000000"/>
                </a:solidFill>
                <a:effectLst/>
                <a:latin typeface="Menlo" panose="020B0609030804020204" pitchFamily="49" charset="0"/>
              </a:rPr>
              <a:t>.</a:t>
            </a:r>
            <a:r>
              <a:rPr lang="en-US" sz="1600" b="0" noProof="1">
                <a:solidFill>
                  <a:srgbClr val="001080"/>
                </a:solidFill>
                <a:effectLst/>
                <a:latin typeface="Menlo" panose="020B0609030804020204" pitchFamily="49" charset="0"/>
              </a:rPr>
              <a:t>w</a:t>
            </a:r>
            <a:r>
              <a:rPr lang="en-US" sz="1600" b="0" noProof="1">
                <a:solidFill>
                  <a:srgbClr val="3B3B3B"/>
                </a:solidFill>
                <a:effectLst/>
                <a:latin typeface="Menlo" panose="020B0609030804020204" pitchFamily="49" charset="0"/>
              </a:rPr>
              <a:t>, </a:t>
            </a:r>
            <a:r>
              <a:rPr lang="en-US" sz="1600" b="0" noProof="1">
                <a:solidFill>
                  <a:srgbClr val="001080"/>
                </a:solidFill>
                <a:effectLst/>
                <a:latin typeface="Menlo" panose="020B0609030804020204" pitchFamily="49" charset="0"/>
              </a:rPr>
              <a:t>obj2</a:t>
            </a:r>
            <a:r>
              <a:rPr lang="en-US" sz="1600" b="0" noProof="1">
                <a:solidFill>
                  <a:srgbClr val="000000"/>
                </a:solidFill>
                <a:effectLst/>
                <a:latin typeface="Menlo" panose="020B0609030804020204" pitchFamily="49" charset="0"/>
              </a:rPr>
              <a:t>.</a:t>
            </a:r>
            <a:r>
              <a:rPr lang="en-US" sz="1600" b="0" noProof="1">
                <a:solidFill>
                  <a:srgbClr val="001080"/>
                </a:solidFill>
                <a:effectLst/>
                <a:latin typeface="Menlo" panose="020B0609030804020204" pitchFamily="49" charset="0"/>
              </a:rPr>
              <a:t>w</a:t>
            </a:r>
            <a:r>
              <a:rPr lang="en-US" sz="1600" b="0" noProof="1">
                <a:solidFill>
                  <a:srgbClr val="3B3B3B"/>
                </a:solidFill>
                <a:effectLst/>
                <a:latin typeface="Menlo" panose="020B0609030804020204" pitchFamily="49" charset="0"/>
              </a:rPr>
              <a:t>, </a:t>
            </a:r>
            <a:r>
              <a:rPr lang="en-US" sz="1600" b="0" noProof="1">
                <a:solidFill>
                  <a:srgbClr val="098658"/>
                </a:solidFill>
                <a:effectLst/>
                <a:latin typeface="Menlo" panose="020B0609030804020204" pitchFamily="49" charset="0"/>
              </a:rPr>
              <a:t>2.5</a:t>
            </a:r>
            <a:r>
              <a:rPr lang="en-US" sz="1600" b="0" noProof="1">
                <a:solidFill>
                  <a:srgbClr val="3B3B3B"/>
                </a:solidFill>
                <a:effectLst/>
                <a:latin typeface="Menlo" panose="020B0609030804020204" pitchFamily="49" charset="0"/>
              </a:rPr>
              <a:t>);</a:t>
            </a:r>
          </a:p>
          <a:p>
            <a:pPr>
              <a:buNone/>
            </a:pPr>
            <a:r>
              <a:rPr lang="en-US" sz="1600" b="0" noProof="1">
                <a:solidFill>
                  <a:srgbClr val="AF00DB"/>
                </a:solidFill>
                <a:effectLst/>
                <a:latin typeface="Menlo" panose="020B0609030804020204" pitchFamily="49" charset="0"/>
              </a:rPr>
              <a:t>    return</a:t>
            </a:r>
            <a:r>
              <a:rPr lang="en-US" sz="1600" b="0" noProof="1">
                <a:solidFill>
                  <a:srgbClr val="3B3B3B"/>
                </a:solidFill>
                <a:effectLst/>
                <a:latin typeface="Menlo" panose="020B0609030804020204" pitchFamily="49" charset="0"/>
              </a:rPr>
              <a:t> </a:t>
            </a:r>
            <a:r>
              <a:rPr lang="en-US" sz="1600" b="0" noProof="1">
                <a:solidFill>
                  <a:srgbClr val="001080"/>
                </a:solidFill>
                <a:effectLst/>
                <a:latin typeface="Menlo" panose="020B0609030804020204" pitchFamily="49" charset="0"/>
              </a:rPr>
              <a:t>vec4</a:t>
            </a:r>
            <a:r>
              <a:rPr lang="en-US" sz="1600" b="0" noProof="1">
                <a:solidFill>
                  <a:srgbClr val="3B3B3B"/>
                </a:solidFill>
                <a:effectLst/>
                <a:latin typeface="Menlo" panose="020B0609030804020204" pitchFamily="49" charset="0"/>
              </a:rPr>
              <a:t>(</a:t>
            </a:r>
            <a:r>
              <a:rPr lang="en-US" sz="1600" b="0" noProof="1">
                <a:solidFill>
                  <a:srgbClr val="098658"/>
                </a:solidFill>
                <a:effectLst/>
                <a:latin typeface="Menlo" panose="020B0609030804020204" pitchFamily="49" charset="0"/>
              </a:rPr>
              <a:t>0.8</a:t>
            </a:r>
            <a:r>
              <a:rPr lang="en-US" sz="1600" b="0" noProof="1">
                <a:solidFill>
                  <a:srgbClr val="3B3B3B"/>
                </a:solidFill>
                <a:effectLst/>
                <a:latin typeface="Menlo" panose="020B0609030804020204" pitchFamily="49" charset="0"/>
              </a:rPr>
              <a:t>, </a:t>
            </a:r>
            <a:r>
              <a:rPr lang="en-US" sz="1600" b="0" noProof="1">
                <a:solidFill>
                  <a:srgbClr val="098658"/>
                </a:solidFill>
                <a:effectLst/>
                <a:latin typeface="Menlo" panose="020B0609030804020204" pitchFamily="49" charset="0"/>
              </a:rPr>
              <a:t>0.8</a:t>
            </a:r>
            <a:r>
              <a:rPr lang="en-US" sz="1600" b="0" noProof="1">
                <a:solidFill>
                  <a:srgbClr val="3B3B3B"/>
                </a:solidFill>
                <a:effectLst/>
                <a:latin typeface="Menlo" panose="020B0609030804020204" pitchFamily="49" charset="0"/>
              </a:rPr>
              <a:t>, </a:t>
            </a:r>
            <a:r>
              <a:rPr lang="en-US" sz="1600" b="0" noProof="1">
                <a:solidFill>
                  <a:srgbClr val="098658"/>
                </a:solidFill>
                <a:effectLst/>
                <a:latin typeface="Menlo" panose="020B0609030804020204" pitchFamily="49" charset="0"/>
              </a:rPr>
              <a:t>0.8</a:t>
            </a:r>
            <a:r>
              <a:rPr lang="en-US" sz="1600" b="0" noProof="1">
                <a:solidFill>
                  <a:srgbClr val="3B3B3B"/>
                </a:solidFill>
                <a:effectLst/>
                <a:latin typeface="Menlo" panose="020B0609030804020204" pitchFamily="49" charset="0"/>
              </a:rPr>
              <a:t>, </a:t>
            </a:r>
            <a:r>
              <a:rPr lang="en-US" sz="1600" b="0" noProof="1">
                <a:solidFill>
                  <a:srgbClr val="001080"/>
                </a:solidFill>
                <a:effectLst/>
                <a:latin typeface="Menlo" panose="020B0609030804020204" pitchFamily="49" charset="0"/>
              </a:rPr>
              <a:t>t</a:t>
            </a:r>
            <a:r>
              <a:rPr lang="en-US" sz="1600" b="0" noProof="1">
                <a:solidFill>
                  <a:srgbClr val="3B3B3B"/>
                </a:solidFill>
                <a:effectLst/>
                <a:latin typeface="Menlo" panose="020B0609030804020204" pitchFamily="49" charset="0"/>
              </a:rPr>
              <a:t>);</a:t>
            </a:r>
          </a:p>
          <a:p>
            <a:pPr>
              <a:buNone/>
            </a:pPr>
            <a:r>
              <a:rPr lang="en-US" sz="1600" b="0" noProof="1">
                <a:solidFill>
                  <a:srgbClr val="3B3B3B"/>
                </a:solidFill>
                <a:effectLst/>
                <a:latin typeface="Menlo" panose="020B0609030804020204" pitchFamily="49" charset="0"/>
              </a:rPr>
              <a:t>}</a:t>
            </a:r>
          </a:p>
        </p:txBody>
      </p:sp>
    </p:spTree>
    <p:extLst>
      <p:ext uri="{BB962C8B-B14F-4D97-AF65-F5344CB8AC3E}">
        <p14:creationId xmlns:p14="http://schemas.microsoft.com/office/powerpoint/2010/main" val="918433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Sombras</a:t>
            </a:r>
            <a:endParaRPr/>
          </a:p>
        </p:txBody>
      </p:sp>
      <p:sp>
        <p:nvSpPr>
          <p:cNvPr id="42" name="Google Shape;42;p6"/>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13</a:t>
            </a:fld>
            <a:endParaRPr/>
          </a:p>
        </p:txBody>
      </p:sp>
      <p:pic>
        <p:nvPicPr>
          <p:cNvPr id="43" name="Google Shape;43;p6" descr="page10image51689920"/>
          <p:cNvPicPr preferRelativeResize="0"/>
          <p:nvPr/>
        </p:nvPicPr>
        <p:blipFill rotWithShape="1">
          <a:blip r:embed="rId3">
            <a:alphaModFix/>
          </a:blip>
          <a:srcRect t="13257" b="6166"/>
          <a:stretch/>
        </p:blipFill>
        <p:spPr>
          <a:xfrm>
            <a:off x="965200" y="840543"/>
            <a:ext cx="7213599" cy="4359297"/>
          </a:xfrm>
          <a:prstGeom prst="rect">
            <a:avLst/>
          </a:prstGeom>
          <a:noFill/>
          <a:ln>
            <a:noFill/>
          </a:ln>
        </p:spPr>
      </p:pic>
      <p:sp>
        <p:nvSpPr>
          <p:cNvPr id="44" name="Google Shape;44;p6"/>
          <p:cNvSpPr/>
          <p:nvPr/>
        </p:nvSpPr>
        <p:spPr>
          <a:xfrm>
            <a:off x="907230" y="5226062"/>
            <a:ext cx="386593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800" b="1" i="0" u="none" strike="noStrike" cap="none" dirty="0">
                <a:solidFill>
                  <a:schemeClr val="dk1"/>
                </a:solidFill>
                <a:latin typeface="Open Sans"/>
                <a:ea typeface="Open Sans"/>
                <a:cs typeface="Open Sans"/>
                <a:sym typeface="Open Sans"/>
              </a:rPr>
              <a:t>Créditos: Grand </a:t>
            </a:r>
            <a:r>
              <a:rPr lang="pt-BR" sz="1800" b="1" i="0" u="none" strike="noStrike" cap="none" dirty="0" err="1">
                <a:solidFill>
                  <a:schemeClr val="dk1"/>
                </a:solidFill>
                <a:latin typeface="Open Sans"/>
                <a:ea typeface="Open Sans"/>
                <a:cs typeface="Open Sans"/>
                <a:sym typeface="Open Sans"/>
              </a:rPr>
              <a:t>Theft</a:t>
            </a:r>
            <a:r>
              <a:rPr lang="pt-BR" sz="1800" b="1" i="0" u="none" strike="noStrike" cap="none" dirty="0">
                <a:solidFill>
                  <a:schemeClr val="dk1"/>
                </a:solidFill>
                <a:latin typeface="Open Sans"/>
                <a:ea typeface="Open Sans"/>
                <a:cs typeface="Open Sans"/>
                <a:sym typeface="Open Sans"/>
              </a:rPr>
              <a:t> Auto V </a:t>
            </a:r>
            <a:endParaRPr sz="1800" dirty="0">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pic>
        <p:nvPicPr>
          <p:cNvPr id="49" name="Google Shape;49;p7"/>
          <p:cNvPicPr preferRelativeResize="0"/>
          <p:nvPr/>
        </p:nvPicPr>
        <p:blipFill rotWithShape="1">
          <a:blip r:embed="rId3">
            <a:alphaModFix/>
          </a:blip>
          <a:srcRect b="3996"/>
          <a:stretch/>
        </p:blipFill>
        <p:spPr>
          <a:xfrm>
            <a:off x="517043" y="725653"/>
            <a:ext cx="7954265" cy="4904585"/>
          </a:xfrm>
          <a:prstGeom prst="rect">
            <a:avLst/>
          </a:prstGeom>
          <a:noFill/>
          <a:ln>
            <a:noFill/>
          </a:ln>
        </p:spPr>
      </p:pic>
      <p:sp>
        <p:nvSpPr>
          <p:cNvPr id="50" name="Google Shape;50;p7"/>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Revisão:</a:t>
            </a:r>
            <a:r>
              <a:rPr lang="pt-BR" sz="2400"/>
              <a:t> quanta luz é refletida de P através do P</a:t>
            </a:r>
            <a:r>
              <a:rPr lang="pt-BR" sz="2400" baseline="-25000"/>
              <a:t>0</a:t>
            </a:r>
            <a:endParaRPr baseline="-25000"/>
          </a:p>
        </p:txBody>
      </p:sp>
      <p:sp>
        <p:nvSpPr>
          <p:cNvPr id="51" name="Google Shape;51;p7"/>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14</a:t>
            </a:fld>
            <a:endParaRPr/>
          </a:p>
        </p:txBody>
      </p:sp>
      <p:pic>
        <p:nvPicPr>
          <p:cNvPr id="52" name="Google Shape;52;p7"/>
          <p:cNvPicPr preferRelativeResize="0"/>
          <p:nvPr/>
        </p:nvPicPr>
        <p:blipFill rotWithShape="1">
          <a:blip r:embed="rId4">
            <a:alphaModFix/>
          </a:blip>
          <a:srcRect/>
          <a:stretch/>
        </p:blipFill>
        <p:spPr>
          <a:xfrm>
            <a:off x="330840" y="917824"/>
            <a:ext cx="4212092" cy="111645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7" name="Google Shape;57;p8"/>
          <p:cNvPicPr preferRelativeResize="0"/>
          <p:nvPr/>
        </p:nvPicPr>
        <p:blipFill rotWithShape="1">
          <a:blip r:embed="rId3">
            <a:alphaModFix/>
          </a:blip>
          <a:srcRect/>
          <a:stretch/>
        </p:blipFill>
        <p:spPr>
          <a:xfrm>
            <a:off x="320564" y="261371"/>
            <a:ext cx="8140912" cy="5354986"/>
          </a:xfrm>
          <a:prstGeom prst="rect">
            <a:avLst/>
          </a:prstGeom>
          <a:noFill/>
          <a:ln>
            <a:noFill/>
          </a:ln>
        </p:spPr>
      </p:pic>
      <p:pic>
        <p:nvPicPr>
          <p:cNvPr id="58" name="Google Shape;58;p8"/>
          <p:cNvPicPr preferRelativeResize="0"/>
          <p:nvPr/>
        </p:nvPicPr>
        <p:blipFill rotWithShape="1">
          <a:blip r:embed="rId4">
            <a:alphaModFix/>
          </a:blip>
          <a:srcRect/>
          <a:stretch/>
        </p:blipFill>
        <p:spPr>
          <a:xfrm>
            <a:off x="191765" y="595655"/>
            <a:ext cx="4380235" cy="642660"/>
          </a:xfrm>
          <a:prstGeom prst="rect">
            <a:avLst/>
          </a:prstGeom>
          <a:noFill/>
          <a:ln>
            <a:noFill/>
          </a:ln>
        </p:spPr>
      </p:pic>
      <p:sp>
        <p:nvSpPr>
          <p:cNvPr id="59" name="Google Shape;59;p8"/>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Visibilidade</a:t>
            </a:r>
            <a:endParaRPr/>
          </a:p>
        </p:txBody>
      </p:sp>
      <p:sp>
        <p:nvSpPr>
          <p:cNvPr id="60" name="Google Shape;60;p8"/>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15</a:t>
            </a:fld>
            <a:endParaRPr/>
          </a:p>
        </p:txBody>
      </p:sp>
      <p:sp>
        <p:nvSpPr>
          <p:cNvPr id="61" name="Google Shape;61;p8"/>
          <p:cNvSpPr txBox="1">
            <a:spLocks noGrp="1"/>
          </p:cNvSpPr>
          <p:nvPr>
            <p:ph type="body" idx="1"/>
          </p:nvPr>
        </p:nvSpPr>
        <p:spPr>
          <a:xfrm>
            <a:off x="291157" y="1347141"/>
            <a:ext cx="4380235" cy="102243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600"/>
              <a:buFont typeface="Verdana"/>
              <a:buNone/>
            </a:pPr>
            <a:r>
              <a:rPr lang="pt-BR" sz="1600"/>
              <a:t>termo de visibilidade:</a:t>
            </a:r>
            <a:endParaRPr/>
          </a:p>
          <a:p>
            <a:pPr marL="0" lvl="0" indent="0" algn="l" rtl="0">
              <a:spcBef>
                <a:spcPts val="320"/>
              </a:spcBef>
              <a:spcAft>
                <a:spcPts val="0"/>
              </a:spcAft>
              <a:buClr>
                <a:schemeClr val="dk1"/>
              </a:buClr>
              <a:buSzPts val="1600"/>
              <a:buFont typeface="Verdana"/>
              <a:buNone/>
            </a:pPr>
            <a:r>
              <a:rPr lang="pt-BR" sz="1600"/>
              <a:t>		1, se p é visível de L</a:t>
            </a:r>
            <a:r>
              <a:rPr lang="pt-BR" sz="1600" baseline="-25000"/>
              <a:t>i</a:t>
            </a:r>
            <a:endParaRPr/>
          </a:p>
          <a:p>
            <a:pPr marL="0" lvl="0" indent="0" algn="l" rtl="0">
              <a:spcBef>
                <a:spcPts val="320"/>
              </a:spcBef>
              <a:spcAft>
                <a:spcPts val="0"/>
              </a:spcAft>
              <a:buClr>
                <a:schemeClr val="dk1"/>
              </a:buClr>
              <a:buSzPts val="1600"/>
              <a:buFont typeface="Verdana"/>
              <a:buNone/>
            </a:pPr>
            <a:r>
              <a:rPr lang="pt-BR" sz="1600"/>
              <a:t>		0, caso contrário</a:t>
            </a:r>
            <a:endParaRPr/>
          </a:p>
        </p:txBody>
      </p:sp>
      <p:pic>
        <p:nvPicPr>
          <p:cNvPr id="62" name="Google Shape;62;p8"/>
          <p:cNvPicPr preferRelativeResize="0"/>
          <p:nvPr/>
        </p:nvPicPr>
        <p:blipFill rotWithShape="1">
          <a:blip r:embed="rId5">
            <a:alphaModFix/>
          </a:blip>
          <a:srcRect/>
          <a:stretch/>
        </p:blipFill>
        <p:spPr>
          <a:xfrm>
            <a:off x="817135" y="1687316"/>
            <a:ext cx="1067900" cy="554753"/>
          </a:xfrm>
          <a:prstGeom prst="rect">
            <a:avLst/>
          </a:prstGeom>
          <a:noFill/>
          <a:ln>
            <a:noFill/>
          </a:ln>
        </p:spPr>
      </p:pic>
      <p:cxnSp>
        <p:nvCxnSpPr>
          <p:cNvPr id="63" name="Google Shape;63;p8"/>
          <p:cNvCxnSpPr/>
          <p:nvPr/>
        </p:nvCxnSpPr>
        <p:spPr>
          <a:xfrm rot="10800000" flipH="1">
            <a:off x="2723324" y="1053257"/>
            <a:ext cx="600900" cy="473700"/>
          </a:xfrm>
          <a:prstGeom prst="curvedConnector2">
            <a:avLst/>
          </a:prstGeom>
          <a:noFill/>
          <a:ln w="19050" cap="flat" cmpd="sng">
            <a:solidFill>
              <a:srgbClr val="FF0000"/>
            </a:solidFill>
            <a:prstDash val="solid"/>
            <a:round/>
            <a:headEnd type="none" w="sm" len="sm"/>
            <a:tailEnd type="triangl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70" name="Google Shape;70;p9"/>
          <p:cNvPicPr preferRelativeResize="0"/>
          <p:nvPr/>
        </p:nvPicPr>
        <p:blipFill rotWithShape="1">
          <a:blip r:embed="rId3">
            <a:alphaModFix/>
          </a:blip>
          <a:srcRect/>
          <a:stretch/>
        </p:blipFill>
        <p:spPr>
          <a:xfrm>
            <a:off x="1465006" y="480735"/>
            <a:ext cx="7353774" cy="4955804"/>
          </a:xfrm>
          <a:prstGeom prst="rect">
            <a:avLst/>
          </a:prstGeom>
          <a:noFill/>
          <a:ln>
            <a:noFill/>
          </a:ln>
        </p:spPr>
      </p:pic>
      <p:sp>
        <p:nvSpPr>
          <p:cNvPr id="68" name="Google Shape;68;p9"/>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500"/>
              <a:buFont typeface="Verdana"/>
              <a:buNone/>
            </a:pPr>
            <a:r>
              <a:rPr lang="pt-BR" sz="2500"/>
              <a:t>Como saber se superfície está em uma sombra?</a:t>
            </a:r>
            <a:endParaRPr/>
          </a:p>
        </p:txBody>
      </p:sp>
      <p:sp>
        <p:nvSpPr>
          <p:cNvPr id="69" name="Google Shape;69;p9"/>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0"/>
          <p:cNvPicPr preferRelativeResize="0"/>
          <p:nvPr/>
        </p:nvPicPr>
        <p:blipFill rotWithShape="1">
          <a:blip r:embed="rId3">
            <a:alphaModFix/>
          </a:blip>
          <a:srcRect/>
          <a:stretch/>
        </p:blipFill>
        <p:spPr>
          <a:xfrm>
            <a:off x="1465006" y="480735"/>
            <a:ext cx="7353774" cy="4955804"/>
          </a:xfrm>
          <a:prstGeom prst="rect">
            <a:avLst/>
          </a:prstGeom>
          <a:noFill/>
          <a:ln>
            <a:noFill/>
          </a:ln>
        </p:spPr>
      </p:pic>
      <p:sp>
        <p:nvSpPr>
          <p:cNvPr id="76" name="Google Shape;76;p10"/>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500"/>
              <a:buFont typeface="Verdana"/>
              <a:buNone/>
            </a:pPr>
            <a:r>
              <a:rPr lang="pt-BR" sz="2500"/>
              <a:t>Como calcular V(p, L</a:t>
            </a:r>
            <a:r>
              <a:rPr lang="pt-BR" sz="2500" baseline="-25000"/>
              <a:t>i</a:t>
            </a:r>
            <a:r>
              <a:rPr lang="pt-BR" sz="2500"/>
              <a:t>)?</a:t>
            </a:r>
            <a:endParaRPr/>
          </a:p>
        </p:txBody>
      </p:sp>
      <p:sp>
        <p:nvSpPr>
          <p:cNvPr id="77" name="Google Shape;77;p10"/>
          <p:cNvSpPr txBox="1">
            <a:spLocks noGrp="1"/>
          </p:cNvSpPr>
          <p:nvPr>
            <p:ph type="body" idx="1"/>
          </p:nvPr>
        </p:nvSpPr>
        <p:spPr>
          <a:xfrm>
            <a:off x="154574" y="731061"/>
            <a:ext cx="3650510" cy="4496159"/>
          </a:xfrm>
          <a:prstGeom prst="rect">
            <a:avLst/>
          </a:prstGeom>
          <a:noFill/>
          <a:ln>
            <a:noFill/>
          </a:ln>
        </p:spPr>
        <p:txBody>
          <a:bodyPr spcFirstLastPara="1" wrap="square" lIns="91425" tIns="45700" rIns="91425" bIns="45700" anchor="t" anchorCtr="0">
            <a:normAutofit/>
          </a:bodyPr>
          <a:lstStyle/>
          <a:p>
            <a:pPr marL="198900" lvl="0" indent="-198900" algn="l" rtl="0">
              <a:spcBef>
                <a:spcPts val="632"/>
              </a:spcBef>
              <a:spcAft>
                <a:spcPts val="0"/>
              </a:spcAft>
              <a:buClr>
                <a:schemeClr val="dk1"/>
              </a:buClr>
              <a:buSzPts val="1800"/>
              <a:buFont typeface="Arial"/>
              <a:buChar char="•"/>
            </a:pPr>
            <a:r>
              <a:rPr lang="pt-BR" sz="1800" dirty="0"/>
              <a:t>Lançar um raio do ponto </a:t>
            </a:r>
            <a:r>
              <a:rPr lang="pt-BR" sz="1800" dirty="0" err="1"/>
              <a:t>P</a:t>
            </a:r>
            <a:r>
              <a:rPr lang="pt-BR" sz="1800" dirty="0"/>
              <a:t> até a fonte de luz L</a:t>
            </a:r>
            <a:r>
              <a:rPr lang="pt-BR" sz="1800" baseline="-25000" dirty="0"/>
              <a:t>i</a:t>
            </a:r>
            <a:endParaRPr dirty="0"/>
          </a:p>
          <a:p>
            <a:pPr marL="198900" lvl="0" indent="-198900" algn="l" rtl="0">
              <a:spcBef>
                <a:spcPts val="632"/>
              </a:spcBef>
              <a:spcAft>
                <a:spcPts val="0"/>
              </a:spcAft>
              <a:buClr>
                <a:schemeClr val="dk1"/>
              </a:buClr>
              <a:buSzPts val="1800"/>
              <a:buFont typeface="Arial"/>
              <a:buChar char="•"/>
            </a:pPr>
            <a:r>
              <a:rPr lang="pt-BR" sz="1800" dirty="0"/>
              <a:t>Se o raio atingir um objeto da cena antes de atingir a fonte de luz, então </a:t>
            </a:r>
            <a:r>
              <a:rPr lang="pt-BR" sz="1800" dirty="0" err="1"/>
              <a:t>P</a:t>
            </a:r>
            <a:r>
              <a:rPr lang="pt-BR" sz="1800" dirty="0"/>
              <a:t> está em uma sombra</a:t>
            </a:r>
            <a:endParaRPr dirty="0"/>
          </a:p>
        </p:txBody>
      </p:sp>
      <p:sp>
        <p:nvSpPr>
          <p:cNvPr id="78" name="Google Shape;78;p10"/>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8" name="Google Shape;88;p11"/>
          <p:cNvPicPr preferRelativeResize="0"/>
          <p:nvPr/>
        </p:nvPicPr>
        <p:blipFill rotWithShape="1">
          <a:blip r:embed="rId3">
            <a:alphaModFix/>
          </a:blip>
          <a:srcRect/>
          <a:stretch/>
        </p:blipFill>
        <p:spPr>
          <a:xfrm>
            <a:off x="5614219" y="465123"/>
            <a:ext cx="3529781" cy="5249877"/>
          </a:xfrm>
          <a:prstGeom prst="rect">
            <a:avLst/>
          </a:prstGeom>
          <a:noFill/>
          <a:ln>
            <a:noFill/>
          </a:ln>
        </p:spPr>
      </p:pic>
      <p:sp>
        <p:nvSpPr>
          <p:cNvPr id="84" name="Google Shape;84;p11"/>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dirty="0"/>
              <a:t>Shadow Mapping</a:t>
            </a:r>
            <a:r>
              <a:rPr lang="pt-BR" sz="1200" dirty="0"/>
              <a:t> [Williams 78]</a:t>
            </a:r>
            <a:endParaRPr dirty="0"/>
          </a:p>
        </p:txBody>
      </p:sp>
      <p:sp>
        <p:nvSpPr>
          <p:cNvPr id="85" name="Google Shape;85;p11"/>
          <p:cNvSpPr txBox="1">
            <a:spLocks noGrp="1"/>
          </p:cNvSpPr>
          <p:nvPr>
            <p:ph type="body" idx="1"/>
          </p:nvPr>
        </p:nvSpPr>
        <p:spPr>
          <a:xfrm>
            <a:off x="354436" y="1267413"/>
            <a:ext cx="6147903" cy="397393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600"/>
              <a:buFont typeface="Verdana"/>
              <a:buNone/>
            </a:pPr>
            <a:r>
              <a:rPr lang="pt-BR" sz="1600" dirty="0"/>
              <a:t>1. Coloque a câmera na posição de uma fonte de luz</a:t>
            </a:r>
            <a:endParaRPr dirty="0"/>
          </a:p>
          <a:p>
            <a:pPr marL="0" lvl="0" indent="0" algn="l" rtl="0">
              <a:spcBef>
                <a:spcPts val="320"/>
              </a:spcBef>
              <a:spcAft>
                <a:spcPts val="0"/>
              </a:spcAft>
              <a:buClr>
                <a:schemeClr val="dk1"/>
              </a:buClr>
              <a:buSzPts val="1600"/>
              <a:buFont typeface="Verdana"/>
              <a:buNone/>
            </a:pPr>
            <a:r>
              <a:rPr lang="pt-BR" sz="1600" dirty="0"/>
              <a:t>2. Renderize a cena para calcular a profundidade da cena</a:t>
            </a:r>
            <a:endParaRPr dirty="0"/>
          </a:p>
          <a:p>
            <a:pPr marL="0" lvl="0" indent="0" algn="l" rtl="0">
              <a:spcBef>
                <a:spcPts val="320"/>
              </a:spcBef>
              <a:spcAft>
                <a:spcPts val="0"/>
              </a:spcAft>
              <a:buClr>
                <a:schemeClr val="dk1"/>
              </a:buClr>
              <a:buSzPts val="1600"/>
              <a:buFont typeface="Verdana"/>
              <a:buNone/>
            </a:pPr>
            <a:r>
              <a:rPr lang="pt-BR" sz="1600" dirty="0"/>
              <a:t>3. Armazene resultados de interseção de raios de sombra </a:t>
            </a:r>
            <a:r>
              <a:rPr lang="pt-BR" sz="1600" dirty="0" err="1"/>
              <a:t>pré</a:t>
            </a:r>
            <a:r>
              <a:rPr lang="pt-BR" sz="1600" dirty="0"/>
              <a:t>-computados em uma textura</a:t>
            </a:r>
            <a:endParaRPr dirty="0"/>
          </a:p>
          <a:p>
            <a:pPr marL="0" lvl="0" indent="0" algn="l" rtl="0">
              <a:spcBef>
                <a:spcPts val="320"/>
              </a:spcBef>
              <a:spcAft>
                <a:spcPts val="0"/>
              </a:spcAft>
              <a:buClr>
                <a:schemeClr val="dk1"/>
              </a:buClr>
              <a:buSzPts val="1600"/>
              <a:buFont typeface="Verdana"/>
              <a:buNone/>
            </a:pPr>
            <a:endParaRPr sz="1600" dirty="0"/>
          </a:p>
          <a:p>
            <a:pPr marL="0" lvl="0" indent="0" algn="l" rtl="0">
              <a:spcBef>
                <a:spcPts val="320"/>
              </a:spcBef>
              <a:spcAft>
                <a:spcPts val="0"/>
              </a:spcAft>
              <a:buClr>
                <a:schemeClr val="dk1"/>
              </a:buClr>
              <a:buSzPts val="1600"/>
              <a:buFont typeface="Verdana"/>
              <a:buNone/>
            </a:pPr>
            <a:r>
              <a:rPr lang="pt-BR" sz="1600" dirty="0"/>
              <a:t>“Mapa de sombra” = mapa de profundidade de uma luz.</a:t>
            </a:r>
            <a:endParaRPr dirty="0"/>
          </a:p>
        </p:txBody>
      </p:sp>
      <p:sp>
        <p:nvSpPr>
          <p:cNvPr id="86" name="Google Shape;86;p11"/>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18</a:t>
            </a:fld>
            <a:endParaRPr/>
          </a:p>
        </p:txBody>
      </p:sp>
      <p:pic>
        <p:nvPicPr>
          <p:cNvPr id="87" name="Google Shape;87;p11" descr="page14image52317920"/>
          <p:cNvPicPr preferRelativeResize="0"/>
          <p:nvPr/>
        </p:nvPicPr>
        <p:blipFill rotWithShape="1">
          <a:blip r:embed="rId4">
            <a:alphaModFix/>
          </a:blip>
          <a:srcRect/>
          <a:stretch/>
        </p:blipFill>
        <p:spPr>
          <a:xfrm>
            <a:off x="2111288" y="3078540"/>
            <a:ext cx="2554230" cy="2465934"/>
          </a:xfrm>
          <a:prstGeom prst="rect">
            <a:avLst/>
          </a:prstGeom>
          <a:noFill/>
          <a:ln>
            <a:noFill/>
          </a:ln>
        </p:spPr>
      </p:pic>
      <p:sp>
        <p:nvSpPr>
          <p:cNvPr id="89" name="Google Shape;89;p11"/>
          <p:cNvSpPr/>
          <p:nvPr/>
        </p:nvSpPr>
        <p:spPr>
          <a:xfrm>
            <a:off x="6995160" y="508980"/>
            <a:ext cx="50804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400" dirty="0">
                <a:solidFill>
                  <a:schemeClr val="dk1"/>
                </a:solidFill>
                <a:latin typeface="Arial"/>
                <a:ea typeface="Arial"/>
                <a:cs typeface="Arial"/>
                <a:sym typeface="Arial"/>
              </a:rPr>
              <a:t>Luz</a:t>
            </a:r>
            <a:endParaRPr dirty="0"/>
          </a:p>
        </p:txBody>
      </p:sp>
      <p:sp>
        <p:nvSpPr>
          <p:cNvPr id="90" name="Google Shape;90;p11"/>
          <p:cNvSpPr/>
          <p:nvPr/>
        </p:nvSpPr>
        <p:spPr>
          <a:xfrm>
            <a:off x="6303100" y="5249877"/>
            <a:ext cx="91560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400" dirty="0">
                <a:solidFill>
                  <a:schemeClr val="dk1"/>
                </a:solidFill>
                <a:latin typeface="Arial"/>
                <a:ea typeface="Arial"/>
                <a:cs typeface="Arial"/>
                <a:sym typeface="Arial"/>
              </a:rPr>
              <a:t>Câmera</a:t>
            </a:r>
            <a:endParaRPr dirty="0"/>
          </a:p>
        </p:txBody>
      </p:sp>
      <p:sp>
        <p:nvSpPr>
          <p:cNvPr id="91" name="Google Shape;91;p11"/>
          <p:cNvSpPr/>
          <p:nvPr/>
        </p:nvSpPr>
        <p:spPr>
          <a:xfrm>
            <a:off x="7218704" y="4554954"/>
            <a:ext cx="1175322" cy="261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100">
                <a:solidFill>
                  <a:schemeClr val="dk1"/>
                </a:solidFill>
                <a:latin typeface="Arial"/>
                <a:ea typeface="Arial"/>
                <a:cs typeface="Arial"/>
                <a:sym typeface="Arial"/>
              </a:rPr>
              <a:t>Plano de Imagem</a:t>
            </a:r>
            <a:endParaRPr/>
          </a:p>
        </p:txBody>
      </p:sp>
      <p:sp>
        <p:nvSpPr>
          <p:cNvPr id="92" name="Google Shape;92;p11"/>
          <p:cNvSpPr/>
          <p:nvPr/>
        </p:nvSpPr>
        <p:spPr>
          <a:xfrm>
            <a:off x="8083599" y="1920302"/>
            <a:ext cx="989373" cy="56415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1100" dirty="0">
                <a:solidFill>
                  <a:schemeClr val="dk1"/>
                </a:solidFill>
                <a:latin typeface="Arial"/>
                <a:ea typeface="Arial"/>
                <a:cs typeface="Arial"/>
                <a:sym typeface="Arial"/>
              </a:rPr>
              <a:t>raios de sobra</a:t>
            </a:r>
            <a:endParaRPr dirty="0"/>
          </a:p>
          <a:p>
            <a:pPr marL="0" marR="0" lvl="0" indent="0" algn="ctr" rtl="0">
              <a:spcBef>
                <a:spcPts val="0"/>
              </a:spcBef>
              <a:spcAft>
                <a:spcPts val="0"/>
              </a:spcAft>
              <a:buNone/>
            </a:pPr>
            <a:r>
              <a:rPr lang="pt-BR" sz="1100" i="1" dirty="0" err="1">
                <a:solidFill>
                  <a:schemeClr val="dk1"/>
                </a:solidFill>
                <a:latin typeface="Arial"/>
                <a:ea typeface="Arial"/>
                <a:cs typeface="Arial"/>
                <a:sym typeface="Arial"/>
              </a:rPr>
              <a:t>shadow</a:t>
            </a:r>
            <a:r>
              <a:rPr lang="pt-BR" sz="1100" i="1" dirty="0">
                <a:solidFill>
                  <a:schemeClr val="dk1"/>
                </a:solidFill>
                <a:latin typeface="Arial"/>
                <a:ea typeface="Arial"/>
                <a:cs typeface="Arial"/>
                <a:sym typeface="Arial"/>
              </a:rPr>
              <a:t> </a:t>
            </a:r>
            <a:r>
              <a:rPr lang="pt-BR" sz="1100" i="1" dirty="0" err="1">
                <a:solidFill>
                  <a:schemeClr val="dk1"/>
                </a:solidFill>
                <a:latin typeface="Arial"/>
                <a:ea typeface="Arial"/>
                <a:cs typeface="Arial"/>
                <a:sym typeface="Arial"/>
              </a:rPr>
              <a:t>rays</a:t>
            </a:r>
            <a:endParaRPr sz="1100" i="1" dirty="0">
              <a:solidFill>
                <a:schemeClr val="dk1"/>
              </a:solidFill>
              <a:latin typeface="Arial"/>
              <a:ea typeface="Arial"/>
              <a:cs typeface="Arial"/>
              <a:sym typeface="Arial"/>
            </a:endParaRPr>
          </a:p>
        </p:txBody>
      </p:sp>
      <p:sp>
        <p:nvSpPr>
          <p:cNvPr id="93" name="Google Shape;93;p11"/>
          <p:cNvSpPr/>
          <p:nvPr/>
        </p:nvSpPr>
        <p:spPr>
          <a:xfrm>
            <a:off x="354436" y="5444861"/>
            <a:ext cx="1894987" cy="261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100" dirty="0">
                <a:solidFill>
                  <a:schemeClr val="dk1"/>
                </a:solidFill>
                <a:latin typeface="Arial"/>
                <a:ea typeface="Arial"/>
                <a:cs typeface="Arial"/>
                <a:sym typeface="Arial"/>
              </a:rPr>
              <a:t>Créditos: </a:t>
            </a:r>
            <a:r>
              <a:rPr lang="pt-BR" sz="1100" dirty="0" err="1">
                <a:solidFill>
                  <a:schemeClr val="dk1"/>
                </a:solidFill>
                <a:latin typeface="Arial"/>
                <a:ea typeface="Arial"/>
                <a:cs typeface="Arial"/>
                <a:sym typeface="Arial"/>
              </a:rPr>
              <a:t>Segal</a:t>
            </a:r>
            <a:r>
              <a:rPr lang="pt-BR" sz="1100" dirty="0">
                <a:solidFill>
                  <a:schemeClr val="dk1"/>
                </a:solidFill>
                <a:latin typeface="Arial"/>
                <a:ea typeface="Arial"/>
                <a:cs typeface="Arial"/>
                <a:sym typeface="Arial"/>
              </a:rPr>
              <a:t> et al. 92</a:t>
            </a:r>
            <a:endParaRPr dirty="0"/>
          </a:p>
        </p:txBody>
      </p:sp>
      <p:sp>
        <p:nvSpPr>
          <p:cNvPr id="3" name="TextBox 2">
            <a:extLst>
              <a:ext uri="{FF2B5EF4-FFF2-40B4-BE49-F238E27FC236}">
                <a16:creationId xmlns:a16="http://schemas.microsoft.com/office/drawing/2014/main" id="{2C58B0BF-D25D-C9A3-FF70-908D1DD04EA2}"/>
              </a:ext>
            </a:extLst>
          </p:cNvPr>
          <p:cNvSpPr txBox="1"/>
          <p:nvPr/>
        </p:nvSpPr>
        <p:spPr>
          <a:xfrm>
            <a:off x="84171" y="615479"/>
            <a:ext cx="6836173" cy="523220"/>
          </a:xfrm>
          <a:prstGeom prst="rect">
            <a:avLst/>
          </a:prstGeom>
          <a:noFill/>
        </p:spPr>
        <p:txBody>
          <a:bodyPr wrap="square">
            <a:spAutoFit/>
          </a:bodyPr>
          <a:lstStyle/>
          <a:p>
            <a:pPr marL="0" lvl="0" indent="0" algn="l" rtl="0">
              <a:spcBef>
                <a:spcPts val="0"/>
              </a:spcBef>
              <a:spcAft>
                <a:spcPts val="0"/>
              </a:spcAft>
              <a:buClr>
                <a:schemeClr val="dk1"/>
              </a:buClr>
              <a:buSzPts val="1600"/>
              <a:buFont typeface="Verdana"/>
              <a:buNone/>
            </a:pPr>
            <a:r>
              <a:rPr lang="pt-BR" sz="1400" noProof="0" dirty="0">
                <a:solidFill>
                  <a:srgbClr val="FF0000"/>
                </a:solidFill>
              </a:rPr>
              <a:t>Técnica para geração de sombras em </a:t>
            </a:r>
            <a:r>
              <a:rPr lang="pt-BR" sz="1400" noProof="0" dirty="0" err="1">
                <a:solidFill>
                  <a:srgbClr val="FF0000"/>
                </a:solidFill>
              </a:rPr>
              <a:t>rasterização</a:t>
            </a:r>
            <a:r>
              <a:rPr lang="pt-BR" sz="1400" noProof="0" dirty="0">
                <a:solidFill>
                  <a:srgbClr val="FF0000"/>
                </a:solidFill>
              </a:rPr>
              <a:t> (pipeline tradicional)</a:t>
            </a:r>
            <a:br>
              <a:rPr lang="pt-BR" noProof="0" dirty="0">
                <a:solidFill>
                  <a:srgbClr val="FF0000"/>
                </a:solidFill>
              </a:rPr>
            </a:br>
            <a:r>
              <a:rPr lang="pt-BR" sz="1400" noProof="0" dirty="0">
                <a:solidFill>
                  <a:srgbClr val="FF0000"/>
                </a:solidFill>
              </a:rPr>
              <a:t>(não é Ray </a:t>
            </a:r>
            <a:r>
              <a:rPr lang="pt-BR" sz="1400" noProof="0" dirty="0" err="1">
                <a:solidFill>
                  <a:srgbClr val="FF0000"/>
                </a:solidFill>
              </a:rPr>
              <a:t>Tracing</a:t>
            </a:r>
            <a:r>
              <a:rPr lang="pt-BR" sz="1400" noProof="0" dirty="0">
                <a:solidFill>
                  <a:srgbClr val="FF0000"/>
                </a:solidFill>
              </a:rPr>
              <a:t> ou Ray </a:t>
            </a:r>
            <a:r>
              <a:rPr lang="pt-BR" sz="1400" noProof="0" dirty="0" err="1">
                <a:solidFill>
                  <a:srgbClr val="FF0000"/>
                </a:solidFill>
              </a:rPr>
              <a:t>Marching</a:t>
            </a:r>
            <a:r>
              <a:rPr lang="pt-BR" sz="1400" noProof="0" dirty="0">
                <a:solidFill>
                  <a:srgbClr val="FF0000"/>
                </a:solidFill>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2"/>
          <p:cNvPicPr preferRelativeResize="0"/>
          <p:nvPr/>
        </p:nvPicPr>
        <p:blipFill rotWithShape="1">
          <a:blip r:embed="rId3">
            <a:alphaModFix/>
          </a:blip>
          <a:srcRect l="6873" t="3630"/>
          <a:stretch/>
        </p:blipFill>
        <p:spPr>
          <a:xfrm>
            <a:off x="475013" y="918077"/>
            <a:ext cx="7383748" cy="4626397"/>
          </a:xfrm>
          <a:prstGeom prst="rect">
            <a:avLst/>
          </a:prstGeom>
          <a:noFill/>
          <a:ln>
            <a:noFill/>
          </a:ln>
        </p:spPr>
      </p:pic>
      <p:sp>
        <p:nvSpPr>
          <p:cNvPr id="99" name="Google Shape;99;p12"/>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lvl="0">
              <a:buSzPts val="2600"/>
            </a:pPr>
            <a:r>
              <a:rPr lang="pt-BR" dirty="0"/>
              <a:t>Pesquisa em Shadow Mapping</a:t>
            </a:r>
            <a:endParaRPr dirty="0"/>
          </a:p>
        </p:txBody>
      </p:sp>
      <p:sp>
        <p:nvSpPr>
          <p:cNvPr id="100" name="Google Shape;100;p12"/>
          <p:cNvSpPr txBox="1">
            <a:spLocks noGrp="1"/>
          </p:cNvSpPr>
          <p:nvPr>
            <p:ph type="body" idx="1"/>
          </p:nvPr>
        </p:nvSpPr>
        <p:spPr>
          <a:xfrm>
            <a:off x="3852806" y="838985"/>
            <a:ext cx="5181728" cy="449615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100"/>
              <a:buFont typeface="Verdana"/>
              <a:buNone/>
            </a:pPr>
            <a:r>
              <a:rPr lang="pt-BR" sz="1100" b="1" dirty="0"/>
              <a:t>Raios de sombra </a:t>
            </a:r>
            <a:r>
              <a:rPr lang="pt-BR" sz="1100" b="1" dirty="0" err="1"/>
              <a:t>pré</a:t>
            </a:r>
            <a:r>
              <a:rPr lang="pt-BR" sz="1100" b="1" dirty="0"/>
              <a:t>-calculados mostrados em vermelho:</a:t>
            </a:r>
            <a:endParaRPr dirty="0"/>
          </a:p>
          <a:p>
            <a:pPr marL="0" lvl="0" indent="0" algn="l" rtl="0">
              <a:spcBef>
                <a:spcPts val="220"/>
              </a:spcBef>
              <a:spcAft>
                <a:spcPts val="0"/>
              </a:spcAft>
              <a:buClr>
                <a:schemeClr val="dk1"/>
              </a:buClr>
              <a:buSzPts val="1100"/>
              <a:buFont typeface="Verdana"/>
              <a:buNone/>
            </a:pPr>
            <a:r>
              <a:rPr lang="pt-BR" sz="1100" b="1" dirty="0"/>
              <a:t>A distância para o objeto mais próximo na cena é </a:t>
            </a:r>
            <a:r>
              <a:rPr lang="pt-BR" sz="1100" b="1" dirty="0" err="1"/>
              <a:t>pré</a:t>
            </a:r>
            <a:r>
              <a:rPr lang="pt-BR" sz="1100" b="1" dirty="0"/>
              <a:t>-calculada e armazenada no mapa de textura ("mapa de sombras")</a:t>
            </a:r>
            <a:endParaRPr dirty="0"/>
          </a:p>
        </p:txBody>
      </p:sp>
      <p:sp>
        <p:nvSpPr>
          <p:cNvPr id="101" name="Google Shape;101;p12"/>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6F16F-2236-157A-BFC8-42870CF45DF6}"/>
              </a:ext>
            </a:extLst>
          </p:cNvPr>
          <p:cNvSpPr>
            <a:spLocks noGrp="1"/>
          </p:cNvSpPr>
          <p:nvPr>
            <p:ph type="title"/>
          </p:nvPr>
        </p:nvSpPr>
        <p:spPr/>
        <p:txBody>
          <a:bodyPr/>
          <a:lstStyle/>
          <a:p>
            <a:r>
              <a:rPr lang="pt-BR" dirty="0"/>
              <a:t>Cores (Truque)</a:t>
            </a:r>
          </a:p>
        </p:txBody>
      </p:sp>
      <p:sp>
        <p:nvSpPr>
          <p:cNvPr id="4" name="Slide Number Placeholder 3">
            <a:extLst>
              <a:ext uri="{FF2B5EF4-FFF2-40B4-BE49-F238E27FC236}">
                <a16:creationId xmlns:a16="http://schemas.microsoft.com/office/drawing/2014/main" id="{7AA61097-B87E-70E0-A694-359ECA62C34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2</a:t>
            </a:fld>
            <a:endParaRPr lang="pt-BR"/>
          </a:p>
        </p:txBody>
      </p:sp>
      <p:pic>
        <p:nvPicPr>
          <p:cNvPr id="3" name="Picture 2">
            <a:extLst>
              <a:ext uri="{FF2B5EF4-FFF2-40B4-BE49-F238E27FC236}">
                <a16:creationId xmlns:a16="http://schemas.microsoft.com/office/drawing/2014/main" id="{CE18B5CE-0637-99EF-E20F-52F89A99E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5456" y="3729051"/>
            <a:ext cx="3373087" cy="18973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F63D0C3-FAA0-3046-FB98-F3ACBE012258}"/>
              </a:ext>
            </a:extLst>
          </p:cNvPr>
          <p:cNvSpPr txBox="1"/>
          <p:nvPr/>
        </p:nvSpPr>
        <p:spPr>
          <a:xfrm>
            <a:off x="84171" y="762076"/>
            <a:ext cx="8789665" cy="2848266"/>
          </a:xfrm>
          <a:prstGeom prst="rect">
            <a:avLst/>
          </a:prstGeom>
          <a:noFill/>
          <a:ln>
            <a:solidFill>
              <a:schemeClr val="tx1"/>
            </a:solidFill>
            <a:prstDash val="dash"/>
          </a:ln>
        </p:spPr>
        <p:txBody>
          <a:bodyPr wrap="square" tIns="108000" bIns="72000">
            <a:spAutoFit/>
          </a:bodyPr>
          <a:lstStyle/>
          <a:p>
            <a:pPr>
              <a:lnSpc>
                <a:spcPts val="1350"/>
              </a:lnSpc>
              <a:buNone/>
            </a:pPr>
            <a:r>
              <a:rPr lang="en-US" sz="1300" b="0" noProof="1">
                <a:solidFill>
                  <a:srgbClr val="0000FF"/>
                </a:solidFill>
                <a:effectLst/>
                <a:latin typeface="Menlo" panose="020B0609030804020204" pitchFamily="49" charset="0"/>
              </a:rPr>
              <a:t>float</a:t>
            </a:r>
            <a:r>
              <a:rPr lang="en-US" sz="1300" b="0" noProof="1">
                <a:solidFill>
                  <a:srgbClr val="3B3B3B"/>
                </a:solidFill>
                <a:effectLst/>
                <a:latin typeface="Menlo" panose="020B0609030804020204" pitchFamily="49" charset="0"/>
              </a:rPr>
              <a:t> </a:t>
            </a:r>
            <a:r>
              <a:rPr lang="en-US" sz="1300" b="0" noProof="1">
                <a:solidFill>
                  <a:srgbClr val="795E26"/>
                </a:solidFill>
                <a:effectLst/>
                <a:latin typeface="Menlo" panose="020B0609030804020204" pitchFamily="49" charset="0"/>
              </a:rPr>
              <a:t>sdSphere</a:t>
            </a:r>
            <a:r>
              <a:rPr lang="en-US" sz="1300" b="0" noProof="1">
                <a:solidFill>
                  <a:srgbClr val="3B3B3B"/>
                </a:solidFill>
                <a:effectLst/>
                <a:latin typeface="Menlo" panose="020B0609030804020204" pitchFamily="49" charset="0"/>
              </a:rPr>
              <a:t>(</a:t>
            </a:r>
            <a:r>
              <a:rPr lang="en-US" sz="1300" b="0" noProof="1">
                <a:solidFill>
                  <a:srgbClr val="001080"/>
                </a:solidFill>
                <a:effectLst/>
                <a:latin typeface="Menlo" panose="020B0609030804020204" pitchFamily="49" charset="0"/>
              </a:rPr>
              <a:t>vec3</a:t>
            </a:r>
            <a:r>
              <a:rPr lang="en-US" sz="1300" b="0" noProof="1">
                <a:solidFill>
                  <a:srgbClr val="3B3B3B"/>
                </a:solidFill>
                <a:effectLst/>
                <a:latin typeface="Menlo" panose="020B0609030804020204" pitchFamily="49" charset="0"/>
              </a:rPr>
              <a:t> </a:t>
            </a:r>
            <a:r>
              <a:rPr lang="en-US" sz="1300" b="0" noProof="1">
                <a:solidFill>
                  <a:srgbClr val="001080"/>
                </a:solidFill>
                <a:effectLst/>
                <a:latin typeface="Menlo" panose="020B0609030804020204" pitchFamily="49" charset="0"/>
              </a:rPr>
              <a:t>p</a:t>
            </a:r>
            <a:r>
              <a:rPr lang="en-US" sz="1300" b="0" noProof="1">
                <a:solidFill>
                  <a:srgbClr val="3B3B3B"/>
                </a:solidFill>
                <a:effectLst/>
                <a:latin typeface="Menlo" panose="020B0609030804020204" pitchFamily="49" charset="0"/>
              </a:rPr>
              <a:t>, </a:t>
            </a:r>
            <a:r>
              <a:rPr lang="en-US" sz="1300" b="0" noProof="1">
                <a:solidFill>
                  <a:srgbClr val="0000FF"/>
                </a:solidFill>
                <a:effectLst/>
                <a:latin typeface="Menlo" panose="020B0609030804020204" pitchFamily="49" charset="0"/>
              </a:rPr>
              <a:t>float</a:t>
            </a:r>
            <a:r>
              <a:rPr lang="en-US" sz="1300" b="0" noProof="1">
                <a:solidFill>
                  <a:srgbClr val="3B3B3B"/>
                </a:solidFill>
                <a:effectLst/>
                <a:latin typeface="Menlo" panose="020B0609030804020204" pitchFamily="49" charset="0"/>
              </a:rPr>
              <a:t> </a:t>
            </a:r>
            <a:r>
              <a:rPr lang="en-US" sz="1300" b="0" noProof="1">
                <a:solidFill>
                  <a:srgbClr val="001080"/>
                </a:solidFill>
                <a:effectLst/>
                <a:latin typeface="Menlo" panose="020B0609030804020204" pitchFamily="49" charset="0"/>
              </a:rPr>
              <a:t>r</a:t>
            </a:r>
            <a:r>
              <a:rPr lang="en-US" sz="1300" b="0" noProof="1">
                <a:solidFill>
                  <a:srgbClr val="3B3B3B"/>
                </a:solidFill>
                <a:effectLst/>
                <a:latin typeface="Menlo" panose="020B0609030804020204" pitchFamily="49" charset="0"/>
              </a:rPr>
              <a:t>) {</a:t>
            </a:r>
          </a:p>
          <a:p>
            <a:pPr>
              <a:lnSpc>
                <a:spcPts val="1350"/>
              </a:lnSpc>
              <a:buNone/>
            </a:pPr>
            <a:r>
              <a:rPr lang="en-US" sz="1300" b="0" noProof="1">
                <a:solidFill>
                  <a:srgbClr val="AF00DB"/>
                </a:solidFill>
                <a:effectLst/>
                <a:latin typeface="Menlo" panose="020B0609030804020204" pitchFamily="49" charset="0"/>
              </a:rPr>
              <a:t>    return</a:t>
            </a:r>
            <a:r>
              <a:rPr lang="en-US" sz="1300" b="0" noProof="1">
                <a:solidFill>
                  <a:srgbClr val="3B3B3B"/>
                </a:solidFill>
                <a:effectLst/>
                <a:latin typeface="Menlo" panose="020B0609030804020204" pitchFamily="49" charset="0"/>
              </a:rPr>
              <a:t> </a:t>
            </a:r>
            <a:r>
              <a:rPr lang="en-US" sz="1300" b="0" noProof="1">
                <a:solidFill>
                  <a:srgbClr val="001080"/>
                </a:solidFill>
                <a:effectLst/>
                <a:latin typeface="Menlo" panose="020B0609030804020204" pitchFamily="49" charset="0"/>
              </a:rPr>
              <a:t>length</a:t>
            </a:r>
            <a:r>
              <a:rPr lang="en-US" sz="1300" b="0" noProof="1">
                <a:solidFill>
                  <a:srgbClr val="3B3B3B"/>
                </a:solidFill>
                <a:effectLst/>
                <a:latin typeface="Menlo" panose="020B0609030804020204" pitchFamily="49" charset="0"/>
              </a:rPr>
              <a:t>(</a:t>
            </a:r>
            <a:r>
              <a:rPr lang="en-US" sz="1300" b="0" noProof="1">
                <a:solidFill>
                  <a:srgbClr val="001080"/>
                </a:solidFill>
                <a:effectLst/>
                <a:latin typeface="Menlo" panose="020B0609030804020204" pitchFamily="49" charset="0"/>
              </a:rPr>
              <a:t>p</a:t>
            </a:r>
            <a:r>
              <a:rPr lang="en-US" sz="1300" b="0" noProof="1">
                <a:solidFill>
                  <a:srgbClr val="3B3B3B"/>
                </a:solidFill>
                <a:effectLst/>
                <a:latin typeface="Menlo" panose="020B0609030804020204" pitchFamily="49" charset="0"/>
              </a:rPr>
              <a:t>) </a:t>
            </a:r>
            <a:r>
              <a:rPr lang="en-US" sz="1300" b="0" noProof="1">
                <a:solidFill>
                  <a:srgbClr val="000000"/>
                </a:solidFill>
                <a:effectLst/>
                <a:latin typeface="Menlo" panose="020B0609030804020204" pitchFamily="49" charset="0"/>
              </a:rPr>
              <a:t>-</a:t>
            </a:r>
            <a:r>
              <a:rPr lang="en-US" sz="1300" b="0" noProof="1">
                <a:solidFill>
                  <a:srgbClr val="3B3B3B"/>
                </a:solidFill>
                <a:effectLst/>
                <a:latin typeface="Menlo" panose="020B0609030804020204" pitchFamily="49" charset="0"/>
              </a:rPr>
              <a:t> </a:t>
            </a:r>
            <a:r>
              <a:rPr lang="en-US" sz="1300" b="0" noProof="1">
                <a:solidFill>
                  <a:srgbClr val="001080"/>
                </a:solidFill>
                <a:effectLst/>
                <a:latin typeface="Menlo" panose="020B0609030804020204" pitchFamily="49" charset="0"/>
              </a:rPr>
              <a:t>r</a:t>
            </a:r>
            <a:r>
              <a:rPr lang="en-US" sz="1300" b="0" noProof="1">
                <a:solidFill>
                  <a:srgbClr val="3B3B3B"/>
                </a:solidFill>
                <a:effectLst/>
                <a:latin typeface="Menlo" panose="020B0609030804020204" pitchFamily="49" charset="0"/>
              </a:rPr>
              <a:t>;</a:t>
            </a:r>
          </a:p>
          <a:p>
            <a:pPr>
              <a:lnSpc>
                <a:spcPts val="1350"/>
              </a:lnSpc>
              <a:buNone/>
            </a:pPr>
            <a:r>
              <a:rPr lang="en-US" sz="1300" b="0" noProof="1">
                <a:solidFill>
                  <a:srgbClr val="3B3B3B"/>
                </a:solidFill>
                <a:effectLst/>
                <a:latin typeface="Menlo" panose="020B0609030804020204" pitchFamily="49" charset="0"/>
              </a:rPr>
              <a:t>}</a:t>
            </a:r>
          </a:p>
          <a:p>
            <a:pPr>
              <a:lnSpc>
                <a:spcPts val="1350"/>
              </a:lnSpc>
              <a:buNone/>
            </a:pPr>
            <a:br>
              <a:rPr lang="en-US" sz="1300" b="0" noProof="1">
                <a:solidFill>
                  <a:srgbClr val="3B3B3B"/>
                </a:solidFill>
                <a:effectLst/>
                <a:latin typeface="Menlo" panose="020B0609030804020204" pitchFamily="49" charset="0"/>
              </a:rPr>
            </a:br>
            <a:r>
              <a:rPr lang="en-US" sz="1300" b="0" noProof="1">
                <a:solidFill>
                  <a:srgbClr val="001080"/>
                </a:solidFill>
                <a:effectLst/>
                <a:latin typeface="Menlo" panose="020B0609030804020204" pitchFamily="49" charset="0"/>
              </a:rPr>
              <a:t>vec4</a:t>
            </a:r>
            <a:r>
              <a:rPr lang="en-US" sz="1300" b="0" noProof="1">
                <a:solidFill>
                  <a:srgbClr val="3B3B3B"/>
                </a:solidFill>
                <a:effectLst/>
                <a:latin typeface="Menlo" panose="020B0609030804020204" pitchFamily="49" charset="0"/>
              </a:rPr>
              <a:t> </a:t>
            </a:r>
            <a:r>
              <a:rPr lang="en-US" sz="1300" b="0" noProof="1">
                <a:solidFill>
                  <a:srgbClr val="795E26"/>
                </a:solidFill>
                <a:effectLst/>
                <a:latin typeface="Menlo" panose="020B0609030804020204" pitchFamily="49" charset="0"/>
              </a:rPr>
              <a:t>minWithColor</a:t>
            </a:r>
            <a:r>
              <a:rPr lang="en-US" sz="1300" b="0" noProof="1">
                <a:solidFill>
                  <a:srgbClr val="3B3B3B"/>
                </a:solidFill>
                <a:effectLst/>
                <a:latin typeface="Menlo" panose="020B0609030804020204" pitchFamily="49" charset="0"/>
              </a:rPr>
              <a:t>(</a:t>
            </a:r>
            <a:r>
              <a:rPr lang="en-US" sz="1300" b="0" noProof="1">
                <a:solidFill>
                  <a:srgbClr val="001080"/>
                </a:solidFill>
                <a:effectLst/>
                <a:latin typeface="Menlo" panose="020B0609030804020204" pitchFamily="49" charset="0"/>
              </a:rPr>
              <a:t>vec4</a:t>
            </a:r>
            <a:r>
              <a:rPr lang="en-US" sz="1300" b="0" noProof="1">
                <a:solidFill>
                  <a:srgbClr val="3B3B3B"/>
                </a:solidFill>
                <a:effectLst/>
                <a:latin typeface="Menlo" panose="020B0609030804020204" pitchFamily="49" charset="0"/>
              </a:rPr>
              <a:t> </a:t>
            </a:r>
            <a:r>
              <a:rPr lang="en-US" sz="1300" b="0" noProof="1">
                <a:solidFill>
                  <a:srgbClr val="001080"/>
                </a:solidFill>
                <a:effectLst/>
                <a:latin typeface="Menlo" panose="020B0609030804020204" pitchFamily="49" charset="0"/>
              </a:rPr>
              <a:t>obj1</a:t>
            </a:r>
            <a:r>
              <a:rPr lang="en-US" sz="1300" b="0" noProof="1">
                <a:solidFill>
                  <a:srgbClr val="3B3B3B"/>
                </a:solidFill>
                <a:effectLst/>
                <a:latin typeface="Menlo" panose="020B0609030804020204" pitchFamily="49" charset="0"/>
              </a:rPr>
              <a:t>, </a:t>
            </a:r>
            <a:r>
              <a:rPr lang="en-US" sz="1300" b="0" noProof="1">
                <a:solidFill>
                  <a:srgbClr val="001080"/>
                </a:solidFill>
                <a:effectLst/>
                <a:latin typeface="Menlo" panose="020B0609030804020204" pitchFamily="49" charset="0"/>
              </a:rPr>
              <a:t>vec4</a:t>
            </a:r>
            <a:r>
              <a:rPr lang="en-US" sz="1300" b="0" noProof="1">
                <a:solidFill>
                  <a:srgbClr val="3B3B3B"/>
                </a:solidFill>
                <a:effectLst/>
                <a:latin typeface="Menlo" panose="020B0609030804020204" pitchFamily="49" charset="0"/>
              </a:rPr>
              <a:t> </a:t>
            </a:r>
            <a:r>
              <a:rPr lang="en-US" sz="1300" b="0" noProof="1">
                <a:solidFill>
                  <a:srgbClr val="001080"/>
                </a:solidFill>
                <a:effectLst/>
                <a:latin typeface="Menlo" panose="020B0609030804020204" pitchFamily="49" charset="0"/>
              </a:rPr>
              <a:t>obj2</a:t>
            </a:r>
            <a:r>
              <a:rPr lang="en-US" sz="1300" b="0" noProof="1">
                <a:solidFill>
                  <a:srgbClr val="3B3B3B"/>
                </a:solidFill>
                <a:effectLst/>
                <a:latin typeface="Menlo" panose="020B0609030804020204" pitchFamily="49" charset="0"/>
              </a:rPr>
              <a:t>) {</a:t>
            </a:r>
          </a:p>
          <a:p>
            <a:pPr>
              <a:lnSpc>
                <a:spcPts val="1350"/>
              </a:lnSpc>
              <a:buNone/>
            </a:pPr>
            <a:r>
              <a:rPr lang="en-US" sz="1300" b="0" noProof="1">
                <a:solidFill>
                  <a:srgbClr val="AF00DB"/>
                </a:solidFill>
                <a:effectLst/>
                <a:latin typeface="Menlo" panose="020B0609030804020204" pitchFamily="49" charset="0"/>
              </a:rPr>
              <a:t>    if</a:t>
            </a:r>
            <a:r>
              <a:rPr lang="en-US" sz="1300" b="0" noProof="1">
                <a:solidFill>
                  <a:srgbClr val="3B3B3B"/>
                </a:solidFill>
                <a:effectLst/>
                <a:latin typeface="Menlo" panose="020B0609030804020204" pitchFamily="49" charset="0"/>
              </a:rPr>
              <a:t> (</a:t>
            </a:r>
            <a:r>
              <a:rPr lang="en-US" sz="1300" b="0" noProof="1">
                <a:solidFill>
                  <a:srgbClr val="001080"/>
                </a:solidFill>
                <a:effectLst/>
                <a:latin typeface="Menlo" panose="020B0609030804020204" pitchFamily="49" charset="0"/>
              </a:rPr>
              <a:t>obj2</a:t>
            </a:r>
            <a:r>
              <a:rPr lang="en-US" sz="1300" b="0" noProof="1">
                <a:solidFill>
                  <a:srgbClr val="000000"/>
                </a:solidFill>
                <a:effectLst/>
                <a:latin typeface="Menlo" panose="020B0609030804020204" pitchFamily="49" charset="0"/>
              </a:rPr>
              <a:t>.</a:t>
            </a:r>
            <a:r>
              <a:rPr lang="en-US" sz="1300" b="0" noProof="1">
                <a:solidFill>
                  <a:srgbClr val="001080"/>
                </a:solidFill>
                <a:effectLst/>
                <a:latin typeface="Menlo" panose="020B0609030804020204" pitchFamily="49" charset="0"/>
              </a:rPr>
              <a:t>a</a:t>
            </a:r>
            <a:r>
              <a:rPr lang="en-US" sz="1300" b="0" noProof="1">
                <a:solidFill>
                  <a:srgbClr val="3B3B3B"/>
                </a:solidFill>
                <a:effectLst/>
                <a:latin typeface="Menlo" panose="020B0609030804020204" pitchFamily="49" charset="0"/>
              </a:rPr>
              <a:t> </a:t>
            </a:r>
            <a:r>
              <a:rPr lang="en-US" sz="1300" b="0" noProof="1">
                <a:solidFill>
                  <a:srgbClr val="000000"/>
                </a:solidFill>
                <a:effectLst/>
                <a:latin typeface="Menlo" panose="020B0609030804020204" pitchFamily="49" charset="0"/>
              </a:rPr>
              <a:t>&lt;</a:t>
            </a:r>
            <a:r>
              <a:rPr lang="en-US" sz="1300" b="0" noProof="1">
                <a:solidFill>
                  <a:srgbClr val="3B3B3B"/>
                </a:solidFill>
                <a:effectLst/>
                <a:latin typeface="Menlo" panose="020B0609030804020204" pitchFamily="49" charset="0"/>
              </a:rPr>
              <a:t> </a:t>
            </a:r>
            <a:r>
              <a:rPr lang="en-US" sz="1300" b="0" noProof="1">
                <a:solidFill>
                  <a:srgbClr val="001080"/>
                </a:solidFill>
                <a:effectLst/>
                <a:latin typeface="Menlo" panose="020B0609030804020204" pitchFamily="49" charset="0"/>
              </a:rPr>
              <a:t>obj1</a:t>
            </a:r>
            <a:r>
              <a:rPr lang="en-US" sz="1300" b="0" noProof="1">
                <a:solidFill>
                  <a:srgbClr val="000000"/>
                </a:solidFill>
                <a:effectLst/>
                <a:latin typeface="Menlo" panose="020B0609030804020204" pitchFamily="49" charset="0"/>
              </a:rPr>
              <a:t>.</a:t>
            </a:r>
            <a:r>
              <a:rPr lang="en-US" sz="1300" b="0" noProof="1">
                <a:solidFill>
                  <a:srgbClr val="001080"/>
                </a:solidFill>
                <a:effectLst/>
                <a:latin typeface="Menlo" panose="020B0609030804020204" pitchFamily="49" charset="0"/>
              </a:rPr>
              <a:t>a</a:t>
            </a:r>
            <a:r>
              <a:rPr lang="en-US" sz="1300" b="0" noProof="1">
                <a:solidFill>
                  <a:srgbClr val="3B3B3B"/>
                </a:solidFill>
                <a:effectLst/>
                <a:latin typeface="Menlo" panose="020B0609030804020204" pitchFamily="49" charset="0"/>
              </a:rPr>
              <a:t>) </a:t>
            </a:r>
            <a:r>
              <a:rPr lang="en-US" sz="1300" b="0" noProof="1">
                <a:solidFill>
                  <a:srgbClr val="AF00DB"/>
                </a:solidFill>
                <a:effectLst/>
                <a:latin typeface="Menlo" panose="020B0609030804020204" pitchFamily="49" charset="0"/>
              </a:rPr>
              <a:t>return</a:t>
            </a:r>
            <a:r>
              <a:rPr lang="en-US" sz="1300" b="0" noProof="1">
                <a:solidFill>
                  <a:srgbClr val="3B3B3B"/>
                </a:solidFill>
                <a:effectLst/>
                <a:latin typeface="Menlo" panose="020B0609030804020204" pitchFamily="49" charset="0"/>
              </a:rPr>
              <a:t> </a:t>
            </a:r>
            <a:r>
              <a:rPr lang="en-US" sz="1300" b="0" noProof="1">
                <a:solidFill>
                  <a:srgbClr val="001080"/>
                </a:solidFill>
                <a:effectLst/>
                <a:latin typeface="Menlo" panose="020B0609030804020204" pitchFamily="49" charset="0"/>
              </a:rPr>
              <a:t>obj2</a:t>
            </a:r>
            <a:r>
              <a:rPr lang="en-US" sz="1300" b="0" noProof="1">
                <a:solidFill>
                  <a:srgbClr val="3B3B3B"/>
                </a:solidFill>
                <a:effectLst/>
                <a:latin typeface="Menlo" panose="020B0609030804020204" pitchFamily="49" charset="0"/>
              </a:rPr>
              <a:t>;</a:t>
            </a:r>
          </a:p>
          <a:p>
            <a:pPr>
              <a:lnSpc>
                <a:spcPts val="1350"/>
              </a:lnSpc>
              <a:buNone/>
            </a:pPr>
            <a:r>
              <a:rPr lang="en-US" sz="1300" b="0" noProof="1">
                <a:solidFill>
                  <a:srgbClr val="AF00DB"/>
                </a:solidFill>
                <a:effectLst/>
                <a:latin typeface="Menlo" panose="020B0609030804020204" pitchFamily="49" charset="0"/>
              </a:rPr>
              <a:t>    return</a:t>
            </a:r>
            <a:r>
              <a:rPr lang="en-US" sz="1300" b="0" noProof="1">
                <a:solidFill>
                  <a:srgbClr val="3B3B3B"/>
                </a:solidFill>
                <a:effectLst/>
                <a:latin typeface="Menlo" panose="020B0609030804020204" pitchFamily="49" charset="0"/>
              </a:rPr>
              <a:t> </a:t>
            </a:r>
            <a:r>
              <a:rPr lang="en-US" sz="1300" b="0" noProof="1">
                <a:solidFill>
                  <a:srgbClr val="001080"/>
                </a:solidFill>
                <a:effectLst/>
                <a:latin typeface="Menlo" panose="020B0609030804020204" pitchFamily="49" charset="0"/>
              </a:rPr>
              <a:t>obj1</a:t>
            </a:r>
            <a:r>
              <a:rPr lang="en-US" sz="1300" b="0" noProof="1">
                <a:solidFill>
                  <a:srgbClr val="3B3B3B"/>
                </a:solidFill>
                <a:effectLst/>
                <a:latin typeface="Menlo" panose="020B0609030804020204" pitchFamily="49" charset="0"/>
              </a:rPr>
              <a:t>;</a:t>
            </a:r>
          </a:p>
          <a:p>
            <a:pPr>
              <a:lnSpc>
                <a:spcPts val="1350"/>
              </a:lnSpc>
              <a:buNone/>
            </a:pPr>
            <a:r>
              <a:rPr lang="en-US" sz="1300" b="0" noProof="1">
                <a:solidFill>
                  <a:srgbClr val="3B3B3B"/>
                </a:solidFill>
                <a:effectLst/>
                <a:latin typeface="Menlo" panose="020B0609030804020204" pitchFamily="49" charset="0"/>
              </a:rPr>
              <a:t>}</a:t>
            </a:r>
          </a:p>
          <a:p>
            <a:pPr>
              <a:lnSpc>
                <a:spcPts val="1350"/>
              </a:lnSpc>
              <a:buNone/>
            </a:pPr>
            <a:br>
              <a:rPr lang="en-US" sz="1300" b="0" noProof="1">
                <a:solidFill>
                  <a:srgbClr val="3B3B3B"/>
                </a:solidFill>
                <a:effectLst/>
                <a:latin typeface="Menlo" panose="020B0609030804020204" pitchFamily="49" charset="0"/>
              </a:rPr>
            </a:br>
            <a:r>
              <a:rPr lang="en-US" sz="1300" b="0" noProof="1">
                <a:solidFill>
                  <a:srgbClr val="001080"/>
                </a:solidFill>
                <a:effectLst/>
                <a:latin typeface="Menlo" panose="020B0609030804020204" pitchFamily="49" charset="0"/>
              </a:rPr>
              <a:t>vec4</a:t>
            </a:r>
            <a:r>
              <a:rPr lang="en-US" sz="1300" b="0" noProof="1">
                <a:solidFill>
                  <a:srgbClr val="3B3B3B"/>
                </a:solidFill>
                <a:effectLst/>
                <a:latin typeface="Menlo" panose="020B0609030804020204" pitchFamily="49" charset="0"/>
              </a:rPr>
              <a:t> </a:t>
            </a:r>
            <a:r>
              <a:rPr lang="en-US" sz="1300" b="0" noProof="1">
                <a:solidFill>
                  <a:srgbClr val="795E26"/>
                </a:solidFill>
                <a:effectLst/>
                <a:latin typeface="Menlo" panose="020B0609030804020204" pitchFamily="49" charset="0"/>
              </a:rPr>
              <a:t>sdScene</a:t>
            </a:r>
            <a:r>
              <a:rPr lang="en-US" sz="1300" b="0" noProof="1">
                <a:solidFill>
                  <a:srgbClr val="3B3B3B"/>
                </a:solidFill>
                <a:effectLst/>
                <a:latin typeface="Menlo" panose="020B0609030804020204" pitchFamily="49" charset="0"/>
              </a:rPr>
              <a:t>(</a:t>
            </a:r>
            <a:r>
              <a:rPr lang="en-US" sz="1300" b="0" noProof="1">
                <a:solidFill>
                  <a:srgbClr val="001080"/>
                </a:solidFill>
                <a:effectLst/>
                <a:latin typeface="Menlo" panose="020B0609030804020204" pitchFamily="49" charset="0"/>
              </a:rPr>
              <a:t>vec3</a:t>
            </a:r>
            <a:r>
              <a:rPr lang="en-US" sz="1300" b="0" noProof="1">
                <a:solidFill>
                  <a:srgbClr val="3B3B3B"/>
                </a:solidFill>
                <a:effectLst/>
                <a:latin typeface="Menlo" panose="020B0609030804020204" pitchFamily="49" charset="0"/>
              </a:rPr>
              <a:t> </a:t>
            </a:r>
            <a:r>
              <a:rPr lang="en-US" sz="1300" b="0" noProof="1">
                <a:solidFill>
                  <a:srgbClr val="001080"/>
                </a:solidFill>
                <a:effectLst/>
                <a:latin typeface="Menlo" panose="020B0609030804020204" pitchFamily="49" charset="0"/>
              </a:rPr>
              <a:t>p</a:t>
            </a:r>
            <a:r>
              <a:rPr lang="en-US" sz="1300" b="0" noProof="1">
                <a:solidFill>
                  <a:srgbClr val="3B3B3B"/>
                </a:solidFill>
                <a:effectLst/>
                <a:latin typeface="Menlo" panose="020B0609030804020204" pitchFamily="49" charset="0"/>
              </a:rPr>
              <a:t>) {</a:t>
            </a:r>
          </a:p>
          <a:p>
            <a:pPr>
              <a:lnSpc>
                <a:spcPts val="1350"/>
              </a:lnSpc>
              <a:buNone/>
            </a:pPr>
            <a:r>
              <a:rPr lang="en-US" sz="1300" b="0" noProof="1">
                <a:solidFill>
                  <a:srgbClr val="001080"/>
                </a:solidFill>
                <a:effectLst/>
                <a:latin typeface="Menlo" panose="020B0609030804020204" pitchFamily="49" charset="0"/>
              </a:rPr>
              <a:t>    vec4</a:t>
            </a:r>
            <a:r>
              <a:rPr lang="en-US" sz="1300" b="0" noProof="1">
                <a:solidFill>
                  <a:srgbClr val="3B3B3B"/>
                </a:solidFill>
                <a:effectLst/>
                <a:latin typeface="Menlo" panose="020B0609030804020204" pitchFamily="49" charset="0"/>
              </a:rPr>
              <a:t> </a:t>
            </a:r>
            <a:r>
              <a:rPr lang="en-US" sz="1300" b="0" noProof="1">
                <a:solidFill>
                  <a:srgbClr val="001080"/>
                </a:solidFill>
                <a:effectLst/>
                <a:latin typeface="Menlo" panose="020B0609030804020204" pitchFamily="49" charset="0"/>
              </a:rPr>
              <a:t>sphereLeft</a:t>
            </a:r>
            <a:r>
              <a:rPr lang="en-US" sz="1300" b="0" noProof="1">
                <a:solidFill>
                  <a:srgbClr val="3B3B3B"/>
                </a:solidFill>
                <a:effectLst/>
                <a:latin typeface="Menlo" panose="020B0609030804020204" pitchFamily="49" charset="0"/>
              </a:rPr>
              <a:t> </a:t>
            </a:r>
            <a:r>
              <a:rPr lang="en-US" sz="1300" b="0" noProof="1">
                <a:solidFill>
                  <a:srgbClr val="000000"/>
                </a:solidFill>
                <a:effectLst/>
                <a:latin typeface="Menlo" panose="020B0609030804020204" pitchFamily="49" charset="0"/>
              </a:rPr>
              <a:t>=</a:t>
            </a:r>
            <a:r>
              <a:rPr lang="en-US" sz="1300" b="0" noProof="1">
                <a:solidFill>
                  <a:srgbClr val="3B3B3B"/>
                </a:solidFill>
                <a:effectLst/>
                <a:latin typeface="Menlo" panose="020B0609030804020204" pitchFamily="49" charset="0"/>
              </a:rPr>
              <a:t> </a:t>
            </a:r>
            <a:r>
              <a:rPr lang="en-US" sz="1300" b="0" noProof="1">
                <a:solidFill>
                  <a:srgbClr val="001080"/>
                </a:solidFill>
                <a:effectLst/>
                <a:latin typeface="Menlo" panose="020B0609030804020204" pitchFamily="49" charset="0"/>
              </a:rPr>
              <a:t>vec4</a:t>
            </a:r>
            <a:r>
              <a:rPr lang="en-US" sz="1300" b="0" noProof="1">
                <a:solidFill>
                  <a:srgbClr val="3B3B3B"/>
                </a:solidFill>
                <a:effectLst/>
                <a:latin typeface="Menlo" panose="020B0609030804020204" pitchFamily="49" charset="0"/>
              </a:rPr>
              <a:t>(</a:t>
            </a:r>
            <a:r>
              <a:rPr lang="en-US" sz="1300" b="0" noProof="1">
                <a:solidFill>
                  <a:srgbClr val="001080"/>
                </a:solidFill>
                <a:effectLst/>
                <a:latin typeface="Menlo" panose="020B0609030804020204" pitchFamily="49" charset="0"/>
              </a:rPr>
              <a:t>vec3</a:t>
            </a:r>
            <a:r>
              <a:rPr lang="en-US" sz="1300" b="0" noProof="1">
                <a:solidFill>
                  <a:srgbClr val="3B3B3B"/>
                </a:solidFill>
                <a:effectLst/>
                <a:latin typeface="Menlo" panose="020B0609030804020204" pitchFamily="49" charset="0"/>
              </a:rPr>
              <a:t>(</a:t>
            </a:r>
            <a:r>
              <a:rPr lang="en-US" sz="1300" b="0" noProof="1">
                <a:solidFill>
                  <a:srgbClr val="098658"/>
                </a:solidFill>
                <a:effectLst/>
                <a:latin typeface="Menlo" panose="020B0609030804020204" pitchFamily="49" charset="0"/>
              </a:rPr>
              <a:t>0.1</a:t>
            </a:r>
            <a:r>
              <a:rPr lang="en-US" sz="1300" b="0" noProof="1">
                <a:solidFill>
                  <a:srgbClr val="3B3B3B"/>
                </a:solidFill>
                <a:effectLst/>
                <a:latin typeface="Menlo" panose="020B0609030804020204" pitchFamily="49" charset="0"/>
              </a:rPr>
              <a:t>, </a:t>
            </a:r>
            <a:r>
              <a:rPr lang="en-US" sz="1300" b="0" noProof="1">
                <a:solidFill>
                  <a:srgbClr val="098658"/>
                </a:solidFill>
                <a:effectLst/>
                <a:latin typeface="Menlo" panose="020B0609030804020204" pitchFamily="49" charset="0"/>
              </a:rPr>
              <a:t>0.9</a:t>
            </a:r>
            <a:r>
              <a:rPr lang="en-US" sz="1300" b="0" noProof="1">
                <a:solidFill>
                  <a:srgbClr val="3B3B3B"/>
                </a:solidFill>
                <a:effectLst/>
                <a:latin typeface="Menlo" panose="020B0609030804020204" pitchFamily="49" charset="0"/>
              </a:rPr>
              <a:t>, </a:t>
            </a:r>
            <a:r>
              <a:rPr lang="en-US" sz="1300" b="0" noProof="1">
                <a:solidFill>
                  <a:srgbClr val="098658"/>
                </a:solidFill>
                <a:effectLst/>
                <a:latin typeface="Menlo" panose="020B0609030804020204" pitchFamily="49" charset="0"/>
              </a:rPr>
              <a:t>0.3</a:t>
            </a:r>
            <a:r>
              <a:rPr lang="en-US" sz="1300" b="0" noProof="1">
                <a:solidFill>
                  <a:srgbClr val="3B3B3B"/>
                </a:solidFill>
                <a:effectLst/>
                <a:latin typeface="Menlo" panose="020B0609030804020204" pitchFamily="49" charset="0"/>
              </a:rPr>
              <a:t>), </a:t>
            </a:r>
            <a:r>
              <a:rPr lang="en-US" sz="1300" b="0" noProof="1">
                <a:solidFill>
                  <a:srgbClr val="795E26"/>
                </a:solidFill>
                <a:effectLst/>
                <a:latin typeface="Menlo" panose="020B0609030804020204" pitchFamily="49" charset="0"/>
              </a:rPr>
              <a:t>sdSphere</a:t>
            </a:r>
            <a:r>
              <a:rPr lang="en-US" sz="1300" b="0" noProof="1">
                <a:solidFill>
                  <a:srgbClr val="3B3B3B"/>
                </a:solidFill>
                <a:effectLst/>
                <a:latin typeface="Menlo" panose="020B0609030804020204" pitchFamily="49" charset="0"/>
              </a:rPr>
              <a:t>(</a:t>
            </a:r>
            <a:r>
              <a:rPr lang="en-US" sz="1300" b="0" noProof="1">
                <a:solidFill>
                  <a:srgbClr val="001080"/>
                </a:solidFill>
                <a:effectLst/>
                <a:latin typeface="Menlo" panose="020B0609030804020204" pitchFamily="49" charset="0"/>
              </a:rPr>
              <a:t>p</a:t>
            </a:r>
            <a:r>
              <a:rPr lang="en-US" sz="1300" b="0" noProof="1">
                <a:solidFill>
                  <a:srgbClr val="3B3B3B"/>
                </a:solidFill>
                <a:effectLst/>
                <a:latin typeface="Menlo" panose="020B0609030804020204" pitchFamily="49" charset="0"/>
              </a:rPr>
              <a:t> </a:t>
            </a:r>
            <a:r>
              <a:rPr lang="en-US" sz="1300" b="0" noProof="1">
                <a:solidFill>
                  <a:srgbClr val="000000"/>
                </a:solidFill>
                <a:effectLst/>
                <a:latin typeface="Menlo" panose="020B0609030804020204" pitchFamily="49" charset="0"/>
              </a:rPr>
              <a:t>-</a:t>
            </a:r>
            <a:r>
              <a:rPr lang="en-US" sz="1300" b="0" noProof="1">
                <a:solidFill>
                  <a:srgbClr val="3B3B3B"/>
                </a:solidFill>
                <a:effectLst/>
                <a:latin typeface="Menlo" panose="020B0609030804020204" pitchFamily="49" charset="0"/>
              </a:rPr>
              <a:t> </a:t>
            </a:r>
            <a:r>
              <a:rPr lang="en-US" sz="1300" b="0" noProof="1">
                <a:solidFill>
                  <a:srgbClr val="001080"/>
                </a:solidFill>
                <a:effectLst/>
                <a:latin typeface="Menlo" panose="020B0609030804020204" pitchFamily="49" charset="0"/>
              </a:rPr>
              <a:t>vec3</a:t>
            </a:r>
            <a:r>
              <a:rPr lang="en-US" sz="1300" b="0" noProof="1">
                <a:solidFill>
                  <a:srgbClr val="3B3B3B"/>
                </a:solidFill>
                <a:effectLst/>
                <a:latin typeface="Menlo" panose="020B0609030804020204" pitchFamily="49" charset="0"/>
              </a:rPr>
              <a:t>(</a:t>
            </a:r>
            <a:r>
              <a:rPr lang="en-US" sz="1300" b="0" noProof="1">
                <a:solidFill>
                  <a:srgbClr val="000000"/>
                </a:solidFill>
                <a:effectLst/>
                <a:latin typeface="Menlo" panose="020B0609030804020204" pitchFamily="49" charset="0"/>
              </a:rPr>
              <a:t>-</a:t>
            </a:r>
            <a:r>
              <a:rPr lang="en-US" sz="1300" b="0" noProof="1">
                <a:solidFill>
                  <a:srgbClr val="098658"/>
                </a:solidFill>
                <a:effectLst/>
                <a:latin typeface="Menlo" panose="020B0609030804020204" pitchFamily="49" charset="0"/>
              </a:rPr>
              <a:t>2.5</a:t>
            </a:r>
            <a:r>
              <a:rPr lang="en-US" sz="1300" b="0" noProof="1">
                <a:solidFill>
                  <a:srgbClr val="3B3B3B"/>
                </a:solidFill>
                <a:effectLst/>
                <a:latin typeface="Menlo" panose="020B0609030804020204" pitchFamily="49" charset="0"/>
              </a:rPr>
              <a:t>, </a:t>
            </a:r>
            <a:r>
              <a:rPr lang="en-US" sz="1300" b="0" noProof="1">
                <a:solidFill>
                  <a:srgbClr val="098658"/>
                </a:solidFill>
                <a:effectLst/>
                <a:latin typeface="Menlo" panose="020B0609030804020204" pitchFamily="49" charset="0"/>
              </a:rPr>
              <a:t>0</a:t>
            </a:r>
            <a:r>
              <a:rPr lang="en-US" sz="1300" b="0" noProof="1">
                <a:solidFill>
                  <a:srgbClr val="3B3B3B"/>
                </a:solidFill>
                <a:effectLst/>
                <a:latin typeface="Menlo" panose="020B0609030804020204" pitchFamily="49" charset="0"/>
              </a:rPr>
              <a:t>, </a:t>
            </a:r>
            <a:r>
              <a:rPr lang="en-US" sz="1300" b="0" noProof="1">
                <a:solidFill>
                  <a:srgbClr val="000000"/>
                </a:solidFill>
                <a:effectLst/>
                <a:latin typeface="Menlo" panose="020B0609030804020204" pitchFamily="49" charset="0"/>
              </a:rPr>
              <a:t>-</a:t>
            </a:r>
            <a:r>
              <a:rPr lang="en-US" sz="1300" b="0" noProof="1">
                <a:solidFill>
                  <a:srgbClr val="098658"/>
                </a:solidFill>
                <a:effectLst/>
                <a:latin typeface="Menlo" panose="020B0609030804020204" pitchFamily="49" charset="0"/>
              </a:rPr>
              <a:t>2</a:t>
            </a:r>
            <a:r>
              <a:rPr lang="en-US" sz="1300" b="0" noProof="1">
                <a:solidFill>
                  <a:srgbClr val="3B3B3B"/>
                </a:solidFill>
                <a:effectLst/>
                <a:latin typeface="Menlo" panose="020B0609030804020204" pitchFamily="49" charset="0"/>
              </a:rPr>
              <a:t>), </a:t>
            </a:r>
            <a:r>
              <a:rPr lang="en-US" sz="1300" b="0" noProof="1">
                <a:solidFill>
                  <a:srgbClr val="098658"/>
                </a:solidFill>
                <a:effectLst/>
                <a:latin typeface="Menlo" panose="020B0609030804020204" pitchFamily="49" charset="0"/>
              </a:rPr>
              <a:t>2.0</a:t>
            </a:r>
            <a:r>
              <a:rPr lang="en-US" sz="1300" b="0" noProof="1">
                <a:solidFill>
                  <a:srgbClr val="3B3B3B"/>
                </a:solidFill>
                <a:effectLst/>
                <a:latin typeface="Menlo" panose="020B0609030804020204" pitchFamily="49" charset="0"/>
              </a:rPr>
              <a:t>));</a:t>
            </a:r>
          </a:p>
          <a:p>
            <a:pPr>
              <a:lnSpc>
                <a:spcPts val="1350"/>
              </a:lnSpc>
              <a:buNone/>
            </a:pPr>
            <a:r>
              <a:rPr lang="en-US" sz="1300" b="0" noProof="1">
                <a:solidFill>
                  <a:srgbClr val="001080"/>
                </a:solidFill>
                <a:effectLst/>
                <a:latin typeface="Menlo" panose="020B0609030804020204" pitchFamily="49" charset="0"/>
              </a:rPr>
              <a:t>    vec4</a:t>
            </a:r>
            <a:r>
              <a:rPr lang="en-US" sz="1300" b="0" noProof="1">
                <a:solidFill>
                  <a:srgbClr val="3B3B3B"/>
                </a:solidFill>
                <a:effectLst/>
                <a:latin typeface="Menlo" panose="020B0609030804020204" pitchFamily="49" charset="0"/>
              </a:rPr>
              <a:t> </a:t>
            </a:r>
            <a:r>
              <a:rPr lang="en-US" sz="1300" b="0" noProof="1">
                <a:solidFill>
                  <a:srgbClr val="001080"/>
                </a:solidFill>
                <a:effectLst/>
                <a:latin typeface="Menlo" panose="020B0609030804020204" pitchFamily="49" charset="0"/>
              </a:rPr>
              <a:t>sphereRight</a:t>
            </a:r>
            <a:r>
              <a:rPr lang="en-US" sz="1300" b="0" noProof="1">
                <a:solidFill>
                  <a:srgbClr val="3B3B3B"/>
                </a:solidFill>
                <a:effectLst/>
                <a:latin typeface="Menlo" panose="020B0609030804020204" pitchFamily="49" charset="0"/>
              </a:rPr>
              <a:t> </a:t>
            </a:r>
            <a:r>
              <a:rPr lang="en-US" sz="1300" b="0" noProof="1">
                <a:solidFill>
                  <a:srgbClr val="000000"/>
                </a:solidFill>
                <a:effectLst/>
                <a:latin typeface="Menlo" panose="020B0609030804020204" pitchFamily="49" charset="0"/>
              </a:rPr>
              <a:t>=</a:t>
            </a:r>
            <a:r>
              <a:rPr lang="en-US" sz="1300" b="0" noProof="1">
                <a:solidFill>
                  <a:srgbClr val="3B3B3B"/>
                </a:solidFill>
                <a:effectLst/>
                <a:latin typeface="Menlo" panose="020B0609030804020204" pitchFamily="49" charset="0"/>
              </a:rPr>
              <a:t> </a:t>
            </a:r>
            <a:r>
              <a:rPr lang="en-US" sz="1300" b="0" noProof="1">
                <a:solidFill>
                  <a:srgbClr val="001080"/>
                </a:solidFill>
                <a:effectLst/>
                <a:latin typeface="Menlo" panose="020B0609030804020204" pitchFamily="49" charset="0"/>
              </a:rPr>
              <a:t>vec4</a:t>
            </a:r>
            <a:r>
              <a:rPr lang="en-US" sz="1300" b="0" noProof="1">
                <a:solidFill>
                  <a:srgbClr val="3B3B3B"/>
                </a:solidFill>
                <a:effectLst/>
                <a:latin typeface="Menlo" panose="020B0609030804020204" pitchFamily="49" charset="0"/>
              </a:rPr>
              <a:t>(</a:t>
            </a:r>
            <a:r>
              <a:rPr lang="en-US" sz="1300" b="0" noProof="1">
                <a:solidFill>
                  <a:srgbClr val="001080"/>
                </a:solidFill>
                <a:effectLst/>
                <a:latin typeface="Menlo" panose="020B0609030804020204" pitchFamily="49" charset="0"/>
              </a:rPr>
              <a:t>vec3</a:t>
            </a:r>
            <a:r>
              <a:rPr lang="en-US" sz="1300" b="0" noProof="1">
                <a:solidFill>
                  <a:srgbClr val="3B3B3B"/>
                </a:solidFill>
                <a:effectLst/>
                <a:latin typeface="Menlo" panose="020B0609030804020204" pitchFamily="49" charset="0"/>
              </a:rPr>
              <a:t>(</a:t>
            </a:r>
            <a:r>
              <a:rPr lang="en-US" sz="1300" b="0" noProof="1">
                <a:solidFill>
                  <a:srgbClr val="098658"/>
                </a:solidFill>
                <a:effectLst/>
                <a:latin typeface="Menlo" panose="020B0609030804020204" pitchFamily="49" charset="0"/>
              </a:rPr>
              <a:t>0.1</a:t>
            </a:r>
            <a:r>
              <a:rPr lang="en-US" sz="1300" b="0" noProof="1">
                <a:solidFill>
                  <a:srgbClr val="3B3B3B"/>
                </a:solidFill>
                <a:effectLst/>
                <a:latin typeface="Menlo" panose="020B0609030804020204" pitchFamily="49" charset="0"/>
              </a:rPr>
              <a:t>, </a:t>
            </a:r>
            <a:r>
              <a:rPr lang="en-US" sz="1300" b="0" noProof="1">
                <a:solidFill>
                  <a:srgbClr val="098658"/>
                </a:solidFill>
                <a:effectLst/>
                <a:latin typeface="Menlo" panose="020B0609030804020204" pitchFamily="49" charset="0"/>
              </a:rPr>
              <a:t>0.3</a:t>
            </a:r>
            <a:r>
              <a:rPr lang="en-US" sz="1300" b="0" noProof="1">
                <a:solidFill>
                  <a:srgbClr val="3B3B3B"/>
                </a:solidFill>
                <a:effectLst/>
                <a:latin typeface="Menlo" panose="020B0609030804020204" pitchFamily="49" charset="0"/>
              </a:rPr>
              <a:t>, </a:t>
            </a:r>
            <a:r>
              <a:rPr lang="en-US" sz="1300" b="0" noProof="1">
                <a:solidFill>
                  <a:srgbClr val="098658"/>
                </a:solidFill>
                <a:effectLst/>
                <a:latin typeface="Menlo" panose="020B0609030804020204" pitchFamily="49" charset="0"/>
              </a:rPr>
              <a:t>0.9</a:t>
            </a:r>
            <a:r>
              <a:rPr lang="en-US" sz="1300" b="0" noProof="1">
                <a:solidFill>
                  <a:srgbClr val="3B3B3B"/>
                </a:solidFill>
                <a:effectLst/>
                <a:latin typeface="Menlo" panose="020B0609030804020204" pitchFamily="49" charset="0"/>
              </a:rPr>
              <a:t>), </a:t>
            </a:r>
            <a:r>
              <a:rPr lang="en-US" sz="1300" b="0" noProof="1">
                <a:solidFill>
                  <a:srgbClr val="795E26"/>
                </a:solidFill>
                <a:effectLst/>
                <a:latin typeface="Menlo" panose="020B0609030804020204" pitchFamily="49" charset="0"/>
              </a:rPr>
              <a:t>sdSphere</a:t>
            </a:r>
            <a:r>
              <a:rPr lang="en-US" sz="1300" b="0" noProof="1">
                <a:solidFill>
                  <a:srgbClr val="3B3B3B"/>
                </a:solidFill>
                <a:effectLst/>
                <a:latin typeface="Menlo" panose="020B0609030804020204" pitchFamily="49" charset="0"/>
              </a:rPr>
              <a:t>(</a:t>
            </a:r>
            <a:r>
              <a:rPr lang="en-US" sz="1300" b="0" noProof="1">
                <a:solidFill>
                  <a:srgbClr val="001080"/>
                </a:solidFill>
                <a:effectLst/>
                <a:latin typeface="Menlo" panose="020B0609030804020204" pitchFamily="49" charset="0"/>
              </a:rPr>
              <a:t>p</a:t>
            </a:r>
            <a:r>
              <a:rPr lang="en-US" sz="1300" b="0" noProof="1">
                <a:solidFill>
                  <a:srgbClr val="3B3B3B"/>
                </a:solidFill>
                <a:effectLst/>
                <a:latin typeface="Menlo" panose="020B0609030804020204" pitchFamily="49" charset="0"/>
              </a:rPr>
              <a:t> </a:t>
            </a:r>
            <a:r>
              <a:rPr lang="en-US" sz="1300" b="0" noProof="1">
                <a:solidFill>
                  <a:srgbClr val="000000"/>
                </a:solidFill>
                <a:effectLst/>
                <a:latin typeface="Menlo" panose="020B0609030804020204" pitchFamily="49" charset="0"/>
              </a:rPr>
              <a:t>-</a:t>
            </a:r>
            <a:r>
              <a:rPr lang="en-US" sz="1300" b="0" noProof="1">
                <a:solidFill>
                  <a:srgbClr val="3B3B3B"/>
                </a:solidFill>
                <a:effectLst/>
                <a:latin typeface="Menlo" panose="020B0609030804020204" pitchFamily="49" charset="0"/>
              </a:rPr>
              <a:t> </a:t>
            </a:r>
            <a:r>
              <a:rPr lang="en-US" sz="1300" b="0" noProof="1">
                <a:solidFill>
                  <a:srgbClr val="001080"/>
                </a:solidFill>
                <a:effectLst/>
                <a:latin typeface="Menlo" panose="020B0609030804020204" pitchFamily="49" charset="0"/>
              </a:rPr>
              <a:t>vec3</a:t>
            </a:r>
            <a:r>
              <a:rPr lang="en-US" sz="1300" b="0" noProof="1">
                <a:solidFill>
                  <a:srgbClr val="3B3B3B"/>
                </a:solidFill>
                <a:effectLst/>
                <a:latin typeface="Menlo" panose="020B0609030804020204" pitchFamily="49" charset="0"/>
              </a:rPr>
              <a:t>(</a:t>
            </a:r>
            <a:r>
              <a:rPr lang="en-US" sz="1300" b="0" noProof="1">
                <a:solidFill>
                  <a:srgbClr val="098658"/>
                </a:solidFill>
                <a:effectLst/>
                <a:latin typeface="Menlo" panose="020B0609030804020204" pitchFamily="49" charset="0"/>
              </a:rPr>
              <a:t>2.5</a:t>
            </a:r>
            <a:r>
              <a:rPr lang="en-US" sz="1300" b="0" noProof="1">
                <a:solidFill>
                  <a:srgbClr val="3B3B3B"/>
                </a:solidFill>
                <a:effectLst/>
                <a:latin typeface="Menlo" panose="020B0609030804020204" pitchFamily="49" charset="0"/>
              </a:rPr>
              <a:t>, </a:t>
            </a:r>
            <a:r>
              <a:rPr lang="en-US" sz="1300" b="0" noProof="1">
                <a:solidFill>
                  <a:srgbClr val="098658"/>
                </a:solidFill>
                <a:effectLst/>
                <a:latin typeface="Menlo" panose="020B0609030804020204" pitchFamily="49" charset="0"/>
              </a:rPr>
              <a:t>0</a:t>
            </a:r>
            <a:r>
              <a:rPr lang="en-US" sz="1300" b="0" noProof="1">
                <a:solidFill>
                  <a:srgbClr val="3B3B3B"/>
                </a:solidFill>
                <a:effectLst/>
                <a:latin typeface="Menlo" panose="020B0609030804020204" pitchFamily="49" charset="0"/>
              </a:rPr>
              <a:t>, </a:t>
            </a:r>
            <a:r>
              <a:rPr lang="en-US" sz="1300" b="0" noProof="1">
                <a:solidFill>
                  <a:srgbClr val="000000"/>
                </a:solidFill>
                <a:effectLst/>
                <a:latin typeface="Menlo" panose="020B0609030804020204" pitchFamily="49" charset="0"/>
              </a:rPr>
              <a:t>-</a:t>
            </a:r>
            <a:r>
              <a:rPr lang="en-US" sz="1300" b="0" noProof="1">
                <a:solidFill>
                  <a:srgbClr val="098658"/>
                </a:solidFill>
                <a:effectLst/>
                <a:latin typeface="Menlo" panose="020B0609030804020204" pitchFamily="49" charset="0"/>
              </a:rPr>
              <a:t>2</a:t>
            </a:r>
            <a:r>
              <a:rPr lang="en-US" sz="1300" b="0" noProof="1">
                <a:solidFill>
                  <a:srgbClr val="3B3B3B"/>
                </a:solidFill>
                <a:effectLst/>
                <a:latin typeface="Menlo" panose="020B0609030804020204" pitchFamily="49" charset="0"/>
              </a:rPr>
              <a:t>), </a:t>
            </a:r>
            <a:r>
              <a:rPr lang="en-US" sz="1300" b="0" noProof="1">
                <a:solidFill>
                  <a:srgbClr val="098658"/>
                </a:solidFill>
                <a:effectLst/>
                <a:latin typeface="Menlo" panose="020B0609030804020204" pitchFamily="49" charset="0"/>
              </a:rPr>
              <a:t>2.0</a:t>
            </a:r>
            <a:r>
              <a:rPr lang="en-US" sz="1300" b="0" noProof="1">
                <a:solidFill>
                  <a:srgbClr val="3B3B3B"/>
                </a:solidFill>
                <a:effectLst/>
                <a:latin typeface="Menlo" panose="020B0609030804020204" pitchFamily="49" charset="0"/>
              </a:rPr>
              <a:t>));</a:t>
            </a:r>
          </a:p>
          <a:p>
            <a:pPr>
              <a:lnSpc>
                <a:spcPts val="1350"/>
              </a:lnSpc>
              <a:buNone/>
            </a:pPr>
            <a:r>
              <a:rPr lang="en-US" sz="1300" b="0" noProof="1">
                <a:solidFill>
                  <a:srgbClr val="001080"/>
                </a:solidFill>
                <a:effectLst/>
                <a:latin typeface="Menlo" panose="020B0609030804020204" pitchFamily="49" charset="0"/>
              </a:rPr>
              <a:t>    vec4</a:t>
            </a:r>
            <a:r>
              <a:rPr lang="en-US" sz="1300" b="0" noProof="1">
                <a:solidFill>
                  <a:srgbClr val="3B3B3B"/>
                </a:solidFill>
                <a:effectLst/>
                <a:latin typeface="Menlo" panose="020B0609030804020204" pitchFamily="49" charset="0"/>
              </a:rPr>
              <a:t> </a:t>
            </a:r>
            <a:r>
              <a:rPr lang="en-US" sz="1300" b="0" noProof="1">
                <a:solidFill>
                  <a:srgbClr val="001080"/>
                </a:solidFill>
                <a:effectLst/>
                <a:latin typeface="Menlo" panose="020B0609030804020204" pitchFamily="49" charset="0"/>
              </a:rPr>
              <a:t>co</a:t>
            </a:r>
            <a:r>
              <a:rPr lang="en-US" sz="1300" b="0" noProof="1">
                <a:solidFill>
                  <a:srgbClr val="3B3B3B"/>
                </a:solidFill>
                <a:effectLst/>
                <a:latin typeface="Menlo" panose="020B0609030804020204" pitchFamily="49" charset="0"/>
              </a:rPr>
              <a:t> </a:t>
            </a:r>
            <a:r>
              <a:rPr lang="en-US" sz="1300" b="0" noProof="1">
                <a:solidFill>
                  <a:srgbClr val="000000"/>
                </a:solidFill>
                <a:effectLst/>
                <a:latin typeface="Menlo" panose="020B0609030804020204" pitchFamily="49" charset="0"/>
              </a:rPr>
              <a:t>=</a:t>
            </a:r>
            <a:r>
              <a:rPr lang="en-US" sz="1300" b="0" noProof="1">
                <a:solidFill>
                  <a:srgbClr val="3B3B3B"/>
                </a:solidFill>
                <a:effectLst/>
                <a:latin typeface="Menlo" panose="020B0609030804020204" pitchFamily="49" charset="0"/>
              </a:rPr>
              <a:t> </a:t>
            </a:r>
            <a:r>
              <a:rPr lang="en-US" sz="1300" b="0" noProof="1">
                <a:solidFill>
                  <a:srgbClr val="795E26"/>
                </a:solidFill>
                <a:effectLst/>
                <a:latin typeface="Menlo" panose="020B0609030804020204" pitchFamily="49" charset="0"/>
              </a:rPr>
              <a:t>minWithColor</a:t>
            </a:r>
            <a:r>
              <a:rPr lang="en-US" sz="1300" b="0" noProof="1">
                <a:solidFill>
                  <a:srgbClr val="3B3B3B"/>
                </a:solidFill>
                <a:effectLst/>
                <a:latin typeface="Menlo" panose="020B0609030804020204" pitchFamily="49" charset="0"/>
              </a:rPr>
              <a:t>(</a:t>
            </a:r>
            <a:r>
              <a:rPr lang="en-US" sz="1300" b="0" noProof="1">
                <a:solidFill>
                  <a:srgbClr val="001080"/>
                </a:solidFill>
                <a:effectLst/>
                <a:latin typeface="Menlo" panose="020B0609030804020204" pitchFamily="49" charset="0"/>
              </a:rPr>
              <a:t>sphereLeft</a:t>
            </a:r>
            <a:r>
              <a:rPr lang="en-US" sz="1300" b="0" noProof="1">
                <a:solidFill>
                  <a:srgbClr val="3B3B3B"/>
                </a:solidFill>
                <a:effectLst/>
                <a:latin typeface="Menlo" panose="020B0609030804020204" pitchFamily="49" charset="0"/>
              </a:rPr>
              <a:t>, </a:t>
            </a:r>
            <a:r>
              <a:rPr lang="en-US" sz="1300" b="0" noProof="1">
                <a:solidFill>
                  <a:srgbClr val="001080"/>
                </a:solidFill>
                <a:effectLst/>
                <a:latin typeface="Menlo" panose="020B0609030804020204" pitchFamily="49" charset="0"/>
              </a:rPr>
              <a:t>sphereRight</a:t>
            </a:r>
            <a:r>
              <a:rPr lang="en-US" sz="1300" b="0" noProof="1">
                <a:solidFill>
                  <a:srgbClr val="3B3B3B"/>
                </a:solidFill>
                <a:effectLst/>
                <a:latin typeface="Menlo" panose="020B0609030804020204" pitchFamily="49" charset="0"/>
              </a:rPr>
              <a:t>);</a:t>
            </a:r>
          </a:p>
          <a:p>
            <a:pPr>
              <a:lnSpc>
                <a:spcPts val="1350"/>
              </a:lnSpc>
              <a:buNone/>
            </a:pPr>
            <a:r>
              <a:rPr lang="en-US" sz="1300" b="0" noProof="1">
                <a:solidFill>
                  <a:srgbClr val="AF00DB"/>
                </a:solidFill>
                <a:effectLst/>
                <a:latin typeface="Menlo" panose="020B0609030804020204" pitchFamily="49" charset="0"/>
              </a:rPr>
              <a:t>    return</a:t>
            </a:r>
            <a:r>
              <a:rPr lang="en-US" sz="1300" b="0" noProof="1">
                <a:solidFill>
                  <a:srgbClr val="3B3B3B"/>
                </a:solidFill>
                <a:effectLst/>
                <a:latin typeface="Menlo" panose="020B0609030804020204" pitchFamily="49" charset="0"/>
              </a:rPr>
              <a:t> </a:t>
            </a:r>
            <a:r>
              <a:rPr lang="en-US" sz="1300" b="0" noProof="1">
                <a:solidFill>
                  <a:srgbClr val="001080"/>
                </a:solidFill>
                <a:effectLst/>
                <a:latin typeface="Menlo" panose="020B0609030804020204" pitchFamily="49" charset="0"/>
              </a:rPr>
              <a:t>co</a:t>
            </a:r>
            <a:r>
              <a:rPr lang="en-US" sz="1300" b="0" noProof="1">
                <a:solidFill>
                  <a:srgbClr val="3B3B3B"/>
                </a:solidFill>
                <a:effectLst/>
                <a:latin typeface="Menlo" panose="020B0609030804020204" pitchFamily="49" charset="0"/>
              </a:rPr>
              <a:t>;</a:t>
            </a:r>
          </a:p>
          <a:p>
            <a:pPr>
              <a:lnSpc>
                <a:spcPts val="1350"/>
              </a:lnSpc>
              <a:buNone/>
            </a:pPr>
            <a:r>
              <a:rPr lang="en-US" sz="1300" b="0" noProof="1">
                <a:solidFill>
                  <a:srgbClr val="3B3B3B"/>
                </a:solidFill>
                <a:effectLst/>
                <a:latin typeface="Menlo" panose="020B0609030804020204" pitchFamily="49" charset="0"/>
              </a:rPr>
              <a:t>}</a:t>
            </a:r>
          </a:p>
        </p:txBody>
      </p:sp>
    </p:spTree>
    <p:extLst>
      <p:ext uri="{BB962C8B-B14F-4D97-AF65-F5344CB8AC3E}">
        <p14:creationId xmlns:p14="http://schemas.microsoft.com/office/powerpoint/2010/main" val="2712566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3"/>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500"/>
              <a:buFont typeface="Verdana"/>
              <a:buNone/>
            </a:pPr>
            <a:r>
              <a:rPr lang="pt-BR" sz="2500"/>
              <a:t>Artefatos na sombra devido a baixa amostragem</a:t>
            </a:r>
            <a:endParaRPr/>
          </a:p>
        </p:txBody>
      </p:sp>
      <p:sp>
        <p:nvSpPr>
          <p:cNvPr id="108" name="Google Shape;108;p13"/>
          <p:cNvSpPr txBox="1">
            <a:spLocks noGrp="1"/>
          </p:cNvSpPr>
          <p:nvPr>
            <p:ph type="body" idx="1"/>
          </p:nvPr>
        </p:nvSpPr>
        <p:spPr>
          <a:xfrm>
            <a:off x="3667874" y="1787704"/>
            <a:ext cx="5150905" cy="515938"/>
          </a:xfrm>
          <a:prstGeom prst="rect">
            <a:avLst/>
          </a:prstGeom>
          <a:noFill/>
          <a:ln>
            <a:noFill/>
          </a:ln>
        </p:spPr>
        <p:txBody>
          <a:bodyPr spcFirstLastPara="1" wrap="square" lIns="91425" tIns="45700" rIns="91425" bIns="45700" anchor="t" anchorCtr="0">
            <a:normAutofit fontScale="92500"/>
          </a:bodyPr>
          <a:lstStyle/>
          <a:p>
            <a:pPr marL="0" lvl="0" indent="0">
              <a:spcBef>
                <a:spcPts val="0"/>
              </a:spcBef>
              <a:buSzPts val="1400"/>
            </a:pPr>
            <a:r>
              <a:rPr lang="pt-BR" sz="1400" b="1" dirty="0"/>
              <a:t>Sombras usando Shadow Mapping em </a:t>
            </a:r>
            <a:r>
              <a:rPr lang="pt-BR" sz="1400" b="1" dirty="0" err="1"/>
              <a:t>Rasterizador</a:t>
            </a:r>
            <a:endParaRPr lang="pt-BR" sz="1400" b="1" dirty="0"/>
          </a:p>
          <a:p>
            <a:pPr marL="0" lvl="0" indent="0" algn="l" rtl="0">
              <a:spcBef>
                <a:spcPts val="0"/>
              </a:spcBef>
              <a:spcAft>
                <a:spcPts val="0"/>
              </a:spcAft>
              <a:buClr>
                <a:schemeClr val="dk1"/>
              </a:buClr>
              <a:buSzPts val="1400"/>
              <a:buFont typeface="Verdana"/>
              <a:buNone/>
            </a:pPr>
            <a:r>
              <a:rPr lang="pt-BR" sz="1400" dirty="0"/>
              <a:t>Sombras calculadas usando mapa de sombra</a:t>
            </a:r>
            <a:endParaRPr dirty="0"/>
          </a:p>
        </p:txBody>
      </p:sp>
      <p:sp>
        <p:nvSpPr>
          <p:cNvPr id="109" name="Google Shape;109;p13"/>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20</a:t>
            </a:fld>
            <a:endParaRPr/>
          </a:p>
        </p:txBody>
      </p:sp>
      <p:pic>
        <p:nvPicPr>
          <p:cNvPr id="110" name="Google Shape;110;p13" descr="page16image34807728"/>
          <p:cNvPicPr preferRelativeResize="0"/>
          <p:nvPr/>
        </p:nvPicPr>
        <p:blipFill rotWithShape="1">
          <a:blip r:embed="rId3">
            <a:alphaModFix/>
          </a:blip>
          <a:srcRect/>
          <a:stretch/>
        </p:blipFill>
        <p:spPr>
          <a:xfrm>
            <a:off x="390548" y="799173"/>
            <a:ext cx="3192761" cy="4614273"/>
          </a:xfrm>
          <a:prstGeom prst="rect">
            <a:avLst/>
          </a:prstGeom>
          <a:noFill/>
          <a:ln>
            <a:noFill/>
          </a:ln>
        </p:spPr>
      </p:pic>
      <p:sp>
        <p:nvSpPr>
          <p:cNvPr id="111" name="Google Shape;111;p13"/>
          <p:cNvSpPr txBox="1"/>
          <p:nvPr/>
        </p:nvSpPr>
        <p:spPr>
          <a:xfrm>
            <a:off x="3667874" y="3851096"/>
            <a:ext cx="5150905" cy="1255159"/>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dk1"/>
              </a:buClr>
              <a:buSzPts val="1400"/>
              <a:buFont typeface="Verdana"/>
              <a:buNone/>
            </a:pPr>
            <a:r>
              <a:rPr lang="pt-BR" sz="1400" b="1" dirty="0">
                <a:solidFill>
                  <a:schemeClr val="dk1"/>
                </a:solidFill>
                <a:latin typeface="Verdana"/>
                <a:ea typeface="Verdana"/>
                <a:cs typeface="Verdana"/>
                <a:sym typeface="Verdana"/>
              </a:rPr>
              <a:t>Sombras usando </a:t>
            </a:r>
            <a:r>
              <a:rPr lang="pt-BR" b="1" dirty="0">
                <a:solidFill>
                  <a:schemeClr val="dk1"/>
                </a:solidFill>
                <a:latin typeface="Verdana"/>
                <a:ea typeface="Verdana"/>
                <a:cs typeface="Verdana"/>
                <a:sym typeface="Verdana"/>
              </a:rPr>
              <a:t>R</a:t>
            </a:r>
            <a:r>
              <a:rPr lang="pt-BR" sz="1400" b="1" dirty="0">
                <a:solidFill>
                  <a:schemeClr val="dk1"/>
                </a:solidFill>
                <a:latin typeface="Verdana"/>
                <a:ea typeface="Verdana"/>
                <a:cs typeface="Verdana"/>
                <a:sym typeface="Verdana"/>
              </a:rPr>
              <a:t>ay </a:t>
            </a:r>
            <a:r>
              <a:rPr lang="pt-BR" b="1" dirty="0" err="1">
                <a:solidFill>
                  <a:schemeClr val="dk1"/>
                </a:solidFill>
                <a:latin typeface="Verdana"/>
                <a:ea typeface="Verdana"/>
                <a:cs typeface="Verdana"/>
                <a:sym typeface="Verdana"/>
              </a:rPr>
              <a:t>T</a:t>
            </a:r>
            <a:r>
              <a:rPr lang="pt-BR" sz="1400" b="1" dirty="0" err="1">
                <a:solidFill>
                  <a:schemeClr val="dk1"/>
                </a:solidFill>
                <a:latin typeface="Verdana"/>
                <a:ea typeface="Verdana"/>
                <a:cs typeface="Verdana"/>
                <a:sym typeface="Verdana"/>
              </a:rPr>
              <a:t>racing</a:t>
            </a:r>
            <a:endParaRPr sz="1400" b="1" dirty="0">
              <a:solidFill>
                <a:schemeClr val="dk1"/>
              </a:solidFill>
              <a:latin typeface="Verdana"/>
              <a:ea typeface="Verdana"/>
              <a:cs typeface="Verdana"/>
              <a:sym typeface="Verdana"/>
            </a:endParaRPr>
          </a:p>
          <a:p>
            <a:pPr marL="0" marR="0" lvl="0" indent="0" algn="l" rtl="0">
              <a:spcBef>
                <a:spcPts val="280"/>
              </a:spcBef>
              <a:spcAft>
                <a:spcPts val="0"/>
              </a:spcAft>
              <a:buClr>
                <a:schemeClr val="dk1"/>
              </a:buClr>
              <a:buSzPts val="1400"/>
              <a:buFont typeface="Verdana"/>
              <a:buNone/>
            </a:pPr>
            <a:r>
              <a:rPr lang="pt-BR" sz="1400" dirty="0">
                <a:solidFill>
                  <a:schemeClr val="dk1"/>
                </a:solidFill>
                <a:latin typeface="Verdana"/>
                <a:ea typeface="Verdana"/>
                <a:cs typeface="Verdana"/>
                <a:sym typeface="Verdana"/>
              </a:rPr>
              <a:t>resultado do cálculo da visibilidade ao longo do raio entre o ponto de superfície e a luz diretamente usando </a:t>
            </a:r>
            <a:r>
              <a:rPr lang="pt-BR" dirty="0">
                <a:solidFill>
                  <a:schemeClr val="dk1"/>
                </a:solidFill>
                <a:latin typeface="Verdana"/>
                <a:ea typeface="Verdana"/>
                <a:cs typeface="Verdana"/>
                <a:sym typeface="Verdana"/>
              </a:rPr>
              <a:t>R</a:t>
            </a:r>
            <a:r>
              <a:rPr lang="pt-BR" sz="1400" dirty="0">
                <a:solidFill>
                  <a:schemeClr val="dk1"/>
                </a:solidFill>
                <a:latin typeface="Verdana"/>
                <a:ea typeface="Verdana"/>
                <a:cs typeface="Verdana"/>
                <a:sym typeface="Verdana"/>
              </a:rPr>
              <a:t>ay </a:t>
            </a:r>
            <a:r>
              <a:rPr lang="pt-BR" sz="1400" dirty="0" err="1">
                <a:solidFill>
                  <a:schemeClr val="dk1"/>
                </a:solidFill>
                <a:latin typeface="Verdana"/>
                <a:ea typeface="Verdana"/>
                <a:cs typeface="Verdana"/>
                <a:sym typeface="Verdana"/>
              </a:rPr>
              <a:t>Tracing</a:t>
            </a:r>
            <a:endParaRPr dirty="0"/>
          </a:p>
        </p:txBody>
      </p:sp>
      <p:sp>
        <p:nvSpPr>
          <p:cNvPr id="112" name="Google Shape;112;p13"/>
          <p:cNvSpPr/>
          <p:nvPr/>
        </p:nvSpPr>
        <p:spPr>
          <a:xfrm>
            <a:off x="390548" y="5435285"/>
            <a:ext cx="3532228" cy="261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100" dirty="0">
                <a:solidFill>
                  <a:schemeClr val="dk1"/>
                </a:solidFill>
                <a:latin typeface="Arial"/>
                <a:ea typeface="Arial"/>
                <a:cs typeface="Arial"/>
                <a:sym typeface="Arial"/>
              </a:rPr>
              <a:t>crédito: Johnson et al. TOG 2005</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Tipos de sombras (Hard vs Soft Shadows)</a:t>
            </a:r>
            <a:endParaRPr/>
          </a:p>
        </p:txBody>
      </p:sp>
      <p:sp>
        <p:nvSpPr>
          <p:cNvPr id="118" name="Google Shape;118;p14"/>
          <p:cNvSpPr txBox="1">
            <a:spLocks noGrp="1"/>
          </p:cNvSpPr>
          <p:nvPr>
            <p:ph type="body" idx="1"/>
          </p:nvPr>
        </p:nvSpPr>
        <p:spPr>
          <a:xfrm>
            <a:off x="588029" y="4325420"/>
            <a:ext cx="3693824" cy="1009724"/>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800"/>
              <a:buNone/>
            </a:pPr>
            <a:r>
              <a:rPr lang="pt-BR" sz="1600" b="1"/>
              <a:t>Hard shadows</a:t>
            </a:r>
            <a:endParaRPr sz="1600" b="1"/>
          </a:p>
          <a:p>
            <a:pPr marL="0" lvl="0" indent="0" algn="ctr" rtl="0">
              <a:spcBef>
                <a:spcPts val="360"/>
              </a:spcBef>
              <a:spcAft>
                <a:spcPts val="0"/>
              </a:spcAft>
              <a:buClr>
                <a:schemeClr val="dk1"/>
              </a:buClr>
              <a:buSzPts val="1800"/>
              <a:buNone/>
            </a:pPr>
            <a:r>
              <a:rPr lang="pt-BR" sz="1600"/>
              <a:t>(criadas por uma luz pontual)</a:t>
            </a:r>
            <a:endParaRPr sz="1800"/>
          </a:p>
        </p:txBody>
      </p:sp>
      <p:sp>
        <p:nvSpPr>
          <p:cNvPr id="119" name="Google Shape;119;p14"/>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21</a:t>
            </a:fld>
            <a:endParaRPr/>
          </a:p>
        </p:txBody>
      </p:sp>
      <p:pic>
        <p:nvPicPr>
          <p:cNvPr id="120" name="Google Shape;120;p14" descr="page17image51868800"/>
          <p:cNvPicPr preferRelativeResize="0"/>
          <p:nvPr/>
        </p:nvPicPr>
        <p:blipFill rotWithShape="1">
          <a:blip r:embed="rId3">
            <a:alphaModFix/>
          </a:blip>
          <a:srcRect/>
          <a:stretch/>
        </p:blipFill>
        <p:spPr>
          <a:xfrm>
            <a:off x="588029" y="1248575"/>
            <a:ext cx="3693824" cy="2928797"/>
          </a:xfrm>
          <a:prstGeom prst="rect">
            <a:avLst/>
          </a:prstGeom>
          <a:noFill/>
          <a:ln>
            <a:noFill/>
          </a:ln>
        </p:spPr>
      </p:pic>
      <p:pic>
        <p:nvPicPr>
          <p:cNvPr id="121" name="Google Shape;121;p14" descr="page17image51870816"/>
          <p:cNvPicPr preferRelativeResize="0"/>
          <p:nvPr/>
        </p:nvPicPr>
        <p:blipFill rotWithShape="1">
          <a:blip r:embed="rId4">
            <a:alphaModFix/>
          </a:blip>
          <a:srcRect/>
          <a:stretch/>
        </p:blipFill>
        <p:spPr>
          <a:xfrm>
            <a:off x="4931596" y="1244671"/>
            <a:ext cx="3693824" cy="2905960"/>
          </a:xfrm>
          <a:prstGeom prst="rect">
            <a:avLst/>
          </a:prstGeom>
          <a:noFill/>
          <a:ln>
            <a:noFill/>
          </a:ln>
        </p:spPr>
      </p:pic>
      <p:sp>
        <p:nvSpPr>
          <p:cNvPr id="122" name="Google Shape;122;p14"/>
          <p:cNvSpPr txBox="1"/>
          <p:nvPr/>
        </p:nvSpPr>
        <p:spPr>
          <a:xfrm>
            <a:off x="4862149" y="4325420"/>
            <a:ext cx="3888659" cy="10097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1800"/>
              <a:buFont typeface="Verdana"/>
              <a:buNone/>
            </a:pPr>
            <a:r>
              <a:rPr lang="pt-BR" sz="1600" b="1" dirty="0">
                <a:solidFill>
                  <a:schemeClr val="dk1"/>
                </a:solidFill>
                <a:latin typeface="Verdana"/>
                <a:ea typeface="Verdana"/>
                <a:cs typeface="Verdana"/>
                <a:sym typeface="Verdana"/>
              </a:rPr>
              <a:t>Soft </a:t>
            </a:r>
            <a:r>
              <a:rPr lang="pt-BR" sz="1600" b="1" dirty="0" err="1">
                <a:solidFill>
                  <a:schemeClr val="dk1"/>
                </a:solidFill>
                <a:latin typeface="Verdana"/>
                <a:ea typeface="Verdana"/>
                <a:cs typeface="Verdana"/>
                <a:sym typeface="Verdana"/>
              </a:rPr>
              <a:t>shadows</a:t>
            </a:r>
            <a:endParaRPr sz="1600" b="1" dirty="0">
              <a:solidFill>
                <a:schemeClr val="dk1"/>
              </a:solidFill>
              <a:latin typeface="Verdana"/>
              <a:ea typeface="Verdana"/>
              <a:cs typeface="Verdana"/>
              <a:sym typeface="Verdana"/>
            </a:endParaRPr>
          </a:p>
          <a:p>
            <a:pPr marL="0" marR="0" lvl="0" indent="0" algn="ctr" rtl="0">
              <a:spcBef>
                <a:spcPts val="360"/>
              </a:spcBef>
              <a:spcAft>
                <a:spcPts val="0"/>
              </a:spcAft>
              <a:buClr>
                <a:schemeClr val="dk1"/>
              </a:buClr>
              <a:buSzPts val="1800"/>
              <a:buFont typeface="Verdana"/>
              <a:buNone/>
            </a:pPr>
            <a:r>
              <a:rPr lang="pt-BR" sz="1600" b="0" dirty="0">
                <a:solidFill>
                  <a:schemeClr val="dk1"/>
                </a:solidFill>
                <a:latin typeface="Verdana"/>
                <a:ea typeface="Verdana"/>
                <a:cs typeface="Verdana"/>
                <a:sym typeface="Verdana"/>
              </a:rPr>
              <a:t>(criadas por uma luz não pontual)</a:t>
            </a:r>
            <a:endParaRPr sz="1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126"/>
        <p:cNvGrpSpPr/>
        <p:nvPr/>
      </p:nvGrpSpPr>
      <p:grpSpPr>
        <a:xfrm>
          <a:off x="0" y="0"/>
          <a:ext cx="0" cy="0"/>
          <a:chOff x="0" y="0"/>
          <a:chExt cx="0" cy="0"/>
        </a:xfrm>
      </p:grpSpPr>
      <p:sp>
        <p:nvSpPr>
          <p:cNvPr id="127" name="Google Shape;127;p15"/>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Sobras criadas por uma luz de área</a:t>
            </a:r>
            <a:endParaRPr/>
          </a:p>
        </p:txBody>
      </p:sp>
      <p:sp>
        <p:nvSpPr>
          <p:cNvPr id="128" name="Google Shape;128;p15"/>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22</a:t>
            </a:fld>
            <a:endParaRPr/>
          </a:p>
        </p:txBody>
      </p:sp>
      <p:pic>
        <p:nvPicPr>
          <p:cNvPr id="129" name="Google Shape;129;p15"/>
          <p:cNvPicPr preferRelativeResize="0"/>
          <p:nvPr/>
        </p:nvPicPr>
        <p:blipFill rotWithShape="1">
          <a:blip r:embed="rId3">
            <a:alphaModFix/>
          </a:blip>
          <a:srcRect/>
          <a:stretch/>
        </p:blipFill>
        <p:spPr>
          <a:xfrm>
            <a:off x="1489753" y="799687"/>
            <a:ext cx="6811766" cy="461104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133"/>
        <p:cNvGrpSpPr/>
        <p:nvPr/>
      </p:nvGrpSpPr>
      <p:grpSpPr>
        <a:xfrm>
          <a:off x="0" y="0"/>
          <a:ext cx="0" cy="0"/>
          <a:chOff x="0" y="0"/>
          <a:chExt cx="0" cy="0"/>
        </a:xfrm>
      </p:grpSpPr>
      <p:pic>
        <p:nvPicPr>
          <p:cNvPr id="134" name="Google Shape;134;p16"/>
          <p:cNvPicPr preferRelativeResize="0"/>
          <p:nvPr/>
        </p:nvPicPr>
        <p:blipFill rotWithShape="1">
          <a:blip r:embed="rId3">
            <a:alphaModFix/>
          </a:blip>
          <a:srcRect/>
          <a:stretch/>
        </p:blipFill>
        <p:spPr>
          <a:xfrm>
            <a:off x="3848435" y="1198972"/>
            <a:ext cx="5223646" cy="3536007"/>
          </a:xfrm>
          <a:prstGeom prst="rect">
            <a:avLst/>
          </a:prstGeom>
          <a:noFill/>
          <a:ln>
            <a:noFill/>
          </a:ln>
        </p:spPr>
      </p:pic>
      <p:sp>
        <p:nvSpPr>
          <p:cNvPr id="135" name="Google Shape;135;p16"/>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Algoritmos baseados em amostragens</a:t>
            </a:r>
            <a:endParaRPr/>
          </a:p>
        </p:txBody>
      </p:sp>
      <p:sp>
        <p:nvSpPr>
          <p:cNvPr id="136" name="Google Shape;136;p16"/>
          <p:cNvSpPr txBox="1">
            <a:spLocks noGrp="1"/>
          </p:cNvSpPr>
          <p:nvPr>
            <p:ph type="body" idx="1"/>
          </p:nvPr>
        </p:nvSpPr>
        <p:spPr>
          <a:xfrm>
            <a:off x="390548" y="838985"/>
            <a:ext cx="4181452" cy="449615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600"/>
              <a:buFont typeface="Verdana"/>
              <a:buNone/>
            </a:pPr>
            <a:r>
              <a:rPr lang="pt-BR" sz="1600"/>
              <a:t>Objetivo: calcular a quantidade da fonte de luz emitindo de uma área que chega a um ponto P na superfície.</a:t>
            </a:r>
            <a:endParaRPr/>
          </a:p>
        </p:txBody>
      </p:sp>
      <p:sp>
        <p:nvSpPr>
          <p:cNvPr id="137" name="Google Shape;137;p16"/>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23</a:t>
            </a:fld>
            <a:endParaRPr/>
          </a:p>
        </p:txBody>
      </p:sp>
      <p:sp>
        <p:nvSpPr>
          <p:cNvPr id="138" name="Google Shape;138;p16"/>
          <p:cNvSpPr/>
          <p:nvPr/>
        </p:nvSpPr>
        <p:spPr>
          <a:xfrm>
            <a:off x="237506" y="4134815"/>
            <a:ext cx="6901832"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800">
                <a:solidFill>
                  <a:schemeClr val="dk1"/>
                </a:solidFill>
                <a:latin typeface="Arial"/>
                <a:ea typeface="Arial"/>
                <a:cs typeface="Arial"/>
                <a:sym typeface="Arial"/>
              </a:rPr>
              <a:t>para todas as amostras:</a:t>
            </a:r>
            <a:endParaRPr/>
          </a:p>
          <a:p>
            <a:pPr marL="0" marR="0" lvl="0" indent="0" algn="l" rtl="0">
              <a:spcBef>
                <a:spcPts val="0"/>
              </a:spcBef>
              <a:spcAft>
                <a:spcPts val="0"/>
              </a:spcAft>
              <a:buNone/>
            </a:pPr>
            <a:r>
              <a:rPr lang="pt-BR" sz="1800">
                <a:solidFill>
                  <a:schemeClr val="dk1"/>
                </a:solidFill>
                <a:latin typeface="Arial"/>
                <a:ea typeface="Arial"/>
                <a:cs typeface="Arial"/>
                <a:sym typeface="Arial"/>
              </a:rPr>
              <a:t>- Escolha aleatoriamente um ponto P</a:t>
            </a:r>
            <a:r>
              <a:rPr lang="pt-BR" sz="1800" baseline="-25000">
                <a:solidFill>
                  <a:schemeClr val="dk1"/>
                </a:solidFill>
                <a:latin typeface="Arial"/>
                <a:ea typeface="Arial"/>
                <a:cs typeface="Arial"/>
                <a:sym typeface="Arial"/>
              </a:rPr>
              <a:t>L</a:t>
            </a:r>
            <a:r>
              <a:rPr lang="pt-BR" sz="1800">
                <a:solidFill>
                  <a:schemeClr val="dk1"/>
                </a:solidFill>
                <a:latin typeface="Arial"/>
                <a:ea typeface="Arial"/>
                <a:cs typeface="Arial"/>
                <a:sym typeface="Arial"/>
              </a:rPr>
              <a:t> na luz</a:t>
            </a:r>
            <a:endParaRPr/>
          </a:p>
          <a:p>
            <a:pPr marL="0" marR="0" lvl="0" indent="0" algn="l" rtl="0">
              <a:spcBef>
                <a:spcPts val="0"/>
              </a:spcBef>
              <a:spcAft>
                <a:spcPts val="0"/>
              </a:spcAft>
              <a:buNone/>
            </a:pPr>
            <a:r>
              <a:rPr lang="pt-BR" sz="1800">
                <a:solidFill>
                  <a:schemeClr val="dk1"/>
                </a:solidFill>
                <a:latin typeface="Arial"/>
                <a:ea typeface="Arial"/>
                <a:cs typeface="Arial"/>
                <a:sym typeface="Arial"/>
              </a:rPr>
              <a:t>- Determine se o ponto da superfície P está na sombra em relação ao P</a:t>
            </a:r>
            <a:r>
              <a:rPr lang="pt-BR" sz="1800" baseline="-25000">
                <a:solidFill>
                  <a:schemeClr val="dk1"/>
                </a:solidFill>
                <a:latin typeface="Arial"/>
                <a:ea typeface="Arial"/>
                <a:cs typeface="Arial"/>
                <a:sym typeface="Arial"/>
              </a:rPr>
              <a:t>L</a:t>
            </a:r>
            <a:endParaRPr/>
          </a:p>
          <a:p>
            <a:pPr marL="0" marR="0" lvl="0" indent="0" algn="l" rtl="0">
              <a:spcBef>
                <a:spcPts val="0"/>
              </a:spcBef>
              <a:spcAft>
                <a:spcPts val="0"/>
              </a:spcAft>
              <a:buNone/>
            </a:pPr>
            <a:r>
              <a:rPr lang="pt-BR" sz="1800">
                <a:solidFill>
                  <a:schemeClr val="dk1"/>
                </a:solidFill>
                <a:latin typeface="Arial"/>
                <a:ea typeface="Arial"/>
                <a:cs typeface="Arial"/>
                <a:sym typeface="Arial"/>
              </a:rPr>
              <a:t>- Calcular contribuição de P</a:t>
            </a:r>
            <a:r>
              <a:rPr lang="pt-BR" sz="1800" baseline="-25000">
                <a:solidFill>
                  <a:schemeClr val="dk1"/>
                </a:solidFill>
                <a:latin typeface="Arial"/>
                <a:ea typeface="Arial"/>
                <a:cs typeface="Arial"/>
                <a:sym typeface="Arial"/>
              </a:rPr>
              <a:t>L</a:t>
            </a:r>
            <a:r>
              <a:rPr lang="pt-BR" sz="1800">
                <a:solidFill>
                  <a:schemeClr val="dk1"/>
                </a:solidFill>
                <a:latin typeface="Arial"/>
                <a:ea typeface="Arial"/>
                <a:cs typeface="Arial"/>
                <a:sym typeface="Arial"/>
              </a:rPr>
              <a:t> para iluminação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143"/>
        <p:cNvGrpSpPr/>
        <p:nvPr/>
      </p:nvGrpSpPr>
      <p:grpSpPr>
        <a:xfrm>
          <a:off x="0" y="0"/>
          <a:ext cx="0" cy="0"/>
          <a:chOff x="0" y="0"/>
          <a:chExt cx="0" cy="0"/>
        </a:xfrm>
      </p:grpSpPr>
      <p:sp>
        <p:nvSpPr>
          <p:cNvPr id="144" name="Google Shape;144;p17"/>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en-US" noProof="0" dirty="0"/>
              <a:t>Percentage Closer Filtering (PCF)</a:t>
            </a:r>
          </a:p>
        </p:txBody>
      </p:sp>
      <p:sp>
        <p:nvSpPr>
          <p:cNvPr id="145" name="Google Shape;145;p17"/>
          <p:cNvSpPr txBox="1">
            <a:spLocks noGrp="1"/>
          </p:cNvSpPr>
          <p:nvPr>
            <p:ph type="body" idx="1"/>
          </p:nvPr>
        </p:nvSpPr>
        <p:spPr>
          <a:xfrm>
            <a:off x="390548" y="838985"/>
            <a:ext cx="6046828" cy="4496159"/>
          </a:xfrm>
          <a:prstGeom prst="rect">
            <a:avLst/>
          </a:prstGeom>
          <a:noFill/>
          <a:ln>
            <a:noFill/>
          </a:ln>
        </p:spPr>
        <p:txBody>
          <a:bodyPr spcFirstLastPara="1" wrap="square" lIns="91425" tIns="45700" rIns="91425" bIns="45700" anchor="t" anchorCtr="0">
            <a:normAutofit/>
          </a:bodyPr>
          <a:lstStyle/>
          <a:p>
            <a:pPr marL="177750" lvl="0" indent="-177750" algn="l" rtl="0">
              <a:spcBef>
                <a:spcPts val="0"/>
              </a:spcBef>
              <a:spcAft>
                <a:spcPts val="0"/>
              </a:spcAft>
              <a:buClr>
                <a:schemeClr val="dk1"/>
              </a:buClr>
              <a:buSzPts val="1600"/>
              <a:buFont typeface="Arial"/>
              <a:buChar char="•"/>
            </a:pPr>
            <a:r>
              <a:rPr lang="pt-BR" sz="1800" dirty="0"/>
              <a:t>Em vez de amostrar o mapa de sombra uma vez, execute várias pesquisas em torno da coordenada de textura desejada</a:t>
            </a:r>
            <a:endParaRPr sz="2400" dirty="0"/>
          </a:p>
          <a:p>
            <a:pPr marL="177750" lvl="0" indent="-177750" algn="l" rtl="0">
              <a:spcBef>
                <a:spcPts val="320"/>
              </a:spcBef>
              <a:spcAft>
                <a:spcPts val="0"/>
              </a:spcAft>
              <a:buClr>
                <a:schemeClr val="dk1"/>
              </a:buClr>
              <a:buSzPts val="1600"/>
              <a:buFont typeface="Arial"/>
              <a:buChar char="•"/>
            </a:pPr>
            <a:r>
              <a:rPr lang="pt-BR" sz="1800" dirty="0"/>
              <a:t>Ajustar a fração das pesquisas que estão na sombra, modular a intensidade da luz de acordo</a:t>
            </a:r>
            <a:endParaRPr sz="2400" dirty="0"/>
          </a:p>
        </p:txBody>
      </p:sp>
      <p:sp>
        <p:nvSpPr>
          <p:cNvPr id="146" name="Google Shape;146;p17"/>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24</a:t>
            </a:fld>
            <a:endParaRPr/>
          </a:p>
        </p:txBody>
      </p:sp>
      <p:pic>
        <p:nvPicPr>
          <p:cNvPr id="147" name="Google Shape;147;p17" descr="page20image51708912"/>
          <p:cNvPicPr preferRelativeResize="0"/>
          <p:nvPr/>
        </p:nvPicPr>
        <p:blipFill rotWithShape="1">
          <a:blip r:embed="rId3">
            <a:alphaModFix/>
          </a:blip>
          <a:srcRect/>
          <a:stretch/>
        </p:blipFill>
        <p:spPr>
          <a:xfrm>
            <a:off x="1071129" y="2495193"/>
            <a:ext cx="3120727" cy="2380822"/>
          </a:xfrm>
          <a:prstGeom prst="rect">
            <a:avLst/>
          </a:prstGeom>
          <a:noFill/>
          <a:ln>
            <a:noFill/>
          </a:ln>
        </p:spPr>
      </p:pic>
      <p:pic>
        <p:nvPicPr>
          <p:cNvPr id="148" name="Google Shape;148;p17" descr="page20image51714064"/>
          <p:cNvPicPr preferRelativeResize="0"/>
          <p:nvPr/>
        </p:nvPicPr>
        <p:blipFill rotWithShape="1">
          <a:blip r:embed="rId4">
            <a:alphaModFix/>
          </a:blip>
          <a:srcRect/>
          <a:stretch/>
        </p:blipFill>
        <p:spPr>
          <a:xfrm>
            <a:off x="4572000" y="2495193"/>
            <a:ext cx="3120727" cy="2380822"/>
          </a:xfrm>
          <a:prstGeom prst="rect">
            <a:avLst/>
          </a:prstGeom>
          <a:noFill/>
          <a:ln>
            <a:noFill/>
          </a:ln>
        </p:spPr>
      </p:pic>
      <p:pic>
        <p:nvPicPr>
          <p:cNvPr id="149" name="Google Shape;149;p17" descr="page20image34890272"/>
          <p:cNvPicPr preferRelativeResize="0"/>
          <p:nvPr/>
        </p:nvPicPr>
        <p:blipFill rotWithShape="1">
          <a:blip r:embed="rId5">
            <a:alphaModFix/>
          </a:blip>
          <a:srcRect/>
          <a:stretch/>
        </p:blipFill>
        <p:spPr>
          <a:xfrm>
            <a:off x="6524091" y="750014"/>
            <a:ext cx="2067330" cy="1604970"/>
          </a:xfrm>
          <a:prstGeom prst="rect">
            <a:avLst/>
          </a:prstGeom>
          <a:noFill/>
          <a:ln>
            <a:noFill/>
          </a:ln>
        </p:spPr>
      </p:pic>
      <p:sp>
        <p:nvSpPr>
          <p:cNvPr id="150" name="Google Shape;150;p17"/>
          <p:cNvSpPr/>
          <p:nvPr/>
        </p:nvSpPr>
        <p:spPr>
          <a:xfrm>
            <a:off x="6524090" y="410806"/>
            <a:ext cx="2067329"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1800">
                <a:solidFill>
                  <a:schemeClr val="dk1"/>
                </a:solidFill>
                <a:latin typeface="Arial"/>
                <a:ea typeface="Arial"/>
                <a:cs typeface="Arial"/>
                <a:sym typeface="Arial"/>
              </a:rPr>
              <a:t>Mapa de sombras</a:t>
            </a:r>
            <a:endParaRPr/>
          </a:p>
        </p:txBody>
      </p:sp>
      <p:sp>
        <p:nvSpPr>
          <p:cNvPr id="151" name="Google Shape;151;p17"/>
          <p:cNvSpPr/>
          <p:nvPr/>
        </p:nvSpPr>
        <p:spPr>
          <a:xfrm>
            <a:off x="1071129" y="4918377"/>
            <a:ext cx="3110453"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1800" b="1">
                <a:solidFill>
                  <a:schemeClr val="dk1"/>
                </a:solidFill>
                <a:latin typeface="Open Sans"/>
                <a:ea typeface="Open Sans"/>
                <a:cs typeface="Open Sans"/>
                <a:sym typeface="Open Sans"/>
              </a:rPr>
              <a:t>Hard Shadows</a:t>
            </a:r>
            <a:br>
              <a:rPr lang="pt-BR" sz="1800" b="1">
                <a:solidFill>
                  <a:schemeClr val="dk1"/>
                </a:solidFill>
                <a:latin typeface="Open Sans"/>
                <a:ea typeface="Open Sans"/>
                <a:cs typeface="Open Sans"/>
                <a:sym typeface="Open Sans"/>
              </a:rPr>
            </a:br>
            <a:r>
              <a:rPr lang="pt-BR" sz="1800" b="1">
                <a:solidFill>
                  <a:schemeClr val="dk1"/>
                </a:solidFill>
                <a:latin typeface="Open Sans"/>
                <a:ea typeface="Open Sans"/>
                <a:cs typeface="Open Sans"/>
                <a:sym typeface="Open Sans"/>
              </a:rPr>
              <a:t>(uma busca por pixel) </a:t>
            </a:r>
            <a:endParaRPr sz="1800">
              <a:solidFill>
                <a:schemeClr val="dk1"/>
              </a:solidFill>
              <a:latin typeface="Arial"/>
              <a:ea typeface="Arial"/>
              <a:cs typeface="Arial"/>
              <a:sym typeface="Arial"/>
            </a:endParaRPr>
          </a:p>
        </p:txBody>
      </p:sp>
      <p:sp>
        <p:nvSpPr>
          <p:cNvPr id="152" name="Google Shape;152;p17"/>
          <p:cNvSpPr/>
          <p:nvPr/>
        </p:nvSpPr>
        <p:spPr>
          <a:xfrm>
            <a:off x="4560013" y="4876015"/>
            <a:ext cx="3110453"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pt-BR" sz="1800" b="1">
                <a:solidFill>
                  <a:schemeClr val="dk1"/>
                </a:solidFill>
                <a:latin typeface="Open Sans"/>
                <a:ea typeface="Open Sans"/>
                <a:cs typeface="Open Sans"/>
                <a:sym typeface="Open Sans"/>
              </a:rPr>
              <a:t>Soft Shadows</a:t>
            </a:r>
            <a:br>
              <a:rPr lang="pt-BR" sz="1800" b="1">
                <a:solidFill>
                  <a:schemeClr val="dk1"/>
                </a:solidFill>
                <a:latin typeface="Open Sans"/>
                <a:ea typeface="Open Sans"/>
                <a:cs typeface="Open Sans"/>
                <a:sym typeface="Open Sans"/>
              </a:rPr>
            </a:br>
            <a:r>
              <a:rPr lang="pt-BR" sz="1800" b="1">
                <a:solidFill>
                  <a:schemeClr val="dk1"/>
                </a:solidFill>
                <a:latin typeface="Open Sans"/>
                <a:ea typeface="Open Sans"/>
                <a:cs typeface="Open Sans"/>
                <a:sym typeface="Open Sans"/>
              </a:rPr>
              <a:t>(16 buscas por pixel) </a:t>
            </a:r>
            <a:endParaRPr sz="180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18" descr="page23image52306688"/>
          <p:cNvPicPr preferRelativeResize="0"/>
          <p:nvPr/>
        </p:nvPicPr>
        <p:blipFill rotWithShape="1">
          <a:blip r:embed="rId3">
            <a:alphaModFix/>
          </a:blip>
          <a:srcRect t="16666"/>
          <a:stretch/>
        </p:blipFill>
        <p:spPr>
          <a:xfrm>
            <a:off x="0" y="0"/>
            <a:ext cx="9144000" cy="5715000"/>
          </a:xfrm>
          <a:prstGeom prst="rect">
            <a:avLst/>
          </a:prstGeom>
          <a:noFill/>
          <a:ln>
            <a:noFill/>
          </a:ln>
        </p:spPr>
      </p:pic>
      <p:sp>
        <p:nvSpPr>
          <p:cNvPr id="158" name="Google Shape;158;p18"/>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en-US" noProof="0" dirty="0"/>
              <a:t>Ambient Occlusion</a:t>
            </a:r>
          </a:p>
        </p:txBody>
      </p:sp>
      <p:sp>
        <p:nvSpPr>
          <p:cNvPr id="159" name="Google Shape;159;p18"/>
          <p:cNvSpPr txBox="1">
            <a:spLocks noGrp="1"/>
          </p:cNvSpPr>
          <p:nvPr>
            <p:ph type="body" idx="1"/>
          </p:nvPr>
        </p:nvSpPr>
        <p:spPr>
          <a:xfrm>
            <a:off x="2528712" y="3510845"/>
            <a:ext cx="4278490" cy="2006863"/>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Clr>
                <a:schemeClr val="dk1"/>
              </a:buClr>
              <a:buSzPts val="1800"/>
              <a:buFont typeface="Verdana"/>
              <a:buNone/>
            </a:pPr>
            <a:r>
              <a:rPr lang="pt-BR" sz="1800" b="1" dirty="0"/>
              <a:t>Esta cena contém uma luz ambiente que tem iluminação igual em todas as direções. Todas as superfícies são difusas. Sem levar em conta as sombras, todas as superfícies deveriam ser da mesma cor.</a:t>
            </a:r>
            <a:endParaRPr dirty="0"/>
          </a:p>
        </p:txBody>
      </p:sp>
      <p:sp>
        <p:nvSpPr>
          <p:cNvPr id="160" name="Google Shape;160;p18"/>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9"/>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Ambient Occlusion</a:t>
            </a:r>
            <a:endParaRPr/>
          </a:p>
        </p:txBody>
      </p:sp>
      <p:sp>
        <p:nvSpPr>
          <p:cNvPr id="166" name="Google Shape;166;p19"/>
          <p:cNvSpPr txBox="1">
            <a:spLocks noGrp="1"/>
          </p:cNvSpPr>
          <p:nvPr>
            <p:ph type="body" idx="1"/>
          </p:nvPr>
        </p:nvSpPr>
        <p:spPr>
          <a:xfrm>
            <a:off x="390548" y="838985"/>
            <a:ext cx="8428232" cy="449615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Font typeface="Verdana"/>
              <a:buNone/>
            </a:pPr>
            <a:r>
              <a:rPr lang="pt-BR"/>
              <a:t>Idéia: Pré-calcule a “fração de hemisfério” que está ocluída (escondida) até uma distância d de um ponto. Ao sombrear, atenue a iluminação na quantidade proporcional.</a:t>
            </a:r>
            <a:endParaRPr/>
          </a:p>
        </p:txBody>
      </p:sp>
      <p:sp>
        <p:nvSpPr>
          <p:cNvPr id="167" name="Google Shape;167;p19"/>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26</a:t>
            </a:fld>
            <a:endParaRPr/>
          </a:p>
        </p:txBody>
      </p:sp>
      <p:pic>
        <p:nvPicPr>
          <p:cNvPr id="168" name="Google Shape;168;p19"/>
          <p:cNvPicPr preferRelativeResize="0"/>
          <p:nvPr/>
        </p:nvPicPr>
        <p:blipFill rotWithShape="1">
          <a:blip r:embed="rId3">
            <a:alphaModFix/>
          </a:blip>
          <a:srcRect/>
          <a:stretch/>
        </p:blipFill>
        <p:spPr>
          <a:xfrm>
            <a:off x="1772355" y="1921642"/>
            <a:ext cx="5051194" cy="34135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0"/>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Ambient Occlusion usando o "espaço da tela"</a:t>
            </a:r>
            <a:endParaRPr/>
          </a:p>
        </p:txBody>
      </p:sp>
      <p:sp>
        <p:nvSpPr>
          <p:cNvPr id="175" name="Google Shape;175;p20"/>
          <p:cNvSpPr txBox="1">
            <a:spLocks noGrp="1"/>
          </p:cNvSpPr>
          <p:nvPr>
            <p:ph type="body" idx="1"/>
          </p:nvPr>
        </p:nvSpPr>
        <p:spPr>
          <a:xfrm>
            <a:off x="390548" y="838985"/>
            <a:ext cx="8428232" cy="449615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000"/>
              <a:buFont typeface="Verdana"/>
              <a:buNone/>
            </a:pPr>
            <a:r>
              <a:rPr lang="pt-BR" dirty="0"/>
              <a:t>1. Renderizar a cena com o buffer de profundidade (</a:t>
            </a:r>
            <a:r>
              <a:rPr lang="pt-BR" dirty="0" err="1"/>
              <a:t>z</a:t>
            </a:r>
            <a:r>
              <a:rPr lang="pt-BR" dirty="0"/>
              <a:t>-buffer)</a:t>
            </a:r>
            <a:endParaRPr dirty="0"/>
          </a:p>
          <a:p>
            <a:pPr marL="0" lvl="0" indent="0" algn="l" rtl="0">
              <a:spcBef>
                <a:spcPts val="400"/>
              </a:spcBef>
              <a:spcAft>
                <a:spcPts val="0"/>
              </a:spcAft>
              <a:buClr>
                <a:schemeClr val="dk1"/>
              </a:buClr>
              <a:buSzPts val="2000"/>
              <a:buFont typeface="Verdana"/>
              <a:buNone/>
            </a:pPr>
            <a:r>
              <a:rPr lang="pt-BR" dirty="0"/>
              <a:t>2. Para cada pixel</a:t>
            </a:r>
            <a:r>
              <a:rPr lang="pt-BR" i="1" dirty="0"/>
              <a:t> </a:t>
            </a:r>
            <a:r>
              <a:rPr lang="pt-BR" i="1" dirty="0" err="1"/>
              <a:t>p</a:t>
            </a:r>
            <a:r>
              <a:rPr lang="pt-BR" i="1" dirty="0"/>
              <a:t> </a:t>
            </a:r>
            <a:r>
              <a:rPr lang="pt-BR" dirty="0"/>
              <a:t>(estimar a oclusão do hemisfério traçando raios na vizinhança do buffer de profundidade)</a:t>
            </a:r>
            <a:endParaRPr dirty="0"/>
          </a:p>
          <a:p>
            <a:pPr marL="0" lvl="0" indent="0" algn="l" rtl="0">
              <a:spcBef>
                <a:spcPts val="400"/>
              </a:spcBef>
              <a:spcAft>
                <a:spcPts val="0"/>
              </a:spcAft>
              <a:buClr>
                <a:schemeClr val="dk1"/>
              </a:buClr>
              <a:buSzPts val="2000"/>
              <a:buFont typeface="Verdana"/>
              <a:buNone/>
            </a:pPr>
            <a:r>
              <a:rPr lang="pt-BR" dirty="0"/>
              <a:t>3. Faça alguma média do mapa de oclusão para reduzir o ruído</a:t>
            </a:r>
            <a:endParaRPr dirty="0"/>
          </a:p>
          <a:p>
            <a:pPr marL="0" lvl="0" indent="0" algn="l" rtl="0">
              <a:spcBef>
                <a:spcPts val="400"/>
              </a:spcBef>
              <a:spcAft>
                <a:spcPts val="0"/>
              </a:spcAft>
              <a:buClr>
                <a:schemeClr val="dk1"/>
              </a:buClr>
              <a:buSzPts val="2000"/>
              <a:buFont typeface="Verdana"/>
              <a:buNone/>
            </a:pPr>
            <a:r>
              <a:rPr lang="pt-BR" dirty="0"/>
              <a:t>4. Escureça a iluminação ambiente por quantidade de oclusão</a:t>
            </a:r>
            <a:endParaRPr dirty="0"/>
          </a:p>
        </p:txBody>
      </p:sp>
      <p:sp>
        <p:nvSpPr>
          <p:cNvPr id="176" name="Google Shape;176;p20"/>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27</a:t>
            </a:fld>
            <a:endParaRPr/>
          </a:p>
        </p:txBody>
      </p:sp>
      <p:pic>
        <p:nvPicPr>
          <p:cNvPr id="177" name="Google Shape;177;p20"/>
          <p:cNvPicPr preferRelativeResize="0"/>
          <p:nvPr/>
        </p:nvPicPr>
        <p:blipFill rotWithShape="1">
          <a:blip r:embed="rId3">
            <a:alphaModFix/>
          </a:blip>
          <a:srcRect/>
          <a:stretch/>
        </p:blipFill>
        <p:spPr>
          <a:xfrm>
            <a:off x="1083919" y="2723444"/>
            <a:ext cx="6976161" cy="2300111"/>
          </a:xfrm>
          <a:prstGeom prst="rect">
            <a:avLst/>
          </a:prstGeom>
          <a:noFill/>
          <a:ln>
            <a:noFill/>
          </a:ln>
        </p:spPr>
      </p:pic>
      <p:sp>
        <p:nvSpPr>
          <p:cNvPr id="178" name="Google Shape;178;p20"/>
          <p:cNvSpPr/>
          <p:nvPr/>
        </p:nvSpPr>
        <p:spPr>
          <a:xfrm>
            <a:off x="575096" y="4691349"/>
            <a:ext cx="231440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pt-BR" sz="1800" dirty="0">
                <a:solidFill>
                  <a:schemeClr val="dk1"/>
                </a:solidFill>
                <a:latin typeface="Arial"/>
                <a:ea typeface="Arial"/>
                <a:cs typeface="Arial"/>
                <a:sym typeface="Arial"/>
              </a:rPr>
              <a:t>Valores do </a:t>
            </a:r>
            <a:r>
              <a:rPr lang="pt-BR" sz="1800" dirty="0" err="1">
                <a:solidFill>
                  <a:schemeClr val="dk1"/>
                </a:solidFill>
                <a:latin typeface="Arial"/>
                <a:ea typeface="Arial"/>
                <a:cs typeface="Arial"/>
                <a:sym typeface="Arial"/>
              </a:rPr>
              <a:t>Z</a:t>
            </a:r>
            <a:r>
              <a:rPr lang="pt-BR" sz="1800" dirty="0">
                <a:solidFill>
                  <a:schemeClr val="dk1"/>
                </a:solidFill>
                <a:latin typeface="Arial"/>
                <a:ea typeface="Arial"/>
                <a:cs typeface="Arial"/>
                <a:sym typeface="Arial"/>
              </a:rPr>
              <a:t>-buffer</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1"/>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Buda sem Ambiente Occlusion</a:t>
            </a:r>
            <a:endParaRPr/>
          </a:p>
        </p:txBody>
      </p:sp>
      <p:sp>
        <p:nvSpPr>
          <p:cNvPr id="184" name="Google Shape;184;p21"/>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28</a:t>
            </a:fld>
            <a:endParaRPr/>
          </a:p>
        </p:txBody>
      </p:sp>
      <p:pic>
        <p:nvPicPr>
          <p:cNvPr id="185" name="Google Shape;185;p21" descr="page25image34972192"/>
          <p:cNvPicPr preferRelativeResize="0"/>
          <p:nvPr/>
        </p:nvPicPr>
        <p:blipFill rotWithShape="1">
          <a:blip r:embed="rId3">
            <a:alphaModFix/>
          </a:blip>
          <a:srcRect b="10301"/>
          <a:stretch/>
        </p:blipFill>
        <p:spPr>
          <a:xfrm>
            <a:off x="2256609" y="759004"/>
            <a:ext cx="4427824" cy="435486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2"/>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Buda com Ambiente Occlusion</a:t>
            </a:r>
            <a:endParaRPr/>
          </a:p>
        </p:txBody>
      </p:sp>
      <p:sp>
        <p:nvSpPr>
          <p:cNvPr id="191" name="Google Shape;191;p22"/>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29</a:t>
            </a:fld>
            <a:endParaRPr/>
          </a:p>
        </p:txBody>
      </p:sp>
      <p:pic>
        <p:nvPicPr>
          <p:cNvPr id="192" name="Google Shape;192;p22" descr="page25image34963872"/>
          <p:cNvPicPr preferRelativeResize="0"/>
          <p:nvPr/>
        </p:nvPicPr>
        <p:blipFill rotWithShape="1">
          <a:blip r:embed="rId3">
            <a:alphaModFix/>
          </a:blip>
          <a:srcRect b="7054"/>
          <a:stretch/>
        </p:blipFill>
        <p:spPr>
          <a:xfrm>
            <a:off x="2273895" y="733778"/>
            <a:ext cx="4506760" cy="435751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35FD-399F-15DA-6417-AC07CF2A4346}"/>
              </a:ext>
            </a:extLst>
          </p:cNvPr>
          <p:cNvSpPr>
            <a:spLocks noGrp="1"/>
          </p:cNvSpPr>
          <p:nvPr>
            <p:ph type="title"/>
          </p:nvPr>
        </p:nvSpPr>
        <p:spPr/>
        <p:txBody>
          <a:bodyPr/>
          <a:lstStyle/>
          <a:p>
            <a:r>
              <a:rPr lang="pt-BR" dirty="0"/>
              <a:t>Operações de União, Intersecção e Diferença</a:t>
            </a:r>
          </a:p>
        </p:txBody>
      </p:sp>
      <p:sp>
        <p:nvSpPr>
          <p:cNvPr id="3" name="Text Placeholder 2">
            <a:extLst>
              <a:ext uri="{FF2B5EF4-FFF2-40B4-BE49-F238E27FC236}">
                <a16:creationId xmlns:a16="http://schemas.microsoft.com/office/drawing/2014/main" id="{672D1936-6D65-C425-C2C2-6B3CB9ABCB0B}"/>
              </a:ext>
            </a:extLst>
          </p:cNvPr>
          <p:cNvSpPr>
            <a:spLocks noGrp="1"/>
          </p:cNvSpPr>
          <p:nvPr>
            <p:ph type="body" idx="1"/>
          </p:nvPr>
        </p:nvSpPr>
        <p:spPr>
          <a:xfrm>
            <a:off x="190500" y="838985"/>
            <a:ext cx="8628280" cy="4496159"/>
          </a:xfrm>
        </p:spPr>
        <p:txBody>
          <a:bodyPr/>
          <a:lstStyle/>
          <a:p>
            <a:pPr marL="46038" indent="0"/>
            <a:r>
              <a:rPr lang="pt-BR" dirty="0"/>
              <a:t>A operação mais simples que temos é a </a:t>
            </a:r>
            <a:r>
              <a:rPr lang="pt-BR" b="1" dirty="0"/>
              <a:t>união</a:t>
            </a:r>
            <a:r>
              <a:rPr lang="pt-BR" dirty="0"/>
              <a:t>. Para isso imagine dois objetos sobrepostos. Se uma das funções de distância retornar um número negativo, vamos ficar com ele (e ignorar o positivo), assim uma das estratégias é usar a função </a:t>
            </a:r>
            <a:r>
              <a:rPr lang="pt-BR" b="1" dirty="0"/>
              <a:t>min()</a:t>
            </a:r>
            <a:r>
              <a:rPr lang="pt-BR" dirty="0"/>
              <a:t>.</a:t>
            </a:r>
          </a:p>
        </p:txBody>
      </p:sp>
      <p:sp>
        <p:nvSpPr>
          <p:cNvPr id="4" name="Slide Number Placeholder 3">
            <a:extLst>
              <a:ext uri="{FF2B5EF4-FFF2-40B4-BE49-F238E27FC236}">
                <a16:creationId xmlns:a16="http://schemas.microsoft.com/office/drawing/2014/main" id="{F7CBD626-93F0-8049-493D-D17CE2E79F3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3</a:t>
            </a:fld>
            <a:endParaRPr lang="pt-BR"/>
          </a:p>
        </p:txBody>
      </p:sp>
      <p:grpSp>
        <p:nvGrpSpPr>
          <p:cNvPr id="40" name="Group 39">
            <a:extLst>
              <a:ext uri="{FF2B5EF4-FFF2-40B4-BE49-F238E27FC236}">
                <a16:creationId xmlns:a16="http://schemas.microsoft.com/office/drawing/2014/main" id="{289446DE-0033-2540-3DA5-454A91F2E345}"/>
              </a:ext>
            </a:extLst>
          </p:cNvPr>
          <p:cNvGrpSpPr/>
          <p:nvPr/>
        </p:nvGrpSpPr>
        <p:grpSpPr>
          <a:xfrm>
            <a:off x="1577967" y="2511714"/>
            <a:ext cx="2667234" cy="2823430"/>
            <a:chOff x="2745974" y="2561870"/>
            <a:chExt cx="2667234" cy="2823430"/>
          </a:xfrm>
        </p:grpSpPr>
        <p:sp>
          <p:nvSpPr>
            <p:cNvPr id="7" name="Rectangle 6">
              <a:extLst>
                <a:ext uri="{FF2B5EF4-FFF2-40B4-BE49-F238E27FC236}">
                  <a16:creationId xmlns:a16="http://schemas.microsoft.com/office/drawing/2014/main" id="{D702E794-EF65-B38A-1832-C7DCC9520193}"/>
                </a:ext>
              </a:extLst>
            </p:cNvPr>
            <p:cNvSpPr/>
            <p:nvPr/>
          </p:nvSpPr>
          <p:spPr>
            <a:xfrm>
              <a:off x="3082188" y="2857500"/>
              <a:ext cx="1988166" cy="2228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ross 4">
              <a:extLst>
                <a:ext uri="{FF2B5EF4-FFF2-40B4-BE49-F238E27FC236}">
                  <a16:creationId xmlns:a16="http://schemas.microsoft.com/office/drawing/2014/main" id="{3C7B2AF0-AD60-466E-1D77-C4AB7147BC51}"/>
                </a:ext>
              </a:extLst>
            </p:cNvPr>
            <p:cNvSpPr/>
            <p:nvPr/>
          </p:nvSpPr>
          <p:spPr>
            <a:xfrm>
              <a:off x="3099199"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ross 5">
              <a:extLst>
                <a:ext uri="{FF2B5EF4-FFF2-40B4-BE49-F238E27FC236}">
                  <a16:creationId xmlns:a16="http://schemas.microsoft.com/office/drawing/2014/main" id="{216BB6BD-01E5-8030-7D14-1B743EC783E1}"/>
                </a:ext>
              </a:extLst>
            </p:cNvPr>
            <p:cNvSpPr/>
            <p:nvPr/>
          </p:nvSpPr>
          <p:spPr>
            <a:xfrm>
              <a:off x="3652754"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ross 9">
              <a:extLst>
                <a:ext uri="{FF2B5EF4-FFF2-40B4-BE49-F238E27FC236}">
                  <a16:creationId xmlns:a16="http://schemas.microsoft.com/office/drawing/2014/main" id="{6D37814F-61ED-1F8A-F120-16AC0F6C5C02}"/>
                </a:ext>
              </a:extLst>
            </p:cNvPr>
            <p:cNvSpPr/>
            <p:nvPr/>
          </p:nvSpPr>
          <p:spPr>
            <a:xfrm>
              <a:off x="4206309"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ross 10">
              <a:extLst>
                <a:ext uri="{FF2B5EF4-FFF2-40B4-BE49-F238E27FC236}">
                  <a16:creationId xmlns:a16="http://schemas.microsoft.com/office/drawing/2014/main" id="{EFBEBD8C-A8CB-F3EF-3721-633D4DA9E857}"/>
                </a:ext>
              </a:extLst>
            </p:cNvPr>
            <p:cNvSpPr/>
            <p:nvPr/>
          </p:nvSpPr>
          <p:spPr>
            <a:xfrm>
              <a:off x="4759864"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ross 11">
              <a:extLst>
                <a:ext uri="{FF2B5EF4-FFF2-40B4-BE49-F238E27FC236}">
                  <a16:creationId xmlns:a16="http://schemas.microsoft.com/office/drawing/2014/main" id="{5BAA9280-7A52-3E38-6A33-C3CB238DEBB3}"/>
                </a:ext>
              </a:extLst>
            </p:cNvPr>
            <p:cNvSpPr/>
            <p:nvPr/>
          </p:nvSpPr>
          <p:spPr>
            <a:xfrm>
              <a:off x="3099199"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ross 12">
              <a:extLst>
                <a:ext uri="{FF2B5EF4-FFF2-40B4-BE49-F238E27FC236}">
                  <a16:creationId xmlns:a16="http://schemas.microsoft.com/office/drawing/2014/main" id="{CC0E5540-2297-F4E2-BB3A-137C757C8358}"/>
                </a:ext>
              </a:extLst>
            </p:cNvPr>
            <p:cNvSpPr/>
            <p:nvPr/>
          </p:nvSpPr>
          <p:spPr>
            <a:xfrm>
              <a:off x="3652754"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ross 13">
              <a:extLst>
                <a:ext uri="{FF2B5EF4-FFF2-40B4-BE49-F238E27FC236}">
                  <a16:creationId xmlns:a16="http://schemas.microsoft.com/office/drawing/2014/main" id="{140A59E1-A535-CE68-B9A2-BDB3752AB337}"/>
                </a:ext>
              </a:extLst>
            </p:cNvPr>
            <p:cNvSpPr/>
            <p:nvPr/>
          </p:nvSpPr>
          <p:spPr>
            <a:xfrm>
              <a:off x="4206309"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ross 14">
              <a:extLst>
                <a:ext uri="{FF2B5EF4-FFF2-40B4-BE49-F238E27FC236}">
                  <a16:creationId xmlns:a16="http://schemas.microsoft.com/office/drawing/2014/main" id="{D4889604-3713-9455-CA07-AA96CEBBE663}"/>
                </a:ext>
              </a:extLst>
            </p:cNvPr>
            <p:cNvSpPr/>
            <p:nvPr/>
          </p:nvSpPr>
          <p:spPr>
            <a:xfrm>
              <a:off x="4759864"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ross 15">
              <a:extLst>
                <a:ext uri="{FF2B5EF4-FFF2-40B4-BE49-F238E27FC236}">
                  <a16:creationId xmlns:a16="http://schemas.microsoft.com/office/drawing/2014/main" id="{CA7EEC99-005F-3941-88E3-FCB5B6B3A1D9}"/>
                </a:ext>
              </a:extLst>
            </p:cNvPr>
            <p:cNvSpPr/>
            <p:nvPr/>
          </p:nvSpPr>
          <p:spPr>
            <a:xfrm>
              <a:off x="2754541" y="2967578"/>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ross 16">
              <a:extLst>
                <a:ext uri="{FF2B5EF4-FFF2-40B4-BE49-F238E27FC236}">
                  <a16:creationId xmlns:a16="http://schemas.microsoft.com/office/drawing/2014/main" id="{AD9E889E-A488-7F7B-B8F3-9FF423B88921}"/>
                </a:ext>
              </a:extLst>
            </p:cNvPr>
            <p:cNvSpPr/>
            <p:nvPr/>
          </p:nvSpPr>
          <p:spPr>
            <a:xfrm>
              <a:off x="2745974" y="342238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ross 17">
              <a:extLst>
                <a:ext uri="{FF2B5EF4-FFF2-40B4-BE49-F238E27FC236}">
                  <a16:creationId xmlns:a16="http://schemas.microsoft.com/office/drawing/2014/main" id="{B7BD34B7-C3F1-481B-076A-06210BC2DADE}"/>
                </a:ext>
              </a:extLst>
            </p:cNvPr>
            <p:cNvSpPr/>
            <p:nvPr/>
          </p:nvSpPr>
          <p:spPr>
            <a:xfrm>
              <a:off x="2754541" y="387718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9" name="Cross 18">
              <a:extLst>
                <a:ext uri="{FF2B5EF4-FFF2-40B4-BE49-F238E27FC236}">
                  <a16:creationId xmlns:a16="http://schemas.microsoft.com/office/drawing/2014/main" id="{EB980E38-95DD-1031-3438-3AC1CB6B0B18}"/>
                </a:ext>
              </a:extLst>
            </p:cNvPr>
            <p:cNvSpPr/>
            <p:nvPr/>
          </p:nvSpPr>
          <p:spPr>
            <a:xfrm>
              <a:off x="2745974" y="433199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Cross 19">
              <a:extLst>
                <a:ext uri="{FF2B5EF4-FFF2-40B4-BE49-F238E27FC236}">
                  <a16:creationId xmlns:a16="http://schemas.microsoft.com/office/drawing/2014/main" id="{4FACE576-5125-7C13-1AD2-1A50904D0A99}"/>
                </a:ext>
              </a:extLst>
            </p:cNvPr>
            <p:cNvSpPr/>
            <p:nvPr/>
          </p:nvSpPr>
          <p:spPr>
            <a:xfrm>
              <a:off x="2754541" y="478679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Cross 20">
              <a:extLst>
                <a:ext uri="{FF2B5EF4-FFF2-40B4-BE49-F238E27FC236}">
                  <a16:creationId xmlns:a16="http://schemas.microsoft.com/office/drawing/2014/main" id="{D78FABC7-8A11-C233-8595-F75A72EE3370}"/>
                </a:ext>
              </a:extLst>
            </p:cNvPr>
            <p:cNvSpPr/>
            <p:nvPr/>
          </p:nvSpPr>
          <p:spPr>
            <a:xfrm>
              <a:off x="5167734" y="289905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Cross 21">
              <a:extLst>
                <a:ext uri="{FF2B5EF4-FFF2-40B4-BE49-F238E27FC236}">
                  <a16:creationId xmlns:a16="http://schemas.microsoft.com/office/drawing/2014/main" id="{76DF845F-593B-3679-B04E-9D026992B9CA}"/>
                </a:ext>
              </a:extLst>
            </p:cNvPr>
            <p:cNvSpPr/>
            <p:nvPr/>
          </p:nvSpPr>
          <p:spPr>
            <a:xfrm>
              <a:off x="5159167" y="335385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ross 22">
              <a:extLst>
                <a:ext uri="{FF2B5EF4-FFF2-40B4-BE49-F238E27FC236}">
                  <a16:creationId xmlns:a16="http://schemas.microsoft.com/office/drawing/2014/main" id="{46AD633E-1778-6B01-A982-FDD12D89E117}"/>
                </a:ext>
              </a:extLst>
            </p:cNvPr>
            <p:cNvSpPr/>
            <p:nvPr/>
          </p:nvSpPr>
          <p:spPr>
            <a:xfrm>
              <a:off x="5167734" y="3808658"/>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Cross 23">
              <a:extLst>
                <a:ext uri="{FF2B5EF4-FFF2-40B4-BE49-F238E27FC236}">
                  <a16:creationId xmlns:a16="http://schemas.microsoft.com/office/drawing/2014/main" id="{DBA819DA-E5E9-731E-6D3F-08AB04992F2C}"/>
                </a:ext>
              </a:extLst>
            </p:cNvPr>
            <p:cNvSpPr/>
            <p:nvPr/>
          </p:nvSpPr>
          <p:spPr>
            <a:xfrm>
              <a:off x="5159167" y="426346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Cross 24">
              <a:extLst>
                <a:ext uri="{FF2B5EF4-FFF2-40B4-BE49-F238E27FC236}">
                  <a16:creationId xmlns:a16="http://schemas.microsoft.com/office/drawing/2014/main" id="{9390F158-C656-246B-099C-EEABCAE2A32D}"/>
                </a:ext>
              </a:extLst>
            </p:cNvPr>
            <p:cNvSpPr/>
            <p:nvPr/>
          </p:nvSpPr>
          <p:spPr>
            <a:xfrm>
              <a:off x="5167734" y="471826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ctangle 25">
              <a:extLst>
                <a:ext uri="{FF2B5EF4-FFF2-40B4-BE49-F238E27FC236}">
                  <a16:creationId xmlns:a16="http://schemas.microsoft.com/office/drawing/2014/main" id="{70444046-9776-5C99-77BD-9E58BBB7C81A}"/>
                </a:ext>
              </a:extLst>
            </p:cNvPr>
            <p:cNvSpPr/>
            <p:nvPr/>
          </p:nvSpPr>
          <p:spPr>
            <a:xfrm>
              <a:off x="3220562" y="306796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ctangle 26">
              <a:extLst>
                <a:ext uri="{FF2B5EF4-FFF2-40B4-BE49-F238E27FC236}">
                  <a16:creationId xmlns:a16="http://schemas.microsoft.com/office/drawing/2014/main" id="{38A70B17-55C6-DD55-6FF5-02B8DAFC1606}"/>
                </a:ext>
              </a:extLst>
            </p:cNvPr>
            <p:cNvSpPr/>
            <p:nvPr/>
          </p:nvSpPr>
          <p:spPr>
            <a:xfrm>
              <a:off x="3217814" y="351151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ctangle 27">
              <a:extLst>
                <a:ext uri="{FF2B5EF4-FFF2-40B4-BE49-F238E27FC236}">
                  <a16:creationId xmlns:a16="http://schemas.microsoft.com/office/drawing/2014/main" id="{59C19D5F-CF36-8567-3E3F-ADFA95BFE4BF}"/>
                </a:ext>
              </a:extLst>
            </p:cNvPr>
            <p:cNvSpPr/>
            <p:nvPr/>
          </p:nvSpPr>
          <p:spPr>
            <a:xfrm>
              <a:off x="3217814" y="3952457"/>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ctangle 28">
              <a:extLst>
                <a:ext uri="{FF2B5EF4-FFF2-40B4-BE49-F238E27FC236}">
                  <a16:creationId xmlns:a16="http://schemas.microsoft.com/office/drawing/2014/main" id="{38084D94-078D-C416-90EA-5A7EE05FCEDF}"/>
                </a:ext>
              </a:extLst>
            </p:cNvPr>
            <p:cNvSpPr/>
            <p:nvPr/>
          </p:nvSpPr>
          <p:spPr>
            <a:xfrm>
              <a:off x="3217814" y="439340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ctangle 29">
              <a:extLst>
                <a:ext uri="{FF2B5EF4-FFF2-40B4-BE49-F238E27FC236}">
                  <a16:creationId xmlns:a16="http://schemas.microsoft.com/office/drawing/2014/main" id="{12E256FD-5C23-1152-2DCE-7612736C059A}"/>
                </a:ext>
              </a:extLst>
            </p:cNvPr>
            <p:cNvSpPr/>
            <p:nvPr/>
          </p:nvSpPr>
          <p:spPr>
            <a:xfrm>
              <a:off x="3217814" y="483685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ctangle 30">
              <a:extLst>
                <a:ext uri="{FF2B5EF4-FFF2-40B4-BE49-F238E27FC236}">
                  <a16:creationId xmlns:a16="http://schemas.microsoft.com/office/drawing/2014/main" id="{823E16D9-6FFD-12E4-4C10-BB2BE53A09AB}"/>
                </a:ext>
              </a:extLst>
            </p:cNvPr>
            <p:cNvSpPr/>
            <p:nvPr/>
          </p:nvSpPr>
          <p:spPr>
            <a:xfrm>
              <a:off x="3677373" y="490300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ctangle 31">
              <a:extLst>
                <a:ext uri="{FF2B5EF4-FFF2-40B4-BE49-F238E27FC236}">
                  <a16:creationId xmlns:a16="http://schemas.microsoft.com/office/drawing/2014/main" id="{3642B50F-AE51-4BAA-8881-88433C21F907}"/>
                </a:ext>
              </a:extLst>
            </p:cNvPr>
            <p:cNvSpPr/>
            <p:nvPr/>
          </p:nvSpPr>
          <p:spPr>
            <a:xfrm>
              <a:off x="4275745" y="4893309"/>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ctangle 32">
              <a:extLst>
                <a:ext uri="{FF2B5EF4-FFF2-40B4-BE49-F238E27FC236}">
                  <a16:creationId xmlns:a16="http://schemas.microsoft.com/office/drawing/2014/main" id="{B3106EB0-A413-E81E-9477-510EA6350952}"/>
                </a:ext>
              </a:extLst>
            </p:cNvPr>
            <p:cNvSpPr/>
            <p:nvPr/>
          </p:nvSpPr>
          <p:spPr>
            <a:xfrm>
              <a:off x="3677373" y="2989216"/>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ctangle 33">
              <a:extLst>
                <a:ext uri="{FF2B5EF4-FFF2-40B4-BE49-F238E27FC236}">
                  <a16:creationId xmlns:a16="http://schemas.microsoft.com/office/drawing/2014/main" id="{A5F7D77F-ADE2-ACBF-1264-D7C4A68B2173}"/>
                </a:ext>
              </a:extLst>
            </p:cNvPr>
            <p:cNvSpPr/>
            <p:nvPr/>
          </p:nvSpPr>
          <p:spPr>
            <a:xfrm>
              <a:off x="4275745" y="2979520"/>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ctangle 34">
              <a:extLst>
                <a:ext uri="{FF2B5EF4-FFF2-40B4-BE49-F238E27FC236}">
                  <a16:creationId xmlns:a16="http://schemas.microsoft.com/office/drawing/2014/main" id="{A499A790-9663-AD1B-4175-3EB94B59088C}"/>
                </a:ext>
              </a:extLst>
            </p:cNvPr>
            <p:cNvSpPr/>
            <p:nvPr/>
          </p:nvSpPr>
          <p:spPr>
            <a:xfrm>
              <a:off x="4756917" y="309542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ctangle 35">
              <a:extLst>
                <a:ext uri="{FF2B5EF4-FFF2-40B4-BE49-F238E27FC236}">
                  <a16:creationId xmlns:a16="http://schemas.microsoft.com/office/drawing/2014/main" id="{1D9CA60E-57FE-BC50-0F27-FF8E0BEF46B9}"/>
                </a:ext>
              </a:extLst>
            </p:cNvPr>
            <p:cNvSpPr/>
            <p:nvPr/>
          </p:nvSpPr>
          <p:spPr>
            <a:xfrm>
              <a:off x="4754169" y="3538969"/>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ctangle 36">
              <a:extLst>
                <a:ext uri="{FF2B5EF4-FFF2-40B4-BE49-F238E27FC236}">
                  <a16:creationId xmlns:a16="http://schemas.microsoft.com/office/drawing/2014/main" id="{3D0AD1BA-09FE-E681-666F-DC8228878645}"/>
                </a:ext>
              </a:extLst>
            </p:cNvPr>
            <p:cNvSpPr/>
            <p:nvPr/>
          </p:nvSpPr>
          <p:spPr>
            <a:xfrm>
              <a:off x="4754169" y="397991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ctangle 37">
              <a:extLst>
                <a:ext uri="{FF2B5EF4-FFF2-40B4-BE49-F238E27FC236}">
                  <a16:creationId xmlns:a16="http://schemas.microsoft.com/office/drawing/2014/main" id="{6EF83759-0AD7-A3BA-D73B-9032D4628EB4}"/>
                </a:ext>
              </a:extLst>
            </p:cNvPr>
            <p:cNvSpPr/>
            <p:nvPr/>
          </p:nvSpPr>
          <p:spPr>
            <a:xfrm>
              <a:off x="4754169" y="442086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ctangle 38">
              <a:extLst>
                <a:ext uri="{FF2B5EF4-FFF2-40B4-BE49-F238E27FC236}">
                  <a16:creationId xmlns:a16="http://schemas.microsoft.com/office/drawing/2014/main" id="{217E28AA-A67B-CF7B-B8C9-43FC314EA5EE}"/>
                </a:ext>
              </a:extLst>
            </p:cNvPr>
            <p:cNvSpPr/>
            <p:nvPr/>
          </p:nvSpPr>
          <p:spPr>
            <a:xfrm>
              <a:off x="4754169" y="486431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8" name="Group 57">
            <a:extLst>
              <a:ext uri="{FF2B5EF4-FFF2-40B4-BE49-F238E27FC236}">
                <a16:creationId xmlns:a16="http://schemas.microsoft.com/office/drawing/2014/main" id="{91AB7794-5626-5C62-458F-7E8B6AE6A301}"/>
              </a:ext>
            </a:extLst>
          </p:cNvPr>
          <p:cNvGrpSpPr/>
          <p:nvPr/>
        </p:nvGrpSpPr>
        <p:grpSpPr>
          <a:xfrm>
            <a:off x="5357246" y="2783751"/>
            <a:ext cx="2340596" cy="2211097"/>
            <a:chOff x="5553115" y="2865422"/>
            <a:chExt cx="2340596" cy="2211097"/>
          </a:xfrm>
        </p:grpSpPr>
        <p:sp>
          <p:nvSpPr>
            <p:cNvPr id="8" name="Oval 7">
              <a:extLst>
                <a:ext uri="{FF2B5EF4-FFF2-40B4-BE49-F238E27FC236}">
                  <a16:creationId xmlns:a16="http://schemas.microsoft.com/office/drawing/2014/main" id="{8D12BC74-BA75-39B3-FB00-5E34123BBF81}"/>
                </a:ext>
              </a:extLst>
            </p:cNvPr>
            <p:cNvSpPr/>
            <p:nvPr/>
          </p:nvSpPr>
          <p:spPr>
            <a:xfrm>
              <a:off x="5902866" y="3140446"/>
              <a:ext cx="1678938" cy="1678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Rectangle 40">
              <a:extLst>
                <a:ext uri="{FF2B5EF4-FFF2-40B4-BE49-F238E27FC236}">
                  <a16:creationId xmlns:a16="http://schemas.microsoft.com/office/drawing/2014/main" id="{7391CF41-06F5-F609-C561-E523170A4728}"/>
                </a:ext>
              </a:extLst>
            </p:cNvPr>
            <p:cNvSpPr/>
            <p:nvPr/>
          </p:nvSpPr>
          <p:spPr>
            <a:xfrm>
              <a:off x="6309700" y="3471576"/>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Rectangle 41">
              <a:extLst>
                <a:ext uri="{FF2B5EF4-FFF2-40B4-BE49-F238E27FC236}">
                  <a16:creationId xmlns:a16="http://schemas.microsoft.com/office/drawing/2014/main" id="{24D5DA41-146F-73D8-8EEA-643CF833FA8D}"/>
                </a:ext>
              </a:extLst>
            </p:cNvPr>
            <p:cNvSpPr/>
            <p:nvPr/>
          </p:nvSpPr>
          <p:spPr>
            <a:xfrm>
              <a:off x="6102986" y="384829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Rectangle 42">
              <a:extLst>
                <a:ext uri="{FF2B5EF4-FFF2-40B4-BE49-F238E27FC236}">
                  <a16:creationId xmlns:a16="http://schemas.microsoft.com/office/drawing/2014/main" id="{2552826B-175F-2894-6862-D0131797FDF5}"/>
                </a:ext>
              </a:extLst>
            </p:cNvPr>
            <p:cNvSpPr/>
            <p:nvPr/>
          </p:nvSpPr>
          <p:spPr>
            <a:xfrm>
              <a:off x="6201104" y="430453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ctangle 43">
              <a:extLst>
                <a:ext uri="{FF2B5EF4-FFF2-40B4-BE49-F238E27FC236}">
                  <a16:creationId xmlns:a16="http://schemas.microsoft.com/office/drawing/2014/main" id="{25E88C07-B7A0-E44C-BFCF-32D8D55DF0C5}"/>
                </a:ext>
              </a:extLst>
            </p:cNvPr>
            <p:cNvSpPr/>
            <p:nvPr/>
          </p:nvSpPr>
          <p:spPr>
            <a:xfrm>
              <a:off x="6505936" y="4583220"/>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ctangle 44">
              <a:extLst>
                <a:ext uri="{FF2B5EF4-FFF2-40B4-BE49-F238E27FC236}">
                  <a16:creationId xmlns:a16="http://schemas.microsoft.com/office/drawing/2014/main" id="{8BBDD539-D2A9-7675-535F-6124B098DC0E}"/>
                </a:ext>
              </a:extLst>
            </p:cNvPr>
            <p:cNvSpPr/>
            <p:nvPr/>
          </p:nvSpPr>
          <p:spPr>
            <a:xfrm>
              <a:off x="6960236" y="4481478"/>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Rectangle 45">
              <a:extLst>
                <a:ext uri="{FF2B5EF4-FFF2-40B4-BE49-F238E27FC236}">
                  <a16:creationId xmlns:a16="http://schemas.microsoft.com/office/drawing/2014/main" id="{F56A05C8-F1AE-A8F9-5374-315B01512C2C}"/>
                </a:ext>
              </a:extLst>
            </p:cNvPr>
            <p:cNvSpPr/>
            <p:nvPr/>
          </p:nvSpPr>
          <p:spPr>
            <a:xfrm>
              <a:off x="7211061" y="412733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Rectangle 46">
              <a:extLst>
                <a:ext uri="{FF2B5EF4-FFF2-40B4-BE49-F238E27FC236}">
                  <a16:creationId xmlns:a16="http://schemas.microsoft.com/office/drawing/2014/main" id="{0B0C5512-9414-59D6-7F78-1EEBDD66AF98}"/>
                </a:ext>
              </a:extLst>
            </p:cNvPr>
            <p:cNvSpPr/>
            <p:nvPr/>
          </p:nvSpPr>
          <p:spPr>
            <a:xfrm>
              <a:off x="7156472" y="3698708"/>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ctangle 47">
              <a:extLst>
                <a:ext uri="{FF2B5EF4-FFF2-40B4-BE49-F238E27FC236}">
                  <a16:creationId xmlns:a16="http://schemas.microsoft.com/office/drawing/2014/main" id="{19C9F8CC-5C62-9A62-205A-56C44CBA133B}"/>
                </a:ext>
              </a:extLst>
            </p:cNvPr>
            <p:cNvSpPr/>
            <p:nvPr/>
          </p:nvSpPr>
          <p:spPr>
            <a:xfrm>
              <a:off x="6897476" y="342238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Cross 48">
              <a:extLst>
                <a:ext uri="{FF2B5EF4-FFF2-40B4-BE49-F238E27FC236}">
                  <a16:creationId xmlns:a16="http://schemas.microsoft.com/office/drawing/2014/main" id="{42CA45BE-F91B-07E7-350C-2EBA431878D0}"/>
                </a:ext>
              </a:extLst>
            </p:cNvPr>
            <p:cNvSpPr/>
            <p:nvPr/>
          </p:nvSpPr>
          <p:spPr>
            <a:xfrm>
              <a:off x="5798589" y="314044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Cross 49">
              <a:extLst>
                <a:ext uri="{FF2B5EF4-FFF2-40B4-BE49-F238E27FC236}">
                  <a16:creationId xmlns:a16="http://schemas.microsoft.com/office/drawing/2014/main" id="{9ECB5887-355A-DA27-F801-2AEB15C7AB3D}"/>
                </a:ext>
              </a:extLst>
            </p:cNvPr>
            <p:cNvSpPr/>
            <p:nvPr/>
          </p:nvSpPr>
          <p:spPr>
            <a:xfrm>
              <a:off x="5553115" y="3706983"/>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Cross 50">
              <a:extLst>
                <a:ext uri="{FF2B5EF4-FFF2-40B4-BE49-F238E27FC236}">
                  <a16:creationId xmlns:a16="http://schemas.microsoft.com/office/drawing/2014/main" id="{0FB56B4C-B668-0C44-9E35-8095D7CF0571}"/>
                </a:ext>
              </a:extLst>
            </p:cNvPr>
            <p:cNvSpPr/>
            <p:nvPr/>
          </p:nvSpPr>
          <p:spPr>
            <a:xfrm>
              <a:off x="6381649" y="286542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Cross 51">
              <a:extLst>
                <a:ext uri="{FF2B5EF4-FFF2-40B4-BE49-F238E27FC236}">
                  <a16:creationId xmlns:a16="http://schemas.microsoft.com/office/drawing/2014/main" id="{38EB979B-8B9F-C4A4-25A2-0D586B4A840C}"/>
                </a:ext>
              </a:extLst>
            </p:cNvPr>
            <p:cNvSpPr/>
            <p:nvPr/>
          </p:nvSpPr>
          <p:spPr>
            <a:xfrm>
              <a:off x="7186442" y="293111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Cross 52">
              <a:extLst>
                <a:ext uri="{FF2B5EF4-FFF2-40B4-BE49-F238E27FC236}">
                  <a16:creationId xmlns:a16="http://schemas.microsoft.com/office/drawing/2014/main" id="{247E34A3-6A39-5032-F8C4-15A6BBFC1041}"/>
                </a:ext>
              </a:extLst>
            </p:cNvPr>
            <p:cNvSpPr/>
            <p:nvPr/>
          </p:nvSpPr>
          <p:spPr>
            <a:xfrm>
              <a:off x="7639257" y="3376297"/>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4" name="Cross 53">
              <a:extLst>
                <a:ext uri="{FF2B5EF4-FFF2-40B4-BE49-F238E27FC236}">
                  <a16:creationId xmlns:a16="http://schemas.microsoft.com/office/drawing/2014/main" id="{FB1468BE-D5FD-3BA6-4737-F8231921AD76}"/>
                </a:ext>
              </a:extLst>
            </p:cNvPr>
            <p:cNvSpPr/>
            <p:nvPr/>
          </p:nvSpPr>
          <p:spPr>
            <a:xfrm>
              <a:off x="7648237" y="409564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5" name="Cross 54">
              <a:extLst>
                <a:ext uri="{FF2B5EF4-FFF2-40B4-BE49-F238E27FC236}">
                  <a16:creationId xmlns:a16="http://schemas.microsoft.com/office/drawing/2014/main" id="{AB8C15A3-A9D0-1769-D001-B41A423EB7D6}"/>
                </a:ext>
              </a:extLst>
            </p:cNvPr>
            <p:cNvSpPr/>
            <p:nvPr/>
          </p:nvSpPr>
          <p:spPr>
            <a:xfrm>
              <a:off x="7254590" y="4712447"/>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Cross 55">
              <a:extLst>
                <a:ext uri="{FF2B5EF4-FFF2-40B4-BE49-F238E27FC236}">
                  <a16:creationId xmlns:a16="http://schemas.microsoft.com/office/drawing/2014/main" id="{D4FDBCFC-84B0-AA40-ED9B-C42C29506A66}"/>
                </a:ext>
              </a:extLst>
            </p:cNvPr>
            <p:cNvSpPr/>
            <p:nvPr/>
          </p:nvSpPr>
          <p:spPr>
            <a:xfrm>
              <a:off x="5722676" y="4460495"/>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Cross 56">
              <a:extLst>
                <a:ext uri="{FF2B5EF4-FFF2-40B4-BE49-F238E27FC236}">
                  <a16:creationId xmlns:a16="http://schemas.microsoft.com/office/drawing/2014/main" id="{8A76E471-3ED3-EAFA-649C-E7ED5403D207}"/>
                </a:ext>
              </a:extLst>
            </p:cNvPr>
            <p:cNvSpPr/>
            <p:nvPr/>
          </p:nvSpPr>
          <p:spPr>
            <a:xfrm>
              <a:off x="6316504" y="4831045"/>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79" name="Group 78">
            <a:extLst>
              <a:ext uri="{FF2B5EF4-FFF2-40B4-BE49-F238E27FC236}">
                <a16:creationId xmlns:a16="http://schemas.microsoft.com/office/drawing/2014/main" id="{0877140A-A1A7-79D3-176F-F7A8CCA31B57}"/>
              </a:ext>
            </a:extLst>
          </p:cNvPr>
          <p:cNvGrpSpPr/>
          <p:nvPr/>
        </p:nvGrpSpPr>
        <p:grpSpPr>
          <a:xfrm>
            <a:off x="3531888" y="2805035"/>
            <a:ext cx="2437517" cy="2228117"/>
            <a:chOff x="3531888" y="2805035"/>
            <a:chExt cx="2437517" cy="2228117"/>
          </a:xfrm>
        </p:grpSpPr>
        <p:grpSp>
          <p:nvGrpSpPr>
            <p:cNvPr id="60" name="Group 59">
              <a:extLst>
                <a:ext uri="{FF2B5EF4-FFF2-40B4-BE49-F238E27FC236}">
                  <a16:creationId xmlns:a16="http://schemas.microsoft.com/office/drawing/2014/main" id="{6A1E7CFE-09B9-A56A-FDAC-0F6B2B929FE6}"/>
                </a:ext>
              </a:extLst>
            </p:cNvPr>
            <p:cNvGrpSpPr/>
            <p:nvPr/>
          </p:nvGrpSpPr>
          <p:grpSpPr>
            <a:xfrm>
              <a:off x="3531888" y="2805035"/>
              <a:ext cx="2437517" cy="2228117"/>
              <a:chOff x="3082188" y="2857500"/>
              <a:chExt cx="2437517" cy="2228117"/>
            </a:xfrm>
          </p:grpSpPr>
          <p:sp>
            <p:nvSpPr>
              <p:cNvPr id="61" name="Rectangle 60">
                <a:extLst>
                  <a:ext uri="{FF2B5EF4-FFF2-40B4-BE49-F238E27FC236}">
                    <a16:creationId xmlns:a16="http://schemas.microsoft.com/office/drawing/2014/main" id="{279092CE-8361-B87A-7E21-22BEB371BDD0}"/>
                  </a:ext>
                </a:extLst>
              </p:cNvPr>
              <p:cNvSpPr/>
              <p:nvPr/>
            </p:nvSpPr>
            <p:spPr>
              <a:xfrm>
                <a:off x="3082188" y="2857500"/>
                <a:ext cx="1988166" cy="2228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2" name="Oval 61">
                <a:extLst>
                  <a:ext uri="{FF2B5EF4-FFF2-40B4-BE49-F238E27FC236}">
                    <a16:creationId xmlns:a16="http://schemas.microsoft.com/office/drawing/2014/main" id="{78AF7712-1B06-CD71-61B9-10FB943F25B0}"/>
                  </a:ext>
                </a:extLst>
              </p:cNvPr>
              <p:cNvSpPr/>
              <p:nvPr/>
            </p:nvSpPr>
            <p:spPr>
              <a:xfrm>
                <a:off x="3840767" y="3137029"/>
                <a:ext cx="1678938" cy="1678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3" name="Rectangle 62">
                <a:extLst>
                  <a:ext uri="{FF2B5EF4-FFF2-40B4-BE49-F238E27FC236}">
                    <a16:creationId xmlns:a16="http://schemas.microsoft.com/office/drawing/2014/main" id="{ADCCEEC4-26B2-4367-FE95-4DF092F8F9D9}"/>
                  </a:ext>
                </a:extLst>
              </p:cNvPr>
              <p:cNvSpPr/>
              <p:nvPr/>
            </p:nvSpPr>
            <p:spPr>
              <a:xfrm>
                <a:off x="3222864" y="3009900"/>
                <a:ext cx="1835766" cy="18661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65" name="Rectangle 64">
              <a:extLst>
                <a:ext uri="{FF2B5EF4-FFF2-40B4-BE49-F238E27FC236}">
                  <a16:creationId xmlns:a16="http://schemas.microsoft.com/office/drawing/2014/main" id="{18F14313-8EF4-23C3-BD74-D81A3CEAF74D}"/>
                </a:ext>
              </a:extLst>
            </p:cNvPr>
            <p:cNvSpPr/>
            <p:nvPr/>
          </p:nvSpPr>
          <p:spPr>
            <a:xfrm>
              <a:off x="5434177" y="4343247"/>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6" name="Rectangle 65">
              <a:extLst>
                <a:ext uri="{FF2B5EF4-FFF2-40B4-BE49-F238E27FC236}">
                  <a16:creationId xmlns:a16="http://schemas.microsoft.com/office/drawing/2014/main" id="{2925D98F-EC01-9797-D460-04C3CA6825C0}"/>
                </a:ext>
              </a:extLst>
            </p:cNvPr>
            <p:cNvSpPr/>
            <p:nvPr/>
          </p:nvSpPr>
          <p:spPr>
            <a:xfrm>
              <a:off x="5410427" y="396631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7" name="Rectangle 66">
              <a:extLst>
                <a:ext uri="{FF2B5EF4-FFF2-40B4-BE49-F238E27FC236}">
                  <a16:creationId xmlns:a16="http://schemas.microsoft.com/office/drawing/2014/main" id="{8178878C-6F6B-549C-2AF2-1A1CFDA88F7F}"/>
                </a:ext>
              </a:extLst>
            </p:cNvPr>
            <p:cNvSpPr/>
            <p:nvPr/>
          </p:nvSpPr>
          <p:spPr>
            <a:xfrm>
              <a:off x="5414819" y="3484970"/>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8" name="Rectangle 67">
              <a:extLst>
                <a:ext uri="{FF2B5EF4-FFF2-40B4-BE49-F238E27FC236}">
                  <a16:creationId xmlns:a16="http://schemas.microsoft.com/office/drawing/2014/main" id="{A9E92605-006D-C01E-3A30-04332E39F8A5}"/>
                </a:ext>
              </a:extLst>
            </p:cNvPr>
            <p:cNvSpPr/>
            <p:nvPr/>
          </p:nvSpPr>
          <p:spPr>
            <a:xfrm>
              <a:off x="3681900" y="296535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9" name="Rectangle 68">
              <a:extLst>
                <a:ext uri="{FF2B5EF4-FFF2-40B4-BE49-F238E27FC236}">
                  <a16:creationId xmlns:a16="http://schemas.microsoft.com/office/drawing/2014/main" id="{BAD92613-6DDB-3D5C-0307-E408E8464313}"/>
                </a:ext>
              </a:extLst>
            </p:cNvPr>
            <p:cNvSpPr/>
            <p:nvPr/>
          </p:nvSpPr>
          <p:spPr>
            <a:xfrm>
              <a:off x="3679152" y="340890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0" name="Rectangle 69">
              <a:extLst>
                <a:ext uri="{FF2B5EF4-FFF2-40B4-BE49-F238E27FC236}">
                  <a16:creationId xmlns:a16="http://schemas.microsoft.com/office/drawing/2014/main" id="{FB94D88D-A638-C076-2860-0715F2A733D2}"/>
                </a:ext>
              </a:extLst>
            </p:cNvPr>
            <p:cNvSpPr/>
            <p:nvPr/>
          </p:nvSpPr>
          <p:spPr>
            <a:xfrm>
              <a:off x="3679152" y="3849849"/>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1" name="Rectangle 70">
              <a:extLst>
                <a:ext uri="{FF2B5EF4-FFF2-40B4-BE49-F238E27FC236}">
                  <a16:creationId xmlns:a16="http://schemas.microsoft.com/office/drawing/2014/main" id="{01898540-5A81-95CE-A31F-77A60DF1CCD0}"/>
                </a:ext>
              </a:extLst>
            </p:cNvPr>
            <p:cNvSpPr/>
            <p:nvPr/>
          </p:nvSpPr>
          <p:spPr>
            <a:xfrm>
              <a:off x="3679152" y="429079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2" name="Rectangle 71">
              <a:extLst>
                <a:ext uri="{FF2B5EF4-FFF2-40B4-BE49-F238E27FC236}">
                  <a16:creationId xmlns:a16="http://schemas.microsoft.com/office/drawing/2014/main" id="{37131070-0069-48E3-24E1-DB265804B0BD}"/>
                </a:ext>
              </a:extLst>
            </p:cNvPr>
            <p:cNvSpPr/>
            <p:nvPr/>
          </p:nvSpPr>
          <p:spPr>
            <a:xfrm>
              <a:off x="3679152" y="473424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3" name="Rectangle 72">
              <a:extLst>
                <a:ext uri="{FF2B5EF4-FFF2-40B4-BE49-F238E27FC236}">
                  <a16:creationId xmlns:a16="http://schemas.microsoft.com/office/drawing/2014/main" id="{D6F90B98-27A8-99A5-54BB-BEAFC3231B17}"/>
                </a:ext>
              </a:extLst>
            </p:cNvPr>
            <p:cNvSpPr/>
            <p:nvPr/>
          </p:nvSpPr>
          <p:spPr>
            <a:xfrm>
              <a:off x="4138711" y="4800397"/>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4" name="Rectangle 73">
              <a:extLst>
                <a:ext uri="{FF2B5EF4-FFF2-40B4-BE49-F238E27FC236}">
                  <a16:creationId xmlns:a16="http://schemas.microsoft.com/office/drawing/2014/main" id="{CAC4E84F-BF5D-6A38-7D55-7F0AC7408F7D}"/>
                </a:ext>
              </a:extLst>
            </p:cNvPr>
            <p:cNvSpPr/>
            <p:nvPr/>
          </p:nvSpPr>
          <p:spPr>
            <a:xfrm>
              <a:off x="4737083" y="479070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5" name="Rectangle 74">
              <a:extLst>
                <a:ext uri="{FF2B5EF4-FFF2-40B4-BE49-F238E27FC236}">
                  <a16:creationId xmlns:a16="http://schemas.microsoft.com/office/drawing/2014/main" id="{943AD15B-7FB6-7564-AAA2-441B464751FF}"/>
                </a:ext>
              </a:extLst>
            </p:cNvPr>
            <p:cNvSpPr/>
            <p:nvPr/>
          </p:nvSpPr>
          <p:spPr>
            <a:xfrm>
              <a:off x="4138711" y="2886608"/>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6" name="Rectangle 75">
              <a:extLst>
                <a:ext uri="{FF2B5EF4-FFF2-40B4-BE49-F238E27FC236}">
                  <a16:creationId xmlns:a16="http://schemas.microsoft.com/office/drawing/2014/main" id="{E74C8F18-977D-0877-8CD4-217430DA4162}"/>
                </a:ext>
              </a:extLst>
            </p:cNvPr>
            <p:cNvSpPr/>
            <p:nvPr/>
          </p:nvSpPr>
          <p:spPr>
            <a:xfrm>
              <a:off x="4737083" y="287691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7" name="Rectangle 76">
              <a:extLst>
                <a:ext uri="{FF2B5EF4-FFF2-40B4-BE49-F238E27FC236}">
                  <a16:creationId xmlns:a16="http://schemas.microsoft.com/office/drawing/2014/main" id="{C27B1FEE-5FE9-AC37-EF75-EFA19A1E0790}"/>
                </a:ext>
              </a:extLst>
            </p:cNvPr>
            <p:cNvSpPr/>
            <p:nvPr/>
          </p:nvSpPr>
          <p:spPr>
            <a:xfrm>
              <a:off x="5129936" y="3135438"/>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8" name="Rectangle 77">
              <a:extLst>
                <a:ext uri="{FF2B5EF4-FFF2-40B4-BE49-F238E27FC236}">
                  <a16:creationId xmlns:a16="http://schemas.microsoft.com/office/drawing/2014/main" id="{B49E8185-79D1-0DF5-DE1A-4A9564943C62}"/>
                </a:ext>
              </a:extLst>
            </p:cNvPr>
            <p:cNvSpPr/>
            <p:nvPr/>
          </p:nvSpPr>
          <p:spPr>
            <a:xfrm>
              <a:off x="5120584" y="464065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242619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1.11111E-6 L 0.17726 0.00111 " pathEditMode="relative" rAng="0" ptsTypes="AA">
                                      <p:cBhvr>
                                        <p:cTn id="6" dur="2000" fill="hold"/>
                                        <p:tgtEl>
                                          <p:spTgt spid="40"/>
                                        </p:tgtEl>
                                        <p:attrNameLst>
                                          <p:attrName>ppt_x</p:attrName>
                                          <p:attrName>ppt_y</p:attrName>
                                        </p:attrNameLst>
                                      </p:cBhvr>
                                      <p:rCtr x="8854" y="56"/>
                                    </p:animMotion>
                                  </p:childTnLst>
                                </p:cTn>
                              </p:par>
                              <p:par>
                                <p:cTn id="7" presetID="42" presetClass="path" presetSubtype="0" accel="50000" decel="50000" fill="hold" nodeType="withEffect">
                                  <p:stCondLst>
                                    <p:cond delay="0"/>
                                  </p:stCondLst>
                                  <p:childTnLst>
                                    <p:animMotion origin="layout" path="M 1.11111E-6 4.44444E-6 L -0.15712 0.00472 " pathEditMode="relative" rAng="0" ptsTypes="AA">
                                      <p:cBhvr>
                                        <p:cTn id="8" dur="2000" fill="hold"/>
                                        <p:tgtEl>
                                          <p:spTgt spid="58"/>
                                        </p:tgtEl>
                                        <p:attrNameLst>
                                          <p:attrName>ppt_x</p:attrName>
                                          <p:attrName>ppt_y</p:attrName>
                                        </p:attrNameLst>
                                      </p:cBhvr>
                                      <p:rCtr x="-7865" y="222"/>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3" descr="page26image34833216"/>
          <p:cNvPicPr preferRelativeResize="0"/>
          <p:nvPr/>
        </p:nvPicPr>
        <p:blipFill rotWithShape="1">
          <a:blip r:embed="rId3">
            <a:alphaModFix/>
          </a:blip>
          <a:srcRect/>
          <a:stretch/>
        </p:blipFill>
        <p:spPr>
          <a:xfrm>
            <a:off x="2344418" y="838985"/>
            <a:ext cx="4455164" cy="2281913"/>
          </a:xfrm>
          <a:prstGeom prst="rect">
            <a:avLst/>
          </a:prstGeom>
          <a:noFill/>
          <a:ln>
            <a:noFill/>
          </a:ln>
        </p:spPr>
      </p:pic>
      <p:pic>
        <p:nvPicPr>
          <p:cNvPr id="198" name="Google Shape;198;p23" descr="page26image34840496"/>
          <p:cNvPicPr preferRelativeResize="0"/>
          <p:nvPr/>
        </p:nvPicPr>
        <p:blipFill rotWithShape="1">
          <a:blip r:embed="rId4">
            <a:alphaModFix/>
          </a:blip>
          <a:srcRect/>
          <a:stretch/>
        </p:blipFill>
        <p:spPr>
          <a:xfrm>
            <a:off x="2330150" y="3204441"/>
            <a:ext cx="4464613" cy="2281913"/>
          </a:xfrm>
          <a:prstGeom prst="rect">
            <a:avLst/>
          </a:prstGeom>
          <a:noFill/>
          <a:ln>
            <a:noFill/>
          </a:ln>
        </p:spPr>
      </p:pic>
      <p:sp>
        <p:nvSpPr>
          <p:cNvPr id="199" name="Google Shape;199;p23"/>
          <p:cNvSpPr txBox="1">
            <a:spLocks noGrp="1"/>
          </p:cNvSpPr>
          <p:nvPr>
            <p:ph type="title"/>
          </p:nvPr>
        </p:nvSpPr>
        <p:spPr>
          <a:xfrm>
            <a:off x="84172" y="113717"/>
            <a:ext cx="8428232" cy="5159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pt-BR"/>
              <a:t>Ambient Occlusion</a:t>
            </a:r>
            <a:endParaRPr/>
          </a:p>
        </p:txBody>
      </p:sp>
      <p:sp>
        <p:nvSpPr>
          <p:cNvPr id="200" name="Google Shape;200;p23"/>
          <p:cNvSpPr txBox="1">
            <a:spLocks noGrp="1"/>
          </p:cNvSpPr>
          <p:nvPr>
            <p:ph type="body" idx="1"/>
          </p:nvPr>
        </p:nvSpPr>
        <p:spPr>
          <a:xfrm>
            <a:off x="3371954" y="2864198"/>
            <a:ext cx="4455164" cy="45912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050"/>
              <a:buFont typeface="Verdana"/>
              <a:buNone/>
            </a:pPr>
            <a:r>
              <a:rPr lang="pt-BR" sz="1050" b="1"/>
              <a:t>Luz direta (sem fazer sombra em si mesmo)</a:t>
            </a:r>
            <a:endParaRPr/>
          </a:p>
        </p:txBody>
      </p:sp>
      <p:sp>
        <p:nvSpPr>
          <p:cNvPr id="201" name="Google Shape;201;p23"/>
          <p:cNvSpPr txBox="1">
            <a:spLocks noGrp="1"/>
          </p:cNvSpPr>
          <p:nvPr>
            <p:ph type="sldNum" idx="12"/>
          </p:nvPr>
        </p:nvSpPr>
        <p:spPr>
          <a:xfrm>
            <a:off x="0" y="5410729"/>
            <a:ext cx="475013" cy="30427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pt-BR"/>
              <a:t>30</a:t>
            </a:fld>
            <a:endParaRPr/>
          </a:p>
        </p:txBody>
      </p:sp>
      <p:sp>
        <p:nvSpPr>
          <p:cNvPr id="202" name="Google Shape;202;p23"/>
          <p:cNvSpPr txBox="1"/>
          <p:nvPr/>
        </p:nvSpPr>
        <p:spPr>
          <a:xfrm>
            <a:off x="3371954" y="5233358"/>
            <a:ext cx="4455164" cy="4591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050"/>
              <a:buFont typeface="Verdana"/>
              <a:buNone/>
            </a:pPr>
            <a:r>
              <a:rPr lang="pt-BR" sz="1050" b="1">
                <a:solidFill>
                  <a:schemeClr val="dk1"/>
                </a:solidFill>
                <a:latin typeface="Verdana"/>
                <a:ea typeface="Verdana"/>
                <a:cs typeface="Verdana"/>
                <a:sym typeface="Verdana"/>
              </a:rPr>
              <a:t>                           Luz modulada pela oclusão</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63"/>
          <p:cNvSpPr txBox="1">
            <a:spLocks noGrp="1"/>
          </p:cNvSpPr>
          <p:nvPr>
            <p:ph type="title"/>
          </p:nvPr>
        </p:nvSpPr>
        <p:spPr>
          <a:xfrm>
            <a:off x="84172" y="113717"/>
            <a:ext cx="8428200" cy="516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00026"/>
              </a:buClr>
              <a:buSzPts val="2600"/>
              <a:buFont typeface="Verdana"/>
              <a:buNone/>
            </a:pPr>
            <a:r>
              <a:rPr lang="en-BR"/>
              <a:t>Shading Pré Computado</a:t>
            </a:r>
            <a:endParaRPr/>
          </a:p>
        </p:txBody>
      </p:sp>
      <p:sp>
        <p:nvSpPr>
          <p:cNvPr id="541" name="Google Shape;541;p63"/>
          <p:cNvSpPr txBox="1">
            <a:spLocks noGrp="1"/>
          </p:cNvSpPr>
          <p:nvPr>
            <p:ph type="sldNum" idx="12"/>
          </p:nvPr>
        </p:nvSpPr>
        <p:spPr>
          <a:xfrm>
            <a:off x="0" y="5410729"/>
            <a:ext cx="474900" cy="304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fld id="{00000000-1234-1234-1234-123412341234}" type="slidenum">
              <a:rPr lang="en-BR"/>
              <a:t>31</a:t>
            </a:fld>
            <a:endParaRPr/>
          </a:p>
        </p:txBody>
      </p:sp>
      <p:sp>
        <p:nvSpPr>
          <p:cNvPr id="542" name="Google Shape;542;p63"/>
          <p:cNvSpPr txBox="1">
            <a:spLocks noGrp="1"/>
          </p:cNvSpPr>
          <p:nvPr>
            <p:ph type="body" idx="1"/>
          </p:nvPr>
        </p:nvSpPr>
        <p:spPr>
          <a:xfrm>
            <a:off x="267130" y="4511665"/>
            <a:ext cx="2523300" cy="5160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1800"/>
              <a:buNone/>
            </a:pPr>
            <a:r>
              <a:rPr lang="en-BR" sz="1800"/>
              <a:t>Shading Simples</a:t>
            </a:r>
            <a:endParaRPr/>
          </a:p>
        </p:txBody>
      </p:sp>
      <p:sp>
        <p:nvSpPr>
          <p:cNvPr id="543" name="Google Shape;543;p63"/>
          <p:cNvSpPr txBox="1"/>
          <p:nvPr/>
        </p:nvSpPr>
        <p:spPr>
          <a:xfrm>
            <a:off x="3283711" y="4507265"/>
            <a:ext cx="2523300" cy="516000"/>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ctr" rtl="0">
              <a:spcBef>
                <a:spcPts val="0"/>
              </a:spcBef>
              <a:spcAft>
                <a:spcPts val="0"/>
              </a:spcAft>
              <a:buClr>
                <a:schemeClr val="dk1"/>
              </a:buClr>
              <a:buSzPct val="100000"/>
              <a:buFont typeface="Verdana"/>
              <a:buNone/>
            </a:pPr>
            <a:r>
              <a:rPr lang="en-BR" sz="1800" b="0">
                <a:solidFill>
                  <a:schemeClr val="dk1"/>
                </a:solidFill>
                <a:latin typeface="Verdana"/>
                <a:ea typeface="Verdana"/>
                <a:cs typeface="Verdana"/>
                <a:sym typeface="Verdana"/>
              </a:rPr>
              <a:t>Ambient Occlusion</a:t>
            </a:r>
            <a:endParaRPr sz="1800" b="0">
              <a:solidFill>
                <a:schemeClr val="dk1"/>
              </a:solidFill>
              <a:latin typeface="Verdana"/>
              <a:ea typeface="Verdana"/>
              <a:cs typeface="Verdana"/>
              <a:sym typeface="Verdana"/>
            </a:endParaRPr>
          </a:p>
          <a:p>
            <a:pPr marL="0" marR="0" lvl="0" indent="0" algn="ctr" rtl="0">
              <a:spcBef>
                <a:spcPts val="306"/>
              </a:spcBef>
              <a:spcAft>
                <a:spcPts val="0"/>
              </a:spcAft>
              <a:buClr>
                <a:schemeClr val="dk1"/>
              </a:buClr>
              <a:buSzPct val="100000"/>
              <a:buFont typeface="Verdana"/>
              <a:buNone/>
            </a:pPr>
            <a:r>
              <a:rPr lang="en-BR" sz="1800" b="0">
                <a:solidFill>
                  <a:schemeClr val="dk1"/>
                </a:solidFill>
                <a:latin typeface="Verdana"/>
                <a:ea typeface="Verdana"/>
                <a:cs typeface="Verdana"/>
                <a:sym typeface="Verdana"/>
              </a:rPr>
              <a:t>texture map</a:t>
            </a:r>
            <a:endParaRPr sz="1800" b="0">
              <a:solidFill>
                <a:schemeClr val="dk1"/>
              </a:solidFill>
              <a:latin typeface="Verdana"/>
              <a:ea typeface="Verdana"/>
              <a:cs typeface="Verdana"/>
              <a:sym typeface="Verdana"/>
            </a:endParaRPr>
          </a:p>
        </p:txBody>
      </p:sp>
      <p:sp>
        <p:nvSpPr>
          <p:cNvPr id="544" name="Google Shape;544;p63"/>
          <p:cNvSpPr txBox="1"/>
          <p:nvPr/>
        </p:nvSpPr>
        <p:spPr>
          <a:xfrm>
            <a:off x="6300292" y="4507265"/>
            <a:ext cx="2523300" cy="5160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ctr" rtl="0">
              <a:spcBef>
                <a:spcPts val="0"/>
              </a:spcBef>
              <a:spcAft>
                <a:spcPts val="0"/>
              </a:spcAft>
              <a:buClr>
                <a:schemeClr val="dk1"/>
              </a:buClr>
              <a:buSzPct val="100000"/>
              <a:buFont typeface="Verdana"/>
              <a:buNone/>
            </a:pPr>
            <a:r>
              <a:rPr lang="en-BR" sz="1800" b="0">
                <a:solidFill>
                  <a:schemeClr val="dk1"/>
                </a:solidFill>
                <a:latin typeface="Verdana"/>
                <a:ea typeface="Verdana"/>
                <a:cs typeface="Verdana"/>
                <a:sym typeface="Verdana"/>
              </a:rPr>
              <a:t>com Ambient Occlusion</a:t>
            </a:r>
            <a:endParaRPr sz="1800" b="0">
              <a:solidFill>
                <a:schemeClr val="dk1"/>
              </a:solidFill>
              <a:latin typeface="Verdana"/>
              <a:ea typeface="Verdana"/>
              <a:cs typeface="Verdana"/>
              <a:sym typeface="Verdana"/>
            </a:endParaRPr>
          </a:p>
        </p:txBody>
      </p:sp>
      <p:pic>
        <p:nvPicPr>
          <p:cNvPr id="545" name="Google Shape;545;p63" descr="page88image7207136"/>
          <p:cNvPicPr preferRelativeResize="0"/>
          <p:nvPr/>
        </p:nvPicPr>
        <p:blipFill rotWithShape="1">
          <a:blip r:embed="rId3">
            <a:alphaModFix/>
          </a:blip>
          <a:srcRect/>
          <a:stretch/>
        </p:blipFill>
        <p:spPr>
          <a:xfrm>
            <a:off x="347608" y="716831"/>
            <a:ext cx="2362200" cy="3632200"/>
          </a:xfrm>
          <a:prstGeom prst="rect">
            <a:avLst/>
          </a:prstGeom>
          <a:noFill/>
          <a:ln>
            <a:noFill/>
          </a:ln>
        </p:spPr>
      </p:pic>
      <p:pic>
        <p:nvPicPr>
          <p:cNvPr id="546" name="Google Shape;546;p63" descr="page88image7192784"/>
          <p:cNvPicPr preferRelativeResize="0"/>
          <p:nvPr/>
        </p:nvPicPr>
        <p:blipFill rotWithShape="1">
          <a:blip r:embed="rId4">
            <a:alphaModFix/>
          </a:blip>
          <a:srcRect/>
          <a:stretch/>
        </p:blipFill>
        <p:spPr>
          <a:xfrm>
            <a:off x="2676047" y="689799"/>
            <a:ext cx="3530600" cy="3632200"/>
          </a:xfrm>
          <a:prstGeom prst="rect">
            <a:avLst/>
          </a:prstGeom>
          <a:noFill/>
          <a:ln>
            <a:noFill/>
          </a:ln>
        </p:spPr>
      </p:pic>
      <p:pic>
        <p:nvPicPr>
          <p:cNvPr id="547" name="Google Shape;547;p63" descr="page88image7199856"/>
          <p:cNvPicPr preferRelativeResize="0"/>
          <p:nvPr/>
        </p:nvPicPr>
        <p:blipFill rotWithShape="1">
          <a:blip r:embed="rId5">
            <a:alphaModFix/>
          </a:blip>
          <a:srcRect/>
          <a:stretch/>
        </p:blipFill>
        <p:spPr>
          <a:xfrm>
            <a:off x="6380770" y="650069"/>
            <a:ext cx="2362200" cy="3632200"/>
          </a:xfrm>
          <a:prstGeom prst="rect">
            <a:avLst/>
          </a:prstGeom>
          <a:noFill/>
          <a:ln>
            <a:noFill/>
          </a:ln>
        </p:spPr>
      </p:pic>
      <p:sp>
        <p:nvSpPr>
          <p:cNvPr id="548" name="Google Shape;548;p63"/>
          <p:cNvSpPr/>
          <p:nvPr/>
        </p:nvSpPr>
        <p:spPr>
          <a:xfrm>
            <a:off x="7454688" y="5406343"/>
            <a:ext cx="1008600" cy="307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BR" sz="1400" b="1">
                <a:solidFill>
                  <a:schemeClr val="dk1"/>
                </a:solidFill>
                <a:latin typeface="Arial"/>
                <a:ea typeface="Arial"/>
                <a:cs typeface="Arial"/>
                <a:sym typeface="Arial"/>
              </a:rPr>
              <a:t>Autodesk </a:t>
            </a:r>
            <a:endParaRPr sz="1400">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1BE08-FABF-F0DD-82FB-4AD29D0BC170}"/>
              </a:ext>
            </a:extLst>
          </p:cNvPr>
          <p:cNvSpPr>
            <a:spLocks noGrp="1"/>
          </p:cNvSpPr>
          <p:nvPr>
            <p:ph type="title"/>
          </p:nvPr>
        </p:nvSpPr>
        <p:spPr/>
        <p:txBody>
          <a:bodyPr/>
          <a:lstStyle/>
          <a:p>
            <a:r>
              <a:rPr lang="pt-BR" dirty="0"/>
              <a:t>Sombras em Ray </a:t>
            </a:r>
            <a:r>
              <a:rPr lang="pt-BR" dirty="0" err="1"/>
              <a:t>Marching</a:t>
            </a:r>
            <a:endParaRPr lang="pt-BR" dirty="0"/>
          </a:p>
        </p:txBody>
      </p:sp>
      <p:sp>
        <p:nvSpPr>
          <p:cNvPr id="4" name="Slide Number Placeholder 3">
            <a:extLst>
              <a:ext uri="{FF2B5EF4-FFF2-40B4-BE49-F238E27FC236}">
                <a16:creationId xmlns:a16="http://schemas.microsoft.com/office/drawing/2014/main" id="{58A881C3-43B9-8830-714A-3B288D5CDB9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32</a:t>
            </a:fld>
            <a:endParaRPr lang="pt-BR"/>
          </a:p>
        </p:txBody>
      </p:sp>
      <p:pic>
        <p:nvPicPr>
          <p:cNvPr id="1026" name="Picture 2" descr="Shadertoy canvas with light blue background color and a red sphere in the center. There is a soft shadow behind the sphere that appears translucent and has soft edges. A tiled checkered floor is behind the sphere and goes from the middle of the canvas to the bottom. With gamma correction applied, the scene appears brighter, and the tiles alternates between dark gray and light gray. It looks like there is a fog applied to the back of the floor. The color of the fog matches the light blue background color.">
            <a:extLst>
              <a:ext uri="{FF2B5EF4-FFF2-40B4-BE49-F238E27FC236}">
                <a16:creationId xmlns:a16="http://schemas.microsoft.com/office/drawing/2014/main" id="{1692182B-AD7B-CC5F-7D70-3670E3F28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272" y="838985"/>
            <a:ext cx="7106831" cy="39889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30BD02C-EE09-06D6-0E2A-2ED6FAC2A590}"/>
              </a:ext>
            </a:extLst>
          </p:cNvPr>
          <p:cNvSpPr txBox="1"/>
          <p:nvPr/>
        </p:nvSpPr>
        <p:spPr>
          <a:xfrm>
            <a:off x="475013" y="5364182"/>
            <a:ext cx="7318169" cy="261610"/>
          </a:xfrm>
          <a:prstGeom prst="rect">
            <a:avLst/>
          </a:prstGeom>
          <a:noFill/>
        </p:spPr>
        <p:txBody>
          <a:bodyPr wrap="square">
            <a:spAutoFit/>
          </a:bodyPr>
          <a:lstStyle/>
          <a:p>
            <a:r>
              <a:rPr lang="en-US" sz="1100" dirty="0"/>
              <a:t>Fonte: </a:t>
            </a:r>
            <a:r>
              <a:rPr lang="en-US" sz="1100" dirty="0">
                <a:hlinkClick r:id="rId4"/>
              </a:rPr>
              <a:t>https://inspirnathan.com/posts/59-shadertoy-tutorial-part-13</a:t>
            </a:r>
            <a:r>
              <a:rPr lang="en-US" sz="1100" dirty="0"/>
              <a:t> </a:t>
            </a:r>
          </a:p>
        </p:txBody>
      </p:sp>
    </p:spTree>
    <p:extLst>
      <p:ext uri="{BB962C8B-B14F-4D97-AF65-F5344CB8AC3E}">
        <p14:creationId xmlns:p14="http://schemas.microsoft.com/office/powerpoint/2010/main" val="1046158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F667A-5D59-0B22-F826-57925417B447}"/>
              </a:ext>
            </a:extLst>
          </p:cNvPr>
          <p:cNvSpPr>
            <a:spLocks noGrp="1"/>
          </p:cNvSpPr>
          <p:nvPr>
            <p:ph type="title"/>
          </p:nvPr>
        </p:nvSpPr>
        <p:spPr/>
        <p:txBody>
          <a:bodyPr/>
          <a:lstStyle/>
          <a:p>
            <a:r>
              <a:rPr lang="pt-BR" dirty="0"/>
              <a:t>Criando cenário com Plano e uma Pirâmide</a:t>
            </a:r>
          </a:p>
        </p:txBody>
      </p:sp>
      <p:sp>
        <p:nvSpPr>
          <p:cNvPr id="4" name="Slide Number Placeholder 3">
            <a:extLst>
              <a:ext uri="{FF2B5EF4-FFF2-40B4-BE49-F238E27FC236}">
                <a16:creationId xmlns:a16="http://schemas.microsoft.com/office/drawing/2014/main" id="{67B35D1B-A13D-AAA0-83F3-D12976CA624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33</a:t>
            </a:fld>
            <a:endParaRPr lang="pt-BR"/>
          </a:p>
        </p:txBody>
      </p:sp>
      <p:sp>
        <p:nvSpPr>
          <p:cNvPr id="5" name="TextBox 4">
            <a:extLst>
              <a:ext uri="{FF2B5EF4-FFF2-40B4-BE49-F238E27FC236}">
                <a16:creationId xmlns:a16="http://schemas.microsoft.com/office/drawing/2014/main" id="{38E51B59-72ED-7758-9758-3B7C7CFC7C7E}"/>
              </a:ext>
            </a:extLst>
          </p:cNvPr>
          <p:cNvSpPr txBox="1"/>
          <p:nvPr/>
        </p:nvSpPr>
        <p:spPr>
          <a:xfrm>
            <a:off x="475013" y="730772"/>
            <a:ext cx="8211787" cy="4355038"/>
          </a:xfrm>
          <a:prstGeom prst="rect">
            <a:avLst/>
          </a:prstGeom>
          <a:solidFill>
            <a:schemeClr val="tx1"/>
          </a:solidFill>
        </p:spPr>
        <p:txBody>
          <a:bodyPr wrap="square">
            <a:spAutoFit/>
          </a:bodyPr>
          <a:lstStyle/>
          <a:p>
            <a:r>
              <a:rPr lang="en-US" sz="1400" b="1" noProof="1">
                <a:solidFill>
                  <a:srgbClr val="569CD6"/>
                </a:solidFill>
                <a:effectLst/>
                <a:latin typeface="Courier New" panose="02070309020205020404" pitchFamily="49" charset="0"/>
                <a:cs typeface="Courier New" panose="02070309020205020404" pitchFamily="49" charset="0"/>
              </a:rPr>
              <a:t>float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sdPlane</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vec3 </a:t>
            </a:r>
            <a:r>
              <a:rPr lang="en-US" sz="1400" b="1" noProof="1">
                <a:solidFill>
                  <a:srgbClr val="9A9A9A"/>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vec3 </a:t>
            </a:r>
            <a:r>
              <a:rPr lang="en-US" sz="1400" b="1" noProof="1">
                <a:solidFill>
                  <a:srgbClr val="9A9A9A"/>
                </a:solidFill>
                <a:effectLst/>
                <a:latin typeface="Courier New" panose="02070309020205020404" pitchFamily="49" charset="0"/>
                <a:cs typeface="Courier New" panose="02070309020205020404" pitchFamily="49" charset="0"/>
              </a:rPr>
              <a:t>n</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569CD6"/>
                </a:solidFill>
                <a:effectLst/>
                <a:latin typeface="Courier New" panose="02070309020205020404" pitchFamily="49" charset="0"/>
                <a:cs typeface="Courier New" panose="02070309020205020404" pitchFamily="49" charset="0"/>
              </a:rPr>
              <a:t>float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9A9A9A"/>
                </a:solidFill>
                <a:effectLst/>
                <a:latin typeface="Courier New" panose="02070309020205020404" pitchFamily="49" charset="0"/>
                <a:cs typeface="Courier New" panose="02070309020205020404" pitchFamily="49" charset="0"/>
              </a:rPr>
              <a:t>h</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57A64A"/>
                </a:solidFill>
                <a:effectLst/>
                <a:latin typeface="Courier New" panose="02070309020205020404" pitchFamily="49" charset="0"/>
                <a:cs typeface="Courier New" panose="02070309020205020404" pitchFamily="49" charset="0"/>
              </a:rPr>
              <a:t>  // n must be normalized</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D8A0DF"/>
                </a:solidFill>
                <a:effectLst/>
                <a:latin typeface="Courier New" panose="02070309020205020404" pitchFamily="49" charset="0"/>
                <a:cs typeface="Courier New" panose="02070309020205020404" pitchFamily="49" charset="0"/>
              </a:rPr>
              <a:t>  return</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dot</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n</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h</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br>
              <a:rPr lang="en-US" sz="1400" b="1" noProof="1">
                <a:solidFill>
                  <a:srgbClr val="DADADA"/>
                </a:solidFill>
                <a:effectLst/>
                <a:latin typeface="Courier New" panose="02070309020205020404" pitchFamily="49" charset="0"/>
                <a:cs typeface="Courier New" panose="02070309020205020404" pitchFamily="49" charset="0"/>
              </a:rPr>
            </a:br>
            <a:r>
              <a:rPr lang="en-US" sz="1400" b="1" noProof="1">
                <a:solidFill>
                  <a:srgbClr val="569CD6"/>
                </a:solidFill>
                <a:effectLst/>
                <a:latin typeface="Courier New" panose="02070309020205020404" pitchFamily="49" charset="0"/>
                <a:cs typeface="Courier New" panose="02070309020205020404" pitchFamily="49" charset="0"/>
              </a:rPr>
              <a:t>float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sdPyramid</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vec3 </a:t>
            </a:r>
            <a:r>
              <a:rPr lang="en-US" sz="1400" b="1" noProof="1">
                <a:solidFill>
                  <a:srgbClr val="9A9A9A"/>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569CD6"/>
                </a:solidFill>
                <a:effectLst/>
                <a:latin typeface="Courier New" panose="02070309020205020404" pitchFamily="49" charset="0"/>
                <a:cs typeface="Courier New" panose="02070309020205020404" pitchFamily="49" charset="0"/>
              </a:rPr>
              <a:t>float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9A9A9A"/>
                </a:solidFill>
                <a:effectLst/>
                <a:latin typeface="Courier New" panose="02070309020205020404" pitchFamily="49" charset="0"/>
                <a:cs typeface="Courier New" panose="02070309020205020404" pitchFamily="49" charset="0"/>
              </a:rPr>
              <a:t>h</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569CD6"/>
                </a:solidFill>
                <a:effectLst/>
                <a:latin typeface="Courier New" panose="02070309020205020404" pitchFamily="49" charset="0"/>
                <a:cs typeface="Courier New" panose="02070309020205020404" pitchFamily="49" charset="0"/>
              </a:rPr>
              <a:t>  float</a:t>
            </a:r>
            <a:r>
              <a:rPr lang="en-US" sz="1400" b="1" noProof="1">
                <a:solidFill>
                  <a:srgbClr val="DADADA"/>
                </a:solidFill>
                <a:effectLst/>
                <a:latin typeface="Courier New" panose="02070309020205020404" pitchFamily="49" charset="0"/>
                <a:cs typeface="Courier New" panose="02070309020205020404" pitchFamily="49" charset="0"/>
              </a:rPr>
              <a:t> m2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h</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h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5CEA8"/>
                </a:solidFill>
                <a:effectLst/>
                <a:latin typeface="Courier New" panose="02070309020205020404" pitchFamily="49" charset="0"/>
                <a:cs typeface="Courier New" panose="02070309020205020404" pitchFamily="49" charset="0"/>
              </a:rPr>
              <a:t>0.25</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9CDCFE"/>
                </a:solidFill>
                <a:effectLst/>
                <a:latin typeface="Courier New" panose="02070309020205020404" pitchFamily="49" charset="0"/>
                <a:cs typeface="Courier New" panose="02070309020205020404" pitchFamily="49" charset="0"/>
              </a:rPr>
              <a:t>  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xz</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abs</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xz</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9CDCFE"/>
                </a:solidFill>
                <a:effectLst/>
                <a:latin typeface="Courier New" panose="02070309020205020404" pitchFamily="49" charset="0"/>
                <a:cs typeface="Courier New" panose="02070309020205020404" pitchFamily="49" charset="0"/>
              </a:rPr>
              <a:t>  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xz</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z</a:t>
            </a:r>
            <a:r>
              <a:rPr lang="en-US" sz="1400" b="1" noProof="1">
                <a:solidFill>
                  <a:srgbClr val="B4B4B4"/>
                </a:solidFill>
                <a:effectLst/>
                <a:latin typeface="Courier New" panose="02070309020205020404" pitchFamily="49" charset="0"/>
                <a:cs typeface="Courier New" panose="02070309020205020404" pitchFamily="49" charset="0"/>
              </a:rPr>
              <a:t>&gt;</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zx</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xz</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9CDCFE"/>
                </a:solidFill>
                <a:effectLst/>
                <a:latin typeface="Courier New" panose="02070309020205020404" pitchFamily="49" charset="0"/>
                <a:cs typeface="Courier New" panose="02070309020205020404" pitchFamily="49" charset="0"/>
              </a:rPr>
              <a:t>  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xz</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5CEA8"/>
                </a:solidFill>
                <a:effectLst/>
                <a:latin typeface="Courier New" panose="02070309020205020404" pitchFamily="49" charset="0"/>
                <a:cs typeface="Courier New" panose="02070309020205020404" pitchFamily="49" charset="0"/>
              </a:rPr>
              <a:t>0.5</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br>
              <a:rPr lang="en-US" sz="1400" b="1" noProof="1">
                <a:solidFill>
                  <a:srgbClr val="DADADA"/>
                </a:solidFill>
                <a:effectLst/>
                <a:latin typeface="Courier New" panose="02070309020205020404" pitchFamily="49" charset="0"/>
                <a:cs typeface="Courier New" panose="02070309020205020404" pitchFamily="49" charset="0"/>
              </a:rPr>
            </a:br>
            <a:r>
              <a:rPr lang="en-US" sz="1400" b="1" noProof="1">
                <a:solidFill>
                  <a:srgbClr val="DADADA"/>
                </a:solidFill>
                <a:effectLst/>
                <a:latin typeface="Courier New" panose="02070309020205020404" pitchFamily="49" charset="0"/>
                <a:cs typeface="Courier New" panose="02070309020205020404" pitchFamily="49" charset="0"/>
              </a:rPr>
              <a:t>  vec3 q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vec3</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z</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h</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y</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5CEA8"/>
                </a:solidFill>
                <a:effectLst/>
                <a:latin typeface="Courier New" panose="02070309020205020404" pitchFamily="49" charset="0"/>
                <a:cs typeface="Courier New" panose="02070309020205020404" pitchFamily="49" charset="0"/>
              </a:rPr>
              <a:t>0.5</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h</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5CEA8"/>
                </a:solidFill>
                <a:effectLst/>
                <a:latin typeface="Courier New" panose="02070309020205020404" pitchFamily="49" charset="0"/>
                <a:cs typeface="Courier New" panose="02070309020205020404" pitchFamily="49" charset="0"/>
              </a:rPr>
              <a:t>0.5</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y</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569CD6"/>
                </a:solidFill>
                <a:effectLst/>
                <a:latin typeface="Courier New" panose="02070309020205020404" pitchFamily="49" charset="0"/>
                <a:cs typeface="Courier New" panose="02070309020205020404" pitchFamily="49" charset="0"/>
              </a:rPr>
              <a:t>  float</a:t>
            </a:r>
            <a:r>
              <a:rPr lang="en-US" sz="1400" b="1" noProof="1">
                <a:solidFill>
                  <a:srgbClr val="DADADA"/>
                </a:solidFill>
                <a:effectLst/>
                <a:latin typeface="Courier New" panose="02070309020205020404" pitchFamily="49" charset="0"/>
                <a:cs typeface="Courier New" panose="02070309020205020404" pitchFamily="49" charset="0"/>
              </a:rPr>
              <a:t> s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max</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B5CEA8"/>
                </a:solidFill>
                <a:effectLst/>
                <a:latin typeface="Courier New" panose="02070309020205020404" pitchFamily="49" charset="0"/>
                <a:cs typeface="Courier New" panose="02070309020205020404" pitchFamily="49" charset="0"/>
              </a:rPr>
              <a:t>0.0</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569CD6"/>
                </a:solidFill>
                <a:effectLst/>
                <a:latin typeface="Courier New" panose="02070309020205020404" pitchFamily="49" charset="0"/>
                <a:cs typeface="Courier New" panose="02070309020205020404" pitchFamily="49" charset="0"/>
              </a:rPr>
              <a:t>  float</a:t>
            </a:r>
            <a:r>
              <a:rPr lang="en-US" sz="1400" b="1" noProof="1">
                <a:solidFill>
                  <a:srgbClr val="DADADA"/>
                </a:solidFill>
                <a:effectLst/>
                <a:latin typeface="Courier New" panose="02070309020205020404" pitchFamily="49" charset="0"/>
                <a:cs typeface="Courier New" panose="02070309020205020404" pitchFamily="49" charset="0"/>
              </a:rPr>
              <a:t> 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clamp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y</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B5CEA8"/>
                </a:solidFill>
                <a:effectLst/>
                <a:latin typeface="Courier New" panose="02070309020205020404" pitchFamily="49" charset="0"/>
                <a:cs typeface="Courier New" panose="02070309020205020404" pitchFamily="49" charset="0"/>
              </a:rPr>
              <a:t>0.5</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z</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m2</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B5CEA8"/>
                </a:solidFill>
                <a:effectLst/>
                <a:latin typeface="Courier New" panose="02070309020205020404" pitchFamily="49" charset="0"/>
                <a:cs typeface="Courier New" panose="02070309020205020404" pitchFamily="49" charset="0"/>
              </a:rPr>
              <a:t>0.25</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5CEA8"/>
                </a:solidFill>
                <a:effectLst/>
                <a:latin typeface="Courier New" panose="02070309020205020404" pitchFamily="49" charset="0"/>
                <a:cs typeface="Courier New" panose="02070309020205020404" pitchFamily="49" charset="0"/>
              </a:rPr>
              <a:t>0.0</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5CEA8"/>
                </a:solidFill>
                <a:effectLst/>
                <a:latin typeface="Courier New" panose="02070309020205020404" pitchFamily="49" charset="0"/>
                <a:cs typeface="Courier New" panose="02070309020205020404" pitchFamily="49" charset="0"/>
              </a:rPr>
              <a:t>1.0</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569CD6"/>
                </a:solidFill>
                <a:effectLst/>
                <a:latin typeface="Courier New" panose="02070309020205020404" pitchFamily="49" charset="0"/>
                <a:cs typeface="Courier New" panose="02070309020205020404" pitchFamily="49" charset="0"/>
              </a:rPr>
              <a:t>  float</a:t>
            </a:r>
            <a:r>
              <a:rPr lang="en-US" sz="1400" b="1" noProof="1">
                <a:solidFill>
                  <a:srgbClr val="DADADA"/>
                </a:solidFill>
                <a:effectLst/>
                <a:latin typeface="Courier New" panose="02070309020205020404" pitchFamily="49" charset="0"/>
                <a:cs typeface="Courier New" panose="02070309020205020404" pitchFamily="49" charset="0"/>
              </a:rPr>
              <a:t> a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m2</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s</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s</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y</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y</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569CD6"/>
                </a:solidFill>
                <a:effectLst/>
                <a:latin typeface="Courier New" panose="02070309020205020404" pitchFamily="49" charset="0"/>
                <a:cs typeface="Courier New" panose="02070309020205020404" pitchFamily="49" charset="0"/>
              </a:rPr>
              <a:t>  float</a:t>
            </a:r>
            <a:r>
              <a:rPr lang="en-US" sz="1400" b="1" noProof="1">
                <a:solidFill>
                  <a:srgbClr val="DADADA"/>
                </a:solidFill>
                <a:effectLst/>
                <a:latin typeface="Courier New" panose="02070309020205020404" pitchFamily="49" charset="0"/>
                <a:cs typeface="Courier New" panose="02070309020205020404" pitchFamily="49" charset="0"/>
              </a:rPr>
              <a:t> b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m2</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B5CEA8"/>
                </a:solidFill>
                <a:effectLst/>
                <a:latin typeface="Courier New" panose="02070309020205020404" pitchFamily="49" charset="0"/>
                <a:cs typeface="Courier New" panose="02070309020205020404" pitchFamily="49" charset="0"/>
              </a:rPr>
              <a:t>0.5</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t</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B5CEA8"/>
                </a:solidFill>
                <a:effectLst/>
                <a:latin typeface="Courier New" panose="02070309020205020404" pitchFamily="49" charset="0"/>
                <a:cs typeface="Courier New" panose="02070309020205020404" pitchFamily="49" charset="0"/>
              </a:rPr>
              <a:t>0.5</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t</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y</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m2</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t</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y</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m2</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t</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569CD6"/>
                </a:solidFill>
                <a:effectLst/>
                <a:latin typeface="Courier New" panose="02070309020205020404" pitchFamily="49" charset="0"/>
                <a:cs typeface="Courier New" panose="02070309020205020404" pitchFamily="49" charset="0"/>
              </a:rPr>
              <a:t>  float</a:t>
            </a:r>
            <a:r>
              <a:rPr lang="en-US" sz="1400" b="1" noProof="1">
                <a:solidFill>
                  <a:srgbClr val="DADADA"/>
                </a:solidFill>
                <a:effectLst/>
                <a:latin typeface="Courier New" panose="02070309020205020404" pitchFamily="49" charset="0"/>
                <a:cs typeface="Courier New" panose="02070309020205020404" pitchFamily="49" charset="0"/>
              </a:rPr>
              <a:t> d2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min</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y</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x</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m2</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y</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B5CEA8"/>
                </a:solidFill>
                <a:effectLst/>
                <a:latin typeface="Courier New" panose="02070309020205020404" pitchFamily="49" charset="0"/>
                <a:cs typeface="Courier New" panose="02070309020205020404" pitchFamily="49" charset="0"/>
              </a:rPr>
              <a:t>0.5</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&gt;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5CEA8"/>
                </a:solidFill>
                <a:effectLst/>
                <a:latin typeface="Courier New" panose="02070309020205020404" pitchFamily="49" charset="0"/>
                <a:cs typeface="Courier New" panose="02070309020205020404" pitchFamily="49" charset="0"/>
              </a:rPr>
              <a:t>0.0</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5CEA8"/>
                </a:solidFill>
                <a:effectLst/>
                <a:latin typeface="Courier New" panose="02070309020205020404" pitchFamily="49" charset="0"/>
                <a:cs typeface="Courier New" panose="02070309020205020404" pitchFamily="49" charset="0"/>
              </a:rPr>
              <a:t>0.0</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min</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a</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b</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D8A0DF"/>
                </a:solidFill>
                <a:effectLst/>
                <a:latin typeface="Courier New" panose="02070309020205020404" pitchFamily="49" charset="0"/>
                <a:cs typeface="Courier New" panose="02070309020205020404" pitchFamily="49" charset="0"/>
              </a:rPr>
              <a:t>  return</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sqrt</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d2</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z</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z</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m2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ADADA"/>
                </a:solidFill>
                <a:effectLst/>
                <a:latin typeface="Courier New" panose="02070309020205020404" pitchFamily="49" charset="0"/>
                <a:cs typeface="Courier New" panose="02070309020205020404" pitchFamily="49" charset="0"/>
              </a:rPr>
              <a:t> </a:t>
            </a:r>
            <a:r>
              <a:rPr lang="en-US" sz="1400" b="1" noProof="1">
                <a:solidFill>
                  <a:srgbClr val="DCDCAA"/>
                </a:solidFill>
                <a:effectLst/>
                <a:latin typeface="Courier New" panose="02070309020205020404" pitchFamily="49" charset="0"/>
                <a:cs typeface="Courier New" panose="02070309020205020404" pitchFamily="49" charset="0"/>
              </a:rPr>
              <a:t>sign</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DCDCAA"/>
                </a:solidFill>
                <a:effectLst/>
                <a:latin typeface="Courier New" panose="02070309020205020404" pitchFamily="49" charset="0"/>
                <a:cs typeface="Courier New" panose="02070309020205020404" pitchFamily="49" charset="0"/>
              </a:rPr>
              <a:t>max</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q</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z</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p</a:t>
            </a:r>
            <a:r>
              <a:rPr lang="en-US" sz="1400" b="1" noProof="1">
                <a:solidFill>
                  <a:srgbClr val="B4B4B4"/>
                </a:solidFill>
                <a:effectLst/>
                <a:latin typeface="Courier New" panose="02070309020205020404" pitchFamily="49" charset="0"/>
                <a:cs typeface="Courier New" panose="02070309020205020404" pitchFamily="49" charset="0"/>
              </a:rPr>
              <a:t>.</a:t>
            </a:r>
            <a:r>
              <a:rPr lang="en-US" sz="1400" b="1" noProof="1">
                <a:solidFill>
                  <a:srgbClr val="9CDCFE"/>
                </a:solidFill>
                <a:effectLst/>
                <a:latin typeface="Courier New" panose="02070309020205020404" pitchFamily="49" charset="0"/>
                <a:cs typeface="Courier New" panose="02070309020205020404" pitchFamily="49" charset="0"/>
              </a:rPr>
              <a:t>y</a:t>
            </a:r>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r>
              <a:rPr lang="en-US" sz="1400" b="1" noProof="1">
                <a:solidFill>
                  <a:srgbClr val="B4B4B4"/>
                </a:solidFill>
                <a:effectLst/>
                <a:latin typeface="Courier New" panose="02070309020205020404" pitchFamily="49" charset="0"/>
                <a:cs typeface="Courier New" panose="02070309020205020404" pitchFamily="49" charset="0"/>
              </a:rPr>
              <a:t>}</a:t>
            </a:r>
            <a:endParaRPr lang="en-US" sz="1400" b="1" noProof="1">
              <a:solidFill>
                <a:srgbClr val="DADADA"/>
              </a:solidFill>
              <a:effectLst/>
              <a:latin typeface="Courier New" panose="02070309020205020404" pitchFamily="49" charset="0"/>
              <a:cs typeface="Courier New" panose="02070309020205020404" pitchFamily="49" charset="0"/>
            </a:endParaRPr>
          </a:p>
          <a:p>
            <a:endParaRPr lang="en-US" sz="1100" b="1" noProof="1">
              <a:solidFill>
                <a:srgbClr val="DADADA"/>
              </a:solidFill>
              <a:effectLst/>
              <a:latin typeface="Courier New" panose="02070309020205020404" pitchFamily="49" charset="0"/>
              <a:cs typeface="Courier New" panose="02070309020205020404" pitchFamily="49" charset="0"/>
            </a:endParaRPr>
          </a:p>
        </p:txBody>
      </p:sp>
      <p:sp>
        <p:nvSpPr>
          <p:cNvPr id="7" name="TextBox 6">
            <a:extLst>
              <a:ext uri="{FF2B5EF4-FFF2-40B4-BE49-F238E27FC236}">
                <a16:creationId xmlns:a16="http://schemas.microsoft.com/office/drawing/2014/main" id="{7E0D8218-5F38-7451-1847-93FA205AB981}"/>
              </a:ext>
            </a:extLst>
          </p:cNvPr>
          <p:cNvSpPr txBox="1"/>
          <p:nvPr/>
        </p:nvSpPr>
        <p:spPr>
          <a:xfrm>
            <a:off x="3728466" y="5410729"/>
            <a:ext cx="4585716" cy="261610"/>
          </a:xfrm>
          <a:prstGeom prst="rect">
            <a:avLst/>
          </a:prstGeom>
          <a:noFill/>
        </p:spPr>
        <p:txBody>
          <a:bodyPr wrap="square">
            <a:spAutoFit/>
          </a:bodyPr>
          <a:lstStyle/>
          <a:p>
            <a:pPr algn="r"/>
            <a:r>
              <a:rPr lang="pt-BR" sz="1100" dirty="0"/>
              <a:t>fonte: https://</a:t>
            </a:r>
            <a:r>
              <a:rPr lang="pt-BR" sz="1100" dirty="0" err="1"/>
              <a:t>iquilezles.org</a:t>
            </a:r>
            <a:r>
              <a:rPr lang="pt-BR" sz="1100" dirty="0"/>
              <a:t>/</a:t>
            </a:r>
          </a:p>
        </p:txBody>
      </p:sp>
    </p:spTree>
    <p:extLst>
      <p:ext uri="{BB962C8B-B14F-4D97-AF65-F5344CB8AC3E}">
        <p14:creationId xmlns:p14="http://schemas.microsoft.com/office/powerpoint/2010/main" val="3925216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CCE9-1B33-4136-4048-EF405CDE82A6}"/>
              </a:ext>
            </a:extLst>
          </p:cNvPr>
          <p:cNvSpPr>
            <a:spLocks noGrp="1"/>
          </p:cNvSpPr>
          <p:nvPr>
            <p:ph type="title"/>
          </p:nvPr>
        </p:nvSpPr>
        <p:spPr/>
        <p:txBody>
          <a:bodyPr/>
          <a:lstStyle/>
          <a:p>
            <a:r>
              <a:rPr lang="pt-BR" dirty="0"/>
              <a:t>Código base de Ray </a:t>
            </a:r>
            <a:r>
              <a:rPr lang="pt-BR" dirty="0" err="1"/>
              <a:t>Marching</a:t>
            </a:r>
            <a:endParaRPr lang="pt-BR" dirty="0"/>
          </a:p>
        </p:txBody>
      </p:sp>
      <p:sp>
        <p:nvSpPr>
          <p:cNvPr id="4" name="Slide Number Placeholder 3">
            <a:extLst>
              <a:ext uri="{FF2B5EF4-FFF2-40B4-BE49-F238E27FC236}">
                <a16:creationId xmlns:a16="http://schemas.microsoft.com/office/drawing/2014/main" id="{F7FA107D-52CB-C0C7-EC25-83C17BCE364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34</a:t>
            </a:fld>
            <a:endParaRPr lang="pt-BR"/>
          </a:p>
        </p:txBody>
      </p:sp>
      <p:sp>
        <p:nvSpPr>
          <p:cNvPr id="5" name="TextBox 4">
            <a:extLst>
              <a:ext uri="{FF2B5EF4-FFF2-40B4-BE49-F238E27FC236}">
                <a16:creationId xmlns:a16="http://schemas.microsoft.com/office/drawing/2014/main" id="{CB266DA1-A008-D609-6323-26D1589EE159}"/>
              </a:ext>
            </a:extLst>
          </p:cNvPr>
          <p:cNvSpPr txBox="1"/>
          <p:nvPr/>
        </p:nvSpPr>
        <p:spPr>
          <a:xfrm>
            <a:off x="100583" y="1166636"/>
            <a:ext cx="4471417" cy="4247317"/>
          </a:xfrm>
          <a:prstGeom prst="rect">
            <a:avLst/>
          </a:prstGeom>
          <a:solidFill>
            <a:schemeClr val="tx1"/>
          </a:solidFill>
        </p:spPr>
        <p:txBody>
          <a:bodyPr wrap="square">
            <a:spAutoFit/>
          </a:bodyPr>
          <a:lstStyle/>
          <a:p>
            <a:r>
              <a:rPr lang="en-US" sz="1000" b="0" noProof="1">
                <a:solidFill>
                  <a:srgbClr val="569CD6"/>
                </a:solidFill>
                <a:effectLst/>
                <a:latin typeface="Courier New" panose="02070309020205020404" pitchFamily="49" charset="0"/>
                <a:cs typeface="Courier New" panose="02070309020205020404" pitchFamily="49" charset="0"/>
              </a:rPr>
              <a:t>float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sdScene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vec3 </a:t>
            </a:r>
            <a:r>
              <a:rPr lang="en-US" sz="1000" b="0" noProof="1">
                <a:solidFill>
                  <a:srgbClr val="9A9A9A"/>
                </a:solidFill>
                <a:effectLst/>
                <a:latin typeface="Courier New" panose="02070309020205020404" pitchFamily="49" charset="0"/>
                <a:cs typeface="Courier New" panose="02070309020205020404" pitchFamily="49" charset="0"/>
              </a:rPr>
              <a:t>p</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569CD6"/>
                </a:solidFill>
                <a:effectLst/>
                <a:latin typeface="Courier New" panose="02070309020205020404" pitchFamily="49" charset="0"/>
                <a:cs typeface="Courier New" panose="02070309020205020404" pitchFamily="49" charset="0"/>
              </a:rPr>
              <a:t>  float</a:t>
            </a:r>
            <a:r>
              <a:rPr lang="en-US" sz="1000" b="0" noProof="1">
                <a:solidFill>
                  <a:srgbClr val="DADADA"/>
                </a:solidFill>
                <a:effectLst/>
                <a:latin typeface="Courier New" panose="02070309020205020404" pitchFamily="49" charset="0"/>
                <a:cs typeface="Courier New" panose="02070309020205020404" pitchFamily="49" charset="0"/>
              </a:rPr>
              <a:t> pyramid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sdPyramid</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p</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1.0</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569CD6"/>
                </a:solidFill>
                <a:effectLst/>
                <a:latin typeface="Courier New" panose="02070309020205020404" pitchFamily="49" charset="0"/>
                <a:cs typeface="Courier New" panose="02070309020205020404" pitchFamily="49" charset="0"/>
              </a:rPr>
              <a:t>  float</a:t>
            </a:r>
            <a:r>
              <a:rPr lang="en-US" sz="1000" b="0" noProof="1">
                <a:solidFill>
                  <a:srgbClr val="DADADA"/>
                </a:solidFill>
                <a:effectLst/>
                <a:latin typeface="Courier New" panose="02070309020205020404" pitchFamily="49" charset="0"/>
                <a:cs typeface="Courier New" panose="02070309020205020404" pitchFamily="49" charset="0"/>
              </a:rPr>
              <a:t> plane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sdPlane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p</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vec3</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0</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1</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0</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0.0</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8A0DF"/>
                </a:solidFill>
                <a:effectLst/>
                <a:latin typeface="Courier New" panose="02070309020205020404" pitchFamily="49" charset="0"/>
                <a:cs typeface="Courier New" panose="02070309020205020404" pitchFamily="49" charset="0"/>
              </a:rPr>
              <a:t>  return</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min</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plane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pyramid</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br>
              <a:rPr lang="en-US" sz="1000" b="0" noProof="1">
                <a:solidFill>
                  <a:srgbClr val="DADADA"/>
                </a:solidFill>
                <a:effectLst/>
                <a:latin typeface="Courier New" panose="02070309020205020404" pitchFamily="49" charset="0"/>
                <a:cs typeface="Courier New" panose="02070309020205020404" pitchFamily="49" charset="0"/>
              </a:rPr>
            </a:br>
            <a:r>
              <a:rPr lang="en-US" sz="1000" b="0" noProof="1">
                <a:solidFill>
                  <a:srgbClr val="569CD6"/>
                </a:solidFill>
                <a:effectLst/>
                <a:latin typeface="Courier New" panose="02070309020205020404" pitchFamily="49" charset="0"/>
                <a:cs typeface="Courier New" panose="02070309020205020404" pitchFamily="49" charset="0"/>
              </a:rPr>
              <a:t>float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rayMarch</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vec3 </a:t>
            </a:r>
            <a:r>
              <a:rPr lang="en-US" sz="1000" b="0" noProof="1">
                <a:solidFill>
                  <a:srgbClr val="9A9A9A"/>
                </a:solidFill>
                <a:effectLst/>
                <a:latin typeface="Courier New" panose="02070309020205020404" pitchFamily="49" charset="0"/>
                <a:cs typeface="Courier New" panose="02070309020205020404" pitchFamily="49" charset="0"/>
              </a:rPr>
              <a:t>ro</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vec3 </a:t>
            </a:r>
            <a:r>
              <a:rPr lang="en-US" sz="1000" b="0" noProof="1">
                <a:solidFill>
                  <a:srgbClr val="9A9A9A"/>
                </a:solidFill>
                <a:effectLst/>
                <a:latin typeface="Courier New" panose="02070309020205020404" pitchFamily="49" charset="0"/>
                <a:cs typeface="Courier New" panose="02070309020205020404" pitchFamily="49" charset="0"/>
              </a:rPr>
              <a:t>rd</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569CD6"/>
                </a:solidFill>
                <a:effectLst/>
                <a:latin typeface="Courier New" panose="02070309020205020404" pitchFamily="49" charset="0"/>
                <a:cs typeface="Courier New" panose="02070309020205020404" pitchFamily="49" charset="0"/>
              </a:rPr>
              <a:t>float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9A9A9A"/>
                </a:solidFill>
                <a:effectLst/>
                <a:latin typeface="Courier New" panose="02070309020205020404" pitchFamily="49" charset="0"/>
                <a:cs typeface="Courier New" panose="02070309020205020404" pitchFamily="49" charset="0"/>
              </a:rPr>
              <a:t>start</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569CD6"/>
                </a:solidFill>
                <a:effectLst/>
                <a:latin typeface="Courier New" panose="02070309020205020404" pitchFamily="49" charset="0"/>
                <a:cs typeface="Courier New" panose="02070309020205020404" pitchFamily="49" charset="0"/>
              </a:rPr>
              <a:t>float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9A9A9A"/>
                </a:solidFill>
                <a:effectLst/>
                <a:latin typeface="Courier New" panose="02070309020205020404" pitchFamily="49" charset="0"/>
                <a:cs typeface="Courier New" panose="02070309020205020404" pitchFamily="49" charset="0"/>
              </a:rPr>
              <a:t>end</a:t>
            </a:r>
            <a:r>
              <a:rPr lang="en-US" sz="1000" b="0" noProof="1">
                <a:solidFill>
                  <a:srgbClr val="B4B4B4"/>
                </a:solidFill>
                <a:effectLst/>
                <a:latin typeface="Courier New" panose="02070309020205020404" pitchFamily="49" charset="0"/>
                <a:cs typeface="Courier New" panose="02070309020205020404" pitchFamily="49" charset="0"/>
              </a:rPr>
              <a:t>)</a:t>
            </a:r>
          </a:p>
          <a:p>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569CD6"/>
                </a:solidFill>
                <a:effectLst/>
                <a:latin typeface="Courier New" panose="02070309020205020404" pitchFamily="49" charset="0"/>
                <a:cs typeface="Courier New" panose="02070309020205020404" pitchFamily="49" charset="0"/>
              </a:rPr>
              <a:t>  float</a:t>
            </a:r>
            <a:r>
              <a:rPr lang="en-US" sz="1000" b="0" noProof="1">
                <a:solidFill>
                  <a:srgbClr val="DADADA"/>
                </a:solidFill>
                <a:effectLst/>
                <a:latin typeface="Courier New" panose="02070309020205020404" pitchFamily="49" charset="0"/>
                <a:cs typeface="Courier New" panose="02070309020205020404" pitchFamily="49" charset="0"/>
              </a:rPr>
              <a:t> depth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start</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8A0DF"/>
                </a:solidFill>
                <a:effectLst/>
                <a:latin typeface="Courier New" panose="02070309020205020404" pitchFamily="49" charset="0"/>
                <a:cs typeface="Courier New" panose="02070309020205020404" pitchFamily="49" charset="0"/>
              </a:rPr>
              <a:t>  for</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569CD6"/>
                </a:solidFill>
                <a:effectLst/>
                <a:latin typeface="Courier New" panose="02070309020205020404" pitchFamily="49" charset="0"/>
                <a:cs typeface="Courier New" panose="02070309020205020404" pitchFamily="49" charset="0"/>
              </a:rPr>
              <a:t>int</a:t>
            </a:r>
            <a:r>
              <a:rPr lang="en-US" sz="1000" b="0" noProof="1">
                <a:solidFill>
                  <a:srgbClr val="DADADA"/>
                </a:solidFill>
                <a:effectLst/>
                <a:latin typeface="Courier New" panose="02070309020205020404" pitchFamily="49" charset="0"/>
                <a:cs typeface="Courier New" panose="02070309020205020404" pitchFamily="49" charset="0"/>
              </a:rPr>
              <a:t> i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0</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i </a:t>
            </a:r>
            <a:r>
              <a:rPr lang="en-US" sz="1000" b="0" noProof="1">
                <a:solidFill>
                  <a:srgbClr val="B4B4B4"/>
                </a:solidFill>
                <a:effectLst/>
                <a:latin typeface="Courier New" panose="02070309020205020404" pitchFamily="49" charset="0"/>
                <a:cs typeface="Courier New" panose="02070309020205020404" pitchFamily="49" charset="0"/>
              </a:rPr>
              <a:t>&lt;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255</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i</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vec3 p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ro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depth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rd</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569CD6"/>
                </a:solidFill>
                <a:effectLst/>
                <a:latin typeface="Courier New" panose="02070309020205020404" pitchFamily="49" charset="0"/>
                <a:cs typeface="Courier New" panose="02070309020205020404" pitchFamily="49" charset="0"/>
              </a:rPr>
              <a:t>    float</a:t>
            </a:r>
            <a:r>
              <a:rPr lang="en-US" sz="1000" b="0" noProof="1">
                <a:solidFill>
                  <a:srgbClr val="DADADA"/>
                </a:solidFill>
                <a:effectLst/>
                <a:latin typeface="Courier New" panose="02070309020205020404" pitchFamily="49" charset="0"/>
                <a:cs typeface="Courier New" panose="02070309020205020404" pitchFamily="49" charset="0"/>
              </a:rPr>
              <a:t> d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sdScene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p</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depth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d</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8A0DF"/>
                </a:solidFill>
                <a:effectLst/>
                <a:latin typeface="Courier New" panose="02070309020205020404" pitchFamily="49" charset="0"/>
                <a:cs typeface="Courier New" panose="02070309020205020404" pitchFamily="49" charset="0"/>
              </a:rPr>
              <a:t>    if</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d </a:t>
            </a:r>
            <a:r>
              <a:rPr lang="en-US" sz="1000" b="0" noProof="1">
                <a:solidFill>
                  <a:srgbClr val="B4B4B4"/>
                </a:solidFill>
                <a:effectLst/>
                <a:latin typeface="Courier New" panose="02070309020205020404" pitchFamily="49" charset="0"/>
                <a:cs typeface="Courier New" panose="02070309020205020404" pitchFamily="49" charset="0"/>
              </a:rPr>
              <a:t>&lt;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0.001</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depth </a:t>
            </a:r>
            <a:r>
              <a:rPr lang="en-US" sz="1000" b="0" noProof="1">
                <a:solidFill>
                  <a:srgbClr val="B4B4B4"/>
                </a:solidFill>
                <a:effectLst/>
                <a:latin typeface="Courier New" panose="02070309020205020404" pitchFamily="49" charset="0"/>
                <a:cs typeface="Courier New" panose="02070309020205020404" pitchFamily="49" charset="0"/>
              </a:rPr>
              <a:t>&gt;</a:t>
            </a:r>
            <a:r>
              <a:rPr lang="en-US" sz="1000" b="0" noProof="1">
                <a:solidFill>
                  <a:srgbClr val="DADADA"/>
                </a:solidFill>
                <a:effectLst/>
                <a:latin typeface="Courier New" panose="02070309020205020404" pitchFamily="49" charset="0"/>
                <a:cs typeface="Courier New" panose="02070309020205020404" pitchFamily="49" charset="0"/>
              </a:rPr>
              <a:t> end</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8A0DF"/>
                </a:solidFill>
                <a:effectLst/>
                <a:latin typeface="Courier New" panose="02070309020205020404" pitchFamily="49" charset="0"/>
                <a:cs typeface="Courier New" panose="02070309020205020404" pitchFamily="49" charset="0"/>
              </a:rPr>
              <a:t>break</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B4B4B4"/>
                </a:solidFill>
                <a:effectLst/>
                <a:latin typeface="Courier New" panose="02070309020205020404" pitchFamily="49" charset="0"/>
                <a:cs typeface="Courier New" panose="02070309020205020404" pitchFamily="49" charset="0"/>
              </a:rPr>
              <a:t>  }</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8A0DF"/>
                </a:solidFill>
                <a:effectLst/>
                <a:latin typeface="Courier New" panose="02070309020205020404" pitchFamily="49" charset="0"/>
                <a:cs typeface="Courier New" panose="02070309020205020404" pitchFamily="49" charset="0"/>
              </a:rPr>
              <a:t>  return</a:t>
            </a:r>
            <a:r>
              <a:rPr lang="en-US" sz="1000" b="0" noProof="1">
                <a:solidFill>
                  <a:srgbClr val="DADADA"/>
                </a:solidFill>
                <a:effectLst/>
                <a:latin typeface="Courier New" panose="02070309020205020404" pitchFamily="49" charset="0"/>
                <a:cs typeface="Courier New" panose="02070309020205020404" pitchFamily="49" charset="0"/>
              </a:rPr>
              <a:t> depth</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br>
              <a:rPr lang="en-US" sz="1000" b="0" noProof="1">
                <a:solidFill>
                  <a:srgbClr val="DADADA"/>
                </a:solidFill>
                <a:effectLst/>
                <a:latin typeface="Courier New" panose="02070309020205020404" pitchFamily="49" charset="0"/>
                <a:cs typeface="Courier New" panose="02070309020205020404" pitchFamily="49" charset="0"/>
              </a:rPr>
            </a:br>
            <a:r>
              <a:rPr lang="en-US" sz="1000" b="0" noProof="1">
                <a:solidFill>
                  <a:srgbClr val="DADADA"/>
                </a:solidFill>
                <a:effectLst/>
                <a:latin typeface="Courier New" panose="02070309020205020404" pitchFamily="49" charset="0"/>
                <a:cs typeface="Courier New" panose="02070309020205020404" pitchFamily="49" charset="0"/>
              </a:rPr>
              <a:t>vec3 </a:t>
            </a:r>
            <a:r>
              <a:rPr lang="en-US" sz="1000" b="0" noProof="1">
                <a:solidFill>
                  <a:srgbClr val="DCDCAA"/>
                </a:solidFill>
                <a:effectLst/>
                <a:latin typeface="Courier New" panose="02070309020205020404" pitchFamily="49" charset="0"/>
                <a:cs typeface="Courier New" panose="02070309020205020404" pitchFamily="49" charset="0"/>
              </a:rPr>
              <a:t>calcNormal</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vec3 </a:t>
            </a:r>
            <a:r>
              <a:rPr lang="en-US" sz="1000" b="0" noProof="1">
                <a:solidFill>
                  <a:srgbClr val="9A9A9A"/>
                </a:solidFill>
                <a:effectLst/>
                <a:latin typeface="Courier New" panose="02070309020205020404" pitchFamily="49" charset="0"/>
                <a:cs typeface="Courier New" panose="02070309020205020404" pitchFamily="49" charset="0"/>
              </a:rPr>
              <a:t>p</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vec2 e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vec2</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1.0</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1.0</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0.0005</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57A64A"/>
                </a:solidFill>
                <a:effectLst/>
                <a:latin typeface="Courier New" panose="02070309020205020404" pitchFamily="49" charset="0"/>
                <a:cs typeface="Courier New" panose="02070309020205020404" pitchFamily="49" charset="0"/>
              </a:rPr>
              <a:t> // epsilon</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8A0DF"/>
                </a:solidFill>
                <a:effectLst/>
                <a:latin typeface="Courier New" panose="02070309020205020404" pitchFamily="49" charset="0"/>
                <a:cs typeface="Courier New" panose="02070309020205020404" pitchFamily="49" charset="0"/>
              </a:rPr>
              <a:t>  return</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normalize</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9CDCFE"/>
                </a:solidFill>
                <a:effectLst/>
                <a:latin typeface="Courier New" panose="02070309020205020404" pitchFamily="49" charset="0"/>
                <a:cs typeface="Courier New" panose="02070309020205020404" pitchFamily="49" charset="0"/>
              </a:rPr>
              <a:t>  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xyy</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sdScene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p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9CDCFE"/>
                </a:solidFill>
                <a:effectLst/>
                <a:latin typeface="Courier New" panose="02070309020205020404" pitchFamily="49" charset="0"/>
                <a:cs typeface="Courier New" panose="02070309020205020404" pitchFamily="49" charset="0"/>
              </a:rPr>
              <a:t>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xyy</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p>
          <a:p>
            <a:r>
              <a:rPr lang="en-US" sz="1000" b="0" noProof="1">
                <a:solidFill>
                  <a:srgbClr val="9CDCFE"/>
                </a:solidFill>
                <a:effectLst/>
                <a:latin typeface="Courier New" panose="02070309020205020404" pitchFamily="49" charset="0"/>
                <a:cs typeface="Courier New" panose="02070309020205020404" pitchFamily="49" charset="0"/>
              </a:rPr>
              <a:t>  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yyx</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sdScene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p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9CDCFE"/>
                </a:solidFill>
                <a:effectLst/>
                <a:latin typeface="Courier New" panose="02070309020205020404" pitchFamily="49" charset="0"/>
                <a:cs typeface="Courier New" panose="02070309020205020404" pitchFamily="49" charset="0"/>
              </a:rPr>
              <a:t>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yyx</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9CDCFE"/>
                </a:solidFill>
                <a:effectLst/>
                <a:latin typeface="Courier New" panose="02070309020205020404" pitchFamily="49" charset="0"/>
                <a:cs typeface="Courier New" panose="02070309020205020404" pitchFamily="49" charset="0"/>
              </a:rPr>
              <a:t>  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yxy</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sdScene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p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9CDCFE"/>
                </a:solidFill>
                <a:effectLst/>
                <a:latin typeface="Courier New" panose="02070309020205020404" pitchFamily="49" charset="0"/>
                <a:cs typeface="Courier New" panose="02070309020205020404" pitchFamily="49" charset="0"/>
              </a:rPr>
              <a:t>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yxy</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p>
          <a:p>
            <a:r>
              <a:rPr lang="en-US" sz="1000" b="0" noProof="1">
                <a:solidFill>
                  <a:srgbClr val="9CDCFE"/>
                </a:solidFill>
                <a:effectLst/>
                <a:latin typeface="Courier New" panose="02070309020205020404" pitchFamily="49" charset="0"/>
                <a:cs typeface="Courier New" panose="02070309020205020404" pitchFamily="49" charset="0"/>
              </a:rPr>
              <a:t>  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xxx</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sdScene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p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9CDCFE"/>
                </a:solidFill>
                <a:effectLst/>
                <a:latin typeface="Courier New" panose="02070309020205020404" pitchFamily="49" charset="0"/>
                <a:cs typeface="Courier New" panose="02070309020205020404" pitchFamily="49" charset="0"/>
              </a:rPr>
              <a:t>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xxx</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E08B64E7-3E76-79C9-D071-FE8C043AD71A}"/>
              </a:ext>
            </a:extLst>
          </p:cNvPr>
          <p:cNvSpPr txBox="1"/>
          <p:nvPr/>
        </p:nvSpPr>
        <p:spPr>
          <a:xfrm>
            <a:off x="4636008" y="1166636"/>
            <a:ext cx="4471417" cy="3631763"/>
          </a:xfrm>
          <a:prstGeom prst="rect">
            <a:avLst/>
          </a:prstGeom>
          <a:solidFill>
            <a:schemeClr val="tx1"/>
          </a:solidFill>
        </p:spPr>
        <p:txBody>
          <a:bodyPr wrap="square">
            <a:spAutoFit/>
          </a:bodyPr>
          <a:lstStyle/>
          <a:p>
            <a:r>
              <a:rPr lang="en-US" sz="1000" b="0" noProof="1">
                <a:solidFill>
                  <a:srgbClr val="569CD6"/>
                </a:solidFill>
                <a:effectLst/>
                <a:latin typeface="Courier New" panose="02070309020205020404" pitchFamily="49" charset="0"/>
                <a:cs typeface="Courier New" panose="02070309020205020404" pitchFamily="49" charset="0"/>
              </a:rPr>
              <a:t>void</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mainImage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out vec4 </a:t>
            </a:r>
            <a:r>
              <a:rPr lang="en-US" sz="1000" b="0" noProof="1">
                <a:solidFill>
                  <a:srgbClr val="9A9A9A"/>
                </a:solidFill>
                <a:effectLst/>
                <a:latin typeface="Courier New" panose="02070309020205020404" pitchFamily="49" charset="0"/>
                <a:cs typeface="Courier New" panose="02070309020205020404" pitchFamily="49" charset="0"/>
              </a:rPr>
              <a:t>fragColor</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in vec2 </a:t>
            </a:r>
            <a:r>
              <a:rPr lang="en-US" sz="1000" b="0" noProof="1">
                <a:solidFill>
                  <a:srgbClr val="9A9A9A"/>
                </a:solidFill>
                <a:effectLst/>
                <a:latin typeface="Courier New" panose="02070309020205020404" pitchFamily="49" charset="0"/>
                <a:cs typeface="Courier New" panose="02070309020205020404" pitchFamily="49" charset="0"/>
              </a:rPr>
              <a:t>fragCoord</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vec2 uv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fragCoord</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.5</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iResolution</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xy</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iResolution</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9CDCFE"/>
                </a:solidFill>
                <a:effectLst/>
                <a:latin typeface="Courier New" panose="02070309020205020404" pitchFamily="49" charset="0"/>
                <a:cs typeface="Courier New" panose="02070309020205020404" pitchFamily="49" charset="0"/>
              </a:rPr>
              <a:t>y</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vec3 col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vec3</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0</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vec3 ro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vec3</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0</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0.7</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4</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vec3 rd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normalize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CDCAA"/>
                </a:solidFill>
                <a:effectLst/>
                <a:latin typeface="Courier New" panose="02070309020205020404" pitchFamily="49" charset="0"/>
                <a:cs typeface="Courier New" panose="02070309020205020404" pitchFamily="49" charset="0"/>
              </a:rPr>
              <a:t>vec3</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uv</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1</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569CD6"/>
                </a:solidFill>
                <a:effectLst/>
                <a:latin typeface="Courier New" panose="02070309020205020404" pitchFamily="49" charset="0"/>
                <a:cs typeface="Courier New" panose="02070309020205020404" pitchFamily="49" charset="0"/>
              </a:rPr>
              <a:t>  float</a:t>
            </a:r>
            <a:r>
              <a:rPr lang="en-US" sz="1000" b="0" noProof="1">
                <a:solidFill>
                  <a:srgbClr val="DADADA"/>
                </a:solidFill>
                <a:effectLst/>
                <a:latin typeface="Courier New" panose="02070309020205020404" pitchFamily="49" charset="0"/>
                <a:cs typeface="Courier New" panose="02070309020205020404" pitchFamily="49" charset="0"/>
              </a:rPr>
              <a:t> d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rayMarch</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ro</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rd</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0.01</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100.0</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br>
              <a:rPr lang="en-US" sz="1000" b="0" noProof="1">
                <a:solidFill>
                  <a:srgbClr val="DADADA"/>
                </a:solidFill>
                <a:effectLst/>
                <a:latin typeface="Courier New" panose="02070309020205020404" pitchFamily="49" charset="0"/>
                <a:cs typeface="Courier New" panose="02070309020205020404" pitchFamily="49" charset="0"/>
              </a:rPr>
            </a:b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8A0DF"/>
                </a:solidFill>
                <a:effectLst/>
                <a:latin typeface="Courier New" panose="02070309020205020404" pitchFamily="49" charset="0"/>
                <a:cs typeface="Courier New" panose="02070309020205020404" pitchFamily="49" charset="0"/>
              </a:rPr>
              <a:t>if</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d </a:t>
            </a:r>
            <a:r>
              <a:rPr lang="en-US" sz="1000" b="0" noProof="1">
                <a:solidFill>
                  <a:srgbClr val="B4B4B4"/>
                </a:solidFill>
                <a:effectLst/>
                <a:latin typeface="Courier New" panose="02070309020205020404" pitchFamily="49" charset="0"/>
                <a:cs typeface="Courier New" panose="02070309020205020404" pitchFamily="49" charset="0"/>
              </a:rPr>
              <a:t>&gt;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100.0</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col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vec3</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0.0</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8A0DF"/>
                </a:solidFill>
                <a:effectLst/>
                <a:latin typeface="Courier New" panose="02070309020205020404" pitchFamily="49" charset="0"/>
                <a:cs typeface="Courier New" panose="02070309020205020404" pitchFamily="49" charset="0"/>
              </a:rPr>
              <a:t>  else</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vec3 p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ro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rd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d</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vec3 normal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calcNormal</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p</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vec3 lightPos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vec3</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2</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2</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1.0</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DADADA"/>
                </a:solidFill>
                <a:effectLst/>
                <a:latin typeface="Courier New" panose="02070309020205020404" pitchFamily="49" charset="0"/>
                <a:cs typeface="Courier New" panose="02070309020205020404" pitchFamily="49" charset="0"/>
              </a:rPr>
              <a:t>    vec3 lightDir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normalize</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lightPos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p</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569CD6"/>
                </a:solidFill>
                <a:effectLst/>
                <a:latin typeface="Courier New" panose="02070309020205020404" pitchFamily="49" charset="0"/>
                <a:cs typeface="Courier New" panose="02070309020205020404" pitchFamily="49" charset="0"/>
              </a:rPr>
              <a:t>    float</a:t>
            </a:r>
            <a:r>
              <a:rPr lang="en-US" sz="1000" b="0" noProof="1">
                <a:solidFill>
                  <a:srgbClr val="DADADA"/>
                </a:solidFill>
                <a:effectLst/>
                <a:latin typeface="Courier New" panose="02070309020205020404" pitchFamily="49" charset="0"/>
                <a:cs typeface="Courier New" panose="02070309020205020404" pitchFamily="49" charset="0"/>
              </a:rPr>
              <a:t> ambient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0.2</a:t>
            </a:r>
            <a:r>
              <a:rPr lang="en-US" sz="1000" b="0" noProof="1">
                <a:solidFill>
                  <a:srgbClr val="B4B4B4"/>
                </a:solidFill>
                <a:effectLst/>
                <a:latin typeface="Courier New" panose="02070309020205020404" pitchFamily="49" charset="0"/>
                <a:cs typeface="Courier New" panose="02070309020205020404" pitchFamily="49" charset="0"/>
              </a:rPr>
              <a:t>;</a:t>
            </a:r>
          </a:p>
          <a:p>
            <a:r>
              <a:rPr lang="en-US" sz="1000" b="0" noProof="1">
                <a:solidFill>
                  <a:srgbClr val="569CD6"/>
                </a:solidFill>
                <a:effectLst/>
                <a:latin typeface="Courier New" panose="02070309020205020404" pitchFamily="49" charset="0"/>
                <a:cs typeface="Courier New" panose="02070309020205020404" pitchFamily="49" charset="0"/>
              </a:rPr>
              <a:t>    float</a:t>
            </a:r>
            <a:r>
              <a:rPr lang="en-US" sz="1000" b="0" noProof="1">
                <a:solidFill>
                  <a:srgbClr val="DADADA"/>
                </a:solidFill>
                <a:effectLst/>
                <a:latin typeface="Courier New" panose="02070309020205020404" pitchFamily="49" charset="0"/>
                <a:cs typeface="Courier New" panose="02070309020205020404" pitchFamily="49" charset="0"/>
              </a:rPr>
              <a:t> scalar </a:t>
            </a:r>
            <a:r>
              <a:rPr lang="en-US" sz="1000" b="0" noProof="1">
                <a:solidFill>
                  <a:srgbClr val="B4B4B4"/>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dot</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normal</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lightDir</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569CD6"/>
                </a:solidFill>
                <a:effectLst/>
                <a:latin typeface="Courier New" panose="02070309020205020404" pitchFamily="49" charset="0"/>
                <a:cs typeface="Courier New" panose="02070309020205020404" pitchFamily="49" charset="0"/>
              </a:rPr>
              <a:t>    float</a:t>
            </a:r>
            <a:r>
              <a:rPr lang="en-US" sz="1000" b="0" noProof="1">
                <a:solidFill>
                  <a:srgbClr val="DADADA"/>
                </a:solidFill>
                <a:effectLst/>
                <a:latin typeface="Courier New" panose="02070309020205020404" pitchFamily="49" charset="0"/>
                <a:cs typeface="Courier New" panose="02070309020205020404" pitchFamily="49" charset="0"/>
              </a:rPr>
              <a:t> difuse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clamp</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scalar</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ambient</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B5CEA8"/>
                </a:solidFill>
                <a:effectLst/>
                <a:latin typeface="Courier New" panose="02070309020205020404" pitchFamily="49" charset="0"/>
                <a:cs typeface="Courier New" panose="02070309020205020404" pitchFamily="49" charset="0"/>
              </a:rPr>
              <a:t>1.</a:t>
            </a:r>
            <a:r>
              <a:rPr lang="en-US" sz="1000" b="0" noProof="1">
                <a:solidFill>
                  <a:srgbClr val="B4B4B4"/>
                </a:solidFill>
                <a:effectLst/>
                <a:latin typeface="Courier New" panose="02070309020205020404" pitchFamily="49" charset="0"/>
                <a:cs typeface="Courier New" panose="02070309020205020404" pitchFamily="49" charset="0"/>
              </a:rPr>
              <a:t>);</a:t>
            </a:r>
            <a:br>
              <a:rPr lang="en-US" sz="1000" b="0" noProof="1">
                <a:solidFill>
                  <a:srgbClr val="DADADA"/>
                </a:solidFill>
                <a:effectLst/>
                <a:latin typeface="Courier New" panose="02070309020205020404" pitchFamily="49" charset="0"/>
                <a:cs typeface="Courier New" panose="02070309020205020404" pitchFamily="49" charset="0"/>
              </a:rPr>
            </a:br>
            <a:r>
              <a:rPr lang="en-US" sz="1000" b="0" noProof="1">
                <a:solidFill>
                  <a:srgbClr val="DADADA"/>
                </a:solidFill>
                <a:effectLst/>
                <a:latin typeface="Courier New" panose="02070309020205020404" pitchFamily="49" charset="0"/>
                <a:cs typeface="Courier New" panose="02070309020205020404" pitchFamily="49" charset="0"/>
              </a:rPr>
              <a:t>    col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vec3</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difuse</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B4B4B4"/>
                </a:solidFill>
                <a:effectLst/>
                <a:latin typeface="Courier New" panose="02070309020205020404" pitchFamily="49" charset="0"/>
                <a:cs typeface="Courier New" panose="02070309020205020404" pitchFamily="49" charset="0"/>
              </a:rPr>
              <a:t>  }</a:t>
            </a:r>
            <a:endParaRPr lang="en-US" sz="1000" b="0" noProof="1">
              <a:solidFill>
                <a:srgbClr val="DADADA"/>
              </a:solidFill>
              <a:effectLst/>
              <a:latin typeface="Courier New" panose="02070309020205020404" pitchFamily="49" charset="0"/>
              <a:cs typeface="Courier New" panose="02070309020205020404" pitchFamily="49" charset="0"/>
            </a:endParaRPr>
          </a:p>
          <a:p>
            <a:br>
              <a:rPr lang="en-US" sz="1000" b="0" noProof="1">
                <a:solidFill>
                  <a:srgbClr val="DADADA"/>
                </a:solidFill>
                <a:effectLst/>
                <a:latin typeface="Courier New" panose="02070309020205020404" pitchFamily="49" charset="0"/>
                <a:cs typeface="Courier New" panose="02070309020205020404" pitchFamily="49" charset="0"/>
              </a:rPr>
            </a:br>
            <a:r>
              <a:rPr lang="en-US" sz="1000" b="0" noProof="1">
                <a:solidFill>
                  <a:srgbClr val="DADADA"/>
                </a:solidFill>
                <a:effectLst/>
                <a:latin typeface="Courier New" panose="02070309020205020404" pitchFamily="49" charset="0"/>
                <a:cs typeface="Courier New" panose="02070309020205020404" pitchFamily="49" charset="0"/>
              </a:rPr>
              <a:t>  fragColor </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DCDCAA"/>
                </a:solidFill>
                <a:effectLst/>
                <a:latin typeface="Courier New" panose="02070309020205020404" pitchFamily="49" charset="0"/>
                <a:cs typeface="Courier New" panose="02070309020205020404" pitchFamily="49" charset="0"/>
              </a:rPr>
              <a:t>vec4</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col</a:t>
            </a:r>
            <a:r>
              <a:rPr lang="en-US" sz="1000" b="0" noProof="1">
                <a:solidFill>
                  <a:srgbClr val="B4B4B4"/>
                </a:solidFill>
                <a:effectLst/>
                <a:latin typeface="Courier New" panose="02070309020205020404" pitchFamily="49" charset="0"/>
                <a:cs typeface="Courier New" panose="02070309020205020404" pitchFamily="49" charset="0"/>
              </a:rPr>
              <a:t>,</a:t>
            </a:r>
            <a:r>
              <a:rPr lang="en-US" sz="1000" b="0" noProof="1">
                <a:solidFill>
                  <a:srgbClr val="DADADA"/>
                </a:solidFill>
                <a:effectLst/>
                <a:latin typeface="Courier New" panose="02070309020205020404" pitchFamily="49" charset="0"/>
                <a:cs typeface="Courier New" panose="02070309020205020404" pitchFamily="49" charset="0"/>
              </a:rPr>
              <a:t> </a:t>
            </a:r>
            <a:r>
              <a:rPr lang="en-US" sz="1000" b="0" noProof="1">
                <a:solidFill>
                  <a:srgbClr val="B5CEA8"/>
                </a:solidFill>
                <a:effectLst/>
                <a:latin typeface="Courier New" panose="02070309020205020404" pitchFamily="49" charset="0"/>
                <a:cs typeface="Courier New" panose="02070309020205020404" pitchFamily="49" charset="0"/>
              </a:rPr>
              <a:t>1.0</a:t>
            </a:r>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r>
              <a:rPr lang="en-US" sz="1000" b="0" noProof="1">
                <a:solidFill>
                  <a:srgbClr val="B4B4B4"/>
                </a:solidFill>
                <a:effectLst/>
                <a:latin typeface="Courier New" panose="02070309020205020404" pitchFamily="49" charset="0"/>
                <a:cs typeface="Courier New" panose="02070309020205020404" pitchFamily="49" charset="0"/>
              </a:rPr>
              <a:t>}</a:t>
            </a:r>
            <a:endParaRPr lang="en-US" sz="1000" b="0" noProof="1">
              <a:solidFill>
                <a:srgbClr val="DADADA"/>
              </a:solidFill>
              <a:effectLst/>
              <a:latin typeface="Courier New" panose="02070309020205020404" pitchFamily="49" charset="0"/>
              <a:cs typeface="Courier New" panose="02070309020205020404" pitchFamily="49" charset="0"/>
            </a:endParaRPr>
          </a:p>
          <a:p>
            <a:endParaRPr lang="en-US" sz="1000" b="1" noProof="1">
              <a:solidFill>
                <a:srgbClr val="DADADA"/>
              </a:solidFill>
              <a:effectLst/>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51950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C7837-3744-1791-0CA1-D3438C9F3D6E}"/>
              </a:ext>
            </a:extLst>
          </p:cNvPr>
          <p:cNvSpPr>
            <a:spLocks noGrp="1"/>
          </p:cNvSpPr>
          <p:nvPr>
            <p:ph type="title"/>
          </p:nvPr>
        </p:nvSpPr>
        <p:spPr/>
        <p:txBody>
          <a:bodyPr/>
          <a:lstStyle/>
          <a:p>
            <a:r>
              <a:rPr lang="pt-BR" dirty="0"/>
              <a:t>Cenário com Plano e uma Pirâmide</a:t>
            </a:r>
          </a:p>
        </p:txBody>
      </p:sp>
      <p:sp>
        <p:nvSpPr>
          <p:cNvPr id="4" name="Slide Number Placeholder 3">
            <a:extLst>
              <a:ext uri="{FF2B5EF4-FFF2-40B4-BE49-F238E27FC236}">
                <a16:creationId xmlns:a16="http://schemas.microsoft.com/office/drawing/2014/main" id="{34BEEF7E-028F-2D51-4C2B-9EA3F1CC324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35</a:t>
            </a:fld>
            <a:endParaRPr lang="pt-BR"/>
          </a:p>
        </p:txBody>
      </p:sp>
      <p:pic>
        <p:nvPicPr>
          <p:cNvPr id="1026" name="Picture 2">
            <a:extLst>
              <a:ext uri="{FF2B5EF4-FFF2-40B4-BE49-F238E27FC236}">
                <a16:creationId xmlns:a16="http://schemas.microsoft.com/office/drawing/2014/main" id="{6328DD86-4C81-1343-DDBE-09A864AA8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228" y="831632"/>
            <a:ext cx="7781544" cy="43771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339F14-EEE9-46E3-49FC-031283E38CCA}"/>
              </a:ext>
            </a:extLst>
          </p:cNvPr>
          <p:cNvSpPr txBox="1"/>
          <p:nvPr/>
        </p:nvSpPr>
        <p:spPr>
          <a:xfrm>
            <a:off x="3728466" y="5410729"/>
            <a:ext cx="4585716" cy="261610"/>
          </a:xfrm>
          <a:prstGeom prst="rect">
            <a:avLst/>
          </a:prstGeom>
          <a:noFill/>
        </p:spPr>
        <p:txBody>
          <a:bodyPr wrap="square">
            <a:spAutoFit/>
          </a:bodyPr>
          <a:lstStyle/>
          <a:p>
            <a:pPr algn="r"/>
            <a:r>
              <a:rPr lang="pt-BR" sz="1100" dirty="0"/>
              <a:t>fonte: https://</a:t>
            </a:r>
            <a:r>
              <a:rPr lang="pt-BR" sz="1100" dirty="0" err="1"/>
              <a:t>iquilezles.org</a:t>
            </a:r>
            <a:r>
              <a:rPr lang="pt-BR" sz="1100" dirty="0"/>
              <a:t>/</a:t>
            </a:r>
          </a:p>
        </p:txBody>
      </p:sp>
    </p:spTree>
    <p:extLst>
      <p:ext uri="{BB962C8B-B14F-4D97-AF65-F5344CB8AC3E}">
        <p14:creationId xmlns:p14="http://schemas.microsoft.com/office/powerpoint/2010/main" val="3378323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F667A-5D59-0B22-F826-57925417B447}"/>
              </a:ext>
            </a:extLst>
          </p:cNvPr>
          <p:cNvSpPr>
            <a:spLocks noGrp="1"/>
          </p:cNvSpPr>
          <p:nvPr>
            <p:ph type="title"/>
          </p:nvPr>
        </p:nvSpPr>
        <p:spPr/>
        <p:txBody>
          <a:bodyPr/>
          <a:lstStyle/>
          <a:p>
            <a:r>
              <a:rPr lang="pt-BR" dirty="0"/>
              <a:t>Cálculo de sombra com Shadow </a:t>
            </a:r>
            <a:r>
              <a:rPr lang="pt-BR" dirty="0" err="1"/>
              <a:t>Rays</a:t>
            </a:r>
            <a:endParaRPr lang="pt-BR" dirty="0"/>
          </a:p>
        </p:txBody>
      </p:sp>
      <p:sp>
        <p:nvSpPr>
          <p:cNvPr id="3" name="Text Placeholder 2">
            <a:extLst>
              <a:ext uri="{FF2B5EF4-FFF2-40B4-BE49-F238E27FC236}">
                <a16:creationId xmlns:a16="http://schemas.microsoft.com/office/drawing/2014/main" id="{01C65FF8-1C06-A33C-BA5D-CC0CBE49F3B9}"/>
              </a:ext>
            </a:extLst>
          </p:cNvPr>
          <p:cNvSpPr>
            <a:spLocks noGrp="1"/>
          </p:cNvSpPr>
          <p:nvPr>
            <p:ph type="body" idx="1"/>
          </p:nvPr>
        </p:nvSpPr>
        <p:spPr/>
        <p:txBody>
          <a:bodyPr/>
          <a:lstStyle/>
          <a:p>
            <a:r>
              <a:rPr lang="pt-BR" dirty="0"/>
              <a:t>A proposta da sombra é a partir do ponto encontrado na cena, buscar a(</a:t>
            </a:r>
            <a:r>
              <a:rPr lang="pt-BR" dirty="0" err="1"/>
              <a:t>s</a:t>
            </a:r>
            <a:r>
              <a:rPr lang="pt-BR" dirty="0"/>
              <a:t>) fonte(</a:t>
            </a:r>
            <a:r>
              <a:rPr lang="pt-BR" dirty="0" err="1"/>
              <a:t>s</a:t>
            </a:r>
            <a:r>
              <a:rPr lang="pt-BR" dirty="0"/>
              <a:t>) de iluminação (Shadow </a:t>
            </a:r>
            <a:r>
              <a:rPr lang="pt-BR" dirty="0" err="1"/>
              <a:t>Rays</a:t>
            </a:r>
            <a:r>
              <a:rPr lang="pt-BR" dirty="0"/>
              <a:t>).</a:t>
            </a:r>
          </a:p>
          <a:p>
            <a:r>
              <a:rPr lang="pt-BR" dirty="0"/>
              <a:t>Se uma fonte for encontrada atenuaremos a luminância daquele ponto.</a:t>
            </a:r>
          </a:p>
        </p:txBody>
      </p:sp>
      <p:sp>
        <p:nvSpPr>
          <p:cNvPr id="4" name="Slide Number Placeholder 3">
            <a:extLst>
              <a:ext uri="{FF2B5EF4-FFF2-40B4-BE49-F238E27FC236}">
                <a16:creationId xmlns:a16="http://schemas.microsoft.com/office/drawing/2014/main" id="{67B35D1B-A13D-AAA0-83F3-D12976CA624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36</a:t>
            </a:fld>
            <a:endParaRPr lang="pt-BR"/>
          </a:p>
        </p:txBody>
      </p:sp>
      <p:sp>
        <p:nvSpPr>
          <p:cNvPr id="7" name="TextBox 6">
            <a:extLst>
              <a:ext uri="{FF2B5EF4-FFF2-40B4-BE49-F238E27FC236}">
                <a16:creationId xmlns:a16="http://schemas.microsoft.com/office/drawing/2014/main" id="{7E0D8218-5F38-7451-1847-93FA205AB981}"/>
              </a:ext>
            </a:extLst>
          </p:cNvPr>
          <p:cNvSpPr txBox="1"/>
          <p:nvPr/>
        </p:nvSpPr>
        <p:spPr>
          <a:xfrm>
            <a:off x="3728466" y="5410729"/>
            <a:ext cx="4585716" cy="261610"/>
          </a:xfrm>
          <a:prstGeom prst="rect">
            <a:avLst/>
          </a:prstGeom>
          <a:noFill/>
        </p:spPr>
        <p:txBody>
          <a:bodyPr wrap="square">
            <a:spAutoFit/>
          </a:bodyPr>
          <a:lstStyle/>
          <a:p>
            <a:pPr algn="r"/>
            <a:r>
              <a:rPr lang="pt-BR" sz="1100" dirty="0"/>
              <a:t>fonte: </a:t>
            </a:r>
            <a:r>
              <a:rPr lang="pt-BR" sz="1100" dirty="0" err="1"/>
              <a:t>wikipedia</a:t>
            </a:r>
            <a:endParaRPr lang="pt-BR" sz="1100" dirty="0"/>
          </a:p>
        </p:txBody>
      </p:sp>
      <p:pic>
        <p:nvPicPr>
          <p:cNvPr id="6" name="Picture 2">
            <a:extLst>
              <a:ext uri="{FF2B5EF4-FFF2-40B4-BE49-F238E27FC236}">
                <a16:creationId xmlns:a16="http://schemas.microsoft.com/office/drawing/2014/main" id="{C6ACEE23-182D-61C4-8B20-A46DCBD6B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740" y="2369582"/>
            <a:ext cx="4757928" cy="317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222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F667A-5D59-0B22-F826-57925417B447}"/>
              </a:ext>
            </a:extLst>
          </p:cNvPr>
          <p:cNvSpPr>
            <a:spLocks noGrp="1"/>
          </p:cNvSpPr>
          <p:nvPr>
            <p:ph type="title"/>
          </p:nvPr>
        </p:nvSpPr>
        <p:spPr/>
        <p:txBody>
          <a:bodyPr/>
          <a:lstStyle/>
          <a:p>
            <a:r>
              <a:rPr lang="pt-BR" dirty="0"/>
              <a:t>Cálculo de sombra</a:t>
            </a:r>
          </a:p>
        </p:txBody>
      </p:sp>
      <p:sp>
        <p:nvSpPr>
          <p:cNvPr id="4" name="Slide Number Placeholder 3">
            <a:extLst>
              <a:ext uri="{FF2B5EF4-FFF2-40B4-BE49-F238E27FC236}">
                <a16:creationId xmlns:a16="http://schemas.microsoft.com/office/drawing/2014/main" id="{67B35D1B-A13D-AAA0-83F3-D12976CA624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37</a:t>
            </a:fld>
            <a:endParaRPr lang="pt-BR"/>
          </a:p>
        </p:txBody>
      </p:sp>
      <p:sp>
        <p:nvSpPr>
          <p:cNvPr id="5" name="TextBox 4">
            <a:extLst>
              <a:ext uri="{FF2B5EF4-FFF2-40B4-BE49-F238E27FC236}">
                <a16:creationId xmlns:a16="http://schemas.microsoft.com/office/drawing/2014/main" id="{38E51B59-72ED-7758-9758-3B7C7CFC7C7E}"/>
              </a:ext>
            </a:extLst>
          </p:cNvPr>
          <p:cNvSpPr txBox="1"/>
          <p:nvPr/>
        </p:nvSpPr>
        <p:spPr>
          <a:xfrm>
            <a:off x="475013" y="730772"/>
            <a:ext cx="8211787" cy="2416046"/>
          </a:xfrm>
          <a:prstGeom prst="rect">
            <a:avLst/>
          </a:prstGeom>
          <a:solidFill>
            <a:schemeClr val="tx1"/>
          </a:solidFill>
        </p:spPr>
        <p:txBody>
          <a:bodyPr wrap="square">
            <a:spAutoFit/>
          </a:bodyPr>
          <a:lstStyle/>
          <a:p>
            <a:r>
              <a:rPr lang="en-US" b="1" noProof="1">
                <a:solidFill>
                  <a:srgbClr val="569CD6"/>
                </a:solidFill>
                <a:effectLst/>
                <a:latin typeface="Courier New" panose="02070309020205020404" pitchFamily="49" charset="0"/>
                <a:cs typeface="Courier New" panose="02070309020205020404" pitchFamily="49" charset="0"/>
              </a:rPr>
              <a:t>float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DCDCAA"/>
                </a:solidFill>
                <a:effectLst/>
                <a:latin typeface="Courier New" panose="02070309020205020404" pitchFamily="49" charset="0"/>
                <a:cs typeface="Courier New" panose="02070309020205020404" pitchFamily="49" charset="0"/>
              </a:rPr>
              <a:t>shadow</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in vec3 </a:t>
            </a:r>
            <a:r>
              <a:rPr lang="en-US" b="1" noProof="1">
                <a:solidFill>
                  <a:srgbClr val="9A9A9A"/>
                </a:solidFill>
                <a:effectLst/>
                <a:latin typeface="Courier New" panose="02070309020205020404" pitchFamily="49" charset="0"/>
                <a:cs typeface="Courier New" panose="02070309020205020404" pitchFamily="49" charset="0"/>
              </a:rPr>
              <a:t>ro</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in vec3 </a:t>
            </a:r>
            <a:r>
              <a:rPr lang="en-US" b="1" noProof="1">
                <a:solidFill>
                  <a:srgbClr val="9A9A9A"/>
                </a:solidFill>
                <a:effectLst/>
                <a:latin typeface="Courier New" panose="02070309020205020404" pitchFamily="49" charset="0"/>
                <a:cs typeface="Courier New" panose="02070309020205020404" pitchFamily="49" charset="0"/>
              </a:rPr>
              <a:t>rd</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569CD6"/>
                </a:solidFill>
                <a:effectLst/>
                <a:latin typeface="Courier New" panose="02070309020205020404" pitchFamily="49" charset="0"/>
                <a:cs typeface="Courier New" panose="02070309020205020404" pitchFamily="49" charset="0"/>
              </a:rPr>
              <a:t>float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9A9A9A"/>
                </a:solidFill>
                <a:effectLst/>
                <a:latin typeface="Courier New" panose="02070309020205020404" pitchFamily="49" charset="0"/>
                <a:cs typeface="Courier New" panose="02070309020205020404" pitchFamily="49" charset="0"/>
              </a:rPr>
              <a:t>mint</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569CD6"/>
                </a:solidFill>
                <a:effectLst/>
                <a:latin typeface="Courier New" panose="02070309020205020404" pitchFamily="49" charset="0"/>
                <a:cs typeface="Courier New" panose="02070309020205020404" pitchFamily="49" charset="0"/>
              </a:rPr>
              <a:t>float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9A9A9A"/>
                </a:solidFill>
                <a:effectLst/>
                <a:latin typeface="Courier New" panose="02070309020205020404" pitchFamily="49" charset="0"/>
                <a:cs typeface="Courier New" panose="02070309020205020404" pitchFamily="49" charset="0"/>
              </a:rPr>
              <a:t>maxt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569CD6"/>
                </a:solidFill>
                <a:effectLst/>
                <a:latin typeface="Courier New" panose="02070309020205020404" pitchFamily="49" charset="0"/>
                <a:cs typeface="Courier New" panose="02070309020205020404" pitchFamily="49" charset="0"/>
              </a:rPr>
              <a:t>  float</a:t>
            </a:r>
            <a:r>
              <a:rPr lang="en-US" b="1" noProof="1">
                <a:solidFill>
                  <a:srgbClr val="DADADA"/>
                </a:solidFill>
                <a:effectLst/>
                <a:latin typeface="Courier New" panose="02070309020205020404" pitchFamily="49" charset="0"/>
                <a:cs typeface="Courier New" panose="02070309020205020404" pitchFamily="49" charset="0"/>
              </a:rPr>
              <a:t> t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mint</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8A0DF"/>
                </a:solidFill>
                <a:effectLst/>
                <a:latin typeface="Courier New" panose="02070309020205020404" pitchFamily="49" charset="0"/>
                <a:cs typeface="Courier New" panose="02070309020205020404" pitchFamily="49" charset="0"/>
              </a:rPr>
              <a:t>  for</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569CD6"/>
                </a:solidFill>
                <a:effectLst/>
                <a:latin typeface="Courier New" panose="02070309020205020404" pitchFamily="49" charset="0"/>
                <a:cs typeface="Courier New" panose="02070309020205020404" pitchFamily="49" charset="0"/>
              </a:rPr>
              <a:t>int</a:t>
            </a:r>
            <a:r>
              <a:rPr lang="en-US" b="1" noProof="1">
                <a:solidFill>
                  <a:srgbClr val="DADADA"/>
                </a:solidFill>
                <a:effectLst/>
                <a:latin typeface="Courier New" panose="02070309020205020404" pitchFamily="49" charset="0"/>
                <a:cs typeface="Courier New" panose="02070309020205020404" pitchFamily="49" charset="0"/>
              </a:rPr>
              <a:t> i</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B5CEA8"/>
                </a:solidFill>
                <a:effectLst/>
                <a:latin typeface="Courier New" panose="02070309020205020404" pitchFamily="49" charset="0"/>
                <a:cs typeface="Courier New" panose="02070309020205020404" pitchFamily="49" charset="0"/>
              </a:rPr>
              <a:t>0</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i</a:t>
            </a:r>
            <a:r>
              <a:rPr lang="en-US" b="1" noProof="1">
                <a:solidFill>
                  <a:srgbClr val="B4B4B4"/>
                </a:solidFill>
                <a:effectLst/>
                <a:latin typeface="Courier New" panose="02070309020205020404" pitchFamily="49" charset="0"/>
                <a:cs typeface="Courier New" panose="02070309020205020404" pitchFamily="49" charset="0"/>
              </a:rPr>
              <a:t>&lt;</a:t>
            </a:r>
            <a:r>
              <a:rPr lang="en-US" b="1" noProof="1">
                <a:solidFill>
                  <a:srgbClr val="B5CEA8"/>
                </a:solidFill>
                <a:effectLst/>
                <a:latin typeface="Courier New" panose="02070309020205020404" pitchFamily="49" charset="0"/>
                <a:cs typeface="Courier New" panose="02070309020205020404" pitchFamily="49" charset="0"/>
              </a:rPr>
              <a:t>256</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&amp;&amp;</a:t>
            </a:r>
            <a:r>
              <a:rPr lang="en-US" b="1" noProof="1">
                <a:solidFill>
                  <a:srgbClr val="DADADA"/>
                </a:solidFill>
                <a:effectLst/>
                <a:latin typeface="Courier New" panose="02070309020205020404" pitchFamily="49" charset="0"/>
                <a:cs typeface="Courier New" panose="02070309020205020404" pitchFamily="49" charset="0"/>
              </a:rPr>
              <a:t> t</a:t>
            </a:r>
            <a:r>
              <a:rPr lang="en-US" b="1" noProof="1">
                <a:solidFill>
                  <a:srgbClr val="B4B4B4"/>
                </a:solidFill>
                <a:effectLst/>
                <a:latin typeface="Courier New" panose="02070309020205020404" pitchFamily="49" charset="0"/>
                <a:cs typeface="Courier New" panose="02070309020205020404" pitchFamily="49" charset="0"/>
              </a:rPr>
              <a:t>&lt;</a:t>
            </a:r>
            <a:r>
              <a:rPr lang="en-US" b="1" noProof="1">
                <a:solidFill>
                  <a:srgbClr val="DADADA"/>
                </a:solidFill>
                <a:effectLst/>
                <a:latin typeface="Courier New" panose="02070309020205020404" pitchFamily="49" charset="0"/>
                <a:cs typeface="Courier New" panose="02070309020205020404" pitchFamily="49" charset="0"/>
              </a:rPr>
              <a:t>maxt</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i</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569CD6"/>
                </a:solidFill>
                <a:effectLst/>
                <a:latin typeface="Courier New" panose="02070309020205020404" pitchFamily="49" charset="0"/>
                <a:cs typeface="Courier New" panose="02070309020205020404" pitchFamily="49" charset="0"/>
              </a:rPr>
              <a:t>    float</a:t>
            </a:r>
            <a:r>
              <a:rPr lang="en-US" b="1" noProof="1">
                <a:solidFill>
                  <a:srgbClr val="DADADA"/>
                </a:solidFill>
                <a:effectLst/>
                <a:latin typeface="Courier New" panose="02070309020205020404" pitchFamily="49" charset="0"/>
                <a:cs typeface="Courier New" panose="02070309020205020404" pitchFamily="49" charset="0"/>
              </a:rPr>
              <a:t> h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DCDCAA"/>
                </a:solidFill>
                <a:effectLst/>
                <a:latin typeface="Courier New" panose="02070309020205020404" pitchFamily="49" charset="0"/>
                <a:cs typeface="Courier New" panose="02070309020205020404" pitchFamily="49" charset="0"/>
              </a:rPr>
              <a:t>sdScene</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ro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rd</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t</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8A0DF"/>
                </a:solidFill>
                <a:effectLst/>
                <a:latin typeface="Courier New" panose="02070309020205020404" pitchFamily="49" charset="0"/>
                <a:cs typeface="Courier New" panose="02070309020205020404" pitchFamily="49" charset="0"/>
              </a:rPr>
              <a:t>    if</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h</a:t>
            </a:r>
            <a:r>
              <a:rPr lang="en-US" b="1" noProof="1">
                <a:solidFill>
                  <a:srgbClr val="B4B4B4"/>
                </a:solidFill>
                <a:effectLst/>
                <a:latin typeface="Courier New" panose="02070309020205020404" pitchFamily="49" charset="0"/>
                <a:cs typeface="Courier New" panose="02070309020205020404" pitchFamily="49" charset="0"/>
              </a:rPr>
              <a:t>&lt;</a:t>
            </a:r>
            <a:r>
              <a:rPr lang="en-US" b="1" noProof="1">
                <a:solidFill>
                  <a:srgbClr val="B5CEA8"/>
                </a:solidFill>
                <a:effectLst/>
                <a:latin typeface="Courier New" panose="02070309020205020404" pitchFamily="49" charset="0"/>
                <a:cs typeface="Courier New" panose="02070309020205020404" pitchFamily="49" charset="0"/>
              </a:rPr>
              <a:t>0.001</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8A0DF"/>
                </a:solidFill>
                <a:effectLst/>
                <a:latin typeface="Courier New" panose="02070309020205020404" pitchFamily="49" charset="0"/>
                <a:cs typeface="Courier New" panose="02070309020205020404" pitchFamily="49" charset="0"/>
              </a:rPr>
              <a:t>      return</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5CEA8"/>
                </a:solidFill>
                <a:effectLst/>
                <a:latin typeface="Courier New" panose="02070309020205020404" pitchFamily="49" charset="0"/>
                <a:cs typeface="Courier New" panose="02070309020205020404" pitchFamily="49" charset="0"/>
              </a:rPr>
              <a:t>0.0</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ADADA"/>
                </a:solidFill>
                <a:effectLst/>
                <a:latin typeface="Courier New" panose="02070309020205020404" pitchFamily="49" charset="0"/>
                <a:cs typeface="Courier New" panose="02070309020205020404" pitchFamily="49" charset="0"/>
              </a:rPr>
              <a:t>    t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h</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B4B4B4"/>
                </a:solidFill>
                <a:effectLst/>
                <a:latin typeface="Courier New" panose="02070309020205020404" pitchFamily="49" charset="0"/>
                <a:cs typeface="Courier New" panose="02070309020205020404" pitchFamily="49" charset="0"/>
              </a:rPr>
              <a:t>  }</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8A0DF"/>
                </a:solidFill>
                <a:effectLst/>
                <a:latin typeface="Courier New" panose="02070309020205020404" pitchFamily="49" charset="0"/>
                <a:cs typeface="Courier New" panose="02070309020205020404" pitchFamily="49" charset="0"/>
              </a:rPr>
              <a:t>  return</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5CEA8"/>
                </a:solidFill>
                <a:effectLst/>
                <a:latin typeface="Courier New" panose="02070309020205020404" pitchFamily="49" charset="0"/>
                <a:cs typeface="Courier New" panose="02070309020205020404" pitchFamily="49" charset="0"/>
              </a:rPr>
              <a:t>1.0</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endParaRPr lang="en-US" sz="1100" b="1" noProof="1">
              <a:solidFill>
                <a:srgbClr val="DADADA"/>
              </a:solidFill>
              <a:effectLst/>
              <a:latin typeface="Courier New" panose="02070309020205020404" pitchFamily="49" charset="0"/>
              <a:cs typeface="Courier New" panose="02070309020205020404" pitchFamily="49" charset="0"/>
            </a:endParaRPr>
          </a:p>
        </p:txBody>
      </p:sp>
      <p:sp>
        <p:nvSpPr>
          <p:cNvPr id="7" name="TextBox 6">
            <a:extLst>
              <a:ext uri="{FF2B5EF4-FFF2-40B4-BE49-F238E27FC236}">
                <a16:creationId xmlns:a16="http://schemas.microsoft.com/office/drawing/2014/main" id="{7E0D8218-5F38-7451-1847-93FA205AB981}"/>
              </a:ext>
            </a:extLst>
          </p:cNvPr>
          <p:cNvSpPr txBox="1"/>
          <p:nvPr/>
        </p:nvSpPr>
        <p:spPr>
          <a:xfrm>
            <a:off x="3728466" y="5410729"/>
            <a:ext cx="4585716" cy="261610"/>
          </a:xfrm>
          <a:prstGeom prst="rect">
            <a:avLst/>
          </a:prstGeom>
          <a:noFill/>
        </p:spPr>
        <p:txBody>
          <a:bodyPr wrap="square">
            <a:spAutoFit/>
          </a:bodyPr>
          <a:lstStyle/>
          <a:p>
            <a:pPr algn="r"/>
            <a:r>
              <a:rPr lang="pt-BR" sz="1100" dirty="0"/>
              <a:t>fonte: https://</a:t>
            </a:r>
            <a:r>
              <a:rPr lang="pt-BR" sz="1100" dirty="0" err="1"/>
              <a:t>iquilezles.org</a:t>
            </a:r>
            <a:r>
              <a:rPr lang="pt-BR" sz="1100" dirty="0"/>
              <a:t>/</a:t>
            </a:r>
          </a:p>
        </p:txBody>
      </p:sp>
      <p:sp>
        <p:nvSpPr>
          <p:cNvPr id="3" name="TextBox 2">
            <a:extLst>
              <a:ext uri="{FF2B5EF4-FFF2-40B4-BE49-F238E27FC236}">
                <a16:creationId xmlns:a16="http://schemas.microsoft.com/office/drawing/2014/main" id="{8185062F-1ECF-2B99-2848-96019447D0A5}"/>
              </a:ext>
            </a:extLst>
          </p:cNvPr>
          <p:cNvSpPr txBox="1"/>
          <p:nvPr/>
        </p:nvSpPr>
        <p:spPr>
          <a:xfrm>
            <a:off x="466106" y="3378198"/>
            <a:ext cx="8211787" cy="1769715"/>
          </a:xfrm>
          <a:prstGeom prst="rect">
            <a:avLst/>
          </a:prstGeom>
          <a:solidFill>
            <a:schemeClr val="tx1"/>
          </a:solidFill>
        </p:spPr>
        <p:txBody>
          <a:bodyPr wrap="square">
            <a:spAutoFit/>
          </a:bodyPr>
          <a:lstStyle/>
          <a:p>
            <a:r>
              <a:rPr lang="en-US" b="1" noProof="1">
                <a:solidFill>
                  <a:srgbClr val="DADADA"/>
                </a:solidFill>
                <a:effectLst/>
                <a:latin typeface="Courier New" panose="02070309020205020404" pitchFamily="49" charset="0"/>
                <a:cs typeface="Courier New" panose="02070309020205020404" pitchFamily="49" charset="0"/>
              </a:rPr>
              <a:t>...</a:t>
            </a:r>
            <a:br>
              <a:rPr lang="en-US" b="1" noProof="1">
                <a:solidFill>
                  <a:srgbClr val="DADADA"/>
                </a:solidFill>
                <a:effectLst/>
                <a:latin typeface="Courier New" panose="02070309020205020404" pitchFamily="49" charset="0"/>
                <a:cs typeface="Courier New" panose="02070309020205020404" pitchFamily="49" charset="0"/>
              </a:rPr>
            </a:b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569CD6"/>
                </a:solidFill>
                <a:effectLst/>
                <a:latin typeface="Courier New" panose="02070309020205020404" pitchFamily="49" charset="0"/>
                <a:cs typeface="Courier New" panose="02070309020205020404" pitchFamily="49" charset="0"/>
              </a:rPr>
              <a:t>float</a:t>
            </a:r>
            <a:r>
              <a:rPr lang="en-US" b="1" noProof="1">
                <a:solidFill>
                  <a:srgbClr val="DADADA"/>
                </a:solidFill>
                <a:effectLst/>
                <a:latin typeface="Courier New" panose="02070309020205020404" pitchFamily="49" charset="0"/>
                <a:cs typeface="Courier New" panose="02070309020205020404" pitchFamily="49" charset="0"/>
              </a:rPr>
              <a:t> occ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DCDCAA"/>
                </a:solidFill>
                <a:effectLst/>
                <a:latin typeface="Courier New" panose="02070309020205020404" pitchFamily="49" charset="0"/>
                <a:cs typeface="Courier New" panose="02070309020205020404" pitchFamily="49" charset="0"/>
              </a:rPr>
              <a:t>shadow</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p</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lightDir</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5CEA8"/>
                </a:solidFill>
                <a:effectLst/>
                <a:latin typeface="Courier New" panose="02070309020205020404" pitchFamily="49" charset="0"/>
                <a:cs typeface="Courier New" panose="02070309020205020404" pitchFamily="49" charset="0"/>
              </a:rPr>
              <a:t>0.01</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5CEA8"/>
                </a:solidFill>
                <a:effectLst/>
                <a:latin typeface="Courier New" panose="02070309020205020404" pitchFamily="49" charset="0"/>
                <a:cs typeface="Courier New" panose="02070309020205020404" pitchFamily="49" charset="0"/>
              </a:rPr>
              <a:t>100.0</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br>
              <a:rPr lang="en-US" b="1" noProof="1">
                <a:solidFill>
                  <a:srgbClr val="DADADA"/>
                </a:solidFill>
                <a:effectLst/>
                <a:latin typeface="Courier New" panose="02070309020205020404" pitchFamily="49" charset="0"/>
                <a:cs typeface="Courier New" panose="02070309020205020404" pitchFamily="49" charset="0"/>
              </a:rPr>
            </a:br>
            <a:r>
              <a:rPr lang="en-US" b="1" noProof="1">
                <a:solidFill>
                  <a:srgbClr val="DADADA"/>
                </a:solidFill>
                <a:effectLst/>
                <a:latin typeface="Courier New" panose="02070309020205020404" pitchFamily="49" charset="0"/>
                <a:cs typeface="Courier New" panose="02070309020205020404" pitchFamily="49" charset="0"/>
              </a:rPr>
              <a:t>    col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DCDCAA"/>
                </a:solidFill>
                <a:effectLst/>
                <a:latin typeface="Courier New" panose="02070309020205020404" pitchFamily="49" charset="0"/>
                <a:cs typeface="Courier New" panose="02070309020205020404" pitchFamily="49" charset="0"/>
              </a:rPr>
              <a:t>vec3</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difuse</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occ</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B4B4B4"/>
                </a:solidFill>
                <a:effectLst/>
                <a:latin typeface="Courier New" panose="02070309020205020404" pitchFamily="49" charset="0"/>
                <a:cs typeface="Courier New" panose="02070309020205020404" pitchFamily="49" charset="0"/>
              </a:rPr>
              <a:t>  }</a:t>
            </a:r>
            <a:endParaRPr lang="en-US" b="1" noProof="1">
              <a:solidFill>
                <a:srgbClr val="DADADA"/>
              </a:solidFill>
              <a:effectLst/>
              <a:latin typeface="Courier New" panose="02070309020205020404" pitchFamily="49" charset="0"/>
              <a:cs typeface="Courier New" panose="02070309020205020404" pitchFamily="49" charset="0"/>
            </a:endParaRPr>
          </a:p>
          <a:p>
            <a:br>
              <a:rPr lang="en-US" b="1" noProof="1">
                <a:solidFill>
                  <a:srgbClr val="DADADA"/>
                </a:solidFill>
                <a:effectLst/>
                <a:latin typeface="Courier New" panose="02070309020205020404" pitchFamily="49" charset="0"/>
                <a:cs typeface="Courier New" panose="02070309020205020404" pitchFamily="49" charset="0"/>
              </a:rPr>
            </a:br>
            <a:r>
              <a:rPr lang="en-US" b="1" noProof="1">
                <a:solidFill>
                  <a:srgbClr val="DADADA"/>
                </a:solidFill>
                <a:effectLst/>
                <a:latin typeface="Courier New" panose="02070309020205020404" pitchFamily="49" charset="0"/>
                <a:cs typeface="Courier New" panose="02070309020205020404" pitchFamily="49" charset="0"/>
              </a:rPr>
              <a:t>  fragColor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DCDCAA"/>
                </a:solidFill>
                <a:effectLst/>
                <a:latin typeface="Courier New" panose="02070309020205020404" pitchFamily="49" charset="0"/>
                <a:cs typeface="Courier New" panose="02070309020205020404" pitchFamily="49" charset="0"/>
              </a:rPr>
              <a:t>vec4</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col</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5CEA8"/>
                </a:solidFill>
                <a:effectLst/>
                <a:latin typeface="Courier New" panose="02070309020205020404" pitchFamily="49" charset="0"/>
                <a:cs typeface="Courier New" panose="02070309020205020404" pitchFamily="49" charset="0"/>
              </a:rPr>
              <a:t>1.0</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endParaRPr lang="en-US" sz="1100" b="1" noProof="1">
              <a:solidFill>
                <a:srgbClr val="DADADA"/>
              </a:solidFill>
              <a:effectLst/>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1800016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33469-EE49-AC1B-CF06-5488A32E7FF8}"/>
              </a:ext>
            </a:extLst>
          </p:cNvPr>
          <p:cNvSpPr>
            <a:spLocks noGrp="1"/>
          </p:cNvSpPr>
          <p:nvPr>
            <p:ph type="title"/>
          </p:nvPr>
        </p:nvSpPr>
        <p:spPr/>
        <p:txBody>
          <a:bodyPr/>
          <a:lstStyle/>
          <a:p>
            <a:r>
              <a:rPr lang="pt-BR" dirty="0"/>
              <a:t>Resultado com Sombra</a:t>
            </a:r>
          </a:p>
        </p:txBody>
      </p:sp>
      <p:sp>
        <p:nvSpPr>
          <p:cNvPr id="4" name="Slide Number Placeholder 3">
            <a:extLst>
              <a:ext uri="{FF2B5EF4-FFF2-40B4-BE49-F238E27FC236}">
                <a16:creationId xmlns:a16="http://schemas.microsoft.com/office/drawing/2014/main" id="{64C10869-A914-1EF2-E525-994EFABE453A}"/>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38</a:t>
            </a:fld>
            <a:endParaRPr lang="pt-BR"/>
          </a:p>
        </p:txBody>
      </p:sp>
      <p:pic>
        <p:nvPicPr>
          <p:cNvPr id="2050" name="Picture 2">
            <a:extLst>
              <a:ext uri="{FF2B5EF4-FFF2-40B4-BE49-F238E27FC236}">
                <a16:creationId xmlns:a16="http://schemas.microsoft.com/office/drawing/2014/main" id="{394EADD7-308A-6BDA-470F-5CA0EF051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848" y="835919"/>
            <a:ext cx="7766304" cy="4368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034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6FEDC-9D48-E507-5A9B-D85473173171}"/>
              </a:ext>
            </a:extLst>
          </p:cNvPr>
          <p:cNvSpPr>
            <a:spLocks noGrp="1"/>
          </p:cNvSpPr>
          <p:nvPr>
            <p:ph type="title"/>
          </p:nvPr>
        </p:nvSpPr>
        <p:spPr/>
        <p:txBody>
          <a:bodyPr/>
          <a:lstStyle/>
          <a:p>
            <a:r>
              <a:rPr lang="pt-BR" dirty="0"/>
              <a:t>Implementando Penumbra</a:t>
            </a:r>
          </a:p>
        </p:txBody>
      </p:sp>
      <p:sp>
        <p:nvSpPr>
          <p:cNvPr id="3" name="Text Placeholder 2">
            <a:extLst>
              <a:ext uri="{FF2B5EF4-FFF2-40B4-BE49-F238E27FC236}">
                <a16:creationId xmlns:a16="http://schemas.microsoft.com/office/drawing/2014/main" id="{E1EDE9C4-FAF5-8E24-6BDD-E72C0D763BA9}"/>
              </a:ext>
            </a:extLst>
          </p:cNvPr>
          <p:cNvSpPr>
            <a:spLocks noGrp="1"/>
          </p:cNvSpPr>
          <p:nvPr>
            <p:ph type="body" idx="1"/>
          </p:nvPr>
        </p:nvSpPr>
        <p:spPr/>
        <p:txBody>
          <a:bodyPr/>
          <a:lstStyle/>
          <a:p>
            <a:r>
              <a:rPr lang="pt-BR" dirty="0"/>
              <a:t>A penumbra é um efeito causado por uma fonte de luz não pontual.</a:t>
            </a:r>
          </a:p>
          <a:p>
            <a:r>
              <a:rPr lang="pt-BR" dirty="0"/>
              <a:t>Podemos simular esse efeito na sombra gerada. Para isso o raio de sombra (</a:t>
            </a:r>
            <a:r>
              <a:rPr lang="pt-BR" dirty="0" err="1"/>
              <a:t>shadow</a:t>
            </a:r>
            <a:r>
              <a:rPr lang="pt-BR" dirty="0"/>
              <a:t> </a:t>
            </a:r>
            <a:r>
              <a:rPr lang="pt-BR" dirty="0" err="1"/>
              <a:t>ray</a:t>
            </a:r>
            <a:r>
              <a:rPr lang="pt-BR" dirty="0"/>
              <a:t>) vai verificar se não passou muito próximo de algum superfície.</a:t>
            </a:r>
          </a:p>
        </p:txBody>
      </p:sp>
      <p:sp>
        <p:nvSpPr>
          <p:cNvPr id="4" name="Slide Number Placeholder 3">
            <a:extLst>
              <a:ext uri="{FF2B5EF4-FFF2-40B4-BE49-F238E27FC236}">
                <a16:creationId xmlns:a16="http://schemas.microsoft.com/office/drawing/2014/main" id="{75EC85BC-446F-AEB7-DC8B-F5D4F1566B62}"/>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39</a:t>
            </a:fld>
            <a:endParaRPr lang="pt-BR"/>
          </a:p>
        </p:txBody>
      </p:sp>
    </p:spTree>
    <p:extLst>
      <p:ext uri="{BB962C8B-B14F-4D97-AF65-F5344CB8AC3E}">
        <p14:creationId xmlns:p14="http://schemas.microsoft.com/office/powerpoint/2010/main" val="3852133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35FD-399F-15DA-6417-AC07CF2A4346}"/>
              </a:ext>
            </a:extLst>
          </p:cNvPr>
          <p:cNvSpPr>
            <a:spLocks noGrp="1"/>
          </p:cNvSpPr>
          <p:nvPr>
            <p:ph type="title"/>
          </p:nvPr>
        </p:nvSpPr>
        <p:spPr/>
        <p:txBody>
          <a:bodyPr/>
          <a:lstStyle/>
          <a:p>
            <a:r>
              <a:rPr lang="pt-BR" dirty="0"/>
              <a:t>Operações de União, Intersecção e Diferença</a:t>
            </a:r>
          </a:p>
        </p:txBody>
      </p:sp>
      <p:sp>
        <p:nvSpPr>
          <p:cNvPr id="3" name="Text Placeholder 2">
            <a:extLst>
              <a:ext uri="{FF2B5EF4-FFF2-40B4-BE49-F238E27FC236}">
                <a16:creationId xmlns:a16="http://schemas.microsoft.com/office/drawing/2014/main" id="{672D1936-6D65-C425-C2C2-6B3CB9ABCB0B}"/>
              </a:ext>
            </a:extLst>
          </p:cNvPr>
          <p:cNvSpPr>
            <a:spLocks noGrp="1"/>
          </p:cNvSpPr>
          <p:nvPr>
            <p:ph type="body" idx="1"/>
          </p:nvPr>
        </p:nvSpPr>
        <p:spPr>
          <a:xfrm>
            <a:off x="84172" y="838985"/>
            <a:ext cx="8734608" cy="4496159"/>
          </a:xfrm>
        </p:spPr>
        <p:txBody>
          <a:bodyPr/>
          <a:lstStyle/>
          <a:p>
            <a:pPr marL="46038" indent="0"/>
            <a:r>
              <a:rPr lang="pt-BR" dirty="0"/>
              <a:t>Outra operação que temos é a intersecção. Para isso imagine que só queremos se ambas as funções retornarem valores negativos. Só nessa região estaremos dentro dos dois objetos. Para isso usamos uma função </a:t>
            </a:r>
            <a:r>
              <a:rPr lang="pt-BR" b="1" dirty="0" err="1"/>
              <a:t>max</a:t>
            </a:r>
            <a:r>
              <a:rPr lang="pt-BR" b="1" dirty="0"/>
              <a:t>()</a:t>
            </a:r>
            <a:r>
              <a:rPr lang="pt-BR" dirty="0"/>
              <a:t>.</a:t>
            </a:r>
          </a:p>
        </p:txBody>
      </p:sp>
      <p:sp>
        <p:nvSpPr>
          <p:cNvPr id="4" name="Slide Number Placeholder 3">
            <a:extLst>
              <a:ext uri="{FF2B5EF4-FFF2-40B4-BE49-F238E27FC236}">
                <a16:creationId xmlns:a16="http://schemas.microsoft.com/office/drawing/2014/main" id="{F7CBD626-93F0-8049-493D-D17CE2E79F3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4</a:t>
            </a:fld>
            <a:endParaRPr lang="pt-BR"/>
          </a:p>
        </p:txBody>
      </p:sp>
      <p:grpSp>
        <p:nvGrpSpPr>
          <p:cNvPr id="40" name="Group 39">
            <a:extLst>
              <a:ext uri="{FF2B5EF4-FFF2-40B4-BE49-F238E27FC236}">
                <a16:creationId xmlns:a16="http://schemas.microsoft.com/office/drawing/2014/main" id="{289446DE-0033-2540-3DA5-454A91F2E345}"/>
              </a:ext>
            </a:extLst>
          </p:cNvPr>
          <p:cNvGrpSpPr/>
          <p:nvPr/>
        </p:nvGrpSpPr>
        <p:grpSpPr>
          <a:xfrm>
            <a:off x="1577967" y="2511714"/>
            <a:ext cx="2667234" cy="2823430"/>
            <a:chOff x="2745974" y="2561870"/>
            <a:chExt cx="2667234" cy="2823430"/>
          </a:xfrm>
        </p:grpSpPr>
        <p:sp>
          <p:nvSpPr>
            <p:cNvPr id="7" name="Rectangle 6">
              <a:extLst>
                <a:ext uri="{FF2B5EF4-FFF2-40B4-BE49-F238E27FC236}">
                  <a16:creationId xmlns:a16="http://schemas.microsoft.com/office/drawing/2014/main" id="{D702E794-EF65-B38A-1832-C7DCC9520193}"/>
                </a:ext>
              </a:extLst>
            </p:cNvPr>
            <p:cNvSpPr/>
            <p:nvPr/>
          </p:nvSpPr>
          <p:spPr>
            <a:xfrm>
              <a:off x="3082188" y="2857500"/>
              <a:ext cx="1988166" cy="2228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ross 4">
              <a:extLst>
                <a:ext uri="{FF2B5EF4-FFF2-40B4-BE49-F238E27FC236}">
                  <a16:creationId xmlns:a16="http://schemas.microsoft.com/office/drawing/2014/main" id="{3C7B2AF0-AD60-466E-1D77-C4AB7147BC51}"/>
                </a:ext>
              </a:extLst>
            </p:cNvPr>
            <p:cNvSpPr/>
            <p:nvPr/>
          </p:nvSpPr>
          <p:spPr>
            <a:xfrm>
              <a:off x="3099199"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ross 5">
              <a:extLst>
                <a:ext uri="{FF2B5EF4-FFF2-40B4-BE49-F238E27FC236}">
                  <a16:creationId xmlns:a16="http://schemas.microsoft.com/office/drawing/2014/main" id="{216BB6BD-01E5-8030-7D14-1B743EC783E1}"/>
                </a:ext>
              </a:extLst>
            </p:cNvPr>
            <p:cNvSpPr/>
            <p:nvPr/>
          </p:nvSpPr>
          <p:spPr>
            <a:xfrm>
              <a:off x="3652754"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ross 9">
              <a:extLst>
                <a:ext uri="{FF2B5EF4-FFF2-40B4-BE49-F238E27FC236}">
                  <a16:creationId xmlns:a16="http://schemas.microsoft.com/office/drawing/2014/main" id="{6D37814F-61ED-1F8A-F120-16AC0F6C5C02}"/>
                </a:ext>
              </a:extLst>
            </p:cNvPr>
            <p:cNvSpPr/>
            <p:nvPr/>
          </p:nvSpPr>
          <p:spPr>
            <a:xfrm>
              <a:off x="4206309"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ross 10">
              <a:extLst>
                <a:ext uri="{FF2B5EF4-FFF2-40B4-BE49-F238E27FC236}">
                  <a16:creationId xmlns:a16="http://schemas.microsoft.com/office/drawing/2014/main" id="{EFBEBD8C-A8CB-F3EF-3721-633D4DA9E857}"/>
                </a:ext>
              </a:extLst>
            </p:cNvPr>
            <p:cNvSpPr/>
            <p:nvPr/>
          </p:nvSpPr>
          <p:spPr>
            <a:xfrm>
              <a:off x="4759864"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ross 11">
              <a:extLst>
                <a:ext uri="{FF2B5EF4-FFF2-40B4-BE49-F238E27FC236}">
                  <a16:creationId xmlns:a16="http://schemas.microsoft.com/office/drawing/2014/main" id="{5BAA9280-7A52-3E38-6A33-C3CB238DEBB3}"/>
                </a:ext>
              </a:extLst>
            </p:cNvPr>
            <p:cNvSpPr/>
            <p:nvPr/>
          </p:nvSpPr>
          <p:spPr>
            <a:xfrm>
              <a:off x="3099199"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ross 12">
              <a:extLst>
                <a:ext uri="{FF2B5EF4-FFF2-40B4-BE49-F238E27FC236}">
                  <a16:creationId xmlns:a16="http://schemas.microsoft.com/office/drawing/2014/main" id="{CC0E5540-2297-F4E2-BB3A-137C757C8358}"/>
                </a:ext>
              </a:extLst>
            </p:cNvPr>
            <p:cNvSpPr/>
            <p:nvPr/>
          </p:nvSpPr>
          <p:spPr>
            <a:xfrm>
              <a:off x="3652754"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ross 13">
              <a:extLst>
                <a:ext uri="{FF2B5EF4-FFF2-40B4-BE49-F238E27FC236}">
                  <a16:creationId xmlns:a16="http://schemas.microsoft.com/office/drawing/2014/main" id="{140A59E1-A535-CE68-B9A2-BDB3752AB337}"/>
                </a:ext>
              </a:extLst>
            </p:cNvPr>
            <p:cNvSpPr/>
            <p:nvPr/>
          </p:nvSpPr>
          <p:spPr>
            <a:xfrm>
              <a:off x="4206309"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ross 14">
              <a:extLst>
                <a:ext uri="{FF2B5EF4-FFF2-40B4-BE49-F238E27FC236}">
                  <a16:creationId xmlns:a16="http://schemas.microsoft.com/office/drawing/2014/main" id="{D4889604-3713-9455-CA07-AA96CEBBE663}"/>
                </a:ext>
              </a:extLst>
            </p:cNvPr>
            <p:cNvSpPr/>
            <p:nvPr/>
          </p:nvSpPr>
          <p:spPr>
            <a:xfrm>
              <a:off x="4759864"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ross 15">
              <a:extLst>
                <a:ext uri="{FF2B5EF4-FFF2-40B4-BE49-F238E27FC236}">
                  <a16:creationId xmlns:a16="http://schemas.microsoft.com/office/drawing/2014/main" id="{CA7EEC99-005F-3941-88E3-FCB5B6B3A1D9}"/>
                </a:ext>
              </a:extLst>
            </p:cNvPr>
            <p:cNvSpPr/>
            <p:nvPr/>
          </p:nvSpPr>
          <p:spPr>
            <a:xfrm>
              <a:off x="2754541" y="2967578"/>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ross 16">
              <a:extLst>
                <a:ext uri="{FF2B5EF4-FFF2-40B4-BE49-F238E27FC236}">
                  <a16:creationId xmlns:a16="http://schemas.microsoft.com/office/drawing/2014/main" id="{AD9E889E-A488-7F7B-B8F3-9FF423B88921}"/>
                </a:ext>
              </a:extLst>
            </p:cNvPr>
            <p:cNvSpPr/>
            <p:nvPr/>
          </p:nvSpPr>
          <p:spPr>
            <a:xfrm>
              <a:off x="2745974" y="342238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ross 17">
              <a:extLst>
                <a:ext uri="{FF2B5EF4-FFF2-40B4-BE49-F238E27FC236}">
                  <a16:creationId xmlns:a16="http://schemas.microsoft.com/office/drawing/2014/main" id="{B7BD34B7-C3F1-481B-076A-06210BC2DADE}"/>
                </a:ext>
              </a:extLst>
            </p:cNvPr>
            <p:cNvSpPr/>
            <p:nvPr/>
          </p:nvSpPr>
          <p:spPr>
            <a:xfrm>
              <a:off x="2754541" y="387718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9" name="Cross 18">
              <a:extLst>
                <a:ext uri="{FF2B5EF4-FFF2-40B4-BE49-F238E27FC236}">
                  <a16:creationId xmlns:a16="http://schemas.microsoft.com/office/drawing/2014/main" id="{EB980E38-95DD-1031-3438-3AC1CB6B0B18}"/>
                </a:ext>
              </a:extLst>
            </p:cNvPr>
            <p:cNvSpPr/>
            <p:nvPr/>
          </p:nvSpPr>
          <p:spPr>
            <a:xfrm>
              <a:off x="2745974" y="433199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Cross 19">
              <a:extLst>
                <a:ext uri="{FF2B5EF4-FFF2-40B4-BE49-F238E27FC236}">
                  <a16:creationId xmlns:a16="http://schemas.microsoft.com/office/drawing/2014/main" id="{4FACE576-5125-7C13-1AD2-1A50904D0A99}"/>
                </a:ext>
              </a:extLst>
            </p:cNvPr>
            <p:cNvSpPr/>
            <p:nvPr/>
          </p:nvSpPr>
          <p:spPr>
            <a:xfrm>
              <a:off x="2754541" y="478679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Cross 20">
              <a:extLst>
                <a:ext uri="{FF2B5EF4-FFF2-40B4-BE49-F238E27FC236}">
                  <a16:creationId xmlns:a16="http://schemas.microsoft.com/office/drawing/2014/main" id="{D78FABC7-8A11-C233-8595-F75A72EE3370}"/>
                </a:ext>
              </a:extLst>
            </p:cNvPr>
            <p:cNvSpPr/>
            <p:nvPr/>
          </p:nvSpPr>
          <p:spPr>
            <a:xfrm>
              <a:off x="5167734" y="289905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Cross 21">
              <a:extLst>
                <a:ext uri="{FF2B5EF4-FFF2-40B4-BE49-F238E27FC236}">
                  <a16:creationId xmlns:a16="http://schemas.microsoft.com/office/drawing/2014/main" id="{76DF845F-593B-3679-B04E-9D026992B9CA}"/>
                </a:ext>
              </a:extLst>
            </p:cNvPr>
            <p:cNvSpPr/>
            <p:nvPr/>
          </p:nvSpPr>
          <p:spPr>
            <a:xfrm>
              <a:off x="5159167" y="335385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ross 22">
              <a:extLst>
                <a:ext uri="{FF2B5EF4-FFF2-40B4-BE49-F238E27FC236}">
                  <a16:creationId xmlns:a16="http://schemas.microsoft.com/office/drawing/2014/main" id="{46AD633E-1778-6B01-A982-FDD12D89E117}"/>
                </a:ext>
              </a:extLst>
            </p:cNvPr>
            <p:cNvSpPr/>
            <p:nvPr/>
          </p:nvSpPr>
          <p:spPr>
            <a:xfrm>
              <a:off x="5167734" y="3808658"/>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Cross 23">
              <a:extLst>
                <a:ext uri="{FF2B5EF4-FFF2-40B4-BE49-F238E27FC236}">
                  <a16:creationId xmlns:a16="http://schemas.microsoft.com/office/drawing/2014/main" id="{DBA819DA-E5E9-731E-6D3F-08AB04992F2C}"/>
                </a:ext>
              </a:extLst>
            </p:cNvPr>
            <p:cNvSpPr/>
            <p:nvPr/>
          </p:nvSpPr>
          <p:spPr>
            <a:xfrm>
              <a:off x="5159167" y="426346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Cross 24">
              <a:extLst>
                <a:ext uri="{FF2B5EF4-FFF2-40B4-BE49-F238E27FC236}">
                  <a16:creationId xmlns:a16="http://schemas.microsoft.com/office/drawing/2014/main" id="{9390F158-C656-246B-099C-EEABCAE2A32D}"/>
                </a:ext>
              </a:extLst>
            </p:cNvPr>
            <p:cNvSpPr/>
            <p:nvPr/>
          </p:nvSpPr>
          <p:spPr>
            <a:xfrm>
              <a:off x="5167734" y="471826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ctangle 25">
              <a:extLst>
                <a:ext uri="{FF2B5EF4-FFF2-40B4-BE49-F238E27FC236}">
                  <a16:creationId xmlns:a16="http://schemas.microsoft.com/office/drawing/2014/main" id="{70444046-9776-5C99-77BD-9E58BBB7C81A}"/>
                </a:ext>
              </a:extLst>
            </p:cNvPr>
            <p:cNvSpPr/>
            <p:nvPr/>
          </p:nvSpPr>
          <p:spPr>
            <a:xfrm>
              <a:off x="3220562" y="306796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ctangle 26">
              <a:extLst>
                <a:ext uri="{FF2B5EF4-FFF2-40B4-BE49-F238E27FC236}">
                  <a16:creationId xmlns:a16="http://schemas.microsoft.com/office/drawing/2014/main" id="{38A70B17-55C6-DD55-6FF5-02B8DAFC1606}"/>
                </a:ext>
              </a:extLst>
            </p:cNvPr>
            <p:cNvSpPr/>
            <p:nvPr/>
          </p:nvSpPr>
          <p:spPr>
            <a:xfrm>
              <a:off x="3217814" y="351151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ctangle 27">
              <a:extLst>
                <a:ext uri="{FF2B5EF4-FFF2-40B4-BE49-F238E27FC236}">
                  <a16:creationId xmlns:a16="http://schemas.microsoft.com/office/drawing/2014/main" id="{59C19D5F-CF36-8567-3E3F-ADFA95BFE4BF}"/>
                </a:ext>
              </a:extLst>
            </p:cNvPr>
            <p:cNvSpPr/>
            <p:nvPr/>
          </p:nvSpPr>
          <p:spPr>
            <a:xfrm>
              <a:off x="3217814" y="3952457"/>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ctangle 28">
              <a:extLst>
                <a:ext uri="{FF2B5EF4-FFF2-40B4-BE49-F238E27FC236}">
                  <a16:creationId xmlns:a16="http://schemas.microsoft.com/office/drawing/2014/main" id="{38084D94-078D-C416-90EA-5A7EE05FCEDF}"/>
                </a:ext>
              </a:extLst>
            </p:cNvPr>
            <p:cNvSpPr/>
            <p:nvPr/>
          </p:nvSpPr>
          <p:spPr>
            <a:xfrm>
              <a:off x="3217814" y="439340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ctangle 29">
              <a:extLst>
                <a:ext uri="{FF2B5EF4-FFF2-40B4-BE49-F238E27FC236}">
                  <a16:creationId xmlns:a16="http://schemas.microsoft.com/office/drawing/2014/main" id="{12E256FD-5C23-1152-2DCE-7612736C059A}"/>
                </a:ext>
              </a:extLst>
            </p:cNvPr>
            <p:cNvSpPr/>
            <p:nvPr/>
          </p:nvSpPr>
          <p:spPr>
            <a:xfrm>
              <a:off x="3217814" y="483685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ctangle 30">
              <a:extLst>
                <a:ext uri="{FF2B5EF4-FFF2-40B4-BE49-F238E27FC236}">
                  <a16:creationId xmlns:a16="http://schemas.microsoft.com/office/drawing/2014/main" id="{823E16D9-6FFD-12E4-4C10-BB2BE53A09AB}"/>
                </a:ext>
              </a:extLst>
            </p:cNvPr>
            <p:cNvSpPr/>
            <p:nvPr/>
          </p:nvSpPr>
          <p:spPr>
            <a:xfrm>
              <a:off x="3677373" y="490300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ctangle 31">
              <a:extLst>
                <a:ext uri="{FF2B5EF4-FFF2-40B4-BE49-F238E27FC236}">
                  <a16:creationId xmlns:a16="http://schemas.microsoft.com/office/drawing/2014/main" id="{3642B50F-AE51-4BAA-8881-88433C21F907}"/>
                </a:ext>
              </a:extLst>
            </p:cNvPr>
            <p:cNvSpPr/>
            <p:nvPr/>
          </p:nvSpPr>
          <p:spPr>
            <a:xfrm>
              <a:off x="4275745" y="4893309"/>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ctangle 32">
              <a:extLst>
                <a:ext uri="{FF2B5EF4-FFF2-40B4-BE49-F238E27FC236}">
                  <a16:creationId xmlns:a16="http://schemas.microsoft.com/office/drawing/2014/main" id="{B3106EB0-A413-E81E-9477-510EA6350952}"/>
                </a:ext>
              </a:extLst>
            </p:cNvPr>
            <p:cNvSpPr/>
            <p:nvPr/>
          </p:nvSpPr>
          <p:spPr>
            <a:xfrm>
              <a:off x="3677373" y="2989216"/>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ctangle 33">
              <a:extLst>
                <a:ext uri="{FF2B5EF4-FFF2-40B4-BE49-F238E27FC236}">
                  <a16:creationId xmlns:a16="http://schemas.microsoft.com/office/drawing/2014/main" id="{A5F7D77F-ADE2-ACBF-1264-D7C4A68B2173}"/>
                </a:ext>
              </a:extLst>
            </p:cNvPr>
            <p:cNvSpPr/>
            <p:nvPr/>
          </p:nvSpPr>
          <p:spPr>
            <a:xfrm>
              <a:off x="4275745" y="2979520"/>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ctangle 34">
              <a:extLst>
                <a:ext uri="{FF2B5EF4-FFF2-40B4-BE49-F238E27FC236}">
                  <a16:creationId xmlns:a16="http://schemas.microsoft.com/office/drawing/2014/main" id="{A499A790-9663-AD1B-4175-3EB94B59088C}"/>
                </a:ext>
              </a:extLst>
            </p:cNvPr>
            <p:cNvSpPr/>
            <p:nvPr/>
          </p:nvSpPr>
          <p:spPr>
            <a:xfrm>
              <a:off x="4756917" y="309542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ctangle 35">
              <a:extLst>
                <a:ext uri="{FF2B5EF4-FFF2-40B4-BE49-F238E27FC236}">
                  <a16:creationId xmlns:a16="http://schemas.microsoft.com/office/drawing/2014/main" id="{1D9CA60E-57FE-BC50-0F27-FF8E0BEF46B9}"/>
                </a:ext>
              </a:extLst>
            </p:cNvPr>
            <p:cNvSpPr/>
            <p:nvPr/>
          </p:nvSpPr>
          <p:spPr>
            <a:xfrm>
              <a:off x="4754169" y="3538969"/>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ctangle 36">
              <a:extLst>
                <a:ext uri="{FF2B5EF4-FFF2-40B4-BE49-F238E27FC236}">
                  <a16:creationId xmlns:a16="http://schemas.microsoft.com/office/drawing/2014/main" id="{3D0AD1BA-09FE-E681-666F-DC8228878645}"/>
                </a:ext>
              </a:extLst>
            </p:cNvPr>
            <p:cNvSpPr/>
            <p:nvPr/>
          </p:nvSpPr>
          <p:spPr>
            <a:xfrm>
              <a:off x="4754169" y="397991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ctangle 37">
              <a:extLst>
                <a:ext uri="{FF2B5EF4-FFF2-40B4-BE49-F238E27FC236}">
                  <a16:creationId xmlns:a16="http://schemas.microsoft.com/office/drawing/2014/main" id="{6EF83759-0AD7-A3BA-D73B-9032D4628EB4}"/>
                </a:ext>
              </a:extLst>
            </p:cNvPr>
            <p:cNvSpPr/>
            <p:nvPr/>
          </p:nvSpPr>
          <p:spPr>
            <a:xfrm>
              <a:off x="4754169" y="442086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ctangle 38">
              <a:extLst>
                <a:ext uri="{FF2B5EF4-FFF2-40B4-BE49-F238E27FC236}">
                  <a16:creationId xmlns:a16="http://schemas.microsoft.com/office/drawing/2014/main" id="{217E28AA-A67B-CF7B-B8C9-43FC314EA5EE}"/>
                </a:ext>
              </a:extLst>
            </p:cNvPr>
            <p:cNvSpPr/>
            <p:nvPr/>
          </p:nvSpPr>
          <p:spPr>
            <a:xfrm>
              <a:off x="4754169" y="486431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8" name="Group 57">
            <a:extLst>
              <a:ext uri="{FF2B5EF4-FFF2-40B4-BE49-F238E27FC236}">
                <a16:creationId xmlns:a16="http://schemas.microsoft.com/office/drawing/2014/main" id="{91AB7794-5626-5C62-458F-7E8B6AE6A301}"/>
              </a:ext>
            </a:extLst>
          </p:cNvPr>
          <p:cNvGrpSpPr/>
          <p:nvPr/>
        </p:nvGrpSpPr>
        <p:grpSpPr>
          <a:xfrm>
            <a:off x="5357246" y="2783751"/>
            <a:ext cx="2340596" cy="2211097"/>
            <a:chOff x="5553115" y="2865422"/>
            <a:chExt cx="2340596" cy="2211097"/>
          </a:xfrm>
        </p:grpSpPr>
        <p:sp>
          <p:nvSpPr>
            <p:cNvPr id="8" name="Oval 7">
              <a:extLst>
                <a:ext uri="{FF2B5EF4-FFF2-40B4-BE49-F238E27FC236}">
                  <a16:creationId xmlns:a16="http://schemas.microsoft.com/office/drawing/2014/main" id="{8D12BC74-BA75-39B3-FB00-5E34123BBF81}"/>
                </a:ext>
              </a:extLst>
            </p:cNvPr>
            <p:cNvSpPr/>
            <p:nvPr/>
          </p:nvSpPr>
          <p:spPr>
            <a:xfrm>
              <a:off x="5902866" y="3140446"/>
              <a:ext cx="1678938" cy="1678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Rectangle 40">
              <a:extLst>
                <a:ext uri="{FF2B5EF4-FFF2-40B4-BE49-F238E27FC236}">
                  <a16:creationId xmlns:a16="http://schemas.microsoft.com/office/drawing/2014/main" id="{7391CF41-06F5-F609-C561-E523170A4728}"/>
                </a:ext>
              </a:extLst>
            </p:cNvPr>
            <p:cNvSpPr/>
            <p:nvPr/>
          </p:nvSpPr>
          <p:spPr>
            <a:xfrm>
              <a:off x="6309700" y="3471576"/>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Rectangle 41">
              <a:extLst>
                <a:ext uri="{FF2B5EF4-FFF2-40B4-BE49-F238E27FC236}">
                  <a16:creationId xmlns:a16="http://schemas.microsoft.com/office/drawing/2014/main" id="{24D5DA41-146F-73D8-8EEA-643CF833FA8D}"/>
                </a:ext>
              </a:extLst>
            </p:cNvPr>
            <p:cNvSpPr/>
            <p:nvPr/>
          </p:nvSpPr>
          <p:spPr>
            <a:xfrm>
              <a:off x="6102986" y="384829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Rectangle 42">
              <a:extLst>
                <a:ext uri="{FF2B5EF4-FFF2-40B4-BE49-F238E27FC236}">
                  <a16:creationId xmlns:a16="http://schemas.microsoft.com/office/drawing/2014/main" id="{2552826B-175F-2894-6862-D0131797FDF5}"/>
                </a:ext>
              </a:extLst>
            </p:cNvPr>
            <p:cNvSpPr/>
            <p:nvPr/>
          </p:nvSpPr>
          <p:spPr>
            <a:xfrm>
              <a:off x="6201104" y="430453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ctangle 43">
              <a:extLst>
                <a:ext uri="{FF2B5EF4-FFF2-40B4-BE49-F238E27FC236}">
                  <a16:creationId xmlns:a16="http://schemas.microsoft.com/office/drawing/2014/main" id="{25E88C07-B7A0-E44C-BFCF-32D8D55DF0C5}"/>
                </a:ext>
              </a:extLst>
            </p:cNvPr>
            <p:cNvSpPr/>
            <p:nvPr/>
          </p:nvSpPr>
          <p:spPr>
            <a:xfrm>
              <a:off x="6505936" y="4583220"/>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ctangle 44">
              <a:extLst>
                <a:ext uri="{FF2B5EF4-FFF2-40B4-BE49-F238E27FC236}">
                  <a16:creationId xmlns:a16="http://schemas.microsoft.com/office/drawing/2014/main" id="{8BBDD539-D2A9-7675-535F-6124B098DC0E}"/>
                </a:ext>
              </a:extLst>
            </p:cNvPr>
            <p:cNvSpPr/>
            <p:nvPr/>
          </p:nvSpPr>
          <p:spPr>
            <a:xfrm>
              <a:off x="6960236" y="4481478"/>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Rectangle 45">
              <a:extLst>
                <a:ext uri="{FF2B5EF4-FFF2-40B4-BE49-F238E27FC236}">
                  <a16:creationId xmlns:a16="http://schemas.microsoft.com/office/drawing/2014/main" id="{F56A05C8-F1AE-A8F9-5374-315B01512C2C}"/>
                </a:ext>
              </a:extLst>
            </p:cNvPr>
            <p:cNvSpPr/>
            <p:nvPr/>
          </p:nvSpPr>
          <p:spPr>
            <a:xfrm>
              <a:off x="7211061" y="412733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Rectangle 46">
              <a:extLst>
                <a:ext uri="{FF2B5EF4-FFF2-40B4-BE49-F238E27FC236}">
                  <a16:creationId xmlns:a16="http://schemas.microsoft.com/office/drawing/2014/main" id="{0B0C5512-9414-59D6-7F78-1EEBDD66AF98}"/>
                </a:ext>
              </a:extLst>
            </p:cNvPr>
            <p:cNvSpPr/>
            <p:nvPr/>
          </p:nvSpPr>
          <p:spPr>
            <a:xfrm>
              <a:off x="7156472" y="3698708"/>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ctangle 47">
              <a:extLst>
                <a:ext uri="{FF2B5EF4-FFF2-40B4-BE49-F238E27FC236}">
                  <a16:creationId xmlns:a16="http://schemas.microsoft.com/office/drawing/2014/main" id="{19C9F8CC-5C62-9A62-205A-56C44CBA133B}"/>
                </a:ext>
              </a:extLst>
            </p:cNvPr>
            <p:cNvSpPr/>
            <p:nvPr/>
          </p:nvSpPr>
          <p:spPr>
            <a:xfrm>
              <a:off x="6897476" y="342238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Cross 48">
              <a:extLst>
                <a:ext uri="{FF2B5EF4-FFF2-40B4-BE49-F238E27FC236}">
                  <a16:creationId xmlns:a16="http://schemas.microsoft.com/office/drawing/2014/main" id="{42CA45BE-F91B-07E7-350C-2EBA431878D0}"/>
                </a:ext>
              </a:extLst>
            </p:cNvPr>
            <p:cNvSpPr/>
            <p:nvPr/>
          </p:nvSpPr>
          <p:spPr>
            <a:xfrm>
              <a:off x="5798589" y="314044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Cross 49">
              <a:extLst>
                <a:ext uri="{FF2B5EF4-FFF2-40B4-BE49-F238E27FC236}">
                  <a16:creationId xmlns:a16="http://schemas.microsoft.com/office/drawing/2014/main" id="{9ECB5887-355A-DA27-F801-2AEB15C7AB3D}"/>
                </a:ext>
              </a:extLst>
            </p:cNvPr>
            <p:cNvSpPr/>
            <p:nvPr/>
          </p:nvSpPr>
          <p:spPr>
            <a:xfrm>
              <a:off x="5553115" y="3706983"/>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Cross 50">
              <a:extLst>
                <a:ext uri="{FF2B5EF4-FFF2-40B4-BE49-F238E27FC236}">
                  <a16:creationId xmlns:a16="http://schemas.microsoft.com/office/drawing/2014/main" id="{0FB56B4C-B668-0C44-9E35-8095D7CF0571}"/>
                </a:ext>
              </a:extLst>
            </p:cNvPr>
            <p:cNvSpPr/>
            <p:nvPr/>
          </p:nvSpPr>
          <p:spPr>
            <a:xfrm>
              <a:off x="6381649" y="286542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Cross 51">
              <a:extLst>
                <a:ext uri="{FF2B5EF4-FFF2-40B4-BE49-F238E27FC236}">
                  <a16:creationId xmlns:a16="http://schemas.microsoft.com/office/drawing/2014/main" id="{38EB979B-8B9F-C4A4-25A2-0D586B4A840C}"/>
                </a:ext>
              </a:extLst>
            </p:cNvPr>
            <p:cNvSpPr/>
            <p:nvPr/>
          </p:nvSpPr>
          <p:spPr>
            <a:xfrm>
              <a:off x="7186442" y="293111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Cross 52">
              <a:extLst>
                <a:ext uri="{FF2B5EF4-FFF2-40B4-BE49-F238E27FC236}">
                  <a16:creationId xmlns:a16="http://schemas.microsoft.com/office/drawing/2014/main" id="{247E34A3-6A39-5032-F8C4-15A6BBFC1041}"/>
                </a:ext>
              </a:extLst>
            </p:cNvPr>
            <p:cNvSpPr/>
            <p:nvPr/>
          </p:nvSpPr>
          <p:spPr>
            <a:xfrm>
              <a:off x="7639257" y="3376297"/>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4" name="Cross 53">
              <a:extLst>
                <a:ext uri="{FF2B5EF4-FFF2-40B4-BE49-F238E27FC236}">
                  <a16:creationId xmlns:a16="http://schemas.microsoft.com/office/drawing/2014/main" id="{FB1468BE-D5FD-3BA6-4737-F8231921AD76}"/>
                </a:ext>
              </a:extLst>
            </p:cNvPr>
            <p:cNvSpPr/>
            <p:nvPr/>
          </p:nvSpPr>
          <p:spPr>
            <a:xfrm>
              <a:off x="7648237" y="409564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5" name="Cross 54">
              <a:extLst>
                <a:ext uri="{FF2B5EF4-FFF2-40B4-BE49-F238E27FC236}">
                  <a16:creationId xmlns:a16="http://schemas.microsoft.com/office/drawing/2014/main" id="{AB8C15A3-A9D0-1769-D001-B41A423EB7D6}"/>
                </a:ext>
              </a:extLst>
            </p:cNvPr>
            <p:cNvSpPr/>
            <p:nvPr/>
          </p:nvSpPr>
          <p:spPr>
            <a:xfrm>
              <a:off x="7254590" y="4712447"/>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Cross 55">
              <a:extLst>
                <a:ext uri="{FF2B5EF4-FFF2-40B4-BE49-F238E27FC236}">
                  <a16:creationId xmlns:a16="http://schemas.microsoft.com/office/drawing/2014/main" id="{D4FDBCFC-84B0-AA40-ED9B-C42C29506A66}"/>
                </a:ext>
              </a:extLst>
            </p:cNvPr>
            <p:cNvSpPr/>
            <p:nvPr/>
          </p:nvSpPr>
          <p:spPr>
            <a:xfrm>
              <a:off x="5722676" y="4460495"/>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Cross 56">
              <a:extLst>
                <a:ext uri="{FF2B5EF4-FFF2-40B4-BE49-F238E27FC236}">
                  <a16:creationId xmlns:a16="http://schemas.microsoft.com/office/drawing/2014/main" id="{8A76E471-3ED3-EAFA-649C-E7ED5403D207}"/>
                </a:ext>
              </a:extLst>
            </p:cNvPr>
            <p:cNvSpPr/>
            <p:nvPr/>
          </p:nvSpPr>
          <p:spPr>
            <a:xfrm>
              <a:off x="6316504" y="4831045"/>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96" name="Group 95">
            <a:extLst>
              <a:ext uri="{FF2B5EF4-FFF2-40B4-BE49-F238E27FC236}">
                <a16:creationId xmlns:a16="http://schemas.microsoft.com/office/drawing/2014/main" id="{68C5A6CC-BBD5-13BC-A587-86105239AA75}"/>
              </a:ext>
            </a:extLst>
          </p:cNvPr>
          <p:cNvGrpSpPr/>
          <p:nvPr/>
        </p:nvGrpSpPr>
        <p:grpSpPr>
          <a:xfrm>
            <a:off x="3932052" y="2751217"/>
            <a:ext cx="2029299" cy="2305188"/>
            <a:chOff x="3932052" y="2751217"/>
            <a:chExt cx="2029299" cy="2305188"/>
          </a:xfrm>
        </p:grpSpPr>
        <p:grpSp>
          <p:nvGrpSpPr>
            <p:cNvPr id="86" name="Group 85">
              <a:extLst>
                <a:ext uri="{FF2B5EF4-FFF2-40B4-BE49-F238E27FC236}">
                  <a16:creationId xmlns:a16="http://schemas.microsoft.com/office/drawing/2014/main" id="{9A7CFD01-71CE-DA4D-29F9-C4BBCFE6B8D1}"/>
                </a:ext>
              </a:extLst>
            </p:cNvPr>
            <p:cNvGrpSpPr/>
            <p:nvPr/>
          </p:nvGrpSpPr>
          <p:grpSpPr>
            <a:xfrm>
              <a:off x="4282413" y="3080814"/>
              <a:ext cx="1678938" cy="1678938"/>
              <a:chOff x="4282413" y="3080814"/>
              <a:chExt cx="1678938" cy="1678938"/>
            </a:xfrm>
          </p:grpSpPr>
          <p:sp>
            <p:nvSpPr>
              <p:cNvPr id="9" name="Chord 8">
                <a:extLst>
                  <a:ext uri="{FF2B5EF4-FFF2-40B4-BE49-F238E27FC236}">
                    <a16:creationId xmlns:a16="http://schemas.microsoft.com/office/drawing/2014/main" id="{15FB85EA-1501-BDA1-927B-4267EBB11553}"/>
                  </a:ext>
                </a:extLst>
              </p:cNvPr>
              <p:cNvSpPr/>
              <p:nvPr/>
            </p:nvSpPr>
            <p:spPr>
              <a:xfrm>
                <a:off x="4282413" y="3080814"/>
                <a:ext cx="1678938" cy="1678938"/>
              </a:xfrm>
              <a:prstGeom prst="chord">
                <a:avLst>
                  <a:gd name="adj1" fmla="val 3694089"/>
                  <a:gd name="adj2" fmla="val 179238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9" name="Rectangle 58">
                <a:extLst>
                  <a:ext uri="{FF2B5EF4-FFF2-40B4-BE49-F238E27FC236}">
                    <a16:creationId xmlns:a16="http://schemas.microsoft.com/office/drawing/2014/main" id="{C6EC622D-DF18-A9D7-8505-7AA260995F99}"/>
                  </a:ext>
                </a:extLst>
              </p:cNvPr>
              <p:cNvSpPr/>
              <p:nvPr/>
            </p:nvSpPr>
            <p:spPr>
              <a:xfrm>
                <a:off x="4555009" y="3398577"/>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4" name="Rectangle 63">
                <a:extLst>
                  <a:ext uri="{FF2B5EF4-FFF2-40B4-BE49-F238E27FC236}">
                    <a16:creationId xmlns:a16="http://schemas.microsoft.com/office/drawing/2014/main" id="{C11119CE-9928-2634-721D-99FE1F679E43}"/>
                  </a:ext>
                </a:extLst>
              </p:cNvPr>
              <p:cNvSpPr/>
              <p:nvPr/>
            </p:nvSpPr>
            <p:spPr>
              <a:xfrm>
                <a:off x="4448718" y="3748049"/>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Rectangle 79">
                <a:extLst>
                  <a:ext uri="{FF2B5EF4-FFF2-40B4-BE49-F238E27FC236}">
                    <a16:creationId xmlns:a16="http://schemas.microsoft.com/office/drawing/2014/main" id="{DD696B77-C871-CF93-6B35-F7778B39464F}"/>
                  </a:ext>
                </a:extLst>
              </p:cNvPr>
              <p:cNvSpPr/>
              <p:nvPr/>
            </p:nvSpPr>
            <p:spPr>
              <a:xfrm>
                <a:off x="4555009" y="419413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1" name="Rectangle 80">
                <a:extLst>
                  <a:ext uri="{FF2B5EF4-FFF2-40B4-BE49-F238E27FC236}">
                    <a16:creationId xmlns:a16="http://schemas.microsoft.com/office/drawing/2014/main" id="{61526C89-010B-76A1-AEB2-84226C3EEBB2}"/>
                  </a:ext>
                </a:extLst>
              </p:cNvPr>
              <p:cNvSpPr/>
              <p:nvPr/>
            </p:nvSpPr>
            <p:spPr>
              <a:xfrm>
                <a:off x="4900012" y="4532507"/>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2" name="Rectangle 81">
                <a:extLst>
                  <a:ext uri="{FF2B5EF4-FFF2-40B4-BE49-F238E27FC236}">
                    <a16:creationId xmlns:a16="http://schemas.microsoft.com/office/drawing/2014/main" id="{8A38FB4C-C8FF-8C44-864D-7B9D37974EF0}"/>
                  </a:ext>
                </a:extLst>
              </p:cNvPr>
              <p:cNvSpPr/>
              <p:nvPr/>
            </p:nvSpPr>
            <p:spPr>
              <a:xfrm>
                <a:off x="4963352" y="323393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3" name="Rectangle 82">
                <a:extLst>
                  <a:ext uri="{FF2B5EF4-FFF2-40B4-BE49-F238E27FC236}">
                    <a16:creationId xmlns:a16="http://schemas.microsoft.com/office/drawing/2014/main" id="{BF50BEF7-7D3C-2854-A6C5-6CEC83F8D079}"/>
                  </a:ext>
                </a:extLst>
              </p:cNvPr>
              <p:cNvSpPr/>
              <p:nvPr/>
            </p:nvSpPr>
            <p:spPr>
              <a:xfrm>
                <a:off x="5214685" y="3485184"/>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4" name="Rectangle 83">
                <a:extLst>
                  <a:ext uri="{FF2B5EF4-FFF2-40B4-BE49-F238E27FC236}">
                    <a16:creationId xmlns:a16="http://schemas.microsoft.com/office/drawing/2014/main" id="{50394260-C75E-6C74-0400-4B3818CFFD7B}"/>
                  </a:ext>
                </a:extLst>
              </p:cNvPr>
              <p:cNvSpPr/>
              <p:nvPr/>
            </p:nvSpPr>
            <p:spPr>
              <a:xfrm>
                <a:off x="5214685" y="389282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5" name="Rectangle 84">
                <a:extLst>
                  <a:ext uri="{FF2B5EF4-FFF2-40B4-BE49-F238E27FC236}">
                    <a16:creationId xmlns:a16="http://schemas.microsoft.com/office/drawing/2014/main" id="{01D2A52F-5208-2EED-7010-BD98125F864C}"/>
                  </a:ext>
                </a:extLst>
              </p:cNvPr>
              <p:cNvSpPr/>
              <p:nvPr/>
            </p:nvSpPr>
            <p:spPr>
              <a:xfrm>
                <a:off x="5214685" y="4298830"/>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87" name="Cross 86">
              <a:extLst>
                <a:ext uri="{FF2B5EF4-FFF2-40B4-BE49-F238E27FC236}">
                  <a16:creationId xmlns:a16="http://schemas.microsoft.com/office/drawing/2014/main" id="{0C66730A-B17D-CC9E-8F6D-955871584684}"/>
                </a:ext>
              </a:extLst>
            </p:cNvPr>
            <p:cNvSpPr/>
            <p:nvPr/>
          </p:nvSpPr>
          <p:spPr>
            <a:xfrm>
              <a:off x="4627162" y="2751217"/>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8" name="Cross 87">
              <a:extLst>
                <a:ext uri="{FF2B5EF4-FFF2-40B4-BE49-F238E27FC236}">
                  <a16:creationId xmlns:a16="http://schemas.microsoft.com/office/drawing/2014/main" id="{AB0BE808-0CB5-556A-FBAF-9C2F773DF9AE}"/>
                </a:ext>
              </a:extLst>
            </p:cNvPr>
            <p:cNvSpPr/>
            <p:nvPr/>
          </p:nvSpPr>
          <p:spPr>
            <a:xfrm>
              <a:off x="4137269" y="305575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9" name="Cross 88">
              <a:extLst>
                <a:ext uri="{FF2B5EF4-FFF2-40B4-BE49-F238E27FC236}">
                  <a16:creationId xmlns:a16="http://schemas.microsoft.com/office/drawing/2014/main" id="{AB4A5015-0879-514A-D71B-42305F789302}"/>
                </a:ext>
              </a:extLst>
            </p:cNvPr>
            <p:cNvSpPr/>
            <p:nvPr/>
          </p:nvSpPr>
          <p:spPr>
            <a:xfrm>
              <a:off x="3932052" y="3647351"/>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0" name="Cross 89">
              <a:extLst>
                <a:ext uri="{FF2B5EF4-FFF2-40B4-BE49-F238E27FC236}">
                  <a16:creationId xmlns:a16="http://schemas.microsoft.com/office/drawing/2014/main" id="{22FC939F-96AB-7D7D-A4BC-E727F5FA3343}"/>
                </a:ext>
              </a:extLst>
            </p:cNvPr>
            <p:cNvSpPr/>
            <p:nvPr/>
          </p:nvSpPr>
          <p:spPr>
            <a:xfrm>
              <a:off x="4199583" y="4460043"/>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1" name="Cross 90">
              <a:extLst>
                <a:ext uri="{FF2B5EF4-FFF2-40B4-BE49-F238E27FC236}">
                  <a16:creationId xmlns:a16="http://schemas.microsoft.com/office/drawing/2014/main" id="{9376D112-5C2B-7C18-BD35-4386F17A3881}"/>
                </a:ext>
              </a:extLst>
            </p:cNvPr>
            <p:cNvSpPr/>
            <p:nvPr/>
          </p:nvSpPr>
          <p:spPr>
            <a:xfrm>
              <a:off x="4675073" y="4810931"/>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2" name="Cross 91">
              <a:extLst>
                <a:ext uri="{FF2B5EF4-FFF2-40B4-BE49-F238E27FC236}">
                  <a16:creationId xmlns:a16="http://schemas.microsoft.com/office/drawing/2014/main" id="{09761E44-039D-5F3C-D883-C19F3F75BE80}"/>
                </a:ext>
              </a:extLst>
            </p:cNvPr>
            <p:cNvSpPr/>
            <p:nvPr/>
          </p:nvSpPr>
          <p:spPr>
            <a:xfrm>
              <a:off x="5402385" y="284159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3" name="Cross 92">
              <a:extLst>
                <a:ext uri="{FF2B5EF4-FFF2-40B4-BE49-F238E27FC236}">
                  <a16:creationId xmlns:a16="http://schemas.microsoft.com/office/drawing/2014/main" id="{A5ED3557-6D07-AAA7-0323-7B895C02AC7C}"/>
                </a:ext>
              </a:extLst>
            </p:cNvPr>
            <p:cNvSpPr/>
            <p:nvPr/>
          </p:nvSpPr>
          <p:spPr>
            <a:xfrm>
              <a:off x="5661643" y="347459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4" name="Cross 93">
              <a:extLst>
                <a:ext uri="{FF2B5EF4-FFF2-40B4-BE49-F238E27FC236}">
                  <a16:creationId xmlns:a16="http://schemas.microsoft.com/office/drawing/2014/main" id="{FC010447-BA46-9237-3583-B36AED08EDD7}"/>
                </a:ext>
              </a:extLst>
            </p:cNvPr>
            <p:cNvSpPr/>
            <p:nvPr/>
          </p:nvSpPr>
          <p:spPr>
            <a:xfrm>
              <a:off x="5689710" y="4169155"/>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5" name="Cross 94">
              <a:extLst>
                <a:ext uri="{FF2B5EF4-FFF2-40B4-BE49-F238E27FC236}">
                  <a16:creationId xmlns:a16="http://schemas.microsoft.com/office/drawing/2014/main" id="{51DA9DE9-86EA-3537-833C-D22CB4D29B7C}"/>
                </a:ext>
              </a:extLst>
            </p:cNvPr>
            <p:cNvSpPr/>
            <p:nvPr/>
          </p:nvSpPr>
          <p:spPr>
            <a:xfrm>
              <a:off x="5288184" y="480197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365718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1.11111E-6 L 0.17726 0.00111 " pathEditMode="relative" rAng="0" ptsTypes="AA">
                                      <p:cBhvr>
                                        <p:cTn id="6" dur="2000" fill="hold"/>
                                        <p:tgtEl>
                                          <p:spTgt spid="40"/>
                                        </p:tgtEl>
                                        <p:attrNameLst>
                                          <p:attrName>ppt_x</p:attrName>
                                          <p:attrName>ppt_y</p:attrName>
                                        </p:attrNameLst>
                                      </p:cBhvr>
                                      <p:rCtr x="8854" y="56"/>
                                    </p:animMotion>
                                  </p:childTnLst>
                                </p:cTn>
                              </p:par>
                              <p:par>
                                <p:cTn id="7" presetID="42" presetClass="path" presetSubtype="0" accel="50000" decel="50000" fill="hold" nodeType="withEffect">
                                  <p:stCondLst>
                                    <p:cond delay="0"/>
                                  </p:stCondLst>
                                  <p:childTnLst>
                                    <p:animMotion origin="layout" path="M 1.11111E-6 4.44444E-6 L -0.15712 0.00472 " pathEditMode="relative" rAng="0" ptsTypes="AA">
                                      <p:cBhvr>
                                        <p:cTn id="8" dur="2000" fill="hold"/>
                                        <p:tgtEl>
                                          <p:spTgt spid="58"/>
                                        </p:tgtEl>
                                        <p:attrNameLst>
                                          <p:attrName>ppt_x</p:attrName>
                                          <p:attrName>ppt_y</p:attrName>
                                        </p:attrNameLst>
                                      </p:cBhvr>
                                      <p:rCtr x="-7865" y="222"/>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4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43AD7-17D0-3896-081E-740F27798C9B}"/>
              </a:ext>
            </a:extLst>
          </p:cNvPr>
          <p:cNvSpPr>
            <a:spLocks noGrp="1"/>
          </p:cNvSpPr>
          <p:nvPr>
            <p:ph type="title"/>
          </p:nvPr>
        </p:nvSpPr>
        <p:spPr/>
        <p:txBody>
          <a:bodyPr/>
          <a:lstStyle/>
          <a:p>
            <a:r>
              <a:rPr lang="pt-BR" dirty="0"/>
              <a:t>Código de Soft Shadow para Ray </a:t>
            </a:r>
            <a:r>
              <a:rPr lang="pt-BR" dirty="0" err="1"/>
              <a:t>Marching</a:t>
            </a:r>
            <a:endParaRPr lang="pt-BR" dirty="0"/>
          </a:p>
        </p:txBody>
      </p:sp>
      <p:sp>
        <p:nvSpPr>
          <p:cNvPr id="4" name="Slide Number Placeholder 3">
            <a:extLst>
              <a:ext uri="{FF2B5EF4-FFF2-40B4-BE49-F238E27FC236}">
                <a16:creationId xmlns:a16="http://schemas.microsoft.com/office/drawing/2014/main" id="{5A24049F-CD62-F168-3313-805CF83664B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40</a:t>
            </a:fld>
            <a:endParaRPr lang="pt-BR"/>
          </a:p>
        </p:txBody>
      </p:sp>
      <p:sp>
        <p:nvSpPr>
          <p:cNvPr id="5" name="TextBox 4">
            <a:extLst>
              <a:ext uri="{FF2B5EF4-FFF2-40B4-BE49-F238E27FC236}">
                <a16:creationId xmlns:a16="http://schemas.microsoft.com/office/drawing/2014/main" id="{0AEAE4D0-299A-9C28-5059-7B070326BB3D}"/>
              </a:ext>
            </a:extLst>
          </p:cNvPr>
          <p:cNvSpPr txBox="1"/>
          <p:nvPr/>
        </p:nvSpPr>
        <p:spPr>
          <a:xfrm>
            <a:off x="221993" y="749060"/>
            <a:ext cx="8428231" cy="3539430"/>
          </a:xfrm>
          <a:prstGeom prst="rect">
            <a:avLst/>
          </a:prstGeom>
          <a:solidFill>
            <a:schemeClr val="tx1"/>
          </a:solidFill>
        </p:spPr>
        <p:txBody>
          <a:bodyPr wrap="square">
            <a:spAutoFit/>
          </a:bodyPr>
          <a:lstStyle/>
          <a:p>
            <a:r>
              <a:rPr lang="en-US" b="1" noProof="1">
                <a:solidFill>
                  <a:srgbClr val="569CD6"/>
                </a:solidFill>
                <a:effectLst/>
                <a:latin typeface="Courier New" panose="02070309020205020404" pitchFamily="49" charset="0"/>
                <a:cs typeface="Courier New" panose="02070309020205020404" pitchFamily="49" charset="0"/>
              </a:rPr>
              <a:t>float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DCDCAA"/>
                </a:solidFill>
                <a:effectLst/>
                <a:latin typeface="Courier New" panose="02070309020205020404" pitchFamily="49" charset="0"/>
                <a:cs typeface="Courier New" panose="02070309020205020404" pitchFamily="49" charset="0"/>
              </a:rPr>
              <a:t>softshadow</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in vec3 </a:t>
            </a:r>
            <a:r>
              <a:rPr lang="en-US" b="1" noProof="1">
                <a:solidFill>
                  <a:srgbClr val="9A9A9A"/>
                </a:solidFill>
                <a:effectLst/>
                <a:latin typeface="Courier New" panose="02070309020205020404" pitchFamily="49" charset="0"/>
                <a:cs typeface="Courier New" panose="02070309020205020404" pitchFamily="49" charset="0"/>
              </a:rPr>
              <a:t>ro</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in vec3 </a:t>
            </a:r>
            <a:r>
              <a:rPr lang="en-US" b="1" noProof="1">
                <a:solidFill>
                  <a:srgbClr val="9A9A9A"/>
                </a:solidFill>
                <a:effectLst/>
                <a:latin typeface="Courier New" panose="02070309020205020404" pitchFamily="49" charset="0"/>
                <a:cs typeface="Courier New" panose="02070309020205020404" pitchFamily="49" charset="0"/>
              </a:rPr>
              <a:t>rd</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569CD6"/>
                </a:solidFill>
                <a:effectLst/>
                <a:latin typeface="Courier New" panose="02070309020205020404" pitchFamily="49" charset="0"/>
                <a:cs typeface="Courier New" panose="02070309020205020404" pitchFamily="49" charset="0"/>
              </a:rPr>
              <a:t>float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9A9A9A"/>
                </a:solidFill>
                <a:effectLst/>
                <a:latin typeface="Courier New" panose="02070309020205020404" pitchFamily="49" charset="0"/>
                <a:cs typeface="Courier New" panose="02070309020205020404" pitchFamily="49" charset="0"/>
              </a:rPr>
              <a:t>mint</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569CD6"/>
                </a:solidFill>
                <a:effectLst/>
                <a:latin typeface="Courier New" panose="02070309020205020404" pitchFamily="49" charset="0"/>
                <a:cs typeface="Courier New" panose="02070309020205020404" pitchFamily="49" charset="0"/>
              </a:rPr>
              <a:t>float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9A9A9A"/>
                </a:solidFill>
                <a:effectLst/>
                <a:latin typeface="Courier New" panose="02070309020205020404" pitchFamily="49" charset="0"/>
                <a:cs typeface="Courier New" panose="02070309020205020404" pitchFamily="49" charset="0"/>
              </a:rPr>
              <a:t>maxt</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569CD6"/>
                </a:solidFill>
                <a:effectLst/>
                <a:latin typeface="Courier New" panose="02070309020205020404" pitchFamily="49" charset="0"/>
                <a:cs typeface="Courier New" panose="02070309020205020404" pitchFamily="49" charset="0"/>
              </a:rPr>
              <a:t>float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9A9A9A"/>
                </a:solidFill>
                <a:effectLst/>
                <a:latin typeface="Courier New" panose="02070309020205020404" pitchFamily="49" charset="0"/>
                <a:cs typeface="Courier New" panose="02070309020205020404" pitchFamily="49" charset="0"/>
              </a:rPr>
              <a:t>k</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569CD6"/>
                </a:solidFill>
                <a:effectLst/>
                <a:latin typeface="Courier New" panose="02070309020205020404" pitchFamily="49" charset="0"/>
                <a:cs typeface="Courier New" panose="02070309020205020404" pitchFamily="49" charset="0"/>
              </a:rPr>
              <a:t>  float</a:t>
            </a:r>
            <a:r>
              <a:rPr lang="en-US" b="1" noProof="1">
                <a:solidFill>
                  <a:srgbClr val="DADADA"/>
                </a:solidFill>
                <a:effectLst/>
                <a:latin typeface="Courier New" panose="02070309020205020404" pitchFamily="49" charset="0"/>
                <a:cs typeface="Courier New" panose="02070309020205020404" pitchFamily="49" charset="0"/>
              </a:rPr>
              <a:t> res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5CEA8"/>
                </a:solidFill>
                <a:effectLst/>
                <a:latin typeface="Courier New" panose="02070309020205020404" pitchFamily="49" charset="0"/>
                <a:cs typeface="Courier New" panose="02070309020205020404" pitchFamily="49" charset="0"/>
              </a:rPr>
              <a:t>1.0</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569CD6"/>
                </a:solidFill>
                <a:effectLst/>
                <a:latin typeface="Courier New" panose="02070309020205020404" pitchFamily="49" charset="0"/>
                <a:cs typeface="Courier New" panose="02070309020205020404" pitchFamily="49" charset="0"/>
              </a:rPr>
              <a:t>  float</a:t>
            </a:r>
            <a:r>
              <a:rPr lang="en-US" b="1" noProof="1">
                <a:solidFill>
                  <a:srgbClr val="DADADA"/>
                </a:solidFill>
                <a:effectLst/>
                <a:latin typeface="Courier New" panose="02070309020205020404" pitchFamily="49" charset="0"/>
                <a:cs typeface="Courier New" panose="02070309020205020404" pitchFamily="49" charset="0"/>
              </a:rPr>
              <a:t> t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mint</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8A0DF"/>
                </a:solidFill>
                <a:effectLst/>
                <a:latin typeface="Courier New" panose="02070309020205020404" pitchFamily="49" charset="0"/>
                <a:cs typeface="Courier New" panose="02070309020205020404" pitchFamily="49" charset="0"/>
              </a:rPr>
              <a:t>  for</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569CD6"/>
                </a:solidFill>
                <a:effectLst/>
                <a:latin typeface="Courier New" panose="02070309020205020404" pitchFamily="49" charset="0"/>
                <a:cs typeface="Courier New" panose="02070309020205020404" pitchFamily="49" charset="0"/>
              </a:rPr>
              <a:t>int</a:t>
            </a:r>
            <a:r>
              <a:rPr lang="en-US" b="1" noProof="1">
                <a:solidFill>
                  <a:srgbClr val="DADADA"/>
                </a:solidFill>
                <a:effectLst/>
                <a:latin typeface="Courier New" panose="02070309020205020404" pitchFamily="49" charset="0"/>
                <a:cs typeface="Courier New" panose="02070309020205020404" pitchFamily="49" charset="0"/>
              </a:rPr>
              <a:t> i</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B5CEA8"/>
                </a:solidFill>
                <a:effectLst/>
                <a:latin typeface="Courier New" panose="02070309020205020404" pitchFamily="49" charset="0"/>
                <a:cs typeface="Courier New" panose="02070309020205020404" pitchFamily="49" charset="0"/>
              </a:rPr>
              <a:t>0</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i</a:t>
            </a:r>
            <a:r>
              <a:rPr lang="en-US" b="1" noProof="1">
                <a:solidFill>
                  <a:srgbClr val="B4B4B4"/>
                </a:solidFill>
                <a:effectLst/>
                <a:latin typeface="Courier New" panose="02070309020205020404" pitchFamily="49" charset="0"/>
                <a:cs typeface="Courier New" panose="02070309020205020404" pitchFamily="49" charset="0"/>
              </a:rPr>
              <a:t>&lt;</a:t>
            </a:r>
            <a:r>
              <a:rPr lang="en-US" b="1" noProof="1">
                <a:solidFill>
                  <a:srgbClr val="B5CEA8"/>
                </a:solidFill>
                <a:effectLst/>
                <a:latin typeface="Courier New" panose="02070309020205020404" pitchFamily="49" charset="0"/>
                <a:cs typeface="Courier New" panose="02070309020205020404" pitchFamily="49" charset="0"/>
              </a:rPr>
              <a:t>256</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&amp;&amp;</a:t>
            </a:r>
            <a:r>
              <a:rPr lang="en-US" b="1" noProof="1">
                <a:solidFill>
                  <a:srgbClr val="DADADA"/>
                </a:solidFill>
                <a:effectLst/>
                <a:latin typeface="Courier New" panose="02070309020205020404" pitchFamily="49" charset="0"/>
                <a:cs typeface="Courier New" panose="02070309020205020404" pitchFamily="49" charset="0"/>
              </a:rPr>
              <a:t> t</a:t>
            </a:r>
            <a:r>
              <a:rPr lang="en-US" b="1" noProof="1">
                <a:solidFill>
                  <a:srgbClr val="B4B4B4"/>
                </a:solidFill>
                <a:effectLst/>
                <a:latin typeface="Courier New" panose="02070309020205020404" pitchFamily="49" charset="0"/>
                <a:cs typeface="Courier New" panose="02070309020205020404" pitchFamily="49" charset="0"/>
              </a:rPr>
              <a:t>&lt;</a:t>
            </a:r>
            <a:r>
              <a:rPr lang="en-US" b="1" noProof="1">
                <a:solidFill>
                  <a:srgbClr val="DADADA"/>
                </a:solidFill>
                <a:effectLst/>
                <a:latin typeface="Courier New" panose="02070309020205020404" pitchFamily="49" charset="0"/>
                <a:cs typeface="Courier New" panose="02070309020205020404" pitchFamily="49" charset="0"/>
              </a:rPr>
              <a:t>maxt</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i</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569CD6"/>
                </a:solidFill>
                <a:effectLst/>
                <a:latin typeface="Courier New" panose="02070309020205020404" pitchFamily="49" charset="0"/>
                <a:cs typeface="Courier New" panose="02070309020205020404" pitchFamily="49" charset="0"/>
              </a:rPr>
              <a:t>    float</a:t>
            </a:r>
            <a:r>
              <a:rPr lang="en-US" b="1" noProof="1">
                <a:solidFill>
                  <a:srgbClr val="DADADA"/>
                </a:solidFill>
                <a:effectLst/>
                <a:latin typeface="Courier New" panose="02070309020205020404" pitchFamily="49" charset="0"/>
                <a:cs typeface="Courier New" panose="02070309020205020404" pitchFamily="49" charset="0"/>
              </a:rPr>
              <a:t> h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DCDCAA"/>
                </a:solidFill>
                <a:effectLst/>
                <a:latin typeface="Courier New" panose="02070309020205020404" pitchFamily="49" charset="0"/>
                <a:cs typeface="Courier New" panose="02070309020205020404" pitchFamily="49" charset="0"/>
              </a:rPr>
              <a:t>sdScene</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ro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rd</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t</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8A0DF"/>
                </a:solidFill>
                <a:effectLst/>
                <a:latin typeface="Courier New" panose="02070309020205020404" pitchFamily="49" charset="0"/>
                <a:cs typeface="Courier New" panose="02070309020205020404" pitchFamily="49" charset="0"/>
              </a:rPr>
              <a:t>    if</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h</a:t>
            </a:r>
            <a:r>
              <a:rPr lang="en-US" b="1" noProof="1">
                <a:solidFill>
                  <a:srgbClr val="B4B4B4"/>
                </a:solidFill>
                <a:effectLst/>
                <a:latin typeface="Courier New" panose="02070309020205020404" pitchFamily="49" charset="0"/>
                <a:cs typeface="Courier New" panose="02070309020205020404" pitchFamily="49" charset="0"/>
              </a:rPr>
              <a:t>&lt;</a:t>
            </a:r>
            <a:r>
              <a:rPr lang="en-US" b="1" noProof="1">
                <a:solidFill>
                  <a:srgbClr val="B5CEA8"/>
                </a:solidFill>
                <a:effectLst/>
                <a:latin typeface="Courier New" panose="02070309020205020404" pitchFamily="49" charset="0"/>
                <a:cs typeface="Courier New" panose="02070309020205020404" pitchFamily="49" charset="0"/>
              </a:rPr>
              <a:t>0.001</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8A0DF"/>
                </a:solidFill>
                <a:effectLst/>
                <a:latin typeface="Courier New" panose="02070309020205020404" pitchFamily="49" charset="0"/>
                <a:cs typeface="Courier New" panose="02070309020205020404" pitchFamily="49" charset="0"/>
              </a:rPr>
              <a:t>      return</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5CEA8"/>
                </a:solidFill>
                <a:effectLst/>
                <a:latin typeface="Courier New" panose="02070309020205020404" pitchFamily="49" charset="0"/>
                <a:cs typeface="Courier New" panose="02070309020205020404" pitchFamily="49" charset="0"/>
              </a:rPr>
              <a:t>0.0</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ADADA"/>
                </a:solidFill>
                <a:effectLst/>
                <a:latin typeface="Courier New" panose="02070309020205020404" pitchFamily="49" charset="0"/>
                <a:cs typeface="Courier New" panose="02070309020205020404" pitchFamily="49" charset="0"/>
              </a:rPr>
              <a:t>    res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DCDCAA"/>
                </a:solidFill>
                <a:effectLst/>
                <a:latin typeface="Courier New" panose="02070309020205020404" pitchFamily="49" charset="0"/>
                <a:cs typeface="Courier New" panose="02070309020205020404" pitchFamily="49" charset="0"/>
              </a:rPr>
              <a:t>min</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res</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k</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h</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t </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ADADA"/>
                </a:solidFill>
                <a:effectLst/>
                <a:latin typeface="Courier New" panose="02070309020205020404" pitchFamily="49" charset="0"/>
                <a:cs typeface="Courier New" panose="02070309020205020404" pitchFamily="49" charset="0"/>
              </a:rPr>
              <a:t>    t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h</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B4B4B4"/>
                </a:solidFill>
                <a:effectLst/>
                <a:latin typeface="Courier New" panose="02070309020205020404" pitchFamily="49" charset="0"/>
                <a:cs typeface="Courier New" panose="02070309020205020404" pitchFamily="49" charset="0"/>
              </a:rPr>
              <a:t>  }</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8A0DF"/>
                </a:solidFill>
                <a:effectLst/>
                <a:latin typeface="Courier New" panose="02070309020205020404" pitchFamily="49" charset="0"/>
                <a:cs typeface="Courier New" panose="02070309020205020404" pitchFamily="49" charset="0"/>
              </a:rPr>
              <a:t>  return</a:t>
            </a:r>
            <a:r>
              <a:rPr lang="en-US" b="1" noProof="1">
                <a:solidFill>
                  <a:srgbClr val="DADADA"/>
                </a:solidFill>
                <a:effectLst/>
                <a:latin typeface="Courier New" panose="02070309020205020404" pitchFamily="49" charset="0"/>
                <a:cs typeface="Courier New" panose="02070309020205020404" pitchFamily="49" charset="0"/>
              </a:rPr>
              <a:t> res</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B4B4B4"/>
                </a:solidFill>
                <a:effectLst/>
                <a:latin typeface="Courier New" panose="02070309020205020404" pitchFamily="49" charset="0"/>
                <a:cs typeface="Courier New" panose="02070309020205020404" pitchFamily="49" charset="0"/>
              </a:rPr>
              <a:t>}</a:t>
            </a:r>
          </a:p>
          <a:p>
            <a:endParaRPr lang="en-US" b="1" noProof="1">
              <a:solidFill>
                <a:srgbClr val="B4B4B4"/>
              </a:solidFill>
              <a:latin typeface="Courier New" panose="02070309020205020404" pitchFamily="49" charset="0"/>
              <a:cs typeface="Courier New" panose="02070309020205020404" pitchFamily="49" charset="0"/>
            </a:endParaRPr>
          </a:p>
          <a:p>
            <a:r>
              <a:rPr lang="en-US" b="1" noProof="1">
                <a:solidFill>
                  <a:srgbClr val="B4B4B4"/>
                </a:solidFill>
                <a:effectLst/>
                <a:latin typeface="Courier New" panose="02070309020205020404" pitchFamily="49" charset="0"/>
                <a:cs typeface="Courier New" panose="02070309020205020404" pitchFamily="49" charset="0"/>
              </a:rPr>
              <a:t>...</a:t>
            </a:r>
          </a:p>
          <a:p>
            <a:r>
              <a:rPr lang="en-US" b="1" noProof="1">
                <a:solidFill>
                  <a:srgbClr val="569CD6"/>
                </a:solidFill>
                <a:effectLst/>
                <a:latin typeface="Courier New" panose="02070309020205020404" pitchFamily="49" charset="0"/>
                <a:cs typeface="Courier New" panose="02070309020205020404" pitchFamily="49" charset="0"/>
              </a:rPr>
              <a:t>float</a:t>
            </a:r>
            <a:r>
              <a:rPr lang="en-US" b="1" noProof="1">
                <a:solidFill>
                  <a:srgbClr val="DADADA"/>
                </a:solidFill>
                <a:effectLst/>
                <a:latin typeface="Courier New" panose="02070309020205020404" pitchFamily="49" charset="0"/>
                <a:cs typeface="Courier New" panose="02070309020205020404" pitchFamily="49" charset="0"/>
              </a:rPr>
              <a:t> occ </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DCDCAA"/>
                </a:solidFill>
                <a:effectLst/>
                <a:latin typeface="Courier New" panose="02070309020205020404" pitchFamily="49" charset="0"/>
                <a:cs typeface="Courier New" panose="02070309020205020404" pitchFamily="49" charset="0"/>
              </a:rPr>
              <a:t>softshadow</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p</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lightDir</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5CEA8"/>
                </a:solidFill>
                <a:effectLst/>
                <a:latin typeface="Courier New" panose="02070309020205020404" pitchFamily="49" charset="0"/>
                <a:cs typeface="Courier New" panose="02070309020205020404" pitchFamily="49" charset="0"/>
              </a:rPr>
              <a:t>0.01</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5CEA8"/>
                </a:solidFill>
                <a:effectLst/>
                <a:latin typeface="Courier New" panose="02070309020205020404" pitchFamily="49" charset="0"/>
                <a:cs typeface="Courier New" panose="02070309020205020404" pitchFamily="49" charset="0"/>
              </a:rPr>
              <a:t>100.0</a:t>
            </a:r>
            <a:r>
              <a:rPr lang="en-US" b="1" noProof="1">
                <a:solidFill>
                  <a:srgbClr val="B4B4B4"/>
                </a:solidFill>
                <a:effectLst/>
                <a:latin typeface="Courier New" panose="02070309020205020404" pitchFamily="49" charset="0"/>
                <a:cs typeface="Courier New" panose="02070309020205020404" pitchFamily="49" charset="0"/>
              </a:rPr>
              <a:t>,</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5CEA8"/>
                </a:solidFill>
                <a:effectLst/>
                <a:latin typeface="Courier New" panose="02070309020205020404" pitchFamily="49" charset="0"/>
                <a:cs typeface="Courier New" panose="02070309020205020404" pitchFamily="49" charset="0"/>
              </a:rPr>
              <a:t>14.0</a:t>
            </a:r>
            <a:r>
              <a:rPr lang="en-US" b="1" noProof="1">
                <a:solidFill>
                  <a:srgbClr val="DADADA"/>
                </a:solidFill>
                <a:effectLst/>
                <a:latin typeface="Courier New" panose="02070309020205020404" pitchFamily="49" charset="0"/>
                <a:cs typeface="Courier New" panose="02070309020205020404" pitchFamily="49" charset="0"/>
              </a:rPr>
              <a:t> </a:t>
            </a:r>
            <a:r>
              <a:rPr lang="en-US" b="1" noProof="1">
                <a:solidFill>
                  <a:srgbClr val="B4B4B4"/>
                </a:solidFill>
                <a:effectLst/>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a:p>
            <a:r>
              <a:rPr lang="en-US" b="1" noProof="1">
                <a:solidFill>
                  <a:srgbClr val="DADADA"/>
                </a:solidFill>
                <a:latin typeface="Courier New" panose="02070309020205020404" pitchFamily="49" charset="0"/>
                <a:cs typeface="Courier New" panose="02070309020205020404" pitchFamily="49" charset="0"/>
              </a:rPr>
              <a:t>...</a:t>
            </a:r>
            <a:endParaRPr lang="en-US" b="1" noProof="1">
              <a:solidFill>
                <a:srgbClr val="DADADA"/>
              </a:solidFill>
              <a:effectLst/>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407703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6EE98-511C-0996-639C-6D070D42759E}"/>
              </a:ext>
            </a:extLst>
          </p:cNvPr>
          <p:cNvSpPr>
            <a:spLocks noGrp="1"/>
          </p:cNvSpPr>
          <p:nvPr>
            <p:ph type="title"/>
          </p:nvPr>
        </p:nvSpPr>
        <p:spPr/>
        <p:txBody>
          <a:bodyPr/>
          <a:lstStyle/>
          <a:p>
            <a:r>
              <a:rPr lang="pt-BR" dirty="0"/>
              <a:t>Resultado com sombra</a:t>
            </a:r>
          </a:p>
        </p:txBody>
      </p:sp>
      <p:sp>
        <p:nvSpPr>
          <p:cNvPr id="4" name="Slide Number Placeholder 3">
            <a:extLst>
              <a:ext uri="{FF2B5EF4-FFF2-40B4-BE49-F238E27FC236}">
                <a16:creationId xmlns:a16="http://schemas.microsoft.com/office/drawing/2014/main" id="{5D6BB521-5081-8589-722B-A0D71F4270CE}"/>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41</a:t>
            </a:fld>
            <a:endParaRPr lang="pt-BR"/>
          </a:p>
        </p:txBody>
      </p:sp>
      <p:pic>
        <p:nvPicPr>
          <p:cNvPr id="3074" name="Picture 2">
            <a:extLst>
              <a:ext uri="{FF2B5EF4-FFF2-40B4-BE49-F238E27FC236}">
                <a16:creationId xmlns:a16="http://schemas.microsoft.com/office/drawing/2014/main" id="{EBD53937-AD0D-783F-B710-4079F8C9E5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12" y="874395"/>
            <a:ext cx="7919179" cy="4454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044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E2D46-9A9A-4884-E591-65A5A6D07E8A}"/>
              </a:ext>
            </a:extLst>
          </p:cNvPr>
          <p:cNvSpPr>
            <a:spLocks noGrp="1"/>
          </p:cNvSpPr>
          <p:nvPr>
            <p:ph type="title"/>
          </p:nvPr>
        </p:nvSpPr>
        <p:spPr/>
        <p:txBody>
          <a:bodyPr/>
          <a:lstStyle/>
          <a:p>
            <a:r>
              <a:rPr lang="pt-BR" dirty="0"/>
              <a:t>Sombras em Ray </a:t>
            </a:r>
            <a:r>
              <a:rPr lang="pt-BR" dirty="0" err="1"/>
              <a:t>Marching</a:t>
            </a:r>
            <a:endParaRPr lang="pt-BR" dirty="0"/>
          </a:p>
        </p:txBody>
      </p:sp>
      <p:sp>
        <p:nvSpPr>
          <p:cNvPr id="3" name="Text Placeholder 2">
            <a:extLst>
              <a:ext uri="{FF2B5EF4-FFF2-40B4-BE49-F238E27FC236}">
                <a16:creationId xmlns:a16="http://schemas.microsoft.com/office/drawing/2014/main" id="{DCE593BF-BBE0-3450-C011-3F07B32A11E2}"/>
              </a:ext>
            </a:extLst>
          </p:cNvPr>
          <p:cNvSpPr>
            <a:spLocks noGrp="1"/>
          </p:cNvSpPr>
          <p:nvPr>
            <p:ph type="body" idx="1"/>
          </p:nvPr>
        </p:nvSpPr>
        <p:spPr/>
        <p:txBody>
          <a:bodyPr/>
          <a:lstStyle/>
          <a:p>
            <a:r>
              <a:rPr lang="pt-BR" dirty="0"/>
              <a:t>O site do IG traz várias opções de como calcular sombras que levam a resultados bem realistas:</a:t>
            </a:r>
          </a:p>
        </p:txBody>
      </p:sp>
      <p:sp>
        <p:nvSpPr>
          <p:cNvPr id="4" name="Slide Number Placeholder 3">
            <a:extLst>
              <a:ext uri="{FF2B5EF4-FFF2-40B4-BE49-F238E27FC236}">
                <a16:creationId xmlns:a16="http://schemas.microsoft.com/office/drawing/2014/main" id="{38640E07-7E07-29CC-F261-6C017D9D8A5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42</a:t>
            </a:fld>
            <a:endParaRPr lang="pt-BR"/>
          </a:p>
        </p:txBody>
      </p:sp>
      <p:sp>
        <p:nvSpPr>
          <p:cNvPr id="6" name="TextBox 5">
            <a:extLst>
              <a:ext uri="{FF2B5EF4-FFF2-40B4-BE49-F238E27FC236}">
                <a16:creationId xmlns:a16="http://schemas.microsoft.com/office/drawing/2014/main" id="{9B09EAB2-2A48-4245-380C-58285A8124A9}"/>
              </a:ext>
            </a:extLst>
          </p:cNvPr>
          <p:cNvSpPr txBox="1"/>
          <p:nvPr/>
        </p:nvSpPr>
        <p:spPr>
          <a:xfrm>
            <a:off x="923544" y="1908084"/>
            <a:ext cx="6211062" cy="461665"/>
          </a:xfrm>
          <a:prstGeom prst="rect">
            <a:avLst/>
          </a:prstGeom>
          <a:noFill/>
        </p:spPr>
        <p:txBody>
          <a:bodyPr wrap="square">
            <a:spAutoFit/>
          </a:bodyPr>
          <a:lstStyle/>
          <a:p>
            <a:r>
              <a:rPr lang="pt-BR" sz="2400" dirty="0">
                <a:hlinkClick r:id="rId2"/>
              </a:rPr>
              <a:t>https://iquilezles.org/articles/rmshadows/</a:t>
            </a:r>
            <a:r>
              <a:rPr lang="pt-BR" sz="2400" dirty="0"/>
              <a:t> </a:t>
            </a:r>
          </a:p>
        </p:txBody>
      </p:sp>
      <p:pic>
        <p:nvPicPr>
          <p:cNvPr id="1026" name="Picture 2">
            <a:extLst>
              <a:ext uri="{FF2B5EF4-FFF2-40B4-BE49-F238E27FC236}">
                <a16:creationId xmlns:a16="http://schemas.microsoft.com/office/drawing/2014/main" id="{54F9F0F5-D008-7E69-9BFB-FC1FAD770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2629" y="2579079"/>
            <a:ext cx="3931317" cy="2653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960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1" name="Google Shape;571;p66"/>
          <p:cNvSpPr txBox="1">
            <a:spLocks noGrp="1"/>
          </p:cNvSpPr>
          <p:nvPr>
            <p:ph type="body" idx="1"/>
          </p:nvPr>
        </p:nvSpPr>
        <p:spPr>
          <a:xfrm>
            <a:off x="955687" y="1402663"/>
            <a:ext cx="7343700" cy="5952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lt1"/>
              </a:buClr>
              <a:buSzPts val="3000"/>
              <a:buFont typeface="Verdana"/>
              <a:buNone/>
            </a:pPr>
            <a:r>
              <a:rPr lang="en-BR"/>
              <a:t>Computação Gráfica</a:t>
            </a:r>
            <a:endParaRPr/>
          </a:p>
        </p:txBody>
      </p:sp>
      <p:sp>
        <p:nvSpPr>
          <p:cNvPr id="4" name="Google Shape;926;p84">
            <a:extLst>
              <a:ext uri="{FF2B5EF4-FFF2-40B4-BE49-F238E27FC236}">
                <a16:creationId xmlns:a16="http://schemas.microsoft.com/office/drawing/2014/main" id="{84ADE440-70D3-7993-9C1F-B5C671CFA3B7}"/>
              </a:ext>
            </a:extLst>
          </p:cNvPr>
          <p:cNvSpPr txBox="1">
            <a:spLocks noGrp="1"/>
          </p:cNvSpPr>
          <p:nvPr>
            <p:ph type="body" idx="2"/>
          </p:nvPr>
        </p:nvSpPr>
        <p:spPr>
          <a:xfrm>
            <a:off x="966787" y="2400300"/>
            <a:ext cx="7343775" cy="32842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333"/>
              </a:spcBef>
              <a:spcAft>
                <a:spcPts val="0"/>
              </a:spcAft>
              <a:buClr>
                <a:schemeClr val="lt1"/>
              </a:buClr>
              <a:buSzPts val="1667"/>
              <a:buFont typeface="Arial"/>
              <a:buNone/>
              <a:defRPr sz="1667" b="0" i="0" u="none" strike="noStrike" cap="none">
                <a:solidFill>
                  <a:schemeClr val="lt1"/>
                </a:solidFill>
                <a:latin typeface="Verdana"/>
                <a:ea typeface="Verdana"/>
                <a:cs typeface="Verdana"/>
                <a:sym typeface="Verdana"/>
              </a:defRPr>
            </a:lvl1pPr>
            <a:lvl2pPr marL="914400" marR="0" lvl="1"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Verdana"/>
                <a:ea typeface="Verdana"/>
                <a:cs typeface="Verdana"/>
                <a:sym typeface="Verdana"/>
              </a:defRPr>
            </a:lvl5pPr>
            <a:lvl6pPr marL="2743200" marR="0" lvl="5"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6pPr>
            <a:lvl7pPr marL="3200400" marR="0" lvl="6"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7pPr>
            <a:lvl8pPr marL="3657600" marR="0" lvl="7"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8pPr>
            <a:lvl9pPr marL="4114800" marR="0" lvl="8"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Arial"/>
                <a:ea typeface="Arial"/>
                <a:cs typeface="Arial"/>
                <a:sym typeface="Arial"/>
              </a:defRPr>
            </a:lvl9pPr>
          </a:lstStyle>
          <a:p>
            <a:pPr marL="0" lvl="0" indent="0" algn="ctr" rtl="0">
              <a:spcBef>
                <a:spcPts val="0"/>
              </a:spcBef>
              <a:spcAft>
                <a:spcPts val="3000"/>
              </a:spcAft>
              <a:buClr>
                <a:schemeClr val="lt1"/>
              </a:buClr>
              <a:buSzPts val="2333"/>
              <a:buFont typeface="Verdana"/>
              <a:buNone/>
            </a:pPr>
            <a:r>
              <a:rPr lang="pt-BR" sz="2200" dirty="0"/>
              <a:t>Luciano Soares</a:t>
            </a:r>
            <a:br>
              <a:rPr lang="pt-BR" sz="2200" dirty="0"/>
            </a:br>
            <a:r>
              <a:rPr lang="pt-BR" sz="2200" noProof="1"/>
              <a:t>&lt;lpsoares@insper.edu.br&gt;</a:t>
            </a:r>
          </a:p>
          <a:p>
            <a:pPr marL="0" lvl="0" indent="0" algn="ctr" rtl="0">
              <a:spcBef>
                <a:spcPts val="0"/>
              </a:spcBef>
              <a:spcAft>
                <a:spcPts val="3000"/>
              </a:spcAft>
              <a:buClr>
                <a:schemeClr val="lt1"/>
              </a:buClr>
              <a:buSzPts val="2333"/>
              <a:buFont typeface="Verdana"/>
              <a:buNone/>
            </a:pPr>
            <a:r>
              <a:rPr lang="en-BR" sz="2200" dirty="0"/>
              <a:t>Fabio Orfali</a:t>
            </a:r>
            <a:br>
              <a:rPr lang="en-BR" sz="2200" dirty="0"/>
            </a:br>
            <a:r>
              <a:rPr lang="en-BR" sz="2200" dirty="0"/>
              <a:t>&lt;fabioo1@insper.edu.br&gt;</a:t>
            </a:r>
            <a:endParaRPr lang="pt-BR" sz="2200" dirty="0"/>
          </a:p>
          <a:p>
            <a:pPr marL="0" lvl="0" indent="0" algn="ctr" rtl="0">
              <a:spcBef>
                <a:spcPts val="0"/>
              </a:spcBef>
              <a:spcAft>
                <a:spcPts val="3000"/>
              </a:spcAft>
              <a:buClr>
                <a:schemeClr val="lt1"/>
              </a:buClr>
              <a:buSzPts val="2333"/>
              <a:buFont typeface="Verdana"/>
              <a:buNone/>
            </a:pPr>
            <a:r>
              <a:rPr lang="en-BR" sz="2200" dirty="0"/>
              <a:t>Gustavo Braga</a:t>
            </a:r>
            <a:br>
              <a:rPr lang="en-BR" sz="2200" dirty="0"/>
            </a:br>
            <a:r>
              <a:rPr lang="en-US" sz="2200" dirty="0"/>
              <a:t>&lt;gustavobb1@insper.edu.br&gt;</a:t>
            </a:r>
            <a:endParaRPr sz="2200" dirty="0"/>
          </a:p>
          <a:p>
            <a:pPr marL="0" lvl="0" indent="0" algn="ctr" rtl="0">
              <a:spcBef>
                <a:spcPts val="0"/>
              </a:spcBef>
              <a:spcAft>
                <a:spcPts val="3000"/>
              </a:spcAft>
              <a:buClr>
                <a:schemeClr val="lt1"/>
              </a:buClr>
              <a:buSzPts val="2333"/>
              <a:buFont typeface="Verdana"/>
              <a:buNone/>
            </a:pPr>
            <a:endParaRPr sz="2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35FD-399F-15DA-6417-AC07CF2A4346}"/>
              </a:ext>
            </a:extLst>
          </p:cNvPr>
          <p:cNvSpPr>
            <a:spLocks noGrp="1"/>
          </p:cNvSpPr>
          <p:nvPr>
            <p:ph type="title"/>
          </p:nvPr>
        </p:nvSpPr>
        <p:spPr/>
        <p:txBody>
          <a:bodyPr/>
          <a:lstStyle/>
          <a:p>
            <a:r>
              <a:rPr lang="pt-BR" dirty="0"/>
              <a:t>Operações de União, Intersecção e Diferença</a:t>
            </a:r>
          </a:p>
        </p:txBody>
      </p:sp>
      <p:sp>
        <p:nvSpPr>
          <p:cNvPr id="3" name="Text Placeholder 2">
            <a:extLst>
              <a:ext uri="{FF2B5EF4-FFF2-40B4-BE49-F238E27FC236}">
                <a16:creationId xmlns:a16="http://schemas.microsoft.com/office/drawing/2014/main" id="{672D1936-6D65-C425-C2C2-6B3CB9ABCB0B}"/>
              </a:ext>
            </a:extLst>
          </p:cNvPr>
          <p:cNvSpPr>
            <a:spLocks noGrp="1"/>
          </p:cNvSpPr>
          <p:nvPr>
            <p:ph type="body" idx="1"/>
          </p:nvPr>
        </p:nvSpPr>
        <p:spPr>
          <a:xfrm>
            <a:off x="84171" y="838985"/>
            <a:ext cx="8821703" cy="4496159"/>
          </a:xfrm>
        </p:spPr>
        <p:txBody>
          <a:bodyPr/>
          <a:lstStyle/>
          <a:p>
            <a:pPr marL="227013" indent="0"/>
            <a:r>
              <a:rPr lang="pt-BR" dirty="0"/>
              <a:t>Para a operação de intersecção, imagine que estamos invertendo uma geometria (o que está dentro fica fora e vice versa) e depois fazemos a intersecção. Para isso negamos o resultado de uma função de depois fazemos a interseção com o </a:t>
            </a:r>
            <a:r>
              <a:rPr lang="pt-BR" b="1" dirty="0" err="1"/>
              <a:t>max</a:t>
            </a:r>
            <a:r>
              <a:rPr lang="pt-BR" b="1" dirty="0"/>
              <a:t>().</a:t>
            </a:r>
          </a:p>
        </p:txBody>
      </p:sp>
      <p:sp>
        <p:nvSpPr>
          <p:cNvPr id="4" name="Slide Number Placeholder 3">
            <a:extLst>
              <a:ext uri="{FF2B5EF4-FFF2-40B4-BE49-F238E27FC236}">
                <a16:creationId xmlns:a16="http://schemas.microsoft.com/office/drawing/2014/main" id="{F7CBD626-93F0-8049-493D-D17CE2E79F3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5</a:t>
            </a:fld>
            <a:endParaRPr lang="pt-BR"/>
          </a:p>
        </p:txBody>
      </p:sp>
      <p:grpSp>
        <p:nvGrpSpPr>
          <p:cNvPr id="40" name="Group 39">
            <a:extLst>
              <a:ext uri="{FF2B5EF4-FFF2-40B4-BE49-F238E27FC236}">
                <a16:creationId xmlns:a16="http://schemas.microsoft.com/office/drawing/2014/main" id="{289446DE-0033-2540-3DA5-454A91F2E345}"/>
              </a:ext>
            </a:extLst>
          </p:cNvPr>
          <p:cNvGrpSpPr/>
          <p:nvPr/>
        </p:nvGrpSpPr>
        <p:grpSpPr>
          <a:xfrm>
            <a:off x="1577967" y="2511714"/>
            <a:ext cx="2667234" cy="2823430"/>
            <a:chOff x="2745974" y="2561870"/>
            <a:chExt cx="2667234" cy="2823430"/>
          </a:xfrm>
        </p:grpSpPr>
        <p:sp>
          <p:nvSpPr>
            <p:cNvPr id="7" name="Rectangle 6">
              <a:extLst>
                <a:ext uri="{FF2B5EF4-FFF2-40B4-BE49-F238E27FC236}">
                  <a16:creationId xmlns:a16="http://schemas.microsoft.com/office/drawing/2014/main" id="{D702E794-EF65-B38A-1832-C7DCC9520193}"/>
                </a:ext>
              </a:extLst>
            </p:cNvPr>
            <p:cNvSpPr/>
            <p:nvPr/>
          </p:nvSpPr>
          <p:spPr>
            <a:xfrm>
              <a:off x="3082188" y="2857500"/>
              <a:ext cx="1988166" cy="2228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ross 4">
              <a:extLst>
                <a:ext uri="{FF2B5EF4-FFF2-40B4-BE49-F238E27FC236}">
                  <a16:creationId xmlns:a16="http://schemas.microsoft.com/office/drawing/2014/main" id="{3C7B2AF0-AD60-466E-1D77-C4AB7147BC51}"/>
                </a:ext>
              </a:extLst>
            </p:cNvPr>
            <p:cNvSpPr/>
            <p:nvPr/>
          </p:nvSpPr>
          <p:spPr>
            <a:xfrm>
              <a:off x="3099199"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ross 5">
              <a:extLst>
                <a:ext uri="{FF2B5EF4-FFF2-40B4-BE49-F238E27FC236}">
                  <a16:creationId xmlns:a16="http://schemas.microsoft.com/office/drawing/2014/main" id="{216BB6BD-01E5-8030-7D14-1B743EC783E1}"/>
                </a:ext>
              </a:extLst>
            </p:cNvPr>
            <p:cNvSpPr/>
            <p:nvPr/>
          </p:nvSpPr>
          <p:spPr>
            <a:xfrm>
              <a:off x="3652754"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ross 9">
              <a:extLst>
                <a:ext uri="{FF2B5EF4-FFF2-40B4-BE49-F238E27FC236}">
                  <a16:creationId xmlns:a16="http://schemas.microsoft.com/office/drawing/2014/main" id="{6D37814F-61ED-1F8A-F120-16AC0F6C5C02}"/>
                </a:ext>
              </a:extLst>
            </p:cNvPr>
            <p:cNvSpPr/>
            <p:nvPr/>
          </p:nvSpPr>
          <p:spPr>
            <a:xfrm>
              <a:off x="4206309"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ross 10">
              <a:extLst>
                <a:ext uri="{FF2B5EF4-FFF2-40B4-BE49-F238E27FC236}">
                  <a16:creationId xmlns:a16="http://schemas.microsoft.com/office/drawing/2014/main" id="{EFBEBD8C-A8CB-F3EF-3721-633D4DA9E857}"/>
                </a:ext>
              </a:extLst>
            </p:cNvPr>
            <p:cNvSpPr/>
            <p:nvPr/>
          </p:nvSpPr>
          <p:spPr>
            <a:xfrm>
              <a:off x="4759864" y="256187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ross 11">
              <a:extLst>
                <a:ext uri="{FF2B5EF4-FFF2-40B4-BE49-F238E27FC236}">
                  <a16:creationId xmlns:a16="http://schemas.microsoft.com/office/drawing/2014/main" id="{5BAA9280-7A52-3E38-6A33-C3CB238DEBB3}"/>
                </a:ext>
              </a:extLst>
            </p:cNvPr>
            <p:cNvSpPr/>
            <p:nvPr/>
          </p:nvSpPr>
          <p:spPr>
            <a:xfrm>
              <a:off x="3099199"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ross 12">
              <a:extLst>
                <a:ext uri="{FF2B5EF4-FFF2-40B4-BE49-F238E27FC236}">
                  <a16:creationId xmlns:a16="http://schemas.microsoft.com/office/drawing/2014/main" id="{CC0E5540-2297-F4E2-BB3A-137C757C8358}"/>
                </a:ext>
              </a:extLst>
            </p:cNvPr>
            <p:cNvSpPr/>
            <p:nvPr/>
          </p:nvSpPr>
          <p:spPr>
            <a:xfrm>
              <a:off x="3652754"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ross 13">
              <a:extLst>
                <a:ext uri="{FF2B5EF4-FFF2-40B4-BE49-F238E27FC236}">
                  <a16:creationId xmlns:a16="http://schemas.microsoft.com/office/drawing/2014/main" id="{140A59E1-A535-CE68-B9A2-BDB3752AB337}"/>
                </a:ext>
              </a:extLst>
            </p:cNvPr>
            <p:cNvSpPr/>
            <p:nvPr/>
          </p:nvSpPr>
          <p:spPr>
            <a:xfrm>
              <a:off x="4206309"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Cross 14">
              <a:extLst>
                <a:ext uri="{FF2B5EF4-FFF2-40B4-BE49-F238E27FC236}">
                  <a16:creationId xmlns:a16="http://schemas.microsoft.com/office/drawing/2014/main" id="{D4889604-3713-9455-CA07-AA96CEBBE663}"/>
                </a:ext>
              </a:extLst>
            </p:cNvPr>
            <p:cNvSpPr/>
            <p:nvPr/>
          </p:nvSpPr>
          <p:spPr>
            <a:xfrm>
              <a:off x="4759864" y="513982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ross 15">
              <a:extLst>
                <a:ext uri="{FF2B5EF4-FFF2-40B4-BE49-F238E27FC236}">
                  <a16:creationId xmlns:a16="http://schemas.microsoft.com/office/drawing/2014/main" id="{CA7EEC99-005F-3941-88E3-FCB5B6B3A1D9}"/>
                </a:ext>
              </a:extLst>
            </p:cNvPr>
            <p:cNvSpPr/>
            <p:nvPr/>
          </p:nvSpPr>
          <p:spPr>
            <a:xfrm>
              <a:off x="2754541" y="2967578"/>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Cross 16">
              <a:extLst>
                <a:ext uri="{FF2B5EF4-FFF2-40B4-BE49-F238E27FC236}">
                  <a16:creationId xmlns:a16="http://schemas.microsoft.com/office/drawing/2014/main" id="{AD9E889E-A488-7F7B-B8F3-9FF423B88921}"/>
                </a:ext>
              </a:extLst>
            </p:cNvPr>
            <p:cNvSpPr/>
            <p:nvPr/>
          </p:nvSpPr>
          <p:spPr>
            <a:xfrm>
              <a:off x="2745974" y="342238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ross 17">
              <a:extLst>
                <a:ext uri="{FF2B5EF4-FFF2-40B4-BE49-F238E27FC236}">
                  <a16:creationId xmlns:a16="http://schemas.microsoft.com/office/drawing/2014/main" id="{B7BD34B7-C3F1-481B-076A-06210BC2DADE}"/>
                </a:ext>
              </a:extLst>
            </p:cNvPr>
            <p:cNvSpPr/>
            <p:nvPr/>
          </p:nvSpPr>
          <p:spPr>
            <a:xfrm>
              <a:off x="2754541" y="387718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9" name="Cross 18">
              <a:extLst>
                <a:ext uri="{FF2B5EF4-FFF2-40B4-BE49-F238E27FC236}">
                  <a16:creationId xmlns:a16="http://schemas.microsoft.com/office/drawing/2014/main" id="{EB980E38-95DD-1031-3438-3AC1CB6B0B18}"/>
                </a:ext>
              </a:extLst>
            </p:cNvPr>
            <p:cNvSpPr/>
            <p:nvPr/>
          </p:nvSpPr>
          <p:spPr>
            <a:xfrm>
              <a:off x="2745974" y="433199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Cross 19">
              <a:extLst>
                <a:ext uri="{FF2B5EF4-FFF2-40B4-BE49-F238E27FC236}">
                  <a16:creationId xmlns:a16="http://schemas.microsoft.com/office/drawing/2014/main" id="{4FACE576-5125-7C13-1AD2-1A50904D0A99}"/>
                </a:ext>
              </a:extLst>
            </p:cNvPr>
            <p:cNvSpPr/>
            <p:nvPr/>
          </p:nvSpPr>
          <p:spPr>
            <a:xfrm>
              <a:off x="2754541" y="478679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Cross 20">
              <a:extLst>
                <a:ext uri="{FF2B5EF4-FFF2-40B4-BE49-F238E27FC236}">
                  <a16:creationId xmlns:a16="http://schemas.microsoft.com/office/drawing/2014/main" id="{D78FABC7-8A11-C233-8595-F75A72EE3370}"/>
                </a:ext>
              </a:extLst>
            </p:cNvPr>
            <p:cNvSpPr/>
            <p:nvPr/>
          </p:nvSpPr>
          <p:spPr>
            <a:xfrm>
              <a:off x="5167734" y="289905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Cross 21">
              <a:extLst>
                <a:ext uri="{FF2B5EF4-FFF2-40B4-BE49-F238E27FC236}">
                  <a16:creationId xmlns:a16="http://schemas.microsoft.com/office/drawing/2014/main" id="{76DF845F-593B-3679-B04E-9D026992B9CA}"/>
                </a:ext>
              </a:extLst>
            </p:cNvPr>
            <p:cNvSpPr/>
            <p:nvPr/>
          </p:nvSpPr>
          <p:spPr>
            <a:xfrm>
              <a:off x="5159167" y="335385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Cross 22">
              <a:extLst>
                <a:ext uri="{FF2B5EF4-FFF2-40B4-BE49-F238E27FC236}">
                  <a16:creationId xmlns:a16="http://schemas.microsoft.com/office/drawing/2014/main" id="{46AD633E-1778-6B01-A982-FDD12D89E117}"/>
                </a:ext>
              </a:extLst>
            </p:cNvPr>
            <p:cNvSpPr/>
            <p:nvPr/>
          </p:nvSpPr>
          <p:spPr>
            <a:xfrm>
              <a:off x="5167734" y="3808658"/>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Cross 23">
              <a:extLst>
                <a:ext uri="{FF2B5EF4-FFF2-40B4-BE49-F238E27FC236}">
                  <a16:creationId xmlns:a16="http://schemas.microsoft.com/office/drawing/2014/main" id="{DBA819DA-E5E9-731E-6D3F-08AB04992F2C}"/>
                </a:ext>
              </a:extLst>
            </p:cNvPr>
            <p:cNvSpPr/>
            <p:nvPr/>
          </p:nvSpPr>
          <p:spPr>
            <a:xfrm>
              <a:off x="5159167" y="426346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Cross 24">
              <a:extLst>
                <a:ext uri="{FF2B5EF4-FFF2-40B4-BE49-F238E27FC236}">
                  <a16:creationId xmlns:a16="http://schemas.microsoft.com/office/drawing/2014/main" id="{9390F158-C656-246B-099C-EEABCAE2A32D}"/>
                </a:ext>
              </a:extLst>
            </p:cNvPr>
            <p:cNvSpPr/>
            <p:nvPr/>
          </p:nvSpPr>
          <p:spPr>
            <a:xfrm>
              <a:off x="5167734" y="471826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ctangle 25">
              <a:extLst>
                <a:ext uri="{FF2B5EF4-FFF2-40B4-BE49-F238E27FC236}">
                  <a16:creationId xmlns:a16="http://schemas.microsoft.com/office/drawing/2014/main" id="{70444046-9776-5C99-77BD-9E58BBB7C81A}"/>
                </a:ext>
              </a:extLst>
            </p:cNvPr>
            <p:cNvSpPr/>
            <p:nvPr/>
          </p:nvSpPr>
          <p:spPr>
            <a:xfrm>
              <a:off x="3220562" y="306796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ctangle 26">
              <a:extLst>
                <a:ext uri="{FF2B5EF4-FFF2-40B4-BE49-F238E27FC236}">
                  <a16:creationId xmlns:a16="http://schemas.microsoft.com/office/drawing/2014/main" id="{38A70B17-55C6-DD55-6FF5-02B8DAFC1606}"/>
                </a:ext>
              </a:extLst>
            </p:cNvPr>
            <p:cNvSpPr/>
            <p:nvPr/>
          </p:nvSpPr>
          <p:spPr>
            <a:xfrm>
              <a:off x="3217814" y="351151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ctangle 27">
              <a:extLst>
                <a:ext uri="{FF2B5EF4-FFF2-40B4-BE49-F238E27FC236}">
                  <a16:creationId xmlns:a16="http://schemas.microsoft.com/office/drawing/2014/main" id="{59C19D5F-CF36-8567-3E3F-ADFA95BFE4BF}"/>
                </a:ext>
              </a:extLst>
            </p:cNvPr>
            <p:cNvSpPr/>
            <p:nvPr/>
          </p:nvSpPr>
          <p:spPr>
            <a:xfrm>
              <a:off x="3217814" y="3952457"/>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ctangle 28">
              <a:extLst>
                <a:ext uri="{FF2B5EF4-FFF2-40B4-BE49-F238E27FC236}">
                  <a16:creationId xmlns:a16="http://schemas.microsoft.com/office/drawing/2014/main" id="{38084D94-078D-C416-90EA-5A7EE05FCEDF}"/>
                </a:ext>
              </a:extLst>
            </p:cNvPr>
            <p:cNvSpPr/>
            <p:nvPr/>
          </p:nvSpPr>
          <p:spPr>
            <a:xfrm>
              <a:off x="3217814" y="439340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ctangle 29">
              <a:extLst>
                <a:ext uri="{FF2B5EF4-FFF2-40B4-BE49-F238E27FC236}">
                  <a16:creationId xmlns:a16="http://schemas.microsoft.com/office/drawing/2014/main" id="{12E256FD-5C23-1152-2DCE-7612736C059A}"/>
                </a:ext>
              </a:extLst>
            </p:cNvPr>
            <p:cNvSpPr/>
            <p:nvPr/>
          </p:nvSpPr>
          <p:spPr>
            <a:xfrm>
              <a:off x="3217814" y="483685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ctangle 30">
              <a:extLst>
                <a:ext uri="{FF2B5EF4-FFF2-40B4-BE49-F238E27FC236}">
                  <a16:creationId xmlns:a16="http://schemas.microsoft.com/office/drawing/2014/main" id="{823E16D9-6FFD-12E4-4C10-BB2BE53A09AB}"/>
                </a:ext>
              </a:extLst>
            </p:cNvPr>
            <p:cNvSpPr/>
            <p:nvPr/>
          </p:nvSpPr>
          <p:spPr>
            <a:xfrm>
              <a:off x="3677373" y="490300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ctangle 31">
              <a:extLst>
                <a:ext uri="{FF2B5EF4-FFF2-40B4-BE49-F238E27FC236}">
                  <a16:creationId xmlns:a16="http://schemas.microsoft.com/office/drawing/2014/main" id="{3642B50F-AE51-4BAA-8881-88433C21F907}"/>
                </a:ext>
              </a:extLst>
            </p:cNvPr>
            <p:cNvSpPr/>
            <p:nvPr/>
          </p:nvSpPr>
          <p:spPr>
            <a:xfrm>
              <a:off x="4275745" y="4893309"/>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ctangle 32">
              <a:extLst>
                <a:ext uri="{FF2B5EF4-FFF2-40B4-BE49-F238E27FC236}">
                  <a16:creationId xmlns:a16="http://schemas.microsoft.com/office/drawing/2014/main" id="{B3106EB0-A413-E81E-9477-510EA6350952}"/>
                </a:ext>
              </a:extLst>
            </p:cNvPr>
            <p:cNvSpPr/>
            <p:nvPr/>
          </p:nvSpPr>
          <p:spPr>
            <a:xfrm>
              <a:off x="3677373" y="2989216"/>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ctangle 33">
              <a:extLst>
                <a:ext uri="{FF2B5EF4-FFF2-40B4-BE49-F238E27FC236}">
                  <a16:creationId xmlns:a16="http://schemas.microsoft.com/office/drawing/2014/main" id="{A5F7D77F-ADE2-ACBF-1264-D7C4A68B2173}"/>
                </a:ext>
              </a:extLst>
            </p:cNvPr>
            <p:cNvSpPr/>
            <p:nvPr/>
          </p:nvSpPr>
          <p:spPr>
            <a:xfrm>
              <a:off x="4275745" y="2979520"/>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ctangle 34">
              <a:extLst>
                <a:ext uri="{FF2B5EF4-FFF2-40B4-BE49-F238E27FC236}">
                  <a16:creationId xmlns:a16="http://schemas.microsoft.com/office/drawing/2014/main" id="{A499A790-9663-AD1B-4175-3EB94B59088C}"/>
                </a:ext>
              </a:extLst>
            </p:cNvPr>
            <p:cNvSpPr/>
            <p:nvPr/>
          </p:nvSpPr>
          <p:spPr>
            <a:xfrm>
              <a:off x="4756917" y="309542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ctangle 35">
              <a:extLst>
                <a:ext uri="{FF2B5EF4-FFF2-40B4-BE49-F238E27FC236}">
                  <a16:creationId xmlns:a16="http://schemas.microsoft.com/office/drawing/2014/main" id="{1D9CA60E-57FE-BC50-0F27-FF8E0BEF46B9}"/>
                </a:ext>
              </a:extLst>
            </p:cNvPr>
            <p:cNvSpPr/>
            <p:nvPr/>
          </p:nvSpPr>
          <p:spPr>
            <a:xfrm>
              <a:off x="4754169" y="3538969"/>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Rectangle 36">
              <a:extLst>
                <a:ext uri="{FF2B5EF4-FFF2-40B4-BE49-F238E27FC236}">
                  <a16:creationId xmlns:a16="http://schemas.microsoft.com/office/drawing/2014/main" id="{3D0AD1BA-09FE-E681-666F-DC8228878645}"/>
                </a:ext>
              </a:extLst>
            </p:cNvPr>
            <p:cNvSpPr/>
            <p:nvPr/>
          </p:nvSpPr>
          <p:spPr>
            <a:xfrm>
              <a:off x="4754169" y="397991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Rectangle 37">
              <a:extLst>
                <a:ext uri="{FF2B5EF4-FFF2-40B4-BE49-F238E27FC236}">
                  <a16:creationId xmlns:a16="http://schemas.microsoft.com/office/drawing/2014/main" id="{6EF83759-0AD7-A3BA-D73B-9032D4628EB4}"/>
                </a:ext>
              </a:extLst>
            </p:cNvPr>
            <p:cNvSpPr/>
            <p:nvPr/>
          </p:nvSpPr>
          <p:spPr>
            <a:xfrm>
              <a:off x="4754169" y="442086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ctangle 38">
              <a:extLst>
                <a:ext uri="{FF2B5EF4-FFF2-40B4-BE49-F238E27FC236}">
                  <a16:creationId xmlns:a16="http://schemas.microsoft.com/office/drawing/2014/main" id="{217E28AA-A67B-CF7B-B8C9-43FC314EA5EE}"/>
                </a:ext>
              </a:extLst>
            </p:cNvPr>
            <p:cNvSpPr/>
            <p:nvPr/>
          </p:nvSpPr>
          <p:spPr>
            <a:xfrm>
              <a:off x="4754169" y="486431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96" name="Group 95">
            <a:extLst>
              <a:ext uri="{FF2B5EF4-FFF2-40B4-BE49-F238E27FC236}">
                <a16:creationId xmlns:a16="http://schemas.microsoft.com/office/drawing/2014/main" id="{68C5A6CC-BBD5-13BC-A587-86105239AA75}"/>
              </a:ext>
            </a:extLst>
          </p:cNvPr>
          <p:cNvGrpSpPr/>
          <p:nvPr/>
        </p:nvGrpSpPr>
        <p:grpSpPr>
          <a:xfrm rot="10800000">
            <a:off x="4256516" y="2984937"/>
            <a:ext cx="2012653" cy="2006160"/>
            <a:chOff x="3948698" y="2855853"/>
            <a:chExt cx="2012653" cy="2006160"/>
          </a:xfrm>
        </p:grpSpPr>
        <p:grpSp>
          <p:nvGrpSpPr>
            <p:cNvPr id="86" name="Group 85">
              <a:extLst>
                <a:ext uri="{FF2B5EF4-FFF2-40B4-BE49-F238E27FC236}">
                  <a16:creationId xmlns:a16="http://schemas.microsoft.com/office/drawing/2014/main" id="{9A7CFD01-71CE-DA4D-29F9-C4BBCFE6B8D1}"/>
                </a:ext>
              </a:extLst>
            </p:cNvPr>
            <p:cNvGrpSpPr/>
            <p:nvPr/>
          </p:nvGrpSpPr>
          <p:grpSpPr>
            <a:xfrm>
              <a:off x="4282413" y="3080814"/>
              <a:ext cx="1678938" cy="1678938"/>
              <a:chOff x="4282413" y="3080814"/>
              <a:chExt cx="1678938" cy="1678938"/>
            </a:xfrm>
          </p:grpSpPr>
          <p:sp>
            <p:nvSpPr>
              <p:cNvPr id="9" name="Chord 8">
                <a:extLst>
                  <a:ext uri="{FF2B5EF4-FFF2-40B4-BE49-F238E27FC236}">
                    <a16:creationId xmlns:a16="http://schemas.microsoft.com/office/drawing/2014/main" id="{15FB85EA-1501-BDA1-927B-4267EBB11553}"/>
                  </a:ext>
                </a:extLst>
              </p:cNvPr>
              <p:cNvSpPr/>
              <p:nvPr/>
            </p:nvSpPr>
            <p:spPr>
              <a:xfrm>
                <a:off x="4282413" y="3080814"/>
                <a:ext cx="1678938" cy="1678938"/>
              </a:xfrm>
              <a:prstGeom prst="chord">
                <a:avLst>
                  <a:gd name="adj1" fmla="val 7271184"/>
                  <a:gd name="adj2" fmla="val 143642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9" name="Rectangle 58">
                <a:extLst>
                  <a:ext uri="{FF2B5EF4-FFF2-40B4-BE49-F238E27FC236}">
                    <a16:creationId xmlns:a16="http://schemas.microsoft.com/office/drawing/2014/main" id="{C6EC622D-DF18-A9D7-8505-7AA260995F99}"/>
                  </a:ext>
                </a:extLst>
              </p:cNvPr>
              <p:cNvSpPr/>
              <p:nvPr/>
            </p:nvSpPr>
            <p:spPr>
              <a:xfrm>
                <a:off x="4455141" y="3570350"/>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4" name="Rectangle 63">
                <a:extLst>
                  <a:ext uri="{FF2B5EF4-FFF2-40B4-BE49-F238E27FC236}">
                    <a16:creationId xmlns:a16="http://schemas.microsoft.com/office/drawing/2014/main" id="{C11119CE-9928-2634-721D-99FE1F679E43}"/>
                  </a:ext>
                </a:extLst>
              </p:cNvPr>
              <p:cNvSpPr/>
              <p:nvPr/>
            </p:nvSpPr>
            <p:spPr>
              <a:xfrm>
                <a:off x="4394292" y="389652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0" name="Rectangle 79">
                <a:extLst>
                  <a:ext uri="{FF2B5EF4-FFF2-40B4-BE49-F238E27FC236}">
                    <a16:creationId xmlns:a16="http://schemas.microsoft.com/office/drawing/2014/main" id="{DD696B77-C871-CF93-6B35-F7778B39464F}"/>
                  </a:ext>
                </a:extLst>
              </p:cNvPr>
              <p:cNvSpPr/>
              <p:nvPr/>
            </p:nvSpPr>
            <p:spPr>
              <a:xfrm>
                <a:off x="4440819" y="425641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87" name="Cross 86">
              <a:extLst>
                <a:ext uri="{FF2B5EF4-FFF2-40B4-BE49-F238E27FC236}">
                  <a16:creationId xmlns:a16="http://schemas.microsoft.com/office/drawing/2014/main" id="{0C66730A-B17D-CC9E-8F6D-955871584684}"/>
                </a:ext>
              </a:extLst>
            </p:cNvPr>
            <p:cNvSpPr/>
            <p:nvPr/>
          </p:nvSpPr>
          <p:spPr>
            <a:xfrm>
              <a:off x="4627072" y="2855853"/>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8" name="Cross 87">
              <a:extLst>
                <a:ext uri="{FF2B5EF4-FFF2-40B4-BE49-F238E27FC236}">
                  <a16:creationId xmlns:a16="http://schemas.microsoft.com/office/drawing/2014/main" id="{AB0BE808-0CB5-556A-FBAF-9C2F773DF9AE}"/>
                </a:ext>
              </a:extLst>
            </p:cNvPr>
            <p:cNvSpPr/>
            <p:nvPr/>
          </p:nvSpPr>
          <p:spPr>
            <a:xfrm>
              <a:off x="4039207" y="317175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9" name="Cross 88">
              <a:extLst>
                <a:ext uri="{FF2B5EF4-FFF2-40B4-BE49-F238E27FC236}">
                  <a16:creationId xmlns:a16="http://schemas.microsoft.com/office/drawing/2014/main" id="{AB4A5015-0879-514A-D71B-42305F789302}"/>
                </a:ext>
              </a:extLst>
            </p:cNvPr>
            <p:cNvSpPr/>
            <p:nvPr/>
          </p:nvSpPr>
          <p:spPr>
            <a:xfrm>
              <a:off x="3948698" y="3881575"/>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0" name="Cross 89">
              <a:extLst>
                <a:ext uri="{FF2B5EF4-FFF2-40B4-BE49-F238E27FC236}">
                  <a16:creationId xmlns:a16="http://schemas.microsoft.com/office/drawing/2014/main" id="{22FC939F-96AB-7D7D-A4BC-E727F5FA3343}"/>
                </a:ext>
              </a:extLst>
            </p:cNvPr>
            <p:cNvSpPr/>
            <p:nvPr/>
          </p:nvSpPr>
          <p:spPr>
            <a:xfrm>
              <a:off x="4199583" y="4460043"/>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1" name="Cross 90">
              <a:extLst>
                <a:ext uri="{FF2B5EF4-FFF2-40B4-BE49-F238E27FC236}">
                  <a16:creationId xmlns:a16="http://schemas.microsoft.com/office/drawing/2014/main" id="{9376D112-5C2B-7C18-BD35-4386F17A3881}"/>
                </a:ext>
              </a:extLst>
            </p:cNvPr>
            <p:cNvSpPr/>
            <p:nvPr/>
          </p:nvSpPr>
          <p:spPr>
            <a:xfrm>
              <a:off x="4732415" y="4616539"/>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2" name="Cross 91">
              <a:extLst>
                <a:ext uri="{FF2B5EF4-FFF2-40B4-BE49-F238E27FC236}">
                  <a16:creationId xmlns:a16="http://schemas.microsoft.com/office/drawing/2014/main" id="{09761E44-039D-5F3C-D883-C19F3F75BE80}"/>
                </a:ext>
              </a:extLst>
            </p:cNvPr>
            <p:cNvSpPr/>
            <p:nvPr/>
          </p:nvSpPr>
          <p:spPr>
            <a:xfrm>
              <a:off x="4878366" y="3258229"/>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4" name="Cross 93">
              <a:extLst>
                <a:ext uri="{FF2B5EF4-FFF2-40B4-BE49-F238E27FC236}">
                  <a16:creationId xmlns:a16="http://schemas.microsoft.com/office/drawing/2014/main" id="{FC010447-BA46-9237-3583-B36AED08EDD7}"/>
                </a:ext>
              </a:extLst>
            </p:cNvPr>
            <p:cNvSpPr/>
            <p:nvPr/>
          </p:nvSpPr>
          <p:spPr>
            <a:xfrm>
              <a:off x="4905783" y="4057747"/>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60" name="Group 59">
            <a:extLst>
              <a:ext uri="{FF2B5EF4-FFF2-40B4-BE49-F238E27FC236}">
                <a16:creationId xmlns:a16="http://schemas.microsoft.com/office/drawing/2014/main" id="{35D2D7CB-8879-1482-9EE4-AADB823AE271}"/>
              </a:ext>
            </a:extLst>
          </p:cNvPr>
          <p:cNvGrpSpPr/>
          <p:nvPr/>
        </p:nvGrpSpPr>
        <p:grpSpPr>
          <a:xfrm>
            <a:off x="3172886" y="2582383"/>
            <a:ext cx="2656267" cy="2689244"/>
            <a:chOff x="2707703" y="2632539"/>
            <a:chExt cx="2656267" cy="2689244"/>
          </a:xfrm>
        </p:grpSpPr>
        <p:sp>
          <p:nvSpPr>
            <p:cNvPr id="61" name="Rectangle 60">
              <a:extLst>
                <a:ext uri="{FF2B5EF4-FFF2-40B4-BE49-F238E27FC236}">
                  <a16:creationId xmlns:a16="http://schemas.microsoft.com/office/drawing/2014/main" id="{A326EF3A-1D2A-15CA-8517-4FF213C9A7EB}"/>
                </a:ext>
              </a:extLst>
            </p:cNvPr>
            <p:cNvSpPr/>
            <p:nvPr/>
          </p:nvSpPr>
          <p:spPr>
            <a:xfrm>
              <a:off x="3082188" y="2857500"/>
              <a:ext cx="1988166" cy="2228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2" name="Cross 61">
              <a:extLst>
                <a:ext uri="{FF2B5EF4-FFF2-40B4-BE49-F238E27FC236}">
                  <a16:creationId xmlns:a16="http://schemas.microsoft.com/office/drawing/2014/main" id="{F1C96516-2CF6-4D39-006E-29EA2EA86E01}"/>
                </a:ext>
              </a:extLst>
            </p:cNvPr>
            <p:cNvSpPr/>
            <p:nvPr/>
          </p:nvSpPr>
          <p:spPr>
            <a:xfrm>
              <a:off x="3347644" y="297952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3" name="Cross 62">
              <a:extLst>
                <a:ext uri="{FF2B5EF4-FFF2-40B4-BE49-F238E27FC236}">
                  <a16:creationId xmlns:a16="http://schemas.microsoft.com/office/drawing/2014/main" id="{D8A8544D-D285-BEF8-C156-FCE1597F4DAF}"/>
                </a:ext>
              </a:extLst>
            </p:cNvPr>
            <p:cNvSpPr/>
            <p:nvPr/>
          </p:nvSpPr>
          <p:spPr>
            <a:xfrm>
              <a:off x="3903263" y="295664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5" name="Cross 64">
              <a:extLst>
                <a:ext uri="{FF2B5EF4-FFF2-40B4-BE49-F238E27FC236}">
                  <a16:creationId xmlns:a16="http://schemas.microsoft.com/office/drawing/2014/main" id="{F7BE4685-EE73-FC73-85D1-8644D44E3815}"/>
                </a:ext>
              </a:extLst>
            </p:cNvPr>
            <p:cNvSpPr/>
            <p:nvPr/>
          </p:nvSpPr>
          <p:spPr>
            <a:xfrm>
              <a:off x="4443132" y="2973991"/>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6" name="Cross 65">
              <a:extLst>
                <a:ext uri="{FF2B5EF4-FFF2-40B4-BE49-F238E27FC236}">
                  <a16:creationId xmlns:a16="http://schemas.microsoft.com/office/drawing/2014/main" id="{B5C2680C-0128-B11C-8761-AF321BF6C7CB}"/>
                </a:ext>
              </a:extLst>
            </p:cNvPr>
            <p:cNvSpPr/>
            <p:nvPr/>
          </p:nvSpPr>
          <p:spPr>
            <a:xfrm>
              <a:off x="4754633" y="326790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7" name="Cross 66">
              <a:extLst>
                <a:ext uri="{FF2B5EF4-FFF2-40B4-BE49-F238E27FC236}">
                  <a16:creationId xmlns:a16="http://schemas.microsoft.com/office/drawing/2014/main" id="{FAF14390-B897-0ADD-BB9B-723A3CD46412}"/>
                </a:ext>
              </a:extLst>
            </p:cNvPr>
            <p:cNvSpPr/>
            <p:nvPr/>
          </p:nvSpPr>
          <p:spPr>
            <a:xfrm>
              <a:off x="3318154" y="4578448"/>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8" name="Cross 67">
              <a:extLst>
                <a:ext uri="{FF2B5EF4-FFF2-40B4-BE49-F238E27FC236}">
                  <a16:creationId xmlns:a16="http://schemas.microsoft.com/office/drawing/2014/main" id="{41B91508-F405-8A63-A2D5-D4F43DB6598A}"/>
                </a:ext>
              </a:extLst>
            </p:cNvPr>
            <p:cNvSpPr/>
            <p:nvPr/>
          </p:nvSpPr>
          <p:spPr>
            <a:xfrm>
              <a:off x="4643548" y="467304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2" name="Cross 71">
              <a:extLst>
                <a:ext uri="{FF2B5EF4-FFF2-40B4-BE49-F238E27FC236}">
                  <a16:creationId xmlns:a16="http://schemas.microsoft.com/office/drawing/2014/main" id="{1432C38A-E55D-79CC-9413-672C2BC6A005}"/>
                </a:ext>
              </a:extLst>
            </p:cNvPr>
            <p:cNvSpPr/>
            <p:nvPr/>
          </p:nvSpPr>
          <p:spPr>
            <a:xfrm>
              <a:off x="3254893" y="394231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3" name="Cross 72">
              <a:extLst>
                <a:ext uri="{FF2B5EF4-FFF2-40B4-BE49-F238E27FC236}">
                  <a16:creationId xmlns:a16="http://schemas.microsoft.com/office/drawing/2014/main" id="{39FB76F5-E69C-E55E-0B96-F1221391B99D}"/>
                </a:ext>
              </a:extLst>
            </p:cNvPr>
            <p:cNvSpPr/>
            <p:nvPr/>
          </p:nvSpPr>
          <p:spPr>
            <a:xfrm>
              <a:off x="4722040" y="423426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5" name="Cross 74">
              <a:extLst>
                <a:ext uri="{FF2B5EF4-FFF2-40B4-BE49-F238E27FC236}">
                  <a16:creationId xmlns:a16="http://schemas.microsoft.com/office/drawing/2014/main" id="{704A80E1-5D84-4777-92B8-6CBE9DB0FF04}"/>
                </a:ext>
              </a:extLst>
            </p:cNvPr>
            <p:cNvSpPr/>
            <p:nvPr/>
          </p:nvSpPr>
          <p:spPr>
            <a:xfrm>
              <a:off x="3948246" y="467445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6" name="Cross 75">
              <a:extLst>
                <a:ext uri="{FF2B5EF4-FFF2-40B4-BE49-F238E27FC236}">
                  <a16:creationId xmlns:a16="http://schemas.microsoft.com/office/drawing/2014/main" id="{AA295B7D-81B6-9A4D-07CF-79D26DB00CE5}"/>
                </a:ext>
              </a:extLst>
            </p:cNvPr>
            <p:cNvSpPr/>
            <p:nvPr/>
          </p:nvSpPr>
          <p:spPr>
            <a:xfrm>
              <a:off x="4699072" y="378198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9" name="Cross 78">
              <a:extLst>
                <a:ext uri="{FF2B5EF4-FFF2-40B4-BE49-F238E27FC236}">
                  <a16:creationId xmlns:a16="http://schemas.microsoft.com/office/drawing/2014/main" id="{7269BD5A-5042-7F5F-D41C-7F5BC3C61ACD}"/>
                </a:ext>
              </a:extLst>
            </p:cNvPr>
            <p:cNvSpPr/>
            <p:nvPr/>
          </p:nvSpPr>
          <p:spPr>
            <a:xfrm>
              <a:off x="3316081" y="3429994"/>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8" name="Rectangle 97">
              <a:extLst>
                <a:ext uri="{FF2B5EF4-FFF2-40B4-BE49-F238E27FC236}">
                  <a16:creationId xmlns:a16="http://schemas.microsoft.com/office/drawing/2014/main" id="{E88EB880-B2B3-6778-0EED-139C70C17DC0}"/>
                </a:ext>
              </a:extLst>
            </p:cNvPr>
            <p:cNvSpPr/>
            <p:nvPr/>
          </p:nvSpPr>
          <p:spPr>
            <a:xfrm>
              <a:off x="3389690" y="2659997"/>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9" name="Rectangle 98">
              <a:extLst>
                <a:ext uri="{FF2B5EF4-FFF2-40B4-BE49-F238E27FC236}">
                  <a16:creationId xmlns:a16="http://schemas.microsoft.com/office/drawing/2014/main" id="{3E0785BA-155D-B968-7BCE-C06FA49504B6}"/>
                </a:ext>
              </a:extLst>
            </p:cNvPr>
            <p:cNvSpPr/>
            <p:nvPr/>
          </p:nvSpPr>
          <p:spPr>
            <a:xfrm>
              <a:off x="2707703" y="3387471"/>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0" name="Rectangle 99">
              <a:extLst>
                <a:ext uri="{FF2B5EF4-FFF2-40B4-BE49-F238E27FC236}">
                  <a16:creationId xmlns:a16="http://schemas.microsoft.com/office/drawing/2014/main" id="{471C0382-28B7-7741-C6BB-488A3FD1E8D9}"/>
                </a:ext>
              </a:extLst>
            </p:cNvPr>
            <p:cNvSpPr/>
            <p:nvPr/>
          </p:nvSpPr>
          <p:spPr>
            <a:xfrm>
              <a:off x="2739144" y="3945666"/>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1" name="Rectangle 100">
              <a:extLst>
                <a:ext uri="{FF2B5EF4-FFF2-40B4-BE49-F238E27FC236}">
                  <a16:creationId xmlns:a16="http://schemas.microsoft.com/office/drawing/2014/main" id="{36012032-5C61-17CA-AC07-15861E0CF265}"/>
                </a:ext>
              </a:extLst>
            </p:cNvPr>
            <p:cNvSpPr/>
            <p:nvPr/>
          </p:nvSpPr>
          <p:spPr>
            <a:xfrm>
              <a:off x="2765928" y="448868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2" name="Rectangle 101">
              <a:extLst>
                <a:ext uri="{FF2B5EF4-FFF2-40B4-BE49-F238E27FC236}">
                  <a16:creationId xmlns:a16="http://schemas.microsoft.com/office/drawing/2014/main" id="{ECE5A814-AD95-650D-48F7-FD468B50B618}"/>
                </a:ext>
              </a:extLst>
            </p:cNvPr>
            <p:cNvSpPr/>
            <p:nvPr/>
          </p:nvSpPr>
          <p:spPr>
            <a:xfrm>
              <a:off x="3417004" y="525566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3" name="Rectangle 102">
              <a:extLst>
                <a:ext uri="{FF2B5EF4-FFF2-40B4-BE49-F238E27FC236}">
                  <a16:creationId xmlns:a16="http://schemas.microsoft.com/office/drawing/2014/main" id="{D741EBF8-60BE-E943-506D-05ACB52D83F0}"/>
                </a:ext>
              </a:extLst>
            </p:cNvPr>
            <p:cNvSpPr/>
            <p:nvPr/>
          </p:nvSpPr>
          <p:spPr>
            <a:xfrm>
              <a:off x="4047198" y="5266867"/>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4" name="Rectangle 103">
              <a:extLst>
                <a:ext uri="{FF2B5EF4-FFF2-40B4-BE49-F238E27FC236}">
                  <a16:creationId xmlns:a16="http://schemas.microsoft.com/office/drawing/2014/main" id="{C85BF640-767A-31DE-CB63-D1BA069353A2}"/>
                </a:ext>
              </a:extLst>
            </p:cNvPr>
            <p:cNvSpPr/>
            <p:nvPr/>
          </p:nvSpPr>
          <p:spPr>
            <a:xfrm>
              <a:off x="4657644" y="5249346"/>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5" name="Rectangle 104">
              <a:extLst>
                <a:ext uri="{FF2B5EF4-FFF2-40B4-BE49-F238E27FC236}">
                  <a16:creationId xmlns:a16="http://schemas.microsoft.com/office/drawing/2014/main" id="{9D81FCB1-9B0F-37CF-8DA9-ECCDACD76A1A}"/>
                </a:ext>
              </a:extLst>
            </p:cNvPr>
            <p:cNvSpPr/>
            <p:nvPr/>
          </p:nvSpPr>
          <p:spPr>
            <a:xfrm>
              <a:off x="3943245" y="2632539"/>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6" name="Rectangle 105">
              <a:extLst>
                <a:ext uri="{FF2B5EF4-FFF2-40B4-BE49-F238E27FC236}">
                  <a16:creationId xmlns:a16="http://schemas.microsoft.com/office/drawing/2014/main" id="{96634A8E-B3C6-E097-EBDB-742785DFC620}"/>
                </a:ext>
              </a:extLst>
            </p:cNvPr>
            <p:cNvSpPr/>
            <p:nvPr/>
          </p:nvSpPr>
          <p:spPr>
            <a:xfrm>
              <a:off x="4514342" y="264283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8" name="Rectangle 107">
              <a:extLst>
                <a:ext uri="{FF2B5EF4-FFF2-40B4-BE49-F238E27FC236}">
                  <a16:creationId xmlns:a16="http://schemas.microsoft.com/office/drawing/2014/main" id="{92D40125-E0B8-7361-05D8-92A37993F344}"/>
                </a:ext>
              </a:extLst>
            </p:cNvPr>
            <p:cNvSpPr/>
            <p:nvPr/>
          </p:nvSpPr>
          <p:spPr>
            <a:xfrm>
              <a:off x="5138311" y="337057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9" name="Rectangle 108">
              <a:extLst>
                <a:ext uri="{FF2B5EF4-FFF2-40B4-BE49-F238E27FC236}">
                  <a16:creationId xmlns:a16="http://schemas.microsoft.com/office/drawing/2014/main" id="{E157E48D-0B5A-2D85-E450-6579CE7BD910}"/>
                </a:ext>
              </a:extLst>
            </p:cNvPr>
            <p:cNvSpPr/>
            <p:nvPr/>
          </p:nvSpPr>
          <p:spPr>
            <a:xfrm>
              <a:off x="5138311" y="3951498"/>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0" name="Rectangle 109">
              <a:extLst>
                <a:ext uri="{FF2B5EF4-FFF2-40B4-BE49-F238E27FC236}">
                  <a16:creationId xmlns:a16="http://schemas.microsoft.com/office/drawing/2014/main" id="{505D0A43-397D-7E6F-C1EE-AA2F0E3185A4}"/>
                </a:ext>
              </a:extLst>
            </p:cNvPr>
            <p:cNvSpPr/>
            <p:nvPr/>
          </p:nvSpPr>
          <p:spPr>
            <a:xfrm>
              <a:off x="5159999" y="4551705"/>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1" name="Rectangle 110">
              <a:extLst>
                <a:ext uri="{FF2B5EF4-FFF2-40B4-BE49-F238E27FC236}">
                  <a16:creationId xmlns:a16="http://schemas.microsoft.com/office/drawing/2014/main" id="{BE67CFB1-395B-2BE4-4C65-32C788AD2139}"/>
                </a:ext>
              </a:extLst>
            </p:cNvPr>
            <p:cNvSpPr/>
            <p:nvPr/>
          </p:nvSpPr>
          <p:spPr>
            <a:xfrm>
              <a:off x="5167734" y="4939497"/>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58" name="Group 57">
            <a:extLst>
              <a:ext uri="{FF2B5EF4-FFF2-40B4-BE49-F238E27FC236}">
                <a16:creationId xmlns:a16="http://schemas.microsoft.com/office/drawing/2014/main" id="{91AB7794-5626-5C62-458F-7E8B6AE6A301}"/>
              </a:ext>
            </a:extLst>
          </p:cNvPr>
          <p:cNvGrpSpPr/>
          <p:nvPr/>
        </p:nvGrpSpPr>
        <p:grpSpPr>
          <a:xfrm>
            <a:off x="5357246" y="2783751"/>
            <a:ext cx="2340596" cy="2211097"/>
            <a:chOff x="5553115" y="2865422"/>
            <a:chExt cx="2340596" cy="2211097"/>
          </a:xfrm>
        </p:grpSpPr>
        <p:sp>
          <p:nvSpPr>
            <p:cNvPr id="8" name="Oval 7">
              <a:extLst>
                <a:ext uri="{FF2B5EF4-FFF2-40B4-BE49-F238E27FC236}">
                  <a16:creationId xmlns:a16="http://schemas.microsoft.com/office/drawing/2014/main" id="{8D12BC74-BA75-39B3-FB00-5E34123BBF81}"/>
                </a:ext>
              </a:extLst>
            </p:cNvPr>
            <p:cNvSpPr/>
            <p:nvPr/>
          </p:nvSpPr>
          <p:spPr>
            <a:xfrm>
              <a:off x="5902866" y="3140446"/>
              <a:ext cx="1678938" cy="1678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Rectangle 40">
              <a:extLst>
                <a:ext uri="{FF2B5EF4-FFF2-40B4-BE49-F238E27FC236}">
                  <a16:creationId xmlns:a16="http://schemas.microsoft.com/office/drawing/2014/main" id="{7391CF41-06F5-F609-C561-E523170A4728}"/>
                </a:ext>
              </a:extLst>
            </p:cNvPr>
            <p:cNvSpPr/>
            <p:nvPr/>
          </p:nvSpPr>
          <p:spPr>
            <a:xfrm>
              <a:off x="6309700" y="3471576"/>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Rectangle 41">
              <a:extLst>
                <a:ext uri="{FF2B5EF4-FFF2-40B4-BE49-F238E27FC236}">
                  <a16:creationId xmlns:a16="http://schemas.microsoft.com/office/drawing/2014/main" id="{24D5DA41-146F-73D8-8EEA-643CF833FA8D}"/>
                </a:ext>
              </a:extLst>
            </p:cNvPr>
            <p:cNvSpPr/>
            <p:nvPr/>
          </p:nvSpPr>
          <p:spPr>
            <a:xfrm>
              <a:off x="6102986" y="384829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Rectangle 42">
              <a:extLst>
                <a:ext uri="{FF2B5EF4-FFF2-40B4-BE49-F238E27FC236}">
                  <a16:creationId xmlns:a16="http://schemas.microsoft.com/office/drawing/2014/main" id="{2552826B-175F-2894-6862-D0131797FDF5}"/>
                </a:ext>
              </a:extLst>
            </p:cNvPr>
            <p:cNvSpPr/>
            <p:nvPr/>
          </p:nvSpPr>
          <p:spPr>
            <a:xfrm>
              <a:off x="6201104" y="430453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4" name="Rectangle 43">
              <a:extLst>
                <a:ext uri="{FF2B5EF4-FFF2-40B4-BE49-F238E27FC236}">
                  <a16:creationId xmlns:a16="http://schemas.microsoft.com/office/drawing/2014/main" id="{25E88C07-B7A0-E44C-BFCF-32D8D55DF0C5}"/>
                </a:ext>
              </a:extLst>
            </p:cNvPr>
            <p:cNvSpPr/>
            <p:nvPr/>
          </p:nvSpPr>
          <p:spPr>
            <a:xfrm>
              <a:off x="6505936" y="4583220"/>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5" name="Rectangle 44">
              <a:extLst>
                <a:ext uri="{FF2B5EF4-FFF2-40B4-BE49-F238E27FC236}">
                  <a16:creationId xmlns:a16="http://schemas.microsoft.com/office/drawing/2014/main" id="{8BBDD539-D2A9-7675-535F-6124B098DC0E}"/>
                </a:ext>
              </a:extLst>
            </p:cNvPr>
            <p:cNvSpPr/>
            <p:nvPr/>
          </p:nvSpPr>
          <p:spPr>
            <a:xfrm>
              <a:off x="6960236" y="4481478"/>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Rectangle 45">
              <a:extLst>
                <a:ext uri="{FF2B5EF4-FFF2-40B4-BE49-F238E27FC236}">
                  <a16:creationId xmlns:a16="http://schemas.microsoft.com/office/drawing/2014/main" id="{F56A05C8-F1AE-A8F9-5374-315B01512C2C}"/>
                </a:ext>
              </a:extLst>
            </p:cNvPr>
            <p:cNvSpPr/>
            <p:nvPr/>
          </p:nvSpPr>
          <p:spPr>
            <a:xfrm>
              <a:off x="7211061" y="4127333"/>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Rectangle 46">
              <a:extLst>
                <a:ext uri="{FF2B5EF4-FFF2-40B4-BE49-F238E27FC236}">
                  <a16:creationId xmlns:a16="http://schemas.microsoft.com/office/drawing/2014/main" id="{0B0C5512-9414-59D6-7F78-1EEBDD66AF98}"/>
                </a:ext>
              </a:extLst>
            </p:cNvPr>
            <p:cNvSpPr/>
            <p:nvPr/>
          </p:nvSpPr>
          <p:spPr>
            <a:xfrm>
              <a:off x="7156472" y="3698708"/>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8" name="Rectangle 47">
              <a:extLst>
                <a:ext uri="{FF2B5EF4-FFF2-40B4-BE49-F238E27FC236}">
                  <a16:creationId xmlns:a16="http://schemas.microsoft.com/office/drawing/2014/main" id="{19C9F8CC-5C62-9A62-205A-56C44CBA133B}"/>
                </a:ext>
              </a:extLst>
            </p:cNvPr>
            <p:cNvSpPr/>
            <p:nvPr/>
          </p:nvSpPr>
          <p:spPr>
            <a:xfrm>
              <a:off x="6897476" y="3422382"/>
              <a:ext cx="196236" cy="549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9" name="Cross 48">
              <a:extLst>
                <a:ext uri="{FF2B5EF4-FFF2-40B4-BE49-F238E27FC236}">
                  <a16:creationId xmlns:a16="http://schemas.microsoft.com/office/drawing/2014/main" id="{42CA45BE-F91B-07E7-350C-2EBA431878D0}"/>
                </a:ext>
              </a:extLst>
            </p:cNvPr>
            <p:cNvSpPr/>
            <p:nvPr/>
          </p:nvSpPr>
          <p:spPr>
            <a:xfrm>
              <a:off x="5798589" y="314044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Cross 49">
              <a:extLst>
                <a:ext uri="{FF2B5EF4-FFF2-40B4-BE49-F238E27FC236}">
                  <a16:creationId xmlns:a16="http://schemas.microsoft.com/office/drawing/2014/main" id="{9ECB5887-355A-DA27-F801-2AEB15C7AB3D}"/>
                </a:ext>
              </a:extLst>
            </p:cNvPr>
            <p:cNvSpPr/>
            <p:nvPr/>
          </p:nvSpPr>
          <p:spPr>
            <a:xfrm>
              <a:off x="5553115" y="3706983"/>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Cross 50">
              <a:extLst>
                <a:ext uri="{FF2B5EF4-FFF2-40B4-BE49-F238E27FC236}">
                  <a16:creationId xmlns:a16="http://schemas.microsoft.com/office/drawing/2014/main" id="{0FB56B4C-B668-0C44-9E35-8095D7CF0571}"/>
                </a:ext>
              </a:extLst>
            </p:cNvPr>
            <p:cNvSpPr/>
            <p:nvPr/>
          </p:nvSpPr>
          <p:spPr>
            <a:xfrm>
              <a:off x="6381649" y="2865422"/>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Cross 51">
              <a:extLst>
                <a:ext uri="{FF2B5EF4-FFF2-40B4-BE49-F238E27FC236}">
                  <a16:creationId xmlns:a16="http://schemas.microsoft.com/office/drawing/2014/main" id="{38EB979B-8B9F-C4A4-25A2-0D586B4A840C}"/>
                </a:ext>
              </a:extLst>
            </p:cNvPr>
            <p:cNvSpPr/>
            <p:nvPr/>
          </p:nvSpPr>
          <p:spPr>
            <a:xfrm>
              <a:off x="7186442" y="2931116"/>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Cross 52">
              <a:extLst>
                <a:ext uri="{FF2B5EF4-FFF2-40B4-BE49-F238E27FC236}">
                  <a16:creationId xmlns:a16="http://schemas.microsoft.com/office/drawing/2014/main" id="{247E34A3-6A39-5032-F8C4-15A6BBFC1041}"/>
                </a:ext>
              </a:extLst>
            </p:cNvPr>
            <p:cNvSpPr/>
            <p:nvPr/>
          </p:nvSpPr>
          <p:spPr>
            <a:xfrm>
              <a:off x="7639257" y="3376297"/>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4" name="Cross 53">
              <a:extLst>
                <a:ext uri="{FF2B5EF4-FFF2-40B4-BE49-F238E27FC236}">
                  <a16:creationId xmlns:a16="http://schemas.microsoft.com/office/drawing/2014/main" id="{FB1468BE-D5FD-3BA6-4737-F8231921AD76}"/>
                </a:ext>
              </a:extLst>
            </p:cNvPr>
            <p:cNvSpPr/>
            <p:nvPr/>
          </p:nvSpPr>
          <p:spPr>
            <a:xfrm>
              <a:off x="7648237" y="4095640"/>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5" name="Cross 54">
              <a:extLst>
                <a:ext uri="{FF2B5EF4-FFF2-40B4-BE49-F238E27FC236}">
                  <a16:creationId xmlns:a16="http://schemas.microsoft.com/office/drawing/2014/main" id="{AB8C15A3-A9D0-1769-D001-B41A423EB7D6}"/>
                </a:ext>
              </a:extLst>
            </p:cNvPr>
            <p:cNvSpPr/>
            <p:nvPr/>
          </p:nvSpPr>
          <p:spPr>
            <a:xfrm>
              <a:off x="7254590" y="4712447"/>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6" name="Cross 55">
              <a:extLst>
                <a:ext uri="{FF2B5EF4-FFF2-40B4-BE49-F238E27FC236}">
                  <a16:creationId xmlns:a16="http://schemas.microsoft.com/office/drawing/2014/main" id="{D4FDBCFC-84B0-AA40-ED9B-C42C29506A66}"/>
                </a:ext>
              </a:extLst>
            </p:cNvPr>
            <p:cNvSpPr/>
            <p:nvPr/>
          </p:nvSpPr>
          <p:spPr>
            <a:xfrm>
              <a:off x="5722676" y="4460495"/>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7" name="Cross 56">
              <a:extLst>
                <a:ext uri="{FF2B5EF4-FFF2-40B4-BE49-F238E27FC236}">
                  <a16:creationId xmlns:a16="http://schemas.microsoft.com/office/drawing/2014/main" id="{8A76E471-3ED3-EAFA-649C-E7ED5403D207}"/>
                </a:ext>
              </a:extLst>
            </p:cNvPr>
            <p:cNvSpPr/>
            <p:nvPr/>
          </p:nvSpPr>
          <p:spPr>
            <a:xfrm>
              <a:off x="6316504" y="4831045"/>
              <a:ext cx="245474" cy="245474"/>
            </a:xfrm>
            <a:prstGeom prst="plus">
              <a:avLst>
                <a:gd name="adj" fmla="val 3950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Tree>
    <p:extLst>
      <p:ext uri="{BB962C8B-B14F-4D97-AF65-F5344CB8AC3E}">
        <p14:creationId xmlns:p14="http://schemas.microsoft.com/office/powerpoint/2010/main" val="75150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1.11111E-6 L 0.17726 0.00111 " pathEditMode="relative" rAng="0" ptsTypes="AA">
                                      <p:cBhvr>
                                        <p:cTn id="6" dur="2000" fill="hold"/>
                                        <p:tgtEl>
                                          <p:spTgt spid="40"/>
                                        </p:tgtEl>
                                        <p:attrNameLst>
                                          <p:attrName>ppt_x</p:attrName>
                                          <p:attrName>ppt_y</p:attrName>
                                        </p:attrNameLst>
                                      </p:cBhvr>
                                      <p:rCtr x="8854" y="56"/>
                                    </p:animMotion>
                                  </p:childTnLst>
                                </p:cTn>
                              </p:par>
                              <p:par>
                                <p:cTn id="7" presetID="42" presetClass="path" presetSubtype="0" accel="50000" decel="50000" fill="hold" nodeType="withEffect">
                                  <p:stCondLst>
                                    <p:cond delay="0"/>
                                  </p:stCondLst>
                                  <p:childTnLst>
                                    <p:animMotion origin="layout" path="M 1.11111E-6 4.44444E-6 L -0.15712 0.00472 " pathEditMode="relative" rAng="0" ptsTypes="AA">
                                      <p:cBhvr>
                                        <p:cTn id="8" dur="2000" fill="hold"/>
                                        <p:tgtEl>
                                          <p:spTgt spid="58"/>
                                        </p:tgtEl>
                                        <p:attrNameLst>
                                          <p:attrName>ppt_x</p:attrName>
                                          <p:attrName>ppt_y</p:attrName>
                                        </p:attrNameLst>
                                      </p:cBhvr>
                                      <p:rCtr x="-7865" y="222"/>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4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6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35FD-399F-15DA-6417-AC07CF2A4346}"/>
              </a:ext>
            </a:extLst>
          </p:cNvPr>
          <p:cNvSpPr>
            <a:spLocks noGrp="1"/>
          </p:cNvSpPr>
          <p:nvPr>
            <p:ph type="title"/>
          </p:nvPr>
        </p:nvSpPr>
        <p:spPr/>
        <p:txBody>
          <a:bodyPr/>
          <a:lstStyle/>
          <a:p>
            <a:r>
              <a:rPr lang="pt-BR" dirty="0"/>
              <a:t>Operações de União, Intersecção e Diferença</a:t>
            </a:r>
          </a:p>
        </p:txBody>
      </p:sp>
      <p:sp>
        <p:nvSpPr>
          <p:cNvPr id="3" name="Text Placeholder 2">
            <a:extLst>
              <a:ext uri="{FF2B5EF4-FFF2-40B4-BE49-F238E27FC236}">
                <a16:creationId xmlns:a16="http://schemas.microsoft.com/office/drawing/2014/main" id="{672D1936-6D65-C425-C2C2-6B3CB9ABCB0B}"/>
              </a:ext>
            </a:extLst>
          </p:cNvPr>
          <p:cNvSpPr>
            <a:spLocks noGrp="1"/>
          </p:cNvSpPr>
          <p:nvPr>
            <p:ph type="body" idx="1"/>
          </p:nvPr>
        </p:nvSpPr>
        <p:spPr>
          <a:xfrm>
            <a:off x="390548" y="714293"/>
            <a:ext cx="8428232" cy="4496159"/>
          </a:xfrm>
        </p:spPr>
        <p:txBody>
          <a:bodyPr/>
          <a:lstStyle/>
          <a:p>
            <a:r>
              <a:rPr lang="pt-BR" dirty="0"/>
              <a:t>Da mesma forma que fazíamos operações entre duas geometrias em 2D, podemos fazer em 3D.</a:t>
            </a:r>
          </a:p>
          <a:p>
            <a:r>
              <a:rPr lang="pt-BR" dirty="0"/>
              <a:t>Vamos criar um octaedro para fazer operações com a esfera.</a:t>
            </a:r>
          </a:p>
        </p:txBody>
      </p:sp>
      <p:sp>
        <p:nvSpPr>
          <p:cNvPr id="4" name="Slide Number Placeholder 3">
            <a:extLst>
              <a:ext uri="{FF2B5EF4-FFF2-40B4-BE49-F238E27FC236}">
                <a16:creationId xmlns:a16="http://schemas.microsoft.com/office/drawing/2014/main" id="{F7CBD626-93F0-8049-493D-D17CE2E79F3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6</a:t>
            </a:fld>
            <a:endParaRPr lang="pt-BR"/>
          </a:p>
        </p:txBody>
      </p:sp>
      <p:sp>
        <p:nvSpPr>
          <p:cNvPr id="6" name="TextBox 5">
            <a:extLst>
              <a:ext uri="{FF2B5EF4-FFF2-40B4-BE49-F238E27FC236}">
                <a16:creationId xmlns:a16="http://schemas.microsoft.com/office/drawing/2014/main" id="{1CB67B89-1631-8B54-3A2B-C2470F5FE9C1}"/>
              </a:ext>
            </a:extLst>
          </p:cNvPr>
          <p:cNvSpPr txBox="1"/>
          <p:nvPr/>
        </p:nvSpPr>
        <p:spPr>
          <a:xfrm>
            <a:off x="423058" y="1871648"/>
            <a:ext cx="8428232" cy="2215991"/>
          </a:xfrm>
          <a:prstGeom prst="rect">
            <a:avLst/>
          </a:prstGeom>
          <a:noFill/>
          <a:ln>
            <a:solidFill>
              <a:schemeClr val="tx1"/>
            </a:solidFill>
            <a:prstDash val="dash"/>
          </a:ln>
        </p:spPr>
        <p:txBody>
          <a:bodyPr wrap="square">
            <a:spAutoFit/>
          </a:bodyPr>
          <a:lstStyle/>
          <a:p>
            <a:pPr>
              <a:buNone/>
            </a:pPr>
            <a:r>
              <a:rPr lang="en-US" sz="1200" b="0" noProof="1">
                <a:solidFill>
                  <a:srgbClr val="0000FF"/>
                </a:solidFill>
                <a:effectLst/>
                <a:latin typeface="Menlo" panose="020B0609030804020204" pitchFamily="49" charset="0"/>
              </a:rPr>
              <a:t>float</a:t>
            </a:r>
            <a:r>
              <a:rPr lang="en-US" sz="1200" b="0" noProof="1">
                <a:solidFill>
                  <a:srgbClr val="3B3B3B"/>
                </a:solidFill>
                <a:effectLst/>
                <a:latin typeface="Menlo" panose="020B0609030804020204" pitchFamily="49" charset="0"/>
              </a:rPr>
              <a:t> </a:t>
            </a:r>
            <a:r>
              <a:rPr lang="en-US" sz="1200" b="0" noProof="1">
                <a:solidFill>
                  <a:srgbClr val="795E26"/>
                </a:solidFill>
                <a:effectLst/>
                <a:latin typeface="Menlo" panose="020B0609030804020204" pitchFamily="49" charset="0"/>
              </a:rPr>
              <a:t>sdOctahedron</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p</a:t>
            </a:r>
            <a:r>
              <a:rPr lang="en-US" sz="1200" b="0" noProof="1">
                <a:solidFill>
                  <a:srgbClr val="3B3B3B"/>
                </a:solidFill>
                <a:effectLst/>
                <a:latin typeface="Menlo" panose="020B0609030804020204" pitchFamily="49" charset="0"/>
              </a:rPr>
              <a:t>, </a:t>
            </a:r>
            <a:r>
              <a:rPr lang="en-US" sz="1200" b="0" noProof="1">
                <a:solidFill>
                  <a:srgbClr val="0000FF"/>
                </a:solidFill>
                <a:effectLst/>
                <a:latin typeface="Menlo" panose="020B0609030804020204" pitchFamily="49" charset="0"/>
              </a:rPr>
              <a:t>float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s</a:t>
            </a:r>
            <a:r>
              <a:rPr lang="en-US" sz="1200" b="0" noProof="1">
                <a:solidFill>
                  <a:srgbClr val="3B3B3B"/>
                </a:solidFill>
                <a:effectLst/>
                <a:latin typeface="Menlo" panose="020B0609030804020204" pitchFamily="49" charset="0"/>
              </a:rPr>
              <a:t>){</a:t>
            </a:r>
          </a:p>
          <a:p>
            <a:pPr>
              <a:buNone/>
            </a:pPr>
            <a:r>
              <a:rPr lang="en-US" sz="1200" b="0" noProof="1">
                <a:solidFill>
                  <a:srgbClr val="001080"/>
                </a:solidFill>
                <a:effectLst/>
                <a:latin typeface="Menlo" panose="020B0609030804020204" pitchFamily="49" charset="0"/>
              </a:rPr>
              <a:t>    p</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abs</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p</a:t>
            </a:r>
            <a:r>
              <a:rPr lang="en-US" sz="1200" b="0" noProof="1">
                <a:solidFill>
                  <a:srgbClr val="3B3B3B"/>
                </a:solidFill>
                <a:effectLst/>
                <a:latin typeface="Menlo" panose="020B0609030804020204" pitchFamily="49" charset="0"/>
              </a:rPr>
              <a:t>);</a:t>
            </a:r>
          </a:p>
          <a:p>
            <a:pPr>
              <a:buNone/>
            </a:pPr>
            <a:r>
              <a:rPr lang="en-US" sz="1200" b="0" noProof="1">
                <a:solidFill>
                  <a:srgbClr val="AF00DB"/>
                </a:solidFill>
                <a:effectLst/>
                <a:latin typeface="Menlo" panose="020B0609030804020204" pitchFamily="49" charset="0"/>
              </a:rPr>
              <a:t>    return</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p</a:t>
            </a:r>
            <a:r>
              <a:rPr lang="en-US" sz="1200" b="0" noProof="1">
                <a:solidFill>
                  <a:srgbClr val="000000"/>
                </a:solidFill>
                <a:effectLst/>
                <a:latin typeface="Menlo" panose="020B0609030804020204" pitchFamily="49" charset="0"/>
              </a:rPr>
              <a:t>.</a:t>
            </a:r>
            <a:r>
              <a:rPr lang="en-US" sz="1200" b="0" noProof="1">
                <a:solidFill>
                  <a:srgbClr val="001080"/>
                </a:solidFill>
                <a:effectLst/>
                <a:latin typeface="Menlo" panose="020B0609030804020204" pitchFamily="49" charset="0"/>
              </a:rPr>
              <a:t>x</a:t>
            </a:r>
            <a:r>
              <a:rPr lang="en-US" sz="1200" b="0" noProof="1">
                <a:solidFill>
                  <a:srgbClr val="000000"/>
                </a:solidFill>
                <a:effectLst/>
                <a:latin typeface="Menlo" panose="020B0609030804020204" pitchFamily="49" charset="0"/>
              </a:rPr>
              <a:t>+</a:t>
            </a:r>
            <a:r>
              <a:rPr lang="en-US" sz="1200" b="0" noProof="1">
                <a:solidFill>
                  <a:srgbClr val="001080"/>
                </a:solidFill>
                <a:effectLst/>
                <a:latin typeface="Menlo" panose="020B0609030804020204" pitchFamily="49" charset="0"/>
              </a:rPr>
              <a:t>p</a:t>
            </a:r>
            <a:r>
              <a:rPr lang="en-US" sz="1200" b="0" noProof="1">
                <a:solidFill>
                  <a:srgbClr val="000000"/>
                </a:solidFill>
                <a:effectLst/>
                <a:latin typeface="Menlo" panose="020B0609030804020204" pitchFamily="49" charset="0"/>
              </a:rPr>
              <a:t>.</a:t>
            </a:r>
            <a:r>
              <a:rPr lang="en-US" sz="1200" b="0" noProof="1">
                <a:solidFill>
                  <a:srgbClr val="001080"/>
                </a:solidFill>
                <a:effectLst/>
                <a:latin typeface="Menlo" panose="020B0609030804020204" pitchFamily="49" charset="0"/>
              </a:rPr>
              <a:t>y</a:t>
            </a:r>
            <a:r>
              <a:rPr lang="en-US" sz="1200" b="0" noProof="1">
                <a:solidFill>
                  <a:srgbClr val="000000"/>
                </a:solidFill>
                <a:effectLst/>
                <a:latin typeface="Menlo" panose="020B0609030804020204" pitchFamily="49" charset="0"/>
              </a:rPr>
              <a:t>+</a:t>
            </a:r>
            <a:r>
              <a:rPr lang="en-US" sz="1200" b="0" noProof="1">
                <a:solidFill>
                  <a:srgbClr val="001080"/>
                </a:solidFill>
                <a:effectLst/>
                <a:latin typeface="Menlo" panose="020B0609030804020204" pitchFamily="49" charset="0"/>
              </a:rPr>
              <a:t>p</a:t>
            </a:r>
            <a:r>
              <a:rPr lang="en-US" sz="1200" b="0" noProof="1">
                <a:solidFill>
                  <a:srgbClr val="000000"/>
                </a:solidFill>
                <a:effectLst/>
                <a:latin typeface="Menlo" panose="020B0609030804020204" pitchFamily="49" charset="0"/>
              </a:rPr>
              <a:t>.</a:t>
            </a:r>
            <a:r>
              <a:rPr lang="en-US" sz="1200" b="0" noProof="1">
                <a:solidFill>
                  <a:srgbClr val="001080"/>
                </a:solidFill>
                <a:effectLst/>
                <a:latin typeface="Menlo" panose="020B0609030804020204" pitchFamily="49" charset="0"/>
              </a:rPr>
              <a:t>z</a:t>
            </a:r>
            <a:r>
              <a:rPr lang="en-US" sz="1200" b="0" noProof="1">
                <a:solidFill>
                  <a:srgbClr val="000000"/>
                </a:solidFill>
                <a:effectLst/>
                <a:latin typeface="Menlo" panose="020B0609030804020204" pitchFamily="49" charset="0"/>
              </a:rPr>
              <a:t>-</a:t>
            </a:r>
            <a:r>
              <a:rPr lang="en-US" sz="1200" b="0" noProof="1">
                <a:solidFill>
                  <a:srgbClr val="001080"/>
                </a:solidFill>
                <a:effectLst/>
                <a:latin typeface="Menlo" panose="020B0609030804020204" pitchFamily="49" charset="0"/>
              </a:rPr>
              <a:t>s</a:t>
            </a:r>
            <a:r>
              <a:rPr lang="en-US" sz="1200" b="0" noProof="1">
                <a:solidFill>
                  <a:srgbClr val="3B3B3B"/>
                </a:solidFill>
                <a:effectLst/>
                <a:latin typeface="Menlo" panose="020B0609030804020204" pitchFamily="49" charset="0"/>
              </a:rPr>
              <a:t>)</a:t>
            </a:r>
            <a:r>
              <a:rPr lang="en-US" sz="1200" b="0" noProof="1">
                <a:solidFill>
                  <a:srgbClr val="000000"/>
                </a:solidFill>
                <a:effectLst/>
                <a:latin typeface="Menlo" panose="020B0609030804020204" pitchFamily="49" charset="0"/>
              </a:rPr>
              <a:t>*</a:t>
            </a:r>
            <a:r>
              <a:rPr lang="en-US" sz="1200" b="0" noProof="1">
                <a:solidFill>
                  <a:srgbClr val="098658"/>
                </a:solidFill>
                <a:effectLst/>
                <a:latin typeface="Menlo" panose="020B0609030804020204" pitchFamily="49" charset="0"/>
              </a:rPr>
              <a:t>0.57735027</a:t>
            </a:r>
            <a:r>
              <a:rPr lang="en-US" sz="1200" b="0" noProof="1">
                <a:solidFill>
                  <a:srgbClr val="3B3B3B"/>
                </a:solidFill>
                <a:effectLst/>
                <a:latin typeface="Menlo" panose="020B0609030804020204" pitchFamily="49" charset="0"/>
              </a:rPr>
              <a:t>;</a:t>
            </a:r>
          </a:p>
          <a:p>
            <a:pPr>
              <a:buNone/>
            </a:pPr>
            <a:r>
              <a:rPr lang="en-US" sz="1200" b="0" noProof="1">
                <a:solidFill>
                  <a:srgbClr val="3B3B3B"/>
                </a:solidFill>
                <a:effectLst/>
                <a:latin typeface="Menlo" panose="020B0609030804020204" pitchFamily="49" charset="0"/>
              </a:rPr>
              <a:t>}</a:t>
            </a:r>
          </a:p>
          <a:p>
            <a:pPr>
              <a:buNone/>
            </a:pPr>
            <a:endParaRPr lang="en-US" sz="600" b="0" noProof="1">
              <a:solidFill>
                <a:srgbClr val="3B3B3B"/>
              </a:solidFill>
              <a:effectLst/>
              <a:latin typeface="Menlo" panose="020B0609030804020204" pitchFamily="49" charset="0"/>
            </a:endParaRPr>
          </a:p>
          <a:p>
            <a:pPr>
              <a:buNone/>
            </a:pP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 </a:t>
            </a:r>
            <a:r>
              <a:rPr lang="en-US" sz="1200" b="0" noProof="1">
                <a:solidFill>
                  <a:srgbClr val="795E26"/>
                </a:solidFill>
                <a:effectLst/>
                <a:latin typeface="Menlo" panose="020B0609030804020204" pitchFamily="49" charset="0"/>
              </a:rPr>
              <a:t>sdScene</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p</a:t>
            </a:r>
            <a:r>
              <a:rPr lang="en-US" sz="1200" b="0" noProof="1">
                <a:solidFill>
                  <a:srgbClr val="3B3B3B"/>
                </a:solidFill>
                <a:effectLst/>
                <a:latin typeface="Menlo" panose="020B0609030804020204" pitchFamily="49" charset="0"/>
              </a:rPr>
              <a:t>) {</a:t>
            </a:r>
          </a:p>
          <a:p>
            <a:pPr>
              <a:buNone/>
            </a:pPr>
            <a:r>
              <a:rPr lang="en-US" sz="1200" b="0" noProof="1">
                <a:solidFill>
                  <a:srgbClr val="001080"/>
                </a:solidFill>
                <a:effectLst/>
                <a:latin typeface="Menlo" panose="020B0609030804020204" pitchFamily="49" charset="0"/>
              </a:rPr>
              <a:t>    vec4</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sphere</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0.1</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0.9</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0.3</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sdSphere</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p</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a:t>
            </a:r>
            <a:r>
              <a:rPr lang="en-US" sz="1200" b="0" noProof="1">
                <a:solidFill>
                  <a:srgbClr val="000000"/>
                </a:solidFill>
                <a:effectLst/>
                <a:latin typeface="Menlo" panose="020B0609030804020204" pitchFamily="49" charset="0"/>
              </a:rPr>
              <a:t>-</a:t>
            </a:r>
            <a:r>
              <a:rPr lang="en-US" sz="1200" b="0" noProof="1">
                <a:solidFill>
                  <a:srgbClr val="098658"/>
                </a:solidFill>
                <a:effectLst/>
                <a:latin typeface="Menlo" panose="020B0609030804020204" pitchFamily="49" charset="0"/>
              </a:rPr>
              <a:t>2.5</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098658"/>
                </a:solidFill>
                <a:effectLst/>
                <a:latin typeface="Menlo" panose="020B0609030804020204" pitchFamily="49" charset="0"/>
              </a:rPr>
              <a:t>2</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2.0</a:t>
            </a:r>
            <a:r>
              <a:rPr lang="en-US" sz="1200" b="0" noProof="1">
                <a:solidFill>
                  <a:srgbClr val="3B3B3B"/>
                </a:solidFill>
                <a:effectLst/>
                <a:latin typeface="Menlo" panose="020B0609030804020204" pitchFamily="49" charset="0"/>
              </a:rPr>
              <a:t>));</a:t>
            </a:r>
          </a:p>
          <a:p>
            <a:pPr>
              <a:buNone/>
            </a:pPr>
            <a:r>
              <a:rPr lang="en-US" sz="1200" b="0" noProof="1">
                <a:solidFill>
                  <a:srgbClr val="001080"/>
                </a:solidFill>
                <a:effectLst/>
                <a:latin typeface="Menlo" panose="020B0609030804020204" pitchFamily="49" charset="0"/>
              </a:rPr>
              <a:t>    vec4</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octahedron</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0.1</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0.3</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0.9</a:t>
            </a:r>
            <a:r>
              <a:rPr lang="en-US" sz="1200" b="0" noProof="1">
                <a:solidFill>
                  <a:srgbClr val="3B3B3B"/>
                </a:solidFill>
                <a:effectLst/>
                <a:latin typeface="Menlo" panose="020B0609030804020204" pitchFamily="49" charset="0"/>
              </a:rPr>
              <a:t>), </a:t>
            </a:r>
            <a:r>
              <a:rPr lang="en-US" sz="1200" b="0" noProof="1">
                <a:solidFill>
                  <a:srgbClr val="795E26"/>
                </a:solidFill>
                <a:effectLst/>
                <a:latin typeface="Menlo" panose="020B0609030804020204" pitchFamily="49" charset="0"/>
              </a:rPr>
              <a:t>sdOctahedron</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p</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2.5</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098658"/>
                </a:solidFill>
                <a:effectLst/>
                <a:latin typeface="Menlo" panose="020B0609030804020204" pitchFamily="49" charset="0"/>
              </a:rPr>
              <a:t>2</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2.5</a:t>
            </a:r>
            <a:r>
              <a:rPr lang="en-US" sz="1200" b="0" noProof="1">
                <a:solidFill>
                  <a:srgbClr val="3B3B3B"/>
                </a:solidFill>
                <a:effectLst/>
                <a:latin typeface="Menlo" panose="020B0609030804020204" pitchFamily="49" charset="0"/>
              </a:rPr>
              <a:t>));</a:t>
            </a:r>
          </a:p>
          <a:p>
            <a:pPr>
              <a:buNone/>
            </a:pPr>
            <a:r>
              <a:rPr lang="en-US" sz="1200" b="0" noProof="1">
                <a:solidFill>
                  <a:srgbClr val="001080"/>
                </a:solidFill>
                <a:effectLst/>
                <a:latin typeface="Menlo" panose="020B0609030804020204" pitchFamily="49" charset="0"/>
              </a:rPr>
              <a:t>    vec4</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co</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minWithColor</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sphere</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octahedron</a:t>
            </a:r>
            <a:r>
              <a:rPr lang="en-US" sz="1200" b="0" noProof="1">
                <a:solidFill>
                  <a:srgbClr val="3B3B3B"/>
                </a:solidFill>
                <a:effectLst/>
                <a:latin typeface="Menlo" panose="020B0609030804020204" pitchFamily="49" charset="0"/>
              </a:rPr>
              <a:t>);</a:t>
            </a:r>
          </a:p>
          <a:p>
            <a:pPr>
              <a:buNone/>
            </a:pPr>
            <a:r>
              <a:rPr lang="en-US" sz="1200" b="0" noProof="1">
                <a:solidFill>
                  <a:srgbClr val="AF00DB"/>
                </a:solidFill>
                <a:effectLst/>
                <a:latin typeface="Menlo" panose="020B0609030804020204" pitchFamily="49" charset="0"/>
              </a:rPr>
              <a:t>    return</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co</a:t>
            </a:r>
            <a:r>
              <a:rPr lang="en-US" sz="1200" b="0" noProof="1">
                <a:solidFill>
                  <a:srgbClr val="3B3B3B"/>
                </a:solidFill>
                <a:effectLst/>
                <a:latin typeface="Menlo" panose="020B0609030804020204" pitchFamily="49" charset="0"/>
              </a:rPr>
              <a:t>;</a:t>
            </a:r>
          </a:p>
          <a:p>
            <a:pPr>
              <a:buNone/>
            </a:pPr>
            <a:r>
              <a:rPr lang="en-US" sz="1200" b="0" noProof="1">
                <a:solidFill>
                  <a:srgbClr val="3B3B3B"/>
                </a:solidFill>
                <a:effectLst/>
                <a:latin typeface="Menlo" panose="020B0609030804020204" pitchFamily="49" charset="0"/>
              </a:rPr>
              <a:t>}</a:t>
            </a:r>
          </a:p>
          <a:p>
            <a:pPr>
              <a:buNone/>
            </a:pPr>
            <a:r>
              <a:rPr lang="en-US" sz="1200" b="0" noProof="1">
                <a:solidFill>
                  <a:srgbClr val="000000"/>
                </a:solidFill>
                <a:effectLst/>
                <a:latin typeface="Menlo" panose="020B0609030804020204" pitchFamily="49" charset="0"/>
              </a:rPr>
              <a:t>...</a:t>
            </a:r>
            <a:endParaRPr lang="en-US" sz="1200" b="0" noProof="1">
              <a:solidFill>
                <a:srgbClr val="3B3B3B"/>
              </a:solidFill>
              <a:effectLst/>
              <a:latin typeface="Menlo" panose="020B0609030804020204" pitchFamily="49" charset="0"/>
            </a:endParaRPr>
          </a:p>
        </p:txBody>
      </p:sp>
      <p:pic>
        <p:nvPicPr>
          <p:cNvPr id="7" name="Picture 4">
            <a:extLst>
              <a:ext uri="{FF2B5EF4-FFF2-40B4-BE49-F238E27FC236}">
                <a16:creationId xmlns:a16="http://schemas.microsoft.com/office/drawing/2014/main" id="{4E4A5863-1655-18AE-8056-9CCA04A50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4341" y="4130660"/>
            <a:ext cx="2531920" cy="142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55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35FD-399F-15DA-6417-AC07CF2A4346}"/>
              </a:ext>
            </a:extLst>
          </p:cNvPr>
          <p:cNvSpPr>
            <a:spLocks noGrp="1"/>
          </p:cNvSpPr>
          <p:nvPr>
            <p:ph type="title"/>
          </p:nvPr>
        </p:nvSpPr>
        <p:spPr>
          <a:xfrm>
            <a:off x="74745" y="121887"/>
            <a:ext cx="8428232" cy="515938"/>
          </a:xfrm>
        </p:spPr>
        <p:txBody>
          <a:bodyPr/>
          <a:lstStyle/>
          <a:p>
            <a:r>
              <a:rPr lang="pt-BR" dirty="0"/>
              <a:t>União</a:t>
            </a:r>
          </a:p>
        </p:txBody>
      </p:sp>
      <p:sp>
        <p:nvSpPr>
          <p:cNvPr id="3" name="Text Placeholder 2">
            <a:extLst>
              <a:ext uri="{FF2B5EF4-FFF2-40B4-BE49-F238E27FC236}">
                <a16:creationId xmlns:a16="http://schemas.microsoft.com/office/drawing/2014/main" id="{672D1936-6D65-C425-C2C2-6B3CB9ABCB0B}"/>
              </a:ext>
            </a:extLst>
          </p:cNvPr>
          <p:cNvSpPr>
            <a:spLocks noGrp="1"/>
          </p:cNvSpPr>
          <p:nvPr>
            <p:ph type="body" idx="1"/>
          </p:nvPr>
        </p:nvSpPr>
        <p:spPr>
          <a:xfrm>
            <a:off x="390548" y="589602"/>
            <a:ext cx="8428232" cy="1370268"/>
          </a:xfrm>
        </p:spPr>
        <p:txBody>
          <a:bodyPr/>
          <a:lstStyle/>
          <a:p>
            <a:r>
              <a:rPr lang="pt-BR" dirty="0"/>
              <a:t>Vamos fazer os dois objetos um em cima do outro.</a:t>
            </a:r>
          </a:p>
          <a:p>
            <a:r>
              <a:rPr lang="pt-BR" dirty="0"/>
              <a:t>Já estávamos fazendo o mínimo para juntas as funções.</a:t>
            </a:r>
          </a:p>
          <a:p>
            <a:r>
              <a:rPr lang="pt-BR" dirty="0"/>
              <a:t>Assim, sem grandes novidades</a:t>
            </a:r>
          </a:p>
        </p:txBody>
      </p:sp>
      <p:sp>
        <p:nvSpPr>
          <p:cNvPr id="4" name="Slide Number Placeholder 3">
            <a:extLst>
              <a:ext uri="{FF2B5EF4-FFF2-40B4-BE49-F238E27FC236}">
                <a16:creationId xmlns:a16="http://schemas.microsoft.com/office/drawing/2014/main" id="{F7CBD626-93F0-8049-493D-D17CE2E79F3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7</a:t>
            </a:fld>
            <a:endParaRPr lang="pt-BR"/>
          </a:p>
        </p:txBody>
      </p:sp>
      <p:pic>
        <p:nvPicPr>
          <p:cNvPr id="5" name="Picture 2">
            <a:extLst>
              <a:ext uri="{FF2B5EF4-FFF2-40B4-BE49-F238E27FC236}">
                <a16:creationId xmlns:a16="http://schemas.microsoft.com/office/drawing/2014/main" id="{B528835E-9DA8-D99A-47D8-5243F115E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3950" y="4120269"/>
            <a:ext cx="2531920" cy="14242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6967B4-7E8D-28EC-395A-395F5DF4BA3A}"/>
              </a:ext>
            </a:extLst>
          </p:cNvPr>
          <p:cNvSpPr txBox="1"/>
          <p:nvPr/>
        </p:nvSpPr>
        <p:spPr>
          <a:xfrm>
            <a:off x="325220" y="1810743"/>
            <a:ext cx="8493560" cy="2246769"/>
          </a:xfrm>
          <a:prstGeom prst="rect">
            <a:avLst/>
          </a:prstGeom>
          <a:noFill/>
          <a:ln>
            <a:solidFill>
              <a:schemeClr val="tx1"/>
            </a:solidFill>
            <a:prstDash val="dash"/>
          </a:ln>
        </p:spPr>
        <p:txBody>
          <a:bodyPr wrap="square">
            <a:spAutoFit/>
          </a:bodyPr>
          <a:lstStyle/>
          <a:p>
            <a:pPr>
              <a:lnSpc>
                <a:spcPts val="1350"/>
              </a:lnSpc>
              <a:buNone/>
            </a:pPr>
            <a:r>
              <a:rPr lang="en-US" sz="1200" b="0" noProof="1">
                <a:solidFill>
                  <a:srgbClr val="0000FF"/>
                </a:solidFill>
                <a:effectLst/>
                <a:latin typeface="Menlo" panose="020B0609030804020204" pitchFamily="49" charset="0"/>
              </a:rPr>
              <a:t>float</a:t>
            </a:r>
            <a:r>
              <a:rPr lang="en-US" sz="1200" b="0" noProof="1">
                <a:solidFill>
                  <a:srgbClr val="3B3B3B"/>
                </a:solidFill>
                <a:effectLst/>
                <a:latin typeface="Menlo" panose="020B0609030804020204" pitchFamily="49" charset="0"/>
              </a:rPr>
              <a:t> </a:t>
            </a:r>
            <a:r>
              <a:rPr lang="en-US" sz="1200" b="0" noProof="1">
                <a:solidFill>
                  <a:srgbClr val="795E26"/>
                </a:solidFill>
                <a:effectLst/>
                <a:latin typeface="Menlo" panose="020B0609030804020204" pitchFamily="49" charset="0"/>
              </a:rPr>
              <a:t>sdOctahedron</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p</a:t>
            </a:r>
            <a:r>
              <a:rPr lang="en-US" sz="1200" b="0" noProof="1">
                <a:solidFill>
                  <a:srgbClr val="3B3B3B"/>
                </a:solidFill>
                <a:effectLst/>
                <a:latin typeface="Menlo" panose="020B0609030804020204" pitchFamily="49" charset="0"/>
              </a:rPr>
              <a:t>, </a:t>
            </a:r>
            <a:r>
              <a:rPr lang="en-US" sz="1200" b="0" noProof="1">
                <a:solidFill>
                  <a:srgbClr val="0000FF"/>
                </a:solidFill>
                <a:effectLst/>
                <a:latin typeface="Menlo" panose="020B0609030804020204" pitchFamily="49" charset="0"/>
              </a:rPr>
              <a:t>float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s</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001080"/>
                </a:solidFill>
                <a:effectLst/>
                <a:latin typeface="Menlo" panose="020B0609030804020204" pitchFamily="49" charset="0"/>
              </a:rPr>
              <a:t>    p</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abs</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p</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AF00DB"/>
                </a:solidFill>
                <a:effectLst/>
                <a:latin typeface="Menlo" panose="020B0609030804020204" pitchFamily="49" charset="0"/>
              </a:rPr>
              <a:t>    return</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p</a:t>
            </a:r>
            <a:r>
              <a:rPr lang="en-US" sz="1200" b="0" noProof="1">
                <a:solidFill>
                  <a:srgbClr val="000000"/>
                </a:solidFill>
                <a:effectLst/>
                <a:latin typeface="Menlo" panose="020B0609030804020204" pitchFamily="49" charset="0"/>
              </a:rPr>
              <a:t>.</a:t>
            </a:r>
            <a:r>
              <a:rPr lang="en-US" sz="1200" b="0" noProof="1">
                <a:solidFill>
                  <a:srgbClr val="001080"/>
                </a:solidFill>
                <a:effectLst/>
                <a:latin typeface="Menlo" panose="020B0609030804020204" pitchFamily="49" charset="0"/>
              </a:rPr>
              <a:t>x</a:t>
            </a:r>
            <a:r>
              <a:rPr lang="en-US" sz="1200" b="0" noProof="1">
                <a:solidFill>
                  <a:srgbClr val="000000"/>
                </a:solidFill>
                <a:effectLst/>
                <a:latin typeface="Menlo" panose="020B0609030804020204" pitchFamily="49" charset="0"/>
              </a:rPr>
              <a:t>+</a:t>
            </a:r>
            <a:r>
              <a:rPr lang="en-US" sz="1200" b="0" noProof="1">
                <a:solidFill>
                  <a:srgbClr val="001080"/>
                </a:solidFill>
                <a:effectLst/>
                <a:latin typeface="Menlo" panose="020B0609030804020204" pitchFamily="49" charset="0"/>
              </a:rPr>
              <a:t>p</a:t>
            </a:r>
            <a:r>
              <a:rPr lang="en-US" sz="1200" b="0" noProof="1">
                <a:solidFill>
                  <a:srgbClr val="000000"/>
                </a:solidFill>
                <a:effectLst/>
                <a:latin typeface="Menlo" panose="020B0609030804020204" pitchFamily="49" charset="0"/>
              </a:rPr>
              <a:t>.</a:t>
            </a:r>
            <a:r>
              <a:rPr lang="en-US" sz="1200" b="0" noProof="1">
                <a:solidFill>
                  <a:srgbClr val="001080"/>
                </a:solidFill>
                <a:effectLst/>
                <a:latin typeface="Menlo" panose="020B0609030804020204" pitchFamily="49" charset="0"/>
              </a:rPr>
              <a:t>y</a:t>
            </a:r>
            <a:r>
              <a:rPr lang="en-US" sz="1200" b="0" noProof="1">
                <a:solidFill>
                  <a:srgbClr val="000000"/>
                </a:solidFill>
                <a:effectLst/>
                <a:latin typeface="Menlo" panose="020B0609030804020204" pitchFamily="49" charset="0"/>
              </a:rPr>
              <a:t>+</a:t>
            </a:r>
            <a:r>
              <a:rPr lang="en-US" sz="1200" b="0" noProof="1">
                <a:solidFill>
                  <a:srgbClr val="001080"/>
                </a:solidFill>
                <a:effectLst/>
                <a:latin typeface="Menlo" panose="020B0609030804020204" pitchFamily="49" charset="0"/>
              </a:rPr>
              <a:t>p</a:t>
            </a:r>
            <a:r>
              <a:rPr lang="en-US" sz="1200" b="0" noProof="1">
                <a:solidFill>
                  <a:srgbClr val="000000"/>
                </a:solidFill>
                <a:effectLst/>
                <a:latin typeface="Menlo" panose="020B0609030804020204" pitchFamily="49" charset="0"/>
              </a:rPr>
              <a:t>.</a:t>
            </a:r>
            <a:r>
              <a:rPr lang="en-US" sz="1200" b="0" noProof="1">
                <a:solidFill>
                  <a:srgbClr val="001080"/>
                </a:solidFill>
                <a:effectLst/>
                <a:latin typeface="Menlo" panose="020B0609030804020204" pitchFamily="49" charset="0"/>
              </a:rPr>
              <a:t>z</a:t>
            </a:r>
            <a:r>
              <a:rPr lang="en-US" sz="1200" b="0" noProof="1">
                <a:solidFill>
                  <a:srgbClr val="000000"/>
                </a:solidFill>
                <a:effectLst/>
                <a:latin typeface="Menlo" panose="020B0609030804020204" pitchFamily="49" charset="0"/>
              </a:rPr>
              <a:t>-</a:t>
            </a:r>
            <a:r>
              <a:rPr lang="en-US" sz="1200" b="0" noProof="1">
                <a:solidFill>
                  <a:srgbClr val="001080"/>
                </a:solidFill>
                <a:effectLst/>
                <a:latin typeface="Menlo" panose="020B0609030804020204" pitchFamily="49" charset="0"/>
              </a:rPr>
              <a:t>s</a:t>
            </a:r>
            <a:r>
              <a:rPr lang="en-US" sz="1200" b="0" noProof="1">
                <a:solidFill>
                  <a:srgbClr val="3B3B3B"/>
                </a:solidFill>
                <a:effectLst/>
                <a:latin typeface="Menlo" panose="020B0609030804020204" pitchFamily="49" charset="0"/>
              </a:rPr>
              <a:t>)</a:t>
            </a:r>
            <a:r>
              <a:rPr lang="en-US" sz="1200" b="0" noProof="1">
                <a:solidFill>
                  <a:srgbClr val="000000"/>
                </a:solidFill>
                <a:effectLst/>
                <a:latin typeface="Menlo" panose="020B0609030804020204" pitchFamily="49" charset="0"/>
              </a:rPr>
              <a:t>*</a:t>
            </a:r>
            <a:r>
              <a:rPr lang="en-US" sz="1200" b="0" noProof="1">
                <a:solidFill>
                  <a:srgbClr val="098658"/>
                </a:solidFill>
                <a:effectLst/>
                <a:latin typeface="Menlo" panose="020B0609030804020204" pitchFamily="49" charset="0"/>
              </a:rPr>
              <a:t>0.57735027</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3B3B3B"/>
                </a:solidFill>
                <a:effectLst/>
                <a:latin typeface="Menlo" panose="020B0609030804020204" pitchFamily="49" charset="0"/>
              </a:rPr>
              <a:t>}</a:t>
            </a:r>
          </a:p>
          <a:p>
            <a:pPr>
              <a:lnSpc>
                <a:spcPts val="1350"/>
              </a:lnSpc>
              <a:buNone/>
            </a:pPr>
            <a:endParaRPr lang="en-US" sz="1200" b="0" noProof="1">
              <a:solidFill>
                <a:srgbClr val="3B3B3B"/>
              </a:solidFill>
              <a:effectLst/>
              <a:latin typeface="Menlo" panose="020B0609030804020204" pitchFamily="49" charset="0"/>
            </a:endParaRPr>
          </a:p>
          <a:p>
            <a:pPr>
              <a:lnSpc>
                <a:spcPts val="1350"/>
              </a:lnSpc>
              <a:buNone/>
            </a:pP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 </a:t>
            </a:r>
            <a:r>
              <a:rPr lang="en-US" sz="1200" b="0" noProof="1">
                <a:solidFill>
                  <a:srgbClr val="795E26"/>
                </a:solidFill>
                <a:effectLst/>
                <a:latin typeface="Menlo" panose="020B0609030804020204" pitchFamily="49" charset="0"/>
              </a:rPr>
              <a:t>sdScene</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p</a:t>
            </a:r>
            <a:r>
              <a:rPr lang="en-US" sz="1200" b="0" noProof="1">
                <a:solidFill>
                  <a:srgbClr val="3B3B3B"/>
                </a:solidFill>
                <a:effectLst/>
                <a:latin typeface="Menlo" panose="020B0609030804020204" pitchFamily="49" charset="0"/>
              </a:rPr>
              <a:t>) {</a:t>
            </a:r>
          </a:p>
          <a:p>
            <a:pPr>
              <a:lnSpc>
                <a:spcPts val="1350"/>
              </a:lnSpc>
              <a:buNone/>
            </a:pPr>
            <a:r>
              <a:rPr lang="en-US" sz="1200" b="0" noProof="1">
                <a:solidFill>
                  <a:srgbClr val="001080"/>
                </a:solidFill>
                <a:effectLst/>
                <a:latin typeface="Menlo" panose="020B0609030804020204" pitchFamily="49" charset="0"/>
              </a:rPr>
              <a:t>    vec4</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sphere</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0.1</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0.9</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0.3</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sdSphere</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p</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0</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098658"/>
                </a:solidFill>
                <a:effectLst/>
                <a:latin typeface="Menlo" panose="020B0609030804020204" pitchFamily="49" charset="0"/>
              </a:rPr>
              <a:t>2</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2.0</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001080"/>
                </a:solidFill>
                <a:effectLst/>
                <a:latin typeface="Menlo" panose="020B0609030804020204" pitchFamily="49" charset="0"/>
              </a:rPr>
              <a:t>    vec4</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octahedron</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0.1</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0.3</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0.9</a:t>
            </a:r>
            <a:r>
              <a:rPr lang="en-US" sz="1200" b="0" noProof="1">
                <a:solidFill>
                  <a:srgbClr val="3B3B3B"/>
                </a:solidFill>
                <a:effectLst/>
                <a:latin typeface="Menlo" panose="020B0609030804020204" pitchFamily="49" charset="0"/>
              </a:rPr>
              <a:t>), </a:t>
            </a:r>
            <a:r>
              <a:rPr lang="en-US" sz="1200" b="0" noProof="1">
                <a:solidFill>
                  <a:srgbClr val="795E26"/>
                </a:solidFill>
                <a:effectLst/>
                <a:latin typeface="Menlo" panose="020B0609030804020204" pitchFamily="49" charset="0"/>
              </a:rPr>
              <a:t>sdOctahedron</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p</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0</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098658"/>
                </a:solidFill>
                <a:effectLst/>
                <a:latin typeface="Menlo" panose="020B0609030804020204" pitchFamily="49" charset="0"/>
              </a:rPr>
              <a:t>2</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2.5</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001080"/>
                </a:solidFill>
                <a:effectLst/>
                <a:latin typeface="Menlo" panose="020B0609030804020204" pitchFamily="49" charset="0"/>
              </a:rPr>
              <a:t>    vec4</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co</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minWithColor</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sphere</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octahedron</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AF00DB"/>
                </a:solidFill>
                <a:effectLst/>
                <a:latin typeface="Menlo" panose="020B0609030804020204" pitchFamily="49" charset="0"/>
              </a:rPr>
              <a:t>    return</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co</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000000"/>
                </a:solidFill>
                <a:effectLst/>
                <a:latin typeface="Menlo" panose="020B0609030804020204" pitchFamily="49" charset="0"/>
              </a:rPr>
              <a:t>...</a:t>
            </a:r>
            <a:endParaRPr lang="en-US" sz="1200" b="0" noProof="1">
              <a:solidFill>
                <a:srgbClr val="3B3B3B"/>
              </a:solidFill>
              <a:effectLst/>
              <a:latin typeface="Menlo" panose="020B0609030804020204" pitchFamily="49" charset="0"/>
            </a:endParaRPr>
          </a:p>
        </p:txBody>
      </p:sp>
    </p:spTree>
    <p:extLst>
      <p:ext uri="{BB962C8B-B14F-4D97-AF65-F5344CB8AC3E}">
        <p14:creationId xmlns:p14="http://schemas.microsoft.com/office/powerpoint/2010/main" val="66018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35FD-399F-15DA-6417-AC07CF2A4346}"/>
              </a:ext>
            </a:extLst>
          </p:cNvPr>
          <p:cNvSpPr>
            <a:spLocks noGrp="1"/>
          </p:cNvSpPr>
          <p:nvPr>
            <p:ph type="title"/>
          </p:nvPr>
        </p:nvSpPr>
        <p:spPr>
          <a:xfrm>
            <a:off x="74745" y="121887"/>
            <a:ext cx="8428232" cy="515938"/>
          </a:xfrm>
        </p:spPr>
        <p:txBody>
          <a:bodyPr/>
          <a:lstStyle/>
          <a:p>
            <a:r>
              <a:rPr lang="pt-BR" dirty="0"/>
              <a:t>Intersecção</a:t>
            </a:r>
          </a:p>
        </p:txBody>
      </p:sp>
      <p:sp>
        <p:nvSpPr>
          <p:cNvPr id="3" name="Text Placeholder 2">
            <a:extLst>
              <a:ext uri="{FF2B5EF4-FFF2-40B4-BE49-F238E27FC236}">
                <a16:creationId xmlns:a16="http://schemas.microsoft.com/office/drawing/2014/main" id="{672D1936-6D65-C425-C2C2-6B3CB9ABCB0B}"/>
              </a:ext>
            </a:extLst>
          </p:cNvPr>
          <p:cNvSpPr>
            <a:spLocks noGrp="1"/>
          </p:cNvSpPr>
          <p:nvPr>
            <p:ph type="body" idx="1"/>
          </p:nvPr>
        </p:nvSpPr>
        <p:spPr>
          <a:xfrm>
            <a:off x="390548" y="838986"/>
            <a:ext cx="8428232" cy="755746"/>
          </a:xfrm>
        </p:spPr>
        <p:txBody>
          <a:bodyPr/>
          <a:lstStyle/>
          <a:p>
            <a:r>
              <a:rPr lang="pt-BR" dirty="0"/>
              <a:t>Vamos agora usar uma função </a:t>
            </a:r>
            <a:r>
              <a:rPr lang="pt-BR" dirty="0" err="1"/>
              <a:t>max</a:t>
            </a:r>
            <a:r>
              <a:rPr lang="pt-BR" dirty="0"/>
              <a:t>().</a:t>
            </a:r>
          </a:p>
        </p:txBody>
      </p:sp>
      <p:sp>
        <p:nvSpPr>
          <p:cNvPr id="4" name="Slide Number Placeholder 3">
            <a:extLst>
              <a:ext uri="{FF2B5EF4-FFF2-40B4-BE49-F238E27FC236}">
                <a16:creationId xmlns:a16="http://schemas.microsoft.com/office/drawing/2014/main" id="{F7CBD626-93F0-8049-493D-D17CE2E79F3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8</a:t>
            </a:fld>
            <a:endParaRPr lang="pt-BR"/>
          </a:p>
        </p:txBody>
      </p:sp>
      <p:pic>
        <p:nvPicPr>
          <p:cNvPr id="6" name="Picture 4">
            <a:extLst>
              <a:ext uri="{FF2B5EF4-FFF2-40B4-BE49-F238E27FC236}">
                <a16:creationId xmlns:a16="http://schemas.microsoft.com/office/drawing/2014/main" id="{D5FDF052-239B-C9D8-C85B-ED62499301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3950" y="4120269"/>
            <a:ext cx="2531920" cy="14242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845280-2A22-8D9F-CF33-9ACEC116E0BD}"/>
              </a:ext>
            </a:extLst>
          </p:cNvPr>
          <p:cNvSpPr txBox="1"/>
          <p:nvPr/>
        </p:nvSpPr>
        <p:spPr>
          <a:xfrm>
            <a:off x="325221" y="1594731"/>
            <a:ext cx="8493560" cy="2246769"/>
          </a:xfrm>
          <a:prstGeom prst="rect">
            <a:avLst/>
          </a:prstGeom>
          <a:noFill/>
          <a:ln>
            <a:solidFill>
              <a:schemeClr val="tx1"/>
            </a:solidFill>
            <a:prstDash val="dash"/>
          </a:ln>
        </p:spPr>
        <p:txBody>
          <a:bodyPr wrap="square">
            <a:spAutoFit/>
          </a:bodyPr>
          <a:lstStyle/>
          <a:p>
            <a:pPr>
              <a:lnSpc>
                <a:spcPts val="1350"/>
              </a:lnSpc>
              <a:buNone/>
            </a:pP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 </a:t>
            </a:r>
            <a:r>
              <a:rPr lang="en-US" sz="1200" b="0" noProof="1">
                <a:solidFill>
                  <a:srgbClr val="795E26"/>
                </a:solidFill>
                <a:effectLst/>
                <a:latin typeface="Menlo" panose="020B0609030804020204" pitchFamily="49" charset="0"/>
              </a:rPr>
              <a:t>maxWithColor</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obj1</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obj2</a:t>
            </a:r>
            <a:r>
              <a:rPr lang="en-US" sz="1200" b="0" noProof="1">
                <a:solidFill>
                  <a:srgbClr val="3B3B3B"/>
                </a:solidFill>
                <a:effectLst/>
                <a:latin typeface="Menlo" panose="020B0609030804020204" pitchFamily="49" charset="0"/>
              </a:rPr>
              <a:t>) {</a:t>
            </a:r>
          </a:p>
          <a:p>
            <a:pPr>
              <a:lnSpc>
                <a:spcPts val="1350"/>
              </a:lnSpc>
              <a:buNone/>
            </a:pPr>
            <a:r>
              <a:rPr lang="en-US" sz="1200" b="0" noProof="1">
                <a:solidFill>
                  <a:srgbClr val="AF00DB"/>
                </a:solidFill>
                <a:effectLst/>
                <a:latin typeface="Menlo" panose="020B0609030804020204" pitchFamily="49" charset="0"/>
              </a:rPr>
              <a:t>    if</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obj2</a:t>
            </a:r>
            <a:r>
              <a:rPr lang="en-US" sz="1200" b="0" noProof="1">
                <a:solidFill>
                  <a:srgbClr val="000000"/>
                </a:solidFill>
                <a:effectLst/>
                <a:latin typeface="Menlo" panose="020B0609030804020204" pitchFamily="49" charset="0"/>
              </a:rPr>
              <a:t>.</a:t>
            </a:r>
            <a:r>
              <a:rPr lang="en-US" sz="1200" b="0" noProof="1">
                <a:solidFill>
                  <a:srgbClr val="001080"/>
                </a:solidFill>
                <a:effectLst/>
                <a:latin typeface="Menlo" panose="020B0609030804020204" pitchFamily="49" charset="0"/>
              </a:rPr>
              <a:t>a</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&gt;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obj1</a:t>
            </a:r>
            <a:r>
              <a:rPr lang="en-US" sz="1200" b="0" noProof="1">
                <a:solidFill>
                  <a:srgbClr val="000000"/>
                </a:solidFill>
                <a:effectLst/>
                <a:latin typeface="Menlo" panose="020B0609030804020204" pitchFamily="49" charset="0"/>
              </a:rPr>
              <a:t>.</a:t>
            </a:r>
            <a:r>
              <a:rPr lang="en-US" sz="1200" b="0" noProof="1">
                <a:solidFill>
                  <a:srgbClr val="001080"/>
                </a:solidFill>
                <a:effectLst/>
                <a:latin typeface="Menlo" panose="020B0609030804020204" pitchFamily="49" charset="0"/>
              </a:rPr>
              <a:t>a</a:t>
            </a:r>
            <a:r>
              <a:rPr lang="en-US" sz="1200" b="0" noProof="1">
                <a:solidFill>
                  <a:srgbClr val="3B3B3B"/>
                </a:solidFill>
                <a:effectLst/>
                <a:latin typeface="Menlo" panose="020B0609030804020204" pitchFamily="49" charset="0"/>
              </a:rPr>
              <a:t>) </a:t>
            </a:r>
            <a:r>
              <a:rPr lang="en-US" sz="1200" b="0" noProof="1">
                <a:solidFill>
                  <a:srgbClr val="AF00DB"/>
                </a:solidFill>
                <a:effectLst/>
                <a:latin typeface="Menlo" panose="020B0609030804020204" pitchFamily="49" charset="0"/>
              </a:rPr>
              <a:t>return</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obj2</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AF00DB"/>
                </a:solidFill>
                <a:effectLst/>
                <a:latin typeface="Menlo" panose="020B0609030804020204" pitchFamily="49" charset="0"/>
              </a:rPr>
              <a:t>    return</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obj1</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3B3B3B"/>
                </a:solidFill>
                <a:effectLst/>
                <a:latin typeface="Menlo" panose="020B0609030804020204" pitchFamily="49" charset="0"/>
              </a:rPr>
              <a:t>}</a:t>
            </a:r>
          </a:p>
          <a:p>
            <a:pPr>
              <a:lnSpc>
                <a:spcPts val="1350"/>
              </a:lnSpc>
              <a:buNone/>
            </a:pPr>
            <a:br>
              <a:rPr lang="en-US" sz="1200" b="0" noProof="1">
                <a:solidFill>
                  <a:srgbClr val="3B3B3B"/>
                </a:solidFill>
                <a:effectLst/>
                <a:latin typeface="Menlo" panose="020B0609030804020204" pitchFamily="49" charset="0"/>
              </a:rPr>
            </a:b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 </a:t>
            </a:r>
            <a:r>
              <a:rPr lang="en-US" sz="1200" b="0" noProof="1">
                <a:solidFill>
                  <a:srgbClr val="795E26"/>
                </a:solidFill>
                <a:effectLst/>
                <a:latin typeface="Menlo" panose="020B0609030804020204" pitchFamily="49" charset="0"/>
              </a:rPr>
              <a:t>sdScene</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p</a:t>
            </a:r>
            <a:r>
              <a:rPr lang="en-US" sz="1200" b="0" noProof="1">
                <a:solidFill>
                  <a:srgbClr val="3B3B3B"/>
                </a:solidFill>
                <a:effectLst/>
                <a:latin typeface="Menlo" panose="020B0609030804020204" pitchFamily="49" charset="0"/>
              </a:rPr>
              <a:t>) {</a:t>
            </a:r>
          </a:p>
          <a:p>
            <a:pPr>
              <a:lnSpc>
                <a:spcPts val="1350"/>
              </a:lnSpc>
              <a:buNone/>
            </a:pPr>
            <a:r>
              <a:rPr lang="en-US" sz="1200" b="0" noProof="1">
                <a:solidFill>
                  <a:srgbClr val="001080"/>
                </a:solidFill>
                <a:effectLst/>
                <a:latin typeface="Menlo" panose="020B0609030804020204" pitchFamily="49" charset="0"/>
              </a:rPr>
              <a:t>    vec4</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sphere</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0.1</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0.9</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0.3</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sdSphere</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p</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0</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098658"/>
                </a:solidFill>
                <a:effectLst/>
                <a:latin typeface="Menlo" panose="020B0609030804020204" pitchFamily="49" charset="0"/>
              </a:rPr>
              <a:t>2</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2.0</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001080"/>
                </a:solidFill>
                <a:effectLst/>
                <a:latin typeface="Menlo" panose="020B0609030804020204" pitchFamily="49" charset="0"/>
              </a:rPr>
              <a:t>    vec4</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octahedron</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0.1</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0.3</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0.9</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sdOctahedron</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p</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0</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098658"/>
                </a:solidFill>
                <a:effectLst/>
                <a:latin typeface="Menlo" panose="020B0609030804020204" pitchFamily="49" charset="0"/>
              </a:rPr>
              <a:t>2</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2.5</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001080"/>
                </a:solidFill>
                <a:effectLst/>
                <a:latin typeface="Menlo" panose="020B0609030804020204" pitchFamily="49" charset="0"/>
              </a:rPr>
              <a:t>    vec4</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co</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795E26"/>
                </a:solidFill>
                <a:effectLst/>
                <a:latin typeface="Menlo" panose="020B0609030804020204" pitchFamily="49" charset="0"/>
              </a:rPr>
              <a:t>maxWithColor</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sphere</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octahedron</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AF00DB"/>
                </a:solidFill>
                <a:effectLst/>
                <a:latin typeface="Menlo" panose="020B0609030804020204" pitchFamily="49" charset="0"/>
              </a:rPr>
              <a:t>    return</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co</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000000"/>
                </a:solidFill>
                <a:effectLst/>
                <a:latin typeface="Menlo" panose="020B0609030804020204" pitchFamily="49" charset="0"/>
              </a:rPr>
              <a:t>...</a:t>
            </a:r>
            <a:endParaRPr lang="en-US" sz="1200" b="0" noProof="1">
              <a:solidFill>
                <a:srgbClr val="3B3B3B"/>
              </a:solidFill>
              <a:effectLst/>
              <a:latin typeface="Menlo" panose="020B0609030804020204" pitchFamily="49" charset="0"/>
            </a:endParaRPr>
          </a:p>
        </p:txBody>
      </p:sp>
    </p:spTree>
    <p:extLst>
      <p:ext uri="{BB962C8B-B14F-4D97-AF65-F5344CB8AC3E}">
        <p14:creationId xmlns:p14="http://schemas.microsoft.com/office/powerpoint/2010/main" val="200542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535FD-399F-15DA-6417-AC07CF2A4346}"/>
              </a:ext>
            </a:extLst>
          </p:cNvPr>
          <p:cNvSpPr>
            <a:spLocks noGrp="1"/>
          </p:cNvSpPr>
          <p:nvPr>
            <p:ph type="title"/>
          </p:nvPr>
        </p:nvSpPr>
        <p:spPr>
          <a:xfrm>
            <a:off x="74745" y="121887"/>
            <a:ext cx="8428232" cy="515938"/>
          </a:xfrm>
        </p:spPr>
        <p:txBody>
          <a:bodyPr/>
          <a:lstStyle/>
          <a:p>
            <a:r>
              <a:rPr lang="pt-BR" dirty="0"/>
              <a:t>Diferença</a:t>
            </a:r>
          </a:p>
        </p:txBody>
      </p:sp>
      <p:sp>
        <p:nvSpPr>
          <p:cNvPr id="3" name="Text Placeholder 2">
            <a:extLst>
              <a:ext uri="{FF2B5EF4-FFF2-40B4-BE49-F238E27FC236}">
                <a16:creationId xmlns:a16="http://schemas.microsoft.com/office/drawing/2014/main" id="{672D1936-6D65-C425-C2C2-6B3CB9ABCB0B}"/>
              </a:ext>
            </a:extLst>
          </p:cNvPr>
          <p:cNvSpPr>
            <a:spLocks noGrp="1"/>
          </p:cNvSpPr>
          <p:nvPr>
            <p:ph type="body" idx="1"/>
          </p:nvPr>
        </p:nvSpPr>
        <p:spPr/>
        <p:txBody>
          <a:bodyPr/>
          <a:lstStyle/>
          <a:p>
            <a:r>
              <a:rPr lang="pt-BR" dirty="0"/>
              <a:t>Vamos agora inverter uma função e usar uma função </a:t>
            </a:r>
            <a:r>
              <a:rPr lang="pt-BR" dirty="0" err="1"/>
              <a:t>max</a:t>
            </a:r>
            <a:r>
              <a:rPr lang="pt-BR" dirty="0"/>
              <a:t>().</a:t>
            </a:r>
          </a:p>
        </p:txBody>
      </p:sp>
      <p:sp>
        <p:nvSpPr>
          <p:cNvPr id="4" name="Slide Number Placeholder 3">
            <a:extLst>
              <a:ext uri="{FF2B5EF4-FFF2-40B4-BE49-F238E27FC236}">
                <a16:creationId xmlns:a16="http://schemas.microsoft.com/office/drawing/2014/main" id="{F7CBD626-93F0-8049-493D-D17CE2E79F3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pt-BR" smtClean="0"/>
              <a:t>9</a:t>
            </a:fld>
            <a:endParaRPr lang="pt-BR"/>
          </a:p>
        </p:txBody>
      </p:sp>
      <p:pic>
        <p:nvPicPr>
          <p:cNvPr id="6" name="Picture 2">
            <a:extLst>
              <a:ext uri="{FF2B5EF4-FFF2-40B4-BE49-F238E27FC236}">
                <a16:creationId xmlns:a16="http://schemas.microsoft.com/office/drawing/2014/main" id="{12ADCCBC-5EC1-5142-0E69-58D6B3E5E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3951" y="4120269"/>
            <a:ext cx="2531920" cy="14242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FF22C7A-21DE-6C5F-263F-307538C3285D}"/>
              </a:ext>
            </a:extLst>
          </p:cNvPr>
          <p:cNvSpPr txBox="1"/>
          <p:nvPr/>
        </p:nvSpPr>
        <p:spPr>
          <a:xfrm>
            <a:off x="325220" y="1594731"/>
            <a:ext cx="8268062" cy="2246769"/>
          </a:xfrm>
          <a:prstGeom prst="rect">
            <a:avLst/>
          </a:prstGeom>
          <a:noFill/>
          <a:ln>
            <a:solidFill>
              <a:schemeClr val="tx1"/>
            </a:solidFill>
            <a:prstDash val="dash"/>
          </a:ln>
        </p:spPr>
        <p:txBody>
          <a:bodyPr wrap="square">
            <a:spAutoFit/>
          </a:bodyPr>
          <a:lstStyle/>
          <a:p>
            <a:pPr>
              <a:lnSpc>
                <a:spcPts val="1350"/>
              </a:lnSpc>
              <a:buNone/>
            </a:pP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 </a:t>
            </a:r>
            <a:r>
              <a:rPr lang="en-US" sz="1200" b="0" noProof="1">
                <a:solidFill>
                  <a:srgbClr val="795E26"/>
                </a:solidFill>
                <a:effectLst/>
                <a:latin typeface="Menlo" panose="020B0609030804020204" pitchFamily="49" charset="0"/>
              </a:rPr>
              <a:t>maxWithColor</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obj1</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obj2</a:t>
            </a:r>
            <a:r>
              <a:rPr lang="en-US" sz="1200" b="0" noProof="1">
                <a:solidFill>
                  <a:srgbClr val="3B3B3B"/>
                </a:solidFill>
                <a:effectLst/>
                <a:latin typeface="Menlo" panose="020B0609030804020204" pitchFamily="49" charset="0"/>
              </a:rPr>
              <a:t>) {</a:t>
            </a:r>
          </a:p>
          <a:p>
            <a:pPr>
              <a:lnSpc>
                <a:spcPts val="1350"/>
              </a:lnSpc>
              <a:buNone/>
            </a:pPr>
            <a:r>
              <a:rPr lang="en-US" sz="1200" b="0" noProof="1">
                <a:solidFill>
                  <a:srgbClr val="AF00DB"/>
                </a:solidFill>
                <a:effectLst/>
                <a:latin typeface="Menlo" panose="020B0609030804020204" pitchFamily="49" charset="0"/>
              </a:rPr>
              <a:t>    if</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obj2</a:t>
            </a:r>
            <a:r>
              <a:rPr lang="en-US" sz="1200" b="0" noProof="1">
                <a:solidFill>
                  <a:srgbClr val="000000"/>
                </a:solidFill>
                <a:effectLst/>
                <a:latin typeface="Menlo" panose="020B0609030804020204" pitchFamily="49" charset="0"/>
              </a:rPr>
              <a:t>.</a:t>
            </a:r>
            <a:r>
              <a:rPr lang="en-US" sz="1200" b="0" noProof="1">
                <a:solidFill>
                  <a:srgbClr val="001080"/>
                </a:solidFill>
                <a:effectLst/>
                <a:latin typeface="Menlo" panose="020B0609030804020204" pitchFamily="49" charset="0"/>
              </a:rPr>
              <a:t>a</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&gt;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obj1</a:t>
            </a:r>
            <a:r>
              <a:rPr lang="en-US" sz="1200" b="0" noProof="1">
                <a:solidFill>
                  <a:srgbClr val="000000"/>
                </a:solidFill>
                <a:effectLst/>
                <a:latin typeface="Menlo" panose="020B0609030804020204" pitchFamily="49" charset="0"/>
              </a:rPr>
              <a:t>.</a:t>
            </a:r>
            <a:r>
              <a:rPr lang="en-US" sz="1200" b="0" noProof="1">
                <a:solidFill>
                  <a:srgbClr val="001080"/>
                </a:solidFill>
                <a:effectLst/>
                <a:latin typeface="Menlo" panose="020B0609030804020204" pitchFamily="49" charset="0"/>
              </a:rPr>
              <a:t>a</a:t>
            </a:r>
            <a:r>
              <a:rPr lang="en-US" sz="1200" b="0" noProof="1">
                <a:solidFill>
                  <a:srgbClr val="3B3B3B"/>
                </a:solidFill>
                <a:effectLst/>
                <a:latin typeface="Menlo" panose="020B0609030804020204" pitchFamily="49" charset="0"/>
              </a:rPr>
              <a:t>) </a:t>
            </a:r>
            <a:r>
              <a:rPr lang="en-US" sz="1200" b="0" noProof="1">
                <a:solidFill>
                  <a:srgbClr val="AF00DB"/>
                </a:solidFill>
                <a:effectLst/>
                <a:latin typeface="Menlo" panose="020B0609030804020204" pitchFamily="49" charset="0"/>
              </a:rPr>
              <a:t>return</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obj2</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AF00DB"/>
                </a:solidFill>
                <a:effectLst/>
                <a:latin typeface="Menlo" panose="020B0609030804020204" pitchFamily="49" charset="0"/>
              </a:rPr>
              <a:t>    return</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obj1</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3B3B3B"/>
                </a:solidFill>
                <a:effectLst/>
                <a:latin typeface="Menlo" panose="020B0609030804020204" pitchFamily="49" charset="0"/>
              </a:rPr>
              <a:t>}</a:t>
            </a:r>
          </a:p>
          <a:p>
            <a:pPr>
              <a:lnSpc>
                <a:spcPts val="1350"/>
              </a:lnSpc>
              <a:buNone/>
            </a:pPr>
            <a:br>
              <a:rPr lang="en-US" sz="1200" b="0" noProof="1">
                <a:solidFill>
                  <a:srgbClr val="3B3B3B"/>
                </a:solidFill>
                <a:effectLst/>
                <a:latin typeface="Menlo" panose="020B0609030804020204" pitchFamily="49" charset="0"/>
              </a:rPr>
            </a:b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 </a:t>
            </a:r>
            <a:r>
              <a:rPr lang="en-US" sz="1200" b="0" noProof="1">
                <a:solidFill>
                  <a:srgbClr val="795E26"/>
                </a:solidFill>
                <a:effectLst/>
                <a:latin typeface="Menlo" panose="020B0609030804020204" pitchFamily="49" charset="0"/>
              </a:rPr>
              <a:t>sdScene</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p</a:t>
            </a:r>
            <a:r>
              <a:rPr lang="en-US" sz="1200" b="0" noProof="1">
                <a:solidFill>
                  <a:srgbClr val="3B3B3B"/>
                </a:solidFill>
                <a:effectLst/>
                <a:latin typeface="Menlo" panose="020B0609030804020204" pitchFamily="49" charset="0"/>
              </a:rPr>
              <a:t>) {</a:t>
            </a:r>
          </a:p>
          <a:p>
            <a:pPr>
              <a:lnSpc>
                <a:spcPts val="1350"/>
              </a:lnSpc>
              <a:buNone/>
            </a:pPr>
            <a:r>
              <a:rPr lang="en-US" sz="1200" b="0" noProof="1">
                <a:solidFill>
                  <a:srgbClr val="001080"/>
                </a:solidFill>
                <a:effectLst/>
                <a:latin typeface="Menlo" panose="020B0609030804020204" pitchFamily="49" charset="0"/>
              </a:rPr>
              <a:t>    vec4</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sphere</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0.1</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0.9</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0.3</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sdSphere</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p</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0</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098658"/>
                </a:solidFill>
                <a:effectLst/>
                <a:latin typeface="Menlo" panose="020B0609030804020204" pitchFamily="49" charset="0"/>
              </a:rPr>
              <a:t>2</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2.0</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001080"/>
                </a:solidFill>
                <a:effectLst/>
                <a:latin typeface="Menlo" panose="020B0609030804020204" pitchFamily="49" charset="0"/>
              </a:rPr>
              <a:t>    vec4</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octahedron</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0.1</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0.3</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0.9</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sdOctahedron</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p</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vec3</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0</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0</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098658"/>
                </a:solidFill>
                <a:effectLst/>
                <a:latin typeface="Menlo" panose="020B0609030804020204" pitchFamily="49" charset="0"/>
              </a:rPr>
              <a:t>2</a:t>
            </a:r>
            <a:r>
              <a:rPr lang="en-US" sz="1200" b="0" noProof="1">
                <a:solidFill>
                  <a:srgbClr val="3B3B3B"/>
                </a:solidFill>
                <a:effectLst/>
                <a:latin typeface="Menlo" panose="020B0609030804020204" pitchFamily="49" charset="0"/>
              </a:rPr>
              <a:t>), </a:t>
            </a:r>
            <a:r>
              <a:rPr lang="en-US" sz="1200" b="0" noProof="1">
                <a:solidFill>
                  <a:srgbClr val="098658"/>
                </a:solidFill>
                <a:effectLst/>
                <a:latin typeface="Menlo" panose="020B0609030804020204" pitchFamily="49" charset="0"/>
              </a:rPr>
              <a:t>2.5</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001080"/>
                </a:solidFill>
                <a:effectLst/>
                <a:latin typeface="Menlo" panose="020B0609030804020204" pitchFamily="49" charset="0"/>
              </a:rPr>
              <a:t>    vec4</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co</a:t>
            </a:r>
            <a:r>
              <a:rPr lang="en-US" sz="1200" b="0" noProof="1">
                <a:solidFill>
                  <a:srgbClr val="3B3B3B"/>
                </a:solidFill>
                <a:effectLst/>
                <a:latin typeface="Menlo" panose="020B0609030804020204" pitchFamily="49" charset="0"/>
              </a:rPr>
              <a:t> </a:t>
            </a:r>
            <a:r>
              <a:rPr lang="en-US" sz="1200" b="0" noProof="1">
                <a:solidFill>
                  <a:srgbClr val="000000"/>
                </a:solidFill>
                <a:effectLst/>
                <a:latin typeface="Menlo" panose="020B0609030804020204" pitchFamily="49" charset="0"/>
              </a:rPr>
              <a:t>=</a:t>
            </a:r>
            <a:r>
              <a:rPr lang="en-US" sz="1200" b="0" noProof="1">
                <a:solidFill>
                  <a:srgbClr val="3B3B3B"/>
                </a:solidFill>
                <a:effectLst/>
                <a:latin typeface="Menlo" panose="020B0609030804020204" pitchFamily="49" charset="0"/>
              </a:rPr>
              <a:t> </a:t>
            </a:r>
            <a:r>
              <a:rPr lang="en-US" sz="1200" b="0" noProof="1">
                <a:solidFill>
                  <a:srgbClr val="795E26"/>
                </a:solidFill>
                <a:effectLst/>
                <a:latin typeface="Menlo" panose="020B0609030804020204" pitchFamily="49" charset="0"/>
              </a:rPr>
              <a:t>maxWithColor</a:t>
            </a:r>
            <a:r>
              <a:rPr lang="en-US" sz="1200" b="0" noProof="1">
                <a:solidFill>
                  <a:srgbClr val="3B3B3B"/>
                </a:solidFill>
                <a:effectLst/>
                <a:latin typeface="Menlo" panose="020B0609030804020204" pitchFamily="49" charset="0"/>
              </a:rPr>
              <a:t>(</a:t>
            </a:r>
            <a:r>
              <a:rPr lang="en-US" sz="1200" b="0" noProof="1">
                <a:solidFill>
                  <a:srgbClr val="001080"/>
                </a:solidFill>
                <a:effectLst/>
                <a:latin typeface="Menlo" panose="020B0609030804020204" pitchFamily="49" charset="0"/>
              </a:rPr>
              <a:t>sphere</a:t>
            </a:r>
            <a:r>
              <a:rPr lang="en-US" sz="1200" b="0" noProof="1">
                <a:solidFill>
                  <a:srgbClr val="000000"/>
                </a:solidFill>
                <a:effectLst/>
                <a:latin typeface="Menlo" panose="020B0609030804020204" pitchFamily="49" charset="0"/>
              </a:rPr>
              <a:t>*</a:t>
            </a:r>
            <a:r>
              <a:rPr lang="en-US" sz="1200" b="0" noProof="1">
                <a:solidFill>
                  <a:srgbClr val="001080"/>
                </a:solidFill>
                <a:effectLst/>
                <a:latin typeface="Menlo" panose="020B0609030804020204" pitchFamily="49" charset="0"/>
              </a:rPr>
              <a:t>vec4</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1</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1</a:t>
            </a:r>
            <a:r>
              <a:rPr lang="en-US" sz="1200" b="0" noProof="1">
                <a:solidFill>
                  <a:srgbClr val="3B3B3B"/>
                </a:solidFill>
                <a:effectLst/>
                <a:latin typeface="Menlo" panose="020B0609030804020204" pitchFamily="49" charset="0"/>
              </a:rPr>
              <a:t>,</a:t>
            </a:r>
            <a:r>
              <a:rPr lang="en-US" sz="1200" b="0" noProof="1">
                <a:solidFill>
                  <a:srgbClr val="098658"/>
                </a:solidFill>
                <a:effectLst/>
                <a:latin typeface="Menlo" panose="020B0609030804020204" pitchFamily="49" charset="0"/>
              </a:rPr>
              <a:t>1</a:t>
            </a:r>
            <a:r>
              <a:rPr lang="en-US" sz="1200" b="0" noProof="1">
                <a:solidFill>
                  <a:srgbClr val="3B3B3B"/>
                </a:solidFill>
                <a:effectLst/>
                <a:latin typeface="Menlo" panose="020B0609030804020204" pitchFamily="49" charset="0"/>
              </a:rPr>
              <a:t>,</a:t>
            </a:r>
            <a:r>
              <a:rPr lang="en-US" sz="1200" b="0" noProof="1">
                <a:solidFill>
                  <a:srgbClr val="000000"/>
                </a:solidFill>
                <a:effectLst/>
                <a:latin typeface="Menlo" panose="020B0609030804020204" pitchFamily="49" charset="0"/>
              </a:rPr>
              <a:t>-</a:t>
            </a:r>
            <a:r>
              <a:rPr lang="en-US" sz="1200" b="0" noProof="1">
                <a:solidFill>
                  <a:srgbClr val="098658"/>
                </a:solidFill>
                <a:effectLst/>
                <a:latin typeface="Menlo" panose="020B0609030804020204" pitchFamily="49" charset="0"/>
              </a:rPr>
              <a:t>1</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octahedron</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AF00DB"/>
                </a:solidFill>
                <a:effectLst/>
                <a:latin typeface="Menlo" panose="020B0609030804020204" pitchFamily="49" charset="0"/>
              </a:rPr>
              <a:t>    return</a:t>
            </a:r>
            <a:r>
              <a:rPr lang="en-US" sz="1200" b="0" noProof="1">
                <a:solidFill>
                  <a:srgbClr val="3B3B3B"/>
                </a:solidFill>
                <a:effectLst/>
                <a:latin typeface="Menlo" panose="020B0609030804020204" pitchFamily="49" charset="0"/>
              </a:rPr>
              <a:t> </a:t>
            </a:r>
            <a:r>
              <a:rPr lang="en-US" sz="1200" b="0" noProof="1">
                <a:solidFill>
                  <a:srgbClr val="001080"/>
                </a:solidFill>
                <a:effectLst/>
                <a:latin typeface="Menlo" panose="020B0609030804020204" pitchFamily="49" charset="0"/>
              </a:rPr>
              <a:t>co</a:t>
            </a: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3B3B3B"/>
                </a:solidFill>
                <a:effectLst/>
                <a:latin typeface="Menlo" panose="020B0609030804020204" pitchFamily="49" charset="0"/>
              </a:rPr>
              <a:t>}</a:t>
            </a:r>
          </a:p>
          <a:p>
            <a:pPr>
              <a:lnSpc>
                <a:spcPts val="1350"/>
              </a:lnSpc>
              <a:buNone/>
            </a:pPr>
            <a:r>
              <a:rPr lang="en-US" sz="1200" b="0" noProof="1">
                <a:solidFill>
                  <a:srgbClr val="000000"/>
                </a:solidFill>
                <a:effectLst/>
                <a:latin typeface="Menlo" panose="020B0609030804020204" pitchFamily="49" charset="0"/>
              </a:rPr>
              <a:t>...</a:t>
            </a:r>
            <a:endParaRPr lang="en-US" sz="1200" b="0" noProof="1">
              <a:solidFill>
                <a:srgbClr val="3B3B3B"/>
              </a:solidFill>
              <a:effectLst/>
              <a:latin typeface="Menlo" panose="020B0609030804020204" pitchFamily="49" charset="0"/>
            </a:endParaRPr>
          </a:p>
        </p:txBody>
      </p:sp>
    </p:spTree>
    <p:extLst>
      <p:ext uri="{BB962C8B-B14F-4D97-AF65-F5344CB8AC3E}">
        <p14:creationId xmlns:p14="http://schemas.microsoft.com/office/powerpoint/2010/main" val="87451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ersonalizar design">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13497</TotalTime>
  <Words>8677</Words>
  <Application>Microsoft Macintosh PowerPoint</Application>
  <PresentationFormat>On-screen Show (16:10)</PresentationFormat>
  <Paragraphs>1046</Paragraphs>
  <Slides>43</Slides>
  <Notes>35</Notes>
  <HiddenSlides>11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Courier New</vt:lpstr>
      <vt:lpstr>Menlo</vt:lpstr>
      <vt:lpstr>Open Sans</vt:lpstr>
      <vt:lpstr>Verdana</vt:lpstr>
      <vt:lpstr>Personalizar design</vt:lpstr>
      <vt:lpstr>PowerPoint Presentation</vt:lpstr>
      <vt:lpstr>Cores (Truque)</vt:lpstr>
      <vt:lpstr>Operações de União, Intersecção e Diferença</vt:lpstr>
      <vt:lpstr>Operações de União, Intersecção e Diferença</vt:lpstr>
      <vt:lpstr>Operações de União, Intersecção e Diferença</vt:lpstr>
      <vt:lpstr>Operações de União, Intersecção e Diferença</vt:lpstr>
      <vt:lpstr>União</vt:lpstr>
      <vt:lpstr>Intersecção</vt:lpstr>
      <vt:lpstr>Diferença</vt:lpstr>
      <vt:lpstr>Diferença</vt:lpstr>
      <vt:lpstr>Smooth-Minimum em Ray Marching</vt:lpstr>
      <vt:lpstr>Aplicando a fórmula</vt:lpstr>
      <vt:lpstr>Sombras</vt:lpstr>
      <vt:lpstr>Revisão: quanta luz é refletida de P através do P0</vt:lpstr>
      <vt:lpstr>Visibilidade</vt:lpstr>
      <vt:lpstr>Como saber se superfície está em uma sombra?</vt:lpstr>
      <vt:lpstr>Como calcular V(p, Li)?</vt:lpstr>
      <vt:lpstr>Shadow Mapping [Williams 78]</vt:lpstr>
      <vt:lpstr>Pesquisa em Shadow Mapping</vt:lpstr>
      <vt:lpstr>Artefatos na sombra devido a baixa amostragem</vt:lpstr>
      <vt:lpstr>Tipos de sombras (Hard vs Soft Shadows)</vt:lpstr>
      <vt:lpstr>Sobras criadas por uma luz de área</vt:lpstr>
      <vt:lpstr>Algoritmos baseados em amostragens</vt:lpstr>
      <vt:lpstr>Percentage Closer Filtering (PCF)</vt:lpstr>
      <vt:lpstr>Ambient Occlusion</vt:lpstr>
      <vt:lpstr>Ambient Occlusion</vt:lpstr>
      <vt:lpstr>Ambient Occlusion usando o "espaço da tela"</vt:lpstr>
      <vt:lpstr>Buda sem Ambiente Occlusion</vt:lpstr>
      <vt:lpstr>Buda com Ambiente Occlusion</vt:lpstr>
      <vt:lpstr>Ambient Occlusion</vt:lpstr>
      <vt:lpstr>Shading Pré Computado</vt:lpstr>
      <vt:lpstr>Sombras em Ray Marching</vt:lpstr>
      <vt:lpstr>Criando cenário com Plano e uma Pirâmide</vt:lpstr>
      <vt:lpstr>Código base de Ray Marching</vt:lpstr>
      <vt:lpstr>Cenário com Plano e uma Pirâmide</vt:lpstr>
      <vt:lpstr>Cálculo de sombra com Shadow Rays</vt:lpstr>
      <vt:lpstr>Cálculo de sombra</vt:lpstr>
      <vt:lpstr>Resultado com Sombra</vt:lpstr>
      <vt:lpstr>Implementando Penumbra</vt:lpstr>
      <vt:lpstr>Código de Soft Shadow para Ray Marching</vt:lpstr>
      <vt:lpstr>Resultado com sombra</vt:lpstr>
      <vt:lpstr>Sombras em Ray Marching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Luciano Pereira Soares</cp:lastModifiedBy>
  <cp:revision>71</cp:revision>
  <dcterms:modified xsi:type="dcterms:W3CDTF">2025-10-24T21:15:27Z</dcterms:modified>
</cp:coreProperties>
</file>