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53"/>
  </p:notesMasterIdLst>
  <p:sldIdLst>
    <p:sldId id="256" r:id="rId2"/>
    <p:sldId id="399" r:id="rId3"/>
    <p:sldId id="400" r:id="rId4"/>
    <p:sldId id="401" r:id="rId5"/>
    <p:sldId id="279" r:id="rId6"/>
    <p:sldId id="280" r:id="rId7"/>
    <p:sldId id="284" r:id="rId8"/>
    <p:sldId id="419" r:id="rId9"/>
    <p:sldId id="402" r:id="rId10"/>
    <p:sldId id="420" r:id="rId11"/>
    <p:sldId id="404" r:id="rId12"/>
    <p:sldId id="421" r:id="rId13"/>
    <p:sldId id="403" r:id="rId14"/>
    <p:sldId id="282" r:id="rId15"/>
    <p:sldId id="281" r:id="rId16"/>
    <p:sldId id="285" r:id="rId17"/>
    <p:sldId id="288" r:id="rId18"/>
    <p:sldId id="289" r:id="rId19"/>
    <p:sldId id="291" r:id="rId20"/>
    <p:sldId id="292" r:id="rId21"/>
    <p:sldId id="293" r:id="rId22"/>
    <p:sldId id="408" r:id="rId23"/>
    <p:sldId id="405" r:id="rId24"/>
    <p:sldId id="406" r:id="rId25"/>
    <p:sldId id="418" r:id="rId26"/>
    <p:sldId id="411" r:id="rId27"/>
    <p:sldId id="413" r:id="rId28"/>
    <p:sldId id="412" r:id="rId29"/>
    <p:sldId id="294" r:id="rId30"/>
    <p:sldId id="296" r:id="rId31"/>
    <p:sldId id="299" r:id="rId32"/>
    <p:sldId id="300" r:id="rId33"/>
    <p:sldId id="301" r:id="rId34"/>
    <p:sldId id="409" r:id="rId35"/>
    <p:sldId id="305" r:id="rId36"/>
    <p:sldId id="306" r:id="rId37"/>
    <p:sldId id="410" r:id="rId38"/>
    <p:sldId id="295" r:id="rId39"/>
    <p:sldId id="286" r:id="rId40"/>
    <p:sldId id="287" r:id="rId41"/>
    <p:sldId id="297" r:id="rId42"/>
    <p:sldId id="298" r:id="rId43"/>
    <p:sldId id="303" r:id="rId44"/>
    <p:sldId id="315" r:id="rId45"/>
    <p:sldId id="414" r:id="rId46"/>
    <p:sldId id="290" r:id="rId47"/>
    <p:sldId id="320" r:id="rId48"/>
    <p:sldId id="415" r:id="rId49"/>
    <p:sldId id="321" r:id="rId50"/>
    <p:sldId id="417" r:id="rId51"/>
    <p:sldId id="308" r:id="rId52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8A40"/>
    <a:srgbClr val="434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0DF437-C0DD-6F9B-20D1-65766903F5B8}" v="17" dt="2024-10-29T03:55:54.807"/>
    <p1510:client id="{8ED1C176-1667-EE1C-CFF2-5AB4F3B2F8A9}" v="14" dt="2024-10-29T11:11:20.071"/>
    <p1510:client id="{D8EBDD97-BABE-4D76-A640-B7D57956644C}" v="1" dt="2024-10-29T12:25:53.2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4082"/>
  </p:normalViewPr>
  <p:slideViewPr>
    <p:cSldViewPr snapToGrid="0">
      <p:cViewPr varScale="1">
        <p:scale>
          <a:sx n="123" d="100"/>
          <a:sy n="123" d="100"/>
        </p:scale>
        <p:origin x="1768" y="17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stavo Beltrao Braga" userId="S::gustavobb1@insper.edu.br::af0aa7ae-b103-44e9-9c36-8c21682b38a4" providerId="AD" clId="Web-{3EC7A903-1CAE-280D-64F7-A5B1CFBA5C3B}"/>
    <pc:docChg chg="modSld">
      <pc:chgData name="Gustavo Beltrao Braga" userId="S::gustavobb1@insper.edu.br::af0aa7ae-b103-44e9-9c36-8c21682b38a4" providerId="AD" clId="Web-{3EC7A903-1CAE-280D-64F7-A5B1CFBA5C3B}" dt="2024-10-10T19:47:48.730" v="0" actId="20577"/>
      <pc:docMkLst>
        <pc:docMk/>
      </pc:docMkLst>
      <pc:sldChg chg="modSp">
        <pc:chgData name="Gustavo Beltrao Braga" userId="S::gustavobb1@insper.edu.br::af0aa7ae-b103-44e9-9c36-8c21682b38a4" providerId="AD" clId="Web-{3EC7A903-1CAE-280D-64F7-A5B1CFBA5C3B}" dt="2024-10-10T19:47:48.730" v="0" actId="20577"/>
        <pc:sldMkLst>
          <pc:docMk/>
          <pc:sldMk cId="0" sldId="256"/>
        </pc:sldMkLst>
        <pc:spChg chg="mod">
          <ac:chgData name="Gustavo Beltrao Braga" userId="S::gustavobb1@insper.edu.br::af0aa7ae-b103-44e9-9c36-8c21682b38a4" providerId="AD" clId="Web-{3EC7A903-1CAE-280D-64F7-A5B1CFBA5C3B}" dt="2024-10-10T19:47:48.730" v="0" actId="20577"/>
          <ac:spMkLst>
            <pc:docMk/>
            <pc:sldMk cId="0" sldId="256"/>
            <ac:spMk id="34" creationId="{00000000-0000-0000-0000-000000000000}"/>
          </ac:spMkLst>
        </pc:spChg>
      </pc:sldChg>
    </pc:docChg>
  </pc:docChgLst>
  <pc:docChgLst>
    <pc:chgData name="Luciano Pereira Soares" userId="S::lucianops@insper.edu.br::16c53e34-c952-423e-8700-c0525d23304f" providerId="AD" clId="Web-{8ED1C176-1667-EE1C-CFF2-5AB4F3B2F8A9}"/>
    <pc:docChg chg="modSld">
      <pc:chgData name="Luciano Pereira Soares" userId="S::lucianops@insper.edu.br::16c53e34-c952-423e-8700-c0525d23304f" providerId="AD" clId="Web-{8ED1C176-1667-EE1C-CFF2-5AB4F3B2F8A9}" dt="2024-10-29T11:11:20.071" v="6" actId="20577"/>
      <pc:docMkLst>
        <pc:docMk/>
      </pc:docMkLst>
      <pc:sldChg chg="modSp">
        <pc:chgData name="Luciano Pereira Soares" userId="S::lucianops@insper.edu.br::16c53e34-c952-423e-8700-c0525d23304f" providerId="AD" clId="Web-{8ED1C176-1667-EE1C-CFF2-5AB4F3B2F8A9}" dt="2024-10-29T11:11:20.071" v="6" actId="20577"/>
        <pc:sldMkLst>
          <pc:docMk/>
          <pc:sldMk cId="1197393970" sldId="402"/>
        </pc:sldMkLst>
        <pc:spChg chg="mod">
          <ac:chgData name="Luciano Pereira Soares" userId="S::lucianops@insper.edu.br::16c53e34-c952-423e-8700-c0525d23304f" providerId="AD" clId="Web-{8ED1C176-1667-EE1C-CFF2-5AB4F3B2F8A9}" dt="2024-10-29T11:11:20.071" v="6" actId="20577"/>
          <ac:spMkLst>
            <pc:docMk/>
            <pc:sldMk cId="1197393970" sldId="402"/>
            <ac:spMk id="6" creationId="{824E3FE1-B87C-D719-85DA-7D4AF0E2775D}"/>
          </ac:spMkLst>
        </pc:spChg>
      </pc:sldChg>
    </pc:docChg>
  </pc:docChgLst>
  <pc:docChgLst>
    <pc:chgData name="Luciano Pereira Soares" userId="16c53e34-c952-423e-8700-c0525d23304f" providerId="ADAL" clId="{D8EBDD97-BABE-4D76-A640-B7D57956644C}"/>
    <pc:docChg chg="addSld delSld modSld">
      <pc:chgData name="Luciano Pereira Soares" userId="16c53e34-c952-423e-8700-c0525d23304f" providerId="ADAL" clId="{D8EBDD97-BABE-4D76-A640-B7D57956644C}" dt="2024-10-29T12:25:55.730" v="33" actId="47"/>
      <pc:docMkLst>
        <pc:docMk/>
      </pc:docMkLst>
      <pc:sldChg chg="modSp mod">
        <pc:chgData name="Luciano Pereira Soares" userId="16c53e34-c952-423e-8700-c0525d23304f" providerId="ADAL" clId="{D8EBDD97-BABE-4D76-A640-B7D57956644C}" dt="2024-10-23T20:44:08.987" v="0" actId="6549"/>
        <pc:sldMkLst>
          <pc:docMk/>
          <pc:sldMk cId="0" sldId="256"/>
        </pc:sldMkLst>
        <pc:spChg chg="mod">
          <ac:chgData name="Luciano Pereira Soares" userId="16c53e34-c952-423e-8700-c0525d23304f" providerId="ADAL" clId="{D8EBDD97-BABE-4D76-A640-B7D57956644C}" dt="2024-10-23T20:44:08.987" v="0" actId="6549"/>
          <ac:spMkLst>
            <pc:docMk/>
            <pc:sldMk cId="0" sldId="256"/>
            <ac:spMk id="34" creationId="{00000000-0000-0000-0000-000000000000}"/>
          </ac:spMkLst>
        </pc:spChg>
      </pc:sldChg>
      <pc:sldChg chg="add">
        <pc:chgData name="Luciano Pereira Soares" userId="16c53e34-c952-423e-8700-c0525d23304f" providerId="ADAL" clId="{D8EBDD97-BABE-4D76-A640-B7D57956644C}" dt="2024-10-29T12:25:53.270" v="32"/>
        <pc:sldMkLst>
          <pc:docMk/>
          <pc:sldMk cId="0" sldId="308"/>
        </pc:sldMkLst>
      </pc:sldChg>
      <pc:sldChg chg="del">
        <pc:chgData name="Luciano Pereira Soares" userId="16c53e34-c952-423e-8700-c0525d23304f" providerId="ADAL" clId="{D8EBDD97-BABE-4D76-A640-B7D57956644C}" dt="2024-10-29T12:25:55.730" v="33" actId="47"/>
        <pc:sldMkLst>
          <pc:docMk/>
          <pc:sldMk cId="2877239536" sldId="322"/>
        </pc:sldMkLst>
      </pc:sldChg>
      <pc:sldChg chg="addSp modSp new mod modShow">
        <pc:chgData name="Luciano Pereira Soares" userId="16c53e34-c952-423e-8700-c0525d23304f" providerId="ADAL" clId="{D8EBDD97-BABE-4D76-A640-B7D57956644C}" dt="2024-10-29T12:25:13.984" v="31" actId="729"/>
        <pc:sldMkLst>
          <pc:docMk/>
          <pc:sldMk cId="1598130877" sldId="418"/>
        </pc:sldMkLst>
        <pc:spChg chg="mod">
          <ac:chgData name="Luciano Pereira Soares" userId="16c53e34-c952-423e-8700-c0525d23304f" providerId="ADAL" clId="{D8EBDD97-BABE-4D76-A640-B7D57956644C}" dt="2024-10-24T13:35:16.695" v="30" actId="20577"/>
          <ac:spMkLst>
            <pc:docMk/>
            <pc:sldMk cId="1598130877" sldId="418"/>
            <ac:spMk id="2" creationId="{17DCDC68-2EC8-437C-038F-22A9F445457B}"/>
          </ac:spMkLst>
        </pc:spChg>
        <pc:spChg chg="add mod">
          <ac:chgData name="Luciano Pereira Soares" userId="16c53e34-c952-423e-8700-c0525d23304f" providerId="ADAL" clId="{D8EBDD97-BABE-4D76-A640-B7D57956644C}" dt="2024-10-24T13:35:08.685" v="10" actId="1076"/>
          <ac:spMkLst>
            <pc:docMk/>
            <pc:sldMk cId="1598130877" sldId="418"/>
            <ac:spMk id="6" creationId="{63E06DA6-62BF-8D57-6CE0-C16F5C73E838}"/>
          </ac:spMkLst>
        </pc:spChg>
      </pc:sldChg>
    </pc:docChg>
  </pc:docChgLst>
  <pc:docChgLst>
    <pc:chgData name="Fabio Orfali" userId="S::fabioo1@insper.edu.br::3730b7a9-9dee-4645-b6eb-7377d594d9d3" providerId="AD" clId="Web-{210DF437-C0DD-6F9B-20D1-65766903F5B8}"/>
    <pc:docChg chg="modSld">
      <pc:chgData name="Fabio Orfali" userId="S::fabioo1@insper.edu.br::3730b7a9-9dee-4645-b6eb-7377d594d9d3" providerId="AD" clId="Web-{210DF437-C0DD-6F9B-20D1-65766903F5B8}" dt="2024-10-29T03:55:54.807" v="12" actId="14100"/>
      <pc:docMkLst>
        <pc:docMk/>
      </pc:docMkLst>
      <pc:sldChg chg="modSp">
        <pc:chgData name="Fabio Orfali" userId="S::fabioo1@insper.edu.br::3730b7a9-9dee-4645-b6eb-7377d594d9d3" providerId="AD" clId="Web-{210DF437-C0DD-6F9B-20D1-65766903F5B8}" dt="2024-10-29T00:45:07.831" v="6" actId="20577"/>
        <pc:sldMkLst>
          <pc:docMk/>
          <pc:sldMk cId="1950996411" sldId="281"/>
        </pc:sldMkLst>
        <pc:spChg chg="mod">
          <ac:chgData name="Fabio Orfali" userId="S::fabioo1@insper.edu.br::3730b7a9-9dee-4645-b6eb-7377d594d9d3" providerId="AD" clId="Web-{210DF437-C0DD-6F9B-20D1-65766903F5B8}" dt="2024-10-29T00:45:07.831" v="6" actId="20577"/>
          <ac:spMkLst>
            <pc:docMk/>
            <pc:sldMk cId="1950996411" sldId="281"/>
            <ac:spMk id="324" creationId="{00000000-0000-0000-0000-000000000000}"/>
          </ac:spMkLst>
        </pc:spChg>
      </pc:sldChg>
      <pc:sldChg chg="modSp">
        <pc:chgData name="Fabio Orfali" userId="S::fabioo1@insper.edu.br::3730b7a9-9dee-4645-b6eb-7377d594d9d3" providerId="AD" clId="Web-{210DF437-C0DD-6F9B-20D1-65766903F5B8}" dt="2024-10-29T00:37:36.510" v="0" actId="20577"/>
        <pc:sldMkLst>
          <pc:docMk/>
          <pc:sldMk cId="1209648670" sldId="400"/>
        </pc:sldMkLst>
        <pc:spChg chg="mod">
          <ac:chgData name="Fabio Orfali" userId="S::fabioo1@insper.edu.br::3730b7a9-9dee-4645-b6eb-7377d594d9d3" providerId="AD" clId="Web-{210DF437-C0DD-6F9B-20D1-65766903F5B8}" dt="2024-10-29T00:37:36.510" v="0" actId="20577"/>
          <ac:spMkLst>
            <pc:docMk/>
            <pc:sldMk cId="1209648670" sldId="400"/>
            <ac:spMk id="2" creationId="{391F2F96-AECB-7365-5441-604F6E3D9DB1}"/>
          </ac:spMkLst>
        </pc:spChg>
      </pc:sldChg>
      <pc:sldChg chg="modSp">
        <pc:chgData name="Fabio Orfali" userId="S::fabioo1@insper.edu.br::3730b7a9-9dee-4645-b6eb-7377d594d9d3" providerId="AD" clId="Web-{210DF437-C0DD-6F9B-20D1-65766903F5B8}" dt="2024-10-29T03:55:54.807" v="12" actId="14100"/>
        <pc:sldMkLst>
          <pc:docMk/>
          <pc:sldMk cId="3793745564" sldId="401"/>
        </pc:sldMkLst>
        <pc:spChg chg="mod">
          <ac:chgData name="Fabio Orfali" userId="S::fabioo1@insper.edu.br::3730b7a9-9dee-4645-b6eb-7377d594d9d3" providerId="AD" clId="Web-{210DF437-C0DD-6F9B-20D1-65766903F5B8}" dt="2024-10-29T03:55:54.807" v="12" actId="14100"/>
          <ac:spMkLst>
            <pc:docMk/>
            <pc:sldMk cId="3793745564" sldId="401"/>
            <ac:spMk id="2" creationId="{391F2F96-AECB-7365-5441-604F6E3D9DB1}"/>
          </ac:spMkLst>
        </pc:spChg>
      </pc:sldChg>
      <pc:sldChg chg="modSp">
        <pc:chgData name="Fabio Orfali" userId="S::fabioo1@insper.edu.br::3730b7a9-9dee-4645-b6eb-7377d594d9d3" providerId="AD" clId="Web-{210DF437-C0DD-6F9B-20D1-65766903F5B8}" dt="2024-10-29T00:43:15.884" v="1" actId="20577"/>
        <pc:sldMkLst>
          <pc:docMk/>
          <pc:sldMk cId="1197393970" sldId="402"/>
        </pc:sldMkLst>
        <pc:spChg chg="mod">
          <ac:chgData name="Fabio Orfali" userId="S::fabioo1@insper.edu.br::3730b7a9-9dee-4645-b6eb-7377d594d9d3" providerId="AD" clId="Web-{210DF437-C0DD-6F9B-20D1-65766903F5B8}" dt="2024-10-29T00:43:15.884" v="1" actId="20577"/>
          <ac:spMkLst>
            <pc:docMk/>
            <pc:sldMk cId="1197393970" sldId="402"/>
            <ac:spMk id="5" creationId="{65FFD4E4-2B16-90FF-7C47-B0EFBD732AEC}"/>
          </ac:spMkLst>
        </pc:spChg>
      </pc:sldChg>
    </pc:docChg>
  </pc:docChgLst>
  <pc:docChgLst>
    <pc:chgData name="Gustavo Beltrao Braga" userId="S::gustavobb1@insper.edu.br::af0aa7ae-b103-44e9-9c36-8c21682b38a4" providerId="AD" clId="Web-{EE4ADFBD-1C9C-BE56-BA1A-D11871F7E427}"/>
    <pc:docChg chg="addSld modSld">
      <pc:chgData name="Gustavo Beltrao Braga" userId="S::gustavobb1@insper.edu.br::af0aa7ae-b103-44e9-9c36-8c21682b38a4" providerId="AD" clId="Web-{EE4ADFBD-1C9C-BE56-BA1A-D11871F7E427}" dt="2024-10-10T19:43:53.785" v="266" actId="1076"/>
      <pc:docMkLst>
        <pc:docMk/>
      </pc:docMkLst>
      <pc:sldChg chg="mod modShow">
        <pc:chgData name="Gustavo Beltrao Braga" userId="S::gustavobb1@insper.edu.br::af0aa7ae-b103-44e9-9c36-8c21682b38a4" providerId="AD" clId="Web-{EE4ADFBD-1C9C-BE56-BA1A-D11871F7E427}" dt="2024-10-10T19:29:52.172" v="3"/>
        <pc:sldMkLst>
          <pc:docMk/>
          <pc:sldMk cId="0" sldId="321"/>
        </pc:sldMkLst>
      </pc:sldChg>
      <pc:sldChg chg="mod modShow">
        <pc:chgData name="Gustavo Beltrao Braga" userId="S::gustavobb1@insper.edu.br::af0aa7ae-b103-44e9-9c36-8c21682b38a4" providerId="AD" clId="Web-{EE4ADFBD-1C9C-BE56-BA1A-D11871F7E427}" dt="2024-10-10T19:29:29.359" v="0"/>
        <pc:sldMkLst>
          <pc:docMk/>
          <pc:sldMk cId="2366992135" sldId="414"/>
        </pc:sldMkLst>
      </pc:sldChg>
      <pc:sldChg chg="mod modShow">
        <pc:chgData name="Gustavo Beltrao Braga" userId="S::gustavobb1@insper.edu.br::af0aa7ae-b103-44e9-9c36-8c21682b38a4" providerId="AD" clId="Web-{EE4ADFBD-1C9C-BE56-BA1A-D11871F7E427}" dt="2024-10-10T19:29:38.015" v="1"/>
        <pc:sldMkLst>
          <pc:docMk/>
          <pc:sldMk cId="3672909723" sldId="415"/>
        </pc:sldMkLst>
      </pc:sldChg>
      <pc:sldChg chg="addSp delSp modSp add replId addAnim">
        <pc:chgData name="Gustavo Beltrao Braga" userId="S::gustavobb1@insper.edu.br::af0aa7ae-b103-44e9-9c36-8c21682b38a4" providerId="AD" clId="Web-{EE4ADFBD-1C9C-BE56-BA1A-D11871F7E427}" dt="2024-10-10T19:35:28.650" v="156" actId="1076"/>
        <pc:sldMkLst>
          <pc:docMk/>
          <pc:sldMk cId="4138731015" sldId="416"/>
        </pc:sldMkLst>
      </pc:sldChg>
      <pc:sldChg chg="modSp add mod replId modShow">
        <pc:chgData name="Gustavo Beltrao Braga" userId="S::gustavobb1@insper.edu.br::af0aa7ae-b103-44e9-9c36-8c21682b38a4" providerId="AD" clId="Web-{EE4ADFBD-1C9C-BE56-BA1A-D11871F7E427}" dt="2024-10-10T19:30:45.815" v="21" actId="20577"/>
        <pc:sldMkLst>
          <pc:docMk/>
          <pc:sldMk cId="3969692217" sldId="417"/>
        </pc:sldMkLst>
        <pc:spChg chg="mod">
          <ac:chgData name="Gustavo Beltrao Braga" userId="S::gustavobb1@insper.edu.br::af0aa7ae-b103-44e9-9c36-8c21682b38a4" providerId="AD" clId="Web-{EE4ADFBD-1C9C-BE56-BA1A-D11871F7E427}" dt="2024-10-10T19:30:37.752" v="19" actId="20577"/>
          <ac:spMkLst>
            <pc:docMk/>
            <pc:sldMk cId="3969692217" sldId="417"/>
            <ac:spMk id="745" creationId="{00000000-0000-0000-0000-000000000000}"/>
          </ac:spMkLst>
        </pc:spChg>
        <pc:spChg chg="mod">
          <ac:chgData name="Gustavo Beltrao Braga" userId="S::gustavobb1@insper.edu.br::af0aa7ae-b103-44e9-9c36-8c21682b38a4" providerId="AD" clId="Web-{EE4ADFBD-1C9C-BE56-BA1A-D11871F7E427}" dt="2024-10-10T19:30:45.815" v="21" actId="20577"/>
          <ac:spMkLst>
            <pc:docMk/>
            <pc:sldMk cId="3969692217" sldId="417"/>
            <ac:spMk id="746" creationId="{00000000-0000-0000-0000-000000000000}"/>
          </ac:spMkLst>
        </pc:spChg>
      </pc:sldChg>
      <pc:sldChg chg="addSp modSp add replId addAnim">
        <pc:chgData name="Gustavo Beltrao Braga" userId="S::gustavobb1@insper.edu.br::af0aa7ae-b103-44e9-9c36-8c21682b38a4" providerId="AD" clId="Web-{EE4ADFBD-1C9C-BE56-BA1A-D11871F7E427}" dt="2024-10-10T19:43:53.785" v="266" actId="1076"/>
        <pc:sldMkLst>
          <pc:docMk/>
          <pc:sldMk cId="1581258810" sldId="418"/>
        </pc:sldMkLst>
      </pc:sldChg>
    </pc:docChg>
  </pc:docChgLst>
  <pc:docChgLst>
    <pc:chgData name="Gustavo Beltrao Braga" userId="S::gustavobb1@insper.edu.br::af0aa7ae-b103-44e9-9c36-8c21682b38a4" providerId="AD" clId="Web-{AEAA695A-8E45-C93F-F8FA-C0D7EDDB3CFA}"/>
    <pc:docChg chg="delSld">
      <pc:chgData name="Gustavo Beltrao Braga" userId="S::gustavobb1@insper.edu.br::af0aa7ae-b103-44e9-9c36-8c21682b38a4" providerId="AD" clId="Web-{AEAA695A-8E45-C93F-F8FA-C0D7EDDB3CFA}" dt="2024-10-19T13:06:36.747" v="1"/>
      <pc:docMkLst>
        <pc:docMk/>
      </pc:docMkLst>
      <pc:sldChg chg="del">
        <pc:chgData name="Gustavo Beltrao Braga" userId="S::gustavobb1@insper.edu.br::af0aa7ae-b103-44e9-9c36-8c21682b38a4" providerId="AD" clId="Web-{AEAA695A-8E45-C93F-F8FA-C0D7EDDB3CFA}" dt="2024-10-19T13:06:36.747" v="1"/>
        <pc:sldMkLst>
          <pc:docMk/>
          <pc:sldMk cId="4138731015" sldId="416"/>
        </pc:sldMkLst>
      </pc:sldChg>
      <pc:sldChg chg="del">
        <pc:chgData name="Gustavo Beltrao Braga" userId="S::gustavobb1@insper.edu.br::af0aa7ae-b103-44e9-9c36-8c21682b38a4" providerId="AD" clId="Web-{AEAA695A-8E45-C93F-F8FA-C0D7EDDB3CFA}" dt="2024-10-19T13:06:36.747" v="0"/>
        <pc:sldMkLst>
          <pc:docMk/>
          <pc:sldMk cId="1581258810" sldId="41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>
          <a:extLst>
            <a:ext uri="{FF2B5EF4-FFF2-40B4-BE49-F238E27FC236}">
              <a16:creationId xmlns:a16="http://schemas.microsoft.com/office/drawing/2014/main" id="{E7612C53-9E79-6AA9-8773-CDF7EF748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bbdb026c0_0_439:notes">
            <a:extLst>
              <a:ext uri="{FF2B5EF4-FFF2-40B4-BE49-F238E27FC236}">
                <a16:creationId xmlns:a16="http://schemas.microsoft.com/office/drawing/2014/main" id="{F9800FF0-F59F-C42C-8957-94A8138E0B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fbbdb026c0_0_439:notes">
            <a:extLst>
              <a:ext uri="{FF2B5EF4-FFF2-40B4-BE49-F238E27FC236}">
                <a16:creationId xmlns:a16="http://schemas.microsoft.com/office/drawing/2014/main" id="{E6A8CA74-359D-5A3B-CFCD-FE6DF572B2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Código original:</a:t>
            </a:r>
          </a:p>
          <a:p>
            <a:r>
              <a:rPr lang="en-US" sz="1200" b="0" noProof="1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// Author @patriciogv - 2015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// http://patriciogonzalezvivo.com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#</a:t>
            </a:r>
            <a:r>
              <a:rPr lang="en-US" sz="1200" b="0" noProof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ifdef</a:t>
            </a:r>
            <a:r>
              <a:rPr lang="en-US" sz="1200" b="0" noProof="1">
                <a:solidFill>
                  <a:srgbClr val="C8C8C8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BEB7FF"/>
                </a:solidFill>
                <a:effectLst/>
                <a:latin typeface="Menlo" panose="020B0609030804020204" pitchFamily="49" charset="0"/>
              </a:rPr>
              <a:t>GL_ES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precision mediump </a:t>
            </a:r>
            <a:r>
              <a:rPr lang="en-US" sz="12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#</a:t>
            </a:r>
            <a:r>
              <a:rPr lang="en-US" sz="1200" b="0" noProof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endif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uniform vec2 u_resolution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2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{</a:t>
            </a:r>
          </a:p>
          <a:p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2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val 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dot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12.9898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2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78.233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</a:t>
            </a:r>
            <a:r>
              <a:rPr lang="en-US" sz="1200" noProof="1">
                <a:solidFill>
                  <a:srgbClr val="B4B4B4"/>
                </a:solidFill>
                <a:latin typeface="Menlo" panose="020B0609030804020204" pitchFamily="49" charset="0"/>
              </a:rPr>
              <a:t>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D8A0DF"/>
                </a:solidFill>
                <a:effectLst/>
                <a:latin typeface="Menlo" panose="020B0609030804020204" pitchFamily="49" charset="0"/>
              </a:rPr>
              <a:t>  return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fract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sin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val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)*</a:t>
            </a:r>
            <a:r>
              <a:rPr lang="en-US" sz="12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43758.5453123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2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void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main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()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{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st 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gl_FragCoord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sz="12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u_resolution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rnd 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gl_FragColor 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vec4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vec3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rnd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),</a:t>
            </a:r>
            <a:r>
              <a:rPr lang="en-US" sz="12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2" name="Google Shape;292;gfbbdb026c0_0_439:notes">
            <a:extLst>
              <a:ext uri="{FF2B5EF4-FFF2-40B4-BE49-F238E27FC236}">
                <a16:creationId xmlns:a16="http://schemas.microsoft.com/office/drawing/2014/main" id="{41BC6BE8-B19C-64E4-270A-87A577450BA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404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bbdb026c0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fbbdb026c0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fbbdb026c0_0_4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4494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>
          <a:extLst>
            <a:ext uri="{FF2B5EF4-FFF2-40B4-BE49-F238E27FC236}">
              <a16:creationId xmlns:a16="http://schemas.microsoft.com/office/drawing/2014/main" id="{D3AD3981-CB63-55A7-5D8B-5A9562B1E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bbdb026c0_0_439:notes">
            <a:extLst>
              <a:ext uri="{FF2B5EF4-FFF2-40B4-BE49-F238E27FC236}">
                <a16:creationId xmlns:a16="http://schemas.microsoft.com/office/drawing/2014/main" id="{198CB748-38DF-240C-8786-237DE7DAA4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fbbdb026c0_0_439:notes">
            <a:extLst>
              <a:ext uri="{FF2B5EF4-FFF2-40B4-BE49-F238E27FC236}">
                <a16:creationId xmlns:a16="http://schemas.microsoft.com/office/drawing/2014/main" id="{B040090A-4F2F-380B-6FBF-AF790C9811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Código original:</a:t>
            </a:r>
          </a:p>
          <a:p>
            <a:r>
              <a:rPr lang="en-US" sz="1200" b="0" noProof="1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// Author @patriciogv - 2015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// http://patriciogonzalezvivo.com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#</a:t>
            </a:r>
            <a:r>
              <a:rPr lang="en-US" sz="1200" b="0" noProof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ifdef</a:t>
            </a:r>
            <a:r>
              <a:rPr lang="en-US" sz="1200" b="0" noProof="1">
                <a:solidFill>
                  <a:srgbClr val="C8C8C8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BEB7FF"/>
                </a:solidFill>
                <a:effectLst/>
                <a:latin typeface="Menlo" panose="020B0609030804020204" pitchFamily="49" charset="0"/>
              </a:rPr>
              <a:t>GL_ES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precision mediump </a:t>
            </a:r>
            <a:r>
              <a:rPr lang="en-US" sz="12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#</a:t>
            </a:r>
            <a:r>
              <a:rPr lang="en-US" sz="1200" b="0" noProof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endif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uniform vec2 u_resolution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2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{</a:t>
            </a:r>
          </a:p>
          <a:p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2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val 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dot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12.9898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2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78.233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</a:t>
            </a:r>
            <a:r>
              <a:rPr lang="en-US" sz="1200" noProof="1">
                <a:solidFill>
                  <a:srgbClr val="B4B4B4"/>
                </a:solidFill>
                <a:latin typeface="Menlo" panose="020B0609030804020204" pitchFamily="49" charset="0"/>
              </a:rPr>
              <a:t>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D8A0DF"/>
                </a:solidFill>
                <a:effectLst/>
                <a:latin typeface="Menlo" panose="020B0609030804020204" pitchFamily="49" charset="0"/>
              </a:rPr>
              <a:t>  return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fract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sin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val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)*</a:t>
            </a:r>
            <a:r>
              <a:rPr lang="en-US" sz="12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43758.5453123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2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void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main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()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{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st 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gl_FragCoord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sz="12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u_resolution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rnd 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gl_FragColor 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vec4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vec3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rnd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),</a:t>
            </a:r>
            <a:r>
              <a:rPr lang="en-US" sz="12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2" name="Google Shape;292;gfbbdb026c0_0_439:notes">
            <a:extLst>
              <a:ext uri="{FF2B5EF4-FFF2-40B4-BE49-F238E27FC236}">
                <a16:creationId xmlns:a16="http://schemas.microsoft.com/office/drawing/2014/main" id="{C2343C81-51B9-B37F-CBCC-EFCD7A70728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2760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bbdb026c0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fbbdb026c0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fbbdb026c0_0_4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3682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fbbdb026c0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fbbdb026c0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gfbbdb026c0_0_3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fbbdb026c0_0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fbbdb026c0_0_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fbbdb026c0_0_4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5766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fbbdb026c0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fbbdb026c0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fbbdb026c0_0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fbbdb026c0_0_5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gfbbdb026c0_0_5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fbbdb026c0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fbbdb026c0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gfbbdb026c0_0_5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fbbdb026c0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fbbdb026c0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gfbbdb026c0_0_6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bbdb026c0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fbbdb026c0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fbbdb026c0_0_4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1703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fbbdb026c0_0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fbbdb026c0_0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gfbbdb026c0_0_6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fbbdb026c0_0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fbbdb026c0_0_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gfbbdb026c0_0_6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fbbdb026c0_0_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fbbdb026c0_0_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gfbbdb026c0_0_6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78553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bbdb026c0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fbbdb026c0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#ifdef GL_ES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precision </a:t>
            </a:r>
            <a:r>
              <a:rPr lang="en-US" err="1"/>
              <a:t>mediump</a:t>
            </a:r>
            <a:r>
              <a:rPr lang="en-US"/>
              <a:t> float;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#endif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uniform vec2 </a:t>
            </a:r>
            <a:r>
              <a:rPr lang="en-US" err="1"/>
              <a:t>u_resolution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float random(vec2 </a:t>
            </a:r>
            <a:r>
              <a:rPr lang="en-US" err="1"/>
              <a:t>st</a:t>
            </a:r>
            <a:r>
              <a:rPr lang="en-US"/>
              <a:t>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val</a:t>
            </a:r>
            <a:r>
              <a:rPr lang="en-US"/>
              <a:t> = dot(st.xy,vec2(12.9898,78.233));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</a:t>
            </a:r>
            <a:r>
              <a:rPr lang="en-US" err="1"/>
              <a:t>fract</a:t>
            </a:r>
            <a:r>
              <a:rPr lang="en-US"/>
              <a:t>(sin(</a:t>
            </a:r>
            <a:r>
              <a:rPr lang="en-US" err="1"/>
              <a:t>val</a:t>
            </a:r>
            <a:r>
              <a:rPr lang="en-US"/>
              <a:t>)*43758.5453123);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float noise (in vec2 </a:t>
            </a:r>
            <a:r>
              <a:rPr lang="en-US" err="1"/>
              <a:t>st</a:t>
            </a:r>
            <a:r>
              <a:rPr lang="en-US"/>
              <a:t>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vec2 </a:t>
            </a:r>
            <a:r>
              <a:rPr lang="en-US" err="1"/>
              <a:t>i</a:t>
            </a:r>
            <a:r>
              <a:rPr lang="en-US"/>
              <a:t> = floor(</a:t>
            </a:r>
            <a:r>
              <a:rPr lang="en-US" err="1"/>
              <a:t>st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vec2 f = </a:t>
            </a:r>
            <a:r>
              <a:rPr lang="en-US" err="1"/>
              <a:t>fract</a:t>
            </a:r>
            <a:r>
              <a:rPr lang="en-US"/>
              <a:t>(</a:t>
            </a:r>
            <a:r>
              <a:rPr lang="en-US" err="1"/>
              <a:t>st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// Quatro cantos da </a:t>
            </a:r>
            <a:r>
              <a:rPr lang="en-US" err="1"/>
              <a:t>célula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u00 = random(</a:t>
            </a:r>
            <a:r>
              <a:rPr lang="en-US" err="1"/>
              <a:t>i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u10 = random(</a:t>
            </a:r>
            <a:r>
              <a:rPr lang="en-US" err="1"/>
              <a:t>i</a:t>
            </a:r>
            <a:r>
              <a:rPr lang="en-US"/>
              <a:t> + vec2(1.0, 0.0));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u01 = random(</a:t>
            </a:r>
            <a:r>
              <a:rPr lang="en-US" err="1"/>
              <a:t>i</a:t>
            </a:r>
            <a:r>
              <a:rPr lang="en-US"/>
              <a:t> + vec2(0.0, 1.0));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u11 = random(</a:t>
            </a:r>
            <a:r>
              <a:rPr lang="en-US" err="1"/>
              <a:t>i</a:t>
            </a:r>
            <a:r>
              <a:rPr lang="en-US"/>
              <a:t> + vec2(1.0, 1.0));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// Hermite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vec2 u = </a:t>
            </a:r>
            <a:r>
              <a:rPr lang="en-US" err="1"/>
              <a:t>smoothstep</a:t>
            </a:r>
            <a:r>
              <a:rPr lang="en-US"/>
              <a:t>(0.,1.,f);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// </a:t>
            </a:r>
            <a:r>
              <a:rPr lang="en-US" err="1"/>
              <a:t>Interpolação</a:t>
            </a:r>
            <a:r>
              <a:rPr lang="en-US"/>
              <a:t> Bilinear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u0 = mix(u00, u10, </a:t>
            </a:r>
            <a:r>
              <a:rPr lang="en-US" err="1"/>
              <a:t>u.x</a:t>
            </a:r>
            <a:r>
              <a:rPr lang="en-US"/>
              <a:t>);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u1 = mix(u01, u11, </a:t>
            </a:r>
            <a:r>
              <a:rPr lang="en-US" err="1"/>
              <a:t>u.x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return mix(u0, u1, </a:t>
            </a:r>
            <a:r>
              <a:rPr lang="en-US" err="1"/>
              <a:t>u.y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void main()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vec2 </a:t>
            </a:r>
            <a:r>
              <a:rPr lang="en-US" err="1"/>
              <a:t>st</a:t>
            </a:r>
            <a:r>
              <a:rPr lang="en-US"/>
              <a:t> = </a:t>
            </a:r>
            <a:r>
              <a:rPr lang="en-US" err="1"/>
              <a:t>gl_FragCoord.xy</a:t>
            </a:r>
            <a:r>
              <a:rPr lang="en-US"/>
              <a:t>/</a:t>
            </a:r>
            <a:r>
              <a:rPr lang="en-US" err="1"/>
              <a:t>u_resolution.xy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vec2 pos = vec2(</a:t>
            </a:r>
            <a:r>
              <a:rPr lang="en-US" err="1"/>
              <a:t>st</a:t>
            </a:r>
            <a:r>
              <a:rPr lang="en-US"/>
              <a:t>*3.0);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n = noise(pos);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  <a:r>
              <a:rPr lang="en-US" err="1"/>
              <a:t>gl_FragColor</a:t>
            </a:r>
            <a:r>
              <a:rPr lang="en-US"/>
              <a:t> = vec4(vec3(n), 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</p:txBody>
      </p:sp>
      <p:sp>
        <p:nvSpPr>
          <p:cNvPr id="292" name="Google Shape;292;gfbbdb026c0_0_4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25576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fbbdb026c0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fbbdb026c0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gfbbdb026c0_0_7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9838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bbdb026c0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fbbdb026c0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#ifdef GL_ES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precision </a:t>
            </a:r>
            <a:r>
              <a:rPr lang="en-US" err="1"/>
              <a:t>mediump</a:t>
            </a:r>
            <a:r>
              <a:rPr lang="en-US"/>
              <a:t> float;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#endif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uniform vec2 </a:t>
            </a:r>
            <a:r>
              <a:rPr lang="en-US" err="1"/>
              <a:t>u_resolution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float random(vec2 </a:t>
            </a:r>
            <a:r>
              <a:rPr lang="en-US" err="1"/>
              <a:t>st</a:t>
            </a:r>
            <a:r>
              <a:rPr lang="en-US"/>
              <a:t>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val</a:t>
            </a:r>
            <a:r>
              <a:rPr lang="en-US"/>
              <a:t> = dot(st.xy,vec2(12.9898,78.233));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</a:t>
            </a:r>
            <a:r>
              <a:rPr lang="en-US" err="1"/>
              <a:t>fract</a:t>
            </a:r>
            <a:r>
              <a:rPr lang="en-US"/>
              <a:t>(sin(</a:t>
            </a:r>
            <a:r>
              <a:rPr lang="en-US" err="1"/>
              <a:t>val</a:t>
            </a:r>
            <a:r>
              <a:rPr lang="en-US"/>
              <a:t>)*43758.5453123);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float noise (in vec2 </a:t>
            </a:r>
            <a:r>
              <a:rPr lang="en-US" err="1"/>
              <a:t>st</a:t>
            </a:r>
            <a:r>
              <a:rPr lang="en-US"/>
              <a:t>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vec2 </a:t>
            </a:r>
            <a:r>
              <a:rPr lang="en-US" err="1"/>
              <a:t>i</a:t>
            </a:r>
            <a:r>
              <a:rPr lang="en-US"/>
              <a:t> = floor(</a:t>
            </a:r>
            <a:r>
              <a:rPr lang="en-US" err="1"/>
              <a:t>st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vec2 f = </a:t>
            </a:r>
            <a:r>
              <a:rPr lang="en-US" err="1"/>
              <a:t>fract</a:t>
            </a:r>
            <a:r>
              <a:rPr lang="en-US"/>
              <a:t>(</a:t>
            </a:r>
            <a:r>
              <a:rPr lang="en-US" err="1"/>
              <a:t>st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// Quatro cantos da </a:t>
            </a:r>
            <a:r>
              <a:rPr lang="en-US" err="1"/>
              <a:t>célula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u00 = random(</a:t>
            </a:r>
            <a:r>
              <a:rPr lang="en-US" err="1"/>
              <a:t>i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u10 = random(</a:t>
            </a:r>
            <a:r>
              <a:rPr lang="en-US" err="1"/>
              <a:t>i</a:t>
            </a:r>
            <a:r>
              <a:rPr lang="en-US"/>
              <a:t> + vec2(1.0, 0.0));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u01 = random(</a:t>
            </a:r>
            <a:r>
              <a:rPr lang="en-US" err="1"/>
              <a:t>i</a:t>
            </a:r>
            <a:r>
              <a:rPr lang="en-US"/>
              <a:t> + vec2(0.0, 1.0));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u11 = random(</a:t>
            </a:r>
            <a:r>
              <a:rPr lang="en-US" err="1"/>
              <a:t>i</a:t>
            </a:r>
            <a:r>
              <a:rPr lang="en-US"/>
              <a:t> + vec2(1.0, 1.0));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// Hermite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vec2 u = </a:t>
            </a:r>
            <a:r>
              <a:rPr lang="en-US" err="1"/>
              <a:t>smoothstep</a:t>
            </a:r>
            <a:r>
              <a:rPr lang="en-US"/>
              <a:t>(0.,1.,f);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// </a:t>
            </a:r>
            <a:r>
              <a:rPr lang="en-US" err="1"/>
              <a:t>Interpolação</a:t>
            </a:r>
            <a:r>
              <a:rPr lang="en-US"/>
              <a:t> Bilinear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u0 = mix(u00, u10, </a:t>
            </a:r>
            <a:r>
              <a:rPr lang="en-US" err="1"/>
              <a:t>u.x</a:t>
            </a:r>
            <a:r>
              <a:rPr lang="en-US"/>
              <a:t>);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u1 = mix(u01, u11, </a:t>
            </a:r>
            <a:r>
              <a:rPr lang="en-US" err="1"/>
              <a:t>u.x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return mix(u0, u1, </a:t>
            </a:r>
            <a:r>
              <a:rPr lang="en-US" err="1"/>
              <a:t>u.y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void main()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vec2 </a:t>
            </a:r>
            <a:r>
              <a:rPr lang="en-US" err="1"/>
              <a:t>st</a:t>
            </a:r>
            <a:r>
              <a:rPr lang="en-US"/>
              <a:t> = </a:t>
            </a:r>
            <a:r>
              <a:rPr lang="en-US" err="1"/>
              <a:t>gl_FragCoord.xy</a:t>
            </a:r>
            <a:r>
              <a:rPr lang="en-US"/>
              <a:t>/</a:t>
            </a:r>
            <a:r>
              <a:rPr lang="en-US" err="1"/>
              <a:t>u_resolution.xy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vec2 pos = vec2(</a:t>
            </a:r>
            <a:r>
              <a:rPr lang="en-US" err="1"/>
              <a:t>st</a:t>
            </a:r>
            <a:r>
              <a:rPr lang="en-US"/>
              <a:t>*3.0);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n = noise(pos);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  <a:r>
              <a:rPr lang="en-US" err="1"/>
              <a:t>gl_FragColor</a:t>
            </a:r>
            <a:r>
              <a:rPr lang="en-US"/>
              <a:t> = vec4(vec3(n), 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</p:txBody>
      </p:sp>
      <p:sp>
        <p:nvSpPr>
          <p:cNvPr id="292" name="Google Shape;292;gfbbdb026c0_0_4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16915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bbdb026c0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fbbdb026c0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#ifdef GL_ES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precision </a:t>
            </a:r>
            <a:r>
              <a:rPr lang="en-US" err="1"/>
              <a:t>mediump</a:t>
            </a:r>
            <a:r>
              <a:rPr lang="en-US"/>
              <a:t> float;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#endif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uniform vec2 </a:t>
            </a:r>
            <a:r>
              <a:rPr lang="en-US" err="1"/>
              <a:t>u_resolution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float random(vec2 </a:t>
            </a:r>
            <a:r>
              <a:rPr lang="en-US" err="1"/>
              <a:t>st</a:t>
            </a:r>
            <a:r>
              <a:rPr lang="en-US"/>
              <a:t>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val</a:t>
            </a:r>
            <a:r>
              <a:rPr lang="en-US"/>
              <a:t> = dot(st.xy,vec2(12.9898,78.233));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</a:t>
            </a:r>
            <a:r>
              <a:rPr lang="en-US" err="1"/>
              <a:t>fract</a:t>
            </a:r>
            <a:r>
              <a:rPr lang="en-US"/>
              <a:t>(sin(</a:t>
            </a:r>
            <a:r>
              <a:rPr lang="en-US" err="1"/>
              <a:t>val</a:t>
            </a:r>
            <a:r>
              <a:rPr lang="en-US"/>
              <a:t>)*43758.5453123);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float noise (in vec2 </a:t>
            </a:r>
            <a:r>
              <a:rPr lang="en-US" err="1"/>
              <a:t>st</a:t>
            </a:r>
            <a:r>
              <a:rPr lang="en-US"/>
              <a:t>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vec2 </a:t>
            </a:r>
            <a:r>
              <a:rPr lang="en-US" err="1"/>
              <a:t>i</a:t>
            </a:r>
            <a:r>
              <a:rPr lang="en-US"/>
              <a:t> = floor(</a:t>
            </a:r>
            <a:r>
              <a:rPr lang="en-US" err="1"/>
              <a:t>st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vec2 f = </a:t>
            </a:r>
            <a:r>
              <a:rPr lang="en-US" err="1"/>
              <a:t>fract</a:t>
            </a:r>
            <a:r>
              <a:rPr lang="en-US"/>
              <a:t>(</a:t>
            </a:r>
            <a:r>
              <a:rPr lang="en-US" err="1"/>
              <a:t>st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// Quatro cantos da </a:t>
            </a:r>
            <a:r>
              <a:rPr lang="en-US" err="1"/>
              <a:t>célula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u00 = random(</a:t>
            </a:r>
            <a:r>
              <a:rPr lang="en-US" err="1"/>
              <a:t>i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u10 = random(</a:t>
            </a:r>
            <a:r>
              <a:rPr lang="en-US" err="1"/>
              <a:t>i</a:t>
            </a:r>
            <a:r>
              <a:rPr lang="en-US"/>
              <a:t> + vec2(1.0, 0.0));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u01 = random(</a:t>
            </a:r>
            <a:r>
              <a:rPr lang="en-US" err="1"/>
              <a:t>i</a:t>
            </a:r>
            <a:r>
              <a:rPr lang="en-US"/>
              <a:t> + vec2(0.0, 1.0));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u11 = random(</a:t>
            </a:r>
            <a:r>
              <a:rPr lang="en-US" err="1"/>
              <a:t>i</a:t>
            </a:r>
            <a:r>
              <a:rPr lang="en-US"/>
              <a:t> + vec2(1.0, 1.0));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// Hermite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vec2 u = </a:t>
            </a:r>
            <a:r>
              <a:rPr lang="en-US" err="1"/>
              <a:t>smoothstep</a:t>
            </a:r>
            <a:r>
              <a:rPr lang="en-US"/>
              <a:t>(0.,1.,f);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// </a:t>
            </a:r>
            <a:r>
              <a:rPr lang="en-US" err="1"/>
              <a:t>Interpolação</a:t>
            </a:r>
            <a:r>
              <a:rPr lang="en-US"/>
              <a:t> Bilinear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u0 = mix(u00, u10, </a:t>
            </a:r>
            <a:r>
              <a:rPr lang="en-US" err="1"/>
              <a:t>u.x</a:t>
            </a:r>
            <a:r>
              <a:rPr lang="en-US"/>
              <a:t>);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u1 = mix(u01, u11, </a:t>
            </a:r>
            <a:r>
              <a:rPr lang="en-US" err="1"/>
              <a:t>u.x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return mix(u0, u1, </a:t>
            </a:r>
            <a:r>
              <a:rPr lang="en-US" err="1"/>
              <a:t>u.y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void main()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vec2 </a:t>
            </a:r>
            <a:r>
              <a:rPr lang="en-US" err="1"/>
              <a:t>st</a:t>
            </a:r>
            <a:r>
              <a:rPr lang="en-US"/>
              <a:t> = </a:t>
            </a:r>
            <a:r>
              <a:rPr lang="en-US" err="1"/>
              <a:t>gl_FragCoord.xy</a:t>
            </a:r>
            <a:r>
              <a:rPr lang="en-US"/>
              <a:t>/</a:t>
            </a:r>
            <a:r>
              <a:rPr lang="en-US" err="1"/>
              <a:t>u_resolution.xy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vec2 pos = vec2(</a:t>
            </a:r>
            <a:r>
              <a:rPr lang="en-US" err="1"/>
              <a:t>st</a:t>
            </a:r>
            <a:r>
              <a:rPr lang="en-US"/>
              <a:t>*3.0);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n = noise(pos);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  <a:r>
              <a:rPr lang="en-US" err="1"/>
              <a:t>gl_FragColor</a:t>
            </a:r>
            <a:r>
              <a:rPr lang="en-US"/>
              <a:t> = vec4(vec3(n), 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</p:txBody>
      </p:sp>
      <p:sp>
        <p:nvSpPr>
          <p:cNvPr id="292" name="Google Shape;292;gfbbdb026c0_0_4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92380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fbbdb026c0_0_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fbbdb026c0_0_6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fbbdb026c0_0_6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fbbdb026c0_0_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fbbdb026c0_0_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gfbbdb026c0_0_6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bbdb026c0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fbbdb026c0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fbbdb026c0_0_4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74218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fbbdb026c0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fbbdb026c0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gfbbdb026c0_0_6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0955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fbbdb026c0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fbbdb026c0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gfbbdb026c0_0_6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57817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fbbdb026c0_0_7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fbbdb026c0_0_7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gfbbdb026c0_0_7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76249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bbdb026c0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fbbdb026c0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#</a:t>
            </a:r>
            <a:r>
              <a:rPr lang="en-US" b="0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ifdef</a:t>
            </a:r>
            <a:r>
              <a:rPr lang="en-US" b="0">
                <a:solidFill>
                  <a:srgbClr val="C8C8C8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BEB7FF"/>
                </a:solidFill>
                <a:effectLst/>
                <a:latin typeface="Menlo" panose="020B0609030804020204" pitchFamily="49" charset="0"/>
              </a:rPr>
              <a:t>GL_ES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precision 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mediump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#</a:t>
            </a:r>
            <a:r>
              <a:rPr lang="en-US" b="0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endif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uniform vec2 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u_resolution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vec2 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random2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vec2 </a:t>
            </a:r>
            <a:r>
              <a:rPr lang="en-US" b="0" err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){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vec2 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val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dot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127.1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311.7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)),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dot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269.5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183.3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D8A0DF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2.0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*</a:t>
            </a:r>
            <a:r>
              <a:rPr lang="en-US" b="0" err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fract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sin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val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)*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43758.5453123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b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noise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vec2 </a:t>
            </a:r>
            <a:r>
              <a:rPr lang="en-US" b="0" err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{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vec2 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floor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vec2 f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err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fract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b="0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// Quatro cantos da </a:t>
            </a:r>
            <a:r>
              <a:rPr lang="en-US" b="0" err="1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célula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u00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dot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random2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),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f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));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u10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dot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random2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),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f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));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u01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dot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random2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),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f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));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u11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dot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random2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),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f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));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b="0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// Hermite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vec2 u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err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smoothstep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f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b="0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// </a:t>
            </a:r>
            <a:r>
              <a:rPr lang="en-US" b="0" err="1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Interpolação</a:t>
            </a:r>
            <a:r>
              <a:rPr lang="en-US" b="0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 Bilinear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u0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mix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u00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u10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u</a:t>
            </a:r>
            <a:r>
              <a:rPr lang="en-US" b="0" err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b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x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r>
              <a:rPr lang="en-US" b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mix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u01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u11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u</a:t>
            </a:r>
            <a:r>
              <a:rPr lang="en-US" b="0" err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b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x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D8A0DF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mix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u0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u</a:t>
            </a:r>
            <a:r>
              <a:rPr lang="en-US" b="0" err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b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y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)*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.5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.5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b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void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main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()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{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vec2 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gl_FragCoord</a:t>
            </a:r>
            <a:r>
              <a:rPr lang="en-US" b="0" err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b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b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u_resolution</a:t>
            </a:r>
            <a:r>
              <a:rPr lang="en-US" b="0" err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b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vec2 pos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*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3.0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n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noise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pos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gl_FragColor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vec4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vec3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n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),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292" name="Google Shape;292;gfbbdb026c0_0_4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6821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fbbdb026c0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fbbdb026c0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9" name="Google Shape;579;gfbbdb026c0_0_7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93327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fbbdb026c0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fbbdb026c0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gfbbdb026c0_0_7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35513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bbdb026c0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fbbdb026c0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#ifdef GL_ES</a:t>
            </a: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precision 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mediump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float;</a:t>
            </a: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#endif</a:t>
            </a:r>
          </a:p>
          <a:p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uniform vec2 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u_resolution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vec2 random2(vec2 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){</a:t>
            </a: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  vec2 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val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= vec2(dot(st,vec2(127.1,311.7)),</a:t>
            </a: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                  dot(st,vec2(269.5,183.3)) );</a:t>
            </a: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  return -1.0 + 2.0*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fract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(sin(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val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)*43758.5453123);</a:t>
            </a: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}</a:t>
            </a:r>
          </a:p>
          <a:p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float noise(vec2 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) {</a:t>
            </a: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= floor(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); vec2 f = 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fract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);</a:t>
            </a:r>
          </a:p>
          <a:p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// Quatro cantos da 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célula</a:t>
            </a:r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float u00 = dot(random2(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+ vec2(0.0,0.0) ), f - vec2(0.0,0.0));</a:t>
            </a: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float u10 = dot(random2(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+ vec2(1.0,0.0) ), f - vec2(1.0,0.0));</a:t>
            </a: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float u01 = dot(random2(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+ vec2(0.0,1.0) ), f - vec2(0.0,1.0));</a:t>
            </a: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float u11 = dot(random2(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+ vec2(1.0,1.0) ), f - vec2(1.0,1.0));</a:t>
            </a:r>
          </a:p>
          <a:p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// 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Equação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quíntica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Fase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function)</a:t>
            </a: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u = f*f*f*(f*(f*6.-15.0)+10.0);</a:t>
            </a:r>
          </a:p>
          <a:p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// 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Interpolação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Bilinear</a:t>
            </a: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float u0 = mix(u00, u10, 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u.x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); </a:t>
            </a: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float u1 = mix(u01, u11, 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u.x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);</a:t>
            </a: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return mix(u0, u1, 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u.y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)*.5+.5;</a:t>
            </a: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}</a:t>
            </a:r>
          </a:p>
          <a:p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void main() {</a:t>
            </a: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gl_FragCoord.xy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u_resolution.xy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pos = vec2(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*3.0);</a:t>
            </a: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float n = noise(pos); </a:t>
            </a: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b="0" err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gl_FragColor</a:t>
            </a:r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= vec4(vec3(n), 1.0);</a:t>
            </a:r>
          </a:p>
          <a:p>
            <a:r>
              <a:rPr lang="en-US" b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}</a:t>
            </a:r>
          </a:p>
          <a:p>
            <a:endParaRPr lang="en-US" b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292" name="Google Shape;292;gfbbdb026c0_0_4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15538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fbbdb026c0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fbbdb026c0_0_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gfbbdb026c0_0_6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38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fbbdb026c0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fbbdb026c0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fbbdb026c0_0_5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6499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fbbdb026c0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fbbdb026c0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gfbbdb026c0_0_5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4767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bbdb026c0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fbbdb026c0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Código original:</a:t>
            </a:r>
          </a:p>
          <a:p>
            <a:r>
              <a:rPr lang="en-US" sz="1200" b="0" noProof="1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// Author @patriciogv - 2015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// http://patriciogonzalezvivo.com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#</a:t>
            </a:r>
            <a:r>
              <a:rPr lang="en-US" sz="1200" b="0" noProof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ifdef</a:t>
            </a:r>
            <a:r>
              <a:rPr lang="en-US" sz="1200" b="0" noProof="1">
                <a:solidFill>
                  <a:srgbClr val="C8C8C8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BEB7FF"/>
                </a:solidFill>
                <a:effectLst/>
                <a:latin typeface="Menlo" panose="020B0609030804020204" pitchFamily="49" charset="0"/>
              </a:rPr>
              <a:t>GL_ES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precision mediump </a:t>
            </a:r>
            <a:r>
              <a:rPr lang="en-US" sz="12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#</a:t>
            </a:r>
            <a:r>
              <a:rPr lang="en-US" sz="1200" b="0" noProof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endif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uniform vec2 u_resolution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2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{</a:t>
            </a:r>
          </a:p>
          <a:p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2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val 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dot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12.9898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2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78.233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</a:t>
            </a:r>
            <a:r>
              <a:rPr lang="en-US" sz="1200" noProof="1">
                <a:solidFill>
                  <a:srgbClr val="B4B4B4"/>
                </a:solidFill>
                <a:latin typeface="Menlo" panose="020B0609030804020204" pitchFamily="49" charset="0"/>
              </a:rPr>
              <a:t>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D8A0DF"/>
                </a:solidFill>
                <a:effectLst/>
                <a:latin typeface="Menlo" panose="020B0609030804020204" pitchFamily="49" charset="0"/>
              </a:rPr>
              <a:t>  return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fract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sin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val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)*</a:t>
            </a:r>
            <a:r>
              <a:rPr lang="en-US" sz="12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43758.5453123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2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void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main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()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{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st 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gl_FragCoord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sz="12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u_resolution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rnd 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gl_FragColor 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vec4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vec3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rnd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),</a:t>
            </a:r>
            <a:r>
              <a:rPr lang="en-US" sz="12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2" name="Google Shape;292;gfbbdb026c0_0_4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62986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fbbdb026c0_0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fbbdb026c0_0_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gfbbdb026c0_0_6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41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fbbdb026c0_0_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fbbdb026c0_0_6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gfbbdb026c0_0_6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42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fbbdb026c0_0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fbbdb026c0_0_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gfbbdb026c0_0_7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43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fbbdb026c0_0_8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fbbdb026c0_0_8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// 0: random noise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// 1: </a:t>
            </a:r>
            <a:r>
              <a:rPr lang="en-US" err="1"/>
              <a:t>perlin</a:t>
            </a:r>
            <a:r>
              <a:rPr lang="en-US"/>
              <a:t> noise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#define </a:t>
            </a:r>
            <a:r>
              <a:rPr lang="en-US" err="1"/>
              <a:t>NoiseType</a:t>
            </a:r>
            <a:r>
              <a:rPr lang="en-US"/>
              <a:t>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#define HASH_LUT_SIZE 256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#define </a:t>
            </a:r>
            <a:r>
              <a:rPr lang="en-US" err="1"/>
              <a:t>inc</a:t>
            </a:r>
            <a:r>
              <a:rPr lang="en-US"/>
              <a:t>(x) (x+1)%HASH_LUT_SIZE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const float </a:t>
            </a:r>
            <a:r>
              <a:rPr lang="en-US" err="1"/>
              <a:t>kMagic</a:t>
            </a:r>
            <a:r>
              <a:rPr lang="en-US"/>
              <a:t>  = 3571.0;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// Hash lookup table as defined by Ken Perlin.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// This is a randomly arranged array of all numbers from 0-255 inclusive.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const int </a:t>
            </a:r>
            <a:r>
              <a:rPr lang="en-US" err="1"/>
              <a:t>kHashLUT</a:t>
            </a:r>
            <a:r>
              <a:rPr lang="en-US"/>
              <a:t>[] = int[HASH_LUT_SIZE](151,160,137,91,90,15,131,13,201,95,96,53,194,233,7,225,140,36,103,30,69,142,8,99,37,240,21,10,23,190, 6,148,247,120,234,75,0,26,197,62,94,252,219,203,117,35,11,32,57,177,33,88,237,149,56,87,174,20,125,136,171,168, 68,175,74,165,71,134,139,48,27,166,77,146,158,231,83,111,229,122,60,211,133,230,220,105,92,41,55,46,245,40,244,102,143,54, 65,25,63,161, 1,216,80,73,209,76,132,187,208, 89,18,169,200,196,135,130,116,188,159,86,164,100,109,198,173,186, 3,64,52,217,226,250,124,123,5,202,38,147,118,126,255,82,85,212,207,206,59,227,47,16,58,17,182,189,28,42,223,183,170,213,119,248,152, 2,44,154,163, 70,221,153,101,155,167, 43,172,9,129,22,39,253, 19,98,108,110,79,113,224,232,178,185, 112,104,218,246,97,228,251,34,242,193,238,210,144,12,191,179,162,241, 81,51,145,235,249,14,239,107,49,192,214, 31,181,199,106,157,184, 84,204,176,115,121,50,45,127, 4,150,254,138,236,205,93,222,114,67,29,24,72,243,141,128,195,78,66,215,61,156,180);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const int p[2*HASH_LUT_SIZE] = int[2*HASH_LUT_SIZE](151,160,137,91,90,15,131,13,201,95,96,53,194,233,7,225,140,36,103,30,69,142,8,99,37,240,21,10,23,190, 6,148,247,120,234,75,0,26,197,62,94,252,219,203,117,35,11,32,57,177,33,88,237,149,56,87,174,20,125,136,171,168, 68,175,74,165,71,134,139,48,27,166,77,146,158,231,83,111,229,122,60,211,133,230,220,105,92,41,55,46,245,40,244,102,143,54, 65,25,63,161, 1,216,80,73,209,76,132,187,208, 89,18,169,200,196,135,130,116,188,159,86,164,100,109,198,173,186, 3,64,52,217,226,250,124,123,5,202,38,147,118,126,255,82,85,212,207,206,59,227,47,16,58,17,182,189,28,42,223,183,170,213,119,248,152, 2,44,154,163, 70,221,153,101,155,167, 43,172,9,129,22,39,253, 19,98,108,110,79,113,224,232,178,185, 112,104,218,246,97,228,251,34,242,193,238,210,144,12,191,179,162,241, 81,51,145,235,249,14,239,107,49,192,214, 31,181,199,106,157,184, 84,204,176,115,121,50,45,127, 4,150,254,138,236,205,93,222,114,67,29,24,72,243,141,128,195,78,66,215,61,156,180,151,160,137,91,90,15,131,13,201,95,96,53,194,233,7,225,140,36,103,30,69,142,8,99,37,240,21,10,23,190, 6,148,247,120,234,75,0,26,197,62,94,252,219,203,117,35,11,32,57,177,33,88,237,149,56,87,174,20,125,136,171,168, 68,175,74,165,71,134,139,48,27,166,77,146,158,231,83,111,229,122,60,211,133,230,220,105,92,41,55,46,245,40,244,102,143,54, 65,25,63,161, 1,216,80,73,209,76,132,187,208, 89,18,169,200,196,135,130,116,188,159,86,164,100,109,198,173,186, 3,64,52,217,226,250,124,123,5,202,38,147,118,126,255,82,85,212,207,206,59,227,47,16,58,17,182,189,28,42,223,183,170,213,119,248,152, 2,44,154,163, 70,221,153,101,155,167, 43,172,9,129,22,39,253, 19,98,108,110,79,113,224,232,178,185, 112,104,218,246,97,228,251,34,242,193,238,210,144,12,191,179,162,241, 81,51,145,235,249,14,239,107,49,192,214, 31,181,199,106,157,184, 84,204,176,115,121,50,45,127, 4,150,254,138,236,205,93,222,114,67,29,24,72,243,141,128,195,78,66,215,61,156,180);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float </a:t>
            </a:r>
            <a:r>
              <a:rPr lang="en-US" err="1"/>
              <a:t>RandFast</a:t>
            </a:r>
            <a:r>
              <a:rPr lang="en-US"/>
              <a:t>(vec2 </a:t>
            </a:r>
            <a:r>
              <a:rPr lang="en-US" err="1"/>
              <a:t>PixelPos</a:t>
            </a:r>
            <a:r>
              <a:rPr lang="en-US"/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	vec2 Random2 = ( 1.0 / 4320.0 ) * </a:t>
            </a:r>
            <a:r>
              <a:rPr lang="en-US" err="1"/>
              <a:t>PixelPos</a:t>
            </a:r>
            <a:r>
              <a:rPr lang="en-US"/>
              <a:t> + vec2( 0.25, 0.0 );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ran = dot( Random2, Random2 );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	float Random = </a:t>
            </a:r>
            <a:r>
              <a:rPr lang="en-US" err="1"/>
              <a:t>fract</a:t>
            </a:r>
            <a:r>
              <a:rPr lang="en-US"/>
              <a:t>( ran * </a:t>
            </a:r>
            <a:r>
              <a:rPr lang="en-US" err="1"/>
              <a:t>kMagic</a:t>
            </a:r>
            <a:r>
              <a:rPr lang="en-US"/>
              <a:t> 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	Random = </a:t>
            </a:r>
            <a:r>
              <a:rPr lang="en-US" err="1"/>
              <a:t>fract</a:t>
            </a:r>
            <a:r>
              <a:rPr lang="en-US"/>
              <a:t>( Random * Random * (2.0 * </a:t>
            </a:r>
            <a:r>
              <a:rPr lang="en-US" err="1"/>
              <a:t>kMagic</a:t>
            </a:r>
            <a:r>
              <a:rPr lang="en-US"/>
              <a:t>) 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	return Random;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float Mapping(float x)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x = clamp(x, 0.0, 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res = 0.0;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if(x&lt;=0.2)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res = 0.1;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else if(x&lt;=0.4)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res = 0.3;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else if(x&lt;=0.6)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res = 0.5;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else if(x&lt;=0.8)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res = 0.7;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else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res = 0.9;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return res;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float </a:t>
            </a:r>
            <a:r>
              <a:rPr lang="en-US" err="1"/>
              <a:t>FadeSmooth</a:t>
            </a:r>
            <a:r>
              <a:rPr lang="en-US"/>
              <a:t>(float x)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t = clamp(x, 0.0, 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t_2 = t * t;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res = t_2 * t * (6.0*t_2 - 15.0*t + 10.0);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return res;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vec2 RandomVector2D()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return vec2(0.0, 0.0);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// pick a random vector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float Grad(int hash, float x, float y, float z)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int h = hash &amp; 15;                             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u = h &lt; 8 /* 0b1000 */ ? x : y;         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v;                                      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if(h &lt; 4 /* 0b0100 */)                        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v = y;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else if(h == 12 /* 0b1100 */ || h == 14 /* 0b1110*/)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v = x;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else                                          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v = z;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return ((h&amp;1) == 0 ? u : -u)+((h&amp;2) == 0 ? v : -v);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float PerliNoise3D(float x, float y, float z)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repeat = 0.0;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if(repeat &gt; 0.0)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x = mod(x, repeat);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y = mod(y, repeat);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z = mod(z, repeat);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int xi = int(x) &amp; 255;                    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int </a:t>
            </a:r>
            <a:r>
              <a:rPr lang="en-US" err="1"/>
              <a:t>yi</a:t>
            </a:r>
            <a:r>
              <a:rPr lang="en-US"/>
              <a:t> = int(y) &amp; 255;                       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int zi = int(z) &amp; 255;                    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</a:t>
            </a:r>
            <a:r>
              <a:rPr lang="en-US" err="1"/>
              <a:t>xf</a:t>
            </a:r>
            <a:r>
              <a:rPr lang="en-US"/>
              <a:t> = </a:t>
            </a:r>
            <a:r>
              <a:rPr lang="en-US" err="1"/>
              <a:t>fract</a:t>
            </a:r>
            <a:r>
              <a:rPr lang="en-US"/>
              <a:t>(x);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</a:t>
            </a:r>
            <a:r>
              <a:rPr lang="en-US" err="1"/>
              <a:t>yf</a:t>
            </a:r>
            <a:r>
              <a:rPr lang="en-US"/>
              <a:t> = </a:t>
            </a:r>
            <a:r>
              <a:rPr lang="en-US" err="1"/>
              <a:t>fract</a:t>
            </a:r>
            <a:r>
              <a:rPr lang="en-US"/>
              <a:t>(y);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</a:t>
            </a:r>
            <a:r>
              <a:rPr lang="en-US" err="1"/>
              <a:t>zf</a:t>
            </a:r>
            <a:r>
              <a:rPr lang="en-US"/>
              <a:t> = </a:t>
            </a:r>
            <a:r>
              <a:rPr lang="en-US" err="1"/>
              <a:t>fract</a:t>
            </a:r>
            <a:r>
              <a:rPr lang="en-US"/>
              <a:t>(z);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u = </a:t>
            </a:r>
            <a:r>
              <a:rPr lang="en-US" err="1"/>
              <a:t>FadeSmooth</a:t>
            </a:r>
            <a:r>
              <a:rPr lang="en-US"/>
              <a:t>(</a:t>
            </a:r>
            <a:r>
              <a:rPr lang="en-US" err="1"/>
              <a:t>xf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v = </a:t>
            </a:r>
            <a:r>
              <a:rPr lang="en-US" err="1"/>
              <a:t>FadeSmooth</a:t>
            </a:r>
            <a:r>
              <a:rPr lang="en-US"/>
              <a:t>(</a:t>
            </a:r>
            <a:r>
              <a:rPr lang="en-US" err="1"/>
              <a:t>yf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w = </a:t>
            </a:r>
            <a:r>
              <a:rPr lang="en-US" err="1"/>
              <a:t>FadeSmooth</a:t>
            </a:r>
            <a:r>
              <a:rPr lang="en-US"/>
              <a:t>(</a:t>
            </a:r>
            <a:r>
              <a:rPr lang="en-US" err="1"/>
              <a:t>zf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int </a:t>
            </a:r>
            <a:r>
              <a:rPr lang="en-US" err="1"/>
              <a:t>aaa</a:t>
            </a:r>
            <a:r>
              <a:rPr lang="en-US"/>
              <a:t>, aba, </a:t>
            </a:r>
            <a:r>
              <a:rPr lang="en-US" err="1"/>
              <a:t>aab</a:t>
            </a:r>
            <a:r>
              <a:rPr lang="en-US"/>
              <a:t>, abb, baa, </a:t>
            </a:r>
            <a:r>
              <a:rPr lang="en-US" err="1"/>
              <a:t>bba</a:t>
            </a:r>
            <a:r>
              <a:rPr lang="en-US"/>
              <a:t>, </a:t>
            </a:r>
            <a:r>
              <a:rPr lang="en-US" err="1"/>
              <a:t>bab</a:t>
            </a:r>
            <a:r>
              <a:rPr lang="en-US"/>
              <a:t>, </a:t>
            </a:r>
            <a:r>
              <a:rPr lang="en-US" err="1"/>
              <a:t>bbb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  <a:r>
              <a:rPr lang="en-US" err="1"/>
              <a:t>aaa</a:t>
            </a:r>
            <a:r>
              <a:rPr lang="en-US"/>
              <a:t> = p[p[p[    xi ]+    </a:t>
            </a:r>
            <a:r>
              <a:rPr lang="en-US" err="1"/>
              <a:t>yi</a:t>
            </a:r>
            <a:r>
              <a:rPr lang="en-US"/>
              <a:t> ]+    zi ];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aba = p[p[p[    xi ]+</a:t>
            </a:r>
            <a:r>
              <a:rPr lang="en-US" err="1"/>
              <a:t>inc</a:t>
            </a:r>
            <a:r>
              <a:rPr lang="en-US"/>
              <a:t>(</a:t>
            </a:r>
            <a:r>
              <a:rPr lang="en-US" err="1"/>
              <a:t>yi</a:t>
            </a:r>
            <a:r>
              <a:rPr lang="en-US"/>
              <a:t>)]+    zi ];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  <a:r>
              <a:rPr lang="en-US" err="1"/>
              <a:t>aab</a:t>
            </a:r>
            <a:r>
              <a:rPr lang="en-US"/>
              <a:t> = p[p[p[    xi ]+    </a:t>
            </a:r>
            <a:r>
              <a:rPr lang="en-US" err="1"/>
              <a:t>yi</a:t>
            </a:r>
            <a:r>
              <a:rPr lang="en-US"/>
              <a:t> ]+</a:t>
            </a:r>
            <a:r>
              <a:rPr lang="en-US" err="1"/>
              <a:t>inc</a:t>
            </a:r>
            <a:r>
              <a:rPr lang="en-US"/>
              <a:t>(zi)];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abb = p[p[p[    xi ]+</a:t>
            </a:r>
            <a:r>
              <a:rPr lang="en-US" err="1"/>
              <a:t>inc</a:t>
            </a:r>
            <a:r>
              <a:rPr lang="en-US"/>
              <a:t>(</a:t>
            </a:r>
            <a:r>
              <a:rPr lang="en-US" err="1"/>
              <a:t>yi</a:t>
            </a:r>
            <a:r>
              <a:rPr lang="en-US"/>
              <a:t>)]+</a:t>
            </a:r>
            <a:r>
              <a:rPr lang="en-US" err="1"/>
              <a:t>inc</a:t>
            </a:r>
            <a:r>
              <a:rPr lang="en-US"/>
              <a:t>(zi)];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baa = p[p[p[</a:t>
            </a:r>
            <a:r>
              <a:rPr lang="en-US" err="1"/>
              <a:t>inc</a:t>
            </a:r>
            <a:r>
              <a:rPr lang="en-US"/>
              <a:t>(xi)]+    </a:t>
            </a:r>
            <a:r>
              <a:rPr lang="en-US" err="1"/>
              <a:t>yi</a:t>
            </a:r>
            <a:r>
              <a:rPr lang="en-US"/>
              <a:t> ]+    zi ];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  <a:r>
              <a:rPr lang="en-US" err="1"/>
              <a:t>bba</a:t>
            </a:r>
            <a:r>
              <a:rPr lang="en-US"/>
              <a:t> = p[p[p[</a:t>
            </a:r>
            <a:r>
              <a:rPr lang="en-US" err="1"/>
              <a:t>inc</a:t>
            </a:r>
            <a:r>
              <a:rPr lang="en-US"/>
              <a:t>(xi)]+</a:t>
            </a:r>
            <a:r>
              <a:rPr lang="en-US" err="1"/>
              <a:t>inc</a:t>
            </a:r>
            <a:r>
              <a:rPr lang="en-US"/>
              <a:t>(</a:t>
            </a:r>
            <a:r>
              <a:rPr lang="en-US" err="1"/>
              <a:t>yi</a:t>
            </a:r>
            <a:r>
              <a:rPr lang="en-US"/>
              <a:t>)]+    zi ];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  <a:r>
              <a:rPr lang="en-US" err="1"/>
              <a:t>bab</a:t>
            </a:r>
            <a:r>
              <a:rPr lang="en-US"/>
              <a:t> = p[p[p[</a:t>
            </a:r>
            <a:r>
              <a:rPr lang="en-US" err="1"/>
              <a:t>inc</a:t>
            </a:r>
            <a:r>
              <a:rPr lang="en-US"/>
              <a:t>(xi)]+    </a:t>
            </a:r>
            <a:r>
              <a:rPr lang="en-US" err="1"/>
              <a:t>yi</a:t>
            </a:r>
            <a:r>
              <a:rPr lang="en-US"/>
              <a:t> ]+</a:t>
            </a:r>
            <a:r>
              <a:rPr lang="en-US" err="1"/>
              <a:t>inc</a:t>
            </a:r>
            <a:r>
              <a:rPr lang="en-US"/>
              <a:t>(zi)];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  <a:r>
              <a:rPr lang="en-US" err="1"/>
              <a:t>bbb</a:t>
            </a:r>
            <a:r>
              <a:rPr lang="en-US"/>
              <a:t> = p[p[p[</a:t>
            </a:r>
            <a:r>
              <a:rPr lang="en-US" err="1"/>
              <a:t>inc</a:t>
            </a:r>
            <a:r>
              <a:rPr lang="en-US"/>
              <a:t>(xi)]+</a:t>
            </a:r>
            <a:r>
              <a:rPr lang="en-US" err="1"/>
              <a:t>inc</a:t>
            </a:r>
            <a:r>
              <a:rPr lang="en-US"/>
              <a:t>(</a:t>
            </a:r>
            <a:r>
              <a:rPr lang="en-US" err="1"/>
              <a:t>yi</a:t>
            </a:r>
            <a:r>
              <a:rPr lang="en-US"/>
              <a:t>)]+</a:t>
            </a:r>
            <a:r>
              <a:rPr lang="en-US" err="1"/>
              <a:t>inc</a:t>
            </a:r>
            <a:r>
              <a:rPr lang="en-US"/>
              <a:t>(zi)];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x1, x2, y1, y2;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x1 = mix(Grad(</a:t>
            </a:r>
            <a:r>
              <a:rPr lang="en-US" err="1"/>
              <a:t>aaa</a:t>
            </a:r>
            <a:r>
              <a:rPr lang="en-US"/>
              <a:t>, </a:t>
            </a:r>
            <a:r>
              <a:rPr lang="en-US" err="1"/>
              <a:t>xf</a:t>
            </a:r>
            <a:r>
              <a:rPr lang="en-US"/>
              <a:t>, </a:t>
            </a:r>
            <a:r>
              <a:rPr lang="en-US" err="1"/>
              <a:t>yf</a:t>
            </a:r>
            <a:r>
              <a:rPr lang="en-US"/>
              <a:t>, </a:t>
            </a:r>
            <a:r>
              <a:rPr lang="en-US" err="1"/>
              <a:t>zf</a:t>
            </a:r>
            <a:r>
              <a:rPr lang="en-US"/>
              <a:t>), Grad(baa, xf-1.0, </a:t>
            </a:r>
            <a:r>
              <a:rPr lang="en-US" err="1"/>
              <a:t>yf</a:t>
            </a:r>
            <a:r>
              <a:rPr lang="en-US"/>
              <a:t>, </a:t>
            </a:r>
            <a:r>
              <a:rPr lang="en-US" err="1"/>
              <a:t>zf</a:t>
            </a:r>
            <a:r>
              <a:rPr lang="en-US"/>
              <a:t>), u);                              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x2 = mix(Grad(aba, </a:t>
            </a:r>
            <a:r>
              <a:rPr lang="en-US" err="1"/>
              <a:t>xf</a:t>
            </a:r>
            <a:r>
              <a:rPr lang="en-US"/>
              <a:t>, yf-1.0, </a:t>
            </a:r>
            <a:r>
              <a:rPr lang="en-US" err="1"/>
              <a:t>zf</a:t>
            </a:r>
            <a:r>
              <a:rPr lang="en-US"/>
              <a:t>), Grad(</a:t>
            </a:r>
            <a:r>
              <a:rPr lang="en-US" err="1"/>
              <a:t>bba</a:t>
            </a:r>
            <a:r>
              <a:rPr lang="en-US"/>
              <a:t>, xf-1.0, yf-1.0, </a:t>
            </a:r>
            <a:r>
              <a:rPr lang="en-US" err="1"/>
              <a:t>zf</a:t>
            </a:r>
            <a:r>
              <a:rPr lang="en-US"/>
              <a:t>), u);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y1 = mix(x1, x2, v);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x1 = mix(Grad(</a:t>
            </a:r>
            <a:r>
              <a:rPr lang="en-US" err="1"/>
              <a:t>aab</a:t>
            </a:r>
            <a:r>
              <a:rPr lang="en-US"/>
              <a:t>, </a:t>
            </a:r>
            <a:r>
              <a:rPr lang="en-US" err="1"/>
              <a:t>xf</a:t>
            </a:r>
            <a:r>
              <a:rPr lang="en-US"/>
              <a:t>, </a:t>
            </a:r>
            <a:r>
              <a:rPr lang="en-US" err="1"/>
              <a:t>yf</a:t>
            </a:r>
            <a:r>
              <a:rPr lang="en-US"/>
              <a:t>, zf-1.0), Grad(</a:t>
            </a:r>
            <a:r>
              <a:rPr lang="en-US" err="1"/>
              <a:t>bab</a:t>
            </a:r>
            <a:r>
              <a:rPr lang="en-US"/>
              <a:t>, xf-1.0, </a:t>
            </a:r>
            <a:r>
              <a:rPr lang="en-US" err="1"/>
              <a:t>yf</a:t>
            </a:r>
            <a:r>
              <a:rPr lang="en-US"/>
              <a:t>, zf-1.0), u);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x2 = mix(Grad(abb, </a:t>
            </a:r>
            <a:r>
              <a:rPr lang="en-US" err="1"/>
              <a:t>xf</a:t>
            </a:r>
            <a:r>
              <a:rPr lang="en-US"/>
              <a:t>, yf-1.0, zf-1.0), Grad(</a:t>
            </a:r>
            <a:r>
              <a:rPr lang="en-US" err="1"/>
              <a:t>bbb</a:t>
            </a:r>
            <a:r>
              <a:rPr lang="en-US"/>
              <a:t>, xf-1.0, yf-1.0, zf-1.0), u);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y2 = mix (x1, x2, v);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return (mix(y1, y2, w)+1.0)/2.0;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void </a:t>
            </a:r>
            <a:r>
              <a:rPr lang="en-US" err="1"/>
              <a:t>mainImage</a:t>
            </a:r>
            <a:r>
              <a:rPr lang="en-US"/>
              <a:t>( out vec4 </a:t>
            </a:r>
            <a:r>
              <a:rPr lang="en-US" err="1"/>
              <a:t>fragColor</a:t>
            </a:r>
            <a:r>
              <a:rPr lang="en-US"/>
              <a:t>, in vec2 </a:t>
            </a:r>
            <a:r>
              <a:rPr lang="en-US" err="1"/>
              <a:t>fragCoord</a:t>
            </a:r>
            <a:r>
              <a:rPr lang="en-US"/>
              <a:t> 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vec2 </a:t>
            </a:r>
            <a:r>
              <a:rPr lang="en-US" err="1"/>
              <a:t>uv</a:t>
            </a:r>
            <a:r>
              <a:rPr lang="en-US"/>
              <a:t> = </a:t>
            </a:r>
            <a:r>
              <a:rPr lang="en-US" err="1"/>
              <a:t>fragCoord</a:t>
            </a:r>
            <a:r>
              <a:rPr lang="en-US"/>
              <a:t> / </a:t>
            </a:r>
            <a:r>
              <a:rPr lang="en-US" err="1"/>
              <a:t>iResolution.y</a:t>
            </a:r>
            <a:r>
              <a:rPr lang="en-US"/>
              <a:t>;     // keep the original aspect ratio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// vec2 </a:t>
            </a:r>
            <a:r>
              <a:rPr lang="en-US" err="1"/>
              <a:t>uv</a:t>
            </a:r>
            <a:r>
              <a:rPr lang="en-US"/>
              <a:t> = </a:t>
            </a:r>
            <a:r>
              <a:rPr lang="en-US" err="1"/>
              <a:t>fragCoord</a:t>
            </a:r>
            <a:r>
              <a:rPr lang="en-US"/>
              <a:t> / </a:t>
            </a:r>
            <a:r>
              <a:rPr lang="en-US" err="1"/>
              <a:t>iResolution.xy</a:t>
            </a:r>
            <a:r>
              <a:rPr lang="en-US"/>
              <a:t>; // normalize </a:t>
            </a:r>
            <a:r>
              <a:rPr lang="en-US" err="1"/>
              <a:t>uv</a:t>
            </a:r>
            <a:r>
              <a:rPr lang="en-US"/>
              <a:t> to [0,1] but distort the original image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vec2 </a:t>
            </a:r>
            <a:r>
              <a:rPr lang="en-US" err="1"/>
              <a:t>noise_uv</a:t>
            </a:r>
            <a:r>
              <a:rPr lang="en-US"/>
              <a:t> = </a:t>
            </a:r>
            <a:r>
              <a:rPr lang="en-US" err="1"/>
              <a:t>uv</a:t>
            </a:r>
            <a:r>
              <a:rPr lang="en-US"/>
              <a:t> + vec2(</a:t>
            </a:r>
            <a:r>
              <a:rPr lang="en-US" err="1"/>
              <a:t>iTime</a:t>
            </a:r>
            <a:r>
              <a:rPr lang="en-US"/>
              <a:t>) * 0.1;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float res = PerliNoise3D(10.0*</a:t>
            </a:r>
            <a:r>
              <a:rPr lang="en-US" err="1"/>
              <a:t>noise_uv.x</a:t>
            </a:r>
            <a:r>
              <a:rPr lang="en-US"/>
              <a:t>, 10.0*</a:t>
            </a:r>
            <a:r>
              <a:rPr lang="en-US" err="1"/>
              <a:t>noise_uv.y</a:t>
            </a:r>
            <a:r>
              <a:rPr lang="en-US"/>
              <a:t>, 0.0);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if(</a:t>
            </a:r>
            <a:r>
              <a:rPr lang="en-US" err="1"/>
              <a:t>NoiseType</a:t>
            </a:r>
            <a:r>
              <a:rPr lang="en-US"/>
              <a:t>==0)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res = </a:t>
            </a:r>
            <a:r>
              <a:rPr lang="en-US" err="1"/>
              <a:t>RandFast</a:t>
            </a:r>
            <a:r>
              <a:rPr lang="en-US"/>
              <a:t>(</a:t>
            </a:r>
            <a:r>
              <a:rPr lang="en-US" err="1"/>
              <a:t>fragCoord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else if(</a:t>
            </a:r>
            <a:r>
              <a:rPr lang="en-US" err="1"/>
              <a:t>NoiseType</a:t>
            </a:r>
            <a:r>
              <a:rPr lang="en-US"/>
              <a:t>==1)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if(</a:t>
            </a:r>
            <a:r>
              <a:rPr lang="en-US" err="1"/>
              <a:t>uv.x</a:t>
            </a:r>
            <a:r>
              <a:rPr lang="en-US"/>
              <a:t> * </a:t>
            </a:r>
            <a:r>
              <a:rPr lang="en-US" err="1"/>
              <a:t>iResolution.y</a:t>
            </a:r>
            <a:r>
              <a:rPr lang="en-US"/>
              <a:t> &lt; (0.5-0.002)*</a:t>
            </a:r>
            <a:r>
              <a:rPr lang="en-US" err="1"/>
              <a:t>iResolution.x</a:t>
            </a:r>
            <a:r>
              <a:rPr lang="en-US"/>
              <a:t>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    res = Mapping(res);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else if(</a:t>
            </a:r>
            <a:r>
              <a:rPr lang="en-US" err="1"/>
              <a:t>uv.x</a:t>
            </a:r>
            <a:r>
              <a:rPr lang="en-US"/>
              <a:t> * </a:t>
            </a:r>
            <a:r>
              <a:rPr lang="en-US" err="1"/>
              <a:t>iResolution.y</a:t>
            </a:r>
            <a:r>
              <a:rPr lang="en-US"/>
              <a:t> &gt; (0.5+0.002)*</a:t>
            </a:r>
            <a:r>
              <a:rPr lang="en-US" err="1"/>
              <a:t>iResolution.x</a:t>
            </a:r>
            <a:r>
              <a:rPr lang="en-US"/>
              <a:t>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// do nothing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    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else{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    res = 0.0;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else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// </a:t>
            </a:r>
            <a:r>
              <a:rPr lang="en-US" err="1"/>
              <a:t>seperator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res = 0.0;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  <a:r>
              <a:rPr lang="en-US" err="1"/>
              <a:t>fragColor</a:t>
            </a:r>
            <a:r>
              <a:rPr lang="en-US"/>
              <a:t> = vec4(vec3(res), 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  <a:endParaRPr/>
          </a:p>
        </p:txBody>
      </p:sp>
      <p:sp>
        <p:nvSpPr>
          <p:cNvPr id="684" name="Google Shape;684;gfbbdb026c0_0_8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44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https://</a:t>
            </a:r>
            <a:r>
              <a:rPr lang="pt-BR" err="1"/>
              <a:t>www.shadertoy.com</a:t>
            </a:r>
            <a:r>
              <a:rPr lang="pt-BR"/>
              <a:t>/</a:t>
            </a:r>
            <a:r>
              <a:rPr lang="pt-BR" err="1"/>
              <a:t>view</a:t>
            </a:r>
            <a:r>
              <a:rPr lang="pt-BR"/>
              <a:t>/</a:t>
            </a:r>
            <a:r>
              <a:rPr lang="pt-BR" err="1"/>
              <a:t>DlKGDd</a:t>
            </a: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72578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fbbdb026c0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fbbdb026c0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gfbbdb026c0_0_5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8712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f6b74bae2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gf6b74bae2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https://</a:t>
            </a:r>
            <a:r>
              <a:rPr lang="pt-BR" err="1"/>
              <a:t>www.shadertoy.com</a:t>
            </a:r>
            <a:r>
              <a:rPr lang="pt-BR"/>
              <a:t>/</a:t>
            </a:r>
            <a:r>
              <a:rPr lang="pt-BR" err="1"/>
              <a:t>view</a:t>
            </a:r>
            <a:r>
              <a:rPr lang="pt-BR"/>
              <a:t>/</a:t>
            </a:r>
            <a:r>
              <a:rPr lang="pt-BR" err="1"/>
              <a:t>DlKGDd</a:t>
            </a: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83410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fbbdb026c0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fbbdb026c0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gfbbdb026c0_0_9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fbbdb026c0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fbbdb026c0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gfbbdb026c0_0_9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6854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bbdb026c0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fbbdb026c0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fbbdb026c0_0_4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56254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ef444b581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gef444b581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fbbdb026c0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fbbdb026c0_0_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fbbdb026c0_0_4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fbbdb026c0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fbbdb026c0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fbbdb026c0_0_5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47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>
          <a:extLst>
            <a:ext uri="{FF2B5EF4-FFF2-40B4-BE49-F238E27FC236}">
              <a16:creationId xmlns:a16="http://schemas.microsoft.com/office/drawing/2014/main" id="{C15D31F7-DB23-7CC2-1EC0-70FC1AAEF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bbdb026c0_0_439:notes">
            <a:extLst>
              <a:ext uri="{FF2B5EF4-FFF2-40B4-BE49-F238E27FC236}">
                <a16:creationId xmlns:a16="http://schemas.microsoft.com/office/drawing/2014/main" id="{EE05AAB0-FCC8-2139-1E29-12B269EC75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fbbdb026c0_0_439:notes">
            <a:extLst>
              <a:ext uri="{FF2B5EF4-FFF2-40B4-BE49-F238E27FC236}">
                <a16:creationId xmlns:a16="http://schemas.microsoft.com/office/drawing/2014/main" id="{300A6BA4-50F2-A87F-B1D8-D20B8C412A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Código original:</a:t>
            </a:r>
          </a:p>
          <a:p>
            <a:r>
              <a:rPr lang="en-US" sz="1200" b="0" noProof="1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// Author @patriciogv - 2015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// http://patriciogonzalezvivo.com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#</a:t>
            </a:r>
            <a:r>
              <a:rPr lang="en-US" sz="1200" b="0" noProof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ifdef</a:t>
            </a:r>
            <a:r>
              <a:rPr lang="en-US" sz="1200" b="0" noProof="1">
                <a:solidFill>
                  <a:srgbClr val="C8C8C8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BEB7FF"/>
                </a:solidFill>
                <a:effectLst/>
                <a:latin typeface="Menlo" panose="020B0609030804020204" pitchFamily="49" charset="0"/>
              </a:rPr>
              <a:t>GL_ES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precision mediump </a:t>
            </a:r>
            <a:r>
              <a:rPr lang="en-US" sz="12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#</a:t>
            </a:r>
            <a:r>
              <a:rPr lang="en-US" sz="1200" b="0" noProof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endif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uniform vec2 u_resolution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2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{</a:t>
            </a:r>
          </a:p>
          <a:p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2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val 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dot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12.9898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2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78.233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</a:t>
            </a:r>
            <a:r>
              <a:rPr lang="en-US" sz="1200" noProof="1">
                <a:solidFill>
                  <a:srgbClr val="B4B4B4"/>
                </a:solidFill>
                <a:latin typeface="Menlo" panose="020B0609030804020204" pitchFamily="49" charset="0"/>
              </a:rPr>
              <a:t>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D8A0DF"/>
                </a:solidFill>
                <a:effectLst/>
                <a:latin typeface="Menlo" panose="020B0609030804020204" pitchFamily="49" charset="0"/>
              </a:rPr>
              <a:t>  return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fract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sin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val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)*</a:t>
            </a:r>
            <a:r>
              <a:rPr lang="en-US" sz="12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43758.5453123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2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void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main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()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{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st 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gl_FragCoord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sz="12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u_resolution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rnd 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gl_FragColor 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vec4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vec3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rnd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),</a:t>
            </a:r>
            <a:r>
              <a:rPr lang="en-US" sz="12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sz="12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2" name="Google Shape;292;gfbbdb026c0_0_439:notes">
            <a:extLst>
              <a:ext uri="{FF2B5EF4-FFF2-40B4-BE49-F238E27FC236}">
                <a16:creationId xmlns:a16="http://schemas.microsoft.com/office/drawing/2014/main" id="{FC6B3731-ADB4-B853-FA2E-538081BC1B9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2586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bbdb026c0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fbbdb026c0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fbbdb026c0_0_4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2945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t="1" b="16530"/>
          <a:stretch/>
        </p:blipFill>
        <p:spPr>
          <a:xfrm>
            <a:off x="6094" y="-1"/>
            <a:ext cx="9123426" cy="5715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75" cy="19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457200" y="228865"/>
            <a:ext cx="8229600" cy="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5296958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5296958"/>
            <a:ext cx="2895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5296958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fundo_ppt1_ok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hebookofshaders.com/10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hebookofshaders.com/10/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bookofshaders.com/10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hebookofshaders.com/10/" TargetMode="Externa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ighack.com/post/getting-creative-with-perlin-noise-fields" TargetMode="Externa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hyperlink" Target="https://www.aaa-studio.eu/furryball4help/index.html?Tutorial93ProceduralTextures.html" TargetMode="External"/><Relationship Id="rId3" Type="http://schemas.openxmlformats.org/officeDocument/2006/relationships/image" Target="../media/image22.png"/><Relationship Id="rId7" Type="http://schemas.openxmlformats.org/officeDocument/2006/relationships/hyperlink" Target="https://www.youtube.com/watch?v=n6eaQqKb4y0" TargetMode="External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11" Type="http://schemas.openxmlformats.org/officeDocument/2006/relationships/hyperlink" Target="https://www.researchgate.net/figure/Seven-layers-of-stacked-Perlin-noise-patterns-left-and-the-resulting-terrain-right_fig2_274384740" TargetMode="External"/><Relationship Id="rId5" Type="http://schemas.openxmlformats.org/officeDocument/2006/relationships/image" Target="../media/image24.png"/><Relationship Id="rId10" Type="http://schemas.openxmlformats.org/officeDocument/2006/relationships/hyperlink" Target="https://www.tvpaint.com/forum/viewtopic.php?t=11197" TargetMode="External"/><Relationship Id="rId4" Type="http://schemas.openxmlformats.org/officeDocument/2006/relationships/image" Target="../media/image23.png"/><Relationship Id="rId9" Type="http://schemas.openxmlformats.org/officeDocument/2006/relationships/hyperlink" Target="https://github.com/BrutPitt/PerlinNoise4D" TargetMode="External"/><Relationship Id="rId14" Type="http://schemas.openxmlformats.org/officeDocument/2006/relationships/hyperlink" Target="https://www.cs.umd.edu/class/fall2018/cmsc425/Lects/lect14-perlin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H6FhG9VKhJg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bookofshaders.com/1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ataho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ataho.co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fataho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hebookofshaders.com/10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bookofshaders.com/10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hebookofshaders.com/10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ataho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bookofshaders.com/10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ataho.com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ataho.com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ataho.com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ataho.com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hebookofshaders.com/10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hyperlink" Target="https://thebookofshaders.com/10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ataho.com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mrl.cs.nyu.edu/~perlin/paper445.pdf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hebookofshaders.com/10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nyu.edu/~perlin/noise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://mrl.nyu.edu/~perlin/paper445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ataho.com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ataho.com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ataho.com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hadertoy.com/view/NlKBzm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H6FhG9VKhJ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commons.wikimedia.org/wiki/User:Alejo2083/Pictures_engineeri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adertoy.com/view/4XXfW8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pt.khanacademy.org/computing/computer-programming/programming-natural-simulations/programming-noise/a/perlin-nois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H6FhG9VKhJ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bookofshaders.com/1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hebookofshaders.com/10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None/>
            </a:pPr>
            <a:r>
              <a:rPr lang="pt-BR" sz="1650"/>
              <a:t>Aleatoriedade e Ruídos</a:t>
            </a:r>
            <a:endParaRPr sz="165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>
          <a:extLst>
            <a:ext uri="{FF2B5EF4-FFF2-40B4-BE49-F238E27FC236}">
              <a16:creationId xmlns:a16="http://schemas.microsoft.com/office/drawing/2014/main" id="{B37C9616-4B44-F320-BE5B-C3EE37D2C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8">
            <a:extLst>
              <a:ext uri="{FF2B5EF4-FFF2-40B4-BE49-F238E27FC236}">
                <a16:creationId xmlns:a16="http://schemas.microsoft.com/office/drawing/2014/main" id="{3F4347A3-30DF-682C-B790-B06498CF38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Pergunta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139515-B0D5-5D72-C3EF-88C505D6D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58" y="812649"/>
            <a:ext cx="9058434" cy="458175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noProof="1"/>
              <a:t>Como ficará a tela agora? </a:t>
            </a:r>
          </a:p>
        </p:txBody>
      </p:sp>
      <p:sp>
        <p:nvSpPr>
          <p:cNvPr id="295" name="Google Shape;295;p28">
            <a:extLst>
              <a:ext uri="{FF2B5EF4-FFF2-40B4-BE49-F238E27FC236}">
                <a16:creationId xmlns:a16="http://schemas.microsoft.com/office/drawing/2014/main" id="{F7A71E9B-AB16-6138-68C1-C64E2CCC005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1DF2C2-F733-AE90-B6B8-429DF9CF8835}"/>
              </a:ext>
            </a:extLst>
          </p:cNvPr>
          <p:cNvSpPr txBox="1"/>
          <p:nvPr/>
        </p:nvSpPr>
        <p:spPr>
          <a:xfrm>
            <a:off x="2942082" y="5432059"/>
            <a:ext cx="54338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Referência: The Book </a:t>
            </a:r>
            <a:r>
              <a:rPr lang="pt-BR" sz="1100" err="1"/>
              <a:t>of</a:t>
            </a:r>
            <a:r>
              <a:rPr lang="pt-BR" sz="1100"/>
              <a:t> </a:t>
            </a:r>
            <a:r>
              <a:rPr lang="pt-BR" sz="1100" err="1"/>
              <a:t>Shaders</a:t>
            </a:r>
            <a:r>
              <a:rPr lang="pt-BR" sz="1100"/>
              <a:t>  </a:t>
            </a:r>
            <a:r>
              <a:rPr lang="pt-BR" sz="1100">
                <a:hlinkClick r:id="rId3"/>
              </a:rPr>
              <a:t>https://thebookofshaders.com/10/</a:t>
            </a:r>
            <a:r>
              <a:rPr lang="pt-BR" sz="11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188942-D715-4035-58EC-770FE10337CC}"/>
              </a:ext>
            </a:extLst>
          </p:cNvPr>
          <p:cNvSpPr txBox="1"/>
          <p:nvPr/>
        </p:nvSpPr>
        <p:spPr>
          <a:xfrm>
            <a:off x="344827" y="1404456"/>
            <a:ext cx="5519945" cy="25853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 </a:t>
            </a:r>
            <a:r>
              <a:rPr lang="en-US" sz="1300" b="1" noProof="0" dirty="0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rand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(vec2 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float 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300" b="1" noProof="0" dirty="0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dot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(st.xy,</a:t>
            </a:r>
            <a:r>
              <a:rPr lang="en-US" sz="1300" b="1" noProof="0" dirty="0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300" b="1" noProof="0" dirty="0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12.9898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300" b="1" noProof="0" dirty="0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78.233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1300" b="1" noProof="0" dirty="0">
                <a:solidFill>
                  <a:srgbClr val="C586C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300" b="1" noProof="0" dirty="0" err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fract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300" b="1" noProof="0" dirty="0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sin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)*</a:t>
            </a:r>
            <a:r>
              <a:rPr lang="en-US" sz="1300" b="1" noProof="0" dirty="0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43758.5453123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b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00" b="1" noProof="0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300" b="1" noProof="0" dirty="0" err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mainImage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(out vec4 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fragColor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300" b="1" noProof="0" dirty="0">
                <a:solidFill>
                  <a:srgbClr val="C586C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vec2 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fragCoord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){</a:t>
            </a:r>
          </a:p>
          <a:p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vec2 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fragCoord.xy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iResolution.xy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*= </a:t>
            </a:r>
            <a:r>
              <a:rPr lang="en-US" sz="1300" b="1" noProof="0" dirty="0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10.0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vec2 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fpos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300" b="1" noProof="0" dirty="0" err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fract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fragColor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300" b="1" noProof="0" dirty="0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fpos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300" b="1" noProof="0" dirty="0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,</a:t>
            </a:r>
            <a:r>
              <a:rPr lang="en-US" sz="1300" b="1" noProof="0" dirty="0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pic>
        <p:nvPicPr>
          <p:cNvPr id="3" name="Picture 2" descr="A green and red squares&#10;&#10;Description automatically generated">
            <a:extLst>
              <a:ext uri="{FF2B5EF4-FFF2-40B4-BE49-F238E27FC236}">
                <a16:creationId xmlns:a16="http://schemas.microsoft.com/office/drawing/2014/main" id="{073C3EB4-D6C9-988F-597B-69D49A52BC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28754"/>
          <a:stretch/>
        </p:blipFill>
        <p:spPr>
          <a:xfrm>
            <a:off x="5965649" y="1388128"/>
            <a:ext cx="2833523" cy="286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1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CB15CA19-141D-80C3-5B4B-98761F895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84" y="1400303"/>
            <a:ext cx="7748832" cy="276724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91748211-6E74-2980-63CC-68FA75110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84" y="1400302"/>
            <a:ext cx="7748832" cy="276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" name="Google Shape;294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Funções aleatórias</a:t>
            </a:r>
            <a:endParaRPr/>
          </a:p>
        </p:txBody>
      </p:sp>
      <p:sp>
        <p:nvSpPr>
          <p:cNvPr id="295" name="Google Shape;295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0CED0D-FA80-3C40-3ECF-D9E7EFC73511}"/>
              </a:ext>
            </a:extLst>
          </p:cNvPr>
          <p:cNvSpPr txBox="1"/>
          <p:nvPr/>
        </p:nvSpPr>
        <p:spPr>
          <a:xfrm>
            <a:off x="2942082" y="5432059"/>
            <a:ext cx="54338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Referência: The Book </a:t>
            </a:r>
            <a:r>
              <a:rPr lang="pt-BR" sz="1100" err="1"/>
              <a:t>of</a:t>
            </a:r>
            <a:r>
              <a:rPr lang="pt-BR" sz="1100"/>
              <a:t> </a:t>
            </a:r>
            <a:r>
              <a:rPr lang="pt-BR" sz="1100" err="1"/>
              <a:t>Shaders</a:t>
            </a:r>
            <a:r>
              <a:rPr lang="pt-BR" sz="1100"/>
              <a:t>  </a:t>
            </a:r>
            <a:r>
              <a:rPr lang="pt-BR" sz="1100">
                <a:hlinkClick r:id="rId5"/>
              </a:rPr>
              <a:t>https://thebookofshaders.com/10/</a:t>
            </a:r>
            <a:r>
              <a:rPr lang="pt-BR" sz="110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FFD4E4-2B16-90FF-7C47-B0EFBD732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6"/>
            <a:ext cx="8428232" cy="561318"/>
          </a:xfrm>
        </p:spPr>
        <p:txBody>
          <a:bodyPr/>
          <a:lstStyle/>
          <a:p>
            <a:r>
              <a:rPr lang="pt-BR"/>
              <a:t>Como você acha que ficaria agora?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4E3FE1-B87C-D719-85DA-7D4AF0E2775D}"/>
              </a:ext>
            </a:extLst>
          </p:cNvPr>
          <p:cNvSpPr txBox="1"/>
          <p:nvPr/>
        </p:nvSpPr>
        <p:spPr>
          <a:xfrm>
            <a:off x="697584" y="4314697"/>
            <a:ext cx="7748832" cy="7643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 </a:t>
            </a:r>
            <a:r>
              <a:rPr lang="en-US" sz="16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ipos</a:t>
            </a:r>
            <a:r>
              <a:rPr lang="en-US" sz="16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noProof="0" dirty="0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floor</a:t>
            </a:r>
            <a:r>
              <a:rPr lang="en-US" sz="16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</a:t>
            </a:r>
            <a:r>
              <a:rPr lang="en-US" sz="16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r>
              <a:rPr lang="en-US" sz="1600" b="1" noProof="0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// </a:t>
            </a:r>
            <a:r>
              <a:rPr lang="en-US" sz="1600" b="1" noProof="0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inteiro</a:t>
            </a:r>
            <a:endParaRPr lang="en-US" sz="1600" b="1" noProof="0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ts val="1350"/>
              </a:lnSpc>
            </a:pPr>
            <a:r>
              <a:rPr lang="en-US" sz="16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 </a:t>
            </a:r>
            <a:r>
              <a:rPr lang="en-US" sz="16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fpos</a:t>
            </a:r>
            <a:r>
              <a:rPr lang="en-US" sz="16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noProof="0" dirty="0" err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fract</a:t>
            </a:r>
            <a:r>
              <a:rPr lang="en-US" sz="16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</a:t>
            </a:r>
            <a:r>
              <a:rPr lang="en-US" sz="16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  <a:r>
              <a:rPr lang="en-US" sz="1600" b="1" noProof="0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</a:t>
            </a:r>
            <a:r>
              <a:rPr lang="en-US" sz="1600" b="1" noProof="0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fração</a:t>
            </a:r>
            <a:endParaRPr lang="en-US" sz="1600" b="1" noProof="0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noProof="0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 </a:t>
            </a:r>
            <a:r>
              <a:rPr lang="en-US" sz="1600" b="1" noProof="0" dirty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600" b="1" noProof="0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noProof="0" dirty="0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mix</a:t>
            </a:r>
            <a:r>
              <a:rPr lang="en-US" sz="1600" b="1" noProof="0" dirty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noProof="0" dirty="0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rand</a:t>
            </a:r>
            <a:r>
              <a:rPr lang="en-US" sz="1600" b="1" noProof="0" dirty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noProof="0" dirty="0" err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b="1" noProof="0" dirty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1600" b="1" noProof="0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noProof="0" dirty="0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rand</a:t>
            </a:r>
            <a:r>
              <a:rPr lang="en-US" sz="1600" b="1" noProof="0" dirty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noProof="0" dirty="0" err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b="1" noProof="0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noProof="0" dirty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600" b="1" noProof="0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noProof="0" dirty="0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600" b="1" noProof="0" dirty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1600" b="1" noProof="0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noProof="0" dirty="0" err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fpos</a:t>
            </a:r>
            <a:r>
              <a:rPr lang="en-US" sz="1600" b="1" noProof="0" dirty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600" b="1" noProof="0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36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>
          <a:extLst>
            <a:ext uri="{FF2B5EF4-FFF2-40B4-BE49-F238E27FC236}">
              <a16:creationId xmlns:a16="http://schemas.microsoft.com/office/drawing/2014/main" id="{4B4D2FC9-57D8-1988-4A90-5AAE2B08F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8">
            <a:extLst>
              <a:ext uri="{FF2B5EF4-FFF2-40B4-BE49-F238E27FC236}">
                <a16:creationId xmlns:a16="http://schemas.microsoft.com/office/drawing/2014/main" id="{6EBED3BD-AB89-9287-C840-7B31690EBF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Pergunta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6F0D1A-CC26-9D30-7E52-E0993375E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58" y="812649"/>
            <a:ext cx="9058434" cy="458175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noProof="1"/>
              <a:t>E agora? </a:t>
            </a:r>
          </a:p>
        </p:txBody>
      </p:sp>
      <p:sp>
        <p:nvSpPr>
          <p:cNvPr id="295" name="Google Shape;295;p28">
            <a:extLst>
              <a:ext uri="{FF2B5EF4-FFF2-40B4-BE49-F238E27FC236}">
                <a16:creationId xmlns:a16="http://schemas.microsoft.com/office/drawing/2014/main" id="{3DC795FE-6D50-1A26-3623-9AF690C0FB2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987792-0130-0FA1-A9F4-CB73F7E3E21A}"/>
              </a:ext>
            </a:extLst>
          </p:cNvPr>
          <p:cNvSpPr txBox="1"/>
          <p:nvPr/>
        </p:nvSpPr>
        <p:spPr>
          <a:xfrm>
            <a:off x="2942082" y="5432059"/>
            <a:ext cx="54338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Referência: The Book </a:t>
            </a:r>
            <a:r>
              <a:rPr lang="pt-BR" sz="1100" err="1"/>
              <a:t>of</a:t>
            </a:r>
            <a:r>
              <a:rPr lang="pt-BR" sz="1100"/>
              <a:t> </a:t>
            </a:r>
            <a:r>
              <a:rPr lang="pt-BR" sz="1100" err="1"/>
              <a:t>Shaders</a:t>
            </a:r>
            <a:r>
              <a:rPr lang="pt-BR" sz="1100"/>
              <a:t>  </a:t>
            </a:r>
            <a:r>
              <a:rPr lang="pt-BR" sz="1100">
                <a:hlinkClick r:id="rId3"/>
              </a:rPr>
              <a:t>https://thebookofshaders.com/10/</a:t>
            </a:r>
            <a:r>
              <a:rPr lang="pt-BR" sz="11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1473EF-5598-3A90-DEDD-7DA368D6C90F}"/>
              </a:ext>
            </a:extLst>
          </p:cNvPr>
          <p:cNvSpPr txBox="1"/>
          <p:nvPr/>
        </p:nvSpPr>
        <p:spPr>
          <a:xfrm>
            <a:off x="344827" y="1404456"/>
            <a:ext cx="5519945" cy="25853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 </a:t>
            </a:r>
            <a:r>
              <a:rPr lang="en-US" sz="1300" b="1" noProof="0" dirty="0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rand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(vec2 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float 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300" b="1" noProof="0" dirty="0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dot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(st.xy,</a:t>
            </a:r>
            <a:r>
              <a:rPr lang="en-US" sz="1300" b="1" noProof="0" dirty="0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300" b="1" noProof="0" dirty="0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12.9898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300" b="1" noProof="0" dirty="0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78.233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1300" b="1" noProof="0" dirty="0">
                <a:solidFill>
                  <a:srgbClr val="C586C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300" b="1" noProof="0" dirty="0" err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fract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300" b="1" noProof="0" dirty="0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sin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)*</a:t>
            </a:r>
            <a:r>
              <a:rPr lang="en-US" sz="1300" b="1" noProof="0" dirty="0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43758.5453123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b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00" b="1" noProof="0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300" b="1" noProof="0" dirty="0" err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mainImage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(out vec4 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fragColor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300" b="1" noProof="0" dirty="0">
                <a:solidFill>
                  <a:srgbClr val="C586C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vec2 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fragCoord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){</a:t>
            </a:r>
          </a:p>
          <a:p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vec2 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fragCoord.xy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iResolution.xy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*= </a:t>
            </a:r>
            <a:r>
              <a:rPr lang="en-US" sz="1300" b="1" noProof="0" dirty="0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10.0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vec2 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fpos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300" b="1" noProof="0" dirty="0" err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fract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3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fragColor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300" b="1" noProof="0" dirty="0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300" b="1" noProof="0" dirty="0" err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smoothstep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(0.,1.,fpos), </a:t>
            </a:r>
            <a:r>
              <a:rPr lang="en-US" sz="1300" b="1" noProof="0" dirty="0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,</a:t>
            </a:r>
            <a:r>
              <a:rPr lang="en-US" sz="1300" b="1" noProof="0" dirty="0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3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pic>
        <p:nvPicPr>
          <p:cNvPr id="7" name="Picture 6" descr="A green and red squares&#10;&#10;Description automatically generated">
            <a:extLst>
              <a:ext uri="{FF2B5EF4-FFF2-40B4-BE49-F238E27FC236}">
                <a16:creationId xmlns:a16="http://schemas.microsoft.com/office/drawing/2014/main" id="{D983E07B-69D2-C07F-42B1-46A2F6B8CF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7749"/>
          <a:stretch/>
        </p:blipFill>
        <p:spPr>
          <a:xfrm>
            <a:off x="5965648" y="1388128"/>
            <a:ext cx="2833523" cy="282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7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E19E7781-636C-8B87-52BA-F70116E86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84" y="1400302"/>
            <a:ext cx="7748832" cy="276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3A2F5CA-299C-1908-4ADB-28FF7396C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84" y="1400302"/>
            <a:ext cx="7748832" cy="276724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" name="Google Shape;294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Funções aleatórias</a:t>
            </a:r>
            <a:endParaRPr/>
          </a:p>
        </p:txBody>
      </p:sp>
      <p:sp>
        <p:nvSpPr>
          <p:cNvPr id="295" name="Google Shape;295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0CED0D-FA80-3C40-3ECF-D9E7EFC73511}"/>
              </a:ext>
            </a:extLst>
          </p:cNvPr>
          <p:cNvSpPr txBox="1"/>
          <p:nvPr/>
        </p:nvSpPr>
        <p:spPr>
          <a:xfrm>
            <a:off x="2942082" y="5432059"/>
            <a:ext cx="54338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Referência: The Book </a:t>
            </a:r>
            <a:r>
              <a:rPr lang="pt-BR" sz="1100" err="1"/>
              <a:t>of</a:t>
            </a:r>
            <a:r>
              <a:rPr lang="pt-BR" sz="1100"/>
              <a:t> </a:t>
            </a:r>
            <a:r>
              <a:rPr lang="pt-BR" sz="1100" err="1"/>
              <a:t>Shaders</a:t>
            </a:r>
            <a:r>
              <a:rPr lang="pt-BR" sz="1100"/>
              <a:t>  </a:t>
            </a:r>
            <a:r>
              <a:rPr lang="pt-BR" sz="1100">
                <a:hlinkClick r:id="rId5"/>
              </a:rPr>
              <a:t>https://thebookofshaders.com/10/</a:t>
            </a:r>
            <a:r>
              <a:rPr lang="pt-BR" sz="110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FFD4E4-2B16-90FF-7C47-B0EFBD732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6"/>
            <a:ext cx="8428232" cy="561318"/>
          </a:xfrm>
        </p:spPr>
        <p:txBody>
          <a:bodyPr/>
          <a:lstStyle/>
          <a:p>
            <a:r>
              <a:rPr lang="pt-BR"/>
              <a:t>E agora?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4E3FE1-B87C-D719-85DA-7D4AF0E2775D}"/>
              </a:ext>
            </a:extLst>
          </p:cNvPr>
          <p:cNvSpPr txBox="1"/>
          <p:nvPr/>
        </p:nvSpPr>
        <p:spPr>
          <a:xfrm>
            <a:off x="697584" y="4314697"/>
            <a:ext cx="7748832" cy="7643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b="1" noProof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 </a:t>
            </a:r>
            <a:r>
              <a:rPr lang="en-US" sz="16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ipos</a:t>
            </a:r>
            <a:r>
              <a:rPr lang="en-US" sz="16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noProof="0" dirty="0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floor</a:t>
            </a:r>
            <a:r>
              <a:rPr lang="en-US" sz="16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</a:t>
            </a:r>
            <a:r>
              <a:rPr lang="en-US" sz="16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r>
              <a:rPr lang="en-US" sz="1600" b="1" noProof="0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// </a:t>
            </a:r>
            <a:r>
              <a:rPr lang="en-US" sz="1600" b="1" noProof="0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inteiro</a:t>
            </a:r>
            <a:endParaRPr lang="en-US" sz="1600" b="1" noProof="0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ts val="1350"/>
              </a:lnSpc>
            </a:pPr>
            <a:r>
              <a:rPr lang="en-US" sz="16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 </a:t>
            </a:r>
            <a:r>
              <a:rPr lang="en-US" sz="16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fpos</a:t>
            </a:r>
            <a:r>
              <a:rPr lang="en-US" sz="16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noProof="0" dirty="0" err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fract</a:t>
            </a:r>
            <a:r>
              <a:rPr lang="en-US" sz="16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noProof="0" dirty="0" err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</a:t>
            </a:r>
            <a:r>
              <a:rPr lang="en-US" sz="1600" b="1" noProof="0" dirty="0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  <a:r>
              <a:rPr lang="en-US" sz="1600" b="1" noProof="0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</a:t>
            </a:r>
            <a:r>
              <a:rPr lang="en-US" sz="1600" b="1" noProof="0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fração</a:t>
            </a:r>
            <a:endParaRPr lang="en-US" sz="1600" b="1" noProof="0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noProof="0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 </a:t>
            </a:r>
            <a:r>
              <a:rPr lang="en-US" sz="1600" b="1" noProof="0" dirty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600" b="1" noProof="0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noProof="0" dirty="0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mix</a:t>
            </a:r>
            <a:r>
              <a:rPr lang="en-US" sz="1600" b="1" noProof="0" dirty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noProof="0" dirty="0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rand</a:t>
            </a:r>
            <a:r>
              <a:rPr lang="en-US" sz="1600" b="1" noProof="0" dirty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noProof="0" dirty="0" err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b="1" noProof="0" dirty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1600" b="1" noProof="0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noProof="0" dirty="0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rand</a:t>
            </a:r>
            <a:r>
              <a:rPr lang="en-US" sz="1600" b="1" noProof="0" dirty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noProof="0" dirty="0" err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b="1" noProof="0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noProof="0" dirty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600" b="1" noProof="0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noProof="0" dirty="0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600" b="1" noProof="0" dirty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1600" b="1" noProof="0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noProof="0" dirty="0" err="1">
                <a:solidFill>
                  <a:srgbClr val="DCDCA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smoothstep</a:t>
            </a:r>
            <a:r>
              <a:rPr lang="en-US" sz="1600" b="1" noProof="0" dirty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(0.,1.,</a:t>
            </a:r>
            <a:r>
              <a:rPr lang="en-US" sz="1600" b="1" noProof="0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fpos)</a:t>
            </a:r>
            <a:r>
              <a:rPr lang="en-US" sz="1600" b="1" noProof="0" dirty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600" b="1" noProof="0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85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que é o Perlin Noise</a:t>
            </a:r>
            <a:endParaRPr/>
          </a:p>
        </p:txBody>
      </p:sp>
      <p:sp>
        <p:nvSpPr>
          <p:cNvPr id="335" name="Google Shape;335;p3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  <p:sp>
        <p:nvSpPr>
          <p:cNvPr id="336" name="Google Shape;336;p31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5144100" cy="3771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Geração aleatória de valores </a:t>
            </a:r>
            <a:endParaRPr/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Função n-dimensional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Completa aleatoriedade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Coerência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7" name="Google Shape;33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7025" y="1333492"/>
            <a:ext cx="3394499" cy="339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Perlin Noise</a:t>
            </a:r>
            <a:endParaRPr/>
          </a:p>
        </p:txBody>
      </p:sp>
      <p:sp>
        <p:nvSpPr>
          <p:cNvPr id="324" name="Google Shape;324;p30"/>
          <p:cNvSpPr txBox="1">
            <a:spLocks noGrp="1"/>
          </p:cNvSpPr>
          <p:nvPr>
            <p:ph type="body" idx="1"/>
          </p:nvPr>
        </p:nvSpPr>
        <p:spPr>
          <a:xfrm>
            <a:off x="390550" y="838983"/>
            <a:ext cx="8428200" cy="83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Gera padrões mais orgânicos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Percebe-se uma certa suavidade interna</a:t>
            </a:r>
            <a:endParaRPr/>
          </a:p>
        </p:txBody>
      </p:sp>
      <p:sp>
        <p:nvSpPr>
          <p:cNvPr id="325" name="Google Shape;325;p3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  <p:pic>
        <p:nvPicPr>
          <p:cNvPr id="326" name="Google Shape;32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0288" y="1965250"/>
            <a:ext cx="2943526" cy="294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0188" y="1965250"/>
            <a:ext cx="2943526" cy="2943526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0"/>
          <p:cNvSpPr txBox="1"/>
          <p:nvPr/>
        </p:nvSpPr>
        <p:spPr>
          <a:xfrm>
            <a:off x="2992000" y="5401275"/>
            <a:ext cx="5419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fonte: </a:t>
            </a:r>
            <a:r>
              <a:rPr lang="pt-BR" sz="900" u="sng">
                <a:solidFill>
                  <a:schemeClr val="hlink"/>
                </a:solidFill>
                <a:hlinkClick r:id="rId5"/>
              </a:rPr>
              <a:t>https://sighack.com/post/getting-creative-with-perlin-noise-fields</a:t>
            </a:r>
            <a:r>
              <a:rPr lang="pt-BR" sz="900">
                <a:solidFill>
                  <a:schemeClr val="dk1"/>
                </a:solidFill>
              </a:rPr>
              <a:t> </a:t>
            </a:r>
            <a:endParaRPr sz="900"/>
          </a:p>
        </p:txBody>
      </p:sp>
    </p:spTree>
    <p:extLst>
      <p:ext uri="{BB962C8B-B14F-4D97-AF65-F5344CB8AC3E}">
        <p14:creationId xmlns:p14="http://schemas.microsoft.com/office/powerpoint/2010/main" val="1950996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475" y="3586722"/>
            <a:ext cx="2230899" cy="125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4278" y="1130998"/>
            <a:ext cx="3385846" cy="169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025" y="1449650"/>
            <a:ext cx="2316500" cy="1330422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4"/>
          <p:cNvSpPr txBox="1"/>
          <p:nvPr/>
        </p:nvSpPr>
        <p:spPr>
          <a:xfrm>
            <a:off x="260025" y="1127864"/>
            <a:ext cx="1370400" cy="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rugosidades</a:t>
            </a:r>
            <a:endParaRPr/>
          </a:p>
        </p:txBody>
      </p:sp>
      <p:sp>
        <p:nvSpPr>
          <p:cNvPr id="368" name="Google Shape;368;p34"/>
          <p:cNvSpPr txBox="1"/>
          <p:nvPr/>
        </p:nvSpPr>
        <p:spPr>
          <a:xfrm>
            <a:off x="260025" y="3259217"/>
            <a:ext cx="1370400" cy="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nuvens</a:t>
            </a:r>
            <a:endParaRPr/>
          </a:p>
        </p:txBody>
      </p:sp>
      <p:sp>
        <p:nvSpPr>
          <p:cNvPr id="369" name="Google Shape;369;p34"/>
          <p:cNvSpPr txBox="1"/>
          <p:nvPr/>
        </p:nvSpPr>
        <p:spPr>
          <a:xfrm>
            <a:off x="7579725" y="779686"/>
            <a:ext cx="1370400" cy="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terrenos</a:t>
            </a:r>
            <a:endParaRPr/>
          </a:p>
        </p:txBody>
      </p:sp>
      <p:pic>
        <p:nvPicPr>
          <p:cNvPr id="370" name="Google Shape;37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73975" y="3617322"/>
            <a:ext cx="2999349" cy="169045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4"/>
          <p:cNvSpPr txBox="1"/>
          <p:nvPr/>
        </p:nvSpPr>
        <p:spPr>
          <a:xfrm>
            <a:off x="5179375" y="3266216"/>
            <a:ext cx="1370400" cy="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caustics</a:t>
            </a:r>
            <a:endParaRPr/>
          </a:p>
        </p:txBody>
      </p:sp>
      <p:sp>
        <p:nvSpPr>
          <p:cNvPr id="372" name="Google Shape;372;p34"/>
          <p:cNvSpPr txBox="1"/>
          <p:nvPr/>
        </p:nvSpPr>
        <p:spPr>
          <a:xfrm>
            <a:off x="72275" y="4896361"/>
            <a:ext cx="24651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u="sng">
                <a:solidFill>
                  <a:schemeClr val="hlink"/>
                </a:solidFill>
                <a:hlinkClick r:id="rId7"/>
              </a:rPr>
              <a:t>https://www.youtube.com/watch?v=n6eaQqKb4y0</a:t>
            </a:r>
            <a:endParaRPr sz="800"/>
          </a:p>
        </p:txBody>
      </p:sp>
      <p:pic>
        <p:nvPicPr>
          <p:cNvPr id="373" name="Google Shape;373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60537" y="3515816"/>
            <a:ext cx="1590275" cy="159027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4"/>
          <p:cNvSpPr txBox="1"/>
          <p:nvPr/>
        </p:nvSpPr>
        <p:spPr>
          <a:xfrm>
            <a:off x="2768513" y="5050780"/>
            <a:ext cx="21294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u="sng">
                <a:solidFill>
                  <a:schemeClr val="accent5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https://github.com/BrutPitt/PerlinNoise4D</a:t>
            </a:r>
            <a:endParaRPr sz="800"/>
          </a:p>
        </p:txBody>
      </p:sp>
      <p:sp>
        <p:nvSpPr>
          <p:cNvPr id="375" name="Google Shape;375;p34"/>
          <p:cNvSpPr txBox="1"/>
          <p:nvPr/>
        </p:nvSpPr>
        <p:spPr>
          <a:xfrm>
            <a:off x="5097775" y="5398100"/>
            <a:ext cx="37044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u="sng">
                <a:solidFill>
                  <a:schemeClr val="accent5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https://www.tvpaint.com/forum/viewtopic.php?t=11197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76" name="Google Shape;376;p34"/>
          <p:cNvSpPr txBox="1"/>
          <p:nvPr/>
        </p:nvSpPr>
        <p:spPr>
          <a:xfrm>
            <a:off x="5638250" y="2774624"/>
            <a:ext cx="32379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u="sng">
                <a:solidFill>
                  <a:schemeClr val="hlink"/>
                </a:solidFill>
                <a:hlinkClick r:id="rId11"/>
              </a:rPr>
              <a:t>Fig. 2. Seven layers of stacked Perlin noise patterns (left) and the...</a:t>
            </a:r>
            <a:endParaRPr sz="800"/>
          </a:p>
        </p:txBody>
      </p:sp>
      <p:pic>
        <p:nvPicPr>
          <p:cNvPr id="377" name="Google Shape;377;p3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00613" y="1703264"/>
            <a:ext cx="1911485" cy="93662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4"/>
          <p:cNvSpPr txBox="1"/>
          <p:nvPr/>
        </p:nvSpPr>
        <p:spPr>
          <a:xfrm>
            <a:off x="4432163" y="2624187"/>
            <a:ext cx="9315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u="sng">
                <a:solidFill>
                  <a:schemeClr val="hlink"/>
                </a:solidFill>
                <a:hlinkClick r:id="rId13"/>
              </a:rPr>
              <a:t>FurryBall 4.8</a:t>
            </a:r>
            <a:endParaRPr sz="800"/>
          </a:p>
        </p:txBody>
      </p:sp>
      <p:sp>
        <p:nvSpPr>
          <p:cNvPr id="379" name="Google Shape;379;p34"/>
          <p:cNvSpPr txBox="1"/>
          <p:nvPr/>
        </p:nvSpPr>
        <p:spPr>
          <a:xfrm>
            <a:off x="111550" y="2861542"/>
            <a:ext cx="30000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u="sng">
                <a:solidFill>
                  <a:schemeClr val="hlink"/>
                </a:solidFill>
                <a:hlinkClick r:id="rId14"/>
              </a:rPr>
              <a:t>CMSC 425: Lecture 14 Procedural Generation: Perlin Noise</a:t>
            </a:r>
            <a:endParaRPr sz="800"/>
          </a:p>
        </p:txBody>
      </p:sp>
      <p:sp>
        <p:nvSpPr>
          <p:cNvPr id="380" name="Google Shape;380;p3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Exemplos usando Perlin Noise</a:t>
            </a:r>
            <a:endParaRPr/>
          </a:p>
        </p:txBody>
      </p:sp>
      <p:sp>
        <p:nvSpPr>
          <p:cNvPr id="381" name="Google Shape;381;p3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37"/>
          <p:cNvPicPr preferRelativeResize="0"/>
          <p:nvPr/>
        </p:nvPicPr>
        <p:blipFill rotWithShape="1">
          <a:blip r:embed="rId3">
            <a:alphaModFix/>
          </a:blip>
          <a:srcRect t="18354"/>
          <a:stretch/>
        </p:blipFill>
        <p:spPr>
          <a:xfrm>
            <a:off x="2657113" y="2084975"/>
            <a:ext cx="3648075" cy="17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Função Parametrizada</a:t>
            </a:r>
            <a:endParaRPr/>
          </a:p>
        </p:txBody>
      </p:sp>
      <p:sp>
        <p:nvSpPr>
          <p:cNvPr id="409" name="Google Shape;409;p37"/>
          <p:cNvSpPr txBox="1">
            <a:spLocks noGrp="1"/>
          </p:cNvSpPr>
          <p:nvPr>
            <p:ph type="body" idx="1"/>
          </p:nvPr>
        </p:nvSpPr>
        <p:spPr>
          <a:xfrm>
            <a:off x="390550" y="838984"/>
            <a:ext cx="8428200" cy="41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função noise(t)</a:t>
            </a:r>
            <a:endParaRPr/>
          </a:p>
        </p:txBody>
      </p:sp>
      <p:sp>
        <p:nvSpPr>
          <p:cNvPr id="410" name="Google Shape;410;p3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  <p:grpSp>
        <p:nvGrpSpPr>
          <p:cNvPr id="411" name="Google Shape;411;p37"/>
          <p:cNvGrpSpPr/>
          <p:nvPr/>
        </p:nvGrpSpPr>
        <p:grpSpPr>
          <a:xfrm>
            <a:off x="2247916" y="1970943"/>
            <a:ext cx="5010459" cy="1840454"/>
            <a:chOff x="2234791" y="1327918"/>
            <a:chExt cx="5010459" cy="1840454"/>
          </a:xfrm>
        </p:grpSpPr>
        <p:cxnSp>
          <p:nvCxnSpPr>
            <p:cNvPr id="412" name="Google Shape;412;p37"/>
            <p:cNvCxnSpPr/>
            <p:nvPr/>
          </p:nvCxnSpPr>
          <p:spPr>
            <a:xfrm>
              <a:off x="2644000" y="2765725"/>
              <a:ext cx="39762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13" name="Google Shape;413;p37"/>
            <p:cNvCxnSpPr/>
            <p:nvPr/>
          </p:nvCxnSpPr>
          <p:spPr>
            <a:xfrm rot="10800000">
              <a:off x="2643988" y="1347025"/>
              <a:ext cx="0" cy="1418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14" name="Google Shape;414;p37"/>
            <p:cNvSpPr txBox="1"/>
            <p:nvPr/>
          </p:nvSpPr>
          <p:spPr>
            <a:xfrm>
              <a:off x="4245250" y="2706672"/>
              <a:ext cx="3000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</a:rPr>
                <a:t>t</a:t>
              </a:r>
              <a:endParaRPr sz="2000"/>
            </a:p>
          </p:txBody>
        </p:sp>
        <p:sp>
          <p:nvSpPr>
            <p:cNvPr id="415" name="Google Shape;415;p37"/>
            <p:cNvSpPr txBox="1"/>
            <p:nvPr/>
          </p:nvSpPr>
          <p:spPr>
            <a:xfrm rot="-5400000">
              <a:off x="1855291" y="1707418"/>
              <a:ext cx="1220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</a:rPr>
                <a:t>valores</a:t>
              </a:r>
              <a:endParaRPr sz="2000"/>
            </a:p>
          </p:txBody>
        </p:sp>
      </p:grpSp>
      <p:sp>
        <p:nvSpPr>
          <p:cNvPr id="416" name="Google Shape;416;p37"/>
          <p:cNvSpPr txBox="1">
            <a:spLocks noGrp="1"/>
          </p:cNvSpPr>
          <p:nvPr>
            <p:ph type="body" idx="1"/>
          </p:nvPr>
        </p:nvSpPr>
        <p:spPr>
          <a:xfrm>
            <a:off x="474900" y="4534559"/>
            <a:ext cx="8428200" cy="41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amostrando sobre a função.</a:t>
            </a:r>
            <a:endParaRPr/>
          </a:p>
        </p:txBody>
      </p:sp>
      <p:sp>
        <p:nvSpPr>
          <p:cNvPr id="417" name="Google Shape;417;p37"/>
          <p:cNvSpPr/>
          <p:nvPr/>
        </p:nvSpPr>
        <p:spPr>
          <a:xfrm rot="10800000" flipH="1">
            <a:off x="3575350" y="3172691"/>
            <a:ext cx="177300" cy="304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7"/>
          <p:cNvSpPr/>
          <p:nvPr/>
        </p:nvSpPr>
        <p:spPr>
          <a:xfrm rot="10800000" flipH="1">
            <a:off x="4209625" y="2563091"/>
            <a:ext cx="177300" cy="304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7"/>
          <p:cNvSpPr/>
          <p:nvPr/>
        </p:nvSpPr>
        <p:spPr>
          <a:xfrm rot="10800000" flipH="1">
            <a:off x="4843900" y="2563091"/>
            <a:ext cx="177300" cy="304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7"/>
          <p:cNvSpPr/>
          <p:nvPr/>
        </p:nvSpPr>
        <p:spPr>
          <a:xfrm rot="10800000" flipH="1">
            <a:off x="5478175" y="3096491"/>
            <a:ext cx="177300" cy="304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7"/>
          <p:cNvSpPr/>
          <p:nvPr/>
        </p:nvSpPr>
        <p:spPr>
          <a:xfrm rot="10800000" flipH="1">
            <a:off x="6112450" y="2715491"/>
            <a:ext cx="177300" cy="304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7"/>
          <p:cNvSpPr/>
          <p:nvPr/>
        </p:nvSpPr>
        <p:spPr>
          <a:xfrm>
            <a:off x="2794575" y="2651650"/>
            <a:ext cx="150900" cy="304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4125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7"/>
          <p:cNvSpPr/>
          <p:nvPr/>
        </p:nvSpPr>
        <p:spPr>
          <a:xfrm>
            <a:off x="3012600" y="2499250"/>
            <a:ext cx="150900" cy="304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4125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7"/>
          <p:cNvSpPr/>
          <p:nvPr/>
        </p:nvSpPr>
        <p:spPr>
          <a:xfrm>
            <a:off x="3230625" y="2423050"/>
            <a:ext cx="150900" cy="304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4125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7"/>
          <p:cNvSpPr/>
          <p:nvPr/>
        </p:nvSpPr>
        <p:spPr>
          <a:xfrm>
            <a:off x="3448650" y="2499250"/>
            <a:ext cx="150900" cy="304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4125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7"/>
          <p:cNvSpPr/>
          <p:nvPr/>
        </p:nvSpPr>
        <p:spPr>
          <a:xfrm>
            <a:off x="3666675" y="2575450"/>
            <a:ext cx="150900" cy="304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4125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37"/>
          <p:cNvSpPr/>
          <p:nvPr/>
        </p:nvSpPr>
        <p:spPr>
          <a:xfrm>
            <a:off x="3884700" y="2423050"/>
            <a:ext cx="150900" cy="304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4125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7"/>
          <p:cNvSpPr/>
          <p:nvPr/>
        </p:nvSpPr>
        <p:spPr>
          <a:xfrm>
            <a:off x="4102725" y="2194450"/>
            <a:ext cx="150900" cy="304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4125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Perlin Noise em 2D</a:t>
            </a:r>
            <a:endParaRPr/>
          </a:p>
        </p:txBody>
      </p:sp>
      <p:sp>
        <p:nvSpPr>
          <p:cNvPr id="435" name="Google Shape;435;p3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  <p:pic>
        <p:nvPicPr>
          <p:cNvPr id="436" name="Google Shape;43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69255"/>
            <a:ext cx="8839200" cy="3176478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8"/>
          <p:cNvSpPr txBox="1"/>
          <p:nvPr/>
        </p:nvSpPr>
        <p:spPr>
          <a:xfrm>
            <a:off x="2801725" y="5401275"/>
            <a:ext cx="5583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</a:rPr>
              <a:t>fonte: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https://www.youtube.com/watch?v=H6FhG9VKhJg</a:t>
            </a:r>
            <a:r>
              <a:rPr lang="pt-BR" sz="900">
                <a:solidFill>
                  <a:schemeClr val="dk1"/>
                </a:solidFill>
              </a:rPr>
              <a:t> </a:t>
            </a:r>
            <a:endParaRPr sz="9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Explicações da Implementação do Perlin Noise</a:t>
            </a:r>
            <a:endParaRPr/>
          </a:p>
        </p:txBody>
      </p:sp>
      <p:sp>
        <p:nvSpPr>
          <p:cNvPr id="453" name="Google Shape;453;p40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400"/>
              <a:t>Passos básicos:</a:t>
            </a:r>
            <a:endParaRPr sz="2400"/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pt-BR" sz="2200"/>
              <a:t>Definição do grid</a:t>
            </a:r>
            <a:endParaRPr sz="2200"/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pt-BR" sz="2200"/>
              <a:t>Produto escalar do gradiente semi-aleatórios e vetores de distância</a:t>
            </a:r>
            <a:endParaRPr sz="2200"/>
          </a:p>
          <a:p>
            <a:pPr marL="457200" lvl="0" indent="-368300" algn="l" rtl="0">
              <a:spcBef>
                <a:spcPts val="1000"/>
              </a:spcBef>
              <a:spcAft>
                <a:spcPts val="1000"/>
              </a:spcAft>
              <a:buSzPts val="2200"/>
              <a:buAutoNum type="arabicPeriod"/>
            </a:pPr>
            <a:r>
              <a:rPr lang="pt-BR" sz="2200"/>
              <a:t>Interpolação dos produtos escalares</a:t>
            </a:r>
            <a:endParaRPr sz="2200"/>
          </a:p>
        </p:txBody>
      </p:sp>
      <p:sp>
        <p:nvSpPr>
          <p:cNvPr id="454" name="Google Shape;454;p4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Aleatoriedade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1F2F96-AECB-7365-5441-604F6E3D9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598004" cy="4496159"/>
          </a:xfrm>
        </p:spPr>
        <p:txBody>
          <a:bodyPr/>
          <a:lstStyle/>
          <a:p>
            <a:r>
              <a:rPr lang="pt-BR"/>
              <a:t>Computadores convencionais não geram números realmente aleatórios, porém podemos criar situações que simulam isso.</a:t>
            </a:r>
          </a:p>
        </p:txBody>
      </p:sp>
      <p:sp>
        <p:nvSpPr>
          <p:cNvPr id="295" name="Google Shape;295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0CED0D-FA80-3C40-3ECF-D9E7EFC73511}"/>
              </a:ext>
            </a:extLst>
          </p:cNvPr>
          <p:cNvSpPr txBox="1"/>
          <p:nvPr/>
        </p:nvSpPr>
        <p:spPr>
          <a:xfrm>
            <a:off x="2942082" y="5432059"/>
            <a:ext cx="54338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Referência: The Book </a:t>
            </a:r>
            <a:r>
              <a:rPr lang="pt-BR" sz="1100" err="1"/>
              <a:t>of</a:t>
            </a:r>
            <a:r>
              <a:rPr lang="pt-BR" sz="1100"/>
              <a:t> </a:t>
            </a:r>
            <a:r>
              <a:rPr lang="pt-BR" sz="1100" err="1"/>
              <a:t>Shaders</a:t>
            </a:r>
            <a:r>
              <a:rPr lang="pt-BR" sz="1100"/>
              <a:t>  </a:t>
            </a:r>
            <a:r>
              <a:rPr lang="pt-BR" sz="1100">
                <a:hlinkClick r:id="rId3"/>
              </a:rPr>
              <a:t>https://thebookofshaders.com/10/</a:t>
            </a:r>
            <a:r>
              <a:rPr lang="pt-BR" sz="11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49DF92-BDB1-901E-1C40-35B504F0F4E2}"/>
              </a:ext>
            </a:extLst>
          </p:cNvPr>
          <p:cNvSpPr txBox="1"/>
          <p:nvPr/>
        </p:nvSpPr>
        <p:spPr>
          <a:xfrm>
            <a:off x="1316736" y="4451147"/>
            <a:ext cx="3083814" cy="307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y 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fract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sin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x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)*</a:t>
            </a:r>
            <a:r>
              <a:rPr lang="en-US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7CE0F4-3F03-89C4-B80F-635925101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36" y="1936524"/>
            <a:ext cx="6510528" cy="232502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53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Grid para resultado final</a:t>
            </a:r>
            <a:endParaRPr/>
          </a:p>
        </p:txBody>
      </p:sp>
      <p:sp>
        <p:nvSpPr>
          <p:cNvPr id="461" name="Google Shape;461;p41"/>
          <p:cNvSpPr txBox="1">
            <a:spLocks noGrp="1"/>
          </p:cNvSpPr>
          <p:nvPr>
            <p:ph type="body" idx="1"/>
          </p:nvPr>
        </p:nvSpPr>
        <p:spPr>
          <a:xfrm>
            <a:off x="390550" y="838974"/>
            <a:ext cx="8428200" cy="671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Por exemplo cada célula pode representar um valor de pixel.</a:t>
            </a:r>
            <a:endParaRPr/>
          </a:p>
        </p:txBody>
      </p:sp>
      <p:sp>
        <p:nvSpPr>
          <p:cNvPr id="462" name="Google Shape;462;p4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  <p:pic>
        <p:nvPicPr>
          <p:cNvPr id="463" name="Google Shape;46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7575" y="2171600"/>
            <a:ext cx="3040750" cy="311175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1"/>
          <p:cNvSpPr txBox="1"/>
          <p:nvPr/>
        </p:nvSpPr>
        <p:spPr>
          <a:xfrm>
            <a:off x="5413525" y="540127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</a:rPr>
              <a:t>fonte: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http://fataho.com/</a:t>
            </a:r>
            <a:r>
              <a:rPr lang="pt-BR" sz="900">
                <a:solidFill>
                  <a:schemeClr val="dk1"/>
                </a:solidFill>
              </a:rPr>
              <a:t> </a:t>
            </a:r>
            <a:endParaRPr sz="9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25AFA8-44B7-B388-E228-B896725D58D2}"/>
              </a:ext>
            </a:extLst>
          </p:cNvPr>
          <p:cNvGrpSpPr/>
          <p:nvPr/>
        </p:nvGrpSpPr>
        <p:grpSpPr>
          <a:xfrm>
            <a:off x="5694828" y="1994219"/>
            <a:ext cx="1950310" cy="550637"/>
            <a:chOff x="5694828" y="1994219"/>
            <a:chExt cx="1950310" cy="550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5C0CF34-9E68-C93F-C8F0-C768075A3B7E}"/>
                </a:ext>
              </a:extLst>
            </p:cNvPr>
            <p:cNvSpPr txBox="1"/>
            <p:nvPr/>
          </p:nvSpPr>
          <p:spPr>
            <a:xfrm>
              <a:off x="6759019" y="1994219"/>
              <a:ext cx="886119" cy="307777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/>
                <a:t>um pixel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B52AC98-5E00-EBD9-83F6-4DDB6E76B06C}"/>
                </a:ext>
              </a:extLst>
            </p:cNvPr>
            <p:cNvCxnSpPr>
              <a:cxnSpLocks/>
              <a:stCxn id="3" idx="1"/>
            </p:cNvCxnSpPr>
            <p:nvPr/>
          </p:nvCxnSpPr>
          <p:spPr>
            <a:xfrm flipH="1">
              <a:off x="5957740" y="2148108"/>
              <a:ext cx="801279" cy="271813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363745-5B49-F73A-5CEB-BC9BCD105C6A}"/>
                </a:ext>
              </a:extLst>
            </p:cNvPr>
            <p:cNvSpPr/>
            <p:nvPr/>
          </p:nvSpPr>
          <p:spPr>
            <a:xfrm>
              <a:off x="5694828" y="2336426"/>
              <a:ext cx="215153" cy="20843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Grid dos valores aleatórios</a:t>
            </a:r>
            <a:endParaRPr/>
          </a:p>
        </p:txBody>
      </p:sp>
      <p:sp>
        <p:nvSpPr>
          <p:cNvPr id="471" name="Google Shape;471;p42"/>
          <p:cNvSpPr txBox="1">
            <a:spLocks noGrp="1"/>
          </p:cNvSpPr>
          <p:nvPr>
            <p:ph type="body" idx="1"/>
          </p:nvPr>
        </p:nvSpPr>
        <p:spPr>
          <a:xfrm>
            <a:off x="390550" y="838974"/>
            <a:ext cx="8428200" cy="652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Uma subdivisão é gerada para identificar os valores aleatórios. No caso os pontos violetas são os valores aleatórios. </a:t>
            </a:r>
            <a:endParaRPr/>
          </a:p>
        </p:txBody>
      </p:sp>
      <p:sp>
        <p:nvSpPr>
          <p:cNvPr id="472" name="Google Shape;472;p4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  <p:pic>
        <p:nvPicPr>
          <p:cNvPr id="473" name="Google Shape;47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5587" y="2172725"/>
            <a:ext cx="3008600" cy="30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42"/>
          <p:cNvSpPr txBox="1"/>
          <p:nvPr/>
        </p:nvSpPr>
        <p:spPr>
          <a:xfrm>
            <a:off x="5413525" y="540127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</a:rPr>
              <a:t>fonte: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http://fataho.com/</a:t>
            </a:r>
            <a:r>
              <a:rPr lang="pt-BR" sz="900">
                <a:solidFill>
                  <a:schemeClr val="dk1"/>
                </a:solidFill>
              </a:rPr>
              <a:t> </a:t>
            </a:r>
            <a:endParaRPr sz="9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BD15FA-5AC8-0D62-7B4C-FDE646E21065}"/>
              </a:ext>
            </a:extLst>
          </p:cNvPr>
          <p:cNvGrpSpPr/>
          <p:nvPr/>
        </p:nvGrpSpPr>
        <p:grpSpPr>
          <a:xfrm>
            <a:off x="237450" y="2394408"/>
            <a:ext cx="2863969" cy="2637534"/>
            <a:chOff x="237450" y="2394408"/>
            <a:chExt cx="2863969" cy="263753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155A7E-30BA-AAF8-B91D-8070FD6AFDFC}"/>
                </a:ext>
              </a:extLst>
            </p:cNvPr>
            <p:cNvSpPr txBox="1"/>
            <p:nvPr/>
          </p:nvSpPr>
          <p:spPr>
            <a:xfrm>
              <a:off x="237450" y="3076892"/>
              <a:ext cx="1637907" cy="738664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/>
                <a:t>Cada um desses vértices tem um valor aleatório.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C8AFFA8-C6DC-3943-DCB3-47C1E1609246}"/>
                </a:ext>
              </a:extLst>
            </p:cNvPr>
            <p:cNvCxnSpPr>
              <a:stCxn id="3" idx="3"/>
            </p:cNvCxnSpPr>
            <p:nvPr/>
          </p:nvCxnSpPr>
          <p:spPr>
            <a:xfrm flipV="1">
              <a:off x="1875357" y="2394408"/>
              <a:ext cx="1226062" cy="1051816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01528DA-2B0D-9208-DD95-8E4DA67A89C4}"/>
                </a:ext>
              </a:extLst>
            </p:cNvPr>
            <p:cNvCxnSpPr>
              <a:cxnSpLocks/>
              <a:stCxn id="3" idx="3"/>
            </p:cNvCxnSpPr>
            <p:nvPr/>
          </p:nvCxnSpPr>
          <p:spPr>
            <a:xfrm flipV="1">
              <a:off x="1875357" y="3271101"/>
              <a:ext cx="1226062" cy="175123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A61FDE8-C230-A797-C85F-146B1605780F}"/>
                </a:ext>
              </a:extLst>
            </p:cNvPr>
            <p:cNvCxnSpPr>
              <a:cxnSpLocks/>
              <a:stCxn id="3" idx="3"/>
            </p:cNvCxnSpPr>
            <p:nvPr/>
          </p:nvCxnSpPr>
          <p:spPr>
            <a:xfrm>
              <a:off x="1875357" y="3446224"/>
              <a:ext cx="1226062" cy="68155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6156AF6-B074-9B6F-7D55-C40FC60661A5}"/>
                </a:ext>
              </a:extLst>
            </p:cNvPr>
            <p:cNvCxnSpPr>
              <a:cxnSpLocks/>
              <a:stCxn id="3" idx="3"/>
            </p:cNvCxnSpPr>
            <p:nvPr/>
          </p:nvCxnSpPr>
          <p:spPr>
            <a:xfrm>
              <a:off x="1875357" y="3446224"/>
              <a:ext cx="1226062" cy="158571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Calculando um valor no grid</a:t>
            </a:r>
            <a:endParaRPr/>
          </a:p>
        </p:txBody>
      </p:sp>
      <p:sp>
        <p:nvSpPr>
          <p:cNvPr id="500" name="Google Shape;500;p4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  <p:sp>
        <p:nvSpPr>
          <p:cNvPr id="502" name="Google Shape;502;p45"/>
          <p:cNvSpPr txBox="1"/>
          <p:nvPr/>
        </p:nvSpPr>
        <p:spPr>
          <a:xfrm>
            <a:off x="5413525" y="540127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</a:rPr>
              <a:t>fonte: </a:t>
            </a:r>
            <a:r>
              <a:rPr lang="pt-BR" sz="900" u="sng">
                <a:solidFill>
                  <a:schemeClr val="hlink"/>
                </a:solidFill>
                <a:hlinkClick r:id="rId3"/>
              </a:rPr>
              <a:t>http://fataho.com/</a:t>
            </a:r>
            <a:r>
              <a:rPr lang="pt-BR" sz="900">
                <a:solidFill>
                  <a:schemeClr val="dk1"/>
                </a:solidFill>
              </a:rPr>
              <a:t> </a:t>
            </a:r>
            <a:endParaRPr sz="900"/>
          </a:p>
        </p:txBody>
      </p:sp>
      <p:pic>
        <p:nvPicPr>
          <p:cNvPr id="3" name="Picture 2" descr="A grid with a red square&#10;&#10;Description automatically generated with low confidence">
            <a:extLst>
              <a:ext uri="{FF2B5EF4-FFF2-40B4-BE49-F238E27FC236}">
                <a16:creationId xmlns:a16="http://schemas.microsoft.com/office/drawing/2014/main" id="{EC87DBD0-28AA-7318-E707-FEC442830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850" y="1546443"/>
            <a:ext cx="24003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23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Revisão de Filtro </a:t>
            </a:r>
            <a:r>
              <a:rPr lang="pt-BR" err="1"/>
              <a:t>Bilinear</a:t>
            </a:r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body" idx="1"/>
          </p:nvPr>
        </p:nvSpPr>
        <p:spPr>
          <a:xfrm>
            <a:off x="4609526" y="842372"/>
            <a:ext cx="4431732" cy="4492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600"/>
              <a:t>Interpolação Linear (1D)</a:t>
            </a:r>
            <a:endParaRPr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600"/>
              <a:t>Interpolações Intermediárias (horizontal)</a:t>
            </a:r>
            <a:endParaRPr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600"/>
              <a:t>Interpolação Final (vertical)</a:t>
            </a:r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  <p:pic>
        <p:nvPicPr>
          <p:cNvPr id="418" name="Google Shape;41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3499" y="1261293"/>
            <a:ext cx="3824498" cy="341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3499" y="2543923"/>
            <a:ext cx="2973887" cy="908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489" y="588558"/>
            <a:ext cx="4388009" cy="5082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63499" y="4233738"/>
            <a:ext cx="3214000" cy="48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>
            <a:extLst>
              <a:ext uri="{FF2B5EF4-FFF2-40B4-BE49-F238E27FC236}">
                <a16:creationId xmlns:a16="http://schemas.microsoft.com/office/drawing/2014/main" id="{123479AF-89F1-A5A3-B5EA-1C71DDD2B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147" y="1531516"/>
            <a:ext cx="3053442" cy="305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713A67F-AA4C-D226-7BDC-18CC3C480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544002"/>
              </p:ext>
            </p:extLst>
          </p:nvPr>
        </p:nvGraphicFramePr>
        <p:xfrm>
          <a:off x="5805147" y="1525037"/>
          <a:ext cx="3053442" cy="30534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7814">
                  <a:extLst>
                    <a:ext uri="{9D8B030D-6E8A-4147-A177-3AD203B41FA5}">
                      <a16:colId xmlns:a16="http://schemas.microsoft.com/office/drawing/2014/main" val="934992783"/>
                    </a:ext>
                  </a:extLst>
                </a:gridCol>
                <a:gridCol w="1017814">
                  <a:extLst>
                    <a:ext uri="{9D8B030D-6E8A-4147-A177-3AD203B41FA5}">
                      <a16:colId xmlns:a16="http://schemas.microsoft.com/office/drawing/2014/main" val="1097346684"/>
                    </a:ext>
                  </a:extLst>
                </a:gridCol>
                <a:gridCol w="1017814">
                  <a:extLst>
                    <a:ext uri="{9D8B030D-6E8A-4147-A177-3AD203B41FA5}">
                      <a16:colId xmlns:a16="http://schemas.microsoft.com/office/drawing/2014/main" val="894038928"/>
                    </a:ext>
                  </a:extLst>
                </a:gridCol>
              </a:tblGrid>
              <a:tr h="1017814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824807"/>
                  </a:ext>
                </a:extLst>
              </a:tr>
              <a:tr h="1017814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118985"/>
                  </a:ext>
                </a:extLst>
              </a:tr>
              <a:tr h="1017814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9261848"/>
                  </a:ext>
                </a:extLst>
              </a:tr>
            </a:tbl>
          </a:graphicData>
        </a:graphic>
      </p:graphicFrame>
      <p:sp>
        <p:nvSpPr>
          <p:cNvPr id="294" name="Google Shape;294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Calculando o valor em GLSL</a:t>
            </a:r>
            <a:endParaRPr/>
          </a:p>
        </p:txBody>
      </p:sp>
      <p:sp>
        <p:nvSpPr>
          <p:cNvPr id="295" name="Google Shape;295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0CED0D-FA80-3C40-3ECF-D9E7EFC73511}"/>
              </a:ext>
            </a:extLst>
          </p:cNvPr>
          <p:cNvSpPr txBox="1"/>
          <p:nvPr/>
        </p:nvSpPr>
        <p:spPr>
          <a:xfrm>
            <a:off x="2942082" y="5432059"/>
            <a:ext cx="54338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Referência: The Book </a:t>
            </a:r>
            <a:r>
              <a:rPr lang="pt-BR" sz="1100" err="1"/>
              <a:t>of</a:t>
            </a:r>
            <a:r>
              <a:rPr lang="pt-BR" sz="1100"/>
              <a:t> </a:t>
            </a:r>
            <a:r>
              <a:rPr lang="pt-BR" sz="1100" err="1"/>
              <a:t>Shaders</a:t>
            </a:r>
            <a:r>
              <a:rPr lang="pt-BR" sz="1100"/>
              <a:t>  </a:t>
            </a:r>
            <a:r>
              <a:rPr lang="pt-BR" sz="1100">
                <a:hlinkClick r:id="rId4"/>
              </a:rPr>
              <a:t>https://thebookofshaders.com/10/</a:t>
            </a:r>
            <a:r>
              <a:rPr lang="pt-BR" sz="11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49DF92-BDB1-901E-1C40-35B504F0F4E2}"/>
              </a:ext>
            </a:extLst>
          </p:cNvPr>
          <p:cNvSpPr txBox="1"/>
          <p:nvPr/>
        </p:nvSpPr>
        <p:spPr>
          <a:xfrm>
            <a:off x="189767" y="610993"/>
            <a:ext cx="5249979" cy="45243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uniform vec2 u_resolution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vec2 </a:t>
            </a:r>
            <a:r>
              <a:rPr lang="en-US" sz="1100" b="0" noProof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{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val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dot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12.9898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78.233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8A0DF"/>
                </a:solidFill>
                <a:effectLst/>
                <a:latin typeface="Menlo" panose="020B0609030804020204" pitchFamily="49" charset="0"/>
              </a:rPr>
              <a:t>  return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fract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sin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val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)*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43758.5453123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5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noise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in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vec2 </a:t>
            </a:r>
            <a:r>
              <a:rPr lang="en-US" sz="1100" b="0" noProof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{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i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floor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f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fract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5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noProof="1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// Quatro cantos da célula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u00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u10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u01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u11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5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endParaRPr lang="en-US" sz="5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  // Interpolação Bilinear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u0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mix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u00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noProof="1">
                <a:solidFill>
                  <a:srgbClr val="9CDCFE"/>
                </a:solidFill>
                <a:latin typeface="Menlo" panose="020B0609030804020204" pitchFamily="49" charset="0"/>
              </a:rPr>
              <a:t>f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x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mix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u01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u11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noProof="1">
                <a:solidFill>
                  <a:srgbClr val="9CDCFE"/>
                </a:solidFill>
                <a:latin typeface="Menlo" panose="020B0609030804020204" pitchFamily="49" charset="0"/>
              </a:rPr>
              <a:t>f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x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8A0DF"/>
                </a:solidFill>
                <a:effectLst/>
                <a:latin typeface="Menlo" panose="020B0609030804020204" pitchFamily="49" charset="0"/>
              </a:rPr>
              <a:t>  return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mix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noProof="1">
                <a:solidFill>
                  <a:srgbClr val="9CDCFE"/>
                </a:solidFill>
                <a:latin typeface="Menlo" panose="020B0609030804020204" pitchFamily="49" charset="0"/>
              </a:rPr>
              <a:t>f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y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4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void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main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()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{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st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gl_FragCoord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u_resolution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pos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*</a:t>
            </a:r>
            <a:r>
              <a:rPr lang="en-US" sz="1100" noProof="1">
                <a:solidFill>
                  <a:srgbClr val="B5CEA8"/>
                </a:solidFill>
                <a:latin typeface="Menlo" panose="020B0609030804020204" pitchFamily="49" charset="0"/>
              </a:rPr>
              <a:t>3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n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noise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pos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gl_FragColor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vec4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vec3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n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28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CDC68-2EC8-437C-038F-22A9F4454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Exemplo em </a:t>
            </a:r>
            <a:r>
              <a:rPr lang="pt-BR" err="1"/>
              <a:t>ShaderToy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5C37C-DB13-FFDD-0C26-77F985ED7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32" cy="4762298"/>
          </a:xfrm>
        </p:spPr>
        <p:txBody>
          <a:bodyPr>
            <a:normAutofit lnSpcReduction="10000"/>
          </a:bodyPr>
          <a:lstStyle/>
          <a:p>
            <a:endParaRPr lang="pt-BR" sz="800" dirty="0"/>
          </a:p>
          <a:p>
            <a:r>
              <a:rPr lang="pt-BR" sz="800" dirty="0" err="1"/>
              <a:t>float</a:t>
            </a:r>
            <a:r>
              <a:rPr lang="pt-BR" sz="800" dirty="0"/>
              <a:t> </a:t>
            </a:r>
            <a:r>
              <a:rPr lang="pt-BR" sz="800" dirty="0" err="1"/>
              <a:t>random</a:t>
            </a:r>
            <a:r>
              <a:rPr lang="pt-BR" sz="800" dirty="0"/>
              <a:t>(vec2 </a:t>
            </a:r>
            <a:r>
              <a:rPr lang="pt-BR" sz="800" dirty="0" err="1"/>
              <a:t>st</a:t>
            </a:r>
            <a:r>
              <a:rPr lang="pt-BR" sz="800" dirty="0"/>
              <a:t>) {</a:t>
            </a:r>
          </a:p>
          <a:p>
            <a:r>
              <a:rPr lang="pt-BR" sz="800" dirty="0"/>
              <a:t>  </a:t>
            </a:r>
            <a:r>
              <a:rPr lang="pt-BR" sz="800" dirty="0" err="1"/>
              <a:t>float</a:t>
            </a:r>
            <a:r>
              <a:rPr lang="pt-BR" sz="800" dirty="0"/>
              <a:t> </a:t>
            </a:r>
            <a:r>
              <a:rPr lang="pt-BR" sz="800" dirty="0" err="1"/>
              <a:t>val</a:t>
            </a:r>
            <a:r>
              <a:rPr lang="pt-BR" sz="800" dirty="0"/>
              <a:t> = </a:t>
            </a:r>
            <a:r>
              <a:rPr lang="pt-BR" sz="800" dirty="0" err="1"/>
              <a:t>dot</a:t>
            </a:r>
            <a:r>
              <a:rPr lang="pt-BR" sz="800" dirty="0"/>
              <a:t>(st.xy,vec2(12.9898,78.233));</a:t>
            </a:r>
          </a:p>
          <a:p>
            <a:r>
              <a:rPr lang="pt-BR" sz="800" dirty="0"/>
              <a:t>  </a:t>
            </a:r>
            <a:r>
              <a:rPr lang="pt-BR" sz="800" dirty="0" err="1"/>
              <a:t>return</a:t>
            </a:r>
            <a:r>
              <a:rPr lang="pt-BR" sz="800" dirty="0"/>
              <a:t> </a:t>
            </a:r>
            <a:r>
              <a:rPr lang="pt-BR" sz="800" dirty="0" err="1"/>
              <a:t>fract</a:t>
            </a:r>
            <a:r>
              <a:rPr lang="pt-BR" sz="800" dirty="0"/>
              <a:t>(</a:t>
            </a:r>
            <a:r>
              <a:rPr lang="pt-BR" sz="800" dirty="0" err="1"/>
              <a:t>sin</a:t>
            </a:r>
            <a:r>
              <a:rPr lang="pt-BR" sz="800" dirty="0"/>
              <a:t>(</a:t>
            </a:r>
            <a:r>
              <a:rPr lang="pt-BR" sz="800" dirty="0" err="1"/>
              <a:t>val</a:t>
            </a:r>
            <a:r>
              <a:rPr lang="pt-BR" sz="800" dirty="0"/>
              <a:t>)*43758.5453123);</a:t>
            </a:r>
          </a:p>
          <a:p>
            <a:r>
              <a:rPr lang="pt-BR" sz="800" dirty="0"/>
              <a:t>}</a:t>
            </a:r>
          </a:p>
          <a:p>
            <a:endParaRPr lang="pt-BR" sz="800" dirty="0"/>
          </a:p>
          <a:p>
            <a:r>
              <a:rPr lang="pt-BR" sz="800" dirty="0" err="1"/>
              <a:t>float</a:t>
            </a:r>
            <a:r>
              <a:rPr lang="pt-BR" sz="800" dirty="0"/>
              <a:t> </a:t>
            </a:r>
            <a:r>
              <a:rPr lang="pt-BR" sz="800" dirty="0" err="1"/>
              <a:t>noise</a:t>
            </a:r>
            <a:r>
              <a:rPr lang="pt-BR" sz="800" dirty="0"/>
              <a:t> (in vec2 </a:t>
            </a:r>
            <a:r>
              <a:rPr lang="pt-BR" sz="800" dirty="0" err="1"/>
              <a:t>st</a:t>
            </a:r>
            <a:r>
              <a:rPr lang="pt-BR" sz="800" dirty="0"/>
              <a:t>) {</a:t>
            </a:r>
          </a:p>
          <a:p>
            <a:r>
              <a:rPr lang="pt-BR" sz="800" dirty="0"/>
              <a:t>  vec2 </a:t>
            </a:r>
            <a:r>
              <a:rPr lang="pt-BR" sz="800" dirty="0" err="1"/>
              <a:t>i</a:t>
            </a:r>
            <a:r>
              <a:rPr lang="pt-BR" sz="800" dirty="0"/>
              <a:t> = </a:t>
            </a:r>
            <a:r>
              <a:rPr lang="pt-BR" sz="800" dirty="0" err="1"/>
              <a:t>floor</a:t>
            </a:r>
            <a:r>
              <a:rPr lang="pt-BR" sz="800" dirty="0"/>
              <a:t>(</a:t>
            </a:r>
            <a:r>
              <a:rPr lang="pt-BR" sz="800" dirty="0" err="1"/>
              <a:t>st</a:t>
            </a:r>
            <a:r>
              <a:rPr lang="pt-BR" sz="800" dirty="0"/>
              <a:t>);</a:t>
            </a:r>
          </a:p>
          <a:p>
            <a:r>
              <a:rPr lang="pt-BR" sz="800" dirty="0"/>
              <a:t>  vec2 </a:t>
            </a:r>
            <a:r>
              <a:rPr lang="pt-BR" sz="800" dirty="0" err="1"/>
              <a:t>f</a:t>
            </a:r>
            <a:r>
              <a:rPr lang="pt-BR" sz="800" dirty="0"/>
              <a:t> = </a:t>
            </a:r>
            <a:r>
              <a:rPr lang="pt-BR" sz="800" dirty="0" err="1"/>
              <a:t>fract</a:t>
            </a:r>
            <a:r>
              <a:rPr lang="pt-BR" sz="800" dirty="0"/>
              <a:t>(</a:t>
            </a:r>
            <a:r>
              <a:rPr lang="pt-BR" sz="800" dirty="0" err="1"/>
              <a:t>st</a:t>
            </a:r>
            <a:r>
              <a:rPr lang="pt-BR" sz="800" dirty="0"/>
              <a:t>);</a:t>
            </a:r>
          </a:p>
          <a:p>
            <a:endParaRPr lang="pt-BR" sz="800" dirty="0"/>
          </a:p>
          <a:p>
            <a:r>
              <a:rPr lang="pt-BR" sz="800" dirty="0"/>
              <a:t>  // Quatro cantos da célula</a:t>
            </a:r>
          </a:p>
          <a:p>
            <a:r>
              <a:rPr lang="pt-BR" sz="800" dirty="0"/>
              <a:t>  </a:t>
            </a:r>
            <a:r>
              <a:rPr lang="pt-BR" sz="800" dirty="0" err="1"/>
              <a:t>float</a:t>
            </a:r>
            <a:r>
              <a:rPr lang="pt-BR" sz="800" dirty="0"/>
              <a:t> u00 = </a:t>
            </a:r>
            <a:r>
              <a:rPr lang="pt-BR" sz="800" dirty="0" err="1"/>
              <a:t>random</a:t>
            </a:r>
            <a:r>
              <a:rPr lang="pt-BR" sz="800" dirty="0"/>
              <a:t>(</a:t>
            </a:r>
            <a:r>
              <a:rPr lang="pt-BR" sz="800" dirty="0" err="1"/>
              <a:t>i</a:t>
            </a:r>
            <a:r>
              <a:rPr lang="pt-BR" sz="800" dirty="0"/>
              <a:t>);</a:t>
            </a:r>
          </a:p>
          <a:p>
            <a:r>
              <a:rPr lang="pt-BR" sz="800" dirty="0"/>
              <a:t>  </a:t>
            </a:r>
            <a:r>
              <a:rPr lang="pt-BR" sz="800" dirty="0" err="1"/>
              <a:t>float</a:t>
            </a:r>
            <a:r>
              <a:rPr lang="pt-BR" sz="800" dirty="0"/>
              <a:t> u10 = </a:t>
            </a:r>
            <a:r>
              <a:rPr lang="pt-BR" sz="800" dirty="0" err="1"/>
              <a:t>random</a:t>
            </a:r>
            <a:r>
              <a:rPr lang="pt-BR" sz="800" dirty="0"/>
              <a:t>(</a:t>
            </a:r>
            <a:r>
              <a:rPr lang="pt-BR" sz="800" dirty="0" err="1"/>
              <a:t>i</a:t>
            </a:r>
            <a:r>
              <a:rPr lang="pt-BR" sz="800" dirty="0"/>
              <a:t> + vec2(1.0, 0.0));</a:t>
            </a:r>
          </a:p>
          <a:p>
            <a:r>
              <a:rPr lang="pt-BR" sz="800" dirty="0"/>
              <a:t>  </a:t>
            </a:r>
            <a:r>
              <a:rPr lang="pt-BR" sz="800" dirty="0" err="1"/>
              <a:t>float</a:t>
            </a:r>
            <a:r>
              <a:rPr lang="pt-BR" sz="800" dirty="0"/>
              <a:t> u01 = </a:t>
            </a:r>
            <a:r>
              <a:rPr lang="pt-BR" sz="800" dirty="0" err="1"/>
              <a:t>random</a:t>
            </a:r>
            <a:r>
              <a:rPr lang="pt-BR" sz="800" dirty="0"/>
              <a:t>(</a:t>
            </a:r>
            <a:r>
              <a:rPr lang="pt-BR" sz="800" dirty="0" err="1"/>
              <a:t>i</a:t>
            </a:r>
            <a:r>
              <a:rPr lang="pt-BR" sz="800" dirty="0"/>
              <a:t> + vec2(0.0, 1.0));</a:t>
            </a:r>
          </a:p>
          <a:p>
            <a:r>
              <a:rPr lang="pt-BR" sz="800" dirty="0"/>
              <a:t>  </a:t>
            </a:r>
            <a:r>
              <a:rPr lang="pt-BR" sz="800" dirty="0" err="1"/>
              <a:t>float</a:t>
            </a:r>
            <a:r>
              <a:rPr lang="pt-BR" sz="800" dirty="0"/>
              <a:t> u11 = </a:t>
            </a:r>
            <a:r>
              <a:rPr lang="pt-BR" sz="800" dirty="0" err="1"/>
              <a:t>random</a:t>
            </a:r>
            <a:r>
              <a:rPr lang="pt-BR" sz="800" dirty="0"/>
              <a:t>(</a:t>
            </a:r>
            <a:r>
              <a:rPr lang="pt-BR" sz="800" dirty="0" err="1"/>
              <a:t>i</a:t>
            </a:r>
            <a:r>
              <a:rPr lang="pt-BR" sz="800" dirty="0"/>
              <a:t> + vec2(1.0, 1.0));</a:t>
            </a:r>
          </a:p>
          <a:p>
            <a:br>
              <a:rPr lang="pt-BR" sz="800" dirty="0"/>
            </a:br>
            <a:endParaRPr lang="pt-BR" sz="800" dirty="0"/>
          </a:p>
          <a:p>
            <a:r>
              <a:rPr lang="pt-BR" sz="800" dirty="0"/>
              <a:t>  // Interpolação </a:t>
            </a:r>
            <a:r>
              <a:rPr lang="pt-BR" sz="800" dirty="0" err="1"/>
              <a:t>Bilinear</a:t>
            </a:r>
            <a:endParaRPr lang="pt-BR" sz="800" dirty="0"/>
          </a:p>
          <a:p>
            <a:r>
              <a:rPr lang="pt-BR" sz="800" dirty="0"/>
              <a:t>  </a:t>
            </a:r>
            <a:r>
              <a:rPr lang="pt-BR" sz="800" dirty="0" err="1"/>
              <a:t>float</a:t>
            </a:r>
            <a:r>
              <a:rPr lang="pt-BR" sz="800" dirty="0"/>
              <a:t> u0 = mix(u00, u10, </a:t>
            </a:r>
            <a:r>
              <a:rPr lang="pt-BR" sz="800" dirty="0" err="1"/>
              <a:t>f.x</a:t>
            </a:r>
            <a:r>
              <a:rPr lang="pt-BR" sz="800" dirty="0"/>
              <a:t>); </a:t>
            </a:r>
          </a:p>
          <a:p>
            <a:r>
              <a:rPr lang="pt-BR" sz="800" dirty="0"/>
              <a:t>  </a:t>
            </a:r>
            <a:r>
              <a:rPr lang="pt-BR" sz="800" dirty="0" err="1"/>
              <a:t>float</a:t>
            </a:r>
            <a:r>
              <a:rPr lang="pt-BR" sz="800" dirty="0"/>
              <a:t> u1 = mix(u01, u11, </a:t>
            </a:r>
            <a:r>
              <a:rPr lang="pt-BR" sz="800" dirty="0" err="1"/>
              <a:t>f.x</a:t>
            </a:r>
            <a:r>
              <a:rPr lang="pt-BR" sz="800" dirty="0"/>
              <a:t>);</a:t>
            </a:r>
          </a:p>
          <a:p>
            <a:r>
              <a:rPr lang="pt-BR" sz="800" dirty="0"/>
              <a:t>  </a:t>
            </a:r>
            <a:r>
              <a:rPr lang="pt-BR" sz="800" dirty="0" err="1"/>
              <a:t>return</a:t>
            </a:r>
            <a:r>
              <a:rPr lang="pt-BR" sz="800" dirty="0"/>
              <a:t> mix(u0, u1, </a:t>
            </a:r>
            <a:r>
              <a:rPr lang="pt-BR" sz="800" dirty="0" err="1"/>
              <a:t>f.y</a:t>
            </a:r>
            <a:r>
              <a:rPr lang="pt-BR" sz="800" dirty="0"/>
              <a:t>);</a:t>
            </a:r>
          </a:p>
          <a:p>
            <a:r>
              <a:rPr lang="pt-BR" sz="800" dirty="0"/>
              <a:t>}</a:t>
            </a:r>
          </a:p>
          <a:p>
            <a:r>
              <a:rPr lang="pt-BR" sz="800" dirty="0" err="1"/>
              <a:t>void</a:t>
            </a:r>
            <a:r>
              <a:rPr lang="pt-BR" sz="800" dirty="0"/>
              <a:t> </a:t>
            </a:r>
            <a:r>
              <a:rPr lang="pt-BR" sz="800" dirty="0" err="1"/>
              <a:t>mainImage</a:t>
            </a:r>
            <a:r>
              <a:rPr lang="pt-BR" sz="800" dirty="0"/>
              <a:t>( out vec4 </a:t>
            </a:r>
            <a:r>
              <a:rPr lang="pt-BR" sz="800" dirty="0" err="1"/>
              <a:t>fragColor</a:t>
            </a:r>
            <a:r>
              <a:rPr lang="pt-BR" sz="800" dirty="0"/>
              <a:t>, in vec2 </a:t>
            </a:r>
            <a:r>
              <a:rPr lang="pt-BR" sz="800" dirty="0" err="1"/>
              <a:t>fragCoord</a:t>
            </a:r>
            <a:r>
              <a:rPr lang="pt-BR" sz="800" dirty="0"/>
              <a:t> ) {</a:t>
            </a:r>
          </a:p>
          <a:p>
            <a:r>
              <a:rPr lang="pt-BR" sz="800" dirty="0"/>
              <a:t>  vec2 </a:t>
            </a:r>
            <a:r>
              <a:rPr lang="pt-BR" sz="800" dirty="0" err="1"/>
              <a:t>st</a:t>
            </a:r>
            <a:r>
              <a:rPr lang="pt-BR" sz="800" dirty="0"/>
              <a:t> = </a:t>
            </a:r>
            <a:r>
              <a:rPr lang="pt-BR" sz="800" dirty="0" err="1"/>
              <a:t>fragCoord.xy</a:t>
            </a:r>
            <a:r>
              <a:rPr lang="pt-BR" sz="800" dirty="0"/>
              <a:t>/</a:t>
            </a:r>
            <a:r>
              <a:rPr lang="pt-BR" sz="800" dirty="0" err="1"/>
              <a:t>iResolution.xy</a:t>
            </a:r>
            <a:r>
              <a:rPr lang="pt-BR" sz="800" dirty="0"/>
              <a:t>;</a:t>
            </a:r>
          </a:p>
          <a:p>
            <a:r>
              <a:rPr lang="pt-BR" sz="800" dirty="0"/>
              <a:t>  vec2 </a:t>
            </a:r>
            <a:r>
              <a:rPr lang="pt-BR" sz="800" dirty="0" err="1"/>
              <a:t>pos</a:t>
            </a:r>
            <a:r>
              <a:rPr lang="pt-BR" sz="800" dirty="0"/>
              <a:t> = vec2(</a:t>
            </a:r>
            <a:r>
              <a:rPr lang="pt-BR" sz="800" dirty="0" err="1"/>
              <a:t>st</a:t>
            </a:r>
            <a:r>
              <a:rPr lang="pt-BR" sz="800" dirty="0"/>
              <a:t>*3.0);</a:t>
            </a:r>
          </a:p>
          <a:p>
            <a:r>
              <a:rPr lang="pt-BR" sz="800" dirty="0"/>
              <a:t>  </a:t>
            </a:r>
            <a:r>
              <a:rPr lang="pt-BR" sz="800" dirty="0" err="1"/>
              <a:t>float</a:t>
            </a:r>
            <a:r>
              <a:rPr lang="pt-BR" sz="800" dirty="0"/>
              <a:t> </a:t>
            </a:r>
            <a:r>
              <a:rPr lang="pt-BR" sz="800" dirty="0" err="1"/>
              <a:t>n</a:t>
            </a:r>
            <a:r>
              <a:rPr lang="pt-BR" sz="800" dirty="0"/>
              <a:t> = </a:t>
            </a:r>
            <a:r>
              <a:rPr lang="pt-BR" sz="800" dirty="0" err="1"/>
              <a:t>noise</a:t>
            </a:r>
            <a:r>
              <a:rPr lang="pt-BR" sz="800" dirty="0"/>
              <a:t>(</a:t>
            </a:r>
            <a:r>
              <a:rPr lang="pt-BR" sz="800" dirty="0" err="1"/>
              <a:t>pos</a:t>
            </a:r>
            <a:r>
              <a:rPr lang="pt-BR" sz="800" dirty="0"/>
              <a:t>);</a:t>
            </a:r>
          </a:p>
          <a:p>
            <a:r>
              <a:rPr lang="pt-BR" sz="800" dirty="0"/>
              <a:t>  </a:t>
            </a:r>
            <a:r>
              <a:rPr lang="pt-BR" sz="800" dirty="0" err="1"/>
              <a:t>fragColor</a:t>
            </a:r>
            <a:r>
              <a:rPr lang="pt-BR" sz="800" dirty="0"/>
              <a:t> = vec4(vec3(</a:t>
            </a:r>
            <a:r>
              <a:rPr lang="pt-BR" sz="800" dirty="0" err="1"/>
              <a:t>n</a:t>
            </a:r>
            <a:r>
              <a:rPr lang="pt-BR" sz="800" dirty="0"/>
              <a:t>), 1.0);</a:t>
            </a:r>
          </a:p>
          <a:p>
            <a:r>
              <a:rPr lang="pt-BR" sz="800" dirty="0"/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AA9CC-9568-4D5B-355C-35A28673B7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8130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Problemas de Interpolação</a:t>
            </a:r>
            <a:endParaRPr/>
          </a:p>
        </p:txBody>
      </p:sp>
      <p:sp>
        <p:nvSpPr>
          <p:cNvPr id="582" name="Google Shape;582;p54"/>
          <p:cNvSpPr txBox="1">
            <a:spLocks noGrp="1"/>
          </p:cNvSpPr>
          <p:nvPr>
            <p:ph type="body" idx="1"/>
          </p:nvPr>
        </p:nvSpPr>
        <p:spPr>
          <a:xfrm>
            <a:off x="390550" y="838977"/>
            <a:ext cx="8428200" cy="127319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/>
            <a:r>
              <a:rPr lang="pt-BR"/>
              <a:t>Se uma interpolação linear for diretamente utilizada, poderão aparecer artefatos entre os </a:t>
            </a:r>
            <a:r>
              <a:rPr lang="pt-BR" err="1"/>
              <a:t>subgrids</a:t>
            </a:r>
            <a:r>
              <a:rPr lang="pt-BR"/>
              <a:t>.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Primeira proposta para solucionar o problema foi:</a:t>
            </a:r>
          </a:p>
        </p:txBody>
      </p:sp>
      <p:sp>
        <p:nvSpPr>
          <p:cNvPr id="583" name="Google Shape;583;p5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  <p:pic>
        <p:nvPicPr>
          <p:cNvPr id="584" name="Google Shape;58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7396" y="2057400"/>
            <a:ext cx="1685925" cy="8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54"/>
          <p:cNvSpPr txBox="1">
            <a:spLocks noGrp="1"/>
          </p:cNvSpPr>
          <p:nvPr>
            <p:ph type="body" idx="1"/>
          </p:nvPr>
        </p:nvSpPr>
        <p:spPr>
          <a:xfrm>
            <a:off x="390550" y="3141364"/>
            <a:ext cx="8428200" cy="127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Que já conhecemos essa interpolação do </a:t>
            </a:r>
            <a:r>
              <a:rPr lang="pt-BR" err="1"/>
              <a:t>Hermite</a:t>
            </a:r>
            <a:r>
              <a:rPr lang="pt-BR"/>
              <a:t>, e que no GLSL pode ser usada diretamente com a chamada: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778E71-89BA-8928-3541-6153720CED10}"/>
              </a:ext>
            </a:extLst>
          </p:cNvPr>
          <p:cNvSpPr txBox="1"/>
          <p:nvPr/>
        </p:nvSpPr>
        <p:spPr>
          <a:xfrm>
            <a:off x="1017396" y="3886688"/>
            <a:ext cx="4590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err="1"/>
              <a:t>smoothstep</a:t>
            </a:r>
            <a:r>
              <a:rPr lang="pt-BR" sz="400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4164395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Interpolação Cúbica</a:t>
            </a:r>
            <a:endParaRPr/>
          </a:p>
        </p:txBody>
      </p:sp>
      <p:sp>
        <p:nvSpPr>
          <p:cNvPr id="295" name="Google Shape;295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0CED0D-FA80-3C40-3ECF-D9E7EFC73511}"/>
              </a:ext>
            </a:extLst>
          </p:cNvPr>
          <p:cNvSpPr txBox="1"/>
          <p:nvPr/>
        </p:nvSpPr>
        <p:spPr>
          <a:xfrm>
            <a:off x="2942082" y="5432059"/>
            <a:ext cx="54338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Referência: The Book </a:t>
            </a:r>
            <a:r>
              <a:rPr lang="pt-BR" sz="1100" err="1"/>
              <a:t>of</a:t>
            </a:r>
            <a:r>
              <a:rPr lang="pt-BR" sz="1100"/>
              <a:t> </a:t>
            </a:r>
            <a:r>
              <a:rPr lang="pt-BR" sz="1100" err="1"/>
              <a:t>Shaders</a:t>
            </a:r>
            <a:r>
              <a:rPr lang="pt-BR" sz="1100"/>
              <a:t>  </a:t>
            </a:r>
            <a:r>
              <a:rPr lang="pt-BR" sz="1100">
                <a:hlinkClick r:id="rId3"/>
              </a:rPr>
              <a:t>https://thebookofshaders.com/10/</a:t>
            </a:r>
            <a:r>
              <a:rPr lang="pt-BR" sz="1100"/>
              <a:t> 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A833C44-3AA3-ABD5-7E41-C5A37626A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66" y="1655771"/>
            <a:ext cx="4572000" cy="21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8DB0FC4F-DE7C-EA00-1E1C-A0DAB84A1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03" y="1613035"/>
            <a:ext cx="4124131" cy="223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D33148-5A15-4C06-B29C-289F7B8D9347}"/>
              </a:ext>
            </a:extLst>
          </p:cNvPr>
          <p:cNvSpPr txBox="1"/>
          <p:nvPr/>
        </p:nvSpPr>
        <p:spPr>
          <a:xfrm>
            <a:off x="1894115" y="3894687"/>
            <a:ext cx="13529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/>
              <a:t>Linear</a:t>
            </a:r>
            <a:endParaRPr lang="pt-BR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A67B5-248E-1D9F-4592-3F2063A6EC80}"/>
              </a:ext>
            </a:extLst>
          </p:cNvPr>
          <p:cNvSpPr txBox="1"/>
          <p:nvPr/>
        </p:nvSpPr>
        <p:spPr>
          <a:xfrm>
            <a:off x="5710334" y="3894687"/>
            <a:ext cx="26655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err="1"/>
              <a:t>Cúbica</a:t>
            </a:r>
            <a:r>
              <a:rPr lang="en-US" sz="2000"/>
              <a:t> (Hermite)</a:t>
            </a:r>
            <a:endParaRPr lang="pt-BR" sz="2000"/>
          </a:p>
        </p:txBody>
      </p:sp>
    </p:spTree>
    <p:extLst>
      <p:ext uri="{BB962C8B-B14F-4D97-AF65-F5344CB8AC3E}">
        <p14:creationId xmlns:p14="http://schemas.microsoft.com/office/powerpoint/2010/main" val="4090754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E39A38FA-9C02-0A7C-0F40-DD13DAA67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147" y="1525037"/>
            <a:ext cx="3053443" cy="305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" name="Google Shape;294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Calculando o valor em GLSL</a:t>
            </a:r>
            <a:endParaRPr/>
          </a:p>
        </p:txBody>
      </p:sp>
      <p:sp>
        <p:nvSpPr>
          <p:cNvPr id="295" name="Google Shape;295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0CED0D-FA80-3C40-3ECF-D9E7EFC73511}"/>
              </a:ext>
            </a:extLst>
          </p:cNvPr>
          <p:cNvSpPr txBox="1"/>
          <p:nvPr/>
        </p:nvSpPr>
        <p:spPr>
          <a:xfrm>
            <a:off x="2942082" y="5432059"/>
            <a:ext cx="54338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Referência: The Book </a:t>
            </a:r>
            <a:r>
              <a:rPr lang="pt-BR" sz="1100" err="1"/>
              <a:t>of</a:t>
            </a:r>
            <a:r>
              <a:rPr lang="pt-BR" sz="1100"/>
              <a:t> </a:t>
            </a:r>
            <a:r>
              <a:rPr lang="pt-BR" sz="1100" err="1"/>
              <a:t>Shaders</a:t>
            </a:r>
            <a:r>
              <a:rPr lang="pt-BR" sz="1100"/>
              <a:t>  </a:t>
            </a:r>
            <a:r>
              <a:rPr lang="pt-BR" sz="1100">
                <a:hlinkClick r:id="rId4"/>
              </a:rPr>
              <a:t>https://thebookofshaders.com/10/</a:t>
            </a:r>
            <a:r>
              <a:rPr lang="pt-BR" sz="11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49DF92-BDB1-901E-1C40-35B504F0F4E2}"/>
              </a:ext>
            </a:extLst>
          </p:cNvPr>
          <p:cNvSpPr txBox="1"/>
          <p:nvPr/>
        </p:nvSpPr>
        <p:spPr>
          <a:xfrm>
            <a:off x="189767" y="610993"/>
            <a:ext cx="5249979" cy="48628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uniform vec2 u_resolution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vec2 </a:t>
            </a:r>
            <a:r>
              <a:rPr lang="en-US" sz="1100" b="0" noProof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{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val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dot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12.9898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78.233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8A0DF"/>
                </a:solidFill>
                <a:effectLst/>
                <a:latin typeface="Menlo" panose="020B0609030804020204" pitchFamily="49" charset="0"/>
              </a:rPr>
              <a:t>  return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fract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sin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val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)*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43758.5453123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5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noise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in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vec2 </a:t>
            </a:r>
            <a:r>
              <a:rPr lang="en-US" sz="1100" b="0" noProof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{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i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floor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f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fract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5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noProof="1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// Quatro cantos da célula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u00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u10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u01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u11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5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noProof="1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// Hermite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u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smoothstep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f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</a:p>
          <a:p>
            <a:endParaRPr lang="en-US" sz="5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  // Interpolação Bilinear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u0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mix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u00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u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x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mix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u01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u11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u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x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8A0DF"/>
                </a:solidFill>
                <a:effectLst/>
                <a:latin typeface="Menlo" panose="020B0609030804020204" pitchFamily="49" charset="0"/>
              </a:rPr>
              <a:t>  return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mix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u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y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4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void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main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()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{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st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gl_FragCoord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u_resolution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pos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*</a:t>
            </a:r>
            <a:r>
              <a:rPr lang="en-US" sz="1100" noProof="1">
                <a:solidFill>
                  <a:srgbClr val="B5CEA8"/>
                </a:solidFill>
                <a:latin typeface="Menlo" panose="020B0609030804020204" pitchFamily="49" charset="0"/>
              </a:rPr>
              <a:t>3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n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noise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pos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gl_FragColor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vec4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vec3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n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713A67F-AA4C-D226-7BDC-18CC3C4809BB}"/>
              </a:ext>
            </a:extLst>
          </p:cNvPr>
          <p:cNvGraphicFramePr>
            <a:graphicFrameLocks noGrp="1"/>
          </p:cNvGraphicFramePr>
          <p:nvPr/>
        </p:nvGraphicFramePr>
        <p:xfrm>
          <a:off x="5805147" y="1525037"/>
          <a:ext cx="3053442" cy="30534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7814">
                  <a:extLst>
                    <a:ext uri="{9D8B030D-6E8A-4147-A177-3AD203B41FA5}">
                      <a16:colId xmlns:a16="http://schemas.microsoft.com/office/drawing/2014/main" val="934992783"/>
                    </a:ext>
                  </a:extLst>
                </a:gridCol>
                <a:gridCol w="1017814">
                  <a:extLst>
                    <a:ext uri="{9D8B030D-6E8A-4147-A177-3AD203B41FA5}">
                      <a16:colId xmlns:a16="http://schemas.microsoft.com/office/drawing/2014/main" val="1097346684"/>
                    </a:ext>
                  </a:extLst>
                </a:gridCol>
                <a:gridCol w="1017814">
                  <a:extLst>
                    <a:ext uri="{9D8B030D-6E8A-4147-A177-3AD203B41FA5}">
                      <a16:colId xmlns:a16="http://schemas.microsoft.com/office/drawing/2014/main" val="894038928"/>
                    </a:ext>
                  </a:extLst>
                </a:gridCol>
              </a:tblGrid>
              <a:tr h="1017814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824807"/>
                  </a:ext>
                </a:extLst>
              </a:tr>
              <a:tr h="1017814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118985"/>
                  </a:ext>
                </a:extLst>
              </a:tr>
              <a:tr h="1017814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9261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59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43"/>
          <p:cNvPicPr preferRelativeResize="0"/>
          <p:nvPr/>
        </p:nvPicPr>
        <p:blipFill rotWithShape="1">
          <a:blip r:embed="rId3">
            <a:alphaModFix/>
          </a:blip>
          <a:srcRect l="8866" r="7723" b="8767"/>
          <a:stretch/>
        </p:blipFill>
        <p:spPr>
          <a:xfrm>
            <a:off x="2301112" y="1394525"/>
            <a:ext cx="4541775" cy="42067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Grid dos vetores aleatórios</a:t>
            </a:r>
            <a:endParaRPr/>
          </a:p>
        </p:txBody>
      </p:sp>
      <p:sp>
        <p:nvSpPr>
          <p:cNvPr id="482" name="Google Shape;482;p43"/>
          <p:cNvSpPr txBox="1">
            <a:spLocks noGrp="1"/>
          </p:cNvSpPr>
          <p:nvPr>
            <p:ph type="body" idx="1"/>
          </p:nvPr>
        </p:nvSpPr>
        <p:spPr>
          <a:xfrm>
            <a:off x="390550" y="838974"/>
            <a:ext cx="8428200" cy="652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Vetores aleatórios são gerados por vértice e depois produtos escalares são realizados. </a:t>
            </a:r>
            <a:endParaRPr/>
          </a:p>
        </p:txBody>
      </p:sp>
      <p:sp>
        <p:nvSpPr>
          <p:cNvPr id="483" name="Google Shape;483;p4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  <p:sp>
        <p:nvSpPr>
          <p:cNvPr id="484" name="Google Shape;484;p43"/>
          <p:cNvSpPr txBox="1"/>
          <p:nvPr/>
        </p:nvSpPr>
        <p:spPr>
          <a:xfrm>
            <a:off x="5413525" y="540127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</a:rPr>
              <a:t>fonte: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http://fataho.com/</a:t>
            </a:r>
            <a:r>
              <a:rPr lang="pt-BR" sz="900">
                <a:solidFill>
                  <a:schemeClr val="dk1"/>
                </a:solidFill>
              </a:rPr>
              <a:t> </a:t>
            </a:r>
            <a:endParaRPr sz="9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Aleatoriedade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1F2F96-AECB-7365-5441-604F6E3D9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598004" cy="4496159"/>
          </a:xfrm>
        </p:spPr>
        <p:txBody>
          <a:bodyPr/>
          <a:lstStyle/>
          <a:p>
            <a:r>
              <a:rPr lang="pt-BR"/>
              <a:t>Porém se repetirmos muito o padrão. O que você acha que acontecerá com a imagem?</a:t>
            </a:r>
          </a:p>
        </p:txBody>
      </p:sp>
      <p:sp>
        <p:nvSpPr>
          <p:cNvPr id="295" name="Google Shape;295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0CED0D-FA80-3C40-3ECF-D9E7EFC73511}"/>
              </a:ext>
            </a:extLst>
          </p:cNvPr>
          <p:cNvSpPr txBox="1"/>
          <p:nvPr/>
        </p:nvSpPr>
        <p:spPr>
          <a:xfrm>
            <a:off x="2942082" y="5432059"/>
            <a:ext cx="54338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Referência: The Book </a:t>
            </a:r>
            <a:r>
              <a:rPr lang="pt-BR" sz="1100" err="1"/>
              <a:t>of</a:t>
            </a:r>
            <a:r>
              <a:rPr lang="pt-BR" sz="1100"/>
              <a:t> </a:t>
            </a:r>
            <a:r>
              <a:rPr lang="pt-BR" sz="1100" err="1"/>
              <a:t>Shaders</a:t>
            </a:r>
            <a:r>
              <a:rPr lang="pt-BR" sz="1100"/>
              <a:t>  </a:t>
            </a:r>
            <a:r>
              <a:rPr lang="pt-BR" sz="1100">
                <a:hlinkClick r:id="rId3"/>
              </a:rPr>
              <a:t>https://thebookofshaders.com/10/</a:t>
            </a:r>
            <a:r>
              <a:rPr lang="pt-BR" sz="11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49DF92-BDB1-901E-1C40-35B504F0F4E2}"/>
              </a:ext>
            </a:extLst>
          </p:cNvPr>
          <p:cNvSpPr txBox="1"/>
          <p:nvPr/>
        </p:nvSpPr>
        <p:spPr>
          <a:xfrm>
            <a:off x="1316736" y="4451147"/>
            <a:ext cx="3083814" cy="307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y 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fract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sin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x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)*</a:t>
            </a:r>
            <a:r>
              <a:rPr lang="en-US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100000.0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58814-E3FF-BF72-B182-57B813242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36" y="1936524"/>
            <a:ext cx="6510526" cy="232502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64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Calculando um valor no grid</a:t>
            </a:r>
            <a:endParaRPr/>
          </a:p>
        </p:txBody>
      </p:sp>
      <p:sp>
        <p:nvSpPr>
          <p:cNvPr id="500" name="Google Shape;500;p4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  <p:pic>
        <p:nvPicPr>
          <p:cNvPr id="501" name="Google Shape;50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4775" y="838975"/>
            <a:ext cx="4926989" cy="4496099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45"/>
          <p:cNvSpPr txBox="1"/>
          <p:nvPr/>
        </p:nvSpPr>
        <p:spPr>
          <a:xfrm>
            <a:off x="5413525" y="540127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</a:rPr>
              <a:t>fonte: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http://fataho.com/</a:t>
            </a:r>
            <a:r>
              <a:rPr lang="pt-BR" sz="900">
                <a:solidFill>
                  <a:schemeClr val="dk1"/>
                </a:solidFill>
              </a:rPr>
              <a:t> </a:t>
            </a:r>
            <a:endParaRPr sz="9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Vetor Distância</a:t>
            </a:r>
            <a:endParaRPr/>
          </a:p>
        </p:txBody>
      </p:sp>
      <p:sp>
        <p:nvSpPr>
          <p:cNvPr id="527" name="Google Shape;527;p4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  <p:pic>
        <p:nvPicPr>
          <p:cNvPr id="528" name="Google Shape;52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0800" y="838975"/>
            <a:ext cx="5087692" cy="44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48"/>
          <p:cNvSpPr txBox="1"/>
          <p:nvPr/>
        </p:nvSpPr>
        <p:spPr>
          <a:xfrm>
            <a:off x="5413525" y="540127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</a:rPr>
              <a:t>fonte: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http://fataho.com/</a:t>
            </a:r>
            <a:r>
              <a:rPr lang="pt-BR" sz="900">
                <a:solidFill>
                  <a:schemeClr val="dk1"/>
                </a:solidFill>
              </a:rPr>
              <a:t> </a:t>
            </a:r>
            <a:endParaRPr sz="900"/>
          </a:p>
        </p:txBody>
      </p:sp>
    </p:spTree>
    <p:extLst>
      <p:ext uri="{BB962C8B-B14F-4D97-AF65-F5344CB8AC3E}">
        <p14:creationId xmlns:p14="http://schemas.microsoft.com/office/powerpoint/2010/main" val="3128378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Vetor Distância</a:t>
            </a:r>
            <a:endParaRPr/>
          </a:p>
        </p:txBody>
      </p:sp>
      <p:sp>
        <p:nvSpPr>
          <p:cNvPr id="536" name="Google Shape;536;p4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32</a:t>
            </a:fld>
            <a:endParaRPr/>
          </a:p>
        </p:txBody>
      </p:sp>
      <p:pic>
        <p:nvPicPr>
          <p:cNvPr id="537" name="Google Shape;53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5698" y="870171"/>
            <a:ext cx="4847905" cy="445835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49"/>
          <p:cNvSpPr txBox="1"/>
          <p:nvPr/>
        </p:nvSpPr>
        <p:spPr>
          <a:xfrm>
            <a:off x="5413525" y="540127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</a:rPr>
              <a:t>fonte: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http://fataho.com/</a:t>
            </a:r>
            <a:r>
              <a:rPr lang="pt-BR" sz="900">
                <a:solidFill>
                  <a:schemeClr val="dk1"/>
                </a:solidFill>
              </a:rPr>
              <a:t> </a:t>
            </a:r>
            <a:endParaRPr sz="900"/>
          </a:p>
        </p:txBody>
      </p:sp>
    </p:spTree>
    <p:extLst>
      <p:ext uri="{BB962C8B-B14F-4D97-AF65-F5344CB8AC3E}">
        <p14:creationId xmlns:p14="http://schemas.microsoft.com/office/powerpoint/2010/main" val="7360942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Produtos Escalares dos 4 cantos</a:t>
            </a:r>
            <a:endParaRPr/>
          </a:p>
        </p:txBody>
      </p:sp>
      <p:sp>
        <p:nvSpPr>
          <p:cNvPr id="545" name="Google Shape;545;p5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33</a:t>
            </a:fld>
            <a:endParaRPr/>
          </a:p>
        </p:txBody>
      </p:sp>
      <p:pic>
        <p:nvPicPr>
          <p:cNvPr id="546" name="Google Shape;54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425" y="690342"/>
            <a:ext cx="7725897" cy="4780482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50"/>
          <p:cNvSpPr txBox="1"/>
          <p:nvPr/>
        </p:nvSpPr>
        <p:spPr>
          <a:xfrm>
            <a:off x="5413525" y="540127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</a:rPr>
              <a:t>fonte: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http://fataho.com/</a:t>
            </a:r>
            <a:r>
              <a:rPr lang="pt-BR" sz="900">
                <a:solidFill>
                  <a:schemeClr val="dk1"/>
                </a:solidFill>
              </a:rPr>
              <a:t> </a:t>
            </a:r>
            <a:endParaRPr sz="900"/>
          </a:p>
        </p:txBody>
      </p:sp>
    </p:spTree>
    <p:extLst>
      <p:ext uri="{BB962C8B-B14F-4D97-AF65-F5344CB8AC3E}">
        <p14:creationId xmlns:p14="http://schemas.microsoft.com/office/powerpoint/2010/main" val="30266309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FB80532-C86E-13E6-9325-7675B6F93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429" y="1525036"/>
            <a:ext cx="3053442" cy="305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713A67F-AA4C-D226-7BDC-18CC3C480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222691"/>
              </p:ext>
            </p:extLst>
          </p:nvPr>
        </p:nvGraphicFramePr>
        <p:xfrm>
          <a:off x="5982430" y="1525037"/>
          <a:ext cx="3053442" cy="30534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7814">
                  <a:extLst>
                    <a:ext uri="{9D8B030D-6E8A-4147-A177-3AD203B41FA5}">
                      <a16:colId xmlns:a16="http://schemas.microsoft.com/office/drawing/2014/main" val="934992783"/>
                    </a:ext>
                  </a:extLst>
                </a:gridCol>
                <a:gridCol w="1017814">
                  <a:extLst>
                    <a:ext uri="{9D8B030D-6E8A-4147-A177-3AD203B41FA5}">
                      <a16:colId xmlns:a16="http://schemas.microsoft.com/office/drawing/2014/main" val="1097346684"/>
                    </a:ext>
                  </a:extLst>
                </a:gridCol>
                <a:gridCol w="1017814">
                  <a:extLst>
                    <a:ext uri="{9D8B030D-6E8A-4147-A177-3AD203B41FA5}">
                      <a16:colId xmlns:a16="http://schemas.microsoft.com/office/drawing/2014/main" val="894038928"/>
                    </a:ext>
                  </a:extLst>
                </a:gridCol>
              </a:tblGrid>
              <a:tr h="1017814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824807"/>
                  </a:ext>
                </a:extLst>
              </a:tr>
              <a:tr h="1017814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118985"/>
                  </a:ext>
                </a:extLst>
              </a:tr>
              <a:tr h="1017814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9261848"/>
                  </a:ext>
                </a:extLst>
              </a:tr>
            </a:tbl>
          </a:graphicData>
        </a:graphic>
      </p:graphicFrame>
      <p:sp>
        <p:nvSpPr>
          <p:cNvPr id="294" name="Google Shape;294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Calculando o valor em GLSL</a:t>
            </a:r>
            <a:endParaRPr/>
          </a:p>
        </p:txBody>
      </p:sp>
      <p:sp>
        <p:nvSpPr>
          <p:cNvPr id="295" name="Google Shape;295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34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0CED0D-FA80-3C40-3ECF-D9E7EFC73511}"/>
              </a:ext>
            </a:extLst>
          </p:cNvPr>
          <p:cNvSpPr txBox="1"/>
          <p:nvPr/>
        </p:nvSpPr>
        <p:spPr>
          <a:xfrm>
            <a:off x="2942082" y="5432059"/>
            <a:ext cx="54338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Referência: The Book </a:t>
            </a:r>
            <a:r>
              <a:rPr lang="pt-BR" sz="1100" err="1"/>
              <a:t>of</a:t>
            </a:r>
            <a:r>
              <a:rPr lang="pt-BR" sz="1100"/>
              <a:t> </a:t>
            </a:r>
            <a:r>
              <a:rPr lang="pt-BR" sz="1100" err="1"/>
              <a:t>Shaders</a:t>
            </a:r>
            <a:r>
              <a:rPr lang="pt-BR" sz="1100"/>
              <a:t>  </a:t>
            </a:r>
            <a:r>
              <a:rPr lang="pt-BR" sz="1100">
                <a:hlinkClick r:id="rId4"/>
              </a:rPr>
              <a:t>https://thebookofshaders.com/10/</a:t>
            </a:r>
            <a:r>
              <a:rPr lang="pt-BR" sz="11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49DF92-BDB1-901E-1C40-35B504F0F4E2}"/>
              </a:ext>
            </a:extLst>
          </p:cNvPr>
          <p:cNvSpPr txBox="1"/>
          <p:nvPr/>
        </p:nvSpPr>
        <p:spPr>
          <a:xfrm>
            <a:off x="189767" y="610993"/>
            <a:ext cx="5688519" cy="4924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uniform vec2 u_resolution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vec2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vec2 </a:t>
            </a:r>
            <a:r>
              <a:rPr lang="en-US" sz="1100" b="0" noProof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){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val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dot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127.1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311.7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)),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  dot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269.5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183.3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8A0DF"/>
                </a:solidFill>
                <a:effectLst/>
                <a:latin typeface="Menlo" panose="020B0609030804020204" pitchFamily="49" charset="0"/>
              </a:rPr>
              <a:t>  return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2.0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*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fract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sin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val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)*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43758.5453123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5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noise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vec2 </a:t>
            </a:r>
            <a:r>
              <a:rPr lang="en-US" sz="1100" b="0" noProof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{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i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floor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vec2 f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fract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5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noProof="1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// Quatro cantos da célula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u00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dot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f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u10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dot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f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u01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dot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f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u11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dot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f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5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noProof="1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// Hermite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u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smoothstep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f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5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noProof="1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// Interpolação Bilinear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u0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mix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u00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u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x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mix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u01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u11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u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x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8A0DF"/>
                </a:solidFill>
                <a:effectLst/>
                <a:latin typeface="Menlo" panose="020B0609030804020204" pitchFamily="49" charset="0"/>
              </a:rPr>
              <a:t>  return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mix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u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y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)*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.5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.5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5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void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main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()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{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st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gl_FragCoord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u_resolution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pos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*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3.0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n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noise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pos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gl_FragColor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vec4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vec3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n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7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Mais Problemas de Interpolação</a:t>
            </a:r>
            <a:endParaRPr/>
          </a:p>
        </p:txBody>
      </p:sp>
      <p:sp>
        <p:nvSpPr>
          <p:cNvPr id="583" name="Google Shape;583;p5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35</a:t>
            </a:fld>
            <a:endParaRPr/>
          </a:p>
        </p:txBody>
      </p:sp>
      <p:sp>
        <p:nvSpPr>
          <p:cNvPr id="585" name="Google Shape;585;p54"/>
          <p:cNvSpPr txBox="1">
            <a:spLocks noGrp="1"/>
          </p:cNvSpPr>
          <p:nvPr>
            <p:ph type="body" idx="1"/>
          </p:nvPr>
        </p:nvSpPr>
        <p:spPr>
          <a:xfrm>
            <a:off x="474900" y="1079298"/>
            <a:ext cx="8428200" cy="17782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A equação do </a:t>
            </a:r>
            <a:r>
              <a:rPr lang="pt-BR" dirty="0" err="1"/>
              <a:t>Hermite</a:t>
            </a:r>
            <a:r>
              <a:rPr lang="pt-BR" dirty="0"/>
              <a:t> funcionou bem, porém apresenta descontinuidade na sua segunda derivada, dessa forma a equação usada na versão melhorada (</a:t>
            </a:r>
            <a:r>
              <a:rPr lang="pt-BR" dirty="0" err="1"/>
              <a:t>improved</a:t>
            </a:r>
            <a:r>
              <a:rPr lang="pt-BR" dirty="0"/>
              <a:t>) é chamada de Fade </a:t>
            </a:r>
            <a:r>
              <a:rPr lang="pt-BR" dirty="0" err="1"/>
              <a:t>Function</a:t>
            </a:r>
            <a:r>
              <a:rPr lang="pt-BR" dirty="0"/>
              <a:t> e tem a seguinte formulação:</a:t>
            </a:r>
            <a:endParaRPr dirty="0"/>
          </a:p>
        </p:txBody>
      </p:sp>
      <p:pic>
        <p:nvPicPr>
          <p:cNvPr id="586" name="Google Shape;58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8055" y="2981502"/>
            <a:ext cx="3228975" cy="76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0755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5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Funções</a:t>
            </a:r>
            <a:endParaRPr dirty="0"/>
          </a:p>
        </p:txBody>
      </p:sp>
      <p:sp>
        <p:nvSpPr>
          <p:cNvPr id="593" name="Google Shape;593;p5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36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68755F-4D9E-5212-1E60-54D59B65A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436" y="813236"/>
            <a:ext cx="4657788" cy="45974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FE024A-E66D-ED7F-85CE-6B5F074F5169}"/>
              </a:ext>
            </a:extLst>
          </p:cNvPr>
          <p:cNvSpPr txBox="1"/>
          <p:nvPr/>
        </p:nvSpPr>
        <p:spPr>
          <a:xfrm>
            <a:off x="237450" y="947166"/>
            <a:ext cx="292995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Linear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noProof="1"/>
              <a:t>l(t) = 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noProof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noProof="1">
                <a:solidFill>
                  <a:srgbClr val="4343F8"/>
                </a:solidFill>
              </a:rPr>
              <a:t>Hermite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noProof="1"/>
              <a:t>h(t) = 3t</a:t>
            </a:r>
            <a:r>
              <a:rPr lang="pt-BR" sz="2000" baseline="30000" noProof="1"/>
              <a:t>2</a:t>
            </a:r>
            <a:r>
              <a:rPr lang="pt-BR" sz="2000" noProof="1"/>
              <a:t> - 2t</a:t>
            </a:r>
            <a:r>
              <a:rPr lang="pt-BR" sz="2000" baseline="30000" noProof="1"/>
              <a:t>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noProof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noProof="1">
                <a:solidFill>
                  <a:srgbClr val="408A40"/>
                </a:solidFill>
              </a:rPr>
              <a:t>Fade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noProof="1"/>
              <a:t>f(t) = 6t</a:t>
            </a:r>
            <a:r>
              <a:rPr lang="pt-BR" sz="2000" baseline="30000" noProof="1"/>
              <a:t>5</a:t>
            </a:r>
            <a:r>
              <a:rPr lang="pt-BR" sz="2000" noProof="1"/>
              <a:t> – 15t</a:t>
            </a:r>
            <a:r>
              <a:rPr lang="pt-BR" sz="2000" baseline="30000" noProof="1"/>
              <a:t>4</a:t>
            </a:r>
            <a:r>
              <a:rPr lang="pt-BR" sz="2000" noProof="1"/>
              <a:t> + 10t</a:t>
            </a:r>
            <a:r>
              <a:rPr lang="pt-BR" sz="2000" baseline="30000" noProof="1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461519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FB80532-C86E-13E6-9325-7675B6F93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429" y="1525036"/>
            <a:ext cx="3053442" cy="305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" name="Google Shape;294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Calculando o valor em GLSL</a:t>
            </a:r>
            <a:endParaRPr/>
          </a:p>
        </p:txBody>
      </p:sp>
      <p:sp>
        <p:nvSpPr>
          <p:cNvPr id="295" name="Google Shape;295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37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0CED0D-FA80-3C40-3ECF-D9E7EFC73511}"/>
              </a:ext>
            </a:extLst>
          </p:cNvPr>
          <p:cNvSpPr txBox="1"/>
          <p:nvPr/>
        </p:nvSpPr>
        <p:spPr>
          <a:xfrm>
            <a:off x="2942082" y="5432059"/>
            <a:ext cx="54338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Referência: The Book </a:t>
            </a:r>
            <a:r>
              <a:rPr lang="pt-BR" sz="1100" err="1"/>
              <a:t>of</a:t>
            </a:r>
            <a:r>
              <a:rPr lang="pt-BR" sz="1100"/>
              <a:t> </a:t>
            </a:r>
            <a:r>
              <a:rPr lang="pt-BR" sz="1100" err="1"/>
              <a:t>Shaders</a:t>
            </a:r>
            <a:r>
              <a:rPr lang="pt-BR" sz="1100"/>
              <a:t>  </a:t>
            </a:r>
            <a:r>
              <a:rPr lang="pt-BR" sz="1100">
                <a:hlinkClick r:id="rId4"/>
              </a:rPr>
              <a:t>https://thebookofshaders.com/10/</a:t>
            </a:r>
            <a:r>
              <a:rPr lang="pt-BR" sz="11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49DF92-BDB1-901E-1C40-35B504F0F4E2}"/>
              </a:ext>
            </a:extLst>
          </p:cNvPr>
          <p:cNvSpPr txBox="1"/>
          <p:nvPr/>
        </p:nvSpPr>
        <p:spPr>
          <a:xfrm>
            <a:off x="189767" y="610993"/>
            <a:ext cx="5688519" cy="50475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uniform vec2 u_resolution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vec2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vec2 </a:t>
            </a:r>
            <a:r>
              <a:rPr lang="en-US" sz="1100" b="0" noProof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){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val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dot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127.1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311.7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)),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  dot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269.5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183.3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8A0DF"/>
                </a:solidFill>
                <a:effectLst/>
                <a:latin typeface="Menlo" panose="020B0609030804020204" pitchFamily="49" charset="0"/>
              </a:rPr>
              <a:t>  return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2.0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*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fract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sin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val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)*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43758.5453123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5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noise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vec2 </a:t>
            </a:r>
            <a:r>
              <a:rPr lang="en-US" sz="1100" b="0" noProof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{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i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floor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vec2 f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fract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5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noProof="1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// Quatro cantos da célula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u00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dot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f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u10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dot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f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u01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dot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f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u11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dot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random2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i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f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endParaRPr lang="en-US" sz="1100" b="0" noProof="1">
              <a:solidFill>
                <a:srgbClr val="57A64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noProof="1">
                <a:solidFill>
                  <a:srgbClr val="57A64A"/>
                </a:solidFill>
                <a:latin typeface="Menlo" panose="020B0609030804020204" pitchFamily="49" charset="0"/>
              </a:rPr>
              <a:t>  /</a:t>
            </a:r>
            <a:r>
              <a:rPr lang="en-US" sz="1100" b="0" noProof="1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/ Equação quíntica (Fase function)</a:t>
            </a:r>
            <a:endParaRPr lang="en-US" sz="1100" b="0" noProof="1">
              <a:solidFill>
                <a:srgbClr val="B4B4B4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u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f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*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f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*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f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*(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f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*(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f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*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6.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15.0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)+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10.0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5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noProof="1">
                <a:solidFill>
                  <a:srgbClr val="57A64A"/>
                </a:solidFill>
                <a:effectLst/>
                <a:latin typeface="Menlo" panose="020B0609030804020204" pitchFamily="49" charset="0"/>
              </a:rPr>
              <a:t>// Interpolação Bilinear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u0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mix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u00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u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x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mix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u01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u11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u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x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8A0DF"/>
                </a:solidFill>
                <a:effectLst/>
                <a:latin typeface="Menlo" panose="020B0609030804020204" pitchFamily="49" charset="0"/>
              </a:rPr>
              <a:t>  return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mix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u0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u1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u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y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)*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.5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.5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5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</a:br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void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main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()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{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st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gl_FragCoord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u_resolution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100" b="0" noProof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vec2 pos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st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*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3.0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float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n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noise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pos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 gl_FragColor 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vec4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vec3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n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),</a:t>
            </a:r>
            <a:r>
              <a:rPr lang="en-US" sz="1100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sz="1100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3397D93-A453-688A-7CCF-55CB99D42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430" y="1525037"/>
            <a:ext cx="3053442" cy="305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93F88D-794D-8FBF-6F6A-F1B644822CB4}"/>
              </a:ext>
            </a:extLst>
          </p:cNvPr>
          <p:cNvSpPr txBox="1"/>
          <p:nvPr/>
        </p:nvSpPr>
        <p:spPr>
          <a:xfrm>
            <a:off x="5982429" y="4697490"/>
            <a:ext cx="3053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Hermite</a:t>
            </a:r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BEFBD-F156-EB5D-6C93-7C6819CEA99A}"/>
              </a:ext>
            </a:extLst>
          </p:cNvPr>
          <p:cNvSpPr txBox="1"/>
          <p:nvPr/>
        </p:nvSpPr>
        <p:spPr>
          <a:xfrm>
            <a:off x="5982429" y="4697490"/>
            <a:ext cx="305344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b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Equação </a:t>
            </a:r>
            <a:r>
              <a:rPr lang="pt-BR" b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quíntica</a:t>
            </a:r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08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Número de grids</a:t>
            </a:r>
            <a:endParaRPr/>
          </a:p>
        </p:txBody>
      </p:sp>
      <p:sp>
        <p:nvSpPr>
          <p:cNvPr id="491" name="Google Shape;491;p4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38</a:t>
            </a:fld>
            <a:endParaRPr/>
          </a:p>
        </p:txBody>
      </p:sp>
      <p:pic>
        <p:nvPicPr>
          <p:cNvPr id="492" name="Google Shape;49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350" y="714600"/>
            <a:ext cx="8043024" cy="46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4"/>
          <p:cNvSpPr txBox="1"/>
          <p:nvPr/>
        </p:nvSpPr>
        <p:spPr>
          <a:xfrm>
            <a:off x="5413525" y="540127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</a:rPr>
              <a:t>fonte: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http://fataho.com/</a:t>
            </a:r>
            <a:r>
              <a:rPr lang="pt-BR" sz="900">
                <a:solidFill>
                  <a:schemeClr val="dk1"/>
                </a:solidFill>
              </a:rPr>
              <a:t> </a:t>
            </a:r>
            <a:endParaRPr sz="9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Artigo do Perlin Noise (Improved)</a:t>
            </a:r>
            <a:endParaRPr/>
          </a:p>
        </p:txBody>
      </p:sp>
      <p:sp>
        <p:nvSpPr>
          <p:cNvPr id="388" name="Google Shape;388;p35"/>
          <p:cNvSpPr txBox="1">
            <a:spLocks noGrp="1"/>
          </p:cNvSpPr>
          <p:nvPr>
            <p:ph type="body" idx="1"/>
          </p:nvPr>
        </p:nvSpPr>
        <p:spPr>
          <a:xfrm>
            <a:off x="390550" y="740575"/>
            <a:ext cx="8121822" cy="62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65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https://mrl.cs.nyu.edu/~perlin/paper445.pdf</a:t>
            </a:r>
            <a:r>
              <a:rPr lang="pt-BR" sz="2650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389" name="Google Shape;389;p3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39</a:t>
            </a:fld>
            <a:endParaRPr/>
          </a:p>
        </p:txBody>
      </p:sp>
      <p:pic>
        <p:nvPicPr>
          <p:cNvPr id="390" name="Google Shape;39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699" y="1307017"/>
            <a:ext cx="3413452" cy="419799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1" name="Google Shape;39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6150" y="1307025"/>
            <a:ext cx="3466502" cy="41979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154461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Aleatoriedade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1F2F96-AECB-7365-5441-604F6E3D9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58" y="812649"/>
            <a:ext cx="9058434" cy="4581751"/>
          </a:xfrm>
        </p:spPr>
        <p:txBody>
          <a:bodyPr/>
          <a:lstStyle/>
          <a:p>
            <a:r>
              <a:rPr lang="pt-BR" dirty="0"/>
              <a:t>Brincando um pouco com o padrão conseguimos gerar algo como: </a:t>
            </a:r>
          </a:p>
        </p:txBody>
      </p:sp>
      <p:sp>
        <p:nvSpPr>
          <p:cNvPr id="295" name="Google Shape;295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0CED0D-FA80-3C40-3ECF-D9E7EFC73511}"/>
              </a:ext>
            </a:extLst>
          </p:cNvPr>
          <p:cNvSpPr txBox="1"/>
          <p:nvPr/>
        </p:nvSpPr>
        <p:spPr>
          <a:xfrm>
            <a:off x="2942082" y="5432059"/>
            <a:ext cx="54338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Referência: The Book </a:t>
            </a:r>
            <a:r>
              <a:rPr lang="pt-BR" sz="1100" err="1"/>
              <a:t>of</a:t>
            </a:r>
            <a:r>
              <a:rPr lang="pt-BR" sz="1100"/>
              <a:t> </a:t>
            </a:r>
            <a:r>
              <a:rPr lang="pt-BR" sz="1100" err="1"/>
              <a:t>Shaders</a:t>
            </a:r>
            <a:r>
              <a:rPr lang="pt-BR" sz="1100"/>
              <a:t>  </a:t>
            </a:r>
            <a:r>
              <a:rPr lang="pt-BR" sz="1100">
                <a:hlinkClick r:id="rId3"/>
              </a:rPr>
              <a:t>https://thebookofshaders.com/10/</a:t>
            </a:r>
            <a:r>
              <a:rPr lang="pt-BR" sz="11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49DF92-BDB1-901E-1C40-35B504F0F4E2}"/>
              </a:ext>
            </a:extLst>
          </p:cNvPr>
          <p:cNvSpPr txBox="1"/>
          <p:nvPr/>
        </p:nvSpPr>
        <p:spPr>
          <a:xfrm>
            <a:off x="344827" y="1404456"/>
            <a:ext cx="5519945" cy="22929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3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3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rand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300" b="1" noProof="1">
                <a:solidFill>
                  <a:srgbClr val="4EC9B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3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3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float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val = </a:t>
            </a:r>
            <a:r>
              <a:rPr lang="en-US" sz="13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dot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3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3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3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3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12.9898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3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78.233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1300" b="1" noProof="1">
                <a:solidFill>
                  <a:srgbClr val="C586C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3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fract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3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sin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(val)*</a:t>
            </a:r>
            <a:r>
              <a:rPr lang="en-US" sz="13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43758.5453123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b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3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mainImage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300" b="1" noProof="1">
                <a:solidFill>
                  <a:srgbClr val="4EC9B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300" b="1" noProof="1">
                <a:solidFill>
                  <a:srgbClr val="4EC9B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3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fragColor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300" b="1" noProof="1">
                <a:solidFill>
                  <a:srgbClr val="4EC9B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300" b="1" noProof="1">
                <a:solidFill>
                  <a:srgbClr val="4EC9B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3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fragCoord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){</a:t>
            </a:r>
          </a:p>
          <a:p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vec2 st = </a:t>
            </a:r>
            <a:r>
              <a:rPr lang="en-US" sz="13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fragCoord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3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3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iResolution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3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3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float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rnd = </a:t>
            </a:r>
            <a:r>
              <a:rPr lang="en-US" sz="13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random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(st);</a:t>
            </a:r>
          </a:p>
          <a:p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fragColor = </a:t>
            </a:r>
            <a:r>
              <a:rPr lang="en-US" sz="13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3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(rnd),</a:t>
            </a:r>
            <a:r>
              <a:rPr lang="en-US" sz="13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9A52F30-ACBD-F9F1-FF8E-23B7FF8EC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49" y="1404457"/>
            <a:ext cx="2852234" cy="285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7455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Código do Perlin Noise (Improved)</a:t>
            </a:r>
            <a:endParaRPr/>
          </a:p>
        </p:txBody>
      </p:sp>
      <p:sp>
        <p:nvSpPr>
          <p:cNvPr id="398" name="Google Shape;398;p36"/>
          <p:cNvSpPr txBox="1">
            <a:spLocks noGrp="1"/>
          </p:cNvSpPr>
          <p:nvPr>
            <p:ph type="body" idx="1"/>
          </p:nvPr>
        </p:nvSpPr>
        <p:spPr>
          <a:xfrm>
            <a:off x="390550" y="740575"/>
            <a:ext cx="5822400" cy="62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65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https://cs.nyu.edu/~perlin/noise/</a:t>
            </a:r>
            <a:r>
              <a:rPr lang="pt-BR" sz="2650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399" name="Google Shape;399;p3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40</a:t>
            </a:fld>
            <a:endParaRPr/>
          </a:p>
        </p:txBody>
      </p:sp>
      <p:sp>
        <p:nvSpPr>
          <p:cNvPr id="400" name="Google Shape;400;p36"/>
          <p:cNvSpPr txBox="1"/>
          <p:nvPr/>
        </p:nvSpPr>
        <p:spPr>
          <a:xfrm>
            <a:off x="518350" y="1240025"/>
            <a:ext cx="3457200" cy="4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This code implements the algorithm I describe in a corresponding </a:t>
            </a:r>
            <a:r>
              <a:rPr lang="pt-BR" sz="550" b="1" u="sng">
                <a:solidFill>
                  <a:schemeClr val="hlink"/>
                </a:solidFill>
                <a:latin typeface="Consolas"/>
                <a:ea typeface="Consolas"/>
                <a:cs typeface="Consolas"/>
                <a:sym typeface="Consolas"/>
                <a:hlinkClick r:id="rId4"/>
              </a:rPr>
              <a:t>SIGGRAPH 2002 paper</a:t>
            </a:r>
            <a:r>
              <a:rPr lang="pt-BR" sz="55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.</a:t>
            </a:r>
            <a:endParaRPr sz="55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// JAVA REFERENCE IMPLEMENTATION OF IMPROVED NOISE - COPYRIGHT 2002 KEN PERLIN.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public final class ImprovedNoise {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static public double noise(double x, double y, double z) {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int X = (int)Math.floor(x) &amp; 255,                  // FIND UNIT CUBE THAT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Y = (int)Math.floor(y) &amp; 255,                  // CONTAINS POINT.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Z = (int)Math.floor(z) &amp; 255;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x -= Math.floor(x);                                // FIND RELATIVE X,Y,Z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y -= Math.floor(y);                                // OF POINT IN CUBE.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z -= Math.floor(z);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double u = fade(x),                                // COMPUTE FADE CURVES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 v = fade(y),                                // FOR EACH OF X,Y,Z.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 w = fade(z);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int A = p[X  ]+Y, AA = p[A]+Z, AB = p[A+1]+Z,      // HASH COORDINATES OF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B = p[X+1]+Y, BA = p[B]+Z, BB = p[B+1]+Z;      // THE 8 CUBE CORNERS,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return lerp(w, lerp(v, lerp(u, grad(p[AA  ], x  , y  , z   ),  // AND ADD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                         grad(p[BA  ], x-1, y  , z   )), // BLENDED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                 lerp(u, grad(p[AB  ], x  , y-1, z   ),  // RESULTS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                         grad(p[BB  ], x-1, y-1, z   ))),// FROM  8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         lerp(v, lerp(u, grad(p[AA+1], x  , y  , z-1 ),  // CORNERS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                         grad(p[BA+1], x-1, y  , z-1 )), // OF CUBE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                 lerp(u, grad(p[AB+1], x  , y-1, z-1 ),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                         grad(p[BB+1], x-1, y-1, z-1 ))));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}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static double fade(double t) { return t * t * t * (t * (t * 6 - 15) + 10); }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static double lerp(double t, double a, double b) { return a + t * (b - a); }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static double grad(int hash, double x, double y, double z) {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int h = hash &amp; 15;                      // CONVERT LO 4 BITS OF HASH CODE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double u = h&lt;8 ? x : y,                 // INTO 12 GRADIENT DIRECTIONS.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 v = h&lt;4 ? y : h==12||h==14 ? x : z;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return ((h&amp;1) == 0 ? u : -u) + ((h&amp;2) == 0 ? v : -v);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}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static final int p[] = new int[512], permutation[] = { 151,160,137,91,90,15,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131,13,201,95,96,53,194,233,7,225,140,36,103,30,69,142,8,99,37,240,21,10,23,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190, 6,148,247,120,234,75,0,26,197,62,94,252,219,203,117,35,11,32,57,177,33,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88,237,149,56,87,174,20,125,136,171,168, 68,175,74,165,71,134,139,48,27,166,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77,146,158,231,83,111,229,122,60,211,133,230,220,105,92,41,55,46,245,40,244,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102,143,54, 65,25,63,161, 1,216,80,73,209,76,132,187,208, 89,18,169,200,196,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135,130,116,188,159,86,164,100,109,198,173,186, 3,64,52,217,226,250,124,123,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5,202,38,147,118,126,255,82,85,212,207,206,59,227,47,16,58,17,182,189,28,42,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223,183,170,213,119,248,152, 2,44,154,163, 70,221,153,101,155,167, 43,172,9,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129,22,39,253, 19,98,108,110,79,113,224,232,178,185, 112,104,218,246,97,228,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251,34,242,193,238,210,144,12,191,179,162,241, 81,51,145,235,249,14,239,107,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49,192,214, 31,181,199,106,157,184, 84,204,176,115,121,50,45,127, 4,150,254,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138,236,205,93,222,114,67,29,24,72,243,141,128,195,78,66,215,61,156,180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};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static { for (int i=0; i &lt; 256 ; i++) p[256+i] = p[i] = permutation[i]; }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 sz="55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401" name="Google Shape;40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2025" y="1999525"/>
            <a:ext cx="4863649" cy="25641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5932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Vetores Gradiente 2D</a:t>
            </a:r>
            <a:endParaRPr/>
          </a:p>
        </p:txBody>
      </p:sp>
      <p:sp>
        <p:nvSpPr>
          <p:cNvPr id="509" name="Google Shape;509;p4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41</a:t>
            </a:fld>
            <a:endParaRPr/>
          </a:p>
        </p:txBody>
      </p:sp>
      <p:pic>
        <p:nvPicPr>
          <p:cNvPr id="510" name="Google Shape;51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100" y="782125"/>
            <a:ext cx="8173325" cy="4588876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46"/>
          <p:cNvSpPr txBox="1"/>
          <p:nvPr/>
        </p:nvSpPr>
        <p:spPr>
          <a:xfrm>
            <a:off x="5413525" y="540127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</a:rPr>
              <a:t>fonte: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http://fataho.com/</a:t>
            </a:r>
            <a:r>
              <a:rPr lang="pt-BR" sz="900">
                <a:solidFill>
                  <a:schemeClr val="dk1"/>
                </a:solidFill>
              </a:rPr>
              <a:t> </a:t>
            </a:r>
            <a:endParaRPr sz="9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Vetores Gradiente 3D</a:t>
            </a:r>
            <a:endParaRPr/>
          </a:p>
        </p:txBody>
      </p:sp>
      <p:sp>
        <p:nvSpPr>
          <p:cNvPr id="518" name="Google Shape;518;p4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42</a:t>
            </a:fld>
            <a:endParaRPr/>
          </a:p>
        </p:txBody>
      </p:sp>
      <p:pic>
        <p:nvPicPr>
          <p:cNvPr id="519" name="Google Shape;51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82117"/>
            <a:ext cx="8365165" cy="4476212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47"/>
          <p:cNvSpPr txBox="1"/>
          <p:nvPr/>
        </p:nvSpPr>
        <p:spPr>
          <a:xfrm>
            <a:off x="5413525" y="540127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</a:rPr>
              <a:t>fonte: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http://fataho.com/</a:t>
            </a:r>
            <a:r>
              <a:rPr lang="pt-BR" sz="900">
                <a:solidFill>
                  <a:schemeClr val="dk1"/>
                </a:solidFill>
              </a:rPr>
              <a:t> </a:t>
            </a:r>
            <a:endParaRPr sz="9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Interpolação Trilinear</a:t>
            </a:r>
            <a:endParaRPr/>
          </a:p>
        </p:txBody>
      </p:sp>
      <p:sp>
        <p:nvSpPr>
          <p:cNvPr id="563" name="Google Shape;563;p5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43</a:t>
            </a:fld>
            <a:endParaRPr/>
          </a:p>
        </p:txBody>
      </p:sp>
      <p:pic>
        <p:nvPicPr>
          <p:cNvPr id="564" name="Google Shape;56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1675" y="786050"/>
            <a:ext cx="5784200" cy="466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52"/>
          <p:cNvSpPr txBox="1"/>
          <p:nvPr/>
        </p:nvSpPr>
        <p:spPr>
          <a:xfrm>
            <a:off x="5413525" y="540127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</a:rPr>
              <a:t>fonte: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http://fataho.com/</a:t>
            </a:r>
            <a:r>
              <a:rPr lang="pt-BR" sz="900">
                <a:solidFill>
                  <a:schemeClr val="dk1"/>
                </a:solidFill>
              </a:rPr>
              <a:t> </a:t>
            </a:r>
            <a:endParaRPr sz="9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6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no </a:t>
            </a:r>
            <a:r>
              <a:rPr lang="pt-BR" err="1"/>
              <a:t>Shadertoy</a:t>
            </a:r>
            <a:endParaRPr/>
          </a:p>
        </p:txBody>
      </p:sp>
      <p:sp>
        <p:nvSpPr>
          <p:cNvPr id="687" name="Google Shape;687;p6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44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ABCDD4-205A-3E26-FFC7-130BC220D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02567"/>
            <a:ext cx="7772400" cy="37098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9CF1A4-DDD6-940B-5D30-E0D19F2EB792}"/>
              </a:ext>
            </a:extLst>
          </p:cNvPr>
          <p:cNvSpPr txBox="1"/>
          <p:nvPr/>
        </p:nvSpPr>
        <p:spPr>
          <a:xfrm>
            <a:off x="1726163" y="4931394"/>
            <a:ext cx="62795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>
                <a:hlinkClick r:id="rId4"/>
              </a:rPr>
              <a:t>https://www.shadertoy.com/view/NlKBzm</a:t>
            </a:r>
            <a:r>
              <a:rPr lang="pt-BR" sz="2000"/>
              <a:t>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E7E7F-0FEF-83E0-9AA3-EDD20D91D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Teste no Ray </a:t>
            </a:r>
            <a:r>
              <a:rPr lang="pt-BR" err="1"/>
              <a:t>Tracer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1DCAC-114C-3362-D641-F398D3E87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BE0E4-BE56-7B8B-A588-1ADC1E19F3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45</a:t>
            </a:fld>
            <a:endParaRPr lang="pt-BR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0C8C5598-E625-346E-B82C-B8A8683A2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48" y="793483"/>
            <a:ext cx="8154955" cy="458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9921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Combinando padrões (Turbulência)</a:t>
            </a:r>
            <a:endParaRPr/>
          </a:p>
        </p:txBody>
      </p:sp>
      <p:sp>
        <p:nvSpPr>
          <p:cNvPr id="444" name="Google Shape;444;p3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46</a:t>
            </a:fld>
            <a:endParaRPr/>
          </a:p>
        </p:txBody>
      </p:sp>
      <p:pic>
        <p:nvPicPr>
          <p:cNvPr id="445" name="Google Shape;44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500" y="951250"/>
            <a:ext cx="8275392" cy="414485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9"/>
          <p:cNvSpPr txBox="1"/>
          <p:nvPr/>
        </p:nvSpPr>
        <p:spPr>
          <a:xfrm>
            <a:off x="2801725" y="5401275"/>
            <a:ext cx="5583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</a:rPr>
              <a:t>fonte: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https://www.youtube.com/watch?v=H6FhG9VKhJg</a:t>
            </a:r>
            <a:r>
              <a:rPr lang="pt-BR" sz="900">
                <a:solidFill>
                  <a:schemeClr val="dk1"/>
                </a:solidFill>
              </a:rPr>
              <a:t> </a:t>
            </a:r>
            <a:endParaRPr sz="900"/>
          </a:p>
        </p:txBody>
      </p:sp>
    </p:spTree>
    <p:extLst>
      <p:ext uri="{BB962C8B-B14F-4D97-AF65-F5344CB8AC3E}">
        <p14:creationId xmlns:p14="http://schemas.microsoft.com/office/powerpoint/2010/main" val="20897451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6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500"/>
              <a:buFont typeface="Verdana"/>
              <a:buNone/>
            </a:pPr>
            <a:r>
              <a:rPr lang="pt-BR" sz="2500"/>
              <a:t>Ruído Procedural em 3D + Modelagem de Sólidos</a:t>
            </a:r>
            <a:endParaRPr/>
          </a:p>
        </p:txBody>
      </p:sp>
      <p:sp>
        <p:nvSpPr>
          <p:cNvPr id="736" name="Google Shape;736;p6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47</a:t>
            </a:fld>
            <a:endParaRPr/>
          </a:p>
        </p:txBody>
      </p:sp>
      <p:pic>
        <p:nvPicPr>
          <p:cNvPr id="737" name="Google Shape;737;p69" descr="page87image232103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351" y="667164"/>
            <a:ext cx="4558157" cy="4558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69" descr="page87image232088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6109" y="667164"/>
            <a:ext cx="2814470" cy="4558157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69"/>
          <p:cNvSpPr/>
          <p:nvPr/>
        </p:nvSpPr>
        <p:spPr>
          <a:xfrm>
            <a:off x="5735972" y="5380375"/>
            <a:ext cx="2637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Perlin noise, Ken Perlin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E7E7F-0FEF-83E0-9AA3-EDD20D91D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Teste de Turbulência no Ray </a:t>
            </a:r>
            <a:r>
              <a:rPr lang="pt-BR" err="1"/>
              <a:t>Tracer</a:t>
            </a: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BE0E4-BE56-7B8B-A588-1ADC1E19F3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48</a:t>
            </a:fld>
            <a:endParaRPr lang="pt-BR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EA26BF80-57A9-B976-9DE6-23C524263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13" y="728069"/>
            <a:ext cx="8037391" cy="452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9097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7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Próxima parte do projeto</a:t>
            </a:r>
            <a:endParaRPr/>
          </a:p>
        </p:txBody>
      </p:sp>
      <p:sp>
        <p:nvSpPr>
          <p:cNvPr id="746" name="Google Shape;746;p70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A próxima parte do projeto tem um viés artístico.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Você deverá criar uma textura 2D/3D, baseado em algum algoritmo do </a:t>
            </a:r>
            <a:r>
              <a:rPr lang="pt-BR" err="1"/>
              <a:t>Perlin</a:t>
            </a:r>
            <a:r>
              <a:rPr lang="pt-BR"/>
              <a:t> </a:t>
            </a:r>
            <a:r>
              <a:rPr lang="pt-BR" err="1"/>
              <a:t>Noise</a:t>
            </a:r>
            <a:r>
              <a:rPr lang="pt-BR"/>
              <a:t>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7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Ruídos</a:t>
            </a:r>
            <a:endParaRPr/>
          </a:p>
        </p:txBody>
      </p:sp>
      <p:sp>
        <p:nvSpPr>
          <p:cNvPr id="295" name="Google Shape;295;p2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  <p:pic>
        <p:nvPicPr>
          <p:cNvPr id="296" name="Google Shape;296;p28"/>
          <p:cNvPicPr preferRelativeResize="0"/>
          <p:nvPr/>
        </p:nvPicPr>
        <p:blipFill rotWithShape="1">
          <a:blip r:embed="rId3">
            <a:alphaModFix/>
          </a:blip>
          <a:srcRect t="74492" r="49718"/>
          <a:stretch/>
        </p:blipFill>
        <p:spPr>
          <a:xfrm>
            <a:off x="545163" y="944111"/>
            <a:ext cx="2841674" cy="160176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8"/>
          <p:cNvSpPr txBox="1"/>
          <p:nvPr/>
        </p:nvSpPr>
        <p:spPr>
          <a:xfrm>
            <a:off x="5598838" y="2637044"/>
            <a:ext cx="27051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Poisson noise ou shot noise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98" name="Google Shape;298;p28"/>
          <p:cNvPicPr preferRelativeResize="0"/>
          <p:nvPr/>
        </p:nvPicPr>
        <p:blipFill rotWithShape="1">
          <a:blip r:embed="rId4">
            <a:alphaModFix/>
          </a:blip>
          <a:srcRect t="74492" r="49718"/>
          <a:stretch/>
        </p:blipFill>
        <p:spPr>
          <a:xfrm>
            <a:off x="545152" y="3026294"/>
            <a:ext cx="2841674" cy="160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8"/>
          <p:cNvPicPr preferRelativeResize="0"/>
          <p:nvPr/>
        </p:nvPicPr>
        <p:blipFill rotWithShape="1">
          <a:blip r:embed="rId5">
            <a:alphaModFix/>
          </a:blip>
          <a:srcRect t="74493" r="49718"/>
          <a:stretch/>
        </p:blipFill>
        <p:spPr>
          <a:xfrm>
            <a:off x="5598845" y="944119"/>
            <a:ext cx="2841674" cy="160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8"/>
          <p:cNvPicPr preferRelativeResize="0"/>
          <p:nvPr/>
        </p:nvPicPr>
        <p:blipFill rotWithShape="1">
          <a:blip r:embed="rId6">
            <a:alphaModFix/>
          </a:blip>
          <a:srcRect t="74492" r="49718"/>
          <a:stretch/>
        </p:blipFill>
        <p:spPr>
          <a:xfrm>
            <a:off x="5598839" y="3026294"/>
            <a:ext cx="2841674" cy="1601769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8"/>
          <p:cNvSpPr txBox="1"/>
          <p:nvPr/>
        </p:nvSpPr>
        <p:spPr>
          <a:xfrm>
            <a:off x="545163" y="553528"/>
            <a:ext cx="23058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salt pepper noise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2" name="Google Shape;302;p28"/>
          <p:cNvSpPr txBox="1"/>
          <p:nvPr/>
        </p:nvSpPr>
        <p:spPr>
          <a:xfrm>
            <a:off x="545163" y="2637044"/>
            <a:ext cx="24114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20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gaussian</a:t>
            </a:r>
            <a:r>
              <a:rPr lang="pt-BR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pt-BR" sz="120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noise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3" name="Google Shape;303;p28"/>
          <p:cNvSpPr txBox="1"/>
          <p:nvPr/>
        </p:nvSpPr>
        <p:spPr>
          <a:xfrm>
            <a:off x="5598838" y="583833"/>
            <a:ext cx="30000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coherent noise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4" name="Google Shape;304;p28"/>
          <p:cNvSpPr txBox="1"/>
          <p:nvPr/>
        </p:nvSpPr>
        <p:spPr>
          <a:xfrm>
            <a:off x="4250475" y="5330356"/>
            <a:ext cx="4427700" cy="3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Fonte: </a:t>
            </a:r>
            <a:r>
              <a:rPr lang="pt-BR" sz="900" u="sng">
                <a:solidFill>
                  <a:schemeClr val="hlink"/>
                </a:solidFill>
                <a:hlinkClick r:id="rId7"/>
              </a:rPr>
              <a:t>https://commons.wikimedia.org/wiki/User:Alejo2083/Pictures_engineering</a:t>
            </a:r>
            <a:endParaRPr sz="900"/>
          </a:p>
        </p:txBody>
      </p:sp>
      <p:sp>
        <p:nvSpPr>
          <p:cNvPr id="305" name="Google Shape;305;p28"/>
          <p:cNvSpPr txBox="1"/>
          <p:nvPr/>
        </p:nvSpPr>
        <p:spPr>
          <a:xfrm>
            <a:off x="1577250" y="4822450"/>
            <a:ext cx="5989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</a:rPr>
              <a:t>Quais as características desses ruídos?</a:t>
            </a:r>
            <a:endParaRPr sz="2300"/>
          </a:p>
        </p:txBody>
      </p:sp>
    </p:spTree>
    <p:extLst>
      <p:ext uri="{BB962C8B-B14F-4D97-AF65-F5344CB8AC3E}">
        <p14:creationId xmlns:p14="http://schemas.microsoft.com/office/powerpoint/2010/main" val="39506891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7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650"/>
              <a:t>Live </a:t>
            </a:r>
            <a:r>
              <a:rPr lang="pt-BR" sz="2650" err="1"/>
              <a:t>coding</a:t>
            </a:r>
            <a:r>
              <a:rPr lang="pt-BR" sz="2650"/>
              <a:t> ruido em blocos</a:t>
            </a:r>
            <a:endParaRPr/>
          </a:p>
        </p:txBody>
      </p:sp>
      <p:sp>
        <p:nvSpPr>
          <p:cNvPr id="746" name="Google Shape;746;p70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>
                <a:hlinkClick r:id="rId3"/>
              </a:rPr>
              <a:t>https://www.shadertoy.com/view/4XXfW8</a:t>
            </a:r>
            <a:endParaRPr lang="pt-BR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7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96922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6"/>
          <p:cNvSpPr txBox="1">
            <a:spLocks noGrp="1"/>
          </p:cNvSpPr>
          <p:nvPr>
            <p:ph type="body" idx="1"/>
          </p:nvPr>
        </p:nvSpPr>
        <p:spPr>
          <a:xfrm>
            <a:off x="955687" y="1402663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en-BR"/>
              <a:t>Computação Gráfica</a:t>
            </a:r>
            <a:endParaRPr/>
          </a:p>
        </p:txBody>
      </p:sp>
      <p:sp>
        <p:nvSpPr>
          <p:cNvPr id="4" name="Google Shape;926;p84">
            <a:extLst>
              <a:ext uri="{FF2B5EF4-FFF2-40B4-BE49-F238E27FC236}">
                <a16:creationId xmlns:a16="http://schemas.microsoft.com/office/drawing/2014/main" id="{84ADE440-70D3-7993-9C1F-B5C671CFA3B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 dirty="0"/>
              <a:t>Luciano Soares</a:t>
            </a:r>
            <a:endParaRPr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 dirty="0"/>
              <a:t>&lt;</a:t>
            </a:r>
            <a:r>
              <a:rPr lang="pt-BR" sz="2333" dirty="0" err="1"/>
              <a:t>lpsoares@insper.edu.br</a:t>
            </a:r>
            <a:r>
              <a:rPr lang="pt-BR" sz="2333" dirty="0"/>
              <a:t>&gt;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lang="pt-BR" sz="2333"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 dirty="0"/>
              <a:t>Fabio Orfali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 dirty="0"/>
              <a:t>&lt;fabioO1@insper.edu.br&gt;</a:t>
            </a:r>
            <a:endParaRPr sz="2333"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333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Ruídos em 1D</a:t>
            </a:r>
            <a:endParaRPr/>
          </a:p>
        </p:txBody>
      </p:sp>
      <p:sp>
        <p:nvSpPr>
          <p:cNvPr id="312" name="Google Shape;312;p29"/>
          <p:cNvSpPr txBox="1">
            <a:spLocks noGrp="1"/>
          </p:cNvSpPr>
          <p:nvPr>
            <p:ph type="body" idx="1"/>
          </p:nvPr>
        </p:nvSpPr>
        <p:spPr>
          <a:xfrm>
            <a:off x="390550" y="1551875"/>
            <a:ext cx="33225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Totalmente aleatório:</a:t>
            </a:r>
            <a:endParaRPr/>
          </a:p>
        </p:txBody>
      </p:sp>
      <p:sp>
        <p:nvSpPr>
          <p:cNvPr id="313" name="Google Shape;313;p2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  <p:pic>
        <p:nvPicPr>
          <p:cNvPr id="314" name="Google Shape;314;p29"/>
          <p:cNvPicPr preferRelativeResize="0"/>
          <p:nvPr/>
        </p:nvPicPr>
        <p:blipFill rotWithShape="1">
          <a:blip r:embed="rId3">
            <a:alphaModFix/>
          </a:blip>
          <a:srcRect t="10128"/>
          <a:stretch/>
        </p:blipFill>
        <p:spPr>
          <a:xfrm>
            <a:off x="3856850" y="1013825"/>
            <a:ext cx="3648075" cy="19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9"/>
          <p:cNvSpPr txBox="1"/>
          <p:nvPr/>
        </p:nvSpPr>
        <p:spPr>
          <a:xfrm>
            <a:off x="524925" y="5347550"/>
            <a:ext cx="7873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</a:rPr>
              <a:t>fonte: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https://pt.khanacademy.org/computing/computer-programming/programming-natural-simulations/programming-noise/a/perlin-noise</a:t>
            </a:r>
            <a:r>
              <a:rPr lang="pt-BR" sz="900">
                <a:solidFill>
                  <a:schemeClr val="dk1"/>
                </a:solidFill>
              </a:rPr>
              <a:t> </a:t>
            </a:r>
            <a:endParaRPr sz="900"/>
          </a:p>
        </p:txBody>
      </p:sp>
      <p:sp>
        <p:nvSpPr>
          <p:cNvPr id="316" name="Google Shape;316;p29"/>
          <p:cNvSpPr txBox="1">
            <a:spLocks noGrp="1"/>
          </p:cNvSpPr>
          <p:nvPr>
            <p:ph type="body" idx="1"/>
          </p:nvPr>
        </p:nvSpPr>
        <p:spPr>
          <a:xfrm>
            <a:off x="390550" y="3857438"/>
            <a:ext cx="33225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suavemente aleatório:</a:t>
            </a:r>
            <a:endParaRPr/>
          </a:p>
        </p:txBody>
      </p:sp>
      <p:pic>
        <p:nvPicPr>
          <p:cNvPr id="317" name="Google Shape;317;p29"/>
          <p:cNvPicPr preferRelativeResize="0"/>
          <p:nvPr/>
        </p:nvPicPr>
        <p:blipFill rotWithShape="1">
          <a:blip r:embed="rId5">
            <a:alphaModFix/>
          </a:blip>
          <a:srcRect t="18354"/>
          <a:stretch/>
        </p:blipFill>
        <p:spPr>
          <a:xfrm>
            <a:off x="3865450" y="3454675"/>
            <a:ext cx="3648075" cy="17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Terrenos</a:t>
            </a:r>
            <a:endParaRPr/>
          </a:p>
        </p:txBody>
      </p:sp>
      <p:sp>
        <p:nvSpPr>
          <p:cNvPr id="356" name="Google Shape;356;p33"/>
          <p:cNvSpPr txBox="1">
            <a:spLocks noGrp="1"/>
          </p:cNvSpPr>
          <p:nvPr>
            <p:ph type="body" idx="1"/>
          </p:nvPr>
        </p:nvSpPr>
        <p:spPr>
          <a:xfrm>
            <a:off x="390550" y="838983"/>
            <a:ext cx="8428200" cy="90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Por exemplo no horizonte dessa imagem, vemos que as alturas da montanha não mudam de forma totalmente aleatória.</a:t>
            </a:r>
            <a:endParaRPr/>
          </a:p>
        </p:txBody>
      </p:sp>
      <p:sp>
        <p:nvSpPr>
          <p:cNvPr id="357" name="Google Shape;357;p3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  <p:pic>
        <p:nvPicPr>
          <p:cNvPr id="358" name="Google Shape;35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8525" y="1742275"/>
            <a:ext cx="6301501" cy="327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3"/>
          <p:cNvSpPr txBox="1"/>
          <p:nvPr/>
        </p:nvSpPr>
        <p:spPr>
          <a:xfrm>
            <a:off x="2801725" y="5401275"/>
            <a:ext cx="5583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</a:rPr>
              <a:t>fonte: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https://www.youtube.com/watch?v=H6FhG9VKhJg</a:t>
            </a:r>
            <a:r>
              <a:rPr lang="pt-BR" sz="900">
                <a:solidFill>
                  <a:schemeClr val="dk1"/>
                </a:solidFill>
              </a:rPr>
              <a:t> </a:t>
            </a:r>
            <a:endParaRPr sz="900"/>
          </a:p>
        </p:txBody>
      </p:sp>
    </p:spTree>
    <p:extLst>
      <p:ext uri="{BB962C8B-B14F-4D97-AF65-F5344CB8AC3E}">
        <p14:creationId xmlns:p14="http://schemas.microsoft.com/office/powerpoint/2010/main" val="187392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>
          <a:extLst>
            <a:ext uri="{FF2B5EF4-FFF2-40B4-BE49-F238E27FC236}">
              <a16:creationId xmlns:a16="http://schemas.microsoft.com/office/drawing/2014/main" id="{F8D6EF86-ECDC-436B-A64F-BE251FCD1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8">
            <a:extLst>
              <a:ext uri="{FF2B5EF4-FFF2-40B4-BE49-F238E27FC236}">
                <a16:creationId xmlns:a16="http://schemas.microsoft.com/office/drawing/2014/main" id="{D1E4563A-72C9-1719-21CC-DB7F97BB48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Pergunta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E2F62F-C403-97D6-9095-61A46CEA8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58" y="812649"/>
            <a:ext cx="9058434" cy="458175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noProof="1"/>
              <a:t>Como ficará a tela nesse caso? </a:t>
            </a:r>
          </a:p>
        </p:txBody>
      </p:sp>
      <p:sp>
        <p:nvSpPr>
          <p:cNvPr id="295" name="Google Shape;295;p28">
            <a:extLst>
              <a:ext uri="{FF2B5EF4-FFF2-40B4-BE49-F238E27FC236}">
                <a16:creationId xmlns:a16="http://schemas.microsoft.com/office/drawing/2014/main" id="{73EEF163-C59C-36C6-E2E3-CFC6B002CB4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34ED4D-0693-9FFF-E995-B9906113D43B}"/>
              </a:ext>
            </a:extLst>
          </p:cNvPr>
          <p:cNvSpPr txBox="1"/>
          <p:nvPr/>
        </p:nvSpPr>
        <p:spPr>
          <a:xfrm>
            <a:off x="2942082" y="5432059"/>
            <a:ext cx="54338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Referência: The Book </a:t>
            </a:r>
            <a:r>
              <a:rPr lang="pt-BR" sz="1100" err="1"/>
              <a:t>of</a:t>
            </a:r>
            <a:r>
              <a:rPr lang="pt-BR" sz="1100"/>
              <a:t> </a:t>
            </a:r>
            <a:r>
              <a:rPr lang="pt-BR" sz="1100" err="1"/>
              <a:t>Shaders</a:t>
            </a:r>
            <a:r>
              <a:rPr lang="pt-BR" sz="1100"/>
              <a:t>  </a:t>
            </a:r>
            <a:r>
              <a:rPr lang="pt-BR" sz="1100">
                <a:hlinkClick r:id="rId3"/>
              </a:rPr>
              <a:t>https://thebookofshaders.com/10/</a:t>
            </a:r>
            <a:r>
              <a:rPr lang="pt-BR" sz="11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3FEABF-1A06-B624-280A-7F36D13F1ADB}"/>
              </a:ext>
            </a:extLst>
          </p:cNvPr>
          <p:cNvSpPr txBox="1"/>
          <p:nvPr/>
        </p:nvSpPr>
        <p:spPr>
          <a:xfrm>
            <a:off x="344827" y="1404456"/>
            <a:ext cx="5519945" cy="22518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</a:pP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 </a:t>
            </a:r>
            <a:r>
              <a:rPr lang="en-US" sz="13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rand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(vec2 st) {</a:t>
            </a:r>
          </a:p>
          <a:p>
            <a:pPr>
              <a:lnSpc>
                <a:spcPts val="1350"/>
              </a:lnSpc>
            </a:pP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float val = </a:t>
            </a:r>
            <a:r>
              <a:rPr lang="en-US" sz="13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dot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(st.xy,</a:t>
            </a:r>
            <a:r>
              <a:rPr lang="en-US" sz="13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3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12.9898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3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78.233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pPr>
              <a:lnSpc>
                <a:spcPts val="1350"/>
              </a:lnSpc>
            </a:pPr>
            <a:r>
              <a:rPr lang="en-US" sz="1300" b="1" noProof="1">
                <a:solidFill>
                  <a:srgbClr val="C586C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3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fract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3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sin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(val)*</a:t>
            </a:r>
            <a:r>
              <a:rPr lang="en-US" sz="13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43758.5453123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>
              <a:lnSpc>
                <a:spcPts val="1350"/>
              </a:lnSpc>
            </a:pP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>
              <a:lnSpc>
                <a:spcPts val="1350"/>
              </a:lnSpc>
            </a:pPr>
            <a:b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3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mainImage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(out vec4 fragColor, </a:t>
            </a:r>
            <a:r>
              <a:rPr lang="en-US" sz="1300" b="1" noProof="1">
                <a:solidFill>
                  <a:srgbClr val="C586C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vec2 fragCoord){</a:t>
            </a:r>
          </a:p>
          <a:p>
            <a:pPr>
              <a:lnSpc>
                <a:spcPts val="1350"/>
              </a:lnSpc>
            </a:pP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vec2 st = fragCoord.xy/iResolution.xy;</a:t>
            </a:r>
          </a:p>
          <a:p>
            <a:pPr>
              <a:lnSpc>
                <a:spcPts val="1350"/>
              </a:lnSpc>
            </a:pP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st *= </a:t>
            </a:r>
            <a:r>
              <a:rPr lang="en-US" sz="13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10.0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>
              <a:lnSpc>
                <a:spcPts val="1350"/>
              </a:lnSpc>
            </a:pPr>
            <a:r>
              <a:rPr lang="en-US" sz="1300" b="1" noProof="1">
                <a:solidFill>
                  <a:srgbClr val="D4D4D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 ipos = </a:t>
            </a:r>
            <a:r>
              <a:rPr lang="en-US" sz="13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floor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(st);</a:t>
            </a:r>
          </a:p>
          <a:p>
            <a:pPr>
              <a:lnSpc>
                <a:spcPts val="1350"/>
              </a:lnSpc>
            </a:pP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fragColor = </a:t>
            </a:r>
            <a:r>
              <a:rPr lang="en-US" sz="13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(ipos/</a:t>
            </a:r>
            <a:r>
              <a:rPr lang="en-US" sz="13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10.0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3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,</a:t>
            </a:r>
            <a:r>
              <a:rPr lang="en-US" sz="13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>
              <a:lnSpc>
                <a:spcPts val="1350"/>
              </a:lnSpc>
            </a:pPr>
            <a:r>
              <a:rPr lang="en-US" sz="13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pic>
        <p:nvPicPr>
          <p:cNvPr id="6" name="Picture 5" descr="A colorful squares in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AE42A546-9452-89C4-3E99-BFEA843C2A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8284"/>
          <a:stretch/>
        </p:blipFill>
        <p:spPr>
          <a:xfrm>
            <a:off x="5965650" y="1388128"/>
            <a:ext cx="2852234" cy="286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7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Funções aleatórias</a:t>
            </a:r>
            <a:endParaRPr/>
          </a:p>
        </p:txBody>
      </p:sp>
      <p:sp>
        <p:nvSpPr>
          <p:cNvPr id="295" name="Google Shape;295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0CED0D-FA80-3C40-3ECF-D9E7EFC73511}"/>
              </a:ext>
            </a:extLst>
          </p:cNvPr>
          <p:cNvSpPr txBox="1"/>
          <p:nvPr/>
        </p:nvSpPr>
        <p:spPr>
          <a:xfrm>
            <a:off x="2942082" y="5432059"/>
            <a:ext cx="54338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/>
              <a:t>Referência: The Book </a:t>
            </a:r>
            <a:r>
              <a:rPr lang="pt-BR" sz="1100" dirty="0" err="1"/>
              <a:t>of</a:t>
            </a:r>
            <a:r>
              <a:rPr lang="pt-BR" sz="1100" dirty="0"/>
              <a:t> </a:t>
            </a:r>
            <a:r>
              <a:rPr lang="pt-BR" sz="1100" dirty="0" err="1"/>
              <a:t>Shaders</a:t>
            </a:r>
            <a:r>
              <a:rPr lang="pt-BR" sz="1100" dirty="0"/>
              <a:t>  </a:t>
            </a:r>
            <a:r>
              <a:rPr lang="pt-BR" sz="1100" dirty="0">
                <a:hlinkClick r:id="rId3"/>
              </a:rPr>
              <a:t>https://thebookofshaders.com/10/</a:t>
            </a:r>
            <a:r>
              <a:rPr lang="pt-BR" sz="110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FFD4E4-2B16-90FF-7C47-B0EFBD732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6"/>
            <a:ext cx="8428232" cy="561318"/>
          </a:xfrm>
        </p:spPr>
        <p:txBody>
          <a:bodyPr/>
          <a:lstStyle/>
          <a:p>
            <a:r>
              <a:rPr lang="pt-BR"/>
              <a:t>Vamos verificar a função recém criada </a:t>
            </a:r>
            <a:r>
              <a:rPr lang="pt-BR" err="1"/>
              <a:t>rand</a:t>
            </a:r>
            <a:r>
              <a:rPr lang="pt-BR"/>
              <a:t>() em GLSL em 1D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4E3FE1-B87C-D719-85DA-7D4AF0E2775D}"/>
              </a:ext>
            </a:extLst>
          </p:cNvPr>
          <p:cNvSpPr txBox="1"/>
          <p:nvPr/>
        </p:nvSpPr>
        <p:spPr>
          <a:xfrm>
            <a:off x="697584" y="4314697"/>
            <a:ext cx="7748832" cy="584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 ipos = </a:t>
            </a:r>
            <a:r>
              <a:rPr lang="en-US" sz="16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floor</a:t>
            </a:r>
            <a:r>
              <a:rPr lang="en-US" sz="16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(st);</a:t>
            </a:r>
            <a:r>
              <a:rPr lang="en-US" sz="1600" b="1" noProof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// inteiro</a:t>
            </a:r>
            <a:endParaRPr lang="en-US" sz="16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 </a:t>
            </a:r>
            <a:r>
              <a:rPr lang="en-US" sz="16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6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rand</a:t>
            </a:r>
            <a:r>
              <a:rPr lang="en-US" sz="16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ipos</a:t>
            </a:r>
            <a:r>
              <a:rPr lang="en-US" sz="16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6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3A414D6-FEDB-F262-19A8-E33447F77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84" y="1400303"/>
            <a:ext cx="7748832" cy="276724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393970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6394</Words>
  <Application>Microsoft Macintosh PowerPoint</Application>
  <PresentationFormat>On-screen Show (16:10)</PresentationFormat>
  <Paragraphs>868</Paragraphs>
  <Slides>51</Slides>
  <Notes>50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Consolas</vt:lpstr>
      <vt:lpstr>Courier New</vt:lpstr>
      <vt:lpstr>Georgia</vt:lpstr>
      <vt:lpstr>Menlo</vt:lpstr>
      <vt:lpstr>Verdana</vt:lpstr>
      <vt:lpstr>Personalizar design</vt:lpstr>
      <vt:lpstr>PowerPoint Presentation</vt:lpstr>
      <vt:lpstr>Aleatoriedade</vt:lpstr>
      <vt:lpstr>Aleatoriedade</vt:lpstr>
      <vt:lpstr>Aleatoriedade</vt:lpstr>
      <vt:lpstr>Ruídos</vt:lpstr>
      <vt:lpstr>Ruídos em 1D</vt:lpstr>
      <vt:lpstr>Terrenos</vt:lpstr>
      <vt:lpstr>Pergunta</vt:lpstr>
      <vt:lpstr>Funções aleatórias</vt:lpstr>
      <vt:lpstr>Pergunta</vt:lpstr>
      <vt:lpstr>Funções aleatórias</vt:lpstr>
      <vt:lpstr>Pergunta</vt:lpstr>
      <vt:lpstr>Funções aleatórias</vt:lpstr>
      <vt:lpstr>O que é o Perlin Noise</vt:lpstr>
      <vt:lpstr>Perlin Noise</vt:lpstr>
      <vt:lpstr>Exemplos usando Perlin Noise</vt:lpstr>
      <vt:lpstr>Função Parametrizada</vt:lpstr>
      <vt:lpstr>Perlin Noise em 2D</vt:lpstr>
      <vt:lpstr>Explicações da Implementação do Perlin Noise</vt:lpstr>
      <vt:lpstr>Grid para resultado final</vt:lpstr>
      <vt:lpstr>Grid dos valores aleatórios</vt:lpstr>
      <vt:lpstr>Calculando um valor no grid</vt:lpstr>
      <vt:lpstr>Revisão de Filtro Bilinear</vt:lpstr>
      <vt:lpstr>Calculando o valor em GLSL</vt:lpstr>
      <vt:lpstr>Exemplo em ShaderToy</vt:lpstr>
      <vt:lpstr>Problemas de Interpolação</vt:lpstr>
      <vt:lpstr>Interpolação Cúbica</vt:lpstr>
      <vt:lpstr>Calculando o valor em GLSL</vt:lpstr>
      <vt:lpstr>Grid dos vetores aleatórios</vt:lpstr>
      <vt:lpstr>Calculando um valor no grid</vt:lpstr>
      <vt:lpstr>Vetor Distância</vt:lpstr>
      <vt:lpstr>Vetor Distância</vt:lpstr>
      <vt:lpstr>Produtos Escalares dos 4 cantos</vt:lpstr>
      <vt:lpstr>Calculando o valor em GLSL</vt:lpstr>
      <vt:lpstr>Mais Problemas de Interpolação</vt:lpstr>
      <vt:lpstr>Funções</vt:lpstr>
      <vt:lpstr>Calculando o valor em GLSL</vt:lpstr>
      <vt:lpstr>Número de grids</vt:lpstr>
      <vt:lpstr>Artigo do Perlin Noise (Improved)</vt:lpstr>
      <vt:lpstr>Código do Perlin Noise (Improved)</vt:lpstr>
      <vt:lpstr>Vetores Gradiente 2D</vt:lpstr>
      <vt:lpstr>Vetores Gradiente 3D</vt:lpstr>
      <vt:lpstr>Interpolação Trilinear</vt:lpstr>
      <vt:lpstr>Exemplo no Shadertoy</vt:lpstr>
      <vt:lpstr>Teste no Ray Tracer</vt:lpstr>
      <vt:lpstr>Combinando padrões (Turbulência)</vt:lpstr>
      <vt:lpstr>Ruído Procedural em 3D + Modelagem de Sólidos</vt:lpstr>
      <vt:lpstr>Teste de Turbulência no Ray Tracer</vt:lpstr>
      <vt:lpstr>Próxima parte do projeto</vt:lpstr>
      <vt:lpstr>Live coding ruido em blocos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Luciano Pereira Soares</cp:lastModifiedBy>
  <cp:revision>4</cp:revision>
  <dcterms:modified xsi:type="dcterms:W3CDTF">2024-10-30T12:49:30Z</dcterms:modified>
</cp:coreProperties>
</file>