
<file path=[Content_Types].xml><?xml version="1.0" encoding="utf-8"?>
<Types xmlns="http://schemas.openxmlformats.org/package/2006/content-types">
  <Default Extension="gif" ContentType="image/gif"/>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4" r:id="rId1"/>
  </p:sldMasterIdLst>
  <p:notesMasterIdLst>
    <p:notesMasterId r:id="rId67"/>
  </p:notesMasterIdLst>
  <p:sldIdLst>
    <p:sldId id="256" r:id="rId2"/>
    <p:sldId id="441" r:id="rId3"/>
    <p:sldId id="459" r:id="rId4"/>
    <p:sldId id="443" r:id="rId5"/>
    <p:sldId id="449" r:id="rId6"/>
    <p:sldId id="444" r:id="rId7"/>
    <p:sldId id="445" r:id="rId8"/>
    <p:sldId id="446" r:id="rId9"/>
    <p:sldId id="289" r:id="rId10"/>
    <p:sldId id="461" r:id="rId11"/>
    <p:sldId id="462" r:id="rId12"/>
    <p:sldId id="454" r:id="rId13"/>
    <p:sldId id="458" r:id="rId14"/>
    <p:sldId id="295" r:id="rId15"/>
    <p:sldId id="455" r:id="rId16"/>
    <p:sldId id="451" r:id="rId17"/>
    <p:sldId id="452" r:id="rId18"/>
    <p:sldId id="450" r:id="rId19"/>
    <p:sldId id="456" r:id="rId20"/>
    <p:sldId id="457" r:id="rId21"/>
    <p:sldId id="333" r:id="rId22"/>
    <p:sldId id="335" r:id="rId23"/>
    <p:sldId id="336" r:id="rId24"/>
    <p:sldId id="337" r:id="rId25"/>
    <p:sldId id="340" r:id="rId26"/>
    <p:sldId id="343" r:id="rId27"/>
    <p:sldId id="460" r:id="rId28"/>
    <p:sldId id="355" r:id="rId29"/>
    <p:sldId id="356" r:id="rId30"/>
    <p:sldId id="438" r:id="rId31"/>
    <p:sldId id="448" r:id="rId32"/>
    <p:sldId id="464" r:id="rId33"/>
    <p:sldId id="463" r:id="rId34"/>
    <p:sldId id="447" r:id="rId35"/>
    <p:sldId id="465" r:id="rId36"/>
    <p:sldId id="466" r:id="rId37"/>
    <p:sldId id="467" r:id="rId38"/>
    <p:sldId id="468" r:id="rId39"/>
    <p:sldId id="469" r:id="rId40"/>
    <p:sldId id="470" r:id="rId41"/>
    <p:sldId id="471" r:id="rId42"/>
    <p:sldId id="341" r:id="rId43"/>
    <p:sldId id="342" r:id="rId44"/>
    <p:sldId id="268" r:id="rId45"/>
    <p:sldId id="276" r:id="rId46"/>
    <p:sldId id="349" r:id="rId47"/>
    <p:sldId id="350" r:id="rId48"/>
    <p:sldId id="281" r:id="rId49"/>
    <p:sldId id="353" r:id="rId50"/>
    <p:sldId id="354" r:id="rId51"/>
    <p:sldId id="292" r:id="rId52"/>
    <p:sldId id="364" r:id="rId53"/>
    <p:sldId id="297" r:id="rId54"/>
    <p:sldId id="365" r:id="rId55"/>
    <p:sldId id="367" r:id="rId56"/>
    <p:sldId id="368" r:id="rId57"/>
    <p:sldId id="269" r:id="rId58"/>
    <p:sldId id="270" r:id="rId59"/>
    <p:sldId id="369" r:id="rId60"/>
    <p:sldId id="273" r:id="rId61"/>
    <p:sldId id="386" r:id="rId62"/>
    <p:sldId id="387" r:id="rId63"/>
    <p:sldId id="393" r:id="rId64"/>
    <p:sldId id="299" r:id="rId65"/>
    <p:sldId id="346" r:id="rId66"/>
  </p:sldIdLst>
  <p:sldSz cx="9144000" cy="5715000" type="screen16x1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F8A9EC-75C2-42DB-9092-E321170D8366}" v="2" dt="2025-11-04T15:39:40.996"/>
  </p1510:revLst>
</p1510:revInfo>
</file>

<file path=ppt/tableStyles.xml><?xml version="1.0" encoding="utf-8"?>
<a:tblStyleLst xmlns:a="http://schemas.openxmlformats.org/drawingml/2006/main" def="{A8555C19-C3CE-40DF-9406-78DCFAF73910}">
  <a:tblStyle styleId="{A8555C19-C3CE-40DF-9406-78DCFAF73910}"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737"/>
  </p:normalViewPr>
  <p:slideViewPr>
    <p:cSldViewPr snapToGrid="0">
      <p:cViewPr varScale="1">
        <p:scale>
          <a:sx n="93" d="100"/>
          <a:sy n="93" d="100"/>
        </p:scale>
        <p:origin x="1560" y="84"/>
      </p:cViewPr>
      <p:guideLst>
        <p:guide orient="horz" pos="1800"/>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abio Orfali" userId="S::fabioo1@insper.edu.br::3730b7a9-9dee-4645-b6eb-7377d594d9d3" providerId="AD" clId="Web-{F33B736E-1306-B1BE-69B0-A4D2D495F546}"/>
    <pc:docChg chg="modSld">
      <pc:chgData name="Fabio Orfali" userId="S::fabioo1@insper.edu.br::3730b7a9-9dee-4645-b6eb-7377d594d9d3" providerId="AD" clId="Web-{F33B736E-1306-B1BE-69B0-A4D2D495F546}" dt="2025-10-22T02:59:52.223" v="1" actId="20577"/>
      <pc:docMkLst>
        <pc:docMk/>
      </pc:docMkLst>
      <pc:sldChg chg="modSp">
        <pc:chgData name="Fabio Orfali" userId="S::fabioo1@insper.edu.br::3730b7a9-9dee-4645-b6eb-7377d594d9d3" providerId="AD" clId="Web-{F33B736E-1306-B1BE-69B0-A4D2D495F546}" dt="2025-10-22T02:59:52.223" v="1" actId="20577"/>
        <pc:sldMkLst>
          <pc:docMk/>
          <pc:sldMk cId="1102836197" sldId="289"/>
        </pc:sldMkLst>
        <pc:spChg chg="mod">
          <ac:chgData name="Fabio Orfali" userId="S::fabioo1@insper.edu.br::3730b7a9-9dee-4645-b6eb-7377d594d9d3" providerId="AD" clId="Web-{F33B736E-1306-B1BE-69B0-A4D2D495F546}" dt="2025-10-22T02:59:52.223" v="1" actId="20577"/>
          <ac:spMkLst>
            <pc:docMk/>
            <pc:sldMk cId="1102836197" sldId="289"/>
            <ac:spMk id="336" creationId="{00000000-0000-0000-0000-000000000000}"/>
          </ac:spMkLst>
        </pc:spChg>
      </pc:sldChg>
    </pc:docChg>
  </pc:docChgLst>
  <pc:docChgLst>
    <pc:chgData name="Luciano Pereira Soares" userId="16c53e34-c952-423e-8700-c0525d23304f" providerId="ADAL" clId="{1D55A5D4-1FC1-4934-A025-59DDC391468D}"/>
    <pc:docChg chg="undo custSel modSld">
      <pc:chgData name="Luciano Pereira Soares" userId="16c53e34-c952-423e-8700-c0525d23304f" providerId="ADAL" clId="{1D55A5D4-1FC1-4934-A025-59DDC391468D}" dt="2025-11-04T15:43:38.700" v="650" actId="790"/>
      <pc:docMkLst>
        <pc:docMk/>
      </pc:docMkLst>
      <pc:sldChg chg="modSp mod">
        <pc:chgData name="Luciano Pereira Soares" userId="16c53e34-c952-423e-8700-c0525d23304f" providerId="ADAL" clId="{1D55A5D4-1FC1-4934-A025-59DDC391468D}" dt="2025-11-04T15:42:09.550" v="554" actId="1076"/>
        <pc:sldMkLst>
          <pc:docMk/>
          <pc:sldMk cId="4004372853" sldId="448"/>
        </pc:sldMkLst>
        <pc:spChg chg="mod">
          <ac:chgData name="Luciano Pereira Soares" userId="16c53e34-c952-423e-8700-c0525d23304f" providerId="ADAL" clId="{1D55A5D4-1FC1-4934-A025-59DDC391468D}" dt="2025-11-04T15:42:09.550" v="554" actId="1076"/>
          <ac:spMkLst>
            <pc:docMk/>
            <pc:sldMk cId="4004372853" sldId="448"/>
            <ac:spMk id="2" creationId="{7486C4E1-8F0A-FC74-C768-168FC93746D0}"/>
          </ac:spMkLst>
        </pc:spChg>
        <pc:spChg chg="mod">
          <ac:chgData name="Luciano Pereira Soares" userId="16c53e34-c952-423e-8700-c0525d23304f" providerId="ADAL" clId="{1D55A5D4-1FC1-4934-A025-59DDC391468D}" dt="2025-11-04T15:42:02.811" v="553" actId="790"/>
          <ac:spMkLst>
            <pc:docMk/>
            <pc:sldMk cId="4004372853" sldId="448"/>
            <ac:spMk id="8" creationId="{F17AFBBF-BA5D-FEBE-54FD-E5B070560483}"/>
          </ac:spMkLst>
        </pc:spChg>
      </pc:sldChg>
      <pc:sldChg chg="delSp modSp mod">
        <pc:chgData name="Luciano Pereira Soares" userId="16c53e34-c952-423e-8700-c0525d23304f" providerId="ADAL" clId="{1D55A5D4-1FC1-4934-A025-59DDC391468D}" dt="2025-11-04T15:43:38.700" v="650" actId="790"/>
        <pc:sldMkLst>
          <pc:docMk/>
          <pc:sldMk cId="2412591066" sldId="464"/>
        </pc:sldMkLst>
        <pc:spChg chg="mod">
          <ac:chgData name="Luciano Pereira Soares" userId="16c53e34-c952-423e-8700-c0525d23304f" providerId="ADAL" clId="{1D55A5D4-1FC1-4934-A025-59DDC391468D}" dt="2025-11-04T15:43:38.700" v="650" actId="790"/>
          <ac:spMkLst>
            <pc:docMk/>
            <pc:sldMk cId="2412591066" sldId="464"/>
            <ac:spMk id="8" creationId="{1B0295B1-0D7B-1712-C31C-D1CCB0FED2A8}"/>
          </ac:spMkLst>
        </pc:spChg>
        <pc:picChg chg="del mod">
          <ac:chgData name="Luciano Pereira Soares" userId="16c53e34-c952-423e-8700-c0525d23304f" providerId="ADAL" clId="{1D55A5D4-1FC1-4934-A025-59DDC391468D}" dt="2025-11-04T15:40:48.587" v="510" actId="478"/>
          <ac:picMkLst>
            <pc:docMk/>
            <pc:sldMk cId="2412591066" sldId="464"/>
            <ac:picMk id="3" creationId="{8010A8DD-2EC4-35EF-468F-E4F870BFA02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BR"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Google Shape;43;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 name="Google Shape;44;p1: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a:extLst>
            <a:ext uri="{FF2B5EF4-FFF2-40B4-BE49-F238E27FC236}">
              <a16:creationId xmlns:a16="http://schemas.microsoft.com/office/drawing/2014/main" id="{CD00B7C4-70A8-5A44-0E08-822BCC733E32}"/>
            </a:ext>
          </a:extLst>
        </p:cNvPr>
        <p:cNvGrpSpPr/>
        <p:nvPr/>
      </p:nvGrpSpPr>
      <p:grpSpPr>
        <a:xfrm>
          <a:off x="0" y="0"/>
          <a:ext cx="0" cy="0"/>
          <a:chOff x="0" y="0"/>
          <a:chExt cx="0" cy="0"/>
        </a:xfrm>
      </p:grpSpPr>
      <p:sp>
        <p:nvSpPr>
          <p:cNvPr id="331" name="Google Shape;331;gf68d906cc6_0_0:notes">
            <a:extLst>
              <a:ext uri="{FF2B5EF4-FFF2-40B4-BE49-F238E27FC236}">
                <a16:creationId xmlns:a16="http://schemas.microsoft.com/office/drawing/2014/main" id="{673CFF45-8DB0-F92E-B279-1F5F4BEE0CA9}"/>
              </a:ext>
            </a:extLst>
          </p:cNvPr>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f68d906cc6_0_0:notes">
            <a:extLst>
              <a:ext uri="{FF2B5EF4-FFF2-40B4-BE49-F238E27FC236}">
                <a16:creationId xmlns:a16="http://schemas.microsoft.com/office/drawing/2014/main" id="{79814AE6-A0A0-DC12-D42F-FF1799A37F23}"/>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3" name="Google Shape;333;gf68d906cc6_0_0:notes">
            <a:extLst>
              <a:ext uri="{FF2B5EF4-FFF2-40B4-BE49-F238E27FC236}">
                <a16:creationId xmlns:a16="http://schemas.microsoft.com/office/drawing/2014/main" id="{75CF4FEB-4E25-43E8-B0B7-543113038868}"/>
              </a:ext>
            </a:extLst>
          </p:cNvPr>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BR"/>
              <a:t>10</a:t>
            </a:fld>
            <a:endParaRPr/>
          </a:p>
        </p:txBody>
      </p:sp>
    </p:spTree>
    <p:extLst>
      <p:ext uri="{BB962C8B-B14F-4D97-AF65-F5344CB8AC3E}">
        <p14:creationId xmlns:p14="http://schemas.microsoft.com/office/powerpoint/2010/main" val="21030835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f68d906cc6_0_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f68d906cc6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3" name="Google Shape;333;gf68d906cc6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BR"/>
              <a:t>12</a:t>
            </a:fld>
            <a:endParaRPr/>
          </a:p>
        </p:txBody>
      </p:sp>
    </p:spTree>
    <p:extLst>
      <p:ext uri="{BB962C8B-B14F-4D97-AF65-F5344CB8AC3E}">
        <p14:creationId xmlns:p14="http://schemas.microsoft.com/office/powerpoint/2010/main" val="30363435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f68d906cc6_0_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f68d906cc6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3" name="Google Shape;333;gf68d906cc6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BR"/>
              <a:t>13</a:t>
            </a:fld>
            <a:endParaRPr/>
          </a:p>
        </p:txBody>
      </p:sp>
    </p:spTree>
    <p:extLst>
      <p:ext uri="{BB962C8B-B14F-4D97-AF65-F5344CB8AC3E}">
        <p14:creationId xmlns:p14="http://schemas.microsoft.com/office/powerpoint/2010/main" val="2249531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f68d906cc6_0_4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f68d906cc6_0_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3" name="Google Shape;383;gf68d906cc6_0_4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BR"/>
              <a:t>14</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f68d906cc6_0_4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f68d906cc6_0_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3" name="Google Shape;383;gf68d906cc6_0_4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BR"/>
              <a:t>15</a:t>
            </a:fld>
            <a:endParaRPr/>
          </a:p>
        </p:txBody>
      </p:sp>
    </p:spTree>
    <p:extLst>
      <p:ext uri="{BB962C8B-B14F-4D97-AF65-F5344CB8AC3E}">
        <p14:creationId xmlns:p14="http://schemas.microsoft.com/office/powerpoint/2010/main" val="20083127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f68d906cc6_0_4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f68d906cc6_0_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3" name="Google Shape;383;gf68d906cc6_0_4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BR"/>
              <a:t>16</a:t>
            </a:fld>
            <a:endParaRPr/>
          </a:p>
        </p:txBody>
      </p:sp>
    </p:spTree>
    <p:extLst>
      <p:ext uri="{BB962C8B-B14F-4D97-AF65-F5344CB8AC3E}">
        <p14:creationId xmlns:p14="http://schemas.microsoft.com/office/powerpoint/2010/main" val="7470418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f68d906cc6_0_4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f68d906cc6_0_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3" name="Google Shape;383;gf68d906cc6_0_4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BR"/>
              <a:t>17</a:t>
            </a:fld>
            <a:endParaRPr/>
          </a:p>
        </p:txBody>
      </p:sp>
    </p:spTree>
    <p:extLst>
      <p:ext uri="{BB962C8B-B14F-4D97-AF65-F5344CB8AC3E}">
        <p14:creationId xmlns:p14="http://schemas.microsoft.com/office/powerpoint/2010/main" val="19205967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f68d906cc6_0_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f68d906cc6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3" name="Google Shape;333;gf68d906cc6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BR"/>
              <a:t>18</a:t>
            </a:fld>
            <a:endParaRPr/>
          </a:p>
        </p:txBody>
      </p:sp>
    </p:spTree>
    <p:extLst>
      <p:ext uri="{BB962C8B-B14F-4D97-AF65-F5344CB8AC3E}">
        <p14:creationId xmlns:p14="http://schemas.microsoft.com/office/powerpoint/2010/main" val="30748960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f68d906cc6_0_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f68d906cc6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3" name="Google Shape;333;gf68d906cc6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BR"/>
              <a:t>19</a:t>
            </a:fld>
            <a:endParaRPr/>
          </a:p>
        </p:txBody>
      </p:sp>
    </p:spTree>
    <p:extLst>
      <p:ext uri="{BB962C8B-B14F-4D97-AF65-F5344CB8AC3E}">
        <p14:creationId xmlns:p14="http://schemas.microsoft.com/office/powerpoint/2010/main" val="39246108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f68d906cc6_0_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f68d906cc6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3" name="Google Shape;333;gf68d906cc6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BR"/>
              <a:t>20</a:t>
            </a:fld>
            <a:endParaRPr/>
          </a:p>
        </p:txBody>
      </p:sp>
    </p:spTree>
    <p:extLst>
      <p:ext uri="{BB962C8B-B14F-4D97-AF65-F5344CB8AC3E}">
        <p14:creationId xmlns:p14="http://schemas.microsoft.com/office/powerpoint/2010/main" val="234584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fae391e9fa_0_121: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fae391e9fa_0_1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 name="Google Shape;201;gfae391e9fa_0_12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BR"/>
              <a:t>2</a:t>
            </a:fld>
            <a:endParaRPr/>
          </a:p>
        </p:txBody>
      </p:sp>
    </p:spTree>
    <p:extLst>
      <p:ext uri="{BB962C8B-B14F-4D97-AF65-F5344CB8AC3E}">
        <p14:creationId xmlns:p14="http://schemas.microsoft.com/office/powerpoint/2010/main" val="20113718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gf68d906cc6_0_91: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 name="Google Shape;50;gf68d906cc6_0_9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 name="Google Shape;51;gf68d906cc6_0_9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BR"/>
              <a:t>21</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f68d906cc6_0_109: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f68d906cc6_0_10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 name="Google Shape;69;gf68d906cc6_0_10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BR"/>
              <a:t>22</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f68d906cc6_0_12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f68d906cc6_0_1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 name="Google Shape;79;gf68d906cc6_0_1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BR"/>
              <a:t>23</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f68d906cc6_0_133: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f68d906cc6_0_1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 name="Google Shape;91;gf68d906cc6_0_13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BR"/>
              <a:t>24</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f68d906cc6_0_177: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f68d906cc6_0_17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8" name="Google Shape;128;gf68d906cc6_0_17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BR"/>
              <a:t>25</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f68d906cc6_0_24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f68d906cc6_0_24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6" name="Google Shape;186;gf68d906cc6_0_24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BR"/>
              <a:t>26</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a:extLst>
            <a:ext uri="{FF2B5EF4-FFF2-40B4-BE49-F238E27FC236}">
              <a16:creationId xmlns:a16="http://schemas.microsoft.com/office/drawing/2014/main" id="{C65B725B-B2EB-891E-80CD-2994D4CB26CF}"/>
            </a:ext>
          </a:extLst>
        </p:cNvPr>
        <p:cNvGrpSpPr/>
        <p:nvPr/>
      </p:nvGrpSpPr>
      <p:grpSpPr>
        <a:xfrm>
          <a:off x="0" y="0"/>
          <a:ext cx="0" cy="0"/>
          <a:chOff x="0" y="0"/>
          <a:chExt cx="0" cy="0"/>
        </a:xfrm>
      </p:grpSpPr>
      <p:sp>
        <p:nvSpPr>
          <p:cNvPr id="192" name="Google Shape;192;gf68d906cc6_0_248:notes">
            <a:extLst>
              <a:ext uri="{FF2B5EF4-FFF2-40B4-BE49-F238E27FC236}">
                <a16:creationId xmlns:a16="http://schemas.microsoft.com/office/drawing/2014/main" id="{93560420-5305-4BCA-5253-28284AD2EAC6}"/>
              </a:ext>
            </a:extLst>
          </p:cNvPr>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f68d906cc6_0_248:notes">
            <a:extLst>
              <a:ext uri="{FF2B5EF4-FFF2-40B4-BE49-F238E27FC236}">
                <a16:creationId xmlns:a16="http://schemas.microsoft.com/office/drawing/2014/main" id="{F78F4973-87C3-F33C-8F5C-FE61426EC8F7}"/>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4" name="Google Shape;194;gf68d906cc6_0_248:notes">
            <a:extLst>
              <a:ext uri="{FF2B5EF4-FFF2-40B4-BE49-F238E27FC236}">
                <a16:creationId xmlns:a16="http://schemas.microsoft.com/office/drawing/2014/main" id="{9A493F32-E033-FB9F-0649-CBDB9727C4E5}"/>
              </a:ext>
            </a:extLst>
          </p:cNvPr>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BR"/>
              <a:t>27</a:t>
            </a:fld>
            <a:endParaRPr/>
          </a:p>
        </p:txBody>
      </p:sp>
    </p:spTree>
    <p:extLst>
      <p:ext uri="{BB962C8B-B14F-4D97-AF65-F5344CB8AC3E}">
        <p14:creationId xmlns:p14="http://schemas.microsoft.com/office/powerpoint/2010/main" val="20040077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f68d906cc6_0_37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f68d906cc6_0_37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4" name="Google Shape;314;gf68d906cc6_0_37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BR"/>
              <a:t>28</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f68d906cc6_0_38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f68d906cc6_0_38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3" name="Google Shape;323;gf68d906cc6_0_38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BR"/>
              <a:t>29</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fae391e9fa_0_121: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fae391e9fa_0_1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 name="Google Shape;201;gfae391e9fa_0_12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BR"/>
              <a:t>30</a:t>
            </a:fld>
            <a:endParaRPr/>
          </a:p>
        </p:txBody>
      </p:sp>
    </p:spTree>
    <p:extLst>
      <p:ext uri="{BB962C8B-B14F-4D97-AF65-F5344CB8AC3E}">
        <p14:creationId xmlns:p14="http://schemas.microsoft.com/office/powerpoint/2010/main" val="2695082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fae391e9fa_0_121: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fae391e9fa_0_1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 name="Google Shape;201;gfae391e9fa_0_12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BR"/>
              <a:t>3</a:t>
            </a:fld>
            <a:endParaRPr/>
          </a:p>
        </p:txBody>
      </p:sp>
    </p:spTree>
    <p:extLst>
      <p:ext uri="{BB962C8B-B14F-4D97-AF65-F5344CB8AC3E}">
        <p14:creationId xmlns:p14="http://schemas.microsoft.com/office/powerpoint/2010/main" val="10220484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fae391e9fa_0_121: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fae391e9fa_0_1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 name="Google Shape;201;gfae391e9fa_0_12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BR"/>
              <a:t>31</a:t>
            </a:fld>
            <a:endParaRPr/>
          </a:p>
        </p:txBody>
      </p:sp>
    </p:spTree>
    <p:extLst>
      <p:ext uri="{BB962C8B-B14F-4D97-AF65-F5344CB8AC3E}">
        <p14:creationId xmlns:p14="http://schemas.microsoft.com/office/powerpoint/2010/main" val="4882733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a:extLst>
            <a:ext uri="{FF2B5EF4-FFF2-40B4-BE49-F238E27FC236}">
              <a16:creationId xmlns:a16="http://schemas.microsoft.com/office/drawing/2014/main" id="{5787EEF5-DF26-29F1-7CFD-A08A5D5ACA10}"/>
            </a:ext>
          </a:extLst>
        </p:cNvPr>
        <p:cNvGrpSpPr/>
        <p:nvPr/>
      </p:nvGrpSpPr>
      <p:grpSpPr>
        <a:xfrm>
          <a:off x="0" y="0"/>
          <a:ext cx="0" cy="0"/>
          <a:chOff x="0" y="0"/>
          <a:chExt cx="0" cy="0"/>
        </a:xfrm>
      </p:grpSpPr>
      <p:sp>
        <p:nvSpPr>
          <p:cNvPr id="199" name="Google Shape;199;gfae391e9fa_0_121:notes">
            <a:extLst>
              <a:ext uri="{FF2B5EF4-FFF2-40B4-BE49-F238E27FC236}">
                <a16:creationId xmlns:a16="http://schemas.microsoft.com/office/drawing/2014/main" id="{761010FF-FA04-0CD2-1724-AB57C0F96B5A}"/>
              </a:ext>
            </a:extLst>
          </p:cNvPr>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fae391e9fa_0_121:notes">
            <a:extLst>
              <a:ext uri="{FF2B5EF4-FFF2-40B4-BE49-F238E27FC236}">
                <a16:creationId xmlns:a16="http://schemas.microsoft.com/office/drawing/2014/main" id="{8552FF4E-EF06-6088-E514-2747BC853B2D}"/>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 name="Google Shape;201;gfae391e9fa_0_121:notes">
            <a:extLst>
              <a:ext uri="{FF2B5EF4-FFF2-40B4-BE49-F238E27FC236}">
                <a16:creationId xmlns:a16="http://schemas.microsoft.com/office/drawing/2014/main" id="{3ADAF7A5-8BDD-1874-6C0F-06136D6C2C95}"/>
              </a:ext>
            </a:extLst>
          </p:cNvPr>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BR"/>
              <a:t>32</a:t>
            </a:fld>
            <a:endParaRPr/>
          </a:p>
        </p:txBody>
      </p:sp>
    </p:spTree>
    <p:extLst>
      <p:ext uri="{BB962C8B-B14F-4D97-AF65-F5344CB8AC3E}">
        <p14:creationId xmlns:p14="http://schemas.microsoft.com/office/powerpoint/2010/main" val="17542252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a:extLst>
            <a:ext uri="{FF2B5EF4-FFF2-40B4-BE49-F238E27FC236}">
              <a16:creationId xmlns:a16="http://schemas.microsoft.com/office/drawing/2014/main" id="{2B751EA6-EADE-3B12-36FF-B319E3CA5C85}"/>
            </a:ext>
          </a:extLst>
        </p:cNvPr>
        <p:cNvGrpSpPr/>
        <p:nvPr/>
      </p:nvGrpSpPr>
      <p:grpSpPr>
        <a:xfrm>
          <a:off x="0" y="0"/>
          <a:ext cx="0" cy="0"/>
          <a:chOff x="0" y="0"/>
          <a:chExt cx="0" cy="0"/>
        </a:xfrm>
      </p:grpSpPr>
      <p:sp>
        <p:nvSpPr>
          <p:cNvPr id="199" name="Google Shape;199;gfae391e9fa_0_121:notes">
            <a:extLst>
              <a:ext uri="{FF2B5EF4-FFF2-40B4-BE49-F238E27FC236}">
                <a16:creationId xmlns:a16="http://schemas.microsoft.com/office/drawing/2014/main" id="{90672B26-E5F9-0FEF-A803-A1B262FD7E30}"/>
              </a:ext>
            </a:extLst>
          </p:cNvPr>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fae391e9fa_0_121:notes">
            <a:extLst>
              <a:ext uri="{FF2B5EF4-FFF2-40B4-BE49-F238E27FC236}">
                <a16:creationId xmlns:a16="http://schemas.microsoft.com/office/drawing/2014/main" id="{EEC7877D-FFE8-3E96-F14A-99916608D879}"/>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 name="Google Shape;201;gfae391e9fa_0_121:notes">
            <a:extLst>
              <a:ext uri="{FF2B5EF4-FFF2-40B4-BE49-F238E27FC236}">
                <a16:creationId xmlns:a16="http://schemas.microsoft.com/office/drawing/2014/main" id="{2FE0DE79-D7EF-CFD4-28F0-DC438262E4C4}"/>
              </a:ext>
            </a:extLst>
          </p:cNvPr>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BR"/>
              <a:t>33</a:t>
            </a:fld>
            <a:endParaRPr/>
          </a:p>
        </p:txBody>
      </p:sp>
    </p:spTree>
    <p:extLst>
      <p:ext uri="{BB962C8B-B14F-4D97-AF65-F5344CB8AC3E}">
        <p14:creationId xmlns:p14="http://schemas.microsoft.com/office/powerpoint/2010/main" val="28861885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f68d906cc6_0_273: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f68d906cc6_0_27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20" name="Google Shape;220;gf68d906cc6_0_27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BR"/>
              <a:t>34</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a:extLst>
            <a:ext uri="{FF2B5EF4-FFF2-40B4-BE49-F238E27FC236}">
              <a16:creationId xmlns:a16="http://schemas.microsoft.com/office/drawing/2014/main" id="{FDC464D7-4C16-E50A-35A4-3CE58CFE4E42}"/>
            </a:ext>
          </a:extLst>
        </p:cNvPr>
        <p:cNvGrpSpPr/>
        <p:nvPr/>
      </p:nvGrpSpPr>
      <p:grpSpPr>
        <a:xfrm>
          <a:off x="0" y="0"/>
          <a:ext cx="0" cy="0"/>
          <a:chOff x="0" y="0"/>
          <a:chExt cx="0" cy="0"/>
        </a:xfrm>
      </p:grpSpPr>
      <p:sp>
        <p:nvSpPr>
          <p:cNvPr id="218" name="Google Shape;218;gf68d906cc6_0_273:notes">
            <a:extLst>
              <a:ext uri="{FF2B5EF4-FFF2-40B4-BE49-F238E27FC236}">
                <a16:creationId xmlns:a16="http://schemas.microsoft.com/office/drawing/2014/main" id="{E5FAE8F3-040D-968F-9AD2-36D1BD4B4CDA}"/>
              </a:ext>
            </a:extLst>
          </p:cNvPr>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f68d906cc6_0_273:notes">
            <a:extLst>
              <a:ext uri="{FF2B5EF4-FFF2-40B4-BE49-F238E27FC236}">
                <a16:creationId xmlns:a16="http://schemas.microsoft.com/office/drawing/2014/main" id="{2E858ED4-86DF-DAD3-54AE-5292B2DB996F}"/>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20" name="Google Shape;220;gf68d906cc6_0_273:notes">
            <a:extLst>
              <a:ext uri="{FF2B5EF4-FFF2-40B4-BE49-F238E27FC236}">
                <a16:creationId xmlns:a16="http://schemas.microsoft.com/office/drawing/2014/main" id="{9A58A841-D608-93EA-7693-057F533809B5}"/>
              </a:ext>
            </a:extLst>
          </p:cNvPr>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BR"/>
              <a:t>35</a:t>
            </a:fld>
            <a:endParaRPr/>
          </a:p>
        </p:txBody>
      </p:sp>
    </p:spTree>
    <p:extLst>
      <p:ext uri="{BB962C8B-B14F-4D97-AF65-F5344CB8AC3E}">
        <p14:creationId xmlns:p14="http://schemas.microsoft.com/office/powerpoint/2010/main" val="8730948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a:extLst>
            <a:ext uri="{FF2B5EF4-FFF2-40B4-BE49-F238E27FC236}">
              <a16:creationId xmlns:a16="http://schemas.microsoft.com/office/drawing/2014/main" id="{7DC2BD21-BDA4-5E77-9C61-D436E82F3E00}"/>
            </a:ext>
          </a:extLst>
        </p:cNvPr>
        <p:cNvGrpSpPr/>
        <p:nvPr/>
      </p:nvGrpSpPr>
      <p:grpSpPr>
        <a:xfrm>
          <a:off x="0" y="0"/>
          <a:ext cx="0" cy="0"/>
          <a:chOff x="0" y="0"/>
          <a:chExt cx="0" cy="0"/>
        </a:xfrm>
      </p:grpSpPr>
      <p:sp>
        <p:nvSpPr>
          <p:cNvPr id="218" name="Google Shape;218;gf68d906cc6_0_273:notes">
            <a:extLst>
              <a:ext uri="{FF2B5EF4-FFF2-40B4-BE49-F238E27FC236}">
                <a16:creationId xmlns:a16="http://schemas.microsoft.com/office/drawing/2014/main" id="{5BC92727-5FFB-01B3-BDF4-5F6B64571720}"/>
              </a:ext>
            </a:extLst>
          </p:cNvPr>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f68d906cc6_0_273:notes">
            <a:extLst>
              <a:ext uri="{FF2B5EF4-FFF2-40B4-BE49-F238E27FC236}">
                <a16:creationId xmlns:a16="http://schemas.microsoft.com/office/drawing/2014/main" id="{C13004D7-91AB-2D08-E05B-31B24C4AC9FC}"/>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20" name="Google Shape;220;gf68d906cc6_0_273:notes">
            <a:extLst>
              <a:ext uri="{FF2B5EF4-FFF2-40B4-BE49-F238E27FC236}">
                <a16:creationId xmlns:a16="http://schemas.microsoft.com/office/drawing/2014/main" id="{8146BB11-B280-D2A5-4CD6-D16551E8D268}"/>
              </a:ext>
            </a:extLst>
          </p:cNvPr>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BR"/>
              <a:t>36</a:t>
            </a:fld>
            <a:endParaRPr/>
          </a:p>
        </p:txBody>
      </p:sp>
    </p:spTree>
    <p:extLst>
      <p:ext uri="{BB962C8B-B14F-4D97-AF65-F5344CB8AC3E}">
        <p14:creationId xmlns:p14="http://schemas.microsoft.com/office/powerpoint/2010/main" val="8072365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a:extLst>
            <a:ext uri="{FF2B5EF4-FFF2-40B4-BE49-F238E27FC236}">
              <a16:creationId xmlns:a16="http://schemas.microsoft.com/office/drawing/2014/main" id="{C31DB980-4DB1-50C9-575D-21C72ADDA902}"/>
            </a:ext>
          </a:extLst>
        </p:cNvPr>
        <p:cNvGrpSpPr/>
        <p:nvPr/>
      </p:nvGrpSpPr>
      <p:grpSpPr>
        <a:xfrm>
          <a:off x="0" y="0"/>
          <a:ext cx="0" cy="0"/>
          <a:chOff x="0" y="0"/>
          <a:chExt cx="0" cy="0"/>
        </a:xfrm>
      </p:grpSpPr>
      <p:sp>
        <p:nvSpPr>
          <p:cNvPr id="218" name="Google Shape;218;gf68d906cc6_0_273:notes">
            <a:extLst>
              <a:ext uri="{FF2B5EF4-FFF2-40B4-BE49-F238E27FC236}">
                <a16:creationId xmlns:a16="http://schemas.microsoft.com/office/drawing/2014/main" id="{A02214C6-7AB5-D4D5-E68E-0ED5B7BAE027}"/>
              </a:ext>
            </a:extLst>
          </p:cNvPr>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f68d906cc6_0_273:notes">
            <a:extLst>
              <a:ext uri="{FF2B5EF4-FFF2-40B4-BE49-F238E27FC236}">
                <a16:creationId xmlns:a16="http://schemas.microsoft.com/office/drawing/2014/main" id="{18D562F4-9769-1CCB-F9AF-E6263C6423D2}"/>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20" name="Google Shape;220;gf68d906cc6_0_273:notes">
            <a:extLst>
              <a:ext uri="{FF2B5EF4-FFF2-40B4-BE49-F238E27FC236}">
                <a16:creationId xmlns:a16="http://schemas.microsoft.com/office/drawing/2014/main" id="{7225A4F4-4D5D-4942-A8E2-03BB44473145}"/>
              </a:ext>
            </a:extLst>
          </p:cNvPr>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BR"/>
              <a:t>37</a:t>
            </a:fld>
            <a:endParaRPr/>
          </a:p>
        </p:txBody>
      </p:sp>
    </p:spTree>
    <p:extLst>
      <p:ext uri="{BB962C8B-B14F-4D97-AF65-F5344CB8AC3E}">
        <p14:creationId xmlns:p14="http://schemas.microsoft.com/office/powerpoint/2010/main" val="6188190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a:extLst>
            <a:ext uri="{FF2B5EF4-FFF2-40B4-BE49-F238E27FC236}">
              <a16:creationId xmlns:a16="http://schemas.microsoft.com/office/drawing/2014/main" id="{1E0EDD45-0B72-68FB-E5EB-15F877AB5D43}"/>
            </a:ext>
          </a:extLst>
        </p:cNvPr>
        <p:cNvGrpSpPr/>
        <p:nvPr/>
      </p:nvGrpSpPr>
      <p:grpSpPr>
        <a:xfrm>
          <a:off x="0" y="0"/>
          <a:ext cx="0" cy="0"/>
          <a:chOff x="0" y="0"/>
          <a:chExt cx="0" cy="0"/>
        </a:xfrm>
      </p:grpSpPr>
      <p:sp>
        <p:nvSpPr>
          <p:cNvPr id="218" name="Google Shape;218;gf68d906cc6_0_273:notes">
            <a:extLst>
              <a:ext uri="{FF2B5EF4-FFF2-40B4-BE49-F238E27FC236}">
                <a16:creationId xmlns:a16="http://schemas.microsoft.com/office/drawing/2014/main" id="{2B66A494-4472-2B44-09D0-9625B6CAA526}"/>
              </a:ext>
            </a:extLst>
          </p:cNvPr>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f68d906cc6_0_273:notes">
            <a:extLst>
              <a:ext uri="{FF2B5EF4-FFF2-40B4-BE49-F238E27FC236}">
                <a16:creationId xmlns:a16="http://schemas.microsoft.com/office/drawing/2014/main" id="{5725C8E6-9FFD-62B5-ED53-FC4B894B1579}"/>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20" name="Google Shape;220;gf68d906cc6_0_273:notes">
            <a:extLst>
              <a:ext uri="{FF2B5EF4-FFF2-40B4-BE49-F238E27FC236}">
                <a16:creationId xmlns:a16="http://schemas.microsoft.com/office/drawing/2014/main" id="{18B9AA9E-B276-9314-4589-7D5C31FA1260}"/>
              </a:ext>
            </a:extLst>
          </p:cNvPr>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BR"/>
              <a:t>38</a:t>
            </a:fld>
            <a:endParaRPr/>
          </a:p>
        </p:txBody>
      </p:sp>
    </p:spTree>
    <p:extLst>
      <p:ext uri="{BB962C8B-B14F-4D97-AF65-F5344CB8AC3E}">
        <p14:creationId xmlns:p14="http://schemas.microsoft.com/office/powerpoint/2010/main" val="18571219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a:extLst>
            <a:ext uri="{FF2B5EF4-FFF2-40B4-BE49-F238E27FC236}">
              <a16:creationId xmlns:a16="http://schemas.microsoft.com/office/drawing/2014/main" id="{229940AC-3CBF-A876-4568-A9D69E8D9B13}"/>
            </a:ext>
          </a:extLst>
        </p:cNvPr>
        <p:cNvGrpSpPr/>
        <p:nvPr/>
      </p:nvGrpSpPr>
      <p:grpSpPr>
        <a:xfrm>
          <a:off x="0" y="0"/>
          <a:ext cx="0" cy="0"/>
          <a:chOff x="0" y="0"/>
          <a:chExt cx="0" cy="0"/>
        </a:xfrm>
      </p:grpSpPr>
      <p:sp>
        <p:nvSpPr>
          <p:cNvPr id="218" name="Google Shape;218;gf68d906cc6_0_273:notes">
            <a:extLst>
              <a:ext uri="{FF2B5EF4-FFF2-40B4-BE49-F238E27FC236}">
                <a16:creationId xmlns:a16="http://schemas.microsoft.com/office/drawing/2014/main" id="{900D4FC2-9D9F-7219-3594-9B514BC9CB60}"/>
              </a:ext>
            </a:extLst>
          </p:cNvPr>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f68d906cc6_0_273:notes">
            <a:extLst>
              <a:ext uri="{FF2B5EF4-FFF2-40B4-BE49-F238E27FC236}">
                <a16:creationId xmlns:a16="http://schemas.microsoft.com/office/drawing/2014/main" id="{87D042C4-4B08-457F-BDD9-56C143190D69}"/>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20" name="Google Shape;220;gf68d906cc6_0_273:notes">
            <a:extLst>
              <a:ext uri="{FF2B5EF4-FFF2-40B4-BE49-F238E27FC236}">
                <a16:creationId xmlns:a16="http://schemas.microsoft.com/office/drawing/2014/main" id="{07108712-FE6D-CB9B-2C77-0732C3468F07}"/>
              </a:ext>
            </a:extLst>
          </p:cNvPr>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BR"/>
              <a:t>39</a:t>
            </a:fld>
            <a:endParaRPr/>
          </a:p>
        </p:txBody>
      </p:sp>
    </p:spTree>
    <p:extLst>
      <p:ext uri="{BB962C8B-B14F-4D97-AF65-F5344CB8AC3E}">
        <p14:creationId xmlns:p14="http://schemas.microsoft.com/office/powerpoint/2010/main" val="30107592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a:extLst>
            <a:ext uri="{FF2B5EF4-FFF2-40B4-BE49-F238E27FC236}">
              <a16:creationId xmlns:a16="http://schemas.microsoft.com/office/drawing/2014/main" id="{291DF0ED-4566-DA4A-7842-638BF2B567C0}"/>
            </a:ext>
          </a:extLst>
        </p:cNvPr>
        <p:cNvGrpSpPr/>
        <p:nvPr/>
      </p:nvGrpSpPr>
      <p:grpSpPr>
        <a:xfrm>
          <a:off x="0" y="0"/>
          <a:ext cx="0" cy="0"/>
          <a:chOff x="0" y="0"/>
          <a:chExt cx="0" cy="0"/>
        </a:xfrm>
      </p:grpSpPr>
      <p:sp>
        <p:nvSpPr>
          <p:cNvPr id="218" name="Google Shape;218;gf68d906cc6_0_273:notes">
            <a:extLst>
              <a:ext uri="{FF2B5EF4-FFF2-40B4-BE49-F238E27FC236}">
                <a16:creationId xmlns:a16="http://schemas.microsoft.com/office/drawing/2014/main" id="{B7BE1A65-1FC6-1E38-A268-D2C99C5DFB10}"/>
              </a:ext>
            </a:extLst>
          </p:cNvPr>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f68d906cc6_0_273:notes">
            <a:extLst>
              <a:ext uri="{FF2B5EF4-FFF2-40B4-BE49-F238E27FC236}">
                <a16:creationId xmlns:a16="http://schemas.microsoft.com/office/drawing/2014/main" id="{9400201B-37B9-0037-6B2B-8AB26D19965A}"/>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20" name="Google Shape;220;gf68d906cc6_0_273:notes">
            <a:extLst>
              <a:ext uri="{FF2B5EF4-FFF2-40B4-BE49-F238E27FC236}">
                <a16:creationId xmlns:a16="http://schemas.microsoft.com/office/drawing/2014/main" id="{6C261FB8-88AC-6F12-65A4-1399999F0A8B}"/>
              </a:ext>
            </a:extLst>
          </p:cNvPr>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BR"/>
              <a:t>40</a:t>
            </a:fld>
            <a:endParaRPr/>
          </a:p>
        </p:txBody>
      </p:sp>
    </p:spTree>
    <p:extLst>
      <p:ext uri="{BB962C8B-B14F-4D97-AF65-F5344CB8AC3E}">
        <p14:creationId xmlns:p14="http://schemas.microsoft.com/office/powerpoint/2010/main" val="2654284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fae391e9fa_0_121: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fae391e9fa_0_1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 name="Google Shape;201;gfae391e9fa_0_12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BR"/>
              <a:t>4</a:t>
            </a:fld>
            <a:endParaRPr/>
          </a:p>
        </p:txBody>
      </p:sp>
    </p:spTree>
    <p:extLst>
      <p:ext uri="{BB962C8B-B14F-4D97-AF65-F5344CB8AC3E}">
        <p14:creationId xmlns:p14="http://schemas.microsoft.com/office/powerpoint/2010/main" val="4954152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a:extLst>
            <a:ext uri="{FF2B5EF4-FFF2-40B4-BE49-F238E27FC236}">
              <a16:creationId xmlns:a16="http://schemas.microsoft.com/office/drawing/2014/main" id="{5365AB03-7042-1378-8D34-7CB6E4D3FBDE}"/>
            </a:ext>
          </a:extLst>
        </p:cNvPr>
        <p:cNvGrpSpPr/>
        <p:nvPr/>
      </p:nvGrpSpPr>
      <p:grpSpPr>
        <a:xfrm>
          <a:off x="0" y="0"/>
          <a:ext cx="0" cy="0"/>
          <a:chOff x="0" y="0"/>
          <a:chExt cx="0" cy="0"/>
        </a:xfrm>
      </p:grpSpPr>
      <p:sp>
        <p:nvSpPr>
          <p:cNvPr id="218" name="Google Shape;218;gf68d906cc6_0_273:notes">
            <a:extLst>
              <a:ext uri="{FF2B5EF4-FFF2-40B4-BE49-F238E27FC236}">
                <a16:creationId xmlns:a16="http://schemas.microsoft.com/office/drawing/2014/main" id="{79F7544C-4E6B-64E3-B75B-C88AA654E069}"/>
              </a:ext>
            </a:extLst>
          </p:cNvPr>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f68d906cc6_0_273:notes">
            <a:extLst>
              <a:ext uri="{FF2B5EF4-FFF2-40B4-BE49-F238E27FC236}">
                <a16:creationId xmlns:a16="http://schemas.microsoft.com/office/drawing/2014/main" id="{43650EB2-A239-5859-644A-DBCB8434814A}"/>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20" name="Google Shape;220;gf68d906cc6_0_273:notes">
            <a:extLst>
              <a:ext uri="{FF2B5EF4-FFF2-40B4-BE49-F238E27FC236}">
                <a16:creationId xmlns:a16="http://schemas.microsoft.com/office/drawing/2014/main" id="{EA2A066C-8DD4-0212-BE18-222B6C29425C}"/>
              </a:ext>
            </a:extLst>
          </p:cNvPr>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BR"/>
              <a:t>41</a:t>
            </a:fld>
            <a:endParaRPr/>
          </a:p>
        </p:txBody>
      </p:sp>
    </p:spTree>
    <p:extLst>
      <p:ext uri="{BB962C8B-B14F-4D97-AF65-F5344CB8AC3E}">
        <p14:creationId xmlns:p14="http://schemas.microsoft.com/office/powerpoint/2010/main" val="4480685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f68d906cc6_0_18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f68d906cc6_0_18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gf68d906cc6_0_18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BR"/>
              <a:t>42</a:t>
            </a:fld>
            <a:endParaRPr/>
          </a:p>
        </p:txBody>
      </p:sp>
    </p:spTree>
    <p:extLst>
      <p:ext uri="{BB962C8B-B14F-4D97-AF65-F5344CB8AC3E}">
        <p14:creationId xmlns:p14="http://schemas.microsoft.com/office/powerpoint/2010/main" val="3849872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f68d906cc6_0_201: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f68d906cc6_0_20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 name="Google Shape;148;gf68d906cc6_0_20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BR"/>
              <a:t>43</a:t>
            </a:fld>
            <a:endParaRPr/>
          </a:p>
        </p:txBody>
      </p:sp>
    </p:spTree>
    <p:extLst>
      <p:ext uri="{BB962C8B-B14F-4D97-AF65-F5344CB8AC3E}">
        <p14:creationId xmlns:p14="http://schemas.microsoft.com/office/powerpoint/2010/main" val="20001989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f68d906cc6_0_212: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f68d906cc6_0_2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8" name="Google Shape;158;gf68d906cc6_0_21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BR"/>
              <a:t>44</a:t>
            </a:fld>
            <a:endParaRPr/>
          </a:p>
        </p:txBody>
      </p:sp>
    </p:spTree>
    <p:extLst>
      <p:ext uri="{BB962C8B-B14F-4D97-AF65-F5344CB8AC3E}">
        <p14:creationId xmlns:p14="http://schemas.microsoft.com/office/powerpoint/2010/main" val="16739197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f68d906cc6_0_281: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f68d906cc6_0_28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8" name="Google Shape;228;gf68d906cc6_0_28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BR"/>
              <a:t>45</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f68d906cc6_0_30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f68d906cc6_0_30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4" name="Google Shape;254;gf68d906cc6_0_30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BR"/>
              <a:t>46</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f68d906cc6_0_313: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f68d906cc6_0_3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2" name="Google Shape;262;gf68d906cc6_0_31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BR"/>
              <a:t>47</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f68d906cc6_0_321: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f68d906cc6_0_3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1" name="Google Shape;271;gf68d906cc6_0_32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BR"/>
              <a:t>48</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f68d906cc6_0_349: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f68d906cc6_0_34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gf68d906cc6_0_34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BR"/>
              <a:t>49</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f68d906cc6_0_357: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f68d906cc6_0_35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5" name="Google Shape;305;gf68d906cc6_0_35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BR"/>
              <a:t>50</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fae391e9fa_0_121: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fae391e9fa_0_1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 name="Google Shape;201;gfae391e9fa_0_12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BR"/>
              <a:t>5</a:t>
            </a:fld>
            <a:endParaRPr/>
          </a:p>
        </p:txBody>
      </p:sp>
    </p:spTree>
    <p:extLst>
      <p:ext uri="{BB962C8B-B14F-4D97-AF65-F5344CB8AC3E}">
        <p14:creationId xmlns:p14="http://schemas.microsoft.com/office/powerpoint/2010/main" val="25605775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f68d906cc6_0_42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f68d906cc6_0_4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4" name="Google Shape;364;gf68d906cc6_0_4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BR"/>
              <a:t>51</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f68d906cc6_0_43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f68d906cc6_0_4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6" name="Google Shape;396;gf68d906cc6_0_43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BR"/>
              <a:t>52</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f68d906cc6_0_459: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f68d906cc6_0_45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4" name="Google Shape;404;gf68d906cc6_0_45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BR"/>
              <a:t>53</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fd8d3fa6c8_0_73: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fd8d3fa6c8_0_7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 name="Google Shape;122;gfd8d3fa6c8_0_7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BR"/>
              <a:t>54</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fd8d3fa6c8_0_10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fd8d3fa6c8_0_10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 name="Google Shape;139;gfd8d3fa6c8_0_10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BR"/>
              <a:t>55</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fd8d3fa6c8_0_116: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fd8d3fa6c8_0_1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 name="Google Shape;149;gfd8d3fa6c8_0_11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BR"/>
              <a:t>56</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fd8d3fa6c8_0_127: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fd8d3fa6c8_0_1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8" name="Google Shape;158;gfd8d3fa6c8_0_12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BR"/>
              <a:t>57</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fd8d3fa6c8_0_13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fd8d3fa6c8_0_1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 name="Google Shape;167;gfd8d3fa6c8_0_13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BR"/>
              <a:t>58</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fd8d3fa6c8_0_14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fd8d3fa6c8_0_1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 name="Google Shape;177;gfd8d3fa6c8_0_14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BR"/>
              <a:t>59</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fd8d3fa6c8_0_163: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fd8d3fa6c8_0_16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 name="Google Shape;196;gfd8d3fa6c8_0_16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BR"/>
              <a:t>60</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fae391e9fa_0_121: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fae391e9fa_0_1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 name="Google Shape;201;gfae391e9fa_0_12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BR"/>
              <a:t>6</a:t>
            </a:fld>
            <a:endParaRPr/>
          </a:p>
        </p:txBody>
      </p:sp>
    </p:spTree>
    <p:extLst>
      <p:ext uri="{BB962C8B-B14F-4D97-AF65-F5344CB8AC3E}">
        <p14:creationId xmlns:p14="http://schemas.microsoft.com/office/powerpoint/2010/main" val="347669965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fd8d3fa6c8_0_314: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fd8d3fa6c8_0_3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9" name="Google Shape;339;gfd8d3fa6c8_0_31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BR"/>
              <a:t>61</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fd8d3fa6c8_0_323: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fd8d3fa6c8_0_3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8" name="Google Shape;348;gfd8d3fa6c8_0_32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BR"/>
              <a:t>62</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fd8d3fa6c8_0_38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fd8d3fa6c8_0_38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4" name="Google Shape;404;gfd8d3fa6c8_0_38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BR"/>
              <a:t>63</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fd8d3fa6c8_0_413: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fd8d3fa6c8_0_4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0" name="Google Shape;430;gfd8d3fa6c8_0_41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BR"/>
              <a:t>64</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ef444b581a_0_7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8" name="Google Shape;568;gef444b581a_0_72: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fae391e9fa_0_121: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fae391e9fa_0_1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 name="Google Shape;201;gfae391e9fa_0_12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BR"/>
              <a:t>7</a:t>
            </a:fld>
            <a:endParaRPr/>
          </a:p>
        </p:txBody>
      </p:sp>
    </p:spTree>
    <p:extLst>
      <p:ext uri="{BB962C8B-B14F-4D97-AF65-F5344CB8AC3E}">
        <p14:creationId xmlns:p14="http://schemas.microsoft.com/office/powerpoint/2010/main" val="3331838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fae391e9fa_0_121: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fae391e9fa_0_1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 name="Google Shape;201;gfae391e9fa_0_12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BR"/>
              <a:t>8</a:t>
            </a:fld>
            <a:endParaRPr/>
          </a:p>
        </p:txBody>
      </p:sp>
    </p:spTree>
    <p:extLst>
      <p:ext uri="{BB962C8B-B14F-4D97-AF65-F5344CB8AC3E}">
        <p14:creationId xmlns:p14="http://schemas.microsoft.com/office/powerpoint/2010/main" val="11605244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f68d906cc6_0_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f68d906cc6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3" name="Google Shape;333;gf68d906cc6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BR"/>
              <a:t>9</a:t>
            </a:fld>
            <a:endParaRPr/>
          </a:p>
        </p:txBody>
      </p:sp>
    </p:spTree>
    <p:extLst>
      <p:ext uri="{BB962C8B-B14F-4D97-AF65-F5344CB8AC3E}">
        <p14:creationId xmlns:p14="http://schemas.microsoft.com/office/powerpoint/2010/main" val="22450330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ítulo e conteúdo">
  <p:cSld name="Título e conteúdo">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457200" y="5296959"/>
            <a:ext cx="2133600" cy="304271"/>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rgbClr val="BCBEC0"/>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
          <p:cNvSpPr txBox="1">
            <a:spLocks noGrp="1"/>
          </p:cNvSpPr>
          <p:nvPr>
            <p:ph type="ftr" idx="11"/>
          </p:nvPr>
        </p:nvSpPr>
        <p:spPr>
          <a:xfrm>
            <a:off x="3124200" y="5296959"/>
            <a:ext cx="2895600" cy="304271"/>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rgbClr val="BCBEC0"/>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
          <p:cNvSpPr txBox="1">
            <a:spLocks noGrp="1"/>
          </p:cNvSpPr>
          <p:nvPr>
            <p:ph type="sldNum" idx="12"/>
          </p:nvPr>
        </p:nvSpPr>
        <p:spPr>
          <a:xfrm>
            <a:off x="6553200" y="5296959"/>
            <a:ext cx="2133600" cy="304271"/>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rgbClr val="BCBEC0"/>
                </a:solidFill>
                <a:latin typeface="Calibri"/>
                <a:ea typeface="Calibri"/>
                <a:cs typeface="Calibri"/>
                <a:sym typeface="Calibri"/>
              </a:defRPr>
            </a:lvl1pPr>
            <a:lvl2pPr marL="0" marR="0" lvl="1" indent="0" algn="l" rtl="0">
              <a:spcBef>
                <a:spcPts val="0"/>
              </a:spcBef>
              <a:buNone/>
              <a:defRPr sz="1800" b="0" i="0" u="none" strike="noStrike" cap="none">
                <a:solidFill>
                  <a:srgbClr val="BCBEC0"/>
                </a:solidFill>
                <a:latin typeface="Calibri"/>
                <a:ea typeface="Calibri"/>
                <a:cs typeface="Calibri"/>
                <a:sym typeface="Calibri"/>
              </a:defRPr>
            </a:lvl2pPr>
            <a:lvl3pPr marL="0" marR="0" lvl="2" indent="0" algn="l" rtl="0">
              <a:spcBef>
                <a:spcPts val="0"/>
              </a:spcBef>
              <a:buNone/>
              <a:defRPr sz="1800" b="0" i="0" u="none" strike="noStrike" cap="none">
                <a:solidFill>
                  <a:srgbClr val="BCBEC0"/>
                </a:solidFill>
                <a:latin typeface="Calibri"/>
                <a:ea typeface="Calibri"/>
                <a:cs typeface="Calibri"/>
                <a:sym typeface="Calibri"/>
              </a:defRPr>
            </a:lvl3pPr>
            <a:lvl4pPr marL="0" marR="0" lvl="3" indent="0" algn="l" rtl="0">
              <a:spcBef>
                <a:spcPts val="0"/>
              </a:spcBef>
              <a:buNone/>
              <a:defRPr sz="1800" b="0" i="0" u="none" strike="noStrike" cap="none">
                <a:solidFill>
                  <a:srgbClr val="BCBEC0"/>
                </a:solidFill>
                <a:latin typeface="Calibri"/>
                <a:ea typeface="Calibri"/>
                <a:cs typeface="Calibri"/>
                <a:sym typeface="Calibri"/>
              </a:defRPr>
            </a:lvl4pPr>
            <a:lvl5pPr marL="0" marR="0" lvl="4" indent="0" algn="l" rtl="0">
              <a:spcBef>
                <a:spcPts val="0"/>
              </a:spcBef>
              <a:buNone/>
              <a:defRPr sz="1800" b="0" i="0" u="none" strike="noStrike" cap="none">
                <a:solidFill>
                  <a:srgbClr val="BCBEC0"/>
                </a:solidFill>
                <a:latin typeface="Calibri"/>
                <a:ea typeface="Calibri"/>
                <a:cs typeface="Calibri"/>
                <a:sym typeface="Calibri"/>
              </a:defRPr>
            </a:lvl5pPr>
            <a:lvl6pPr marL="0" marR="0" lvl="5" indent="0" algn="l" rtl="0">
              <a:spcBef>
                <a:spcPts val="0"/>
              </a:spcBef>
              <a:buNone/>
              <a:defRPr sz="1800" b="0" i="0" u="none" strike="noStrike" cap="none">
                <a:solidFill>
                  <a:srgbClr val="BCBEC0"/>
                </a:solidFill>
                <a:latin typeface="Calibri"/>
                <a:ea typeface="Calibri"/>
                <a:cs typeface="Calibri"/>
                <a:sym typeface="Calibri"/>
              </a:defRPr>
            </a:lvl6pPr>
            <a:lvl7pPr marL="0" marR="0" lvl="6" indent="0" algn="l" rtl="0">
              <a:spcBef>
                <a:spcPts val="0"/>
              </a:spcBef>
              <a:buNone/>
              <a:defRPr sz="1800" b="0" i="0" u="none" strike="noStrike" cap="none">
                <a:solidFill>
                  <a:srgbClr val="BCBEC0"/>
                </a:solidFill>
                <a:latin typeface="Calibri"/>
                <a:ea typeface="Calibri"/>
                <a:cs typeface="Calibri"/>
                <a:sym typeface="Calibri"/>
              </a:defRPr>
            </a:lvl7pPr>
            <a:lvl8pPr marL="0" marR="0" lvl="7" indent="0" algn="l" rtl="0">
              <a:spcBef>
                <a:spcPts val="0"/>
              </a:spcBef>
              <a:buNone/>
              <a:defRPr sz="1800" b="0" i="0" u="none" strike="noStrike" cap="none">
                <a:solidFill>
                  <a:srgbClr val="BCBEC0"/>
                </a:solidFill>
                <a:latin typeface="Calibri"/>
                <a:ea typeface="Calibri"/>
                <a:cs typeface="Calibri"/>
                <a:sym typeface="Calibri"/>
              </a:defRPr>
            </a:lvl8pPr>
            <a:lvl9pPr marL="0" marR="0" lvl="8" indent="0" algn="l" rtl="0">
              <a:spcBef>
                <a:spcPts val="0"/>
              </a:spcBef>
              <a:buNone/>
              <a:defRPr sz="1800" b="0" i="0" u="none" strike="noStrike" cap="none">
                <a:solidFill>
                  <a:srgbClr val="BCBEC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BR"/>
              <a:t>‹#›</a:t>
            </a:fld>
            <a:endParaRPr/>
          </a:p>
        </p:txBody>
      </p:sp>
      <p:pic>
        <p:nvPicPr>
          <p:cNvPr id="15" name="Google Shape;15;p2"/>
          <p:cNvPicPr preferRelativeResize="0"/>
          <p:nvPr/>
        </p:nvPicPr>
        <p:blipFill rotWithShape="1">
          <a:blip r:embed="rId2">
            <a:alphaModFix/>
          </a:blip>
          <a:srcRect/>
          <a:stretch/>
        </p:blipFill>
        <p:spPr>
          <a:xfrm>
            <a:off x="6094" y="-1"/>
            <a:ext cx="9123426" cy="6846849"/>
          </a:xfrm>
          <a:prstGeom prst="rect">
            <a:avLst/>
          </a:prstGeom>
          <a:noFill/>
          <a:ln>
            <a:noFill/>
          </a:ln>
        </p:spPr>
      </p:pic>
      <p:sp>
        <p:nvSpPr>
          <p:cNvPr id="16" name="Google Shape;16;p2"/>
          <p:cNvSpPr txBox="1">
            <a:spLocks noGrp="1"/>
          </p:cNvSpPr>
          <p:nvPr>
            <p:ph type="body" idx="1"/>
          </p:nvPr>
        </p:nvSpPr>
        <p:spPr>
          <a:xfrm>
            <a:off x="966787" y="2262188"/>
            <a:ext cx="7343775" cy="595313"/>
          </a:xfrm>
          <a:prstGeom prst="rect">
            <a:avLst/>
          </a:prstGeom>
          <a:noFill/>
          <a:ln>
            <a:noFill/>
          </a:ln>
        </p:spPr>
        <p:txBody>
          <a:bodyPr spcFirstLastPara="1" wrap="square" lIns="91425" tIns="45700" rIns="91425" bIns="45700" anchor="t" anchorCtr="0">
            <a:normAutofit/>
          </a:bodyPr>
          <a:lstStyle>
            <a:lvl1pPr marL="457200" marR="0" lvl="0" indent="-228600" algn="ctr" rtl="0">
              <a:spcBef>
                <a:spcPts val="600"/>
              </a:spcBef>
              <a:spcAft>
                <a:spcPts val="0"/>
              </a:spcAft>
              <a:buClr>
                <a:schemeClr val="lt1"/>
              </a:buClr>
              <a:buSzPts val="3000"/>
              <a:buFont typeface="Arial"/>
              <a:buNone/>
              <a:defRPr sz="3000" b="1" i="0" u="none" strike="noStrike" cap="none">
                <a:solidFill>
                  <a:schemeClr val="lt1"/>
                </a:solidFill>
                <a:latin typeface="Verdana"/>
                <a:ea typeface="Verdana"/>
                <a:cs typeface="Verdana"/>
                <a:sym typeface="Verdana"/>
              </a:defRPr>
            </a:lvl1pPr>
            <a:lvl2pPr marL="914400" marR="0" lvl="1" indent="-323850" algn="l" rtl="0">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2pPr>
            <a:lvl3pPr marL="1371600" marR="0" lvl="2" indent="-323850" algn="l" rtl="0">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3pPr>
            <a:lvl4pPr marL="1828800" marR="0" lvl="3" indent="-323850" algn="l" rtl="0">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4pPr>
            <a:lvl5pPr marL="2286000" marR="0" lvl="4" indent="-323850" algn="l" rtl="0">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5pPr>
            <a:lvl6pPr marL="2743200" marR="0" lvl="5" indent="-334454" algn="l" rtl="0">
              <a:spcBef>
                <a:spcPts val="333"/>
              </a:spcBef>
              <a:spcAft>
                <a:spcPts val="0"/>
              </a:spcAft>
              <a:buClr>
                <a:schemeClr val="dk1"/>
              </a:buClr>
              <a:buSzPts val="1667"/>
              <a:buFont typeface="Arial"/>
              <a:buChar char="•"/>
              <a:defRPr sz="1667" b="0" i="0" u="none" strike="noStrike" cap="none">
                <a:solidFill>
                  <a:schemeClr val="dk1"/>
                </a:solidFill>
                <a:latin typeface="Calibri"/>
                <a:ea typeface="Calibri"/>
                <a:cs typeface="Calibri"/>
                <a:sym typeface="Calibri"/>
              </a:defRPr>
            </a:lvl6pPr>
            <a:lvl7pPr marL="3200400" marR="0" lvl="6" indent="-334454" algn="l" rtl="0">
              <a:spcBef>
                <a:spcPts val="333"/>
              </a:spcBef>
              <a:spcAft>
                <a:spcPts val="0"/>
              </a:spcAft>
              <a:buClr>
                <a:schemeClr val="dk1"/>
              </a:buClr>
              <a:buSzPts val="1667"/>
              <a:buFont typeface="Arial"/>
              <a:buChar char="•"/>
              <a:defRPr sz="1667" b="0" i="0" u="none" strike="noStrike" cap="none">
                <a:solidFill>
                  <a:schemeClr val="dk1"/>
                </a:solidFill>
                <a:latin typeface="Calibri"/>
                <a:ea typeface="Calibri"/>
                <a:cs typeface="Calibri"/>
                <a:sym typeface="Calibri"/>
              </a:defRPr>
            </a:lvl7pPr>
            <a:lvl8pPr marL="3657600" marR="0" lvl="7" indent="-334454" algn="l" rtl="0">
              <a:spcBef>
                <a:spcPts val="333"/>
              </a:spcBef>
              <a:spcAft>
                <a:spcPts val="0"/>
              </a:spcAft>
              <a:buClr>
                <a:schemeClr val="dk1"/>
              </a:buClr>
              <a:buSzPts val="1667"/>
              <a:buFont typeface="Arial"/>
              <a:buChar char="•"/>
              <a:defRPr sz="1667" b="0" i="0" u="none" strike="noStrike" cap="none">
                <a:solidFill>
                  <a:schemeClr val="dk1"/>
                </a:solidFill>
                <a:latin typeface="Calibri"/>
                <a:ea typeface="Calibri"/>
                <a:cs typeface="Calibri"/>
                <a:sym typeface="Calibri"/>
              </a:defRPr>
            </a:lvl8pPr>
            <a:lvl9pPr marL="4114800" marR="0" lvl="8" indent="-334454" algn="l" rtl="0">
              <a:spcBef>
                <a:spcPts val="333"/>
              </a:spcBef>
              <a:spcAft>
                <a:spcPts val="0"/>
              </a:spcAft>
              <a:buClr>
                <a:schemeClr val="dk1"/>
              </a:buClr>
              <a:buSzPts val="1667"/>
              <a:buFont typeface="Arial"/>
              <a:buChar char="•"/>
              <a:defRPr sz="1667" b="0" i="0" u="none" strike="noStrike" cap="none">
                <a:solidFill>
                  <a:schemeClr val="dk1"/>
                </a:solidFill>
                <a:latin typeface="Calibri"/>
                <a:ea typeface="Calibri"/>
                <a:cs typeface="Calibri"/>
                <a:sym typeface="Calibri"/>
              </a:defRPr>
            </a:lvl9pPr>
          </a:lstStyle>
          <a:p>
            <a:endParaRPr/>
          </a:p>
        </p:txBody>
      </p:sp>
      <p:sp>
        <p:nvSpPr>
          <p:cNvPr id="17" name="Google Shape;17;p2"/>
          <p:cNvSpPr txBox="1">
            <a:spLocks noGrp="1"/>
          </p:cNvSpPr>
          <p:nvPr>
            <p:ph type="body" idx="2"/>
          </p:nvPr>
        </p:nvSpPr>
        <p:spPr>
          <a:xfrm>
            <a:off x="966787" y="2857501"/>
            <a:ext cx="7343775" cy="396875"/>
          </a:xfrm>
          <a:prstGeom prst="rect">
            <a:avLst/>
          </a:prstGeom>
          <a:noFill/>
          <a:ln>
            <a:noFill/>
          </a:ln>
        </p:spPr>
        <p:txBody>
          <a:bodyPr spcFirstLastPara="1" wrap="square" lIns="91425" tIns="45700" rIns="91425" bIns="45700" anchor="t" anchorCtr="0">
            <a:normAutofit/>
          </a:bodyPr>
          <a:lstStyle>
            <a:lvl1pPr marL="457200" marR="0" lvl="0" indent="-228600" algn="ctr" rtl="0">
              <a:spcBef>
                <a:spcPts val="333"/>
              </a:spcBef>
              <a:spcAft>
                <a:spcPts val="0"/>
              </a:spcAft>
              <a:buClr>
                <a:schemeClr val="lt1"/>
              </a:buClr>
              <a:buSzPts val="1667"/>
              <a:buFont typeface="Arial"/>
              <a:buNone/>
              <a:defRPr sz="1667" b="0" i="0" u="none" strike="noStrike" cap="none">
                <a:solidFill>
                  <a:schemeClr val="lt1"/>
                </a:solidFill>
                <a:latin typeface="Verdana"/>
                <a:ea typeface="Verdana"/>
                <a:cs typeface="Verdana"/>
                <a:sym typeface="Verdana"/>
              </a:defRPr>
            </a:lvl1pPr>
            <a:lvl2pPr marL="914400" marR="0" lvl="1" indent="-323850" algn="l" rtl="0">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2pPr>
            <a:lvl3pPr marL="1371600" marR="0" lvl="2" indent="-323850" algn="l" rtl="0">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3pPr>
            <a:lvl4pPr marL="1828800" marR="0" lvl="3" indent="-323850" algn="l" rtl="0">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4pPr>
            <a:lvl5pPr marL="2286000" marR="0" lvl="4" indent="-323850" algn="l" rtl="0">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5pPr>
            <a:lvl6pPr marL="2743200" marR="0" lvl="5" indent="-334454" algn="l" rtl="0">
              <a:spcBef>
                <a:spcPts val="333"/>
              </a:spcBef>
              <a:spcAft>
                <a:spcPts val="0"/>
              </a:spcAft>
              <a:buClr>
                <a:schemeClr val="dk1"/>
              </a:buClr>
              <a:buSzPts val="1667"/>
              <a:buFont typeface="Arial"/>
              <a:buChar char="•"/>
              <a:defRPr sz="1667" b="0" i="0" u="none" strike="noStrike" cap="none">
                <a:solidFill>
                  <a:schemeClr val="dk1"/>
                </a:solidFill>
                <a:latin typeface="Calibri"/>
                <a:ea typeface="Calibri"/>
                <a:cs typeface="Calibri"/>
                <a:sym typeface="Calibri"/>
              </a:defRPr>
            </a:lvl6pPr>
            <a:lvl7pPr marL="3200400" marR="0" lvl="6" indent="-334454" algn="l" rtl="0">
              <a:spcBef>
                <a:spcPts val="333"/>
              </a:spcBef>
              <a:spcAft>
                <a:spcPts val="0"/>
              </a:spcAft>
              <a:buClr>
                <a:schemeClr val="dk1"/>
              </a:buClr>
              <a:buSzPts val="1667"/>
              <a:buFont typeface="Arial"/>
              <a:buChar char="•"/>
              <a:defRPr sz="1667" b="0" i="0" u="none" strike="noStrike" cap="none">
                <a:solidFill>
                  <a:schemeClr val="dk1"/>
                </a:solidFill>
                <a:latin typeface="Calibri"/>
                <a:ea typeface="Calibri"/>
                <a:cs typeface="Calibri"/>
                <a:sym typeface="Calibri"/>
              </a:defRPr>
            </a:lvl7pPr>
            <a:lvl8pPr marL="3657600" marR="0" lvl="7" indent="-334454" algn="l" rtl="0">
              <a:spcBef>
                <a:spcPts val="333"/>
              </a:spcBef>
              <a:spcAft>
                <a:spcPts val="0"/>
              </a:spcAft>
              <a:buClr>
                <a:schemeClr val="dk1"/>
              </a:buClr>
              <a:buSzPts val="1667"/>
              <a:buFont typeface="Arial"/>
              <a:buChar char="•"/>
              <a:defRPr sz="1667" b="0" i="0" u="none" strike="noStrike" cap="none">
                <a:solidFill>
                  <a:schemeClr val="dk1"/>
                </a:solidFill>
                <a:latin typeface="Calibri"/>
                <a:ea typeface="Calibri"/>
                <a:cs typeface="Calibri"/>
                <a:sym typeface="Calibri"/>
              </a:defRPr>
            </a:lvl8pPr>
            <a:lvl9pPr marL="4114800" marR="0" lvl="8" indent="-334454" algn="l" rtl="0">
              <a:spcBef>
                <a:spcPts val="333"/>
              </a:spcBef>
              <a:spcAft>
                <a:spcPts val="0"/>
              </a:spcAft>
              <a:buClr>
                <a:schemeClr val="dk1"/>
              </a:buClr>
              <a:buSzPts val="1667"/>
              <a:buFont typeface="Arial"/>
              <a:buChar char="•"/>
              <a:defRPr sz="1667" b="0" i="0" u="none" strike="noStrike" cap="none">
                <a:solidFill>
                  <a:schemeClr val="dk1"/>
                </a:solidFill>
                <a:latin typeface="Calibri"/>
                <a:ea typeface="Calibri"/>
                <a:cs typeface="Calibri"/>
                <a:sym typeface="Calibri"/>
              </a:defRPr>
            </a:lvl9pPr>
          </a:lstStyle>
          <a:p>
            <a:endParaRPr/>
          </a:p>
        </p:txBody>
      </p:sp>
      <p:sp>
        <p:nvSpPr>
          <p:cNvPr id="18" name="Google Shape;18;p2"/>
          <p:cNvSpPr txBox="1">
            <a:spLocks noGrp="1"/>
          </p:cNvSpPr>
          <p:nvPr>
            <p:ph type="body" idx="3"/>
          </p:nvPr>
        </p:nvSpPr>
        <p:spPr>
          <a:xfrm>
            <a:off x="900112" y="5296958"/>
            <a:ext cx="7343775" cy="198438"/>
          </a:xfrm>
          <a:prstGeom prst="rect">
            <a:avLst/>
          </a:prstGeom>
          <a:noFill/>
          <a:ln>
            <a:noFill/>
          </a:ln>
        </p:spPr>
        <p:txBody>
          <a:bodyPr spcFirstLastPara="1" wrap="square" lIns="91425" tIns="45700" rIns="91425" bIns="45700" anchor="t" anchorCtr="0">
            <a:normAutofit/>
          </a:bodyPr>
          <a:lstStyle>
            <a:lvl1pPr marL="457200" marR="0" lvl="0" indent="-228600" algn="ctr" rtl="0">
              <a:spcBef>
                <a:spcPts val="233"/>
              </a:spcBef>
              <a:spcAft>
                <a:spcPts val="0"/>
              </a:spcAft>
              <a:buClr>
                <a:schemeClr val="lt1"/>
              </a:buClr>
              <a:buSzPts val="1167"/>
              <a:buFont typeface="Arial"/>
              <a:buNone/>
              <a:defRPr sz="1167" b="0" i="0" u="none" strike="noStrike" cap="none">
                <a:solidFill>
                  <a:schemeClr val="lt1"/>
                </a:solidFill>
                <a:latin typeface="Verdana"/>
                <a:ea typeface="Verdana"/>
                <a:cs typeface="Verdana"/>
                <a:sym typeface="Verdana"/>
              </a:defRPr>
            </a:lvl1pPr>
            <a:lvl2pPr marL="914400" marR="0" lvl="1" indent="-323850" algn="l" rtl="0">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2pPr>
            <a:lvl3pPr marL="1371600" marR="0" lvl="2" indent="-323850" algn="l" rtl="0">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3pPr>
            <a:lvl4pPr marL="1828800" marR="0" lvl="3" indent="-323850" algn="l" rtl="0">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4pPr>
            <a:lvl5pPr marL="2286000" marR="0" lvl="4" indent="-323850" algn="l" rtl="0">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5pPr>
            <a:lvl6pPr marL="2743200" marR="0" lvl="5" indent="-334454" algn="l" rtl="0">
              <a:spcBef>
                <a:spcPts val="333"/>
              </a:spcBef>
              <a:spcAft>
                <a:spcPts val="0"/>
              </a:spcAft>
              <a:buClr>
                <a:schemeClr val="dk1"/>
              </a:buClr>
              <a:buSzPts val="1667"/>
              <a:buFont typeface="Arial"/>
              <a:buChar char="•"/>
              <a:defRPr sz="1667" b="0" i="0" u="none" strike="noStrike" cap="none">
                <a:solidFill>
                  <a:schemeClr val="dk1"/>
                </a:solidFill>
                <a:latin typeface="Calibri"/>
                <a:ea typeface="Calibri"/>
                <a:cs typeface="Calibri"/>
                <a:sym typeface="Calibri"/>
              </a:defRPr>
            </a:lvl6pPr>
            <a:lvl7pPr marL="3200400" marR="0" lvl="6" indent="-334454" algn="l" rtl="0">
              <a:spcBef>
                <a:spcPts val="333"/>
              </a:spcBef>
              <a:spcAft>
                <a:spcPts val="0"/>
              </a:spcAft>
              <a:buClr>
                <a:schemeClr val="dk1"/>
              </a:buClr>
              <a:buSzPts val="1667"/>
              <a:buFont typeface="Arial"/>
              <a:buChar char="•"/>
              <a:defRPr sz="1667" b="0" i="0" u="none" strike="noStrike" cap="none">
                <a:solidFill>
                  <a:schemeClr val="dk1"/>
                </a:solidFill>
                <a:latin typeface="Calibri"/>
                <a:ea typeface="Calibri"/>
                <a:cs typeface="Calibri"/>
                <a:sym typeface="Calibri"/>
              </a:defRPr>
            </a:lvl7pPr>
            <a:lvl8pPr marL="3657600" marR="0" lvl="7" indent="-334454" algn="l" rtl="0">
              <a:spcBef>
                <a:spcPts val="333"/>
              </a:spcBef>
              <a:spcAft>
                <a:spcPts val="0"/>
              </a:spcAft>
              <a:buClr>
                <a:schemeClr val="dk1"/>
              </a:buClr>
              <a:buSzPts val="1667"/>
              <a:buFont typeface="Arial"/>
              <a:buChar char="•"/>
              <a:defRPr sz="1667" b="0" i="0" u="none" strike="noStrike" cap="none">
                <a:solidFill>
                  <a:schemeClr val="dk1"/>
                </a:solidFill>
                <a:latin typeface="Calibri"/>
                <a:ea typeface="Calibri"/>
                <a:cs typeface="Calibri"/>
                <a:sym typeface="Calibri"/>
              </a:defRPr>
            </a:lvl8pPr>
            <a:lvl9pPr marL="4114800" marR="0" lvl="8" indent="-334454" algn="l" rtl="0">
              <a:spcBef>
                <a:spcPts val="333"/>
              </a:spcBef>
              <a:spcAft>
                <a:spcPts val="0"/>
              </a:spcAft>
              <a:buClr>
                <a:schemeClr val="dk1"/>
              </a:buClr>
              <a:buSzPts val="1667"/>
              <a:buFont typeface="Arial"/>
              <a:buChar char="•"/>
              <a:defRPr sz="1667"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84172" y="113717"/>
            <a:ext cx="8428232" cy="51593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rgbClr val="C00026"/>
              </a:buClr>
              <a:buSzPts val="2667"/>
              <a:buFont typeface="Verdana"/>
              <a:buNone/>
              <a:defRPr sz="2667" b="0" i="0" u="none" strike="noStrike" cap="none">
                <a:solidFill>
                  <a:srgbClr val="C00026"/>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1" name="Google Shape;21;p3"/>
          <p:cNvSpPr txBox="1">
            <a:spLocks noGrp="1"/>
          </p:cNvSpPr>
          <p:nvPr>
            <p:ph type="body" idx="1"/>
          </p:nvPr>
        </p:nvSpPr>
        <p:spPr>
          <a:xfrm>
            <a:off x="390548" y="838985"/>
            <a:ext cx="8428232" cy="4496159"/>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400"/>
              </a:spcBef>
              <a:spcAft>
                <a:spcPts val="0"/>
              </a:spcAft>
              <a:buClr>
                <a:schemeClr val="dk1"/>
              </a:buClr>
              <a:buSzPts val="2000"/>
              <a:buFont typeface="Arial"/>
              <a:buNone/>
              <a:defRPr sz="2000" b="0" i="0" u="none" strike="noStrike" cap="none">
                <a:solidFill>
                  <a:schemeClr val="dk1"/>
                </a:solidFill>
                <a:latin typeface="Verdana"/>
                <a:ea typeface="Verdana"/>
                <a:cs typeface="Verdana"/>
                <a:sym typeface="Verdana"/>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5pPr>
            <a:lvl6pPr marL="2743200" marR="0" lvl="5" indent="-334454" algn="l" rtl="0">
              <a:spcBef>
                <a:spcPts val="333"/>
              </a:spcBef>
              <a:spcAft>
                <a:spcPts val="0"/>
              </a:spcAft>
              <a:buClr>
                <a:schemeClr val="dk1"/>
              </a:buClr>
              <a:buSzPts val="1667"/>
              <a:buFont typeface="Arial"/>
              <a:buChar char="•"/>
              <a:defRPr sz="1667" b="0" i="0" u="none" strike="noStrike" cap="none">
                <a:solidFill>
                  <a:schemeClr val="dk1"/>
                </a:solidFill>
                <a:latin typeface="Calibri"/>
                <a:ea typeface="Calibri"/>
                <a:cs typeface="Calibri"/>
                <a:sym typeface="Calibri"/>
              </a:defRPr>
            </a:lvl6pPr>
            <a:lvl7pPr marL="3200400" marR="0" lvl="6" indent="-334454" algn="l" rtl="0">
              <a:spcBef>
                <a:spcPts val="333"/>
              </a:spcBef>
              <a:spcAft>
                <a:spcPts val="0"/>
              </a:spcAft>
              <a:buClr>
                <a:schemeClr val="dk1"/>
              </a:buClr>
              <a:buSzPts val="1667"/>
              <a:buFont typeface="Arial"/>
              <a:buChar char="•"/>
              <a:defRPr sz="1667" b="0" i="0" u="none" strike="noStrike" cap="none">
                <a:solidFill>
                  <a:schemeClr val="dk1"/>
                </a:solidFill>
                <a:latin typeface="Calibri"/>
                <a:ea typeface="Calibri"/>
                <a:cs typeface="Calibri"/>
                <a:sym typeface="Calibri"/>
              </a:defRPr>
            </a:lvl7pPr>
            <a:lvl8pPr marL="3657600" marR="0" lvl="7" indent="-334454" algn="l" rtl="0">
              <a:spcBef>
                <a:spcPts val="333"/>
              </a:spcBef>
              <a:spcAft>
                <a:spcPts val="0"/>
              </a:spcAft>
              <a:buClr>
                <a:schemeClr val="dk1"/>
              </a:buClr>
              <a:buSzPts val="1667"/>
              <a:buFont typeface="Arial"/>
              <a:buChar char="•"/>
              <a:defRPr sz="1667" b="0" i="0" u="none" strike="noStrike" cap="none">
                <a:solidFill>
                  <a:schemeClr val="dk1"/>
                </a:solidFill>
                <a:latin typeface="Calibri"/>
                <a:ea typeface="Calibri"/>
                <a:cs typeface="Calibri"/>
                <a:sym typeface="Calibri"/>
              </a:defRPr>
            </a:lvl8pPr>
            <a:lvl9pPr marL="4114800" marR="0" lvl="8" indent="-334454" algn="l" rtl="0">
              <a:spcBef>
                <a:spcPts val="333"/>
              </a:spcBef>
              <a:spcAft>
                <a:spcPts val="0"/>
              </a:spcAft>
              <a:buClr>
                <a:schemeClr val="dk1"/>
              </a:buClr>
              <a:buSzPts val="1667"/>
              <a:buFont typeface="Arial"/>
              <a:buChar char="•"/>
              <a:defRPr sz="1667" b="0" i="0" u="none" strike="noStrike" cap="none">
                <a:solidFill>
                  <a:schemeClr val="dk1"/>
                </a:solidFill>
                <a:latin typeface="Calibri"/>
                <a:ea typeface="Calibri"/>
                <a:cs typeface="Calibri"/>
                <a:sym typeface="Calibri"/>
              </a:defRPr>
            </a:lvl9pPr>
          </a:lstStyle>
          <a:p>
            <a:endParaRPr/>
          </a:p>
        </p:txBody>
      </p:sp>
      <p:sp>
        <p:nvSpPr>
          <p:cNvPr id="22" name="Google Shape;22;p3"/>
          <p:cNvSpPr txBox="1">
            <a:spLocks noGrp="1"/>
          </p:cNvSpPr>
          <p:nvPr>
            <p:ph type="sldNum" idx="12"/>
          </p:nvPr>
        </p:nvSpPr>
        <p:spPr>
          <a:xfrm>
            <a:off x="0" y="5410729"/>
            <a:ext cx="475013" cy="304271"/>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833" b="0" i="0" u="none" strike="noStrike" cap="none">
                <a:solidFill>
                  <a:srgbClr val="888888"/>
                </a:solidFill>
                <a:latin typeface="Verdana"/>
                <a:ea typeface="Verdana"/>
                <a:cs typeface="Verdana"/>
                <a:sym typeface="Verdana"/>
              </a:defRPr>
            </a:lvl1pPr>
            <a:lvl2pPr marL="0" marR="0" lvl="1" indent="0" algn="ctr" rtl="0">
              <a:spcBef>
                <a:spcPts val="0"/>
              </a:spcBef>
              <a:buNone/>
              <a:defRPr sz="833" b="0" i="0" u="none" strike="noStrike" cap="none">
                <a:solidFill>
                  <a:srgbClr val="888888"/>
                </a:solidFill>
                <a:latin typeface="Verdana"/>
                <a:ea typeface="Verdana"/>
                <a:cs typeface="Verdana"/>
                <a:sym typeface="Verdana"/>
              </a:defRPr>
            </a:lvl2pPr>
            <a:lvl3pPr marL="0" marR="0" lvl="2" indent="0" algn="ctr" rtl="0">
              <a:spcBef>
                <a:spcPts val="0"/>
              </a:spcBef>
              <a:buNone/>
              <a:defRPr sz="833" b="0" i="0" u="none" strike="noStrike" cap="none">
                <a:solidFill>
                  <a:srgbClr val="888888"/>
                </a:solidFill>
                <a:latin typeface="Verdana"/>
                <a:ea typeface="Verdana"/>
                <a:cs typeface="Verdana"/>
                <a:sym typeface="Verdana"/>
              </a:defRPr>
            </a:lvl3pPr>
            <a:lvl4pPr marL="0" marR="0" lvl="3" indent="0" algn="ctr" rtl="0">
              <a:spcBef>
                <a:spcPts val="0"/>
              </a:spcBef>
              <a:buNone/>
              <a:defRPr sz="833" b="0" i="0" u="none" strike="noStrike" cap="none">
                <a:solidFill>
                  <a:srgbClr val="888888"/>
                </a:solidFill>
                <a:latin typeface="Verdana"/>
                <a:ea typeface="Verdana"/>
                <a:cs typeface="Verdana"/>
                <a:sym typeface="Verdana"/>
              </a:defRPr>
            </a:lvl4pPr>
            <a:lvl5pPr marL="0" marR="0" lvl="4" indent="0" algn="ctr" rtl="0">
              <a:spcBef>
                <a:spcPts val="0"/>
              </a:spcBef>
              <a:buNone/>
              <a:defRPr sz="833" b="0" i="0" u="none" strike="noStrike" cap="none">
                <a:solidFill>
                  <a:srgbClr val="888888"/>
                </a:solidFill>
                <a:latin typeface="Verdana"/>
                <a:ea typeface="Verdana"/>
                <a:cs typeface="Verdana"/>
                <a:sym typeface="Verdana"/>
              </a:defRPr>
            </a:lvl5pPr>
            <a:lvl6pPr marL="0" marR="0" lvl="5" indent="0" algn="ctr" rtl="0">
              <a:spcBef>
                <a:spcPts val="0"/>
              </a:spcBef>
              <a:buNone/>
              <a:defRPr sz="833" b="0" i="0" u="none" strike="noStrike" cap="none">
                <a:solidFill>
                  <a:srgbClr val="888888"/>
                </a:solidFill>
                <a:latin typeface="Verdana"/>
                <a:ea typeface="Verdana"/>
                <a:cs typeface="Verdana"/>
                <a:sym typeface="Verdana"/>
              </a:defRPr>
            </a:lvl6pPr>
            <a:lvl7pPr marL="0" marR="0" lvl="6" indent="0" algn="ctr" rtl="0">
              <a:spcBef>
                <a:spcPts val="0"/>
              </a:spcBef>
              <a:buNone/>
              <a:defRPr sz="833" b="0" i="0" u="none" strike="noStrike" cap="none">
                <a:solidFill>
                  <a:srgbClr val="888888"/>
                </a:solidFill>
                <a:latin typeface="Verdana"/>
                <a:ea typeface="Verdana"/>
                <a:cs typeface="Verdana"/>
                <a:sym typeface="Verdana"/>
              </a:defRPr>
            </a:lvl7pPr>
            <a:lvl8pPr marL="0" marR="0" lvl="7" indent="0" algn="ctr" rtl="0">
              <a:spcBef>
                <a:spcPts val="0"/>
              </a:spcBef>
              <a:buNone/>
              <a:defRPr sz="833" b="0" i="0" u="none" strike="noStrike" cap="none">
                <a:solidFill>
                  <a:srgbClr val="888888"/>
                </a:solidFill>
                <a:latin typeface="Verdana"/>
                <a:ea typeface="Verdana"/>
                <a:cs typeface="Verdana"/>
                <a:sym typeface="Verdana"/>
              </a:defRPr>
            </a:lvl8pPr>
            <a:lvl9pPr marL="0" marR="0" lvl="8" indent="0" algn="ctr" rtl="0">
              <a:spcBef>
                <a:spcPts val="0"/>
              </a:spcBef>
              <a:buNone/>
              <a:defRPr sz="833" b="0" i="0" u="none" strike="noStrike" cap="none">
                <a:solidFill>
                  <a:srgbClr val="888888"/>
                </a:solidFill>
                <a:latin typeface="Verdana"/>
                <a:ea typeface="Verdana"/>
                <a:cs typeface="Verdana"/>
                <a:sym typeface="Verdana"/>
              </a:defRPr>
            </a:lvl9pPr>
          </a:lstStyle>
          <a:p>
            <a:pPr marL="0" lvl="0" indent="0" algn="ctr" rtl="0">
              <a:spcBef>
                <a:spcPts val="0"/>
              </a:spcBef>
              <a:spcAft>
                <a:spcPts val="0"/>
              </a:spcAft>
              <a:buNone/>
            </a:pPr>
            <a:fld id="{00000000-1234-1234-1234-123412341234}" type="slidenum">
              <a:rPr lang="en-B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84172" y="113717"/>
            <a:ext cx="8428232" cy="51593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rgbClr val="C00026"/>
              </a:buClr>
              <a:buSzPts val="2667"/>
              <a:buFont typeface="Verdana"/>
              <a:buNone/>
              <a:defRPr sz="2667" b="0" i="0" u="none" strike="noStrike" cap="none">
                <a:solidFill>
                  <a:srgbClr val="C00026"/>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5" name="Google Shape;25;p4"/>
          <p:cNvSpPr txBox="1">
            <a:spLocks noGrp="1"/>
          </p:cNvSpPr>
          <p:nvPr>
            <p:ph type="sldNum" idx="12"/>
          </p:nvPr>
        </p:nvSpPr>
        <p:spPr>
          <a:xfrm>
            <a:off x="0" y="5410729"/>
            <a:ext cx="475013" cy="304271"/>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833" b="0" i="0" u="none" strike="noStrike" cap="none">
                <a:solidFill>
                  <a:srgbClr val="888888"/>
                </a:solidFill>
                <a:latin typeface="Verdana"/>
                <a:ea typeface="Verdana"/>
                <a:cs typeface="Verdana"/>
                <a:sym typeface="Verdana"/>
              </a:defRPr>
            </a:lvl1pPr>
            <a:lvl2pPr marL="0" marR="0" lvl="1" indent="0" algn="ctr" rtl="0">
              <a:spcBef>
                <a:spcPts val="0"/>
              </a:spcBef>
              <a:buNone/>
              <a:defRPr sz="833" b="0" i="0" u="none" strike="noStrike" cap="none">
                <a:solidFill>
                  <a:srgbClr val="888888"/>
                </a:solidFill>
                <a:latin typeface="Verdana"/>
                <a:ea typeface="Verdana"/>
                <a:cs typeface="Verdana"/>
                <a:sym typeface="Verdana"/>
              </a:defRPr>
            </a:lvl2pPr>
            <a:lvl3pPr marL="0" marR="0" lvl="2" indent="0" algn="ctr" rtl="0">
              <a:spcBef>
                <a:spcPts val="0"/>
              </a:spcBef>
              <a:buNone/>
              <a:defRPr sz="833" b="0" i="0" u="none" strike="noStrike" cap="none">
                <a:solidFill>
                  <a:srgbClr val="888888"/>
                </a:solidFill>
                <a:latin typeface="Verdana"/>
                <a:ea typeface="Verdana"/>
                <a:cs typeface="Verdana"/>
                <a:sym typeface="Verdana"/>
              </a:defRPr>
            </a:lvl3pPr>
            <a:lvl4pPr marL="0" marR="0" lvl="3" indent="0" algn="ctr" rtl="0">
              <a:spcBef>
                <a:spcPts val="0"/>
              </a:spcBef>
              <a:buNone/>
              <a:defRPr sz="833" b="0" i="0" u="none" strike="noStrike" cap="none">
                <a:solidFill>
                  <a:srgbClr val="888888"/>
                </a:solidFill>
                <a:latin typeface="Verdana"/>
                <a:ea typeface="Verdana"/>
                <a:cs typeface="Verdana"/>
                <a:sym typeface="Verdana"/>
              </a:defRPr>
            </a:lvl4pPr>
            <a:lvl5pPr marL="0" marR="0" lvl="4" indent="0" algn="ctr" rtl="0">
              <a:spcBef>
                <a:spcPts val="0"/>
              </a:spcBef>
              <a:buNone/>
              <a:defRPr sz="833" b="0" i="0" u="none" strike="noStrike" cap="none">
                <a:solidFill>
                  <a:srgbClr val="888888"/>
                </a:solidFill>
                <a:latin typeface="Verdana"/>
                <a:ea typeface="Verdana"/>
                <a:cs typeface="Verdana"/>
                <a:sym typeface="Verdana"/>
              </a:defRPr>
            </a:lvl5pPr>
            <a:lvl6pPr marL="0" marR="0" lvl="5" indent="0" algn="ctr" rtl="0">
              <a:spcBef>
                <a:spcPts val="0"/>
              </a:spcBef>
              <a:buNone/>
              <a:defRPr sz="833" b="0" i="0" u="none" strike="noStrike" cap="none">
                <a:solidFill>
                  <a:srgbClr val="888888"/>
                </a:solidFill>
                <a:latin typeface="Verdana"/>
                <a:ea typeface="Verdana"/>
                <a:cs typeface="Verdana"/>
                <a:sym typeface="Verdana"/>
              </a:defRPr>
            </a:lvl6pPr>
            <a:lvl7pPr marL="0" marR="0" lvl="6" indent="0" algn="ctr" rtl="0">
              <a:spcBef>
                <a:spcPts val="0"/>
              </a:spcBef>
              <a:buNone/>
              <a:defRPr sz="833" b="0" i="0" u="none" strike="noStrike" cap="none">
                <a:solidFill>
                  <a:srgbClr val="888888"/>
                </a:solidFill>
                <a:latin typeface="Verdana"/>
                <a:ea typeface="Verdana"/>
                <a:cs typeface="Verdana"/>
                <a:sym typeface="Verdana"/>
              </a:defRPr>
            </a:lvl7pPr>
            <a:lvl8pPr marL="0" marR="0" lvl="7" indent="0" algn="ctr" rtl="0">
              <a:spcBef>
                <a:spcPts val="0"/>
              </a:spcBef>
              <a:buNone/>
              <a:defRPr sz="833" b="0" i="0" u="none" strike="noStrike" cap="none">
                <a:solidFill>
                  <a:srgbClr val="888888"/>
                </a:solidFill>
                <a:latin typeface="Verdana"/>
                <a:ea typeface="Verdana"/>
                <a:cs typeface="Verdana"/>
                <a:sym typeface="Verdana"/>
              </a:defRPr>
            </a:lvl8pPr>
            <a:lvl9pPr marL="0" marR="0" lvl="8" indent="0" algn="ctr" rtl="0">
              <a:spcBef>
                <a:spcPts val="0"/>
              </a:spcBef>
              <a:buNone/>
              <a:defRPr sz="833" b="0" i="0" u="none" strike="noStrike" cap="none">
                <a:solidFill>
                  <a:srgbClr val="888888"/>
                </a:solidFill>
                <a:latin typeface="Verdana"/>
                <a:ea typeface="Verdana"/>
                <a:cs typeface="Verdana"/>
                <a:sym typeface="Verdana"/>
              </a:defRPr>
            </a:lvl9pPr>
          </a:lstStyle>
          <a:p>
            <a:pPr marL="0" lvl="0" indent="0" algn="ctr" rtl="0">
              <a:spcBef>
                <a:spcPts val="0"/>
              </a:spcBef>
              <a:spcAft>
                <a:spcPts val="0"/>
              </a:spcAft>
              <a:buNone/>
            </a:pPr>
            <a:fld id="{00000000-1234-1234-1234-123412341234}" type="slidenum">
              <a:rPr lang="en-B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6"/>
        <p:cNvGrpSpPr/>
        <p:nvPr/>
      </p:nvGrpSpPr>
      <p:grpSpPr>
        <a:xfrm>
          <a:off x="0" y="0"/>
          <a:ext cx="0" cy="0"/>
          <a:chOff x="0" y="0"/>
          <a:chExt cx="0" cy="0"/>
        </a:xfrm>
      </p:grpSpPr>
      <p:sp>
        <p:nvSpPr>
          <p:cNvPr id="27" name="Google Shape;27;p5"/>
          <p:cNvSpPr txBox="1">
            <a:spLocks noGrp="1"/>
          </p:cNvSpPr>
          <p:nvPr>
            <p:ph type="ctrTitle"/>
          </p:nvPr>
        </p:nvSpPr>
        <p:spPr>
          <a:xfrm>
            <a:off x="1143000" y="935302"/>
            <a:ext cx="6858000" cy="1989667"/>
          </a:xfrm>
          <a:prstGeom prst="rect">
            <a:avLst/>
          </a:prstGeom>
          <a:noFill/>
          <a:ln>
            <a:noFill/>
          </a:ln>
        </p:spPr>
        <p:txBody>
          <a:bodyPr spcFirstLastPara="1" wrap="square" lIns="91425" tIns="45700" rIns="91425" bIns="45700" anchor="b" anchorCtr="0">
            <a:noAutofit/>
          </a:bodyPr>
          <a:lstStyle>
            <a:lvl1pPr marR="0" lvl="0" algn="ctr" rtl="0">
              <a:spcBef>
                <a:spcPts val="0"/>
              </a:spcBef>
              <a:spcAft>
                <a:spcPts val="0"/>
              </a:spcAft>
              <a:buClr>
                <a:srgbClr val="C00026"/>
              </a:buClr>
              <a:buSzPts val="4500"/>
              <a:buFont typeface="Verdana"/>
              <a:buNone/>
              <a:defRPr sz="4500" b="0" i="0" u="none" strike="noStrike" cap="none">
                <a:solidFill>
                  <a:srgbClr val="C00026"/>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8" name="Google Shape;28;p5"/>
          <p:cNvSpPr txBox="1">
            <a:spLocks noGrp="1"/>
          </p:cNvSpPr>
          <p:nvPr>
            <p:ph type="subTitle" idx="1"/>
          </p:nvPr>
        </p:nvSpPr>
        <p:spPr>
          <a:xfrm>
            <a:off x="1143000" y="3001698"/>
            <a:ext cx="6858000" cy="1379802"/>
          </a:xfrm>
          <a:prstGeom prst="rect">
            <a:avLst/>
          </a:prstGeom>
          <a:noFill/>
          <a:ln>
            <a:noFill/>
          </a:ln>
        </p:spPr>
        <p:txBody>
          <a:bodyPr spcFirstLastPara="1" wrap="square" lIns="91425" tIns="45700" rIns="91425" bIns="45700" anchor="t" anchorCtr="0">
            <a:noAutofit/>
          </a:bodyPr>
          <a:lstStyle>
            <a:lvl1pPr marR="0" lvl="0" algn="ctr" rtl="0">
              <a:spcBef>
                <a:spcPts val="360"/>
              </a:spcBef>
              <a:spcAft>
                <a:spcPts val="0"/>
              </a:spcAft>
              <a:buClr>
                <a:schemeClr val="dk1"/>
              </a:buClr>
              <a:buSzPts val="1800"/>
              <a:buFont typeface="Arial"/>
              <a:buNone/>
              <a:defRPr sz="1800" b="0" i="0" u="none" strike="noStrike" cap="none">
                <a:solidFill>
                  <a:schemeClr val="dk1"/>
                </a:solidFill>
                <a:latin typeface="Verdana"/>
                <a:ea typeface="Verdana"/>
                <a:cs typeface="Verdana"/>
                <a:sym typeface="Verdana"/>
              </a:defRPr>
            </a:lvl1pPr>
            <a:lvl2pPr marR="0" lvl="1" algn="ctr" rtl="0">
              <a:spcBef>
                <a:spcPts val="300"/>
              </a:spcBef>
              <a:spcAft>
                <a:spcPts val="0"/>
              </a:spcAft>
              <a:buClr>
                <a:schemeClr val="dk1"/>
              </a:buClr>
              <a:buSzPts val="1500"/>
              <a:buFont typeface="Arial"/>
              <a:buNone/>
              <a:defRPr sz="1500" b="0" i="0" u="none" strike="noStrike" cap="none">
                <a:solidFill>
                  <a:schemeClr val="dk1"/>
                </a:solidFill>
                <a:latin typeface="Verdana"/>
                <a:ea typeface="Verdana"/>
                <a:cs typeface="Verdana"/>
                <a:sym typeface="Verdana"/>
              </a:defRPr>
            </a:lvl2pPr>
            <a:lvl3pPr marR="0" lvl="2" algn="ctr" rtl="0">
              <a:spcBef>
                <a:spcPts val="270"/>
              </a:spcBef>
              <a:spcAft>
                <a:spcPts val="0"/>
              </a:spcAft>
              <a:buClr>
                <a:schemeClr val="dk1"/>
              </a:buClr>
              <a:buSzPts val="1350"/>
              <a:buFont typeface="Arial"/>
              <a:buNone/>
              <a:defRPr sz="1350" b="0" i="0" u="none" strike="noStrike" cap="none">
                <a:solidFill>
                  <a:schemeClr val="dk1"/>
                </a:solidFill>
                <a:latin typeface="Verdana"/>
                <a:ea typeface="Verdana"/>
                <a:cs typeface="Verdana"/>
                <a:sym typeface="Verdana"/>
              </a:defRPr>
            </a:lvl3pPr>
            <a:lvl4pPr marR="0" lvl="3" algn="ctr" rtl="0">
              <a:spcBef>
                <a:spcPts val="24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4pPr>
            <a:lvl5pPr marR="0" lvl="4" algn="ctr" rtl="0">
              <a:spcBef>
                <a:spcPts val="24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5pPr>
            <a:lvl6pPr marR="0" lvl="5" algn="ctr"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29" name="Google Shape;29;p5"/>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0" name="Google Shape;30;p5"/>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 name="Google Shape;31;p5"/>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B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
        <p:cNvGrpSpPr/>
        <p:nvPr/>
      </p:nvGrpSpPr>
      <p:grpSpPr>
        <a:xfrm>
          <a:off x="0" y="0"/>
          <a:ext cx="0" cy="0"/>
          <a:chOff x="0" y="0"/>
          <a:chExt cx="0" cy="0"/>
        </a:xfrm>
      </p:grpSpPr>
      <p:sp>
        <p:nvSpPr>
          <p:cNvPr id="33" name="Google Shape;33;p6"/>
          <p:cNvSpPr txBox="1">
            <a:spLocks noGrp="1"/>
          </p:cNvSpPr>
          <p:nvPr>
            <p:ph type="title"/>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rgbClr val="C00026"/>
              </a:buClr>
              <a:buSzPts val="2667"/>
              <a:buFont typeface="Verdana"/>
              <a:buNone/>
              <a:defRPr sz="2667" b="0" i="0" u="none" strike="noStrike" cap="none">
                <a:solidFill>
                  <a:srgbClr val="C00026"/>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4" name="Google Shape;34;p6"/>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457200" marR="0" lvl="0" indent="-323850" algn="l" rtl="0">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1pPr>
            <a:lvl2pPr marL="914400" marR="0" lvl="1" indent="-334454" algn="l" rtl="0">
              <a:spcBef>
                <a:spcPts val="333"/>
              </a:spcBef>
              <a:spcAft>
                <a:spcPts val="0"/>
              </a:spcAft>
              <a:buClr>
                <a:schemeClr val="dk1"/>
              </a:buClr>
              <a:buSzPts val="1667"/>
              <a:buFont typeface="Arial"/>
              <a:buChar char="–"/>
              <a:defRPr sz="1667" b="0" i="0" u="none" strike="noStrike" cap="none">
                <a:solidFill>
                  <a:schemeClr val="dk1"/>
                </a:solidFill>
                <a:latin typeface="Verdana"/>
                <a:ea typeface="Verdana"/>
                <a:cs typeface="Verdana"/>
                <a:sym typeface="Verdana"/>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34454" algn="l" rtl="0">
              <a:spcBef>
                <a:spcPts val="333"/>
              </a:spcBef>
              <a:spcAft>
                <a:spcPts val="0"/>
              </a:spcAft>
              <a:buClr>
                <a:schemeClr val="dk1"/>
              </a:buClr>
              <a:buSzPts val="1667"/>
              <a:buFont typeface="Arial"/>
              <a:buChar char="–"/>
              <a:defRPr sz="1667" b="0" i="0" u="none" strike="noStrike" cap="none">
                <a:solidFill>
                  <a:schemeClr val="dk1"/>
                </a:solidFill>
                <a:latin typeface="Verdana"/>
                <a:ea typeface="Verdana"/>
                <a:cs typeface="Verdana"/>
                <a:sym typeface="Verdana"/>
              </a:defRPr>
            </a:lvl4pPr>
            <a:lvl5pPr marL="2286000" marR="0" lvl="4" indent="-334454" algn="l" rtl="0">
              <a:spcBef>
                <a:spcPts val="333"/>
              </a:spcBef>
              <a:spcAft>
                <a:spcPts val="0"/>
              </a:spcAft>
              <a:buClr>
                <a:schemeClr val="dk1"/>
              </a:buClr>
              <a:buSzPts val="1667"/>
              <a:buFont typeface="Arial"/>
              <a:buChar char="»"/>
              <a:defRPr sz="1667" b="0" i="0" u="none" strike="noStrike" cap="none">
                <a:solidFill>
                  <a:schemeClr val="dk1"/>
                </a:solidFill>
                <a:latin typeface="Verdana"/>
                <a:ea typeface="Verdana"/>
                <a:cs typeface="Verdana"/>
                <a:sym typeface="Verdana"/>
              </a:defRPr>
            </a:lvl5pPr>
            <a:lvl6pPr marL="2743200" marR="0" lvl="5" indent="-334454" algn="l" rtl="0">
              <a:spcBef>
                <a:spcPts val="333"/>
              </a:spcBef>
              <a:spcAft>
                <a:spcPts val="0"/>
              </a:spcAft>
              <a:buClr>
                <a:schemeClr val="dk1"/>
              </a:buClr>
              <a:buSzPts val="1667"/>
              <a:buFont typeface="Arial"/>
              <a:buChar char="•"/>
              <a:defRPr sz="1667" b="0" i="0" u="none" strike="noStrike" cap="none">
                <a:solidFill>
                  <a:schemeClr val="dk1"/>
                </a:solidFill>
                <a:latin typeface="Calibri"/>
                <a:ea typeface="Calibri"/>
                <a:cs typeface="Calibri"/>
                <a:sym typeface="Calibri"/>
              </a:defRPr>
            </a:lvl6pPr>
            <a:lvl7pPr marL="3200400" marR="0" lvl="6" indent="-334454" algn="l" rtl="0">
              <a:spcBef>
                <a:spcPts val="333"/>
              </a:spcBef>
              <a:spcAft>
                <a:spcPts val="0"/>
              </a:spcAft>
              <a:buClr>
                <a:schemeClr val="dk1"/>
              </a:buClr>
              <a:buSzPts val="1667"/>
              <a:buFont typeface="Arial"/>
              <a:buChar char="•"/>
              <a:defRPr sz="1667" b="0" i="0" u="none" strike="noStrike" cap="none">
                <a:solidFill>
                  <a:schemeClr val="dk1"/>
                </a:solidFill>
                <a:latin typeface="Calibri"/>
                <a:ea typeface="Calibri"/>
                <a:cs typeface="Calibri"/>
                <a:sym typeface="Calibri"/>
              </a:defRPr>
            </a:lvl7pPr>
            <a:lvl8pPr marL="3657600" marR="0" lvl="7" indent="-334454" algn="l" rtl="0">
              <a:spcBef>
                <a:spcPts val="333"/>
              </a:spcBef>
              <a:spcAft>
                <a:spcPts val="0"/>
              </a:spcAft>
              <a:buClr>
                <a:schemeClr val="dk1"/>
              </a:buClr>
              <a:buSzPts val="1667"/>
              <a:buFont typeface="Arial"/>
              <a:buChar char="•"/>
              <a:defRPr sz="1667" b="0" i="0" u="none" strike="noStrike" cap="none">
                <a:solidFill>
                  <a:schemeClr val="dk1"/>
                </a:solidFill>
                <a:latin typeface="Calibri"/>
                <a:ea typeface="Calibri"/>
                <a:cs typeface="Calibri"/>
                <a:sym typeface="Calibri"/>
              </a:defRPr>
            </a:lvl8pPr>
            <a:lvl9pPr marL="4114800" marR="0" lvl="8" indent="-334454" algn="l" rtl="0">
              <a:spcBef>
                <a:spcPts val="333"/>
              </a:spcBef>
              <a:spcAft>
                <a:spcPts val="0"/>
              </a:spcAft>
              <a:buClr>
                <a:schemeClr val="dk1"/>
              </a:buClr>
              <a:buSzPts val="1667"/>
              <a:buFont typeface="Arial"/>
              <a:buChar char="•"/>
              <a:defRPr sz="1667" b="0" i="0" u="none" strike="noStrike" cap="none">
                <a:solidFill>
                  <a:schemeClr val="dk1"/>
                </a:solidFill>
                <a:latin typeface="Calibri"/>
                <a:ea typeface="Calibri"/>
                <a:cs typeface="Calibri"/>
                <a:sym typeface="Calibri"/>
              </a:defRPr>
            </a:lvl9pPr>
          </a:lstStyle>
          <a:p>
            <a:endParaRPr/>
          </a:p>
        </p:txBody>
      </p:sp>
      <p:sp>
        <p:nvSpPr>
          <p:cNvPr id="35" name="Google Shape;35;p6"/>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6" name="Google Shape;36;p6"/>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7" name="Google Shape;37;p6"/>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B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8"/>
        <p:cNvGrpSpPr/>
        <p:nvPr/>
      </p:nvGrpSpPr>
      <p:grpSpPr>
        <a:xfrm>
          <a:off x="0" y="0"/>
          <a:ext cx="0" cy="0"/>
          <a:chOff x="0" y="0"/>
          <a:chExt cx="0" cy="0"/>
        </a:xfrm>
      </p:grpSpPr>
      <p:sp>
        <p:nvSpPr>
          <p:cNvPr id="39" name="Google Shape;39;p7"/>
          <p:cNvSpPr txBox="1">
            <a:spLocks noGrp="1"/>
          </p:cNvSpPr>
          <p:nvPr>
            <p:ph type="title"/>
          </p:nvPr>
        </p:nvSpPr>
        <p:spPr>
          <a:xfrm>
            <a:off x="311700" y="494472"/>
            <a:ext cx="8520600" cy="6363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0" name="Google Shape;40;p7"/>
          <p:cNvSpPr txBox="1">
            <a:spLocks noGrp="1"/>
          </p:cNvSpPr>
          <p:nvPr>
            <p:ph type="body" idx="1"/>
          </p:nvPr>
        </p:nvSpPr>
        <p:spPr>
          <a:xfrm>
            <a:off x="311700" y="1280528"/>
            <a:ext cx="8520600" cy="37959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41" name="Google Shape;41;p7"/>
          <p:cNvSpPr txBox="1">
            <a:spLocks noGrp="1"/>
          </p:cNvSpPr>
          <p:nvPr>
            <p:ph type="sldNum" idx="12"/>
          </p:nvPr>
        </p:nvSpPr>
        <p:spPr>
          <a:xfrm>
            <a:off x="8472458" y="5181352"/>
            <a:ext cx="548700" cy="4374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B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 descr="fundo_ppt1_ok.jpg"/>
          <p:cNvPicPr preferRelativeResize="0"/>
          <p:nvPr/>
        </p:nvPicPr>
        <p:blipFill rotWithShape="1">
          <a:blip r:embed="rId8">
            <a:alphaModFix/>
          </a:blip>
          <a:srcRect/>
          <a:stretch/>
        </p:blipFill>
        <p:spPr>
          <a:xfrm>
            <a:off x="1524000" y="0"/>
            <a:ext cx="7620000" cy="57150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media" Target="../media/media2.MOV"/><Relationship Id="rId7" Type="http://schemas.openxmlformats.org/officeDocument/2006/relationships/image" Target="../media/image28.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notesSlide" Target="../notesSlides/notesSlide12.xml"/><Relationship Id="rId5" Type="http://schemas.openxmlformats.org/officeDocument/2006/relationships/slideLayout" Target="../slideLayouts/slideLayout2.xml"/><Relationship Id="rId4" Type="http://schemas.openxmlformats.org/officeDocument/2006/relationships/video" Target="../media/media2.MOV"/></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raytracing.github.io/books/RayTracingInOneWeekend.htm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hyperlink" Target="https://raytracing.github.io/books/RayTracingInOneWeekend.html" TargetMode="Externa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hyperlink" Target="https://raytracing.github.io/books/RayTracingInOneWeekend.html" TargetMode="External"/><Relationship Id="rId4" Type="http://schemas.openxmlformats.org/officeDocument/2006/relationships/hyperlink" Target="https://www.hackingphotography.com/crystal-ball-photography-7-tips-get-started/"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raytracing.github.io/books/RayTracingInOneWeekend.html"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50.png"/><Relationship Id="rId4" Type="http://schemas.openxmlformats.org/officeDocument/2006/relationships/image" Target="../media/image440.pn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s://raytracing.github.io/books/RayTracingInOneWeekend.html"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s://raytracing.github.io/books/RayTracingInOneWeekend.htm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github.com/Gustavobb/raytracing-wgsl-template"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gubebra.itch.io/raytracing"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hyperlink" Target="https://gubebra.itch.io/raytracing"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hyperlink" Target="https://gubebra.itch.io/raytracing"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3" Type="http://schemas.openxmlformats.org/officeDocument/2006/relationships/hyperlink" Target="https://gubebra.itch.io/raytracing"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hyperlink" Target="https://gubebra.itch.io/raytracing"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39.xml.rels><?xml version="1.0" encoding="UTF-8" standalone="yes"?>
<Relationships xmlns="http://schemas.openxmlformats.org/package/2006/relationships"><Relationship Id="rId3" Type="http://schemas.openxmlformats.org/officeDocument/2006/relationships/hyperlink" Target="https://gubebra.itch.io/raytracing"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gubebra.itch.io/raytracing"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41.xml.rels><?xml version="1.0" encoding="UTF-8" standalone="yes"?>
<Relationships xmlns="http://schemas.openxmlformats.org/package/2006/relationships"><Relationship Id="rId3" Type="http://schemas.openxmlformats.org/officeDocument/2006/relationships/hyperlink" Target="https://gubebra.itch.io/raytracing"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4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4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5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raytracing.github.io/books/RayTracingInOneWeekend.html" TargetMode="Externa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6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6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sp>
        <p:nvSpPr>
          <p:cNvPr id="46" name="Google Shape;46;p8"/>
          <p:cNvSpPr txBox="1">
            <a:spLocks noGrp="1"/>
          </p:cNvSpPr>
          <p:nvPr>
            <p:ph type="body" idx="1"/>
          </p:nvPr>
        </p:nvSpPr>
        <p:spPr>
          <a:xfrm>
            <a:off x="966787" y="2262188"/>
            <a:ext cx="7343775" cy="595313"/>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lt1"/>
              </a:buClr>
              <a:buSzPts val="3000"/>
              <a:buFont typeface="Verdana"/>
              <a:buNone/>
            </a:pPr>
            <a:r>
              <a:rPr lang="en-BR"/>
              <a:t>Computação Gráfica</a:t>
            </a:r>
            <a:endParaRPr/>
          </a:p>
        </p:txBody>
      </p:sp>
      <p:sp>
        <p:nvSpPr>
          <p:cNvPr id="47" name="Google Shape;47;p8"/>
          <p:cNvSpPr txBox="1">
            <a:spLocks noGrp="1"/>
          </p:cNvSpPr>
          <p:nvPr>
            <p:ph type="body" idx="2"/>
          </p:nvPr>
        </p:nvSpPr>
        <p:spPr>
          <a:xfrm>
            <a:off x="966787" y="2857501"/>
            <a:ext cx="7343775" cy="396875"/>
          </a:xfrm>
          <a:prstGeom prst="rect">
            <a:avLst/>
          </a:prstGeom>
          <a:noFill/>
          <a:ln>
            <a:noFill/>
          </a:ln>
        </p:spPr>
        <p:txBody>
          <a:bodyPr spcFirstLastPara="1" wrap="square" lIns="91425" tIns="45700" rIns="91425" bIns="45700" anchor="t" anchorCtr="0">
            <a:normAutofit/>
          </a:bodyPr>
          <a:lstStyle/>
          <a:p>
            <a:pPr marL="0" indent="0">
              <a:spcBef>
                <a:spcPts val="0"/>
              </a:spcBef>
              <a:buSzPts val="1600"/>
            </a:pPr>
            <a:r>
              <a:rPr lang="en-BR" sz="1650"/>
              <a:t>Raytracing 2</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4">
          <a:extLst>
            <a:ext uri="{FF2B5EF4-FFF2-40B4-BE49-F238E27FC236}">
              <a16:creationId xmlns:a16="http://schemas.microsoft.com/office/drawing/2014/main" id="{DE6C8250-09CC-BC7E-B5A3-0FEF5CA9F815}"/>
            </a:ext>
          </a:extLst>
        </p:cNvPr>
        <p:cNvGrpSpPr/>
        <p:nvPr/>
      </p:nvGrpSpPr>
      <p:grpSpPr>
        <a:xfrm>
          <a:off x="0" y="0"/>
          <a:ext cx="0" cy="0"/>
          <a:chOff x="0" y="0"/>
          <a:chExt cx="0" cy="0"/>
        </a:xfrm>
      </p:grpSpPr>
      <p:grpSp>
        <p:nvGrpSpPr>
          <p:cNvPr id="46" name="Group 45">
            <a:extLst>
              <a:ext uri="{FF2B5EF4-FFF2-40B4-BE49-F238E27FC236}">
                <a16:creationId xmlns:a16="http://schemas.microsoft.com/office/drawing/2014/main" id="{78363EE3-939C-3505-638B-762BFAEFBDC4}"/>
              </a:ext>
            </a:extLst>
          </p:cNvPr>
          <p:cNvGrpSpPr/>
          <p:nvPr/>
        </p:nvGrpSpPr>
        <p:grpSpPr>
          <a:xfrm>
            <a:off x="4532707" y="4207475"/>
            <a:ext cx="3979665" cy="132656"/>
            <a:chOff x="1666782" y="3704562"/>
            <a:chExt cx="5063247" cy="168776"/>
          </a:xfrm>
        </p:grpSpPr>
        <p:cxnSp>
          <p:nvCxnSpPr>
            <p:cNvPr id="47" name="Straight Connector 46">
              <a:extLst>
                <a:ext uri="{FF2B5EF4-FFF2-40B4-BE49-F238E27FC236}">
                  <a16:creationId xmlns:a16="http://schemas.microsoft.com/office/drawing/2014/main" id="{E32B2898-EC8C-495F-3560-0256AAE2101E}"/>
                </a:ext>
              </a:extLst>
            </p:cNvPr>
            <p:cNvCxnSpPr>
              <a:cxnSpLocks/>
            </p:cNvCxnSpPr>
            <p:nvPr/>
          </p:nvCxnSpPr>
          <p:spPr>
            <a:xfrm>
              <a:off x="1666782" y="3704562"/>
              <a:ext cx="5063247" cy="0"/>
            </a:xfrm>
            <a:prstGeom prst="line">
              <a:avLst/>
            </a:prstGeom>
            <a:ln w="571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14AE2229-352E-B683-DF53-7601EB156843}"/>
                </a:ext>
              </a:extLst>
            </p:cNvPr>
            <p:cNvCxnSpPr>
              <a:cxnSpLocks/>
            </p:cNvCxnSpPr>
            <p:nvPr/>
          </p:nvCxnSpPr>
          <p:spPr>
            <a:xfrm flipV="1">
              <a:off x="1706060" y="3709940"/>
              <a:ext cx="113313" cy="152402"/>
            </a:xfrm>
            <a:prstGeom prst="line">
              <a:avLst/>
            </a:prstGeom>
            <a:ln w="571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D7AF1E4-6975-402F-7C24-9581FCE347A4}"/>
                </a:ext>
              </a:extLst>
            </p:cNvPr>
            <p:cNvCxnSpPr>
              <a:cxnSpLocks/>
            </p:cNvCxnSpPr>
            <p:nvPr/>
          </p:nvCxnSpPr>
          <p:spPr>
            <a:xfrm flipV="1">
              <a:off x="1820753" y="3720936"/>
              <a:ext cx="113313" cy="152402"/>
            </a:xfrm>
            <a:prstGeom prst="line">
              <a:avLst/>
            </a:prstGeom>
            <a:ln w="571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35" name="Google Shape;335;p41">
            <a:extLst>
              <a:ext uri="{FF2B5EF4-FFF2-40B4-BE49-F238E27FC236}">
                <a16:creationId xmlns:a16="http://schemas.microsoft.com/office/drawing/2014/main" id="{F13D874D-3D9E-7CA3-9B53-6046E0123472}"/>
              </a:ext>
            </a:extLst>
          </p:cNvPr>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pt-BR" noProof="0" dirty="0"/>
              <a:t>Reflexão em Materiais Espelhados</a:t>
            </a:r>
          </a:p>
        </p:txBody>
      </p:sp>
      <p:sp>
        <p:nvSpPr>
          <p:cNvPr id="336" name="Google Shape;336;p41">
            <a:extLst>
              <a:ext uri="{FF2B5EF4-FFF2-40B4-BE49-F238E27FC236}">
                <a16:creationId xmlns:a16="http://schemas.microsoft.com/office/drawing/2014/main" id="{9FCC73E0-D0C3-6813-58D6-D92A545F8D4C}"/>
              </a:ext>
            </a:extLst>
          </p:cNvPr>
          <p:cNvSpPr txBox="1">
            <a:spLocks noGrp="1"/>
          </p:cNvSpPr>
          <p:nvPr>
            <p:ph type="body" idx="1"/>
          </p:nvPr>
        </p:nvSpPr>
        <p:spPr>
          <a:xfrm>
            <a:off x="390550" y="838976"/>
            <a:ext cx="8428200" cy="1365300"/>
          </a:xfrm>
          <a:prstGeom prst="rect">
            <a:avLst/>
          </a:prstGeom>
        </p:spPr>
        <p:txBody>
          <a:bodyPr spcFirstLastPara="1" wrap="square" lIns="91425" tIns="45700" rIns="91425" bIns="45700" anchor="t" anchorCtr="0">
            <a:normAutofit/>
          </a:bodyPr>
          <a:lstStyle/>
          <a:p>
            <a:pPr marL="0" lvl="0" indent="0" algn="l" rtl="0">
              <a:spcBef>
                <a:spcPts val="400"/>
              </a:spcBef>
              <a:spcAft>
                <a:spcPts val="0"/>
              </a:spcAft>
              <a:buNone/>
            </a:pPr>
            <a:r>
              <a:rPr lang="pt-BR" noProof="0" dirty="0"/>
              <a:t>Para calcular o vetor de reflexão (vermelho) somaremos o vetor de entrada (</a:t>
            </a:r>
            <a:r>
              <a:rPr lang="pt-BR" noProof="0" dirty="0" err="1"/>
              <a:t>v</a:t>
            </a:r>
            <a:r>
              <a:rPr lang="pt-BR" noProof="0" dirty="0"/>
              <a:t>) com duas vezes B.</a:t>
            </a:r>
          </a:p>
          <a:p>
            <a:pPr marL="0" lvl="0" indent="0" algn="l" rtl="0">
              <a:spcBef>
                <a:spcPts val="1000"/>
              </a:spcBef>
              <a:spcAft>
                <a:spcPts val="1000"/>
              </a:spcAft>
              <a:buNone/>
            </a:pPr>
            <a:r>
              <a:rPr lang="pt-BR" noProof="0" dirty="0" err="1"/>
              <a:t>B</a:t>
            </a:r>
            <a:r>
              <a:rPr lang="pt-BR" noProof="0" dirty="0"/>
              <a:t> tem a direção e sentido de N com um comprimento de |</a:t>
            </a:r>
            <a:r>
              <a:rPr lang="pt-BR" noProof="0" dirty="0" err="1"/>
              <a:t>v·N</a:t>
            </a:r>
            <a:r>
              <a:rPr lang="pt-BR" noProof="0" dirty="0"/>
              <a:t>|.</a:t>
            </a:r>
          </a:p>
        </p:txBody>
      </p:sp>
      <p:sp>
        <p:nvSpPr>
          <p:cNvPr id="337" name="Google Shape;337;p41">
            <a:extLst>
              <a:ext uri="{FF2B5EF4-FFF2-40B4-BE49-F238E27FC236}">
                <a16:creationId xmlns:a16="http://schemas.microsoft.com/office/drawing/2014/main" id="{45083068-F157-C515-BD50-39D90AF591A5}"/>
              </a:ext>
            </a:extLst>
          </p:cNvPr>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10</a:t>
            </a:fld>
            <a:endParaRPr/>
          </a:p>
        </p:txBody>
      </p:sp>
      <p:pic>
        <p:nvPicPr>
          <p:cNvPr id="339" name="Google Shape;339;p41" descr="{&quot;backgroundColorModified&quot;:null,&quot;aid&quot;:null,&quot;type&quot;:&quot;$$&quot;,&quot;code&quot;:&quot;$$\\mathbf{R}\\,=\\,\\mathbf{v}\\,-2\\cdot\\left(\\mathbf{v}\\cdot \\mathbf{n}\\right)\\cdot \\mathbf{n}$$&quot;,&quot;font&quot;:{&quot;size&quot;:12,&quot;color&quot;:&quot;#000000&quot;,&quot;family&quot;:&quot;Arial&quot;},&quot;id&quot;:&quot;5&quot;,&quot;backgroundColor&quot;:&quot;#FFFFFF&quot;,&quot;ts&quot;:1635359378481,&quot;cs&quot;:&quot;PnY5x1lcq+ID3jwQ11gZrA==&quot;,&quot;size&quot;:{&quot;width&quot;:184,&quot;height&quot;:18.833333333333332}}">
            <a:extLst>
              <a:ext uri="{FF2B5EF4-FFF2-40B4-BE49-F238E27FC236}">
                <a16:creationId xmlns:a16="http://schemas.microsoft.com/office/drawing/2014/main" id="{843FE636-580F-472F-38D7-7D365806A2DD}"/>
              </a:ext>
            </a:extLst>
          </p:cNvPr>
          <p:cNvPicPr preferRelativeResize="0"/>
          <p:nvPr/>
        </p:nvPicPr>
        <p:blipFill>
          <a:blip r:embed="rId3">
            <a:alphaModFix/>
          </a:blip>
          <a:stretch>
            <a:fillRect/>
          </a:stretch>
        </p:blipFill>
        <p:spPr>
          <a:xfrm>
            <a:off x="436550" y="2397411"/>
            <a:ext cx="3340701" cy="341950"/>
          </a:xfrm>
          <a:prstGeom prst="rect">
            <a:avLst/>
          </a:prstGeom>
          <a:noFill/>
          <a:ln>
            <a:noFill/>
          </a:ln>
        </p:spPr>
      </p:pic>
      <p:sp>
        <p:nvSpPr>
          <p:cNvPr id="3" name="TextBox 2">
            <a:extLst>
              <a:ext uri="{FF2B5EF4-FFF2-40B4-BE49-F238E27FC236}">
                <a16:creationId xmlns:a16="http://schemas.microsoft.com/office/drawing/2014/main" id="{5FE83F8C-454B-6CC1-6231-766F880AE5B6}"/>
              </a:ext>
            </a:extLst>
          </p:cNvPr>
          <p:cNvSpPr txBox="1"/>
          <p:nvPr/>
        </p:nvSpPr>
        <p:spPr>
          <a:xfrm>
            <a:off x="317396" y="2856459"/>
            <a:ext cx="4587240" cy="400110"/>
          </a:xfrm>
          <a:prstGeom prst="rect">
            <a:avLst/>
          </a:prstGeom>
          <a:noFill/>
        </p:spPr>
        <p:txBody>
          <a:bodyPr wrap="square" lIns="91440" tIns="45720" rIns="91440" bIns="45720" anchor="t">
            <a:spAutoFit/>
          </a:bodyPr>
          <a:lstStyle/>
          <a:p>
            <a:pPr marL="0" lvl="0" indent="0" algn="l" rtl="0">
              <a:spcBef>
                <a:spcPts val="0"/>
              </a:spcBef>
              <a:spcAft>
                <a:spcPts val="0"/>
              </a:spcAft>
              <a:buNone/>
            </a:pPr>
            <a:r>
              <a:rPr lang="pt-BR" sz="2000" b="1"/>
              <a:t>Em WGSL: </a:t>
            </a:r>
            <a:r>
              <a:rPr lang="pt-BR" sz="2000" b="1" err="1"/>
              <a:t>reflect</a:t>
            </a:r>
            <a:r>
              <a:rPr lang="pt-BR" sz="2000" b="1"/>
              <a:t>()</a:t>
            </a:r>
          </a:p>
        </p:txBody>
      </p:sp>
      <p:sp>
        <p:nvSpPr>
          <p:cNvPr id="2" name="TextBox 1">
            <a:extLst>
              <a:ext uri="{FF2B5EF4-FFF2-40B4-BE49-F238E27FC236}">
                <a16:creationId xmlns:a16="http://schemas.microsoft.com/office/drawing/2014/main" id="{0778E1DC-A7D1-445D-E810-81A725F9CFF0}"/>
              </a:ext>
            </a:extLst>
          </p:cNvPr>
          <p:cNvSpPr txBox="1"/>
          <p:nvPr/>
        </p:nvSpPr>
        <p:spPr>
          <a:xfrm>
            <a:off x="391477" y="3677143"/>
            <a:ext cx="3053834" cy="1087477"/>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500"/>
              </a:spcBef>
              <a:spcAft>
                <a:spcPts val="500"/>
              </a:spcAft>
            </a:pPr>
            <a:r>
              <a:rPr lang="pt-BR" sz="1200" b="1" noProof="0" dirty="0">
                <a:ea typeface="Verdana"/>
              </a:rPr>
              <a:t>A variável </a:t>
            </a:r>
            <a:r>
              <a:rPr lang="pt-BR" sz="1200" b="1" noProof="0" dirty="0" err="1">
                <a:ea typeface="Verdana"/>
              </a:rPr>
              <a:t>smoothness</a:t>
            </a:r>
            <a:r>
              <a:rPr lang="pt-BR" sz="1200" b="1" noProof="0" dirty="0">
                <a:ea typeface="Verdana"/>
              </a:rPr>
              <a:t> controla a componente metálica no projeto. </a:t>
            </a:r>
            <a:endParaRPr lang="pt-BR" sz="1200" b="1" noProof="0" dirty="0"/>
          </a:p>
          <a:p>
            <a:pPr>
              <a:spcBef>
                <a:spcPts val="500"/>
              </a:spcBef>
              <a:spcAft>
                <a:spcPts val="500"/>
              </a:spcAft>
            </a:pPr>
            <a:r>
              <a:rPr lang="pt-BR" sz="1200" b="1" noProof="0" dirty="0">
                <a:ea typeface="Verdana"/>
              </a:rPr>
              <a:t>0 - </a:t>
            </a:r>
            <a:r>
              <a:rPr lang="pt-BR" sz="1200" b="1" noProof="0" dirty="0" err="1">
                <a:ea typeface="Verdana"/>
              </a:rPr>
              <a:t>Lambertiano</a:t>
            </a:r>
            <a:endParaRPr lang="pt-BR" sz="1200" b="1" noProof="0" dirty="0">
              <a:ea typeface="Verdana"/>
            </a:endParaRPr>
          </a:p>
          <a:p>
            <a:pPr>
              <a:spcBef>
                <a:spcPts val="500"/>
              </a:spcBef>
              <a:spcAft>
                <a:spcPts val="500"/>
              </a:spcAft>
            </a:pPr>
            <a:r>
              <a:rPr lang="pt-BR" sz="1200" b="1" noProof="0" dirty="0">
                <a:ea typeface="Verdana"/>
              </a:rPr>
              <a:t>1 - Metálico</a:t>
            </a:r>
            <a:endParaRPr lang="pt-BR" sz="1200" b="1" noProof="0" dirty="0"/>
          </a:p>
        </p:txBody>
      </p:sp>
      <p:cxnSp>
        <p:nvCxnSpPr>
          <p:cNvPr id="26" name="Straight Connector 25">
            <a:extLst>
              <a:ext uri="{FF2B5EF4-FFF2-40B4-BE49-F238E27FC236}">
                <a16:creationId xmlns:a16="http://schemas.microsoft.com/office/drawing/2014/main" id="{4EB8C242-FA4D-40B1-8EB2-4837C260E3EB}"/>
              </a:ext>
            </a:extLst>
          </p:cNvPr>
          <p:cNvCxnSpPr>
            <a:cxnSpLocks/>
          </p:cNvCxnSpPr>
          <p:nvPr/>
        </p:nvCxnSpPr>
        <p:spPr>
          <a:xfrm>
            <a:off x="6515831" y="2547413"/>
            <a:ext cx="0" cy="3015416"/>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1932875D-BBC1-DAC4-38BD-7CEC01068A81}"/>
              </a:ext>
            </a:extLst>
          </p:cNvPr>
          <p:cNvGrpSpPr/>
          <p:nvPr/>
        </p:nvGrpSpPr>
        <p:grpSpPr>
          <a:xfrm>
            <a:off x="5283625" y="2996493"/>
            <a:ext cx="1232205" cy="1210983"/>
            <a:chOff x="3036940" y="2163853"/>
            <a:chExt cx="1567710" cy="1540709"/>
          </a:xfrm>
        </p:grpSpPr>
        <p:cxnSp>
          <p:nvCxnSpPr>
            <p:cNvPr id="28" name="Straight Arrow Connector 27">
              <a:extLst>
                <a:ext uri="{FF2B5EF4-FFF2-40B4-BE49-F238E27FC236}">
                  <a16:creationId xmlns:a16="http://schemas.microsoft.com/office/drawing/2014/main" id="{B7FEC170-17A8-E169-B52F-F420B9254552}"/>
                </a:ext>
              </a:extLst>
            </p:cNvPr>
            <p:cNvCxnSpPr/>
            <p:nvPr/>
          </p:nvCxnSpPr>
          <p:spPr>
            <a:xfrm>
              <a:off x="3036940" y="2163853"/>
              <a:ext cx="1567710" cy="1540709"/>
            </a:xfrm>
            <a:prstGeom prst="straightConnector1">
              <a:avLst/>
            </a:prstGeom>
            <a:ln w="57150">
              <a:tailEnd type="stealth"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F52712A1-2665-FACB-100B-8A282BCF3AE0}"/>
                    </a:ext>
                  </a:extLst>
                </p:cNvPr>
                <p:cNvSpPr txBox="1"/>
                <p:nvPr/>
              </p:nvSpPr>
              <p:spPr>
                <a:xfrm>
                  <a:off x="3112810" y="2647533"/>
                  <a:ext cx="276715" cy="39157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2000" i="1" smtClean="0">
                                <a:solidFill>
                                  <a:srgbClr val="0070C0"/>
                                </a:solidFill>
                                <a:latin typeface="Cambria Math" panose="02040503050406030204" pitchFamily="18" charset="0"/>
                              </a:rPr>
                            </m:ctrlPr>
                          </m:accPr>
                          <m:e>
                            <m:r>
                              <a:rPr lang="pt-BR" sz="2000" b="0" i="1" smtClean="0">
                                <a:solidFill>
                                  <a:srgbClr val="0070C0"/>
                                </a:solidFill>
                                <a:latin typeface="Cambria Math" panose="02040503050406030204" pitchFamily="18" charset="0"/>
                              </a:rPr>
                              <m:t>𝑣</m:t>
                            </m:r>
                          </m:e>
                        </m:acc>
                      </m:oMath>
                    </m:oMathPara>
                  </a14:m>
                  <a:endParaRPr lang="en-US" sz="2000" dirty="0">
                    <a:solidFill>
                      <a:srgbClr val="0070C0"/>
                    </a:solidFill>
                  </a:endParaRPr>
                </a:p>
              </p:txBody>
            </p:sp>
          </mc:Choice>
          <mc:Fallback xmlns="">
            <p:sp>
              <p:nvSpPr>
                <p:cNvPr id="29" name="TextBox 28">
                  <a:extLst>
                    <a:ext uri="{FF2B5EF4-FFF2-40B4-BE49-F238E27FC236}">
                      <a16:creationId xmlns:a16="http://schemas.microsoft.com/office/drawing/2014/main" id="{F52712A1-2665-FACB-100B-8A282BCF3AE0}"/>
                    </a:ext>
                  </a:extLst>
                </p:cNvPr>
                <p:cNvSpPr txBox="1">
                  <a:spLocks noRot="1" noChangeAspect="1" noMove="1" noResize="1" noEditPoints="1" noAdjustHandles="1" noChangeArrowheads="1" noChangeShapeType="1" noTextEdit="1"/>
                </p:cNvSpPr>
                <p:nvPr/>
              </p:nvSpPr>
              <p:spPr>
                <a:xfrm>
                  <a:off x="3112810" y="2647533"/>
                  <a:ext cx="276715" cy="391578"/>
                </a:xfrm>
                <a:prstGeom prst="rect">
                  <a:avLst/>
                </a:prstGeom>
                <a:blipFill>
                  <a:blip r:embed="rId4"/>
                  <a:stretch>
                    <a:fillRect l="-22222" t="-36000" r="-11111" b="-12000"/>
                  </a:stretch>
                </a:blipFill>
              </p:spPr>
              <p:txBody>
                <a:bodyPr/>
                <a:lstStyle/>
                <a:p>
                  <a:r>
                    <a:rPr lang="en-US">
                      <a:noFill/>
                    </a:rPr>
                    <a:t> </a:t>
                  </a:r>
                </a:p>
              </p:txBody>
            </p:sp>
          </mc:Fallback>
        </mc:AlternateContent>
      </p:grpSp>
      <p:grpSp>
        <p:nvGrpSpPr>
          <p:cNvPr id="30" name="Group 29">
            <a:extLst>
              <a:ext uri="{FF2B5EF4-FFF2-40B4-BE49-F238E27FC236}">
                <a16:creationId xmlns:a16="http://schemas.microsoft.com/office/drawing/2014/main" id="{2092DA1D-5688-6F6C-899B-ED3CD48AB1A8}"/>
              </a:ext>
            </a:extLst>
          </p:cNvPr>
          <p:cNvGrpSpPr/>
          <p:nvPr/>
        </p:nvGrpSpPr>
        <p:grpSpPr>
          <a:xfrm>
            <a:off x="6515831" y="4207475"/>
            <a:ext cx="1232205" cy="1210983"/>
            <a:chOff x="4604650" y="3704562"/>
            <a:chExt cx="1567710" cy="1540709"/>
          </a:xfrm>
        </p:grpSpPr>
        <p:cxnSp>
          <p:nvCxnSpPr>
            <p:cNvPr id="31" name="Straight Arrow Connector 30">
              <a:extLst>
                <a:ext uri="{FF2B5EF4-FFF2-40B4-BE49-F238E27FC236}">
                  <a16:creationId xmlns:a16="http://schemas.microsoft.com/office/drawing/2014/main" id="{51975A64-F472-FAAA-7E24-B508C178866C}"/>
                </a:ext>
              </a:extLst>
            </p:cNvPr>
            <p:cNvCxnSpPr/>
            <p:nvPr/>
          </p:nvCxnSpPr>
          <p:spPr>
            <a:xfrm>
              <a:off x="4604650" y="3704562"/>
              <a:ext cx="1567710" cy="1540709"/>
            </a:xfrm>
            <a:prstGeom prst="straightConnector1">
              <a:avLst/>
            </a:prstGeom>
            <a:ln w="57150">
              <a:tailEnd type="stealth"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6C9025EF-D766-A601-649D-6ADDC55403AB}"/>
                    </a:ext>
                  </a:extLst>
                </p:cNvPr>
                <p:cNvSpPr txBox="1"/>
                <p:nvPr/>
              </p:nvSpPr>
              <p:spPr>
                <a:xfrm>
                  <a:off x="4756805" y="4286979"/>
                  <a:ext cx="276715" cy="39157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2000" i="1" smtClean="0">
                                <a:solidFill>
                                  <a:srgbClr val="0070C0"/>
                                </a:solidFill>
                                <a:latin typeface="Cambria Math" panose="02040503050406030204" pitchFamily="18" charset="0"/>
                              </a:rPr>
                            </m:ctrlPr>
                          </m:accPr>
                          <m:e>
                            <m:r>
                              <a:rPr lang="pt-BR" sz="2000" b="0" i="1" smtClean="0">
                                <a:solidFill>
                                  <a:srgbClr val="0070C0"/>
                                </a:solidFill>
                                <a:latin typeface="Cambria Math" panose="02040503050406030204" pitchFamily="18" charset="0"/>
                              </a:rPr>
                              <m:t>𝑣</m:t>
                            </m:r>
                          </m:e>
                        </m:acc>
                      </m:oMath>
                    </m:oMathPara>
                  </a14:m>
                  <a:endParaRPr lang="en-US" sz="2000" dirty="0">
                    <a:solidFill>
                      <a:srgbClr val="0070C0"/>
                    </a:solidFill>
                  </a:endParaRPr>
                </a:p>
              </p:txBody>
            </p:sp>
          </mc:Choice>
          <mc:Fallback xmlns="">
            <p:sp>
              <p:nvSpPr>
                <p:cNvPr id="32" name="TextBox 31">
                  <a:extLst>
                    <a:ext uri="{FF2B5EF4-FFF2-40B4-BE49-F238E27FC236}">
                      <a16:creationId xmlns:a16="http://schemas.microsoft.com/office/drawing/2014/main" id="{6C9025EF-D766-A601-649D-6ADDC55403AB}"/>
                    </a:ext>
                  </a:extLst>
                </p:cNvPr>
                <p:cNvSpPr txBox="1">
                  <a:spLocks noRot="1" noChangeAspect="1" noMove="1" noResize="1" noEditPoints="1" noAdjustHandles="1" noChangeArrowheads="1" noChangeShapeType="1" noTextEdit="1"/>
                </p:cNvSpPr>
                <p:nvPr/>
              </p:nvSpPr>
              <p:spPr>
                <a:xfrm>
                  <a:off x="4756805" y="4286979"/>
                  <a:ext cx="276715" cy="391578"/>
                </a:xfrm>
                <a:prstGeom prst="rect">
                  <a:avLst/>
                </a:prstGeom>
                <a:blipFill>
                  <a:blip r:embed="rId5"/>
                  <a:stretch>
                    <a:fillRect l="-22222" t="-36000" r="-11111" b="-8000"/>
                  </a:stretch>
                </a:blipFill>
              </p:spPr>
              <p:txBody>
                <a:bodyPr/>
                <a:lstStyle/>
                <a:p>
                  <a:r>
                    <a:rPr lang="en-US">
                      <a:noFill/>
                    </a:rPr>
                    <a:t> </a:t>
                  </a:r>
                </a:p>
              </p:txBody>
            </p:sp>
          </mc:Fallback>
        </mc:AlternateContent>
      </p:grpSp>
      <p:grpSp>
        <p:nvGrpSpPr>
          <p:cNvPr id="33" name="Group 32">
            <a:extLst>
              <a:ext uri="{FF2B5EF4-FFF2-40B4-BE49-F238E27FC236}">
                <a16:creationId xmlns:a16="http://schemas.microsoft.com/office/drawing/2014/main" id="{1E37CE8C-7C8E-F88B-0FEB-290AF81C2225}"/>
              </a:ext>
            </a:extLst>
          </p:cNvPr>
          <p:cNvGrpSpPr/>
          <p:nvPr/>
        </p:nvGrpSpPr>
        <p:grpSpPr>
          <a:xfrm>
            <a:off x="7801051" y="4207475"/>
            <a:ext cx="298979" cy="1210983"/>
            <a:chOff x="6239810" y="3704562"/>
            <a:chExt cx="380385" cy="1540709"/>
          </a:xfrm>
        </p:grpSpPr>
        <p:cxnSp>
          <p:nvCxnSpPr>
            <p:cNvPr id="34" name="Straight Arrow Connector 33">
              <a:extLst>
                <a:ext uri="{FF2B5EF4-FFF2-40B4-BE49-F238E27FC236}">
                  <a16:creationId xmlns:a16="http://schemas.microsoft.com/office/drawing/2014/main" id="{3F7E03B6-047F-701F-94C8-CC643746A809}"/>
                </a:ext>
              </a:extLst>
            </p:cNvPr>
            <p:cNvCxnSpPr>
              <a:cxnSpLocks/>
            </p:cNvCxnSpPr>
            <p:nvPr/>
          </p:nvCxnSpPr>
          <p:spPr>
            <a:xfrm flipV="1">
              <a:off x="6239810" y="3704562"/>
              <a:ext cx="0" cy="1540709"/>
            </a:xfrm>
            <a:prstGeom prst="straightConnector1">
              <a:avLst/>
            </a:prstGeom>
            <a:ln w="57150">
              <a:solidFill>
                <a:srgbClr val="00B050"/>
              </a:solidFill>
              <a:tailEnd type="stealth"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6CF6D8EA-441C-F3EB-5F02-3296F9A44F61}"/>
                    </a:ext>
                  </a:extLst>
                </p:cNvPr>
                <p:cNvSpPr txBox="1"/>
                <p:nvPr/>
              </p:nvSpPr>
              <p:spPr>
                <a:xfrm>
                  <a:off x="6307586" y="3943164"/>
                  <a:ext cx="312609" cy="43913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2000" i="1" smtClean="0">
                                <a:solidFill>
                                  <a:srgbClr val="00B050"/>
                                </a:solidFill>
                                <a:latin typeface="Cambria Math" panose="02040503050406030204" pitchFamily="18" charset="0"/>
                              </a:rPr>
                            </m:ctrlPr>
                          </m:accPr>
                          <m:e>
                            <m:r>
                              <a:rPr lang="pt-BR" sz="2000" b="0" i="1" smtClean="0">
                                <a:solidFill>
                                  <a:srgbClr val="00B050"/>
                                </a:solidFill>
                                <a:latin typeface="Cambria Math" panose="02040503050406030204" pitchFamily="18" charset="0"/>
                              </a:rPr>
                              <m:t>𝐵</m:t>
                            </m:r>
                          </m:e>
                        </m:acc>
                      </m:oMath>
                    </m:oMathPara>
                  </a14:m>
                  <a:endParaRPr lang="en-US" sz="2000" dirty="0">
                    <a:solidFill>
                      <a:srgbClr val="00B050"/>
                    </a:solidFill>
                  </a:endParaRPr>
                </a:p>
              </p:txBody>
            </p:sp>
          </mc:Choice>
          <mc:Fallback xmlns="">
            <p:sp>
              <p:nvSpPr>
                <p:cNvPr id="35" name="TextBox 34">
                  <a:extLst>
                    <a:ext uri="{FF2B5EF4-FFF2-40B4-BE49-F238E27FC236}">
                      <a16:creationId xmlns:a16="http://schemas.microsoft.com/office/drawing/2014/main" id="{6CF6D8EA-441C-F3EB-5F02-3296F9A44F61}"/>
                    </a:ext>
                  </a:extLst>
                </p:cNvPr>
                <p:cNvSpPr txBox="1">
                  <a:spLocks noRot="1" noChangeAspect="1" noMove="1" noResize="1" noEditPoints="1" noAdjustHandles="1" noChangeArrowheads="1" noChangeShapeType="1" noTextEdit="1"/>
                </p:cNvSpPr>
                <p:nvPr/>
              </p:nvSpPr>
              <p:spPr>
                <a:xfrm>
                  <a:off x="6307586" y="3943164"/>
                  <a:ext cx="312609" cy="439139"/>
                </a:xfrm>
                <a:prstGeom prst="rect">
                  <a:avLst/>
                </a:prstGeom>
                <a:blipFill>
                  <a:blip r:embed="rId6"/>
                  <a:stretch>
                    <a:fillRect l="-20000" r="-20000" b="-3571"/>
                  </a:stretch>
                </a:blipFill>
              </p:spPr>
              <p:txBody>
                <a:bodyPr/>
                <a:lstStyle/>
                <a:p>
                  <a:r>
                    <a:rPr lang="en-US">
                      <a:noFill/>
                    </a:rPr>
                    <a:t> </a:t>
                  </a:r>
                </a:p>
              </p:txBody>
            </p:sp>
          </mc:Fallback>
        </mc:AlternateContent>
      </p:grpSp>
      <p:grpSp>
        <p:nvGrpSpPr>
          <p:cNvPr id="36" name="Group 35">
            <a:extLst>
              <a:ext uri="{FF2B5EF4-FFF2-40B4-BE49-F238E27FC236}">
                <a16:creationId xmlns:a16="http://schemas.microsoft.com/office/drawing/2014/main" id="{A1921B7C-AE3C-6599-48EC-8C54E93409D9}"/>
              </a:ext>
            </a:extLst>
          </p:cNvPr>
          <p:cNvGrpSpPr/>
          <p:nvPr/>
        </p:nvGrpSpPr>
        <p:grpSpPr>
          <a:xfrm>
            <a:off x="7801051" y="2996493"/>
            <a:ext cx="298979" cy="1210983"/>
            <a:chOff x="6239810" y="2163853"/>
            <a:chExt cx="380385" cy="1540709"/>
          </a:xfrm>
        </p:grpSpPr>
        <p:cxnSp>
          <p:nvCxnSpPr>
            <p:cNvPr id="37" name="Straight Arrow Connector 36">
              <a:extLst>
                <a:ext uri="{FF2B5EF4-FFF2-40B4-BE49-F238E27FC236}">
                  <a16:creationId xmlns:a16="http://schemas.microsoft.com/office/drawing/2014/main" id="{D4E8A9E3-D72E-8BDD-287A-78E5A28F9DF7}"/>
                </a:ext>
              </a:extLst>
            </p:cNvPr>
            <p:cNvCxnSpPr>
              <a:cxnSpLocks/>
            </p:cNvCxnSpPr>
            <p:nvPr/>
          </p:nvCxnSpPr>
          <p:spPr>
            <a:xfrm flipV="1">
              <a:off x="6239810" y="2163853"/>
              <a:ext cx="0" cy="1540709"/>
            </a:xfrm>
            <a:prstGeom prst="straightConnector1">
              <a:avLst/>
            </a:prstGeom>
            <a:ln w="57150">
              <a:solidFill>
                <a:srgbClr val="00B050"/>
              </a:solidFill>
              <a:tailEnd type="stealth"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246DFD3F-7AC5-DE9D-222D-844DC74F693D}"/>
                    </a:ext>
                  </a:extLst>
                </p:cNvPr>
                <p:cNvSpPr txBox="1"/>
                <p:nvPr/>
              </p:nvSpPr>
              <p:spPr>
                <a:xfrm>
                  <a:off x="6307586" y="2647533"/>
                  <a:ext cx="312609" cy="43913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2000" i="1" smtClean="0">
                                <a:solidFill>
                                  <a:srgbClr val="00B050"/>
                                </a:solidFill>
                                <a:latin typeface="Cambria Math" panose="02040503050406030204" pitchFamily="18" charset="0"/>
                              </a:rPr>
                            </m:ctrlPr>
                          </m:accPr>
                          <m:e>
                            <m:r>
                              <a:rPr lang="pt-BR" sz="2000" b="0" i="1" smtClean="0">
                                <a:solidFill>
                                  <a:srgbClr val="00B050"/>
                                </a:solidFill>
                                <a:latin typeface="Cambria Math" panose="02040503050406030204" pitchFamily="18" charset="0"/>
                              </a:rPr>
                              <m:t>𝐵</m:t>
                            </m:r>
                          </m:e>
                        </m:acc>
                      </m:oMath>
                    </m:oMathPara>
                  </a14:m>
                  <a:endParaRPr lang="en-US" sz="2000" dirty="0">
                    <a:solidFill>
                      <a:srgbClr val="00B050"/>
                    </a:solidFill>
                  </a:endParaRPr>
                </a:p>
              </p:txBody>
            </p:sp>
          </mc:Choice>
          <mc:Fallback xmlns="">
            <p:sp>
              <p:nvSpPr>
                <p:cNvPr id="38" name="TextBox 37">
                  <a:extLst>
                    <a:ext uri="{FF2B5EF4-FFF2-40B4-BE49-F238E27FC236}">
                      <a16:creationId xmlns:a16="http://schemas.microsoft.com/office/drawing/2014/main" id="{246DFD3F-7AC5-DE9D-222D-844DC74F693D}"/>
                    </a:ext>
                  </a:extLst>
                </p:cNvPr>
                <p:cNvSpPr txBox="1">
                  <a:spLocks noRot="1" noChangeAspect="1" noMove="1" noResize="1" noEditPoints="1" noAdjustHandles="1" noChangeArrowheads="1" noChangeShapeType="1" noTextEdit="1"/>
                </p:cNvSpPr>
                <p:nvPr/>
              </p:nvSpPr>
              <p:spPr>
                <a:xfrm>
                  <a:off x="6307586" y="2647533"/>
                  <a:ext cx="312609" cy="439139"/>
                </a:xfrm>
                <a:prstGeom prst="rect">
                  <a:avLst/>
                </a:prstGeom>
                <a:blipFill>
                  <a:blip r:embed="rId7"/>
                  <a:stretch>
                    <a:fillRect l="-20000" r="-20000" b="-3448"/>
                  </a:stretch>
                </a:blipFill>
              </p:spPr>
              <p:txBody>
                <a:bodyPr/>
                <a:lstStyle/>
                <a:p>
                  <a:r>
                    <a:rPr lang="en-US">
                      <a:noFill/>
                    </a:rPr>
                    <a:t> </a:t>
                  </a:r>
                </a:p>
              </p:txBody>
            </p:sp>
          </mc:Fallback>
        </mc:AlternateContent>
      </p:grpSp>
      <p:grpSp>
        <p:nvGrpSpPr>
          <p:cNvPr id="39" name="Group 38">
            <a:extLst>
              <a:ext uri="{FF2B5EF4-FFF2-40B4-BE49-F238E27FC236}">
                <a16:creationId xmlns:a16="http://schemas.microsoft.com/office/drawing/2014/main" id="{192E004A-A5C1-0A1F-3B9F-0EDAD0F108FC}"/>
              </a:ext>
            </a:extLst>
          </p:cNvPr>
          <p:cNvGrpSpPr/>
          <p:nvPr/>
        </p:nvGrpSpPr>
        <p:grpSpPr>
          <a:xfrm>
            <a:off x="6515828" y="3320333"/>
            <a:ext cx="242785" cy="887141"/>
            <a:chOff x="4604647" y="2575868"/>
            <a:chExt cx="308890" cy="1128692"/>
          </a:xfrm>
        </p:grpSpPr>
        <p:cxnSp>
          <p:nvCxnSpPr>
            <p:cNvPr id="40" name="Straight Arrow Connector 39">
              <a:extLst>
                <a:ext uri="{FF2B5EF4-FFF2-40B4-BE49-F238E27FC236}">
                  <a16:creationId xmlns:a16="http://schemas.microsoft.com/office/drawing/2014/main" id="{93BB4FA7-797B-9B66-7E4C-381BD7826979}"/>
                </a:ext>
              </a:extLst>
            </p:cNvPr>
            <p:cNvCxnSpPr>
              <a:cxnSpLocks/>
            </p:cNvCxnSpPr>
            <p:nvPr/>
          </p:nvCxnSpPr>
          <p:spPr>
            <a:xfrm flipV="1">
              <a:off x="4604647" y="2575868"/>
              <a:ext cx="0" cy="1128692"/>
            </a:xfrm>
            <a:prstGeom prst="straightConnector1">
              <a:avLst/>
            </a:prstGeom>
            <a:ln w="5715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C72A45B9-26E4-7548-C952-C6D4C9D561EA}"/>
                    </a:ext>
                  </a:extLst>
                </p:cNvPr>
                <p:cNvSpPr txBox="1"/>
                <p:nvPr/>
              </p:nvSpPr>
              <p:spPr>
                <a:xfrm>
                  <a:off x="4642043" y="2825923"/>
                  <a:ext cx="271494" cy="3217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pt-BR" sz="1600" i="1" smtClean="0">
                                <a:solidFill>
                                  <a:schemeClr val="tx1"/>
                                </a:solidFill>
                                <a:latin typeface="Cambria Math" panose="02040503050406030204" pitchFamily="18" charset="0"/>
                              </a:rPr>
                            </m:ctrlPr>
                          </m:accPr>
                          <m:e>
                            <m:r>
                              <a:rPr lang="pt-BR" sz="1600" b="0" i="1" smtClean="0">
                                <a:solidFill>
                                  <a:schemeClr val="tx1"/>
                                </a:solidFill>
                                <a:latin typeface="Cambria Math" panose="02040503050406030204" pitchFamily="18" charset="0"/>
                              </a:rPr>
                              <m:t>𝑁</m:t>
                            </m:r>
                          </m:e>
                        </m:acc>
                      </m:oMath>
                    </m:oMathPara>
                  </a14:m>
                  <a:endParaRPr lang="en-US" sz="1600" dirty="0">
                    <a:solidFill>
                      <a:schemeClr val="tx1"/>
                    </a:solidFill>
                  </a:endParaRPr>
                </a:p>
              </p:txBody>
            </p:sp>
          </mc:Choice>
          <mc:Fallback xmlns="">
            <p:sp>
              <p:nvSpPr>
                <p:cNvPr id="41" name="TextBox 40">
                  <a:extLst>
                    <a:ext uri="{FF2B5EF4-FFF2-40B4-BE49-F238E27FC236}">
                      <a16:creationId xmlns:a16="http://schemas.microsoft.com/office/drawing/2014/main" id="{C72A45B9-26E4-7548-C952-C6D4C9D561EA}"/>
                    </a:ext>
                  </a:extLst>
                </p:cNvPr>
                <p:cNvSpPr txBox="1">
                  <a:spLocks noRot="1" noChangeAspect="1" noMove="1" noResize="1" noEditPoints="1" noAdjustHandles="1" noChangeArrowheads="1" noChangeShapeType="1" noTextEdit="1"/>
                </p:cNvSpPr>
                <p:nvPr/>
              </p:nvSpPr>
              <p:spPr>
                <a:xfrm>
                  <a:off x="4642043" y="2825923"/>
                  <a:ext cx="271494" cy="321747"/>
                </a:xfrm>
                <a:prstGeom prst="rect">
                  <a:avLst/>
                </a:prstGeom>
                <a:blipFill>
                  <a:blip r:embed="rId8"/>
                  <a:stretch>
                    <a:fillRect l="-16667" t="-14286" r="-16667" b="-9524"/>
                  </a:stretch>
                </a:blipFill>
              </p:spPr>
              <p:txBody>
                <a:bodyPr/>
                <a:lstStyle/>
                <a:p>
                  <a:r>
                    <a:rPr lang="en-US">
                      <a:noFill/>
                    </a:rPr>
                    <a:t> </a:t>
                  </a:r>
                </a:p>
              </p:txBody>
            </p:sp>
          </mc:Fallback>
        </mc:AlternateContent>
      </p:grpSp>
      <p:sp>
        <p:nvSpPr>
          <p:cNvPr id="42" name="Oval 41">
            <a:extLst>
              <a:ext uri="{FF2B5EF4-FFF2-40B4-BE49-F238E27FC236}">
                <a16:creationId xmlns:a16="http://schemas.microsoft.com/office/drawing/2014/main" id="{6D778EF7-74E9-6834-AED8-10E3204FE55E}"/>
              </a:ext>
            </a:extLst>
          </p:cNvPr>
          <p:cNvSpPr/>
          <p:nvPr/>
        </p:nvSpPr>
        <p:spPr>
          <a:xfrm>
            <a:off x="6439913" y="4133529"/>
            <a:ext cx="148165" cy="148165"/>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43" name="Group 42">
            <a:extLst>
              <a:ext uri="{FF2B5EF4-FFF2-40B4-BE49-F238E27FC236}">
                <a16:creationId xmlns:a16="http://schemas.microsoft.com/office/drawing/2014/main" id="{3C88EE34-E3DA-B0A8-5737-8B9F762ABD76}"/>
              </a:ext>
            </a:extLst>
          </p:cNvPr>
          <p:cNvGrpSpPr/>
          <p:nvPr/>
        </p:nvGrpSpPr>
        <p:grpSpPr>
          <a:xfrm>
            <a:off x="6515830" y="2996492"/>
            <a:ext cx="1232207" cy="1210983"/>
            <a:chOff x="4604649" y="2163852"/>
            <a:chExt cx="1567712" cy="1540709"/>
          </a:xfrm>
        </p:grpSpPr>
        <p:cxnSp>
          <p:nvCxnSpPr>
            <p:cNvPr id="44" name="Straight Arrow Connector 43">
              <a:extLst>
                <a:ext uri="{FF2B5EF4-FFF2-40B4-BE49-F238E27FC236}">
                  <a16:creationId xmlns:a16="http://schemas.microsoft.com/office/drawing/2014/main" id="{B464E97A-9021-06B0-0A12-B32CB32A5A92}"/>
                </a:ext>
              </a:extLst>
            </p:cNvPr>
            <p:cNvCxnSpPr>
              <a:cxnSpLocks/>
            </p:cNvCxnSpPr>
            <p:nvPr/>
          </p:nvCxnSpPr>
          <p:spPr>
            <a:xfrm flipV="1">
              <a:off x="4604649" y="2163852"/>
              <a:ext cx="1567712" cy="1540709"/>
            </a:xfrm>
            <a:prstGeom prst="straightConnector1">
              <a:avLst/>
            </a:prstGeom>
            <a:ln w="57150">
              <a:solidFill>
                <a:srgbClr val="FF0000"/>
              </a:solidFill>
              <a:tailEnd type="stealth"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77A6F492-9D79-B4DA-CB0B-581297C83D61}"/>
                    </a:ext>
                  </a:extLst>
                </p:cNvPr>
                <p:cNvSpPr txBox="1"/>
                <p:nvPr/>
              </p:nvSpPr>
              <p:spPr>
                <a:xfrm>
                  <a:off x="5433840" y="2878429"/>
                  <a:ext cx="307308" cy="43913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2000" i="1" smtClean="0">
                                <a:solidFill>
                                  <a:srgbClr val="FF0000"/>
                                </a:solidFill>
                                <a:latin typeface="Cambria Math" panose="02040503050406030204" pitchFamily="18" charset="0"/>
                              </a:rPr>
                            </m:ctrlPr>
                          </m:accPr>
                          <m:e>
                            <m:r>
                              <a:rPr lang="pt-BR" sz="2000" b="0" i="1" smtClean="0">
                                <a:solidFill>
                                  <a:srgbClr val="FF0000"/>
                                </a:solidFill>
                                <a:latin typeface="Cambria Math" panose="02040503050406030204" pitchFamily="18" charset="0"/>
                              </a:rPr>
                              <m:t>𝑅</m:t>
                            </m:r>
                          </m:e>
                        </m:acc>
                      </m:oMath>
                    </m:oMathPara>
                  </a14:m>
                  <a:endParaRPr lang="en-US" sz="2000" dirty="0">
                    <a:solidFill>
                      <a:srgbClr val="FF0000"/>
                    </a:solidFill>
                  </a:endParaRPr>
                </a:p>
              </p:txBody>
            </p:sp>
          </mc:Choice>
          <mc:Fallback xmlns="">
            <p:sp>
              <p:nvSpPr>
                <p:cNvPr id="45" name="TextBox 44">
                  <a:extLst>
                    <a:ext uri="{FF2B5EF4-FFF2-40B4-BE49-F238E27FC236}">
                      <a16:creationId xmlns:a16="http://schemas.microsoft.com/office/drawing/2014/main" id="{77A6F492-9D79-B4DA-CB0B-581297C83D61}"/>
                    </a:ext>
                  </a:extLst>
                </p:cNvPr>
                <p:cNvSpPr txBox="1">
                  <a:spLocks noRot="1" noChangeAspect="1" noMove="1" noResize="1" noEditPoints="1" noAdjustHandles="1" noChangeArrowheads="1" noChangeShapeType="1" noTextEdit="1"/>
                </p:cNvSpPr>
                <p:nvPr/>
              </p:nvSpPr>
              <p:spPr>
                <a:xfrm>
                  <a:off x="5433840" y="2878429"/>
                  <a:ext cx="307308" cy="439139"/>
                </a:xfrm>
                <a:prstGeom prst="rect">
                  <a:avLst/>
                </a:prstGeom>
                <a:blipFill>
                  <a:blip r:embed="rId9"/>
                  <a:stretch>
                    <a:fillRect l="-20000" r="-15000" b="-7143"/>
                  </a:stretch>
                </a:blipFill>
              </p:spPr>
              <p:txBody>
                <a:bodyPr/>
                <a:lstStyle/>
                <a:p>
                  <a:r>
                    <a:rPr lang="en-US">
                      <a:noFill/>
                    </a:rPr>
                    <a:t> </a:t>
                  </a:r>
                </a:p>
              </p:txBody>
            </p:sp>
          </mc:Fallback>
        </mc:AlternateContent>
      </p:grpSp>
    </p:spTree>
    <p:extLst>
      <p:ext uri="{BB962C8B-B14F-4D97-AF65-F5344CB8AC3E}">
        <p14:creationId xmlns:p14="http://schemas.microsoft.com/office/powerpoint/2010/main" val="20574320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10C00CF-3D6C-E593-4AD9-51E814EF0567}"/>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BR" smtClean="0"/>
              <a:t>11</a:t>
            </a:fld>
            <a:endParaRPr lang="en-BR"/>
          </a:p>
        </p:txBody>
      </p:sp>
      <p:pic>
        <p:nvPicPr>
          <p:cNvPr id="6" name="Picture 5">
            <a:extLst>
              <a:ext uri="{FF2B5EF4-FFF2-40B4-BE49-F238E27FC236}">
                <a16:creationId xmlns:a16="http://schemas.microsoft.com/office/drawing/2014/main" id="{B91D41EF-E870-E856-FF22-6E46F964F4E0}"/>
              </a:ext>
            </a:extLst>
          </p:cNvPr>
          <p:cNvPicPr>
            <a:picLocks noChangeAspect="1"/>
          </p:cNvPicPr>
          <p:nvPr/>
        </p:nvPicPr>
        <p:blipFill>
          <a:blip r:embed="rId2"/>
          <a:stretch>
            <a:fillRect/>
          </a:stretch>
        </p:blipFill>
        <p:spPr>
          <a:xfrm>
            <a:off x="685800" y="195079"/>
            <a:ext cx="7772400" cy="5324841"/>
          </a:xfrm>
          <a:prstGeom prst="rect">
            <a:avLst/>
          </a:prstGeom>
        </p:spPr>
      </p:pic>
    </p:spTree>
    <p:extLst>
      <p:ext uri="{BB962C8B-B14F-4D97-AF65-F5344CB8AC3E}">
        <p14:creationId xmlns:p14="http://schemas.microsoft.com/office/powerpoint/2010/main" val="33291134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41"/>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r>
              <a:rPr lang="en-BR" sz="2650" dirty="0"/>
              <a:t>Reflexão</a:t>
            </a:r>
            <a:r>
              <a:rPr lang="en-BR" sz="2650"/>
              <a:t> </a:t>
            </a:r>
            <a:r>
              <a:rPr lang="en-BR" sz="2650" dirty="0"/>
              <a:t>em</a:t>
            </a:r>
            <a:r>
              <a:rPr lang="en-BR" sz="2650"/>
              <a:t> </a:t>
            </a:r>
            <a:r>
              <a:rPr lang="en-BR" sz="2650" dirty="0"/>
              <a:t>Materiais</a:t>
            </a:r>
            <a:r>
              <a:rPr lang="en-BR" sz="2650"/>
              <a:t> </a:t>
            </a:r>
            <a:r>
              <a:rPr lang="en-BR" sz="2650" dirty="0"/>
              <a:t>Espelhados</a:t>
            </a:r>
            <a:r>
              <a:rPr lang="en-BR" sz="2650"/>
              <a:t> - Resultados</a:t>
            </a:r>
            <a:endParaRPr/>
          </a:p>
        </p:txBody>
      </p:sp>
      <p:sp>
        <p:nvSpPr>
          <p:cNvPr id="337" name="Google Shape;337;p41"/>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12</a:t>
            </a:fld>
            <a:endParaRPr/>
          </a:p>
        </p:txBody>
      </p:sp>
      <p:sp>
        <p:nvSpPr>
          <p:cNvPr id="6" name="TextBox 5">
            <a:extLst>
              <a:ext uri="{FF2B5EF4-FFF2-40B4-BE49-F238E27FC236}">
                <a16:creationId xmlns:a16="http://schemas.microsoft.com/office/drawing/2014/main" id="{6251CAE5-9F39-ED36-72BF-379CB2CA51D9}"/>
              </a:ext>
            </a:extLst>
          </p:cNvPr>
          <p:cNvSpPr txBox="1"/>
          <p:nvPr/>
        </p:nvSpPr>
        <p:spPr>
          <a:xfrm>
            <a:off x="187253" y="4194854"/>
            <a:ext cx="2891954" cy="246221"/>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000" b="1"/>
              <a:t>Smoothness </a:t>
            </a:r>
            <a:r>
              <a:rPr lang="en-US" sz="1000" b="1">
                <a:solidFill>
                  <a:srgbClr val="0070C0"/>
                </a:solidFill>
              </a:rPr>
              <a:t>1.0</a:t>
            </a:r>
          </a:p>
        </p:txBody>
      </p:sp>
      <p:sp>
        <p:nvSpPr>
          <p:cNvPr id="9" name="TextBox 8">
            <a:extLst>
              <a:ext uri="{FF2B5EF4-FFF2-40B4-BE49-F238E27FC236}">
                <a16:creationId xmlns:a16="http://schemas.microsoft.com/office/drawing/2014/main" id="{1B937B4E-0EEE-3FB7-0C30-FD8211F8D352}"/>
              </a:ext>
            </a:extLst>
          </p:cNvPr>
          <p:cNvSpPr txBox="1"/>
          <p:nvPr/>
        </p:nvSpPr>
        <p:spPr>
          <a:xfrm>
            <a:off x="3127395" y="4155469"/>
            <a:ext cx="2891954" cy="246221"/>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000" b="1"/>
              <a:t>Smoothness </a:t>
            </a:r>
            <a:r>
              <a:rPr lang="en-US" sz="1000" b="1">
                <a:solidFill>
                  <a:srgbClr val="0070C0"/>
                </a:solidFill>
              </a:rPr>
              <a:t>0.8</a:t>
            </a:r>
          </a:p>
        </p:txBody>
      </p:sp>
      <p:sp>
        <p:nvSpPr>
          <p:cNvPr id="10" name="TextBox 9">
            <a:extLst>
              <a:ext uri="{FF2B5EF4-FFF2-40B4-BE49-F238E27FC236}">
                <a16:creationId xmlns:a16="http://schemas.microsoft.com/office/drawing/2014/main" id="{76C44C49-460F-9896-D7C8-36E3818DF7C3}"/>
              </a:ext>
            </a:extLst>
          </p:cNvPr>
          <p:cNvSpPr txBox="1"/>
          <p:nvPr/>
        </p:nvSpPr>
        <p:spPr>
          <a:xfrm>
            <a:off x="6116218" y="4155468"/>
            <a:ext cx="2891954" cy="246221"/>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000" b="1"/>
              <a:t>Smoothness </a:t>
            </a:r>
            <a:r>
              <a:rPr lang="en-US" sz="1000" b="1">
                <a:solidFill>
                  <a:srgbClr val="0070C0"/>
                </a:solidFill>
              </a:rPr>
              <a:t>0.2</a:t>
            </a:r>
          </a:p>
        </p:txBody>
      </p:sp>
      <p:pic>
        <p:nvPicPr>
          <p:cNvPr id="2" name="Picture 1" descr="A group of shiny spheres&#10;&#10;Description automatically generated">
            <a:extLst>
              <a:ext uri="{FF2B5EF4-FFF2-40B4-BE49-F238E27FC236}">
                <a16:creationId xmlns:a16="http://schemas.microsoft.com/office/drawing/2014/main" id="{7A4D4029-9A66-58C7-4BB4-0623566B15BB}"/>
              </a:ext>
            </a:extLst>
          </p:cNvPr>
          <p:cNvPicPr>
            <a:picLocks noChangeAspect="1"/>
          </p:cNvPicPr>
          <p:nvPr/>
        </p:nvPicPr>
        <p:blipFill>
          <a:blip r:embed="rId3"/>
          <a:stretch>
            <a:fillRect/>
          </a:stretch>
        </p:blipFill>
        <p:spPr>
          <a:xfrm>
            <a:off x="315008" y="1558716"/>
            <a:ext cx="2632073" cy="2632576"/>
          </a:xfrm>
          <a:prstGeom prst="rect">
            <a:avLst/>
          </a:prstGeom>
        </p:spPr>
      </p:pic>
      <p:pic>
        <p:nvPicPr>
          <p:cNvPr id="3" name="Picture 2" descr="A group of white spheres&#10;&#10;Description automatically generated">
            <a:extLst>
              <a:ext uri="{FF2B5EF4-FFF2-40B4-BE49-F238E27FC236}">
                <a16:creationId xmlns:a16="http://schemas.microsoft.com/office/drawing/2014/main" id="{5001ED88-2E23-CB05-6064-C00D93BCF126}"/>
              </a:ext>
            </a:extLst>
          </p:cNvPr>
          <p:cNvPicPr>
            <a:picLocks noChangeAspect="1"/>
          </p:cNvPicPr>
          <p:nvPr/>
        </p:nvPicPr>
        <p:blipFill>
          <a:blip r:embed="rId4"/>
          <a:stretch>
            <a:fillRect/>
          </a:stretch>
        </p:blipFill>
        <p:spPr>
          <a:xfrm>
            <a:off x="3257423" y="1561050"/>
            <a:ext cx="2632073" cy="2632576"/>
          </a:xfrm>
          <a:prstGeom prst="rect">
            <a:avLst/>
          </a:prstGeom>
        </p:spPr>
      </p:pic>
      <p:pic>
        <p:nvPicPr>
          <p:cNvPr id="4" name="Picture 3" descr="A group of white eggs&#10;&#10;Description automatically generated">
            <a:extLst>
              <a:ext uri="{FF2B5EF4-FFF2-40B4-BE49-F238E27FC236}">
                <a16:creationId xmlns:a16="http://schemas.microsoft.com/office/drawing/2014/main" id="{0B20DB9D-ECF8-A1E9-49CD-FABE935989A7}"/>
              </a:ext>
            </a:extLst>
          </p:cNvPr>
          <p:cNvPicPr>
            <a:picLocks noChangeAspect="1"/>
          </p:cNvPicPr>
          <p:nvPr/>
        </p:nvPicPr>
        <p:blipFill>
          <a:blip r:embed="rId5"/>
          <a:stretch>
            <a:fillRect/>
          </a:stretch>
        </p:blipFill>
        <p:spPr>
          <a:xfrm>
            <a:off x="6243587" y="1559008"/>
            <a:ext cx="2632073" cy="2632576"/>
          </a:xfrm>
          <a:prstGeom prst="rect">
            <a:avLst/>
          </a:prstGeom>
        </p:spPr>
      </p:pic>
    </p:spTree>
    <p:extLst>
      <p:ext uri="{BB962C8B-B14F-4D97-AF65-F5344CB8AC3E}">
        <p14:creationId xmlns:p14="http://schemas.microsoft.com/office/powerpoint/2010/main" val="31930749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41"/>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r>
              <a:rPr lang="en-BR" sz="2650" err="1"/>
              <a:t>Reflexão</a:t>
            </a:r>
            <a:r>
              <a:rPr lang="en-BR" sz="2650" dirty="0"/>
              <a:t> </a:t>
            </a:r>
            <a:r>
              <a:rPr lang="en-BR" sz="2650" err="1"/>
              <a:t>em</a:t>
            </a:r>
            <a:r>
              <a:rPr lang="en-BR" sz="2650" dirty="0"/>
              <a:t> </a:t>
            </a:r>
            <a:r>
              <a:rPr lang="en-BR" sz="2650" err="1"/>
              <a:t>Materiais</a:t>
            </a:r>
            <a:r>
              <a:rPr lang="en-BR" sz="2650" dirty="0"/>
              <a:t> </a:t>
            </a:r>
            <a:r>
              <a:rPr lang="en-BR" sz="2650" err="1"/>
              <a:t>Espelhados</a:t>
            </a:r>
            <a:r>
              <a:rPr lang="en-BR" sz="2650"/>
              <a:t> – Mundo real</a:t>
            </a:r>
            <a:endParaRPr/>
          </a:p>
        </p:txBody>
      </p:sp>
      <p:sp>
        <p:nvSpPr>
          <p:cNvPr id="337" name="Google Shape;337;p41"/>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13</a:t>
            </a:fld>
            <a:endParaRPr/>
          </a:p>
        </p:txBody>
      </p:sp>
      <p:pic>
        <p:nvPicPr>
          <p:cNvPr id="5" name="Screen Recording 2024-10-29 at 08.43.11">
            <a:hlinkClick r:id="" action="ppaction://media"/>
            <a:extLst>
              <a:ext uri="{FF2B5EF4-FFF2-40B4-BE49-F238E27FC236}">
                <a16:creationId xmlns:a16="http://schemas.microsoft.com/office/drawing/2014/main" id="{29C9B8B8-2ED5-A3A8-3CEB-B78133030C38}"/>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82377" y="694027"/>
            <a:ext cx="4470400" cy="4572000"/>
          </a:xfrm>
          <a:prstGeom prst="rect">
            <a:avLst/>
          </a:prstGeom>
        </p:spPr>
      </p:pic>
      <p:pic>
        <p:nvPicPr>
          <p:cNvPr id="7" name="IMG_8445 2">
            <a:hlinkClick r:id="" action="ppaction://media"/>
            <a:extLst>
              <a:ext uri="{FF2B5EF4-FFF2-40B4-BE49-F238E27FC236}">
                <a16:creationId xmlns:a16="http://schemas.microsoft.com/office/drawing/2014/main" id="{A268E2CB-71EC-1607-0E99-1DF7251EFB57}"/>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5407647" y="694304"/>
            <a:ext cx="2642572" cy="4567068"/>
          </a:xfrm>
          <a:prstGeom prst="rect">
            <a:avLst/>
          </a:prstGeom>
        </p:spPr>
      </p:pic>
    </p:spTree>
    <p:extLst>
      <p:ext uri="{BB962C8B-B14F-4D97-AF65-F5344CB8AC3E}">
        <p14:creationId xmlns:p14="http://schemas.microsoft.com/office/powerpoint/2010/main" val="219757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2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p:cTn id="17"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47"/>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BR" dirty="0"/>
              <a:t>Reflexão Fuzzy</a:t>
            </a:r>
            <a:endParaRPr dirty="0"/>
          </a:p>
        </p:txBody>
      </p:sp>
      <p:sp>
        <p:nvSpPr>
          <p:cNvPr id="386" name="Google Shape;386;p47"/>
          <p:cNvSpPr txBox="1">
            <a:spLocks noGrp="1"/>
          </p:cNvSpPr>
          <p:nvPr>
            <p:ph type="body" idx="1"/>
          </p:nvPr>
        </p:nvSpPr>
        <p:spPr>
          <a:xfrm>
            <a:off x="390548" y="838985"/>
            <a:ext cx="8428200" cy="942681"/>
          </a:xfrm>
          <a:prstGeom prst="rect">
            <a:avLst/>
          </a:prstGeom>
        </p:spPr>
        <p:txBody>
          <a:bodyPr spcFirstLastPara="1" wrap="square" lIns="91425" tIns="45700" rIns="91425" bIns="45700" anchor="t" anchorCtr="0">
            <a:normAutofit/>
          </a:bodyPr>
          <a:lstStyle/>
          <a:p>
            <a:pPr marL="0" lvl="0" indent="0" algn="l" rtl="0">
              <a:spcBef>
                <a:spcPts val="400"/>
              </a:spcBef>
              <a:spcAft>
                <a:spcPts val="0"/>
              </a:spcAft>
              <a:buNone/>
            </a:pPr>
            <a:r>
              <a:rPr lang="en-BR"/>
              <a:t>Podemos colocar colocar alguma aleatoriedade na reflexão, deslocando o destino do raio pelo deslocamento unitário radial.</a:t>
            </a:r>
            <a:endParaRPr/>
          </a:p>
        </p:txBody>
      </p:sp>
      <p:sp>
        <p:nvSpPr>
          <p:cNvPr id="387" name="Google Shape;387;p47"/>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14</a:t>
            </a:fld>
            <a:endParaRPr/>
          </a:p>
        </p:txBody>
      </p:sp>
      <p:pic>
        <p:nvPicPr>
          <p:cNvPr id="388" name="Google Shape;388;p47"/>
          <p:cNvPicPr preferRelativeResize="0"/>
          <p:nvPr/>
        </p:nvPicPr>
        <p:blipFill>
          <a:blip r:embed="rId3">
            <a:alphaModFix/>
          </a:blip>
          <a:stretch>
            <a:fillRect/>
          </a:stretch>
        </p:blipFill>
        <p:spPr>
          <a:xfrm>
            <a:off x="1823350" y="2052838"/>
            <a:ext cx="5562600" cy="3095625"/>
          </a:xfrm>
          <a:prstGeom prst="rect">
            <a:avLst/>
          </a:prstGeom>
          <a:noFill/>
          <a:ln>
            <a:noFill/>
          </a:ln>
        </p:spPr>
      </p:pic>
      <p:sp>
        <p:nvSpPr>
          <p:cNvPr id="4" name="TextBox 3">
            <a:extLst>
              <a:ext uri="{FF2B5EF4-FFF2-40B4-BE49-F238E27FC236}">
                <a16:creationId xmlns:a16="http://schemas.microsoft.com/office/drawing/2014/main" id="{652A3F36-608B-9890-A867-8EED6BA3F1EE}"/>
              </a:ext>
            </a:extLst>
          </p:cNvPr>
          <p:cNvSpPr txBox="1"/>
          <p:nvPr/>
        </p:nvSpPr>
        <p:spPr>
          <a:xfrm>
            <a:off x="390548" y="1929998"/>
            <a:ext cx="3617536" cy="397646"/>
          </a:xfrm>
          <a:prstGeom prst="rect">
            <a:avLst/>
          </a:prstGeom>
          <a:noFill/>
          <a:ln w="12700">
            <a:solidFill>
              <a:schemeClr val="tx1"/>
            </a:solidFill>
            <a:prstDash val="dash"/>
          </a:ln>
        </p:spPr>
        <p:txBody>
          <a:bodyPr wrap="square" lIns="144000" tIns="108000" rIns="108000" bIns="108000">
            <a:spAutoFit/>
          </a:bodyPr>
          <a:lstStyle/>
          <a:p>
            <a:pPr>
              <a:lnSpc>
                <a:spcPts val="1350"/>
              </a:lnSpc>
              <a:buNone/>
            </a:pPr>
            <a:r>
              <a:rPr lang="en-US" b="0" noProof="1">
                <a:solidFill>
                  <a:srgbClr val="001080"/>
                </a:solidFill>
                <a:effectLst/>
                <a:latin typeface="Menlo" panose="020B0609030804020204" pitchFamily="49" charset="0"/>
              </a:rPr>
              <a:t>reflect</a:t>
            </a:r>
            <a:r>
              <a:rPr lang="en-US" b="0" noProof="1">
                <a:solidFill>
                  <a:srgbClr val="3B3B3B"/>
                </a:solidFill>
                <a:effectLst/>
                <a:latin typeface="Menlo" panose="020B0609030804020204" pitchFamily="49" charset="0"/>
              </a:rPr>
              <a:t> </a:t>
            </a:r>
            <a:r>
              <a:rPr lang="en-US" b="0" noProof="1">
                <a:solidFill>
                  <a:srgbClr val="000000"/>
                </a:solidFill>
                <a:effectLst/>
                <a:latin typeface="Menlo" panose="020B0609030804020204" pitchFamily="49" charset="0"/>
              </a:rPr>
              <a:t>+</a:t>
            </a:r>
            <a:r>
              <a:rPr lang="en-US" b="0" noProof="1">
                <a:solidFill>
                  <a:srgbClr val="3B3B3B"/>
                </a:solidFill>
                <a:effectLst/>
                <a:latin typeface="Menlo" panose="020B0609030804020204" pitchFamily="49" charset="0"/>
              </a:rPr>
              <a:t> </a:t>
            </a:r>
            <a:r>
              <a:rPr lang="en-US" b="0" noProof="1">
                <a:solidFill>
                  <a:srgbClr val="001080"/>
                </a:solidFill>
                <a:effectLst/>
                <a:latin typeface="Menlo" panose="020B0609030804020204" pitchFamily="49" charset="0"/>
              </a:rPr>
              <a:t>fuzz</a:t>
            </a:r>
            <a:r>
              <a:rPr lang="en-US" b="0" noProof="1">
                <a:solidFill>
                  <a:srgbClr val="3B3B3B"/>
                </a:solidFill>
                <a:effectLst/>
                <a:latin typeface="Menlo" panose="020B0609030804020204" pitchFamily="49" charset="0"/>
              </a:rPr>
              <a:t> </a:t>
            </a:r>
            <a:r>
              <a:rPr lang="en-US" b="0" noProof="1">
                <a:solidFill>
                  <a:srgbClr val="000000"/>
                </a:solidFill>
                <a:effectLst/>
                <a:latin typeface="Menlo" panose="020B0609030804020204" pitchFamily="49" charset="0"/>
              </a:rPr>
              <a:t>*</a:t>
            </a:r>
            <a:r>
              <a:rPr lang="en-US" b="0" noProof="1">
                <a:solidFill>
                  <a:srgbClr val="3B3B3B"/>
                </a:solidFill>
                <a:effectLst/>
                <a:latin typeface="Menlo" panose="020B0609030804020204" pitchFamily="49" charset="0"/>
              </a:rPr>
              <a:t> </a:t>
            </a:r>
            <a:r>
              <a:rPr lang="en-US" b="0" noProof="1">
                <a:solidFill>
                  <a:srgbClr val="001080"/>
                </a:solidFill>
                <a:effectLst/>
                <a:latin typeface="Menlo" panose="020B0609030804020204" pitchFamily="49" charset="0"/>
              </a:rPr>
              <a:t>random_sphere</a:t>
            </a:r>
            <a:r>
              <a:rPr lang="en-US" b="0" noProof="1">
                <a:solidFill>
                  <a:srgbClr val="3B3B3B"/>
                </a:solidFill>
                <a:effectLst/>
                <a:latin typeface="Menlo" panose="020B0609030804020204" pitchFamily="49" charset="0"/>
              </a:rPr>
              <a:t>;</a:t>
            </a:r>
          </a:p>
        </p:txBody>
      </p:sp>
      <p:sp>
        <p:nvSpPr>
          <p:cNvPr id="5" name="TextBox 4">
            <a:extLst>
              <a:ext uri="{FF2B5EF4-FFF2-40B4-BE49-F238E27FC236}">
                <a16:creationId xmlns:a16="http://schemas.microsoft.com/office/drawing/2014/main" id="{E578DC71-4943-3FB5-40E9-921A6A6A6C9C}"/>
              </a:ext>
            </a:extLst>
          </p:cNvPr>
          <p:cNvSpPr txBox="1"/>
          <p:nvPr/>
        </p:nvSpPr>
        <p:spPr>
          <a:xfrm>
            <a:off x="2834640" y="5432024"/>
            <a:ext cx="5510054" cy="246221"/>
          </a:xfrm>
          <a:prstGeom prst="rect">
            <a:avLst/>
          </a:prstGeom>
          <a:noFill/>
        </p:spPr>
        <p:txBody>
          <a:bodyPr wrap="square">
            <a:spAutoFit/>
          </a:bodyPr>
          <a:lstStyle/>
          <a:p>
            <a:pPr algn="r"/>
            <a:r>
              <a:rPr lang="pt-BR" sz="1000" noProof="0" dirty="0"/>
              <a:t>Referência</a:t>
            </a:r>
            <a:r>
              <a:rPr lang="en-US" sz="1000" dirty="0"/>
              <a:t>: </a:t>
            </a:r>
            <a:r>
              <a:rPr lang="en-US" sz="1000" dirty="0">
                <a:hlinkClick r:id="rId4"/>
              </a:rPr>
              <a:t>https://raytracing.github.io/books/RayTracingInOneWeekend.html</a:t>
            </a:r>
            <a:r>
              <a:rPr lang="en-US" sz="1000" dirty="0"/>
              <a: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47"/>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r>
              <a:rPr lang="en-BR" sz="2650" err="1"/>
              <a:t>Reflexão</a:t>
            </a:r>
            <a:r>
              <a:rPr lang="en-BR" sz="2650"/>
              <a:t> Fuzzy - Resultados</a:t>
            </a:r>
            <a:endParaRPr/>
          </a:p>
        </p:txBody>
      </p:sp>
      <p:sp>
        <p:nvSpPr>
          <p:cNvPr id="387" name="Google Shape;387;p47"/>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15</a:t>
            </a:fld>
            <a:endParaRPr/>
          </a:p>
        </p:txBody>
      </p:sp>
      <p:pic>
        <p:nvPicPr>
          <p:cNvPr id="5" name="Picture 4" descr="A group of shiny spheres&#10;&#10;Description automatically generated">
            <a:extLst>
              <a:ext uri="{FF2B5EF4-FFF2-40B4-BE49-F238E27FC236}">
                <a16:creationId xmlns:a16="http://schemas.microsoft.com/office/drawing/2014/main" id="{35DA3461-A2D9-CB9C-7024-DB8E933A129B}"/>
              </a:ext>
            </a:extLst>
          </p:cNvPr>
          <p:cNvPicPr>
            <a:picLocks noChangeAspect="1"/>
          </p:cNvPicPr>
          <p:nvPr/>
        </p:nvPicPr>
        <p:blipFill>
          <a:blip r:embed="rId3"/>
          <a:stretch>
            <a:fillRect/>
          </a:stretch>
        </p:blipFill>
        <p:spPr>
          <a:xfrm>
            <a:off x="2283813" y="902322"/>
            <a:ext cx="4338368" cy="4343575"/>
          </a:xfrm>
          <a:prstGeom prst="rect">
            <a:avLst/>
          </a:prstGeom>
        </p:spPr>
      </p:pic>
      <p:sp>
        <p:nvSpPr>
          <p:cNvPr id="6" name="TextBox 5">
            <a:extLst>
              <a:ext uri="{FF2B5EF4-FFF2-40B4-BE49-F238E27FC236}">
                <a16:creationId xmlns:a16="http://schemas.microsoft.com/office/drawing/2014/main" id="{83C5CD4B-1675-05C4-E71B-F5D453B60294}"/>
              </a:ext>
            </a:extLst>
          </p:cNvPr>
          <p:cNvSpPr txBox="1"/>
          <p:nvPr/>
        </p:nvSpPr>
        <p:spPr>
          <a:xfrm>
            <a:off x="2992831" y="3823752"/>
            <a:ext cx="441888" cy="276999"/>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200" b="1">
                <a:solidFill>
                  <a:srgbClr val="0070C0"/>
                </a:solidFill>
              </a:rPr>
              <a:t>0.4</a:t>
            </a:r>
            <a:endParaRPr lang="en-US">
              <a:solidFill>
                <a:srgbClr val="0070C0"/>
              </a:solidFill>
            </a:endParaRPr>
          </a:p>
        </p:txBody>
      </p:sp>
      <p:sp>
        <p:nvSpPr>
          <p:cNvPr id="7" name="TextBox 6">
            <a:extLst>
              <a:ext uri="{FF2B5EF4-FFF2-40B4-BE49-F238E27FC236}">
                <a16:creationId xmlns:a16="http://schemas.microsoft.com/office/drawing/2014/main" id="{61E39AF6-BC74-E741-6215-96C2D39EBC69}"/>
              </a:ext>
            </a:extLst>
          </p:cNvPr>
          <p:cNvSpPr txBox="1"/>
          <p:nvPr/>
        </p:nvSpPr>
        <p:spPr>
          <a:xfrm>
            <a:off x="4231590" y="3823751"/>
            <a:ext cx="441888" cy="276999"/>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200" b="1">
                <a:solidFill>
                  <a:srgbClr val="0070C0"/>
                </a:solidFill>
              </a:rPr>
              <a:t>0.2</a:t>
            </a:r>
            <a:endParaRPr lang="en-US">
              <a:solidFill>
                <a:srgbClr val="0070C0"/>
              </a:solidFill>
            </a:endParaRPr>
          </a:p>
        </p:txBody>
      </p:sp>
      <p:sp>
        <p:nvSpPr>
          <p:cNvPr id="8" name="TextBox 7">
            <a:extLst>
              <a:ext uri="{FF2B5EF4-FFF2-40B4-BE49-F238E27FC236}">
                <a16:creationId xmlns:a16="http://schemas.microsoft.com/office/drawing/2014/main" id="{B5F56B5B-90A3-822D-CCE4-704DE4B7F338}"/>
              </a:ext>
            </a:extLst>
          </p:cNvPr>
          <p:cNvSpPr txBox="1"/>
          <p:nvPr/>
        </p:nvSpPr>
        <p:spPr>
          <a:xfrm>
            <a:off x="5426834" y="3823750"/>
            <a:ext cx="441888" cy="276999"/>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200" b="1">
                <a:solidFill>
                  <a:srgbClr val="0070C0"/>
                </a:solidFill>
              </a:rPr>
              <a:t>0.0</a:t>
            </a:r>
            <a:endParaRPr lang="en-US">
              <a:solidFill>
                <a:srgbClr val="0070C0"/>
              </a:solidFill>
            </a:endParaRPr>
          </a:p>
        </p:txBody>
      </p:sp>
    </p:spTree>
    <p:extLst>
      <p:ext uri="{BB962C8B-B14F-4D97-AF65-F5344CB8AC3E}">
        <p14:creationId xmlns:p14="http://schemas.microsoft.com/office/powerpoint/2010/main" val="10976123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47"/>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pPr marL="0" lvl="0" indent="0" algn="l">
              <a:spcBef>
                <a:spcPts val="0"/>
              </a:spcBef>
              <a:spcAft>
                <a:spcPts val="0"/>
              </a:spcAft>
              <a:buNone/>
            </a:pPr>
            <a:r>
              <a:rPr lang="pt-BR" sz="2650" noProof="0" dirty="0"/>
              <a:t>Tomate</a:t>
            </a:r>
            <a:endParaRPr lang="pt-BR" noProof="0" dirty="0"/>
          </a:p>
        </p:txBody>
      </p:sp>
      <p:sp>
        <p:nvSpPr>
          <p:cNvPr id="387" name="Google Shape;387;p47"/>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16</a:t>
            </a:fld>
            <a:endParaRPr/>
          </a:p>
        </p:txBody>
      </p:sp>
      <p:pic>
        <p:nvPicPr>
          <p:cNvPr id="4" name="Picture 3" descr="Tomate - O poder dos híbridos - Revista Campo &amp; Negócios">
            <a:extLst>
              <a:ext uri="{FF2B5EF4-FFF2-40B4-BE49-F238E27FC236}">
                <a16:creationId xmlns:a16="http://schemas.microsoft.com/office/drawing/2014/main" id="{E5E932AA-BD31-3978-E5B7-648E075F0CE7}"/>
              </a:ext>
            </a:extLst>
          </p:cNvPr>
          <p:cNvPicPr>
            <a:picLocks noChangeAspect="1"/>
          </p:cNvPicPr>
          <p:nvPr/>
        </p:nvPicPr>
        <p:blipFill>
          <a:blip r:embed="rId3"/>
          <a:stretch>
            <a:fillRect/>
          </a:stretch>
        </p:blipFill>
        <p:spPr>
          <a:xfrm>
            <a:off x="1967288" y="1174445"/>
            <a:ext cx="4659267" cy="4143920"/>
          </a:xfrm>
          <a:prstGeom prst="rect">
            <a:avLst/>
          </a:prstGeom>
        </p:spPr>
      </p:pic>
      <p:sp>
        <p:nvSpPr>
          <p:cNvPr id="5" name="TextBox 4">
            <a:extLst>
              <a:ext uri="{FF2B5EF4-FFF2-40B4-BE49-F238E27FC236}">
                <a16:creationId xmlns:a16="http://schemas.microsoft.com/office/drawing/2014/main" id="{1FAA7B2A-6A12-294E-E027-64F9F60AB445}"/>
              </a:ext>
            </a:extLst>
          </p:cNvPr>
          <p:cNvSpPr txBox="1"/>
          <p:nvPr/>
        </p:nvSpPr>
        <p:spPr>
          <a:xfrm>
            <a:off x="2511621" y="990680"/>
            <a:ext cx="3568436" cy="369332"/>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pt-BR" sz="1800" noProof="0" dirty="0"/>
              <a:t>Como o tomate reflete a luz?</a:t>
            </a:r>
          </a:p>
        </p:txBody>
      </p:sp>
    </p:spTree>
    <p:extLst>
      <p:ext uri="{BB962C8B-B14F-4D97-AF65-F5344CB8AC3E}">
        <p14:creationId xmlns:p14="http://schemas.microsoft.com/office/powerpoint/2010/main" val="17481658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47"/>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r>
              <a:rPr lang="pt-BR" sz="2650" noProof="0" dirty="0"/>
              <a:t>Tomate</a:t>
            </a:r>
          </a:p>
        </p:txBody>
      </p:sp>
      <p:sp>
        <p:nvSpPr>
          <p:cNvPr id="387" name="Google Shape;387;p47"/>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17</a:t>
            </a:fld>
            <a:endParaRPr/>
          </a:p>
        </p:txBody>
      </p:sp>
      <p:sp>
        <p:nvSpPr>
          <p:cNvPr id="3" name="TextBox 2">
            <a:extLst>
              <a:ext uri="{FF2B5EF4-FFF2-40B4-BE49-F238E27FC236}">
                <a16:creationId xmlns:a16="http://schemas.microsoft.com/office/drawing/2014/main" id="{9DEF6761-2851-8196-E479-2CA6A7D05459}"/>
              </a:ext>
            </a:extLst>
          </p:cNvPr>
          <p:cNvSpPr txBox="1"/>
          <p:nvPr/>
        </p:nvSpPr>
        <p:spPr>
          <a:xfrm>
            <a:off x="3199836" y="788147"/>
            <a:ext cx="2743200" cy="369332"/>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800" noProof="0" dirty="0"/>
              <a:t>Smoothness</a:t>
            </a:r>
            <a:r>
              <a:rPr lang="pt-BR" sz="1800" noProof="0" dirty="0"/>
              <a:t> mais baixo?</a:t>
            </a:r>
            <a:endParaRPr lang="pt-BR" noProof="0" dirty="0"/>
          </a:p>
        </p:txBody>
      </p:sp>
      <p:pic>
        <p:nvPicPr>
          <p:cNvPr id="4" name="Picture 3" descr="A pink ball on a white surface&#10;&#10;Description automatically generated">
            <a:extLst>
              <a:ext uri="{FF2B5EF4-FFF2-40B4-BE49-F238E27FC236}">
                <a16:creationId xmlns:a16="http://schemas.microsoft.com/office/drawing/2014/main" id="{90F3C817-03F7-53B5-45C0-5EE84D1179A1}"/>
              </a:ext>
            </a:extLst>
          </p:cNvPr>
          <p:cNvPicPr>
            <a:picLocks noChangeAspect="1"/>
          </p:cNvPicPr>
          <p:nvPr/>
        </p:nvPicPr>
        <p:blipFill>
          <a:blip r:embed="rId3"/>
          <a:stretch>
            <a:fillRect/>
          </a:stretch>
        </p:blipFill>
        <p:spPr>
          <a:xfrm>
            <a:off x="2511319" y="1160505"/>
            <a:ext cx="4119612" cy="4146656"/>
          </a:xfrm>
          <a:prstGeom prst="rect">
            <a:avLst/>
          </a:prstGeom>
        </p:spPr>
      </p:pic>
    </p:spTree>
    <p:extLst>
      <p:ext uri="{BB962C8B-B14F-4D97-AF65-F5344CB8AC3E}">
        <p14:creationId xmlns:p14="http://schemas.microsoft.com/office/powerpoint/2010/main" val="16117413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41"/>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pt-BR" sz="2650" noProof="0" dirty="0"/>
              <a:t>Reflexão especular</a:t>
            </a:r>
            <a:endParaRPr lang="pt-BR" noProof="0" dirty="0"/>
          </a:p>
        </p:txBody>
      </p:sp>
      <p:sp>
        <p:nvSpPr>
          <p:cNvPr id="337" name="Google Shape;337;p41"/>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18</a:t>
            </a:fld>
            <a:endParaRPr/>
          </a:p>
        </p:txBody>
      </p:sp>
      <p:pic>
        <p:nvPicPr>
          <p:cNvPr id="2" name="Picture 1" descr="A red and white arrows pointing towards a black background&#10;&#10;Description automatically generated">
            <a:extLst>
              <a:ext uri="{FF2B5EF4-FFF2-40B4-BE49-F238E27FC236}">
                <a16:creationId xmlns:a16="http://schemas.microsoft.com/office/drawing/2014/main" id="{8BF1C488-A9F9-3822-6F9C-07332716567E}"/>
              </a:ext>
            </a:extLst>
          </p:cNvPr>
          <p:cNvPicPr>
            <a:picLocks noChangeAspect="1"/>
          </p:cNvPicPr>
          <p:nvPr/>
        </p:nvPicPr>
        <p:blipFill>
          <a:blip r:embed="rId3"/>
          <a:stretch>
            <a:fillRect/>
          </a:stretch>
        </p:blipFill>
        <p:spPr>
          <a:xfrm>
            <a:off x="4486632" y="1543744"/>
            <a:ext cx="4211552" cy="2186438"/>
          </a:xfrm>
          <a:prstGeom prst="rect">
            <a:avLst/>
          </a:prstGeom>
        </p:spPr>
      </p:pic>
      <p:pic>
        <p:nvPicPr>
          <p:cNvPr id="3" name="Picture 2" descr="A white arrows pointing to a red surface&#10;&#10;Description automatically generated">
            <a:extLst>
              <a:ext uri="{FF2B5EF4-FFF2-40B4-BE49-F238E27FC236}">
                <a16:creationId xmlns:a16="http://schemas.microsoft.com/office/drawing/2014/main" id="{0EA1B3CB-FA35-F1FA-9102-4697B1A19CF8}"/>
              </a:ext>
            </a:extLst>
          </p:cNvPr>
          <p:cNvPicPr>
            <a:picLocks noChangeAspect="1"/>
          </p:cNvPicPr>
          <p:nvPr/>
        </p:nvPicPr>
        <p:blipFill>
          <a:blip r:embed="rId4"/>
          <a:stretch>
            <a:fillRect/>
          </a:stretch>
        </p:blipFill>
        <p:spPr>
          <a:xfrm>
            <a:off x="313022" y="1541015"/>
            <a:ext cx="4097727" cy="2196636"/>
          </a:xfrm>
          <a:prstGeom prst="rect">
            <a:avLst/>
          </a:prstGeom>
        </p:spPr>
      </p:pic>
      <p:sp>
        <p:nvSpPr>
          <p:cNvPr id="4" name="TextBox 3">
            <a:extLst>
              <a:ext uri="{FF2B5EF4-FFF2-40B4-BE49-F238E27FC236}">
                <a16:creationId xmlns:a16="http://schemas.microsoft.com/office/drawing/2014/main" id="{39599BF5-A267-150E-0149-8599D41D580C}"/>
              </a:ext>
            </a:extLst>
          </p:cNvPr>
          <p:cNvSpPr txBox="1"/>
          <p:nvPr/>
        </p:nvSpPr>
        <p:spPr>
          <a:xfrm>
            <a:off x="606419" y="1109079"/>
            <a:ext cx="788907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1600" b="1" noProof="0" dirty="0"/>
              <a:t>Alguns raios são refletidos e outros se espalham igual um material </a:t>
            </a:r>
            <a:r>
              <a:rPr lang="pt-BR" sz="1600" b="1" noProof="0" dirty="0" err="1"/>
              <a:t>lambertiano</a:t>
            </a:r>
            <a:endParaRPr lang="pt-BR" sz="1600" b="1" noProof="0" dirty="0"/>
          </a:p>
        </p:txBody>
      </p:sp>
      <p:sp>
        <p:nvSpPr>
          <p:cNvPr id="5" name="TextBox 4">
            <a:extLst>
              <a:ext uri="{FF2B5EF4-FFF2-40B4-BE49-F238E27FC236}">
                <a16:creationId xmlns:a16="http://schemas.microsoft.com/office/drawing/2014/main" id="{C791D1DA-1F7C-F2BC-EB10-AC7FE02D839E}"/>
              </a:ext>
            </a:extLst>
          </p:cNvPr>
          <p:cNvSpPr txBox="1"/>
          <p:nvPr/>
        </p:nvSpPr>
        <p:spPr>
          <a:xfrm>
            <a:off x="478365" y="4115975"/>
            <a:ext cx="7889070"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pt-BR" sz="1600" b="1" noProof="0" dirty="0"/>
              <a:t>Como fazer esse efeito?</a:t>
            </a:r>
            <a:endParaRPr lang="pt-BR" noProof="0" dirty="0"/>
          </a:p>
        </p:txBody>
      </p:sp>
      <p:sp>
        <p:nvSpPr>
          <p:cNvPr id="6" name="TextBox 5">
            <a:extLst>
              <a:ext uri="{FF2B5EF4-FFF2-40B4-BE49-F238E27FC236}">
                <a16:creationId xmlns:a16="http://schemas.microsoft.com/office/drawing/2014/main" id="{E0C654A8-7FA1-FD5A-C83D-AA06DC2E1841}"/>
              </a:ext>
            </a:extLst>
          </p:cNvPr>
          <p:cNvSpPr txBox="1"/>
          <p:nvPr/>
        </p:nvSpPr>
        <p:spPr>
          <a:xfrm>
            <a:off x="478365" y="4455030"/>
            <a:ext cx="7889070" cy="276999"/>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200"/>
              <a:t>Specular probability &gt; random()</a:t>
            </a:r>
          </a:p>
        </p:txBody>
      </p:sp>
    </p:spTree>
    <p:extLst>
      <p:ext uri="{BB962C8B-B14F-4D97-AF65-F5344CB8AC3E}">
        <p14:creationId xmlns:p14="http://schemas.microsoft.com/office/powerpoint/2010/main" val="29835601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41"/>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r>
              <a:rPr lang="en-BR" sz="2650" err="1"/>
              <a:t>Reflexão</a:t>
            </a:r>
            <a:r>
              <a:rPr lang="en-BR" sz="2650"/>
              <a:t> especular - </a:t>
            </a:r>
            <a:r>
              <a:rPr lang="en-BR" sz="2650" err="1"/>
              <a:t>Resultados</a:t>
            </a:r>
            <a:endParaRPr err="1"/>
          </a:p>
        </p:txBody>
      </p:sp>
      <p:sp>
        <p:nvSpPr>
          <p:cNvPr id="337" name="Google Shape;337;p41"/>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19</a:t>
            </a:fld>
            <a:endParaRPr/>
          </a:p>
        </p:txBody>
      </p:sp>
      <p:pic>
        <p:nvPicPr>
          <p:cNvPr id="5" name="Picture 4" descr="A group of white spheres&#10;&#10;Description automatically generated">
            <a:extLst>
              <a:ext uri="{FF2B5EF4-FFF2-40B4-BE49-F238E27FC236}">
                <a16:creationId xmlns:a16="http://schemas.microsoft.com/office/drawing/2014/main" id="{B5114A63-D8C9-5D82-0FC5-E3DA6B601E3B}"/>
              </a:ext>
            </a:extLst>
          </p:cNvPr>
          <p:cNvPicPr>
            <a:picLocks noChangeAspect="1"/>
          </p:cNvPicPr>
          <p:nvPr/>
        </p:nvPicPr>
        <p:blipFill>
          <a:blip r:embed="rId3"/>
          <a:stretch>
            <a:fillRect/>
          </a:stretch>
        </p:blipFill>
        <p:spPr>
          <a:xfrm>
            <a:off x="4681378" y="1129872"/>
            <a:ext cx="3830854" cy="3875347"/>
          </a:xfrm>
          <a:prstGeom prst="rect">
            <a:avLst/>
          </a:prstGeom>
        </p:spPr>
      </p:pic>
      <p:sp>
        <p:nvSpPr>
          <p:cNvPr id="7" name="TextBox 6">
            <a:extLst>
              <a:ext uri="{FF2B5EF4-FFF2-40B4-BE49-F238E27FC236}">
                <a16:creationId xmlns:a16="http://schemas.microsoft.com/office/drawing/2014/main" id="{07CFA2C7-5B59-FA62-3171-C6E21180D31E}"/>
              </a:ext>
            </a:extLst>
          </p:cNvPr>
          <p:cNvSpPr txBox="1"/>
          <p:nvPr/>
        </p:nvSpPr>
        <p:spPr>
          <a:xfrm>
            <a:off x="3097834" y="3806248"/>
            <a:ext cx="538140" cy="276999"/>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200" b="1">
                <a:solidFill>
                  <a:schemeClr val="bg1"/>
                </a:solidFill>
              </a:rPr>
              <a:t>0.02</a:t>
            </a:r>
          </a:p>
        </p:txBody>
      </p:sp>
      <p:sp>
        <p:nvSpPr>
          <p:cNvPr id="8" name="TextBox 7">
            <a:extLst>
              <a:ext uri="{FF2B5EF4-FFF2-40B4-BE49-F238E27FC236}">
                <a16:creationId xmlns:a16="http://schemas.microsoft.com/office/drawing/2014/main" id="{C87EAA1A-0629-3D83-202F-3D6F5825243D}"/>
              </a:ext>
            </a:extLst>
          </p:cNvPr>
          <p:cNvSpPr txBox="1"/>
          <p:nvPr/>
        </p:nvSpPr>
        <p:spPr>
          <a:xfrm>
            <a:off x="6327294" y="3670592"/>
            <a:ext cx="538140" cy="276999"/>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200" b="1">
                <a:solidFill>
                  <a:schemeClr val="bg1"/>
                </a:solidFill>
              </a:rPr>
              <a:t>0.1</a:t>
            </a:r>
          </a:p>
        </p:txBody>
      </p:sp>
      <p:sp>
        <p:nvSpPr>
          <p:cNvPr id="9" name="TextBox 8">
            <a:extLst>
              <a:ext uri="{FF2B5EF4-FFF2-40B4-BE49-F238E27FC236}">
                <a16:creationId xmlns:a16="http://schemas.microsoft.com/office/drawing/2014/main" id="{5D1049CE-7BBA-404A-E7A6-02F9CC9C5560}"/>
              </a:ext>
            </a:extLst>
          </p:cNvPr>
          <p:cNvSpPr txBox="1"/>
          <p:nvPr/>
        </p:nvSpPr>
        <p:spPr>
          <a:xfrm>
            <a:off x="7430696" y="3670591"/>
            <a:ext cx="538140" cy="276999"/>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200" b="1">
                <a:solidFill>
                  <a:schemeClr val="bg1"/>
                </a:solidFill>
              </a:rPr>
              <a:t>1.0</a:t>
            </a:r>
            <a:endParaRPr lang="en-US"/>
          </a:p>
        </p:txBody>
      </p:sp>
      <p:pic>
        <p:nvPicPr>
          <p:cNvPr id="2" name="Picture 1" descr="A pink ball on a white surface&#10;&#10;Description automatically generated">
            <a:extLst>
              <a:ext uri="{FF2B5EF4-FFF2-40B4-BE49-F238E27FC236}">
                <a16:creationId xmlns:a16="http://schemas.microsoft.com/office/drawing/2014/main" id="{F433EA62-FA6C-6D4E-BAA8-A172EB62BFB9}"/>
              </a:ext>
            </a:extLst>
          </p:cNvPr>
          <p:cNvPicPr>
            <a:picLocks noChangeAspect="1"/>
          </p:cNvPicPr>
          <p:nvPr/>
        </p:nvPicPr>
        <p:blipFill>
          <a:blip r:embed="rId4"/>
          <a:stretch>
            <a:fillRect/>
          </a:stretch>
        </p:blipFill>
        <p:spPr>
          <a:xfrm>
            <a:off x="568766" y="1134249"/>
            <a:ext cx="3839604" cy="3870970"/>
          </a:xfrm>
          <a:prstGeom prst="rect">
            <a:avLst/>
          </a:prstGeom>
        </p:spPr>
      </p:pic>
      <p:sp>
        <p:nvSpPr>
          <p:cNvPr id="3" name="TextBox 2">
            <a:extLst>
              <a:ext uri="{FF2B5EF4-FFF2-40B4-BE49-F238E27FC236}">
                <a16:creationId xmlns:a16="http://schemas.microsoft.com/office/drawing/2014/main" id="{076BF791-3EAD-5FF7-3C3B-4471DA5A9239}"/>
              </a:ext>
            </a:extLst>
          </p:cNvPr>
          <p:cNvSpPr txBox="1"/>
          <p:nvPr/>
        </p:nvSpPr>
        <p:spPr>
          <a:xfrm>
            <a:off x="5247877" y="3670591"/>
            <a:ext cx="538140" cy="276999"/>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200" b="1">
                <a:solidFill>
                  <a:schemeClr val="bg1"/>
                </a:solidFill>
              </a:rPr>
              <a:t>0.02</a:t>
            </a:r>
          </a:p>
        </p:txBody>
      </p:sp>
    </p:spTree>
    <p:extLst>
      <p:ext uri="{BB962C8B-B14F-4D97-AF65-F5344CB8AC3E}">
        <p14:creationId xmlns:p14="http://schemas.microsoft.com/office/powerpoint/2010/main" val="18363961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Shape 202"/>
        <p:cNvGrpSpPr/>
        <p:nvPr/>
      </p:nvGrpSpPr>
      <p:grpSpPr>
        <a:xfrm>
          <a:off x="0" y="0"/>
          <a:ext cx="0" cy="0"/>
          <a:chOff x="0" y="0"/>
          <a:chExt cx="0" cy="0"/>
        </a:xfrm>
      </p:grpSpPr>
      <p:sp>
        <p:nvSpPr>
          <p:cNvPr id="203" name="Google Shape;203;p26"/>
          <p:cNvSpPr txBox="1">
            <a:spLocks noGrp="1"/>
          </p:cNvSpPr>
          <p:nvPr>
            <p:ph type="title"/>
          </p:nvPr>
        </p:nvSpPr>
        <p:spPr>
          <a:prstGeom prst="rect">
            <a:avLst/>
          </a:prstGeom>
        </p:spPr>
        <p:txBody>
          <a:bodyPr spcFirstLastPara="1" wrap="square" lIns="91425" tIns="45700" rIns="91425" bIns="45700" anchor="t" anchorCtr="0">
            <a:noAutofit/>
          </a:bodyPr>
          <a:lstStyle/>
          <a:p>
            <a:r>
              <a:rPr lang="en-US" sz="2650"/>
              <a:t>Aula</a:t>
            </a:r>
            <a:endParaRPr lang="en-US"/>
          </a:p>
        </p:txBody>
      </p:sp>
      <p:sp>
        <p:nvSpPr>
          <p:cNvPr id="204" name="Google Shape;204;p26"/>
          <p:cNvSpPr txBox="1">
            <a:spLocks noGrp="1"/>
          </p:cNvSpPr>
          <p:nvPr>
            <p:ph type="sldNum" idx="12"/>
          </p:nvPr>
        </p:nvSpPr>
        <p:spPr>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2</a:t>
            </a:fld>
            <a:endParaRPr/>
          </a:p>
        </p:txBody>
      </p:sp>
      <p:sp>
        <p:nvSpPr>
          <p:cNvPr id="2" name="TextBox 1">
            <a:extLst>
              <a:ext uri="{FF2B5EF4-FFF2-40B4-BE49-F238E27FC236}">
                <a16:creationId xmlns:a16="http://schemas.microsoft.com/office/drawing/2014/main" id="{4B83AD0C-C880-C8ED-2281-0AF00EB8CE06}"/>
              </a:ext>
            </a:extLst>
          </p:cNvPr>
          <p:cNvSpPr txBox="1"/>
          <p:nvPr/>
        </p:nvSpPr>
        <p:spPr>
          <a:xfrm>
            <a:off x="239027" y="749287"/>
            <a:ext cx="6014907" cy="38625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alibri"/>
              <a:buChar char="-"/>
            </a:pPr>
            <a:r>
              <a:rPr lang="en-US" sz="3200"/>
              <a:t>Gamma space vs linear space</a:t>
            </a:r>
          </a:p>
          <a:p>
            <a:pPr marL="285750" indent="-285750">
              <a:buFont typeface="Calibri,Sans-Serif"/>
              <a:buChar char="-"/>
            </a:pPr>
            <a:r>
              <a:rPr lang="en-US" sz="3200"/>
              <a:t>Accumulate frames</a:t>
            </a:r>
          </a:p>
          <a:p>
            <a:pPr marL="285750" indent="-285750">
              <a:buFont typeface="Calibri"/>
              <a:buChar char="-"/>
            </a:pPr>
            <a:r>
              <a:rPr lang="en-US" sz="3200"/>
              <a:t>Metallic/Specular objects</a:t>
            </a:r>
          </a:p>
          <a:p>
            <a:pPr marL="285750" indent="-285750">
              <a:buFont typeface="Calibri"/>
              <a:buChar char="-"/>
            </a:pPr>
            <a:r>
              <a:rPr lang="en-US" sz="3200"/>
              <a:t>Emissive objects</a:t>
            </a:r>
          </a:p>
          <a:p>
            <a:pPr marL="285750" indent="-285750">
              <a:buFont typeface="Calibri"/>
              <a:buChar char="-"/>
            </a:pPr>
            <a:r>
              <a:rPr lang="en-US" sz="3200"/>
              <a:t>Dielectric objects</a:t>
            </a:r>
          </a:p>
          <a:p>
            <a:pPr marL="285750" indent="-285750">
              <a:buFont typeface="Calibri"/>
              <a:buChar char="-"/>
            </a:pPr>
            <a:r>
              <a:rPr lang="en-US" sz="3200"/>
              <a:t>Defocus</a:t>
            </a:r>
          </a:p>
          <a:p>
            <a:endParaRPr lang="en-US" sz="900">
              <a:solidFill>
                <a:srgbClr val="F2F2F2"/>
              </a:solidFill>
              <a:latin typeface="Menlo"/>
            </a:endParaRPr>
          </a:p>
          <a:p>
            <a:endParaRPr lang="en-US"/>
          </a:p>
          <a:p>
            <a:endParaRPr lang="en-US" sz="1600"/>
          </a:p>
          <a:p>
            <a:pPr marL="285750" indent="-285750">
              <a:buFont typeface="Calibri"/>
              <a:buChar char="-"/>
            </a:pPr>
            <a:endParaRPr lang="en-US"/>
          </a:p>
        </p:txBody>
      </p:sp>
    </p:spTree>
    <p:extLst>
      <p:ext uri="{BB962C8B-B14F-4D97-AF65-F5344CB8AC3E}">
        <p14:creationId xmlns:p14="http://schemas.microsoft.com/office/powerpoint/2010/main" val="9084487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41"/>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r>
              <a:rPr lang="pt-BR" sz="2650" noProof="0" dirty="0"/>
              <a:t>Materiais emissivos</a:t>
            </a:r>
            <a:endParaRPr lang="pt-BR" noProof="0" dirty="0"/>
          </a:p>
        </p:txBody>
      </p:sp>
      <p:sp>
        <p:nvSpPr>
          <p:cNvPr id="337" name="Google Shape;337;p41"/>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20</a:t>
            </a:fld>
            <a:endParaRPr/>
          </a:p>
        </p:txBody>
      </p:sp>
      <p:sp>
        <p:nvSpPr>
          <p:cNvPr id="7" name="TextBox 6">
            <a:extLst>
              <a:ext uri="{FF2B5EF4-FFF2-40B4-BE49-F238E27FC236}">
                <a16:creationId xmlns:a16="http://schemas.microsoft.com/office/drawing/2014/main" id="{07CFA2C7-5B59-FA62-3171-C6E21180D31E}"/>
              </a:ext>
            </a:extLst>
          </p:cNvPr>
          <p:cNvSpPr txBox="1"/>
          <p:nvPr/>
        </p:nvSpPr>
        <p:spPr>
          <a:xfrm>
            <a:off x="3097834" y="3806248"/>
            <a:ext cx="538140" cy="276999"/>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200" b="1">
                <a:solidFill>
                  <a:schemeClr val="bg1"/>
                </a:solidFill>
              </a:rPr>
              <a:t>0.02</a:t>
            </a:r>
          </a:p>
        </p:txBody>
      </p:sp>
      <p:sp>
        <p:nvSpPr>
          <p:cNvPr id="8" name="TextBox 7">
            <a:extLst>
              <a:ext uri="{FF2B5EF4-FFF2-40B4-BE49-F238E27FC236}">
                <a16:creationId xmlns:a16="http://schemas.microsoft.com/office/drawing/2014/main" id="{C87EAA1A-0629-3D83-202F-3D6F5825243D}"/>
              </a:ext>
            </a:extLst>
          </p:cNvPr>
          <p:cNvSpPr txBox="1"/>
          <p:nvPr/>
        </p:nvSpPr>
        <p:spPr>
          <a:xfrm>
            <a:off x="4410992" y="3806247"/>
            <a:ext cx="538140" cy="276999"/>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200" b="1">
                <a:solidFill>
                  <a:schemeClr val="bg1"/>
                </a:solidFill>
              </a:rPr>
              <a:t>0.1</a:t>
            </a:r>
          </a:p>
        </p:txBody>
      </p:sp>
      <p:sp>
        <p:nvSpPr>
          <p:cNvPr id="9" name="TextBox 8">
            <a:extLst>
              <a:ext uri="{FF2B5EF4-FFF2-40B4-BE49-F238E27FC236}">
                <a16:creationId xmlns:a16="http://schemas.microsoft.com/office/drawing/2014/main" id="{5D1049CE-7BBA-404A-E7A6-02F9CC9C5560}"/>
              </a:ext>
            </a:extLst>
          </p:cNvPr>
          <p:cNvSpPr txBox="1"/>
          <p:nvPr/>
        </p:nvSpPr>
        <p:spPr>
          <a:xfrm>
            <a:off x="5676273" y="3806246"/>
            <a:ext cx="538140" cy="276999"/>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200" b="1">
                <a:solidFill>
                  <a:schemeClr val="bg1"/>
                </a:solidFill>
              </a:rPr>
              <a:t>1.0</a:t>
            </a:r>
            <a:endParaRPr lang="en-US"/>
          </a:p>
        </p:txBody>
      </p:sp>
      <p:pic>
        <p:nvPicPr>
          <p:cNvPr id="2" name="Picture 1" descr="A white round object next to a red sphere&#10;&#10;Description automatically generated">
            <a:extLst>
              <a:ext uri="{FF2B5EF4-FFF2-40B4-BE49-F238E27FC236}">
                <a16:creationId xmlns:a16="http://schemas.microsoft.com/office/drawing/2014/main" id="{D3718652-2068-451B-B8DD-0BBCD83D0D6E}"/>
              </a:ext>
            </a:extLst>
          </p:cNvPr>
          <p:cNvPicPr>
            <a:picLocks noChangeAspect="1"/>
          </p:cNvPicPr>
          <p:nvPr/>
        </p:nvPicPr>
        <p:blipFill>
          <a:blip r:embed="rId3"/>
          <a:stretch>
            <a:fillRect/>
          </a:stretch>
        </p:blipFill>
        <p:spPr>
          <a:xfrm>
            <a:off x="2441317" y="736035"/>
            <a:ext cx="4255241" cy="4242928"/>
          </a:xfrm>
          <a:prstGeom prst="rect">
            <a:avLst/>
          </a:prstGeom>
        </p:spPr>
      </p:pic>
      <p:sp>
        <p:nvSpPr>
          <p:cNvPr id="3" name="TextBox 2">
            <a:extLst>
              <a:ext uri="{FF2B5EF4-FFF2-40B4-BE49-F238E27FC236}">
                <a16:creationId xmlns:a16="http://schemas.microsoft.com/office/drawing/2014/main" id="{8D9DE3FD-04AE-DCE3-2E9C-3A2C9FBD3760}"/>
              </a:ext>
            </a:extLst>
          </p:cNvPr>
          <p:cNvSpPr txBox="1"/>
          <p:nvPr/>
        </p:nvSpPr>
        <p:spPr>
          <a:xfrm>
            <a:off x="2644694" y="4980064"/>
            <a:ext cx="3858854" cy="307777"/>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pt-BR" b="1" noProof="0" dirty="0"/>
              <a:t>Cor multiplicada pela intensidade</a:t>
            </a:r>
          </a:p>
        </p:txBody>
      </p:sp>
    </p:spTree>
    <p:extLst>
      <p:ext uri="{BB962C8B-B14F-4D97-AF65-F5344CB8AC3E}">
        <p14:creationId xmlns:p14="http://schemas.microsoft.com/office/powerpoint/2010/main" val="18954197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3" name="Google Shape;53;p9"/>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pt-BR" noProof="0" dirty="0"/>
              <a:t>Materiais Dielétricos</a:t>
            </a:r>
          </a:p>
        </p:txBody>
      </p:sp>
      <p:sp>
        <p:nvSpPr>
          <p:cNvPr id="54" name="Google Shape;54;p9"/>
          <p:cNvSpPr txBox="1">
            <a:spLocks noGrp="1"/>
          </p:cNvSpPr>
          <p:nvPr>
            <p:ph type="body" idx="1"/>
          </p:nvPr>
        </p:nvSpPr>
        <p:spPr>
          <a:xfrm>
            <a:off x="390548" y="838985"/>
            <a:ext cx="8616372" cy="4496100"/>
          </a:xfrm>
          <a:prstGeom prst="rect">
            <a:avLst/>
          </a:prstGeom>
        </p:spPr>
        <p:txBody>
          <a:bodyPr spcFirstLastPara="1" wrap="square" lIns="91425" tIns="45700" rIns="91425" bIns="45700" anchor="t" anchorCtr="0">
            <a:normAutofit/>
          </a:bodyPr>
          <a:lstStyle/>
          <a:p>
            <a:pPr marL="0" lvl="0" indent="0" algn="l" rtl="0">
              <a:spcBef>
                <a:spcPts val="400"/>
              </a:spcBef>
              <a:spcAft>
                <a:spcPts val="0"/>
              </a:spcAft>
              <a:buNone/>
            </a:pPr>
            <a:r>
              <a:rPr lang="pt-BR" sz="2650" noProof="0" dirty="0">
                <a:latin typeface="Arial"/>
                <a:ea typeface="Arial"/>
                <a:cs typeface="Arial"/>
                <a:sym typeface="Arial"/>
              </a:rPr>
              <a:t>Materiais transparentes como água, vidro e diamantes são dielétricos.</a:t>
            </a:r>
          </a:p>
          <a:p>
            <a:pPr marL="0" lvl="0" indent="0" algn="l" rtl="0">
              <a:spcBef>
                <a:spcPts val="400"/>
              </a:spcBef>
              <a:spcAft>
                <a:spcPts val="0"/>
              </a:spcAft>
              <a:buNone/>
            </a:pPr>
            <a:endParaRPr lang="pt-BR" sz="2650" noProof="0" dirty="0">
              <a:latin typeface="Arial"/>
              <a:ea typeface="Arial"/>
              <a:cs typeface="Arial"/>
              <a:sym typeface="Arial"/>
            </a:endParaRPr>
          </a:p>
          <a:p>
            <a:pPr marL="0" indent="0"/>
            <a:r>
              <a:rPr lang="pt-BR" sz="2650" noProof="0" dirty="0">
                <a:latin typeface="Arial"/>
                <a:ea typeface="Arial"/>
                <a:cs typeface="Arial"/>
                <a:sym typeface="Arial"/>
              </a:rPr>
              <a:t>Quando um raio de luz atinge esses materiais, ele se divide em um raio refletido e um refratado (transmitido).</a:t>
            </a:r>
          </a:p>
          <a:p>
            <a:pPr marL="0" lvl="0" indent="0" algn="l" rtl="0">
              <a:spcBef>
                <a:spcPts val="400"/>
              </a:spcBef>
              <a:spcAft>
                <a:spcPts val="0"/>
              </a:spcAft>
              <a:buNone/>
            </a:pPr>
            <a:endParaRPr lang="pt-BR" sz="2650" noProof="0" dirty="0">
              <a:latin typeface="Arial"/>
              <a:ea typeface="Arial"/>
              <a:cs typeface="Arial"/>
              <a:sym typeface="Arial"/>
            </a:endParaRPr>
          </a:p>
          <a:p>
            <a:pPr marL="0" lvl="0" indent="0" algn="l" rtl="0">
              <a:spcBef>
                <a:spcPts val="400"/>
              </a:spcBef>
              <a:spcAft>
                <a:spcPts val="0"/>
              </a:spcAft>
              <a:buNone/>
            </a:pPr>
            <a:r>
              <a:rPr lang="pt-BR" sz="2650" noProof="0" dirty="0">
                <a:latin typeface="Arial"/>
                <a:ea typeface="Arial"/>
                <a:cs typeface="Arial"/>
                <a:sym typeface="Arial"/>
              </a:rPr>
              <a:t>Vamos lidar com isso escolhendo aleatoriamente entre reflexão ou refração, e apenas gerando um raio de espalhamento por interação.</a:t>
            </a:r>
            <a:endParaRPr lang="pt-BR" noProof="0" dirty="0"/>
          </a:p>
        </p:txBody>
      </p:sp>
      <p:sp>
        <p:nvSpPr>
          <p:cNvPr id="55" name="Google Shape;55;p9"/>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1"/>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BR"/>
              <a:t>Lei de Snell-Descartes</a:t>
            </a:r>
            <a:endParaRPr/>
          </a:p>
        </p:txBody>
      </p:sp>
      <p:sp>
        <p:nvSpPr>
          <p:cNvPr id="72" name="Google Shape;72;p11"/>
          <p:cNvSpPr txBox="1">
            <a:spLocks noGrp="1"/>
          </p:cNvSpPr>
          <p:nvPr>
            <p:ph type="body" idx="1"/>
          </p:nvPr>
        </p:nvSpPr>
        <p:spPr>
          <a:xfrm>
            <a:off x="390548" y="838985"/>
            <a:ext cx="8428200" cy="4496100"/>
          </a:xfrm>
          <a:prstGeom prst="rect">
            <a:avLst/>
          </a:prstGeom>
        </p:spPr>
        <p:txBody>
          <a:bodyPr spcFirstLastPara="1" wrap="square" lIns="91425" tIns="45700" rIns="91425" bIns="45700" anchor="t" anchorCtr="0">
            <a:normAutofit/>
          </a:bodyPr>
          <a:lstStyle/>
          <a:p>
            <a:pPr marL="0" lvl="0" indent="0" algn="l" rtl="0">
              <a:spcBef>
                <a:spcPts val="400"/>
              </a:spcBef>
              <a:spcAft>
                <a:spcPts val="0"/>
              </a:spcAft>
              <a:buNone/>
            </a:pPr>
            <a:r>
              <a:rPr lang="en-BR"/>
              <a:t>A refração é descrita por:</a:t>
            </a:r>
            <a:endParaRPr/>
          </a:p>
        </p:txBody>
      </p:sp>
      <p:sp>
        <p:nvSpPr>
          <p:cNvPr id="73" name="Google Shape;73;p11"/>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22</a:t>
            </a:fld>
            <a:endParaRPr/>
          </a:p>
        </p:txBody>
      </p:sp>
      <p:pic>
        <p:nvPicPr>
          <p:cNvPr id="74" name="Google Shape;74;p11"/>
          <p:cNvPicPr preferRelativeResize="0"/>
          <p:nvPr/>
        </p:nvPicPr>
        <p:blipFill>
          <a:blip r:embed="rId3">
            <a:alphaModFix/>
          </a:blip>
          <a:stretch>
            <a:fillRect/>
          </a:stretch>
        </p:blipFill>
        <p:spPr>
          <a:xfrm>
            <a:off x="2560805" y="2200244"/>
            <a:ext cx="4022389" cy="3134841"/>
          </a:xfrm>
          <a:prstGeom prst="rect">
            <a:avLst/>
          </a:prstGeom>
          <a:noFill/>
          <a:ln>
            <a:noFill/>
          </a:ln>
        </p:spPr>
      </p:pic>
      <p:pic>
        <p:nvPicPr>
          <p:cNvPr id="75" name="Google Shape;75;p11" descr="{&quot;id&quot;:&quot;1&quot;,&quot;code&quot;:&quot;$$\\eta\\cdot\\sin\\theta=\\eta^{\\prime}\\cdot\\sin\\theta^{\\prime}$$&quot;,&quot;aid&quot;:null,&quot;backgroundColorModified&quot;:null,&quot;font&quot;:{&quot;size&quot;:12,&quot;family&quot;:&quot;Arial&quot;,&quot;color&quot;:&quot;#000000&quot;},&quot;type&quot;:&quot;$$&quot;,&quot;backgroundColor&quot;:&quot;#FFFFFF&quot;,&quot;ts&quot;:1635342722365,&quot;cs&quot;:&quot;slicTWLCwW1l372lowvWkg==&quot;,&quot;size&quot;:{&quot;width&quot;:148.5,&quot;height&quot;:19.333333333333332}}"/>
          <p:cNvPicPr preferRelativeResize="0"/>
          <p:nvPr/>
        </p:nvPicPr>
        <p:blipFill>
          <a:blip r:embed="rId4">
            <a:alphaModFix/>
          </a:blip>
          <a:stretch>
            <a:fillRect/>
          </a:stretch>
        </p:blipFill>
        <p:spPr>
          <a:xfrm>
            <a:off x="796200" y="1328268"/>
            <a:ext cx="3414325" cy="444500"/>
          </a:xfrm>
          <a:prstGeom prst="rect">
            <a:avLst/>
          </a:prstGeom>
          <a:noFill/>
          <a:ln>
            <a:noFill/>
          </a:ln>
        </p:spPr>
      </p:pic>
      <p:sp>
        <p:nvSpPr>
          <p:cNvPr id="2" name="TextBox 1">
            <a:extLst>
              <a:ext uri="{FF2B5EF4-FFF2-40B4-BE49-F238E27FC236}">
                <a16:creationId xmlns:a16="http://schemas.microsoft.com/office/drawing/2014/main" id="{44605371-C343-E61A-3B88-3CB05B82670E}"/>
              </a:ext>
            </a:extLst>
          </p:cNvPr>
          <p:cNvSpPr txBox="1"/>
          <p:nvPr/>
        </p:nvSpPr>
        <p:spPr>
          <a:xfrm>
            <a:off x="2834640" y="5432024"/>
            <a:ext cx="5510054" cy="246221"/>
          </a:xfrm>
          <a:prstGeom prst="rect">
            <a:avLst/>
          </a:prstGeom>
          <a:noFill/>
        </p:spPr>
        <p:txBody>
          <a:bodyPr wrap="square">
            <a:spAutoFit/>
          </a:bodyPr>
          <a:lstStyle/>
          <a:p>
            <a:pPr algn="r"/>
            <a:r>
              <a:rPr lang="pt-BR" sz="1000" noProof="0" dirty="0"/>
              <a:t>Referência</a:t>
            </a:r>
            <a:r>
              <a:rPr lang="en-US" sz="1000" dirty="0"/>
              <a:t>: </a:t>
            </a:r>
            <a:r>
              <a:rPr lang="en-US" sz="1000" dirty="0">
                <a:hlinkClick r:id="rId5"/>
              </a:rPr>
              <a:t>https://raytracing.github.io/books/RayTracingInOneWeekend.html</a:t>
            </a:r>
            <a:r>
              <a:rPr lang="en-US" sz="1000" dirty="0"/>
              <a:t>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2"/>
          <p:cNvSpPr txBox="1">
            <a:spLocks noGrp="1"/>
          </p:cNvSpPr>
          <p:nvPr>
            <p:ph type="body" idx="1"/>
          </p:nvPr>
        </p:nvSpPr>
        <p:spPr>
          <a:xfrm>
            <a:off x="390550" y="838982"/>
            <a:ext cx="8428200" cy="1113000"/>
          </a:xfrm>
          <a:prstGeom prst="rect">
            <a:avLst/>
          </a:prstGeom>
        </p:spPr>
        <p:txBody>
          <a:bodyPr spcFirstLastPara="1" wrap="square" lIns="91425" tIns="45700" rIns="91425" bIns="45700" anchor="t" anchorCtr="0">
            <a:normAutofit/>
          </a:bodyPr>
          <a:lstStyle/>
          <a:p>
            <a:pPr marL="0" lvl="0" indent="0" algn="l" rtl="0">
              <a:spcBef>
                <a:spcPts val="400"/>
              </a:spcBef>
              <a:spcAft>
                <a:spcPts val="0"/>
              </a:spcAft>
              <a:buNone/>
            </a:pPr>
            <a:r>
              <a:rPr lang="en-BR"/>
              <a:t>O raio de entrada (R) vai ser refratado em um raio (R').</a:t>
            </a:r>
            <a:endParaRPr/>
          </a:p>
          <a:p>
            <a:pPr marL="0" lvl="0" indent="0" algn="l" rtl="0">
              <a:spcBef>
                <a:spcPts val="400"/>
              </a:spcBef>
              <a:spcAft>
                <a:spcPts val="0"/>
              </a:spcAft>
              <a:buNone/>
            </a:pPr>
            <a:r>
              <a:rPr lang="en-BR"/>
              <a:t>Para efetuar os cálculos vamos dividir o raio refratado nos componentes perpendicular e paralelos a normal.</a:t>
            </a:r>
            <a:endParaRPr/>
          </a:p>
        </p:txBody>
      </p:sp>
      <p:sp>
        <p:nvSpPr>
          <p:cNvPr id="82" name="Google Shape;82;p12"/>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BR"/>
              <a:t>Determinando o raio refratado</a:t>
            </a:r>
            <a:endParaRPr/>
          </a:p>
        </p:txBody>
      </p:sp>
      <p:sp>
        <p:nvSpPr>
          <p:cNvPr id="83" name="Google Shape;83;p12"/>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23</a:t>
            </a:fld>
            <a:endParaRPr/>
          </a:p>
        </p:txBody>
      </p:sp>
      <p:pic>
        <p:nvPicPr>
          <p:cNvPr id="84" name="Google Shape;84;p12" descr="{&quot;aid&quot;:null,&quot;backgroundColorModified&quot;:false,&quot;font&quot;:{&quot;color&quot;:&quot;#000000&quot;,&quot;size&quot;:33.5,&quot;family&quot;:&quot;Arial&quot;},&quot;type&quot;:&quot;$$&quot;,&quot;backgroundColor&quot;:&quot;#FFFFFF&quot;,&quot;code&quot;:&quot;$$\\mathbf{\\text{R}^{\\prime}}=\\mathbf{\\text{R}_{\\perp}^{\\prime}}+\\mathbf{\\text{R}_{\\parallel}^{\\prime}}$$&quot;,&quot;id&quot;:&quot;2&quot;,&quot;ts&quot;:1635342938762,&quot;cs&quot;:&quot;qlAR6glUQb8bPet13GJRGA==&quot;,&quot;size&quot;:{&quot;width&quot;:325.50000000000006,&quot;height&quot;:66}}"/>
          <p:cNvPicPr preferRelativeResize="0"/>
          <p:nvPr/>
        </p:nvPicPr>
        <p:blipFill>
          <a:blip r:embed="rId3">
            <a:alphaModFix/>
          </a:blip>
          <a:stretch>
            <a:fillRect/>
          </a:stretch>
        </p:blipFill>
        <p:spPr>
          <a:xfrm>
            <a:off x="2986295" y="2008825"/>
            <a:ext cx="2974858" cy="603192"/>
          </a:xfrm>
          <a:prstGeom prst="rect">
            <a:avLst/>
          </a:prstGeom>
          <a:noFill/>
          <a:ln>
            <a:noFill/>
          </a:ln>
        </p:spPr>
      </p:pic>
      <p:sp>
        <p:nvSpPr>
          <p:cNvPr id="85" name="Google Shape;85;p12"/>
          <p:cNvSpPr txBox="1">
            <a:spLocks noGrp="1"/>
          </p:cNvSpPr>
          <p:nvPr>
            <p:ph type="body" idx="1"/>
          </p:nvPr>
        </p:nvSpPr>
        <p:spPr>
          <a:xfrm>
            <a:off x="390550" y="2816754"/>
            <a:ext cx="8428200" cy="516000"/>
          </a:xfrm>
          <a:prstGeom prst="rect">
            <a:avLst/>
          </a:prstGeom>
        </p:spPr>
        <p:txBody>
          <a:bodyPr spcFirstLastPara="1" wrap="square" lIns="91425" tIns="45700" rIns="91425" bIns="45700" anchor="t" anchorCtr="0">
            <a:normAutofit/>
          </a:bodyPr>
          <a:lstStyle/>
          <a:p>
            <a:pPr marL="0" lvl="0" indent="0" algn="l" rtl="0">
              <a:spcBef>
                <a:spcPts val="400"/>
              </a:spcBef>
              <a:spcAft>
                <a:spcPts val="0"/>
              </a:spcAft>
              <a:buNone/>
            </a:pPr>
            <a:r>
              <a:rPr lang="en-BR"/>
              <a:t>A solução para o R perpendicular e paralelo é:</a:t>
            </a:r>
            <a:endParaRPr/>
          </a:p>
        </p:txBody>
      </p:sp>
      <p:pic>
        <p:nvPicPr>
          <p:cNvPr id="86" name="Google Shape;86;p12" descr="{&quot;font&quot;:{&quot;size&quot;:33.5,&quot;family&quot;:&quot;Arial&quot;,&quot;color&quot;:&quot;#000000&quot;},&quot;type&quot;:&quot;$$&quot;,&quot;backgroundColor&quot;:&quot;#FFFFFF&quot;,&quot;code&quot;:&quot;$$\\mathbf{\\text{R}_{\\perp}^{\\prime}}=\\frac{\\eta}{\\eta^{\\prime}}\\left(\\mathbf{R}+\\cos\\theta \\mathbf{n}\\right)$$&quot;,&quot;backgroundColorModified&quot;:false,&quot;aid&quot;:null,&quot;id&quot;:&quot;2&quot;,&quot;ts&quot;:1635343137427,&quot;cs&quot;:&quot;qwX77rUTRanlx0HFMeSssA==&quot;,&quot;size&quot;:{&quot;width&quot;:489,&quot;height&quot;:106}}"/>
          <p:cNvPicPr preferRelativeResize="0"/>
          <p:nvPr/>
        </p:nvPicPr>
        <p:blipFill>
          <a:blip r:embed="rId4">
            <a:alphaModFix/>
          </a:blip>
          <a:stretch>
            <a:fillRect/>
          </a:stretch>
        </p:blipFill>
        <p:spPr>
          <a:xfrm>
            <a:off x="2270485" y="3411563"/>
            <a:ext cx="4469140" cy="968763"/>
          </a:xfrm>
          <a:prstGeom prst="rect">
            <a:avLst/>
          </a:prstGeom>
          <a:noFill/>
          <a:ln>
            <a:noFill/>
          </a:ln>
        </p:spPr>
      </p:pic>
      <p:pic>
        <p:nvPicPr>
          <p:cNvPr id="87" name="Google Shape;87;p12" descr="{&quot;font&quot;:{&quot;color&quot;:&quot;#000000&quot;,&quot;size&quot;:33.5,&quot;family&quot;:&quot;Arial&quot;},&quot;code&quot;:&quot;$$\\mathbf{\\text{R}_{\\parallel}^{\\prime}}=-{\\sqrt[]{1-\\mathbf{\\left|\\mathbf{R_{\\perp}^{\\prime}}\\right|}^{2}}}\\cdot \\mathbf{n}$$&quot;,&quot;type&quot;:&quot;$$&quot;,&quot;backgroundColorModified&quot;:false,&quot;aid&quot;:null,&quot;id&quot;:&quot;2&quot;,&quot;backgroundColor&quot;:&quot;#FFFFFF&quot;,&quot;ts&quot;:1635343344801,&quot;cs&quot;:&quot;SceWZLi9KNh73tUEL1CIVw==&quot;,&quot;size&quot;:{&quot;width&quot;:516.5,&quot;height&quot;:94.5}}"/>
          <p:cNvPicPr preferRelativeResize="0"/>
          <p:nvPr/>
        </p:nvPicPr>
        <p:blipFill>
          <a:blip r:embed="rId5">
            <a:alphaModFix/>
          </a:blip>
          <a:stretch>
            <a:fillRect/>
          </a:stretch>
        </p:blipFill>
        <p:spPr>
          <a:xfrm>
            <a:off x="2144825" y="4627564"/>
            <a:ext cx="4720472" cy="86366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3"/>
          <p:cNvSpPr txBox="1">
            <a:spLocks noGrp="1"/>
          </p:cNvSpPr>
          <p:nvPr>
            <p:ph type="body" idx="1"/>
          </p:nvPr>
        </p:nvSpPr>
        <p:spPr>
          <a:xfrm>
            <a:off x="390550" y="838982"/>
            <a:ext cx="8428200" cy="1113000"/>
          </a:xfrm>
          <a:prstGeom prst="rect">
            <a:avLst/>
          </a:prstGeom>
        </p:spPr>
        <p:txBody>
          <a:bodyPr spcFirstLastPara="1" wrap="square" lIns="91425" tIns="45700" rIns="91425" bIns="45700" anchor="t" anchorCtr="0">
            <a:normAutofit/>
          </a:bodyPr>
          <a:lstStyle/>
          <a:p>
            <a:pPr marL="0" lvl="0" indent="0" algn="l" rtl="0">
              <a:spcBef>
                <a:spcPts val="400"/>
              </a:spcBef>
              <a:spcAft>
                <a:spcPts val="0"/>
              </a:spcAft>
              <a:buNone/>
            </a:pPr>
            <a:r>
              <a:rPr lang="en-BR"/>
              <a:t>Para calcular o valor do cosseno de 𝞱 podemos usar o produto escalar dos vetores. Ou seja:</a:t>
            </a:r>
            <a:endParaRPr/>
          </a:p>
          <a:p>
            <a:pPr marL="0" lvl="0" indent="0" algn="l" rtl="0">
              <a:spcBef>
                <a:spcPts val="400"/>
              </a:spcBef>
              <a:spcAft>
                <a:spcPts val="0"/>
              </a:spcAft>
              <a:buNone/>
            </a:pPr>
            <a:endParaRPr/>
          </a:p>
        </p:txBody>
      </p:sp>
      <p:sp>
        <p:nvSpPr>
          <p:cNvPr id="94" name="Google Shape;94;p13"/>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BR"/>
              <a:t>Determinando o raio refratado</a:t>
            </a:r>
            <a:endParaRPr/>
          </a:p>
        </p:txBody>
      </p:sp>
      <p:sp>
        <p:nvSpPr>
          <p:cNvPr id="95" name="Google Shape;95;p13"/>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BR"/>
              <a:t>24</a:t>
            </a:fld>
            <a:endParaRPr/>
          </a:p>
        </p:txBody>
      </p:sp>
      <p:pic>
        <p:nvPicPr>
          <p:cNvPr id="96" name="Google Shape;96;p13" descr="{&quot;aid&quot;:null,&quot;backgroundColorModified&quot;:false,&quot;font&quot;:{&quot;color&quot;:&quot;#000000&quot;,&quot;size&quot;:32,&quot;family&quot;:&quot;Arial&quot;},&quot;backgroundColor&quot;:&quot;#FFFFFF&quot;,&quot;type&quot;:&quot;$$&quot;,&quot;id&quot;:&quot;2&quot;,&quot;code&quot;:&quot;$$\\mathbf{a}\\cdot \\mathbf{b}=\\left|\\mathbf{a}\\right|\\left|\\mathbf{b}\\right|\\cos\\theta$$&quot;,&quot;ts&quot;:1635343564716,&quot;cs&quot;:&quot;BcWaxeIEtoHetXDGZN8Zzg==&quot;,&quot;size&quot;:{&quot;width&quot;:383.6666666666667,&quot;height&quot;:50.333333333333336}}"/>
          <p:cNvPicPr preferRelativeResize="0"/>
          <p:nvPr/>
        </p:nvPicPr>
        <p:blipFill>
          <a:blip r:embed="rId3">
            <a:alphaModFix/>
          </a:blip>
          <a:stretch>
            <a:fillRect/>
          </a:stretch>
        </p:blipFill>
        <p:spPr>
          <a:xfrm>
            <a:off x="2986295" y="1637585"/>
            <a:ext cx="3654425" cy="479425"/>
          </a:xfrm>
          <a:prstGeom prst="rect">
            <a:avLst/>
          </a:prstGeom>
          <a:noFill/>
          <a:ln>
            <a:noFill/>
          </a:ln>
        </p:spPr>
      </p:pic>
      <p:sp>
        <p:nvSpPr>
          <p:cNvPr id="97" name="Google Shape;97;p13"/>
          <p:cNvSpPr txBox="1">
            <a:spLocks noGrp="1"/>
          </p:cNvSpPr>
          <p:nvPr>
            <p:ph type="body" idx="1"/>
          </p:nvPr>
        </p:nvSpPr>
        <p:spPr>
          <a:xfrm>
            <a:off x="390550" y="2246454"/>
            <a:ext cx="8428200" cy="516000"/>
          </a:xfrm>
          <a:prstGeom prst="rect">
            <a:avLst/>
          </a:prstGeom>
        </p:spPr>
        <p:txBody>
          <a:bodyPr spcFirstLastPara="1" wrap="square" lIns="91425" tIns="45700" rIns="91425" bIns="45700" anchor="t" anchorCtr="0">
            <a:normAutofit/>
          </a:bodyPr>
          <a:lstStyle/>
          <a:p>
            <a:pPr marL="0" lvl="0" indent="0" algn="l" rtl="0">
              <a:spcBef>
                <a:spcPts val="400"/>
              </a:spcBef>
              <a:spcAft>
                <a:spcPts val="0"/>
              </a:spcAft>
              <a:buNone/>
            </a:pPr>
            <a:r>
              <a:rPr lang="en-BR"/>
              <a:t>Restringindo </a:t>
            </a:r>
            <a:r>
              <a:rPr lang="en-BR" b="1"/>
              <a:t>a</a:t>
            </a:r>
            <a:r>
              <a:rPr lang="en-BR"/>
              <a:t> e </a:t>
            </a:r>
            <a:r>
              <a:rPr lang="en-BR" b="1"/>
              <a:t>b</a:t>
            </a:r>
            <a:r>
              <a:rPr lang="en-BR"/>
              <a:t> a vetores unitários:</a:t>
            </a:r>
            <a:endParaRPr/>
          </a:p>
        </p:txBody>
      </p:sp>
      <p:pic>
        <p:nvPicPr>
          <p:cNvPr id="98" name="Google Shape;98;p13" descr="{&quot;code&quot;:&quot;$$\\mathbf{\\text{R}_{\\perp}^{\\prime}}=\\frac{\\eta}{\\eta^{\\prime}}\\left(\\mathbf{R}+\\left(-\\mathbf{R}\\cdot \\mathbf{n}\\right)\\mathbf{n}\\right)$$&quot;,&quot;backgroundColorModified&quot;:false,&quot;id&quot;:&quot;2&quot;,&quot;backgroundColor&quot;:&quot;#FFFFFF&quot;,&quot;type&quot;:&quot;$$&quot;,&quot;font&quot;:{&quot;size&quot;:32,&quot;family&quot;:&quot;Arial&quot;,&quot;color&quot;:&quot;#000000&quot;},&quot;aid&quot;:null,&quot;ts&quot;:1635343745037,&quot;cs&quot;:&quot;9Mls4yEYgjS8MK4pLlqaeg==&quot;,&quot;size&quot;:{&quot;width&quot;:557.0000000000001,&quot;height&quot;:101.5}}"/>
          <p:cNvPicPr preferRelativeResize="0"/>
          <p:nvPr/>
        </p:nvPicPr>
        <p:blipFill>
          <a:blip r:embed="rId4">
            <a:alphaModFix/>
          </a:blip>
          <a:stretch>
            <a:fillRect/>
          </a:stretch>
        </p:blipFill>
        <p:spPr>
          <a:xfrm>
            <a:off x="2296110" y="4419923"/>
            <a:ext cx="5305425" cy="966788"/>
          </a:xfrm>
          <a:prstGeom prst="rect">
            <a:avLst/>
          </a:prstGeom>
          <a:noFill/>
          <a:ln>
            <a:noFill/>
          </a:ln>
        </p:spPr>
      </p:pic>
      <p:pic>
        <p:nvPicPr>
          <p:cNvPr id="99" name="Google Shape;99;p13" descr="{&quot;type&quot;:&quot;$$&quot;,&quot;id&quot;:&quot;2&quot;,&quot;code&quot;:&quot;$$\\mathbf{a}\\cdot \\mathbf{b}=\\cos\\theta$$&quot;,&quot;font&quot;:{&quot;family&quot;:&quot;Arial&quot;,&quot;color&quot;:&quot;#000000&quot;,&quot;size&quot;:32},&quot;backgroundColor&quot;:&quot;#FFFFFF&quot;,&quot;backgroundColorModified&quot;:false,&quot;aid&quot;:null,&quot;ts&quot;:1635343645884,&quot;cs&quot;:&quot;k/GhbIwYGHiW52sMYaaJcw==&quot;,&quot;size&quot;:{&quot;width&quot;:259.8,&quot;height&quot;:36}}"/>
          <p:cNvPicPr preferRelativeResize="0"/>
          <p:nvPr/>
        </p:nvPicPr>
        <p:blipFill>
          <a:blip r:embed="rId5">
            <a:alphaModFix/>
          </a:blip>
          <a:stretch>
            <a:fillRect/>
          </a:stretch>
        </p:blipFill>
        <p:spPr>
          <a:xfrm>
            <a:off x="3083583" y="2762460"/>
            <a:ext cx="2474595" cy="342900"/>
          </a:xfrm>
          <a:prstGeom prst="rect">
            <a:avLst/>
          </a:prstGeom>
          <a:noFill/>
          <a:ln>
            <a:noFill/>
          </a:ln>
        </p:spPr>
      </p:pic>
      <p:sp>
        <p:nvSpPr>
          <p:cNvPr id="100" name="Google Shape;100;p13"/>
          <p:cNvSpPr txBox="1">
            <a:spLocks noGrp="1"/>
          </p:cNvSpPr>
          <p:nvPr>
            <p:ph type="body" idx="1"/>
          </p:nvPr>
        </p:nvSpPr>
        <p:spPr>
          <a:xfrm>
            <a:off x="390550" y="3555741"/>
            <a:ext cx="8428200" cy="516000"/>
          </a:xfrm>
          <a:prstGeom prst="rect">
            <a:avLst/>
          </a:prstGeom>
        </p:spPr>
        <p:txBody>
          <a:bodyPr spcFirstLastPara="1" wrap="square" lIns="91425" tIns="45700" rIns="91425" bIns="45700" anchor="t" anchorCtr="0">
            <a:normAutofit/>
          </a:bodyPr>
          <a:lstStyle/>
          <a:p>
            <a:pPr marL="0" lvl="0" indent="0" algn="l" rtl="0">
              <a:spcBef>
                <a:spcPts val="400"/>
              </a:spcBef>
              <a:spcAft>
                <a:spcPts val="0"/>
              </a:spcAft>
              <a:buNone/>
            </a:pPr>
            <a:r>
              <a:rPr lang="en-BR"/>
              <a:t>Dessa forma a componente perpendicular do raio refratado fica:</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7"/>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BR"/>
              <a:t>Resultado das Esferas de Vidro</a:t>
            </a:r>
            <a:endParaRPr/>
          </a:p>
        </p:txBody>
      </p:sp>
      <p:sp>
        <p:nvSpPr>
          <p:cNvPr id="131" name="Google Shape;131;p17"/>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25</a:t>
            </a:fld>
            <a:endParaRPr/>
          </a:p>
        </p:txBody>
      </p:sp>
      <p:pic>
        <p:nvPicPr>
          <p:cNvPr id="132" name="Google Shape;132;p17"/>
          <p:cNvPicPr preferRelativeResize="0"/>
          <p:nvPr/>
        </p:nvPicPr>
        <p:blipFill>
          <a:blip r:embed="rId3">
            <a:alphaModFix/>
          </a:blip>
          <a:stretch>
            <a:fillRect/>
          </a:stretch>
        </p:blipFill>
        <p:spPr>
          <a:xfrm>
            <a:off x="4098551" y="2740129"/>
            <a:ext cx="4428798" cy="2491199"/>
          </a:xfrm>
          <a:prstGeom prst="rect">
            <a:avLst/>
          </a:prstGeom>
          <a:noFill/>
          <a:ln>
            <a:noFill/>
          </a:ln>
        </p:spPr>
      </p:pic>
      <p:sp>
        <p:nvSpPr>
          <p:cNvPr id="2" name="TextBox 1">
            <a:extLst>
              <a:ext uri="{FF2B5EF4-FFF2-40B4-BE49-F238E27FC236}">
                <a16:creationId xmlns:a16="http://schemas.microsoft.com/office/drawing/2014/main" id="{FF423208-5586-1982-1FE0-9ABBBB7C74D4}"/>
              </a:ext>
            </a:extLst>
          </p:cNvPr>
          <p:cNvSpPr txBox="1"/>
          <p:nvPr/>
        </p:nvSpPr>
        <p:spPr>
          <a:xfrm>
            <a:off x="2910055" y="5295780"/>
            <a:ext cx="5510054" cy="400110"/>
          </a:xfrm>
          <a:prstGeom prst="rect">
            <a:avLst/>
          </a:prstGeom>
          <a:noFill/>
        </p:spPr>
        <p:txBody>
          <a:bodyPr wrap="square">
            <a:spAutoFit/>
          </a:bodyPr>
          <a:lstStyle/>
          <a:p>
            <a:pPr algn="r"/>
            <a:r>
              <a:rPr lang="pt-BR" sz="1000" noProof="0" dirty="0"/>
              <a:t>Referências</a:t>
            </a:r>
            <a:r>
              <a:rPr lang="en-US" sz="1000" dirty="0"/>
              <a:t>: </a:t>
            </a:r>
            <a:r>
              <a:rPr lang="en-US" sz="1000" dirty="0">
                <a:hlinkClick r:id="rId4"/>
              </a:rPr>
              <a:t>https://www.hackingphotography.com/crystal-ball-photography-7-tips-get-started/</a:t>
            </a:r>
            <a:r>
              <a:rPr lang="en-US" sz="1000" dirty="0"/>
              <a:t> </a:t>
            </a:r>
            <a:br>
              <a:rPr lang="en-US" sz="1000" dirty="0"/>
            </a:br>
            <a:r>
              <a:rPr lang="en-US" sz="1000" dirty="0"/>
              <a:t> </a:t>
            </a:r>
            <a:r>
              <a:rPr lang="en-US" sz="1000" dirty="0">
                <a:hlinkClick r:id="rId5"/>
              </a:rPr>
              <a:t>https://raytracing.github.io/books/RayTracingInOneWeekend.html</a:t>
            </a:r>
            <a:r>
              <a:rPr lang="en-US" sz="1000" dirty="0"/>
              <a:t>  </a:t>
            </a:r>
          </a:p>
        </p:txBody>
      </p:sp>
      <p:pic>
        <p:nvPicPr>
          <p:cNvPr id="1026" name="Picture 2">
            <a:extLst>
              <a:ext uri="{FF2B5EF4-FFF2-40B4-BE49-F238E27FC236}">
                <a16:creationId xmlns:a16="http://schemas.microsoft.com/office/drawing/2014/main" id="{9DE3C071-01BC-5904-086C-1CE4481C8F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5218" y="952961"/>
            <a:ext cx="3710601" cy="24755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742E283-219E-0F5A-5640-B97520E270E9}"/>
              </a:ext>
            </a:extLst>
          </p:cNvPr>
          <p:cNvSpPr txBox="1"/>
          <p:nvPr/>
        </p:nvSpPr>
        <p:spPr>
          <a:xfrm>
            <a:off x="4098550" y="952961"/>
            <a:ext cx="4621243" cy="1477328"/>
          </a:xfrm>
          <a:prstGeom prst="rect">
            <a:avLst/>
          </a:prstGeom>
          <a:noFill/>
        </p:spPr>
        <p:txBody>
          <a:bodyPr wrap="square">
            <a:spAutoFit/>
          </a:bodyPr>
          <a:lstStyle/>
          <a:p>
            <a:r>
              <a:rPr lang="pt-BR" sz="1800" noProof="0" dirty="0"/>
              <a:t>Uma esfera de vidro tem dois efeitos principais sobre a cena. Primeiro, ela atua como uma lente olho de peixe e tenta mostrar uma visão de 180 graus. Segundo, ela inverte a imagem de cabeça para baixo.</a:t>
            </a:r>
          </a:p>
        </p:txBody>
      </p:sp>
      <p:sp>
        <p:nvSpPr>
          <p:cNvPr id="6" name="TextBox 5">
            <a:extLst>
              <a:ext uri="{FF2B5EF4-FFF2-40B4-BE49-F238E27FC236}">
                <a16:creationId xmlns:a16="http://schemas.microsoft.com/office/drawing/2014/main" id="{6DEB8CE6-07E8-E829-19B9-724AB976BD13}"/>
              </a:ext>
            </a:extLst>
          </p:cNvPr>
          <p:cNvSpPr txBox="1"/>
          <p:nvPr/>
        </p:nvSpPr>
        <p:spPr>
          <a:xfrm>
            <a:off x="305218" y="4265740"/>
            <a:ext cx="3710601" cy="338554"/>
          </a:xfrm>
          <a:prstGeom prst="rect">
            <a:avLst/>
          </a:prstGeom>
          <a:noFill/>
        </p:spPr>
        <p:txBody>
          <a:bodyPr wrap="square">
            <a:spAutoFit/>
          </a:bodyPr>
          <a:lstStyle/>
          <a:p>
            <a:pPr marL="0" lvl="0" indent="0" algn="l" rtl="0">
              <a:spcBef>
                <a:spcPts val="0"/>
              </a:spcBef>
              <a:spcAft>
                <a:spcPts val="0"/>
              </a:spcAft>
              <a:buNone/>
            </a:pPr>
            <a:r>
              <a:rPr lang="pt-BR" sz="1600" dirty="0"/>
              <a:t>Testando o algoritmo no Ray </a:t>
            </a:r>
            <a:r>
              <a:rPr lang="pt-BR" sz="1600" dirty="0" err="1"/>
              <a:t>Tracer</a:t>
            </a:r>
            <a:r>
              <a:rPr lang="pt-BR" sz="16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2" presetClass="entr" presetSubtype="4" fill="hold" nodeType="afterEffect">
                                  <p:stCondLst>
                                    <p:cond delay="0"/>
                                  </p:stCondLst>
                                  <p:childTnLst>
                                    <p:set>
                                      <p:cBhvr>
                                        <p:cTn id="9" dur="1" fill="hold">
                                          <p:stCondLst>
                                            <p:cond delay="0"/>
                                          </p:stCondLst>
                                        </p:cTn>
                                        <p:tgtEl>
                                          <p:spTgt spid="132"/>
                                        </p:tgtEl>
                                        <p:attrNameLst>
                                          <p:attrName>style.visibility</p:attrName>
                                        </p:attrNameLst>
                                      </p:cBhvr>
                                      <p:to>
                                        <p:strVal val="visible"/>
                                      </p:to>
                                    </p:set>
                                    <p:anim calcmode="lin" valueType="num">
                                      <p:cBhvr additive="base">
                                        <p:cTn id="10" dur="500" fill="hold"/>
                                        <p:tgtEl>
                                          <p:spTgt spid="132"/>
                                        </p:tgtEl>
                                        <p:attrNameLst>
                                          <p:attrName>ppt_x</p:attrName>
                                        </p:attrNameLst>
                                      </p:cBhvr>
                                      <p:tavLst>
                                        <p:tav tm="0">
                                          <p:val>
                                            <p:strVal val="#ppt_x"/>
                                          </p:val>
                                        </p:tav>
                                        <p:tav tm="100000">
                                          <p:val>
                                            <p:strVal val="#ppt_x"/>
                                          </p:val>
                                        </p:tav>
                                      </p:tavLst>
                                    </p:anim>
                                    <p:anim calcmode="lin" valueType="num">
                                      <p:cBhvr additive="base">
                                        <p:cTn id="11" dur="500" fill="hold"/>
                                        <p:tgtEl>
                                          <p:spTgt spid="1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3"/>
          <p:cNvSpPr txBox="1">
            <a:spLocks noGrp="1"/>
          </p:cNvSpPr>
          <p:nvPr>
            <p:ph type="title"/>
          </p:nvPr>
        </p:nvSpPr>
        <p:spPr>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pt-BR" noProof="0" dirty="0"/>
              <a:t>Resultado com novos materiais</a:t>
            </a:r>
          </a:p>
        </p:txBody>
      </p:sp>
      <p:sp>
        <p:nvSpPr>
          <p:cNvPr id="3" name="Text Placeholder 2">
            <a:extLst>
              <a:ext uri="{FF2B5EF4-FFF2-40B4-BE49-F238E27FC236}">
                <a16:creationId xmlns:a16="http://schemas.microsoft.com/office/drawing/2014/main" id="{D49870D0-6E10-277A-4988-A45653351071}"/>
              </a:ext>
            </a:extLst>
          </p:cNvPr>
          <p:cNvSpPr>
            <a:spLocks noGrp="1"/>
          </p:cNvSpPr>
          <p:nvPr>
            <p:ph type="body" idx="1"/>
          </p:nvPr>
        </p:nvSpPr>
        <p:spPr/>
        <p:txBody>
          <a:bodyPr/>
          <a:lstStyle/>
          <a:p>
            <a:r>
              <a:rPr lang="pt-BR" noProof="0" dirty="0"/>
              <a:t>Um truque interessante pode ser criar uma esfera oca (com ar dentro). Isso cria uma borda que fica deformada e depois a imagem central menos deformada. Para isso sempre é preciso analisar a mudança do índice de refração.</a:t>
            </a:r>
          </a:p>
        </p:txBody>
      </p:sp>
      <p:sp>
        <p:nvSpPr>
          <p:cNvPr id="189" name="Google Shape;189;p23"/>
          <p:cNvSpPr txBox="1">
            <a:spLocks noGrp="1"/>
          </p:cNvSpPr>
          <p:nvPr>
            <p:ph type="sldNum" idx="12"/>
          </p:nvPr>
        </p:nvSpPr>
        <p:spPr>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26</a:t>
            </a:fld>
            <a:endParaRPr/>
          </a:p>
        </p:txBody>
      </p:sp>
      <p:sp>
        <p:nvSpPr>
          <p:cNvPr id="2" name="TextBox 1">
            <a:extLst>
              <a:ext uri="{FF2B5EF4-FFF2-40B4-BE49-F238E27FC236}">
                <a16:creationId xmlns:a16="http://schemas.microsoft.com/office/drawing/2014/main" id="{E655D55C-B823-0A97-C645-6509AF7984BD}"/>
              </a:ext>
            </a:extLst>
          </p:cNvPr>
          <p:cNvSpPr txBox="1"/>
          <p:nvPr/>
        </p:nvSpPr>
        <p:spPr>
          <a:xfrm>
            <a:off x="2834640" y="5432024"/>
            <a:ext cx="5510054" cy="246221"/>
          </a:xfrm>
          <a:prstGeom prst="rect">
            <a:avLst/>
          </a:prstGeom>
          <a:noFill/>
        </p:spPr>
        <p:txBody>
          <a:bodyPr wrap="square">
            <a:spAutoFit/>
          </a:bodyPr>
          <a:lstStyle/>
          <a:p>
            <a:pPr algn="r"/>
            <a:r>
              <a:rPr lang="pt-BR" sz="1000" noProof="0" dirty="0"/>
              <a:t>Referência</a:t>
            </a:r>
            <a:r>
              <a:rPr lang="en-US" sz="1000" dirty="0"/>
              <a:t>: </a:t>
            </a:r>
            <a:r>
              <a:rPr lang="en-US" sz="1000" dirty="0">
                <a:hlinkClick r:id="rId3"/>
              </a:rPr>
              <a:t>https://raytracing.github.io/books/RayTracingInOneWeekend.html</a:t>
            </a:r>
            <a:r>
              <a:rPr lang="en-US" sz="1000" dirty="0"/>
              <a:t>  </a:t>
            </a:r>
          </a:p>
        </p:txBody>
      </p:sp>
      <p:pic>
        <p:nvPicPr>
          <p:cNvPr id="1026" name="Picture 2">
            <a:extLst>
              <a:ext uri="{FF2B5EF4-FFF2-40B4-BE49-F238E27FC236}">
                <a16:creationId xmlns:a16="http://schemas.microsoft.com/office/drawing/2014/main" id="{A5527E7E-087C-58EF-2E6C-CA96ACF1D8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2000" y="2380472"/>
            <a:ext cx="5080000" cy="2857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5">
          <a:extLst>
            <a:ext uri="{FF2B5EF4-FFF2-40B4-BE49-F238E27FC236}">
              <a16:creationId xmlns:a16="http://schemas.microsoft.com/office/drawing/2014/main" id="{4136B3D2-2505-D993-1E70-05015197F777}"/>
            </a:ext>
          </a:extLst>
        </p:cNvPr>
        <p:cNvGrpSpPr/>
        <p:nvPr/>
      </p:nvGrpSpPr>
      <p:grpSpPr>
        <a:xfrm>
          <a:off x="0" y="0"/>
          <a:ext cx="0" cy="0"/>
          <a:chOff x="0" y="0"/>
          <a:chExt cx="0" cy="0"/>
        </a:xfrm>
      </p:grpSpPr>
      <p:sp>
        <p:nvSpPr>
          <p:cNvPr id="196" name="Google Shape;196;p24">
            <a:extLst>
              <a:ext uri="{FF2B5EF4-FFF2-40B4-BE49-F238E27FC236}">
                <a16:creationId xmlns:a16="http://schemas.microsoft.com/office/drawing/2014/main" id="{D14DBABA-203A-31ED-AD24-1C4A4DEF2FE3}"/>
              </a:ext>
            </a:extLst>
          </p:cNvPr>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BR"/>
              <a:t>Aproximação de Schlick</a:t>
            </a:r>
            <a:endParaRPr/>
          </a:p>
        </p:txBody>
      </p:sp>
      <p:sp>
        <p:nvSpPr>
          <p:cNvPr id="197" name="Google Shape;197;p24">
            <a:extLst>
              <a:ext uri="{FF2B5EF4-FFF2-40B4-BE49-F238E27FC236}">
                <a16:creationId xmlns:a16="http://schemas.microsoft.com/office/drawing/2014/main" id="{4B8BAAB7-1E53-E0AB-3AD8-A3A4B5A08AB1}"/>
              </a:ext>
            </a:extLst>
          </p:cNvPr>
          <p:cNvSpPr txBox="1">
            <a:spLocks noGrp="1"/>
          </p:cNvSpPr>
          <p:nvPr>
            <p:ph type="body" idx="1"/>
          </p:nvPr>
        </p:nvSpPr>
        <p:spPr>
          <a:xfrm>
            <a:off x="390550" y="838984"/>
            <a:ext cx="8428200" cy="570300"/>
          </a:xfrm>
          <a:prstGeom prst="rect">
            <a:avLst/>
          </a:prstGeom>
        </p:spPr>
        <p:txBody>
          <a:bodyPr spcFirstLastPara="1" wrap="square" lIns="91425" tIns="45700" rIns="91425" bIns="45700" anchor="t" anchorCtr="0">
            <a:normAutofit/>
          </a:bodyPr>
          <a:lstStyle/>
          <a:p>
            <a:pPr marL="0" lvl="0" indent="0" algn="l" rtl="0">
              <a:spcBef>
                <a:spcPts val="400"/>
              </a:spcBef>
              <a:spcAft>
                <a:spcPts val="0"/>
              </a:spcAft>
              <a:buNone/>
            </a:pPr>
            <a:r>
              <a:rPr lang="en-BR" dirty="0"/>
              <a:t>Permite calcular o coeficiente de reflexão: </a:t>
            </a:r>
            <a:endParaRPr dirty="0"/>
          </a:p>
        </p:txBody>
      </p:sp>
      <p:sp>
        <p:nvSpPr>
          <p:cNvPr id="198" name="Google Shape;198;p24">
            <a:extLst>
              <a:ext uri="{FF2B5EF4-FFF2-40B4-BE49-F238E27FC236}">
                <a16:creationId xmlns:a16="http://schemas.microsoft.com/office/drawing/2014/main" id="{A2ADAE2B-3E88-568E-19A2-64CAF9806872}"/>
              </a:ext>
            </a:extLst>
          </p:cNvPr>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27</a:t>
            </a:fld>
            <a:endParaRPr/>
          </a:p>
        </p:txBody>
      </p:sp>
      <p:pic>
        <p:nvPicPr>
          <p:cNvPr id="200" name="Google Shape;200;p24">
            <a:extLst>
              <a:ext uri="{FF2B5EF4-FFF2-40B4-BE49-F238E27FC236}">
                <a16:creationId xmlns:a16="http://schemas.microsoft.com/office/drawing/2014/main" id="{B7E147B7-AC2F-2145-6113-92CF0BE8018A}"/>
              </a:ext>
            </a:extLst>
          </p:cNvPr>
          <p:cNvPicPr preferRelativeResize="0"/>
          <p:nvPr/>
        </p:nvPicPr>
        <p:blipFill>
          <a:blip r:embed="rId3">
            <a:alphaModFix/>
          </a:blip>
          <a:stretch>
            <a:fillRect/>
          </a:stretch>
        </p:blipFill>
        <p:spPr>
          <a:xfrm>
            <a:off x="4200825" y="3111600"/>
            <a:ext cx="4533825" cy="1988950"/>
          </a:xfrm>
          <a:prstGeom prst="rect">
            <a:avLst/>
          </a:prstGeom>
          <a:noFill/>
          <a:ln>
            <a:noFill/>
          </a:ln>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FC9C1A1-94A6-26E9-7427-05B66629BD6A}"/>
                  </a:ext>
                </a:extLst>
              </p:cNvPr>
              <p:cNvSpPr txBox="1"/>
              <p:nvPr/>
            </p:nvSpPr>
            <p:spPr>
              <a:xfrm>
                <a:off x="484044" y="1618551"/>
                <a:ext cx="4550989" cy="37350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pt-BR" sz="2400" b="0" i="1" smtClean="0">
                          <a:latin typeface="Cambria Math" panose="02040503050406030204" pitchFamily="18" charset="0"/>
                        </a:rPr>
                        <m:t>𝑅</m:t>
                      </m:r>
                      <m:d>
                        <m:dPr>
                          <m:ctrlPr>
                            <a:rPr lang="pt-BR" sz="2400" b="0" i="1" smtClean="0">
                              <a:latin typeface="Cambria Math" panose="02040503050406030204" pitchFamily="18" charset="0"/>
                            </a:rPr>
                          </m:ctrlPr>
                        </m:dPr>
                        <m:e>
                          <m:r>
                            <a:rPr lang="pt-BR" sz="2400" b="0" i="1" smtClean="0">
                              <a:latin typeface="Cambria Math" panose="02040503050406030204" pitchFamily="18" charset="0"/>
                              <a:ea typeface="Cambria Math" panose="02040503050406030204" pitchFamily="18" charset="0"/>
                            </a:rPr>
                            <m:t>𝜃</m:t>
                          </m:r>
                        </m:e>
                      </m:d>
                      <m:r>
                        <a:rPr lang="pt-BR" sz="2400" b="0" i="1" smtClean="0">
                          <a:latin typeface="Cambria Math" panose="02040503050406030204" pitchFamily="18" charset="0"/>
                        </a:rPr>
                        <m:t>=</m:t>
                      </m:r>
                      <m:sSub>
                        <m:sSubPr>
                          <m:ctrlPr>
                            <a:rPr lang="pt-BR" sz="2400" b="0" i="1" smtClean="0">
                              <a:latin typeface="Cambria Math" panose="02040503050406030204" pitchFamily="18" charset="0"/>
                            </a:rPr>
                          </m:ctrlPr>
                        </m:sSubPr>
                        <m:e>
                          <m:r>
                            <a:rPr lang="pt-BR" sz="2400" b="0" i="1" smtClean="0">
                              <a:latin typeface="Cambria Math" panose="02040503050406030204" pitchFamily="18" charset="0"/>
                            </a:rPr>
                            <m:t>𝑅</m:t>
                          </m:r>
                        </m:e>
                        <m:sub>
                          <m:r>
                            <a:rPr lang="pt-BR" sz="2400" b="0" i="1" smtClean="0">
                              <a:latin typeface="Cambria Math" panose="02040503050406030204" pitchFamily="18" charset="0"/>
                            </a:rPr>
                            <m:t>0</m:t>
                          </m:r>
                        </m:sub>
                      </m:sSub>
                      <m:r>
                        <a:rPr lang="pt-BR" sz="2400" b="0" i="1" smtClean="0">
                          <a:latin typeface="Cambria Math" panose="02040503050406030204" pitchFamily="18" charset="0"/>
                        </a:rPr>
                        <m:t>+</m:t>
                      </m:r>
                      <m:d>
                        <m:dPr>
                          <m:ctrlPr>
                            <a:rPr lang="pt-BR" sz="2400" b="0" i="1" smtClean="0">
                              <a:latin typeface="Cambria Math" panose="02040503050406030204" pitchFamily="18" charset="0"/>
                            </a:rPr>
                          </m:ctrlPr>
                        </m:dPr>
                        <m:e>
                          <m:r>
                            <a:rPr lang="pt-BR" sz="2400" b="0" i="1" smtClean="0">
                              <a:latin typeface="Cambria Math" panose="02040503050406030204" pitchFamily="18" charset="0"/>
                            </a:rPr>
                            <m:t>1−</m:t>
                          </m:r>
                          <m:sSub>
                            <m:sSubPr>
                              <m:ctrlPr>
                                <a:rPr lang="pt-BR" sz="2400" i="1">
                                  <a:latin typeface="Cambria Math" panose="02040503050406030204" pitchFamily="18" charset="0"/>
                                </a:rPr>
                              </m:ctrlPr>
                            </m:sSubPr>
                            <m:e>
                              <m:r>
                                <a:rPr lang="pt-BR" sz="2400" i="1">
                                  <a:latin typeface="Cambria Math" panose="02040503050406030204" pitchFamily="18" charset="0"/>
                                </a:rPr>
                                <m:t>𝑅</m:t>
                              </m:r>
                            </m:e>
                            <m:sub>
                              <m:r>
                                <a:rPr lang="pt-BR" sz="2400" i="1">
                                  <a:latin typeface="Cambria Math" panose="02040503050406030204" pitchFamily="18" charset="0"/>
                                </a:rPr>
                                <m:t>0</m:t>
                              </m:r>
                            </m:sub>
                          </m:sSub>
                        </m:e>
                      </m:d>
                      <m:sSup>
                        <m:sSupPr>
                          <m:ctrlPr>
                            <a:rPr lang="pt-BR" sz="2400" b="0" i="1" smtClean="0">
                              <a:latin typeface="Cambria Math" panose="02040503050406030204" pitchFamily="18" charset="0"/>
                            </a:rPr>
                          </m:ctrlPr>
                        </m:sSupPr>
                        <m:e>
                          <m:d>
                            <m:dPr>
                              <m:ctrlPr>
                                <a:rPr lang="pt-BR" sz="2400" i="1">
                                  <a:latin typeface="Cambria Math" panose="02040503050406030204" pitchFamily="18" charset="0"/>
                                </a:rPr>
                              </m:ctrlPr>
                            </m:dPr>
                            <m:e>
                              <m:r>
                                <a:rPr lang="pt-BR" sz="2400" i="1">
                                  <a:latin typeface="Cambria Math" panose="02040503050406030204" pitchFamily="18" charset="0"/>
                                </a:rPr>
                                <m:t>1−</m:t>
                              </m:r>
                              <m:func>
                                <m:funcPr>
                                  <m:ctrlPr>
                                    <a:rPr lang="pt-BR" sz="2400" i="1">
                                      <a:latin typeface="Cambria Math" panose="02040503050406030204" pitchFamily="18" charset="0"/>
                                    </a:rPr>
                                  </m:ctrlPr>
                                </m:funcPr>
                                <m:fName>
                                  <m:r>
                                    <m:rPr>
                                      <m:sty m:val="p"/>
                                    </m:rPr>
                                    <a:rPr lang="pt-BR" sz="2400">
                                      <a:latin typeface="Cambria Math" panose="02040503050406030204" pitchFamily="18" charset="0"/>
                                    </a:rPr>
                                    <m:t>cos</m:t>
                                  </m:r>
                                </m:fName>
                                <m:e>
                                  <m:r>
                                    <a:rPr lang="pt-BR" sz="2400" i="1">
                                      <a:latin typeface="Cambria Math" panose="02040503050406030204" pitchFamily="18" charset="0"/>
                                      <a:ea typeface="Cambria Math" panose="02040503050406030204" pitchFamily="18" charset="0"/>
                                    </a:rPr>
                                    <m:t>𝜃</m:t>
                                  </m:r>
                                </m:e>
                              </m:func>
                            </m:e>
                          </m:d>
                        </m:e>
                        <m:sup>
                          <m:r>
                            <a:rPr lang="pt-BR" sz="2400" b="0" i="1" smtClean="0">
                              <a:latin typeface="Cambria Math" panose="02040503050406030204" pitchFamily="18" charset="0"/>
                            </a:rPr>
                            <m:t>5</m:t>
                          </m:r>
                        </m:sup>
                      </m:sSup>
                    </m:oMath>
                  </m:oMathPara>
                </a14:m>
                <a:endParaRPr lang="en-US" sz="2400" dirty="0"/>
              </a:p>
            </p:txBody>
          </p:sp>
        </mc:Choice>
        <mc:Fallback xmlns="">
          <p:sp>
            <p:nvSpPr>
              <p:cNvPr id="2" name="TextBox 1">
                <a:extLst>
                  <a:ext uri="{FF2B5EF4-FFF2-40B4-BE49-F238E27FC236}">
                    <a16:creationId xmlns:a16="http://schemas.microsoft.com/office/drawing/2014/main" id="{5FC9C1A1-94A6-26E9-7427-05B66629BD6A}"/>
                  </a:ext>
                </a:extLst>
              </p:cNvPr>
              <p:cNvSpPr txBox="1">
                <a:spLocks noRot="1" noChangeAspect="1" noMove="1" noResize="1" noEditPoints="1" noAdjustHandles="1" noChangeArrowheads="1" noChangeShapeType="1" noTextEdit="1"/>
              </p:cNvSpPr>
              <p:nvPr/>
            </p:nvSpPr>
            <p:spPr>
              <a:xfrm>
                <a:off x="484044" y="1618551"/>
                <a:ext cx="4550989" cy="373500"/>
              </a:xfrm>
              <a:prstGeom prst="rect">
                <a:avLst/>
              </a:prstGeom>
              <a:blipFill>
                <a:blip r:embed="rId4"/>
                <a:stretch>
                  <a:fillRect l="-556" b="-20000"/>
                </a:stretch>
              </a:blipFill>
            </p:spPr>
            <p:txBody>
              <a:bodyPr/>
              <a:lstStyle/>
              <a:p>
                <a:r>
                  <a:rPr lang="en-US">
                    <a:noFill/>
                  </a:rPr>
                  <a:t> </a:t>
                </a:r>
              </a:p>
            </p:txBody>
          </p:sp>
        </mc:Fallback>
      </mc:AlternateContent>
      <p:sp>
        <p:nvSpPr>
          <p:cNvPr id="3" name="Google Shape;197;p24">
            <a:extLst>
              <a:ext uri="{FF2B5EF4-FFF2-40B4-BE49-F238E27FC236}">
                <a16:creationId xmlns:a16="http://schemas.microsoft.com/office/drawing/2014/main" id="{F20A1DDD-55A4-A8EB-ECC4-5A052275C5D6}"/>
              </a:ext>
            </a:extLst>
          </p:cNvPr>
          <p:cNvSpPr txBox="1">
            <a:spLocks/>
          </p:cNvSpPr>
          <p:nvPr/>
        </p:nvSpPr>
        <p:spPr>
          <a:xfrm>
            <a:off x="474900" y="2449923"/>
            <a:ext cx="1948260" cy="57030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Verdana"/>
                <a:ea typeface="Verdana"/>
                <a:cs typeface="Verdana"/>
                <a:sym typeface="Verdana"/>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5pPr>
            <a:lvl6pPr marL="2743200" marR="0" lvl="5" indent="-334454" algn="l" rtl="0">
              <a:lnSpc>
                <a:spcPct val="100000"/>
              </a:lnSpc>
              <a:spcBef>
                <a:spcPts val="333"/>
              </a:spcBef>
              <a:spcAft>
                <a:spcPts val="0"/>
              </a:spcAft>
              <a:buClr>
                <a:schemeClr val="dk1"/>
              </a:buClr>
              <a:buSzPts val="1667"/>
              <a:buFont typeface="Arial"/>
              <a:buChar char="•"/>
              <a:defRPr sz="1667" b="0" i="0" u="none" strike="noStrike" cap="none">
                <a:solidFill>
                  <a:schemeClr val="dk1"/>
                </a:solidFill>
                <a:latin typeface="Calibri"/>
                <a:ea typeface="Calibri"/>
                <a:cs typeface="Calibri"/>
                <a:sym typeface="Calibri"/>
              </a:defRPr>
            </a:lvl6pPr>
            <a:lvl7pPr marL="3200400" marR="0" lvl="6" indent="-334454" algn="l" rtl="0">
              <a:lnSpc>
                <a:spcPct val="100000"/>
              </a:lnSpc>
              <a:spcBef>
                <a:spcPts val="333"/>
              </a:spcBef>
              <a:spcAft>
                <a:spcPts val="0"/>
              </a:spcAft>
              <a:buClr>
                <a:schemeClr val="dk1"/>
              </a:buClr>
              <a:buSzPts val="1667"/>
              <a:buFont typeface="Arial"/>
              <a:buChar char="•"/>
              <a:defRPr sz="1667" b="0" i="0" u="none" strike="noStrike" cap="none">
                <a:solidFill>
                  <a:schemeClr val="dk1"/>
                </a:solidFill>
                <a:latin typeface="Calibri"/>
                <a:ea typeface="Calibri"/>
                <a:cs typeface="Calibri"/>
                <a:sym typeface="Calibri"/>
              </a:defRPr>
            </a:lvl7pPr>
            <a:lvl8pPr marL="3657600" marR="0" lvl="7" indent="-334454" algn="l" rtl="0">
              <a:lnSpc>
                <a:spcPct val="100000"/>
              </a:lnSpc>
              <a:spcBef>
                <a:spcPts val="333"/>
              </a:spcBef>
              <a:spcAft>
                <a:spcPts val="0"/>
              </a:spcAft>
              <a:buClr>
                <a:schemeClr val="dk1"/>
              </a:buClr>
              <a:buSzPts val="1667"/>
              <a:buFont typeface="Arial"/>
              <a:buChar char="•"/>
              <a:defRPr sz="1667" b="0" i="0" u="none" strike="noStrike" cap="none">
                <a:solidFill>
                  <a:schemeClr val="dk1"/>
                </a:solidFill>
                <a:latin typeface="Calibri"/>
                <a:ea typeface="Calibri"/>
                <a:cs typeface="Calibri"/>
                <a:sym typeface="Calibri"/>
              </a:defRPr>
            </a:lvl8pPr>
            <a:lvl9pPr marL="4114800" marR="0" lvl="8" indent="-334454" algn="l" rtl="0">
              <a:lnSpc>
                <a:spcPct val="100000"/>
              </a:lnSpc>
              <a:spcBef>
                <a:spcPts val="333"/>
              </a:spcBef>
              <a:spcAft>
                <a:spcPts val="0"/>
              </a:spcAft>
              <a:buClr>
                <a:schemeClr val="dk1"/>
              </a:buClr>
              <a:buSzPts val="1667"/>
              <a:buFont typeface="Arial"/>
              <a:buChar char="•"/>
              <a:defRPr sz="1667" b="0" i="0" u="none" strike="noStrike" cap="none">
                <a:solidFill>
                  <a:schemeClr val="dk1"/>
                </a:solidFill>
                <a:latin typeface="Calibri"/>
                <a:ea typeface="Calibri"/>
                <a:cs typeface="Calibri"/>
                <a:sym typeface="Calibri"/>
              </a:defRPr>
            </a:lvl9pPr>
          </a:lstStyle>
          <a:p>
            <a:pPr marL="0" indent="0"/>
            <a:r>
              <a:rPr lang="pt-BR" noProof="0" dirty="0"/>
              <a:t>onde:</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EEEEA63-D546-C7DB-AEBA-4580597252DE}"/>
                  </a:ext>
                </a:extLst>
              </p:cNvPr>
              <p:cNvSpPr txBox="1"/>
              <p:nvPr/>
            </p:nvSpPr>
            <p:spPr>
              <a:xfrm>
                <a:off x="566340" y="2910616"/>
                <a:ext cx="2405915" cy="77867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pt-BR" sz="2400" b="0" i="1" smtClean="0">
                              <a:latin typeface="Cambria Math" panose="02040503050406030204" pitchFamily="18" charset="0"/>
                            </a:rPr>
                          </m:ctrlPr>
                        </m:sSubPr>
                        <m:e>
                          <m:r>
                            <a:rPr lang="pt-BR" sz="2400" b="0" i="1" smtClean="0">
                              <a:latin typeface="Cambria Math" panose="02040503050406030204" pitchFamily="18" charset="0"/>
                            </a:rPr>
                            <m:t>𝑅</m:t>
                          </m:r>
                        </m:e>
                        <m:sub>
                          <m:r>
                            <a:rPr lang="pt-BR" sz="2400" b="0" i="1" smtClean="0">
                              <a:latin typeface="Cambria Math" panose="02040503050406030204" pitchFamily="18" charset="0"/>
                            </a:rPr>
                            <m:t>0</m:t>
                          </m:r>
                        </m:sub>
                      </m:sSub>
                      <m:r>
                        <a:rPr lang="pt-BR" sz="2400" b="0" i="1" smtClean="0">
                          <a:latin typeface="Cambria Math" panose="02040503050406030204" pitchFamily="18" charset="0"/>
                        </a:rPr>
                        <m:t>= </m:t>
                      </m:r>
                      <m:sSup>
                        <m:sSupPr>
                          <m:ctrlPr>
                            <a:rPr lang="pt-BR" sz="2400" b="0" i="1" smtClean="0">
                              <a:latin typeface="Cambria Math" panose="02040503050406030204" pitchFamily="18" charset="0"/>
                            </a:rPr>
                          </m:ctrlPr>
                        </m:sSupPr>
                        <m:e>
                          <m:d>
                            <m:dPr>
                              <m:ctrlPr>
                                <a:rPr lang="pt-BR" sz="2400" i="1">
                                  <a:latin typeface="Cambria Math" panose="02040503050406030204" pitchFamily="18" charset="0"/>
                                </a:rPr>
                              </m:ctrlPr>
                            </m:dPr>
                            <m:e>
                              <m:f>
                                <m:fPr>
                                  <m:ctrlPr>
                                    <a:rPr lang="pt-BR" sz="2400" i="1" smtClean="0">
                                      <a:latin typeface="Cambria Math" panose="02040503050406030204" pitchFamily="18" charset="0"/>
                                    </a:rPr>
                                  </m:ctrlPr>
                                </m:fPr>
                                <m:num>
                                  <m:sSub>
                                    <m:sSubPr>
                                      <m:ctrlPr>
                                        <a:rPr lang="pt-BR" sz="2400" i="1" smtClean="0">
                                          <a:latin typeface="Cambria Math" panose="02040503050406030204" pitchFamily="18" charset="0"/>
                                        </a:rPr>
                                      </m:ctrlPr>
                                    </m:sSubPr>
                                    <m:e>
                                      <m:r>
                                        <a:rPr lang="pt-BR" sz="2400" b="0" i="1" smtClean="0">
                                          <a:latin typeface="Cambria Math" panose="02040503050406030204" pitchFamily="18" charset="0"/>
                                        </a:rPr>
                                        <m:t>𝑛</m:t>
                                      </m:r>
                                    </m:e>
                                    <m:sub>
                                      <m:r>
                                        <a:rPr lang="pt-BR" sz="2400" b="0" i="1" smtClean="0">
                                          <a:latin typeface="Cambria Math" panose="02040503050406030204" pitchFamily="18" charset="0"/>
                                        </a:rPr>
                                        <m:t>1</m:t>
                                      </m:r>
                                    </m:sub>
                                  </m:sSub>
                                  <m:r>
                                    <a:rPr lang="pt-BR" sz="2400" b="0" i="1" smtClean="0">
                                      <a:latin typeface="Cambria Math" panose="02040503050406030204" pitchFamily="18" charset="0"/>
                                    </a:rPr>
                                    <m:t>−</m:t>
                                  </m:r>
                                  <m:sSub>
                                    <m:sSubPr>
                                      <m:ctrlPr>
                                        <a:rPr lang="pt-BR" sz="2400" i="1">
                                          <a:latin typeface="Cambria Math" panose="02040503050406030204" pitchFamily="18" charset="0"/>
                                        </a:rPr>
                                      </m:ctrlPr>
                                    </m:sSubPr>
                                    <m:e>
                                      <m:r>
                                        <a:rPr lang="pt-BR" sz="2400" i="1">
                                          <a:latin typeface="Cambria Math" panose="02040503050406030204" pitchFamily="18" charset="0"/>
                                        </a:rPr>
                                        <m:t>𝑛</m:t>
                                      </m:r>
                                    </m:e>
                                    <m:sub>
                                      <m:r>
                                        <a:rPr lang="pt-BR" sz="2400" b="0" i="1" smtClean="0">
                                          <a:latin typeface="Cambria Math" panose="02040503050406030204" pitchFamily="18" charset="0"/>
                                        </a:rPr>
                                        <m:t>2</m:t>
                                      </m:r>
                                    </m:sub>
                                  </m:sSub>
                                </m:num>
                                <m:den>
                                  <m:sSub>
                                    <m:sSubPr>
                                      <m:ctrlPr>
                                        <a:rPr lang="pt-BR" sz="2400" i="1">
                                          <a:latin typeface="Cambria Math" panose="02040503050406030204" pitchFamily="18" charset="0"/>
                                        </a:rPr>
                                      </m:ctrlPr>
                                    </m:sSubPr>
                                    <m:e>
                                      <m:r>
                                        <a:rPr lang="pt-BR" sz="2400" i="1">
                                          <a:latin typeface="Cambria Math" panose="02040503050406030204" pitchFamily="18" charset="0"/>
                                        </a:rPr>
                                        <m:t>𝑛</m:t>
                                      </m:r>
                                    </m:e>
                                    <m:sub>
                                      <m:r>
                                        <a:rPr lang="pt-BR" sz="2400" i="1">
                                          <a:latin typeface="Cambria Math" panose="02040503050406030204" pitchFamily="18" charset="0"/>
                                        </a:rPr>
                                        <m:t>1</m:t>
                                      </m:r>
                                    </m:sub>
                                  </m:sSub>
                                  <m:r>
                                    <a:rPr lang="pt-BR" sz="2400" b="0" i="1" smtClean="0">
                                      <a:latin typeface="Cambria Math" panose="02040503050406030204" pitchFamily="18" charset="0"/>
                                    </a:rPr>
                                    <m:t>+</m:t>
                                  </m:r>
                                  <m:sSub>
                                    <m:sSubPr>
                                      <m:ctrlPr>
                                        <a:rPr lang="pt-BR" sz="2400" i="1">
                                          <a:latin typeface="Cambria Math" panose="02040503050406030204" pitchFamily="18" charset="0"/>
                                        </a:rPr>
                                      </m:ctrlPr>
                                    </m:sSubPr>
                                    <m:e>
                                      <m:r>
                                        <a:rPr lang="pt-BR" sz="2400" i="1">
                                          <a:latin typeface="Cambria Math" panose="02040503050406030204" pitchFamily="18" charset="0"/>
                                        </a:rPr>
                                        <m:t>𝑛</m:t>
                                      </m:r>
                                    </m:e>
                                    <m:sub>
                                      <m:r>
                                        <a:rPr lang="pt-BR" sz="2400" b="0" i="1" smtClean="0">
                                          <a:latin typeface="Cambria Math" panose="02040503050406030204" pitchFamily="18" charset="0"/>
                                        </a:rPr>
                                        <m:t>2</m:t>
                                      </m:r>
                                    </m:sub>
                                  </m:sSub>
                                </m:den>
                              </m:f>
                            </m:e>
                          </m:d>
                        </m:e>
                        <m:sup>
                          <m:r>
                            <a:rPr lang="pt-BR" sz="2400" b="0" i="1" smtClean="0">
                              <a:latin typeface="Cambria Math" panose="02040503050406030204" pitchFamily="18" charset="0"/>
                            </a:rPr>
                            <m:t>2</m:t>
                          </m:r>
                        </m:sup>
                      </m:sSup>
                    </m:oMath>
                  </m:oMathPara>
                </a14:m>
                <a:endParaRPr lang="en-US" sz="2400" dirty="0"/>
              </a:p>
            </p:txBody>
          </p:sp>
        </mc:Choice>
        <mc:Fallback xmlns="">
          <p:sp>
            <p:nvSpPr>
              <p:cNvPr id="4" name="TextBox 3">
                <a:extLst>
                  <a:ext uri="{FF2B5EF4-FFF2-40B4-BE49-F238E27FC236}">
                    <a16:creationId xmlns:a16="http://schemas.microsoft.com/office/drawing/2014/main" id="{9EEEEA63-D546-C7DB-AEBA-4580597252DE}"/>
                  </a:ext>
                </a:extLst>
              </p:cNvPr>
              <p:cNvSpPr txBox="1">
                <a:spLocks noRot="1" noChangeAspect="1" noMove="1" noResize="1" noEditPoints="1" noAdjustHandles="1" noChangeArrowheads="1" noChangeShapeType="1" noTextEdit="1"/>
              </p:cNvSpPr>
              <p:nvPr/>
            </p:nvSpPr>
            <p:spPr>
              <a:xfrm>
                <a:off x="566340" y="2910616"/>
                <a:ext cx="2405915" cy="778675"/>
              </a:xfrm>
              <a:prstGeom prst="rect">
                <a:avLst/>
              </a:prstGeom>
              <a:blipFill>
                <a:blip r:embed="rId5"/>
                <a:stretch>
                  <a:fillRect l="-524" b="-7937"/>
                </a:stretch>
              </a:blipFill>
            </p:spPr>
            <p:txBody>
              <a:bodyPr/>
              <a:lstStyle/>
              <a:p>
                <a:r>
                  <a:rPr lang="en-US">
                    <a:noFill/>
                  </a:rPr>
                  <a:t> </a:t>
                </a:r>
              </a:p>
            </p:txBody>
          </p:sp>
        </mc:Fallback>
      </mc:AlternateContent>
    </p:spTree>
    <p:extLst>
      <p:ext uri="{BB962C8B-B14F-4D97-AF65-F5344CB8AC3E}">
        <p14:creationId xmlns:p14="http://schemas.microsoft.com/office/powerpoint/2010/main" val="8933574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38"/>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BR"/>
              <a:t>Desfocando - Blur</a:t>
            </a:r>
            <a:endParaRPr/>
          </a:p>
        </p:txBody>
      </p:sp>
      <p:sp>
        <p:nvSpPr>
          <p:cNvPr id="317" name="Google Shape;317;p38"/>
          <p:cNvSpPr txBox="1">
            <a:spLocks noGrp="1"/>
          </p:cNvSpPr>
          <p:nvPr>
            <p:ph type="body" idx="1"/>
          </p:nvPr>
        </p:nvSpPr>
        <p:spPr>
          <a:xfrm>
            <a:off x="390550" y="838975"/>
            <a:ext cx="8567400" cy="813900"/>
          </a:xfrm>
          <a:prstGeom prst="rect">
            <a:avLst/>
          </a:prstGeom>
        </p:spPr>
        <p:txBody>
          <a:bodyPr spcFirstLastPara="1" wrap="square" lIns="91425" tIns="45700" rIns="91425" bIns="45700" anchor="t" anchorCtr="0">
            <a:normAutofit/>
          </a:bodyPr>
          <a:lstStyle/>
          <a:p>
            <a:pPr marL="0" lvl="0" indent="0" algn="l" rtl="0">
              <a:spcBef>
                <a:spcPts val="400"/>
              </a:spcBef>
              <a:spcAft>
                <a:spcPts val="0"/>
              </a:spcAft>
              <a:buNone/>
            </a:pPr>
            <a:r>
              <a:rPr lang="en-BR"/>
              <a:t>Simula um efeito de profundidade de campo (depth of field)</a:t>
            </a:r>
            <a:endParaRPr/>
          </a:p>
          <a:p>
            <a:pPr marL="0" lvl="0" indent="0" algn="l" rtl="0">
              <a:spcBef>
                <a:spcPts val="400"/>
              </a:spcBef>
              <a:spcAft>
                <a:spcPts val="0"/>
              </a:spcAft>
              <a:buNone/>
            </a:pPr>
            <a:r>
              <a:rPr lang="en-BR"/>
              <a:t>Podemos criar o efeito por um conjunto sensor, lente e abertura.</a:t>
            </a:r>
            <a:endParaRPr/>
          </a:p>
        </p:txBody>
      </p:sp>
      <p:sp>
        <p:nvSpPr>
          <p:cNvPr id="318" name="Google Shape;318;p38"/>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28</a:t>
            </a:fld>
            <a:endParaRPr/>
          </a:p>
        </p:txBody>
      </p:sp>
      <p:pic>
        <p:nvPicPr>
          <p:cNvPr id="319" name="Google Shape;319;p38"/>
          <p:cNvPicPr preferRelativeResize="0"/>
          <p:nvPr/>
        </p:nvPicPr>
        <p:blipFill>
          <a:blip r:embed="rId3">
            <a:alphaModFix/>
          </a:blip>
          <a:stretch>
            <a:fillRect/>
          </a:stretch>
        </p:blipFill>
        <p:spPr>
          <a:xfrm>
            <a:off x="1967865" y="1652875"/>
            <a:ext cx="4936619" cy="3689381"/>
          </a:xfrm>
          <a:prstGeom prst="rect">
            <a:avLst/>
          </a:prstGeom>
          <a:noFill/>
          <a:ln>
            <a:noFill/>
          </a:ln>
        </p:spPr>
      </p:pic>
      <p:sp>
        <p:nvSpPr>
          <p:cNvPr id="2" name="TextBox 1">
            <a:extLst>
              <a:ext uri="{FF2B5EF4-FFF2-40B4-BE49-F238E27FC236}">
                <a16:creationId xmlns:a16="http://schemas.microsoft.com/office/drawing/2014/main" id="{3FBE6091-1E03-1619-69CB-11691E1CAB43}"/>
              </a:ext>
            </a:extLst>
          </p:cNvPr>
          <p:cNvSpPr txBox="1"/>
          <p:nvPr/>
        </p:nvSpPr>
        <p:spPr>
          <a:xfrm>
            <a:off x="2834640" y="5432024"/>
            <a:ext cx="5510054" cy="246221"/>
          </a:xfrm>
          <a:prstGeom prst="rect">
            <a:avLst/>
          </a:prstGeom>
          <a:noFill/>
        </p:spPr>
        <p:txBody>
          <a:bodyPr wrap="square">
            <a:spAutoFit/>
          </a:bodyPr>
          <a:lstStyle/>
          <a:p>
            <a:pPr algn="r"/>
            <a:r>
              <a:rPr lang="pt-BR" sz="1000" noProof="0" dirty="0"/>
              <a:t>Referência</a:t>
            </a:r>
            <a:r>
              <a:rPr lang="en-US" sz="1000" dirty="0"/>
              <a:t>: </a:t>
            </a:r>
            <a:r>
              <a:rPr lang="en-US" sz="1000" dirty="0">
                <a:hlinkClick r:id="rId4"/>
              </a:rPr>
              <a:t>https://raytracing.github.io/books/RayTracingInOneWeekend.html</a:t>
            </a:r>
            <a:r>
              <a:rPr lang="en-US" sz="1000" dirty="0"/>
              <a:t>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39"/>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BR"/>
              <a:t>Desfocando - Blur</a:t>
            </a:r>
            <a:endParaRPr/>
          </a:p>
        </p:txBody>
      </p:sp>
      <p:sp>
        <p:nvSpPr>
          <p:cNvPr id="326" name="Google Shape;326;p39"/>
          <p:cNvSpPr txBox="1">
            <a:spLocks noGrp="1"/>
          </p:cNvSpPr>
          <p:nvPr>
            <p:ph type="body" idx="1"/>
          </p:nvPr>
        </p:nvSpPr>
        <p:spPr>
          <a:xfrm>
            <a:off x="390550" y="838975"/>
            <a:ext cx="8567400" cy="583500"/>
          </a:xfrm>
          <a:prstGeom prst="rect">
            <a:avLst/>
          </a:prstGeom>
        </p:spPr>
        <p:txBody>
          <a:bodyPr spcFirstLastPara="1" wrap="square" lIns="91425" tIns="45700" rIns="91425" bIns="45700" anchor="t" anchorCtr="0">
            <a:normAutofit/>
          </a:bodyPr>
          <a:lstStyle/>
          <a:p>
            <a:pPr marL="0" lvl="0" indent="0" algn="l" rtl="0">
              <a:spcBef>
                <a:spcPts val="400"/>
              </a:spcBef>
              <a:spcAft>
                <a:spcPts val="0"/>
              </a:spcAft>
              <a:buNone/>
            </a:pPr>
            <a:r>
              <a:rPr lang="en-BR"/>
              <a:t>O truque a ser usado é lançar os raios como se fosse da lente.</a:t>
            </a:r>
            <a:endParaRPr/>
          </a:p>
        </p:txBody>
      </p:sp>
      <p:sp>
        <p:nvSpPr>
          <p:cNvPr id="327" name="Google Shape;327;p39"/>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BR"/>
              <a:t>29</a:t>
            </a:fld>
            <a:endParaRPr/>
          </a:p>
        </p:txBody>
      </p:sp>
      <p:pic>
        <p:nvPicPr>
          <p:cNvPr id="328" name="Google Shape;328;p39"/>
          <p:cNvPicPr preferRelativeResize="0"/>
          <p:nvPr/>
        </p:nvPicPr>
        <p:blipFill>
          <a:blip r:embed="rId3">
            <a:alphaModFix/>
          </a:blip>
          <a:stretch>
            <a:fillRect/>
          </a:stretch>
        </p:blipFill>
        <p:spPr>
          <a:xfrm>
            <a:off x="532900" y="1581125"/>
            <a:ext cx="8078195" cy="3683454"/>
          </a:xfrm>
          <a:prstGeom prst="rect">
            <a:avLst/>
          </a:prstGeom>
          <a:noFill/>
          <a:ln>
            <a:noFill/>
          </a:ln>
        </p:spPr>
      </p:pic>
      <p:sp>
        <p:nvSpPr>
          <p:cNvPr id="3" name="TextBox 2">
            <a:extLst>
              <a:ext uri="{FF2B5EF4-FFF2-40B4-BE49-F238E27FC236}">
                <a16:creationId xmlns:a16="http://schemas.microsoft.com/office/drawing/2014/main" id="{22C70EC5-BDDE-8084-4145-CAF6BBCD24BD}"/>
              </a:ext>
            </a:extLst>
          </p:cNvPr>
          <p:cNvSpPr txBox="1"/>
          <p:nvPr/>
        </p:nvSpPr>
        <p:spPr>
          <a:xfrm>
            <a:off x="2834640" y="5432024"/>
            <a:ext cx="5510054" cy="246221"/>
          </a:xfrm>
          <a:prstGeom prst="rect">
            <a:avLst/>
          </a:prstGeom>
          <a:noFill/>
        </p:spPr>
        <p:txBody>
          <a:bodyPr wrap="square">
            <a:spAutoFit/>
          </a:bodyPr>
          <a:lstStyle/>
          <a:p>
            <a:pPr algn="r"/>
            <a:r>
              <a:rPr lang="pt-BR" sz="1000" noProof="0" dirty="0"/>
              <a:t>Referência</a:t>
            </a:r>
            <a:r>
              <a:rPr lang="en-US" sz="1000" dirty="0"/>
              <a:t>: </a:t>
            </a:r>
            <a:r>
              <a:rPr lang="en-US" sz="1000" dirty="0">
                <a:hlinkClick r:id="rId4"/>
              </a:rPr>
              <a:t>https://raytracing.github.io/books/RayTracingInOneWeekend.html</a:t>
            </a:r>
            <a:r>
              <a:rPr lang="en-US" sz="1000" dirty="0"/>
              <a: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6"/>
          <p:cNvSpPr txBox="1">
            <a:spLocks noGrp="1"/>
          </p:cNvSpPr>
          <p:nvPr>
            <p:ph type="title"/>
          </p:nvPr>
        </p:nvSpPr>
        <p:spPr>
          <a:prstGeom prst="rect">
            <a:avLst/>
          </a:prstGeom>
        </p:spPr>
        <p:txBody>
          <a:bodyPr spcFirstLastPara="1" wrap="square" lIns="91425" tIns="45700" rIns="91425" bIns="45700" anchor="t" anchorCtr="0">
            <a:noAutofit/>
          </a:bodyPr>
          <a:lstStyle/>
          <a:p>
            <a:r>
              <a:rPr lang="en-US" sz="2650">
                <a:cs typeface="Arial"/>
              </a:rPr>
              <a:t>Gamma space vs linear space</a:t>
            </a:r>
            <a:endParaRPr lang="en-US"/>
          </a:p>
        </p:txBody>
      </p:sp>
      <p:sp>
        <p:nvSpPr>
          <p:cNvPr id="204" name="Google Shape;204;p26"/>
          <p:cNvSpPr txBox="1">
            <a:spLocks noGrp="1"/>
          </p:cNvSpPr>
          <p:nvPr>
            <p:ph type="sldNum" idx="12"/>
          </p:nvPr>
        </p:nvSpPr>
        <p:spPr>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3</a:t>
            </a:fld>
            <a:endParaRPr/>
          </a:p>
        </p:txBody>
      </p:sp>
      <p:pic>
        <p:nvPicPr>
          <p:cNvPr id="2" name="Picture 1" descr="A screenshot of a video game&#10;&#10;Description automatically generated">
            <a:extLst>
              <a:ext uri="{FF2B5EF4-FFF2-40B4-BE49-F238E27FC236}">
                <a16:creationId xmlns:a16="http://schemas.microsoft.com/office/drawing/2014/main" id="{C69907F3-0884-5992-9FF4-4C086C1E4D50}"/>
              </a:ext>
            </a:extLst>
          </p:cNvPr>
          <p:cNvPicPr>
            <a:picLocks noChangeAspect="1"/>
          </p:cNvPicPr>
          <p:nvPr/>
        </p:nvPicPr>
        <p:blipFill>
          <a:blip r:embed="rId3"/>
          <a:stretch>
            <a:fillRect/>
          </a:stretch>
        </p:blipFill>
        <p:spPr>
          <a:xfrm>
            <a:off x="742965" y="2669487"/>
            <a:ext cx="7654926" cy="2676026"/>
          </a:xfrm>
          <a:prstGeom prst="rect">
            <a:avLst/>
          </a:prstGeom>
        </p:spPr>
      </p:pic>
      <p:sp>
        <p:nvSpPr>
          <p:cNvPr id="4" name="TextBox 3">
            <a:extLst>
              <a:ext uri="{FF2B5EF4-FFF2-40B4-BE49-F238E27FC236}">
                <a16:creationId xmlns:a16="http://schemas.microsoft.com/office/drawing/2014/main" id="{6BB43F05-3BA0-DD19-C9EF-D5BEFE7AF055}"/>
              </a:ext>
            </a:extLst>
          </p:cNvPr>
          <p:cNvSpPr txBox="1"/>
          <p:nvPr/>
        </p:nvSpPr>
        <p:spPr>
          <a:xfrm>
            <a:off x="399316" y="725241"/>
            <a:ext cx="8345334"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alibri"/>
              <a:buChar char="-"/>
            </a:pPr>
            <a:r>
              <a:rPr lang="pt-BR" b="1" noProof="0" dirty="0"/>
              <a:t>Armazenamento de iluminação em computadores</a:t>
            </a:r>
            <a:r>
              <a:rPr lang="pt-BR" noProof="0" dirty="0"/>
              <a:t>: Geralmente feito no formato </a:t>
            </a:r>
            <a:r>
              <a:rPr lang="pt-BR" noProof="0" dirty="0" err="1"/>
              <a:t>sRGB</a:t>
            </a:r>
            <a:r>
              <a:rPr lang="pt-BR" noProof="0" dirty="0"/>
              <a:t>, com correção gama.</a:t>
            </a:r>
          </a:p>
          <a:p>
            <a:pPr marL="285750" indent="-285750">
              <a:buFont typeface="Calibri"/>
              <a:buChar char="-"/>
            </a:pPr>
            <a:r>
              <a:rPr lang="pt-BR" b="1" noProof="0" dirty="0"/>
              <a:t>Câmeras</a:t>
            </a:r>
            <a:r>
              <a:rPr lang="pt-BR" noProof="0" dirty="0"/>
              <a:t>: Capturam iluminação de forma linear, onde mais luz resulta em números proporcionalmente maiores.</a:t>
            </a:r>
          </a:p>
          <a:p>
            <a:pPr marL="285750" indent="-285750">
              <a:buFont typeface="Calibri"/>
              <a:buChar char="-"/>
            </a:pPr>
            <a:r>
              <a:rPr lang="pt-BR" b="1" noProof="0" dirty="0"/>
              <a:t>Percepção humana</a:t>
            </a:r>
            <a:r>
              <a:rPr lang="pt-BR" noProof="0" dirty="0"/>
              <a:t>: Segue uma curva logarítmica, percebendo mais mudanças em áreas escuras e menos em áreas claras (vantagem evolutiva para detectar predadores no escuro).</a:t>
            </a:r>
          </a:p>
          <a:p>
            <a:pPr marL="285750" indent="-285750">
              <a:buFont typeface="Calibri"/>
              <a:buChar char="-"/>
            </a:pPr>
            <a:r>
              <a:rPr lang="pt-BR" b="1" noProof="0" dirty="0"/>
              <a:t>Espaço de cores linear</a:t>
            </a:r>
            <a:r>
              <a:rPr lang="pt-BR" noProof="0" dirty="0"/>
              <a:t>: Armazena as informações de iluminação de forma mais realista, permitindo a aplicação de efeitos físicos realistas antes de converter para exibição final.</a:t>
            </a:r>
          </a:p>
        </p:txBody>
      </p:sp>
    </p:spTree>
    <p:extLst>
      <p:ext uri="{BB962C8B-B14F-4D97-AF65-F5344CB8AC3E}">
        <p14:creationId xmlns:p14="http://schemas.microsoft.com/office/powerpoint/2010/main" val="39145706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6"/>
          <p:cNvSpPr txBox="1">
            <a:spLocks noGrp="1"/>
          </p:cNvSpPr>
          <p:nvPr>
            <p:ph type="title"/>
          </p:nvPr>
        </p:nvSpPr>
        <p:spPr>
          <a:prstGeom prst="rect">
            <a:avLst/>
          </a:prstGeom>
        </p:spPr>
        <p:txBody>
          <a:bodyPr spcFirstLastPara="1" wrap="square" lIns="91425" tIns="45700" rIns="91425" bIns="45700" anchor="t" anchorCtr="0">
            <a:noAutofit/>
          </a:bodyPr>
          <a:lstStyle/>
          <a:p>
            <a:r>
              <a:rPr lang="pt-BR" sz="2650" noProof="0"/>
              <a:t>Projeto </a:t>
            </a:r>
            <a:r>
              <a:rPr lang="pt-BR" sz="2650" noProof="0" err="1"/>
              <a:t>Raytracer</a:t>
            </a:r>
            <a:endParaRPr lang="pt-BR" sz="2650" noProof="0"/>
          </a:p>
        </p:txBody>
      </p:sp>
      <p:sp>
        <p:nvSpPr>
          <p:cNvPr id="3" name="Text Placeholder 2">
            <a:extLst>
              <a:ext uri="{FF2B5EF4-FFF2-40B4-BE49-F238E27FC236}">
                <a16:creationId xmlns:a16="http://schemas.microsoft.com/office/drawing/2014/main" id="{DED4083E-B57F-9588-A80D-E1E7C9F82090}"/>
              </a:ext>
            </a:extLst>
          </p:cNvPr>
          <p:cNvSpPr>
            <a:spLocks noGrp="1"/>
          </p:cNvSpPr>
          <p:nvPr>
            <p:ph type="body" idx="1"/>
          </p:nvPr>
        </p:nvSpPr>
        <p:spPr>
          <a:xfrm>
            <a:off x="84172" y="2135656"/>
            <a:ext cx="6645078" cy="3199488"/>
          </a:xfrm>
        </p:spPr>
        <p:txBody>
          <a:bodyPr>
            <a:normAutofit lnSpcReduction="10000"/>
          </a:bodyPr>
          <a:lstStyle/>
          <a:p>
            <a:r>
              <a:rPr lang="pt-BR" b="1" noProof="0" dirty="0"/>
              <a:t>Orientações:</a:t>
            </a:r>
          </a:p>
          <a:p>
            <a:endParaRPr lang="pt-BR" sz="700" noProof="0" dirty="0"/>
          </a:p>
          <a:p>
            <a:r>
              <a:rPr lang="pt-BR" noProof="0" dirty="0"/>
              <a:t>O projeto já define esferas com:</a:t>
            </a:r>
          </a:p>
          <a:p>
            <a:pPr marL="1028700" lvl="1" indent="-342900">
              <a:buFont typeface="Arial" panose="020B0604020202020204" pitchFamily="34" charset="0"/>
              <a:buChar char="•"/>
            </a:pPr>
            <a:r>
              <a:rPr lang="pt-BR" noProof="0" dirty="0"/>
              <a:t>Posição </a:t>
            </a:r>
            <a:r>
              <a:rPr lang="pt-BR" noProof="1"/>
              <a:t>[x, y, z e w]</a:t>
            </a:r>
          </a:p>
          <a:p>
            <a:pPr marL="1028700" lvl="1" indent="-342900">
              <a:buFont typeface="Arial" panose="020B0604020202020204" pitchFamily="34" charset="0"/>
              <a:buChar char="•"/>
            </a:pPr>
            <a:r>
              <a:rPr lang="pt-BR" noProof="0" dirty="0"/>
              <a:t>Cor [RGB em Hexadecimal]</a:t>
            </a:r>
          </a:p>
          <a:p>
            <a:pPr marL="1028700" lvl="1" indent="-342900">
              <a:buFont typeface="Arial" panose="020B0604020202020204" pitchFamily="34" charset="0"/>
              <a:buChar char="•"/>
            </a:pPr>
            <a:r>
              <a:rPr lang="pt-BR" noProof="0" dirty="0"/>
              <a:t>Material</a:t>
            </a:r>
          </a:p>
          <a:p>
            <a:pPr marL="1485900" lvl="2" indent="-342900">
              <a:buFont typeface="Arial" panose="020B0604020202020204" pitchFamily="34" charset="0"/>
              <a:buChar char="•"/>
            </a:pPr>
            <a:r>
              <a:rPr lang="en-US" sz="1700" noProof="0" dirty="0"/>
              <a:t>Smoothness</a:t>
            </a:r>
            <a:endParaRPr lang="en-US" sz="1700" dirty="0"/>
          </a:p>
          <a:p>
            <a:pPr marL="1485900" lvl="2" indent="-342900">
              <a:buFont typeface="Arial" panose="020B0604020202020204" pitchFamily="34" charset="0"/>
              <a:buChar char="•"/>
            </a:pPr>
            <a:r>
              <a:rPr lang="en-US" sz="1700" noProof="0" dirty="0"/>
              <a:t>Absorption</a:t>
            </a:r>
          </a:p>
          <a:p>
            <a:pPr marL="1485900" lvl="2" indent="-342900">
              <a:buFont typeface="Arial" panose="020B0604020202020204" pitchFamily="34" charset="0"/>
              <a:buChar char="•"/>
            </a:pPr>
            <a:r>
              <a:rPr lang="en-US" sz="1700" dirty="0"/>
              <a:t>Specular</a:t>
            </a:r>
          </a:p>
          <a:p>
            <a:pPr marL="1485900" lvl="2" indent="-342900">
              <a:buFont typeface="Arial" panose="020B0604020202020204" pitchFamily="34" charset="0"/>
              <a:buChar char="•"/>
            </a:pPr>
            <a:r>
              <a:rPr lang="en-US" sz="1700" noProof="0" dirty="0"/>
              <a:t>Light</a:t>
            </a:r>
          </a:p>
          <a:p>
            <a:endParaRPr lang="pt-BR" noProof="0" dirty="0"/>
          </a:p>
        </p:txBody>
      </p:sp>
      <p:sp>
        <p:nvSpPr>
          <p:cNvPr id="204" name="Google Shape;204;p26"/>
          <p:cNvSpPr txBox="1">
            <a:spLocks noGrp="1"/>
          </p:cNvSpPr>
          <p:nvPr>
            <p:ph type="sldNum" idx="12"/>
          </p:nvPr>
        </p:nvSpPr>
        <p:spPr>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30</a:t>
            </a:fld>
            <a:endParaRPr/>
          </a:p>
        </p:txBody>
      </p:sp>
      <p:sp>
        <p:nvSpPr>
          <p:cNvPr id="7" name="TextBox 6">
            <a:extLst>
              <a:ext uri="{FF2B5EF4-FFF2-40B4-BE49-F238E27FC236}">
                <a16:creationId xmlns:a16="http://schemas.microsoft.com/office/drawing/2014/main" id="{CD48D89E-4279-71C5-3E9B-FADEE57B205A}"/>
              </a:ext>
            </a:extLst>
          </p:cNvPr>
          <p:cNvSpPr txBox="1"/>
          <p:nvPr/>
        </p:nvSpPr>
        <p:spPr>
          <a:xfrm>
            <a:off x="264021" y="1431315"/>
            <a:ext cx="6748485"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hlinkClick r:id="rId3"/>
              </a:rPr>
              <a:t>https://github.com/Gustavobb/raytracing-wgsl-template</a:t>
            </a:r>
            <a:r>
              <a:rPr lang="en-US" sz="1600" dirty="0"/>
              <a:t> - Fazer um fork</a:t>
            </a:r>
          </a:p>
          <a:p>
            <a:endParaRPr lang="en-US" dirty="0"/>
          </a:p>
        </p:txBody>
      </p:sp>
      <p:sp>
        <p:nvSpPr>
          <p:cNvPr id="8" name="TextBox 7">
            <a:extLst>
              <a:ext uri="{FF2B5EF4-FFF2-40B4-BE49-F238E27FC236}">
                <a16:creationId xmlns:a16="http://schemas.microsoft.com/office/drawing/2014/main" id="{F9CE13E7-FA94-0F43-87E0-A7AC580208E9}"/>
              </a:ext>
            </a:extLst>
          </p:cNvPr>
          <p:cNvSpPr txBox="1"/>
          <p:nvPr/>
        </p:nvSpPr>
        <p:spPr>
          <a:xfrm>
            <a:off x="236246" y="1036646"/>
            <a:ext cx="317463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2000" b="1" noProof="0" dirty="0"/>
              <a:t>Rubrica/Dicas/Código</a:t>
            </a:r>
          </a:p>
        </p:txBody>
      </p:sp>
      <p:pic>
        <p:nvPicPr>
          <p:cNvPr id="2" name="Picture 1" descr="A screenshot of a computer&#10;&#10;Description automatically generated">
            <a:extLst>
              <a:ext uri="{FF2B5EF4-FFF2-40B4-BE49-F238E27FC236}">
                <a16:creationId xmlns:a16="http://schemas.microsoft.com/office/drawing/2014/main" id="{DD97C9F9-1E8B-BAAB-1284-2BC436FF136B}"/>
              </a:ext>
            </a:extLst>
          </p:cNvPr>
          <p:cNvPicPr>
            <a:picLocks noChangeAspect="1"/>
          </p:cNvPicPr>
          <p:nvPr/>
        </p:nvPicPr>
        <p:blipFill>
          <a:blip r:embed="rId4"/>
          <a:stretch>
            <a:fillRect/>
          </a:stretch>
        </p:blipFill>
        <p:spPr>
          <a:xfrm>
            <a:off x="5814850" y="2286000"/>
            <a:ext cx="2237118" cy="3124729"/>
          </a:xfrm>
          <a:prstGeom prst="rect">
            <a:avLst/>
          </a:prstGeom>
        </p:spPr>
      </p:pic>
    </p:spTree>
    <p:extLst>
      <p:ext uri="{BB962C8B-B14F-4D97-AF65-F5344CB8AC3E}">
        <p14:creationId xmlns:p14="http://schemas.microsoft.com/office/powerpoint/2010/main" val="4240313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6"/>
          <p:cNvSpPr txBox="1">
            <a:spLocks noGrp="1"/>
          </p:cNvSpPr>
          <p:nvPr>
            <p:ph type="title"/>
          </p:nvPr>
        </p:nvSpPr>
        <p:spPr>
          <a:prstGeom prst="rect">
            <a:avLst/>
          </a:prstGeom>
        </p:spPr>
        <p:txBody>
          <a:bodyPr spcFirstLastPara="1" wrap="square" lIns="91425" tIns="45700" rIns="91425" bIns="45700" anchor="t" anchorCtr="0">
            <a:noAutofit/>
          </a:bodyPr>
          <a:lstStyle/>
          <a:p>
            <a:r>
              <a:rPr lang="pt-BR" sz="2650" noProof="0" dirty="0"/>
              <a:t>Projeto</a:t>
            </a:r>
            <a:r>
              <a:rPr lang="en-US" sz="2650" dirty="0"/>
              <a:t> </a:t>
            </a:r>
            <a:r>
              <a:rPr lang="en-US" sz="2650" dirty="0" err="1"/>
              <a:t>Raytracer</a:t>
            </a:r>
            <a:endParaRPr lang="en-US" sz="2650" dirty="0"/>
          </a:p>
        </p:txBody>
      </p:sp>
      <p:sp>
        <p:nvSpPr>
          <p:cNvPr id="204" name="Google Shape;204;p26"/>
          <p:cNvSpPr txBox="1">
            <a:spLocks noGrp="1"/>
          </p:cNvSpPr>
          <p:nvPr>
            <p:ph type="sldNum" idx="12"/>
          </p:nvPr>
        </p:nvSpPr>
        <p:spPr>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31</a:t>
            </a:fld>
            <a:endParaRPr/>
          </a:p>
        </p:txBody>
      </p:sp>
      <p:sp>
        <p:nvSpPr>
          <p:cNvPr id="8" name="TextBox 7">
            <a:extLst>
              <a:ext uri="{FF2B5EF4-FFF2-40B4-BE49-F238E27FC236}">
                <a16:creationId xmlns:a16="http://schemas.microsoft.com/office/drawing/2014/main" id="{F17AFBBF-BA5D-FEBE-54FD-E5B070560483}"/>
              </a:ext>
            </a:extLst>
          </p:cNvPr>
          <p:cNvSpPr txBox="1"/>
          <p:nvPr/>
        </p:nvSpPr>
        <p:spPr>
          <a:xfrm>
            <a:off x="475013" y="949269"/>
            <a:ext cx="7939522" cy="32932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2"/>
            <a:r>
              <a:rPr lang="en-US" sz="2200" b="1" dirty="0"/>
              <a:t>Smoothness (</a:t>
            </a:r>
            <a:r>
              <a:rPr lang="pt-BR" sz="2200" b="1" noProof="0" dirty="0"/>
              <a:t>que define a aparência metálica</a:t>
            </a:r>
            <a:r>
              <a:rPr lang="en-US" sz="2200" b="1" dirty="0"/>
              <a:t>):</a:t>
            </a:r>
          </a:p>
          <a:p>
            <a:pPr lvl="2"/>
            <a:r>
              <a:rPr lang="pt-BR" sz="2000" dirty="0">
                <a:ea typeface="Verdana"/>
              </a:rPr>
              <a:t>Índice que define o quanto se mistura de características difusas (0) ou metálicas (1), ou senão puramente dielétricas (&lt;0). Use algum recurso de interpolação linear para o novo raio que será criado. Chamaremos esse raio de </a:t>
            </a:r>
            <a:r>
              <a:rPr lang="pt-BR" sz="2000" b="1" i="1" dirty="0" err="1">
                <a:ea typeface="Verdana"/>
              </a:rPr>
              <a:t>metal_reflect</a:t>
            </a:r>
            <a:r>
              <a:rPr lang="pt-BR" sz="2000" dirty="0">
                <a:ea typeface="Verdana"/>
              </a:rPr>
              <a:t>.</a:t>
            </a:r>
            <a:endParaRPr lang="en-US" sz="2000" dirty="0">
              <a:ea typeface="Verdana"/>
            </a:endParaRPr>
          </a:p>
          <a:p>
            <a:endParaRPr lang="en-US" sz="2400" b="1" dirty="0">
              <a:ea typeface="Verdana"/>
            </a:endParaRPr>
          </a:p>
          <a:p>
            <a:r>
              <a:rPr lang="en-US" sz="2200" b="1" noProof="0" dirty="0"/>
              <a:t>Absorption </a:t>
            </a:r>
            <a:r>
              <a:rPr lang="pt-BR" sz="2200" b="1" noProof="0" dirty="0"/>
              <a:t>(que define o quão escuro e borrado):</a:t>
            </a:r>
          </a:p>
          <a:p>
            <a:r>
              <a:rPr lang="pt-BR" sz="2000" noProof="0" dirty="0"/>
              <a:t>Índice que define proporção de raios absorvidos pelo objeto (1) e que </a:t>
            </a:r>
            <a:r>
              <a:rPr lang="pt-BR" sz="2000" dirty="0"/>
              <a:t>continuam de alguma forma: </a:t>
            </a:r>
            <a:r>
              <a:rPr lang="pt-BR" sz="2000" noProof="0" dirty="0"/>
              <a:t>refletem, refratam, espalham (0), em materiais metálicos também define o </a:t>
            </a:r>
            <a:r>
              <a:rPr lang="pt-BR" sz="2000" noProof="0" dirty="0" err="1"/>
              <a:t>fuzz</a:t>
            </a:r>
            <a:r>
              <a:rPr lang="pt-BR" sz="2000" noProof="0" dirty="0"/>
              <a:t> (fosco) do objeto.</a:t>
            </a:r>
            <a:endParaRPr lang="pt-BR" sz="1800" noProof="0" dirty="0"/>
          </a:p>
        </p:txBody>
      </p:sp>
      <p:sp>
        <p:nvSpPr>
          <p:cNvPr id="2" name="TextBox 1">
            <a:extLst>
              <a:ext uri="{FF2B5EF4-FFF2-40B4-BE49-F238E27FC236}">
                <a16:creationId xmlns:a16="http://schemas.microsoft.com/office/drawing/2014/main" id="{7486C4E1-8F0A-FC74-C768-168FC93746D0}"/>
              </a:ext>
            </a:extLst>
          </p:cNvPr>
          <p:cNvSpPr txBox="1"/>
          <p:nvPr/>
        </p:nvSpPr>
        <p:spPr>
          <a:xfrm>
            <a:off x="2763232" y="4363269"/>
            <a:ext cx="3617536" cy="397646"/>
          </a:xfrm>
          <a:prstGeom prst="rect">
            <a:avLst/>
          </a:prstGeom>
          <a:noFill/>
          <a:ln w="12700">
            <a:solidFill>
              <a:schemeClr val="tx1"/>
            </a:solidFill>
            <a:prstDash val="dash"/>
          </a:ln>
        </p:spPr>
        <p:txBody>
          <a:bodyPr wrap="square" lIns="144000" tIns="108000" rIns="108000" bIns="108000">
            <a:spAutoFit/>
          </a:bodyPr>
          <a:lstStyle/>
          <a:p>
            <a:pPr>
              <a:lnSpc>
                <a:spcPts val="1350"/>
              </a:lnSpc>
              <a:buNone/>
            </a:pPr>
            <a:r>
              <a:rPr lang="en-US" b="0" noProof="1">
                <a:solidFill>
                  <a:srgbClr val="001080"/>
                </a:solidFill>
                <a:effectLst/>
                <a:latin typeface="Menlo" panose="020B0609030804020204" pitchFamily="49" charset="0"/>
              </a:rPr>
              <a:t>reflect</a:t>
            </a:r>
            <a:r>
              <a:rPr lang="en-US" b="0" noProof="1">
                <a:solidFill>
                  <a:srgbClr val="3B3B3B"/>
                </a:solidFill>
                <a:effectLst/>
                <a:latin typeface="Menlo" panose="020B0609030804020204" pitchFamily="49" charset="0"/>
              </a:rPr>
              <a:t> </a:t>
            </a:r>
            <a:r>
              <a:rPr lang="en-US" b="0" noProof="1">
                <a:solidFill>
                  <a:srgbClr val="000000"/>
                </a:solidFill>
                <a:effectLst/>
                <a:latin typeface="Menlo" panose="020B0609030804020204" pitchFamily="49" charset="0"/>
              </a:rPr>
              <a:t>+</a:t>
            </a:r>
            <a:r>
              <a:rPr lang="en-US" b="0" noProof="1">
                <a:solidFill>
                  <a:srgbClr val="3B3B3B"/>
                </a:solidFill>
                <a:effectLst/>
                <a:latin typeface="Menlo" panose="020B0609030804020204" pitchFamily="49" charset="0"/>
              </a:rPr>
              <a:t> </a:t>
            </a:r>
            <a:r>
              <a:rPr lang="en-US" b="0" noProof="1">
                <a:solidFill>
                  <a:srgbClr val="001080"/>
                </a:solidFill>
                <a:effectLst/>
                <a:latin typeface="Menlo" panose="020B0609030804020204" pitchFamily="49" charset="0"/>
              </a:rPr>
              <a:t>fuzz</a:t>
            </a:r>
            <a:r>
              <a:rPr lang="en-US" b="0" noProof="1">
                <a:solidFill>
                  <a:srgbClr val="3B3B3B"/>
                </a:solidFill>
                <a:effectLst/>
                <a:latin typeface="Menlo" panose="020B0609030804020204" pitchFamily="49" charset="0"/>
              </a:rPr>
              <a:t> </a:t>
            </a:r>
            <a:r>
              <a:rPr lang="en-US" b="0" noProof="1">
                <a:solidFill>
                  <a:srgbClr val="000000"/>
                </a:solidFill>
                <a:effectLst/>
                <a:latin typeface="Menlo" panose="020B0609030804020204" pitchFamily="49" charset="0"/>
              </a:rPr>
              <a:t>*</a:t>
            </a:r>
            <a:r>
              <a:rPr lang="en-US" b="0" noProof="1">
                <a:solidFill>
                  <a:srgbClr val="3B3B3B"/>
                </a:solidFill>
                <a:effectLst/>
                <a:latin typeface="Menlo" panose="020B0609030804020204" pitchFamily="49" charset="0"/>
              </a:rPr>
              <a:t> </a:t>
            </a:r>
            <a:r>
              <a:rPr lang="en-US" b="0" noProof="1">
                <a:solidFill>
                  <a:srgbClr val="001080"/>
                </a:solidFill>
                <a:effectLst/>
                <a:latin typeface="Menlo" panose="020B0609030804020204" pitchFamily="49" charset="0"/>
              </a:rPr>
              <a:t>random_sphere</a:t>
            </a:r>
            <a:r>
              <a:rPr lang="en-US" b="0" noProof="1">
                <a:solidFill>
                  <a:srgbClr val="3B3B3B"/>
                </a:solidFill>
                <a:effectLst/>
                <a:latin typeface="Menlo" panose="020B0609030804020204" pitchFamily="49" charset="0"/>
              </a:rPr>
              <a:t>;</a:t>
            </a:r>
          </a:p>
        </p:txBody>
      </p:sp>
    </p:spTree>
    <p:extLst>
      <p:ext uri="{BB962C8B-B14F-4D97-AF65-F5344CB8AC3E}">
        <p14:creationId xmlns:p14="http://schemas.microsoft.com/office/powerpoint/2010/main" val="40043728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02">
          <a:extLst>
            <a:ext uri="{FF2B5EF4-FFF2-40B4-BE49-F238E27FC236}">
              <a16:creationId xmlns:a16="http://schemas.microsoft.com/office/drawing/2014/main" id="{6E88A78D-D332-78C8-85E4-5D08159E55B4}"/>
            </a:ext>
          </a:extLst>
        </p:cNvPr>
        <p:cNvGrpSpPr/>
        <p:nvPr/>
      </p:nvGrpSpPr>
      <p:grpSpPr>
        <a:xfrm>
          <a:off x="0" y="0"/>
          <a:ext cx="0" cy="0"/>
          <a:chOff x="0" y="0"/>
          <a:chExt cx="0" cy="0"/>
        </a:xfrm>
      </p:grpSpPr>
      <p:sp>
        <p:nvSpPr>
          <p:cNvPr id="203" name="Google Shape;203;p26">
            <a:extLst>
              <a:ext uri="{FF2B5EF4-FFF2-40B4-BE49-F238E27FC236}">
                <a16:creationId xmlns:a16="http://schemas.microsoft.com/office/drawing/2014/main" id="{AA1C8019-F141-A53C-D79D-EBF52FC63F6F}"/>
              </a:ext>
            </a:extLst>
          </p:cNvPr>
          <p:cNvSpPr txBox="1">
            <a:spLocks noGrp="1"/>
          </p:cNvSpPr>
          <p:nvPr>
            <p:ph type="title"/>
          </p:nvPr>
        </p:nvSpPr>
        <p:spPr>
          <a:prstGeom prst="rect">
            <a:avLst/>
          </a:prstGeom>
        </p:spPr>
        <p:txBody>
          <a:bodyPr spcFirstLastPara="1" wrap="square" lIns="91425" tIns="45700" rIns="91425" bIns="45700" anchor="t" anchorCtr="0">
            <a:noAutofit/>
          </a:bodyPr>
          <a:lstStyle/>
          <a:p>
            <a:r>
              <a:rPr lang="pt-BR" sz="2650" noProof="0" dirty="0"/>
              <a:t>Projeto</a:t>
            </a:r>
            <a:r>
              <a:rPr lang="en-US" sz="2650" dirty="0"/>
              <a:t> </a:t>
            </a:r>
            <a:r>
              <a:rPr lang="en-US" sz="2650" dirty="0" err="1"/>
              <a:t>Raytracer</a:t>
            </a:r>
            <a:endParaRPr lang="en-US" sz="2650" dirty="0"/>
          </a:p>
        </p:txBody>
      </p:sp>
      <p:sp>
        <p:nvSpPr>
          <p:cNvPr id="204" name="Google Shape;204;p26">
            <a:extLst>
              <a:ext uri="{FF2B5EF4-FFF2-40B4-BE49-F238E27FC236}">
                <a16:creationId xmlns:a16="http://schemas.microsoft.com/office/drawing/2014/main" id="{34A6F8DC-D936-A3F1-79B4-1AB05862CED4}"/>
              </a:ext>
            </a:extLst>
          </p:cNvPr>
          <p:cNvSpPr txBox="1">
            <a:spLocks noGrp="1"/>
          </p:cNvSpPr>
          <p:nvPr>
            <p:ph type="sldNum" idx="12"/>
          </p:nvPr>
        </p:nvSpPr>
        <p:spPr>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32</a:t>
            </a:fld>
            <a:endParaRPr/>
          </a:p>
        </p:txBody>
      </p:sp>
      <p:sp>
        <p:nvSpPr>
          <p:cNvPr id="8" name="TextBox 7">
            <a:extLst>
              <a:ext uri="{FF2B5EF4-FFF2-40B4-BE49-F238E27FC236}">
                <a16:creationId xmlns:a16="http://schemas.microsoft.com/office/drawing/2014/main" id="{1B0295B1-0D7B-1712-C31C-D1CCB0FED2A8}"/>
              </a:ext>
            </a:extLst>
          </p:cNvPr>
          <p:cNvSpPr txBox="1"/>
          <p:nvPr/>
        </p:nvSpPr>
        <p:spPr>
          <a:xfrm>
            <a:off x="475013" y="949269"/>
            <a:ext cx="7518917"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2"/>
            <a:r>
              <a:rPr lang="en-US" sz="2200" b="1" dirty="0"/>
              <a:t>Specular </a:t>
            </a:r>
            <a:r>
              <a:rPr lang="pt-BR" sz="2200" b="1" noProof="0" dirty="0"/>
              <a:t>(combinação de tipos de reflexão):</a:t>
            </a:r>
          </a:p>
          <a:p>
            <a:pPr lvl="2"/>
            <a:r>
              <a:rPr lang="pt-BR" sz="2000" dirty="0">
                <a:ea typeface="Verdana"/>
              </a:rPr>
              <a:t>Índice que define a probabilidade de um raio específico refletir de forma especular (1) ou difusa (0), ou seja, se 0.5 (50%), a probabilidade é de metade dos raios refletirem de forma especular (</a:t>
            </a:r>
            <a:r>
              <a:rPr lang="pt-BR" sz="2000" b="1" i="1" dirty="0" err="1">
                <a:ea typeface="Verdana"/>
              </a:rPr>
              <a:t>metal_reflect</a:t>
            </a:r>
            <a:r>
              <a:rPr lang="pt-BR" sz="2000" dirty="0">
                <a:ea typeface="Verdana"/>
              </a:rPr>
              <a:t>) e a outra metade refletir de forma bem espalhada numa distribuição </a:t>
            </a:r>
            <a:r>
              <a:rPr lang="pt-BR" sz="2000" dirty="0" err="1">
                <a:ea typeface="Verdana"/>
              </a:rPr>
              <a:t>lambertiana</a:t>
            </a:r>
            <a:r>
              <a:rPr lang="pt-BR" sz="2000" dirty="0">
                <a:ea typeface="Verdana"/>
              </a:rPr>
              <a:t>. </a:t>
            </a:r>
            <a:endParaRPr lang="en-US" sz="2000" dirty="0">
              <a:ea typeface="Verdana"/>
            </a:endParaRPr>
          </a:p>
          <a:p>
            <a:endParaRPr lang="en-US" sz="2400" b="1" dirty="0">
              <a:ea typeface="Verdana"/>
            </a:endParaRPr>
          </a:p>
          <a:p>
            <a:endParaRPr lang="en-US" sz="2400" b="1" dirty="0">
              <a:ea typeface="Verdana"/>
            </a:endParaRPr>
          </a:p>
          <a:p>
            <a:r>
              <a:rPr lang="en-US" sz="2200" b="1" noProof="0" dirty="0"/>
              <a:t>Light</a:t>
            </a:r>
            <a:r>
              <a:rPr lang="pt-BR" sz="2200" b="1" noProof="0" dirty="0"/>
              <a:t> (define quanto emite de luz o objeto)</a:t>
            </a:r>
            <a:r>
              <a:rPr lang="en-US" sz="2200" b="1" noProof="0" dirty="0"/>
              <a:t>:</a:t>
            </a:r>
            <a:endParaRPr lang="pt-BR" sz="2200" b="1" noProof="0" dirty="0"/>
          </a:p>
          <a:p>
            <a:r>
              <a:rPr lang="pt-BR" sz="2000" noProof="0" dirty="0"/>
              <a:t>Valor que define o quanto um material emite luz própria, com sua tonalidade definida pela cor do material. Esse valor tem um faixa de valores infinita, </a:t>
            </a:r>
            <a:r>
              <a:rPr lang="pt-BR" sz="2000" dirty="0"/>
              <a:t>podendo ser mais que um.</a:t>
            </a:r>
            <a:endParaRPr lang="pt-BR" sz="1800" noProof="0" dirty="0"/>
          </a:p>
        </p:txBody>
      </p:sp>
    </p:spTree>
    <p:extLst>
      <p:ext uri="{BB962C8B-B14F-4D97-AF65-F5344CB8AC3E}">
        <p14:creationId xmlns:p14="http://schemas.microsoft.com/office/powerpoint/2010/main" val="24125910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02">
          <a:extLst>
            <a:ext uri="{FF2B5EF4-FFF2-40B4-BE49-F238E27FC236}">
              <a16:creationId xmlns:a16="http://schemas.microsoft.com/office/drawing/2014/main" id="{0AC2FA8F-E3FF-B506-0F58-F1A6D86575D1}"/>
            </a:ext>
          </a:extLst>
        </p:cNvPr>
        <p:cNvGrpSpPr/>
        <p:nvPr/>
      </p:nvGrpSpPr>
      <p:grpSpPr>
        <a:xfrm>
          <a:off x="0" y="0"/>
          <a:ext cx="0" cy="0"/>
          <a:chOff x="0" y="0"/>
          <a:chExt cx="0" cy="0"/>
        </a:xfrm>
      </p:grpSpPr>
      <p:sp>
        <p:nvSpPr>
          <p:cNvPr id="203" name="Google Shape;203;p26">
            <a:extLst>
              <a:ext uri="{FF2B5EF4-FFF2-40B4-BE49-F238E27FC236}">
                <a16:creationId xmlns:a16="http://schemas.microsoft.com/office/drawing/2014/main" id="{5FC18C59-9D5B-0765-5EF6-8377FADD4614}"/>
              </a:ext>
            </a:extLst>
          </p:cNvPr>
          <p:cNvSpPr txBox="1">
            <a:spLocks noGrp="1"/>
          </p:cNvSpPr>
          <p:nvPr>
            <p:ph type="title"/>
          </p:nvPr>
        </p:nvSpPr>
        <p:spPr>
          <a:prstGeom prst="rect">
            <a:avLst/>
          </a:prstGeom>
        </p:spPr>
        <p:txBody>
          <a:bodyPr spcFirstLastPara="1" wrap="square" lIns="91425" tIns="45700" rIns="91425" bIns="45700" anchor="t" anchorCtr="0">
            <a:noAutofit/>
          </a:bodyPr>
          <a:lstStyle/>
          <a:p>
            <a:r>
              <a:rPr lang="pt-BR" sz="2650" noProof="0" dirty="0"/>
              <a:t>Projeto</a:t>
            </a:r>
            <a:r>
              <a:rPr lang="en-US" sz="2650" dirty="0"/>
              <a:t> </a:t>
            </a:r>
            <a:r>
              <a:rPr lang="en-US" sz="2650" dirty="0" err="1"/>
              <a:t>Raytracer</a:t>
            </a:r>
            <a:endParaRPr lang="en-US" sz="2650" dirty="0"/>
          </a:p>
        </p:txBody>
      </p:sp>
      <p:sp>
        <p:nvSpPr>
          <p:cNvPr id="204" name="Google Shape;204;p26">
            <a:extLst>
              <a:ext uri="{FF2B5EF4-FFF2-40B4-BE49-F238E27FC236}">
                <a16:creationId xmlns:a16="http://schemas.microsoft.com/office/drawing/2014/main" id="{414F8036-1B40-DEEC-33D6-80C610A91942}"/>
              </a:ext>
            </a:extLst>
          </p:cNvPr>
          <p:cNvSpPr txBox="1">
            <a:spLocks noGrp="1"/>
          </p:cNvSpPr>
          <p:nvPr>
            <p:ph type="sldNum" idx="12"/>
          </p:nvPr>
        </p:nvSpPr>
        <p:spPr>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33</a:t>
            </a:fld>
            <a:endParaRPr/>
          </a:p>
        </p:txBody>
      </p:sp>
      <p:sp>
        <p:nvSpPr>
          <p:cNvPr id="8" name="TextBox 7">
            <a:extLst>
              <a:ext uri="{FF2B5EF4-FFF2-40B4-BE49-F238E27FC236}">
                <a16:creationId xmlns:a16="http://schemas.microsoft.com/office/drawing/2014/main" id="{A9D6726B-7E93-E8BD-87D9-E3BB29C473A3}"/>
              </a:ext>
            </a:extLst>
          </p:cNvPr>
          <p:cNvSpPr txBox="1"/>
          <p:nvPr/>
        </p:nvSpPr>
        <p:spPr>
          <a:xfrm>
            <a:off x="475013" y="886414"/>
            <a:ext cx="7518917"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2"/>
            <a:r>
              <a:rPr lang="pt-BR" sz="2400" b="1" dirty="0">
                <a:solidFill>
                  <a:srgbClr val="FF0000"/>
                </a:solidFill>
              </a:rPr>
              <a:t>Importante:</a:t>
            </a:r>
          </a:p>
          <a:p>
            <a:pPr lvl="2"/>
            <a:endParaRPr lang="pt-BR" sz="2400" b="1" noProof="0" dirty="0"/>
          </a:p>
          <a:p>
            <a:pPr lvl="2"/>
            <a:r>
              <a:rPr lang="pt-BR" sz="2400" b="1" noProof="0" dirty="0"/>
              <a:t>Objetos podem ter várias propriedades, você vai precisar combinar elas.</a:t>
            </a:r>
          </a:p>
          <a:p>
            <a:pPr lvl="2"/>
            <a:endParaRPr lang="pt-BR" sz="2400" b="1" noProof="0" dirty="0"/>
          </a:p>
          <a:p>
            <a:pPr lvl="2"/>
            <a:r>
              <a:rPr lang="en-US" sz="2400" b="1" dirty="0"/>
              <a:t>Smoothness:</a:t>
            </a:r>
            <a:endParaRPr lang="en-US" sz="2000" b="1" dirty="0"/>
          </a:p>
          <a:p>
            <a:pPr marL="342900" lvl="2" indent="-342900">
              <a:buFont typeface="Arial" panose="020B0604020202020204" pitchFamily="34" charset="0"/>
              <a:buChar char="•"/>
            </a:pPr>
            <a:r>
              <a:rPr lang="pt-BR" sz="2400" noProof="0" dirty="0"/>
              <a:t>Se &gt; 0, </a:t>
            </a:r>
            <a:r>
              <a:rPr lang="pt-BR" sz="2400" dirty="0"/>
              <a:t>componente com fator metálico </a:t>
            </a:r>
            <a:r>
              <a:rPr lang="en-US" sz="2400" dirty="0"/>
              <a:t>(metallic)</a:t>
            </a:r>
          </a:p>
          <a:p>
            <a:pPr marL="342900" lvl="2" indent="-342900">
              <a:buFont typeface="Arial" panose="020B0604020202020204" pitchFamily="34" charset="0"/>
              <a:buChar char="•"/>
            </a:pPr>
            <a:r>
              <a:rPr lang="pt-BR" sz="2400" noProof="0" dirty="0"/>
              <a:t>Se == 0, componente é puramente difuso </a:t>
            </a:r>
            <a:r>
              <a:rPr lang="en-US" sz="2400" dirty="0"/>
              <a:t>(diffuse)</a:t>
            </a:r>
          </a:p>
          <a:p>
            <a:pPr marL="342900" lvl="2" indent="-342900">
              <a:buFont typeface="Arial" panose="020B0604020202020204" pitchFamily="34" charset="0"/>
              <a:buChar char="•"/>
            </a:pPr>
            <a:r>
              <a:rPr lang="pt-BR" sz="2400" noProof="0" dirty="0"/>
              <a:t>Se &lt; 0, o material é </a:t>
            </a:r>
            <a:r>
              <a:rPr lang="pt-BR" sz="2400" noProof="0" dirty="0">
                <a:ea typeface="Verdana"/>
              </a:rPr>
              <a:t>dielétrico </a:t>
            </a:r>
            <a:r>
              <a:rPr lang="en-US" sz="2400" dirty="0">
                <a:ea typeface="Verdana"/>
              </a:rPr>
              <a:t>(dielectric)</a:t>
            </a:r>
          </a:p>
          <a:p>
            <a:pPr marL="285750" indent="-285750">
              <a:buFont typeface="Calibri"/>
              <a:buChar char="-"/>
            </a:pPr>
            <a:endParaRPr lang="en-US" sz="2400" b="1" dirty="0">
              <a:ea typeface="Verdana"/>
            </a:endParaRPr>
          </a:p>
          <a:p>
            <a:r>
              <a:rPr lang="pt-BR" sz="2400" b="1" noProof="0" dirty="0"/>
              <a:t>Reflexão Metálica </a:t>
            </a:r>
            <a:r>
              <a:rPr lang="en-US" sz="2400" b="1" noProof="0" dirty="0"/>
              <a:t>Fuzzy</a:t>
            </a:r>
            <a:endParaRPr lang="pt-BR" sz="2400" b="1" noProof="0" dirty="0"/>
          </a:p>
          <a:p>
            <a:pPr marL="342900" indent="-342900">
              <a:buFont typeface="Arial" panose="020B0604020202020204" pitchFamily="34" charset="0"/>
              <a:buChar char="•"/>
            </a:pPr>
            <a:r>
              <a:rPr lang="pt-BR" sz="2400" noProof="0" dirty="0"/>
              <a:t>Se </a:t>
            </a:r>
            <a:r>
              <a:rPr lang="en-US" sz="2400" noProof="0" dirty="0"/>
              <a:t>Absorption</a:t>
            </a:r>
            <a:r>
              <a:rPr lang="pt-BR" sz="2400" noProof="0" dirty="0"/>
              <a:t> &gt; 0, materiais metálico ficam foscos</a:t>
            </a:r>
            <a:endParaRPr lang="pt-BR" sz="2000" noProof="0" dirty="0"/>
          </a:p>
        </p:txBody>
      </p:sp>
    </p:spTree>
    <p:extLst>
      <p:ext uri="{BB962C8B-B14F-4D97-AF65-F5344CB8AC3E}">
        <p14:creationId xmlns:p14="http://schemas.microsoft.com/office/powerpoint/2010/main" val="37033327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27"/>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BR" dirty="0"/>
              <a:t>Gabarito do Projeto</a:t>
            </a:r>
            <a:endParaRPr dirty="0"/>
          </a:p>
        </p:txBody>
      </p:sp>
      <p:sp>
        <p:nvSpPr>
          <p:cNvPr id="223" name="Google Shape;223;p27"/>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34</a:t>
            </a:fld>
            <a:endParaRPr/>
          </a:p>
        </p:txBody>
      </p:sp>
      <p:sp>
        <p:nvSpPr>
          <p:cNvPr id="6" name="TextBox 5">
            <a:extLst>
              <a:ext uri="{FF2B5EF4-FFF2-40B4-BE49-F238E27FC236}">
                <a16:creationId xmlns:a16="http://schemas.microsoft.com/office/drawing/2014/main" id="{19E9C713-DA59-E2F4-8C49-A8EADF734A41}"/>
              </a:ext>
            </a:extLst>
          </p:cNvPr>
          <p:cNvSpPr txBox="1"/>
          <p:nvPr/>
        </p:nvSpPr>
        <p:spPr>
          <a:xfrm>
            <a:off x="182131" y="730919"/>
            <a:ext cx="4590660" cy="307777"/>
          </a:xfrm>
          <a:prstGeom prst="rect">
            <a:avLst/>
          </a:prstGeom>
          <a:noFill/>
        </p:spPr>
        <p:txBody>
          <a:bodyPr wrap="square">
            <a:spAutoFit/>
          </a:bodyPr>
          <a:lstStyle/>
          <a:p>
            <a:r>
              <a:rPr lang="en-US" dirty="0">
                <a:hlinkClick r:id="rId3"/>
              </a:rPr>
              <a:t>https://gubebra.itch.io/raytracing</a:t>
            </a:r>
            <a:r>
              <a:rPr lang="en-US" dirty="0"/>
              <a:t> </a:t>
            </a:r>
          </a:p>
        </p:txBody>
      </p:sp>
      <p:pic>
        <p:nvPicPr>
          <p:cNvPr id="2050" name="Picture 2">
            <a:extLst>
              <a:ext uri="{FF2B5EF4-FFF2-40B4-BE49-F238E27FC236}">
                <a16:creationId xmlns:a16="http://schemas.microsoft.com/office/drawing/2014/main" id="{2D325D3B-DA55-6D69-38B1-125645C417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264" y="1515595"/>
            <a:ext cx="3778898" cy="377889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6AD6D23-579A-3C40-74E4-5417DD272242}"/>
              </a:ext>
            </a:extLst>
          </p:cNvPr>
          <p:cNvSpPr txBox="1"/>
          <p:nvPr/>
        </p:nvSpPr>
        <p:spPr>
          <a:xfrm>
            <a:off x="363264" y="1207818"/>
            <a:ext cx="2053365" cy="307777"/>
          </a:xfrm>
          <a:prstGeom prst="rect">
            <a:avLst/>
          </a:prstGeom>
          <a:noFill/>
        </p:spPr>
        <p:txBody>
          <a:bodyPr wrap="square">
            <a:spAutoFit/>
          </a:bodyPr>
          <a:lstStyle/>
          <a:p>
            <a:pPr marL="0" lvl="0" indent="0" algn="l" rtl="0">
              <a:spcBef>
                <a:spcPts val="0"/>
              </a:spcBef>
              <a:spcAft>
                <a:spcPts val="0"/>
              </a:spcAft>
              <a:buNone/>
            </a:pPr>
            <a:r>
              <a:rPr lang="en-US" noProof="0" dirty="0"/>
              <a:t>Spheres</a:t>
            </a:r>
          </a:p>
        </p:txBody>
      </p:sp>
      <p:pic>
        <p:nvPicPr>
          <p:cNvPr id="2052" name="Picture 4">
            <a:extLst>
              <a:ext uri="{FF2B5EF4-FFF2-40B4-BE49-F238E27FC236}">
                <a16:creationId xmlns:a16="http://schemas.microsoft.com/office/drawing/2014/main" id="{694DFDFA-B7E4-2D29-51C6-889FB2BC2D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2791" y="1510433"/>
            <a:ext cx="3778898" cy="377889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3D1120E-A12F-C71C-14D6-070189E989B2}"/>
              </a:ext>
            </a:extLst>
          </p:cNvPr>
          <p:cNvSpPr txBox="1"/>
          <p:nvPr/>
        </p:nvSpPr>
        <p:spPr>
          <a:xfrm>
            <a:off x="4772791" y="1202656"/>
            <a:ext cx="2887642" cy="307777"/>
          </a:xfrm>
          <a:prstGeom prst="rect">
            <a:avLst/>
          </a:prstGeom>
          <a:noFill/>
        </p:spPr>
        <p:txBody>
          <a:bodyPr wrap="square">
            <a:spAutoFit/>
          </a:bodyPr>
          <a:lstStyle/>
          <a:p>
            <a:pPr marL="0" lvl="0" indent="0" algn="l" rtl="0">
              <a:spcBef>
                <a:spcPts val="0"/>
              </a:spcBef>
              <a:spcAft>
                <a:spcPts val="0"/>
              </a:spcAft>
              <a:buNone/>
            </a:pPr>
            <a:r>
              <a:rPr lang="en-US" noProof="0" dirty="0"/>
              <a:t>Night</a:t>
            </a:r>
          </a:p>
        </p:txBody>
      </p:sp>
    </p:spTree>
    <p:extLst>
      <p:ext uri="{BB962C8B-B14F-4D97-AF65-F5344CB8AC3E}">
        <p14:creationId xmlns:p14="http://schemas.microsoft.com/office/powerpoint/2010/main" val="38735730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21">
          <a:extLst>
            <a:ext uri="{FF2B5EF4-FFF2-40B4-BE49-F238E27FC236}">
              <a16:creationId xmlns:a16="http://schemas.microsoft.com/office/drawing/2014/main" id="{3E3B298D-DFF8-965F-8F9B-568AA26AF4D5}"/>
            </a:ext>
          </a:extLst>
        </p:cNvPr>
        <p:cNvGrpSpPr/>
        <p:nvPr/>
      </p:nvGrpSpPr>
      <p:grpSpPr>
        <a:xfrm>
          <a:off x="0" y="0"/>
          <a:ext cx="0" cy="0"/>
          <a:chOff x="0" y="0"/>
          <a:chExt cx="0" cy="0"/>
        </a:xfrm>
      </p:grpSpPr>
      <p:sp>
        <p:nvSpPr>
          <p:cNvPr id="222" name="Google Shape;222;p27">
            <a:extLst>
              <a:ext uri="{FF2B5EF4-FFF2-40B4-BE49-F238E27FC236}">
                <a16:creationId xmlns:a16="http://schemas.microsoft.com/office/drawing/2014/main" id="{2F65A54E-56AE-639E-5A30-52DAE2A8B0FB}"/>
              </a:ext>
            </a:extLst>
          </p:cNvPr>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BR" dirty="0"/>
              <a:t>Gabarito do Projeto</a:t>
            </a:r>
            <a:endParaRPr dirty="0"/>
          </a:p>
        </p:txBody>
      </p:sp>
      <p:sp>
        <p:nvSpPr>
          <p:cNvPr id="223" name="Google Shape;223;p27">
            <a:extLst>
              <a:ext uri="{FF2B5EF4-FFF2-40B4-BE49-F238E27FC236}">
                <a16:creationId xmlns:a16="http://schemas.microsoft.com/office/drawing/2014/main" id="{DBB2DCDC-A1AD-EC68-3610-47FB620687DB}"/>
              </a:ext>
            </a:extLst>
          </p:cNvPr>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35</a:t>
            </a:fld>
            <a:endParaRPr/>
          </a:p>
        </p:txBody>
      </p:sp>
      <p:sp>
        <p:nvSpPr>
          <p:cNvPr id="6" name="TextBox 5">
            <a:extLst>
              <a:ext uri="{FF2B5EF4-FFF2-40B4-BE49-F238E27FC236}">
                <a16:creationId xmlns:a16="http://schemas.microsoft.com/office/drawing/2014/main" id="{FB9BAB26-1C7A-F95B-55E8-4C414348535B}"/>
              </a:ext>
            </a:extLst>
          </p:cNvPr>
          <p:cNvSpPr txBox="1"/>
          <p:nvPr/>
        </p:nvSpPr>
        <p:spPr>
          <a:xfrm>
            <a:off x="182131" y="730919"/>
            <a:ext cx="4590660" cy="307777"/>
          </a:xfrm>
          <a:prstGeom prst="rect">
            <a:avLst/>
          </a:prstGeom>
          <a:noFill/>
        </p:spPr>
        <p:txBody>
          <a:bodyPr wrap="square">
            <a:spAutoFit/>
          </a:bodyPr>
          <a:lstStyle/>
          <a:p>
            <a:r>
              <a:rPr lang="en-US" dirty="0">
                <a:hlinkClick r:id="rId3"/>
              </a:rPr>
              <a:t>https://gubebra.itch.io/raytracing</a:t>
            </a:r>
            <a:r>
              <a:rPr lang="en-US" dirty="0"/>
              <a:t> </a:t>
            </a:r>
          </a:p>
        </p:txBody>
      </p:sp>
      <p:sp>
        <p:nvSpPr>
          <p:cNvPr id="8" name="TextBox 7">
            <a:extLst>
              <a:ext uri="{FF2B5EF4-FFF2-40B4-BE49-F238E27FC236}">
                <a16:creationId xmlns:a16="http://schemas.microsoft.com/office/drawing/2014/main" id="{437A9EEF-AF76-F2EA-49C4-500131CDAE86}"/>
              </a:ext>
            </a:extLst>
          </p:cNvPr>
          <p:cNvSpPr txBox="1"/>
          <p:nvPr/>
        </p:nvSpPr>
        <p:spPr>
          <a:xfrm>
            <a:off x="363264" y="1207818"/>
            <a:ext cx="2053365" cy="307777"/>
          </a:xfrm>
          <a:prstGeom prst="rect">
            <a:avLst/>
          </a:prstGeom>
          <a:noFill/>
        </p:spPr>
        <p:txBody>
          <a:bodyPr wrap="square">
            <a:spAutoFit/>
          </a:bodyPr>
          <a:lstStyle/>
          <a:p>
            <a:pPr marL="0" lvl="0" indent="0" algn="l" rtl="0">
              <a:spcBef>
                <a:spcPts val="0"/>
              </a:spcBef>
              <a:spcAft>
                <a:spcPts val="0"/>
              </a:spcAft>
              <a:buNone/>
            </a:pPr>
            <a:r>
              <a:rPr lang="en-US" noProof="0" dirty="0"/>
              <a:t>Basic</a:t>
            </a:r>
          </a:p>
        </p:txBody>
      </p:sp>
      <p:sp>
        <p:nvSpPr>
          <p:cNvPr id="10" name="TextBox 9">
            <a:extLst>
              <a:ext uri="{FF2B5EF4-FFF2-40B4-BE49-F238E27FC236}">
                <a16:creationId xmlns:a16="http://schemas.microsoft.com/office/drawing/2014/main" id="{9AA8AFBD-D822-E428-29A2-1D0D2239C999}"/>
              </a:ext>
            </a:extLst>
          </p:cNvPr>
          <p:cNvSpPr txBox="1"/>
          <p:nvPr/>
        </p:nvSpPr>
        <p:spPr>
          <a:xfrm>
            <a:off x="4772791" y="1202656"/>
            <a:ext cx="2887642" cy="307777"/>
          </a:xfrm>
          <a:prstGeom prst="rect">
            <a:avLst/>
          </a:prstGeom>
          <a:noFill/>
        </p:spPr>
        <p:txBody>
          <a:bodyPr wrap="square">
            <a:spAutoFit/>
          </a:bodyPr>
          <a:lstStyle/>
          <a:p>
            <a:pPr marL="0" lvl="0" indent="0" algn="l" rtl="0">
              <a:spcBef>
                <a:spcPts val="0"/>
              </a:spcBef>
              <a:spcAft>
                <a:spcPts val="0"/>
              </a:spcAft>
              <a:buNone/>
            </a:pPr>
            <a:r>
              <a:rPr lang="en-US" noProof="0" dirty="0"/>
              <a:t>Metal</a:t>
            </a:r>
          </a:p>
        </p:txBody>
      </p:sp>
      <p:pic>
        <p:nvPicPr>
          <p:cNvPr id="4098" name="Picture 2">
            <a:extLst>
              <a:ext uri="{FF2B5EF4-FFF2-40B4-BE49-F238E27FC236}">
                <a16:creationId xmlns:a16="http://schemas.microsoft.com/office/drawing/2014/main" id="{B7DBEE93-A54E-4489-76EB-0363E1F4DB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264" y="1510433"/>
            <a:ext cx="3778898" cy="377889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EE834781-C127-A548-C5D5-0E20969C5C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2791" y="1510433"/>
            <a:ext cx="3778898" cy="3778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15542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21">
          <a:extLst>
            <a:ext uri="{FF2B5EF4-FFF2-40B4-BE49-F238E27FC236}">
              <a16:creationId xmlns:a16="http://schemas.microsoft.com/office/drawing/2014/main" id="{E81D4556-8C17-7143-7171-5557EB20A448}"/>
            </a:ext>
          </a:extLst>
        </p:cNvPr>
        <p:cNvGrpSpPr/>
        <p:nvPr/>
      </p:nvGrpSpPr>
      <p:grpSpPr>
        <a:xfrm>
          <a:off x="0" y="0"/>
          <a:ext cx="0" cy="0"/>
          <a:chOff x="0" y="0"/>
          <a:chExt cx="0" cy="0"/>
        </a:xfrm>
      </p:grpSpPr>
      <p:sp>
        <p:nvSpPr>
          <p:cNvPr id="222" name="Google Shape;222;p27">
            <a:extLst>
              <a:ext uri="{FF2B5EF4-FFF2-40B4-BE49-F238E27FC236}">
                <a16:creationId xmlns:a16="http://schemas.microsoft.com/office/drawing/2014/main" id="{F5CAA088-21A0-F965-6FA7-8AA6E7401E83}"/>
              </a:ext>
            </a:extLst>
          </p:cNvPr>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BR" dirty="0"/>
              <a:t>Gabarito do Projeto</a:t>
            </a:r>
            <a:endParaRPr dirty="0"/>
          </a:p>
        </p:txBody>
      </p:sp>
      <p:sp>
        <p:nvSpPr>
          <p:cNvPr id="223" name="Google Shape;223;p27">
            <a:extLst>
              <a:ext uri="{FF2B5EF4-FFF2-40B4-BE49-F238E27FC236}">
                <a16:creationId xmlns:a16="http://schemas.microsoft.com/office/drawing/2014/main" id="{95E072AF-0A0C-FF99-E54A-0AC6C4F768A8}"/>
              </a:ext>
            </a:extLst>
          </p:cNvPr>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36</a:t>
            </a:fld>
            <a:endParaRPr/>
          </a:p>
        </p:txBody>
      </p:sp>
      <p:sp>
        <p:nvSpPr>
          <p:cNvPr id="6" name="TextBox 5">
            <a:extLst>
              <a:ext uri="{FF2B5EF4-FFF2-40B4-BE49-F238E27FC236}">
                <a16:creationId xmlns:a16="http://schemas.microsoft.com/office/drawing/2014/main" id="{1874E8EB-E83F-5DF6-0915-F2FFED5A7527}"/>
              </a:ext>
            </a:extLst>
          </p:cNvPr>
          <p:cNvSpPr txBox="1"/>
          <p:nvPr/>
        </p:nvSpPr>
        <p:spPr>
          <a:xfrm>
            <a:off x="182131" y="730919"/>
            <a:ext cx="4590660" cy="307777"/>
          </a:xfrm>
          <a:prstGeom prst="rect">
            <a:avLst/>
          </a:prstGeom>
          <a:noFill/>
        </p:spPr>
        <p:txBody>
          <a:bodyPr wrap="square">
            <a:spAutoFit/>
          </a:bodyPr>
          <a:lstStyle/>
          <a:p>
            <a:r>
              <a:rPr lang="en-US" dirty="0">
                <a:hlinkClick r:id="rId3"/>
              </a:rPr>
              <a:t>https://gubebra.itch.io/raytracing</a:t>
            </a:r>
            <a:r>
              <a:rPr lang="en-US" dirty="0"/>
              <a:t> </a:t>
            </a:r>
          </a:p>
        </p:txBody>
      </p:sp>
      <p:sp>
        <p:nvSpPr>
          <p:cNvPr id="8" name="TextBox 7">
            <a:extLst>
              <a:ext uri="{FF2B5EF4-FFF2-40B4-BE49-F238E27FC236}">
                <a16:creationId xmlns:a16="http://schemas.microsoft.com/office/drawing/2014/main" id="{2799C46D-8434-1066-EE8E-60E56AEE9252}"/>
              </a:ext>
            </a:extLst>
          </p:cNvPr>
          <p:cNvSpPr txBox="1"/>
          <p:nvPr/>
        </p:nvSpPr>
        <p:spPr>
          <a:xfrm>
            <a:off x="363264" y="1207818"/>
            <a:ext cx="2053365" cy="307777"/>
          </a:xfrm>
          <a:prstGeom prst="rect">
            <a:avLst/>
          </a:prstGeom>
          <a:noFill/>
        </p:spPr>
        <p:txBody>
          <a:bodyPr wrap="square">
            <a:spAutoFit/>
          </a:bodyPr>
          <a:lstStyle/>
          <a:p>
            <a:pPr marL="0" lvl="0" indent="0" algn="l" rtl="0">
              <a:spcBef>
                <a:spcPts val="0"/>
              </a:spcBef>
              <a:spcAft>
                <a:spcPts val="0"/>
              </a:spcAft>
              <a:buNone/>
            </a:pPr>
            <a:r>
              <a:rPr lang="en-US" noProof="0" dirty="0"/>
              <a:t>Fuzz</a:t>
            </a:r>
          </a:p>
        </p:txBody>
      </p:sp>
      <p:sp>
        <p:nvSpPr>
          <p:cNvPr id="10" name="TextBox 9">
            <a:extLst>
              <a:ext uri="{FF2B5EF4-FFF2-40B4-BE49-F238E27FC236}">
                <a16:creationId xmlns:a16="http://schemas.microsoft.com/office/drawing/2014/main" id="{E607CC11-7571-C8D7-C803-20174C239967}"/>
              </a:ext>
            </a:extLst>
          </p:cNvPr>
          <p:cNvSpPr txBox="1"/>
          <p:nvPr/>
        </p:nvSpPr>
        <p:spPr>
          <a:xfrm>
            <a:off x="4772791" y="1202656"/>
            <a:ext cx="2887642" cy="307777"/>
          </a:xfrm>
          <a:prstGeom prst="rect">
            <a:avLst/>
          </a:prstGeom>
          <a:noFill/>
        </p:spPr>
        <p:txBody>
          <a:bodyPr wrap="square">
            <a:spAutoFit/>
          </a:bodyPr>
          <a:lstStyle/>
          <a:p>
            <a:pPr marL="0" lvl="0" indent="0" algn="l" rtl="0">
              <a:spcBef>
                <a:spcPts val="0"/>
              </a:spcBef>
              <a:spcAft>
                <a:spcPts val="0"/>
              </a:spcAft>
              <a:buNone/>
            </a:pPr>
            <a:r>
              <a:rPr lang="en-US" noProof="0" dirty="0"/>
              <a:t>Specular</a:t>
            </a:r>
          </a:p>
        </p:txBody>
      </p:sp>
      <p:pic>
        <p:nvPicPr>
          <p:cNvPr id="5122" name="Picture 2">
            <a:extLst>
              <a:ext uri="{FF2B5EF4-FFF2-40B4-BE49-F238E27FC236}">
                <a16:creationId xmlns:a16="http://schemas.microsoft.com/office/drawing/2014/main" id="{753B4C9C-47F3-B19D-0559-113A7E1730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264" y="1510433"/>
            <a:ext cx="3778898" cy="377889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94B92583-0FB4-32A7-0785-C5B2D66267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2790" y="1510432"/>
            <a:ext cx="3778897" cy="3778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99108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21">
          <a:extLst>
            <a:ext uri="{FF2B5EF4-FFF2-40B4-BE49-F238E27FC236}">
              <a16:creationId xmlns:a16="http://schemas.microsoft.com/office/drawing/2014/main" id="{5D0E250E-D671-207C-8E64-90721B3D3DE5}"/>
            </a:ext>
          </a:extLst>
        </p:cNvPr>
        <p:cNvGrpSpPr/>
        <p:nvPr/>
      </p:nvGrpSpPr>
      <p:grpSpPr>
        <a:xfrm>
          <a:off x="0" y="0"/>
          <a:ext cx="0" cy="0"/>
          <a:chOff x="0" y="0"/>
          <a:chExt cx="0" cy="0"/>
        </a:xfrm>
      </p:grpSpPr>
      <p:sp>
        <p:nvSpPr>
          <p:cNvPr id="222" name="Google Shape;222;p27">
            <a:extLst>
              <a:ext uri="{FF2B5EF4-FFF2-40B4-BE49-F238E27FC236}">
                <a16:creationId xmlns:a16="http://schemas.microsoft.com/office/drawing/2014/main" id="{03FCD876-F088-C6CC-2581-4AE3AB9A9592}"/>
              </a:ext>
            </a:extLst>
          </p:cNvPr>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BR" dirty="0"/>
              <a:t>Gabarito do Projeto</a:t>
            </a:r>
            <a:endParaRPr dirty="0"/>
          </a:p>
        </p:txBody>
      </p:sp>
      <p:sp>
        <p:nvSpPr>
          <p:cNvPr id="223" name="Google Shape;223;p27">
            <a:extLst>
              <a:ext uri="{FF2B5EF4-FFF2-40B4-BE49-F238E27FC236}">
                <a16:creationId xmlns:a16="http://schemas.microsoft.com/office/drawing/2014/main" id="{803B81A5-9D23-243C-7F32-EFC4F3B5230F}"/>
              </a:ext>
            </a:extLst>
          </p:cNvPr>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37</a:t>
            </a:fld>
            <a:endParaRPr/>
          </a:p>
        </p:txBody>
      </p:sp>
      <p:sp>
        <p:nvSpPr>
          <p:cNvPr id="6" name="TextBox 5">
            <a:extLst>
              <a:ext uri="{FF2B5EF4-FFF2-40B4-BE49-F238E27FC236}">
                <a16:creationId xmlns:a16="http://schemas.microsoft.com/office/drawing/2014/main" id="{A91B6B79-525D-D1BE-5E61-CF203C360D72}"/>
              </a:ext>
            </a:extLst>
          </p:cNvPr>
          <p:cNvSpPr txBox="1"/>
          <p:nvPr/>
        </p:nvSpPr>
        <p:spPr>
          <a:xfrm>
            <a:off x="182131" y="730919"/>
            <a:ext cx="4590660" cy="307777"/>
          </a:xfrm>
          <a:prstGeom prst="rect">
            <a:avLst/>
          </a:prstGeom>
          <a:noFill/>
        </p:spPr>
        <p:txBody>
          <a:bodyPr wrap="square">
            <a:spAutoFit/>
          </a:bodyPr>
          <a:lstStyle/>
          <a:p>
            <a:r>
              <a:rPr lang="en-US" dirty="0">
                <a:hlinkClick r:id="rId3"/>
              </a:rPr>
              <a:t>https://gubebra.itch.io/raytracing</a:t>
            </a:r>
            <a:r>
              <a:rPr lang="en-US" dirty="0"/>
              <a:t> </a:t>
            </a:r>
          </a:p>
        </p:txBody>
      </p:sp>
      <p:sp>
        <p:nvSpPr>
          <p:cNvPr id="8" name="TextBox 7">
            <a:extLst>
              <a:ext uri="{FF2B5EF4-FFF2-40B4-BE49-F238E27FC236}">
                <a16:creationId xmlns:a16="http://schemas.microsoft.com/office/drawing/2014/main" id="{128EE3BF-60AC-8772-8FB5-6364D000BCE6}"/>
              </a:ext>
            </a:extLst>
          </p:cNvPr>
          <p:cNvSpPr txBox="1"/>
          <p:nvPr/>
        </p:nvSpPr>
        <p:spPr>
          <a:xfrm>
            <a:off x="363264" y="1207818"/>
            <a:ext cx="2053365" cy="307777"/>
          </a:xfrm>
          <a:prstGeom prst="rect">
            <a:avLst/>
          </a:prstGeom>
          <a:noFill/>
        </p:spPr>
        <p:txBody>
          <a:bodyPr wrap="square">
            <a:spAutoFit/>
          </a:bodyPr>
          <a:lstStyle/>
          <a:p>
            <a:pPr marL="0" lvl="0" indent="0" algn="l" rtl="0">
              <a:spcBef>
                <a:spcPts val="0"/>
              </a:spcBef>
              <a:spcAft>
                <a:spcPts val="0"/>
              </a:spcAft>
              <a:buNone/>
            </a:pPr>
            <a:r>
              <a:rPr lang="en-US" noProof="0" dirty="0"/>
              <a:t>Emissive</a:t>
            </a:r>
          </a:p>
        </p:txBody>
      </p:sp>
      <p:sp>
        <p:nvSpPr>
          <p:cNvPr id="10" name="TextBox 9">
            <a:extLst>
              <a:ext uri="{FF2B5EF4-FFF2-40B4-BE49-F238E27FC236}">
                <a16:creationId xmlns:a16="http://schemas.microsoft.com/office/drawing/2014/main" id="{5C8A4CDC-B983-D2CA-EAB7-EADB09D880D1}"/>
              </a:ext>
            </a:extLst>
          </p:cNvPr>
          <p:cNvSpPr txBox="1"/>
          <p:nvPr/>
        </p:nvSpPr>
        <p:spPr>
          <a:xfrm>
            <a:off x="4772791" y="1202656"/>
            <a:ext cx="2887642" cy="307777"/>
          </a:xfrm>
          <a:prstGeom prst="rect">
            <a:avLst/>
          </a:prstGeom>
          <a:noFill/>
        </p:spPr>
        <p:txBody>
          <a:bodyPr wrap="square">
            <a:spAutoFit/>
          </a:bodyPr>
          <a:lstStyle/>
          <a:p>
            <a:pPr marL="0" lvl="0" indent="0" algn="l" rtl="0">
              <a:spcBef>
                <a:spcPts val="0"/>
              </a:spcBef>
              <a:spcAft>
                <a:spcPts val="0"/>
              </a:spcAft>
              <a:buNone/>
            </a:pPr>
            <a:r>
              <a:rPr lang="en-US" noProof="0" dirty="0"/>
              <a:t>Dielectric</a:t>
            </a:r>
          </a:p>
        </p:txBody>
      </p:sp>
      <p:pic>
        <p:nvPicPr>
          <p:cNvPr id="6146" name="Picture 2">
            <a:extLst>
              <a:ext uri="{FF2B5EF4-FFF2-40B4-BE49-F238E27FC236}">
                <a16:creationId xmlns:a16="http://schemas.microsoft.com/office/drawing/2014/main" id="{3FF02D45-3C19-25A8-C824-A1226753F4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263" y="1510432"/>
            <a:ext cx="3778897" cy="377889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05E2A147-21EB-6DBB-7B3C-63315EEEDA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2791" y="1510432"/>
            <a:ext cx="3778896" cy="3778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70818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21">
          <a:extLst>
            <a:ext uri="{FF2B5EF4-FFF2-40B4-BE49-F238E27FC236}">
              <a16:creationId xmlns:a16="http://schemas.microsoft.com/office/drawing/2014/main" id="{DEE3A31E-5237-3C10-60A5-8B47D8F80BD2}"/>
            </a:ext>
          </a:extLst>
        </p:cNvPr>
        <p:cNvGrpSpPr/>
        <p:nvPr/>
      </p:nvGrpSpPr>
      <p:grpSpPr>
        <a:xfrm>
          <a:off x="0" y="0"/>
          <a:ext cx="0" cy="0"/>
          <a:chOff x="0" y="0"/>
          <a:chExt cx="0" cy="0"/>
        </a:xfrm>
      </p:grpSpPr>
      <p:sp>
        <p:nvSpPr>
          <p:cNvPr id="222" name="Google Shape;222;p27">
            <a:extLst>
              <a:ext uri="{FF2B5EF4-FFF2-40B4-BE49-F238E27FC236}">
                <a16:creationId xmlns:a16="http://schemas.microsoft.com/office/drawing/2014/main" id="{5E5C449E-3FC7-2C1C-C0C3-8AE0D3A4592F}"/>
              </a:ext>
            </a:extLst>
          </p:cNvPr>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BR" dirty="0"/>
              <a:t>Gabarito do Projeto</a:t>
            </a:r>
            <a:endParaRPr dirty="0"/>
          </a:p>
        </p:txBody>
      </p:sp>
      <p:sp>
        <p:nvSpPr>
          <p:cNvPr id="223" name="Google Shape;223;p27">
            <a:extLst>
              <a:ext uri="{FF2B5EF4-FFF2-40B4-BE49-F238E27FC236}">
                <a16:creationId xmlns:a16="http://schemas.microsoft.com/office/drawing/2014/main" id="{D2BC6B26-C908-2F54-D277-06752D6BFA30}"/>
              </a:ext>
            </a:extLst>
          </p:cNvPr>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38</a:t>
            </a:fld>
            <a:endParaRPr/>
          </a:p>
        </p:txBody>
      </p:sp>
      <p:sp>
        <p:nvSpPr>
          <p:cNvPr id="6" name="TextBox 5">
            <a:extLst>
              <a:ext uri="{FF2B5EF4-FFF2-40B4-BE49-F238E27FC236}">
                <a16:creationId xmlns:a16="http://schemas.microsoft.com/office/drawing/2014/main" id="{00220CDF-9469-A751-8AB7-4DDBC5058C36}"/>
              </a:ext>
            </a:extLst>
          </p:cNvPr>
          <p:cNvSpPr txBox="1"/>
          <p:nvPr/>
        </p:nvSpPr>
        <p:spPr>
          <a:xfrm>
            <a:off x="182131" y="730919"/>
            <a:ext cx="4590660" cy="307777"/>
          </a:xfrm>
          <a:prstGeom prst="rect">
            <a:avLst/>
          </a:prstGeom>
          <a:noFill/>
        </p:spPr>
        <p:txBody>
          <a:bodyPr wrap="square">
            <a:spAutoFit/>
          </a:bodyPr>
          <a:lstStyle/>
          <a:p>
            <a:r>
              <a:rPr lang="en-US" dirty="0">
                <a:hlinkClick r:id="rId3"/>
              </a:rPr>
              <a:t>https://gubebra.itch.io/raytracing</a:t>
            </a:r>
            <a:r>
              <a:rPr lang="en-US" dirty="0"/>
              <a:t> </a:t>
            </a:r>
          </a:p>
        </p:txBody>
      </p:sp>
      <p:sp>
        <p:nvSpPr>
          <p:cNvPr id="8" name="TextBox 7">
            <a:extLst>
              <a:ext uri="{FF2B5EF4-FFF2-40B4-BE49-F238E27FC236}">
                <a16:creationId xmlns:a16="http://schemas.microsoft.com/office/drawing/2014/main" id="{05129AF2-1D28-B790-E0BB-B6309B66658E}"/>
              </a:ext>
            </a:extLst>
          </p:cNvPr>
          <p:cNvSpPr txBox="1"/>
          <p:nvPr/>
        </p:nvSpPr>
        <p:spPr>
          <a:xfrm>
            <a:off x="363264" y="1207818"/>
            <a:ext cx="2053365" cy="307777"/>
          </a:xfrm>
          <a:prstGeom prst="rect">
            <a:avLst/>
          </a:prstGeom>
          <a:noFill/>
        </p:spPr>
        <p:txBody>
          <a:bodyPr wrap="square">
            <a:spAutoFit/>
          </a:bodyPr>
          <a:lstStyle/>
          <a:p>
            <a:pPr marL="0" lvl="0" indent="0" algn="l" rtl="0">
              <a:spcBef>
                <a:spcPts val="0"/>
              </a:spcBef>
              <a:spcAft>
                <a:spcPts val="0"/>
              </a:spcAft>
              <a:buNone/>
            </a:pPr>
            <a:r>
              <a:rPr lang="en-US" noProof="0" dirty="0"/>
              <a:t>Cubes</a:t>
            </a:r>
          </a:p>
        </p:txBody>
      </p:sp>
      <p:sp>
        <p:nvSpPr>
          <p:cNvPr id="10" name="TextBox 9">
            <a:extLst>
              <a:ext uri="{FF2B5EF4-FFF2-40B4-BE49-F238E27FC236}">
                <a16:creationId xmlns:a16="http://schemas.microsoft.com/office/drawing/2014/main" id="{E07AE409-2019-D51E-3510-96632DCBCE9F}"/>
              </a:ext>
            </a:extLst>
          </p:cNvPr>
          <p:cNvSpPr txBox="1"/>
          <p:nvPr/>
        </p:nvSpPr>
        <p:spPr>
          <a:xfrm>
            <a:off x="4772791" y="1202656"/>
            <a:ext cx="2887642" cy="307777"/>
          </a:xfrm>
          <a:prstGeom prst="rect">
            <a:avLst/>
          </a:prstGeom>
          <a:noFill/>
        </p:spPr>
        <p:txBody>
          <a:bodyPr wrap="square">
            <a:spAutoFit/>
          </a:bodyPr>
          <a:lstStyle/>
          <a:p>
            <a:pPr marL="0" lvl="0" indent="0" algn="l" rtl="0">
              <a:spcBef>
                <a:spcPts val="0"/>
              </a:spcBef>
              <a:spcAft>
                <a:spcPts val="0"/>
              </a:spcAft>
              <a:buNone/>
            </a:pPr>
            <a:r>
              <a:rPr lang="en-US" noProof="0" dirty="0"/>
              <a:t>Cornell</a:t>
            </a:r>
          </a:p>
        </p:txBody>
      </p:sp>
      <p:pic>
        <p:nvPicPr>
          <p:cNvPr id="7170" name="Picture 2">
            <a:extLst>
              <a:ext uri="{FF2B5EF4-FFF2-40B4-BE49-F238E27FC236}">
                <a16:creationId xmlns:a16="http://schemas.microsoft.com/office/drawing/2014/main" id="{681CA80F-59E2-727B-FA64-90B83552D3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264" y="1510432"/>
            <a:ext cx="3778896" cy="377889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4462D273-09B5-484E-48B6-D5319AA308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2790" y="1510431"/>
            <a:ext cx="3778895" cy="3778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97743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21">
          <a:extLst>
            <a:ext uri="{FF2B5EF4-FFF2-40B4-BE49-F238E27FC236}">
              <a16:creationId xmlns:a16="http://schemas.microsoft.com/office/drawing/2014/main" id="{9CC2336A-3E63-85F3-14F9-F1E5316EAD55}"/>
            </a:ext>
          </a:extLst>
        </p:cNvPr>
        <p:cNvGrpSpPr/>
        <p:nvPr/>
      </p:nvGrpSpPr>
      <p:grpSpPr>
        <a:xfrm>
          <a:off x="0" y="0"/>
          <a:ext cx="0" cy="0"/>
          <a:chOff x="0" y="0"/>
          <a:chExt cx="0" cy="0"/>
        </a:xfrm>
      </p:grpSpPr>
      <p:sp>
        <p:nvSpPr>
          <p:cNvPr id="222" name="Google Shape;222;p27">
            <a:extLst>
              <a:ext uri="{FF2B5EF4-FFF2-40B4-BE49-F238E27FC236}">
                <a16:creationId xmlns:a16="http://schemas.microsoft.com/office/drawing/2014/main" id="{EB78B838-A3E8-42F1-6A46-3A283AA0C361}"/>
              </a:ext>
            </a:extLst>
          </p:cNvPr>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BR" dirty="0"/>
              <a:t>Gabarito do Projeto</a:t>
            </a:r>
            <a:endParaRPr dirty="0"/>
          </a:p>
        </p:txBody>
      </p:sp>
      <p:sp>
        <p:nvSpPr>
          <p:cNvPr id="223" name="Google Shape;223;p27">
            <a:extLst>
              <a:ext uri="{FF2B5EF4-FFF2-40B4-BE49-F238E27FC236}">
                <a16:creationId xmlns:a16="http://schemas.microsoft.com/office/drawing/2014/main" id="{580E6654-12B7-FB00-F9DB-FE749E7A3ABB}"/>
              </a:ext>
            </a:extLst>
          </p:cNvPr>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39</a:t>
            </a:fld>
            <a:endParaRPr/>
          </a:p>
        </p:txBody>
      </p:sp>
      <p:sp>
        <p:nvSpPr>
          <p:cNvPr id="6" name="TextBox 5">
            <a:extLst>
              <a:ext uri="{FF2B5EF4-FFF2-40B4-BE49-F238E27FC236}">
                <a16:creationId xmlns:a16="http://schemas.microsoft.com/office/drawing/2014/main" id="{9C008524-46EC-87E2-534C-DBC217DF6865}"/>
              </a:ext>
            </a:extLst>
          </p:cNvPr>
          <p:cNvSpPr txBox="1"/>
          <p:nvPr/>
        </p:nvSpPr>
        <p:spPr>
          <a:xfrm>
            <a:off x="182131" y="730919"/>
            <a:ext cx="4590660" cy="307777"/>
          </a:xfrm>
          <a:prstGeom prst="rect">
            <a:avLst/>
          </a:prstGeom>
          <a:noFill/>
        </p:spPr>
        <p:txBody>
          <a:bodyPr wrap="square">
            <a:spAutoFit/>
          </a:bodyPr>
          <a:lstStyle/>
          <a:p>
            <a:r>
              <a:rPr lang="en-US" dirty="0">
                <a:hlinkClick r:id="rId3"/>
              </a:rPr>
              <a:t>https://gubebra.itch.io/raytracing</a:t>
            </a:r>
            <a:r>
              <a:rPr lang="en-US" dirty="0"/>
              <a:t> </a:t>
            </a:r>
          </a:p>
        </p:txBody>
      </p:sp>
      <p:sp>
        <p:nvSpPr>
          <p:cNvPr id="8" name="TextBox 7">
            <a:extLst>
              <a:ext uri="{FF2B5EF4-FFF2-40B4-BE49-F238E27FC236}">
                <a16:creationId xmlns:a16="http://schemas.microsoft.com/office/drawing/2014/main" id="{6FD894C4-6FA6-9611-973F-1ED132F8805C}"/>
              </a:ext>
            </a:extLst>
          </p:cNvPr>
          <p:cNvSpPr txBox="1"/>
          <p:nvPr/>
        </p:nvSpPr>
        <p:spPr>
          <a:xfrm>
            <a:off x="363264" y="1207818"/>
            <a:ext cx="2053365" cy="307777"/>
          </a:xfrm>
          <a:prstGeom prst="rect">
            <a:avLst/>
          </a:prstGeom>
          <a:noFill/>
        </p:spPr>
        <p:txBody>
          <a:bodyPr wrap="square">
            <a:spAutoFit/>
          </a:bodyPr>
          <a:lstStyle/>
          <a:p>
            <a:pPr marL="0" lvl="0" indent="0" algn="l" rtl="0">
              <a:spcBef>
                <a:spcPts val="0"/>
              </a:spcBef>
              <a:spcAft>
                <a:spcPts val="0"/>
              </a:spcAft>
              <a:buNone/>
            </a:pPr>
            <a:r>
              <a:rPr lang="en-US" noProof="0" dirty="0"/>
              <a:t>Mirror</a:t>
            </a:r>
          </a:p>
        </p:txBody>
      </p:sp>
      <p:sp>
        <p:nvSpPr>
          <p:cNvPr id="10" name="TextBox 9">
            <a:extLst>
              <a:ext uri="{FF2B5EF4-FFF2-40B4-BE49-F238E27FC236}">
                <a16:creationId xmlns:a16="http://schemas.microsoft.com/office/drawing/2014/main" id="{AC022091-7DF7-ACAA-FD12-FDB9BF041C32}"/>
              </a:ext>
            </a:extLst>
          </p:cNvPr>
          <p:cNvSpPr txBox="1"/>
          <p:nvPr/>
        </p:nvSpPr>
        <p:spPr>
          <a:xfrm>
            <a:off x="4772791" y="1202656"/>
            <a:ext cx="2887642" cy="307777"/>
          </a:xfrm>
          <a:prstGeom prst="rect">
            <a:avLst/>
          </a:prstGeom>
          <a:noFill/>
        </p:spPr>
        <p:txBody>
          <a:bodyPr wrap="square">
            <a:spAutoFit/>
          </a:bodyPr>
          <a:lstStyle/>
          <a:p>
            <a:pPr marL="0" lvl="0" indent="0" algn="l" rtl="0">
              <a:spcBef>
                <a:spcPts val="0"/>
              </a:spcBef>
              <a:spcAft>
                <a:spcPts val="0"/>
              </a:spcAft>
              <a:buNone/>
            </a:pPr>
            <a:r>
              <a:rPr lang="en-US" noProof="0" dirty="0"/>
              <a:t>Infinite</a:t>
            </a:r>
          </a:p>
        </p:txBody>
      </p:sp>
      <p:pic>
        <p:nvPicPr>
          <p:cNvPr id="8194" name="Picture 2">
            <a:extLst>
              <a:ext uri="{FF2B5EF4-FFF2-40B4-BE49-F238E27FC236}">
                <a16:creationId xmlns:a16="http://schemas.microsoft.com/office/drawing/2014/main" id="{59F19A51-DE92-3D4B-D6F5-29D7BCA049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263" y="1510431"/>
            <a:ext cx="3778895" cy="377889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9E133F69-AA28-BF4B-786C-4974219C6F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2791" y="1510431"/>
            <a:ext cx="3778894" cy="3778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72350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6"/>
          <p:cNvSpPr txBox="1">
            <a:spLocks noGrp="1"/>
          </p:cNvSpPr>
          <p:nvPr>
            <p:ph type="title"/>
          </p:nvPr>
        </p:nvSpPr>
        <p:spPr>
          <a:prstGeom prst="rect">
            <a:avLst/>
          </a:prstGeom>
        </p:spPr>
        <p:txBody>
          <a:bodyPr spcFirstLastPara="1" wrap="square" lIns="91425" tIns="45700" rIns="91425" bIns="45700" anchor="t" anchorCtr="0">
            <a:noAutofit/>
          </a:bodyPr>
          <a:lstStyle/>
          <a:p>
            <a:r>
              <a:rPr lang="en-US" sz="2650">
                <a:cs typeface="Arial"/>
              </a:rPr>
              <a:t>Gamma space vs linear space</a:t>
            </a:r>
            <a:endParaRPr lang="en-US"/>
          </a:p>
        </p:txBody>
      </p:sp>
      <p:sp>
        <p:nvSpPr>
          <p:cNvPr id="204" name="Google Shape;204;p26"/>
          <p:cNvSpPr txBox="1">
            <a:spLocks noGrp="1"/>
          </p:cNvSpPr>
          <p:nvPr>
            <p:ph type="sldNum" idx="12"/>
          </p:nvPr>
        </p:nvSpPr>
        <p:spPr>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4</a:t>
            </a:fld>
            <a:endParaRPr/>
          </a:p>
        </p:txBody>
      </p:sp>
      <p:pic>
        <p:nvPicPr>
          <p:cNvPr id="6" name="Picture 5" descr="A diagram of a function&#10;&#10;Description automatically generated">
            <a:extLst>
              <a:ext uri="{FF2B5EF4-FFF2-40B4-BE49-F238E27FC236}">
                <a16:creationId xmlns:a16="http://schemas.microsoft.com/office/drawing/2014/main" id="{F8D6F464-8B9E-B05D-2981-D37CBD217CF9}"/>
              </a:ext>
            </a:extLst>
          </p:cNvPr>
          <p:cNvPicPr>
            <a:picLocks noChangeAspect="1"/>
          </p:cNvPicPr>
          <p:nvPr/>
        </p:nvPicPr>
        <p:blipFill>
          <a:blip r:embed="rId3"/>
          <a:stretch>
            <a:fillRect/>
          </a:stretch>
        </p:blipFill>
        <p:spPr>
          <a:xfrm>
            <a:off x="1287000" y="3001917"/>
            <a:ext cx="6494087" cy="2599366"/>
          </a:xfrm>
          <a:prstGeom prst="rect">
            <a:avLst/>
          </a:prstGeom>
        </p:spPr>
      </p:pic>
      <p:sp>
        <p:nvSpPr>
          <p:cNvPr id="5" name="TextBox 4">
            <a:extLst>
              <a:ext uri="{FF2B5EF4-FFF2-40B4-BE49-F238E27FC236}">
                <a16:creationId xmlns:a16="http://schemas.microsoft.com/office/drawing/2014/main" id="{4B2DDBBA-9A6F-87AE-358A-C8CDC7CDC665}"/>
              </a:ext>
            </a:extLst>
          </p:cNvPr>
          <p:cNvSpPr txBox="1"/>
          <p:nvPr/>
        </p:nvSpPr>
        <p:spPr>
          <a:xfrm>
            <a:off x="1287000" y="789911"/>
            <a:ext cx="6570000" cy="2394296"/>
          </a:xfrm>
          <a:prstGeom prst="rect">
            <a:avLst/>
          </a:prstGeom>
          <a:noFill/>
          <a:ln w="19050">
            <a:solidFill>
              <a:schemeClr val="tx1"/>
            </a:solidFill>
            <a:prstDash val="dash"/>
          </a:ln>
        </p:spPr>
        <p:txBody>
          <a:bodyPr wrap="square" tIns="72000" bIns="36000">
            <a:spAutoFit/>
          </a:bodyPr>
          <a:lstStyle/>
          <a:p>
            <a:pPr>
              <a:lnSpc>
                <a:spcPct val="90000"/>
              </a:lnSpc>
              <a:buNone/>
            </a:pPr>
            <a:r>
              <a:rPr lang="en-US" sz="1500" b="0" noProof="1">
                <a:solidFill>
                  <a:srgbClr val="0000FF"/>
                </a:solidFill>
                <a:effectLst/>
                <a:latin typeface="Menlo" panose="020B0609030804020204" pitchFamily="49" charset="0"/>
              </a:rPr>
              <a:t>fn</a:t>
            </a:r>
            <a:r>
              <a:rPr lang="en-US" sz="1500" b="0" noProof="1">
                <a:solidFill>
                  <a:srgbClr val="3B3B3B"/>
                </a:solidFill>
                <a:effectLst/>
                <a:latin typeface="Menlo" panose="020B0609030804020204" pitchFamily="49" charset="0"/>
              </a:rPr>
              <a:t> </a:t>
            </a:r>
            <a:r>
              <a:rPr lang="en-US" sz="1500" b="0" noProof="1">
                <a:solidFill>
                  <a:srgbClr val="795E26"/>
                </a:solidFill>
                <a:effectLst/>
                <a:latin typeface="Menlo" panose="020B0609030804020204" pitchFamily="49" charset="0"/>
              </a:rPr>
              <a:t>linear_to_gamma_channel</a:t>
            </a:r>
            <a:r>
              <a:rPr lang="en-US" sz="1500" b="0" noProof="1">
                <a:solidFill>
                  <a:srgbClr val="3B3B3B"/>
                </a:solidFill>
                <a:effectLst/>
                <a:latin typeface="Menlo" panose="020B0609030804020204" pitchFamily="49" charset="0"/>
              </a:rPr>
              <a:t>(</a:t>
            </a:r>
            <a:r>
              <a:rPr lang="en-US" sz="1500" b="0" noProof="1">
                <a:solidFill>
                  <a:srgbClr val="001080"/>
                </a:solidFill>
                <a:effectLst/>
                <a:latin typeface="Menlo" panose="020B0609030804020204" pitchFamily="49" charset="0"/>
              </a:rPr>
              <a:t>channel</a:t>
            </a:r>
            <a:r>
              <a:rPr lang="en-US" sz="1500" b="0" noProof="1">
                <a:solidFill>
                  <a:srgbClr val="000000"/>
                </a:solidFill>
                <a:effectLst/>
                <a:latin typeface="Menlo" panose="020B0609030804020204" pitchFamily="49" charset="0"/>
              </a:rPr>
              <a:t>:</a:t>
            </a:r>
            <a:r>
              <a:rPr lang="en-US" sz="1500" b="0" noProof="1">
                <a:solidFill>
                  <a:srgbClr val="3B3B3B"/>
                </a:solidFill>
                <a:effectLst/>
                <a:latin typeface="Menlo" panose="020B0609030804020204" pitchFamily="49" charset="0"/>
              </a:rPr>
              <a:t> </a:t>
            </a:r>
            <a:r>
              <a:rPr lang="en-US" sz="1500" b="0" noProof="1">
                <a:solidFill>
                  <a:srgbClr val="267F99"/>
                </a:solidFill>
                <a:effectLst/>
                <a:latin typeface="Menlo" panose="020B0609030804020204" pitchFamily="49" charset="0"/>
              </a:rPr>
              <a:t>f32</a:t>
            </a:r>
            <a:r>
              <a:rPr lang="en-US" sz="1500" b="0" noProof="1">
                <a:solidFill>
                  <a:srgbClr val="3B3B3B"/>
                </a:solidFill>
                <a:effectLst/>
                <a:latin typeface="Menlo" panose="020B0609030804020204" pitchFamily="49" charset="0"/>
              </a:rPr>
              <a:t>) </a:t>
            </a:r>
            <a:r>
              <a:rPr lang="en-US" sz="1500" b="0" noProof="1">
                <a:solidFill>
                  <a:srgbClr val="000000"/>
                </a:solidFill>
                <a:effectLst/>
                <a:latin typeface="Menlo" panose="020B0609030804020204" pitchFamily="49" charset="0"/>
              </a:rPr>
              <a:t>-&gt;</a:t>
            </a:r>
            <a:r>
              <a:rPr lang="en-US" sz="1500" b="0" noProof="1">
                <a:solidFill>
                  <a:srgbClr val="3B3B3B"/>
                </a:solidFill>
                <a:effectLst/>
                <a:latin typeface="Menlo" panose="020B0609030804020204" pitchFamily="49" charset="0"/>
              </a:rPr>
              <a:t> </a:t>
            </a:r>
            <a:r>
              <a:rPr lang="en-US" sz="1500" b="0" noProof="1">
                <a:solidFill>
                  <a:srgbClr val="267F99"/>
                </a:solidFill>
                <a:effectLst/>
                <a:latin typeface="Menlo" panose="020B0609030804020204" pitchFamily="49" charset="0"/>
              </a:rPr>
              <a:t>f32</a:t>
            </a:r>
            <a:endParaRPr lang="en-US" sz="1500" b="0" noProof="1">
              <a:solidFill>
                <a:srgbClr val="3B3B3B"/>
              </a:solidFill>
              <a:effectLst/>
              <a:latin typeface="Menlo" panose="020B0609030804020204" pitchFamily="49" charset="0"/>
            </a:endParaRPr>
          </a:p>
          <a:p>
            <a:pPr>
              <a:lnSpc>
                <a:spcPct val="90000"/>
              </a:lnSpc>
              <a:buNone/>
            </a:pPr>
            <a:r>
              <a:rPr lang="en-US" sz="1500" b="0" noProof="1">
                <a:solidFill>
                  <a:srgbClr val="3B3B3B"/>
                </a:solidFill>
                <a:effectLst/>
                <a:latin typeface="Menlo" panose="020B0609030804020204" pitchFamily="49" charset="0"/>
              </a:rPr>
              <a:t>{</a:t>
            </a:r>
          </a:p>
          <a:p>
            <a:pPr>
              <a:lnSpc>
                <a:spcPct val="90000"/>
              </a:lnSpc>
              <a:buNone/>
            </a:pPr>
            <a:r>
              <a:rPr lang="en-US" sz="1500" b="0" noProof="1">
                <a:solidFill>
                  <a:srgbClr val="AF00DB"/>
                </a:solidFill>
                <a:effectLst/>
                <a:latin typeface="Menlo" panose="020B0609030804020204" pitchFamily="49" charset="0"/>
              </a:rPr>
              <a:t>    return</a:t>
            </a:r>
            <a:r>
              <a:rPr lang="en-US" sz="1500" b="0" noProof="1">
                <a:solidFill>
                  <a:srgbClr val="3B3B3B"/>
                </a:solidFill>
                <a:effectLst/>
                <a:latin typeface="Menlo" panose="020B0609030804020204" pitchFamily="49" charset="0"/>
              </a:rPr>
              <a:t> </a:t>
            </a:r>
            <a:r>
              <a:rPr lang="en-US" sz="1500" b="0" noProof="1">
                <a:solidFill>
                  <a:srgbClr val="795E26"/>
                </a:solidFill>
                <a:effectLst/>
                <a:latin typeface="Menlo" panose="020B0609030804020204" pitchFamily="49" charset="0"/>
              </a:rPr>
              <a:t>pow</a:t>
            </a:r>
            <a:r>
              <a:rPr lang="en-US" sz="1500" b="0" noProof="1">
                <a:solidFill>
                  <a:srgbClr val="3B3B3B"/>
                </a:solidFill>
                <a:effectLst/>
                <a:latin typeface="Menlo" panose="020B0609030804020204" pitchFamily="49" charset="0"/>
              </a:rPr>
              <a:t>(</a:t>
            </a:r>
            <a:r>
              <a:rPr lang="en-US" sz="1500" b="0" noProof="1">
                <a:solidFill>
                  <a:srgbClr val="001080"/>
                </a:solidFill>
                <a:effectLst/>
                <a:latin typeface="Menlo" panose="020B0609030804020204" pitchFamily="49" charset="0"/>
              </a:rPr>
              <a:t>channel</a:t>
            </a:r>
            <a:r>
              <a:rPr lang="en-US" sz="1500" b="0" noProof="1">
                <a:solidFill>
                  <a:srgbClr val="3B3B3B"/>
                </a:solidFill>
                <a:effectLst/>
                <a:latin typeface="Menlo" panose="020B0609030804020204" pitchFamily="49" charset="0"/>
              </a:rPr>
              <a:t>, </a:t>
            </a:r>
            <a:r>
              <a:rPr lang="en-US" sz="1500" b="0" noProof="1">
                <a:solidFill>
                  <a:srgbClr val="098658"/>
                </a:solidFill>
                <a:effectLst/>
                <a:latin typeface="Menlo" panose="020B0609030804020204" pitchFamily="49" charset="0"/>
              </a:rPr>
              <a:t>0.4545</a:t>
            </a:r>
            <a:r>
              <a:rPr lang="en-US" sz="1500" b="0" noProof="1">
                <a:solidFill>
                  <a:srgbClr val="3B3B3B"/>
                </a:solidFill>
                <a:effectLst/>
                <a:latin typeface="Menlo" panose="020B0609030804020204" pitchFamily="49" charset="0"/>
              </a:rPr>
              <a:t>);</a:t>
            </a:r>
          </a:p>
          <a:p>
            <a:pPr>
              <a:lnSpc>
                <a:spcPct val="90000"/>
              </a:lnSpc>
              <a:buNone/>
            </a:pPr>
            <a:r>
              <a:rPr lang="en-US" sz="1500" b="0" noProof="1">
                <a:solidFill>
                  <a:srgbClr val="3B3B3B"/>
                </a:solidFill>
                <a:effectLst/>
                <a:latin typeface="Menlo" panose="020B0609030804020204" pitchFamily="49" charset="0"/>
              </a:rPr>
              <a:t>}</a:t>
            </a:r>
          </a:p>
          <a:p>
            <a:pPr>
              <a:lnSpc>
                <a:spcPct val="90000"/>
              </a:lnSpc>
              <a:buNone/>
            </a:pPr>
            <a:br>
              <a:rPr lang="en-US" sz="1500" b="0" noProof="1">
                <a:solidFill>
                  <a:srgbClr val="3B3B3B"/>
                </a:solidFill>
                <a:effectLst/>
                <a:latin typeface="Menlo" panose="020B0609030804020204" pitchFamily="49" charset="0"/>
              </a:rPr>
            </a:br>
            <a:r>
              <a:rPr lang="en-US" sz="1500" b="0" noProof="1">
                <a:solidFill>
                  <a:srgbClr val="0000FF"/>
                </a:solidFill>
                <a:effectLst/>
                <a:latin typeface="Menlo" panose="020B0609030804020204" pitchFamily="49" charset="0"/>
              </a:rPr>
              <a:t>fn</a:t>
            </a:r>
            <a:r>
              <a:rPr lang="en-US" sz="1500" b="0" noProof="1">
                <a:solidFill>
                  <a:srgbClr val="3B3B3B"/>
                </a:solidFill>
                <a:effectLst/>
                <a:latin typeface="Menlo" panose="020B0609030804020204" pitchFamily="49" charset="0"/>
              </a:rPr>
              <a:t> </a:t>
            </a:r>
            <a:r>
              <a:rPr lang="en-US" sz="1500" b="0" noProof="1">
                <a:solidFill>
                  <a:srgbClr val="795E26"/>
                </a:solidFill>
                <a:effectLst/>
                <a:latin typeface="Menlo" panose="020B0609030804020204" pitchFamily="49" charset="0"/>
              </a:rPr>
              <a:t>linear_to_gamma</a:t>
            </a:r>
            <a:r>
              <a:rPr lang="en-US" sz="1500" b="0" noProof="1">
                <a:solidFill>
                  <a:srgbClr val="3B3B3B"/>
                </a:solidFill>
                <a:effectLst/>
                <a:latin typeface="Menlo" panose="020B0609030804020204" pitchFamily="49" charset="0"/>
              </a:rPr>
              <a:t>(</a:t>
            </a:r>
            <a:r>
              <a:rPr lang="en-US" sz="1500" b="0" noProof="1">
                <a:solidFill>
                  <a:srgbClr val="001080"/>
                </a:solidFill>
                <a:effectLst/>
                <a:latin typeface="Menlo" panose="020B0609030804020204" pitchFamily="49" charset="0"/>
              </a:rPr>
              <a:t>color</a:t>
            </a:r>
            <a:r>
              <a:rPr lang="en-US" sz="1500" b="0" noProof="1">
                <a:solidFill>
                  <a:srgbClr val="000000"/>
                </a:solidFill>
                <a:effectLst/>
                <a:latin typeface="Menlo" panose="020B0609030804020204" pitchFamily="49" charset="0"/>
              </a:rPr>
              <a:t>:</a:t>
            </a:r>
            <a:r>
              <a:rPr lang="en-US" sz="1500" b="0" noProof="1">
                <a:solidFill>
                  <a:srgbClr val="3B3B3B"/>
                </a:solidFill>
                <a:effectLst/>
                <a:latin typeface="Menlo" panose="020B0609030804020204" pitchFamily="49" charset="0"/>
              </a:rPr>
              <a:t> </a:t>
            </a:r>
            <a:r>
              <a:rPr lang="en-US" sz="1500" b="0" noProof="1">
                <a:solidFill>
                  <a:srgbClr val="001080"/>
                </a:solidFill>
                <a:effectLst/>
                <a:latin typeface="Menlo" panose="020B0609030804020204" pitchFamily="49" charset="0"/>
              </a:rPr>
              <a:t>vec3f</a:t>
            </a:r>
            <a:r>
              <a:rPr lang="en-US" sz="1500" b="0" noProof="1">
                <a:solidFill>
                  <a:srgbClr val="3B3B3B"/>
                </a:solidFill>
                <a:effectLst/>
                <a:latin typeface="Menlo" panose="020B0609030804020204" pitchFamily="49" charset="0"/>
              </a:rPr>
              <a:t>) </a:t>
            </a:r>
            <a:r>
              <a:rPr lang="en-US" sz="1500" b="0" noProof="1">
                <a:solidFill>
                  <a:srgbClr val="000000"/>
                </a:solidFill>
                <a:effectLst/>
                <a:latin typeface="Menlo" panose="020B0609030804020204" pitchFamily="49" charset="0"/>
              </a:rPr>
              <a:t>-&gt;</a:t>
            </a:r>
            <a:r>
              <a:rPr lang="en-US" sz="1500" b="0" noProof="1">
                <a:solidFill>
                  <a:srgbClr val="3B3B3B"/>
                </a:solidFill>
                <a:effectLst/>
                <a:latin typeface="Menlo" panose="020B0609030804020204" pitchFamily="49" charset="0"/>
              </a:rPr>
              <a:t> </a:t>
            </a:r>
            <a:r>
              <a:rPr lang="en-US" sz="1500" b="0" noProof="1">
                <a:solidFill>
                  <a:srgbClr val="001080"/>
                </a:solidFill>
                <a:effectLst/>
                <a:latin typeface="Menlo" panose="020B0609030804020204" pitchFamily="49" charset="0"/>
              </a:rPr>
              <a:t>vec3f</a:t>
            </a:r>
            <a:endParaRPr lang="en-US" sz="1500" b="0" noProof="1">
              <a:solidFill>
                <a:srgbClr val="3B3B3B"/>
              </a:solidFill>
              <a:effectLst/>
              <a:latin typeface="Menlo" panose="020B0609030804020204" pitchFamily="49" charset="0"/>
            </a:endParaRPr>
          </a:p>
          <a:p>
            <a:pPr>
              <a:lnSpc>
                <a:spcPct val="90000"/>
              </a:lnSpc>
              <a:buNone/>
            </a:pPr>
            <a:r>
              <a:rPr lang="en-US" sz="1500" b="0" noProof="1">
                <a:solidFill>
                  <a:srgbClr val="3B3B3B"/>
                </a:solidFill>
                <a:effectLst/>
                <a:latin typeface="Menlo" panose="020B0609030804020204" pitchFamily="49" charset="0"/>
              </a:rPr>
              <a:t>{</a:t>
            </a:r>
          </a:p>
          <a:p>
            <a:pPr>
              <a:lnSpc>
                <a:spcPct val="90000"/>
              </a:lnSpc>
              <a:buNone/>
            </a:pPr>
            <a:r>
              <a:rPr lang="en-US" sz="1500" noProof="1">
                <a:solidFill>
                  <a:srgbClr val="AF00DB"/>
                </a:solidFill>
                <a:latin typeface="Menlo" panose="020B0609030804020204" pitchFamily="49" charset="0"/>
              </a:rPr>
              <a:t>    </a:t>
            </a:r>
            <a:r>
              <a:rPr lang="en-US" sz="1500" b="0" noProof="1">
                <a:solidFill>
                  <a:srgbClr val="AF00DB"/>
                </a:solidFill>
                <a:effectLst/>
                <a:latin typeface="Menlo" panose="020B0609030804020204" pitchFamily="49" charset="0"/>
              </a:rPr>
              <a:t>return</a:t>
            </a:r>
            <a:r>
              <a:rPr lang="en-US" sz="1500" b="0" noProof="1">
                <a:solidFill>
                  <a:srgbClr val="3B3B3B"/>
                </a:solidFill>
                <a:effectLst/>
                <a:latin typeface="Menlo" panose="020B0609030804020204" pitchFamily="49" charset="0"/>
              </a:rPr>
              <a:t> </a:t>
            </a:r>
            <a:r>
              <a:rPr lang="en-US" sz="1500" b="0" noProof="1">
                <a:solidFill>
                  <a:srgbClr val="795E26"/>
                </a:solidFill>
                <a:effectLst/>
                <a:latin typeface="Menlo" panose="020B0609030804020204" pitchFamily="49" charset="0"/>
              </a:rPr>
              <a:t>vec3f</a:t>
            </a:r>
            <a:r>
              <a:rPr lang="en-US" sz="1500" b="0" noProof="1">
                <a:solidFill>
                  <a:srgbClr val="3B3B3B"/>
                </a:solidFill>
                <a:effectLst/>
                <a:latin typeface="Menlo" panose="020B0609030804020204" pitchFamily="49" charset="0"/>
              </a:rPr>
              <a:t>(</a:t>
            </a:r>
            <a:r>
              <a:rPr lang="en-US" sz="1500" b="0" noProof="1">
                <a:solidFill>
                  <a:srgbClr val="795E26"/>
                </a:solidFill>
                <a:effectLst/>
                <a:latin typeface="Menlo" panose="020B0609030804020204" pitchFamily="49" charset="0"/>
              </a:rPr>
              <a:t>linear_to_gamma_channel</a:t>
            </a:r>
            <a:r>
              <a:rPr lang="en-US" sz="1500" b="0" noProof="1">
                <a:solidFill>
                  <a:srgbClr val="3B3B3B"/>
                </a:solidFill>
                <a:effectLst/>
                <a:latin typeface="Menlo" panose="020B0609030804020204" pitchFamily="49" charset="0"/>
              </a:rPr>
              <a:t>(</a:t>
            </a:r>
            <a:r>
              <a:rPr lang="en-US" sz="1500" b="0" noProof="1">
                <a:solidFill>
                  <a:srgbClr val="001080"/>
                </a:solidFill>
                <a:effectLst/>
                <a:latin typeface="Menlo" panose="020B0609030804020204" pitchFamily="49" charset="0"/>
              </a:rPr>
              <a:t>color</a:t>
            </a:r>
            <a:r>
              <a:rPr lang="en-US" sz="1500" b="0" noProof="1">
                <a:solidFill>
                  <a:srgbClr val="000000"/>
                </a:solidFill>
                <a:effectLst/>
                <a:latin typeface="Menlo" panose="020B0609030804020204" pitchFamily="49" charset="0"/>
              </a:rPr>
              <a:t>.</a:t>
            </a:r>
            <a:r>
              <a:rPr lang="en-US" sz="1500" b="0" noProof="1">
                <a:solidFill>
                  <a:srgbClr val="3B3B3B"/>
                </a:solidFill>
                <a:effectLst/>
                <a:latin typeface="Menlo" panose="020B0609030804020204" pitchFamily="49" charset="0"/>
              </a:rPr>
              <a:t>x), </a:t>
            </a:r>
          </a:p>
          <a:p>
            <a:pPr>
              <a:lnSpc>
                <a:spcPct val="90000"/>
              </a:lnSpc>
              <a:buNone/>
            </a:pPr>
            <a:r>
              <a:rPr lang="en-US" sz="1500" b="0" noProof="1">
                <a:solidFill>
                  <a:srgbClr val="795E26"/>
                </a:solidFill>
                <a:effectLst/>
                <a:latin typeface="Menlo" panose="020B0609030804020204" pitchFamily="49" charset="0"/>
              </a:rPr>
              <a:t>                 linear_to_gamma_channel</a:t>
            </a:r>
            <a:r>
              <a:rPr lang="en-US" sz="1500" b="0" noProof="1">
                <a:solidFill>
                  <a:srgbClr val="3B3B3B"/>
                </a:solidFill>
                <a:effectLst/>
                <a:latin typeface="Menlo" panose="020B0609030804020204" pitchFamily="49" charset="0"/>
              </a:rPr>
              <a:t>(</a:t>
            </a:r>
            <a:r>
              <a:rPr lang="en-US" sz="1500" b="0" noProof="1">
                <a:solidFill>
                  <a:srgbClr val="001080"/>
                </a:solidFill>
                <a:effectLst/>
                <a:latin typeface="Menlo" panose="020B0609030804020204" pitchFamily="49" charset="0"/>
              </a:rPr>
              <a:t>color</a:t>
            </a:r>
            <a:r>
              <a:rPr lang="en-US" sz="1500" b="0" noProof="1">
                <a:solidFill>
                  <a:srgbClr val="000000"/>
                </a:solidFill>
                <a:effectLst/>
                <a:latin typeface="Menlo" panose="020B0609030804020204" pitchFamily="49" charset="0"/>
              </a:rPr>
              <a:t>.</a:t>
            </a:r>
            <a:r>
              <a:rPr lang="en-US" sz="1500" b="0" noProof="1">
                <a:solidFill>
                  <a:srgbClr val="3B3B3B"/>
                </a:solidFill>
                <a:effectLst/>
                <a:latin typeface="Menlo" panose="020B0609030804020204" pitchFamily="49" charset="0"/>
              </a:rPr>
              <a:t>y), </a:t>
            </a:r>
          </a:p>
          <a:p>
            <a:pPr>
              <a:lnSpc>
                <a:spcPct val="90000"/>
              </a:lnSpc>
              <a:buNone/>
            </a:pPr>
            <a:r>
              <a:rPr lang="en-US" sz="1500" b="0" noProof="1">
                <a:solidFill>
                  <a:srgbClr val="3B3B3B"/>
                </a:solidFill>
                <a:effectLst/>
                <a:latin typeface="Menlo" panose="020B0609030804020204" pitchFamily="49" charset="0"/>
              </a:rPr>
              <a:t>                 </a:t>
            </a:r>
            <a:r>
              <a:rPr lang="en-US" sz="1500" b="0" noProof="1">
                <a:solidFill>
                  <a:srgbClr val="795E26"/>
                </a:solidFill>
                <a:effectLst/>
                <a:latin typeface="Menlo" panose="020B0609030804020204" pitchFamily="49" charset="0"/>
              </a:rPr>
              <a:t>linear_to_gamma_channel</a:t>
            </a:r>
            <a:r>
              <a:rPr lang="en-US" sz="1500" b="0" noProof="1">
                <a:solidFill>
                  <a:srgbClr val="3B3B3B"/>
                </a:solidFill>
                <a:effectLst/>
                <a:latin typeface="Menlo" panose="020B0609030804020204" pitchFamily="49" charset="0"/>
              </a:rPr>
              <a:t>(</a:t>
            </a:r>
            <a:r>
              <a:rPr lang="en-US" sz="1500" b="0" noProof="1">
                <a:solidFill>
                  <a:srgbClr val="001080"/>
                </a:solidFill>
                <a:effectLst/>
                <a:latin typeface="Menlo" panose="020B0609030804020204" pitchFamily="49" charset="0"/>
              </a:rPr>
              <a:t>color</a:t>
            </a:r>
            <a:r>
              <a:rPr lang="en-US" sz="1500" b="0" noProof="1">
                <a:solidFill>
                  <a:srgbClr val="000000"/>
                </a:solidFill>
                <a:effectLst/>
                <a:latin typeface="Menlo" panose="020B0609030804020204" pitchFamily="49" charset="0"/>
              </a:rPr>
              <a:t>.</a:t>
            </a:r>
            <a:r>
              <a:rPr lang="en-US" sz="1500" b="0" noProof="1">
                <a:solidFill>
                  <a:srgbClr val="3B3B3B"/>
                </a:solidFill>
                <a:effectLst/>
                <a:latin typeface="Menlo" panose="020B0609030804020204" pitchFamily="49" charset="0"/>
              </a:rPr>
              <a:t>z));</a:t>
            </a:r>
          </a:p>
          <a:p>
            <a:pPr>
              <a:lnSpc>
                <a:spcPct val="90000"/>
              </a:lnSpc>
              <a:buNone/>
            </a:pPr>
            <a:r>
              <a:rPr lang="en-US" sz="1500" b="0" noProof="1">
                <a:solidFill>
                  <a:srgbClr val="3B3B3B"/>
                </a:solidFill>
                <a:effectLst/>
                <a:latin typeface="Menlo" panose="020B0609030804020204" pitchFamily="49" charset="0"/>
              </a:rPr>
              <a:t>}</a:t>
            </a:r>
          </a:p>
        </p:txBody>
      </p:sp>
    </p:spTree>
    <p:extLst>
      <p:ext uri="{BB962C8B-B14F-4D97-AF65-F5344CB8AC3E}">
        <p14:creationId xmlns:p14="http://schemas.microsoft.com/office/powerpoint/2010/main" val="20074749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21">
          <a:extLst>
            <a:ext uri="{FF2B5EF4-FFF2-40B4-BE49-F238E27FC236}">
              <a16:creationId xmlns:a16="http://schemas.microsoft.com/office/drawing/2014/main" id="{05A3184D-331B-C084-06CD-1AF4705B39A5}"/>
            </a:ext>
          </a:extLst>
        </p:cNvPr>
        <p:cNvGrpSpPr/>
        <p:nvPr/>
      </p:nvGrpSpPr>
      <p:grpSpPr>
        <a:xfrm>
          <a:off x="0" y="0"/>
          <a:ext cx="0" cy="0"/>
          <a:chOff x="0" y="0"/>
          <a:chExt cx="0" cy="0"/>
        </a:xfrm>
      </p:grpSpPr>
      <p:sp>
        <p:nvSpPr>
          <p:cNvPr id="222" name="Google Shape;222;p27">
            <a:extLst>
              <a:ext uri="{FF2B5EF4-FFF2-40B4-BE49-F238E27FC236}">
                <a16:creationId xmlns:a16="http://schemas.microsoft.com/office/drawing/2014/main" id="{07AC1D44-62EA-A914-9AAC-EB32F9649CE6}"/>
              </a:ext>
            </a:extLst>
          </p:cNvPr>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BR" dirty="0"/>
              <a:t>Gabarito do Projeto</a:t>
            </a:r>
            <a:endParaRPr dirty="0"/>
          </a:p>
        </p:txBody>
      </p:sp>
      <p:sp>
        <p:nvSpPr>
          <p:cNvPr id="223" name="Google Shape;223;p27">
            <a:extLst>
              <a:ext uri="{FF2B5EF4-FFF2-40B4-BE49-F238E27FC236}">
                <a16:creationId xmlns:a16="http://schemas.microsoft.com/office/drawing/2014/main" id="{2EE2C641-D2F2-5BBF-A2F7-A6B377AEC2AD}"/>
              </a:ext>
            </a:extLst>
          </p:cNvPr>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40</a:t>
            </a:fld>
            <a:endParaRPr/>
          </a:p>
        </p:txBody>
      </p:sp>
      <p:sp>
        <p:nvSpPr>
          <p:cNvPr id="6" name="TextBox 5">
            <a:extLst>
              <a:ext uri="{FF2B5EF4-FFF2-40B4-BE49-F238E27FC236}">
                <a16:creationId xmlns:a16="http://schemas.microsoft.com/office/drawing/2014/main" id="{9191DE5A-D49E-7185-52B3-804C1068302F}"/>
              </a:ext>
            </a:extLst>
          </p:cNvPr>
          <p:cNvSpPr txBox="1"/>
          <p:nvPr/>
        </p:nvSpPr>
        <p:spPr>
          <a:xfrm>
            <a:off x="182131" y="730919"/>
            <a:ext cx="4590660" cy="307777"/>
          </a:xfrm>
          <a:prstGeom prst="rect">
            <a:avLst/>
          </a:prstGeom>
          <a:noFill/>
        </p:spPr>
        <p:txBody>
          <a:bodyPr wrap="square">
            <a:spAutoFit/>
          </a:bodyPr>
          <a:lstStyle/>
          <a:p>
            <a:r>
              <a:rPr lang="en-US" dirty="0">
                <a:hlinkClick r:id="rId3"/>
              </a:rPr>
              <a:t>https://gubebra.itch.io/raytracing</a:t>
            </a:r>
            <a:r>
              <a:rPr lang="en-US" dirty="0"/>
              <a:t> </a:t>
            </a:r>
          </a:p>
        </p:txBody>
      </p:sp>
      <p:sp>
        <p:nvSpPr>
          <p:cNvPr id="8" name="TextBox 7">
            <a:extLst>
              <a:ext uri="{FF2B5EF4-FFF2-40B4-BE49-F238E27FC236}">
                <a16:creationId xmlns:a16="http://schemas.microsoft.com/office/drawing/2014/main" id="{CB11F218-A1BF-2147-418A-AEA9C63B7E21}"/>
              </a:ext>
            </a:extLst>
          </p:cNvPr>
          <p:cNvSpPr txBox="1"/>
          <p:nvPr/>
        </p:nvSpPr>
        <p:spPr>
          <a:xfrm>
            <a:off x="363264" y="1207818"/>
            <a:ext cx="2053365" cy="307777"/>
          </a:xfrm>
          <a:prstGeom prst="rect">
            <a:avLst/>
          </a:prstGeom>
          <a:noFill/>
        </p:spPr>
        <p:txBody>
          <a:bodyPr wrap="square">
            <a:spAutoFit/>
          </a:bodyPr>
          <a:lstStyle/>
          <a:p>
            <a:pPr marL="0" lvl="0" indent="0" algn="l" rtl="0">
              <a:spcBef>
                <a:spcPts val="0"/>
              </a:spcBef>
              <a:spcAft>
                <a:spcPts val="0"/>
              </a:spcAft>
              <a:buNone/>
            </a:pPr>
            <a:r>
              <a:rPr lang="en-US" noProof="0" dirty="0"/>
              <a:t>Bunny</a:t>
            </a:r>
          </a:p>
        </p:txBody>
      </p:sp>
      <p:sp>
        <p:nvSpPr>
          <p:cNvPr id="10" name="TextBox 9">
            <a:extLst>
              <a:ext uri="{FF2B5EF4-FFF2-40B4-BE49-F238E27FC236}">
                <a16:creationId xmlns:a16="http://schemas.microsoft.com/office/drawing/2014/main" id="{CFE4B13D-A9DA-F177-236E-74A645C9FE0C}"/>
              </a:ext>
            </a:extLst>
          </p:cNvPr>
          <p:cNvSpPr txBox="1"/>
          <p:nvPr/>
        </p:nvSpPr>
        <p:spPr>
          <a:xfrm>
            <a:off x="4772791" y="1202656"/>
            <a:ext cx="2887642" cy="307777"/>
          </a:xfrm>
          <a:prstGeom prst="rect">
            <a:avLst/>
          </a:prstGeom>
          <a:noFill/>
        </p:spPr>
        <p:txBody>
          <a:bodyPr wrap="square">
            <a:spAutoFit/>
          </a:bodyPr>
          <a:lstStyle/>
          <a:p>
            <a:pPr marL="0" lvl="0" indent="0" algn="l" rtl="0">
              <a:spcBef>
                <a:spcPts val="0"/>
              </a:spcBef>
              <a:spcAft>
                <a:spcPts val="0"/>
              </a:spcAft>
              <a:buNone/>
            </a:pPr>
            <a:r>
              <a:rPr lang="en-US" noProof="0" dirty="0"/>
              <a:t>Suzzanne</a:t>
            </a:r>
          </a:p>
        </p:txBody>
      </p:sp>
      <p:pic>
        <p:nvPicPr>
          <p:cNvPr id="9218" name="Picture 2">
            <a:extLst>
              <a:ext uri="{FF2B5EF4-FFF2-40B4-BE49-F238E27FC236}">
                <a16:creationId xmlns:a16="http://schemas.microsoft.com/office/drawing/2014/main" id="{D6AA62AF-ED21-1582-1D5D-E848EC1749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264" y="1510431"/>
            <a:ext cx="3778894" cy="3778894"/>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a:extLst>
              <a:ext uri="{FF2B5EF4-FFF2-40B4-BE49-F238E27FC236}">
                <a16:creationId xmlns:a16="http://schemas.microsoft.com/office/drawing/2014/main" id="{85A1E5E2-1E67-43B7-084F-F20278FA48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2791" y="1510431"/>
            <a:ext cx="3778894" cy="3778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80949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21">
          <a:extLst>
            <a:ext uri="{FF2B5EF4-FFF2-40B4-BE49-F238E27FC236}">
              <a16:creationId xmlns:a16="http://schemas.microsoft.com/office/drawing/2014/main" id="{048A4110-9144-F6CF-7A2D-2B6563B43A02}"/>
            </a:ext>
          </a:extLst>
        </p:cNvPr>
        <p:cNvGrpSpPr/>
        <p:nvPr/>
      </p:nvGrpSpPr>
      <p:grpSpPr>
        <a:xfrm>
          <a:off x="0" y="0"/>
          <a:ext cx="0" cy="0"/>
          <a:chOff x="0" y="0"/>
          <a:chExt cx="0" cy="0"/>
        </a:xfrm>
      </p:grpSpPr>
      <p:sp>
        <p:nvSpPr>
          <p:cNvPr id="222" name="Google Shape;222;p27">
            <a:extLst>
              <a:ext uri="{FF2B5EF4-FFF2-40B4-BE49-F238E27FC236}">
                <a16:creationId xmlns:a16="http://schemas.microsoft.com/office/drawing/2014/main" id="{126644CE-C5A9-939C-6CF9-3A092C7AAFC8}"/>
              </a:ext>
            </a:extLst>
          </p:cNvPr>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BR" dirty="0"/>
              <a:t>Gabarito do Projeto</a:t>
            </a:r>
            <a:endParaRPr dirty="0"/>
          </a:p>
        </p:txBody>
      </p:sp>
      <p:sp>
        <p:nvSpPr>
          <p:cNvPr id="223" name="Google Shape;223;p27">
            <a:extLst>
              <a:ext uri="{FF2B5EF4-FFF2-40B4-BE49-F238E27FC236}">
                <a16:creationId xmlns:a16="http://schemas.microsoft.com/office/drawing/2014/main" id="{E753C451-7702-8C77-961D-07462DBAB597}"/>
              </a:ext>
            </a:extLst>
          </p:cNvPr>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41</a:t>
            </a:fld>
            <a:endParaRPr/>
          </a:p>
        </p:txBody>
      </p:sp>
      <p:sp>
        <p:nvSpPr>
          <p:cNvPr id="6" name="TextBox 5">
            <a:extLst>
              <a:ext uri="{FF2B5EF4-FFF2-40B4-BE49-F238E27FC236}">
                <a16:creationId xmlns:a16="http://schemas.microsoft.com/office/drawing/2014/main" id="{87D822F0-191B-D9E0-02CF-414734D9092C}"/>
              </a:ext>
            </a:extLst>
          </p:cNvPr>
          <p:cNvSpPr txBox="1"/>
          <p:nvPr/>
        </p:nvSpPr>
        <p:spPr>
          <a:xfrm>
            <a:off x="182131" y="730919"/>
            <a:ext cx="4590660" cy="307777"/>
          </a:xfrm>
          <a:prstGeom prst="rect">
            <a:avLst/>
          </a:prstGeom>
          <a:noFill/>
        </p:spPr>
        <p:txBody>
          <a:bodyPr wrap="square">
            <a:spAutoFit/>
          </a:bodyPr>
          <a:lstStyle/>
          <a:p>
            <a:r>
              <a:rPr lang="en-US" dirty="0">
                <a:hlinkClick r:id="rId3"/>
              </a:rPr>
              <a:t>https://gubebra.itch.io/raytracing</a:t>
            </a:r>
            <a:r>
              <a:rPr lang="en-US" dirty="0"/>
              <a:t> </a:t>
            </a:r>
          </a:p>
        </p:txBody>
      </p:sp>
      <p:sp>
        <p:nvSpPr>
          <p:cNvPr id="8" name="TextBox 7">
            <a:extLst>
              <a:ext uri="{FF2B5EF4-FFF2-40B4-BE49-F238E27FC236}">
                <a16:creationId xmlns:a16="http://schemas.microsoft.com/office/drawing/2014/main" id="{276B734E-24C2-1809-1068-7C2CADF7B33D}"/>
              </a:ext>
            </a:extLst>
          </p:cNvPr>
          <p:cNvSpPr txBox="1"/>
          <p:nvPr/>
        </p:nvSpPr>
        <p:spPr>
          <a:xfrm>
            <a:off x="363264" y="1207818"/>
            <a:ext cx="2053365" cy="307777"/>
          </a:xfrm>
          <a:prstGeom prst="rect">
            <a:avLst/>
          </a:prstGeom>
          <a:noFill/>
        </p:spPr>
        <p:txBody>
          <a:bodyPr wrap="square">
            <a:spAutoFit/>
          </a:bodyPr>
          <a:lstStyle/>
          <a:p>
            <a:pPr marL="0" lvl="0" indent="0" algn="l" rtl="0">
              <a:spcBef>
                <a:spcPts val="0"/>
              </a:spcBef>
              <a:spcAft>
                <a:spcPts val="0"/>
              </a:spcAft>
              <a:buNone/>
            </a:pPr>
            <a:r>
              <a:rPr lang="en-US" noProof="0" dirty="0"/>
              <a:t>Rotation</a:t>
            </a:r>
          </a:p>
        </p:txBody>
      </p:sp>
      <p:sp>
        <p:nvSpPr>
          <p:cNvPr id="10" name="TextBox 9">
            <a:extLst>
              <a:ext uri="{FF2B5EF4-FFF2-40B4-BE49-F238E27FC236}">
                <a16:creationId xmlns:a16="http://schemas.microsoft.com/office/drawing/2014/main" id="{7FAD5127-8A79-44F7-5307-B89A99A96C6E}"/>
              </a:ext>
            </a:extLst>
          </p:cNvPr>
          <p:cNvSpPr txBox="1"/>
          <p:nvPr/>
        </p:nvSpPr>
        <p:spPr>
          <a:xfrm>
            <a:off x="4772791" y="1202656"/>
            <a:ext cx="2887642" cy="307777"/>
          </a:xfrm>
          <a:prstGeom prst="rect">
            <a:avLst/>
          </a:prstGeom>
          <a:noFill/>
        </p:spPr>
        <p:txBody>
          <a:bodyPr wrap="square">
            <a:spAutoFit/>
          </a:bodyPr>
          <a:lstStyle/>
          <a:p>
            <a:pPr marL="0" lvl="0" indent="0" algn="l" rtl="0">
              <a:spcBef>
                <a:spcPts val="0"/>
              </a:spcBef>
              <a:spcAft>
                <a:spcPts val="0"/>
              </a:spcAft>
              <a:buNone/>
            </a:pPr>
            <a:r>
              <a:rPr lang="en-US" noProof="0" dirty="0"/>
              <a:t>Everything</a:t>
            </a:r>
          </a:p>
        </p:txBody>
      </p:sp>
      <p:pic>
        <p:nvPicPr>
          <p:cNvPr id="10242" name="Picture 2">
            <a:extLst>
              <a:ext uri="{FF2B5EF4-FFF2-40B4-BE49-F238E27FC236}">
                <a16:creationId xmlns:a16="http://schemas.microsoft.com/office/drawing/2014/main" id="{6B5F22C3-DC1F-0876-F219-A0F5F042BD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264" y="1510431"/>
            <a:ext cx="3778894" cy="3778894"/>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a:extLst>
              <a:ext uri="{FF2B5EF4-FFF2-40B4-BE49-F238E27FC236}">
                <a16:creationId xmlns:a16="http://schemas.microsoft.com/office/drawing/2014/main" id="{8C4E2A96-4F39-4BE9-2B92-80C4826975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2790" y="1510430"/>
            <a:ext cx="3778893" cy="3778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20537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Shape 137"/>
        <p:cNvGrpSpPr/>
        <p:nvPr/>
      </p:nvGrpSpPr>
      <p:grpSpPr>
        <a:xfrm>
          <a:off x="0" y="0"/>
          <a:ext cx="0" cy="0"/>
          <a:chOff x="0" y="0"/>
          <a:chExt cx="0" cy="0"/>
        </a:xfrm>
      </p:grpSpPr>
      <p:sp>
        <p:nvSpPr>
          <p:cNvPr id="138" name="Google Shape;138;p18"/>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BR"/>
              <a:t>Reflexão Total / Total Internal Reflection</a:t>
            </a:r>
            <a:endParaRPr/>
          </a:p>
        </p:txBody>
      </p:sp>
      <p:sp>
        <p:nvSpPr>
          <p:cNvPr id="139" name="Google Shape;139;p18"/>
          <p:cNvSpPr txBox="1">
            <a:spLocks noGrp="1"/>
          </p:cNvSpPr>
          <p:nvPr>
            <p:ph type="body" idx="1"/>
          </p:nvPr>
        </p:nvSpPr>
        <p:spPr>
          <a:xfrm>
            <a:off x="390550" y="838982"/>
            <a:ext cx="8428200" cy="1266900"/>
          </a:xfrm>
          <a:prstGeom prst="rect">
            <a:avLst/>
          </a:prstGeom>
        </p:spPr>
        <p:txBody>
          <a:bodyPr spcFirstLastPara="1" wrap="square" lIns="91425" tIns="45700" rIns="91425" bIns="45700" anchor="t" anchorCtr="0">
            <a:normAutofit lnSpcReduction="10000"/>
          </a:bodyPr>
          <a:lstStyle/>
          <a:p>
            <a:pPr marL="0" lvl="0" indent="0" algn="l" rtl="0">
              <a:spcBef>
                <a:spcPts val="400"/>
              </a:spcBef>
              <a:spcAft>
                <a:spcPts val="0"/>
              </a:spcAft>
              <a:buNone/>
            </a:pPr>
            <a:r>
              <a:rPr lang="en-BR"/>
              <a:t>Uma situação curiosa pode acontecer quando o raio de luz sai de um meio de maior índice de refração para um índice menor.</a:t>
            </a:r>
            <a:endParaRPr/>
          </a:p>
          <a:p>
            <a:pPr marL="0" lvl="0" indent="0" algn="l" rtl="0">
              <a:spcBef>
                <a:spcPts val="1000"/>
              </a:spcBef>
              <a:spcAft>
                <a:spcPts val="1000"/>
              </a:spcAft>
              <a:buNone/>
            </a:pPr>
            <a:r>
              <a:rPr lang="en-BR"/>
              <a:t>Lembrando que podemos calcular o ângulo do raio refratado:</a:t>
            </a:r>
            <a:endParaRPr/>
          </a:p>
        </p:txBody>
      </p:sp>
      <p:sp>
        <p:nvSpPr>
          <p:cNvPr id="140" name="Google Shape;140;p18"/>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42</a:t>
            </a:fld>
            <a:endParaRPr/>
          </a:p>
        </p:txBody>
      </p:sp>
      <p:pic>
        <p:nvPicPr>
          <p:cNvPr id="141" name="Google Shape;141;p18" descr="{&quot;id&quot;:&quot;1&quot;,&quot;backgroundColor&quot;:&quot;#FFFFFF&quot;,&quot;backgroundColorModified&quot;:false,&quot;type&quot;:&quot;$$&quot;,&quot;font&quot;:{&quot;color&quot;:&quot;#000000&quot;,&quot;size&quot;:28.5,&quot;family&quot;:&quot;Arial&quot;},&quot;aid&quot;:null,&quot;code&quot;:&quot;$$\\sin\\theta^{\\prime}=\\frac{\\eta}{\\eta^{\\prime}}\\cdot\\sin\\theta$$&quot;,&quot;ts&quot;:1635344787185,&quot;cs&quot;:&quot;s0kvNsmh5Mcf9zr0e33uUQ==&quot;,&quot;size&quot;:{&quot;width&quot;:319.75000000000006,&quot;height&quot;:90.25}}"/>
          <p:cNvPicPr preferRelativeResize="0"/>
          <p:nvPr/>
        </p:nvPicPr>
        <p:blipFill>
          <a:blip r:embed="rId3">
            <a:alphaModFix/>
          </a:blip>
          <a:stretch>
            <a:fillRect/>
          </a:stretch>
        </p:blipFill>
        <p:spPr>
          <a:xfrm>
            <a:off x="3049195" y="2122043"/>
            <a:ext cx="3045619" cy="859631"/>
          </a:xfrm>
          <a:prstGeom prst="rect">
            <a:avLst/>
          </a:prstGeom>
          <a:noFill/>
          <a:ln>
            <a:noFill/>
          </a:ln>
        </p:spPr>
      </p:pic>
      <p:sp>
        <p:nvSpPr>
          <p:cNvPr id="142" name="Google Shape;142;p18"/>
          <p:cNvSpPr txBox="1">
            <a:spLocks noGrp="1"/>
          </p:cNvSpPr>
          <p:nvPr>
            <p:ph type="body" idx="1"/>
          </p:nvPr>
        </p:nvSpPr>
        <p:spPr>
          <a:xfrm>
            <a:off x="390550" y="3210275"/>
            <a:ext cx="8561400" cy="587100"/>
          </a:xfrm>
          <a:prstGeom prst="rect">
            <a:avLst/>
          </a:prstGeom>
        </p:spPr>
        <p:txBody>
          <a:bodyPr spcFirstLastPara="1" wrap="square" lIns="91425" tIns="45700" rIns="91425" bIns="45700" anchor="t" anchorCtr="0">
            <a:normAutofit/>
          </a:bodyPr>
          <a:lstStyle/>
          <a:p>
            <a:pPr marL="0" lvl="0" indent="0" algn="l" rtl="0">
              <a:spcBef>
                <a:spcPts val="400"/>
              </a:spcBef>
              <a:spcAft>
                <a:spcPts val="1000"/>
              </a:spcAft>
              <a:buNone/>
            </a:pPr>
            <a:r>
              <a:rPr lang="en-BR"/>
              <a:t>Suponha agora o raio indo do vidro (n=1.5) para o ar (n = 1.0):</a:t>
            </a:r>
            <a:endParaRPr/>
          </a:p>
        </p:txBody>
      </p:sp>
      <p:pic>
        <p:nvPicPr>
          <p:cNvPr id="143" name="Google Shape;143;p18" descr="{&quot;id&quot;:&quot;1&quot;,&quot;backgroundColor&quot;:&quot;#FFFFFF&quot;,&quot;type&quot;:&quot;$$&quot;,&quot;font&quot;:{&quot;size&quot;:28.5,&quot;color&quot;:&quot;#000000&quot;,&quot;family&quot;:&quot;Arial&quot;},&quot;code&quot;:&quot;$$\\sin\\theta^{\\prime}=\\frac{1.5}{1.0}\\cdot\\sin\\theta$$&quot;,&quot;aid&quot;:null,&quot;backgroundColorModified&quot;:false,&quot;ts&quot;:1635344897703,&quot;cs&quot;:&quot;n/zhYeAb5sg94sGrH+TH7A==&quot;,&quot;size&quot;:{&quot;width&quot;:343.75000000000006,&quot;height&quot;:91.5}}"/>
          <p:cNvPicPr preferRelativeResize="0"/>
          <p:nvPr/>
        </p:nvPicPr>
        <p:blipFill>
          <a:blip r:embed="rId4">
            <a:alphaModFix/>
          </a:blip>
          <a:stretch>
            <a:fillRect/>
          </a:stretch>
        </p:blipFill>
        <p:spPr>
          <a:xfrm>
            <a:off x="3081832" y="3846514"/>
            <a:ext cx="3274219" cy="871538"/>
          </a:xfrm>
          <a:prstGeom prst="rect">
            <a:avLst/>
          </a:prstGeom>
          <a:noFill/>
          <a:ln>
            <a:noFill/>
          </a:ln>
        </p:spPr>
      </p:pic>
      <p:sp>
        <p:nvSpPr>
          <p:cNvPr id="144" name="Google Shape;144;p18"/>
          <p:cNvSpPr txBox="1">
            <a:spLocks noGrp="1"/>
          </p:cNvSpPr>
          <p:nvPr>
            <p:ph type="body" idx="1"/>
          </p:nvPr>
        </p:nvSpPr>
        <p:spPr>
          <a:xfrm>
            <a:off x="323950" y="4976025"/>
            <a:ext cx="8561400" cy="587100"/>
          </a:xfrm>
          <a:prstGeom prst="rect">
            <a:avLst/>
          </a:prstGeom>
        </p:spPr>
        <p:txBody>
          <a:bodyPr spcFirstLastPara="1" wrap="square" lIns="91425" tIns="45700" rIns="91425" bIns="45700" anchor="t" anchorCtr="0">
            <a:normAutofit/>
          </a:bodyPr>
          <a:lstStyle/>
          <a:p>
            <a:pPr marL="0" lvl="0" indent="0" algn="l" rtl="0">
              <a:spcBef>
                <a:spcPts val="400"/>
              </a:spcBef>
              <a:spcAft>
                <a:spcPts val="1000"/>
              </a:spcAft>
              <a:buNone/>
            </a:pPr>
            <a:r>
              <a:rPr lang="en-BR"/>
              <a:t>Você vê algum problema?</a:t>
            </a:r>
            <a:endParaRPr/>
          </a:p>
        </p:txBody>
      </p:sp>
    </p:spTree>
    <p:extLst>
      <p:ext uri="{BB962C8B-B14F-4D97-AF65-F5344CB8AC3E}">
        <p14:creationId xmlns:p14="http://schemas.microsoft.com/office/powerpoint/2010/main" val="30560915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Shape 149"/>
        <p:cNvGrpSpPr/>
        <p:nvPr/>
      </p:nvGrpSpPr>
      <p:grpSpPr>
        <a:xfrm>
          <a:off x="0" y="0"/>
          <a:ext cx="0" cy="0"/>
          <a:chOff x="0" y="0"/>
          <a:chExt cx="0" cy="0"/>
        </a:xfrm>
      </p:grpSpPr>
      <p:sp>
        <p:nvSpPr>
          <p:cNvPr id="150" name="Google Shape;150;p19"/>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pt-BR" sz="2400" dirty="0"/>
              <a:t>Reflexão Total Interna / Total Internal Reflection</a:t>
            </a:r>
          </a:p>
        </p:txBody>
      </p:sp>
      <p:sp>
        <p:nvSpPr>
          <p:cNvPr id="151" name="Google Shape;151;p19"/>
          <p:cNvSpPr txBox="1">
            <a:spLocks noGrp="1"/>
          </p:cNvSpPr>
          <p:nvPr>
            <p:ph type="body" idx="1"/>
          </p:nvPr>
        </p:nvSpPr>
        <p:spPr>
          <a:xfrm>
            <a:off x="390550" y="838982"/>
            <a:ext cx="8428200" cy="1266900"/>
          </a:xfrm>
          <a:prstGeom prst="rect">
            <a:avLst/>
          </a:prstGeom>
        </p:spPr>
        <p:txBody>
          <a:bodyPr spcFirstLastPara="1" wrap="square" lIns="91425" tIns="45700" rIns="91425" bIns="45700" anchor="t" anchorCtr="0">
            <a:normAutofit/>
          </a:bodyPr>
          <a:lstStyle/>
          <a:p>
            <a:pPr marL="0" lvl="0" indent="0" algn="l" rtl="0">
              <a:spcBef>
                <a:spcPts val="400"/>
              </a:spcBef>
              <a:spcAft>
                <a:spcPts val="1000"/>
              </a:spcAft>
              <a:buNone/>
            </a:pPr>
            <a:r>
              <a:rPr lang="en-BR"/>
              <a:t>O valor de seno 𝞱 não pode ser maior que 1, e conforme a incidência o ângulo a fórmula pode ficar sem solução.</a:t>
            </a:r>
            <a:endParaRPr/>
          </a:p>
        </p:txBody>
      </p:sp>
      <p:sp>
        <p:nvSpPr>
          <p:cNvPr id="152" name="Google Shape;152;p19"/>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BR"/>
              <a:t>43</a:t>
            </a:fld>
            <a:endParaRPr/>
          </a:p>
        </p:txBody>
      </p:sp>
      <p:sp>
        <p:nvSpPr>
          <p:cNvPr id="153" name="Google Shape;153;p19"/>
          <p:cNvSpPr txBox="1">
            <a:spLocks noGrp="1"/>
          </p:cNvSpPr>
          <p:nvPr>
            <p:ph type="body" idx="1"/>
          </p:nvPr>
        </p:nvSpPr>
        <p:spPr>
          <a:xfrm>
            <a:off x="390550" y="3210275"/>
            <a:ext cx="8561400" cy="1080600"/>
          </a:xfrm>
          <a:prstGeom prst="rect">
            <a:avLst/>
          </a:prstGeom>
        </p:spPr>
        <p:txBody>
          <a:bodyPr spcFirstLastPara="1" wrap="square" lIns="91425" tIns="45700" rIns="91425" bIns="45700" anchor="t" anchorCtr="0">
            <a:normAutofit/>
          </a:bodyPr>
          <a:lstStyle/>
          <a:p>
            <a:pPr marL="0" lvl="0" indent="0" algn="l" rtl="0">
              <a:spcBef>
                <a:spcPts val="400"/>
              </a:spcBef>
              <a:spcAft>
                <a:spcPts val="1000"/>
              </a:spcAft>
              <a:buNone/>
            </a:pPr>
            <a:r>
              <a:rPr lang="en-BR"/>
              <a:t>Ou seja, se a razão dos índices de refração vezes o seno 𝞱 for maior que 1, o que acontece na verdade é uma reflexão. </a:t>
            </a:r>
            <a:endParaRPr/>
          </a:p>
        </p:txBody>
      </p:sp>
      <p:pic>
        <p:nvPicPr>
          <p:cNvPr id="154" name="Google Shape;154;p19" descr="{&quot;backgroundColor&quot;:&quot;#FFFFFF&quot;,&quot;aid&quot;:null,&quot;backgroundColorModified&quot;:false,&quot;type&quot;:&quot;$$&quot;,&quot;id&quot;:&quot;1&quot;,&quot;font&quot;:{&quot;family&quot;:&quot;Arial&quot;,&quot;color&quot;:&quot;#000000&quot;,&quot;size&quot;:28.5},&quot;code&quot;:&quot;$$\\frac{1.5}{1.0}\\cdot\\sin\\theta&gt;1\\,\\,?????$$&quot;,&quot;ts&quot;:1635348469348,&quot;cs&quot;:&quot;E30dc4l5A3fRjzd7XZJFUQ==&quot;,&quot;size&quot;:{&quot;width&quot;:386,&quot;height&quot;:91.66666666666667}}"/>
          <p:cNvPicPr preferRelativeResize="0"/>
          <p:nvPr/>
        </p:nvPicPr>
        <p:blipFill>
          <a:blip r:embed="rId3">
            <a:alphaModFix/>
          </a:blip>
          <a:stretch>
            <a:fillRect/>
          </a:stretch>
        </p:blipFill>
        <p:spPr>
          <a:xfrm>
            <a:off x="2661170" y="1774930"/>
            <a:ext cx="3676650" cy="873125"/>
          </a:xfrm>
          <a:prstGeom prst="rect">
            <a:avLst/>
          </a:prstGeom>
          <a:noFill/>
          <a:ln>
            <a:noFill/>
          </a:ln>
        </p:spPr>
      </p:pic>
    </p:spTree>
    <p:extLst>
      <p:ext uri="{BB962C8B-B14F-4D97-AF65-F5344CB8AC3E}">
        <p14:creationId xmlns:p14="http://schemas.microsoft.com/office/powerpoint/2010/main" val="39405656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Shape 159"/>
        <p:cNvGrpSpPr/>
        <p:nvPr/>
      </p:nvGrpSpPr>
      <p:grpSpPr>
        <a:xfrm>
          <a:off x="0" y="0"/>
          <a:ext cx="0" cy="0"/>
          <a:chOff x="0" y="0"/>
          <a:chExt cx="0" cy="0"/>
        </a:xfrm>
      </p:grpSpPr>
      <p:sp>
        <p:nvSpPr>
          <p:cNvPr id="160" name="Google Shape;160;p20"/>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BR"/>
              <a:t>senos e cossenos</a:t>
            </a:r>
            <a:endParaRPr/>
          </a:p>
        </p:txBody>
      </p:sp>
      <p:sp>
        <p:nvSpPr>
          <p:cNvPr id="161" name="Google Shape;161;p20"/>
          <p:cNvSpPr txBox="1">
            <a:spLocks noGrp="1"/>
          </p:cNvSpPr>
          <p:nvPr>
            <p:ph type="body" idx="1"/>
          </p:nvPr>
        </p:nvSpPr>
        <p:spPr>
          <a:xfrm>
            <a:off x="390550" y="838975"/>
            <a:ext cx="8621100" cy="1266900"/>
          </a:xfrm>
          <a:prstGeom prst="rect">
            <a:avLst/>
          </a:prstGeom>
        </p:spPr>
        <p:txBody>
          <a:bodyPr spcFirstLastPara="1" wrap="square" lIns="91425" tIns="45700" rIns="91425" bIns="45700" anchor="t" anchorCtr="0">
            <a:normAutofit lnSpcReduction="10000"/>
          </a:bodyPr>
          <a:lstStyle/>
          <a:p>
            <a:pPr marL="0" lvl="0" indent="0" algn="l" rtl="0">
              <a:spcBef>
                <a:spcPts val="400"/>
              </a:spcBef>
              <a:spcAft>
                <a:spcPts val="0"/>
              </a:spcAft>
              <a:buNone/>
            </a:pPr>
            <a:r>
              <a:rPr lang="en-BR"/>
              <a:t>Precisamos achar a razão dos índices de refração vezes o seno 𝞱 </a:t>
            </a:r>
            <a:endParaRPr/>
          </a:p>
          <a:p>
            <a:pPr marL="0" lvl="0" indent="0" algn="l" rtl="0">
              <a:spcBef>
                <a:spcPts val="1000"/>
              </a:spcBef>
              <a:spcAft>
                <a:spcPts val="1000"/>
              </a:spcAft>
              <a:buNone/>
            </a:pPr>
            <a:r>
              <a:rPr lang="en-BR"/>
              <a:t>Para isso vamos fazer algumas contas. Os índices de refração são dados, e o cosseno 𝞱 pode ser calculado pelo produto escalar.</a:t>
            </a:r>
            <a:endParaRPr/>
          </a:p>
        </p:txBody>
      </p:sp>
      <p:sp>
        <p:nvSpPr>
          <p:cNvPr id="162" name="Google Shape;162;p20"/>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BR"/>
              <a:t>44</a:t>
            </a:fld>
            <a:endParaRPr/>
          </a:p>
        </p:txBody>
      </p:sp>
      <p:sp>
        <p:nvSpPr>
          <p:cNvPr id="163" name="Google Shape;163;p20"/>
          <p:cNvSpPr txBox="1">
            <a:spLocks noGrp="1"/>
          </p:cNvSpPr>
          <p:nvPr>
            <p:ph type="body" idx="1"/>
          </p:nvPr>
        </p:nvSpPr>
        <p:spPr>
          <a:xfrm>
            <a:off x="420400" y="3697175"/>
            <a:ext cx="8561400" cy="1080600"/>
          </a:xfrm>
          <a:prstGeom prst="rect">
            <a:avLst/>
          </a:prstGeom>
        </p:spPr>
        <p:txBody>
          <a:bodyPr spcFirstLastPara="1" wrap="square" lIns="91425" tIns="45700" rIns="91425" bIns="45700" anchor="t" anchorCtr="0">
            <a:normAutofit/>
          </a:bodyPr>
          <a:lstStyle/>
          <a:p>
            <a:pPr marL="0" lvl="0" indent="0" algn="l" rtl="0">
              <a:spcBef>
                <a:spcPts val="400"/>
              </a:spcBef>
              <a:spcAft>
                <a:spcPts val="1000"/>
              </a:spcAft>
              <a:buNone/>
            </a:pPr>
            <a:r>
              <a:rPr lang="en-BR"/>
              <a:t>E o cosseno temos como:</a:t>
            </a:r>
            <a:endParaRPr/>
          </a:p>
        </p:txBody>
      </p:sp>
      <p:pic>
        <p:nvPicPr>
          <p:cNvPr id="164" name="Google Shape;164;p20" descr="{&quot;code&quot;:&quot;$$\\sin^{2}\\theta\\,+\\cos^{2}\\theta=1$$&quot;,&quot;id&quot;:&quot;1&quot;,&quot;aid&quot;:null,&quot;font&quot;:{&quot;color&quot;:&quot;#000000&quot;,&quot;family&quot;:&quot;Arial&quot;,&quot;size&quot;:28.5},&quot;backgroundColorModified&quot;:false,&quot;backgroundColor&quot;:&quot;#FFFFFF&quot;,&quot;type&quot;:&quot;$$&quot;,&quot;ts&quot;:1635349093163,&quot;cs&quot;:&quot;bNyKJXhBUZKXvLNtJjHIVw==&quot;,&quot;size&quot;:{&quot;width&quot;:346.3333333333333,&quot;height&quot;:43.333333333333336}}"/>
          <p:cNvPicPr preferRelativeResize="0"/>
          <p:nvPr/>
        </p:nvPicPr>
        <p:blipFill>
          <a:blip r:embed="rId3">
            <a:alphaModFix/>
          </a:blip>
          <a:stretch>
            <a:fillRect/>
          </a:stretch>
        </p:blipFill>
        <p:spPr>
          <a:xfrm>
            <a:off x="2661170" y="2105880"/>
            <a:ext cx="3298825" cy="412750"/>
          </a:xfrm>
          <a:prstGeom prst="rect">
            <a:avLst/>
          </a:prstGeom>
          <a:noFill/>
          <a:ln>
            <a:noFill/>
          </a:ln>
        </p:spPr>
      </p:pic>
      <p:pic>
        <p:nvPicPr>
          <p:cNvPr id="165" name="Google Shape;165;p20" descr="{&quot;type&quot;:&quot;$$&quot;,&quot;aid&quot;:null,&quot;font&quot;:{&quot;size&quot;:28.5,&quot;color&quot;:&quot;#000000&quot;,&quot;family&quot;:&quot;Arial&quot;},&quot;backgroundColor&quot;:&quot;#FFFFFF&quot;,&quot;id&quot;:&quot;1&quot;,&quot;backgroundColorModified&quot;:false,&quot;code&quot;:&quot;$$\\sin\\theta\\,={\\sqrt[]{1-\\cos^{2}\\theta}}$$&quot;,&quot;ts&quot;:1635349140470,&quot;cs&quot;:&quot;TuzfrxKOA5+2Krhk7Dwruw==&quot;,&quot;size&quot;:{&quot;width&quot;:377,&quot;height&quot;:53.666666666666664}}"/>
          <p:cNvPicPr preferRelativeResize="0"/>
          <p:nvPr/>
        </p:nvPicPr>
        <p:blipFill>
          <a:blip r:embed="rId4">
            <a:alphaModFix/>
          </a:blip>
          <a:stretch>
            <a:fillRect/>
          </a:stretch>
        </p:blipFill>
        <p:spPr>
          <a:xfrm>
            <a:off x="2515130" y="2714280"/>
            <a:ext cx="3590925" cy="511175"/>
          </a:xfrm>
          <a:prstGeom prst="rect">
            <a:avLst/>
          </a:prstGeom>
          <a:noFill/>
          <a:ln>
            <a:noFill/>
          </a:ln>
        </p:spPr>
      </p:pic>
      <p:pic>
        <p:nvPicPr>
          <p:cNvPr id="166" name="Google Shape;166;p20" descr="{&quot;aid&quot;:null,&quot;code&quot;:&quot;$$\\cos\\theta\\,=\\,\\mathbf{R}\\cdot \\mathbf{n}$$&quot;,&quot;font&quot;:{&quot;family&quot;:&quot;Arial&quot;,&quot;size&quot;:28.5,&quot;color&quot;:&quot;#000000&quot;},&quot;id&quot;:&quot;3&quot;,&quot;backgroundColorModified&quot;:false,&quot;type&quot;:&quot;$$&quot;,&quot;backgroundColor&quot;:&quot;#FFFFFF&quot;,&quot;ts&quot;:1635349208642,&quot;cs&quot;:&quot;mtJeAJ+pLOvQn58IMJ3Dyw==&quot;,&quot;size&quot;:{&quot;width&quot;:259.40000000000003,&quot;height&quot;:32}}"/>
          <p:cNvPicPr preferRelativeResize="0"/>
          <p:nvPr/>
        </p:nvPicPr>
        <p:blipFill>
          <a:blip r:embed="rId5">
            <a:alphaModFix/>
          </a:blip>
          <a:stretch>
            <a:fillRect/>
          </a:stretch>
        </p:blipFill>
        <p:spPr>
          <a:xfrm>
            <a:off x="3121025" y="4197675"/>
            <a:ext cx="2901950" cy="358000"/>
          </a:xfrm>
          <a:prstGeom prst="rect">
            <a:avLst/>
          </a:prstGeom>
          <a:noFill/>
          <a:ln>
            <a:noFill/>
          </a:ln>
        </p:spPr>
      </p:pic>
    </p:spTree>
    <p:extLst>
      <p:ext uri="{BB962C8B-B14F-4D97-AF65-F5344CB8AC3E}">
        <p14:creationId xmlns:p14="http://schemas.microsoft.com/office/powerpoint/2010/main" val="36522649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Shape 229"/>
        <p:cNvGrpSpPr/>
        <p:nvPr/>
      </p:nvGrpSpPr>
      <p:grpSpPr>
        <a:xfrm>
          <a:off x="0" y="0"/>
          <a:ext cx="0" cy="0"/>
          <a:chOff x="0" y="0"/>
          <a:chExt cx="0" cy="0"/>
        </a:xfrm>
      </p:grpSpPr>
      <p:sp>
        <p:nvSpPr>
          <p:cNvPr id="230" name="Google Shape;230;p28"/>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BR"/>
              <a:t>Posicionando uma câmera</a:t>
            </a:r>
            <a:endParaRPr/>
          </a:p>
        </p:txBody>
      </p:sp>
      <p:sp>
        <p:nvSpPr>
          <p:cNvPr id="231" name="Google Shape;231;p28"/>
          <p:cNvSpPr txBox="1">
            <a:spLocks noGrp="1"/>
          </p:cNvSpPr>
          <p:nvPr>
            <p:ph type="body" idx="1"/>
          </p:nvPr>
        </p:nvSpPr>
        <p:spPr>
          <a:xfrm>
            <a:off x="390550" y="838983"/>
            <a:ext cx="8428200" cy="808200"/>
          </a:xfrm>
          <a:prstGeom prst="rect">
            <a:avLst/>
          </a:prstGeom>
        </p:spPr>
        <p:txBody>
          <a:bodyPr spcFirstLastPara="1" wrap="square" lIns="91425" tIns="45700" rIns="91425" bIns="45700" anchor="t" anchorCtr="0">
            <a:normAutofit/>
          </a:bodyPr>
          <a:lstStyle/>
          <a:p>
            <a:pPr marL="0" lvl="0" indent="0" algn="l" rtl="0">
              <a:spcBef>
                <a:spcPts val="400"/>
              </a:spcBef>
              <a:spcAft>
                <a:spcPts val="0"/>
              </a:spcAft>
              <a:buNone/>
            </a:pPr>
            <a:r>
              <a:rPr lang="en-BR"/>
              <a:t>Vamos preparar uma câmera que possamos definir o ângulo de abertura vertical (vfov) e a razão de aspecto.</a:t>
            </a:r>
            <a:endParaRPr/>
          </a:p>
        </p:txBody>
      </p:sp>
      <p:sp>
        <p:nvSpPr>
          <p:cNvPr id="232" name="Google Shape;232;p28"/>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45</a:t>
            </a:fld>
            <a:endParaRPr/>
          </a:p>
        </p:txBody>
      </p:sp>
      <p:pic>
        <p:nvPicPr>
          <p:cNvPr id="233" name="Google Shape;233;p28"/>
          <p:cNvPicPr preferRelativeResize="0"/>
          <p:nvPr/>
        </p:nvPicPr>
        <p:blipFill>
          <a:blip r:embed="rId3">
            <a:alphaModFix/>
          </a:blip>
          <a:stretch>
            <a:fillRect/>
          </a:stretch>
        </p:blipFill>
        <p:spPr>
          <a:xfrm>
            <a:off x="1407175" y="1869288"/>
            <a:ext cx="3267075" cy="3305175"/>
          </a:xfrm>
          <a:prstGeom prst="rect">
            <a:avLst/>
          </a:prstGeom>
          <a:noFill/>
          <a:ln>
            <a:noFill/>
          </a:ln>
        </p:spPr>
      </p:pic>
      <p:pic>
        <p:nvPicPr>
          <p:cNvPr id="234" name="Google Shape;234;p28" descr="{&quot;id&quot;:&quot;4&quot;,&quot;backgroundColorModified&quot;:null,&quot;code&quot;:&quot;$$h=\\tan\\left(\\frac{\\theta}{2}\\right)$$&quot;,&quot;font&quot;:{&quot;color&quot;:&quot;#000000&quot;,&quot;family&quot;:&quot;Arial&quot;,&quot;size&quot;:12},&quot;backgroundColor&quot;:&quot;#FFFFFF&quot;,&quot;aid&quot;:null,&quot;type&quot;:&quot;$$&quot;,&quot;ts&quot;:1635356701439,&quot;cs&quot;:&quot;vs/DH/j+9rOJ2cmVb9y9PA==&quot;,&quot;size&quot;:{&quot;width&quot;:106.66666666666667,&quot;height&quot;:45}}"/>
          <p:cNvPicPr preferRelativeResize="0"/>
          <p:nvPr/>
        </p:nvPicPr>
        <p:blipFill>
          <a:blip r:embed="rId4">
            <a:alphaModFix/>
          </a:blip>
          <a:stretch>
            <a:fillRect/>
          </a:stretch>
        </p:blipFill>
        <p:spPr>
          <a:xfrm>
            <a:off x="6106225" y="2870775"/>
            <a:ext cx="2108925" cy="8897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Shape 255"/>
        <p:cNvGrpSpPr/>
        <p:nvPr/>
      </p:nvGrpSpPr>
      <p:grpSpPr>
        <a:xfrm>
          <a:off x="0" y="0"/>
          <a:ext cx="0" cy="0"/>
          <a:chOff x="0" y="0"/>
          <a:chExt cx="0" cy="0"/>
        </a:xfrm>
      </p:grpSpPr>
      <p:sp>
        <p:nvSpPr>
          <p:cNvPr id="256" name="Google Shape;256;p31"/>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BR"/>
              <a:t>Resultado da nova câmera</a:t>
            </a:r>
            <a:endParaRPr/>
          </a:p>
        </p:txBody>
      </p:sp>
      <p:sp>
        <p:nvSpPr>
          <p:cNvPr id="257" name="Google Shape;257;p31"/>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46</a:t>
            </a:fld>
            <a:endParaRPr/>
          </a:p>
        </p:txBody>
      </p:sp>
      <p:pic>
        <p:nvPicPr>
          <p:cNvPr id="258" name="Google Shape;258;p31"/>
          <p:cNvPicPr preferRelativeResize="0"/>
          <p:nvPr/>
        </p:nvPicPr>
        <p:blipFill>
          <a:blip r:embed="rId3">
            <a:alphaModFix/>
          </a:blip>
          <a:stretch>
            <a:fillRect/>
          </a:stretch>
        </p:blipFill>
        <p:spPr>
          <a:xfrm>
            <a:off x="627300" y="782134"/>
            <a:ext cx="7975750" cy="448635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Shape 263"/>
        <p:cNvGrpSpPr/>
        <p:nvPr/>
      </p:nvGrpSpPr>
      <p:grpSpPr>
        <a:xfrm>
          <a:off x="0" y="0"/>
          <a:ext cx="0" cy="0"/>
          <a:chOff x="0" y="0"/>
          <a:chExt cx="0" cy="0"/>
        </a:xfrm>
      </p:grpSpPr>
      <p:sp>
        <p:nvSpPr>
          <p:cNvPr id="264" name="Google Shape;264;p32"/>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BR"/>
              <a:t>Posicionando e orientando a câmara</a:t>
            </a:r>
            <a:endParaRPr/>
          </a:p>
        </p:txBody>
      </p:sp>
      <p:sp>
        <p:nvSpPr>
          <p:cNvPr id="265" name="Google Shape;265;p32"/>
          <p:cNvSpPr txBox="1">
            <a:spLocks noGrp="1"/>
          </p:cNvSpPr>
          <p:nvPr>
            <p:ph type="body" idx="1"/>
          </p:nvPr>
        </p:nvSpPr>
        <p:spPr>
          <a:xfrm>
            <a:off x="390548" y="838985"/>
            <a:ext cx="8428200" cy="4496100"/>
          </a:xfrm>
          <a:prstGeom prst="rect">
            <a:avLst/>
          </a:prstGeom>
        </p:spPr>
        <p:txBody>
          <a:bodyPr spcFirstLastPara="1" wrap="square" lIns="91425" tIns="45700" rIns="91425" bIns="45700" anchor="t" anchorCtr="0">
            <a:normAutofit/>
          </a:bodyPr>
          <a:lstStyle/>
          <a:p>
            <a:pPr marL="0" lvl="0" indent="0" algn="l" rtl="0">
              <a:spcBef>
                <a:spcPts val="400"/>
              </a:spcBef>
              <a:spcAft>
                <a:spcPts val="0"/>
              </a:spcAft>
              <a:buNone/>
            </a:pPr>
            <a:r>
              <a:rPr lang="en-BR"/>
              <a:t>Você vai precisar definir a posição do ponto de vista, o ponto que está olhando (onde na prática interessa a direção) e uma possível rotação neste eixo.</a:t>
            </a:r>
            <a:endParaRPr/>
          </a:p>
        </p:txBody>
      </p:sp>
      <p:sp>
        <p:nvSpPr>
          <p:cNvPr id="266" name="Google Shape;266;p32"/>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47</a:t>
            </a:fld>
            <a:endParaRPr/>
          </a:p>
        </p:txBody>
      </p:sp>
      <p:pic>
        <p:nvPicPr>
          <p:cNvPr id="267" name="Google Shape;267;p32"/>
          <p:cNvPicPr preferRelativeResize="0"/>
          <p:nvPr/>
        </p:nvPicPr>
        <p:blipFill>
          <a:blip r:embed="rId3">
            <a:alphaModFix/>
          </a:blip>
          <a:stretch>
            <a:fillRect/>
          </a:stretch>
        </p:blipFill>
        <p:spPr>
          <a:xfrm>
            <a:off x="1088850" y="1933100"/>
            <a:ext cx="7190476" cy="359525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Shape 272"/>
        <p:cNvGrpSpPr/>
        <p:nvPr/>
      </p:nvGrpSpPr>
      <p:grpSpPr>
        <a:xfrm>
          <a:off x="0" y="0"/>
          <a:ext cx="0" cy="0"/>
          <a:chOff x="0" y="0"/>
          <a:chExt cx="0" cy="0"/>
        </a:xfrm>
      </p:grpSpPr>
      <p:sp>
        <p:nvSpPr>
          <p:cNvPr id="273" name="Google Shape;273;p33"/>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BR"/>
              <a:t>Base ortonormal da câmera</a:t>
            </a:r>
            <a:endParaRPr/>
          </a:p>
        </p:txBody>
      </p:sp>
      <p:sp>
        <p:nvSpPr>
          <p:cNvPr id="274" name="Google Shape;274;p33"/>
          <p:cNvSpPr txBox="1">
            <a:spLocks noGrp="1"/>
          </p:cNvSpPr>
          <p:nvPr>
            <p:ph type="body" idx="1"/>
          </p:nvPr>
        </p:nvSpPr>
        <p:spPr>
          <a:xfrm>
            <a:off x="390550" y="838983"/>
            <a:ext cx="8428200" cy="1094100"/>
          </a:xfrm>
          <a:prstGeom prst="rect">
            <a:avLst/>
          </a:prstGeom>
        </p:spPr>
        <p:txBody>
          <a:bodyPr spcFirstLastPara="1" wrap="square" lIns="91425" tIns="45700" rIns="91425" bIns="45700" anchor="t" anchorCtr="0">
            <a:normAutofit/>
          </a:bodyPr>
          <a:lstStyle/>
          <a:p>
            <a:pPr marL="0" lvl="0" indent="0" algn="l" rtl="0">
              <a:spcBef>
                <a:spcPts val="400"/>
              </a:spcBef>
              <a:spcAft>
                <a:spcPts val="0"/>
              </a:spcAft>
              <a:buNone/>
            </a:pPr>
            <a:r>
              <a:rPr lang="en-BR"/>
              <a:t>Uma forma de controlar a orientação da câmera é com um vetor apontando para cima (view up). Depois fazer os ajustes para se obter uma base ortonormal.</a:t>
            </a:r>
            <a:endParaRPr/>
          </a:p>
        </p:txBody>
      </p:sp>
      <p:sp>
        <p:nvSpPr>
          <p:cNvPr id="275" name="Google Shape;275;p33"/>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BR"/>
              <a:t>48</a:t>
            </a:fld>
            <a:endParaRPr/>
          </a:p>
        </p:txBody>
      </p:sp>
      <p:pic>
        <p:nvPicPr>
          <p:cNvPr id="276" name="Google Shape;276;p33"/>
          <p:cNvPicPr preferRelativeResize="0"/>
          <p:nvPr/>
        </p:nvPicPr>
        <p:blipFill>
          <a:blip r:embed="rId3">
            <a:alphaModFix/>
          </a:blip>
          <a:stretch>
            <a:fillRect/>
          </a:stretch>
        </p:blipFill>
        <p:spPr>
          <a:xfrm>
            <a:off x="474900" y="2142325"/>
            <a:ext cx="8428199" cy="2380824"/>
          </a:xfrm>
          <a:prstGeom prst="rect">
            <a:avLst/>
          </a:prstGeom>
          <a:noFill/>
          <a:ln>
            <a:noFill/>
          </a:ln>
        </p:spPr>
      </p:pic>
      <p:sp>
        <p:nvSpPr>
          <p:cNvPr id="277" name="Google Shape;277;p33"/>
          <p:cNvSpPr txBox="1"/>
          <p:nvPr/>
        </p:nvSpPr>
        <p:spPr>
          <a:xfrm>
            <a:off x="4949275" y="4849650"/>
            <a:ext cx="30000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BR" sz="1300" b="1">
                <a:solidFill>
                  <a:schemeClr val="dk1"/>
                </a:solidFill>
                <a:latin typeface="Calibri"/>
                <a:ea typeface="Calibri"/>
                <a:cs typeface="Calibri"/>
                <a:sym typeface="Calibri"/>
              </a:rPr>
              <a:t>vup, v e w estão no mesmo plano.</a:t>
            </a:r>
            <a:endParaRPr sz="1500" b="1"/>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Shape 298"/>
        <p:cNvGrpSpPr/>
        <p:nvPr/>
      </p:nvGrpSpPr>
      <p:grpSpPr>
        <a:xfrm>
          <a:off x="0" y="0"/>
          <a:ext cx="0" cy="0"/>
          <a:chOff x="0" y="0"/>
          <a:chExt cx="0" cy="0"/>
        </a:xfrm>
      </p:grpSpPr>
      <p:sp>
        <p:nvSpPr>
          <p:cNvPr id="299" name="Google Shape;299;p36"/>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BR"/>
              <a:t>Resultado da nova nova câmera</a:t>
            </a:r>
            <a:endParaRPr/>
          </a:p>
        </p:txBody>
      </p:sp>
      <p:sp>
        <p:nvSpPr>
          <p:cNvPr id="300" name="Google Shape;300;p36"/>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49</a:t>
            </a:fld>
            <a:endParaRPr/>
          </a:p>
        </p:txBody>
      </p:sp>
      <p:pic>
        <p:nvPicPr>
          <p:cNvPr id="301" name="Google Shape;301;p36"/>
          <p:cNvPicPr preferRelativeResize="0"/>
          <p:nvPr/>
        </p:nvPicPr>
        <p:blipFill>
          <a:blip r:embed="rId3">
            <a:alphaModFix/>
          </a:blip>
          <a:stretch>
            <a:fillRect/>
          </a:stretch>
        </p:blipFill>
        <p:spPr>
          <a:xfrm>
            <a:off x="489650" y="951175"/>
            <a:ext cx="7866000" cy="442461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6"/>
          <p:cNvSpPr txBox="1">
            <a:spLocks noGrp="1"/>
          </p:cNvSpPr>
          <p:nvPr>
            <p:ph type="title"/>
          </p:nvPr>
        </p:nvSpPr>
        <p:spPr>
          <a:prstGeom prst="rect">
            <a:avLst/>
          </a:prstGeom>
        </p:spPr>
        <p:txBody>
          <a:bodyPr spcFirstLastPara="1" wrap="square" lIns="91425" tIns="45700" rIns="91425" bIns="45700" anchor="t" anchorCtr="0">
            <a:noAutofit/>
          </a:bodyPr>
          <a:lstStyle/>
          <a:p>
            <a:r>
              <a:rPr lang="en-US" sz="2650">
                <a:cs typeface="Arial"/>
              </a:rPr>
              <a:t>Gamma space vs linear space</a:t>
            </a:r>
            <a:endParaRPr lang="en-US"/>
          </a:p>
        </p:txBody>
      </p:sp>
      <p:sp>
        <p:nvSpPr>
          <p:cNvPr id="204" name="Google Shape;204;p26"/>
          <p:cNvSpPr txBox="1">
            <a:spLocks noGrp="1"/>
          </p:cNvSpPr>
          <p:nvPr>
            <p:ph type="sldNum" idx="12"/>
          </p:nvPr>
        </p:nvSpPr>
        <p:spPr>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5</a:t>
            </a:fld>
            <a:endParaRPr/>
          </a:p>
        </p:txBody>
      </p:sp>
      <p:sp>
        <p:nvSpPr>
          <p:cNvPr id="2" name="TextBox 1">
            <a:extLst>
              <a:ext uri="{FF2B5EF4-FFF2-40B4-BE49-F238E27FC236}">
                <a16:creationId xmlns:a16="http://schemas.microsoft.com/office/drawing/2014/main" id="{9714752D-0BC3-37DA-9FD2-EE59089DD95E}"/>
              </a:ext>
            </a:extLst>
          </p:cNvPr>
          <p:cNvSpPr txBox="1"/>
          <p:nvPr/>
        </p:nvSpPr>
        <p:spPr>
          <a:xfrm>
            <a:off x="238001" y="704203"/>
            <a:ext cx="316324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1800" noProof="0" dirty="0"/>
              <a:t>Resultado no projeto:</a:t>
            </a:r>
          </a:p>
        </p:txBody>
      </p:sp>
      <p:pic>
        <p:nvPicPr>
          <p:cNvPr id="3" name="Picture 2" descr="A low poly bunny rabbit with colorful eggs&#10;&#10;Description automatically generated">
            <a:extLst>
              <a:ext uri="{FF2B5EF4-FFF2-40B4-BE49-F238E27FC236}">
                <a16:creationId xmlns:a16="http://schemas.microsoft.com/office/drawing/2014/main" id="{22DA9189-A1B3-A943-B0B0-5A8F1B32C812}"/>
              </a:ext>
            </a:extLst>
          </p:cNvPr>
          <p:cNvPicPr>
            <a:picLocks noChangeAspect="1"/>
          </p:cNvPicPr>
          <p:nvPr/>
        </p:nvPicPr>
        <p:blipFill>
          <a:blip r:embed="rId3"/>
          <a:stretch>
            <a:fillRect/>
          </a:stretch>
        </p:blipFill>
        <p:spPr>
          <a:xfrm>
            <a:off x="4569520" y="1286090"/>
            <a:ext cx="3953022" cy="3953421"/>
          </a:xfrm>
          <a:prstGeom prst="rect">
            <a:avLst/>
          </a:prstGeom>
        </p:spPr>
      </p:pic>
      <p:pic>
        <p:nvPicPr>
          <p:cNvPr id="4" name="Picture 3" descr="A low poly bunny rabbit with colorful eggs&#10;&#10;Description automatically generated">
            <a:extLst>
              <a:ext uri="{FF2B5EF4-FFF2-40B4-BE49-F238E27FC236}">
                <a16:creationId xmlns:a16="http://schemas.microsoft.com/office/drawing/2014/main" id="{F625FFEC-6A57-EF04-D35E-A34110026ED2}"/>
              </a:ext>
            </a:extLst>
          </p:cNvPr>
          <p:cNvPicPr>
            <a:picLocks noChangeAspect="1"/>
          </p:cNvPicPr>
          <p:nvPr/>
        </p:nvPicPr>
        <p:blipFill>
          <a:blip r:embed="rId4"/>
          <a:stretch>
            <a:fillRect/>
          </a:stretch>
        </p:blipFill>
        <p:spPr>
          <a:xfrm>
            <a:off x="333846" y="1287341"/>
            <a:ext cx="3953022" cy="3953421"/>
          </a:xfrm>
          <a:prstGeom prst="rect">
            <a:avLst/>
          </a:prstGeom>
        </p:spPr>
      </p:pic>
    </p:spTree>
    <p:extLst>
      <p:ext uri="{BB962C8B-B14F-4D97-AF65-F5344CB8AC3E}">
        <p14:creationId xmlns:p14="http://schemas.microsoft.com/office/powerpoint/2010/main" val="2661998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Shape 306"/>
        <p:cNvGrpSpPr/>
        <p:nvPr/>
      </p:nvGrpSpPr>
      <p:grpSpPr>
        <a:xfrm>
          <a:off x="0" y="0"/>
          <a:ext cx="0" cy="0"/>
          <a:chOff x="0" y="0"/>
          <a:chExt cx="0" cy="0"/>
        </a:xfrm>
      </p:grpSpPr>
      <p:sp>
        <p:nvSpPr>
          <p:cNvPr id="307" name="Google Shape;307;p37"/>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BR"/>
              <a:t>Fazendo um zoom</a:t>
            </a:r>
            <a:endParaRPr/>
          </a:p>
        </p:txBody>
      </p:sp>
      <p:sp>
        <p:nvSpPr>
          <p:cNvPr id="308" name="Google Shape;308;p37"/>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BR"/>
              <a:t>50</a:t>
            </a:fld>
            <a:endParaRPr/>
          </a:p>
        </p:txBody>
      </p:sp>
      <p:pic>
        <p:nvPicPr>
          <p:cNvPr id="309" name="Google Shape;309;p37"/>
          <p:cNvPicPr preferRelativeResize="0"/>
          <p:nvPr/>
        </p:nvPicPr>
        <p:blipFill>
          <a:blip r:embed="rId3">
            <a:alphaModFix/>
          </a:blip>
          <a:stretch>
            <a:fillRect/>
          </a:stretch>
        </p:blipFill>
        <p:spPr>
          <a:xfrm>
            <a:off x="489650" y="951175"/>
            <a:ext cx="7866000" cy="442462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Shape 365"/>
        <p:cNvGrpSpPr/>
        <p:nvPr/>
      </p:nvGrpSpPr>
      <p:grpSpPr>
        <a:xfrm>
          <a:off x="0" y="0"/>
          <a:ext cx="0" cy="0"/>
          <a:chOff x="0" y="0"/>
          <a:chExt cx="0" cy="0"/>
        </a:xfrm>
      </p:grpSpPr>
      <p:sp>
        <p:nvSpPr>
          <p:cNvPr id="366" name="Google Shape;366;p44"/>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BR"/>
              <a:t>Resultado com desfocagem</a:t>
            </a:r>
            <a:endParaRPr/>
          </a:p>
        </p:txBody>
      </p:sp>
      <p:sp>
        <p:nvSpPr>
          <p:cNvPr id="367" name="Google Shape;367;p44"/>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51</a:t>
            </a:fld>
            <a:endParaRPr/>
          </a:p>
        </p:txBody>
      </p:sp>
      <p:pic>
        <p:nvPicPr>
          <p:cNvPr id="368" name="Google Shape;368;p44"/>
          <p:cNvPicPr preferRelativeResize="0"/>
          <p:nvPr/>
        </p:nvPicPr>
        <p:blipFill>
          <a:blip r:embed="rId3">
            <a:alphaModFix/>
          </a:blip>
          <a:stretch>
            <a:fillRect/>
          </a:stretch>
        </p:blipFill>
        <p:spPr>
          <a:xfrm>
            <a:off x="480213" y="751200"/>
            <a:ext cx="8183575" cy="460325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Shape 397"/>
        <p:cNvGrpSpPr/>
        <p:nvPr/>
      </p:nvGrpSpPr>
      <p:grpSpPr>
        <a:xfrm>
          <a:off x="0" y="0"/>
          <a:ext cx="0" cy="0"/>
          <a:chOff x="0" y="0"/>
          <a:chExt cx="0" cy="0"/>
        </a:xfrm>
      </p:grpSpPr>
      <p:sp>
        <p:nvSpPr>
          <p:cNvPr id="398" name="Google Shape;398;p48"/>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BR"/>
              <a:t>Resultado da cena final</a:t>
            </a:r>
            <a:endParaRPr/>
          </a:p>
        </p:txBody>
      </p:sp>
      <p:sp>
        <p:nvSpPr>
          <p:cNvPr id="399" name="Google Shape;399;p48"/>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52</a:t>
            </a:fld>
            <a:endParaRPr/>
          </a:p>
        </p:txBody>
      </p:sp>
      <p:pic>
        <p:nvPicPr>
          <p:cNvPr id="400" name="Google Shape;400;p48"/>
          <p:cNvPicPr preferRelativeResize="0"/>
          <p:nvPr/>
        </p:nvPicPr>
        <p:blipFill>
          <a:blip r:embed="rId3">
            <a:alphaModFix/>
          </a:blip>
          <a:stretch>
            <a:fillRect/>
          </a:stretch>
        </p:blipFill>
        <p:spPr>
          <a:xfrm>
            <a:off x="627300" y="782117"/>
            <a:ext cx="7170723" cy="4780482"/>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Shape 405"/>
        <p:cNvGrpSpPr/>
        <p:nvPr/>
      </p:nvGrpSpPr>
      <p:grpSpPr>
        <a:xfrm>
          <a:off x="0" y="0"/>
          <a:ext cx="0" cy="0"/>
          <a:chOff x="0" y="0"/>
          <a:chExt cx="0" cy="0"/>
        </a:xfrm>
      </p:grpSpPr>
      <p:sp>
        <p:nvSpPr>
          <p:cNvPr id="406" name="Google Shape;406;p49"/>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BR"/>
              <a:t>Próximos Passos</a:t>
            </a:r>
            <a:endParaRPr/>
          </a:p>
        </p:txBody>
      </p:sp>
      <p:sp>
        <p:nvSpPr>
          <p:cNvPr id="407" name="Google Shape;407;p49"/>
          <p:cNvSpPr txBox="1">
            <a:spLocks noGrp="1"/>
          </p:cNvSpPr>
          <p:nvPr>
            <p:ph type="body" idx="1"/>
          </p:nvPr>
        </p:nvSpPr>
        <p:spPr>
          <a:xfrm>
            <a:off x="390550" y="629725"/>
            <a:ext cx="8428200" cy="4908000"/>
          </a:xfrm>
          <a:prstGeom prst="rect">
            <a:avLst/>
          </a:prstGeom>
        </p:spPr>
        <p:txBody>
          <a:bodyPr spcFirstLastPara="1" wrap="square" lIns="91425" tIns="45700" rIns="91425" bIns="45700" anchor="t" anchorCtr="0">
            <a:normAutofit lnSpcReduction="10000"/>
          </a:bodyPr>
          <a:lstStyle/>
          <a:p>
            <a:pPr marL="457200" lvl="0" indent="-317500" algn="l" rtl="0">
              <a:lnSpc>
                <a:spcPct val="115000"/>
              </a:lnSpc>
              <a:spcBef>
                <a:spcPts val="1200"/>
              </a:spcBef>
              <a:spcAft>
                <a:spcPts val="0"/>
              </a:spcAft>
              <a:buClr>
                <a:srgbClr val="222222"/>
              </a:buClr>
              <a:buSzPts val="1400"/>
              <a:buAutoNum type="arabicPeriod"/>
            </a:pPr>
            <a:r>
              <a:rPr lang="en-BR" sz="1400" b="1">
                <a:solidFill>
                  <a:srgbClr val="222222"/>
                </a:solidFill>
                <a:latin typeface="Arial"/>
                <a:ea typeface="Arial"/>
                <a:cs typeface="Arial"/>
                <a:sym typeface="Arial"/>
              </a:rPr>
              <a:t>Lights </a:t>
            </a:r>
            <a:r>
              <a:rPr lang="en-BR" sz="1400">
                <a:solidFill>
                  <a:srgbClr val="222222"/>
                </a:solidFill>
                <a:latin typeface="Arial"/>
                <a:ea typeface="Arial"/>
                <a:cs typeface="Arial"/>
                <a:sym typeface="Arial"/>
              </a:rPr>
              <a:t>— You can do this explicitly, by sending shadow rays to lights, or it can be done implicitly by making some objects emit light, biasing scattered rays toward them, and then downweighting those rays to cancel out the bias. Both work. I am in the minority in favoring the latter approach.</a:t>
            </a:r>
            <a:endParaRPr sz="1400">
              <a:solidFill>
                <a:srgbClr val="222222"/>
              </a:solidFill>
              <a:latin typeface="Arial"/>
              <a:ea typeface="Arial"/>
              <a:cs typeface="Arial"/>
              <a:sym typeface="Arial"/>
            </a:endParaRPr>
          </a:p>
          <a:p>
            <a:pPr marL="457200" lvl="0" indent="-317500" algn="l" rtl="0">
              <a:lnSpc>
                <a:spcPct val="115000"/>
              </a:lnSpc>
              <a:spcBef>
                <a:spcPts val="1000"/>
              </a:spcBef>
              <a:spcAft>
                <a:spcPts val="0"/>
              </a:spcAft>
              <a:buClr>
                <a:srgbClr val="222222"/>
              </a:buClr>
              <a:buSzPts val="1400"/>
              <a:buAutoNum type="arabicPeriod"/>
            </a:pPr>
            <a:r>
              <a:rPr lang="en-BR" sz="1400" b="1">
                <a:solidFill>
                  <a:srgbClr val="222222"/>
                </a:solidFill>
                <a:latin typeface="Arial"/>
                <a:ea typeface="Arial"/>
                <a:cs typeface="Arial"/>
                <a:sym typeface="Arial"/>
              </a:rPr>
              <a:t>Triangles </a:t>
            </a:r>
            <a:r>
              <a:rPr lang="en-BR" sz="1400">
                <a:solidFill>
                  <a:srgbClr val="222222"/>
                </a:solidFill>
                <a:latin typeface="Arial"/>
                <a:ea typeface="Arial"/>
                <a:cs typeface="Arial"/>
                <a:sym typeface="Arial"/>
              </a:rPr>
              <a:t>— Most cool models are in triangle form. The model I/O is the worst and almost everybody tries to get somebody else’s code to do this.</a:t>
            </a:r>
            <a:endParaRPr sz="1400">
              <a:solidFill>
                <a:srgbClr val="222222"/>
              </a:solidFill>
              <a:latin typeface="Arial"/>
              <a:ea typeface="Arial"/>
              <a:cs typeface="Arial"/>
              <a:sym typeface="Arial"/>
            </a:endParaRPr>
          </a:p>
          <a:p>
            <a:pPr marL="457200" lvl="0" indent="-317500" algn="l" rtl="0">
              <a:lnSpc>
                <a:spcPct val="115000"/>
              </a:lnSpc>
              <a:spcBef>
                <a:spcPts val="1000"/>
              </a:spcBef>
              <a:spcAft>
                <a:spcPts val="0"/>
              </a:spcAft>
              <a:buClr>
                <a:srgbClr val="222222"/>
              </a:buClr>
              <a:buSzPts val="1400"/>
              <a:buAutoNum type="arabicPeriod"/>
            </a:pPr>
            <a:r>
              <a:rPr lang="en-BR" sz="1400" b="1">
                <a:solidFill>
                  <a:srgbClr val="222222"/>
                </a:solidFill>
                <a:latin typeface="Arial"/>
                <a:ea typeface="Arial"/>
                <a:cs typeface="Arial"/>
                <a:sym typeface="Arial"/>
              </a:rPr>
              <a:t>Surface Textures </a:t>
            </a:r>
            <a:r>
              <a:rPr lang="en-BR" sz="1400">
                <a:solidFill>
                  <a:srgbClr val="222222"/>
                </a:solidFill>
                <a:latin typeface="Arial"/>
                <a:ea typeface="Arial"/>
                <a:cs typeface="Arial"/>
                <a:sym typeface="Arial"/>
              </a:rPr>
              <a:t>— This lets you paste images on like wall paper. Pretty easy and a good thing to do.</a:t>
            </a:r>
            <a:endParaRPr sz="1400">
              <a:solidFill>
                <a:srgbClr val="222222"/>
              </a:solidFill>
              <a:latin typeface="Arial"/>
              <a:ea typeface="Arial"/>
              <a:cs typeface="Arial"/>
              <a:sym typeface="Arial"/>
            </a:endParaRPr>
          </a:p>
          <a:p>
            <a:pPr marL="457200" lvl="0" indent="-317500" algn="l" rtl="0">
              <a:lnSpc>
                <a:spcPct val="115000"/>
              </a:lnSpc>
              <a:spcBef>
                <a:spcPts val="1000"/>
              </a:spcBef>
              <a:spcAft>
                <a:spcPts val="0"/>
              </a:spcAft>
              <a:buClr>
                <a:srgbClr val="222222"/>
              </a:buClr>
              <a:buSzPts val="1400"/>
              <a:buAutoNum type="arabicPeriod"/>
            </a:pPr>
            <a:r>
              <a:rPr lang="en-BR" sz="1400" b="1">
                <a:solidFill>
                  <a:srgbClr val="222222"/>
                </a:solidFill>
                <a:latin typeface="Arial"/>
                <a:ea typeface="Arial"/>
                <a:cs typeface="Arial"/>
                <a:sym typeface="Arial"/>
              </a:rPr>
              <a:t>Solid textures </a:t>
            </a:r>
            <a:r>
              <a:rPr lang="en-BR" sz="1400">
                <a:solidFill>
                  <a:srgbClr val="222222"/>
                </a:solidFill>
                <a:latin typeface="Arial"/>
                <a:ea typeface="Arial"/>
                <a:cs typeface="Arial"/>
                <a:sym typeface="Arial"/>
              </a:rPr>
              <a:t>— Ken Perlin has his code online. Andrew Kensler has some very cool info at his blog.</a:t>
            </a:r>
            <a:endParaRPr sz="1400">
              <a:solidFill>
                <a:srgbClr val="222222"/>
              </a:solidFill>
              <a:latin typeface="Arial"/>
              <a:ea typeface="Arial"/>
              <a:cs typeface="Arial"/>
              <a:sym typeface="Arial"/>
            </a:endParaRPr>
          </a:p>
          <a:p>
            <a:pPr marL="457200" lvl="0" indent="-317500" algn="l" rtl="0">
              <a:lnSpc>
                <a:spcPct val="115000"/>
              </a:lnSpc>
              <a:spcBef>
                <a:spcPts val="1000"/>
              </a:spcBef>
              <a:spcAft>
                <a:spcPts val="0"/>
              </a:spcAft>
              <a:buClr>
                <a:srgbClr val="222222"/>
              </a:buClr>
              <a:buSzPts val="1400"/>
              <a:buAutoNum type="arabicPeriod"/>
            </a:pPr>
            <a:r>
              <a:rPr lang="en-BR" sz="1400" b="1">
                <a:solidFill>
                  <a:srgbClr val="222222"/>
                </a:solidFill>
                <a:latin typeface="Arial"/>
                <a:ea typeface="Arial"/>
                <a:cs typeface="Arial"/>
                <a:sym typeface="Arial"/>
              </a:rPr>
              <a:t>Volumes and Media </a:t>
            </a:r>
            <a:r>
              <a:rPr lang="en-BR" sz="1400">
                <a:solidFill>
                  <a:srgbClr val="222222"/>
                </a:solidFill>
                <a:latin typeface="Arial"/>
                <a:ea typeface="Arial"/>
                <a:cs typeface="Arial"/>
                <a:sym typeface="Arial"/>
              </a:rPr>
              <a:t>— Cool stuff and will challenge your software architecture. I favor making volumes have the hittable interface and probabilistically have intersections based on density. Your rendering code doesn’t even have to know it has volumes with that method.</a:t>
            </a:r>
            <a:endParaRPr sz="1400">
              <a:solidFill>
                <a:srgbClr val="222222"/>
              </a:solidFill>
              <a:latin typeface="Arial"/>
              <a:ea typeface="Arial"/>
              <a:cs typeface="Arial"/>
              <a:sym typeface="Arial"/>
            </a:endParaRPr>
          </a:p>
          <a:p>
            <a:pPr marL="457200" lvl="0" indent="-317500" algn="l" rtl="0">
              <a:lnSpc>
                <a:spcPct val="115000"/>
              </a:lnSpc>
              <a:spcBef>
                <a:spcPts val="1000"/>
              </a:spcBef>
              <a:spcAft>
                <a:spcPts val="1000"/>
              </a:spcAft>
              <a:buClr>
                <a:srgbClr val="222222"/>
              </a:buClr>
              <a:buSzPts val="1400"/>
              <a:buAutoNum type="arabicPeriod"/>
            </a:pPr>
            <a:r>
              <a:rPr lang="en-BR" sz="1400" b="1">
                <a:solidFill>
                  <a:srgbClr val="222222"/>
                </a:solidFill>
                <a:latin typeface="Arial"/>
                <a:ea typeface="Arial"/>
                <a:cs typeface="Arial"/>
                <a:sym typeface="Arial"/>
              </a:rPr>
              <a:t>Parallelism </a:t>
            </a:r>
            <a:r>
              <a:rPr lang="en-BR" sz="1400">
                <a:solidFill>
                  <a:srgbClr val="222222"/>
                </a:solidFill>
                <a:latin typeface="Arial"/>
                <a:ea typeface="Arial"/>
                <a:cs typeface="Arial"/>
                <a:sym typeface="Arial"/>
              </a:rPr>
              <a:t>— Run N copies of your code on N cores with different random seeds. Average the N runs. This averaging can also be done hierarchically where N/2 pairs can be averaged to get</a:t>
            </a:r>
            <a:r>
              <a:rPr lang="en-BR" sz="1650">
                <a:solidFill>
                  <a:srgbClr val="222222"/>
                </a:solidFill>
                <a:latin typeface="Arial"/>
                <a:ea typeface="Arial"/>
                <a:cs typeface="Arial"/>
                <a:sym typeface="Arial"/>
              </a:rPr>
              <a:t> </a:t>
            </a:r>
            <a:r>
              <a:rPr lang="en-BR" sz="1400">
                <a:solidFill>
                  <a:srgbClr val="222222"/>
                </a:solidFill>
                <a:latin typeface="Arial"/>
                <a:ea typeface="Arial"/>
                <a:cs typeface="Arial"/>
                <a:sym typeface="Arial"/>
              </a:rPr>
              <a:t>N/4 images, and pairs of those can be averaged. That method of parallelism should extend well into the thousands of cores with very little coding.</a:t>
            </a:r>
            <a:endParaRPr sz="1756">
              <a:latin typeface="Arial"/>
              <a:ea typeface="Arial"/>
              <a:cs typeface="Arial"/>
              <a:sym typeface="Arial"/>
            </a:endParaRPr>
          </a:p>
        </p:txBody>
      </p:sp>
      <p:sp>
        <p:nvSpPr>
          <p:cNvPr id="408" name="Google Shape;408;p49"/>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53</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Shape 123"/>
        <p:cNvGrpSpPr/>
        <p:nvPr/>
      </p:nvGrpSpPr>
      <p:grpSpPr>
        <a:xfrm>
          <a:off x="0" y="0"/>
          <a:ext cx="0" cy="0"/>
          <a:chOff x="0" y="0"/>
          <a:chExt cx="0" cy="0"/>
        </a:xfrm>
      </p:grpSpPr>
      <p:sp>
        <p:nvSpPr>
          <p:cNvPr id="124" name="Google Shape;124;p17"/>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BR"/>
              <a:t>Motion Blur Resultado</a:t>
            </a:r>
            <a:endParaRPr/>
          </a:p>
        </p:txBody>
      </p:sp>
      <p:sp>
        <p:nvSpPr>
          <p:cNvPr id="125" name="Google Shape;125;p17"/>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54</a:t>
            </a:fld>
            <a:endParaRPr/>
          </a:p>
        </p:txBody>
      </p:sp>
      <p:pic>
        <p:nvPicPr>
          <p:cNvPr id="126" name="Google Shape;126;p17"/>
          <p:cNvPicPr preferRelativeResize="0"/>
          <p:nvPr/>
        </p:nvPicPr>
        <p:blipFill>
          <a:blip r:embed="rId3">
            <a:alphaModFix/>
          </a:blip>
          <a:stretch>
            <a:fillRect/>
          </a:stretch>
        </p:blipFill>
        <p:spPr>
          <a:xfrm>
            <a:off x="627300" y="782133"/>
            <a:ext cx="7816850" cy="439697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Shape 140"/>
        <p:cNvGrpSpPr/>
        <p:nvPr/>
      </p:nvGrpSpPr>
      <p:grpSpPr>
        <a:xfrm>
          <a:off x="0" y="0"/>
          <a:ext cx="0" cy="0"/>
          <a:chOff x="0" y="0"/>
          <a:chExt cx="0" cy="0"/>
        </a:xfrm>
      </p:grpSpPr>
      <p:sp>
        <p:nvSpPr>
          <p:cNvPr id="141" name="Google Shape;141;p19"/>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BR"/>
              <a:t>Bounding Volume Hierarchies</a:t>
            </a:r>
            <a:endParaRPr/>
          </a:p>
        </p:txBody>
      </p:sp>
      <p:sp>
        <p:nvSpPr>
          <p:cNvPr id="142" name="Google Shape;142;p19"/>
          <p:cNvSpPr txBox="1">
            <a:spLocks noGrp="1"/>
          </p:cNvSpPr>
          <p:nvPr>
            <p:ph type="body" idx="1"/>
          </p:nvPr>
        </p:nvSpPr>
        <p:spPr>
          <a:xfrm>
            <a:off x="390548" y="838985"/>
            <a:ext cx="8428200" cy="4496100"/>
          </a:xfrm>
          <a:prstGeom prst="rect">
            <a:avLst/>
          </a:prstGeom>
        </p:spPr>
        <p:txBody>
          <a:bodyPr spcFirstLastPara="1" wrap="square" lIns="91425" tIns="45700" rIns="91425" bIns="45700" anchor="t" anchorCtr="0">
            <a:normAutofit/>
          </a:bodyPr>
          <a:lstStyle/>
          <a:p>
            <a:pPr marL="0" lvl="0" indent="0" algn="l" rtl="0">
              <a:spcBef>
                <a:spcPts val="400"/>
              </a:spcBef>
              <a:spcAft>
                <a:spcPts val="0"/>
              </a:spcAft>
              <a:buNone/>
            </a:pPr>
            <a:endParaRPr/>
          </a:p>
        </p:txBody>
      </p:sp>
      <p:sp>
        <p:nvSpPr>
          <p:cNvPr id="143" name="Google Shape;143;p19"/>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BR"/>
              <a:t>55</a:t>
            </a:fld>
            <a:endParaRPr/>
          </a:p>
        </p:txBody>
      </p:sp>
      <p:pic>
        <p:nvPicPr>
          <p:cNvPr id="144" name="Google Shape;144;p19"/>
          <p:cNvPicPr preferRelativeResize="0"/>
          <p:nvPr/>
        </p:nvPicPr>
        <p:blipFill>
          <a:blip r:embed="rId3">
            <a:alphaModFix/>
          </a:blip>
          <a:stretch>
            <a:fillRect/>
          </a:stretch>
        </p:blipFill>
        <p:spPr>
          <a:xfrm>
            <a:off x="507647" y="1195975"/>
            <a:ext cx="6739101" cy="299515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Shape 150"/>
        <p:cNvGrpSpPr/>
        <p:nvPr/>
      </p:nvGrpSpPr>
      <p:grpSpPr>
        <a:xfrm>
          <a:off x="0" y="0"/>
          <a:ext cx="0" cy="0"/>
          <a:chOff x="0" y="0"/>
          <a:chExt cx="0" cy="0"/>
        </a:xfrm>
      </p:grpSpPr>
      <p:sp>
        <p:nvSpPr>
          <p:cNvPr id="151" name="Google Shape;151;p20"/>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BR"/>
              <a:t>Axis-Aligned Bounding Boxes (AABBs)</a:t>
            </a:r>
            <a:endParaRPr/>
          </a:p>
        </p:txBody>
      </p:sp>
      <p:sp>
        <p:nvSpPr>
          <p:cNvPr id="152" name="Google Shape;152;p20"/>
          <p:cNvSpPr txBox="1">
            <a:spLocks noGrp="1"/>
          </p:cNvSpPr>
          <p:nvPr>
            <p:ph type="body" idx="1"/>
          </p:nvPr>
        </p:nvSpPr>
        <p:spPr>
          <a:xfrm>
            <a:off x="390548" y="838985"/>
            <a:ext cx="8428200" cy="4496100"/>
          </a:xfrm>
          <a:prstGeom prst="rect">
            <a:avLst/>
          </a:prstGeom>
        </p:spPr>
        <p:txBody>
          <a:bodyPr spcFirstLastPara="1" wrap="square" lIns="91425" tIns="45700" rIns="91425" bIns="45700" anchor="t" anchorCtr="0">
            <a:normAutofit/>
          </a:bodyPr>
          <a:lstStyle/>
          <a:p>
            <a:pPr marL="0" lvl="0" indent="0" algn="l" rtl="0">
              <a:spcBef>
                <a:spcPts val="400"/>
              </a:spcBef>
              <a:spcAft>
                <a:spcPts val="0"/>
              </a:spcAft>
              <a:buNone/>
            </a:pPr>
            <a:r>
              <a:rPr lang="en-BR" sz="1100">
                <a:solidFill>
                  <a:srgbClr val="222222"/>
                </a:solidFill>
                <a:latin typeface="Arial"/>
                <a:ea typeface="Arial"/>
                <a:cs typeface="Arial"/>
                <a:sym typeface="Arial"/>
              </a:rPr>
              <a:t> two intervals overlapping makes a 2D AABB (a rectangle):</a:t>
            </a:r>
            <a:endParaRPr/>
          </a:p>
        </p:txBody>
      </p:sp>
      <p:sp>
        <p:nvSpPr>
          <p:cNvPr id="153" name="Google Shape;153;p20"/>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56</a:t>
            </a:fld>
            <a:endParaRPr/>
          </a:p>
        </p:txBody>
      </p:sp>
      <p:pic>
        <p:nvPicPr>
          <p:cNvPr id="154" name="Google Shape;154;p20"/>
          <p:cNvPicPr preferRelativeResize="0"/>
          <p:nvPr/>
        </p:nvPicPr>
        <p:blipFill>
          <a:blip r:embed="rId3">
            <a:alphaModFix/>
          </a:blip>
          <a:stretch>
            <a:fillRect/>
          </a:stretch>
        </p:blipFill>
        <p:spPr>
          <a:xfrm>
            <a:off x="1133900" y="1401575"/>
            <a:ext cx="5784025" cy="365872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Shape 159"/>
        <p:cNvGrpSpPr/>
        <p:nvPr/>
      </p:nvGrpSpPr>
      <p:grpSpPr>
        <a:xfrm>
          <a:off x="0" y="0"/>
          <a:ext cx="0" cy="0"/>
          <a:chOff x="0" y="0"/>
          <a:chExt cx="0" cy="0"/>
        </a:xfrm>
      </p:grpSpPr>
      <p:sp>
        <p:nvSpPr>
          <p:cNvPr id="160" name="Google Shape;160;p21"/>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BR"/>
              <a:t>Interseção Ray-slab</a:t>
            </a:r>
            <a:endParaRPr/>
          </a:p>
        </p:txBody>
      </p:sp>
      <p:sp>
        <p:nvSpPr>
          <p:cNvPr id="161" name="Google Shape;161;p21"/>
          <p:cNvSpPr txBox="1">
            <a:spLocks noGrp="1"/>
          </p:cNvSpPr>
          <p:nvPr>
            <p:ph type="body" idx="1"/>
          </p:nvPr>
        </p:nvSpPr>
        <p:spPr>
          <a:xfrm>
            <a:off x="390548" y="838985"/>
            <a:ext cx="8428200" cy="4496100"/>
          </a:xfrm>
          <a:prstGeom prst="rect">
            <a:avLst/>
          </a:prstGeom>
        </p:spPr>
        <p:txBody>
          <a:bodyPr spcFirstLastPara="1" wrap="square" lIns="91425" tIns="45700" rIns="91425" bIns="45700" anchor="t" anchorCtr="0">
            <a:normAutofit/>
          </a:bodyPr>
          <a:lstStyle/>
          <a:p>
            <a:pPr marL="0" lvl="0" indent="0" algn="l" rtl="0">
              <a:spcBef>
                <a:spcPts val="400"/>
              </a:spcBef>
              <a:spcAft>
                <a:spcPts val="0"/>
              </a:spcAft>
              <a:buNone/>
            </a:pPr>
            <a:endParaRPr/>
          </a:p>
        </p:txBody>
      </p:sp>
      <p:sp>
        <p:nvSpPr>
          <p:cNvPr id="162" name="Google Shape;162;p21"/>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57</a:t>
            </a:fld>
            <a:endParaRPr/>
          </a:p>
        </p:txBody>
      </p:sp>
      <p:pic>
        <p:nvPicPr>
          <p:cNvPr id="163" name="Google Shape;163;p21"/>
          <p:cNvPicPr preferRelativeResize="0"/>
          <p:nvPr/>
        </p:nvPicPr>
        <p:blipFill>
          <a:blip r:embed="rId3">
            <a:alphaModFix/>
          </a:blip>
          <a:stretch>
            <a:fillRect/>
          </a:stretch>
        </p:blipFill>
        <p:spPr>
          <a:xfrm>
            <a:off x="1166800" y="905800"/>
            <a:ext cx="6810375" cy="436245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Shape 168"/>
        <p:cNvGrpSpPr/>
        <p:nvPr/>
      </p:nvGrpSpPr>
      <p:grpSpPr>
        <a:xfrm>
          <a:off x="0" y="0"/>
          <a:ext cx="0" cy="0"/>
          <a:chOff x="0" y="0"/>
          <a:chExt cx="0" cy="0"/>
        </a:xfrm>
      </p:grpSpPr>
      <p:sp>
        <p:nvSpPr>
          <p:cNvPr id="169" name="Google Shape;169;p22"/>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BR"/>
              <a:t>Intersecção</a:t>
            </a:r>
            <a:endParaRPr/>
          </a:p>
        </p:txBody>
      </p:sp>
      <p:sp>
        <p:nvSpPr>
          <p:cNvPr id="170" name="Google Shape;170;p22"/>
          <p:cNvSpPr txBox="1">
            <a:spLocks noGrp="1"/>
          </p:cNvSpPr>
          <p:nvPr>
            <p:ph type="body" idx="1"/>
          </p:nvPr>
        </p:nvSpPr>
        <p:spPr>
          <a:xfrm>
            <a:off x="390548" y="838985"/>
            <a:ext cx="8428200" cy="4496100"/>
          </a:xfrm>
          <a:prstGeom prst="rect">
            <a:avLst/>
          </a:prstGeom>
        </p:spPr>
        <p:txBody>
          <a:bodyPr spcFirstLastPara="1" wrap="square" lIns="91425" tIns="45700" rIns="91425" bIns="45700" anchor="t" anchorCtr="0">
            <a:normAutofit/>
          </a:bodyPr>
          <a:lstStyle/>
          <a:p>
            <a:pPr marL="0" lvl="0" indent="0" algn="l" rtl="0">
              <a:spcBef>
                <a:spcPts val="400"/>
              </a:spcBef>
              <a:spcAft>
                <a:spcPts val="0"/>
              </a:spcAft>
              <a:buNone/>
            </a:pPr>
            <a:endParaRPr/>
          </a:p>
        </p:txBody>
      </p:sp>
      <p:sp>
        <p:nvSpPr>
          <p:cNvPr id="171" name="Google Shape;171;p22"/>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58</a:t>
            </a:fld>
            <a:endParaRPr/>
          </a:p>
        </p:txBody>
      </p:sp>
      <p:pic>
        <p:nvPicPr>
          <p:cNvPr id="172" name="Google Shape;172;p22"/>
          <p:cNvPicPr preferRelativeResize="0"/>
          <p:nvPr/>
        </p:nvPicPr>
        <p:blipFill>
          <a:blip r:embed="rId3">
            <a:alphaModFix/>
          </a:blip>
          <a:stretch>
            <a:fillRect/>
          </a:stretch>
        </p:blipFill>
        <p:spPr>
          <a:xfrm>
            <a:off x="565938" y="1863750"/>
            <a:ext cx="3476625" cy="819150"/>
          </a:xfrm>
          <a:prstGeom prst="rect">
            <a:avLst/>
          </a:prstGeom>
          <a:noFill/>
          <a:ln>
            <a:noFill/>
          </a:ln>
        </p:spPr>
      </p:pic>
      <p:pic>
        <p:nvPicPr>
          <p:cNvPr id="173" name="Google Shape;173;p22"/>
          <p:cNvPicPr preferRelativeResize="0"/>
          <p:nvPr/>
        </p:nvPicPr>
        <p:blipFill>
          <a:blip r:embed="rId4">
            <a:alphaModFix/>
          </a:blip>
          <a:stretch>
            <a:fillRect/>
          </a:stretch>
        </p:blipFill>
        <p:spPr>
          <a:xfrm>
            <a:off x="5388701" y="838975"/>
            <a:ext cx="2837475" cy="481292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Shape 178"/>
        <p:cNvGrpSpPr/>
        <p:nvPr/>
      </p:nvGrpSpPr>
      <p:grpSpPr>
        <a:xfrm>
          <a:off x="0" y="0"/>
          <a:ext cx="0" cy="0"/>
          <a:chOff x="0" y="0"/>
          <a:chExt cx="0" cy="0"/>
        </a:xfrm>
      </p:grpSpPr>
      <p:sp>
        <p:nvSpPr>
          <p:cNvPr id="179" name="Google Shape;179;p23"/>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0" name="Google Shape;180;p23"/>
          <p:cNvSpPr txBox="1">
            <a:spLocks noGrp="1"/>
          </p:cNvSpPr>
          <p:nvPr>
            <p:ph type="body" idx="1"/>
          </p:nvPr>
        </p:nvSpPr>
        <p:spPr>
          <a:xfrm>
            <a:off x="390548" y="838985"/>
            <a:ext cx="8428200" cy="4496100"/>
          </a:xfrm>
          <a:prstGeom prst="rect">
            <a:avLst/>
          </a:prstGeom>
        </p:spPr>
        <p:txBody>
          <a:bodyPr spcFirstLastPara="1" wrap="square" lIns="91425" tIns="45700" rIns="91425" bIns="45700" anchor="t" anchorCtr="0">
            <a:normAutofit/>
          </a:bodyPr>
          <a:lstStyle/>
          <a:p>
            <a:pPr marL="0" lvl="0" indent="0" algn="l" rtl="0">
              <a:lnSpc>
                <a:spcPct val="115000"/>
              </a:lnSpc>
              <a:spcBef>
                <a:spcPts val="0"/>
              </a:spcBef>
              <a:spcAft>
                <a:spcPts val="0"/>
              </a:spcAft>
              <a:buNone/>
            </a:pPr>
            <a:r>
              <a:rPr lang="en-BR" sz="1200">
                <a:solidFill>
                  <a:srgbClr val="222222"/>
                </a:solidFill>
                <a:latin typeface="Arial"/>
                <a:ea typeface="Arial"/>
                <a:cs typeface="Arial"/>
                <a:sym typeface="Arial"/>
              </a:rPr>
              <a:t>the t-intervals need to overlap</a:t>
            </a:r>
            <a:endParaRPr/>
          </a:p>
        </p:txBody>
      </p:sp>
      <p:sp>
        <p:nvSpPr>
          <p:cNvPr id="181" name="Google Shape;181;p23"/>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59</a:t>
            </a:fld>
            <a:endParaRPr/>
          </a:p>
        </p:txBody>
      </p:sp>
      <p:pic>
        <p:nvPicPr>
          <p:cNvPr id="182" name="Google Shape;182;p23"/>
          <p:cNvPicPr preferRelativeResize="0"/>
          <p:nvPr/>
        </p:nvPicPr>
        <p:blipFill>
          <a:blip r:embed="rId3">
            <a:alphaModFix/>
          </a:blip>
          <a:stretch>
            <a:fillRect/>
          </a:stretch>
        </p:blipFill>
        <p:spPr>
          <a:xfrm>
            <a:off x="1971201" y="1188675"/>
            <a:ext cx="4654124" cy="41464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6"/>
          <p:cNvSpPr txBox="1">
            <a:spLocks noGrp="1"/>
          </p:cNvSpPr>
          <p:nvPr>
            <p:ph type="title"/>
          </p:nvPr>
        </p:nvSpPr>
        <p:spPr>
          <a:prstGeom prst="rect">
            <a:avLst/>
          </a:prstGeom>
        </p:spPr>
        <p:txBody>
          <a:bodyPr spcFirstLastPara="1" wrap="square" lIns="91425" tIns="45700" rIns="91425" bIns="45700" anchor="t" anchorCtr="0">
            <a:noAutofit/>
          </a:bodyPr>
          <a:lstStyle/>
          <a:p>
            <a:r>
              <a:rPr lang="en-US" sz="2650">
                <a:cs typeface="Arial"/>
              </a:rPr>
              <a:t>Accumulate frames</a:t>
            </a:r>
            <a:endParaRPr lang="en-US"/>
          </a:p>
        </p:txBody>
      </p:sp>
      <p:sp>
        <p:nvSpPr>
          <p:cNvPr id="204" name="Google Shape;204;p26"/>
          <p:cNvSpPr txBox="1">
            <a:spLocks noGrp="1"/>
          </p:cNvSpPr>
          <p:nvPr>
            <p:ph type="sldNum" idx="12"/>
          </p:nvPr>
        </p:nvSpPr>
        <p:spPr>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6</a:t>
            </a:fld>
            <a:endParaRPr/>
          </a:p>
        </p:txBody>
      </p:sp>
      <p:pic>
        <p:nvPicPr>
          <p:cNvPr id="2" name="Picture 1" descr="A group of colorful bubbles&#10;&#10;Description automatically generated">
            <a:extLst>
              <a:ext uri="{FF2B5EF4-FFF2-40B4-BE49-F238E27FC236}">
                <a16:creationId xmlns:a16="http://schemas.microsoft.com/office/drawing/2014/main" id="{71F4174D-1583-B498-22C8-FD2463086B30}"/>
              </a:ext>
            </a:extLst>
          </p:cNvPr>
          <p:cNvPicPr>
            <a:picLocks noChangeAspect="1"/>
          </p:cNvPicPr>
          <p:nvPr/>
        </p:nvPicPr>
        <p:blipFill>
          <a:blip r:embed="rId3"/>
          <a:stretch>
            <a:fillRect/>
          </a:stretch>
        </p:blipFill>
        <p:spPr>
          <a:xfrm>
            <a:off x="824406" y="1632330"/>
            <a:ext cx="3478476" cy="3429000"/>
          </a:xfrm>
          <a:prstGeom prst="rect">
            <a:avLst/>
          </a:prstGeom>
        </p:spPr>
      </p:pic>
      <p:sp>
        <p:nvSpPr>
          <p:cNvPr id="5" name="TextBox 4">
            <a:extLst>
              <a:ext uri="{FF2B5EF4-FFF2-40B4-BE49-F238E27FC236}">
                <a16:creationId xmlns:a16="http://schemas.microsoft.com/office/drawing/2014/main" id="{F0746256-E9E9-BC2A-3EAF-54114C633898}"/>
              </a:ext>
            </a:extLst>
          </p:cNvPr>
          <p:cNvSpPr txBox="1"/>
          <p:nvPr/>
        </p:nvSpPr>
        <p:spPr>
          <a:xfrm>
            <a:off x="236702" y="752836"/>
            <a:ext cx="605276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2000" noProof="0" dirty="0"/>
              <a:t>Por que isso acontece?</a:t>
            </a:r>
          </a:p>
        </p:txBody>
      </p:sp>
      <p:pic>
        <p:nvPicPr>
          <p:cNvPr id="9" name="Picture 8" descr="A drawing of a circle with arrows&#10;&#10;Description automatically generated">
            <a:extLst>
              <a:ext uri="{FF2B5EF4-FFF2-40B4-BE49-F238E27FC236}">
                <a16:creationId xmlns:a16="http://schemas.microsoft.com/office/drawing/2014/main" id="{1F8AB5A9-BB56-B602-E3CD-730E391B8D55}"/>
              </a:ext>
            </a:extLst>
          </p:cNvPr>
          <p:cNvPicPr>
            <a:picLocks noChangeAspect="1"/>
          </p:cNvPicPr>
          <p:nvPr/>
        </p:nvPicPr>
        <p:blipFill>
          <a:blip r:embed="rId4"/>
          <a:stretch>
            <a:fillRect/>
          </a:stretch>
        </p:blipFill>
        <p:spPr>
          <a:xfrm>
            <a:off x="5309565" y="2482269"/>
            <a:ext cx="3107484" cy="1724503"/>
          </a:xfrm>
          <a:prstGeom prst="rect">
            <a:avLst/>
          </a:prstGeom>
        </p:spPr>
      </p:pic>
      <p:sp>
        <p:nvSpPr>
          <p:cNvPr id="3" name="TextBox 2">
            <a:extLst>
              <a:ext uri="{FF2B5EF4-FFF2-40B4-BE49-F238E27FC236}">
                <a16:creationId xmlns:a16="http://schemas.microsoft.com/office/drawing/2014/main" id="{C46E111D-60D2-B5EA-01F6-145FF7D700D1}"/>
              </a:ext>
            </a:extLst>
          </p:cNvPr>
          <p:cNvSpPr txBox="1"/>
          <p:nvPr/>
        </p:nvSpPr>
        <p:spPr>
          <a:xfrm>
            <a:off x="2834640" y="5432024"/>
            <a:ext cx="5510054" cy="246221"/>
          </a:xfrm>
          <a:prstGeom prst="rect">
            <a:avLst/>
          </a:prstGeom>
          <a:noFill/>
        </p:spPr>
        <p:txBody>
          <a:bodyPr wrap="square">
            <a:spAutoFit/>
          </a:bodyPr>
          <a:lstStyle/>
          <a:p>
            <a:pPr algn="r"/>
            <a:r>
              <a:rPr lang="pt-BR" sz="1000" noProof="0" dirty="0"/>
              <a:t>Referência</a:t>
            </a:r>
            <a:r>
              <a:rPr lang="en-US" sz="1000" dirty="0"/>
              <a:t>: </a:t>
            </a:r>
            <a:r>
              <a:rPr lang="en-US" sz="1000" dirty="0">
                <a:hlinkClick r:id="rId5"/>
              </a:rPr>
              <a:t>https://raytracing.github.io/books/RayTracingInOneWeekend.html</a:t>
            </a:r>
            <a:r>
              <a:rPr lang="en-US" sz="1000" dirty="0"/>
              <a:t>  </a:t>
            </a:r>
          </a:p>
        </p:txBody>
      </p:sp>
    </p:spTree>
    <p:extLst>
      <p:ext uri="{BB962C8B-B14F-4D97-AF65-F5344CB8AC3E}">
        <p14:creationId xmlns:p14="http://schemas.microsoft.com/office/powerpoint/2010/main" val="2873782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Shape 197"/>
        <p:cNvGrpSpPr/>
        <p:nvPr/>
      </p:nvGrpSpPr>
      <p:grpSpPr>
        <a:xfrm>
          <a:off x="0" y="0"/>
          <a:ext cx="0" cy="0"/>
          <a:chOff x="0" y="0"/>
          <a:chExt cx="0" cy="0"/>
        </a:xfrm>
      </p:grpSpPr>
      <p:sp>
        <p:nvSpPr>
          <p:cNvPr id="198" name="Google Shape;198;p25"/>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BR"/>
              <a:t>Intersecção</a:t>
            </a:r>
            <a:endParaRPr/>
          </a:p>
        </p:txBody>
      </p:sp>
      <p:sp>
        <p:nvSpPr>
          <p:cNvPr id="199" name="Google Shape;199;p25"/>
          <p:cNvSpPr txBox="1">
            <a:spLocks noGrp="1"/>
          </p:cNvSpPr>
          <p:nvPr>
            <p:ph type="body" idx="1"/>
          </p:nvPr>
        </p:nvSpPr>
        <p:spPr>
          <a:xfrm>
            <a:off x="390548" y="838985"/>
            <a:ext cx="8428200" cy="4496100"/>
          </a:xfrm>
          <a:prstGeom prst="rect">
            <a:avLst/>
          </a:prstGeom>
        </p:spPr>
        <p:txBody>
          <a:bodyPr spcFirstLastPara="1" wrap="square" lIns="91425" tIns="45700" rIns="91425" bIns="45700" anchor="t" anchorCtr="0">
            <a:normAutofit/>
          </a:bodyPr>
          <a:lstStyle/>
          <a:p>
            <a:pPr marL="0" lvl="0" indent="0" algn="l" rtl="0">
              <a:spcBef>
                <a:spcPts val="400"/>
              </a:spcBef>
              <a:spcAft>
                <a:spcPts val="0"/>
              </a:spcAft>
              <a:buNone/>
            </a:pPr>
            <a:r>
              <a:rPr lang="en-BR"/>
              <a:t>Temos de ter cuidado com bx = 0. Porém se isso acontece, ambos os Txs serão infinito.</a:t>
            </a:r>
            <a:endParaRPr/>
          </a:p>
        </p:txBody>
      </p:sp>
      <p:sp>
        <p:nvSpPr>
          <p:cNvPr id="200" name="Google Shape;200;p25"/>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60</a:t>
            </a:fld>
            <a:endParaRPr/>
          </a:p>
        </p:txBody>
      </p:sp>
      <p:pic>
        <p:nvPicPr>
          <p:cNvPr id="201" name="Google Shape;201;p25"/>
          <p:cNvPicPr preferRelativeResize="0"/>
          <p:nvPr/>
        </p:nvPicPr>
        <p:blipFill>
          <a:blip r:embed="rId3">
            <a:alphaModFix/>
          </a:blip>
          <a:stretch>
            <a:fillRect/>
          </a:stretch>
        </p:blipFill>
        <p:spPr>
          <a:xfrm>
            <a:off x="1971675" y="1676400"/>
            <a:ext cx="5200650" cy="23622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Shape 340"/>
        <p:cNvGrpSpPr/>
        <p:nvPr/>
      </p:nvGrpSpPr>
      <p:grpSpPr>
        <a:xfrm>
          <a:off x="0" y="0"/>
          <a:ext cx="0" cy="0"/>
          <a:chOff x="0" y="0"/>
          <a:chExt cx="0" cy="0"/>
        </a:xfrm>
      </p:grpSpPr>
      <p:sp>
        <p:nvSpPr>
          <p:cNvPr id="341" name="Google Shape;341;p41"/>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BR"/>
              <a:t>Coordenadas de texturas para esferas</a:t>
            </a:r>
            <a:endParaRPr/>
          </a:p>
        </p:txBody>
      </p:sp>
      <p:sp>
        <p:nvSpPr>
          <p:cNvPr id="342" name="Google Shape;342;p41"/>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61</a:t>
            </a:fld>
            <a:endParaRPr/>
          </a:p>
        </p:txBody>
      </p:sp>
      <p:pic>
        <p:nvPicPr>
          <p:cNvPr id="343" name="Google Shape;343;p41"/>
          <p:cNvPicPr preferRelativeResize="0"/>
          <p:nvPr/>
        </p:nvPicPr>
        <p:blipFill>
          <a:blip r:embed="rId3">
            <a:alphaModFix/>
          </a:blip>
          <a:stretch>
            <a:fillRect/>
          </a:stretch>
        </p:blipFill>
        <p:spPr>
          <a:xfrm>
            <a:off x="390538" y="1222388"/>
            <a:ext cx="1990725" cy="2809875"/>
          </a:xfrm>
          <a:prstGeom prst="rect">
            <a:avLst/>
          </a:prstGeom>
          <a:noFill/>
          <a:ln>
            <a:noFill/>
          </a:ln>
        </p:spPr>
      </p:pic>
      <p:pic>
        <p:nvPicPr>
          <p:cNvPr id="344" name="Google Shape;344;p41"/>
          <p:cNvPicPr preferRelativeResize="0"/>
          <p:nvPr/>
        </p:nvPicPr>
        <p:blipFill>
          <a:blip r:embed="rId4">
            <a:alphaModFix/>
          </a:blip>
          <a:stretch>
            <a:fillRect/>
          </a:stretch>
        </p:blipFill>
        <p:spPr>
          <a:xfrm>
            <a:off x="3887275" y="1651938"/>
            <a:ext cx="4686300" cy="212407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Shape 349"/>
        <p:cNvGrpSpPr/>
        <p:nvPr/>
      </p:nvGrpSpPr>
      <p:grpSpPr>
        <a:xfrm>
          <a:off x="0" y="0"/>
          <a:ext cx="0" cy="0"/>
          <a:chOff x="0" y="0"/>
          <a:chExt cx="0" cy="0"/>
        </a:xfrm>
      </p:grpSpPr>
      <p:sp>
        <p:nvSpPr>
          <p:cNvPr id="350" name="Google Shape;350;p42"/>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BR"/>
              <a:t>Coordenadas de texturas para esferas</a:t>
            </a:r>
            <a:endParaRPr/>
          </a:p>
        </p:txBody>
      </p:sp>
      <p:sp>
        <p:nvSpPr>
          <p:cNvPr id="351" name="Google Shape;351;p42"/>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BR"/>
              <a:t>62</a:t>
            </a:fld>
            <a:endParaRPr/>
          </a:p>
        </p:txBody>
      </p:sp>
      <p:pic>
        <p:nvPicPr>
          <p:cNvPr id="352" name="Google Shape;352;p42"/>
          <p:cNvPicPr preferRelativeResize="0"/>
          <p:nvPr/>
        </p:nvPicPr>
        <p:blipFill>
          <a:blip r:embed="rId3">
            <a:alphaModFix/>
          </a:blip>
          <a:stretch>
            <a:fillRect/>
          </a:stretch>
        </p:blipFill>
        <p:spPr>
          <a:xfrm>
            <a:off x="627300" y="782117"/>
            <a:ext cx="4019550" cy="933450"/>
          </a:xfrm>
          <a:prstGeom prst="rect">
            <a:avLst/>
          </a:prstGeom>
          <a:noFill/>
          <a:ln>
            <a:noFill/>
          </a:ln>
        </p:spPr>
      </p:pic>
      <p:pic>
        <p:nvPicPr>
          <p:cNvPr id="353" name="Google Shape;353;p42"/>
          <p:cNvPicPr preferRelativeResize="0"/>
          <p:nvPr/>
        </p:nvPicPr>
        <p:blipFill>
          <a:blip r:embed="rId4">
            <a:alphaModFix/>
          </a:blip>
          <a:stretch>
            <a:fillRect/>
          </a:stretch>
        </p:blipFill>
        <p:spPr>
          <a:xfrm>
            <a:off x="627300" y="1867967"/>
            <a:ext cx="7458075" cy="914400"/>
          </a:xfrm>
          <a:prstGeom prst="rect">
            <a:avLst/>
          </a:prstGeom>
          <a:noFill/>
          <a:ln>
            <a:noFill/>
          </a:ln>
        </p:spPr>
      </p:pic>
      <p:pic>
        <p:nvPicPr>
          <p:cNvPr id="354" name="Google Shape;354;p42"/>
          <p:cNvPicPr preferRelativeResize="0"/>
          <p:nvPr/>
        </p:nvPicPr>
        <p:blipFill>
          <a:blip r:embed="rId5">
            <a:alphaModFix/>
          </a:blip>
          <a:stretch>
            <a:fillRect/>
          </a:stretch>
        </p:blipFill>
        <p:spPr>
          <a:xfrm>
            <a:off x="627300" y="2934767"/>
            <a:ext cx="4914900" cy="847725"/>
          </a:xfrm>
          <a:prstGeom prst="rect">
            <a:avLst/>
          </a:prstGeom>
          <a:noFill/>
          <a:ln>
            <a:noFill/>
          </a:ln>
        </p:spPr>
      </p:pic>
      <p:pic>
        <p:nvPicPr>
          <p:cNvPr id="355" name="Google Shape;355;p42"/>
          <p:cNvPicPr preferRelativeResize="0"/>
          <p:nvPr/>
        </p:nvPicPr>
        <p:blipFill>
          <a:blip r:embed="rId6">
            <a:alphaModFix/>
          </a:blip>
          <a:stretch>
            <a:fillRect/>
          </a:stretch>
        </p:blipFill>
        <p:spPr>
          <a:xfrm>
            <a:off x="627300" y="3934892"/>
            <a:ext cx="3152775" cy="79057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Shape 405"/>
        <p:cNvGrpSpPr/>
        <p:nvPr/>
      </p:nvGrpSpPr>
      <p:grpSpPr>
        <a:xfrm>
          <a:off x="0" y="0"/>
          <a:ext cx="0" cy="0"/>
          <a:chOff x="0" y="0"/>
          <a:chExt cx="0" cy="0"/>
        </a:xfrm>
      </p:grpSpPr>
      <p:sp>
        <p:nvSpPr>
          <p:cNvPr id="406" name="Google Shape;406;p48"/>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BR"/>
              <a:t>Resultado</a:t>
            </a:r>
            <a:endParaRPr/>
          </a:p>
        </p:txBody>
      </p:sp>
      <p:sp>
        <p:nvSpPr>
          <p:cNvPr id="407" name="Google Shape;407;p48"/>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63</a:t>
            </a:fld>
            <a:endParaRPr/>
          </a:p>
        </p:txBody>
      </p:sp>
      <p:pic>
        <p:nvPicPr>
          <p:cNvPr id="408" name="Google Shape;408;p48"/>
          <p:cNvPicPr preferRelativeResize="0"/>
          <p:nvPr/>
        </p:nvPicPr>
        <p:blipFill>
          <a:blip r:embed="rId3">
            <a:alphaModFix/>
          </a:blip>
          <a:stretch>
            <a:fillRect/>
          </a:stretch>
        </p:blipFill>
        <p:spPr>
          <a:xfrm>
            <a:off x="627300" y="782134"/>
            <a:ext cx="7980550" cy="448905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Shape 431"/>
        <p:cNvGrpSpPr/>
        <p:nvPr/>
      </p:nvGrpSpPr>
      <p:grpSpPr>
        <a:xfrm>
          <a:off x="0" y="0"/>
          <a:ext cx="0" cy="0"/>
          <a:chOff x="0" y="0"/>
          <a:chExt cx="0" cy="0"/>
        </a:xfrm>
      </p:grpSpPr>
      <p:sp>
        <p:nvSpPr>
          <p:cNvPr id="432" name="Google Shape;432;p51"/>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BR"/>
              <a:t>Resultado</a:t>
            </a:r>
            <a:endParaRPr/>
          </a:p>
        </p:txBody>
      </p:sp>
      <p:sp>
        <p:nvSpPr>
          <p:cNvPr id="433" name="Google Shape;433;p51"/>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64</a:t>
            </a:fld>
            <a:endParaRPr/>
          </a:p>
        </p:txBody>
      </p:sp>
      <p:pic>
        <p:nvPicPr>
          <p:cNvPr id="434" name="Google Shape;434;p51"/>
          <p:cNvPicPr preferRelativeResize="0"/>
          <p:nvPr/>
        </p:nvPicPr>
        <p:blipFill>
          <a:blip r:embed="rId3">
            <a:alphaModFix/>
          </a:blip>
          <a:stretch>
            <a:fillRect/>
          </a:stretch>
        </p:blipFill>
        <p:spPr>
          <a:xfrm>
            <a:off x="627300" y="782134"/>
            <a:ext cx="8097475" cy="455482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1" name="Google Shape;571;p66"/>
          <p:cNvSpPr txBox="1">
            <a:spLocks noGrp="1"/>
          </p:cNvSpPr>
          <p:nvPr>
            <p:ph type="body" idx="1"/>
          </p:nvPr>
        </p:nvSpPr>
        <p:spPr>
          <a:xfrm>
            <a:off x="955687" y="1402663"/>
            <a:ext cx="7343700" cy="5952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lt1"/>
              </a:buClr>
              <a:buSzPts val="3000"/>
              <a:buFont typeface="Verdana"/>
              <a:buNone/>
            </a:pPr>
            <a:r>
              <a:rPr lang="en-BR"/>
              <a:t>Computação Gráfica</a:t>
            </a:r>
            <a:endParaRPr/>
          </a:p>
        </p:txBody>
      </p:sp>
      <p:sp>
        <p:nvSpPr>
          <p:cNvPr id="4" name="Google Shape;926;p84">
            <a:extLst>
              <a:ext uri="{FF2B5EF4-FFF2-40B4-BE49-F238E27FC236}">
                <a16:creationId xmlns:a16="http://schemas.microsoft.com/office/drawing/2014/main" id="{84ADE440-70D3-7993-9C1F-B5C671CFA3B7}"/>
              </a:ext>
            </a:extLst>
          </p:cNvPr>
          <p:cNvSpPr txBox="1">
            <a:spLocks noGrp="1"/>
          </p:cNvSpPr>
          <p:nvPr>
            <p:ph type="body" idx="2"/>
          </p:nvPr>
        </p:nvSpPr>
        <p:spPr>
          <a:xfrm>
            <a:off x="966787" y="2400300"/>
            <a:ext cx="7343775" cy="328422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100000"/>
              </a:lnSpc>
              <a:spcBef>
                <a:spcPts val="333"/>
              </a:spcBef>
              <a:spcAft>
                <a:spcPts val="0"/>
              </a:spcAft>
              <a:buClr>
                <a:schemeClr val="lt1"/>
              </a:buClr>
              <a:buSzPts val="1667"/>
              <a:buFont typeface="Arial"/>
              <a:buNone/>
              <a:defRPr sz="1667" b="0" i="0" u="none" strike="noStrike" cap="none">
                <a:solidFill>
                  <a:schemeClr val="lt1"/>
                </a:solidFill>
                <a:latin typeface="Verdana"/>
                <a:ea typeface="Verdana"/>
                <a:cs typeface="Verdana"/>
                <a:sym typeface="Verdana"/>
              </a:defRPr>
            </a:lvl1pPr>
            <a:lvl2pPr marL="914400" marR="0" lvl="1"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2pPr>
            <a:lvl3pPr marL="1371600" marR="0" lvl="2"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3pPr>
            <a:lvl4pPr marL="1828800" marR="0" lvl="3"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4pPr>
            <a:lvl5pPr marL="2286000" marR="0" lvl="4"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5pPr>
            <a:lvl6pPr marL="2743200" marR="0" lvl="5" indent="-334454" algn="l" rtl="0">
              <a:lnSpc>
                <a:spcPct val="100000"/>
              </a:lnSpc>
              <a:spcBef>
                <a:spcPts val="333"/>
              </a:spcBef>
              <a:spcAft>
                <a:spcPts val="0"/>
              </a:spcAft>
              <a:buClr>
                <a:schemeClr val="dk1"/>
              </a:buClr>
              <a:buSzPts val="1667"/>
              <a:buFont typeface="Arial"/>
              <a:buChar char="•"/>
              <a:defRPr sz="1667" b="0" i="0" u="none" strike="noStrike" cap="none">
                <a:solidFill>
                  <a:schemeClr val="dk1"/>
                </a:solidFill>
                <a:latin typeface="Arial"/>
                <a:ea typeface="Arial"/>
                <a:cs typeface="Arial"/>
                <a:sym typeface="Arial"/>
              </a:defRPr>
            </a:lvl6pPr>
            <a:lvl7pPr marL="3200400" marR="0" lvl="6" indent="-334454" algn="l" rtl="0">
              <a:lnSpc>
                <a:spcPct val="100000"/>
              </a:lnSpc>
              <a:spcBef>
                <a:spcPts val="333"/>
              </a:spcBef>
              <a:spcAft>
                <a:spcPts val="0"/>
              </a:spcAft>
              <a:buClr>
                <a:schemeClr val="dk1"/>
              </a:buClr>
              <a:buSzPts val="1667"/>
              <a:buFont typeface="Arial"/>
              <a:buChar char="•"/>
              <a:defRPr sz="1667" b="0" i="0" u="none" strike="noStrike" cap="none">
                <a:solidFill>
                  <a:schemeClr val="dk1"/>
                </a:solidFill>
                <a:latin typeface="Arial"/>
                <a:ea typeface="Arial"/>
                <a:cs typeface="Arial"/>
                <a:sym typeface="Arial"/>
              </a:defRPr>
            </a:lvl7pPr>
            <a:lvl8pPr marL="3657600" marR="0" lvl="7" indent="-334454" algn="l" rtl="0">
              <a:lnSpc>
                <a:spcPct val="100000"/>
              </a:lnSpc>
              <a:spcBef>
                <a:spcPts val="333"/>
              </a:spcBef>
              <a:spcAft>
                <a:spcPts val="0"/>
              </a:spcAft>
              <a:buClr>
                <a:schemeClr val="dk1"/>
              </a:buClr>
              <a:buSzPts val="1667"/>
              <a:buFont typeface="Arial"/>
              <a:buChar char="•"/>
              <a:defRPr sz="1667" b="0" i="0" u="none" strike="noStrike" cap="none">
                <a:solidFill>
                  <a:schemeClr val="dk1"/>
                </a:solidFill>
                <a:latin typeface="Arial"/>
                <a:ea typeface="Arial"/>
                <a:cs typeface="Arial"/>
                <a:sym typeface="Arial"/>
              </a:defRPr>
            </a:lvl8pPr>
            <a:lvl9pPr marL="4114800" marR="0" lvl="8" indent="-334454" algn="l" rtl="0">
              <a:lnSpc>
                <a:spcPct val="100000"/>
              </a:lnSpc>
              <a:spcBef>
                <a:spcPts val="333"/>
              </a:spcBef>
              <a:spcAft>
                <a:spcPts val="0"/>
              </a:spcAft>
              <a:buClr>
                <a:schemeClr val="dk1"/>
              </a:buClr>
              <a:buSzPts val="1667"/>
              <a:buFont typeface="Arial"/>
              <a:buChar char="•"/>
              <a:defRPr sz="1667" b="0" i="0" u="none" strike="noStrike" cap="none">
                <a:solidFill>
                  <a:schemeClr val="dk1"/>
                </a:solidFill>
                <a:latin typeface="Arial"/>
                <a:ea typeface="Arial"/>
                <a:cs typeface="Arial"/>
                <a:sym typeface="Arial"/>
              </a:defRPr>
            </a:lvl9pPr>
          </a:lstStyle>
          <a:p>
            <a:pPr marL="0" lvl="0" indent="0" algn="ctr" rtl="0">
              <a:spcBef>
                <a:spcPts val="0"/>
              </a:spcBef>
              <a:spcAft>
                <a:spcPts val="3000"/>
              </a:spcAft>
              <a:buClr>
                <a:schemeClr val="lt1"/>
              </a:buClr>
              <a:buSzPts val="2333"/>
              <a:buFont typeface="Verdana"/>
              <a:buNone/>
            </a:pPr>
            <a:r>
              <a:rPr lang="pt-BR" sz="2200"/>
              <a:t>Luciano Soares</a:t>
            </a:r>
            <a:br>
              <a:rPr lang="pt-BR" sz="2200"/>
            </a:br>
            <a:r>
              <a:rPr lang="pt-BR" sz="2200"/>
              <a:t>&lt;</a:t>
            </a:r>
            <a:r>
              <a:rPr lang="pt-BR" sz="2200" err="1"/>
              <a:t>lpsoares@insper.edu.br</a:t>
            </a:r>
            <a:r>
              <a:rPr lang="pt-BR" sz="2200"/>
              <a:t>&gt;</a:t>
            </a:r>
          </a:p>
          <a:p>
            <a:pPr marL="0" lvl="0" indent="0" algn="ctr" rtl="0">
              <a:spcBef>
                <a:spcPts val="0"/>
              </a:spcBef>
              <a:spcAft>
                <a:spcPts val="3000"/>
              </a:spcAft>
              <a:buClr>
                <a:schemeClr val="lt1"/>
              </a:buClr>
              <a:buSzPts val="2333"/>
              <a:buFont typeface="Verdana"/>
              <a:buNone/>
            </a:pPr>
            <a:r>
              <a:rPr lang="en-BR" sz="2200"/>
              <a:t>Fabio Orfali</a:t>
            </a:r>
            <a:br>
              <a:rPr lang="en-BR" sz="2200"/>
            </a:br>
            <a:r>
              <a:rPr lang="en-BR" sz="2200"/>
              <a:t>&lt;fabioo1@insper.edu.br&gt;</a:t>
            </a:r>
            <a:endParaRPr lang="pt-BR" sz="2200"/>
          </a:p>
          <a:p>
            <a:pPr marL="0" lvl="0" indent="0" algn="ctr" rtl="0">
              <a:spcBef>
                <a:spcPts val="0"/>
              </a:spcBef>
              <a:spcAft>
                <a:spcPts val="3000"/>
              </a:spcAft>
              <a:buClr>
                <a:schemeClr val="lt1"/>
              </a:buClr>
              <a:buSzPts val="2333"/>
              <a:buFont typeface="Verdana"/>
              <a:buNone/>
            </a:pPr>
            <a:r>
              <a:rPr lang="en-BR" sz="2200"/>
              <a:t>Gustavo Braga</a:t>
            </a:r>
            <a:br>
              <a:rPr lang="en-BR" sz="2200"/>
            </a:br>
            <a:r>
              <a:rPr lang="en-US" sz="2200"/>
              <a:t>&lt;gustavobb1@insper.edu.br&gt;</a:t>
            </a:r>
            <a:endParaRPr sz="2200"/>
          </a:p>
          <a:p>
            <a:pPr marL="0" lvl="0" indent="0" algn="ctr" rtl="0">
              <a:spcBef>
                <a:spcPts val="0"/>
              </a:spcBef>
              <a:spcAft>
                <a:spcPts val="3000"/>
              </a:spcAft>
              <a:buClr>
                <a:schemeClr val="lt1"/>
              </a:buClr>
              <a:buSzPts val="2333"/>
              <a:buFont typeface="Verdana"/>
              <a:buNone/>
            </a:pPr>
            <a:endParaRPr sz="22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6"/>
          <p:cNvSpPr txBox="1">
            <a:spLocks noGrp="1"/>
          </p:cNvSpPr>
          <p:nvPr>
            <p:ph type="title"/>
          </p:nvPr>
        </p:nvSpPr>
        <p:spPr>
          <a:prstGeom prst="rect">
            <a:avLst/>
          </a:prstGeom>
        </p:spPr>
        <p:txBody>
          <a:bodyPr spcFirstLastPara="1" wrap="square" lIns="91425" tIns="45700" rIns="91425" bIns="45700" anchor="t" anchorCtr="0">
            <a:noAutofit/>
          </a:bodyPr>
          <a:lstStyle/>
          <a:p>
            <a:r>
              <a:rPr lang="en-US" sz="2650">
                <a:cs typeface="Arial"/>
              </a:rPr>
              <a:t>Accumulate frames</a:t>
            </a:r>
            <a:endParaRPr lang="en-US"/>
          </a:p>
        </p:txBody>
      </p:sp>
      <p:sp>
        <p:nvSpPr>
          <p:cNvPr id="204" name="Google Shape;204;p26"/>
          <p:cNvSpPr txBox="1">
            <a:spLocks noGrp="1"/>
          </p:cNvSpPr>
          <p:nvPr>
            <p:ph type="sldNum" idx="12"/>
          </p:nvPr>
        </p:nvSpPr>
        <p:spPr>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7</a:t>
            </a:fld>
            <a:endParaRPr/>
          </a:p>
        </p:txBody>
      </p:sp>
      <p:pic>
        <p:nvPicPr>
          <p:cNvPr id="4" name="Picture 3" descr="A group of colorful balls&#10;&#10;Description automatically generated">
            <a:extLst>
              <a:ext uri="{FF2B5EF4-FFF2-40B4-BE49-F238E27FC236}">
                <a16:creationId xmlns:a16="http://schemas.microsoft.com/office/drawing/2014/main" id="{E58A2EB9-FACB-CC89-D89D-9533E8EC47C5}"/>
              </a:ext>
            </a:extLst>
          </p:cNvPr>
          <p:cNvPicPr>
            <a:picLocks noChangeAspect="1"/>
          </p:cNvPicPr>
          <p:nvPr/>
        </p:nvPicPr>
        <p:blipFill>
          <a:blip r:embed="rId3"/>
          <a:stretch>
            <a:fillRect/>
          </a:stretch>
        </p:blipFill>
        <p:spPr>
          <a:xfrm>
            <a:off x="4709037" y="1639201"/>
            <a:ext cx="3338343" cy="3423367"/>
          </a:xfrm>
          <a:prstGeom prst="rect">
            <a:avLst/>
          </a:prstGeom>
        </p:spPr>
      </p:pic>
      <p:sp>
        <p:nvSpPr>
          <p:cNvPr id="6" name="TextBox 5">
            <a:extLst>
              <a:ext uri="{FF2B5EF4-FFF2-40B4-BE49-F238E27FC236}">
                <a16:creationId xmlns:a16="http://schemas.microsoft.com/office/drawing/2014/main" id="{EB280742-43BE-DE02-17FE-B5D944FF43F6}"/>
              </a:ext>
            </a:extLst>
          </p:cNvPr>
          <p:cNvSpPr txBox="1"/>
          <p:nvPr/>
        </p:nvSpPr>
        <p:spPr>
          <a:xfrm>
            <a:off x="236702" y="752836"/>
            <a:ext cx="605276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1800" noProof="0" dirty="0"/>
              <a:t>Como podemos melhorar?</a:t>
            </a:r>
            <a:endParaRPr lang="pt-BR" noProof="0" dirty="0"/>
          </a:p>
        </p:txBody>
      </p:sp>
      <p:pic>
        <p:nvPicPr>
          <p:cNvPr id="8" name="Picture 7" descr="A group of colorful bubbles&#10;&#10;Description automatically generated">
            <a:extLst>
              <a:ext uri="{FF2B5EF4-FFF2-40B4-BE49-F238E27FC236}">
                <a16:creationId xmlns:a16="http://schemas.microsoft.com/office/drawing/2014/main" id="{FC7FDE01-3BDC-5209-B251-0E9961455A7F}"/>
              </a:ext>
            </a:extLst>
          </p:cNvPr>
          <p:cNvPicPr>
            <a:picLocks noChangeAspect="1"/>
          </p:cNvPicPr>
          <p:nvPr/>
        </p:nvPicPr>
        <p:blipFill>
          <a:blip r:embed="rId4"/>
          <a:stretch>
            <a:fillRect/>
          </a:stretch>
        </p:blipFill>
        <p:spPr>
          <a:xfrm>
            <a:off x="824406" y="1632330"/>
            <a:ext cx="3478476" cy="3429000"/>
          </a:xfrm>
          <a:prstGeom prst="rect">
            <a:avLst/>
          </a:prstGeom>
        </p:spPr>
      </p:pic>
    </p:spTree>
    <p:extLst>
      <p:ext uri="{BB962C8B-B14F-4D97-AF65-F5344CB8AC3E}">
        <p14:creationId xmlns:p14="http://schemas.microsoft.com/office/powerpoint/2010/main" val="2049229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6"/>
          <p:cNvSpPr txBox="1">
            <a:spLocks noGrp="1"/>
          </p:cNvSpPr>
          <p:nvPr>
            <p:ph type="title"/>
          </p:nvPr>
        </p:nvSpPr>
        <p:spPr>
          <a:prstGeom prst="rect">
            <a:avLst/>
          </a:prstGeom>
        </p:spPr>
        <p:txBody>
          <a:bodyPr spcFirstLastPara="1" wrap="square" lIns="91425" tIns="45700" rIns="91425" bIns="45700" anchor="t" anchorCtr="0">
            <a:noAutofit/>
          </a:bodyPr>
          <a:lstStyle/>
          <a:p>
            <a:r>
              <a:rPr lang="en-US" sz="2650" dirty="0">
                <a:cs typeface="Arial"/>
              </a:rPr>
              <a:t>Accumulate frames</a:t>
            </a:r>
            <a:endParaRPr lang="en-US" dirty="0"/>
          </a:p>
        </p:txBody>
      </p:sp>
      <p:sp>
        <p:nvSpPr>
          <p:cNvPr id="204" name="Google Shape;204;p26"/>
          <p:cNvSpPr txBox="1">
            <a:spLocks noGrp="1"/>
          </p:cNvSpPr>
          <p:nvPr>
            <p:ph type="sldNum" idx="12"/>
          </p:nvPr>
        </p:nvSpPr>
        <p:spPr>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8</a:t>
            </a:fld>
            <a:endParaRPr/>
          </a:p>
        </p:txBody>
      </p:sp>
      <p:sp>
        <p:nvSpPr>
          <p:cNvPr id="5" name="TextBox 4">
            <a:extLst>
              <a:ext uri="{FF2B5EF4-FFF2-40B4-BE49-F238E27FC236}">
                <a16:creationId xmlns:a16="http://schemas.microsoft.com/office/drawing/2014/main" id="{9BBB1366-9DE5-2FB0-C9E9-14ABF4D9E235}"/>
              </a:ext>
            </a:extLst>
          </p:cNvPr>
          <p:cNvSpPr txBox="1"/>
          <p:nvPr/>
        </p:nvSpPr>
        <p:spPr>
          <a:xfrm>
            <a:off x="236702" y="752836"/>
            <a:ext cx="605276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1800" noProof="0" dirty="0"/>
              <a:t>O que acontece se não tivermos "pesos" nos frames?</a:t>
            </a:r>
          </a:p>
        </p:txBody>
      </p:sp>
      <p:pic>
        <p:nvPicPr>
          <p:cNvPr id="9" name="Picture 8">
            <a:extLst>
              <a:ext uri="{FF2B5EF4-FFF2-40B4-BE49-F238E27FC236}">
                <a16:creationId xmlns:a16="http://schemas.microsoft.com/office/drawing/2014/main" id="{BED534F9-6DCC-6611-4277-E549C88A9D38}"/>
              </a:ext>
            </a:extLst>
          </p:cNvPr>
          <p:cNvPicPr>
            <a:picLocks noChangeAspect="1"/>
          </p:cNvPicPr>
          <p:nvPr/>
        </p:nvPicPr>
        <p:blipFill>
          <a:blip r:embed="rId3"/>
          <a:stretch>
            <a:fillRect/>
          </a:stretch>
        </p:blipFill>
        <p:spPr>
          <a:xfrm>
            <a:off x="572596" y="1521500"/>
            <a:ext cx="3428654" cy="3429000"/>
          </a:xfrm>
          <a:prstGeom prst="rect">
            <a:avLst/>
          </a:prstGeom>
          <a:ln>
            <a:solidFill>
              <a:schemeClr val="tx1"/>
            </a:solidFill>
          </a:ln>
        </p:spPr>
      </p:pic>
      <p:sp>
        <p:nvSpPr>
          <p:cNvPr id="7" name="TextBox 6">
            <a:extLst>
              <a:ext uri="{FF2B5EF4-FFF2-40B4-BE49-F238E27FC236}">
                <a16:creationId xmlns:a16="http://schemas.microsoft.com/office/drawing/2014/main" id="{D2364022-87CE-1839-54DC-6225908C5654}"/>
              </a:ext>
            </a:extLst>
          </p:cNvPr>
          <p:cNvSpPr txBox="1"/>
          <p:nvPr/>
        </p:nvSpPr>
        <p:spPr>
          <a:xfrm>
            <a:off x="4176074" y="1999129"/>
            <a:ext cx="4783768" cy="2031325"/>
          </a:xfrm>
          <a:prstGeom prst="rect">
            <a:avLst/>
          </a:prstGeom>
          <a:noFill/>
          <a:ln w="19050">
            <a:solidFill>
              <a:schemeClr val="tx1"/>
            </a:solidFill>
            <a:prstDash val="dash"/>
          </a:ln>
        </p:spPr>
        <p:txBody>
          <a:bodyPr wrap="square">
            <a:spAutoFit/>
          </a:bodyPr>
          <a:lstStyle/>
          <a:p>
            <a:pPr>
              <a:buNone/>
            </a:pPr>
            <a:r>
              <a:rPr lang="en-US" b="0" noProof="1">
                <a:solidFill>
                  <a:srgbClr val="008000"/>
                </a:solidFill>
                <a:effectLst/>
                <a:latin typeface="Menlo" panose="020B0609030804020204" pitchFamily="49" charset="0"/>
              </a:rPr>
              <a:t>// Solucao:</a:t>
            </a:r>
            <a:endParaRPr lang="en-US" b="0" noProof="1">
              <a:solidFill>
                <a:srgbClr val="3B3B3B"/>
              </a:solidFill>
              <a:effectLst/>
              <a:latin typeface="Menlo" panose="020B0609030804020204" pitchFamily="49" charset="0"/>
            </a:endParaRPr>
          </a:p>
          <a:p>
            <a:pPr>
              <a:buNone/>
            </a:pPr>
            <a:r>
              <a:rPr lang="en-US" b="0" noProof="1">
                <a:solidFill>
                  <a:srgbClr val="008000"/>
                </a:solidFill>
                <a:effectLst/>
                <a:latin typeface="Menlo" panose="020B0609030804020204" pitchFamily="49" charset="0"/>
              </a:rPr>
              <a:t>// pra que serve?</a:t>
            </a:r>
            <a:endParaRPr lang="en-US" b="0" noProof="1">
              <a:solidFill>
                <a:srgbClr val="3B3B3B"/>
              </a:solidFill>
              <a:effectLst/>
              <a:latin typeface="Menlo" panose="020B0609030804020204" pitchFamily="49" charset="0"/>
            </a:endParaRPr>
          </a:p>
          <a:p>
            <a:pPr>
              <a:buNone/>
            </a:pPr>
            <a:r>
              <a:rPr lang="en-US" b="0" noProof="1">
                <a:solidFill>
                  <a:srgbClr val="0000FF"/>
                </a:solidFill>
                <a:effectLst/>
                <a:latin typeface="Menlo" panose="020B0609030804020204" pitchFamily="49" charset="0"/>
              </a:rPr>
              <a:t>var</a:t>
            </a:r>
            <a:r>
              <a:rPr lang="en-US" b="0" noProof="1">
                <a:solidFill>
                  <a:srgbClr val="3B3B3B"/>
                </a:solidFill>
                <a:effectLst/>
                <a:latin typeface="Menlo" panose="020B0609030804020204" pitchFamily="49" charset="0"/>
              </a:rPr>
              <a:t> </a:t>
            </a:r>
            <a:r>
              <a:rPr lang="en-US" b="0" noProof="1">
                <a:solidFill>
                  <a:srgbClr val="001080"/>
                </a:solidFill>
                <a:effectLst/>
                <a:latin typeface="Menlo" panose="020B0609030804020204" pitchFamily="49" charset="0"/>
              </a:rPr>
              <a:t>should_accumulate</a:t>
            </a:r>
            <a:r>
              <a:rPr lang="en-US" b="0" noProof="1">
                <a:solidFill>
                  <a:srgbClr val="3B3B3B"/>
                </a:solidFill>
                <a:effectLst/>
                <a:latin typeface="Menlo" panose="020B0609030804020204" pitchFamily="49" charset="0"/>
              </a:rPr>
              <a:t> </a:t>
            </a:r>
            <a:r>
              <a:rPr lang="en-US" b="0" noProof="1">
                <a:solidFill>
                  <a:srgbClr val="000000"/>
                </a:solidFill>
                <a:effectLst/>
                <a:latin typeface="Menlo" panose="020B0609030804020204" pitchFamily="49" charset="0"/>
              </a:rPr>
              <a:t>=</a:t>
            </a:r>
            <a:r>
              <a:rPr lang="en-US" b="0" noProof="1">
                <a:solidFill>
                  <a:srgbClr val="3B3B3B"/>
                </a:solidFill>
                <a:effectLst/>
                <a:latin typeface="Menlo" panose="020B0609030804020204" pitchFamily="49" charset="0"/>
              </a:rPr>
              <a:t> </a:t>
            </a:r>
            <a:r>
              <a:rPr lang="en-US" b="0" noProof="1">
                <a:solidFill>
                  <a:srgbClr val="001080"/>
                </a:solidFill>
                <a:effectLst/>
                <a:latin typeface="Menlo" panose="020B0609030804020204" pitchFamily="49" charset="0"/>
              </a:rPr>
              <a:t>uniforms</a:t>
            </a:r>
            <a:r>
              <a:rPr lang="en-US" b="0" noProof="1">
                <a:solidFill>
                  <a:srgbClr val="3B3B3B"/>
                </a:solidFill>
                <a:effectLst/>
                <a:latin typeface="Menlo" panose="020B0609030804020204" pitchFamily="49" charset="0"/>
              </a:rPr>
              <a:t>[</a:t>
            </a:r>
            <a:r>
              <a:rPr lang="en-US" b="0" noProof="1">
                <a:solidFill>
                  <a:srgbClr val="098658"/>
                </a:solidFill>
                <a:effectLst/>
                <a:latin typeface="Menlo" panose="020B0609030804020204" pitchFamily="49" charset="0"/>
              </a:rPr>
              <a:t>3</a:t>
            </a:r>
            <a:r>
              <a:rPr lang="en-US" b="0" noProof="1">
                <a:solidFill>
                  <a:srgbClr val="3B3B3B"/>
                </a:solidFill>
                <a:effectLst/>
                <a:latin typeface="Menlo" panose="020B0609030804020204" pitchFamily="49" charset="0"/>
              </a:rPr>
              <a:t>];</a:t>
            </a:r>
          </a:p>
          <a:p>
            <a:pPr>
              <a:buNone/>
            </a:pPr>
            <a:endParaRPr lang="en-US" b="0" noProof="1">
              <a:solidFill>
                <a:srgbClr val="3B3B3B"/>
              </a:solidFill>
              <a:effectLst/>
              <a:latin typeface="Menlo" panose="020B0609030804020204" pitchFamily="49" charset="0"/>
            </a:endParaRPr>
          </a:p>
          <a:p>
            <a:pPr>
              <a:buNone/>
            </a:pPr>
            <a:r>
              <a:rPr lang="en-US" b="0" noProof="1">
                <a:solidFill>
                  <a:srgbClr val="0000FF"/>
                </a:solidFill>
                <a:effectLst/>
                <a:latin typeface="Menlo" panose="020B0609030804020204" pitchFamily="49" charset="0"/>
              </a:rPr>
              <a:t>var</a:t>
            </a:r>
            <a:r>
              <a:rPr lang="en-US" b="0" noProof="1">
                <a:solidFill>
                  <a:srgbClr val="3B3B3B"/>
                </a:solidFill>
                <a:effectLst/>
                <a:latin typeface="Menlo" panose="020B0609030804020204" pitchFamily="49" charset="0"/>
              </a:rPr>
              <a:t> </a:t>
            </a:r>
            <a:r>
              <a:rPr lang="en-US" b="0" noProof="1">
                <a:solidFill>
                  <a:srgbClr val="001080"/>
                </a:solidFill>
                <a:effectLst/>
                <a:latin typeface="Menlo" panose="020B0609030804020204" pitchFamily="49" charset="0"/>
              </a:rPr>
              <a:t>accumulated_color</a:t>
            </a:r>
            <a:r>
              <a:rPr lang="en-US" b="0" noProof="1">
                <a:solidFill>
                  <a:srgbClr val="3B3B3B"/>
                </a:solidFill>
                <a:effectLst/>
                <a:latin typeface="Menlo" panose="020B0609030804020204" pitchFamily="49" charset="0"/>
              </a:rPr>
              <a:t> </a:t>
            </a:r>
            <a:r>
              <a:rPr lang="en-US" b="0" noProof="1">
                <a:solidFill>
                  <a:srgbClr val="000000"/>
                </a:solidFill>
                <a:effectLst/>
                <a:latin typeface="Menlo" panose="020B0609030804020204" pitchFamily="49" charset="0"/>
              </a:rPr>
              <a:t>=</a:t>
            </a:r>
            <a:r>
              <a:rPr lang="en-US" b="0" noProof="1">
                <a:solidFill>
                  <a:srgbClr val="3B3B3B"/>
                </a:solidFill>
                <a:effectLst/>
                <a:latin typeface="Menlo" panose="020B0609030804020204" pitchFamily="49" charset="0"/>
              </a:rPr>
              <a:t> </a:t>
            </a:r>
            <a:r>
              <a:rPr lang="en-US" b="0" noProof="1">
                <a:solidFill>
                  <a:srgbClr val="001080"/>
                </a:solidFill>
                <a:effectLst/>
                <a:latin typeface="Menlo" panose="020B0609030804020204" pitchFamily="49" charset="0"/>
              </a:rPr>
              <a:t>cor_anterior</a:t>
            </a:r>
            <a:r>
              <a:rPr lang="en-US" b="0" noProof="1">
                <a:solidFill>
                  <a:srgbClr val="3B3B3B"/>
                </a:solidFill>
                <a:effectLst/>
                <a:latin typeface="Menlo" panose="020B0609030804020204" pitchFamily="49" charset="0"/>
              </a:rPr>
              <a:t> </a:t>
            </a:r>
            <a:r>
              <a:rPr lang="en-US" b="0" noProof="1">
                <a:solidFill>
                  <a:srgbClr val="000000"/>
                </a:solidFill>
                <a:effectLst/>
                <a:latin typeface="Menlo" panose="020B0609030804020204" pitchFamily="49" charset="0"/>
              </a:rPr>
              <a:t>*</a:t>
            </a:r>
            <a:br>
              <a:rPr lang="en-US" noProof="1">
                <a:solidFill>
                  <a:srgbClr val="3B3B3B"/>
                </a:solidFill>
                <a:latin typeface="Menlo" panose="020B0609030804020204" pitchFamily="49" charset="0"/>
              </a:rPr>
            </a:br>
            <a:r>
              <a:rPr lang="en-US" noProof="1">
                <a:solidFill>
                  <a:srgbClr val="3B3B3B"/>
                </a:solidFill>
                <a:latin typeface="Menlo" panose="020B0609030804020204" pitchFamily="49" charset="0"/>
              </a:rPr>
              <a:t>         </a:t>
            </a:r>
            <a:r>
              <a:rPr lang="en-US" b="0" noProof="1">
                <a:solidFill>
                  <a:srgbClr val="001080"/>
                </a:solidFill>
                <a:effectLst/>
                <a:latin typeface="Menlo" panose="020B0609030804020204" pitchFamily="49" charset="0"/>
              </a:rPr>
              <a:t>should_accumulate</a:t>
            </a:r>
            <a:r>
              <a:rPr lang="en-US" b="0" noProof="1">
                <a:solidFill>
                  <a:srgbClr val="3B3B3B"/>
                </a:solidFill>
                <a:effectLst/>
                <a:latin typeface="Menlo" panose="020B0609030804020204" pitchFamily="49" charset="0"/>
              </a:rPr>
              <a:t> </a:t>
            </a:r>
            <a:r>
              <a:rPr lang="en-US" b="0" noProof="1">
                <a:solidFill>
                  <a:srgbClr val="000000"/>
                </a:solidFill>
                <a:effectLst/>
                <a:latin typeface="Menlo" panose="020B0609030804020204" pitchFamily="49" charset="0"/>
              </a:rPr>
              <a:t>+</a:t>
            </a:r>
            <a:r>
              <a:rPr lang="en-US" b="0" noProof="1">
                <a:solidFill>
                  <a:srgbClr val="3B3B3B"/>
                </a:solidFill>
                <a:effectLst/>
                <a:latin typeface="Menlo" panose="020B0609030804020204" pitchFamily="49" charset="0"/>
              </a:rPr>
              <a:t> </a:t>
            </a:r>
            <a:r>
              <a:rPr lang="en-US" b="0" noProof="1">
                <a:solidFill>
                  <a:srgbClr val="001080"/>
                </a:solidFill>
                <a:effectLst/>
                <a:latin typeface="Menlo" panose="020B0609030804020204" pitchFamily="49" charset="0"/>
              </a:rPr>
              <a:t>color_saida</a:t>
            </a:r>
            <a:r>
              <a:rPr lang="en-US" b="0" noProof="1">
                <a:solidFill>
                  <a:srgbClr val="3B3B3B"/>
                </a:solidFill>
                <a:effectLst/>
                <a:latin typeface="Menlo" panose="020B0609030804020204" pitchFamily="49" charset="0"/>
              </a:rPr>
              <a:t>;</a:t>
            </a:r>
          </a:p>
          <a:p>
            <a:pPr>
              <a:buNone/>
            </a:pPr>
            <a:br>
              <a:rPr lang="en-US" b="0" noProof="1">
                <a:solidFill>
                  <a:srgbClr val="3B3B3B"/>
                </a:solidFill>
                <a:effectLst/>
                <a:latin typeface="Menlo" panose="020B0609030804020204" pitchFamily="49" charset="0"/>
              </a:rPr>
            </a:br>
            <a:r>
              <a:rPr lang="en-US" b="0" noProof="1">
                <a:solidFill>
                  <a:srgbClr val="001080"/>
                </a:solidFill>
                <a:effectLst/>
                <a:latin typeface="Menlo" panose="020B0609030804020204" pitchFamily="49" charset="0"/>
              </a:rPr>
              <a:t>rtb</a:t>
            </a:r>
            <a:r>
              <a:rPr lang="en-US" b="0" noProof="1">
                <a:solidFill>
                  <a:srgbClr val="3B3B3B"/>
                </a:solidFill>
                <a:effectLst/>
                <a:latin typeface="Menlo" panose="020B0609030804020204" pitchFamily="49" charset="0"/>
              </a:rPr>
              <a:t>[</a:t>
            </a:r>
            <a:r>
              <a:rPr lang="en-US" b="0" noProof="1">
                <a:solidFill>
                  <a:srgbClr val="001080"/>
                </a:solidFill>
                <a:effectLst/>
                <a:latin typeface="Menlo" panose="020B0609030804020204" pitchFamily="49" charset="0"/>
              </a:rPr>
              <a:t>map_fb</a:t>
            </a:r>
            <a:r>
              <a:rPr lang="en-US" b="0" noProof="1">
                <a:solidFill>
                  <a:srgbClr val="3B3B3B"/>
                </a:solidFill>
                <a:effectLst/>
                <a:latin typeface="Menlo" panose="020B0609030804020204" pitchFamily="49" charset="0"/>
              </a:rPr>
              <a:t>] </a:t>
            </a:r>
            <a:r>
              <a:rPr lang="en-US" b="0" noProof="1">
                <a:solidFill>
                  <a:srgbClr val="000000"/>
                </a:solidFill>
                <a:effectLst/>
                <a:latin typeface="Menlo" panose="020B0609030804020204" pitchFamily="49" charset="0"/>
              </a:rPr>
              <a:t>=</a:t>
            </a:r>
            <a:r>
              <a:rPr lang="en-US" b="0" noProof="1">
                <a:solidFill>
                  <a:srgbClr val="3B3B3B"/>
                </a:solidFill>
                <a:effectLst/>
                <a:latin typeface="Menlo" panose="020B0609030804020204" pitchFamily="49" charset="0"/>
              </a:rPr>
              <a:t> </a:t>
            </a:r>
            <a:r>
              <a:rPr lang="en-US" b="0" noProof="1">
                <a:solidFill>
                  <a:srgbClr val="001080"/>
                </a:solidFill>
                <a:effectLst/>
                <a:latin typeface="Menlo" panose="020B0609030804020204" pitchFamily="49" charset="0"/>
              </a:rPr>
              <a:t>accumulated_color</a:t>
            </a:r>
            <a:r>
              <a:rPr lang="en-US" b="0" noProof="1">
                <a:solidFill>
                  <a:srgbClr val="3B3B3B"/>
                </a:solidFill>
                <a:effectLst/>
                <a:latin typeface="Menlo" panose="020B0609030804020204" pitchFamily="49" charset="0"/>
              </a:rPr>
              <a:t>;</a:t>
            </a:r>
          </a:p>
          <a:p>
            <a:pPr>
              <a:buNone/>
            </a:pPr>
            <a:r>
              <a:rPr lang="en-US" b="0" noProof="1">
                <a:solidFill>
                  <a:srgbClr val="001080"/>
                </a:solidFill>
                <a:effectLst/>
                <a:latin typeface="Menlo" panose="020B0609030804020204" pitchFamily="49" charset="0"/>
              </a:rPr>
              <a:t>frameb</a:t>
            </a:r>
            <a:r>
              <a:rPr lang="en-US" b="0" noProof="1">
                <a:solidFill>
                  <a:srgbClr val="3B3B3B"/>
                </a:solidFill>
                <a:effectLst/>
                <a:latin typeface="Menlo" panose="020B0609030804020204" pitchFamily="49" charset="0"/>
              </a:rPr>
              <a:t>[</a:t>
            </a:r>
            <a:r>
              <a:rPr lang="en-US" b="0" noProof="1">
                <a:solidFill>
                  <a:srgbClr val="001080"/>
                </a:solidFill>
                <a:effectLst/>
                <a:latin typeface="Menlo" panose="020B0609030804020204" pitchFamily="49" charset="0"/>
              </a:rPr>
              <a:t>map_fb</a:t>
            </a:r>
            <a:r>
              <a:rPr lang="en-US" b="0" noProof="1">
                <a:solidFill>
                  <a:srgbClr val="3B3B3B"/>
                </a:solidFill>
                <a:effectLst/>
                <a:latin typeface="Menlo" panose="020B0609030804020204" pitchFamily="49" charset="0"/>
              </a:rPr>
              <a:t>] </a:t>
            </a:r>
            <a:r>
              <a:rPr lang="en-US" b="0" noProof="1">
                <a:solidFill>
                  <a:srgbClr val="000000"/>
                </a:solidFill>
                <a:effectLst/>
                <a:latin typeface="Menlo" panose="020B0609030804020204" pitchFamily="49" charset="0"/>
              </a:rPr>
              <a:t>=</a:t>
            </a:r>
            <a:r>
              <a:rPr lang="en-US" b="0" noProof="1">
                <a:solidFill>
                  <a:srgbClr val="3B3B3B"/>
                </a:solidFill>
                <a:effectLst/>
                <a:latin typeface="Menlo" panose="020B0609030804020204" pitchFamily="49" charset="0"/>
              </a:rPr>
              <a:t> </a:t>
            </a:r>
            <a:r>
              <a:rPr lang="en-US" b="0" noProof="1">
                <a:solidFill>
                  <a:srgbClr val="001080"/>
                </a:solidFill>
                <a:effectLst/>
                <a:latin typeface="Menlo" panose="020B0609030804020204" pitchFamily="49" charset="0"/>
              </a:rPr>
              <a:t>accumulated_color</a:t>
            </a:r>
            <a:r>
              <a:rPr lang="en-US" b="0" noProof="1">
                <a:solidFill>
                  <a:srgbClr val="3B3B3B"/>
                </a:solidFill>
                <a:effectLst/>
                <a:latin typeface="Menlo" panose="020B0609030804020204" pitchFamily="49" charset="0"/>
              </a:rPr>
              <a:t> </a:t>
            </a:r>
            <a:r>
              <a:rPr lang="en-US" b="0" noProof="1">
                <a:solidFill>
                  <a:srgbClr val="000000"/>
                </a:solidFill>
                <a:effectLst/>
                <a:latin typeface="Menlo" panose="020B0609030804020204" pitchFamily="49" charset="0"/>
              </a:rPr>
              <a:t>/</a:t>
            </a:r>
            <a:r>
              <a:rPr lang="en-US" b="0" noProof="1">
                <a:solidFill>
                  <a:srgbClr val="3B3B3B"/>
                </a:solidFill>
                <a:effectLst/>
                <a:latin typeface="Menlo" panose="020B0609030804020204" pitchFamily="49" charset="0"/>
              </a:rPr>
              <a:t> </a:t>
            </a:r>
            <a:r>
              <a:rPr lang="en-US" b="0" noProof="1">
                <a:solidFill>
                  <a:srgbClr val="001080"/>
                </a:solidFill>
                <a:effectLst/>
                <a:latin typeface="Menlo" panose="020B0609030804020204" pitchFamily="49" charset="0"/>
              </a:rPr>
              <a:t>peso</a:t>
            </a:r>
            <a:r>
              <a:rPr lang="en-US" b="0" noProof="1">
                <a:solidFill>
                  <a:srgbClr val="3B3B3B"/>
                </a:solidFill>
                <a:effectLst/>
                <a:latin typeface="Menlo" panose="020B0609030804020204" pitchFamily="49" charset="0"/>
              </a:rPr>
              <a:t>;</a:t>
            </a:r>
          </a:p>
        </p:txBody>
      </p:sp>
    </p:spTree>
    <p:extLst>
      <p:ext uri="{BB962C8B-B14F-4D97-AF65-F5344CB8AC3E}">
        <p14:creationId xmlns:p14="http://schemas.microsoft.com/office/powerpoint/2010/main" val="2254843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grpSp>
        <p:nvGrpSpPr>
          <p:cNvPr id="42" name="Group 41">
            <a:extLst>
              <a:ext uri="{FF2B5EF4-FFF2-40B4-BE49-F238E27FC236}">
                <a16:creationId xmlns:a16="http://schemas.microsoft.com/office/drawing/2014/main" id="{48711A27-A0F4-F4B9-85C5-82C879C5304A}"/>
              </a:ext>
            </a:extLst>
          </p:cNvPr>
          <p:cNvGrpSpPr/>
          <p:nvPr/>
        </p:nvGrpSpPr>
        <p:grpSpPr>
          <a:xfrm>
            <a:off x="2081562" y="3704562"/>
            <a:ext cx="5063247" cy="168776"/>
            <a:chOff x="1666782" y="3704562"/>
            <a:chExt cx="5063247" cy="168776"/>
          </a:xfrm>
        </p:grpSpPr>
        <p:cxnSp>
          <p:nvCxnSpPr>
            <p:cNvPr id="5" name="Straight Connector 4">
              <a:extLst>
                <a:ext uri="{FF2B5EF4-FFF2-40B4-BE49-F238E27FC236}">
                  <a16:creationId xmlns:a16="http://schemas.microsoft.com/office/drawing/2014/main" id="{F776B734-DCDF-3823-5355-2CFB3B64AA06}"/>
                </a:ext>
              </a:extLst>
            </p:cNvPr>
            <p:cNvCxnSpPr>
              <a:cxnSpLocks/>
            </p:cNvCxnSpPr>
            <p:nvPr/>
          </p:nvCxnSpPr>
          <p:spPr>
            <a:xfrm>
              <a:off x="1666782" y="3704562"/>
              <a:ext cx="5063247" cy="0"/>
            </a:xfrm>
            <a:prstGeom prst="line">
              <a:avLst/>
            </a:prstGeom>
            <a:ln w="571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EBF96EA-9EA1-7257-5917-B6FFAC4C9BCA}"/>
                </a:ext>
              </a:extLst>
            </p:cNvPr>
            <p:cNvCxnSpPr>
              <a:cxnSpLocks/>
            </p:cNvCxnSpPr>
            <p:nvPr/>
          </p:nvCxnSpPr>
          <p:spPr>
            <a:xfrm flipV="1">
              <a:off x="1706060" y="3709940"/>
              <a:ext cx="113313" cy="152402"/>
            </a:xfrm>
            <a:prstGeom prst="line">
              <a:avLst/>
            </a:prstGeom>
            <a:ln w="571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431734B-70AC-D3A0-A40B-CF702B37A366}"/>
                </a:ext>
              </a:extLst>
            </p:cNvPr>
            <p:cNvCxnSpPr>
              <a:cxnSpLocks/>
            </p:cNvCxnSpPr>
            <p:nvPr/>
          </p:nvCxnSpPr>
          <p:spPr>
            <a:xfrm flipV="1">
              <a:off x="1820753" y="3720936"/>
              <a:ext cx="113313" cy="152402"/>
            </a:xfrm>
            <a:prstGeom prst="line">
              <a:avLst/>
            </a:prstGeom>
            <a:ln w="571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35" name="Google Shape;335;p41"/>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BR"/>
              <a:t>Reflexão em Materiais Espelhados</a:t>
            </a:r>
            <a:endParaRPr/>
          </a:p>
        </p:txBody>
      </p:sp>
      <p:sp>
        <p:nvSpPr>
          <p:cNvPr id="336" name="Google Shape;336;p41"/>
          <p:cNvSpPr txBox="1">
            <a:spLocks noGrp="1"/>
          </p:cNvSpPr>
          <p:nvPr>
            <p:ph type="body" idx="1"/>
          </p:nvPr>
        </p:nvSpPr>
        <p:spPr>
          <a:xfrm>
            <a:off x="390550" y="838976"/>
            <a:ext cx="8428200" cy="1365300"/>
          </a:xfrm>
          <a:prstGeom prst="rect">
            <a:avLst/>
          </a:prstGeom>
        </p:spPr>
        <p:txBody>
          <a:bodyPr spcFirstLastPara="1" wrap="square" lIns="91425" tIns="45700" rIns="91425" bIns="45700" anchor="t" anchorCtr="0">
            <a:normAutofit/>
          </a:bodyPr>
          <a:lstStyle/>
          <a:p>
            <a:pPr marL="0" lvl="0" indent="0" algn="l" rtl="0">
              <a:spcBef>
                <a:spcPts val="400"/>
              </a:spcBef>
              <a:spcAft>
                <a:spcPts val="0"/>
              </a:spcAft>
              <a:buNone/>
            </a:pPr>
            <a:r>
              <a:rPr lang="pt-BR" dirty="0"/>
              <a:t>Como calcular o vetor de reflexão?</a:t>
            </a:r>
            <a:endParaRPr lang="en-BR" dirty="0"/>
          </a:p>
        </p:txBody>
      </p:sp>
      <p:sp>
        <p:nvSpPr>
          <p:cNvPr id="337" name="Google Shape;337;p41"/>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9</a:t>
            </a:fld>
            <a:endParaRPr/>
          </a:p>
        </p:txBody>
      </p:sp>
      <p:cxnSp>
        <p:nvCxnSpPr>
          <p:cNvPr id="7" name="Straight Connector 6">
            <a:extLst>
              <a:ext uri="{FF2B5EF4-FFF2-40B4-BE49-F238E27FC236}">
                <a16:creationId xmlns:a16="http://schemas.microsoft.com/office/drawing/2014/main" id="{BAD869B7-024F-D6D4-CD4A-5E8C3BE0BA54}"/>
              </a:ext>
            </a:extLst>
          </p:cNvPr>
          <p:cNvCxnSpPr>
            <a:cxnSpLocks/>
          </p:cNvCxnSpPr>
          <p:nvPr/>
        </p:nvCxnSpPr>
        <p:spPr>
          <a:xfrm>
            <a:off x="4604650" y="1592498"/>
            <a:ext cx="0" cy="3836453"/>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7B9861B1-ECDF-958C-DCFD-4F955E4999F2}"/>
              </a:ext>
            </a:extLst>
          </p:cNvPr>
          <p:cNvGrpSpPr/>
          <p:nvPr/>
        </p:nvGrpSpPr>
        <p:grpSpPr>
          <a:xfrm>
            <a:off x="3036940" y="2163853"/>
            <a:ext cx="1567710" cy="1540709"/>
            <a:chOff x="3036940" y="2163853"/>
            <a:chExt cx="1567710" cy="1540709"/>
          </a:xfrm>
        </p:grpSpPr>
        <p:cxnSp>
          <p:nvCxnSpPr>
            <p:cNvPr id="10" name="Straight Arrow Connector 9">
              <a:extLst>
                <a:ext uri="{FF2B5EF4-FFF2-40B4-BE49-F238E27FC236}">
                  <a16:creationId xmlns:a16="http://schemas.microsoft.com/office/drawing/2014/main" id="{DD532B3A-60F3-B913-2959-5C3EC2F42AF4}"/>
                </a:ext>
              </a:extLst>
            </p:cNvPr>
            <p:cNvCxnSpPr/>
            <p:nvPr/>
          </p:nvCxnSpPr>
          <p:spPr>
            <a:xfrm>
              <a:off x="3036940" y="2163853"/>
              <a:ext cx="1567710" cy="1540709"/>
            </a:xfrm>
            <a:prstGeom prst="straightConnector1">
              <a:avLst/>
            </a:prstGeom>
            <a:ln w="57150">
              <a:tailEnd type="stealth"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54031EA8-FD50-480D-0896-B3DAC105F0D2}"/>
                    </a:ext>
                  </a:extLst>
                </p:cNvPr>
                <p:cNvSpPr txBox="1"/>
                <p:nvPr/>
              </p:nvSpPr>
              <p:spPr>
                <a:xfrm>
                  <a:off x="3112810" y="2647533"/>
                  <a:ext cx="373079" cy="52851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2400" i="1" smtClean="0">
                                <a:solidFill>
                                  <a:srgbClr val="0070C0"/>
                                </a:solidFill>
                                <a:latin typeface="Cambria Math" panose="02040503050406030204" pitchFamily="18" charset="0"/>
                              </a:rPr>
                            </m:ctrlPr>
                          </m:accPr>
                          <m:e>
                            <m:r>
                              <a:rPr lang="pt-BR" sz="2400" b="0" i="1" smtClean="0">
                                <a:solidFill>
                                  <a:srgbClr val="0070C0"/>
                                </a:solidFill>
                                <a:latin typeface="Cambria Math" panose="02040503050406030204" pitchFamily="18" charset="0"/>
                              </a:rPr>
                              <m:t>𝑣</m:t>
                            </m:r>
                          </m:e>
                        </m:acc>
                      </m:oMath>
                    </m:oMathPara>
                  </a14:m>
                  <a:endParaRPr lang="en-US" sz="2400" dirty="0">
                    <a:solidFill>
                      <a:srgbClr val="0070C0"/>
                    </a:solidFill>
                  </a:endParaRPr>
                </a:p>
              </p:txBody>
            </p:sp>
          </mc:Choice>
          <mc:Fallback xmlns="">
            <p:sp>
              <p:nvSpPr>
                <p:cNvPr id="22" name="TextBox 21">
                  <a:extLst>
                    <a:ext uri="{FF2B5EF4-FFF2-40B4-BE49-F238E27FC236}">
                      <a16:creationId xmlns:a16="http://schemas.microsoft.com/office/drawing/2014/main" id="{54031EA8-FD50-480D-0896-B3DAC105F0D2}"/>
                    </a:ext>
                  </a:extLst>
                </p:cNvPr>
                <p:cNvSpPr txBox="1">
                  <a:spLocks noRot="1" noChangeAspect="1" noMove="1" noResize="1" noEditPoints="1" noAdjustHandles="1" noChangeArrowheads="1" noChangeShapeType="1" noTextEdit="1"/>
                </p:cNvSpPr>
                <p:nvPr/>
              </p:nvSpPr>
              <p:spPr>
                <a:xfrm>
                  <a:off x="3112810" y="2647533"/>
                  <a:ext cx="373079" cy="528514"/>
                </a:xfrm>
                <a:prstGeom prst="rect">
                  <a:avLst/>
                </a:prstGeom>
                <a:blipFill>
                  <a:blip r:embed="rId3"/>
                  <a:stretch>
                    <a:fillRect l="-3333" t="-25581"/>
                  </a:stretch>
                </a:blipFill>
              </p:spPr>
              <p:txBody>
                <a:bodyPr/>
                <a:lstStyle/>
                <a:p>
                  <a:r>
                    <a:rPr lang="en-US">
                      <a:noFill/>
                    </a:rPr>
                    <a:t> </a:t>
                  </a:r>
                </a:p>
              </p:txBody>
            </p:sp>
          </mc:Fallback>
        </mc:AlternateContent>
      </p:grpSp>
      <p:grpSp>
        <p:nvGrpSpPr>
          <p:cNvPr id="32" name="Group 31">
            <a:extLst>
              <a:ext uri="{FF2B5EF4-FFF2-40B4-BE49-F238E27FC236}">
                <a16:creationId xmlns:a16="http://schemas.microsoft.com/office/drawing/2014/main" id="{BBF488C5-9E35-FFF6-0133-181C80783A3C}"/>
              </a:ext>
            </a:extLst>
          </p:cNvPr>
          <p:cNvGrpSpPr/>
          <p:nvPr/>
        </p:nvGrpSpPr>
        <p:grpSpPr>
          <a:xfrm>
            <a:off x="4604650" y="3704562"/>
            <a:ext cx="1567710" cy="1540709"/>
            <a:chOff x="4604650" y="3704562"/>
            <a:chExt cx="1567710" cy="1540709"/>
          </a:xfrm>
        </p:grpSpPr>
        <p:cxnSp>
          <p:nvCxnSpPr>
            <p:cNvPr id="11" name="Straight Arrow Connector 10">
              <a:extLst>
                <a:ext uri="{FF2B5EF4-FFF2-40B4-BE49-F238E27FC236}">
                  <a16:creationId xmlns:a16="http://schemas.microsoft.com/office/drawing/2014/main" id="{A46EDC28-EE63-C9DA-4F7A-905D005C6BF0}"/>
                </a:ext>
              </a:extLst>
            </p:cNvPr>
            <p:cNvCxnSpPr/>
            <p:nvPr/>
          </p:nvCxnSpPr>
          <p:spPr>
            <a:xfrm>
              <a:off x="4604650" y="3704562"/>
              <a:ext cx="1567710" cy="1540709"/>
            </a:xfrm>
            <a:prstGeom prst="straightConnector1">
              <a:avLst/>
            </a:prstGeom>
            <a:ln w="57150">
              <a:tailEnd type="stealth"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5E8B3664-8508-447F-E144-BA26E0B67BD6}"/>
                    </a:ext>
                  </a:extLst>
                </p:cNvPr>
                <p:cNvSpPr txBox="1"/>
                <p:nvPr/>
              </p:nvSpPr>
              <p:spPr>
                <a:xfrm>
                  <a:off x="4756804" y="4286979"/>
                  <a:ext cx="373079" cy="52851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2400" i="1" smtClean="0">
                                <a:solidFill>
                                  <a:srgbClr val="0070C0"/>
                                </a:solidFill>
                                <a:latin typeface="Cambria Math" panose="02040503050406030204" pitchFamily="18" charset="0"/>
                              </a:rPr>
                            </m:ctrlPr>
                          </m:accPr>
                          <m:e>
                            <m:r>
                              <a:rPr lang="pt-BR" sz="2400" b="0" i="1" smtClean="0">
                                <a:solidFill>
                                  <a:srgbClr val="0070C0"/>
                                </a:solidFill>
                                <a:latin typeface="Cambria Math" panose="02040503050406030204" pitchFamily="18" charset="0"/>
                              </a:rPr>
                              <m:t>𝑣</m:t>
                            </m:r>
                          </m:e>
                        </m:acc>
                      </m:oMath>
                    </m:oMathPara>
                  </a14:m>
                  <a:endParaRPr lang="en-US" sz="2400" dirty="0">
                    <a:solidFill>
                      <a:srgbClr val="0070C0"/>
                    </a:solidFill>
                  </a:endParaRPr>
                </a:p>
              </p:txBody>
            </p:sp>
          </mc:Choice>
          <mc:Fallback xmlns="">
            <p:sp>
              <p:nvSpPr>
                <p:cNvPr id="23" name="TextBox 22">
                  <a:extLst>
                    <a:ext uri="{FF2B5EF4-FFF2-40B4-BE49-F238E27FC236}">
                      <a16:creationId xmlns:a16="http://schemas.microsoft.com/office/drawing/2014/main" id="{5E8B3664-8508-447F-E144-BA26E0B67BD6}"/>
                    </a:ext>
                  </a:extLst>
                </p:cNvPr>
                <p:cNvSpPr txBox="1">
                  <a:spLocks noRot="1" noChangeAspect="1" noMove="1" noResize="1" noEditPoints="1" noAdjustHandles="1" noChangeArrowheads="1" noChangeShapeType="1" noTextEdit="1"/>
                </p:cNvSpPr>
                <p:nvPr/>
              </p:nvSpPr>
              <p:spPr>
                <a:xfrm>
                  <a:off x="4756804" y="4286979"/>
                  <a:ext cx="373079" cy="528514"/>
                </a:xfrm>
                <a:prstGeom prst="rect">
                  <a:avLst/>
                </a:prstGeom>
                <a:blipFill>
                  <a:blip r:embed="rId4"/>
                  <a:stretch>
                    <a:fillRect t="-25581"/>
                  </a:stretch>
                </a:blipFill>
              </p:spPr>
              <p:txBody>
                <a:bodyPr/>
                <a:lstStyle/>
                <a:p>
                  <a:r>
                    <a:rPr lang="en-US">
                      <a:noFill/>
                    </a:rPr>
                    <a:t> </a:t>
                  </a:r>
                </a:p>
              </p:txBody>
            </p:sp>
          </mc:Fallback>
        </mc:AlternateContent>
      </p:grpSp>
      <p:grpSp>
        <p:nvGrpSpPr>
          <p:cNvPr id="33" name="Group 32">
            <a:extLst>
              <a:ext uri="{FF2B5EF4-FFF2-40B4-BE49-F238E27FC236}">
                <a16:creationId xmlns:a16="http://schemas.microsoft.com/office/drawing/2014/main" id="{348B4741-58D7-063B-EED0-7240BAF09FDB}"/>
              </a:ext>
            </a:extLst>
          </p:cNvPr>
          <p:cNvGrpSpPr/>
          <p:nvPr/>
        </p:nvGrpSpPr>
        <p:grpSpPr>
          <a:xfrm>
            <a:off x="6239810" y="3704562"/>
            <a:ext cx="490219" cy="1540709"/>
            <a:chOff x="6239810" y="3704562"/>
            <a:chExt cx="490219" cy="1540709"/>
          </a:xfrm>
        </p:grpSpPr>
        <p:cxnSp>
          <p:nvCxnSpPr>
            <p:cNvPr id="12" name="Straight Arrow Connector 11">
              <a:extLst>
                <a:ext uri="{FF2B5EF4-FFF2-40B4-BE49-F238E27FC236}">
                  <a16:creationId xmlns:a16="http://schemas.microsoft.com/office/drawing/2014/main" id="{91781981-3B88-2FD2-3E60-0A8EE125747F}"/>
                </a:ext>
              </a:extLst>
            </p:cNvPr>
            <p:cNvCxnSpPr>
              <a:cxnSpLocks/>
            </p:cNvCxnSpPr>
            <p:nvPr/>
          </p:nvCxnSpPr>
          <p:spPr>
            <a:xfrm flipV="1">
              <a:off x="6239810" y="3704562"/>
              <a:ext cx="0" cy="1540709"/>
            </a:xfrm>
            <a:prstGeom prst="straightConnector1">
              <a:avLst/>
            </a:prstGeom>
            <a:ln w="57150">
              <a:solidFill>
                <a:srgbClr val="00B050"/>
              </a:solidFill>
              <a:tailEnd type="stealth"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78CBEEB5-8421-A27A-6DFD-0D0F7D346D7D}"/>
                    </a:ext>
                  </a:extLst>
                </p:cNvPr>
                <p:cNvSpPr txBox="1"/>
                <p:nvPr/>
              </p:nvSpPr>
              <p:spPr>
                <a:xfrm>
                  <a:off x="6307585" y="3943164"/>
                  <a:ext cx="422444" cy="5925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2400" i="1" smtClean="0">
                                <a:solidFill>
                                  <a:srgbClr val="00B050"/>
                                </a:solidFill>
                                <a:latin typeface="Cambria Math" panose="02040503050406030204" pitchFamily="18" charset="0"/>
                              </a:rPr>
                            </m:ctrlPr>
                          </m:accPr>
                          <m:e>
                            <m:r>
                              <a:rPr lang="pt-BR" sz="2400" b="0" i="1" smtClean="0">
                                <a:solidFill>
                                  <a:srgbClr val="00B050"/>
                                </a:solidFill>
                                <a:latin typeface="Cambria Math" panose="02040503050406030204" pitchFamily="18" charset="0"/>
                              </a:rPr>
                              <m:t>𝐵</m:t>
                            </m:r>
                          </m:e>
                        </m:acc>
                      </m:oMath>
                    </m:oMathPara>
                  </a14:m>
                  <a:endParaRPr lang="en-US" sz="2400" dirty="0">
                    <a:solidFill>
                      <a:srgbClr val="00B050"/>
                    </a:solidFill>
                  </a:endParaRPr>
                </a:p>
              </p:txBody>
            </p:sp>
          </mc:Choice>
          <mc:Fallback xmlns="">
            <p:sp>
              <p:nvSpPr>
                <p:cNvPr id="24" name="TextBox 23">
                  <a:extLst>
                    <a:ext uri="{FF2B5EF4-FFF2-40B4-BE49-F238E27FC236}">
                      <a16:creationId xmlns:a16="http://schemas.microsoft.com/office/drawing/2014/main" id="{78CBEEB5-8421-A27A-6DFD-0D0F7D346D7D}"/>
                    </a:ext>
                  </a:extLst>
                </p:cNvPr>
                <p:cNvSpPr txBox="1">
                  <a:spLocks noRot="1" noChangeAspect="1" noMove="1" noResize="1" noEditPoints="1" noAdjustHandles="1" noChangeArrowheads="1" noChangeShapeType="1" noTextEdit="1"/>
                </p:cNvSpPr>
                <p:nvPr/>
              </p:nvSpPr>
              <p:spPr>
                <a:xfrm>
                  <a:off x="6307585" y="3943164"/>
                  <a:ext cx="422444" cy="592560"/>
                </a:xfrm>
                <a:prstGeom prst="rect">
                  <a:avLst/>
                </a:prstGeom>
                <a:blipFill>
                  <a:blip r:embed="rId5"/>
                  <a:stretch>
                    <a:fillRect/>
                  </a:stretch>
                </a:blipFill>
              </p:spPr>
              <p:txBody>
                <a:bodyPr/>
                <a:lstStyle/>
                <a:p>
                  <a:r>
                    <a:rPr lang="en-US">
                      <a:noFill/>
                    </a:rPr>
                    <a:t> </a:t>
                  </a:r>
                </a:p>
              </p:txBody>
            </p:sp>
          </mc:Fallback>
        </mc:AlternateContent>
      </p:grpSp>
      <p:grpSp>
        <p:nvGrpSpPr>
          <p:cNvPr id="34" name="Group 33">
            <a:extLst>
              <a:ext uri="{FF2B5EF4-FFF2-40B4-BE49-F238E27FC236}">
                <a16:creationId xmlns:a16="http://schemas.microsoft.com/office/drawing/2014/main" id="{2727AAD2-C581-3EBB-72D1-6361EDAEA7C5}"/>
              </a:ext>
            </a:extLst>
          </p:cNvPr>
          <p:cNvGrpSpPr/>
          <p:nvPr/>
        </p:nvGrpSpPr>
        <p:grpSpPr>
          <a:xfrm>
            <a:off x="6239810" y="2163853"/>
            <a:ext cx="490219" cy="1540709"/>
            <a:chOff x="6239810" y="2163853"/>
            <a:chExt cx="490219" cy="1540709"/>
          </a:xfrm>
        </p:grpSpPr>
        <p:cxnSp>
          <p:nvCxnSpPr>
            <p:cNvPr id="15" name="Straight Arrow Connector 14">
              <a:extLst>
                <a:ext uri="{FF2B5EF4-FFF2-40B4-BE49-F238E27FC236}">
                  <a16:creationId xmlns:a16="http://schemas.microsoft.com/office/drawing/2014/main" id="{13368B76-E1AE-9DC1-7C20-C0165967BA0B}"/>
                </a:ext>
              </a:extLst>
            </p:cNvPr>
            <p:cNvCxnSpPr>
              <a:cxnSpLocks/>
            </p:cNvCxnSpPr>
            <p:nvPr/>
          </p:nvCxnSpPr>
          <p:spPr>
            <a:xfrm flipV="1">
              <a:off x="6239810" y="2163853"/>
              <a:ext cx="0" cy="1540709"/>
            </a:xfrm>
            <a:prstGeom prst="straightConnector1">
              <a:avLst/>
            </a:prstGeom>
            <a:ln w="57150">
              <a:solidFill>
                <a:srgbClr val="00B050"/>
              </a:solidFill>
              <a:tailEnd type="stealth"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15B14B42-432F-C2DE-AB64-5FFD5E3369EB}"/>
                    </a:ext>
                  </a:extLst>
                </p:cNvPr>
                <p:cNvSpPr txBox="1"/>
                <p:nvPr/>
              </p:nvSpPr>
              <p:spPr>
                <a:xfrm>
                  <a:off x="6307585" y="2647533"/>
                  <a:ext cx="422444" cy="5925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2400" i="1" smtClean="0">
                                <a:solidFill>
                                  <a:srgbClr val="00B050"/>
                                </a:solidFill>
                                <a:latin typeface="Cambria Math" panose="02040503050406030204" pitchFamily="18" charset="0"/>
                              </a:rPr>
                            </m:ctrlPr>
                          </m:accPr>
                          <m:e>
                            <m:r>
                              <a:rPr lang="pt-BR" sz="2400" b="0" i="1" smtClean="0">
                                <a:solidFill>
                                  <a:srgbClr val="00B050"/>
                                </a:solidFill>
                                <a:latin typeface="Cambria Math" panose="02040503050406030204" pitchFamily="18" charset="0"/>
                              </a:rPr>
                              <m:t>𝐵</m:t>
                            </m:r>
                          </m:e>
                        </m:acc>
                      </m:oMath>
                    </m:oMathPara>
                  </a14:m>
                  <a:endParaRPr lang="en-US" sz="2400" dirty="0">
                    <a:solidFill>
                      <a:srgbClr val="00B050"/>
                    </a:solidFill>
                  </a:endParaRPr>
                </a:p>
              </p:txBody>
            </p:sp>
          </mc:Choice>
          <mc:Fallback xmlns="">
            <p:sp>
              <p:nvSpPr>
                <p:cNvPr id="25" name="TextBox 24">
                  <a:extLst>
                    <a:ext uri="{FF2B5EF4-FFF2-40B4-BE49-F238E27FC236}">
                      <a16:creationId xmlns:a16="http://schemas.microsoft.com/office/drawing/2014/main" id="{15B14B42-432F-C2DE-AB64-5FFD5E3369EB}"/>
                    </a:ext>
                  </a:extLst>
                </p:cNvPr>
                <p:cNvSpPr txBox="1">
                  <a:spLocks noRot="1" noChangeAspect="1" noMove="1" noResize="1" noEditPoints="1" noAdjustHandles="1" noChangeArrowheads="1" noChangeShapeType="1" noTextEdit="1"/>
                </p:cNvSpPr>
                <p:nvPr/>
              </p:nvSpPr>
              <p:spPr>
                <a:xfrm>
                  <a:off x="6307585" y="2647533"/>
                  <a:ext cx="422444" cy="592560"/>
                </a:xfrm>
                <a:prstGeom prst="rect">
                  <a:avLst/>
                </a:prstGeom>
                <a:blipFill>
                  <a:blip r:embed="rId6"/>
                  <a:stretch>
                    <a:fillRect/>
                  </a:stretch>
                </a:blipFill>
              </p:spPr>
              <p:txBody>
                <a:bodyPr/>
                <a:lstStyle/>
                <a:p>
                  <a:r>
                    <a:rPr lang="en-US">
                      <a:noFill/>
                    </a:rPr>
                    <a:t> </a:t>
                  </a:r>
                </a:p>
              </p:txBody>
            </p:sp>
          </mc:Fallback>
        </mc:AlternateContent>
      </p:grpSp>
      <p:grpSp>
        <p:nvGrpSpPr>
          <p:cNvPr id="31" name="Group 30">
            <a:extLst>
              <a:ext uri="{FF2B5EF4-FFF2-40B4-BE49-F238E27FC236}">
                <a16:creationId xmlns:a16="http://schemas.microsoft.com/office/drawing/2014/main" id="{EE34C33D-36E4-2FAE-889E-AFD28B4E8518}"/>
              </a:ext>
            </a:extLst>
          </p:cNvPr>
          <p:cNvGrpSpPr/>
          <p:nvPr/>
        </p:nvGrpSpPr>
        <p:grpSpPr>
          <a:xfrm>
            <a:off x="4604647" y="2575868"/>
            <a:ext cx="275475" cy="1128692"/>
            <a:chOff x="4604647" y="2575868"/>
            <a:chExt cx="275475" cy="1128692"/>
          </a:xfrm>
        </p:grpSpPr>
        <p:cxnSp>
          <p:nvCxnSpPr>
            <p:cNvPr id="19" name="Straight Arrow Connector 18">
              <a:extLst>
                <a:ext uri="{FF2B5EF4-FFF2-40B4-BE49-F238E27FC236}">
                  <a16:creationId xmlns:a16="http://schemas.microsoft.com/office/drawing/2014/main" id="{62453998-2635-D20F-64EA-9C96629E1810}"/>
                </a:ext>
              </a:extLst>
            </p:cNvPr>
            <p:cNvCxnSpPr>
              <a:cxnSpLocks/>
            </p:cNvCxnSpPr>
            <p:nvPr/>
          </p:nvCxnSpPr>
          <p:spPr>
            <a:xfrm flipV="1">
              <a:off x="4604647" y="2575868"/>
              <a:ext cx="0" cy="1128692"/>
            </a:xfrm>
            <a:prstGeom prst="straightConnector1">
              <a:avLst/>
            </a:prstGeom>
            <a:ln w="5715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EAFC2976-D485-F3DE-7C4E-8C14CA02EC0F}"/>
                    </a:ext>
                  </a:extLst>
                </p:cNvPr>
                <p:cNvSpPr txBox="1"/>
                <p:nvPr/>
              </p:nvSpPr>
              <p:spPr>
                <a:xfrm>
                  <a:off x="4642043" y="2825923"/>
                  <a:ext cx="238079" cy="28443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pt-BR" sz="1800" i="1" smtClean="0">
                                <a:solidFill>
                                  <a:schemeClr val="tx1"/>
                                </a:solidFill>
                                <a:latin typeface="Cambria Math" panose="02040503050406030204" pitchFamily="18" charset="0"/>
                              </a:rPr>
                            </m:ctrlPr>
                          </m:accPr>
                          <m:e>
                            <m:r>
                              <a:rPr lang="pt-BR" sz="1800" b="0" i="1" smtClean="0">
                                <a:solidFill>
                                  <a:schemeClr val="tx1"/>
                                </a:solidFill>
                                <a:latin typeface="Cambria Math" panose="02040503050406030204" pitchFamily="18" charset="0"/>
                              </a:rPr>
                              <m:t>𝑁</m:t>
                            </m:r>
                          </m:e>
                        </m:acc>
                      </m:oMath>
                    </m:oMathPara>
                  </a14:m>
                  <a:endParaRPr lang="en-US" sz="1800" dirty="0">
                    <a:solidFill>
                      <a:schemeClr val="tx1"/>
                    </a:solidFill>
                  </a:endParaRPr>
                </a:p>
              </p:txBody>
            </p:sp>
          </mc:Choice>
          <mc:Fallback xmlns="">
            <p:sp>
              <p:nvSpPr>
                <p:cNvPr id="26" name="TextBox 25">
                  <a:extLst>
                    <a:ext uri="{FF2B5EF4-FFF2-40B4-BE49-F238E27FC236}">
                      <a16:creationId xmlns:a16="http://schemas.microsoft.com/office/drawing/2014/main" id="{EAFC2976-D485-F3DE-7C4E-8C14CA02EC0F}"/>
                    </a:ext>
                  </a:extLst>
                </p:cNvPr>
                <p:cNvSpPr txBox="1">
                  <a:spLocks noRot="1" noChangeAspect="1" noMove="1" noResize="1" noEditPoints="1" noAdjustHandles="1" noChangeArrowheads="1" noChangeShapeType="1" noTextEdit="1"/>
                </p:cNvSpPr>
                <p:nvPr/>
              </p:nvSpPr>
              <p:spPr>
                <a:xfrm>
                  <a:off x="4642043" y="2825923"/>
                  <a:ext cx="238079" cy="284437"/>
                </a:xfrm>
                <a:prstGeom prst="rect">
                  <a:avLst/>
                </a:prstGeom>
                <a:blipFill>
                  <a:blip r:embed="rId7"/>
                  <a:stretch>
                    <a:fillRect l="-20000" t="-21739" r="-15000" b="-8696"/>
                  </a:stretch>
                </a:blipFill>
              </p:spPr>
              <p:txBody>
                <a:bodyPr/>
                <a:lstStyle/>
                <a:p>
                  <a:r>
                    <a:rPr lang="en-US">
                      <a:noFill/>
                    </a:rPr>
                    <a:t> </a:t>
                  </a:r>
                </a:p>
              </p:txBody>
            </p:sp>
          </mc:Fallback>
        </mc:AlternateContent>
      </p:grpSp>
      <p:sp>
        <p:nvSpPr>
          <p:cNvPr id="27" name="Oval 26">
            <a:extLst>
              <a:ext uri="{FF2B5EF4-FFF2-40B4-BE49-F238E27FC236}">
                <a16:creationId xmlns:a16="http://schemas.microsoft.com/office/drawing/2014/main" id="{6654F22B-C2F5-A267-D63B-982EAFF027C8}"/>
              </a:ext>
            </a:extLst>
          </p:cNvPr>
          <p:cNvSpPr/>
          <p:nvPr/>
        </p:nvSpPr>
        <p:spPr>
          <a:xfrm>
            <a:off x="4508062" y="3610481"/>
            <a:ext cx="188507" cy="188507"/>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C4F5436E-AA39-E3F1-FB51-39BAB494E910}"/>
              </a:ext>
            </a:extLst>
          </p:cNvPr>
          <p:cNvGrpSpPr/>
          <p:nvPr/>
        </p:nvGrpSpPr>
        <p:grpSpPr>
          <a:xfrm>
            <a:off x="4604649" y="2163852"/>
            <a:ext cx="1567712" cy="1540709"/>
            <a:chOff x="4604649" y="2163852"/>
            <a:chExt cx="1567712" cy="1540709"/>
          </a:xfrm>
        </p:grpSpPr>
        <p:cxnSp>
          <p:nvCxnSpPr>
            <p:cNvPr id="16" name="Straight Arrow Connector 15">
              <a:extLst>
                <a:ext uri="{FF2B5EF4-FFF2-40B4-BE49-F238E27FC236}">
                  <a16:creationId xmlns:a16="http://schemas.microsoft.com/office/drawing/2014/main" id="{D857219B-91B5-9F7D-9171-74AEE0BF4364}"/>
                </a:ext>
              </a:extLst>
            </p:cNvPr>
            <p:cNvCxnSpPr>
              <a:cxnSpLocks/>
            </p:cNvCxnSpPr>
            <p:nvPr/>
          </p:nvCxnSpPr>
          <p:spPr>
            <a:xfrm flipV="1">
              <a:off x="4604649" y="2163852"/>
              <a:ext cx="1567712" cy="1540709"/>
            </a:xfrm>
            <a:prstGeom prst="straightConnector1">
              <a:avLst/>
            </a:prstGeom>
            <a:ln w="57150">
              <a:solidFill>
                <a:srgbClr val="FF0000"/>
              </a:solidFill>
              <a:tailEnd type="stealth"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31E30AFF-DC42-5B9F-E124-51F06AC6E5AD}"/>
                    </a:ext>
                  </a:extLst>
                </p:cNvPr>
                <p:cNvSpPr txBox="1"/>
                <p:nvPr/>
              </p:nvSpPr>
              <p:spPr>
                <a:xfrm>
                  <a:off x="5433840" y="2878429"/>
                  <a:ext cx="289566" cy="41408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2400" i="1" smtClean="0">
                                <a:solidFill>
                                  <a:srgbClr val="FF0000"/>
                                </a:solidFill>
                                <a:latin typeface="Cambria Math" panose="02040503050406030204" pitchFamily="18" charset="0"/>
                              </a:rPr>
                            </m:ctrlPr>
                          </m:accPr>
                          <m:e>
                            <m:r>
                              <a:rPr lang="pt-BR" sz="2400" b="0" i="1" smtClean="0">
                                <a:solidFill>
                                  <a:srgbClr val="FF0000"/>
                                </a:solidFill>
                                <a:latin typeface="Cambria Math" panose="02040503050406030204" pitchFamily="18" charset="0"/>
                              </a:rPr>
                              <m:t>𝑅</m:t>
                            </m:r>
                          </m:e>
                        </m:acc>
                      </m:oMath>
                    </m:oMathPara>
                  </a14:m>
                  <a:endParaRPr lang="en-US" sz="2400" dirty="0">
                    <a:solidFill>
                      <a:srgbClr val="FF0000"/>
                    </a:solidFill>
                  </a:endParaRPr>
                </a:p>
              </p:txBody>
            </p:sp>
          </mc:Choice>
          <mc:Fallback xmlns="">
            <p:sp>
              <p:nvSpPr>
                <p:cNvPr id="35" name="TextBox 34">
                  <a:extLst>
                    <a:ext uri="{FF2B5EF4-FFF2-40B4-BE49-F238E27FC236}">
                      <a16:creationId xmlns:a16="http://schemas.microsoft.com/office/drawing/2014/main" id="{31E30AFF-DC42-5B9F-E124-51F06AC6E5AD}"/>
                    </a:ext>
                  </a:extLst>
                </p:cNvPr>
                <p:cNvSpPr txBox="1">
                  <a:spLocks noRot="1" noChangeAspect="1" noMove="1" noResize="1" noEditPoints="1" noAdjustHandles="1" noChangeArrowheads="1" noChangeShapeType="1" noTextEdit="1"/>
                </p:cNvSpPr>
                <p:nvPr/>
              </p:nvSpPr>
              <p:spPr>
                <a:xfrm>
                  <a:off x="5433840" y="2878429"/>
                  <a:ext cx="289566" cy="414088"/>
                </a:xfrm>
                <a:prstGeom prst="rect">
                  <a:avLst/>
                </a:prstGeom>
                <a:blipFill>
                  <a:blip r:embed="rId8"/>
                  <a:stretch>
                    <a:fillRect l="-20833" r="-16667" b="-8824"/>
                  </a:stretch>
                </a:blipFill>
              </p:spPr>
              <p:txBody>
                <a:bodyPr/>
                <a:lstStyle/>
                <a:p>
                  <a:r>
                    <a:rPr lang="en-US">
                      <a:noFill/>
                    </a:rPr>
                    <a:t> </a:t>
                  </a:r>
                </a:p>
              </p:txBody>
            </p:sp>
          </mc:Fallback>
        </mc:AlternateContent>
      </p:grpSp>
    </p:spTree>
    <p:extLst>
      <p:ext uri="{BB962C8B-B14F-4D97-AF65-F5344CB8AC3E}">
        <p14:creationId xmlns:p14="http://schemas.microsoft.com/office/powerpoint/2010/main" val="1102836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wipe(left)">
                                      <p:cBhvr>
                                        <p:cTn id="14" dur="500"/>
                                        <p:tgtEl>
                                          <p:spTgt spid="3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down)">
                                      <p:cBhvr>
                                        <p:cTn id="19" dur="5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up)">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down)">
                                      <p:cBhvr>
                                        <p:cTn id="29" dur="500"/>
                                        <p:tgtEl>
                                          <p:spTgt spid="33"/>
                                        </p:tgtEl>
                                      </p:cBhvr>
                                    </p:animEffect>
                                  </p:childTnLst>
                                </p:cTn>
                              </p:par>
                            </p:childTnLst>
                          </p:cTn>
                        </p:par>
                        <p:par>
                          <p:cTn id="30" fill="hold">
                            <p:stCondLst>
                              <p:cond delay="500"/>
                            </p:stCondLst>
                            <p:childTnLst>
                              <p:par>
                                <p:cTn id="31" presetID="22" presetClass="entr" presetSubtype="4" fill="hold" nodeType="after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down)">
                                      <p:cBhvr>
                                        <p:cTn id="3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theme/theme1.xml><?xml version="1.0" encoding="utf-8"?>
<a:theme xmlns:a="http://schemas.openxmlformats.org/drawingml/2006/main" name="Personalizar design">
  <a:themeElements>
    <a:clrScheme name="Escritório">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159</TotalTime>
  <Words>2157</Words>
  <Application>Microsoft Office PowerPoint</Application>
  <PresentationFormat>On-screen Show (16:10)</PresentationFormat>
  <Paragraphs>375</Paragraphs>
  <Slides>65</Slides>
  <Notes>64</Notes>
  <HiddenSlides>25</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65</vt:i4>
      </vt:variant>
    </vt:vector>
  </HeadingPairs>
  <TitlesOfParts>
    <vt:vector size="72" baseType="lpstr">
      <vt:lpstr>Arial</vt:lpstr>
      <vt:lpstr>Calibri</vt:lpstr>
      <vt:lpstr>Calibri,Sans-Serif</vt:lpstr>
      <vt:lpstr>Cambria Math</vt:lpstr>
      <vt:lpstr>Menlo</vt:lpstr>
      <vt:lpstr>Verdana</vt:lpstr>
      <vt:lpstr>Personalizar design</vt:lpstr>
      <vt:lpstr>PowerPoint Presentation</vt:lpstr>
      <vt:lpstr>Aula</vt:lpstr>
      <vt:lpstr>Gamma space vs linear space</vt:lpstr>
      <vt:lpstr>Gamma space vs linear space</vt:lpstr>
      <vt:lpstr>Gamma space vs linear space</vt:lpstr>
      <vt:lpstr>Accumulate frames</vt:lpstr>
      <vt:lpstr>Accumulate frames</vt:lpstr>
      <vt:lpstr>Accumulate frames</vt:lpstr>
      <vt:lpstr>Reflexão em Materiais Espelhados</vt:lpstr>
      <vt:lpstr>Reflexão em Materiais Espelhados</vt:lpstr>
      <vt:lpstr>PowerPoint Presentation</vt:lpstr>
      <vt:lpstr>Reflexão em Materiais Espelhados - Resultados</vt:lpstr>
      <vt:lpstr>Reflexão em Materiais Espelhados – Mundo real</vt:lpstr>
      <vt:lpstr>Reflexão Fuzzy</vt:lpstr>
      <vt:lpstr>Reflexão Fuzzy - Resultados</vt:lpstr>
      <vt:lpstr>Tomate</vt:lpstr>
      <vt:lpstr>Tomate</vt:lpstr>
      <vt:lpstr>Reflexão especular</vt:lpstr>
      <vt:lpstr>Reflexão especular - Resultados</vt:lpstr>
      <vt:lpstr>Materiais emissivos</vt:lpstr>
      <vt:lpstr>Materiais Dielétricos</vt:lpstr>
      <vt:lpstr>Lei de Snell-Descartes</vt:lpstr>
      <vt:lpstr>Determinando o raio refratado</vt:lpstr>
      <vt:lpstr>Determinando o raio refratado</vt:lpstr>
      <vt:lpstr>Resultado das Esferas de Vidro</vt:lpstr>
      <vt:lpstr>Resultado com novos materiais</vt:lpstr>
      <vt:lpstr>Aproximação de Schlick</vt:lpstr>
      <vt:lpstr>Desfocando - Blur</vt:lpstr>
      <vt:lpstr>Desfocando - Blur</vt:lpstr>
      <vt:lpstr>Projeto Raytracer</vt:lpstr>
      <vt:lpstr>Projeto Raytracer</vt:lpstr>
      <vt:lpstr>Projeto Raytracer</vt:lpstr>
      <vt:lpstr>Projeto Raytracer</vt:lpstr>
      <vt:lpstr>Gabarito do Projeto</vt:lpstr>
      <vt:lpstr>Gabarito do Projeto</vt:lpstr>
      <vt:lpstr>Gabarito do Projeto</vt:lpstr>
      <vt:lpstr>Gabarito do Projeto</vt:lpstr>
      <vt:lpstr>Gabarito do Projeto</vt:lpstr>
      <vt:lpstr>Gabarito do Projeto</vt:lpstr>
      <vt:lpstr>Gabarito do Projeto</vt:lpstr>
      <vt:lpstr>Gabarito do Projeto</vt:lpstr>
      <vt:lpstr>Reflexão Total / Total Internal Reflection</vt:lpstr>
      <vt:lpstr>Reflexão Total Interna / Total Internal Reflection</vt:lpstr>
      <vt:lpstr>senos e cossenos</vt:lpstr>
      <vt:lpstr>Posicionando uma câmera</vt:lpstr>
      <vt:lpstr>Resultado da nova câmera</vt:lpstr>
      <vt:lpstr>Posicionando e orientando a câmara</vt:lpstr>
      <vt:lpstr>Base ortonormal da câmera</vt:lpstr>
      <vt:lpstr>Resultado da nova nova câmera</vt:lpstr>
      <vt:lpstr>Fazendo um zoom</vt:lpstr>
      <vt:lpstr>Resultado com desfocagem</vt:lpstr>
      <vt:lpstr>Resultado da cena final</vt:lpstr>
      <vt:lpstr>Próximos Passos</vt:lpstr>
      <vt:lpstr>Motion Blur Resultado</vt:lpstr>
      <vt:lpstr>Bounding Volume Hierarchies</vt:lpstr>
      <vt:lpstr>Axis-Aligned Bounding Boxes (AABBs)</vt:lpstr>
      <vt:lpstr>Interseção Ray-slab</vt:lpstr>
      <vt:lpstr>Intersecção</vt:lpstr>
      <vt:lpstr>PowerPoint Presentation</vt:lpstr>
      <vt:lpstr>Intersecção</vt:lpstr>
      <vt:lpstr>Coordenadas de texturas para esferas</vt:lpstr>
      <vt:lpstr>Coordenadas de texturas para esferas</vt:lpstr>
      <vt:lpstr>Resultado</vt:lpstr>
      <vt:lpstr>Resultado</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Luciano Soares</cp:lastModifiedBy>
  <cp:revision>16</cp:revision>
  <cp:lastPrinted>2023-05-17T19:10:18Z</cp:lastPrinted>
  <dcterms:modified xsi:type="dcterms:W3CDTF">2025-11-04T15:43:49Z</dcterms:modified>
</cp:coreProperties>
</file>