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49"/>
  </p:notesMasterIdLst>
  <p:sldIdLst>
    <p:sldId id="256" r:id="rId2"/>
    <p:sldId id="431" r:id="rId3"/>
    <p:sldId id="434" r:id="rId4"/>
    <p:sldId id="432" r:id="rId5"/>
    <p:sldId id="433" r:id="rId6"/>
    <p:sldId id="435" r:id="rId7"/>
    <p:sldId id="436" r:id="rId8"/>
    <p:sldId id="257" r:id="rId9"/>
    <p:sldId id="258" r:id="rId10"/>
    <p:sldId id="259" r:id="rId11"/>
    <p:sldId id="260" r:id="rId12"/>
    <p:sldId id="261" r:id="rId13"/>
    <p:sldId id="262" r:id="rId14"/>
    <p:sldId id="442" r:id="rId15"/>
    <p:sldId id="264" r:id="rId16"/>
    <p:sldId id="279" r:id="rId17"/>
    <p:sldId id="280" r:id="rId18"/>
    <p:sldId id="427" r:id="rId19"/>
    <p:sldId id="447" r:id="rId20"/>
    <p:sldId id="277" r:id="rId21"/>
    <p:sldId id="448" r:id="rId22"/>
    <p:sldId id="403" r:id="rId23"/>
    <p:sldId id="284" r:id="rId24"/>
    <p:sldId id="285" r:id="rId25"/>
    <p:sldId id="286" r:id="rId26"/>
    <p:sldId id="446" r:id="rId27"/>
    <p:sldId id="287" r:id="rId28"/>
    <p:sldId id="445" r:id="rId29"/>
    <p:sldId id="294" r:id="rId30"/>
    <p:sldId id="290" r:id="rId31"/>
    <p:sldId id="291" r:id="rId32"/>
    <p:sldId id="293" r:id="rId33"/>
    <p:sldId id="300" r:id="rId34"/>
    <p:sldId id="313" r:id="rId35"/>
    <p:sldId id="314" r:id="rId36"/>
    <p:sldId id="316" r:id="rId37"/>
    <p:sldId id="265" r:id="rId38"/>
    <p:sldId id="266" r:id="rId39"/>
    <p:sldId id="275" r:id="rId40"/>
    <p:sldId id="440" r:id="rId41"/>
    <p:sldId id="271" r:id="rId42"/>
    <p:sldId id="272" r:id="rId43"/>
    <p:sldId id="411" r:id="rId44"/>
    <p:sldId id="438" r:id="rId45"/>
    <p:sldId id="439" r:id="rId46"/>
    <p:sldId id="441" r:id="rId47"/>
    <p:sldId id="346" r:id="rId48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C134A4-72D9-DE8E-1689-7DAFF24B6608}" v="149" dt="2025-10-19T23:59:40.365"/>
  </p1510:revLst>
</p1510:revInfo>
</file>

<file path=ppt/tableStyles.xml><?xml version="1.0" encoding="utf-8"?>
<a:tblStyleLst xmlns:a="http://schemas.openxmlformats.org/drawingml/2006/main" def="{A8555C19-C3CE-40DF-9406-78DCFAF73910}">
  <a:tblStyle styleId="{A8555C19-C3CE-40DF-9406-78DCFAF739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58"/>
  </p:normalViewPr>
  <p:slideViewPr>
    <p:cSldViewPr snapToGrid="0">
      <p:cViewPr varScale="1">
        <p:scale>
          <a:sx n="136" d="100"/>
          <a:sy n="136" d="100"/>
        </p:scale>
        <p:origin x="200" y="24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Orfali" userId="S::fabioo1@insper.edu.br::3730b7a9-9dee-4645-b6eb-7377d594d9d3" providerId="AD" clId="Web-{A4E3D6B4-83C0-056D-8E13-3F23307FEE19}"/>
    <pc:docChg chg="modSld">
      <pc:chgData name="Fabio Orfali" userId="S::fabioo1@insper.edu.br::3730b7a9-9dee-4645-b6eb-7377d594d9d3" providerId="AD" clId="Web-{A4E3D6B4-83C0-056D-8E13-3F23307FEE19}" dt="2025-10-15T03:50:37.062" v="0" actId="1076"/>
      <pc:docMkLst>
        <pc:docMk/>
      </pc:docMkLst>
      <pc:sldChg chg="modSp">
        <pc:chgData name="Fabio Orfali" userId="S::fabioo1@insper.edu.br::3730b7a9-9dee-4645-b6eb-7377d594d9d3" providerId="AD" clId="Web-{A4E3D6B4-83C0-056D-8E13-3F23307FEE19}" dt="2025-10-15T03:50:37.062" v="0" actId="1076"/>
        <pc:sldMkLst>
          <pc:docMk/>
          <pc:sldMk cId="0" sldId="284"/>
        </pc:sldMkLst>
        <pc:picChg chg="mod">
          <ac:chgData name="Fabio Orfali" userId="S::fabioo1@insper.edu.br::3730b7a9-9dee-4645-b6eb-7377d594d9d3" providerId="AD" clId="Web-{A4E3D6B4-83C0-056D-8E13-3F23307FEE19}" dt="2025-10-15T03:50:37.062" v="0" actId="1076"/>
          <ac:picMkLst>
            <pc:docMk/>
            <pc:sldMk cId="0" sldId="284"/>
            <ac:picMk id="299" creationId="{00000000-0000-0000-0000-000000000000}"/>
          </ac:picMkLst>
        </pc:picChg>
      </pc:sldChg>
    </pc:docChg>
  </pc:docChgLst>
  <pc:docChgLst>
    <pc:chgData name="Luciano Pereira Soares" userId="16c53e34-c952-423e-8700-c0525d23304f" providerId="ADAL" clId="{A15FBFA7-7AA4-4CC4-884E-C6D1D7529A06}"/>
    <pc:docChg chg="delSld modSld">
      <pc:chgData name="Luciano Pereira Soares" userId="16c53e34-c952-423e-8700-c0525d23304f" providerId="ADAL" clId="{A15FBFA7-7AA4-4CC4-884E-C6D1D7529A06}" dt="2025-10-20T10:33:02.610" v="2" actId="790"/>
      <pc:docMkLst>
        <pc:docMk/>
      </pc:docMkLst>
      <pc:sldChg chg="modSp mod">
        <pc:chgData name="Luciano Pereira Soares" userId="16c53e34-c952-423e-8700-c0525d23304f" providerId="ADAL" clId="{A15FBFA7-7AA4-4CC4-884E-C6D1D7529A06}" dt="2025-10-20T10:32:17.357" v="1" actId="790"/>
        <pc:sldMkLst>
          <pc:docMk/>
          <pc:sldMk cId="0" sldId="286"/>
        </pc:sldMkLst>
        <pc:spChg chg="mod">
          <ac:chgData name="Luciano Pereira Soares" userId="16c53e34-c952-423e-8700-c0525d23304f" providerId="ADAL" clId="{A15FBFA7-7AA4-4CC4-884E-C6D1D7529A06}" dt="2025-10-20T10:32:17.357" v="1" actId="790"/>
          <ac:spMkLst>
            <pc:docMk/>
            <pc:sldMk cId="0" sldId="286"/>
            <ac:spMk id="317" creationId="{00000000-0000-0000-0000-000000000000}"/>
          </ac:spMkLst>
        </pc:spChg>
      </pc:sldChg>
      <pc:sldChg chg="modSp mod">
        <pc:chgData name="Luciano Pereira Soares" userId="16c53e34-c952-423e-8700-c0525d23304f" providerId="ADAL" clId="{A15FBFA7-7AA4-4CC4-884E-C6D1D7529A06}" dt="2025-10-20T10:33:02.610" v="2" actId="790"/>
        <pc:sldMkLst>
          <pc:docMk/>
          <pc:sldMk cId="0" sldId="294"/>
        </pc:sldMkLst>
        <pc:spChg chg="mod">
          <ac:chgData name="Luciano Pereira Soares" userId="16c53e34-c952-423e-8700-c0525d23304f" providerId="ADAL" clId="{A15FBFA7-7AA4-4CC4-884E-C6D1D7529A06}" dt="2025-10-20T10:33:02.610" v="2" actId="790"/>
          <ac:spMkLst>
            <pc:docMk/>
            <pc:sldMk cId="0" sldId="294"/>
            <ac:spMk id="394" creationId="{00000000-0000-0000-0000-000000000000}"/>
          </ac:spMkLst>
        </pc:spChg>
      </pc:sldChg>
      <pc:sldChg chg="del">
        <pc:chgData name="Luciano Pereira Soares" userId="16c53e34-c952-423e-8700-c0525d23304f" providerId="ADAL" clId="{A15FBFA7-7AA4-4CC4-884E-C6D1D7529A06}" dt="2025-10-20T10:31:51.800" v="0" actId="47"/>
        <pc:sldMkLst>
          <pc:docMk/>
          <pc:sldMk cId="0" sldId="444"/>
        </pc:sldMkLst>
      </pc:sldChg>
    </pc:docChg>
  </pc:docChgLst>
  <pc:docChgLst>
    <pc:chgData name="Fabio Orfali" userId="S::fabioo1@insper.edu.br::3730b7a9-9dee-4645-b6eb-7377d594d9d3" providerId="AD" clId="Web-{F0C134A4-72D9-DE8E-1689-7DAFF24B6608}"/>
    <pc:docChg chg="addSld delSld modSld">
      <pc:chgData name="Fabio Orfali" userId="S::fabioo1@insper.edu.br::3730b7a9-9dee-4645-b6eb-7377d594d9d3" providerId="AD" clId="Web-{F0C134A4-72D9-DE8E-1689-7DAFF24B6608}" dt="2025-10-19T23:59:40.365" v="143"/>
      <pc:docMkLst>
        <pc:docMk/>
      </pc:docMkLst>
      <pc:sldChg chg="modSp">
        <pc:chgData name="Fabio Orfali" userId="S::fabioo1@insper.edu.br::3730b7a9-9dee-4645-b6eb-7377d594d9d3" providerId="AD" clId="Web-{F0C134A4-72D9-DE8E-1689-7DAFF24B6608}" dt="2025-10-19T23:20:23.540" v="4" actId="20577"/>
        <pc:sldMkLst>
          <pc:docMk/>
          <pc:sldMk cId="0" sldId="285"/>
        </pc:sldMkLst>
        <pc:spChg chg="mod">
          <ac:chgData name="Fabio Orfali" userId="S::fabioo1@insper.edu.br::3730b7a9-9dee-4645-b6eb-7377d594d9d3" providerId="AD" clId="Web-{F0C134A4-72D9-DE8E-1689-7DAFF24B6608}" dt="2025-10-19T23:20:23.540" v="4" actId="20577"/>
          <ac:spMkLst>
            <pc:docMk/>
            <pc:sldMk cId="0" sldId="285"/>
            <ac:spMk id="306" creationId="{00000000-0000-0000-0000-000000000000}"/>
          </ac:spMkLst>
        </pc:spChg>
      </pc:sldChg>
      <pc:sldChg chg="modSp mod modShow">
        <pc:chgData name="Fabio Orfali" userId="S::fabioo1@insper.edu.br::3730b7a9-9dee-4645-b6eb-7377d594d9d3" providerId="AD" clId="Web-{F0C134A4-72D9-DE8E-1689-7DAFF24B6608}" dt="2025-10-19T23:30:05.951" v="23" actId="1076"/>
        <pc:sldMkLst>
          <pc:docMk/>
          <pc:sldMk cId="0" sldId="286"/>
        </pc:sldMkLst>
        <pc:spChg chg="mod">
          <ac:chgData name="Fabio Orfali" userId="S::fabioo1@insper.edu.br::3730b7a9-9dee-4645-b6eb-7377d594d9d3" providerId="AD" clId="Web-{F0C134A4-72D9-DE8E-1689-7DAFF24B6608}" dt="2025-10-19T23:27:49.371" v="19" actId="20577"/>
          <ac:spMkLst>
            <pc:docMk/>
            <pc:sldMk cId="0" sldId="286"/>
            <ac:spMk id="317" creationId="{00000000-0000-0000-0000-000000000000}"/>
          </ac:spMkLst>
        </pc:spChg>
        <pc:picChg chg="mod">
          <ac:chgData name="Fabio Orfali" userId="S::fabioo1@insper.edu.br::3730b7a9-9dee-4645-b6eb-7377d594d9d3" providerId="AD" clId="Web-{F0C134A4-72D9-DE8E-1689-7DAFF24B6608}" dt="2025-10-19T23:30:05.951" v="23" actId="1076"/>
          <ac:picMkLst>
            <pc:docMk/>
            <pc:sldMk cId="0" sldId="286"/>
            <ac:picMk id="3" creationId="{5586DE62-57BA-F943-22C4-EF378D97A8C5}"/>
          </ac:picMkLst>
        </pc:picChg>
      </pc:sldChg>
      <pc:sldChg chg="addSp delSp modSp">
        <pc:chgData name="Fabio Orfali" userId="S::fabioo1@insper.edu.br::3730b7a9-9dee-4645-b6eb-7377d594d9d3" providerId="AD" clId="Web-{F0C134A4-72D9-DE8E-1689-7DAFF24B6608}" dt="2025-10-19T23:43:13.970" v="91" actId="1076"/>
        <pc:sldMkLst>
          <pc:docMk/>
          <pc:sldMk cId="0" sldId="287"/>
        </pc:sldMkLst>
        <pc:spChg chg="mod">
          <ac:chgData name="Fabio Orfali" userId="S::fabioo1@insper.edu.br::3730b7a9-9dee-4645-b6eb-7377d594d9d3" providerId="AD" clId="Web-{F0C134A4-72D9-DE8E-1689-7DAFF24B6608}" dt="2025-10-19T23:37:30.375" v="60" actId="1076"/>
          <ac:spMkLst>
            <pc:docMk/>
            <pc:sldMk cId="0" sldId="287"/>
            <ac:spMk id="8" creationId="{3E9FB584-8AF2-1DE5-DBE4-39FC802D8E99}"/>
          </ac:spMkLst>
        </pc:spChg>
        <pc:spChg chg="mod">
          <ac:chgData name="Fabio Orfali" userId="S::fabioo1@insper.edu.br::3730b7a9-9dee-4645-b6eb-7377d594d9d3" providerId="AD" clId="Web-{F0C134A4-72D9-DE8E-1689-7DAFF24B6608}" dt="2025-10-19T23:37:24.015" v="59" actId="14100"/>
          <ac:spMkLst>
            <pc:docMk/>
            <pc:sldMk cId="0" sldId="287"/>
            <ac:spMk id="9" creationId="{5BB79D73-0633-DE4C-600B-BC2868C2BB5C}"/>
          </ac:spMkLst>
        </pc:spChg>
        <pc:spChg chg="mod">
          <ac:chgData name="Fabio Orfali" userId="S::fabioo1@insper.edu.br::3730b7a9-9dee-4645-b6eb-7377d594d9d3" providerId="AD" clId="Web-{F0C134A4-72D9-DE8E-1689-7DAFF24B6608}" dt="2025-10-19T23:37:53.454" v="64" actId="1076"/>
          <ac:spMkLst>
            <pc:docMk/>
            <pc:sldMk cId="0" sldId="287"/>
            <ac:spMk id="11" creationId="{FC18D763-F854-6BAF-AC59-90BE8FF0E32D}"/>
          </ac:spMkLst>
        </pc:spChg>
        <pc:spChg chg="mod">
          <ac:chgData name="Fabio Orfali" userId="S::fabioo1@insper.edu.br::3730b7a9-9dee-4645-b6eb-7377d594d9d3" providerId="AD" clId="Web-{F0C134A4-72D9-DE8E-1689-7DAFF24B6608}" dt="2025-10-19T23:37:41.500" v="62" actId="14100"/>
          <ac:spMkLst>
            <pc:docMk/>
            <pc:sldMk cId="0" sldId="287"/>
            <ac:spMk id="12" creationId="{01EA77B9-68B4-7E9A-678C-0158D3F8FB18}"/>
          </ac:spMkLst>
        </pc:spChg>
        <pc:spChg chg="mod">
          <ac:chgData name="Fabio Orfali" userId="S::fabioo1@insper.edu.br::3730b7a9-9dee-4645-b6eb-7377d594d9d3" providerId="AD" clId="Web-{F0C134A4-72D9-DE8E-1689-7DAFF24B6608}" dt="2025-10-19T23:41:47.450" v="75" actId="1076"/>
          <ac:spMkLst>
            <pc:docMk/>
            <pc:sldMk cId="0" sldId="287"/>
            <ac:spMk id="328" creationId="{00000000-0000-0000-0000-000000000000}"/>
          </ac:spMkLst>
        </pc:spChg>
        <pc:grpChg chg="mod">
          <ac:chgData name="Fabio Orfali" userId="S::fabioo1@insper.edu.br::3730b7a9-9dee-4645-b6eb-7377d594d9d3" providerId="AD" clId="Web-{F0C134A4-72D9-DE8E-1689-7DAFF24B6608}" dt="2025-10-19T23:42:11.437" v="86" actId="1076"/>
          <ac:grpSpMkLst>
            <pc:docMk/>
            <pc:sldMk cId="0" sldId="287"/>
            <ac:grpSpMk id="6" creationId="{15A32038-51C2-4888-2D2A-C704B367BB04}"/>
          </ac:grpSpMkLst>
        </pc:grpChg>
        <pc:grpChg chg="mod">
          <ac:chgData name="Fabio Orfali" userId="S::fabioo1@insper.edu.br::3730b7a9-9dee-4645-b6eb-7377d594d9d3" providerId="AD" clId="Web-{F0C134A4-72D9-DE8E-1689-7DAFF24B6608}" dt="2025-10-19T23:42:11.437" v="87" actId="1076"/>
          <ac:grpSpMkLst>
            <pc:docMk/>
            <pc:sldMk cId="0" sldId="287"/>
            <ac:grpSpMk id="7" creationId="{BCF604D8-19F2-4DE8-6497-6F1AE2BE6E13}"/>
          </ac:grpSpMkLst>
        </pc:grpChg>
        <pc:grpChg chg="mod">
          <ac:chgData name="Fabio Orfali" userId="S::fabioo1@insper.edu.br::3730b7a9-9dee-4645-b6eb-7377d594d9d3" providerId="AD" clId="Web-{F0C134A4-72D9-DE8E-1689-7DAFF24B6608}" dt="2025-10-19T23:42:11.468" v="88" actId="1076"/>
          <ac:grpSpMkLst>
            <pc:docMk/>
            <pc:sldMk cId="0" sldId="287"/>
            <ac:grpSpMk id="10" creationId="{FA86B98F-BD96-D6FA-3E86-DE1391591B45}"/>
          </ac:grpSpMkLst>
        </pc:grpChg>
        <pc:picChg chg="del">
          <ac:chgData name="Fabio Orfali" userId="S::fabioo1@insper.edu.br::3730b7a9-9dee-4645-b6eb-7377d594d9d3" providerId="AD" clId="Web-{F0C134A4-72D9-DE8E-1689-7DAFF24B6608}" dt="2025-10-19T23:35:39.787" v="45"/>
          <ac:picMkLst>
            <pc:docMk/>
            <pc:sldMk cId="0" sldId="287"/>
            <ac:picMk id="2" creationId="{135493BA-5303-9852-83A5-575467636009}"/>
          </ac:picMkLst>
        </pc:picChg>
        <pc:picChg chg="add mod modCrop">
          <ac:chgData name="Fabio Orfali" userId="S::fabioo1@insper.edu.br::3730b7a9-9dee-4645-b6eb-7377d594d9d3" providerId="AD" clId="Web-{F0C134A4-72D9-DE8E-1689-7DAFF24B6608}" dt="2025-10-19T23:42:11.500" v="89" actId="1076"/>
          <ac:picMkLst>
            <pc:docMk/>
            <pc:sldMk cId="0" sldId="287"/>
            <ac:picMk id="13" creationId="{F84B418E-5748-4A5D-F471-C82E2A2FDF6E}"/>
          </ac:picMkLst>
        </pc:picChg>
        <pc:picChg chg="add mod">
          <ac:chgData name="Fabio Orfali" userId="S::fabioo1@insper.edu.br::3730b7a9-9dee-4645-b6eb-7377d594d9d3" providerId="AD" clId="Web-{F0C134A4-72D9-DE8E-1689-7DAFF24B6608}" dt="2025-10-19T23:43:13.970" v="91" actId="1076"/>
          <ac:picMkLst>
            <pc:docMk/>
            <pc:sldMk cId="0" sldId="287"/>
            <ac:picMk id="15" creationId="{C4D3EDDE-735D-2CEF-A756-F2AD23AE20C9}"/>
          </ac:picMkLst>
        </pc:picChg>
        <pc:picChg chg="mod">
          <ac:chgData name="Fabio Orfali" userId="S::fabioo1@insper.edu.br::3730b7a9-9dee-4645-b6eb-7377d594d9d3" providerId="AD" clId="Web-{F0C134A4-72D9-DE8E-1689-7DAFF24B6608}" dt="2025-10-19T23:42:03.607" v="84" actId="1076"/>
          <ac:picMkLst>
            <pc:docMk/>
            <pc:sldMk cId="0" sldId="287"/>
            <ac:picMk id="330" creationId="{00000000-0000-0000-0000-000000000000}"/>
          </ac:picMkLst>
        </pc:picChg>
        <pc:picChg chg="mod">
          <ac:chgData name="Fabio Orfali" userId="S::fabioo1@insper.edu.br::3730b7a9-9dee-4645-b6eb-7377d594d9d3" providerId="AD" clId="Web-{F0C134A4-72D9-DE8E-1689-7DAFF24B6608}" dt="2025-10-19T23:42:03.638" v="85" actId="1076"/>
          <ac:picMkLst>
            <pc:docMk/>
            <pc:sldMk cId="0" sldId="287"/>
            <ac:picMk id="331" creationId="{00000000-0000-0000-0000-000000000000}"/>
          </ac:picMkLst>
        </pc:picChg>
      </pc:sldChg>
      <pc:sldChg chg="addSp delSp modSp add del addAnim">
        <pc:chgData name="Fabio Orfali" userId="S::fabioo1@insper.edu.br::3730b7a9-9dee-4645-b6eb-7377d594d9d3" providerId="AD" clId="Web-{F0C134A4-72D9-DE8E-1689-7DAFF24B6608}" dt="2025-10-19T23:59:40.365" v="143"/>
        <pc:sldMkLst>
          <pc:docMk/>
          <pc:sldMk cId="0" sldId="294"/>
        </pc:sldMkLst>
        <pc:spChg chg="del">
          <ac:chgData name="Fabio Orfali" userId="S::fabioo1@insper.edu.br::3730b7a9-9dee-4645-b6eb-7377d594d9d3" providerId="AD" clId="Web-{F0C134A4-72D9-DE8E-1689-7DAFF24B6608}" dt="2025-10-19T23:52:26.902" v="124"/>
          <ac:spMkLst>
            <pc:docMk/>
            <pc:sldMk cId="0" sldId="294"/>
            <ac:spMk id="2" creationId="{65B51542-C204-4BF9-5C23-8C1A25301457}"/>
          </ac:spMkLst>
        </pc:spChg>
        <pc:spChg chg="mod">
          <ac:chgData name="Fabio Orfali" userId="S::fabioo1@insper.edu.br::3730b7a9-9dee-4645-b6eb-7377d594d9d3" providerId="AD" clId="Web-{F0C134A4-72D9-DE8E-1689-7DAFF24B6608}" dt="2025-10-19T23:53:58.380" v="132" actId="20577"/>
          <ac:spMkLst>
            <pc:docMk/>
            <pc:sldMk cId="0" sldId="294"/>
            <ac:spMk id="394" creationId="{00000000-0000-0000-0000-000000000000}"/>
          </ac:spMkLst>
        </pc:spChg>
        <pc:spChg chg="mod ord">
          <ac:chgData name="Fabio Orfali" userId="S::fabioo1@insper.edu.br::3730b7a9-9dee-4645-b6eb-7377d594d9d3" providerId="AD" clId="Web-{F0C134A4-72D9-DE8E-1689-7DAFF24B6608}" dt="2025-10-19T23:48:56.726" v="116" actId="1076"/>
          <ac:spMkLst>
            <pc:docMk/>
            <pc:sldMk cId="0" sldId="294"/>
            <ac:spMk id="399" creationId="{00000000-0000-0000-0000-000000000000}"/>
          </ac:spMkLst>
        </pc:spChg>
        <pc:picChg chg="add mod">
          <ac:chgData name="Fabio Orfali" userId="S::fabioo1@insper.edu.br::3730b7a9-9dee-4645-b6eb-7377d594d9d3" providerId="AD" clId="Web-{F0C134A4-72D9-DE8E-1689-7DAFF24B6608}" dt="2025-10-19T23:48:34.351" v="113" actId="1076"/>
          <ac:picMkLst>
            <pc:docMk/>
            <pc:sldMk cId="0" sldId="294"/>
            <ac:picMk id="4" creationId="{25DD17ED-E6AD-13A5-B533-F020FFBFC5FF}"/>
          </ac:picMkLst>
        </pc:picChg>
        <pc:picChg chg="add mod">
          <ac:chgData name="Fabio Orfali" userId="S::fabioo1@insper.edu.br::3730b7a9-9dee-4645-b6eb-7377d594d9d3" providerId="AD" clId="Web-{F0C134A4-72D9-DE8E-1689-7DAFF24B6608}" dt="2025-10-19T23:52:44.623" v="129" actId="1076"/>
          <ac:picMkLst>
            <pc:docMk/>
            <pc:sldMk cId="0" sldId="294"/>
            <ac:picMk id="5" creationId="{4BC4E26D-81F9-1862-EA0C-1E463E3979EF}"/>
          </ac:picMkLst>
        </pc:picChg>
        <pc:picChg chg="add mod">
          <ac:chgData name="Fabio Orfali" userId="S::fabioo1@insper.edu.br::3730b7a9-9dee-4645-b6eb-7377d594d9d3" providerId="AD" clId="Web-{F0C134A4-72D9-DE8E-1689-7DAFF24B6608}" dt="2025-10-19T23:54:17.959" v="136" actId="1076"/>
          <ac:picMkLst>
            <pc:docMk/>
            <pc:sldMk cId="0" sldId="294"/>
            <ac:picMk id="6" creationId="{4DC069B3-5B6D-6301-EECF-5FB807DF35C5}"/>
          </ac:picMkLst>
        </pc:picChg>
        <pc:picChg chg="del mod">
          <ac:chgData name="Fabio Orfali" userId="S::fabioo1@insper.edu.br::3730b7a9-9dee-4645-b6eb-7377d594d9d3" providerId="AD" clId="Web-{F0C134A4-72D9-DE8E-1689-7DAFF24B6608}" dt="2025-10-19T23:52:41.232" v="128"/>
          <ac:picMkLst>
            <pc:docMk/>
            <pc:sldMk cId="0" sldId="294"/>
            <ac:picMk id="396" creationId="{00000000-0000-0000-0000-000000000000}"/>
          </ac:picMkLst>
        </pc:picChg>
      </pc:sldChg>
      <pc:sldChg chg="modSp">
        <pc:chgData name="Fabio Orfali" userId="S::fabioo1@insper.edu.br::3730b7a9-9dee-4645-b6eb-7377d594d9d3" providerId="AD" clId="Web-{F0C134A4-72D9-DE8E-1689-7DAFF24B6608}" dt="2025-10-19T23:16:49.386" v="2" actId="20577"/>
        <pc:sldMkLst>
          <pc:docMk/>
          <pc:sldMk cId="2908113789" sldId="431"/>
        </pc:sldMkLst>
        <pc:spChg chg="mod">
          <ac:chgData name="Fabio Orfali" userId="S::fabioo1@insper.edu.br::3730b7a9-9dee-4645-b6eb-7377d594d9d3" providerId="AD" clId="Web-{F0C134A4-72D9-DE8E-1689-7DAFF24B6608}" dt="2025-10-19T23:16:49.386" v="2" actId="20577"/>
          <ac:spMkLst>
            <pc:docMk/>
            <pc:sldMk cId="2908113789" sldId="431"/>
            <ac:spMk id="3" creationId="{B1B9690D-98B3-BAA1-CC8A-EEA14BE92B63}"/>
          </ac:spMkLst>
        </pc:spChg>
      </pc:sldChg>
      <pc:sldChg chg="del">
        <pc:chgData name="Fabio Orfali" userId="S::fabioo1@insper.edu.br::3730b7a9-9dee-4645-b6eb-7377d594d9d3" providerId="AD" clId="Web-{F0C134A4-72D9-DE8E-1689-7DAFF24B6608}" dt="2025-10-19T23:28:28.059" v="21"/>
        <pc:sldMkLst>
          <pc:docMk/>
          <pc:sldMk cId="3709159989" sldId="443"/>
        </pc:sldMkLst>
      </pc:sldChg>
      <pc:sldChg chg="addSp delSp modSp mod modShow">
        <pc:chgData name="Fabio Orfali" userId="S::fabioo1@insper.edu.br::3730b7a9-9dee-4645-b6eb-7377d594d9d3" providerId="AD" clId="Web-{F0C134A4-72D9-DE8E-1689-7DAFF24B6608}" dt="2025-10-19T23:29:38.920" v="22"/>
        <pc:sldMkLst>
          <pc:docMk/>
          <pc:sldMk cId="0" sldId="444"/>
        </pc:sldMkLst>
        <pc:spChg chg="mod">
          <ac:chgData name="Fabio Orfali" userId="S::fabioo1@insper.edu.br::3730b7a9-9dee-4645-b6eb-7377d594d9d3" providerId="AD" clId="Web-{F0C134A4-72D9-DE8E-1689-7DAFF24B6608}" dt="2025-10-19T23:26:54.463" v="12" actId="20577"/>
          <ac:spMkLst>
            <pc:docMk/>
            <pc:sldMk cId="0" sldId="444"/>
            <ac:spMk id="317" creationId="{00000000-0000-0000-0000-000000000000}"/>
          </ac:spMkLst>
        </pc:spChg>
        <pc:picChg chg="add">
          <ac:chgData name="Fabio Orfali" userId="S::fabioo1@insper.edu.br::3730b7a9-9dee-4645-b6eb-7377d594d9d3" providerId="AD" clId="Web-{F0C134A4-72D9-DE8E-1689-7DAFF24B6608}" dt="2025-10-19T23:27:04.886" v="14"/>
          <ac:picMkLst>
            <pc:docMk/>
            <pc:sldMk cId="0" sldId="444"/>
            <ac:picMk id="3" creationId="{8DF7DB7D-531C-5988-D5F5-6F474665C301}"/>
          </ac:picMkLst>
        </pc:picChg>
        <pc:picChg chg="del">
          <ac:chgData name="Fabio Orfali" userId="S::fabioo1@insper.edu.br::3730b7a9-9dee-4645-b6eb-7377d594d9d3" providerId="AD" clId="Web-{F0C134A4-72D9-DE8E-1689-7DAFF24B6608}" dt="2025-10-19T23:27:03.589" v="13"/>
          <ac:picMkLst>
            <pc:docMk/>
            <pc:sldMk cId="0" sldId="444"/>
            <ac:picMk id="320" creationId="{00000000-0000-0000-0000-000000000000}"/>
          </ac:picMkLst>
        </pc:picChg>
      </pc:sldChg>
      <pc:sldChg chg="addSp delSp modSp add del">
        <pc:chgData name="Fabio Orfali" userId="S::fabioo1@insper.edu.br::3730b7a9-9dee-4645-b6eb-7377d594d9d3" providerId="AD" clId="Web-{F0C134A4-72D9-DE8E-1689-7DAFF24B6608}" dt="2025-10-19T23:59:39.896" v="142"/>
        <pc:sldMkLst>
          <pc:docMk/>
          <pc:sldMk cId="2477763543" sldId="445"/>
        </pc:sldMkLst>
        <pc:spChg chg="mod">
          <ac:chgData name="Fabio Orfali" userId="S::fabioo1@insper.edu.br::3730b7a9-9dee-4645-b6eb-7377d594d9d3" providerId="AD" clId="Web-{F0C134A4-72D9-DE8E-1689-7DAFF24B6608}" dt="2025-10-19T23:47:20.850" v="108" actId="1076"/>
          <ac:spMkLst>
            <pc:docMk/>
            <pc:sldMk cId="2477763543" sldId="445"/>
            <ac:spMk id="4" creationId="{A758B955-93E1-E71F-3211-1FA5D8C5EEC2}"/>
          </ac:spMkLst>
        </pc:spChg>
        <pc:spChg chg="mod ord">
          <ac:chgData name="Fabio Orfali" userId="S::fabioo1@insper.edu.br::3730b7a9-9dee-4645-b6eb-7377d594d9d3" providerId="AD" clId="Web-{F0C134A4-72D9-DE8E-1689-7DAFF24B6608}" dt="2025-10-19T23:45:33.161" v="102" actId="1076"/>
          <ac:spMkLst>
            <pc:docMk/>
            <pc:sldMk cId="2477763543" sldId="445"/>
            <ac:spMk id="398" creationId="{AD326124-62BF-A706-9210-26E2C98A62DC}"/>
          </ac:spMkLst>
        </pc:spChg>
        <pc:picChg chg="add mod">
          <ac:chgData name="Fabio Orfali" userId="S::fabioo1@insper.edu.br::3730b7a9-9dee-4645-b6eb-7377d594d9d3" providerId="AD" clId="Web-{F0C134A4-72D9-DE8E-1689-7DAFF24B6608}" dt="2025-10-19T23:45:11.535" v="98" actId="14100"/>
          <ac:picMkLst>
            <pc:docMk/>
            <pc:sldMk cId="2477763543" sldId="445"/>
            <ac:picMk id="3" creationId="{6EFE2EA3-3483-74CD-5F82-8CD1C853D833}"/>
          </ac:picMkLst>
        </pc:picChg>
        <pc:picChg chg="add mod">
          <ac:chgData name="Fabio Orfali" userId="S::fabioo1@insper.edu.br::3730b7a9-9dee-4645-b6eb-7377d594d9d3" providerId="AD" clId="Web-{F0C134A4-72D9-DE8E-1689-7DAFF24B6608}" dt="2025-10-19T23:47:20.881" v="109" actId="1076"/>
          <ac:picMkLst>
            <pc:docMk/>
            <pc:sldMk cId="2477763543" sldId="445"/>
            <ac:picMk id="5" creationId="{F78D22C6-4F3E-1A78-2FB5-3F70FA0BC3C0}"/>
          </ac:picMkLst>
        </pc:picChg>
        <pc:picChg chg="del">
          <ac:chgData name="Fabio Orfali" userId="S::fabioo1@insper.edu.br::3730b7a9-9dee-4645-b6eb-7377d594d9d3" providerId="AD" clId="Web-{F0C134A4-72D9-DE8E-1689-7DAFF24B6608}" dt="2025-10-19T23:44:46.519" v="93"/>
          <ac:picMkLst>
            <pc:docMk/>
            <pc:sldMk cId="2477763543" sldId="445"/>
            <ac:picMk id="396" creationId="{C86D4827-9A32-347E-6F1F-487AE06C883A}"/>
          </ac:picMkLst>
        </pc:picChg>
      </pc:sldChg>
      <pc:sldChg chg="addSp delSp modSp add replId">
        <pc:chgData name="Fabio Orfali" userId="S::fabioo1@insper.edu.br::3730b7a9-9dee-4645-b6eb-7377d594d9d3" providerId="AD" clId="Web-{F0C134A4-72D9-DE8E-1689-7DAFF24B6608}" dt="2025-10-19T23:34:21.423" v="44" actId="1076"/>
        <pc:sldMkLst>
          <pc:docMk/>
          <pc:sldMk cId="910010028" sldId="446"/>
        </pc:sldMkLst>
        <pc:spChg chg="mod">
          <ac:chgData name="Fabio Orfali" userId="S::fabioo1@insper.edu.br::3730b7a9-9dee-4645-b6eb-7377d594d9d3" providerId="AD" clId="Web-{F0C134A4-72D9-DE8E-1689-7DAFF24B6608}" dt="2025-10-19T23:30:53.046" v="41" actId="20577"/>
          <ac:spMkLst>
            <pc:docMk/>
            <pc:sldMk cId="910010028" sldId="446"/>
            <ac:spMk id="317" creationId="{B6F9A9E6-DBD5-0CB9-ACC2-8ABBB5057441}"/>
          </ac:spMkLst>
        </pc:spChg>
        <pc:picChg chg="del">
          <ac:chgData name="Fabio Orfali" userId="S::fabioo1@insper.edu.br::3730b7a9-9dee-4645-b6eb-7377d594d9d3" providerId="AD" clId="Web-{F0C134A4-72D9-DE8E-1689-7DAFF24B6608}" dt="2025-10-19T23:30:46.702" v="39"/>
          <ac:picMkLst>
            <pc:docMk/>
            <pc:sldMk cId="910010028" sldId="446"/>
            <ac:picMk id="2" creationId="{36689BDC-6306-42A4-7DD7-7FD1BEEB4211}"/>
          </ac:picMkLst>
        </pc:picChg>
        <pc:picChg chg="del">
          <ac:chgData name="Fabio Orfali" userId="S::fabioo1@insper.edu.br::3730b7a9-9dee-4645-b6eb-7377d594d9d3" providerId="AD" clId="Web-{F0C134A4-72D9-DE8E-1689-7DAFF24B6608}" dt="2025-10-19T23:30:48.093" v="40"/>
          <ac:picMkLst>
            <pc:docMk/>
            <pc:sldMk cId="910010028" sldId="446"/>
            <ac:picMk id="3" creationId="{CDDBBCE6-C64E-9CD9-4ACD-ECDBBC1A2B88}"/>
          </ac:picMkLst>
        </pc:picChg>
        <pc:picChg chg="mod">
          <ac:chgData name="Fabio Orfali" userId="S::fabioo1@insper.edu.br::3730b7a9-9dee-4645-b6eb-7377d594d9d3" providerId="AD" clId="Web-{F0C134A4-72D9-DE8E-1689-7DAFF24B6608}" dt="2025-10-19T23:30:27.624" v="26" actId="1076"/>
          <ac:picMkLst>
            <pc:docMk/>
            <pc:sldMk cId="910010028" sldId="446"/>
            <ac:picMk id="4" creationId="{7C7B186A-D8BF-7AB3-24DD-EEFF15E05ED6}"/>
          </ac:picMkLst>
        </pc:picChg>
        <pc:picChg chg="add mod">
          <ac:chgData name="Fabio Orfali" userId="S::fabioo1@insper.edu.br::3730b7a9-9dee-4645-b6eb-7377d594d9d3" providerId="AD" clId="Web-{F0C134A4-72D9-DE8E-1689-7DAFF24B6608}" dt="2025-10-19T23:34:21.423" v="44" actId="1076"/>
          <ac:picMkLst>
            <pc:docMk/>
            <pc:sldMk cId="910010028" sldId="446"/>
            <ac:picMk id="5" creationId="{C0A824DB-9ABC-4663-5D26-DE219C1CB24F}"/>
          </ac:picMkLst>
        </pc:picChg>
        <pc:picChg chg="del">
          <ac:chgData name="Fabio Orfali" userId="S::fabioo1@insper.edu.br::3730b7a9-9dee-4645-b6eb-7377d594d9d3" providerId="AD" clId="Web-{F0C134A4-72D9-DE8E-1689-7DAFF24B6608}" dt="2025-10-19T23:30:21.483" v="25"/>
          <ac:picMkLst>
            <pc:docMk/>
            <pc:sldMk cId="910010028" sldId="446"/>
            <ac:picMk id="319" creationId="{97BAF1F0-B1B4-41A1-BBC2-B521AE32A37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junyingw/future-of-gaming-rasterization-vs-ray-tracing-vs-path-tracing-32b334510f1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9b8c33d4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9b8c33d4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f9b8c33d46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9b8c33d4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9b8c33d4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u="sng">
                <a:solidFill>
                  <a:schemeClr val="hlink"/>
                </a:solidFill>
                <a:hlinkClick r:id="rId3"/>
              </a:rPr>
              <a:t>https://medium.com/@junyingw/future-of-gaming-rasterization-vs-ray-tracing-vs-path-tracing-32b334510f1f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f9b8c33d46_0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9b8c33d46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9b8c33d46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89" name="Google Shape;89;gf9b8c33d46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9b8c33d46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9b8c33d46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f9b8c33d46_0_2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9b8c33d46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9b8c33d46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89" name="Google Shape;89;gf9b8c33d46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422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9b8c33d46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9b8c33d46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f9b8c33d46_0_2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9b8c33d46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9b8c33d46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f9b8c33d46_0_3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9b8c33d46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f9b8c33d46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f9b8c33d46_0_3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9b8c33d46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f9b8c33d46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f9b8c33d46_0_3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235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9b8c33d46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f9b8c33d46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f9b8c33d46_0_3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066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>
          <a:extLst>
            <a:ext uri="{FF2B5EF4-FFF2-40B4-BE49-F238E27FC236}">
              <a16:creationId xmlns:a16="http://schemas.microsoft.com/office/drawing/2014/main" id="{00D18BB0-2EF4-2ECE-3002-75DA00E45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9b8c33d46_0_360:notes">
            <a:extLst>
              <a:ext uri="{FF2B5EF4-FFF2-40B4-BE49-F238E27FC236}">
                <a16:creationId xmlns:a16="http://schemas.microsoft.com/office/drawing/2014/main" id="{A7B27339-86B1-A4CE-1B0A-FEF0155E6E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f9b8c33d46_0_360:notes">
            <a:extLst>
              <a:ext uri="{FF2B5EF4-FFF2-40B4-BE49-F238E27FC236}">
                <a16:creationId xmlns:a16="http://schemas.microsoft.com/office/drawing/2014/main" id="{83CD10D3-8199-8180-C755-BB2A0FE5C3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gf9b8c33d46_0_360:notes">
            <a:extLst>
              <a:ext uri="{FF2B5EF4-FFF2-40B4-BE49-F238E27FC236}">
                <a16:creationId xmlns:a16="http://schemas.microsoft.com/office/drawing/2014/main" id="{952F74A1-9FF6-749F-878B-98390AF4390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856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f9b8c33d46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f9b8c33d46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f9b8c33d46_0_4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9b8c33d46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9b8c33d46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f9b8c33d46_0_4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f9b8c33d46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f9b8c33d46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f9b8c33d46_0_4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>
          <a:extLst>
            <a:ext uri="{FF2B5EF4-FFF2-40B4-BE49-F238E27FC236}">
              <a16:creationId xmlns:a16="http://schemas.microsoft.com/office/drawing/2014/main" id="{6A0253E1-9B15-147B-E756-5F123CC93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f9b8c33d46_0_445:notes">
            <a:extLst>
              <a:ext uri="{FF2B5EF4-FFF2-40B4-BE49-F238E27FC236}">
                <a16:creationId xmlns:a16="http://schemas.microsoft.com/office/drawing/2014/main" id="{644981C2-C427-7A50-BBA8-8425BB9553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f9b8c33d46_0_445:notes">
            <a:extLst>
              <a:ext uri="{FF2B5EF4-FFF2-40B4-BE49-F238E27FC236}">
                <a16:creationId xmlns:a16="http://schemas.microsoft.com/office/drawing/2014/main" id="{A1BCF1C8-7EAB-ED69-3F6A-CEE3F5BFAE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f9b8c33d46_0_445:notes">
            <a:extLst>
              <a:ext uri="{FF2B5EF4-FFF2-40B4-BE49-F238E27FC236}">
                <a16:creationId xmlns:a16="http://schemas.microsoft.com/office/drawing/2014/main" id="{6A8D0AB7-28FA-F438-FC2F-70D156D1346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539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9b8c33d46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f9b8c33d46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5" name="Google Shape;325;gf9b8c33d46_0_4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>
          <a:extLst>
            <a:ext uri="{FF2B5EF4-FFF2-40B4-BE49-F238E27FC236}">
              <a16:creationId xmlns:a16="http://schemas.microsoft.com/office/drawing/2014/main" id="{8B0C4C79-5ECE-A05C-0972-609E1F5C7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f9b8c33d46_0_504:notes">
            <a:extLst>
              <a:ext uri="{FF2B5EF4-FFF2-40B4-BE49-F238E27FC236}">
                <a16:creationId xmlns:a16="http://schemas.microsoft.com/office/drawing/2014/main" id="{88F0F5F6-AEA8-6CB0-CB41-594F5BCC0B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f9b8c33d46_0_504:notes">
            <a:extLst>
              <a:ext uri="{FF2B5EF4-FFF2-40B4-BE49-F238E27FC236}">
                <a16:creationId xmlns:a16="http://schemas.microsoft.com/office/drawing/2014/main" id="{ECDFF926-C94B-4CC5-B412-0DF490FC3B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f9b8c33d46_0_504:notes">
            <a:extLst>
              <a:ext uri="{FF2B5EF4-FFF2-40B4-BE49-F238E27FC236}">
                <a16:creationId xmlns:a16="http://schemas.microsoft.com/office/drawing/2014/main" id="{F628F3EA-C175-5091-F8A1-FA76A2D6F9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367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f9b8c33d46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f9b8c33d46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f9b8c33d46_0_5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29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f9b8c33d46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f9b8c33d46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f9b8c33d46_0_5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30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9b8c33d46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9b8c33d46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f9b8c33d46_0_4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944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f9b8c33d46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f9b8c33d46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f9b8c33d46_0_4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32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f9b8c33d46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f9b8c33d46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f9b8c33d46_0_5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33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f9b8c33d46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f9b8c33d46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gf9b8c33d46_0_6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34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9b8c33d46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f9b8c33d46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61;gf9b8c33d46_0_6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ae391e9f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fae391e9f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fae391e9fa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36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ae391e9f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ae391e9f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Ray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origin, direction;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</a:t>
            </a:r>
            <a:r>
              <a:rPr lang="en-US" err="1"/>
              <a:t>hit_record</a:t>
            </a:r>
            <a:r>
              <a:rPr lang="en-US"/>
              <a:t>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p, normal;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Sphere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center;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radius;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point_at_parameter</a:t>
            </a:r>
            <a:r>
              <a:rPr lang="en-US"/>
              <a:t>(Ray r, float 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</a:t>
            </a:r>
            <a:r>
              <a:rPr lang="en-US" err="1"/>
              <a:t>r.origin</a:t>
            </a:r>
            <a:r>
              <a:rPr lang="en-US"/>
              <a:t> + t*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set_face_normal</a:t>
            </a:r>
            <a:r>
              <a:rPr lang="en-US"/>
              <a:t>(Ray r, vec3 </a:t>
            </a:r>
            <a:r>
              <a:rPr lang="en-US" err="1"/>
              <a:t>outward_normal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bool </a:t>
            </a:r>
            <a:r>
              <a:rPr lang="en-US" err="1"/>
              <a:t>front_face</a:t>
            </a:r>
            <a:r>
              <a:rPr lang="en-US"/>
              <a:t> = dot(</a:t>
            </a:r>
            <a:r>
              <a:rPr lang="en-US" err="1"/>
              <a:t>r.direction</a:t>
            </a:r>
            <a:r>
              <a:rPr lang="en-US"/>
              <a:t>, </a:t>
            </a:r>
            <a:r>
              <a:rPr lang="en-US" err="1"/>
              <a:t>outward_normal</a:t>
            </a:r>
            <a:r>
              <a:rPr lang="en-US"/>
              <a:t>) &lt; 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</a:t>
            </a:r>
            <a:r>
              <a:rPr lang="en-US" err="1"/>
              <a:t>front_face</a:t>
            </a:r>
            <a:r>
              <a:rPr lang="en-US"/>
              <a:t> ? </a:t>
            </a:r>
            <a:r>
              <a:rPr lang="en-US" err="1"/>
              <a:t>outward_normal</a:t>
            </a:r>
            <a:r>
              <a:rPr lang="en-US"/>
              <a:t> :-</a:t>
            </a:r>
            <a:r>
              <a:rPr lang="en-US" err="1"/>
              <a:t>outward_normal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hit_sphere</a:t>
            </a:r>
            <a:r>
              <a:rPr lang="en-US"/>
              <a:t>(Sphere s, 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out </a:t>
            </a:r>
            <a:r>
              <a:rPr lang="en-US" err="1"/>
              <a:t>hit_record</a:t>
            </a:r>
            <a:r>
              <a:rPr lang="en-US"/>
              <a:t> rec){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oc</a:t>
            </a:r>
            <a:r>
              <a:rPr lang="en-US"/>
              <a:t> = </a:t>
            </a:r>
            <a:r>
              <a:rPr lang="en-US" err="1"/>
              <a:t>r.origin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 = dot(</a:t>
            </a:r>
            <a:r>
              <a:rPr lang="en-US" err="1"/>
              <a:t>r.direction,r.direction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half_b</a:t>
            </a:r>
            <a:r>
              <a:rPr lang="en-US"/>
              <a:t> = dot(</a:t>
            </a:r>
            <a:r>
              <a:rPr lang="en-US" err="1"/>
              <a:t>oc</a:t>
            </a:r>
            <a:r>
              <a:rPr lang="en-US"/>
              <a:t>, 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c = dot(</a:t>
            </a:r>
            <a:r>
              <a:rPr lang="en-US" err="1"/>
              <a:t>oc,oc</a:t>
            </a:r>
            <a:r>
              <a:rPr lang="en-US"/>
              <a:t>) - </a:t>
            </a:r>
            <a:r>
              <a:rPr lang="en-US" err="1"/>
              <a:t>s.radius</a:t>
            </a:r>
            <a:r>
              <a:rPr lang="en-US"/>
              <a:t>*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discriminat</a:t>
            </a:r>
            <a:r>
              <a:rPr lang="en-US"/>
              <a:t> = </a:t>
            </a:r>
            <a:r>
              <a:rPr lang="en-US" err="1"/>
              <a:t>half_b</a:t>
            </a:r>
            <a:r>
              <a:rPr lang="en-US"/>
              <a:t>*</a:t>
            </a:r>
            <a:r>
              <a:rPr lang="en-US" err="1"/>
              <a:t>half_b</a:t>
            </a:r>
            <a:r>
              <a:rPr lang="en-US"/>
              <a:t> - a*c;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</a:t>
            </a:r>
            <a:r>
              <a:rPr lang="en-US" err="1"/>
              <a:t>discriminat</a:t>
            </a:r>
            <a:r>
              <a:rPr lang="en-US"/>
              <a:t> &lt; 0.0) return(false);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sqrtd</a:t>
            </a:r>
            <a:r>
              <a:rPr lang="en-US"/>
              <a:t> = sqrt(</a:t>
            </a:r>
            <a:r>
              <a:rPr lang="en-US" err="1"/>
              <a:t>discriminat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root = (-</a:t>
            </a:r>
            <a:r>
              <a:rPr lang="en-US" err="1"/>
              <a:t>half_b</a:t>
            </a:r>
            <a:r>
              <a:rPr lang="en-US"/>
              <a:t> -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root = (-</a:t>
            </a:r>
            <a:r>
              <a:rPr lang="en-US" err="1"/>
              <a:t>half_b</a:t>
            </a:r>
            <a:r>
              <a:rPr lang="en-US"/>
              <a:t> +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return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rec.t</a:t>
            </a:r>
            <a:r>
              <a:rPr lang="en-US"/>
              <a:t> = root;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rec.p</a:t>
            </a:r>
            <a:r>
              <a:rPr lang="en-US"/>
              <a:t> = </a:t>
            </a:r>
            <a:r>
              <a:rPr lang="en-US" err="1"/>
              <a:t>point_at_parameter</a:t>
            </a:r>
            <a:r>
              <a:rPr lang="en-US"/>
              <a:t>(</a:t>
            </a:r>
            <a:r>
              <a:rPr lang="en-US" err="1"/>
              <a:t>r,rec.t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outward_normal</a:t>
            </a:r>
            <a:r>
              <a:rPr lang="en-US"/>
              <a:t> = (</a:t>
            </a:r>
            <a:r>
              <a:rPr lang="en-US" err="1"/>
              <a:t>rec.p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) / 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rec.normal</a:t>
            </a:r>
            <a:r>
              <a:rPr lang="en-US"/>
              <a:t> = </a:t>
            </a:r>
            <a:r>
              <a:rPr lang="en-US" err="1"/>
              <a:t>set_face_normal</a:t>
            </a:r>
            <a:r>
              <a:rPr lang="en-US"/>
              <a:t>(r, </a:t>
            </a:r>
            <a:r>
              <a:rPr lang="en-US" err="1"/>
              <a:t>outward_normal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return(true);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Sphere world[] = Sphere[2](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0.0, -1.0), 0.5),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-100.5, -1.0), 100.0)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hitable_list</a:t>
            </a:r>
            <a:r>
              <a:rPr lang="en-US"/>
              <a:t>(Ray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</a:t>
            </a:r>
            <a:r>
              <a:rPr lang="en-US" err="1"/>
              <a:t>inout</a:t>
            </a:r>
            <a:r>
              <a:rPr lang="en-US"/>
              <a:t> </a:t>
            </a:r>
            <a:r>
              <a:rPr lang="en-US" err="1"/>
              <a:t>hit_record</a:t>
            </a:r>
            <a:r>
              <a:rPr lang="en-US"/>
              <a:t> rec)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bool </a:t>
            </a:r>
            <a:r>
              <a:rPr lang="en-US" err="1"/>
              <a:t>hit_anything</a:t>
            </a:r>
            <a:r>
              <a:rPr lang="en-US"/>
              <a:t> =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t_max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for(int </a:t>
            </a:r>
            <a:r>
              <a:rPr lang="en-US" err="1"/>
              <a:t>i</a:t>
            </a:r>
            <a:r>
              <a:rPr lang="en-US"/>
              <a:t>=0; </a:t>
            </a:r>
            <a:r>
              <a:rPr lang="en-US" err="1"/>
              <a:t>i</a:t>
            </a:r>
            <a:r>
              <a:rPr lang="en-US"/>
              <a:t>&lt;</a:t>
            </a:r>
            <a:r>
              <a:rPr lang="en-US" err="1"/>
              <a:t>world.length</a:t>
            </a:r>
            <a:r>
              <a:rPr lang="en-US"/>
              <a:t>(); </a:t>
            </a:r>
            <a:r>
              <a:rPr lang="en-US" err="1"/>
              <a:t>i</a:t>
            </a:r>
            <a:r>
              <a:rPr lang="en-US"/>
              <a:t>++)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</a:t>
            </a:r>
            <a:r>
              <a:rPr lang="en-US" err="1"/>
              <a:t>hit_sphere</a:t>
            </a:r>
            <a:r>
              <a:rPr lang="en-US"/>
              <a:t>(world[</a:t>
            </a:r>
            <a:r>
              <a:rPr lang="en-US" err="1"/>
              <a:t>i</a:t>
            </a:r>
            <a:r>
              <a:rPr lang="en-US"/>
              <a:t>], r, </a:t>
            </a:r>
            <a:r>
              <a:rPr lang="en-US" err="1"/>
              <a:t>t_min</a:t>
            </a:r>
            <a:r>
              <a:rPr lang="en-US"/>
              <a:t>, </a:t>
            </a:r>
            <a:r>
              <a:rPr lang="en-US" err="1"/>
              <a:t>closest_so_far</a:t>
            </a:r>
            <a:r>
              <a:rPr lang="en-US"/>
              <a:t>, </a:t>
            </a:r>
            <a:r>
              <a:rPr lang="en-US" err="1"/>
              <a:t>temp_rec</a:t>
            </a:r>
            <a:r>
              <a:rPr lang="en-US"/>
              <a:t>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hit_anything</a:t>
            </a:r>
            <a:r>
              <a:rPr lang="en-US"/>
              <a:t> = true;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temp_rec.t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rec =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hit_anything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color(Ray r){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rec;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if(</a:t>
            </a:r>
            <a:r>
              <a:rPr lang="en-US" err="1"/>
              <a:t>hitable_list</a:t>
            </a:r>
            <a:r>
              <a:rPr lang="en-US"/>
              <a:t>(r, 0.0, 10000.0, rec))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0.5*(rec.normal+vec3(1.0));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unit_direction</a:t>
            </a:r>
            <a:r>
              <a:rPr lang="en-US"/>
              <a:t> = normalize(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t = 0.5 * (</a:t>
            </a:r>
            <a:r>
              <a:rPr lang="en-US" err="1"/>
              <a:t>unit_direction.y</a:t>
            </a:r>
            <a:r>
              <a:rPr lang="en-US"/>
              <a:t> + 1.0);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mix(vec3(1.0), vec3(0.5,0.7,1.0), t);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Ray </a:t>
            </a:r>
            <a:r>
              <a:rPr lang="en-US" err="1"/>
              <a:t>get_ray</a:t>
            </a:r>
            <a:r>
              <a:rPr lang="en-US"/>
              <a:t>(vec2 </a:t>
            </a:r>
            <a:r>
              <a:rPr lang="en-US" err="1"/>
              <a:t>uv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aspect = </a:t>
            </a:r>
            <a:r>
              <a:rPr lang="en-US" err="1"/>
              <a:t>iResolution.x</a:t>
            </a:r>
            <a:r>
              <a:rPr lang="en-US"/>
              <a:t>/</a:t>
            </a:r>
            <a:r>
              <a:rPr lang="en-US" err="1"/>
              <a:t>iResolution.y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lower_left_corner</a:t>
            </a:r>
            <a:r>
              <a:rPr lang="en-US"/>
              <a:t> = vec3(-1.0*aspect,-1.0, -1.0);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horizontal = vec3(2.0*aspect, 0.0,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vertical = vec3(0.0,2.0,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Ray r = Ray(vec3(0,0,0), </a:t>
            </a:r>
            <a:r>
              <a:rPr lang="en-US" err="1"/>
              <a:t>lower_left_corner+uv.x</a:t>
            </a:r>
            <a:r>
              <a:rPr lang="en-US"/>
              <a:t>*</a:t>
            </a:r>
            <a:r>
              <a:rPr lang="en-US" err="1"/>
              <a:t>horizontal+uv.y</a:t>
            </a:r>
            <a:r>
              <a:rPr lang="en-US"/>
              <a:t>*vertical);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vec2 rand(float co){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vec2 </a:t>
            </a:r>
            <a:r>
              <a:rPr lang="en-US" err="1"/>
              <a:t>tmp</a:t>
            </a:r>
            <a:r>
              <a:rPr lang="en-US"/>
              <a:t> = vec2( sin(co*12.9898),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        sin(co*78.233));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fract</a:t>
            </a:r>
            <a:r>
              <a:rPr lang="en-US"/>
              <a:t>(</a:t>
            </a:r>
            <a:r>
              <a:rPr lang="en-US" err="1"/>
              <a:t>tmp</a:t>
            </a:r>
            <a:r>
              <a:rPr lang="en-US"/>
              <a:t> * vec2(43758.5453, 72649.2791));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float </a:t>
            </a:r>
            <a:r>
              <a:rPr lang="en-US" err="1"/>
              <a:t>samples_per_pixel</a:t>
            </a:r>
            <a:r>
              <a:rPr lang="en-US"/>
              <a:t> = 10.0;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void </a:t>
            </a:r>
            <a:r>
              <a:rPr lang="en-US" err="1"/>
              <a:t>mainImage</a:t>
            </a:r>
            <a:r>
              <a:rPr lang="en-US"/>
              <a:t>( out vec4 </a:t>
            </a:r>
            <a:r>
              <a:rPr lang="en-US" err="1"/>
              <a:t>fragColor</a:t>
            </a:r>
            <a:r>
              <a:rPr lang="en-US"/>
              <a:t>, in vec2 </a:t>
            </a:r>
            <a:r>
              <a:rPr lang="en-US" err="1"/>
              <a:t>fragCoord</a:t>
            </a:r>
            <a:r>
              <a:rPr lang="en-US"/>
              <a:t> 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vec2 </a:t>
            </a:r>
            <a:r>
              <a:rPr lang="en-US" err="1"/>
              <a:t>uv</a:t>
            </a:r>
            <a:r>
              <a:rPr lang="en-US"/>
              <a:t> = </a:t>
            </a:r>
            <a:r>
              <a:rPr lang="en-US" err="1"/>
              <a:t>fragCoord</a:t>
            </a:r>
            <a:r>
              <a:rPr lang="en-US"/>
              <a:t>/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col = vec3(0.0);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for(float s=0.0; s&lt;</a:t>
            </a:r>
            <a:r>
              <a:rPr lang="en-US" err="1"/>
              <a:t>samples_per_pixel</a:t>
            </a:r>
            <a:r>
              <a:rPr lang="en-US"/>
              <a:t>; ++s)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vec2 delta;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delta = rand(s) / 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Ray r = </a:t>
            </a:r>
            <a:r>
              <a:rPr lang="en-US" err="1"/>
              <a:t>get_ray</a:t>
            </a:r>
            <a:r>
              <a:rPr lang="en-US"/>
              <a:t>(</a:t>
            </a:r>
            <a:r>
              <a:rPr lang="en-US" err="1"/>
              <a:t>uv+delta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+= color(r);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col /= </a:t>
            </a:r>
            <a:r>
              <a:rPr lang="en-US" err="1"/>
              <a:t>samples_per_pixel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fragColor</a:t>
            </a:r>
            <a:r>
              <a:rPr lang="en-US"/>
              <a:t> = vec4(col,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fae391e9fa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37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ae391e9f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ae391e9f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fae391e9fa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38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ae391e9f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fae391e9f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fae391e9fa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39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ae391e9f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fae391e9f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fae391e9fa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9474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ae391e9fa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fae391e9fa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BR" sz="1350" b="1">
                <a:solidFill>
                  <a:srgbClr val="555555"/>
                </a:solidFill>
                <a:latin typeface="Verdana"/>
                <a:ea typeface="Verdana"/>
                <a:cs typeface="Verdana"/>
                <a:sym typeface="Verdana"/>
              </a:rPr>
              <a:t>Shadow Acne</a:t>
            </a:r>
            <a:endParaRPr sz="1350" b="1">
              <a:solidFill>
                <a:srgbClr val="55555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fae391e9fa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912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ae391e9fa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fae391e9fa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Ray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origin, direction;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</a:t>
            </a:r>
            <a:r>
              <a:rPr lang="en-US" err="1"/>
              <a:t>hit_record</a:t>
            </a:r>
            <a:r>
              <a:rPr lang="en-US"/>
              <a:t>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p, normal;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Sphere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center;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radius;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point_at_parameter</a:t>
            </a:r>
            <a:r>
              <a:rPr lang="en-US"/>
              <a:t>(Ray r, float 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</a:t>
            </a:r>
            <a:r>
              <a:rPr lang="en-US" err="1"/>
              <a:t>r.origin</a:t>
            </a:r>
            <a:r>
              <a:rPr lang="en-US"/>
              <a:t> + t*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set_face_normal</a:t>
            </a:r>
            <a:r>
              <a:rPr lang="en-US"/>
              <a:t>(Ray r, vec3 </a:t>
            </a:r>
            <a:r>
              <a:rPr lang="en-US" err="1"/>
              <a:t>outward_normal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bool </a:t>
            </a:r>
            <a:r>
              <a:rPr lang="en-US" err="1"/>
              <a:t>front_face</a:t>
            </a:r>
            <a:r>
              <a:rPr lang="en-US"/>
              <a:t> = dot(</a:t>
            </a:r>
            <a:r>
              <a:rPr lang="en-US" err="1"/>
              <a:t>r.direction</a:t>
            </a:r>
            <a:r>
              <a:rPr lang="en-US"/>
              <a:t>, </a:t>
            </a:r>
            <a:r>
              <a:rPr lang="en-US" err="1"/>
              <a:t>outward_normal</a:t>
            </a:r>
            <a:r>
              <a:rPr lang="en-US"/>
              <a:t>) &lt; 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</a:t>
            </a:r>
            <a:r>
              <a:rPr lang="en-US" err="1"/>
              <a:t>front_face</a:t>
            </a:r>
            <a:r>
              <a:rPr lang="en-US"/>
              <a:t> ? </a:t>
            </a:r>
            <a:r>
              <a:rPr lang="en-US" err="1"/>
              <a:t>outward_normal</a:t>
            </a:r>
            <a:r>
              <a:rPr lang="en-US"/>
              <a:t> :-</a:t>
            </a:r>
            <a:r>
              <a:rPr lang="en-US" err="1"/>
              <a:t>outward_normal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hit_sphere</a:t>
            </a:r>
            <a:r>
              <a:rPr lang="en-US"/>
              <a:t>(Sphere s, 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out </a:t>
            </a:r>
            <a:r>
              <a:rPr lang="en-US" err="1"/>
              <a:t>hit_record</a:t>
            </a:r>
            <a:r>
              <a:rPr lang="en-US"/>
              <a:t> rec){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oc</a:t>
            </a:r>
            <a:r>
              <a:rPr lang="en-US"/>
              <a:t> = </a:t>
            </a:r>
            <a:r>
              <a:rPr lang="en-US" err="1"/>
              <a:t>r.origin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 = dot(</a:t>
            </a:r>
            <a:r>
              <a:rPr lang="en-US" err="1"/>
              <a:t>r.direction,r.direction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half_b</a:t>
            </a:r>
            <a:r>
              <a:rPr lang="en-US"/>
              <a:t> = dot(</a:t>
            </a:r>
            <a:r>
              <a:rPr lang="en-US" err="1"/>
              <a:t>oc</a:t>
            </a:r>
            <a:r>
              <a:rPr lang="en-US"/>
              <a:t>, 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c = dot(</a:t>
            </a:r>
            <a:r>
              <a:rPr lang="en-US" err="1"/>
              <a:t>oc,oc</a:t>
            </a:r>
            <a:r>
              <a:rPr lang="en-US"/>
              <a:t>) - </a:t>
            </a:r>
            <a:r>
              <a:rPr lang="en-US" err="1"/>
              <a:t>s.radius</a:t>
            </a:r>
            <a:r>
              <a:rPr lang="en-US"/>
              <a:t>*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discriminat</a:t>
            </a:r>
            <a:r>
              <a:rPr lang="en-US"/>
              <a:t> = </a:t>
            </a:r>
            <a:r>
              <a:rPr lang="en-US" err="1"/>
              <a:t>half_b</a:t>
            </a:r>
            <a:r>
              <a:rPr lang="en-US"/>
              <a:t>*</a:t>
            </a:r>
            <a:r>
              <a:rPr lang="en-US" err="1"/>
              <a:t>half_b</a:t>
            </a:r>
            <a:r>
              <a:rPr lang="en-US"/>
              <a:t> - a*c;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</a:t>
            </a:r>
            <a:r>
              <a:rPr lang="en-US" err="1"/>
              <a:t>discriminat</a:t>
            </a:r>
            <a:r>
              <a:rPr lang="en-US"/>
              <a:t> &lt; 0.0) return(false);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sqrtd</a:t>
            </a:r>
            <a:r>
              <a:rPr lang="en-US"/>
              <a:t> = sqrt(</a:t>
            </a:r>
            <a:r>
              <a:rPr lang="en-US" err="1"/>
              <a:t>discriminat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root = (-</a:t>
            </a:r>
            <a:r>
              <a:rPr lang="en-US" err="1"/>
              <a:t>half_b</a:t>
            </a:r>
            <a:r>
              <a:rPr lang="en-US"/>
              <a:t> -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root = (-</a:t>
            </a:r>
            <a:r>
              <a:rPr lang="en-US" err="1"/>
              <a:t>half_b</a:t>
            </a:r>
            <a:r>
              <a:rPr lang="en-US"/>
              <a:t> +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return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rec.t</a:t>
            </a:r>
            <a:r>
              <a:rPr lang="en-US"/>
              <a:t> = root;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rec.p</a:t>
            </a:r>
            <a:r>
              <a:rPr lang="en-US"/>
              <a:t> = </a:t>
            </a:r>
            <a:r>
              <a:rPr lang="en-US" err="1"/>
              <a:t>point_at_parameter</a:t>
            </a:r>
            <a:r>
              <a:rPr lang="en-US"/>
              <a:t>(</a:t>
            </a:r>
            <a:r>
              <a:rPr lang="en-US" err="1"/>
              <a:t>r,rec.t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outward_normal</a:t>
            </a:r>
            <a:r>
              <a:rPr lang="en-US"/>
              <a:t> = (</a:t>
            </a:r>
            <a:r>
              <a:rPr lang="en-US" err="1"/>
              <a:t>rec.p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) / 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rec.normal</a:t>
            </a:r>
            <a:r>
              <a:rPr lang="en-US"/>
              <a:t> = normalize(</a:t>
            </a:r>
            <a:r>
              <a:rPr lang="en-US" err="1"/>
              <a:t>set_face_normal</a:t>
            </a:r>
            <a:r>
              <a:rPr lang="en-US"/>
              <a:t>(r, </a:t>
            </a:r>
            <a:r>
              <a:rPr lang="en-US" err="1"/>
              <a:t>outward_normal</a:t>
            </a:r>
            <a:r>
              <a:rPr lang="en-US"/>
              <a:t>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return(true);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Sphere world[] = Sphere[2](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0.0, -1.0), 0.5),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-100.5, -1.0), 100.0)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hitable_list</a:t>
            </a:r>
            <a:r>
              <a:rPr lang="en-US"/>
              <a:t>(Ray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</a:t>
            </a:r>
            <a:r>
              <a:rPr lang="en-US" err="1"/>
              <a:t>inout</a:t>
            </a:r>
            <a:r>
              <a:rPr lang="en-US"/>
              <a:t> </a:t>
            </a:r>
            <a:r>
              <a:rPr lang="en-US" err="1"/>
              <a:t>hit_record</a:t>
            </a:r>
            <a:r>
              <a:rPr lang="en-US"/>
              <a:t> rec)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bool </a:t>
            </a:r>
            <a:r>
              <a:rPr lang="en-US" err="1"/>
              <a:t>hit_anything</a:t>
            </a:r>
            <a:r>
              <a:rPr lang="en-US"/>
              <a:t> =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t_max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for(int </a:t>
            </a:r>
            <a:r>
              <a:rPr lang="en-US" err="1"/>
              <a:t>i</a:t>
            </a:r>
            <a:r>
              <a:rPr lang="en-US"/>
              <a:t>=0; </a:t>
            </a:r>
            <a:r>
              <a:rPr lang="en-US" err="1"/>
              <a:t>i</a:t>
            </a:r>
            <a:r>
              <a:rPr lang="en-US"/>
              <a:t>&lt;</a:t>
            </a:r>
            <a:r>
              <a:rPr lang="en-US" err="1"/>
              <a:t>world.length</a:t>
            </a:r>
            <a:r>
              <a:rPr lang="en-US"/>
              <a:t>(); </a:t>
            </a:r>
            <a:r>
              <a:rPr lang="en-US" err="1"/>
              <a:t>i</a:t>
            </a:r>
            <a:r>
              <a:rPr lang="en-US"/>
              <a:t>++)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</a:t>
            </a:r>
            <a:r>
              <a:rPr lang="en-US" err="1"/>
              <a:t>hit_sphere</a:t>
            </a:r>
            <a:r>
              <a:rPr lang="en-US"/>
              <a:t>(world[</a:t>
            </a:r>
            <a:r>
              <a:rPr lang="en-US" err="1"/>
              <a:t>i</a:t>
            </a:r>
            <a:r>
              <a:rPr lang="en-US"/>
              <a:t>], r, </a:t>
            </a:r>
            <a:r>
              <a:rPr lang="en-US" err="1"/>
              <a:t>t_min</a:t>
            </a:r>
            <a:r>
              <a:rPr lang="en-US"/>
              <a:t>, </a:t>
            </a:r>
            <a:r>
              <a:rPr lang="en-US" err="1"/>
              <a:t>closest_so_far</a:t>
            </a:r>
            <a:r>
              <a:rPr lang="en-US"/>
              <a:t>, </a:t>
            </a:r>
            <a:r>
              <a:rPr lang="en-US" err="1"/>
              <a:t>temp_rec</a:t>
            </a:r>
            <a:r>
              <a:rPr lang="en-US"/>
              <a:t>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hit_anything</a:t>
            </a:r>
            <a:r>
              <a:rPr lang="en-US"/>
              <a:t> = true;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temp_rec.t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rec =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hit_anything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frand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rand = vec3(0.5, 0.5, 0.5);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vec2 rand2(){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rand = vec3(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rand.y</a:t>
            </a:r>
            <a:r>
              <a:rPr lang="en-US"/>
              <a:t>*(195.1*frand.z+371.2*frand.x+508.3*</a:t>
            </a:r>
            <a:r>
              <a:rPr lang="en-US" err="1"/>
              <a:t>frand.y</a:t>
            </a:r>
            <a:r>
              <a:rPr lang="en-US"/>
              <a:t>), 1.0),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rand.x</a:t>
            </a:r>
            <a:r>
              <a:rPr lang="en-US"/>
              <a:t>*(573.9*frand.z+736.4*frand.y+914.5*</a:t>
            </a:r>
            <a:r>
              <a:rPr lang="en-US" err="1"/>
              <a:t>frand.x</a:t>
            </a:r>
            <a:r>
              <a:rPr lang="en-US"/>
              <a:t>), 1.0),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rand.z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fract</a:t>
            </a:r>
            <a:r>
              <a:rPr lang="en-US"/>
              <a:t>(rand).xy-0.5;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random_in_unit_sphere</a:t>
            </a:r>
            <a:r>
              <a:rPr lang="en-US"/>
              <a:t>(){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rand = vec3(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rand.z</a:t>
            </a:r>
            <a:r>
              <a:rPr lang="en-US"/>
              <a:t>*((57.1*</a:t>
            </a:r>
            <a:r>
              <a:rPr lang="en-US" err="1"/>
              <a:t>frand.z</a:t>
            </a:r>
            <a:r>
              <a:rPr lang="en-US"/>
              <a:t>)+(57.1*</a:t>
            </a:r>
            <a:r>
              <a:rPr lang="en-US" err="1"/>
              <a:t>frand.x</a:t>
            </a:r>
            <a:r>
              <a:rPr lang="en-US"/>
              <a:t>)+(759.7*</a:t>
            </a:r>
            <a:r>
              <a:rPr lang="en-US" err="1"/>
              <a:t>frand.y</a:t>
            </a:r>
            <a:r>
              <a:rPr lang="en-US"/>
              <a:t>))*3.83,2.0),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rand.x</a:t>
            </a:r>
            <a:r>
              <a:rPr lang="en-US"/>
              <a:t>*((41.1*</a:t>
            </a:r>
            <a:r>
              <a:rPr lang="en-US" err="1"/>
              <a:t>frand.z</a:t>
            </a:r>
            <a:r>
              <a:rPr lang="en-US"/>
              <a:t>)+(65.7*</a:t>
            </a:r>
            <a:r>
              <a:rPr lang="en-US" err="1"/>
              <a:t>frand.x</a:t>
            </a:r>
            <a:r>
              <a:rPr lang="en-US"/>
              <a:t>)+(621.9*</a:t>
            </a:r>
            <a:r>
              <a:rPr lang="en-US" err="1"/>
              <a:t>frand.y</a:t>
            </a:r>
            <a:r>
              <a:rPr lang="en-US"/>
              <a:t>))*1.57,2.0),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rand.y</a:t>
            </a:r>
            <a:r>
              <a:rPr lang="en-US"/>
              <a:t>*((33.1*</a:t>
            </a:r>
            <a:r>
              <a:rPr lang="en-US" err="1"/>
              <a:t>frand.z</a:t>
            </a:r>
            <a:r>
              <a:rPr lang="en-US"/>
              <a:t>)+(45.3*</a:t>
            </a:r>
            <a:r>
              <a:rPr lang="en-US" err="1"/>
              <a:t>frand.x</a:t>
            </a:r>
            <a:r>
              <a:rPr lang="en-US"/>
              <a:t>)+(557.2*</a:t>
            </a:r>
            <a:r>
              <a:rPr lang="en-US" err="1"/>
              <a:t>frand.y</a:t>
            </a:r>
            <a:r>
              <a:rPr lang="en-US"/>
              <a:t>))*2.34,2.0)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normalize(rand-vec3(1.0));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Ray </a:t>
            </a:r>
            <a:r>
              <a:rPr lang="en-US" err="1"/>
              <a:t>get_ray</a:t>
            </a:r>
            <a:r>
              <a:rPr lang="en-US"/>
              <a:t>(vec2 </a:t>
            </a:r>
            <a:r>
              <a:rPr lang="en-US" err="1"/>
              <a:t>uv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aspect = </a:t>
            </a:r>
            <a:r>
              <a:rPr lang="en-US" err="1"/>
              <a:t>iResolution.x</a:t>
            </a:r>
            <a:r>
              <a:rPr lang="en-US"/>
              <a:t>/</a:t>
            </a:r>
            <a:r>
              <a:rPr lang="en-US" err="1"/>
              <a:t>iResolution.y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lower_left_corner</a:t>
            </a:r>
            <a:r>
              <a:rPr lang="en-US"/>
              <a:t> = vec3(-1.0*aspect,-1.0, -1.0);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horizontal = vec3(2.0*aspect, 0.0,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vertical = vec3(0.0,2.0,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Ray r = Ray(vec3(0,0,0), </a:t>
            </a:r>
            <a:r>
              <a:rPr lang="en-US" err="1"/>
              <a:t>lower_left_corner+uv.x</a:t>
            </a:r>
            <a:r>
              <a:rPr lang="en-US"/>
              <a:t>*</a:t>
            </a:r>
            <a:r>
              <a:rPr lang="en-US" err="1"/>
              <a:t>horizontal+uv.y</a:t>
            </a:r>
            <a:r>
              <a:rPr lang="en-US"/>
              <a:t>*vertical);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int </a:t>
            </a:r>
            <a:r>
              <a:rPr lang="en-US" err="1"/>
              <a:t>max_depth</a:t>
            </a:r>
            <a:r>
              <a:rPr lang="en-US"/>
              <a:t> = 10;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color(Ray r){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rec;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col = vec3(1.0);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Ray </a:t>
            </a:r>
            <a:r>
              <a:rPr lang="en-US" err="1"/>
              <a:t>raio</a:t>
            </a:r>
            <a:r>
              <a:rPr lang="en-US"/>
              <a:t> = 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for(int </a:t>
            </a:r>
            <a:r>
              <a:rPr lang="en-US" err="1"/>
              <a:t>i</a:t>
            </a:r>
            <a:r>
              <a:rPr lang="en-US"/>
              <a:t>=0; </a:t>
            </a:r>
            <a:r>
              <a:rPr lang="en-US" err="1"/>
              <a:t>i</a:t>
            </a:r>
            <a:r>
              <a:rPr lang="en-US"/>
              <a:t> &lt; </a:t>
            </a:r>
            <a:r>
              <a:rPr lang="en-US" err="1"/>
              <a:t>max_depth</a:t>
            </a:r>
            <a:r>
              <a:rPr lang="en-US"/>
              <a:t>; </a:t>
            </a:r>
            <a:r>
              <a:rPr lang="en-US" err="1"/>
              <a:t>i</a:t>
            </a:r>
            <a:r>
              <a:rPr lang="en-US"/>
              <a:t>++){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</a:t>
            </a:r>
            <a:r>
              <a:rPr lang="en-US" err="1"/>
              <a:t>hitable_list</a:t>
            </a:r>
            <a:r>
              <a:rPr lang="en-US"/>
              <a:t>(</a:t>
            </a:r>
            <a:r>
              <a:rPr lang="en-US" err="1"/>
              <a:t>raio</a:t>
            </a:r>
            <a:r>
              <a:rPr lang="en-US"/>
              <a:t>, 0.0001, 100.0, rec))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vec3 target = </a:t>
            </a:r>
            <a:r>
              <a:rPr lang="en-US" err="1"/>
              <a:t>rec.p</a:t>
            </a:r>
            <a:r>
              <a:rPr lang="en-US"/>
              <a:t> + </a:t>
            </a:r>
            <a:r>
              <a:rPr lang="en-US" err="1"/>
              <a:t>rec.normal</a:t>
            </a:r>
            <a:r>
              <a:rPr lang="en-US"/>
              <a:t> + </a:t>
            </a:r>
            <a:r>
              <a:rPr lang="en-US" err="1"/>
              <a:t>random_in_unit_sphere</a:t>
            </a:r>
            <a:r>
              <a:rPr lang="en-US"/>
              <a:t>();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*= 0.5;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raio</a:t>
            </a:r>
            <a:r>
              <a:rPr lang="en-US"/>
              <a:t> = Ray(</a:t>
            </a:r>
            <a:r>
              <a:rPr lang="en-US" err="1"/>
              <a:t>rec.p</a:t>
            </a:r>
            <a:r>
              <a:rPr lang="en-US"/>
              <a:t>, target - </a:t>
            </a:r>
            <a:r>
              <a:rPr lang="en-US" err="1"/>
              <a:t>rec.p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 else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vec3 </a:t>
            </a:r>
            <a:r>
              <a:rPr lang="en-US" err="1"/>
              <a:t>unit_direction</a:t>
            </a:r>
            <a:r>
              <a:rPr lang="en-US"/>
              <a:t> = normalize(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float t = 0.5 * (</a:t>
            </a:r>
            <a:r>
              <a:rPr lang="en-US" err="1"/>
              <a:t>unit_direction.y</a:t>
            </a:r>
            <a:r>
              <a:rPr lang="en-US"/>
              <a:t> + 1.0);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*= mix(vec3(1.0), vec3(0.5,0.7,1.0), t);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return col;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col;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float </a:t>
            </a:r>
            <a:r>
              <a:rPr lang="en-US" err="1"/>
              <a:t>samples_per_pixel</a:t>
            </a:r>
            <a:r>
              <a:rPr lang="en-US"/>
              <a:t> = 10.0;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void </a:t>
            </a:r>
            <a:r>
              <a:rPr lang="en-US" err="1"/>
              <a:t>mainImage</a:t>
            </a:r>
            <a:r>
              <a:rPr lang="en-US"/>
              <a:t>( out vec4 </a:t>
            </a:r>
            <a:r>
              <a:rPr lang="en-US" err="1"/>
              <a:t>fragColor</a:t>
            </a:r>
            <a:r>
              <a:rPr lang="en-US"/>
              <a:t>, in vec2 </a:t>
            </a:r>
            <a:r>
              <a:rPr lang="en-US" err="1"/>
              <a:t>fragCoord</a:t>
            </a:r>
            <a:r>
              <a:rPr lang="en-US"/>
              <a:t> 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vec2 </a:t>
            </a:r>
            <a:r>
              <a:rPr lang="en-US" err="1"/>
              <a:t>uv</a:t>
            </a:r>
            <a:r>
              <a:rPr lang="en-US"/>
              <a:t> = </a:t>
            </a:r>
            <a:r>
              <a:rPr lang="en-US" err="1"/>
              <a:t>fragCoord</a:t>
            </a:r>
            <a:r>
              <a:rPr lang="en-US"/>
              <a:t>/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col = vec3(0.0);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for(float s=0.0; s&lt;</a:t>
            </a:r>
            <a:r>
              <a:rPr lang="en-US" err="1"/>
              <a:t>samples_per_pixel</a:t>
            </a:r>
            <a:r>
              <a:rPr lang="en-US"/>
              <a:t>; ++s)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frand</a:t>
            </a:r>
            <a:r>
              <a:rPr lang="en-US"/>
              <a:t> = vec3(</a:t>
            </a:r>
            <a:r>
              <a:rPr lang="en-US" err="1"/>
              <a:t>fragCoord.xy</a:t>
            </a:r>
            <a:r>
              <a:rPr lang="en-US"/>
              <a:t>, s);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vec2 delta;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delta = rand2() / 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Ray r = </a:t>
            </a:r>
            <a:r>
              <a:rPr lang="en-US" err="1"/>
              <a:t>get_ray</a:t>
            </a:r>
            <a:r>
              <a:rPr lang="en-US"/>
              <a:t>(</a:t>
            </a:r>
            <a:r>
              <a:rPr lang="en-US" err="1"/>
              <a:t>uv+delta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+= color(r);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col /= </a:t>
            </a:r>
            <a:r>
              <a:rPr lang="en-US" err="1"/>
              <a:t>samples_per_pixel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fragColor</a:t>
            </a:r>
            <a:r>
              <a:rPr lang="en-US"/>
              <a:t> = vec4(col,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fae391e9fa_0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42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ae391e9fa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fae391e9fa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Ray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origin, direction;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</a:t>
            </a:r>
            <a:r>
              <a:rPr lang="en-US" err="1"/>
              <a:t>hit_record</a:t>
            </a:r>
            <a:r>
              <a:rPr lang="en-US"/>
              <a:t>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p, normal;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Sphere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center;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radius;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point_at_parameter</a:t>
            </a:r>
            <a:r>
              <a:rPr lang="en-US"/>
              <a:t>(Ray r, float 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</a:t>
            </a:r>
            <a:r>
              <a:rPr lang="en-US" err="1"/>
              <a:t>r.origin</a:t>
            </a:r>
            <a:r>
              <a:rPr lang="en-US"/>
              <a:t> + t*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set_face_normal</a:t>
            </a:r>
            <a:r>
              <a:rPr lang="en-US"/>
              <a:t>(Ray r, vec3 </a:t>
            </a:r>
            <a:r>
              <a:rPr lang="en-US" err="1"/>
              <a:t>outward_normal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bool </a:t>
            </a:r>
            <a:r>
              <a:rPr lang="en-US" err="1"/>
              <a:t>front_face</a:t>
            </a:r>
            <a:r>
              <a:rPr lang="en-US"/>
              <a:t> = dot(</a:t>
            </a:r>
            <a:r>
              <a:rPr lang="en-US" err="1"/>
              <a:t>r.direction</a:t>
            </a:r>
            <a:r>
              <a:rPr lang="en-US"/>
              <a:t>, </a:t>
            </a:r>
            <a:r>
              <a:rPr lang="en-US" err="1"/>
              <a:t>outward_normal</a:t>
            </a:r>
            <a:r>
              <a:rPr lang="en-US"/>
              <a:t>) &lt; 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</a:t>
            </a:r>
            <a:r>
              <a:rPr lang="en-US" err="1"/>
              <a:t>front_face</a:t>
            </a:r>
            <a:r>
              <a:rPr lang="en-US"/>
              <a:t> ? </a:t>
            </a:r>
            <a:r>
              <a:rPr lang="en-US" err="1"/>
              <a:t>outward_normal</a:t>
            </a:r>
            <a:r>
              <a:rPr lang="en-US"/>
              <a:t> :-</a:t>
            </a:r>
            <a:r>
              <a:rPr lang="en-US" err="1"/>
              <a:t>outward_normal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hit_sphere</a:t>
            </a:r>
            <a:r>
              <a:rPr lang="en-US"/>
              <a:t>(Sphere s, 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out </a:t>
            </a:r>
            <a:r>
              <a:rPr lang="en-US" err="1"/>
              <a:t>hit_record</a:t>
            </a:r>
            <a:r>
              <a:rPr lang="en-US"/>
              <a:t> rec){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oc</a:t>
            </a:r>
            <a:r>
              <a:rPr lang="en-US"/>
              <a:t> = </a:t>
            </a:r>
            <a:r>
              <a:rPr lang="en-US" err="1"/>
              <a:t>r.origin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 = dot(</a:t>
            </a:r>
            <a:r>
              <a:rPr lang="en-US" err="1"/>
              <a:t>r.direction,r.direction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half_b</a:t>
            </a:r>
            <a:r>
              <a:rPr lang="en-US"/>
              <a:t> = dot(</a:t>
            </a:r>
            <a:r>
              <a:rPr lang="en-US" err="1"/>
              <a:t>oc</a:t>
            </a:r>
            <a:r>
              <a:rPr lang="en-US"/>
              <a:t>, 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c = dot(</a:t>
            </a:r>
            <a:r>
              <a:rPr lang="en-US" err="1"/>
              <a:t>oc,oc</a:t>
            </a:r>
            <a:r>
              <a:rPr lang="en-US"/>
              <a:t>) - </a:t>
            </a:r>
            <a:r>
              <a:rPr lang="en-US" err="1"/>
              <a:t>s.radius</a:t>
            </a:r>
            <a:r>
              <a:rPr lang="en-US"/>
              <a:t>*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discriminat</a:t>
            </a:r>
            <a:r>
              <a:rPr lang="en-US"/>
              <a:t> = </a:t>
            </a:r>
            <a:r>
              <a:rPr lang="en-US" err="1"/>
              <a:t>half_b</a:t>
            </a:r>
            <a:r>
              <a:rPr lang="en-US"/>
              <a:t>*</a:t>
            </a:r>
            <a:r>
              <a:rPr lang="en-US" err="1"/>
              <a:t>half_b</a:t>
            </a:r>
            <a:r>
              <a:rPr lang="en-US"/>
              <a:t> - a*c;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</a:t>
            </a:r>
            <a:r>
              <a:rPr lang="en-US" err="1"/>
              <a:t>discriminat</a:t>
            </a:r>
            <a:r>
              <a:rPr lang="en-US"/>
              <a:t> &lt; 0.0) return(false);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sqrtd</a:t>
            </a:r>
            <a:r>
              <a:rPr lang="en-US"/>
              <a:t> = sqrt(</a:t>
            </a:r>
            <a:r>
              <a:rPr lang="en-US" err="1"/>
              <a:t>discriminat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root = (-</a:t>
            </a:r>
            <a:r>
              <a:rPr lang="en-US" err="1"/>
              <a:t>half_b</a:t>
            </a:r>
            <a:r>
              <a:rPr lang="en-US"/>
              <a:t> -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root = (-</a:t>
            </a:r>
            <a:r>
              <a:rPr lang="en-US" err="1"/>
              <a:t>half_b</a:t>
            </a:r>
            <a:r>
              <a:rPr lang="en-US"/>
              <a:t> +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return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rec.t</a:t>
            </a:r>
            <a:r>
              <a:rPr lang="en-US"/>
              <a:t> = root;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rec.p</a:t>
            </a:r>
            <a:r>
              <a:rPr lang="en-US"/>
              <a:t> = </a:t>
            </a:r>
            <a:r>
              <a:rPr lang="en-US" err="1"/>
              <a:t>point_at_parameter</a:t>
            </a:r>
            <a:r>
              <a:rPr lang="en-US"/>
              <a:t>(</a:t>
            </a:r>
            <a:r>
              <a:rPr lang="en-US" err="1"/>
              <a:t>r,rec.t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outward_normal</a:t>
            </a:r>
            <a:r>
              <a:rPr lang="en-US"/>
              <a:t> = (</a:t>
            </a:r>
            <a:r>
              <a:rPr lang="en-US" err="1"/>
              <a:t>rec.p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) / 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rec.normal</a:t>
            </a:r>
            <a:r>
              <a:rPr lang="en-US"/>
              <a:t> = normalize(</a:t>
            </a:r>
            <a:r>
              <a:rPr lang="en-US" err="1"/>
              <a:t>set_face_normal</a:t>
            </a:r>
            <a:r>
              <a:rPr lang="en-US"/>
              <a:t>(r, </a:t>
            </a:r>
            <a:r>
              <a:rPr lang="en-US" err="1"/>
              <a:t>outward_normal</a:t>
            </a:r>
            <a:r>
              <a:rPr lang="en-US"/>
              <a:t>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return(true);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Sphere world[] = Sphere[2](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0.0, -1.0), 0.5),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-100.5, -1.0), 100.0)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hitable_list</a:t>
            </a:r>
            <a:r>
              <a:rPr lang="en-US"/>
              <a:t>(Ray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</a:t>
            </a:r>
            <a:r>
              <a:rPr lang="en-US" err="1"/>
              <a:t>inout</a:t>
            </a:r>
            <a:r>
              <a:rPr lang="en-US"/>
              <a:t> </a:t>
            </a:r>
            <a:r>
              <a:rPr lang="en-US" err="1"/>
              <a:t>hit_record</a:t>
            </a:r>
            <a:r>
              <a:rPr lang="en-US"/>
              <a:t> rec)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bool </a:t>
            </a:r>
            <a:r>
              <a:rPr lang="en-US" err="1"/>
              <a:t>hit_anything</a:t>
            </a:r>
            <a:r>
              <a:rPr lang="en-US"/>
              <a:t> =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t_max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for(int </a:t>
            </a:r>
            <a:r>
              <a:rPr lang="en-US" err="1"/>
              <a:t>i</a:t>
            </a:r>
            <a:r>
              <a:rPr lang="en-US"/>
              <a:t>=0; </a:t>
            </a:r>
            <a:r>
              <a:rPr lang="en-US" err="1"/>
              <a:t>i</a:t>
            </a:r>
            <a:r>
              <a:rPr lang="en-US"/>
              <a:t>&lt;</a:t>
            </a:r>
            <a:r>
              <a:rPr lang="en-US" err="1"/>
              <a:t>world.length</a:t>
            </a:r>
            <a:r>
              <a:rPr lang="en-US"/>
              <a:t>(); </a:t>
            </a:r>
            <a:r>
              <a:rPr lang="en-US" err="1"/>
              <a:t>i</a:t>
            </a:r>
            <a:r>
              <a:rPr lang="en-US"/>
              <a:t>++)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</a:t>
            </a:r>
            <a:r>
              <a:rPr lang="en-US" err="1"/>
              <a:t>hit_sphere</a:t>
            </a:r>
            <a:r>
              <a:rPr lang="en-US"/>
              <a:t>(world[</a:t>
            </a:r>
            <a:r>
              <a:rPr lang="en-US" err="1"/>
              <a:t>i</a:t>
            </a:r>
            <a:r>
              <a:rPr lang="en-US"/>
              <a:t>], r, </a:t>
            </a:r>
            <a:r>
              <a:rPr lang="en-US" err="1"/>
              <a:t>t_min</a:t>
            </a:r>
            <a:r>
              <a:rPr lang="en-US"/>
              <a:t>, </a:t>
            </a:r>
            <a:r>
              <a:rPr lang="en-US" err="1"/>
              <a:t>closest_so_far</a:t>
            </a:r>
            <a:r>
              <a:rPr lang="en-US"/>
              <a:t>, </a:t>
            </a:r>
            <a:r>
              <a:rPr lang="en-US" err="1"/>
              <a:t>temp_rec</a:t>
            </a:r>
            <a:r>
              <a:rPr lang="en-US"/>
              <a:t>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hit_anything</a:t>
            </a:r>
            <a:r>
              <a:rPr lang="en-US"/>
              <a:t> = true;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temp_rec.t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rec =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hit_anything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frand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rand = vec3(0.5, 0.5, 0.5);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vec2 rand2(){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rand = vec3(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rand.y</a:t>
            </a:r>
            <a:r>
              <a:rPr lang="en-US"/>
              <a:t>*(195.1*frand.z+371.2*frand.x+508.3*</a:t>
            </a:r>
            <a:r>
              <a:rPr lang="en-US" err="1"/>
              <a:t>frand.y</a:t>
            </a:r>
            <a:r>
              <a:rPr lang="en-US"/>
              <a:t>), 1.0),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rand.x</a:t>
            </a:r>
            <a:r>
              <a:rPr lang="en-US"/>
              <a:t>*(573.9*frand.z+736.4*frand.y+914.5*</a:t>
            </a:r>
            <a:r>
              <a:rPr lang="en-US" err="1"/>
              <a:t>frand.x</a:t>
            </a:r>
            <a:r>
              <a:rPr lang="en-US"/>
              <a:t>), 1.0),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rand.z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fract</a:t>
            </a:r>
            <a:r>
              <a:rPr lang="en-US"/>
              <a:t>(rand).xy-0.5;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random_in_unit_sphere</a:t>
            </a:r>
            <a:r>
              <a:rPr lang="en-US"/>
              <a:t>(){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rand = vec3(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rand.z</a:t>
            </a:r>
            <a:r>
              <a:rPr lang="en-US"/>
              <a:t>*((57.1*</a:t>
            </a:r>
            <a:r>
              <a:rPr lang="en-US" err="1"/>
              <a:t>frand.z</a:t>
            </a:r>
            <a:r>
              <a:rPr lang="en-US"/>
              <a:t>)+(57.1*</a:t>
            </a:r>
            <a:r>
              <a:rPr lang="en-US" err="1"/>
              <a:t>frand.x</a:t>
            </a:r>
            <a:r>
              <a:rPr lang="en-US"/>
              <a:t>)+(759.7*</a:t>
            </a:r>
            <a:r>
              <a:rPr lang="en-US" err="1"/>
              <a:t>frand.y</a:t>
            </a:r>
            <a:r>
              <a:rPr lang="en-US"/>
              <a:t>))*3.83,2.0),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rand.x</a:t>
            </a:r>
            <a:r>
              <a:rPr lang="en-US"/>
              <a:t>*((41.1*</a:t>
            </a:r>
            <a:r>
              <a:rPr lang="en-US" err="1"/>
              <a:t>frand.z</a:t>
            </a:r>
            <a:r>
              <a:rPr lang="en-US"/>
              <a:t>)+(65.7*</a:t>
            </a:r>
            <a:r>
              <a:rPr lang="en-US" err="1"/>
              <a:t>frand.x</a:t>
            </a:r>
            <a:r>
              <a:rPr lang="en-US"/>
              <a:t>)+(621.9*</a:t>
            </a:r>
            <a:r>
              <a:rPr lang="en-US" err="1"/>
              <a:t>frand.y</a:t>
            </a:r>
            <a:r>
              <a:rPr lang="en-US"/>
              <a:t>))*1.57,2.0),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rand.y</a:t>
            </a:r>
            <a:r>
              <a:rPr lang="en-US"/>
              <a:t>*((33.1*</a:t>
            </a:r>
            <a:r>
              <a:rPr lang="en-US" err="1"/>
              <a:t>frand.z</a:t>
            </a:r>
            <a:r>
              <a:rPr lang="en-US"/>
              <a:t>)+(45.3*</a:t>
            </a:r>
            <a:r>
              <a:rPr lang="en-US" err="1"/>
              <a:t>frand.x</a:t>
            </a:r>
            <a:r>
              <a:rPr lang="en-US"/>
              <a:t>)+(557.2*</a:t>
            </a:r>
            <a:r>
              <a:rPr lang="en-US" err="1"/>
              <a:t>frand.y</a:t>
            </a:r>
            <a:r>
              <a:rPr lang="en-US"/>
              <a:t>))*2.34,2.0)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normalize(rand-vec3(1.0));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Ray </a:t>
            </a:r>
            <a:r>
              <a:rPr lang="en-US" err="1"/>
              <a:t>get_ray</a:t>
            </a:r>
            <a:r>
              <a:rPr lang="en-US"/>
              <a:t>(vec2 </a:t>
            </a:r>
            <a:r>
              <a:rPr lang="en-US" err="1"/>
              <a:t>uv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aspect = </a:t>
            </a:r>
            <a:r>
              <a:rPr lang="en-US" err="1"/>
              <a:t>iResolution.x</a:t>
            </a:r>
            <a:r>
              <a:rPr lang="en-US"/>
              <a:t>/</a:t>
            </a:r>
            <a:r>
              <a:rPr lang="en-US" err="1"/>
              <a:t>iResolution.y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lower_left_corner</a:t>
            </a:r>
            <a:r>
              <a:rPr lang="en-US"/>
              <a:t> = vec3(-1.0*aspect,-1.0, -1.0);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horizontal = vec3(2.0*aspect, 0.0,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vertical = vec3(0.0,2.0,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Ray r = Ray(vec3(0,0,0), </a:t>
            </a:r>
            <a:r>
              <a:rPr lang="en-US" err="1"/>
              <a:t>lower_left_corner+uv.x</a:t>
            </a:r>
            <a:r>
              <a:rPr lang="en-US"/>
              <a:t>*</a:t>
            </a:r>
            <a:r>
              <a:rPr lang="en-US" err="1"/>
              <a:t>horizontal+uv.y</a:t>
            </a:r>
            <a:r>
              <a:rPr lang="en-US"/>
              <a:t>*vertical);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int </a:t>
            </a:r>
            <a:r>
              <a:rPr lang="en-US" err="1"/>
              <a:t>max_depth</a:t>
            </a:r>
            <a:r>
              <a:rPr lang="en-US"/>
              <a:t> = 10;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color(Ray r){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rec;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col = vec3(1.0);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Ray </a:t>
            </a:r>
            <a:r>
              <a:rPr lang="en-US" err="1"/>
              <a:t>raio</a:t>
            </a:r>
            <a:r>
              <a:rPr lang="en-US"/>
              <a:t> = 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for(int </a:t>
            </a:r>
            <a:r>
              <a:rPr lang="en-US" err="1"/>
              <a:t>i</a:t>
            </a:r>
            <a:r>
              <a:rPr lang="en-US"/>
              <a:t>=0; </a:t>
            </a:r>
            <a:r>
              <a:rPr lang="en-US" err="1"/>
              <a:t>i</a:t>
            </a:r>
            <a:r>
              <a:rPr lang="en-US"/>
              <a:t> &lt; </a:t>
            </a:r>
            <a:r>
              <a:rPr lang="en-US" err="1"/>
              <a:t>max_depth</a:t>
            </a:r>
            <a:r>
              <a:rPr lang="en-US"/>
              <a:t>; </a:t>
            </a:r>
            <a:r>
              <a:rPr lang="en-US" err="1"/>
              <a:t>i</a:t>
            </a:r>
            <a:r>
              <a:rPr lang="en-US"/>
              <a:t>++){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</a:t>
            </a:r>
            <a:r>
              <a:rPr lang="en-US" err="1"/>
              <a:t>hitable_list</a:t>
            </a:r>
            <a:r>
              <a:rPr lang="en-US"/>
              <a:t>(</a:t>
            </a:r>
            <a:r>
              <a:rPr lang="en-US" err="1"/>
              <a:t>raio</a:t>
            </a:r>
            <a:r>
              <a:rPr lang="en-US"/>
              <a:t>, 0.0001, 100.0, rec))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vec3 target = </a:t>
            </a:r>
            <a:r>
              <a:rPr lang="en-US" err="1"/>
              <a:t>rec.p</a:t>
            </a:r>
            <a:r>
              <a:rPr lang="en-US"/>
              <a:t> + </a:t>
            </a:r>
            <a:r>
              <a:rPr lang="en-US" err="1"/>
              <a:t>rec.normal</a:t>
            </a:r>
            <a:r>
              <a:rPr lang="en-US"/>
              <a:t> + </a:t>
            </a:r>
            <a:r>
              <a:rPr lang="en-US" err="1"/>
              <a:t>random_in_unit_sphere</a:t>
            </a:r>
            <a:r>
              <a:rPr lang="en-US"/>
              <a:t>();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*= 0.5;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raio</a:t>
            </a:r>
            <a:r>
              <a:rPr lang="en-US"/>
              <a:t> = Ray(</a:t>
            </a:r>
            <a:r>
              <a:rPr lang="en-US" err="1"/>
              <a:t>rec.p</a:t>
            </a:r>
            <a:r>
              <a:rPr lang="en-US"/>
              <a:t>, target - </a:t>
            </a:r>
            <a:r>
              <a:rPr lang="en-US" err="1"/>
              <a:t>rec.p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 else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vec3 </a:t>
            </a:r>
            <a:r>
              <a:rPr lang="en-US" err="1"/>
              <a:t>unit_direction</a:t>
            </a:r>
            <a:r>
              <a:rPr lang="en-US"/>
              <a:t> = normalize(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float t = 0.5 * (</a:t>
            </a:r>
            <a:r>
              <a:rPr lang="en-US" err="1"/>
              <a:t>unit_direction.y</a:t>
            </a:r>
            <a:r>
              <a:rPr lang="en-US"/>
              <a:t> + 1.0);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*= mix(vec3(1.0), vec3(0.5,0.7,1.0), t);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return col;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col;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float </a:t>
            </a:r>
            <a:r>
              <a:rPr lang="en-US" err="1"/>
              <a:t>samples_per_pixel</a:t>
            </a:r>
            <a:r>
              <a:rPr lang="en-US"/>
              <a:t> = 100.0;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void </a:t>
            </a:r>
            <a:r>
              <a:rPr lang="en-US" err="1"/>
              <a:t>mainImage</a:t>
            </a:r>
            <a:r>
              <a:rPr lang="en-US"/>
              <a:t>( out vec4 </a:t>
            </a:r>
            <a:r>
              <a:rPr lang="en-US" err="1"/>
              <a:t>fragColor</a:t>
            </a:r>
            <a:r>
              <a:rPr lang="en-US"/>
              <a:t>, in vec2 </a:t>
            </a:r>
            <a:r>
              <a:rPr lang="en-US" err="1"/>
              <a:t>fragCoord</a:t>
            </a:r>
            <a:r>
              <a:rPr lang="en-US"/>
              <a:t> 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vec2 </a:t>
            </a:r>
            <a:r>
              <a:rPr lang="en-US" err="1"/>
              <a:t>uv</a:t>
            </a:r>
            <a:r>
              <a:rPr lang="en-US"/>
              <a:t> = </a:t>
            </a:r>
            <a:r>
              <a:rPr lang="en-US" err="1"/>
              <a:t>fragCoord</a:t>
            </a:r>
            <a:r>
              <a:rPr lang="en-US"/>
              <a:t>/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col = vec3(0.0);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for(float s=0.0; s&lt;</a:t>
            </a:r>
            <a:r>
              <a:rPr lang="en-US" err="1"/>
              <a:t>samples_per_pixel</a:t>
            </a:r>
            <a:r>
              <a:rPr lang="en-US"/>
              <a:t>; ++s)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frand</a:t>
            </a:r>
            <a:r>
              <a:rPr lang="en-US"/>
              <a:t> = vec3(</a:t>
            </a:r>
            <a:r>
              <a:rPr lang="en-US" err="1"/>
              <a:t>fragCoord.xy</a:t>
            </a:r>
            <a:r>
              <a:rPr lang="en-US"/>
              <a:t>, s);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vec2 delta;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delta = rand2() / 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Ray r = </a:t>
            </a:r>
            <a:r>
              <a:rPr lang="en-US" err="1"/>
              <a:t>get_ray</a:t>
            </a:r>
            <a:r>
              <a:rPr lang="en-US"/>
              <a:t>(</a:t>
            </a:r>
            <a:r>
              <a:rPr lang="en-US" err="1"/>
              <a:t>uv+delta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+= color(r);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col /= </a:t>
            </a:r>
            <a:r>
              <a:rPr lang="en-US" err="1"/>
              <a:t>samples_per_pixel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fragColor</a:t>
            </a:r>
            <a:r>
              <a:rPr lang="en-US"/>
              <a:t> = vec4(col,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fae391e9fa_0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42039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ae391e9f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ae391e9f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fae391e9fa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50823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ae391e9f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ae391e9f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fae391e9fa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20454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ae391e9f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ae391e9f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fae391e9fa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13718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05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48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071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f9b8c33d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f9b8c33d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4500"/>
              <a:buFont typeface="Verdana"/>
              <a:buNone/>
              <a:defRPr sz="4500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www.youtube.com/watch?v=Qz0KTGYJtUk&#8203;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gpufundamentals.org/webgpu/lessons/webgpu-wgsl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oogle.github.io/tour-of-wgsl/" TargetMode="External"/><Relationship Id="rId4" Type="http://schemas.openxmlformats.org/officeDocument/2006/relationships/hyperlink" Target="https://www.w3.org/TR/WGSL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Qz0KTGYJtUk&#8203;" TargetMode="Externa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Qz0KTGYJtUk&#8203;" TargetMode="Externa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Qz0KTGYJtUk&#8203;" TargetMode="Externa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ubebra.itch.io/raytraci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ustavobb/raytracing-wgsl-templat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ubebra.itch.io/multiple-species-physaru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aytracing.github.io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1600"/>
            </a:pPr>
            <a:r>
              <a:rPr lang="en-BR" sz="1650"/>
              <a:t>WGSL &amp; Raytracing 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Alguns Livros Interessantes</a:t>
            </a:r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10</a:t>
            </a:fld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852" y="838975"/>
            <a:ext cx="6679324" cy="458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Onde Ray Tracing é usado</a:t>
            </a:r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429875" y="5010450"/>
            <a:ext cx="7460400" cy="55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600" i="1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"</a:t>
            </a:r>
            <a:r>
              <a:rPr lang="en-BR" sz="16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some frames in </a:t>
            </a:r>
            <a:r>
              <a:rPr lang="en-BR" sz="1600" i="1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Monsters University</a:t>
            </a:r>
            <a:r>
              <a:rPr lang="en-BR" sz="16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took a reported 29 hours each"</a:t>
            </a:r>
            <a:endParaRPr sz="16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0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fonte: Future of Gaming : Rasterization vs Ray Tracing vs Path Tracing</a:t>
            </a:r>
            <a:endParaRPr sz="10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11</a:t>
            </a:fld>
            <a:endParaRPr/>
          </a:p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3">
            <a:alphaModFix/>
          </a:blip>
          <a:srcRect l="10997" r="14697"/>
          <a:stretch/>
        </p:blipFill>
        <p:spPr>
          <a:xfrm>
            <a:off x="429875" y="2936125"/>
            <a:ext cx="3685115" cy="20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/>
          <p:nvPr/>
        </p:nvSpPr>
        <p:spPr>
          <a:xfrm>
            <a:off x="429881" y="2516287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Toy Story 4 (offline)</a:t>
            </a:r>
            <a:endParaRPr sz="2100" b="1"/>
          </a:p>
        </p:txBody>
      </p:sp>
      <p:pic>
        <p:nvPicPr>
          <p:cNvPr id="83" name="Google Shape;8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7266" y="2936125"/>
            <a:ext cx="3685110" cy="207284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/>
          <p:nvPr/>
        </p:nvSpPr>
        <p:spPr>
          <a:xfrm>
            <a:off x="4827274" y="2516275"/>
            <a:ext cx="3548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 Evil Village (realtime)</a:t>
            </a:r>
            <a:endParaRPr sz="2100" b="1"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18079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400"/>
              </a:spcBef>
              <a:spcAft>
                <a:spcPts val="600"/>
              </a:spcAft>
            </a:pPr>
            <a:r>
              <a:rPr lang="pt-BR" sz="1800" noProof="0" dirty="0"/>
              <a:t>Ray </a:t>
            </a:r>
            <a:r>
              <a:rPr lang="pt-BR" sz="1800" noProof="0" dirty="0" err="1"/>
              <a:t>Tracing</a:t>
            </a:r>
            <a:r>
              <a:rPr lang="pt-BR" sz="1800" noProof="0" dirty="0"/>
              <a:t> é computacionalmente “muito pesado</a:t>
            </a:r>
            <a:r>
              <a:rPr lang="pt-BR" sz="1800" dirty="0"/>
              <a:t>”.</a:t>
            </a:r>
            <a:r>
              <a:rPr lang="pt-BR" sz="1800" noProof="0" dirty="0"/>
              <a:t> </a:t>
            </a:r>
            <a:r>
              <a:rPr lang="pt-BR" sz="1800" dirty="0"/>
              <a:t>Contudo</a:t>
            </a:r>
            <a:r>
              <a:rPr lang="pt-BR" sz="1800" noProof="0" dirty="0"/>
              <a:t>, com os avanços em recursos computacionais, </a:t>
            </a:r>
            <a:r>
              <a:rPr lang="pt-BR" sz="1800" dirty="0"/>
              <a:t>essa</a:t>
            </a:r>
            <a:r>
              <a:rPr lang="pt-BR" sz="1800" noProof="0" dirty="0"/>
              <a:t> técnica está se tornando viável até para aplicações em tempo real.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pt-BR" sz="1800" dirty="0"/>
              <a:t>Filmes/Animações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pt-BR" sz="1800" dirty="0"/>
              <a:t>Softwares de modelagem 3D: Blender / Maya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pt-BR" sz="1800" dirty="0"/>
              <a:t>Jogos: Reflexos / Sombras / AO / </a:t>
            </a:r>
            <a:r>
              <a:rPr lang="pt-BR" sz="1800" dirty="0" err="1"/>
              <a:t>Lightmaps</a:t>
            </a:r>
            <a:endParaRPr lang="pt-BR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Path Tracer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390547" y="838985"/>
            <a:ext cx="8515327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2400">
                <a:latin typeface="Arial"/>
                <a:ea typeface="Arial"/>
                <a:cs typeface="Arial"/>
                <a:sym typeface="Arial"/>
              </a:rPr>
              <a:t>Um Path Tracer é um método de renderização baseada em Monte Carlo para produzir imagens de cenas tridimensionais. O livro de referência usa na prática Path Tracer.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12</a:t>
            </a:fld>
            <a:endParaRPr/>
          </a:p>
        </p:txBody>
      </p:sp>
      <p:pic>
        <p:nvPicPr>
          <p:cNvPr id="94" name="Google Shape;9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9825" y="2286225"/>
            <a:ext cx="3916899" cy="29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/>
        </p:nvSpPr>
        <p:spPr>
          <a:xfrm>
            <a:off x="1677825" y="5408925"/>
            <a:ext cx="66648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</a:t>
            </a:r>
            <a:r>
              <a:rPr lang="en-BR" sz="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BR" sz="900">
                <a:solidFill>
                  <a:schemeClr val="dk1"/>
                </a:solidFill>
              </a:rPr>
              <a:t>https://github.com/YurongYou/Monte-Carlo-Path-Tracer</a:t>
            </a:r>
            <a:endParaRPr sz="105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Projeto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855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/>
              <a:t>Vocês irão desenvolver um Path </a:t>
            </a:r>
            <a:r>
              <a:rPr lang="pt-BR" noProof="0" err="1"/>
              <a:t>Tracer</a:t>
            </a:r>
            <a:r>
              <a:rPr lang="pt-BR" noProof="0"/>
              <a:t>, baseado na proposta do livro texto, em WGSL.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13</a:t>
            </a:fld>
            <a:endParaRPr/>
          </a:p>
        </p:txBody>
      </p:sp>
      <p:pic>
        <p:nvPicPr>
          <p:cNvPr id="2" name="Picture 1" descr="A group of colorful balls&#10;&#10;Description automatically generated">
            <a:extLst>
              <a:ext uri="{FF2B5EF4-FFF2-40B4-BE49-F238E27FC236}">
                <a16:creationId xmlns:a16="http://schemas.microsoft.com/office/drawing/2014/main" id="{C754B7FC-FD0D-5E5E-1E8E-8DCD33A9F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52" y="2130406"/>
            <a:ext cx="2621979" cy="2621122"/>
          </a:xfrm>
          <a:prstGeom prst="rect">
            <a:avLst/>
          </a:prstGeom>
        </p:spPr>
      </p:pic>
      <p:pic>
        <p:nvPicPr>
          <p:cNvPr id="3" name="Picture 2" descr="A group of colorful lights&#10;&#10;Description automatically generated">
            <a:extLst>
              <a:ext uri="{FF2B5EF4-FFF2-40B4-BE49-F238E27FC236}">
                <a16:creationId xmlns:a16="http://schemas.microsoft.com/office/drawing/2014/main" id="{E7D56E39-94AE-BAE1-5859-F846AC9DB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725" y="2130407"/>
            <a:ext cx="2621978" cy="2621121"/>
          </a:xfrm>
          <a:prstGeom prst="rect">
            <a:avLst/>
          </a:prstGeom>
        </p:spPr>
      </p:pic>
      <p:pic>
        <p:nvPicPr>
          <p:cNvPr id="4" name="Picture 3" descr="A group of colorful objects&#10;&#10;Description automatically generated">
            <a:extLst>
              <a:ext uri="{FF2B5EF4-FFF2-40B4-BE49-F238E27FC236}">
                <a16:creationId xmlns:a16="http://schemas.microsoft.com/office/drawing/2014/main" id="{0BE92EFE-7FED-D8E7-320D-6AC89316A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287" y="2130408"/>
            <a:ext cx="2621978" cy="26211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Path Tracer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F0D6E-FEA8-A102-B093-1E057F08E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225" y="1074417"/>
            <a:ext cx="5003270" cy="3489802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pt-BR" sz="1400" noProof="0">
                <a:latin typeface="Arial"/>
                <a:cs typeface="Arial"/>
              </a:rPr>
              <a:t>Ideia básica do algoritmo: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Crie </a:t>
            </a:r>
            <a:r>
              <a:rPr lang="pt-BR" sz="1400" b="1" noProof="0">
                <a:latin typeface="Arial"/>
                <a:cs typeface="Arial"/>
              </a:rPr>
              <a:t>x</a:t>
            </a:r>
            <a:r>
              <a:rPr lang="pt-BR" sz="1400" noProof="0">
                <a:latin typeface="Arial"/>
                <a:cs typeface="Arial"/>
              </a:rPr>
              <a:t> raios que saem da câmera virtual da cena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Defina um número </a:t>
            </a:r>
            <a:r>
              <a:rPr lang="pt-BR" sz="1400" b="1" noProof="0">
                <a:latin typeface="Arial"/>
                <a:cs typeface="Arial"/>
              </a:rPr>
              <a:t>y</a:t>
            </a:r>
            <a:r>
              <a:rPr lang="pt-BR" sz="1400" noProof="0">
                <a:latin typeface="Arial"/>
                <a:cs typeface="Arial"/>
              </a:rPr>
              <a:t> máximo de reflexões (</a:t>
            </a:r>
            <a:r>
              <a:rPr lang="pt-BR" sz="1400" noProof="0" err="1">
                <a:latin typeface="Arial"/>
                <a:cs typeface="Arial"/>
              </a:rPr>
              <a:t>bounces</a:t>
            </a:r>
            <a:r>
              <a:rPr lang="pt-BR" sz="1400" noProof="0">
                <a:latin typeface="Arial"/>
                <a:cs typeface="Arial"/>
              </a:rPr>
              <a:t>)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Para cada raio e a cada </a:t>
            </a:r>
            <a:r>
              <a:rPr lang="pt-BR" sz="1400" noProof="0" err="1">
                <a:latin typeface="Arial"/>
                <a:cs typeface="Arial"/>
              </a:rPr>
              <a:t>bounce</a:t>
            </a:r>
            <a:r>
              <a:rPr lang="pt-BR" sz="1400" noProof="0">
                <a:latin typeface="Arial"/>
                <a:cs typeface="Arial"/>
              </a:rPr>
              <a:t>, veja onde ele bateu (objetos na cena)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Se bater em algo, pegue a cor e material do objeto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Calcule a nova direção do raio após a colisão baseado no tipo de material, e multiplique a cor do pixel pela cor do material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Se não bater em nada, retorne com a cor do ambiente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Faça a média de cor </a:t>
            </a:r>
            <a:r>
              <a:rPr lang="pt-BR" sz="1400">
                <a:latin typeface="Arial"/>
                <a:cs typeface="Arial"/>
              </a:rPr>
              <a:t>com base no número </a:t>
            </a:r>
            <a:r>
              <a:rPr lang="pt-BR" sz="1400" b="1">
                <a:latin typeface="Arial"/>
                <a:cs typeface="Arial"/>
              </a:rPr>
              <a:t>x (raios por pixel)</a:t>
            </a:r>
            <a:endParaRPr lang="pt-BR" sz="1400" noProof="0">
              <a:latin typeface="Arial"/>
              <a:cs typeface="Arial"/>
            </a:endParaRP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Acumule as cores </a:t>
            </a:r>
            <a:r>
              <a:rPr lang="pt-BR" sz="1400">
                <a:latin typeface="Arial"/>
                <a:cs typeface="Arial"/>
              </a:rPr>
              <a:t>(</a:t>
            </a:r>
            <a:r>
              <a:rPr lang="pt-BR" sz="1400" err="1">
                <a:latin typeface="Arial"/>
                <a:cs typeface="Arial"/>
              </a:rPr>
              <a:t>progressive</a:t>
            </a:r>
            <a:r>
              <a:rPr lang="pt-BR" sz="1400">
                <a:latin typeface="Arial"/>
                <a:cs typeface="Arial"/>
              </a:rPr>
              <a:t> </a:t>
            </a:r>
            <a:r>
              <a:rPr lang="pt-BR" sz="1400" err="1">
                <a:latin typeface="Arial"/>
                <a:cs typeface="Arial"/>
              </a:rPr>
              <a:t>rendering</a:t>
            </a:r>
            <a:r>
              <a:rPr lang="pt-BR" sz="1400">
                <a:latin typeface="Arial"/>
                <a:cs typeface="Arial"/>
              </a:rPr>
              <a:t>) </a:t>
            </a:r>
            <a:r>
              <a:rPr lang="pt-BR" sz="1400" noProof="0">
                <a:latin typeface="Arial"/>
                <a:cs typeface="Arial"/>
              </a:rPr>
              <a:t>e faça a transformação de espaço de cores</a:t>
            </a:r>
            <a:r>
              <a:rPr lang="pt-BR" sz="1400">
                <a:latin typeface="Arial"/>
                <a:cs typeface="Arial"/>
              </a:rPr>
              <a:t> (linear para </a:t>
            </a:r>
            <a:r>
              <a:rPr lang="pt-BR" sz="1400" err="1">
                <a:latin typeface="Arial"/>
                <a:cs typeface="Arial"/>
              </a:rPr>
              <a:t>gamma</a:t>
            </a:r>
            <a:r>
              <a:rPr lang="pt-BR" sz="1400">
                <a:latin typeface="Arial"/>
                <a:cs typeface="Arial"/>
              </a:rPr>
              <a:t>)</a:t>
            </a:r>
            <a:endParaRPr lang="pt-BR" sz="1400" noProof="0">
              <a:latin typeface="Arial"/>
              <a:cs typeface="Arial"/>
            </a:endParaRPr>
          </a:p>
          <a:p>
            <a:endParaRPr lang="pt-BR" sz="1400" noProof="0"/>
          </a:p>
        </p:txBody>
      </p:sp>
      <p:pic>
        <p:nvPicPr>
          <p:cNvPr id="4" name="Screen Recording 2024-10-31 at 07.14.33">
            <a:hlinkClick r:id="" action="ppaction://media"/>
            <a:extLst>
              <a:ext uri="{FF2B5EF4-FFF2-40B4-BE49-F238E27FC236}">
                <a16:creationId xmlns:a16="http://schemas.microsoft.com/office/drawing/2014/main" id="{63A6B8DB-310E-0CF9-72DC-EBAC12F69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7052" y="1125458"/>
            <a:ext cx="3610425" cy="3251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362E4-18F1-124D-B8D8-429D80033BCA}"/>
              </a:ext>
            </a:extLst>
          </p:cNvPr>
          <p:cNvSpPr txBox="1"/>
          <p:nvPr/>
        </p:nvSpPr>
        <p:spPr>
          <a:xfrm>
            <a:off x="5714709" y="4392408"/>
            <a:ext cx="276071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 noProof="0"/>
              <a:t>Fonte animação: </a:t>
            </a:r>
            <a:r>
              <a:rPr lang="pt-BR" sz="900" noProof="0">
                <a:hlinkClick r:id="rId6"/>
              </a:rPr>
              <a:t>link</a:t>
            </a:r>
            <a:endParaRPr lang="pt-BR" sz="900" noProof="0"/>
          </a:p>
        </p:txBody>
      </p:sp>
    </p:spTree>
    <p:extLst>
      <p:ext uri="{BB962C8B-B14F-4D97-AF65-F5344CB8AC3E}">
        <p14:creationId xmlns:p14="http://schemas.microsoft.com/office/powerpoint/2010/main" val="21367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Desempenho do Algoritmo</a:t>
            </a:r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15</a:t>
            </a:fld>
            <a:endParaRPr/>
          </a:p>
        </p:txBody>
      </p:sp>
      <p:graphicFrame>
        <p:nvGraphicFramePr>
          <p:cNvPr id="121" name="Google Shape;121;p16"/>
          <p:cNvGraphicFramePr/>
          <p:nvPr/>
        </p:nvGraphicFramePr>
        <p:xfrm>
          <a:off x="390550" y="838975"/>
          <a:ext cx="3918025" cy="2669550"/>
        </p:xfrm>
        <a:graphic>
          <a:graphicData uri="http://schemas.openxmlformats.org/drawingml/2006/table">
            <a:tbl>
              <a:tblPr>
                <a:noFill/>
                <a:tableStyleId>{A8555C19-C3CE-40DF-9406-78DCFAF73910}</a:tableStyleId>
              </a:tblPr>
              <a:tblGrid>
                <a:gridCol w="127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Arquitetura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CBE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Speed up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CBE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Tempo (s)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CBE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Horas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C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x i7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123250.00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34.236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 x Xeon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2341.48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0.650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x K80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525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234.64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0.065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x V100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4692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26.27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0.007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x V100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8406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14.66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0.004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2" name="Google Shape;12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7450" y="838975"/>
            <a:ext cx="4423784" cy="269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t="67964"/>
          <a:stretch/>
        </p:blipFill>
        <p:spPr>
          <a:xfrm>
            <a:off x="393025" y="3535017"/>
            <a:ext cx="8428200" cy="1800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Lançando os Raios na Cena</a:t>
            </a:r>
            <a:endParaRPr/>
          </a:p>
        </p:txBody>
      </p:sp>
      <p:sp>
        <p:nvSpPr>
          <p:cNvPr id="253" name="Google Shape;253;p3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2650">
                <a:latin typeface="Arial"/>
                <a:ea typeface="Arial"/>
                <a:cs typeface="Arial"/>
                <a:sym typeface="Arial"/>
              </a:rPr>
              <a:t>Vamos lançar raios pelos pixels e calcular a cor vista na direção desses raios. As etapas envolvidas são:</a:t>
            </a:r>
            <a:endParaRPr sz="2650">
              <a:latin typeface="Arial"/>
              <a:ea typeface="Arial"/>
              <a:cs typeface="Arial"/>
              <a:sym typeface="Arial"/>
            </a:endParaRPr>
          </a:p>
          <a:p>
            <a:pPr marL="457200" lvl="0" indent="-396875" algn="l" rtl="0">
              <a:spcBef>
                <a:spcPts val="400"/>
              </a:spcBef>
              <a:spcAft>
                <a:spcPts val="0"/>
              </a:spcAft>
              <a:buSzPts val="2650"/>
              <a:buFont typeface="Arial"/>
              <a:buAutoNum type="arabicPeriod"/>
            </a:pPr>
            <a:r>
              <a:rPr lang="en-BR" sz="2650">
                <a:latin typeface="Arial"/>
                <a:ea typeface="Arial"/>
                <a:cs typeface="Arial"/>
                <a:sym typeface="Arial"/>
              </a:rPr>
              <a:t>calcular o raio do ponto de vista até o pixel;</a:t>
            </a:r>
            <a:endParaRPr sz="2650">
              <a:latin typeface="Arial"/>
              <a:ea typeface="Arial"/>
              <a:cs typeface="Arial"/>
              <a:sym typeface="Arial"/>
            </a:endParaRPr>
          </a:p>
          <a:p>
            <a:pPr marL="457200" lvl="0" indent="-396875" algn="l" rtl="0">
              <a:spcBef>
                <a:spcPts val="0"/>
              </a:spcBef>
              <a:spcAft>
                <a:spcPts val="0"/>
              </a:spcAft>
              <a:buSzPts val="2650"/>
              <a:buFont typeface="Arial"/>
              <a:buAutoNum type="arabicPeriod"/>
            </a:pPr>
            <a:r>
              <a:rPr lang="en-BR" sz="2650">
                <a:latin typeface="Arial"/>
                <a:ea typeface="Arial"/>
                <a:cs typeface="Arial"/>
                <a:sym typeface="Arial"/>
              </a:rPr>
              <a:t>determinar quais objetos o raio faz a interseção;</a:t>
            </a:r>
            <a:endParaRPr sz="2650">
              <a:latin typeface="Arial"/>
              <a:ea typeface="Arial"/>
              <a:cs typeface="Arial"/>
              <a:sym typeface="Arial"/>
            </a:endParaRPr>
          </a:p>
          <a:p>
            <a:pPr marL="457200" lvl="0" indent="-396875" algn="l" rtl="0">
              <a:spcBef>
                <a:spcPts val="0"/>
              </a:spcBef>
              <a:spcAft>
                <a:spcPts val="0"/>
              </a:spcAft>
              <a:buSzPts val="2650"/>
              <a:buFont typeface="Arial"/>
              <a:buAutoNum type="arabicPeriod"/>
            </a:pPr>
            <a:r>
              <a:rPr lang="en-BR" sz="2650">
                <a:latin typeface="Arial"/>
                <a:ea typeface="Arial"/>
                <a:cs typeface="Arial"/>
                <a:sym typeface="Arial"/>
              </a:rPr>
              <a:t>calcular uma cor para esse ponto de interseção.</a:t>
            </a:r>
            <a:endParaRPr/>
          </a:p>
        </p:txBody>
      </p:sp>
      <p:sp>
        <p:nvSpPr>
          <p:cNvPr id="254" name="Google Shape;254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Criando câmera</a:t>
            </a:r>
            <a:endParaRPr/>
          </a:p>
        </p:txBody>
      </p:sp>
      <p:sp>
        <p:nvSpPr>
          <p:cNvPr id="261" name="Google Shape;261;p32"/>
          <p:cNvSpPr txBox="1">
            <a:spLocks noGrp="1"/>
          </p:cNvSpPr>
          <p:nvPr>
            <p:ph type="body" idx="1"/>
          </p:nvPr>
        </p:nvSpPr>
        <p:spPr>
          <a:xfrm>
            <a:off x="261575" y="838975"/>
            <a:ext cx="881575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/>
              <a:t>Vamos deixar o ponto de vista no (0,0,0) olhando para o Z negativo.</a:t>
            </a: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/>
              <a:t>Varredura de pixels:</a:t>
            </a:r>
          </a:p>
          <a:p>
            <a:pPr marL="227013" lvl="1" indent="-180975">
              <a:buFont typeface="Arial" panose="020B0604020202020204" pitchFamily="34" charset="0"/>
              <a:buChar char="•"/>
            </a:pPr>
            <a:r>
              <a:rPr lang="en-BR" sz="1900"/>
              <a:t>Em CPU teríamos de passar por um loop pixel por pixel</a:t>
            </a:r>
          </a:p>
          <a:p>
            <a:pPr marL="227013" lvl="1" indent="-180975">
              <a:buFont typeface="Arial" panose="020B0604020202020204" pitchFamily="34" charset="0"/>
              <a:buChar char="•"/>
            </a:pPr>
            <a:r>
              <a:rPr lang="en-BR" sz="1900"/>
              <a:t>Em GPU o código para cada pixel roda automaticamente em paralelo</a:t>
            </a:r>
            <a:endParaRPr sz="1900"/>
          </a:p>
        </p:txBody>
      </p:sp>
      <p:sp>
        <p:nvSpPr>
          <p:cNvPr id="262" name="Google Shape;262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17</a:t>
            </a:fld>
            <a:endParaRPr/>
          </a:p>
        </p:txBody>
      </p:sp>
      <p:pic>
        <p:nvPicPr>
          <p:cNvPr id="263" name="Google Shape;2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709" y="2937529"/>
            <a:ext cx="7117632" cy="2435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 noProof="0"/>
              <a:t>Criando o raio da câmera</a:t>
            </a:r>
            <a:endParaRPr lang="pt-BR" noProof="0"/>
          </a:p>
        </p:txBody>
      </p:sp>
      <p:sp>
        <p:nvSpPr>
          <p:cNvPr id="262" name="Google Shape;262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18</a:t>
            </a:fld>
            <a:endParaRPr/>
          </a:p>
        </p:txBody>
      </p:sp>
      <p:pic>
        <p:nvPicPr>
          <p:cNvPr id="4" name="Picture 3" descr="A diagram of a diagram&#10;&#10;Description automatically generated">
            <a:extLst>
              <a:ext uri="{FF2B5EF4-FFF2-40B4-BE49-F238E27FC236}">
                <a16:creationId xmlns:a16="http://schemas.microsoft.com/office/drawing/2014/main" id="{8D904701-242B-4DAB-F768-D3BDD9652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502" y="940546"/>
            <a:ext cx="3557448" cy="2761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DF1E1A-D905-1008-A180-67A01B629DFD}"/>
              </a:ext>
            </a:extLst>
          </p:cNvPr>
          <p:cNvSpPr/>
          <p:nvPr/>
        </p:nvSpPr>
        <p:spPr>
          <a:xfrm>
            <a:off x="1647640" y="3933276"/>
            <a:ext cx="5847499" cy="14269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7CD9F-F931-DA19-81F7-737FE94BC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012" y="3942766"/>
            <a:ext cx="5947487" cy="1418727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1400" b="1" noProof="1">
                <a:solidFill>
                  <a:srgbClr val="569CD6"/>
                </a:solidFill>
                <a:latin typeface="Courier New"/>
                <a:cs typeface="Courier New"/>
              </a:rPr>
              <a:t>float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aspect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=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iResolution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.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x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/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iResolution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.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y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;</a:t>
            </a:r>
            <a:endParaRPr lang="en-US" sz="1400" noProof="1"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</a:pP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vec3 lower_left_corner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=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DCDCAA"/>
                </a:solidFill>
                <a:latin typeface="Courier New"/>
                <a:cs typeface="Courier New"/>
              </a:rPr>
              <a:t>vec3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(-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1.0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*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aspect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,-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1.0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-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1.0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);</a:t>
            </a:r>
            <a:endParaRPr lang="en-US" sz="1400" noProof="1"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</a:pP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vec3 horizontal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=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DCDCAA"/>
                </a:solidFill>
                <a:latin typeface="Courier New"/>
                <a:cs typeface="Courier New"/>
              </a:rPr>
              <a:t>vec3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(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2.0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*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aspect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);</a:t>
            </a:r>
            <a:endParaRPr lang="en-US" sz="1400" noProof="1"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</a:pP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vec3 vertical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=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DCDCAA"/>
                </a:solidFill>
                <a:latin typeface="Courier New"/>
                <a:cs typeface="Courier New"/>
              </a:rPr>
              <a:t>vec3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(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2.0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);</a:t>
            </a:r>
            <a:endParaRPr lang="en-US" sz="1400" noProof="1"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</a:pP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Ray r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=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DCDCAA"/>
                </a:solidFill>
                <a:latin typeface="Courier New"/>
                <a:cs typeface="Courier New"/>
              </a:rPr>
              <a:t>Ray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(</a:t>
            </a:r>
            <a:r>
              <a:rPr lang="en-US" sz="1400" b="1" noProof="1">
                <a:solidFill>
                  <a:srgbClr val="DCDCAA"/>
                </a:solidFill>
                <a:latin typeface="Courier New"/>
                <a:cs typeface="Courier New"/>
              </a:rPr>
              <a:t>vec3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(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),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lower_left_corner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+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uv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.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x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*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horizontal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+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uv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.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y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*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vertical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);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44281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9B31F-F083-E9BA-6246-C851F4B37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72" y="189302"/>
            <a:ext cx="8428232" cy="515938"/>
          </a:xfrm>
        </p:spPr>
        <p:txBody>
          <a:bodyPr/>
          <a:lstStyle/>
          <a:p>
            <a:r>
              <a:rPr lang="pt-BR" noProof="0" dirty="0"/>
              <a:t>Revisão de Produto Escalar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3FC3458-DC80-608D-77F3-82369223612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90548" y="914570"/>
                <a:ext cx="8428232" cy="4496159"/>
              </a:xfrm>
            </p:spPr>
            <p:txBody>
              <a:bodyPr>
                <a:normAutofit/>
              </a:bodyPr>
              <a:lstStyle/>
              <a:p>
                <a:r>
                  <a:rPr lang="pt-BR" sz="1800" b="1" noProof="0" dirty="0"/>
                  <a:t>Produto Escalar só faz sentido se estivermos operando com vetores, não com pontos no espaço!</a:t>
                </a:r>
              </a:p>
              <a:p>
                <a:endParaRPr lang="pt-BR" sz="1800" noProof="0" dirty="0"/>
              </a:p>
              <a:p>
                <a:r>
                  <a:rPr lang="pt-BR" sz="1800" b="1" noProof="0" dirty="0"/>
                  <a:t>Propriedades</a:t>
                </a:r>
                <a:endParaRPr lang="pt-BR" sz="1800" noProof="0" dirty="0"/>
              </a:p>
              <a:p>
                <a:pPr marL="514350" indent="-285750">
                  <a:buFont typeface="Arial" panose="020B0604020202020204" pitchFamily="34" charset="0"/>
                  <a:buChar char="•"/>
                </a:pPr>
                <a:r>
                  <a:rPr lang="pt-BR" sz="1800" noProof="0" dirty="0"/>
                  <a:t>Comutativa: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18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pt-BR" sz="18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pt-BR" sz="18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pt-B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endParaRPr lang="pt-BR" sz="1800" noProof="0" dirty="0"/>
              </a:p>
              <a:p>
                <a:pPr marL="514350" indent="-285750">
                  <a:buFont typeface="Arial" panose="020B0604020202020204" pitchFamily="34" charset="0"/>
                  <a:buChar char="•"/>
                </a:pPr>
                <a:r>
                  <a:rPr lang="pt-BR" sz="1800" noProof="0" dirty="0"/>
                  <a:t>Distributiva: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pt-B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b="0" i="1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pt-B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pt-B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pt-B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endParaRPr lang="pt-BR" sz="1800" noProof="0" dirty="0"/>
              </a:p>
              <a:p>
                <a:pPr marL="514350" indent="-285750">
                  <a:buFont typeface="Arial" panose="020B0604020202020204" pitchFamily="34" charset="0"/>
                  <a:buChar char="•"/>
                </a:pPr>
                <a:r>
                  <a:rPr lang="pt-BR" sz="1800" dirty="0"/>
                  <a:t>Multiplicação por escalar: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pt-B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)=(</m:t>
                    </m:r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pt-B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pt-B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acc>
                      <m:accPr>
                        <m:chr m:val="⃗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18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pt-B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pt-BR" sz="1800" dirty="0"/>
              </a:p>
              <a:p>
                <a:pPr marL="228600" indent="0"/>
                <a:endParaRPr lang="pt-BR" sz="1800" noProof="0" dirty="0"/>
              </a:p>
              <a:p>
                <a:pPr marL="514350" indent="-285750">
                  <a:buFont typeface="Arial" panose="020B0604020202020204" pitchFamily="34" charset="0"/>
                  <a:buChar char="•"/>
                </a:pPr>
                <a:r>
                  <a:rPr lang="pt-BR" sz="1800" dirty="0"/>
                  <a:t>O quadrado do módulo de um vetor é dado pelo produto escalar do vetor consigo mesmo.</a:t>
                </a:r>
              </a:p>
              <a:p>
                <a:pPr marL="228600" indent="0"/>
                <a:endParaRPr lang="pt-BR" sz="1800" noProof="0" dirty="0"/>
              </a:p>
              <a:p>
                <a:pPr marL="22860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pt-BR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pt-BR" sz="2400" b="0" i="0" noProof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pt-BR" sz="24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pt-BR" sz="240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pt-BR" sz="240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</m:oMath>
                  </m:oMathPara>
                </a14:m>
                <a:endParaRPr lang="pt-BR" noProof="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3FC3458-DC80-608D-77F3-8236922361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90548" y="914570"/>
                <a:ext cx="8428232" cy="449615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2DEF1-00E1-EA41-13C0-60DC749AAF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19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36169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WGSL - </a:t>
            </a:r>
            <a:r>
              <a:rPr lang="en-US"/>
              <a:t>WebGPU Shading Language</a:t>
            </a:r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9690D-98B3-BAA1-CC8A-EEA14BE9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588860" cy="4580026"/>
          </a:xfrm>
        </p:spPr>
        <p:txBody>
          <a:bodyPr>
            <a:normAutofit/>
          </a:bodyPr>
          <a:lstStyle/>
          <a:p>
            <a:pPr marL="261620" indent="-261620">
              <a:buFont typeface="Calibri"/>
              <a:buChar char="-"/>
            </a:pPr>
            <a:r>
              <a:rPr lang="pt-BR" noProof="0" dirty="0"/>
              <a:t>Linguagem moderna de </a:t>
            </a:r>
            <a:r>
              <a:rPr lang="pt-BR" noProof="0" dirty="0" err="1"/>
              <a:t>shaders</a:t>
            </a:r>
            <a:r>
              <a:rPr lang="pt-BR" noProof="0" dirty="0"/>
              <a:t> para web (maior acesso a hardware)</a:t>
            </a:r>
          </a:p>
          <a:p>
            <a:pPr marL="261620" indent="-261620">
              <a:buFont typeface="Calibri"/>
              <a:buChar char="-"/>
            </a:pPr>
            <a:r>
              <a:rPr lang="pt-BR" noProof="0" dirty="0"/>
              <a:t>Pode ser usada com </a:t>
            </a:r>
            <a:r>
              <a:rPr lang="pt-BR" noProof="0" dirty="0" err="1"/>
              <a:t>JavaScript</a:t>
            </a:r>
            <a:r>
              <a:rPr lang="pt-BR" noProof="0" dirty="0"/>
              <a:t>(JS), </a:t>
            </a:r>
            <a:r>
              <a:rPr lang="pt-BR" noProof="0" dirty="0" err="1"/>
              <a:t>TypeScript</a:t>
            </a:r>
            <a:r>
              <a:rPr lang="pt-BR" noProof="0" dirty="0"/>
              <a:t>(TS) e </a:t>
            </a:r>
            <a:r>
              <a:rPr lang="pt-BR" noProof="0" dirty="0" err="1"/>
              <a:t>Rust</a:t>
            </a:r>
            <a:endParaRPr lang="pt-BR" noProof="0" dirty="0"/>
          </a:p>
          <a:p>
            <a:pPr marL="261620" indent="-261620">
              <a:buFont typeface="Calibri"/>
              <a:buChar char="-"/>
            </a:pPr>
            <a:r>
              <a:rPr lang="pt-BR" noProof="0" dirty="0"/>
              <a:t>Suporta Compute </a:t>
            </a:r>
            <a:r>
              <a:rPr lang="pt-BR" dirty="0" err="1"/>
              <a:t>S</a:t>
            </a:r>
            <a:r>
              <a:rPr lang="pt-BR" noProof="0" dirty="0" err="1"/>
              <a:t>haders</a:t>
            </a:r>
            <a:endParaRPr lang="pt-BR" noProof="0" dirty="0"/>
          </a:p>
          <a:p>
            <a:pPr marL="261620" indent="-261620">
              <a:buFont typeface="Calibri"/>
              <a:buChar char="-"/>
            </a:pPr>
            <a:r>
              <a:rPr lang="pt-BR" noProof="0" dirty="0"/>
              <a:t>Fortemente </a:t>
            </a:r>
            <a:r>
              <a:rPr lang="pt-BR" noProof="0" dirty="0" err="1"/>
              <a:t>tipada</a:t>
            </a:r>
            <a:r>
              <a:rPr lang="pt-BR" noProof="0" dirty="0"/>
              <a:t>, ou seja, tipos de dados devem ser explicitamente definidos.</a:t>
            </a:r>
          </a:p>
          <a:p>
            <a:pPr marL="261620" indent="-261620">
              <a:buFont typeface="Calibri"/>
              <a:buChar char="-"/>
            </a:pPr>
            <a:r>
              <a:rPr lang="pt-BR" noProof="0" dirty="0"/>
              <a:t>A sintaxe e o design do WGSL foram feitos para ser mais seguros e menos propensos a erros comparado a outras linguagens de </a:t>
            </a:r>
            <a:r>
              <a:rPr lang="pt-BR" noProof="0" dirty="0" err="1"/>
              <a:t>shaders</a:t>
            </a:r>
            <a:r>
              <a:rPr lang="pt-BR" noProof="0" dirty="0"/>
              <a:t>: </a:t>
            </a:r>
            <a:r>
              <a:rPr lang="pt-BR" noProof="0" dirty="0" err="1"/>
              <a:t>Rust</a:t>
            </a:r>
            <a:r>
              <a:rPr lang="pt-BR" noProof="0" dirty="0"/>
              <a:t> </a:t>
            </a:r>
            <a:r>
              <a:rPr lang="pt-BR" noProof="0" dirty="0" err="1"/>
              <a:t>based</a:t>
            </a:r>
            <a:endParaRPr lang="pt-BR" noProof="0" dirty="0"/>
          </a:p>
          <a:p>
            <a:pPr marL="261620" indent="-261620">
              <a:buFont typeface="Calibri"/>
              <a:buChar char="-"/>
            </a:pPr>
            <a:r>
              <a:rPr lang="pt-BR" noProof="0" dirty="0"/>
              <a:t>Links </a:t>
            </a:r>
            <a:r>
              <a:rPr lang="pt-BR" dirty="0"/>
              <a:t>úteis</a:t>
            </a:r>
            <a:r>
              <a:rPr lang="pt-BR" noProof="0" dirty="0"/>
              <a:t>:</a:t>
            </a:r>
          </a:p>
          <a:p>
            <a:pPr marL="579120" lvl="1" indent="-254000">
              <a:buFont typeface="Courier New"/>
              <a:buChar char="o"/>
            </a:pPr>
            <a:r>
              <a:rPr lang="pt-BR" sz="1700" noProof="0" dirty="0">
                <a:hlinkClick r:id="rId3"/>
              </a:rPr>
              <a:t>https://webgpufundamentals.org/webgpu/lessons/webgpu-wgsl.html</a:t>
            </a:r>
          </a:p>
          <a:p>
            <a:pPr marL="579120" lvl="1" indent="-254000">
              <a:buFont typeface="Courier New"/>
              <a:buChar char="o"/>
            </a:pPr>
            <a:r>
              <a:rPr lang="pt-BR" sz="1700" noProof="0" dirty="0">
                <a:hlinkClick r:id="rId4"/>
              </a:rPr>
              <a:t>https://www.w3.org/TR/WGSL/</a:t>
            </a:r>
          </a:p>
          <a:p>
            <a:pPr marL="579120" lvl="1" indent="-254000">
              <a:buFont typeface="Courier New"/>
              <a:buChar char="o"/>
            </a:pPr>
            <a:r>
              <a:rPr lang="pt-BR" sz="1700" noProof="0" dirty="0">
                <a:hlinkClick r:id="rId5"/>
              </a:rPr>
              <a:t>https://google.github.io/tour-of-wgsl/</a:t>
            </a:r>
            <a:endParaRPr lang="pt-BR" sz="1700" noProof="0" dirty="0"/>
          </a:p>
        </p:txBody>
      </p:sp>
    </p:spTree>
    <p:extLst>
      <p:ext uri="{BB962C8B-B14F-4D97-AF65-F5344CB8AC3E}">
        <p14:creationId xmlns:p14="http://schemas.microsoft.com/office/powerpoint/2010/main" val="2908113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Raio (half-line / semirreta)</a:t>
            </a:r>
            <a:endParaRPr/>
          </a:p>
        </p:txBody>
      </p:sp>
      <p:sp>
        <p:nvSpPr>
          <p:cNvPr id="234" name="Google Shape;234;p2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Raios do RayTracer</a:t>
            </a:r>
            <a:endParaRPr/>
          </a:p>
        </p:txBody>
      </p:sp>
      <p:sp>
        <p:nvSpPr>
          <p:cNvPr id="235" name="Google Shape;235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20</a:t>
            </a:fld>
            <a:endParaRPr/>
          </a:p>
        </p:txBody>
      </p:sp>
      <p:sp>
        <p:nvSpPr>
          <p:cNvPr id="237" name="Google Shape;237;p29"/>
          <p:cNvSpPr txBox="1"/>
          <p:nvPr/>
        </p:nvSpPr>
        <p:spPr>
          <a:xfrm>
            <a:off x="419449" y="1867850"/>
            <a:ext cx="562313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pt-BR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 a origem do raio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pt-BR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 o vetor diretor (que define a direção do raio)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pt-BR" sz="18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um parâmetro real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pt-BR" sz="18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t-BR" sz="1800" b="1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pt-BR" sz="18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pt-BR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 o ponto sobre o raio</a:t>
            </a:r>
            <a:endParaRPr lang="pt-BR" sz="2000" noProof="0" dirty="0">
              <a:solidFill>
                <a:schemeClr val="dk1"/>
              </a:solidFill>
            </a:endParaRPr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085" y="3227866"/>
            <a:ext cx="7279126" cy="23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5C19D27-36A9-3E32-AF14-DF1CF7E13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17" t="6061" r="-8718" b="-7071"/>
          <a:stretch/>
        </p:blipFill>
        <p:spPr>
          <a:xfrm>
            <a:off x="4662856" y="4711843"/>
            <a:ext cx="563224" cy="74926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BB5BCB0-6F6B-096A-28E8-00A30DB82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94" y="1301044"/>
            <a:ext cx="2822117" cy="5141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>
          <a:extLst>
            <a:ext uri="{FF2B5EF4-FFF2-40B4-BE49-F238E27FC236}">
              <a16:creationId xmlns:a16="http://schemas.microsoft.com/office/drawing/2014/main" id="{6E7BBB94-B6F0-1E39-0441-56C344A03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>
            <a:extLst>
              <a:ext uri="{FF2B5EF4-FFF2-40B4-BE49-F238E27FC236}">
                <a16:creationId xmlns:a16="http://schemas.microsoft.com/office/drawing/2014/main" id="{DDB88D27-75E2-6704-BBC4-86933A1761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Raio (half-line / semirreta)</a:t>
            </a:r>
            <a:endParaRPr/>
          </a:p>
        </p:txBody>
      </p:sp>
      <p:sp>
        <p:nvSpPr>
          <p:cNvPr id="234" name="Google Shape;234;p29">
            <a:extLst>
              <a:ext uri="{FF2B5EF4-FFF2-40B4-BE49-F238E27FC236}">
                <a16:creationId xmlns:a16="http://schemas.microsoft.com/office/drawing/2014/main" id="{B65D626F-4280-5836-D6B8-2D70FD399E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244154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Raios do RayTracer</a:t>
            </a:r>
            <a:endParaRPr/>
          </a:p>
        </p:txBody>
      </p:sp>
      <p:sp>
        <p:nvSpPr>
          <p:cNvPr id="235" name="Google Shape;235;p29">
            <a:extLst>
              <a:ext uri="{FF2B5EF4-FFF2-40B4-BE49-F238E27FC236}">
                <a16:creationId xmlns:a16="http://schemas.microsoft.com/office/drawing/2014/main" id="{0F439384-1EFC-C359-590E-D977D4BFD8F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21</a:t>
            </a:fld>
            <a:endParaRPr/>
          </a:p>
        </p:txBody>
      </p:sp>
      <p:sp>
        <p:nvSpPr>
          <p:cNvPr id="237" name="Google Shape;237;p29">
            <a:extLst>
              <a:ext uri="{FF2B5EF4-FFF2-40B4-BE49-F238E27FC236}">
                <a16:creationId xmlns:a16="http://schemas.microsoft.com/office/drawing/2014/main" id="{3B73BE9E-8CAE-06BD-E62C-AF59826DF29D}"/>
              </a:ext>
            </a:extLst>
          </p:cNvPr>
          <p:cNvSpPr txBox="1"/>
          <p:nvPr/>
        </p:nvSpPr>
        <p:spPr>
          <a:xfrm>
            <a:off x="419449" y="1867850"/>
            <a:ext cx="562313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pt-BR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 a origem do raio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pt-BR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 o vetor diretor (que define a direção do raio)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pt-BR" sz="18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um parâmetro real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pt-BR" sz="18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t-BR" sz="1800" b="1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pt-BR" sz="18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pt-BR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 o ponto sobre o raio</a:t>
            </a:r>
            <a:endParaRPr lang="pt-BR" sz="2000" noProof="0" dirty="0">
              <a:solidFill>
                <a:schemeClr val="dk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D1FE9D-C925-F96F-9B4A-02F97398B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94" y="1301044"/>
            <a:ext cx="2822117" cy="51411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13CE1D-5ED8-3DB9-1095-8F5F96572953}"/>
              </a:ext>
            </a:extLst>
          </p:cNvPr>
          <p:cNvCxnSpPr>
            <a:cxnSpLocks/>
          </p:cNvCxnSpPr>
          <p:nvPr/>
        </p:nvCxnSpPr>
        <p:spPr>
          <a:xfrm flipV="1">
            <a:off x="1164758" y="3641104"/>
            <a:ext cx="6814483" cy="1234911"/>
          </a:xfrm>
          <a:prstGeom prst="straightConnector1">
            <a:avLst/>
          </a:prstGeom>
          <a:ln w="38100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9A5E92-613B-A75C-85A5-C02486D3516F}"/>
              </a:ext>
            </a:extLst>
          </p:cNvPr>
          <p:cNvCxnSpPr>
            <a:cxnSpLocks/>
          </p:cNvCxnSpPr>
          <p:nvPr/>
        </p:nvCxnSpPr>
        <p:spPr>
          <a:xfrm flipV="1">
            <a:off x="3968686" y="4075686"/>
            <a:ext cx="1594844" cy="289015"/>
          </a:xfrm>
          <a:prstGeom prst="straightConnector1">
            <a:avLst/>
          </a:prstGeom>
          <a:ln w="1047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2176D41-73E1-82F4-C307-3BCCF381D558}"/>
              </a:ext>
            </a:extLst>
          </p:cNvPr>
          <p:cNvSpPr/>
          <p:nvPr/>
        </p:nvSpPr>
        <p:spPr>
          <a:xfrm>
            <a:off x="3827280" y="4279768"/>
            <a:ext cx="179109" cy="1791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EE7911-3153-4633-6E6B-3C6FB89D4DDA}"/>
                  </a:ext>
                </a:extLst>
              </p:cNvPr>
              <p:cNvSpPr txBox="1"/>
              <p:nvPr/>
            </p:nvSpPr>
            <p:spPr>
              <a:xfrm>
                <a:off x="4642357" y="4364701"/>
                <a:ext cx="319190" cy="494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EE7911-3153-4633-6E6B-3C6FB89D4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357" y="4364701"/>
                <a:ext cx="319190" cy="494559"/>
              </a:xfrm>
              <a:prstGeom prst="rect">
                <a:avLst/>
              </a:prstGeom>
              <a:blipFill>
                <a:blip r:embed="rId4"/>
                <a:stretch>
                  <a:fillRect l="-23077" t="-32500" r="-19231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03EC3B-E536-53B6-E189-248DEDE30381}"/>
                  </a:ext>
                </a:extLst>
              </p:cNvPr>
              <p:cNvSpPr txBox="1"/>
              <p:nvPr/>
            </p:nvSpPr>
            <p:spPr>
              <a:xfrm>
                <a:off x="3794947" y="4508806"/>
                <a:ext cx="3305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2800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03EC3B-E536-53B6-E189-248DEDE30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947" y="4508806"/>
                <a:ext cx="330540" cy="430887"/>
              </a:xfrm>
              <a:prstGeom prst="rect">
                <a:avLst/>
              </a:prstGeom>
              <a:blipFill>
                <a:blip r:embed="rId5"/>
                <a:stretch>
                  <a:fillRect l="-23077" r="-23077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1AAF21-634B-2D88-1472-B7A04889476D}"/>
                  </a:ext>
                </a:extLst>
              </p:cNvPr>
              <p:cNvSpPr txBox="1"/>
              <p:nvPr/>
            </p:nvSpPr>
            <p:spPr>
              <a:xfrm>
                <a:off x="5300445" y="3642198"/>
                <a:ext cx="53559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1AAF21-634B-2D88-1472-B7A048894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445" y="3642198"/>
                <a:ext cx="535595" cy="246221"/>
              </a:xfrm>
              <a:prstGeom prst="rect">
                <a:avLst/>
              </a:prstGeom>
              <a:blipFill>
                <a:blip r:embed="rId6"/>
                <a:stretch>
                  <a:fillRect l="-6977" r="-6977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83E086-5BF1-F8D2-D8E6-1E1E2DAC097C}"/>
              </a:ext>
            </a:extLst>
          </p:cNvPr>
          <p:cNvCxnSpPr>
            <a:cxnSpLocks/>
          </p:cNvCxnSpPr>
          <p:nvPr/>
        </p:nvCxnSpPr>
        <p:spPr>
          <a:xfrm flipH="1" flipV="1">
            <a:off x="5561815" y="3930977"/>
            <a:ext cx="39423" cy="27978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60BFD6-A546-BAFE-AF04-5F78CEED90FE}"/>
                  </a:ext>
                </a:extLst>
              </p:cNvPr>
              <p:cNvSpPr txBox="1"/>
              <p:nvPr/>
            </p:nvSpPr>
            <p:spPr>
              <a:xfrm>
                <a:off x="6933862" y="3342030"/>
                <a:ext cx="53559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60BFD6-A546-BAFE-AF04-5F78CEED9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862" y="3342030"/>
                <a:ext cx="535596" cy="246221"/>
              </a:xfrm>
              <a:prstGeom prst="rect">
                <a:avLst/>
              </a:prstGeom>
              <a:blipFill>
                <a:blip r:embed="rId7"/>
                <a:stretch>
                  <a:fillRect l="-4651" r="-9302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CA48C6-8B87-3B42-B6A4-1BC4BA184AC1}"/>
              </a:ext>
            </a:extLst>
          </p:cNvPr>
          <p:cNvCxnSpPr>
            <a:cxnSpLocks/>
          </p:cNvCxnSpPr>
          <p:nvPr/>
        </p:nvCxnSpPr>
        <p:spPr>
          <a:xfrm flipH="1" flipV="1">
            <a:off x="7195232" y="3630809"/>
            <a:ext cx="39423" cy="27978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9126C0F-300F-5295-699A-453864372039}"/>
                  </a:ext>
                </a:extLst>
              </p:cNvPr>
              <p:cNvSpPr txBox="1"/>
              <p:nvPr/>
            </p:nvSpPr>
            <p:spPr>
              <a:xfrm>
                <a:off x="3638475" y="3940494"/>
                <a:ext cx="53559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9126C0F-300F-5295-699A-453864372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475" y="3940494"/>
                <a:ext cx="535596" cy="246221"/>
              </a:xfrm>
              <a:prstGeom prst="rect">
                <a:avLst/>
              </a:prstGeom>
              <a:blipFill>
                <a:blip r:embed="rId8"/>
                <a:stretch>
                  <a:fillRect l="-6977" r="-9302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446598-BC33-FFEC-3EF1-BC9DE919DB96}"/>
              </a:ext>
            </a:extLst>
          </p:cNvPr>
          <p:cNvCxnSpPr>
            <a:cxnSpLocks/>
          </p:cNvCxnSpPr>
          <p:nvPr/>
        </p:nvCxnSpPr>
        <p:spPr>
          <a:xfrm flipH="1" flipV="1">
            <a:off x="3899845" y="4229273"/>
            <a:ext cx="39423" cy="27978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BB7E4A-2CF2-916E-188D-8504616D4313}"/>
                  </a:ext>
                </a:extLst>
              </p:cNvPr>
              <p:cNvSpPr txBox="1"/>
              <p:nvPr/>
            </p:nvSpPr>
            <p:spPr>
              <a:xfrm>
                <a:off x="2012429" y="4229509"/>
                <a:ext cx="68948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1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BB7E4A-2CF2-916E-188D-8504616D4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429" y="4229509"/>
                <a:ext cx="689484" cy="246221"/>
              </a:xfrm>
              <a:prstGeom prst="rect">
                <a:avLst/>
              </a:prstGeom>
              <a:blipFill>
                <a:blip r:embed="rId9"/>
                <a:stretch>
                  <a:fillRect l="-5455" r="-727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946A7B-44E2-35EB-7AC3-F012D183A519}"/>
              </a:ext>
            </a:extLst>
          </p:cNvPr>
          <p:cNvCxnSpPr>
            <a:cxnSpLocks/>
          </p:cNvCxnSpPr>
          <p:nvPr/>
        </p:nvCxnSpPr>
        <p:spPr>
          <a:xfrm flipH="1" flipV="1">
            <a:off x="2273799" y="4518288"/>
            <a:ext cx="39423" cy="27978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413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FD2A1-DAD4-0B42-FC70-A298F333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Fórmula de Bhaskara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8033B-FC01-B88C-F873-4DA613F27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Método para encontrar as raízes reais de uma equação do segundo grau através de seus coeficientes.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06465-116B-3276-CC8D-AE869DAF04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22</a:t>
            </a:fld>
            <a:endParaRPr lang="en-B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A814EA-608E-8B24-C7BA-D7032026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51" y="1608964"/>
            <a:ext cx="3685253" cy="3694176"/>
          </a:xfrm>
          <a:prstGeom prst="rect">
            <a:avLst/>
          </a:prstGeom>
        </p:spPr>
      </p:pic>
      <p:pic>
        <p:nvPicPr>
          <p:cNvPr id="7" name="Google Shape;330;p39" descr="{&quot;type&quot;:&quot;$$&quot;,&quot;font&quot;:{&quot;size&quot;:12,&quot;color&quot;:&quot;#000000&quot;,&quot;family&quot;:&quot;Arial&quot;},&quot;aid&quot;:null,&quot;id&quot;:&quot;4&quot;,&quot;backgroundColorModified&quot;:null,&quot;code&quot;:&quot;$$\\Delta=b^{2}-4ac$$&quot;,&quot;backgroundColor&quot;:&quot;#FFFFFF&quot;,&quot;ts&quot;:1635162244353,&quot;cs&quot;:&quot;qh4j5ggt2O1zkoZRjr431g==&quot;,&quot;size&quot;:{&quot;width&quot;:105.83333333333333,&quot;height&quot;:16.833333333333332}}">
            <a:extLst>
              <a:ext uri="{FF2B5EF4-FFF2-40B4-BE49-F238E27FC236}">
                <a16:creationId xmlns:a16="http://schemas.microsoft.com/office/drawing/2014/main" id="{D8873BB8-88C3-2E3E-84BF-1C8DD4EA34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865" y="2472463"/>
            <a:ext cx="2412489" cy="38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31;p39" descr="{&quot;font&quot;:{&quot;family&quot;:&quot;Arial&quot;,&quot;size&quot;:12,&quot;color&quot;:&quot;#000000&quot;},&quot;aid&quot;:null,&quot;type&quot;:&quot;$$&quot;,&quot;code&quot;:&quot;$$X=\\frac{-b\\pm{\\sqrt[]{\\Delta}}}{2a}$$&quot;,&quot;backgroundColorModified&quot;:null,&quot;backgroundColor&quot;:&quot;#FFFFFF&quot;,&quot;id&quot;:&quot;5&quot;,&quot;ts&quot;:1635162332812,&quot;cs&quot;:&quot;cUfn+zf/lUUIgODlaJHHPA==&quot;,&quot;size&quot;:{&quot;width&quot;:124,&quot;height&quot;:43.333333333333336}}">
            <a:extLst>
              <a:ext uri="{FF2B5EF4-FFF2-40B4-BE49-F238E27FC236}">
                <a16:creationId xmlns:a16="http://schemas.microsoft.com/office/drawing/2014/main" id="{2BE2CE66-23A6-5B18-44FD-88EE79102F8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866" y="3459621"/>
            <a:ext cx="2826599" cy="987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763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dirty="0"/>
              <a:t>Intersectando uma Esfera</a:t>
            </a:r>
            <a:endParaRPr dirty="0"/>
          </a:p>
        </p:txBody>
      </p:sp>
      <p:sp>
        <p:nvSpPr>
          <p:cNvPr id="297" name="Google Shape;297;p36"/>
          <p:cNvSpPr txBox="1">
            <a:spLocks noGrp="1"/>
          </p:cNvSpPr>
          <p:nvPr>
            <p:ph type="body" idx="1"/>
          </p:nvPr>
        </p:nvSpPr>
        <p:spPr>
          <a:xfrm>
            <a:off x="228601" y="838985"/>
            <a:ext cx="8696324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 dirty="0"/>
              <a:t>Esferas são objetos comumente vistos em </a:t>
            </a:r>
            <a:r>
              <a:rPr lang="pt-BR" noProof="0" dirty="0" err="1"/>
              <a:t>RayTracers</a:t>
            </a:r>
            <a:r>
              <a:rPr lang="pt-BR" noProof="0" dirty="0"/>
              <a:t> devido à simplicidade de calcular a intersecção de um raio com uma esfera.</a:t>
            </a:r>
          </a:p>
          <a:p>
            <a:pPr marL="0" indent="0"/>
            <a:r>
              <a:rPr lang="pt-BR" dirty="0"/>
              <a:t>Equação de uma superfície esférica centrada na origem: </a:t>
            </a:r>
            <a:endParaRPr lang="pt-BR" noProof="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noProof="0"/>
          </a:p>
          <a:p>
            <a:pPr marL="0" indent="0"/>
            <a:endParaRPr lang="pt-BR"/>
          </a:p>
          <a:p>
            <a:pPr marL="0" indent="0"/>
            <a:r>
              <a:rPr lang="pt-BR" noProof="0" dirty="0"/>
              <a:t>Assim, para um ponto (x, y, z) </a:t>
            </a:r>
            <a:r>
              <a:rPr lang="pt-BR" dirty="0"/>
              <a:t>pertencente</a:t>
            </a:r>
            <a:r>
              <a:rPr lang="pt-BR" noProof="0" dirty="0"/>
              <a:t> </a:t>
            </a:r>
            <a:r>
              <a:rPr lang="pt-BR" dirty="0"/>
              <a:t>à superfície esférica,</a:t>
            </a:r>
            <a:r>
              <a:rPr lang="pt-BR" noProof="0" dirty="0"/>
              <a:t> a equação acima precisa ser verdadeira.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noProof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 dirty="0"/>
              <a:t>Para um ponto dentro da </a:t>
            </a:r>
            <a:r>
              <a:rPr lang="pt-BR" dirty="0"/>
              <a:t>superfície:</a:t>
            </a:r>
            <a:r>
              <a:rPr lang="pt-BR" noProof="0" dirty="0"/>
              <a:t> x</a:t>
            </a:r>
            <a:r>
              <a:rPr lang="pt-BR" baseline="30000" noProof="0" dirty="0"/>
              <a:t>2</a:t>
            </a:r>
            <a:r>
              <a:rPr lang="pt-BR" noProof="0" dirty="0"/>
              <a:t> + y</a:t>
            </a:r>
            <a:r>
              <a:rPr lang="pt-BR" baseline="30000" noProof="0" dirty="0"/>
              <a:t>2</a:t>
            </a:r>
            <a:r>
              <a:rPr lang="pt-BR" noProof="0" dirty="0"/>
              <a:t> + z</a:t>
            </a:r>
            <a:r>
              <a:rPr lang="pt-BR" baseline="30000" noProof="0" dirty="0"/>
              <a:t>2</a:t>
            </a:r>
            <a:r>
              <a:rPr lang="pt-BR" noProof="0" dirty="0"/>
              <a:t> &lt; R</a:t>
            </a:r>
            <a:r>
              <a:rPr lang="pt-BR" baseline="30000" noProof="0" dirty="0"/>
              <a:t>2</a:t>
            </a:r>
            <a:r>
              <a:rPr lang="pt-BR" noProof="0" dirty="0"/>
              <a:t> 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noProof="0"/>
          </a:p>
          <a:p>
            <a:pPr marL="0" indent="0"/>
            <a:r>
              <a:rPr lang="pt-BR" noProof="0" dirty="0"/>
              <a:t>Para um ponto fora da </a:t>
            </a:r>
            <a:r>
              <a:rPr lang="pt-BR" dirty="0"/>
              <a:t>superfície da esfera:</a:t>
            </a:r>
            <a:r>
              <a:rPr lang="pt-BR" noProof="0" dirty="0"/>
              <a:t> x</a:t>
            </a:r>
            <a:r>
              <a:rPr lang="pt-BR" baseline="30000" noProof="0" dirty="0"/>
              <a:t>2</a:t>
            </a:r>
            <a:r>
              <a:rPr lang="pt-BR" noProof="0" dirty="0"/>
              <a:t> + y</a:t>
            </a:r>
            <a:r>
              <a:rPr lang="pt-BR" baseline="30000" noProof="0" dirty="0"/>
              <a:t>2</a:t>
            </a:r>
            <a:r>
              <a:rPr lang="pt-BR" noProof="0" dirty="0"/>
              <a:t> + z</a:t>
            </a:r>
            <a:r>
              <a:rPr lang="pt-BR" baseline="30000" noProof="0" dirty="0"/>
              <a:t>2</a:t>
            </a:r>
            <a:r>
              <a:rPr lang="pt-BR" noProof="0" dirty="0"/>
              <a:t> &gt; R</a:t>
            </a:r>
            <a:r>
              <a:rPr lang="pt-BR" baseline="30000" noProof="0" dirty="0"/>
              <a:t>2</a:t>
            </a:r>
            <a:r>
              <a:rPr lang="pt-BR" noProof="0" dirty="0"/>
              <a:t> 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noProof="0"/>
          </a:p>
        </p:txBody>
      </p:sp>
      <p:sp>
        <p:nvSpPr>
          <p:cNvPr id="298" name="Google Shape;298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23</a:t>
            </a:fld>
            <a:endParaRPr/>
          </a:p>
        </p:txBody>
      </p:sp>
      <p:pic>
        <p:nvPicPr>
          <p:cNvPr id="299" name="Google Shape;299;p36" descr="{&quot;code&quot;:&quot;$$x^{2}+y^{2}+z^{2}=R^{2}$$&quot;,&quot;backgroundColor&quot;:&quot;#FFFFFF&quot;,&quot;aid&quot;:null,&quot;font&quot;:{&quot;family&quot;:&quot;Arial&quot;,&quot;size&quot;:12,&quot;color&quot;:&quot;#000000&quot;},&quot;id&quot;:&quot;3&quot;,&quot;backgroundColorModified&quot;:null,&quot;type&quot;:&quot;$$&quot;,&quot;ts&quot;:1635160792972,&quot;cs&quot;:&quot;XiGAijEXqOoHOOmX+7oqyA==&quot;,&quot;size&quot;:{&quot;width&quot;:142,&quot;height&quot;:20.5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322" y="2277103"/>
            <a:ext cx="2781899" cy="4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BR" dirty="0"/>
              <a:t>Intersectando uma Esfera</a:t>
            </a:r>
            <a:endParaRPr dirty="0"/>
          </a:p>
        </p:txBody>
      </p:sp>
      <p:sp>
        <p:nvSpPr>
          <p:cNvPr id="306" name="Google Shape;306;p37"/>
          <p:cNvSpPr txBox="1">
            <a:spLocks noGrp="1"/>
          </p:cNvSpPr>
          <p:nvPr>
            <p:ph type="body" idx="1"/>
          </p:nvPr>
        </p:nvSpPr>
        <p:spPr>
          <a:xfrm>
            <a:off x="235350" y="838975"/>
            <a:ext cx="8769000" cy="6626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/>
            <a:r>
              <a:rPr lang="pt-BR" sz="1900" noProof="0" dirty="0"/>
              <a:t>Para uma superfície </a:t>
            </a:r>
            <a:r>
              <a:rPr lang="pt-BR" sz="1900" dirty="0"/>
              <a:t>esférica</a:t>
            </a:r>
            <a:r>
              <a:rPr lang="pt-BR" sz="1900" noProof="0" dirty="0"/>
              <a:t> centrada em (</a:t>
            </a:r>
            <a:r>
              <a:rPr lang="pt-BR" sz="1900" noProof="0" dirty="0" err="1"/>
              <a:t>C</a:t>
            </a:r>
            <a:r>
              <a:rPr lang="pt-BR" sz="1900" baseline="-25000" noProof="0" dirty="0" err="1"/>
              <a:t>x</a:t>
            </a:r>
            <a:r>
              <a:rPr lang="pt-BR" sz="1900" noProof="0" dirty="0" err="1"/>
              <a:t>,C</a:t>
            </a:r>
            <a:r>
              <a:rPr lang="pt-BR" sz="1900" baseline="-25000" noProof="0" dirty="0" err="1"/>
              <a:t>y</a:t>
            </a:r>
            <a:r>
              <a:rPr lang="pt-BR" sz="1900" noProof="0" dirty="0" err="1"/>
              <a:t>,C</a:t>
            </a:r>
            <a:r>
              <a:rPr lang="pt-BR" sz="1900" baseline="-25000" noProof="0" dirty="0" err="1"/>
              <a:t>z</a:t>
            </a:r>
            <a:r>
              <a:rPr lang="pt-BR" sz="1900" noProof="0" dirty="0"/>
              <a:t>):</a:t>
            </a:r>
          </a:p>
        </p:txBody>
      </p:sp>
      <p:sp>
        <p:nvSpPr>
          <p:cNvPr id="307" name="Google Shape;307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  <p:pic>
        <p:nvPicPr>
          <p:cNvPr id="308" name="Google Shape;308;p37" descr="{&quot;aid&quot;:null,&quot;backgroundColorModified&quot;:false,&quot;font&quot;:{&quot;size&quot;:24.5,&quot;family&quot;:&quot;Arial&quot;,&quot;color&quot;:&quot;#000000&quot;},&quot;id&quot;:&quot;3&quot;,&quot;backgroundColor&quot;:&quot;#FFFFFF&quot;,&quot;type&quot;:&quot;$$&quot;,&quot;code&quot;:&quot;$$\\left(x-C_{x}\\right)^{2}+\\left(y-C_{y}\\right)^{2}+\\left(z-C_{z}\\right)^{2}=r^{2}$$&quot;,&quot;ts&quot;:1635161098727,&quot;cs&quot;:&quot;T+VaddbUDwwKX85PcY51cw==&quot;,&quot;size&quot;:{&quot;width&quot;:635.5,&quot;height&quot;:48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073" y="1501650"/>
            <a:ext cx="5847842" cy="44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 descr="{&quot;type&quot;:&quot;$$&quot;,&quot;font&quot;:{&quot;size&quot;:23.5,&quot;family&quot;:&quot;Arial&quot;,&quot;color&quot;:&quot;#000000&quot;},&quot;backgroundColor&quot;:&quot;#FFFFFF&quot;,&quot;backgroundColorModified&quot;:false,&quot;aid&quot;:null,&quot;id&quot;:&quot;3&quot;,&quot;code&quot;:&quot;$$\\left(\\mathbf{P}-\\mathbf{C}\\right)\\cdot\\left(\\mathbf{P}-\\mathbf{C}\\right)=r^{2}$$&quot;,&quot;ts&quot;:1635161519385,&quot;cs&quot;:&quot;JeVcbIOkGArfLUgHMpU4YQ==&quot;,&quot;size&quot;:{&quot;width&quot;:366.6666666666667,&quot;height&quot;:41.666666666666664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392" y="4800138"/>
            <a:ext cx="3492500" cy="3968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31FC9A-D134-86DB-0636-64483AB095E2}"/>
                  </a:ext>
                </a:extLst>
              </p:cNvPr>
              <p:cNvSpPr txBox="1"/>
              <p:nvPr/>
            </p:nvSpPr>
            <p:spPr>
              <a:xfrm>
                <a:off x="131545" y="3413693"/>
                <a:ext cx="8820235" cy="6015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pt-BR" sz="2900" b="1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pt-BR" sz="2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pt-BR" sz="2900" b="1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pt-BR" sz="2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pt-BR" sz="2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pt-BR" sz="2900" b="1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pt-BR" sz="2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pt-BR" sz="2900" b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pt-BR" sz="29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9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sz="2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2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9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pt-BR" sz="2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2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9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pt-BR" sz="2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2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9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31FC9A-D134-86DB-0636-64483AB09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45" y="3413693"/>
                <a:ext cx="8820235" cy="601575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CF7086-6FD9-6D36-6A7C-7BD6EBCEE7CD}"/>
                  </a:ext>
                </a:extLst>
              </p:cNvPr>
              <p:cNvSpPr txBox="1"/>
              <p:nvPr/>
            </p:nvSpPr>
            <p:spPr>
              <a:xfrm>
                <a:off x="609986" y="2739102"/>
                <a:ext cx="7376571" cy="6015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9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pt-BR" sz="2900" b="1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pt-BR" sz="2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pt-BR" sz="2900" b="1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</m:d>
                        </m:e>
                        <m:sup>
                          <m:r>
                            <a:rPr lang="pt-BR" sz="2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9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9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sz="2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2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9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pt-BR" sz="2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2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9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pt-BR" sz="2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2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9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CF7086-6FD9-6D36-6A7C-7BD6EBCEE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86" y="2739102"/>
                <a:ext cx="7376571" cy="601575"/>
              </a:xfrm>
              <a:prstGeom prst="rect">
                <a:avLst/>
              </a:prstGeom>
              <a:blipFill>
                <a:blip r:embed="rId6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306;p37">
            <a:extLst>
              <a:ext uri="{FF2B5EF4-FFF2-40B4-BE49-F238E27FC236}">
                <a16:creationId xmlns:a16="http://schemas.microsoft.com/office/drawing/2014/main" id="{227B1B1C-BB94-0567-9DB0-6AAB36CA173A}"/>
              </a:ext>
            </a:extLst>
          </p:cNvPr>
          <p:cNvSpPr txBox="1">
            <a:spLocks/>
          </p:cNvSpPr>
          <p:nvPr/>
        </p:nvSpPr>
        <p:spPr>
          <a:xfrm>
            <a:off x="243455" y="2227514"/>
            <a:ext cx="8769000" cy="75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pt-BR" sz="1900" dirty="0"/>
              <a:t>Para um ponto </a:t>
            </a:r>
            <a:r>
              <a:rPr lang="pt-BR" sz="1900" dirty="0" err="1"/>
              <a:t>P</a:t>
            </a:r>
            <a:r>
              <a:rPr lang="pt-BR" sz="1900" dirty="0"/>
              <a:t> na superfície, podemos calcular o vetor (P-C), logo:</a:t>
            </a:r>
          </a:p>
        </p:txBody>
      </p:sp>
      <p:sp>
        <p:nvSpPr>
          <p:cNvPr id="5" name="Google Shape;306;p37">
            <a:extLst>
              <a:ext uri="{FF2B5EF4-FFF2-40B4-BE49-F238E27FC236}">
                <a16:creationId xmlns:a16="http://schemas.microsoft.com/office/drawing/2014/main" id="{B842103C-79E6-C72E-70A5-7BFE3976267F}"/>
              </a:ext>
            </a:extLst>
          </p:cNvPr>
          <p:cNvSpPr txBox="1">
            <a:spLocks/>
          </p:cNvSpPr>
          <p:nvPr/>
        </p:nvSpPr>
        <p:spPr>
          <a:xfrm>
            <a:off x="235350" y="4274449"/>
            <a:ext cx="8769000" cy="60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pt-BR" sz="1900" dirty="0"/>
              <a:t>Assim a equação da superfície esférica na forma vetorial é: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7;p38">
            <a:extLst>
              <a:ext uri="{FF2B5EF4-FFF2-40B4-BE49-F238E27FC236}">
                <a16:creationId xmlns:a16="http://schemas.microsoft.com/office/drawing/2014/main" id="{F8E2D965-E068-DF2B-CFE9-A3EA9A7200BE}"/>
              </a:ext>
            </a:extLst>
          </p:cNvPr>
          <p:cNvSpPr txBox="1">
            <a:spLocks/>
          </p:cNvSpPr>
          <p:nvPr/>
        </p:nvSpPr>
        <p:spPr>
          <a:xfrm>
            <a:off x="235350" y="3607138"/>
            <a:ext cx="8769000" cy="121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pt-BR" sz="1900" dirty="0"/>
              <a:t>Fazendo                   : </a:t>
            </a:r>
          </a:p>
        </p:txBody>
      </p:sp>
      <p:sp>
        <p:nvSpPr>
          <p:cNvPr id="316" name="Google Shape;316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BR" dirty="0"/>
              <a:t>Intersectando uma Esfera</a:t>
            </a:r>
            <a:endParaRPr dirty="0"/>
          </a:p>
        </p:txBody>
      </p:sp>
      <p:sp>
        <p:nvSpPr>
          <p:cNvPr id="317" name="Google Shape;317;p38"/>
          <p:cNvSpPr txBox="1">
            <a:spLocks noGrp="1"/>
          </p:cNvSpPr>
          <p:nvPr>
            <p:ph type="body" idx="1"/>
          </p:nvPr>
        </p:nvSpPr>
        <p:spPr>
          <a:xfrm>
            <a:off x="235350" y="838975"/>
            <a:ext cx="8769000" cy="65046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900" noProof="0" dirty="0"/>
              <a:t>Desejamos saber se o raio </a:t>
            </a:r>
            <a:r>
              <a:rPr lang="pt-BR" sz="1900" b="1" noProof="0" dirty="0"/>
              <a:t>P</a:t>
            </a:r>
            <a:r>
              <a:rPr lang="pt-BR" sz="1900" noProof="0" dirty="0"/>
              <a:t>(</a:t>
            </a:r>
            <a:r>
              <a:rPr lang="pt-BR" sz="1900" noProof="0" dirty="0" err="1"/>
              <a:t>t</a:t>
            </a:r>
            <a:r>
              <a:rPr lang="pt-BR" sz="1900" noProof="0" dirty="0"/>
              <a:t>) = </a:t>
            </a:r>
            <a:r>
              <a:rPr lang="pt-BR" sz="1900" b="1" noProof="0" dirty="0"/>
              <a:t>A </a:t>
            </a:r>
            <a:r>
              <a:rPr lang="pt-BR" sz="1900" noProof="0" dirty="0"/>
              <a:t>+ </a:t>
            </a:r>
            <a:r>
              <a:rPr lang="pt-BR" sz="1900" noProof="0" dirty="0" err="1"/>
              <a:t>t</a:t>
            </a:r>
            <a:r>
              <a:rPr lang="pt-BR" sz="1900" b="1" noProof="0" dirty="0" err="1"/>
              <a:t>d</a:t>
            </a:r>
            <a:r>
              <a:rPr lang="pt-BR" sz="1900" noProof="0" dirty="0"/>
              <a:t> intersecta a esfera, assim: </a:t>
            </a:r>
          </a:p>
        </p:txBody>
      </p:sp>
      <p:sp>
        <p:nvSpPr>
          <p:cNvPr id="318" name="Google Shape;318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  <p:pic>
        <p:nvPicPr>
          <p:cNvPr id="319" name="Google Shape;319;p38" descr="{&quot;backgroundColor&quot;:&quot;#FFFFFF&quot;,&quot;aid&quot;:null,&quot;code&quot;:&quot;$$\\left(\\mathbf{P}\\left(t\\right)-\\mathbf{C}\\right)\\cdot\\left(\\mathbf{P}\\left(t\\right)-\\mathbf{C}\\right)=r^{2}$$&quot;,&quot;id&quot;:&quot;3&quot;,&quot;type&quot;:&quot;$$&quot;,&quot;font&quot;:{&quot;size&quot;:23.5,&quot;color&quot;:&quot;#000000&quot;,&quot;family&quot;:&quot;Arial&quot;},&quot;backgroundColorModified&quot;:false,&quot;ts&quot;:1635161693884,&quot;cs&quot;:&quot;PRSj975urNoPRP1IdvUAFQ==&quot;,&quot;size&quot;:{&quot;width&quot;:450,&quot;height&quot;:41.666666666666664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867" y="1512764"/>
            <a:ext cx="4286250" cy="3968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AC2F73-4A95-0294-EB29-B5A68C9D616B}"/>
                  </a:ext>
                </a:extLst>
              </p:cNvPr>
              <p:cNvSpPr txBox="1"/>
              <p:nvPr/>
            </p:nvSpPr>
            <p:spPr>
              <a:xfrm>
                <a:off x="1580453" y="2818229"/>
                <a:ext cx="6473822" cy="5291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pt-BR" sz="2800" b="1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pt-BR" sz="2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2800" i="0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m:rPr>
                              <m:nor/>
                            </m:rPr>
                            <a:rPr lang="pt-BR" sz="280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acc>
                            <m:accPr>
                              <m:chr m:val="⃗"/>
                              <m:ctrlPr>
                                <a:rPr lang="pt-BR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pt-BR" sz="2800" b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pt-B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pt-BR" sz="2800" b="1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pt-BR" sz="2800" b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280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m:rPr>
                              <m:nor/>
                            </m:rPr>
                            <a:rPr lang="pt-BR" sz="2800">
                              <a:latin typeface="Cambria Math" panose="02040503050406030204" pitchFamily="18" charset="0"/>
                            </a:rPr>
                            <m:t>t</m:t>
                          </m:r>
                          <m:acc>
                            <m:accPr>
                              <m:chr m:val="⃗"/>
                              <m:ctrlPr>
                                <a:rPr lang="pt-BR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pt-BR" sz="2800" b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AC2F73-4A95-0294-EB29-B5A68C9D6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453" y="2818229"/>
                <a:ext cx="6473822" cy="529119"/>
              </a:xfrm>
              <a:prstGeom prst="rect">
                <a:avLst/>
              </a:prstGeom>
              <a:blipFill>
                <a:blip r:embed="rId4"/>
                <a:stretch>
                  <a:fillRect t="-30233" b="-2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2E3755-B0A3-127B-9E02-F287C066E1C7}"/>
                  </a:ext>
                </a:extLst>
              </p:cNvPr>
              <p:cNvSpPr txBox="1"/>
              <p:nvPr/>
            </p:nvSpPr>
            <p:spPr>
              <a:xfrm>
                <a:off x="1385690" y="3706318"/>
                <a:ext cx="14584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2000" b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pt-BR" sz="2000" b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pt-BR" sz="2000" b="1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pt-BR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2E3755-B0A3-127B-9E02-F287C066E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690" y="3706318"/>
                <a:ext cx="1458492" cy="307777"/>
              </a:xfrm>
              <a:prstGeom prst="rect">
                <a:avLst/>
              </a:prstGeom>
              <a:blipFill>
                <a:blip r:embed="rId5"/>
                <a:stretch>
                  <a:fillRect t="-3600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oogle Shape;317;p38">
            <a:extLst>
              <a:ext uri="{FF2B5EF4-FFF2-40B4-BE49-F238E27FC236}">
                <a16:creationId xmlns:a16="http://schemas.microsoft.com/office/drawing/2014/main" id="{FF277AE6-8FE3-21D4-7C54-59AA08DB4EC5}"/>
              </a:ext>
            </a:extLst>
          </p:cNvPr>
          <p:cNvSpPr txBox="1">
            <a:spLocks/>
          </p:cNvSpPr>
          <p:nvPr/>
        </p:nvSpPr>
        <p:spPr>
          <a:xfrm>
            <a:off x="235350" y="2207432"/>
            <a:ext cx="8769000" cy="95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pt-BR" sz="1900" dirty="0"/>
              <a:t>Ou expandindo: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961547-F478-48EE-7CA2-F4681A43F20A}"/>
                  </a:ext>
                </a:extLst>
              </p:cNvPr>
              <p:cNvSpPr txBox="1"/>
              <p:nvPr/>
            </p:nvSpPr>
            <p:spPr>
              <a:xfrm>
                <a:off x="1695146" y="4214241"/>
                <a:ext cx="6473822" cy="5291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pt-BR" sz="2800">
                              <a:latin typeface="Cambria Math" panose="02040503050406030204" pitchFamily="18" charset="0"/>
                            </a:rPr>
                            <m:t>t</m:t>
                          </m:r>
                          <m:acc>
                            <m:accPr>
                              <m:chr m:val="⃗"/>
                              <m:ctrlPr>
                                <a:rPr lang="pt-BR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pt-BR" sz="2800" b="1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pt-BR" sz="2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pt-BR" sz="2800" b="1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pt-BR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pt-B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pt-BR" sz="2800">
                              <a:latin typeface="Cambria Math" panose="02040503050406030204" pitchFamily="18" charset="0"/>
                            </a:rPr>
                            <m:t>t</m:t>
                          </m:r>
                          <m:acc>
                            <m:accPr>
                              <m:chr m:val="⃗"/>
                              <m:ctrlPr>
                                <a:rPr lang="pt-BR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2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pt-BR" sz="2800" b="1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pt-BR" sz="2800" b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pt-BR" sz="2800" b="1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pt-BR" sz="280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961547-F478-48EE-7CA2-F4681A43F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146" y="4214241"/>
                <a:ext cx="6473822" cy="529119"/>
              </a:xfrm>
              <a:prstGeom prst="rect">
                <a:avLst/>
              </a:prstGeom>
              <a:blipFill>
                <a:blip r:embed="rId6"/>
                <a:stretch>
                  <a:fillRect t="-30233" b="-2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40FDFB-D62C-C9DA-CE16-4A397676A049}"/>
                  </a:ext>
                </a:extLst>
              </p:cNvPr>
              <p:cNvSpPr txBox="1"/>
              <p:nvPr/>
            </p:nvSpPr>
            <p:spPr>
              <a:xfrm>
                <a:off x="1695146" y="4921355"/>
                <a:ext cx="6473822" cy="5291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pt-BR" sz="2800">
                              <a:latin typeface="Cambria Math" panose="02040503050406030204" pitchFamily="18" charset="0"/>
                            </a:rPr>
                            <m:t>t</m:t>
                          </m:r>
                          <m:acc>
                            <m:accPr>
                              <m:chr m:val="⃗"/>
                              <m:ctrlPr>
                                <a:rPr lang="pt-BR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</m:d>
                      <m:r>
                        <a:rPr lang="pt-B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pt-BR" sz="2800">
                              <a:latin typeface="Cambria Math" panose="02040503050406030204" pitchFamily="18" charset="0"/>
                            </a:rPr>
                            <m:t>t</m:t>
                          </m:r>
                          <m:acc>
                            <m:accPr>
                              <m:chr m:val="⃗"/>
                              <m:ctrlPr>
                                <a:rPr lang="pt-BR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2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</m:d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40FDFB-D62C-C9DA-CE16-4A397676A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146" y="4921355"/>
                <a:ext cx="6473822" cy="529119"/>
              </a:xfrm>
              <a:prstGeom prst="rect">
                <a:avLst/>
              </a:prstGeom>
              <a:blipFill>
                <a:blip r:embed="rId7"/>
                <a:stretch>
                  <a:fillRect t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>
          <a:extLst>
            <a:ext uri="{FF2B5EF4-FFF2-40B4-BE49-F238E27FC236}">
              <a16:creationId xmlns:a16="http://schemas.microsoft.com/office/drawing/2014/main" id="{D0712AE4-86F5-ACC7-6BDF-44CCC84C7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>
            <a:extLst>
              <a:ext uri="{FF2B5EF4-FFF2-40B4-BE49-F238E27FC236}">
                <a16:creationId xmlns:a16="http://schemas.microsoft.com/office/drawing/2014/main" id="{D3C19D83-004A-40E8-A3A1-BD7BA5AD99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BR" dirty="0"/>
              <a:t>Intersectando uma Esfera</a:t>
            </a:r>
            <a:endParaRPr dirty="0"/>
          </a:p>
        </p:txBody>
      </p:sp>
      <p:sp>
        <p:nvSpPr>
          <p:cNvPr id="317" name="Google Shape;317;p38">
            <a:extLst>
              <a:ext uri="{FF2B5EF4-FFF2-40B4-BE49-F238E27FC236}">
                <a16:creationId xmlns:a16="http://schemas.microsoft.com/office/drawing/2014/main" id="{B6F9A9E6-DBD5-0CB9-ACC2-8ABBB50574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5350" y="2519332"/>
            <a:ext cx="8769000" cy="6763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/>
            <a:r>
              <a:rPr lang="en-BR" sz="1900" dirty="0"/>
              <a:t>Desenvolvendo o produto escalar:</a:t>
            </a:r>
            <a:r>
              <a:rPr lang="pt-BR" sz="1900" dirty="0"/>
              <a:t> </a:t>
            </a:r>
          </a:p>
        </p:txBody>
      </p:sp>
      <p:sp>
        <p:nvSpPr>
          <p:cNvPr id="318" name="Google Shape;318;p38">
            <a:extLst>
              <a:ext uri="{FF2B5EF4-FFF2-40B4-BE49-F238E27FC236}">
                <a16:creationId xmlns:a16="http://schemas.microsoft.com/office/drawing/2014/main" id="{66059B04-F3FB-F327-F395-1D425EBBA36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26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4C6E7C3-15C5-B8A1-B443-CE4CA30342E2}"/>
                  </a:ext>
                </a:extLst>
              </p:cNvPr>
              <p:cNvSpPr txBox="1"/>
              <p:nvPr/>
            </p:nvSpPr>
            <p:spPr>
              <a:xfrm>
                <a:off x="1335089" y="1541240"/>
                <a:ext cx="6473822" cy="5291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pt-BR" sz="2800">
                              <a:latin typeface="Cambria Math" panose="02040503050406030204" pitchFamily="18" charset="0"/>
                            </a:rPr>
                            <m:t>t</m:t>
                          </m:r>
                          <m:acc>
                            <m:accPr>
                              <m:chr m:val="⃗"/>
                              <m:ctrlPr>
                                <a:rPr lang="pt-BR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</m:d>
                      <m:r>
                        <a:rPr lang="pt-B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pt-BR" sz="2800">
                              <a:latin typeface="Cambria Math" panose="02040503050406030204" pitchFamily="18" charset="0"/>
                            </a:rPr>
                            <m:t>t</m:t>
                          </m:r>
                          <m:acc>
                            <m:accPr>
                              <m:chr m:val="⃗"/>
                              <m:ctrlPr>
                                <a:rPr lang="pt-BR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2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</m:d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4C6E7C3-15C5-B8A1-B443-CE4CA3034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89" y="1541240"/>
                <a:ext cx="6473822" cy="529119"/>
              </a:xfrm>
              <a:prstGeom prst="rect">
                <a:avLst/>
              </a:prstGeom>
              <a:blipFill>
                <a:blip r:embed="rId3"/>
                <a:stretch>
                  <a:fillRect t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317;p38">
            <a:extLst>
              <a:ext uri="{FF2B5EF4-FFF2-40B4-BE49-F238E27FC236}">
                <a16:creationId xmlns:a16="http://schemas.microsoft.com/office/drawing/2014/main" id="{D8F4F647-0492-5BAD-397B-45AC89A5C3EC}"/>
              </a:ext>
            </a:extLst>
          </p:cNvPr>
          <p:cNvSpPr txBox="1">
            <a:spLocks/>
          </p:cNvSpPr>
          <p:nvPr/>
        </p:nvSpPr>
        <p:spPr>
          <a:xfrm>
            <a:off x="235350" y="838975"/>
            <a:ext cx="8769000" cy="65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pt-BR" sz="1900"/>
              <a:t>Desejamos saber se o raio </a:t>
            </a:r>
            <a:r>
              <a:rPr lang="pt-BR" sz="1900" b="1"/>
              <a:t>P</a:t>
            </a:r>
            <a:r>
              <a:rPr lang="pt-BR" sz="1900"/>
              <a:t>(t) = </a:t>
            </a:r>
            <a:r>
              <a:rPr lang="pt-BR" sz="1900" b="1"/>
              <a:t>A </a:t>
            </a:r>
            <a:r>
              <a:rPr lang="pt-BR" sz="1900"/>
              <a:t>+ t</a:t>
            </a:r>
            <a:r>
              <a:rPr lang="pt-BR" sz="1900" b="1"/>
              <a:t>d</a:t>
            </a:r>
            <a:r>
              <a:rPr lang="pt-BR" sz="1900"/>
              <a:t> intersecta a esfera, assim: </a:t>
            </a:r>
            <a:endParaRPr lang="pt-BR" sz="19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5731FB-98EA-DC1F-63C2-9EFE62FE1105}"/>
                  </a:ext>
                </a:extLst>
              </p:cNvPr>
              <p:cNvSpPr txBox="1"/>
              <p:nvPr/>
            </p:nvSpPr>
            <p:spPr>
              <a:xfrm>
                <a:off x="353505" y="3282727"/>
                <a:ext cx="8436990" cy="6803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t-BR" sz="3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pt-BR" sz="3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pt-BR" sz="36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3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pt-BR" sz="3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</m:d>
                      <m:r>
                        <a:rPr lang="pt-B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r>
                            <a:rPr lang="pt-BR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r>
                            <a:rPr lang="pt-BR" sz="3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5731FB-98EA-DC1F-63C2-9EFE62FE1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5" y="3282727"/>
                <a:ext cx="8436990" cy="680314"/>
              </a:xfrm>
              <a:prstGeom prst="rect">
                <a:avLst/>
              </a:prstGeom>
              <a:blipFill>
                <a:blip r:embed="rId4"/>
                <a:stretch>
                  <a:fillRect t="-29630" r="-450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0010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BR" dirty="0"/>
              <a:t>Intersectando uma Esfera</a:t>
            </a:r>
            <a:endParaRPr dirty="0"/>
          </a:p>
        </p:txBody>
      </p:sp>
      <p:sp>
        <p:nvSpPr>
          <p:cNvPr id="328" name="Google Shape;328;p39"/>
          <p:cNvSpPr txBox="1">
            <a:spLocks noGrp="1"/>
          </p:cNvSpPr>
          <p:nvPr>
            <p:ph type="body" idx="1"/>
          </p:nvPr>
        </p:nvSpPr>
        <p:spPr>
          <a:xfrm>
            <a:off x="390548" y="802351"/>
            <a:ext cx="8428200" cy="61709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 dirty="0"/>
              <a:t>Precisamos encontrar as raízes da equação de segundo grau.</a:t>
            </a:r>
            <a:endParaRPr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en-BR"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en-BR"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en-BR"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en-BR"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 dirty="0"/>
          </a:p>
        </p:txBody>
      </p:sp>
      <p:sp>
        <p:nvSpPr>
          <p:cNvPr id="329" name="Google Shape;329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27</a:t>
            </a:fld>
            <a:endParaRPr/>
          </a:p>
        </p:txBody>
      </p:sp>
      <p:pic>
        <p:nvPicPr>
          <p:cNvPr id="330" name="Google Shape;330;p39" descr="{&quot;type&quot;:&quot;$$&quot;,&quot;font&quot;:{&quot;size&quot;:12,&quot;color&quot;:&quot;#000000&quot;,&quot;family&quot;:&quot;Arial&quot;},&quot;aid&quot;:null,&quot;id&quot;:&quot;4&quot;,&quot;backgroundColorModified&quot;:null,&quot;code&quot;:&quot;$$\\Delta=b^{2}-4ac$$&quot;,&quot;backgroundColor&quot;:&quot;#FFFFFF&quot;,&quot;ts&quot;:1635162244353,&quot;cs&quot;:&quot;qh4j5ggt2O1zkoZRjr431g==&quot;,&quot;size&quot;:{&quot;width&quot;:105.83333333333333,&quot;height&quot;:16.833333333333332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523" y="1627698"/>
            <a:ext cx="1663330" cy="26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9" descr="{&quot;font&quot;:{&quot;family&quot;:&quot;Arial&quot;,&quot;size&quot;:12,&quot;color&quot;:&quot;#000000&quot;},&quot;aid&quot;:null,&quot;type&quot;:&quot;$$&quot;,&quot;code&quot;:&quot;$$X=\\frac{-b\\pm{\\sqrt[]{\\Delta}}}{2a}$$&quot;,&quot;backgroundColorModified&quot;:null,&quot;backgroundColor&quot;:&quot;#FFFFFF&quot;,&quot;id&quot;:&quot;5&quot;,&quot;ts&quot;:1635162332812,&quot;cs&quot;:&quot;cUfn+zf/lUUIgODlaJHHPA==&quot;,&quot;size&quot;:{&quot;width&quot;:124,&quot;height&quot;:43.333333333333336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152" y="1419448"/>
            <a:ext cx="1948847" cy="681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A32038-51C2-4888-2D2A-C704B367BB04}"/>
              </a:ext>
            </a:extLst>
          </p:cNvPr>
          <p:cNvGrpSpPr/>
          <p:nvPr/>
        </p:nvGrpSpPr>
        <p:grpSpPr>
          <a:xfrm>
            <a:off x="510625" y="2928047"/>
            <a:ext cx="1223908" cy="617621"/>
            <a:chOff x="657222" y="2906510"/>
            <a:chExt cx="1223908" cy="6176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E70BE-FE16-7CDD-2381-E7ABDADD480C}"/>
                </a:ext>
              </a:extLst>
            </p:cNvPr>
            <p:cNvSpPr txBox="1"/>
            <p:nvPr/>
          </p:nvSpPr>
          <p:spPr>
            <a:xfrm>
              <a:off x="1121707" y="3154799"/>
              <a:ext cx="584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/>
                <a:t>a</a:t>
              </a:r>
            </a:p>
          </p:txBody>
        </p:sp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C82EE537-08D7-BEFB-A67A-08FC92AA31A6}"/>
                </a:ext>
              </a:extLst>
            </p:cNvPr>
            <p:cNvSpPr/>
            <p:nvPr/>
          </p:nvSpPr>
          <p:spPr>
            <a:xfrm rot="16200000">
              <a:off x="1108920" y="2454812"/>
              <a:ext cx="320511" cy="1223908"/>
            </a:xfrm>
            <a:prstGeom prst="leftBrac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604D8-19F2-4DE8-6497-6F1AE2BE6E13}"/>
              </a:ext>
            </a:extLst>
          </p:cNvPr>
          <p:cNvGrpSpPr/>
          <p:nvPr/>
        </p:nvGrpSpPr>
        <p:grpSpPr>
          <a:xfrm>
            <a:off x="2725281" y="2884684"/>
            <a:ext cx="1898505" cy="635457"/>
            <a:chOff x="654679" y="2863147"/>
            <a:chExt cx="991992" cy="6354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9FB584-8AF2-1DE5-DBE4-39FC802D8E99}"/>
                </a:ext>
              </a:extLst>
            </p:cNvPr>
            <p:cNvSpPr txBox="1"/>
            <p:nvPr/>
          </p:nvSpPr>
          <p:spPr>
            <a:xfrm>
              <a:off x="1075077" y="3129272"/>
              <a:ext cx="5158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dirty="0" err="1"/>
                <a:t>b</a:t>
              </a:r>
              <a:endParaRPr lang="pt-BR" sz="1800" dirty="0"/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5BB79D73-0633-DE4C-600B-BC2868C2BB5C}"/>
                </a:ext>
              </a:extLst>
            </p:cNvPr>
            <p:cNvSpPr/>
            <p:nvPr/>
          </p:nvSpPr>
          <p:spPr>
            <a:xfrm rot="16200000">
              <a:off x="985838" y="2531988"/>
              <a:ext cx="329673" cy="991992"/>
            </a:xfrm>
            <a:prstGeom prst="leftBrac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86B98F-BD96-D6FA-3E86-DE1391591B45}"/>
              </a:ext>
            </a:extLst>
          </p:cNvPr>
          <p:cNvGrpSpPr/>
          <p:nvPr/>
        </p:nvGrpSpPr>
        <p:grpSpPr>
          <a:xfrm>
            <a:off x="5736179" y="2918887"/>
            <a:ext cx="2610224" cy="617621"/>
            <a:chOff x="1112185" y="2906510"/>
            <a:chExt cx="728277" cy="6176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18D763-F854-6BAF-AC59-90BE8FF0E32D}"/>
                </a:ext>
              </a:extLst>
            </p:cNvPr>
            <p:cNvSpPr txBox="1"/>
            <p:nvPr/>
          </p:nvSpPr>
          <p:spPr>
            <a:xfrm>
              <a:off x="1363078" y="3154799"/>
              <a:ext cx="477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/>
                <a:t>c</a:t>
              </a:r>
            </a:p>
          </p:txBody>
        </p:sp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01EA77B9-68B4-7E9A-678C-0158D3F8FB18}"/>
                </a:ext>
              </a:extLst>
            </p:cNvPr>
            <p:cNvSpPr/>
            <p:nvPr/>
          </p:nvSpPr>
          <p:spPr>
            <a:xfrm rot="16200000">
              <a:off x="1245855" y="2772840"/>
              <a:ext cx="320511" cy="587852"/>
            </a:xfrm>
            <a:prstGeom prst="leftBrac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9E20092-FD25-EA85-0755-B2482A97C8E4}"/>
              </a:ext>
            </a:extLst>
          </p:cNvPr>
          <p:cNvSpPr txBox="1"/>
          <p:nvPr/>
        </p:nvSpPr>
        <p:spPr>
          <a:xfrm>
            <a:off x="1060896" y="4014737"/>
            <a:ext cx="3794193" cy="128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000" noProof="0" dirty="0"/>
              <a:t>Se o delta:</a:t>
            </a:r>
          </a:p>
          <a:p>
            <a:pPr marL="269999" lvl="0" indent="-197949" algn="l" rtl="0">
              <a:spcBef>
                <a:spcPts val="400"/>
              </a:spcBef>
              <a:spcAft>
                <a:spcPts val="0"/>
              </a:spcAft>
              <a:buSzPts val="1700"/>
              <a:buChar char="●"/>
            </a:pPr>
            <a:r>
              <a:rPr lang="pt-BR" sz="1800" noProof="0" dirty="0"/>
              <a:t>positivo: temos duas raízes</a:t>
            </a:r>
          </a:p>
          <a:p>
            <a:pPr marL="269999" lvl="0" indent="-197949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sz="1800" noProof="0" dirty="0"/>
              <a:t>zero: temos uma raiz</a:t>
            </a:r>
          </a:p>
          <a:p>
            <a:pPr marL="269999" lvl="0" indent="-197949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sz="1800" noProof="0" dirty="0"/>
              <a:t>negativo: não temos solução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5D7DD6-7F3C-46DD-C2B7-7B87BA4E57BD}"/>
                  </a:ext>
                </a:extLst>
              </p:cNvPr>
              <p:cNvSpPr txBox="1"/>
              <p:nvPr/>
            </p:nvSpPr>
            <p:spPr>
              <a:xfrm>
                <a:off x="381758" y="2152222"/>
                <a:ext cx="8436990" cy="6803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t-BR" sz="3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pt-BR" sz="3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pt-BR" sz="36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3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pt-BR" sz="3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</m:d>
                      <m:r>
                        <a:rPr lang="pt-B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r>
                            <a:rPr lang="pt-BR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r>
                            <a:rPr lang="pt-BR" sz="3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5D7DD6-7F3C-46DD-C2B7-7B87BA4E5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58" y="2152222"/>
                <a:ext cx="8436990" cy="680314"/>
              </a:xfrm>
              <a:prstGeom prst="rect">
                <a:avLst/>
              </a:prstGeom>
              <a:blipFill>
                <a:blip r:embed="rId5"/>
                <a:stretch>
                  <a:fillRect t="-29091" r="-301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ECB41A-DC20-1602-A3DA-14C51B5B9550}"/>
                  </a:ext>
                </a:extLst>
              </p:cNvPr>
              <p:cNvSpPr txBox="1"/>
              <p:nvPr/>
            </p:nvSpPr>
            <p:spPr>
              <a:xfrm>
                <a:off x="7195190" y="3361002"/>
                <a:ext cx="1854541" cy="555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l" rtl="0">
                  <a:spcBef>
                    <a:spcPts val="40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pt-BR" dirty="0"/>
                  <a:t>:</a:t>
                </a:r>
                <a:r>
                  <a:rPr lang="pt-BR" sz="1200" dirty="0"/>
                  <a:t> vetor diretor da reta</a:t>
                </a:r>
              </a:p>
              <a:p>
                <a:pPr marL="0" lvl="0" indent="0" algn="l" rtl="0">
                  <a:spcBef>
                    <a:spcPts val="40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acc>
                      <m:r>
                        <a:rPr lang="pt-BR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pt-BR" b="1" i="0" noProof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pt-BR" b="1" i="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pt-BR" b="1" noProof="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ECB41A-DC20-1602-A3DA-14C51B5B9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190" y="3361002"/>
                <a:ext cx="1854541" cy="555088"/>
              </a:xfrm>
              <a:prstGeom prst="rect">
                <a:avLst/>
              </a:prstGeom>
              <a:blipFill>
                <a:blip r:embed="rId6"/>
                <a:stretch>
                  <a:fillRect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E5DF9080-4B9F-FD09-1FC2-7A39DA081A69}"/>
              </a:ext>
            </a:extLst>
          </p:cNvPr>
          <p:cNvSpPr/>
          <p:nvPr/>
        </p:nvSpPr>
        <p:spPr>
          <a:xfrm>
            <a:off x="5726108" y="4735542"/>
            <a:ext cx="674955" cy="6749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883A49-3993-4858-79C2-D4F6ED2B42B3}"/>
              </a:ext>
            </a:extLst>
          </p:cNvPr>
          <p:cNvCxnSpPr/>
          <p:nvPr/>
        </p:nvCxnSpPr>
        <p:spPr>
          <a:xfrm flipV="1">
            <a:off x="5346275" y="4457248"/>
            <a:ext cx="1145938" cy="6107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3ADB3D-405E-BC47-29AB-464C8AC41BC8}"/>
              </a:ext>
            </a:extLst>
          </p:cNvPr>
          <p:cNvCxnSpPr/>
          <p:nvPr/>
        </p:nvCxnSpPr>
        <p:spPr>
          <a:xfrm flipV="1">
            <a:off x="5542446" y="4828568"/>
            <a:ext cx="1145938" cy="6107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878B4E-2C91-9B3C-06D3-31D69716D793}"/>
              </a:ext>
            </a:extLst>
          </p:cNvPr>
          <p:cNvCxnSpPr/>
          <p:nvPr/>
        </p:nvCxnSpPr>
        <p:spPr>
          <a:xfrm flipV="1">
            <a:off x="5150104" y="4100660"/>
            <a:ext cx="1145938" cy="6107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F66947D-9F42-E46B-7CD2-445F4BDB735F}"/>
              </a:ext>
            </a:extLst>
          </p:cNvPr>
          <p:cNvSpPr txBox="1"/>
          <p:nvPr/>
        </p:nvSpPr>
        <p:spPr>
          <a:xfrm>
            <a:off x="6332632" y="3911182"/>
            <a:ext cx="869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 raízes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8F2A21-BA03-EB02-9FC0-BDAFBE3C7AE3}"/>
              </a:ext>
            </a:extLst>
          </p:cNvPr>
          <p:cNvSpPr txBox="1"/>
          <p:nvPr/>
        </p:nvSpPr>
        <p:spPr>
          <a:xfrm>
            <a:off x="6495699" y="4290764"/>
            <a:ext cx="869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1 raiz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F4F23D-6E9F-0D2B-DBA2-25ADC532ACDF}"/>
              </a:ext>
            </a:extLst>
          </p:cNvPr>
          <p:cNvSpPr txBox="1"/>
          <p:nvPr/>
        </p:nvSpPr>
        <p:spPr>
          <a:xfrm>
            <a:off x="6712072" y="4672760"/>
            <a:ext cx="869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2 raízes</a:t>
            </a:r>
          </a:p>
        </p:txBody>
      </p:sp>
      <p:sp>
        <p:nvSpPr>
          <p:cNvPr id="25" name="Multiply 24">
            <a:extLst>
              <a:ext uri="{FF2B5EF4-FFF2-40B4-BE49-F238E27FC236}">
                <a16:creationId xmlns:a16="http://schemas.microsoft.com/office/drawing/2014/main" id="{4008BCB5-774E-2FF5-C190-57FECFEB149E}"/>
              </a:ext>
            </a:extLst>
          </p:cNvPr>
          <p:cNvSpPr/>
          <p:nvPr/>
        </p:nvSpPr>
        <p:spPr>
          <a:xfrm rot="19643980">
            <a:off x="5803362" y="4682187"/>
            <a:ext cx="194055" cy="187071"/>
          </a:xfrm>
          <a:prstGeom prst="mathMultiply">
            <a:avLst>
              <a:gd name="adj1" fmla="val 170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>
            <a:extLst>
              <a:ext uri="{FF2B5EF4-FFF2-40B4-BE49-F238E27FC236}">
                <a16:creationId xmlns:a16="http://schemas.microsoft.com/office/drawing/2014/main" id="{A50DFFBD-9067-1154-E86B-899842B2659D}"/>
              </a:ext>
            </a:extLst>
          </p:cNvPr>
          <p:cNvSpPr/>
          <p:nvPr/>
        </p:nvSpPr>
        <p:spPr>
          <a:xfrm rot="19643980">
            <a:off x="5718673" y="5203316"/>
            <a:ext cx="194055" cy="187071"/>
          </a:xfrm>
          <a:prstGeom prst="mathMultiply">
            <a:avLst>
              <a:gd name="adj1" fmla="val 170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y 27">
            <a:extLst>
              <a:ext uri="{FF2B5EF4-FFF2-40B4-BE49-F238E27FC236}">
                <a16:creationId xmlns:a16="http://schemas.microsoft.com/office/drawing/2014/main" id="{CA1FCAD8-DE69-1822-3FA5-6A2F4A419FF1}"/>
              </a:ext>
            </a:extLst>
          </p:cNvPr>
          <p:cNvSpPr/>
          <p:nvPr/>
        </p:nvSpPr>
        <p:spPr>
          <a:xfrm rot="19643980">
            <a:off x="6304706" y="4903226"/>
            <a:ext cx="194055" cy="187071"/>
          </a:xfrm>
          <a:prstGeom prst="mathMultiply">
            <a:avLst>
              <a:gd name="adj1" fmla="val 170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>
          <a:extLst>
            <a:ext uri="{FF2B5EF4-FFF2-40B4-BE49-F238E27FC236}">
              <a16:creationId xmlns:a16="http://schemas.microsoft.com/office/drawing/2014/main" id="{24138923-C6F8-CC75-D157-654C91687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6">
            <a:extLst>
              <a:ext uri="{FF2B5EF4-FFF2-40B4-BE49-F238E27FC236}">
                <a16:creationId xmlns:a16="http://schemas.microsoft.com/office/drawing/2014/main" id="{295C9F19-EC50-3868-1339-15B1ACDF2C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Simplificando o código de intersecção de raios</a:t>
            </a:r>
            <a:endParaRPr/>
          </a:p>
        </p:txBody>
      </p:sp>
      <p:sp>
        <p:nvSpPr>
          <p:cNvPr id="394" name="Google Shape;394;p46">
            <a:extLst>
              <a:ext uri="{FF2B5EF4-FFF2-40B4-BE49-F238E27FC236}">
                <a16:creationId xmlns:a16="http://schemas.microsoft.com/office/drawing/2014/main" id="{A5EAB042-0A8D-2C9F-F3D9-19A98B7CBD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0550" y="1438675"/>
            <a:ext cx="8428200" cy="389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spcBef>
                <a:spcPts val="4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BR" dirty="0"/>
              <a:t>Primeiro: o produto escalar de um vetor por ele mesmo é igual ao quadrado do módulo daquele vetor.</a:t>
            </a:r>
            <a:endParaRPr dirty="0"/>
          </a:p>
        </p:txBody>
      </p:sp>
      <p:sp>
        <p:nvSpPr>
          <p:cNvPr id="395" name="Google Shape;395;p46">
            <a:extLst>
              <a:ext uri="{FF2B5EF4-FFF2-40B4-BE49-F238E27FC236}">
                <a16:creationId xmlns:a16="http://schemas.microsoft.com/office/drawing/2014/main" id="{BFB0D184-9F1F-9BC6-0F0F-224BC2660C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58B955-93E1-E71F-3211-1FA5D8C5EEC2}"/>
                  </a:ext>
                </a:extLst>
              </p:cNvPr>
              <p:cNvSpPr txBox="1"/>
              <p:nvPr/>
            </p:nvSpPr>
            <p:spPr>
              <a:xfrm>
                <a:off x="2792607" y="2804779"/>
                <a:ext cx="47155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58B955-93E1-E71F-3211-1FA5D8C5E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607" y="2804779"/>
                <a:ext cx="471552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6EFE2EA3-3483-74CD-5F82-8CD1C853D8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81" t="26329" r="3938" b="25357"/>
          <a:stretch>
            <a:fillRect/>
          </a:stretch>
        </p:blipFill>
        <p:spPr>
          <a:xfrm>
            <a:off x="478288" y="797660"/>
            <a:ext cx="7147956" cy="519630"/>
          </a:xfrm>
          <a:prstGeom prst="rect">
            <a:avLst/>
          </a:prstGeom>
        </p:spPr>
      </p:pic>
      <p:sp>
        <p:nvSpPr>
          <p:cNvPr id="398" name="Google Shape;398;p46">
            <a:extLst>
              <a:ext uri="{FF2B5EF4-FFF2-40B4-BE49-F238E27FC236}">
                <a16:creationId xmlns:a16="http://schemas.microsoft.com/office/drawing/2014/main" id="{AD326124-62BF-A706-9210-26E2C98A62DC}"/>
              </a:ext>
            </a:extLst>
          </p:cNvPr>
          <p:cNvSpPr/>
          <p:nvPr/>
        </p:nvSpPr>
        <p:spPr>
          <a:xfrm>
            <a:off x="5088301" y="896863"/>
            <a:ext cx="811789" cy="35789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78D22C6-4F3E-1A78-2FB5-3F70FA0BC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369" y="2767011"/>
            <a:ext cx="1387543" cy="5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63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Simplificando o código de intersecção de raios</a:t>
            </a:r>
            <a:endParaRPr/>
          </a:p>
        </p:txBody>
      </p:sp>
      <p:sp>
        <p:nvSpPr>
          <p:cNvPr id="394" name="Google Shape;394;p46"/>
          <p:cNvSpPr txBox="1">
            <a:spLocks noGrp="1"/>
          </p:cNvSpPr>
          <p:nvPr>
            <p:ph type="body" idx="1"/>
          </p:nvPr>
        </p:nvSpPr>
        <p:spPr>
          <a:xfrm>
            <a:off x="390550" y="1438675"/>
            <a:ext cx="8428200" cy="389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indent="-1714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noProof="0" dirty="0"/>
              <a:t>Segundo: como o valor do coeficiente de t da equação do segundo grau (b) aparece multiplicado por 2, podemos colocar em evidência esse fator 2 e simplificar a equação.</a:t>
            </a:r>
          </a:p>
        </p:txBody>
      </p:sp>
      <p:sp>
        <p:nvSpPr>
          <p:cNvPr id="395" name="Google Shape;395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29</a:t>
            </a:fld>
            <a:endParaRPr/>
          </a:p>
        </p:txBody>
      </p:sp>
      <p:pic>
        <p:nvPicPr>
          <p:cNvPr id="397" name="Google Shape;39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456" y="2622381"/>
            <a:ext cx="2420831" cy="27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25DD17ED-E6AD-13A5-B533-F020FFBFC5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81" t="26329" r="3938" b="25357"/>
          <a:stretch>
            <a:fillRect/>
          </a:stretch>
        </p:blipFill>
        <p:spPr>
          <a:xfrm>
            <a:off x="721090" y="770184"/>
            <a:ext cx="7147956" cy="519630"/>
          </a:xfrm>
          <a:prstGeom prst="rect">
            <a:avLst/>
          </a:prstGeom>
        </p:spPr>
      </p:pic>
      <p:sp>
        <p:nvSpPr>
          <p:cNvPr id="399" name="Google Shape;399;p46"/>
          <p:cNvSpPr/>
          <p:nvPr/>
        </p:nvSpPr>
        <p:spPr>
          <a:xfrm>
            <a:off x="2832701" y="809701"/>
            <a:ext cx="1577700" cy="444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C4E26D-81F9-1862-EA0C-1E463E397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76" y="2743768"/>
            <a:ext cx="1706754" cy="1583159"/>
          </a:xfrm>
          <a:prstGeom prst="rect">
            <a:avLst/>
          </a:prstGeom>
        </p:spPr>
      </p:pic>
      <p:pic>
        <p:nvPicPr>
          <p:cNvPr id="6" name="Imagem 5" descr="Desenho com traços pretos&#10;&#10;O conteúdo gerado por IA pode estar incorreto.">
            <a:extLst>
              <a:ext uri="{FF2B5EF4-FFF2-40B4-BE49-F238E27FC236}">
                <a16:creationId xmlns:a16="http://schemas.microsoft.com/office/drawing/2014/main" id="{4DC069B3-5B6D-6301-EECF-5FB807DF3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355" y="4532534"/>
            <a:ext cx="1342727" cy="58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WGSL vs GLSL</a:t>
            </a:r>
            <a:endParaRPr lang="en-US"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E12929-29D2-79A8-3322-0C426F11F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176806"/>
              </p:ext>
            </p:extLst>
          </p:nvPr>
        </p:nvGraphicFramePr>
        <p:xfrm>
          <a:off x="479370" y="778772"/>
          <a:ext cx="8133704" cy="3931632"/>
        </p:xfrm>
        <a:graphic>
          <a:graphicData uri="http://schemas.openxmlformats.org/drawingml/2006/table">
            <a:tbl>
              <a:tblPr firstRow="1" bandRow="1">
                <a:tableStyleId>{A8555C19-C3CE-40DF-9406-78DCFAF73910}</a:tableStyleId>
              </a:tblPr>
              <a:tblGrid>
                <a:gridCol w="4066852">
                  <a:extLst>
                    <a:ext uri="{9D8B030D-6E8A-4147-A177-3AD203B41FA5}">
                      <a16:colId xmlns:a16="http://schemas.microsoft.com/office/drawing/2014/main" val="3768903422"/>
                    </a:ext>
                  </a:extLst>
                </a:gridCol>
                <a:gridCol w="4066852">
                  <a:extLst>
                    <a:ext uri="{9D8B030D-6E8A-4147-A177-3AD203B41FA5}">
                      <a16:colId xmlns:a16="http://schemas.microsoft.com/office/drawing/2014/main" val="3397548625"/>
                    </a:ext>
                  </a:extLst>
                </a:gridCol>
              </a:tblGrid>
              <a:tr h="335844"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GLSL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accent6"/>
                          </a:solidFill>
                        </a:rPr>
                        <a:t>WGSL</a:t>
                      </a:r>
                      <a:endParaRPr lang="pt-BR" sz="1600" b="1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265787"/>
                  </a:ext>
                </a:extLst>
              </a:tr>
              <a:tr h="3358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600" b="0" i="0" u="none" strike="noStrike" noProof="0">
                          <a:latin typeface="Arial"/>
                        </a:rPr>
                        <a:t>OpenGL/</a:t>
                      </a:r>
                      <a:r>
                        <a:rPr lang="pt-BR" sz="1600" b="0" i="0" u="none" strike="noStrike" noProof="0" err="1">
                          <a:latin typeface="Arial"/>
                        </a:rPr>
                        <a:t>WebGL</a:t>
                      </a:r>
                      <a:endParaRPr lang="pt-BR" sz="16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600" b="0" i="0" u="none" strike="noStrike" noProof="0" err="1">
                          <a:latin typeface="Arial"/>
                        </a:rPr>
                        <a:t>WebGPU</a:t>
                      </a:r>
                      <a:endParaRPr lang="pt-BR" sz="16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365365"/>
                  </a:ext>
                </a:extLst>
              </a:tr>
              <a:tr h="46425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 err="1">
                          <a:latin typeface="Arial"/>
                        </a:rPr>
                        <a:t>Tipada</a:t>
                      </a:r>
                      <a:r>
                        <a:rPr lang="pt-BR" sz="1400" b="0" i="0" u="none" strike="noStrike" noProof="0">
                          <a:latin typeface="Arial"/>
                        </a:rPr>
                        <a:t>, mas com certa flexibilidade.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Linguagem com </a:t>
                      </a:r>
                      <a:r>
                        <a:rPr lang="pt-BR" sz="1400" b="1" i="0" u="none" strike="noStrike" noProof="0">
                          <a:latin typeface="Arial"/>
                        </a:rPr>
                        <a:t>tipagem forte.</a:t>
                      </a:r>
                      <a:endParaRPr lang="pt-BR" sz="1400" b="0" i="0" u="none" strike="noStrike" noProof="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163595"/>
                  </a:ext>
                </a:extLst>
              </a:tr>
              <a:tr h="25602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/>
                        <a:t>Tende a ser mais direta, com sintaxes menos rigorosas, mas também menos estruturadas.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Mais modular e estrita quanto à declaração de variáveis e funções.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743345"/>
                  </a:ext>
                </a:extLst>
              </a:tr>
              <a:tr h="8494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Amplamente usado em gráficos desktop, dispositivos móveis e web através do </a:t>
                      </a:r>
                      <a:r>
                        <a:rPr lang="pt-BR" sz="1400" b="0" i="0" u="none" strike="noStrike" noProof="0" err="1">
                          <a:latin typeface="Arial"/>
                        </a:rPr>
                        <a:t>WebGL</a:t>
                      </a:r>
                      <a:r>
                        <a:rPr lang="pt-BR" sz="1400" b="0" i="0" u="none" strike="noStrike" noProof="0">
                          <a:latin typeface="Arial"/>
                        </a:rPr>
                        <a:t>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Projetado especificamente para ser usado em navegadores modernos e com suporte a multiplataforma.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424725"/>
                  </a:ext>
                </a:extLst>
              </a:tr>
              <a:tr h="313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400" b="0" i="0" u="none" strike="noStrike" noProof="0"/>
                        <a:t>Mais antigo e largamente usado.</a:t>
                      </a:r>
                      <a:endParaRPr lang="pt-BR" sz="1400"/>
                    </a:p>
                    <a:p>
                      <a:pPr lvl="0">
                        <a:buNone/>
                      </a:pP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400" b="0" i="0" u="none" strike="noStrike" noProof="0"/>
                        <a:t>Leva em consideração boas práticas de design moderno.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756105"/>
                  </a:ext>
                </a:extLst>
              </a:tr>
              <a:tr h="8494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Usado com </a:t>
                      </a:r>
                      <a:r>
                        <a:rPr lang="pt-BR" sz="1400" b="0" i="0" u="none" strike="noStrike" noProof="0" err="1">
                          <a:latin typeface="Arial"/>
                        </a:rPr>
                        <a:t>WebGL</a:t>
                      </a:r>
                      <a:r>
                        <a:rPr lang="pt-BR" sz="1400" b="0" i="0" u="none" strike="noStrike" noProof="0">
                          <a:latin typeface="Arial"/>
                        </a:rPr>
                        <a:t>, que pode ser mais lento ou ter menos controle de hardware moderno.</a:t>
                      </a:r>
                      <a:endParaRPr lang="pt-BR" sz="140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Aproveita as vantagens do </a:t>
                      </a:r>
                      <a:r>
                        <a:rPr lang="pt-BR" sz="1400" b="0" i="0" u="none" strike="noStrike" noProof="0" err="1">
                          <a:latin typeface="Arial"/>
                        </a:rPr>
                        <a:t>WebGPU</a:t>
                      </a:r>
                      <a:r>
                        <a:rPr lang="pt-BR" sz="1400" b="0" i="0" u="none" strike="noStrike" noProof="0">
                          <a:latin typeface="Arial"/>
                        </a:rPr>
                        <a:t>, oferecendo melhor desempenho e controle de hardware, especialmente em computação paralela.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113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630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Desenhando a esfera</a:t>
            </a:r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30</a:t>
            </a:fld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C34837-0C55-4EFB-F2C8-EB9D9DE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r="6938" b="364"/>
          <a:stretch/>
        </p:blipFill>
        <p:spPr bwMode="auto">
          <a:xfrm>
            <a:off x="370205" y="1484868"/>
            <a:ext cx="3952627" cy="264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creen Recording 2024-10-31 at 07.17.12">
            <a:hlinkClick r:id="" action="ppaction://media"/>
            <a:extLst>
              <a:ext uri="{FF2B5EF4-FFF2-40B4-BE49-F238E27FC236}">
                <a16:creationId xmlns:a16="http://schemas.microsoft.com/office/drawing/2014/main" id="{4F352AEE-CFB9-D88F-3002-283C37C483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6890" y="1329509"/>
            <a:ext cx="3986319" cy="2961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89193-683A-87AE-F632-46981B43D5DC}"/>
              </a:ext>
            </a:extLst>
          </p:cNvPr>
          <p:cNvSpPr txBox="1"/>
          <p:nvPr/>
        </p:nvSpPr>
        <p:spPr>
          <a:xfrm>
            <a:off x="4620751" y="4286232"/>
            <a:ext cx="378081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 noProof="0"/>
              <a:t>Fonte animação: </a:t>
            </a:r>
            <a:r>
              <a:rPr lang="pt-BR" sz="900" noProof="0">
                <a:hlinkClick r:id="rId7"/>
              </a:rPr>
              <a:t>link</a:t>
            </a:r>
            <a:endParaRPr lang="pt-BR" sz="900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Normais na Superfície</a:t>
            </a:r>
            <a:endParaRPr/>
          </a:p>
        </p:txBody>
      </p:sp>
      <p:sp>
        <p:nvSpPr>
          <p:cNvPr id="367" name="Google Shape;367;p4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Para descobrir o vetor normal em um ponto na superfície de uma esfera, basta subtrair esse ponto do centro da esfera:</a:t>
            </a:r>
            <a:endParaRPr/>
          </a:p>
        </p:txBody>
      </p:sp>
      <p:sp>
        <p:nvSpPr>
          <p:cNvPr id="368" name="Google Shape;368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31</a:t>
            </a:fld>
            <a:endParaRPr/>
          </a:p>
        </p:txBody>
      </p:sp>
      <p:pic>
        <p:nvPicPr>
          <p:cNvPr id="369" name="Google Shape;369;p43" descr="{&quot;font&quot;:{&quot;size&quot;:12,&quot;color&quot;:&quot;#000000&quot;,&quot;family&quot;:&quot;Arial&quot;},&quot;type&quot;:&quot;$$&quot;,&quot;id&quot;:&quot;6&quot;,&quot;backgroundColor&quot;:&quot;#FFFFFF&quot;,&quot;backgroundColorModified&quot;:null,&quot;aid&quot;:null,&quot;code&quot;:&quot;$$\\vec{\\mathbf{N}}=\\left(\\mathbf{P}-\\mathbf{C}\\right)$$&quot;,&quot;ts&quot;:1635163493138,&quot;cs&quot;:&quot;Mj3rkUB39QwiFfu9Sgr6cQ==&quot;,&quot;size&quot;:{&quot;width&quot;:107.33333333333333,&quot;height&quot;:22.5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263" y="1779487"/>
            <a:ext cx="1975475" cy="4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2675" y="2676875"/>
            <a:ext cx="443865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Esfera exibindo valores das normais</a:t>
            </a:r>
            <a:endParaRPr/>
          </a:p>
        </p:txBody>
      </p:sp>
      <p:sp>
        <p:nvSpPr>
          <p:cNvPr id="385" name="Google Shape;385;p4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Neste exemplo, os valores das normais (x,y,z) foram mapeados para as cores na superfície (r,b,g).</a:t>
            </a:r>
            <a:endParaRPr/>
          </a:p>
        </p:txBody>
      </p:sp>
      <p:sp>
        <p:nvSpPr>
          <p:cNvPr id="386" name="Google Shape;386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32</a:t>
            </a:fld>
            <a:endParaRPr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3B861A1-56CC-17E4-22DF-CEEC70675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31" y="1732914"/>
            <a:ext cx="6538338" cy="36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Face frontal e traseira</a:t>
            </a:r>
            <a:endParaRPr/>
          </a:p>
        </p:txBody>
      </p:sp>
      <p:sp>
        <p:nvSpPr>
          <p:cNvPr id="446" name="Google Shape;446;p5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Os raios lançados podem intersectar as superfícies dos objetos pelo lado interno ou externo, para obter a direção basta fazer uma operação de produto escalar dos vetores.</a:t>
            </a:r>
            <a:endParaRPr/>
          </a:p>
        </p:txBody>
      </p:sp>
      <p:sp>
        <p:nvSpPr>
          <p:cNvPr id="447" name="Google Shape;447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33</a:t>
            </a:fld>
            <a:endParaRPr/>
          </a:p>
        </p:txBody>
      </p:sp>
      <p:pic>
        <p:nvPicPr>
          <p:cNvPr id="448" name="Google Shape;44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996" y="2011050"/>
            <a:ext cx="4286551" cy="33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Antialiasing &amp; Luz</a:t>
            </a: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/>
            <a:r>
              <a:rPr lang="pt-BR" noProof="0"/>
              <a:t>Artefatos podem surgir nas bordas dos objetos na imagem. Vamos fazer um </a:t>
            </a:r>
            <a:r>
              <a:rPr lang="pt-BR" noProof="0" err="1"/>
              <a:t>antialising</a:t>
            </a:r>
            <a:r>
              <a:rPr lang="pt-BR" noProof="0"/>
              <a:t> para reduzir esse problema.</a:t>
            </a:r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34</a:t>
            </a:fld>
            <a:endParaRPr/>
          </a:p>
        </p:txBody>
      </p:sp>
      <p:sp>
        <p:nvSpPr>
          <p:cNvPr id="57" name="Google Shape;57;p9"/>
          <p:cNvSpPr txBox="1"/>
          <p:nvPr/>
        </p:nvSpPr>
        <p:spPr>
          <a:xfrm>
            <a:off x="390550" y="4558100"/>
            <a:ext cx="6411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Vamos lançar vários raios por pixel?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Screen Recording 2024-10-31 at 07.07.49">
            <a:hlinkClick r:id="" action="ppaction://media"/>
            <a:extLst>
              <a:ext uri="{FF2B5EF4-FFF2-40B4-BE49-F238E27FC236}">
                <a16:creationId xmlns:a16="http://schemas.microsoft.com/office/drawing/2014/main" id="{747C9331-5F25-B340-F842-87239F1A5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605" y="1767125"/>
            <a:ext cx="3235263" cy="2614683"/>
          </a:xfrm>
          <a:prstGeom prst="rect">
            <a:avLst/>
          </a:prstGeom>
        </p:spPr>
      </p:pic>
      <p:pic>
        <p:nvPicPr>
          <p:cNvPr id="4" name="Google Shape;124;p17" descr="A blue and green squares&#10;&#10;Description automatically generated">
            <a:extLst>
              <a:ext uri="{FF2B5EF4-FFF2-40B4-BE49-F238E27FC236}">
                <a16:creationId xmlns:a16="http://schemas.microsoft.com/office/drawing/2014/main" id="{40C5A3FB-2E97-D8BD-E246-E037ADECED4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rcRect l="-108" r="49825" b="-111"/>
          <a:stretch/>
        </p:blipFill>
        <p:spPr>
          <a:xfrm>
            <a:off x="1125681" y="1768243"/>
            <a:ext cx="2990082" cy="25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98E8DC-27A0-8475-4426-66A87B1C924B}"/>
              </a:ext>
            </a:extLst>
          </p:cNvPr>
          <p:cNvSpPr txBox="1"/>
          <p:nvPr/>
        </p:nvSpPr>
        <p:spPr>
          <a:xfrm>
            <a:off x="5003868" y="4378559"/>
            <a:ext cx="276071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 noProof="0"/>
              <a:t>Fonte animação: </a:t>
            </a:r>
            <a:r>
              <a:rPr lang="pt-BR" sz="900" noProof="0">
                <a:hlinkClick r:id="rId7"/>
              </a:rPr>
              <a:t>link</a:t>
            </a:r>
            <a:endParaRPr lang="pt-BR" sz="900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Gerador de Números Aleatórios</a:t>
            </a:r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90548" y="739247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/>
              <a:t>Precisamos de uma rotina que gere números reais aleatórios na faixa: 0 ≤ </a:t>
            </a:r>
            <a:r>
              <a:rPr lang="pt-BR" sz="1600" dirty="0" err="1"/>
              <a:t>r</a:t>
            </a:r>
            <a:r>
              <a:rPr lang="pt-BR" sz="1600" dirty="0"/>
              <a:t> &lt; 1</a:t>
            </a:r>
          </a:p>
          <a:p>
            <a:pPr marL="0" lvl="0" indent="0" algn="l">
              <a:spcBef>
                <a:spcPts val="400"/>
              </a:spcBef>
              <a:spcAft>
                <a:spcPts val="0"/>
              </a:spcAft>
              <a:buNone/>
            </a:pPr>
            <a:endParaRPr lang="pt-BR" sz="1600" dirty="0"/>
          </a:p>
          <a:p>
            <a:pPr marL="0" indent="0"/>
            <a:r>
              <a:rPr lang="pt-BR" sz="1600" dirty="0"/>
              <a:t>Além disso, precisamos de um gerador de números que gere um ponto aleatório dentro de um retângulo 2D.</a:t>
            </a:r>
          </a:p>
          <a:p>
            <a:pPr marL="0" indent="0"/>
            <a:endParaRPr lang="pt-BR" sz="1600" dirty="0"/>
          </a:p>
          <a:p>
            <a:pPr marL="0" indent="0"/>
            <a:r>
              <a:rPr lang="pt-BR" sz="1600" dirty="0"/>
              <a:t>O WGSL (nenhuma linguagem de GPU) não possui uma função de números aleatórios de forma nativa. Assim temos de fazer uma. </a:t>
            </a:r>
          </a:p>
          <a:p>
            <a:pPr marL="0" indent="0"/>
            <a:endParaRPr lang="pt-BR" sz="2400" noProof="0"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35</a:t>
            </a:fld>
            <a:endParaRPr/>
          </a:p>
        </p:txBody>
      </p:sp>
      <p:pic>
        <p:nvPicPr>
          <p:cNvPr id="2" name="Picture 1" descr="python - How can I set a minimum distance constraint for generating points  with numpy.random.rand? - Stack Overflow">
            <a:extLst>
              <a:ext uri="{FF2B5EF4-FFF2-40B4-BE49-F238E27FC236}">
                <a16:creationId xmlns:a16="http://schemas.microsoft.com/office/drawing/2014/main" id="{08789AE4-D9CA-84F7-A30B-8F29EE727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50" y="2730807"/>
            <a:ext cx="2922787" cy="276180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Várias amostras por pixel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Vamos lançar vários raios por pixel e depois fazer uma média.</a:t>
            </a: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36</a:t>
            </a:fld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4990" y="1272565"/>
            <a:ext cx="3419735" cy="25031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D105C-12F2-A1C3-6C0B-2F59F40FB367}"/>
              </a:ext>
            </a:extLst>
          </p:cNvPr>
          <p:cNvSpPr/>
          <p:nvPr/>
        </p:nvSpPr>
        <p:spPr>
          <a:xfrm>
            <a:off x="625382" y="4109348"/>
            <a:ext cx="5939133" cy="10792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EEC85-8B2F-2D06-18B0-40F16AA187E5}"/>
              </a:ext>
            </a:extLst>
          </p:cNvPr>
          <p:cNvSpPr txBox="1"/>
          <p:nvPr/>
        </p:nvSpPr>
        <p:spPr>
          <a:xfrm>
            <a:off x="640104" y="4142754"/>
            <a:ext cx="7685476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err="1">
                <a:solidFill>
                  <a:srgbClr val="FF8F40"/>
                </a:solidFill>
                <a:latin typeface="Menlo"/>
              </a:rPr>
              <a:t>fn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err="1">
                <a:solidFill>
                  <a:srgbClr val="FFB454"/>
                </a:solidFill>
                <a:latin typeface="Menlo"/>
              </a:rPr>
              <a:t>sample_square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 err="1">
                <a:solidFill>
                  <a:srgbClr val="BFBDB6"/>
                </a:solidFill>
                <a:latin typeface="Menlo"/>
              </a:rPr>
              <a:t>rngState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: </a:t>
            </a:r>
            <a:r>
              <a:rPr lang="en-US" sz="1100" err="1">
                <a:solidFill>
                  <a:srgbClr val="BFBDB6"/>
                </a:solidFill>
                <a:latin typeface="Menlo"/>
              </a:rPr>
              <a:t>ptr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&lt;</a:t>
            </a:r>
            <a:r>
              <a:rPr lang="en-US" sz="1100">
                <a:solidFill>
                  <a:srgbClr val="FF8F40"/>
                </a:solidFill>
                <a:latin typeface="Menlo"/>
              </a:rPr>
              <a:t>function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, </a:t>
            </a:r>
            <a:r>
              <a:rPr lang="en-US" sz="1100">
                <a:solidFill>
                  <a:srgbClr val="FF8F40"/>
                </a:solidFill>
                <a:latin typeface="Menlo"/>
              </a:rPr>
              <a:t>u32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&gt;) </a:t>
            </a:r>
            <a:r>
              <a:rPr lang="en-US" sz="1100">
                <a:solidFill>
                  <a:srgbClr val="F29668"/>
                </a:solidFill>
                <a:latin typeface="Menlo"/>
              </a:rPr>
              <a:t>-&gt;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>
                <a:solidFill>
                  <a:srgbClr val="FF8F40"/>
                </a:solidFill>
                <a:latin typeface="Menlo"/>
              </a:rPr>
              <a:t>vec2f</a:t>
            </a:r>
          </a:p>
          <a:p>
            <a:r>
              <a:rPr lang="en-US" sz="1100">
                <a:solidFill>
                  <a:srgbClr val="BFBDB6"/>
                </a:solidFill>
                <a:latin typeface="Menlo"/>
              </a:rPr>
              <a:t>{</a:t>
            </a:r>
          </a:p>
          <a:p>
            <a:r>
              <a:rPr lang="en-US" sz="1100">
                <a:solidFill>
                  <a:srgbClr val="FF8F40"/>
                </a:solidFill>
                <a:latin typeface="Menlo"/>
              </a:rPr>
              <a:t>   return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>
                <a:solidFill>
                  <a:srgbClr val="FFB454"/>
                </a:solidFill>
                <a:latin typeface="Menlo"/>
              </a:rPr>
              <a:t>vec2f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 err="1">
                <a:solidFill>
                  <a:srgbClr val="FFB454"/>
                </a:solidFill>
                <a:latin typeface="Menlo"/>
              </a:rPr>
              <a:t>rng_next_float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 err="1">
                <a:solidFill>
                  <a:srgbClr val="BFBDB6"/>
                </a:solidFill>
                <a:latin typeface="Menlo"/>
              </a:rPr>
              <a:t>rngState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), </a:t>
            </a:r>
            <a:r>
              <a:rPr lang="en-US" sz="1100" err="1">
                <a:solidFill>
                  <a:srgbClr val="FFB454"/>
                </a:solidFill>
                <a:latin typeface="Menlo"/>
              </a:rPr>
              <a:t>rng_next_float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 err="1">
                <a:solidFill>
                  <a:srgbClr val="BFBDB6"/>
                </a:solidFill>
                <a:latin typeface="Menlo"/>
              </a:rPr>
              <a:t>rngState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));</a:t>
            </a:r>
          </a:p>
          <a:p>
            <a:r>
              <a:rPr lang="en-US" sz="1100">
                <a:solidFill>
                  <a:srgbClr val="BFBDB6"/>
                </a:solidFill>
                <a:latin typeface="Menlo"/>
              </a:rPr>
              <a:t>}</a:t>
            </a:r>
          </a:p>
          <a:p>
            <a:endParaRPr lang="en-US" sz="1100">
              <a:solidFill>
                <a:srgbClr val="BFBDB6"/>
              </a:solidFill>
              <a:latin typeface="Menl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EB0DA-A5BA-805C-627F-30160FC5E6F0}"/>
              </a:ext>
            </a:extLst>
          </p:cNvPr>
          <p:cNvSpPr txBox="1"/>
          <p:nvPr/>
        </p:nvSpPr>
        <p:spPr>
          <a:xfrm>
            <a:off x="640104" y="4860950"/>
            <a:ext cx="755417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FF8F40"/>
                </a:solidFill>
                <a:latin typeface="Menlo"/>
              </a:rPr>
              <a:t>var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uv </a:t>
            </a:r>
            <a:r>
              <a:rPr lang="en-US" sz="1100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(fragCoord </a:t>
            </a:r>
            <a:r>
              <a:rPr lang="en-US" sz="1100">
                <a:solidFill>
                  <a:srgbClr val="F29668"/>
                </a:solidFill>
                <a:latin typeface="Menlo"/>
              </a:rPr>
              <a:t>+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>
                <a:solidFill>
                  <a:srgbClr val="FFB454"/>
                </a:solidFill>
                <a:latin typeface="Menlo"/>
              </a:rPr>
              <a:t>sample_square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>
                <a:solidFill>
                  <a:srgbClr val="F29668"/>
                </a:solidFill>
                <a:latin typeface="Menlo"/>
              </a:rPr>
              <a:t>&amp;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rng_state)) </a:t>
            </a:r>
            <a:r>
              <a:rPr lang="en-US" sz="1100">
                <a:solidFill>
                  <a:srgbClr val="F29668"/>
                </a:solidFill>
                <a:latin typeface="Menlo"/>
              </a:rPr>
              <a:t>/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>
                <a:solidFill>
                  <a:srgbClr val="FFB454"/>
                </a:solidFill>
                <a:latin typeface="Menlo"/>
              </a:rPr>
              <a:t>vec2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(rez);</a:t>
            </a:r>
          </a:p>
          <a:p>
            <a:endParaRPr lang="en-US" sz="1100">
              <a:solidFill>
                <a:srgbClr val="BFBDB6"/>
              </a:solidFill>
              <a:latin typeface="Menlo"/>
            </a:endParaRPr>
          </a:p>
        </p:txBody>
      </p:sp>
      <p:pic>
        <p:nvPicPr>
          <p:cNvPr id="9" name="Screen Recording 2024-10-31 at 07.07.49">
            <a:hlinkClick r:id="" action="ppaction://media"/>
            <a:extLst>
              <a:ext uri="{FF2B5EF4-FFF2-40B4-BE49-F238E27FC236}">
                <a16:creationId xmlns:a16="http://schemas.microsoft.com/office/drawing/2014/main" id="{4BA55FB9-4539-049C-B2EB-AFA0F8529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9101" y="1340071"/>
            <a:ext cx="3027550" cy="2434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B53DA3-F1E3-604C-8DA0-6D51A5C138DA}"/>
              </a:ext>
            </a:extLst>
          </p:cNvPr>
          <p:cNvSpPr txBox="1"/>
          <p:nvPr/>
        </p:nvSpPr>
        <p:spPr>
          <a:xfrm>
            <a:off x="5066198" y="3774031"/>
            <a:ext cx="276071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/>
              <a:t>Fonte </a:t>
            </a:r>
            <a:r>
              <a:rPr lang="en-US" sz="900" err="1"/>
              <a:t>animação</a:t>
            </a:r>
            <a:r>
              <a:rPr lang="en-US" sz="900"/>
              <a:t>: </a:t>
            </a:r>
            <a:r>
              <a:rPr lang="en-US" sz="900">
                <a:hlinkClick r:id="rId7"/>
              </a:rPr>
              <a:t>link</a:t>
            </a:r>
            <a:endParaRPr lang="en-US" sz="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Antes e depois do Antialiasing</a:t>
            </a:r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37</a:t>
            </a:fld>
            <a:endParaRPr/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896" y="1034251"/>
            <a:ext cx="6568209" cy="3094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2891ED-11E4-95BA-F308-47F23350E26D}"/>
              </a:ext>
            </a:extLst>
          </p:cNvPr>
          <p:cNvSpPr txBox="1"/>
          <p:nvPr/>
        </p:nvSpPr>
        <p:spPr>
          <a:xfrm>
            <a:off x="990476" y="4314476"/>
            <a:ext cx="744867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noProof="0">
                <a:latin typeface="Verdana"/>
                <a:cs typeface="Segoe UI"/>
              </a:rPr>
              <a:t>Somente </a:t>
            </a:r>
            <a:r>
              <a:rPr lang="pt-BR" sz="2000" noProof="0" err="1">
                <a:latin typeface="Verdana"/>
                <a:cs typeface="Segoe UI"/>
              </a:rPr>
              <a:t>anti-aliasing</a:t>
            </a:r>
            <a:r>
              <a:rPr lang="pt-BR" sz="2000" noProof="0">
                <a:latin typeface="Verdana"/>
                <a:cs typeface="Segoe UI"/>
              </a:rPr>
              <a:t>?​</a:t>
            </a:r>
          </a:p>
          <a:p>
            <a:r>
              <a:rPr lang="pt-BR" sz="2000" noProof="0">
                <a:latin typeface="Verdana"/>
                <a:cs typeface="Segoe UI"/>
              </a:rPr>
              <a:t>Gabarito do projeto: </a:t>
            </a:r>
            <a:r>
              <a:rPr lang="pt-BR" sz="2000" u="sng" noProof="0">
                <a:solidFill>
                  <a:srgbClr val="0000FF"/>
                </a:solidFill>
                <a:latin typeface="Verdana"/>
                <a:cs typeface="Segoe UI"/>
                <a:hlinkClick r:id="rId4"/>
              </a:rPr>
              <a:t>https://gubebra.itch.io/raytracing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Materiais difusos</a:t>
            </a:r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2350" dirty="0">
                <a:latin typeface="Arial"/>
                <a:ea typeface="Arial"/>
                <a:cs typeface="Arial"/>
                <a:sym typeface="Arial"/>
              </a:rPr>
              <a:t>Os raios de luz que refletem em uma superfície difusa tem uma distribuição de sua direção definida com uma certa aleatoriedade. </a:t>
            </a:r>
            <a:endParaRPr sz="1700" dirty="0"/>
          </a:p>
        </p:txBody>
      </p:sp>
      <p:sp>
        <p:nvSpPr>
          <p:cNvPr id="132" name="Google Shape;132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38</a:t>
            </a:fld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550" y="2604302"/>
            <a:ext cx="3941337" cy="218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diagram of a sun ray&#10;&#10;Description automatically generated">
            <a:extLst>
              <a:ext uri="{FF2B5EF4-FFF2-40B4-BE49-F238E27FC236}">
                <a16:creationId xmlns:a16="http://schemas.microsoft.com/office/drawing/2014/main" id="{97F36950-A70C-4B9A-F68D-36F03A73E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334" y="2532479"/>
            <a:ext cx="2743200" cy="204711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Reflexão Lambertiana</a:t>
            </a:r>
            <a:endParaRPr sz="2650"/>
          </a:p>
        </p:txBody>
      </p:sp>
      <p:sp>
        <p:nvSpPr>
          <p:cNvPr id="213" name="Google Shape;213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39</a:t>
            </a:fld>
            <a:endParaRPr/>
          </a:p>
        </p:txBody>
      </p:sp>
      <p:pic>
        <p:nvPicPr>
          <p:cNvPr id="2" name="Picture 1" descr="A drawing of a diagram&#10;&#10;Description automatically generated">
            <a:extLst>
              <a:ext uri="{FF2B5EF4-FFF2-40B4-BE49-F238E27FC236}">
                <a16:creationId xmlns:a16="http://schemas.microsoft.com/office/drawing/2014/main" id="{B0B0301C-106A-6A1B-8FC5-282F9B42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44" y="965245"/>
            <a:ext cx="3713926" cy="3975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E271F8-9BA9-BED6-907A-C9399F223F83}"/>
              </a:ext>
            </a:extLst>
          </p:cNvPr>
          <p:cNvSpPr txBox="1"/>
          <p:nvPr/>
        </p:nvSpPr>
        <p:spPr>
          <a:xfrm>
            <a:off x="582386" y="5008469"/>
            <a:ext cx="46247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Normalize(Normal + </a:t>
            </a:r>
            <a:r>
              <a:rPr lang="en-US" b="1" err="1"/>
              <a:t>RandomInSphere</a:t>
            </a:r>
            <a:r>
              <a:rPr lang="en-US" b="1"/>
              <a:t>())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AE042-B905-5C58-0EF1-AABA0AB85547}"/>
              </a:ext>
            </a:extLst>
          </p:cNvPr>
          <p:cNvSpPr txBox="1"/>
          <p:nvPr/>
        </p:nvSpPr>
        <p:spPr>
          <a:xfrm>
            <a:off x="4647278" y="1231944"/>
            <a:ext cx="4306222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i="1" noProof="0">
                <a:solidFill>
                  <a:srgbClr val="222222"/>
                </a:solidFill>
              </a:rPr>
              <a:t>Lambertian distribution:</a:t>
            </a:r>
          </a:p>
          <a:p>
            <a:pPr marL="227013" indent="-152400">
              <a:spcAft>
                <a:spcPts val="600"/>
              </a:spcAft>
              <a:buChar char="•"/>
            </a:pPr>
            <a:r>
              <a:rPr lang="pt-BR" sz="1800" noProof="0">
                <a:solidFill>
                  <a:srgbClr val="222222"/>
                </a:solidFill>
              </a:rPr>
              <a:t>A distribuição dispersa os raios refletidos de maneira proporcional a cos(𝜙)</a:t>
            </a:r>
            <a:endParaRPr lang="pt-BR" sz="1800" noProof="0"/>
          </a:p>
          <a:p>
            <a:pPr marL="227013" indent="-152400">
              <a:spcAft>
                <a:spcPts val="600"/>
              </a:spcAft>
              <a:buChar char="•"/>
            </a:pPr>
            <a:r>
              <a:rPr lang="pt-BR" sz="1800" noProof="0">
                <a:solidFill>
                  <a:srgbClr val="222222"/>
                </a:solidFill>
              </a:rPr>
              <a:t>𝜙 é o ângulo entre o raio refletido e a normal da superfície</a:t>
            </a:r>
            <a:endParaRPr lang="pt-BR" sz="1800" noProof="0"/>
          </a:p>
          <a:p>
            <a:pPr marL="227013" indent="-152400">
              <a:spcAft>
                <a:spcPts val="600"/>
              </a:spcAft>
              <a:buChar char="•"/>
            </a:pPr>
            <a:r>
              <a:rPr lang="pt-BR" sz="1800" noProof="0">
                <a:solidFill>
                  <a:srgbClr val="222222"/>
                </a:solidFill>
              </a:rPr>
              <a:t>Isso significa que um raio refletido tem maior probabilidade de dispersar em uma direção próxima à normal da superfície</a:t>
            </a:r>
            <a:endParaRPr lang="pt-BR" sz="1800" noProof="0"/>
          </a:p>
          <a:p>
            <a:pPr marL="227013" indent="-152400">
              <a:spcAft>
                <a:spcPts val="600"/>
              </a:spcAft>
              <a:buChar char="•"/>
            </a:pPr>
            <a:r>
              <a:rPr lang="pt-BR" sz="1800" noProof="0">
                <a:solidFill>
                  <a:srgbClr val="222222"/>
                </a:solidFill>
              </a:rPr>
              <a:t>Há menor probabilidade de dispersar em direções afastadas da normal</a:t>
            </a:r>
            <a:endParaRPr lang="pt-BR" sz="1800" noProof="0"/>
          </a:p>
          <a:p>
            <a:endParaRPr lang="pt-BR" sz="1800" noProof="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WGSL vs GLSL - Exemplos</a:t>
            </a:r>
            <a:endParaRPr lang="en-US"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4E7CEE-E941-23EA-C7E3-162D6CFD8D37}"/>
              </a:ext>
            </a:extLst>
          </p:cNvPr>
          <p:cNvSpPr txBox="1"/>
          <p:nvPr/>
        </p:nvSpPr>
        <p:spPr>
          <a:xfrm>
            <a:off x="264293" y="3401294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b="1" noProof="0"/>
              <a:t>Ponteiros</a:t>
            </a:r>
            <a:r>
              <a:rPr lang="en-US" b="1"/>
              <a:t> (Pointers):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26A046-AE64-9FA9-AD0A-C2849DF9DCE0}"/>
              </a:ext>
            </a:extLst>
          </p:cNvPr>
          <p:cNvSpPr txBox="1"/>
          <p:nvPr/>
        </p:nvSpPr>
        <p:spPr>
          <a:xfrm>
            <a:off x="228265" y="711818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accent5">
                    <a:lumMod val="76000"/>
                  </a:schemeClr>
                </a:solidFill>
              </a:rPr>
              <a:t>GLSL</a:t>
            </a:r>
            <a:endParaRPr lang="en-US" dirty="0">
              <a:solidFill>
                <a:schemeClr val="accent5">
                  <a:lumMod val="76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95CDF1-ED75-86FA-1805-E4055E337F78}"/>
              </a:ext>
            </a:extLst>
          </p:cNvPr>
          <p:cNvSpPr txBox="1"/>
          <p:nvPr/>
        </p:nvSpPr>
        <p:spPr>
          <a:xfrm>
            <a:off x="4686297" y="712525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WGSL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2F9B27-32B5-580F-9FF2-D2F1476F62DE}"/>
              </a:ext>
            </a:extLst>
          </p:cNvPr>
          <p:cNvSpPr txBox="1"/>
          <p:nvPr/>
        </p:nvSpPr>
        <p:spPr>
          <a:xfrm>
            <a:off x="264035" y="3688802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noProof="0">
                <a:solidFill>
                  <a:schemeClr val="accent5">
                    <a:lumMod val="76000"/>
                  </a:schemeClr>
                </a:solidFill>
              </a:rPr>
              <a:t>GLSL não suporta</a:t>
            </a:r>
            <a:endParaRPr lang="pt-BR" noProof="0">
              <a:solidFill>
                <a:schemeClr val="accent5">
                  <a:lumMod val="76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AC1F59-EDBE-6B15-67FD-F91B29EC2AE3}"/>
              </a:ext>
            </a:extLst>
          </p:cNvPr>
          <p:cNvSpPr txBox="1"/>
          <p:nvPr/>
        </p:nvSpPr>
        <p:spPr>
          <a:xfrm>
            <a:off x="4686298" y="1066801"/>
            <a:ext cx="4105656" cy="89255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fn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foo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vec2f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k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f32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-US" sz="13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-&gt;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f32</a:t>
            </a:r>
            <a:endParaRPr lang="en-US" sz="1300" b="1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pPr>
              <a:buNone/>
            </a:pPr>
            <a:r>
              <a:rPr lang="en-US" sz="1300" b="1" noProof="1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    return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k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length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buNone/>
            </a:pP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03422-60B3-CC16-6F76-4B44BB439ED7}"/>
              </a:ext>
            </a:extLst>
          </p:cNvPr>
          <p:cNvSpPr txBox="1"/>
          <p:nvPr/>
        </p:nvSpPr>
        <p:spPr>
          <a:xfrm>
            <a:off x="4686298" y="2224116"/>
            <a:ext cx="4105656" cy="109260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fn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foo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vec2f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k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f32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-US" sz="13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-&gt;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f32</a:t>
            </a:r>
            <a:endParaRPr lang="en-US" sz="1300" b="1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pPr>
              <a:buNone/>
            </a:pP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    var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o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length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-US" sz="13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k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buNone/>
            </a:pPr>
            <a:r>
              <a:rPr lang="en-US" sz="1300" b="1" noProof="1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    return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o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buNone/>
            </a:pP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5917D5-14B3-94A5-D26C-EAEBEC4DC82F}"/>
              </a:ext>
            </a:extLst>
          </p:cNvPr>
          <p:cNvSpPr txBox="1"/>
          <p:nvPr/>
        </p:nvSpPr>
        <p:spPr>
          <a:xfrm>
            <a:off x="4686298" y="3904556"/>
            <a:ext cx="4105656" cy="129266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fn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foo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ptr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US" sz="1300" b="1" noProof="1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function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vec2f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&gt;) </a:t>
            </a:r>
            <a:r>
              <a:rPr lang="en-US" sz="13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-&gt;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f32</a:t>
            </a:r>
            <a:endParaRPr lang="en-US" sz="1300" b="1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pPr>
              <a:buNone/>
            </a:pPr>
            <a:r>
              <a:rPr lang="en-US" sz="1300" b="1" noProof="1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    return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length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buNone/>
            </a:pP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}</a:t>
            </a:r>
            <a:b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endParaRPr lang="en-US" sz="1300" b="1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300" b="1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foo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&amp;</a:t>
            </a:r>
            <a:r>
              <a:rPr lang="en-US" sz="1300" b="1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en-US" sz="13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307A5-FB1D-7B40-F3C2-5A791605E46E}"/>
              </a:ext>
            </a:extLst>
          </p:cNvPr>
          <p:cNvSpPr txBox="1"/>
          <p:nvPr/>
        </p:nvSpPr>
        <p:spPr>
          <a:xfrm>
            <a:off x="237450" y="1066358"/>
            <a:ext cx="4096472" cy="81047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buNone/>
            </a:pPr>
            <a:r>
              <a:rPr lang="en-US" sz="1300" b="1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foo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300" b="1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k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lnSpc>
                <a:spcPts val="1350"/>
              </a:lnSpc>
              <a:buNone/>
            </a:pP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pPr>
              <a:lnSpc>
                <a:spcPts val="1350"/>
              </a:lnSpc>
              <a:buNone/>
            </a:pPr>
            <a:r>
              <a:rPr lang="en-US" sz="1300" b="1" dirty="0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    return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k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length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lnSpc>
                <a:spcPts val="1350"/>
              </a:lnSpc>
              <a:buNone/>
            </a:pP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C6E688-CCC9-F5D4-D0A7-0D41CDB58842}"/>
              </a:ext>
            </a:extLst>
          </p:cNvPr>
          <p:cNvSpPr txBox="1"/>
          <p:nvPr/>
        </p:nvSpPr>
        <p:spPr>
          <a:xfrm>
            <a:off x="228265" y="2224116"/>
            <a:ext cx="4105656" cy="99001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buNone/>
            </a:pPr>
            <a:r>
              <a:rPr lang="en-US" sz="1300" b="1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foo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300" b="1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k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lnSpc>
                <a:spcPts val="1350"/>
              </a:lnSpc>
              <a:buNone/>
            </a:pP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pPr>
              <a:lnSpc>
                <a:spcPts val="1350"/>
              </a:lnSpc>
              <a:buNone/>
            </a:pPr>
            <a:r>
              <a:rPr lang="en-US" sz="1300" b="1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    float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o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length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-US" sz="13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k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lnSpc>
                <a:spcPts val="1350"/>
              </a:lnSpc>
              <a:buNone/>
            </a:pPr>
            <a:r>
              <a:rPr lang="en-US" sz="1300" b="1" dirty="0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    return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o</a:t>
            </a: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lnSpc>
                <a:spcPts val="1350"/>
              </a:lnSpc>
              <a:buNone/>
            </a:pPr>
            <a:r>
              <a:rPr lang="en-US" sz="1300" b="1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F80322-F396-5ACE-33CA-6E77CE002294}"/>
              </a:ext>
            </a:extLst>
          </p:cNvPr>
          <p:cNvSpPr txBox="1"/>
          <p:nvPr/>
        </p:nvSpPr>
        <p:spPr>
          <a:xfrm>
            <a:off x="4686297" y="3581486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WGSL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13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E6C125-08DB-CB9A-2401-AB3B1655CC47}"/>
              </a:ext>
            </a:extLst>
          </p:cNvPr>
          <p:cNvSpPr/>
          <p:nvPr/>
        </p:nvSpPr>
        <p:spPr>
          <a:xfrm>
            <a:off x="299957" y="1283262"/>
            <a:ext cx="6465600" cy="16787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 noProof="0"/>
              <a:t>Reflexão </a:t>
            </a:r>
            <a:r>
              <a:rPr lang="pt-BR" sz="2650" noProof="0" err="1"/>
              <a:t>Lambertiana</a:t>
            </a:r>
            <a:endParaRPr lang="pt-BR" sz="2650" noProof="0"/>
          </a:p>
        </p:txBody>
      </p:sp>
      <p:sp>
        <p:nvSpPr>
          <p:cNvPr id="213" name="Google Shape;213;p27"/>
          <p:cNvSpPr txBox="1">
            <a:spLocks noGrp="1"/>
          </p:cNvSpPr>
          <p:nvPr>
            <p:ph type="sldNum" idx="12"/>
          </p:nvPr>
        </p:nvSpPr>
        <p:spPr>
          <a:xfrm>
            <a:off x="119725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40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A2C5E1-4D38-4032-51D9-ACC0E1B06DCD}"/>
              </a:ext>
            </a:extLst>
          </p:cNvPr>
          <p:cNvSpPr txBox="1"/>
          <p:nvPr/>
        </p:nvSpPr>
        <p:spPr>
          <a:xfrm>
            <a:off x="283360" y="1280710"/>
            <a:ext cx="6343967" cy="1851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fn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rng_next_vec3_in_unit_sphere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(state: ptr&lt;</a:t>
            </a:r>
            <a:r>
              <a:rPr lang="en-US" sz="1100" noProof="1">
                <a:solidFill>
                  <a:srgbClr val="FF8F40"/>
                </a:solidFill>
                <a:latin typeface="Menlo"/>
              </a:rPr>
              <a:t>function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, </a:t>
            </a:r>
            <a:r>
              <a:rPr lang="en-US" sz="1100" noProof="1">
                <a:solidFill>
                  <a:srgbClr val="FF8F40"/>
                </a:solidFill>
                <a:latin typeface="Menlo"/>
              </a:rPr>
              <a:t>u32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&gt;)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-&gt;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8F40"/>
                </a:solidFill>
                <a:latin typeface="Menlo"/>
              </a:rPr>
              <a:t>vec3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&lt;</a:t>
            </a:r>
            <a:r>
              <a:rPr lang="en-US" sz="1100" noProof="1">
                <a:solidFill>
                  <a:srgbClr val="FF8F40"/>
                </a:solidFill>
                <a:latin typeface="Menlo"/>
              </a:rPr>
              <a:t>f32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&gt;</a:t>
            </a:r>
          </a:p>
          <a:p>
            <a:r>
              <a:rPr lang="en-US" sz="1100" noProof="1">
                <a:solidFill>
                  <a:srgbClr val="BFBDB6"/>
                </a:solidFill>
                <a:latin typeface="Menlo"/>
              </a:rPr>
              <a:t>{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var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z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D2A6FF"/>
                </a:solidFill>
                <a:latin typeface="Menlo"/>
              </a:rPr>
              <a:t>2.0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rng_next_float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(state)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-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D2A6FF"/>
                </a:solidFill>
                <a:latin typeface="Menlo"/>
              </a:rPr>
              <a:t>1.0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;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var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a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D2A6FF"/>
                </a:solidFill>
                <a:latin typeface="Menlo"/>
              </a:rPr>
              <a:t>2.0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59C2FF"/>
                </a:solidFill>
                <a:latin typeface="Menlo"/>
              </a:rPr>
              <a:t>PI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rng_next_float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(state);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var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r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sqrt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 noProof="1">
                <a:solidFill>
                  <a:srgbClr val="D2A6FF"/>
                </a:solidFill>
                <a:latin typeface="Menlo"/>
              </a:rPr>
              <a:t>1.0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-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z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z);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var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x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r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cos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(a);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var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y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r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sin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(a);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return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vec3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(x, y, z);</a:t>
            </a:r>
          </a:p>
          <a:p>
            <a:r>
              <a:rPr lang="en-US" sz="1100" noProof="1">
                <a:solidFill>
                  <a:srgbClr val="BFBDB6"/>
                </a:solidFill>
                <a:latin typeface="Menlo"/>
              </a:rPr>
              <a:t>}</a:t>
            </a:r>
          </a:p>
          <a:p>
            <a:endParaRPr lang="en-US" noProof="1">
              <a:solidFill>
                <a:srgbClr val="BFBDB6"/>
              </a:solidFill>
              <a:latin typeface="Menl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CD359-FC0C-C23D-94B0-FDA15F1B6EDD}"/>
              </a:ext>
            </a:extLst>
          </p:cNvPr>
          <p:cNvSpPr txBox="1"/>
          <p:nvPr/>
        </p:nvSpPr>
        <p:spPr>
          <a:xfrm>
            <a:off x="205731" y="868319"/>
            <a:ext cx="574350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 noProof="0"/>
              <a:t>Função </a:t>
            </a:r>
            <a:r>
              <a:rPr lang="pt-BR" sz="1600" b="1" noProof="0" err="1"/>
              <a:t>random</a:t>
            </a:r>
            <a:r>
              <a:rPr lang="pt-BR" sz="1600" b="1" noProof="0"/>
              <a:t>: Ponto em uma esfera</a:t>
            </a:r>
          </a:p>
        </p:txBody>
      </p:sp>
      <p:pic>
        <p:nvPicPr>
          <p:cNvPr id="2" name="Picture 1" descr="Random Sampling inside a Sphere – Six Degrees of Freedom – Kevin Chin's Blog">
            <a:extLst>
              <a:ext uri="{FF2B5EF4-FFF2-40B4-BE49-F238E27FC236}">
                <a16:creationId xmlns:a16="http://schemas.microsoft.com/office/drawing/2014/main" id="{1EE8EA81-6F07-4BBB-5170-0AC4537F4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5" y="3180043"/>
            <a:ext cx="3707913" cy="212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18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Resultado</a:t>
            </a:r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Parece que tem algo estranho.</a:t>
            </a:r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41</a:t>
            </a:fld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1"/>
          </p:nvPr>
        </p:nvSpPr>
        <p:spPr>
          <a:xfrm>
            <a:off x="390548" y="1873980"/>
            <a:ext cx="4105800" cy="45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dirty="0"/>
              <a:t>Deveria Acontecer</a:t>
            </a:r>
            <a:endParaRPr dirty="0"/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50" y="2332680"/>
            <a:ext cx="4105916" cy="230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7496" y="920028"/>
            <a:ext cx="3301491" cy="185708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5147496" y="452512"/>
            <a:ext cx="3301404" cy="45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dirty="0"/>
              <a:t>Mas Acontece</a:t>
            </a:r>
            <a:endParaRPr dirty="0"/>
          </a:p>
        </p:txBody>
      </p:sp>
      <p:sp>
        <p:nvSpPr>
          <p:cNvPr id="179" name="Google Shape;179;p23"/>
          <p:cNvSpPr txBox="1"/>
          <p:nvPr/>
        </p:nvSpPr>
        <p:spPr>
          <a:xfrm>
            <a:off x="695100" y="4841683"/>
            <a:ext cx="7753800" cy="104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BR" sz="135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Shadow Acne - Os raios intersectam diretamente com a própria geometria.</a:t>
            </a:r>
            <a:endParaRPr sz="1350" b="1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BR" sz="135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ou seja, um 𝑡=0.0001 de inicio de raio resolve! </a:t>
            </a:r>
            <a:endParaRPr sz="1350" b="1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A7A2D-408F-57F1-048A-DA75DDEC5C09}"/>
              </a:ext>
            </a:extLst>
          </p:cNvPr>
          <p:cNvSpPr txBox="1"/>
          <p:nvPr/>
        </p:nvSpPr>
        <p:spPr>
          <a:xfrm>
            <a:off x="5114927" y="2796253"/>
            <a:ext cx="3301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/>
              <a:t>ou</a:t>
            </a:r>
            <a:endParaRPr lang="pt-BR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7792565-E39E-8521-04FA-3353FC6F3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97" y="3086564"/>
            <a:ext cx="3301491" cy="185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dirty="0"/>
              <a:t>Exemplo (10 amostras)</a:t>
            </a:r>
            <a:endParaRPr dirty="0"/>
          </a:p>
        </p:txBody>
      </p:sp>
      <p:sp>
        <p:nvSpPr>
          <p:cNvPr id="186" name="Google Shape;186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42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C4C80-2C2C-EFAD-667D-43033A3F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0" y="669866"/>
            <a:ext cx="8274922" cy="46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dirty="0"/>
              <a:t>Exemplo (100 amostras)</a:t>
            </a:r>
            <a:endParaRPr dirty="0"/>
          </a:p>
        </p:txBody>
      </p:sp>
      <p:sp>
        <p:nvSpPr>
          <p:cNvPr id="186" name="Google Shape;186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43</a:t>
            </a:fld>
            <a:endParaRPr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552760FC-4AB0-2BB9-E19D-A8B9FB83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0" y="669867"/>
            <a:ext cx="8274922" cy="465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01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 noProof="0"/>
              <a:t>Projeto </a:t>
            </a:r>
            <a:r>
              <a:rPr lang="pt-BR" sz="2650" noProof="0" err="1"/>
              <a:t>Raytracer</a:t>
            </a:r>
            <a:endParaRPr lang="pt-BR" sz="2650" noProof="0"/>
          </a:p>
        </p:txBody>
      </p:sp>
      <p:sp>
        <p:nvSpPr>
          <p:cNvPr id="204" name="Google Shape;204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44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8D89E-4279-71C5-3E9B-FADEE57B205A}"/>
              </a:ext>
            </a:extLst>
          </p:cNvPr>
          <p:cNvSpPr txBox="1"/>
          <p:nvPr/>
        </p:nvSpPr>
        <p:spPr>
          <a:xfrm>
            <a:off x="264021" y="1431315"/>
            <a:ext cx="674848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hlinkClick r:id="rId3"/>
              </a:rPr>
              <a:t>https://github.com/Gustavobb/raytracing-wgsl-template</a:t>
            </a:r>
            <a:r>
              <a:rPr lang="en-US" sz="1600" dirty="0"/>
              <a:t> - Fazer um fork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E13E7-FA94-0F43-87E0-A7AC580208E9}"/>
              </a:ext>
            </a:extLst>
          </p:cNvPr>
          <p:cNvSpPr txBox="1"/>
          <p:nvPr/>
        </p:nvSpPr>
        <p:spPr>
          <a:xfrm>
            <a:off x="236246" y="1036646"/>
            <a:ext cx="31746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noProof="0"/>
              <a:t>Rubrica/Dicas/Código</a:t>
            </a:r>
          </a:p>
        </p:txBody>
      </p:sp>
    </p:spTree>
    <p:extLst>
      <p:ext uri="{BB962C8B-B14F-4D97-AF65-F5344CB8AC3E}">
        <p14:creationId xmlns:p14="http://schemas.microsoft.com/office/powerpoint/2010/main" val="424031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 noProof="0" dirty="0"/>
              <a:t>Projeto </a:t>
            </a:r>
            <a:r>
              <a:rPr lang="pt-BR" sz="2650" noProof="0" dirty="0" err="1"/>
              <a:t>Raytracer</a:t>
            </a:r>
            <a:endParaRPr lang="pt-BR" sz="2650" noProof="0" dirty="0"/>
          </a:p>
        </p:txBody>
      </p:sp>
      <p:sp>
        <p:nvSpPr>
          <p:cNvPr id="204" name="Google Shape;204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3AD0C-C880-C8ED-2281-0AF00EB8CE06}"/>
              </a:ext>
            </a:extLst>
          </p:cNvPr>
          <p:cNvSpPr txBox="1"/>
          <p:nvPr/>
        </p:nvSpPr>
        <p:spPr>
          <a:xfrm>
            <a:off x="734886" y="639888"/>
            <a:ext cx="3114714" cy="13696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noProof="0" dirty="0"/>
              <a:t>Se você fizer:</a:t>
            </a:r>
            <a:endParaRPr lang="pt-BR" noProof="0" dirty="0"/>
          </a:p>
          <a:p>
            <a:endParaRPr lang="pt-BR" noProof="0" dirty="0"/>
          </a:p>
          <a:p>
            <a:endParaRPr lang="pt-BR" sz="900" noProof="0" dirty="0">
              <a:solidFill>
                <a:schemeClr val="bg1">
                  <a:lumMod val="95000"/>
                </a:schemeClr>
              </a:solidFill>
              <a:latin typeface="Menlo"/>
            </a:endParaRPr>
          </a:p>
          <a:p>
            <a:endParaRPr lang="pt-BR" noProof="0" dirty="0"/>
          </a:p>
          <a:p>
            <a:endParaRPr lang="pt-BR" sz="1600" noProof="0" dirty="0"/>
          </a:p>
          <a:p>
            <a:pPr marL="285750" indent="-285750">
              <a:buAutoNum type="arabicPeriod"/>
            </a:pPr>
            <a:endParaRPr lang="pt-BR" noProof="0" dirty="0"/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176A19F9-8F5E-1BD4-BDA8-6F3602F59C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" r="269" b="5586"/>
          <a:stretch/>
        </p:blipFill>
        <p:spPr>
          <a:xfrm>
            <a:off x="744707" y="939309"/>
            <a:ext cx="4436675" cy="2026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CE2BA-1024-90CD-FD0D-B34E967E8AC5}"/>
              </a:ext>
            </a:extLst>
          </p:cNvPr>
          <p:cNvSpPr txBox="1"/>
          <p:nvPr/>
        </p:nvSpPr>
        <p:spPr>
          <a:xfrm>
            <a:off x="734661" y="3096625"/>
            <a:ext cx="6482293" cy="13696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noProof="0" dirty="0"/>
              <a:t>Com a aula de hoje, você chega (cena "Basic"):</a:t>
            </a:r>
          </a:p>
          <a:p>
            <a:endParaRPr lang="pt-BR" noProof="0" dirty="0"/>
          </a:p>
          <a:p>
            <a:endParaRPr lang="pt-BR" sz="900" noProof="0" dirty="0">
              <a:solidFill>
                <a:schemeClr val="bg1">
                  <a:lumMod val="95000"/>
                </a:schemeClr>
              </a:solidFill>
              <a:latin typeface="Menlo"/>
            </a:endParaRPr>
          </a:p>
          <a:p>
            <a:endParaRPr lang="pt-BR" noProof="0" dirty="0"/>
          </a:p>
          <a:p>
            <a:endParaRPr lang="pt-BR" sz="1600" noProof="0" dirty="0"/>
          </a:p>
          <a:p>
            <a:pPr marL="285750" indent="-285750">
              <a:buAutoNum type="arabicPeriod"/>
            </a:pPr>
            <a:endParaRPr lang="pt-BR" noProof="0" dirty="0"/>
          </a:p>
        </p:txBody>
      </p:sp>
      <p:pic>
        <p:nvPicPr>
          <p:cNvPr id="3" name="Picture 2" descr="A red ball on a gray surface&#10;&#10;Description automatically generated">
            <a:extLst>
              <a:ext uri="{FF2B5EF4-FFF2-40B4-BE49-F238E27FC236}">
                <a16:creationId xmlns:a16="http://schemas.microsoft.com/office/drawing/2014/main" id="{C6BA36AF-A9D0-2FEA-C224-D43603B11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17" y="3527502"/>
            <a:ext cx="2048025" cy="20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68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650"/>
              <a:t>Proxima aula</a:t>
            </a:r>
            <a:endParaRPr lang="en-US"/>
          </a:p>
        </p:txBody>
      </p:sp>
      <p:sp>
        <p:nvSpPr>
          <p:cNvPr id="204" name="Google Shape;204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3AD0C-C880-C8ED-2281-0AF00EB8CE06}"/>
              </a:ext>
            </a:extLst>
          </p:cNvPr>
          <p:cNvSpPr txBox="1"/>
          <p:nvPr/>
        </p:nvSpPr>
        <p:spPr>
          <a:xfrm>
            <a:off x="239027" y="749287"/>
            <a:ext cx="6014907" cy="38625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3200"/>
              <a:t>Gamma space vs linear space</a:t>
            </a:r>
          </a:p>
          <a:p>
            <a:pPr marL="285750" indent="-285750">
              <a:buFont typeface="Calibri,Sans-Serif"/>
              <a:buChar char="-"/>
            </a:pPr>
            <a:r>
              <a:rPr lang="en-US" sz="3200"/>
              <a:t>Accumulate frames</a:t>
            </a:r>
          </a:p>
          <a:p>
            <a:pPr marL="285750" indent="-285750">
              <a:buFont typeface="Calibri"/>
              <a:buChar char="-"/>
            </a:pPr>
            <a:r>
              <a:rPr lang="en-US" sz="3200"/>
              <a:t>Metallic/Specular objects</a:t>
            </a:r>
          </a:p>
          <a:p>
            <a:pPr marL="285750" indent="-285750">
              <a:buFont typeface="Calibri"/>
              <a:buChar char="-"/>
            </a:pPr>
            <a:r>
              <a:rPr lang="en-US" sz="3200"/>
              <a:t>Emissive objects</a:t>
            </a:r>
          </a:p>
          <a:p>
            <a:pPr marL="285750" indent="-285750">
              <a:buFont typeface="Calibri"/>
              <a:buChar char="-"/>
            </a:pPr>
            <a:r>
              <a:rPr lang="en-US" sz="3200"/>
              <a:t>Dielectric objects</a:t>
            </a:r>
          </a:p>
          <a:p>
            <a:pPr marL="285750" indent="-285750">
              <a:buFont typeface="Calibri"/>
              <a:buChar char="-"/>
            </a:pPr>
            <a:r>
              <a:rPr lang="en-US" sz="3200"/>
              <a:t>Defocus</a:t>
            </a:r>
          </a:p>
          <a:p>
            <a:endParaRPr lang="en-US" sz="900">
              <a:solidFill>
                <a:srgbClr val="F2F2F2"/>
              </a:solidFill>
              <a:latin typeface="Menlo"/>
            </a:endParaRPr>
          </a:p>
          <a:p>
            <a:endParaRPr lang="en-US"/>
          </a:p>
          <a:p>
            <a:endParaRPr lang="en-US" sz="1600"/>
          </a:p>
          <a:p>
            <a:pPr marL="285750" indent="-285750">
              <a:buFont typeface="Calibri"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8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66787" y="2400300"/>
            <a:ext cx="7343775" cy="32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200"/>
              <a:t>Luciano Soares</a:t>
            </a:r>
            <a:br>
              <a:rPr lang="pt-BR" sz="2200"/>
            </a:br>
            <a:r>
              <a:rPr lang="pt-BR" sz="2200"/>
              <a:t>&lt;</a:t>
            </a:r>
            <a:r>
              <a:rPr lang="pt-BR" sz="2200" err="1"/>
              <a:t>lpsoares@insper.edu.br</a:t>
            </a:r>
            <a:r>
              <a:rPr lang="pt-BR" sz="2200"/>
              <a:t>&gt;</a:t>
            </a:r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Fabio Orfali</a:t>
            </a:r>
            <a:br>
              <a:rPr lang="en-BR" sz="2200"/>
            </a:br>
            <a:r>
              <a:rPr lang="en-BR" sz="2200"/>
              <a:t>&lt;fabioo1@insper.edu.br&gt;</a:t>
            </a:r>
            <a:endParaRPr lang="pt-BR"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Gustavo Braga</a:t>
            </a:r>
            <a:br>
              <a:rPr lang="en-BR" sz="2200"/>
            </a:br>
            <a:r>
              <a:rPr lang="en-US" sz="2200"/>
              <a:t>&lt;gustavobb1@insper.edu.br&gt;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Compute Shader</a:t>
            </a:r>
            <a:endParaRPr lang="en-US"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9690D-98B3-BAA1-CC8A-EEA14BE9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714375"/>
            <a:ext cx="8428232" cy="4772026"/>
          </a:xfrm>
        </p:spPr>
        <p:txBody>
          <a:bodyPr>
            <a:normAutofit/>
          </a:bodyPr>
          <a:lstStyle/>
          <a:p>
            <a:pPr marL="217488" indent="-217488">
              <a:spcAft>
                <a:spcPts val="600"/>
              </a:spcAft>
              <a:buChar char="•"/>
            </a:pPr>
            <a:r>
              <a:rPr lang="pt-BR" sz="1500" b="1" noProof="0" dirty="0"/>
              <a:t>Propósito Geral</a:t>
            </a:r>
            <a:r>
              <a:rPr lang="pt-BR" sz="1500" noProof="0" dirty="0"/>
              <a:t>: Realiza operações computacionais diretamente na GPU, como física, simulação, processamento de dados, etc., sem precisar gerar gráficos.</a:t>
            </a:r>
          </a:p>
          <a:p>
            <a:pPr marL="217488" indent="-217488">
              <a:spcAft>
                <a:spcPts val="600"/>
              </a:spcAft>
              <a:buChar char="•"/>
            </a:pPr>
            <a:r>
              <a:rPr lang="pt-BR" sz="1500" b="1" noProof="0" dirty="0"/>
              <a:t>Independente de Pipeline Gráfico</a:t>
            </a:r>
            <a:r>
              <a:rPr lang="pt-BR" sz="1500" noProof="0" dirty="0"/>
              <a:t>: Desvinculado ao pipeline gráfico tradicional (</a:t>
            </a:r>
            <a:r>
              <a:rPr lang="pt-BR" sz="1500" noProof="0" dirty="0" err="1"/>
              <a:t>vertex</a:t>
            </a:r>
            <a:r>
              <a:rPr lang="pt-BR" sz="1500" noProof="0" dirty="0"/>
              <a:t>/</a:t>
            </a:r>
            <a:r>
              <a:rPr lang="pt-BR" sz="1500" noProof="0" dirty="0" err="1"/>
              <a:t>fragment</a:t>
            </a:r>
            <a:r>
              <a:rPr lang="pt-BR" sz="1500" noProof="0" dirty="0"/>
              <a:t> </a:t>
            </a:r>
            <a:r>
              <a:rPr lang="pt-BR" sz="1500" noProof="0" dirty="0" err="1"/>
              <a:t>shaders</a:t>
            </a:r>
            <a:r>
              <a:rPr lang="pt-BR" sz="1500" noProof="0" dirty="0"/>
              <a:t>), sendo independentemente da renderização.</a:t>
            </a:r>
          </a:p>
          <a:p>
            <a:pPr marL="217488" indent="-217488">
              <a:spcAft>
                <a:spcPts val="600"/>
              </a:spcAft>
              <a:buChar char="•"/>
            </a:pPr>
            <a:r>
              <a:rPr lang="pt-BR" sz="1500" b="1" noProof="0" dirty="0"/>
              <a:t>Grupos de Trabalho (Workgroups)</a:t>
            </a:r>
            <a:r>
              <a:rPr lang="pt-BR" sz="1500" noProof="0" dirty="0"/>
              <a:t>: Divide a tarefa em grupos de trabalho para distribuir a carga computacional de forma eficiente entre os núcleos da GPU.</a:t>
            </a:r>
          </a:p>
          <a:p>
            <a:pPr marL="217488" indent="-217488">
              <a:spcAft>
                <a:spcPts val="600"/>
              </a:spcAft>
              <a:buChar char="•"/>
            </a:pPr>
            <a:r>
              <a:rPr lang="pt-BR" sz="1500" b="1" noProof="0" dirty="0"/>
              <a:t>Entrada/Saída de Dados</a:t>
            </a:r>
            <a:r>
              <a:rPr lang="pt-BR" sz="1500" noProof="0" dirty="0"/>
              <a:t>: Recebe e escreve dados diretamente na memória da GPU (buffers, imagens), podendo manipular grandes volumes de dados.</a:t>
            </a:r>
          </a:p>
          <a:p>
            <a:pPr marL="217488" indent="-217488">
              <a:spcAft>
                <a:spcPts val="600"/>
              </a:spcAft>
              <a:buFont typeface="Arial"/>
              <a:buChar char="•"/>
            </a:pPr>
            <a:r>
              <a:rPr lang="pt-BR" sz="1500" b="1" noProof="0" dirty="0"/>
              <a:t>Aplicações Diversas</a:t>
            </a:r>
            <a:r>
              <a:rPr lang="pt-BR" sz="1500" noProof="0" dirty="0"/>
              <a:t>: Usado para tarefas como física de partículas, inteligência artificial, simulação de fluidos, processamento de imagem, machine learning, etc.</a:t>
            </a:r>
          </a:p>
          <a:p>
            <a:pPr marL="217488" indent="-217488">
              <a:spcAft>
                <a:spcPts val="600"/>
              </a:spcAft>
              <a:buFont typeface="Arial,Sans-Serif"/>
              <a:buChar char="•"/>
            </a:pPr>
            <a:r>
              <a:rPr lang="pt-BR" sz="1500" b="1" noProof="0" dirty="0"/>
              <a:t>Exemplo: </a:t>
            </a:r>
            <a:r>
              <a:rPr lang="pt-BR" sz="1500" noProof="0" dirty="0">
                <a:hlinkClick r:id="rId3"/>
              </a:rPr>
              <a:t>https://gubebra.itch.io/multiple-species-physarum</a:t>
            </a:r>
            <a:endParaRPr lang="pt-BR" sz="1500" noProof="0" dirty="0">
              <a:latin typeface="Calibri"/>
              <a:ea typeface="Calibri"/>
              <a:cs typeface="Calibri"/>
            </a:endParaRPr>
          </a:p>
          <a:p>
            <a:pPr marL="217488" indent="-217488">
              <a:spcAft>
                <a:spcPts val="600"/>
              </a:spcAft>
              <a:buFont typeface="Arial,Sans-Serif"/>
              <a:buChar char="•"/>
            </a:pPr>
            <a:r>
              <a:rPr lang="pt-BR" sz="1500" noProof="0" dirty="0"/>
              <a:t>Simulação de agentes (partículas, objetos)</a:t>
            </a:r>
          </a:p>
          <a:p>
            <a:pPr marL="571500" indent="-342900">
              <a:buFont typeface="Arial,Sans-Serif"/>
              <a:buChar char="•"/>
            </a:pPr>
            <a:endParaRPr lang="pt-BR" sz="1400" noProof="0" dirty="0"/>
          </a:p>
          <a:p>
            <a:pPr marL="228600" indent="0"/>
            <a:r>
              <a:rPr lang="pt-BR" sz="1800" b="1" noProof="0" dirty="0"/>
              <a:t>Resumindo: </a:t>
            </a:r>
            <a:r>
              <a:rPr lang="pt-BR" sz="1800" noProof="0" dirty="0"/>
              <a:t>Mais customizável, maleável, robusto e geral.</a:t>
            </a:r>
          </a:p>
        </p:txBody>
      </p:sp>
    </p:spTree>
    <p:extLst>
      <p:ext uri="{BB962C8B-B14F-4D97-AF65-F5344CB8AC3E}">
        <p14:creationId xmlns:p14="http://schemas.microsoft.com/office/powerpoint/2010/main" val="2108875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Compute Shader</a:t>
            </a:r>
            <a:endParaRPr lang="en-US"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6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pic>
        <p:nvPicPr>
          <p:cNvPr id="2" name="Picture 1" descr="A visual guide to the structure of compute shaders : r/Unity3D">
            <a:extLst>
              <a:ext uri="{FF2B5EF4-FFF2-40B4-BE49-F238E27FC236}">
                <a16:creationId xmlns:a16="http://schemas.microsoft.com/office/drawing/2014/main" id="{2977B7F2-35B1-5BF9-1B17-50DD71DBA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514" y="736793"/>
            <a:ext cx="5619425" cy="45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9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Compute Shader em WGSL</a:t>
            </a:r>
            <a:endParaRPr lang="en-US"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7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56A5D-4C59-B8A1-FAEA-A69E810E8F30}"/>
              </a:ext>
            </a:extLst>
          </p:cNvPr>
          <p:cNvSpPr txBox="1"/>
          <p:nvPr/>
        </p:nvSpPr>
        <p:spPr>
          <a:xfrm>
            <a:off x="296659" y="1070945"/>
            <a:ext cx="2743200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50">
                <a:solidFill>
                  <a:schemeClr val="accent6"/>
                </a:solidFill>
                <a:latin typeface="Verdana"/>
              </a:rPr>
              <a:t>WGSL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35EAC-7F15-4B0E-793A-1DF366509249}"/>
              </a:ext>
            </a:extLst>
          </p:cNvPr>
          <p:cNvSpPr txBox="1"/>
          <p:nvPr/>
        </p:nvSpPr>
        <p:spPr>
          <a:xfrm>
            <a:off x="296520" y="3204107"/>
            <a:ext cx="2743200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50" err="1">
                <a:solidFill>
                  <a:schemeClr val="accent2">
                    <a:lumMod val="76000"/>
                  </a:schemeClr>
                </a:solidFill>
                <a:latin typeface="Verdana"/>
              </a:rPr>
              <a:t>Js</a:t>
            </a:r>
            <a:endParaRPr lang="en-US" sz="2650">
              <a:solidFill>
                <a:schemeClr val="accent2">
                  <a:lumMod val="76000"/>
                </a:schemeClr>
              </a:solidFill>
              <a:latin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1E5F56-07A3-254F-B631-8BCA606D84E6}"/>
              </a:ext>
            </a:extLst>
          </p:cNvPr>
          <p:cNvSpPr txBox="1"/>
          <p:nvPr/>
        </p:nvSpPr>
        <p:spPr>
          <a:xfrm>
            <a:off x="295500" y="1623282"/>
            <a:ext cx="7753424" cy="152862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buNone/>
            </a:pPr>
            <a:endParaRPr lang="en-US" b="0" noProof="1">
              <a:solidFill>
                <a:srgbClr val="AF00DB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ts val="1350"/>
              </a:lnSpc>
              <a:buNone/>
            </a:pPr>
            <a:r>
              <a:rPr lang="en-US" b="0" noProof="1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const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THREAD_COUNT 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16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lnSpc>
                <a:spcPts val="1350"/>
              </a:lnSpc>
              <a:buNone/>
            </a:pP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compute 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workgroup_size(THREAD_COUNT, THREAD_COUNT, </a:t>
            </a:r>
            <a:r>
              <a:rPr lang="en-US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lnSpc>
                <a:spcPts val="1350"/>
              </a:lnSpc>
              <a:buNone/>
            </a:pPr>
            <a:r>
              <a:rPr lang="en-US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fn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render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builtin(</a:t>
            </a:r>
            <a:r>
              <a:rPr lang="en-US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global_invocation_id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-US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id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-US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vec3u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lnSpc>
                <a:spcPts val="1350"/>
              </a:lnSpc>
              <a:buNone/>
            </a:pP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pPr>
              <a:lnSpc>
                <a:spcPts val="1350"/>
              </a:lnSpc>
              <a:buNone/>
            </a:pP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  ..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endParaRPr lang="en-US" b="0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ts val="1350"/>
              </a:lnSpc>
              <a:buNone/>
            </a:pP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pPr>
              <a:lnSpc>
                <a:spcPts val="1350"/>
              </a:lnSpc>
              <a:buNone/>
            </a:pPr>
            <a:endParaRPr lang="en-US" b="0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F31F7E-2617-236B-07AB-0A03136E5249}"/>
              </a:ext>
            </a:extLst>
          </p:cNvPr>
          <p:cNvSpPr txBox="1"/>
          <p:nvPr/>
        </p:nvSpPr>
        <p:spPr>
          <a:xfrm>
            <a:off x="295499" y="3756445"/>
            <a:ext cx="7753423" cy="63094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buNone/>
            </a:pPr>
            <a:endParaRPr lang="en-US" b="0" noProof="1">
              <a:solidFill>
                <a:srgbClr val="001080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ts val="1350"/>
              </a:lnSpc>
              <a:buNone/>
            </a:pPr>
            <a:r>
              <a:rPr lang="en-US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pass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dispatchWorkgroups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rez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x 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THREAD_COUNT, </a:t>
            </a:r>
            <a:r>
              <a:rPr lang="en-US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rez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y 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THREAD_COUNT, </a:t>
            </a:r>
            <a:r>
              <a:rPr lang="en-US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lnSpc>
                <a:spcPts val="1350"/>
              </a:lnSpc>
              <a:buNone/>
            </a:pPr>
            <a:endParaRPr lang="en-US" b="0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994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Ray Tracing</a:t>
            </a: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/>
              <a:t>Esta parte do curso foi baseada no livro: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rgbClr val="222222"/>
                </a:solidFill>
              </a:rPr>
              <a:t>“Ray Tracing in One Weekend”, por Peter Shirley</a:t>
            </a:r>
            <a:br>
              <a:rPr lang="en-BR" sz="1400">
                <a:solidFill>
                  <a:srgbClr val="222222"/>
                </a:solidFill>
              </a:rPr>
            </a:br>
            <a:r>
              <a:rPr lang="en-BR" sz="1400" b="1">
                <a:solidFill>
                  <a:srgbClr val="222222"/>
                </a:solidFill>
              </a:rPr>
              <a:t>URL (series)</a:t>
            </a:r>
            <a:r>
              <a:rPr lang="en-BR" sz="1400">
                <a:solidFill>
                  <a:srgbClr val="222222"/>
                </a:solidFill>
              </a:rPr>
              <a:t>: </a:t>
            </a:r>
            <a:r>
              <a:rPr lang="en-BR" sz="1400">
                <a:solidFill>
                  <a:srgbClr val="3388AA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https://raytracing.github.io/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3388A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4" name="Google Shape;5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8400" y="446219"/>
            <a:ext cx="29718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Ray Tracing – o que é</a:t>
            </a:r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44645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7488" indent="-217488">
              <a:buFont typeface="Calibri"/>
              <a:buChar char="-"/>
            </a:pPr>
            <a:r>
              <a:rPr lang="pt-BR" sz="1600" b="1" noProof="0"/>
              <a:t>Ray </a:t>
            </a:r>
            <a:r>
              <a:rPr lang="pt-BR" sz="1600" b="1"/>
              <a:t>T</a:t>
            </a:r>
            <a:r>
              <a:rPr lang="pt-BR" sz="1600" b="1" noProof="0" err="1"/>
              <a:t>racing</a:t>
            </a:r>
            <a:r>
              <a:rPr lang="pt-BR" sz="1600" noProof="0"/>
              <a:t> é uma técnica de renderização usada para criar imagens altamente realistas, simulando o comportamento reverso dos raios de luz.</a:t>
            </a:r>
          </a:p>
          <a:p>
            <a:pPr marL="217488" indent="-217488">
              <a:buFont typeface="Calibri"/>
              <a:buChar char="-"/>
            </a:pPr>
            <a:r>
              <a:rPr lang="pt-BR" sz="1600" noProof="0"/>
              <a:t>A técnica funciona ao </a:t>
            </a:r>
            <a:r>
              <a:rPr lang="pt-BR" sz="1600" b="1" noProof="0"/>
              <a:t>rastrear fontes de luz</a:t>
            </a:r>
            <a:r>
              <a:rPr lang="pt-BR" sz="1600" noProof="0"/>
              <a:t> partindo de uma câmera e verificando onde esses raios atingem objetos no ambiente.</a:t>
            </a:r>
          </a:p>
          <a:p>
            <a:pPr marL="217488" indent="-217488">
              <a:buFont typeface="Calibri"/>
              <a:buChar char="-"/>
            </a:pPr>
            <a:r>
              <a:rPr lang="pt-BR" sz="1600" noProof="0"/>
              <a:t>Cada interação de um raio com uma superfície tem cálculos de </a:t>
            </a:r>
            <a:r>
              <a:rPr lang="pt-BR" sz="1600" b="1" noProof="0"/>
              <a:t>reflexão, refração, sombreamento e sombras</a:t>
            </a:r>
            <a:r>
              <a:rPr lang="pt-BR" sz="1600" noProof="0"/>
              <a:t> com base nas propriedades do material e da iluminação da cena.</a:t>
            </a:r>
          </a:p>
          <a:p>
            <a:pPr marL="217488" indent="-217488">
              <a:buFont typeface="Calibri"/>
              <a:buChar char="-"/>
            </a:pPr>
            <a:r>
              <a:rPr lang="pt-BR" sz="1600" noProof="0"/>
              <a:t>Matemática para definir objetos (</a:t>
            </a:r>
            <a:r>
              <a:rPr lang="pt-BR" sz="1600" noProof="0" err="1"/>
              <a:t>ex</a:t>
            </a:r>
            <a:r>
              <a:rPr lang="pt-BR" sz="1600" noProof="0"/>
              <a:t>: geometrias) pode ser complexa.</a:t>
            </a:r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9</a:t>
            </a:fld>
            <a:endParaRPr/>
          </a:p>
        </p:txBody>
      </p:sp>
      <p:pic>
        <p:nvPicPr>
          <p:cNvPr id="2" name="Picture 1" descr="Ray Tracing: a tecnologia por trás dos gráficos ultrarrealistas">
            <a:extLst>
              <a:ext uri="{FF2B5EF4-FFF2-40B4-BE49-F238E27FC236}">
                <a16:creationId xmlns:a16="http://schemas.microsoft.com/office/drawing/2014/main" id="{99499EFB-C64D-1146-65D1-6503AE1E2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85" y="3114076"/>
            <a:ext cx="4063335" cy="2253963"/>
          </a:xfrm>
          <a:prstGeom prst="rect">
            <a:avLst/>
          </a:prstGeom>
        </p:spPr>
      </p:pic>
      <p:sp>
        <p:nvSpPr>
          <p:cNvPr id="4" name="Google Shape;64;p10">
            <a:extLst>
              <a:ext uri="{FF2B5EF4-FFF2-40B4-BE49-F238E27FC236}">
                <a16:creationId xmlns:a16="http://schemas.microsoft.com/office/drawing/2014/main" id="{E0106044-FFE2-2906-B88A-1561BF492EEF}"/>
              </a:ext>
            </a:extLst>
          </p:cNvPr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pic>
        <p:nvPicPr>
          <p:cNvPr id="6" name="Google Shape;63;p10" descr="A diagram of a light bulb and a light bulb&#10;&#10;Description automatically generated">
            <a:extLst>
              <a:ext uri="{FF2B5EF4-FFF2-40B4-BE49-F238E27FC236}">
                <a16:creationId xmlns:a16="http://schemas.microsoft.com/office/drawing/2014/main" id="{E5C89321-27A5-D1E2-7466-E63B5460605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t="2011"/>
          <a:stretch/>
        </p:blipFill>
        <p:spPr>
          <a:xfrm>
            <a:off x="4903162" y="3065540"/>
            <a:ext cx="3761508" cy="23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5804</Words>
  <Application>Microsoft Macintosh PowerPoint</Application>
  <PresentationFormat>On-screen Show (16:10)</PresentationFormat>
  <Paragraphs>799</Paragraphs>
  <Slides>47</Slides>
  <Notes>45</Notes>
  <HiddenSlides>4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Arial,Sans-Serif</vt:lpstr>
      <vt:lpstr>Calibri</vt:lpstr>
      <vt:lpstr>Calibri,Sans-Serif</vt:lpstr>
      <vt:lpstr>Cambria Math</vt:lpstr>
      <vt:lpstr>Courier New</vt:lpstr>
      <vt:lpstr>Georgia</vt:lpstr>
      <vt:lpstr>Menlo</vt:lpstr>
      <vt:lpstr>Verdana</vt:lpstr>
      <vt:lpstr>Personalizar design</vt:lpstr>
      <vt:lpstr>PowerPoint Presentation</vt:lpstr>
      <vt:lpstr>WGSL - WebGPU Shading Language</vt:lpstr>
      <vt:lpstr>WGSL vs GLSL</vt:lpstr>
      <vt:lpstr>WGSL vs GLSL - Exemplos</vt:lpstr>
      <vt:lpstr>Compute Shader</vt:lpstr>
      <vt:lpstr>Compute Shader</vt:lpstr>
      <vt:lpstr>Compute Shader em WGSL</vt:lpstr>
      <vt:lpstr>Ray Tracing</vt:lpstr>
      <vt:lpstr>Ray Tracing – o que é</vt:lpstr>
      <vt:lpstr>Alguns Livros Interessantes</vt:lpstr>
      <vt:lpstr>Onde Ray Tracing é usado</vt:lpstr>
      <vt:lpstr>Path Tracer</vt:lpstr>
      <vt:lpstr>Projeto</vt:lpstr>
      <vt:lpstr>Path Tracer</vt:lpstr>
      <vt:lpstr>Desempenho do Algoritmo</vt:lpstr>
      <vt:lpstr>Lançando os Raios na Cena</vt:lpstr>
      <vt:lpstr>Criando câmera</vt:lpstr>
      <vt:lpstr>Criando o raio da câmera</vt:lpstr>
      <vt:lpstr>Revisão de Produto Escalar</vt:lpstr>
      <vt:lpstr>Raio (half-line / semirreta)</vt:lpstr>
      <vt:lpstr>Raio (half-line / semirreta)</vt:lpstr>
      <vt:lpstr>Fórmula de Bhaskara</vt:lpstr>
      <vt:lpstr>Intersectando uma Esfera</vt:lpstr>
      <vt:lpstr>Intersectando uma Esfera</vt:lpstr>
      <vt:lpstr>Intersectando uma Esfera</vt:lpstr>
      <vt:lpstr>Intersectando uma Esfera</vt:lpstr>
      <vt:lpstr>Intersectando uma Esfera</vt:lpstr>
      <vt:lpstr>Simplificando o código de intersecção de raios</vt:lpstr>
      <vt:lpstr>Simplificando o código de intersecção de raios</vt:lpstr>
      <vt:lpstr>Desenhando a esfera</vt:lpstr>
      <vt:lpstr>Normais na Superfície</vt:lpstr>
      <vt:lpstr>Esfera exibindo valores das normais</vt:lpstr>
      <vt:lpstr>Face frontal e traseira</vt:lpstr>
      <vt:lpstr>Antialiasing &amp; Luz</vt:lpstr>
      <vt:lpstr>Gerador de Números Aleatórios</vt:lpstr>
      <vt:lpstr>Várias amostras por pixel</vt:lpstr>
      <vt:lpstr>Antes e depois do Antialiasing</vt:lpstr>
      <vt:lpstr>Materiais difusos</vt:lpstr>
      <vt:lpstr>Reflexão Lambertiana</vt:lpstr>
      <vt:lpstr>Reflexão Lambertiana</vt:lpstr>
      <vt:lpstr>Resultado</vt:lpstr>
      <vt:lpstr>Exemplo (10 amostras)</vt:lpstr>
      <vt:lpstr>Exemplo (100 amostras)</vt:lpstr>
      <vt:lpstr>Projeto Raytracer</vt:lpstr>
      <vt:lpstr>Projeto Raytracer</vt:lpstr>
      <vt:lpstr>Proxima aula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133</cp:revision>
  <cp:lastPrinted>2023-05-17T19:10:18Z</cp:lastPrinted>
  <dcterms:modified xsi:type="dcterms:W3CDTF">2025-10-21T12:31:48Z</dcterms:modified>
</cp:coreProperties>
</file>