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73"/>
  </p:notesMasterIdLst>
  <p:sldIdLst>
    <p:sldId id="256" r:id="rId2"/>
    <p:sldId id="33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49" r:id="rId19"/>
    <p:sldId id="30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0" r:id="rId57"/>
    <p:sldId id="311" r:id="rId58"/>
    <p:sldId id="312" r:id="rId59"/>
    <p:sldId id="313" r:id="rId60"/>
    <p:sldId id="344" r:id="rId61"/>
    <p:sldId id="345" r:id="rId62"/>
    <p:sldId id="338" r:id="rId63"/>
    <p:sldId id="341" r:id="rId64"/>
    <p:sldId id="342" r:id="rId65"/>
    <p:sldId id="343" r:id="rId66"/>
    <p:sldId id="323" r:id="rId67"/>
    <p:sldId id="346" r:id="rId68"/>
    <p:sldId id="330" r:id="rId69"/>
    <p:sldId id="315" r:id="rId70"/>
    <p:sldId id="316" r:id="rId71"/>
    <p:sldId id="317" r:id="rId72"/>
  </p:sldIdLst>
  <p:sldSz cx="9144000" cy="5715000" type="screen16x10"/>
  <p:notesSz cx="6858000" cy="9144000"/>
  <p:embeddedFontLst>
    <p:embeddedFont>
      <p:font typeface="Consolas" panose="020B0609020204030204" pitchFamily="49" charset="0"/>
      <p:regular r:id="rId74"/>
      <p:bold r:id="rId75"/>
      <p:italic r:id="rId76"/>
      <p:boldItalic r:id="rId77"/>
    </p:embeddedFont>
    <p:embeddedFont>
      <p:font typeface="Georgia" panose="02040502050405020303" pitchFamily="18" charset="0"/>
      <p:regular r:id="rId78"/>
      <p:bold r:id="rId79"/>
      <p:italic r:id="rId80"/>
      <p:boldItalic r:id="rId81"/>
    </p:embeddedFont>
    <p:embeddedFont>
      <p:font typeface="Libre Baskerville" panose="02000000000000000000" pitchFamily="2" charset="0"/>
      <p:regular r:id="rId82"/>
      <p:bold r:id="rId83"/>
      <p:italic r:id="rId84"/>
    </p:embeddedFont>
    <p:embeddedFont>
      <p:font typeface="Merriweather Sans" pitchFamily="2" charset="77"/>
      <p:regular r:id="rId85"/>
      <p:bold r:id="rId86"/>
      <p:italic r:id="rId87"/>
      <p:boldItalic r:id="rId88"/>
    </p:embeddedFont>
    <p:embeddedFont>
      <p:font typeface="Roboto" panose="02000000000000000000" pitchFamily="2" charset="0"/>
      <p:regular r:id="rId89"/>
      <p:bold r:id="rId90"/>
      <p:italic r:id="rId91"/>
      <p:boldItalic r:id="rId92"/>
    </p:embeddedFont>
    <p:embeddedFont>
      <p:font typeface="Source Code Pro" panose="020B0509030403020204" pitchFamily="49" charset="0"/>
      <p:regular r:id="rId93"/>
      <p:bold r:id="rId94"/>
      <p:italic r:id="rId95"/>
      <p:boldItalic r:id="rId96"/>
    </p:embeddedFont>
    <p:embeddedFont>
      <p:font typeface="Verdana" panose="020B0604030504040204" pitchFamily="34" charset="0"/>
      <p:regular r:id="rId97"/>
      <p:bold r:id="rId98"/>
      <p:italic r:id="rId99"/>
      <p:boldItalic r:id="rId10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8DB00-E8F7-1C42-4A96-5738259A9A5C}" v="2" dt="2024-10-15T10:34:4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0" d="100"/>
          <a:sy n="140" d="100"/>
        </p:scale>
        <p:origin x="1288" y="1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17.fntdata"/><Relationship Id="rId95" Type="http://schemas.openxmlformats.org/officeDocument/2006/relationships/font" Target="fonts/font2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font" Target="fonts/font18.fntdata"/><Relationship Id="rId96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font" Target="fonts/font21.fntdata"/><Relationship Id="rId99" Type="http://schemas.openxmlformats.org/officeDocument/2006/relationships/font" Target="fonts/font26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97" Type="http://schemas.openxmlformats.org/officeDocument/2006/relationships/font" Target="fonts/font24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4.fntdata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4.fntdata"/><Relationship Id="rId100" Type="http://schemas.openxmlformats.org/officeDocument/2006/relationships/font" Target="fonts/font27.fntdata"/><Relationship Id="rId105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0.fntdata"/><Relationship Id="rId98" Type="http://schemas.openxmlformats.org/officeDocument/2006/relationships/font" Target="fonts/font2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Pereira Soares" userId="16c53e34-c952-423e-8700-c0525d23304f" providerId="ADAL" clId="{13E7FAC2-20B4-44FC-B832-A209A03F9DD1}"/>
    <pc:docChg chg="undo custSel modSld">
      <pc:chgData name="Luciano Pereira Soares" userId="16c53e34-c952-423e-8700-c0525d23304f" providerId="ADAL" clId="{13E7FAC2-20B4-44FC-B832-A209A03F9DD1}" dt="2024-10-09T21:14:28.576" v="4" actId="1076"/>
      <pc:docMkLst>
        <pc:docMk/>
      </pc:docMkLst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2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3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4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5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6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7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8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9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70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71"/>
        </pc:sldMkLst>
      </pc:sldChg>
      <pc:sldChg chg="delSp modSp mod">
        <pc:chgData name="Luciano Pereira Soares" userId="16c53e34-c952-423e-8700-c0525d23304f" providerId="ADAL" clId="{13E7FAC2-20B4-44FC-B832-A209A03F9DD1}" dt="2024-10-09T21:14:28.576" v="4" actId="1076"/>
        <pc:sldMkLst>
          <pc:docMk/>
          <pc:sldMk cId="0" sldId="323"/>
        </pc:sldMkLst>
        <pc:spChg chg="mod">
          <ac:chgData name="Luciano Pereira Soares" userId="16c53e34-c952-423e-8700-c0525d23304f" providerId="ADAL" clId="{13E7FAC2-20B4-44FC-B832-A209A03F9DD1}" dt="2024-10-09T21:14:28.576" v="4" actId="1076"/>
          <ac:spMkLst>
            <pc:docMk/>
            <pc:sldMk cId="0" sldId="323"/>
            <ac:spMk id="2" creationId="{89100981-2626-FB6D-F6EB-BF66AD56F810}"/>
          </ac:spMkLst>
        </pc:spChg>
        <pc:spChg chg="del">
          <ac:chgData name="Luciano Pereira Soares" userId="16c53e34-c952-423e-8700-c0525d23304f" providerId="ADAL" clId="{13E7FAC2-20B4-44FC-B832-A209A03F9DD1}" dt="2024-10-09T21:14:08.861" v="1" actId="478"/>
          <ac:spMkLst>
            <pc:docMk/>
            <pc:sldMk cId="0" sldId="323"/>
            <ac:spMk id="7" creationId="{8FEDDB7B-3612-C19C-2DB4-BB81016EAD10}"/>
          </ac:spMkLst>
        </pc:spChg>
        <pc:spChg chg="mod">
          <ac:chgData name="Luciano Pereira Soares" userId="16c53e34-c952-423e-8700-c0525d23304f" providerId="ADAL" clId="{13E7FAC2-20B4-44FC-B832-A209A03F9DD1}" dt="2024-10-09T21:14:28.576" v="4" actId="1076"/>
          <ac:spMkLst>
            <pc:docMk/>
            <pc:sldMk cId="0" sldId="323"/>
            <ac:spMk id="12" creationId="{3BDE00E7-03A8-C9A6-08A1-8A0AE5482B18}"/>
          </ac:spMkLst>
        </pc:spChg>
        <pc:spChg chg="del">
          <ac:chgData name="Luciano Pereira Soares" userId="16c53e34-c952-423e-8700-c0525d23304f" providerId="ADAL" clId="{13E7FAC2-20B4-44FC-B832-A209A03F9DD1}" dt="2024-10-09T21:14:08.861" v="1" actId="478"/>
          <ac:spMkLst>
            <pc:docMk/>
            <pc:sldMk cId="0" sldId="323"/>
            <ac:spMk id="762" creationId="{00000000-0000-0000-0000-000000000000}"/>
          </ac:spMkLst>
        </pc:spChg>
        <pc:spChg chg="del">
          <ac:chgData name="Luciano Pereira Soares" userId="16c53e34-c952-423e-8700-c0525d23304f" providerId="ADAL" clId="{13E7FAC2-20B4-44FC-B832-A209A03F9DD1}" dt="2024-10-09T21:14:08.861" v="1" actId="478"/>
          <ac:spMkLst>
            <pc:docMk/>
            <pc:sldMk cId="0" sldId="323"/>
            <ac:spMk id="769" creationId="{00000000-0000-0000-0000-000000000000}"/>
          </ac:spMkLst>
        </pc:spChg>
        <pc:picChg chg="del">
          <ac:chgData name="Luciano Pereira Soares" userId="16c53e34-c952-423e-8700-c0525d23304f" providerId="ADAL" clId="{13E7FAC2-20B4-44FC-B832-A209A03F9DD1}" dt="2024-10-09T21:14:08.861" v="1" actId="478"/>
          <ac:picMkLst>
            <pc:docMk/>
            <pc:sldMk cId="0" sldId="323"/>
            <ac:picMk id="3" creationId="{D749F18C-B8F4-E3AD-52A1-432FB8B7AFD8}"/>
          </ac:picMkLst>
        </pc:picChg>
        <pc:picChg chg="del">
          <ac:chgData name="Luciano Pereira Soares" userId="16c53e34-c952-423e-8700-c0525d23304f" providerId="ADAL" clId="{13E7FAC2-20B4-44FC-B832-A209A03F9DD1}" dt="2024-10-09T21:14:08.861" v="1" actId="478"/>
          <ac:picMkLst>
            <pc:docMk/>
            <pc:sldMk cId="0" sldId="323"/>
            <ac:picMk id="5" creationId="{7FB04EBB-5EBC-FC9C-963B-779C240FAEAD}"/>
          </ac:picMkLst>
        </pc:picChg>
        <pc:picChg chg="del">
          <ac:chgData name="Luciano Pereira Soares" userId="16c53e34-c952-423e-8700-c0525d23304f" providerId="ADAL" clId="{13E7FAC2-20B4-44FC-B832-A209A03F9DD1}" dt="2024-10-09T21:14:08.861" v="1" actId="478"/>
          <ac:picMkLst>
            <pc:docMk/>
            <pc:sldMk cId="0" sldId="323"/>
            <ac:picMk id="6" creationId="{51CF0998-4C59-3F36-5094-FE6B6208E71A}"/>
          </ac:picMkLst>
        </pc:picChg>
        <pc:picChg chg="mod">
          <ac:chgData name="Luciano Pereira Soares" userId="16c53e34-c952-423e-8700-c0525d23304f" providerId="ADAL" clId="{13E7FAC2-20B4-44FC-B832-A209A03F9DD1}" dt="2024-10-09T21:14:28.576" v="4" actId="1076"/>
          <ac:picMkLst>
            <pc:docMk/>
            <pc:sldMk cId="0" sldId="323"/>
            <ac:picMk id="9" creationId="{CC104B40-F420-FA6A-F6E5-251C155CE4A0}"/>
          </ac:picMkLst>
        </pc:picChg>
        <pc:picChg chg="mod">
          <ac:chgData name="Luciano Pereira Soares" userId="16c53e34-c952-423e-8700-c0525d23304f" providerId="ADAL" clId="{13E7FAC2-20B4-44FC-B832-A209A03F9DD1}" dt="2024-10-09T21:14:28.576" v="4" actId="1076"/>
          <ac:picMkLst>
            <pc:docMk/>
            <pc:sldMk cId="0" sldId="323"/>
            <ac:picMk id="11" creationId="{8BB55332-6F50-CBF1-8B81-0E556B213739}"/>
          </ac:picMkLst>
        </pc:picChg>
      </pc:sldChg>
    </pc:docChg>
  </pc:docChgLst>
  <pc:docChgLst>
    <pc:chgData name="Luciano Pereira Soares" userId="S::lucianops@insper.edu.br::16c53e34-c952-423e-8700-c0525d23304f" providerId="AD" clId="Web-{6118DB00-E8F7-1C42-4A96-5738259A9A5C}"/>
    <pc:docChg chg="addSld">
      <pc:chgData name="Luciano Pereira Soares" userId="S::lucianops@insper.edu.br::16c53e34-c952-423e-8700-c0525d23304f" providerId="AD" clId="Web-{6118DB00-E8F7-1C42-4A96-5738259A9A5C}" dt="2024-10-15T10:34:45.953" v="1"/>
      <pc:docMkLst>
        <pc:docMk/>
      </pc:docMkLst>
      <pc:sldChg chg="add replId">
        <pc:chgData name="Luciano Pereira Soares" userId="S::lucianops@insper.edu.br::16c53e34-c952-423e-8700-c0525d23304f" providerId="AD" clId="Web-{6118DB00-E8F7-1C42-4A96-5738259A9A5C}" dt="2024-10-15T10:34:40.531" v="0"/>
        <pc:sldMkLst>
          <pc:docMk/>
          <pc:sldMk cId="1121301941" sldId="347"/>
        </pc:sldMkLst>
      </pc:sldChg>
      <pc:sldChg chg="add replId">
        <pc:chgData name="Luciano Pereira Soares" userId="S::lucianops@insper.edu.br::16c53e34-c952-423e-8700-c0525d23304f" providerId="AD" clId="Web-{6118DB00-E8F7-1C42-4A96-5738259A9A5C}" dt="2024-10-15T10:34:45.953" v="1"/>
        <pc:sldMkLst>
          <pc:docMk/>
          <pc:sldMk cId="2849461417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d319e7e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8d319e7e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92" name="Google Shape;92;gf8d319e7e5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d319e7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8d319e7e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03" name="Google Shape;103;gf8d319e7e5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d319e7e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f8d319e7e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15" name="Google Shape;115;gf8d319e7e5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8d319e7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f8d319e7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24" name="Google Shape;124;gf8d319e7e5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8d319e7e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f8d319e7e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34" name="Google Shape;134;gf8d319e7e5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8d319e7e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f8d319e7e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45" name="Google Shape;145;gf8d319e7e5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8d319e7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f8d319e7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54" name="Google Shape;154;gf8d319e7e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8d319e7e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f8d319e7e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64" name="Google Shape;164;gf8d319e7e5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861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cf7fce6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ecf7fce6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1999b3d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1999b3d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f1999b3da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80ca4cc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f80ca4cc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1999b3da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1999b3da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f1999b3da3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1999b3da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1999b3da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f1999b3da3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/>
              <a:t>Qualquer base pode representar qualquer polinômio cúbico por meio de combinações lineares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47" name="Google Shape;4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f1999b3da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f1999b3da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f1999b3da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80ca4cc6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80ca4cc6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f80ca4cc6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f8d319e7e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f8d319e7e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f8d319e7e5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f1999b3da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f1999b3da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f1999b3da3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cf8286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cf8286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f6cf82862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78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cf8286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cf8286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f6cf82862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6297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976cab8b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976cab8b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f976cab8b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3823b695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3823b695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f3823b6950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63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3823b695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3823b695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f3823b6950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64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3823b69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3823b69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f3823b695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65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e97e8df83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ge97e8df83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e97e8df83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66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71d384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f71d3843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f71d3843d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69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https://www.behance.net/gallery/35453507/Aston-Martin-One-77-Surfacing-Alias</a:t>
            </a:r>
            <a:endParaRPr/>
          </a:p>
        </p:txBody>
      </p:sp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d319e7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f8d319e7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75" name="Google Shape;75;gf8d319e7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d319e7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f8d319e7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83" name="Google Shape;83;gf8d319e7e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49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gvM2dHeHy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_mCcQC5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teLM6Vi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KYteLM6ViB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hyperlink" Target="http://www.youtube.com/watch?v=hZ3NVJysdQc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lpsoares.github.io/Renderizador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gif"/><Relationship Id="rId4" Type="http://schemas.openxmlformats.org/officeDocument/2006/relationships/image" Target="../media/image85.gi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hyperlink" Target="https://www.inf.pucrs.br/pinho/CG/SlidesEmPDF/CurvasParametricas.pdf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uff.br/~aconci/Hermite-Splines.pdf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f.pucrs.br/pinho/CG/SlidesEmPDF/CurvasParametricas.pdf" TargetMode="External"/><Relationship Id="rId4" Type="http://schemas.openxmlformats.org/officeDocument/2006/relationships/hyperlink" Target="https://www.inf.pucrs.br/~smusse/CG/PDFs/Aula_Curvas.pdf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LqVdRmhG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pt-BR"/>
              <a:t>Computação Gráfica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pt-BR"/>
              <a:t>Aula 15: </a:t>
            </a:r>
            <a:r>
              <a:rPr lang="pt-BR" dirty="0"/>
              <a:t>Curvas e Animações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357900" y="852857"/>
            <a:ext cx="842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 dirty="0">
                <a:solidFill>
                  <a:srgbClr val="38761D"/>
                </a:solidFill>
              </a:rPr>
              <a:t>NÃO!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dirty="0"/>
              <a:t>A trajetória não é </a:t>
            </a:r>
            <a:r>
              <a:rPr lang="pt-BR" sz="3000" b="1" dirty="0">
                <a:solidFill>
                  <a:srgbClr val="FF0000"/>
                </a:solidFill>
              </a:rPr>
              <a:t>contínua</a:t>
            </a:r>
            <a:r>
              <a:rPr lang="pt-BR" sz="3000" dirty="0"/>
              <a:t>.</a:t>
            </a:r>
            <a:endParaRPr sz="3000" dirty="0"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474900" y="2290082"/>
            <a:ext cx="842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dirty="0"/>
              <a:t>Dizemos que uma função </a:t>
            </a:r>
            <a:r>
              <a:rPr lang="pt-BR" sz="3000" dirty="0" err="1"/>
              <a:t>f</a:t>
            </a:r>
            <a:r>
              <a:rPr lang="pt-BR" sz="3000" dirty="0"/>
              <a:t> é contínua em um ponto </a:t>
            </a:r>
            <a:r>
              <a:rPr lang="pt-BR" sz="3000" dirty="0" err="1"/>
              <a:t>x</a:t>
            </a:r>
            <a:r>
              <a:rPr lang="pt-BR" sz="3000" dirty="0"/>
              <a:t> = a quando:</a:t>
            </a:r>
            <a:endParaRPr sz="3000" dirty="0"/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25" y="3797127"/>
            <a:ext cx="4507749" cy="10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400" y="3829063"/>
            <a:ext cx="3240700" cy="9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84175" y="728000"/>
            <a:ext cx="8954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1800"/>
              <a:t>Quais das figuras representam o gráfico de uma função contínua em x = a?</a:t>
            </a:r>
            <a:endParaRPr sz="1800"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50" y="1332200"/>
            <a:ext cx="3921001" cy="196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726" y="1333052"/>
            <a:ext cx="3920401" cy="19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951" y="3599851"/>
            <a:ext cx="3920401" cy="19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5726" y="3599851"/>
            <a:ext cx="3920401" cy="19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E esse caminho? É uma curva suave? Por que? </a:t>
            </a:r>
            <a:endParaRPr sz="2400"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pic>
        <p:nvPicPr>
          <p:cNvPr id="120" name="Google Shape;120;p14" title="Aula 14   Trajetória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613" y="1507373"/>
            <a:ext cx="5610067" cy="42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357900" y="852857"/>
            <a:ext cx="842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 dirty="0">
                <a:solidFill>
                  <a:srgbClr val="38761D"/>
                </a:solidFill>
              </a:rPr>
              <a:t>NÃO!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dirty="0"/>
              <a:t>A trajetória não é </a:t>
            </a:r>
            <a:r>
              <a:rPr lang="pt-BR" sz="3000" b="1" dirty="0">
                <a:solidFill>
                  <a:srgbClr val="FF0000"/>
                </a:solidFill>
              </a:rPr>
              <a:t>derivável</a:t>
            </a:r>
            <a:r>
              <a:rPr lang="pt-BR" sz="3000" dirty="0"/>
              <a:t>.</a:t>
            </a:r>
            <a:endParaRPr sz="3000" dirty="0"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474900" y="2290073"/>
            <a:ext cx="8428200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Dizemos que uma função f é derivável em um ponto x = a quando o limite abaixo existe e resulta em um número finito:</a:t>
            </a:r>
            <a:endParaRPr sz="3000"/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088" y="3881823"/>
            <a:ext cx="4439830" cy="163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357900" y="852852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Uma forma equivalente de verificar se uma função é derivável no ponto x = a:</a:t>
            </a:r>
            <a:endParaRPr sz="2400"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474900" y="1929424"/>
            <a:ext cx="8428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>
                <a:solidFill>
                  <a:srgbClr val="9900FF"/>
                </a:solidFill>
              </a:rPr>
              <a:t>1)</a:t>
            </a:r>
            <a:r>
              <a:rPr lang="pt-BR" sz="3000"/>
              <a:t> f é contínua em x = a.</a:t>
            </a:r>
            <a:endParaRPr sz="3000"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474900" y="2762700"/>
            <a:ext cx="75981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>
                <a:solidFill>
                  <a:srgbClr val="9900FF"/>
                </a:solidFill>
              </a:rPr>
              <a:t>2)</a:t>
            </a:r>
            <a:r>
              <a:rPr lang="pt-BR" sz="3000"/>
              <a:t> Os limites laterais da derivada em x = a são iguais.</a:t>
            </a:r>
            <a:endParaRPr sz="3000"/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725" y="4035475"/>
            <a:ext cx="51625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357900" y="852852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Em outras palavras, a reta tangente à curva não deve mudar bruscamente nas proximidades do ponto x = a.</a:t>
            </a:r>
            <a:endParaRPr sz="2400"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150" name="Google Shape;150;p17" title="Aula 14   Retas tangen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988" y="1703500"/>
            <a:ext cx="5348575" cy="40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Exercício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57900" y="775877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Defina uma função polinomial p(x) no intervalo [0,1] capaz de unir as duas curvas a seguir de forma suave.</a:t>
            </a:r>
            <a:endParaRPr sz="2400"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0" y="1844827"/>
            <a:ext cx="5744111" cy="363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325" y="1844825"/>
            <a:ext cx="3992750" cy="1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Exercício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357900" y="775877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Defina uma função polinomial p(x) no intervalo [0,1] capaz de unir as duas curvas a seguir de forma suave.</a:t>
            </a:r>
            <a:endParaRPr sz="2400"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0" y="1844827"/>
            <a:ext cx="5744111" cy="363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00" y="1825500"/>
            <a:ext cx="5743115" cy="36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325" y="1844825"/>
            <a:ext cx="3992750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311" y="3288375"/>
            <a:ext cx="3579064" cy="5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7281" y="4041050"/>
            <a:ext cx="2558094" cy="5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DBE4-4E2D-E8F7-9139-1F044E0F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noProof="0" dirty="0"/>
              <a:t>Desenho Geométrico - Tangência e Concordância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A163C-463A-C646-875E-0BBE4FC07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48" y="629655"/>
            <a:ext cx="8428232" cy="49716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</a:pPr>
            <a:r>
              <a:rPr lang="pt-BR" b="1" dirty="0"/>
              <a:t>Tangência</a:t>
            </a:r>
          </a:p>
          <a:p>
            <a:r>
              <a:rPr lang="pt-BR" noProof="0" dirty="0"/>
              <a:t>A tangência ocorre quando uma reta ou uma curva toca outra curva ou circunferência em um único ponto, chamado de ponto de tangência. As duas curvas têm o mesmo ponto em comum, e as inclinações naquele ponto são idênticas, garantindo que a transição entre elas seja suave. A tangência é importante porque ela indica que não há interrupção no "fluxo" entre as figuras no ponto de contato, ou seja, não há um "salto" ou ângulo agudo no ponto de conexão.</a:t>
            </a:r>
          </a:p>
          <a:p>
            <a:pPr>
              <a:spcBef>
                <a:spcPts val="1600"/>
              </a:spcBef>
            </a:pPr>
            <a:r>
              <a:rPr lang="pt-BR" b="1" noProof="0" dirty="0"/>
              <a:t>Concordância</a:t>
            </a:r>
          </a:p>
          <a:p>
            <a:r>
              <a:rPr lang="pt-BR" noProof="0" dirty="0"/>
              <a:t>A concordância refere-se ao processo de unir duas ou mais curvas de forma suave e contínua, sendo que as curvas de transição permitem uma mudança gradual entre elas. A suavidade pode ser medida:</a:t>
            </a:r>
          </a:p>
          <a:p>
            <a:pPr marL="571500" indent="-163513">
              <a:buFont typeface="Arial" panose="020B0604020202020204" pitchFamily="34" charset="0"/>
              <a:buChar char="•"/>
            </a:pPr>
            <a:r>
              <a:rPr lang="pt-BR" sz="1600" b="1" noProof="0" dirty="0"/>
              <a:t>Primeira derivada:</a:t>
            </a:r>
            <a:r>
              <a:rPr lang="pt-BR" sz="1600" noProof="0" dirty="0"/>
              <a:t> se as inclinações (tangentes) são contínuas, garantindo a tangência.</a:t>
            </a:r>
          </a:p>
          <a:p>
            <a:pPr marL="571500" indent="-163513">
              <a:buFont typeface="Arial" panose="020B0604020202020204" pitchFamily="34" charset="0"/>
              <a:buChar char="•"/>
            </a:pPr>
            <a:r>
              <a:rPr lang="pt-BR" sz="1600" b="1" noProof="0" dirty="0"/>
              <a:t>Segunda derivada:</a:t>
            </a:r>
            <a:r>
              <a:rPr lang="pt-BR" sz="1600" noProof="0" dirty="0"/>
              <a:t> se a curvatura (a taxa de mudança da inclinação) é contínua, garantindo uma transição ainda mais suave.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C3CC0-5F08-3D3F-A61E-4F85B8775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88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Explicando Continuidade</a:t>
            </a:r>
            <a:endParaRPr/>
          </a:p>
        </p:txBody>
      </p:sp>
      <p:sp>
        <p:nvSpPr>
          <p:cNvPr id="447" name="Google Shape;447;p49"/>
          <p:cNvSpPr txBox="1">
            <a:spLocks noGrp="1"/>
          </p:cNvSpPr>
          <p:nvPr>
            <p:ph type="body" idx="1"/>
          </p:nvPr>
        </p:nvSpPr>
        <p:spPr>
          <a:xfrm>
            <a:off x="120625" y="838975"/>
            <a:ext cx="8947200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750" b="1"/>
              <a:t>Continuidade C0</a:t>
            </a:r>
            <a:r>
              <a:rPr lang="pt-BR" sz="1750"/>
              <a:t>: garante que os segmentos de curvas são interligados </a:t>
            </a:r>
            <a:endParaRPr sz="175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750" b="1"/>
              <a:t>Continuidade C1</a:t>
            </a:r>
            <a:r>
              <a:rPr lang="pt-BR" sz="1750"/>
              <a:t>: garante que os segmentos de curvas tenham a mesma inclinação nos seus pontos de junção (mesma direção das tangentes)</a:t>
            </a:r>
            <a:endParaRPr sz="175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750" b="1"/>
              <a:t>Continuidade C2</a:t>
            </a:r>
            <a:r>
              <a:rPr lang="pt-BR" sz="1750"/>
              <a:t>: garante que os segmentos de curvas tenham a mesma curvatura nos pontos de junção (mesma direção e magnitude das tangentes)</a:t>
            </a:r>
            <a:endParaRPr sz="1750"/>
          </a:p>
        </p:txBody>
      </p:sp>
      <p:sp>
        <p:nvSpPr>
          <p:cNvPr id="448" name="Google Shape;448;p4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449" name="Google Shape;449;p49" descr="page5image78295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61" y="3167646"/>
            <a:ext cx="2679044" cy="20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9" descr="page5image78297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734" y="2973198"/>
            <a:ext cx="2679045" cy="22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 descr="page5image76057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4408" y="3124434"/>
            <a:ext cx="2679044" cy="213891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9"/>
          <p:cNvSpPr/>
          <p:nvPr/>
        </p:nvSpPr>
        <p:spPr>
          <a:xfrm>
            <a:off x="5134450" y="5438000"/>
            <a:ext cx="325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Toni Sellarès de Universitat de Girona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36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Kahoot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11700" y="4440056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600"/>
              <a:t>Entrar em Kahoot.it : </a:t>
            </a:r>
            <a:r>
              <a:rPr lang="en-BR" sz="1600" u="sng">
                <a:solidFill>
                  <a:schemeClr val="hlink"/>
                </a:solidFill>
                <a:hlinkClick r:id="rId3"/>
              </a:rPr>
              <a:t>https://kahoot.it/</a:t>
            </a:r>
            <a:r>
              <a:rPr lang="en-BR" sz="1600"/>
              <a:t> </a:t>
            </a:r>
            <a:endParaRPr sz="1600" dirty="0"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75" y="1300139"/>
            <a:ext cx="7843056" cy="26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Splines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910" y="848591"/>
            <a:ext cx="3894394" cy="415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6587613" y="5455142"/>
            <a:ext cx="17427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https://en.wiktionary.org/wiki/spline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 de um verdadeiro desenhista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370998" y="5269231"/>
            <a:ext cx="789284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pt-BR" sz="1200"/>
              <a:t>http://www.alatown.com/spline-history-architecture/ 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186267" y="16256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1" descr="page8image23795840"/>
          <p:cNvPicPr preferRelativeResize="0"/>
          <p:nvPr/>
        </p:nvPicPr>
        <p:blipFill rotWithShape="1">
          <a:blip r:embed="rId3">
            <a:alphaModFix/>
          </a:blip>
          <a:srcRect l="5749" t="16763" r="5501" b="4334"/>
          <a:stretch/>
        </p:blipFill>
        <p:spPr>
          <a:xfrm>
            <a:off x="1128881" y="629655"/>
            <a:ext cx="6886238" cy="4591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Splines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10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Uma </a:t>
            </a:r>
            <a:r>
              <a:rPr lang="pt-BR" dirty="0" err="1"/>
              <a:t>spline</a:t>
            </a:r>
            <a:r>
              <a:rPr lang="pt-BR" dirty="0"/>
              <a:t> é uma representação matemática para uma curva polinomial suave definida, por partes, através de uma sequência de pontos (chamados de pontos de controle).</a:t>
            </a:r>
            <a:endParaRPr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225" y="1889050"/>
            <a:ext cx="4312099" cy="30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1847888" y="4847950"/>
            <a:ext cx="49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quadratic (p = 2) B-spline curve with a uniform open knot vector Ξ = {0, 0, 0, 1, 2, 3, 4, 5, 5, 5}</a:t>
            </a:r>
            <a:endParaRPr sz="9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1568250" y="5416575"/>
            <a:ext cx="6868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/>
              <a:t>Fonte da imagem: thai Hoang, Chien. (2015). DEVELOPMENT OF ISOGEOMETRIC FINITE ELEMENT METHODS. 10.13140/RG.2.1.3861.2647. 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Tópicos sobre Splines</a:t>
            </a: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390549" y="838983"/>
            <a:ext cx="40956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1800" b="1"/>
              <a:t>Interpolação</a:t>
            </a:r>
            <a:endParaRPr sz="1800" b="1"/>
          </a:p>
          <a:p>
            <a:pPr marL="198900" lvl="0" indent="-18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Interpolação Cúbica de Hermite</a:t>
            </a:r>
            <a:endParaRPr sz="1800"/>
          </a:p>
          <a:p>
            <a:pPr marL="198899" lvl="0" indent="-18619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Interpolação Catmull-Rom</a:t>
            </a:r>
            <a:endParaRPr sz="1800"/>
          </a:p>
        </p:txBody>
      </p:sp>
      <p:sp>
        <p:nvSpPr>
          <p:cNvPr id="208" name="Google Shape;208;p2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4749225" y="838975"/>
            <a:ext cx="4244700" cy="23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800" b="1"/>
              <a:t>Aproximação</a:t>
            </a:r>
            <a:endParaRPr sz="1800" b="1"/>
          </a:p>
          <a:p>
            <a:pPr marL="198899" lvl="0" indent="-186199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Bezier (não veremos hoje)</a:t>
            </a:r>
            <a:endParaRPr sz="1800"/>
          </a:p>
          <a:p>
            <a:pPr marL="198899" lvl="0" indent="-186199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B-Spline (não veremos hoje)</a:t>
            </a:r>
            <a:endParaRPr sz="1800"/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52" y="2139400"/>
            <a:ext cx="8753450" cy="257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Objetivo Interpolar Valores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8" y="1434353"/>
            <a:ext cx="7797857" cy="297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/>
          <p:nvPr/>
        </p:nvSpPr>
        <p:spPr>
          <a:xfrm>
            <a:off x="1086560" y="4774230"/>
            <a:ext cx="69708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valores pontuais de uma função qualquer, como interpolar?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3136465" y="2630238"/>
            <a:ext cx="143400" cy="14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4498300" y="1568788"/>
            <a:ext cx="143400" cy="14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5869004" y="2090588"/>
            <a:ext cx="143400" cy="14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8" y="1434353"/>
            <a:ext cx="7797857" cy="297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do vizinho mais próximo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59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Problema: valores não são contínuos</a:t>
            </a:r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515" y="1465622"/>
            <a:ext cx="7741937" cy="291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8" y="1434353"/>
            <a:ext cx="7797857" cy="297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Linear</a:t>
            </a: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59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Problema: derivações não contínuas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512" y="1433598"/>
            <a:ext cx="7732975" cy="296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Suave ?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pic>
        <p:nvPicPr>
          <p:cNvPr id="247" name="Google Shape;2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3" y="1487647"/>
            <a:ext cx="7750904" cy="291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Cúbica de Hermite</a:t>
            </a:r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pic>
        <p:nvPicPr>
          <p:cNvPr id="254" name="Google Shape;25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5250" y="840435"/>
            <a:ext cx="3133500" cy="42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>
            <a:off x="2789650" y="5093100"/>
            <a:ext cx="35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Charles Hermite cerca de 1887</a:t>
            </a:r>
            <a:endParaRPr/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025" y="840425"/>
            <a:ext cx="3378761" cy="42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Cúbica de Hermite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390548" y="4718578"/>
            <a:ext cx="8428232" cy="61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Entradas: valores e derivadas nos pontos de controle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617" y="874844"/>
            <a:ext cx="8439445" cy="359854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4063825" y="2489475"/>
            <a:ext cx="116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980000"/>
                </a:solidFill>
              </a:rPr>
              <a:t>Pontos</a:t>
            </a:r>
            <a:endParaRPr sz="1800" b="1">
              <a:solidFill>
                <a:srgbClr val="980000"/>
              </a:solidFill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4063825" y="1608950"/>
            <a:ext cx="116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980000"/>
                </a:solidFill>
              </a:rPr>
              <a:t>Derivadas</a:t>
            </a:r>
            <a:endParaRPr sz="1800" b="1">
              <a:solidFill>
                <a:srgbClr val="980000"/>
              </a:solidFill>
            </a:endParaRPr>
          </a:p>
        </p:txBody>
      </p:sp>
      <p:cxnSp>
        <p:nvCxnSpPr>
          <p:cNvPr id="267" name="Google Shape;267;p29"/>
          <p:cNvCxnSpPr/>
          <p:nvPr/>
        </p:nvCxnSpPr>
        <p:spPr>
          <a:xfrm rot="10800000" flipH="1">
            <a:off x="5074125" y="2013025"/>
            <a:ext cx="1206300" cy="6786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29"/>
          <p:cNvCxnSpPr/>
          <p:nvPr/>
        </p:nvCxnSpPr>
        <p:spPr>
          <a:xfrm rot="10800000">
            <a:off x="3053450" y="2390125"/>
            <a:ext cx="1183800" cy="3015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29"/>
          <p:cNvCxnSpPr/>
          <p:nvPr/>
        </p:nvCxnSpPr>
        <p:spPr>
          <a:xfrm rot="10800000" flipH="1">
            <a:off x="5232325" y="1221413"/>
            <a:ext cx="1696500" cy="6096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9"/>
          <p:cNvCxnSpPr/>
          <p:nvPr/>
        </p:nvCxnSpPr>
        <p:spPr>
          <a:xfrm rot="10800000">
            <a:off x="2593723" y="1636013"/>
            <a:ext cx="1507800" cy="1950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Curvas e Animações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Muitas vezes precisamos de curvas suaves: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Caminhos de câmera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Fontes de texto vetoriais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CAD e outras modelagem de objetos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de Hermite</a:t>
            </a: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Curvas com os mesmos pontos iniciais e finais, apenas alterando a direção da tangente</a:t>
            </a:r>
            <a:endParaRPr dirty="0"/>
          </a:p>
        </p:txBody>
      </p:sp>
      <p:sp>
        <p:nvSpPr>
          <p:cNvPr id="278" name="Google Shape;278;p3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279" name="Google Shape;2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000695"/>
            <a:ext cx="8686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3204325" y="5390925"/>
            <a:ext cx="517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http://computacaografica.ic.uff.br/conteudocap3.html</a:t>
            </a: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de Hermite</a:t>
            </a:r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Curvas com os mesmos pontos iniciais e finais, apenas alterando a intensidade da tangente</a:t>
            </a: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3204325" y="5390925"/>
            <a:ext cx="517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http://computacaografica.ic.uff.br/conteudocap3.html</a:t>
            </a:r>
            <a:endParaRPr sz="1000"/>
          </a:p>
        </p:txBody>
      </p:sp>
      <p:pic>
        <p:nvPicPr>
          <p:cNvPr id="290" name="Google Shape;2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125" y="1704475"/>
            <a:ext cx="46863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Polinomial Cúbica</a:t>
            </a: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390548" y="2357718"/>
            <a:ext cx="8428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Por que cúbico?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4 restrições de entrada : 4 graus de liberdade</a:t>
            </a:r>
            <a:endParaRPr dirty="0"/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014" y="1269625"/>
            <a:ext cx="4195857" cy="54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5014" y="3189943"/>
            <a:ext cx="1461622" cy="168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/>
          <p:nvPr/>
        </p:nvSpPr>
        <p:spPr>
          <a:xfrm>
            <a:off x="386649" y="838985"/>
            <a:ext cx="8428232" cy="7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Polinômio Cúbico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2514E-2E95-7817-30C5-7E339F5B426B}"/>
              </a:ext>
            </a:extLst>
          </p:cNvPr>
          <p:cNvSpPr txBox="1"/>
          <p:nvPr/>
        </p:nvSpPr>
        <p:spPr>
          <a:xfrm>
            <a:off x="3719322" y="3660025"/>
            <a:ext cx="45857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Perceba que vamos trabalhar na faixa do 0 a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Polinomial Cúbica</a:t>
            </a: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390548" y="2891120"/>
            <a:ext cx="8428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Configurando equações de restrição</a:t>
            </a:r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308" name="Google Shape;3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014" y="1269625"/>
            <a:ext cx="4195857" cy="5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/>
        </p:nvSpPr>
        <p:spPr>
          <a:xfrm>
            <a:off x="386649" y="838986"/>
            <a:ext cx="8428232" cy="5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Polinômio Cúbico</a:t>
            </a:r>
            <a:endParaRPr/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5014" y="2236973"/>
            <a:ext cx="3505574" cy="5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411" y="3392660"/>
            <a:ext cx="3946809" cy="193686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386649" y="1822600"/>
            <a:ext cx="8428232" cy="5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Derivando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Resolvendo os coeficientes polinomiais</a:t>
            </a:r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647" y="771712"/>
            <a:ext cx="2731247" cy="186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920" y="3074541"/>
            <a:ext cx="5284736" cy="18687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/>
          <p:nvPr/>
        </p:nvSpPr>
        <p:spPr>
          <a:xfrm>
            <a:off x="1379750" y="5192700"/>
            <a:ext cx="635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 o que precisamos é o contrário disso. Como fazer?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Resolvendo os coeficientes polinomiais</a:t>
            </a:r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pic>
        <p:nvPicPr>
          <p:cNvPr id="329" name="Google Shape;32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201" y="899085"/>
            <a:ext cx="4876625" cy="160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3661" y="2501153"/>
            <a:ext cx="4698196" cy="160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/>
          <p:nvPr/>
        </p:nvSpPr>
        <p:spPr>
          <a:xfrm>
            <a:off x="2291976" y="4537500"/>
            <a:ext cx="514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(podem verificar se essas matrizes são inversas)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Forma Matricial para Função de Hermite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  <p:pic>
        <p:nvPicPr>
          <p:cNvPr id="338" name="Google Shape;33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819" y="1066053"/>
            <a:ext cx="3694207" cy="4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020" y="1655856"/>
            <a:ext cx="3419290" cy="152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020" y="3394636"/>
            <a:ext cx="6752666" cy="154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Interpretação 1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Linhas da Matriz = Coeficientes da Fórmula</a:t>
            </a: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  <p:pic>
        <p:nvPicPr>
          <p:cNvPr id="348" name="Google Shape;34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37" y="1536700"/>
            <a:ext cx="7573690" cy="238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Interpretação 2</a:t>
            </a:r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Colunas da Matriz = ?</a:t>
            </a:r>
            <a:endParaRPr/>
          </a:p>
        </p:txBody>
      </p:sp>
      <p:sp>
        <p:nvSpPr>
          <p:cNvPr id="355" name="Google Shape;355;p3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pic>
        <p:nvPicPr>
          <p:cNvPr id="356" name="Google Shape;35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83" y="1352549"/>
            <a:ext cx="7421282" cy="403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Base da Função de Hermite</a:t>
            </a:r>
            <a:endParaRPr/>
          </a:p>
        </p:txBody>
      </p:sp>
      <p:sp>
        <p:nvSpPr>
          <p:cNvPr id="363" name="Google Shape;363;p39"/>
          <p:cNvSpPr txBox="1">
            <a:spLocks noGrp="1"/>
          </p:cNvSpPr>
          <p:nvPr>
            <p:ph type="body" idx="1"/>
          </p:nvPr>
        </p:nvSpPr>
        <p:spPr>
          <a:xfrm>
            <a:off x="829818" y="3842642"/>
            <a:ext cx="2442299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 dirty="0"/>
              <a:t>Termos polinomiais</a:t>
            </a:r>
            <a:endParaRPr dirty="0"/>
          </a:p>
        </p:txBody>
      </p:sp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  <p:pic>
        <p:nvPicPr>
          <p:cNvPr id="365" name="Google Shape;3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88" y="826878"/>
            <a:ext cx="8369826" cy="307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9"/>
          <p:cNvSpPr txBox="1"/>
          <p:nvPr/>
        </p:nvSpPr>
        <p:spPr>
          <a:xfrm>
            <a:off x="4298288" y="3842642"/>
            <a:ext cx="2801759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1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Funções de base de </a:t>
            </a:r>
            <a:r>
              <a:rPr lang="pt-BR" sz="1400" b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Hermite</a:t>
            </a:r>
            <a:r>
              <a:rPr lang="pt-BR" sz="1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polinômios cúbicos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1338312" y="5114760"/>
            <a:ext cx="646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b="1">
                <a:solidFill>
                  <a:schemeClr val="dk1"/>
                </a:solidFill>
              </a:rPr>
              <a:t>LUMION 10 AMAZING WALKTHROUGH OF AEROSPACE MUSEUM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 b="1" u="sng">
                <a:solidFill>
                  <a:schemeClr val="hlink"/>
                </a:solidFill>
                <a:hlinkClick r:id="rId3"/>
              </a:rPr>
              <a:t>https://www.youtube.com/watch?v=KYteLM6ViBA</a:t>
            </a:r>
            <a:r>
              <a:rPr lang="pt-BR" b="1">
                <a:solidFill>
                  <a:schemeClr val="dk1"/>
                </a:solidFill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 descr="Aerospace Museum (thesis project)&#10;Site location - Palam, Delhi - India&#10;&#10;Contact mail: tarikarishabh@gmail.com&#10;Pc configurations:-&#10;i5 4690k, GTX970 4gb, Ram 16Gb DDR3&#10;2:40 mins of the animation took 48 hours combined for all video sequences to render.&#10;with all settings on 5 star quality in 1080p 60fps resolution &#10;&#10;softwares used:-&#10;planning and designing - Autocad&#10;3d builtup - sketchup &#10;3d assets of aircrafts and other vehicles - 3ds max&#10;rendering software - lumion 8&#10;&#10;music - Power to progress&#10;artist - Darren Loveday, Stephen Loveday &#10;video editing inspiration by - Ar. Max Achkovsky&#10;#LUMION10 #DELHI #AEROSPACEMUSEUM" title="LUMION 10 AMAZING WALKTHROUGH OF AEROSPACE MUSEU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8850" y="700024"/>
            <a:ext cx="5886300" cy="44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Recapitulando: Interpolação Cúbica de Hermite</a:t>
            </a:r>
            <a:endParaRPr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1"/>
          </p:nvPr>
        </p:nvSpPr>
        <p:spPr>
          <a:xfrm>
            <a:off x="251012" y="3370729"/>
            <a:ext cx="8567768" cy="196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Entradas: valores e derivadas nos pontos de controle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Saída: polinômio cúbico que pode ser interpolado (de 0 a 1)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Solução: soma ponderada das funções interpoladoras de </a:t>
            </a:r>
            <a:r>
              <a:rPr lang="pt-BR" dirty="0" err="1"/>
              <a:t>Hermite</a:t>
            </a:r>
            <a:endParaRPr dirty="0"/>
          </a:p>
        </p:txBody>
      </p:sp>
      <p:sp>
        <p:nvSpPr>
          <p:cNvPr id="373" name="Google Shape;373;p4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  <p:pic>
        <p:nvPicPr>
          <p:cNvPr id="374" name="Google Shape;3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685" y="4625788"/>
            <a:ext cx="7654629" cy="5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770" y="914399"/>
            <a:ext cx="6147547" cy="234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Funções Interpoladoras de Hermite</a:t>
            </a: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19" y="1364876"/>
            <a:ext cx="4672583" cy="319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3271" y="1791511"/>
            <a:ext cx="3109133" cy="21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Funções Simples</a:t>
            </a:r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9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Uma função muito útil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Usada para iniciar e terminar animações (velocidades zero)</a:t>
            </a:r>
            <a:endParaRPr/>
          </a:p>
        </p:txBody>
      </p:sp>
      <p:sp>
        <p:nvSpPr>
          <p:cNvPr id="390" name="Google Shape;390;p4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  <p:pic>
        <p:nvPicPr>
          <p:cNvPr id="391" name="Google Shape;39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151" y="1750097"/>
            <a:ext cx="4807697" cy="312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Spline de Hermite</a:t>
            </a:r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body" idx="1"/>
          </p:nvPr>
        </p:nvSpPr>
        <p:spPr>
          <a:xfrm>
            <a:off x="357883" y="4474622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Entradas: sequência de valores e derivadas</a:t>
            </a:r>
            <a:endParaRPr/>
          </a:p>
        </p:txBody>
      </p:sp>
      <p:sp>
        <p:nvSpPr>
          <p:cNvPr id="398" name="Google Shape;398;p4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  <p:pic>
        <p:nvPicPr>
          <p:cNvPr id="399" name="Google Shape;39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2" y="1141878"/>
            <a:ext cx="8614615" cy="282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Interpolação </a:t>
            </a:r>
            <a:r>
              <a:rPr lang="pt-BR" dirty="0" err="1"/>
              <a:t>Catmull</a:t>
            </a:r>
            <a:r>
              <a:rPr lang="pt-BR" dirty="0"/>
              <a:t>-Rom</a:t>
            </a:r>
            <a:endParaRPr dirty="0"/>
          </a:p>
        </p:txBody>
      </p:sp>
      <p:sp>
        <p:nvSpPr>
          <p:cNvPr id="405" name="Google Shape;405;p44"/>
          <p:cNvSpPr txBox="1">
            <a:spLocks noGrp="1"/>
          </p:cNvSpPr>
          <p:nvPr>
            <p:ph type="body" idx="1"/>
          </p:nvPr>
        </p:nvSpPr>
        <p:spPr>
          <a:xfrm>
            <a:off x="390548" y="4819206"/>
            <a:ext cx="398480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Ed Catmull</a:t>
            </a:r>
            <a:endParaRPr/>
          </a:p>
        </p:txBody>
      </p:sp>
      <p:sp>
        <p:nvSpPr>
          <p:cNvPr id="406" name="Google Shape;406;p4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  <p:pic>
        <p:nvPicPr>
          <p:cNvPr id="407" name="Google Shape;40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92" y="1148702"/>
            <a:ext cx="2828003" cy="35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4"/>
          <p:cNvSpPr txBox="1"/>
          <p:nvPr/>
        </p:nvSpPr>
        <p:spPr>
          <a:xfrm>
            <a:off x="4375355" y="4743621"/>
            <a:ext cx="398480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Raphael Rom</a:t>
            </a:r>
            <a:endParaRPr sz="20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" name="Google Shape;409;p44" descr="Raphi Rom's home p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992" y="1148701"/>
            <a:ext cx="2695122" cy="358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Interpolação </a:t>
            </a:r>
            <a:r>
              <a:rPr lang="pt-BR" dirty="0" err="1"/>
              <a:t>Catmull</a:t>
            </a:r>
            <a:r>
              <a:rPr lang="pt-BR" dirty="0"/>
              <a:t>-Rom</a:t>
            </a:r>
            <a:endParaRPr dirty="0"/>
          </a:p>
        </p:txBody>
      </p:sp>
      <p:sp>
        <p:nvSpPr>
          <p:cNvPr id="415" name="Google Shape;415;p4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  <p:pic>
        <p:nvPicPr>
          <p:cNvPr id="416" name="Google Shape;41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13" y="1541558"/>
            <a:ext cx="8244604" cy="372072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Entrada: sequência de valores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Catmull-Rom</a:t>
            </a:r>
            <a:endParaRPr/>
          </a:p>
        </p:txBody>
      </p:sp>
      <p:sp>
        <p:nvSpPr>
          <p:cNvPr id="423" name="Google Shape;423;p4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  <p:sp>
        <p:nvSpPr>
          <p:cNvPr id="424" name="Google Shape;424;p46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Regra para derivadas: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Combine a inclinação entre os valores anteriores e os próximos</a:t>
            </a:r>
            <a:endParaRPr/>
          </a:p>
        </p:txBody>
      </p:sp>
      <p:pic>
        <p:nvPicPr>
          <p:cNvPr id="425" name="Google Shape;42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98" y="1776632"/>
            <a:ext cx="8244604" cy="349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Catmull-Rom</a:t>
            </a:r>
            <a:endParaRPr/>
          </a:p>
        </p:txBody>
      </p:sp>
      <p:sp>
        <p:nvSpPr>
          <p:cNvPr id="431" name="Google Shape;431;p4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  <p:sp>
        <p:nvSpPr>
          <p:cNvPr id="432" name="Google Shape;432;p4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Então use a interpolação de Hermite</a:t>
            </a:r>
            <a:endParaRPr/>
          </a:p>
        </p:txBody>
      </p:sp>
      <p:pic>
        <p:nvPicPr>
          <p:cNvPr id="433" name="Google Shape;433;p47"/>
          <p:cNvPicPr preferRelativeResize="0"/>
          <p:nvPr/>
        </p:nvPicPr>
        <p:blipFill rotWithShape="1">
          <a:blip r:embed="rId3">
            <a:alphaModFix/>
          </a:blip>
          <a:srcRect r="385"/>
          <a:stretch/>
        </p:blipFill>
        <p:spPr>
          <a:xfrm>
            <a:off x="483977" y="1955865"/>
            <a:ext cx="8212871" cy="368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 de Catmull-Rom</a:t>
            </a:r>
            <a:endParaRPr/>
          </a:p>
        </p:txBody>
      </p:sp>
      <p:sp>
        <p:nvSpPr>
          <p:cNvPr id="439" name="Google Shape;439;p4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  <p:sp>
        <p:nvSpPr>
          <p:cNvPr id="440" name="Google Shape;440;p48"/>
          <p:cNvSpPr txBox="1">
            <a:spLocks noGrp="1"/>
          </p:cNvSpPr>
          <p:nvPr>
            <p:ph type="body" idx="1"/>
          </p:nvPr>
        </p:nvSpPr>
        <p:spPr>
          <a:xfrm>
            <a:off x="390547" y="838985"/>
            <a:ext cx="8655481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Entrada: sequência de pontos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Saída: </a:t>
            </a:r>
            <a:r>
              <a:rPr lang="pt-BR" dirty="0" err="1"/>
              <a:t>Spline</a:t>
            </a:r>
            <a:r>
              <a:rPr lang="pt-BR" dirty="0"/>
              <a:t> que interpola todos os pontos com continuidade C1</a:t>
            </a:r>
            <a:endParaRPr dirty="0"/>
          </a:p>
        </p:txBody>
      </p:sp>
      <p:pic>
        <p:nvPicPr>
          <p:cNvPr id="441" name="Google Shape;441;p48" descr="page32image7191584"/>
          <p:cNvPicPr preferRelativeResize="0"/>
          <p:nvPr/>
        </p:nvPicPr>
        <p:blipFill rotWithShape="1">
          <a:blip r:embed="rId3">
            <a:alphaModFix/>
          </a:blip>
          <a:srcRect l="4356"/>
          <a:stretch/>
        </p:blipFill>
        <p:spPr>
          <a:xfrm>
            <a:off x="622611" y="2132095"/>
            <a:ext cx="8278440" cy="255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Interpolando Pontos e Vetores</a:t>
            </a:r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Definir pontos de controle e ir interpolando entre as posições desejadas (em geral posição e rotação).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52" name="Google Shape;52;p7" descr="Path - KeyShot 7 Manual - KeyShot"/>
          <p:cNvPicPr preferRelativeResize="0"/>
          <p:nvPr/>
        </p:nvPicPr>
        <p:blipFill rotWithShape="1">
          <a:blip r:embed="rId3">
            <a:alphaModFix/>
          </a:blip>
          <a:srcRect l="28301" r="15515"/>
          <a:stretch/>
        </p:blipFill>
        <p:spPr>
          <a:xfrm>
            <a:off x="390548" y="2409998"/>
            <a:ext cx="3364913" cy="291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 l="3853" t="12655" r="4228" b="7531"/>
          <a:stretch/>
        </p:blipFill>
        <p:spPr>
          <a:xfrm>
            <a:off x="4055864" y="2302328"/>
            <a:ext cx="4762916" cy="302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0" y="850656"/>
            <a:ext cx="4965700" cy="39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É possível interpolar pontos tão fácil quanto valores ?</a:t>
            </a:r>
            <a:endParaRPr/>
          </a:p>
        </p:txBody>
      </p:sp>
      <p:sp>
        <p:nvSpPr>
          <p:cNvPr id="466" name="Google Shape;466;p51"/>
          <p:cNvSpPr txBox="1">
            <a:spLocks noGrp="1"/>
          </p:cNvSpPr>
          <p:nvPr>
            <p:ph type="body" idx="1"/>
          </p:nvPr>
        </p:nvSpPr>
        <p:spPr>
          <a:xfrm>
            <a:off x="390548" y="4819206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Pontos de controle da spline 3D de Catmull-Rom</a:t>
            </a:r>
            <a:endParaRPr/>
          </a:p>
        </p:txBody>
      </p:sp>
      <p:sp>
        <p:nvSpPr>
          <p:cNvPr id="467" name="Google Shape;467;p5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  <p:sp>
        <p:nvSpPr>
          <p:cNvPr id="468" name="Google Shape;468;p51"/>
          <p:cNvSpPr/>
          <p:nvPr/>
        </p:nvSpPr>
        <p:spPr>
          <a:xfrm>
            <a:off x="84172" y="749927"/>
            <a:ext cx="26295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exemplo: ponto (0,1,3) no espaço 3D, ou mesmo um vetor geral na dimensão N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É possível interpolar pontos tão fácil quanto valores ?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body" idx="1"/>
          </p:nvPr>
        </p:nvSpPr>
        <p:spPr>
          <a:xfrm>
            <a:off x="475013" y="5016686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Vetores tangente 3D do Catmull-Rom</a:t>
            </a:r>
            <a:endParaRPr/>
          </a:p>
        </p:txBody>
      </p:sp>
      <p:sp>
        <p:nvSpPr>
          <p:cNvPr id="475" name="Google Shape;475;p5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  <p:pic>
        <p:nvPicPr>
          <p:cNvPr id="476" name="Google Shape;47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191" y="895086"/>
            <a:ext cx="6503596" cy="39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>
            <a:off x="3698350" y="2638504"/>
            <a:ext cx="2025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Vetores Tangente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É possível interpolar pontos tão fácil quanto valores ?</a:t>
            </a:r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body" idx="1"/>
          </p:nvPr>
        </p:nvSpPr>
        <p:spPr>
          <a:xfrm>
            <a:off x="475013" y="5016686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Curvas do espaço 3D de Catmull-Rom</a:t>
            </a:r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  <p:pic>
        <p:nvPicPr>
          <p:cNvPr id="486" name="Google Shape;48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34" y="770751"/>
            <a:ext cx="6734166" cy="407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250" y="294025"/>
            <a:ext cx="4052850" cy="51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Paramétricas</a:t>
            </a:r>
            <a:endParaRPr/>
          </a:p>
        </p:txBody>
      </p:sp>
      <p:sp>
        <p:nvSpPr>
          <p:cNvPr id="494" name="Google Shape;494;p5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  <p:pic>
        <p:nvPicPr>
          <p:cNvPr id="495" name="Google Shape;49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975" y="3468975"/>
            <a:ext cx="3087675" cy="11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  <p:pic>
        <p:nvPicPr>
          <p:cNvPr id="502" name="Google Shape;502;p55"/>
          <p:cNvPicPr preferRelativeResize="0"/>
          <p:nvPr/>
        </p:nvPicPr>
        <p:blipFill rotWithShape="1">
          <a:blip r:embed="rId3">
            <a:alphaModFix/>
          </a:blip>
          <a:srcRect t="64712" r="47426"/>
          <a:stretch/>
        </p:blipFill>
        <p:spPr>
          <a:xfrm>
            <a:off x="614950" y="3558675"/>
            <a:ext cx="3888351" cy="18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5"/>
          <p:cNvPicPr preferRelativeResize="0"/>
          <p:nvPr/>
        </p:nvPicPr>
        <p:blipFill rotWithShape="1">
          <a:blip r:embed="rId3">
            <a:alphaModFix/>
          </a:blip>
          <a:srcRect l="47426" b="37472"/>
          <a:stretch/>
        </p:blipFill>
        <p:spPr>
          <a:xfrm>
            <a:off x="4327725" y="510675"/>
            <a:ext cx="3888351" cy="32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Paramétricas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  <p:sp>
        <p:nvSpPr>
          <p:cNvPr id="511" name="Google Shape;511;p5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Paramétricas</a:t>
            </a:r>
            <a:endParaRPr/>
          </a:p>
        </p:txBody>
      </p:sp>
      <p:sp>
        <p:nvSpPr>
          <p:cNvPr id="512" name="Google Shape;512;p56"/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Exemplo:</a:t>
            </a:r>
            <a:endParaRPr/>
          </a:p>
        </p:txBody>
      </p:sp>
      <p:pic>
        <p:nvPicPr>
          <p:cNvPr id="513" name="Google Shape;51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00" y="629728"/>
            <a:ext cx="577560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6" title="Aula 14   Curva parametrizad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1088" y="1564225"/>
            <a:ext cx="5534376" cy="41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Forma Matricial para o Espaço de Curva Catmull-Rom</a:t>
            </a:r>
            <a:endParaRPr/>
          </a:p>
        </p:txBody>
      </p:sp>
      <p:sp>
        <p:nvSpPr>
          <p:cNvPr id="531" name="Google Shape;531;p58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255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Use a forma matricial </a:t>
            </a:r>
            <a:r>
              <a:rPr lang="pt-BR" dirty="0" err="1"/>
              <a:t>Hermite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dirty="0"/>
              <a:t>Pontos e tangentes dadas pelas regras </a:t>
            </a:r>
            <a:r>
              <a:rPr lang="pt-BR" dirty="0" err="1"/>
              <a:t>Catmull</a:t>
            </a:r>
            <a:r>
              <a:rPr lang="pt-BR" dirty="0"/>
              <a:t>-Rom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Pontos </a:t>
            </a:r>
            <a:r>
              <a:rPr lang="pt-BR" dirty="0" err="1"/>
              <a:t>Hermite</a:t>
            </a: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Tangentes </a:t>
            </a:r>
            <a:r>
              <a:rPr lang="pt-BR" dirty="0" err="1"/>
              <a:t>Hermite</a:t>
            </a:r>
            <a:endParaRPr dirty="0"/>
          </a:p>
        </p:txBody>
      </p:sp>
      <p:sp>
        <p:nvSpPr>
          <p:cNvPr id="532" name="Google Shape;532;p5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  <p:pic>
        <p:nvPicPr>
          <p:cNvPr id="533" name="Google Shape;53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9411" y="1693099"/>
            <a:ext cx="1165475" cy="84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9411" y="2652487"/>
            <a:ext cx="2197753" cy="88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59" y="3656112"/>
            <a:ext cx="7917645" cy="139923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8"/>
          <p:cNvSpPr/>
          <p:nvPr/>
        </p:nvSpPr>
        <p:spPr>
          <a:xfrm>
            <a:off x="2571001" y="5139625"/>
            <a:ext cx="251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Matriz Hermite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8"/>
          <p:cNvSpPr/>
          <p:nvPr/>
        </p:nvSpPr>
        <p:spPr>
          <a:xfrm>
            <a:off x="5270175" y="5016500"/>
            <a:ext cx="2254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 entradas Catmull-Rom para entradas Hermite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Forma Matricial para o Espaço de Curva Catmull-Rom</a:t>
            </a:r>
            <a:endParaRPr/>
          </a:p>
        </p:txBody>
      </p:sp>
      <p:sp>
        <p:nvSpPr>
          <p:cNvPr id="543" name="Google Shape;543;p59"/>
          <p:cNvSpPr txBox="1">
            <a:spLocks noGrp="1"/>
          </p:cNvSpPr>
          <p:nvPr>
            <p:ph type="body" idx="1"/>
          </p:nvPr>
        </p:nvSpPr>
        <p:spPr>
          <a:xfrm>
            <a:off x="390548" y="4134221"/>
            <a:ext cx="8428232" cy="43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Colunas de matriz = funções interpoladoras Catmull-Rom</a:t>
            </a:r>
            <a:endParaRPr/>
          </a:p>
        </p:txBody>
      </p:sp>
      <p:sp>
        <p:nvSpPr>
          <p:cNvPr id="544" name="Google Shape;544;p5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  <p:pic>
        <p:nvPicPr>
          <p:cNvPr id="545" name="Google Shape;545;p59" descr="{&quot;type&quot;:&quot;$$&quot;,&quot;backgroundColorModified&quot;:false,&quot;code&quot;:&quot;$$P\\left(t\\right)=\\begin{bmatrix}\n{t^{3}}\\\\\n{t^{2}}\\\\\n{t}\\\\\n{1}\\\\\n\\end{bmatrix}^{T}\\cdot\\begin{bmatrix}\n{-\\frac{1}{2}}&amp;{\\frac{3}{2}}&amp;{-\\frac{3}{2}}&amp;{\\frac{1}{2}}\\\\\n{1}&amp;{-\\frac{5}{2}}&amp;{2}&amp;{-\\frac{1}{2}}\\\\\n{-\\frac{1}{2}}&amp;{0}&amp;{\\frac{1}{2}}&amp;{0}\\\\\n{0}&amp;{1}&amp;{0}&amp;{0}\\\\\n\\end{bmatrix}\\cdot\\begin{bmatrix}\n{\\mathbf{p}_{0}}\\\\\n{\\mathbf{p}_{1}}\\\\\n{\\mathbf{p}_{2}}\\\\\n{\\mathbf{p}_{3}}\\\\\n\\end{bmatrix}$$&quot;,&quot;backgroundColor&quot;:&quot;#FFFFFF&quot;,&quot;id&quot;:&quot;1&quot;,&quot;font&quot;:{&quot;family&quot;:&quot;Arial&quot;,&quot;color&quot;:&quot;#000000&quot;,&quot;size&quot;:23.5},&quot;aid&quot;:null,&quot;ts&quot;:1634341279737,&quot;cs&quot;:&quot;MhIgGaUuWgM47Ld0nHNaWg==&quot;,&quot;size&quot;:{&quot;width&quot;:734.5,&quot;height&quot;:214.5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38" y="1033577"/>
            <a:ext cx="6996113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9" descr="{&quot;id&quot;:&quot;1&quot;,&quot;type&quot;:&quot;$$&quot;,&quot;backgroundColorModified&quot;:false,&quot;font&quot;:{&quot;family&quot;:&quot;Arial&quot;,&quot;size&quot;:23.5,&quot;color&quot;:&quot;#000000&quot;},&quot;code&quot;:&quot;$$P\\left(t\\right)=\n{C_{0\\left(t\\right)}\\mathbf{p}_{0}}\\\\+\n{C_{1\\left(t\\right)}\\mathbf{p}_{1}}\\\\+\n{C_{2\\left(t\\right)}\\mathbf{p}_{2}}\\\\+\n{C_{3\\left(t\\right)}\\mathbf{p}_{3}}\\\\$$&quot;,&quot;aid&quot;:null,&quot;backgroundColor&quot;:&quot;#FFFFFF&quot;,&quot;ts&quot;:1634167095586,&quot;cs&quot;:&quot;lvjXtFuchLa5Fl7lR6nfwQ==&quot;,&quot;size&quot;:{&quot;width&quot;:685.5,&quot;height&quot;:41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963" y="3294097"/>
            <a:ext cx="6529388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Funções Interpoladoras Catmull-Rom</a:t>
            </a:r>
            <a:endParaRPr/>
          </a:p>
        </p:txBody>
      </p:sp>
      <p:sp>
        <p:nvSpPr>
          <p:cNvPr id="552" name="Google Shape;552;p6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  <p:pic>
        <p:nvPicPr>
          <p:cNvPr id="553" name="Google Shape;55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41" y="1582737"/>
            <a:ext cx="8667718" cy="302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Re-parametrização</a:t>
            </a:r>
            <a:endParaRPr/>
          </a:p>
        </p:txBody>
      </p:sp>
      <p:sp>
        <p:nvSpPr>
          <p:cNvPr id="560" name="Google Shape;560;p6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  <p:pic>
        <p:nvPicPr>
          <p:cNvPr id="561" name="Google Shape;5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874" y="669225"/>
            <a:ext cx="5572249" cy="47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1"/>
          <p:cNvSpPr txBox="1"/>
          <p:nvPr/>
        </p:nvSpPr>
        <p:spPr>
          <a:xfrm>
            <a:off x="3204325" y="5390925"/>
            <a:ext cx="517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http://computacaografica.ic.uff.br/conteudocap3.html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Fontes de Texto Vetoriais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90550" y="5031899"/>
            <a:ext cx="7971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1800"/>
              <a:t>Fonte Baskerville – representada com Splines Cúbicas de Bézier</a:t>
            </a:r>
            <a:endParaRPr sz="1800"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224698" y="688000"/>
            <a:ext cx="57180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Quick Brown Fox Jumps Over</a:t>
            </a:r>
            <a:r>
              <a:rPr lang="pt-BR" sz="5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</a:t>
            </a:r>
            <a:r>
              <a:rPr lang="pt-BR" sz="5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Lazy Dog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ABCDEFGHIJKLMNOPQRSTUVWXYZ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abcdefghijklmnopqrstuvwxyz 0123456789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8" descr="page5image6951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975" y="688000"/>
            <a:ext cx="3201775" cy="41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Double Buffering</a:t>
            </a:r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As imagens são organizadas em Buffers.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Tradicionalmente em computação gráfica temos o: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-"/>
            </a:pPr>
            <a:r>
              <a:rPr lang="pt-BR"/>
              <a:t>Front Buffer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pt-BR"/>
              <a:t>Back Buffer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Durante a renderização as imagens são desenhadas no Back Buffer, enquanto as imagens exibidas vem do Front Buffer.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Na atualização de quadros, os buffers são trocados (Page Flipping). O Back Buffer é então limpo e se pode desenhar novamente nele.</a:t>
            </a:r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630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Double </a:t>
            </a:r>
            <a:r>
              <a:rPr lang="pt-BR" dirty="0" err="1"/>
              <a:t>Buffering</a:t>
            </a:r>
            <a:endParaRPr dirty="0"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0F5F7-3A44-923A-23C3-FABD6EB4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42" y="2124914"/>
            <a:ext cx="3082296" cy="2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27FCD0-84C0-0601-3866-499484E76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21" r="56645"/>
          <a:stretch/>
        </p:blipFill>
        <p:spPr>
          <a:xfrm>
            <a:off x="886823" y="1124712"/>
            <a:ext cx="1527194" cy="1650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CE7911-7C34-4933-5169-307C6262A3AF}"/>
              </a:ext>
            </a:extLst>
          </p:cNvPr>
          <p:cNvSpPr txBox="1"/>
          <p:nvPr/>
        </p:nvSpPr>
        <p:spPr>
          <a:xfrm>
            <a:off x="237451" y="719364"/>
            <a:ext cx="1298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1"/>
              <a:t>framebuffer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B6999-806C-D3DC-A718-E81F47B83F21}"/>
              </a:ext>
            </a:extLst>
          </p:cNvPr>
          <p:cNvSpPr/>
          <p:nvPr/>
        </p:nvSpPr>
        <p:spPr>
          <a:xfrm>
            <a:off x="295910" y="1027141"/>
            <a:ext cx="2968498" cy="18623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FD07EC-4D3D-ABDF-8F1E-A5A084DD6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55" t="33621" r="9086"/>
          <a:stretch/>
        </p:blipFill>
        <p:spPr>
          <a:xfrm>
            <a:off x="778238" y="1124712"/>
            <a:ext cx="1675280" cy="16504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8F0F86-BCF9-4B6C-D122-8021D2B65846}"/>
              </a:ext>
            </a:extLst>
          </p:cNvPr>
          <p:cNvSpPr txBox="1"/>
          <p:nvPr/>
        </p:nvSpPr>
        <p:spPr>
          <a:xfrm>
            <a:off x="237451" y="3085141"/>
            <a:ext cx="1298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1"/>
              <a:t>framebuffer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16C8B-888F-4153-94EC-7FDA539661FF}"/>
              </a:ext>
            </a:extLst>
          </p:cNvPr>
          <p:cNvSpPr/>
          <p:nvPr/>
        </p:nvSpPr>
        <p:spPr>
          <a:xfrm>
            <a:off x="295910" y="3392918"/>
            <a:ext cx="2968498" cy="18623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D803B-FE84-D4ED-A3B6-B6E7B8DBE142}"/>
              </a:ext>
            </a:extLst>
          </p:cNvPr>
          <p:cNvSpPr txBox="1"/>
          <p:nvPr/>
        </p:nvSpPr>
        <p:spPr>
          <a:xfrm>
            <a:off x="2304288" y="719364"/>
            <a:ext cx="1018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878A0-0DAB-3843-13FF-C3D1515CA7BB}"/>
              </a:ext>
            </a:extLst>
          </p:cNvPr>
          <p:cNvSpPr txBox="1"/>
          <p:nvPr/>
        </p:nvSpPr>
        <p:spPr>
          <a:xfrm>
            <a:off x="2304288" y="3085105"/>
            <a:ext cx="1018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BACK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255A79DE-0330-6F9B-A1A3-17AE812B01E0}"/>
              </a:ext>
            </a:extLst>
          </p:cNvPr>
          <p:cNvSpPr/>
          <p:nvPr/>
        </p:nvSpPr>
        <p:spPr>
          <a:xfrm rot="17026659">
            <a:off x="4117839" y="1326925"/>
            <a:ext cx="804672" cy="21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A804936-CCB7-F702-1AFC-F283546B217B}"/>
              </a:ext>
            </a:extLst>
          </p:cNvPr>
          <p:cNvSpPr/>
          <p:nvPr/>
        </p:nvSpPr>
        <p:spPr>
          <a:xfrm rot="15431288">
            <a:off x="4083535" y="2812595"/>
            <a:ext cx="804672" cy="21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E8C9CD-EA9F-AE59-EB9F-A7AAFC249C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50"/>
          <a:stretch/>
        </p:blipFill>
        <p:spPr>
          <a:xfrm>
            <a:off x="842855" y="3489845"/>
            <a:ext cx="1610663" cy="16684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AB5EA8-2391-A993-E550-D30BF22487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21" r="56645"/>
          <a:stretch/>
        </p:blipFill>
        <p:spPr>
          <a:xfrm>
            <a:off x="6564488" y="2297567"/>
            <a:ext cx="1527194" cy="16504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850183-65D1-8E7E-363A-EB924234F4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50"/>
          <a:stretch/>
        </p:blipFill>
        <p:spPr>
          <a:xfrm>
            <a:off x="6480137" y="2304154"/>
            <a:ext cx="1610663" cy="16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25 0.11083 C -0.03056 0.13416 -0.03368 0.16889 -0.03368 0.205 C -0.03368 0.24639 -0.03056 0.27944 -0.025 0.30278 L 1.11111E-6 0.41389 " pathEditMode="relative" rAng="5400000" ptsTypes="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2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25 -0.11056 C 0.03056 -0.13389 0.03368 -0.16861 0.03368 -0.20473 C 0.03368 -0.24611 0.03056 -0.27917 0.025 -0.3025 L -1.66667E-6 -0.41334 " pathEditMode="relative" rAng="1620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20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Novos Nós X3D : TimeSensor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/>
              <a:t>TimeSensor pode ser usado para: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Condução de simulações e animações contínuas;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Controlar atividades periódicas;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Iniciar eventos de ocorrência única, como um despertador;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/>
              <a:t>O ciclo de um nó TimeSensor dura </a:t>
            </a:r>
            <a:r>
              <a:rPr lang="pt-BR" sz="1400" b="1"/>
              <a:t>cycleInterval</a:t>
            </a:r>
            <a:r>
              <a:rPr lang="pt-BR" sz="1400"/>
              <a:t> segundos. Se, no final de um ciclo, o valor do </a:t>
            </a:r>
            <a:r>
              <a:rPr lang="pt-BR" sz="1400" b="1"/>
              <a:t>loop </a:t>
            </a:r>
            <a:r>
              <a:rPr lang="pt-BR" sz="1400"/>
              <a:t>for FALSE, a execução é encerrada. Já se o loop for TRUE no final de um ciclo, um nó dependente do tempo continua a execução no próximo ciclo. Deve retornar a fração de tempo passada em </a:t>
            </a:r>
            <a:r>
              <a:rPr lang="pt-BR" sz="1400" b="1"/>
              <a:t>fraction_changed</a:t>
            </a:r>
            <a:r>
              <a:rPr lang="pt-BR" sz="1400"/>
              <a:t>.</a:t>
            </a:r>
            <a:endParaRPr sz="1400"/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892163" y="2857500"/>
            <a:ext cx="4854600" cy="280652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3600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TimeSensor : X3DTimeDependentNode, X3DSensorNode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cycleInterval    1     (0,∞)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enabled          TRUE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loop             FALSE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        NULL  [X3DMetadataObject]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pauseTime        0     (-∞,∞)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resumeTime      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startTime        0     (-∞,∞)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stopTime         0     (-∞,∞)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[out]    cycleTime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[out]    elapsedTime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[out]    fraction_changed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[out]    isActive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[out]    isPaused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[out]    time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Novos Nós X3D : SplinePositionInterpolator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/>
              <a:t>Interpola não linearmente entre uma lista de vetores 3D. O campo </a:t>
            </a:r>
            <a:r>
              <a:rPr lang="pt-BR" sz="1400" b="1"/>
              <a:t>keyValue</a:t>
            </a:r>
            <a:r>
              <a:rPr lang="pt-BR" sz="1400"/>
              <a:t> possui uma lista com os valores a serem interpolados, </a:t>
            </a:r>
            <a:r>
              <a:rPr lang="pt-BR" sz="1400" b="1"/>
              <a:t>key</a:t>
            </a:r>
            <a:r>
              <a:rPr lang="pt-BR" sz="1400"/>
              <a:t> possui uma lista respectiva de chaves dos valores em </a:t>
            </a:r>
            <a:r>
              <a:rPr lang="pt-BR" sz="1400" b="1"/>
              <a:t>keyValue</a:t>
            </a:r>
            <a:r>
              <a:rPr lang="pt-BR" sz="1400"/>
              <a:t>, a fração a ser interpolada vem de </a:t>
            </a:r>
            <a:r>
              <a:rPr lang="pt-BR" sz="1400" b="1"/>
              <a:t>set_fraction</a:t>
            </a:r>
            <a:r>
              <a:rPr lang="pt-BR" sz="1400"/>
              <a:t> que varia de zero a um. O campo </a:t>
            </a:r>
            <a:r>
              <a:rPr lang="pt-BR" sz="1400" b="1"/>
              <a:t>keyValue</a:t>
            </a:r>
            <a:r>
              <a:rPr lang="pt-BR" sz="1400"/>
              <a:t> deve conter exatamente tantos vetores 3D quanto os quadros-chave no </a:t>
            </a:r>
            <a:r>
              <a:rPr lang="pt-BR" sz="1400" b="1"/>
              <a:t>key</a:t>
            </a:r>
            <a:r>
              <a:rPr lang="pt-BR" sz="1400"/>
              <a:t>. O campo </a:t>
            </a:r>
            <a:r>
              <a:rPr lang="pt-BR" sz="1400" b="1"/>
              <a:t>closed</a:t>
            </a:r>
            <a:r>
              <a:rPr lang="pt-BR" sz="1400"/>
              <a:t> especifica se o interpolador deve tratar a malha como fechada, com uma transições da última chave para a primeira chave. Se os </a:t>
            </a:r>
            <a:r>
              <a:rPr lang="pt-BR" sz="1400" b="1"/>
              <a:t>keyValues</a:t>
            </a:r>
            <a:r>
              <a:rPr lang="pt-BR" sz="1400"/>
              <a:t> na primeira e na última chave não forem idênticos, o campo closed será ignorado. O resultado final é definido no </a:t>
            </a:r>
            <a:r>
              <a:rPr lang="pt-BR" sz="1400" b="1"/>
              <a:t>value_changed</a:t>
            </a:r>
            <a:r>
              <a:rPr lang="pt-BR" sz="1400"/>
              <a:t>.</a:t>
            </a:r>
            <a:endParaRPr sz="1400"/>
          </a:p>
        </p:txBody>
      </p:sp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63</a:t>
            </a:fld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746424" y="2857500"/>
            <a:ext cx="6120719" cy="21313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SplinePositionInterpolator : X3DInterpolatorNode {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[in]     set_fraction        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closed            FALSE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MFFloat [in,out] key               []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MFVec3f [in,out] keyValue          []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MFVec3f [in,out] keyVelocity       []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         NULL  [X3DMetadataObject]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normalizeVelocity FALSE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SFVec3f [out]    value_changed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Novos Nós X3D : OrientationInterpolator</a:t>
            </a: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244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 dirty="0"/>
              <a:t>Interpola rotações são absolutas no espaço do objeto e, portanto, não são cumulativas. Uma orientação representa a posição final de um objeto após a aplicação de uma rotação. Um </a:t>
            </a:r>
            <a:r>
              <a:rPr lang="pt-BR" sz="1400" dirty="0" err="1"/>
              <a:t>OrientationInterpolator</a:t>
            </a:r>
            <a:r>
              <a:rPr lang="pt-BR" sz="1400" dirty="0"/>
              <a:t> interpola entre duas orientações calculando o caminho mais curto na esfera unitária entre as duas orientações. A interpolação é linear em comprimento de arco ao longo deste caminho. Os resultados são indefinidos se as duas orientações forem diagonalmente opostas. O campo </a:t>
            </a:r>
            <a:r>
              <a:rPr lang="pt-BR" sz="1400" b="1" dirty="0" err="1"/>
              <a:t>keyValue</a:t>
            </a:r>
            <a:r>
              <a:rPr lang="pt-BR" sz="1400" dirty="0"/>
              <a:t> possui uma lista com os valores a serem interpolados, </a:t>
            </a:r>
            <a:r>
              <a:rPr lang="pt-BR" sz="1400" b="1" dirty="0" err="1"/>
              <a:t>key</a:t>
            </a:r>
            <a:r>
              <a:rPr lang="pt-BR" sz="1400" dirty="0"/>
              <a:t> possui uma lista respectiva de chaves dos valores em </a:t>
            </a:r>
            <a:r>
              <a:rPr lang="pt-BR" sz="1400" b="1" dirty="0" err="1"/>
              <a:t>keyValue</a:t>
            </a:r>
            <a:r>
              <a:rPr lang="pt-BR" sz="1400" dirty="0"/>
              <a:t>, a fração a ser interpolada vem de </a:t>
            </a:r>
            <a:r>
              <a:rPr lang="pt-BR" sz="1400" b="1" dirty="0" err="1"/>
              <a:t>set_fraction</a:t>
            </a:r>
            <a:r>
              <a:rPr lang="pt-BR" sz="1400" dirty="0"/>
              <a:t> que varia de zero a um. O campo </a:t>
            </a:r>
            <a:r>
              <a:rPr lang="pt-BR" sz="1400" b="1" dirty="0" err="1"/>
              <a:t>keyValue</a:t>
            </a:r>
            <a:r>
              <a:rPr lang="pt-BR" sz="1400" dirty="0"/>
              <a:t> deve conter exatamente tantas rotações 3D quanto os quadros-chave no </a:t>
            </a:r>
            <a:r>
              <a:rPr lang="pt-BR" sz="1400" b="1" dirty="0" err="1"/>
              <a:t>key</a:t>
            </a:r>
            <a:r>
              <a:rPr lang="pt-BR" sz="1400" dirty="0"/>
              <a:t>. O resultado final é definido no </a:t>
            </a:r>
            <a:r>
              <a:rPr lang="pt-BR" sz="1400" b="1" dirty="0" err="1"/>
              <a:t>value_changed</a:t>
            </a:r>
            <a:r>
              <a:rPr lang="pt-BR" sz="1400" dirty="0"/>
              <a:t>.</a:t>
            </a:r>
            <a:endParaRPr sz="1400" dirty="0"/>
          </a:p>
        </p:txBody>
      </p:sp>
      <p:sp>
        <p:nvSpPr>
          <p:cNvPr id="244" name="Google Shape;244;p2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64</a:t>
            </a:fld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738874" y="3332500"/>
            <a:ext cx="4926635" cy="154731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OrientationInterpolator : X3DInterpolatorNode {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   [in]     set_fraction   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MFFloat    [in,out] key           []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MFRotation [in,out] keyValue      []   [-1,1] or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   [in,out] metadata      NULL [X3DMetadataObject]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SFRotation [out]    value_changed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Declaração ROUTE</a:t>
            </a: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218650" y="838975"/>
            <a:ext cx="8656800" cy="75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900"/>
              <a:t>Em X3D as conexões entre campos de um nó para campos de outros nós usando são realizadas pela instrução ROUTE.</a:t>
            </a:r>
            <a:endParaRPr sz="1900"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218650" y="2462373"/>
            <a:ext cx="8806200" cy="294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900"/>
              <a:t>onde &lt;</a:t>
            </a:r>
            <a:r>
              <a:rPr lang="pt-BR" sz="1900" b="1"/>
              <a:t>fromNodeName</a:t>
            </a:r>
            <a:r>
              <a:rPr lang="pt-BR" sz="1900"/>
              <a:t>&gt; identifica o nó que irá gerar um evento, &lt;</a:t>
            </a:r>
            <a:r>
              <a:rPr lang="pt-BR" sz="1900" b="1"/>
              <a:t>fromFieldName</a:t>
            </a:r>
            <a:r>
              <a:rPr lang="pt-BR" sz="1900"/>
              <a:t>&gt; é o nome do campo do nó gerador do qual originará o evento, &lt;</a:t>
            </a:r>
            <a:r>
              <a:rPr lang="pt-BR" sz="1900" b="1"/>
              <a:t>toNodeName</a:t>
            </a:r>
            <a:r>
              <a:rPr lang="pt-BR" sz="1900"/>
              <a:t>&gt; identifica o nó que receberá um evento, e &lt;</a:t>
            </a:r>
            <a:r>
              <a:rPr lang="pt-BR" sz="1900" b="1"/>
              <a:t>toFieldName</a:t>
            </a:r>
            <a:r>
              <a:rPr lang="pt-BR" sz="1900"/>
              <a:t>&gt; identifica o campo no nó de destino que receberá o evento.</a:t>
            </a:r>
            <a:endParaRPr sz="19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900"/>
              <a:t>ROUTEs não são nós. A instrução ROUTE é uma construção para estabelecer caminhos de eventos entre campos especificados de nós.</a:t>
            </a:r>
            <a:endParaRPr sz="1900"/>
          </a:p>
        </p:txBody>
      </p:sp>
      <p:sp>
        <p:nvSpPr>
          <p:cNvPr id="254" name="Google Shape;254;p2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65</a:t>
            </a:fld>
            <a:endParaRPr/>
          </a:p>
        </p:txBody>
      </p:sp>
      <p:sp>
        <p:nvSpPr>
          <p:cNvPr id="255" name="Google Shape;255;p29"/>
          <p:cNvSpPr txBox="1"/>
          <p:nvPr/>
        </p:nvSpPr>
        <p:spPr>
          <a:xfrm>
            <a:off x="474900" y="1794425"/>
            <a:ext cx="8195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ROUTE &lt;fromNodeName&gt; &lt;fromFieldName&gt; &lt;toNodeName&gt; &lt;toFieldName&gt;</a:t>
            </a:r>
            <a:endParaRPr sz="21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Quinta (e última) parte do projeto 1</a:t>
            </a:r>
            <a:endParaRPr dirty="0"/>
          </a:p>
        </p:txBody>
      </p:sp>
      <p:sp>
        <p:nvSpPr>
          <p:cNvPr id="757" name="Google Shape;757;p7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66</a:t>
            </a:fld>
            <a:endParaRPr/>
          </a:p>
        </p:txBody>
      </p:sp>
      <p:sp>
        <p:nvSpPr>
          <p:cNvPr id="763" name="Google Shape;763;p74"/>
          <p:cNvSpPr/>
          <p:nvPr/>
        </p:nvSpPr>
        <p:spPr>
          <a:xfrm>
            <a:off x="2565712" y="5115192"/>
            <a:ext cx="406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https://lpsoares.github.io/Renderizador/</a:t>
            </a:r>
            <a:r>
              <a:rPr lang="pt-B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</p:txBody>
      </p:sp>
      <p:sp>
        <p:nvSpPr>
          <p:cNvPr id="2" name="Google Shape;762;p74">
            <a:extLst>
              <a:ext uri="{FF2B5EF4-FFF2-40B4-BE49-F238E27FC236}">
                <a16:creationId xmlns:a16="http://schemas.microsoft.com/office/drawing/2014/main" id="{89100981-2626-FB6D-F6EB-BF66AD56F810}"/>
              </a:ext>
            </a:extLst>
          </p:cNvPr>
          <p:cNvSpPr/>
          <p:nvPr/>
        </p:nvSpPr>
        <p:spPr>
          <a:xfrm>
            <a:off x="1388552" y="3764863"/>
            <a:ext cx="274060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</a:rPr>
              <a:t>onda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.x3d</a:t>
            </a:r>
            <a:endParaRPr sz="1200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C104B40-F420-FA6A-F6E5-251C155CE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52" y="1950137"/>
            <a:ext cx="2740606" cy="1814726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BB55332-6F50-CBF1-8B81-0E556B213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583" y="1950137"/>
            <a:ext cx="2841238" cy="1814726"/>
          </a:xfrm>
          <a:prstGeom prst="rect">
            <a:avLst/>
          </a:prstGeom>
        </p:spPr>
      </p:pic>
      <p:sp>
        <p:nvSpPr>
          <p:cNvPr id="12" name="Google Shape;762;p74">
            <a:extLst>
              <a:ext uri="{FF2B5EF4-FFF2-40B4-BE49-F238E27FC236}">
                <a16:creationId xmlns:a16="http://schemas.microsoft.com/office/drawing/2014/main" id="{3BDE00E7-03A8-C9A6-08A1-8A0AE5482B18}"/>
              </a:ext>
            </a:extLst>
          </p:cNvPr>
          <p:cNvSpPr/>
          <p:nvPr/>
        </p:nvSpPr>
        <p:spPr>
          <a:xfrm>
            <a:off x="4726583" y="3764863"/>
            <a:ext cx="284123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</a:rPr>
              <a:t>piramide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.x3d</a:t>
            </a:r>
            <a:endParaRPr sz="1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84ADE440-70D3-7993-9C1F-B5C671CFA3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EC3-6366-75D0-ED0F-20CF1A2A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96984-7871-169F-529B-DFF1CBA47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Anyway, fortunately, this wasn’t too difficult to figure out. It’s emulated in a modern shader by calculating the depth of the vertex in view space and then doing an inverse lerp to get back a fog density value which we output to the fragment shader</a:t>
            </a:r>
          </a:p>
          <a:p>
            <a:pPr algn="l"/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vec4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depthVert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mul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u_modelView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vec4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a_position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1.0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)); </a:t>
            </a:r>
            <a:r>
              <a:rPr lang="en-US" b="1" i="0">
                <a:solidFill>
                  <a:srgbClr val="00BB00"/>
                </a:solidFill>
                <a:effectLst/>
                <a:latin typeface="Source Code Pro" panose="020F0502020204030204" pitchFamily="34" charset="0"/>
              </a:rPr>
              <a:t>float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abs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depthVert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z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/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depthVert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w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);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v_fogDensity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1.0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-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clamp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u_fogDepthMax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-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/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u_fogDepthMin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-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u_fogDepthMax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),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0.0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1.0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); </a:t>
            </a:r>
          </a:p>
          <a:p>
            <a:pPr algn="l"/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In the fragment shader we just mix this with the output </a:t>
            </a:r>
            <a:r>
              <a:rPr lang="en-US" b="0" i="0" err="1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colour</a:t>
            </a:r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 we’d usually render out</a:t>
            </a:r>
          </a:p>
          <a:p>
            <a:pPr algn="l"/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vec3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output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mix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color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rgb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u_fogColor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rgb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v_fogDensity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); </a:t>
            </a:r>
          </a:p>
          <a:p>
            <a:pPr algn="l"/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Combing this with all our above techniques we get our output image minus the CRT image effect</a:t>
            </a:r>
          </a:p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43786-E272-ADDA-46B7-5E8288A890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26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Talvez interesse</a:t>
            </a:r>
            <a:endParaRPr/>
          </a:p>
        </p:txBody>
      </p:sp>
      <p:sp>
        <p:nvSpPr>
          <p:cNvPr id="576" name="Google Shape;576;p6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69</a:t>
            </a:fld>
            <a:endParaRPr/>
          </a:p>
        </p:txBody>
      </p:sp>
      <p:pic>
        <p:nvPicPr>
          <p:cNvPr id="577" name="Google Shape;5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01" y="1190731"/>
            <a:ext cx="3503495" cy="2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371" y="1115850"/>
            <a:ext cx="3422778" cy="243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108" y="3578102"/>
            <a:ext cx="2763036" cy="198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5326" y="3689509"/>
            <a:ext cx="3080647" cy="198226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3"/>
          <p:cNvSpPr txBox="1"/>
          <p:nvPr/>
        </p:nvSpPr>
        <p:spPr>
          <a:xfrm>
            <a:off x="2842425" y="63425"/>
            <a:ext cx="586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hlinkClick r:id="rId7"/>
              </a:rPr>
              <a:t>https://www.inf.pucrs.br/pinho/CG/SlidesEmPDF/CurvasParametricas.pdf</a:t>
            </a:r>
            <a:r>
              <a:rPr lang="pt-BR" sz="1200"/>
              <a:t> </a:t>
            </a:r>
            <a:endParaRPr sz="1200"/>
          </a:p>
        </p:txBody>
      </p:sp>
      <p:sp>
        <p:nvSpPr>
          <p:cNvPr id="582" name="Google Shape;582;p63"/>
          <p:cNvSpPr txBox="1"/>
          <p:nvPr/>
        </p:nvSpPr>
        <p:spPr>
          <a:xfrm>
            <a:off x="0" y="451825"/>
            <a:ext cx="897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Não me lembro bem se falei que curva paramétrica era muito cedo para falar, mas pelo que estou vendo outros cursos da área puxam o assunto agora, então talvez seja o momento. Depois tem a parte de superfícies que diferenciamos algumas delas e voltamos a falar de paramétricas e etc.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Design : CAD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90550" y="5170801"/>
            <a:ext cx="84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1700"/>
              <a:t>Aston Martin One - 77 Surfacing - Alias, por Ankishu Gupta</a:t>
            </a:r>
            <a:endParaRPr sz="170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0" y="1196730"/>
            <a:ext cx="8839200" cy="372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Referências Adicionais</a:t>
            </a:r>
            <a:endParaRPr/>
          </a:p>
        </p:txBody>
      </p:sp>
      <p:sp>
        <p:nvSpPr>
          <p:cNvPr id="588" name="Google Shape;588;p64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Aura Conci -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http://www.ic.uff.br/~aconci/Hermite-Splines.pdf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Soraia: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https://www.inf.pucrs.br/~smusse/CG/PDFs/Aula_Curvas.pdf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Pinho: </a:t>
            </a:r>
            <a:r>
              <a:rPr lang="pt-BR" u="sng">
                <a:solidFill>
                  <a:schemeClr val="hlink"/>
                </a:solidFill>
                <a:hlinkClick r:id="rId5"/>
              </a:rPr>
              <a:t>https://www.inf.pucrs.br/pinho/CG/SlidesEmPDF/CurvasParametricas.pdf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</p:txBody>
      </p:sp>
      <p:sp>
        <p:nvSpPr>
          <p:cNvPr id="589" name="Google Shape;589;p6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Use funções de interpolação para criar curva</a:t>
            </a:r>
            <a:endParaRPr/>
          </a:p>
        </p:txBody>
      </p:sp>
      <p:sp>
        <p:nvSpPr>
          <p:cNvPr id="595" name="Google Shape;595;p6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Fórmula geral para um esquema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particular de interpolação: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Coeficientes </a:t>
            </a:r>
            <a:r>
              <a:rPr lang="pt-BR" b="1"/>
              <a:t>p</a:t>
            </a:r>
            <a:r>
              <a:rPr lang="pt-BR" b="1" baseline="-25000"/>
              <a:t>i</a:t>
            </a:r>
            <a:r>
              <a:rPr lang="pt-BR"/>
              <a:t> podem ser pontos e vetores, não apenas valores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F</a:t>
            </a:r>
            <a:r>
              <a:rPr lang="pt-BR" baseline="-25000"/>
              <a:t>i</a:t>
            </a:r>
            <a:r>
              <a:rPr lang="pt-BR"/>
              <a:t>(t) são funções para interpolação.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</p:txBody>
      </p:sp>
      <p:sp>
        <p:nvSpPr>
          <p:cNvPr id="596" name="Google Shape;596;p6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71</a:t>
            </a:fld>
            <a:endParaRPr/>
          </a:p>
        </p:txBody>
      </p:sp>
      <p:pic>
        <p:nvPicPr>
          <p:cNvPr id="597" name="Google Shape;59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964" y="838985"/>
            <a:ext cx="2597150" cy="10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013" y="1877845"/>
            <a:ext cx="8328488" cy="103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As curvas envolvidas nesses caminhos devem ser </a:t>
            </a:r>
            <a:r>
              <a:rPr lang="pt-BR" sz="3000" b="1">
                <a:solidFill>
                  <a:srgbClr val="0000FF"/>
                </a:solidFill>
              </a:rPr>
              <a:t>suaves</a:t>
            </a:r>
            <a:r>
              <a:rPr lang="pt-BR" sz="3000"/>
              <a:t>, como mostrado nos exemplos.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Mas o que significa ser suave do ponto de vista matemático?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Vamos relembrar!</a:t>
            </a:r>
            <a:endParaRPr sz="3000"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O caminho da bolinha é uma curva suave? Por que? </a:t>
            </a:r>
            <a:endParaRPr sz="2400"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88" name="Google Shape;88;p11" title="Aula 14   Curva não contínu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613" y="1429073"/>
            <a:ext cx="5610067" cy="42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2868</Words>
  <Application>Microsoft Macintosh PowerPoint</Application>
  <PresentationFormat>On-screen Show (16:10)</PresentationFormat>
  <Paragraphs>382</Paragraphs>
  <Slides>71</Slides>
  <Notes>69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Georgia</vt:lpstr>
      <vt:lpstr>Source Code Pro</vt:lpstr>
      <vt:lpstr>Roboto</vt:lpstr>
      <vt:lpstr>Verdana</vt:lpstr>
      <vt:lpstr>Courier New</vt:lpstr>
      <vt:lpstr>Merriweather Sans</vt:lpstr>
      <vt:lpstr>Arial</vt:lpstr>
      <vt:lpstr>Consolas</vt:lpstr>
      <vt:lpstr>Libre Baskerville</vt:lpstr>
      <vt:lpstr>Personalizar design</vt:lpstr>
      <vt:lpstr>PowerPoint Presentation</vt:lpstr>
      <vt:lpstr>Kahoot</vt:lpstr>
      <vt:lpstr>Curvas e Animações</vt:lpstr>
      <vt:lpstr>Caminhos de Câmeras</vt:lpstr>
      <vt:lpstr>Caminhos de Câmeras</vt:lpstr>
      <vt:lpstr>Fontes de Texto Vetoriais</vt:lpstr>
      <vt:lpstr>Design : CAD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Exercício</vt:lpstr>
      <vt:lpstr>Exercício</vt:lpstr>
      <vt:lpstr>Desenho Geométrico - Tangência e Concordância</vt:lpstr>
      <vt:lpstr>Explicando Continuidade</vt:lpstr>
      <vt:lpstr>Splines</vt:lpstr>
      <vt:lpstr>Spline de um verdadeiro desenhista</vt:lpstr>
      <vt:lpstr>Splines</vt:lpstr>
      <vt:lpstr>Tópicos sobre Splines</vt:lpstr>
      <vt:lpstr>Objetivo Interpolar Valores</vt:lpstr>
      <vt:lpstr>Interpolação do vizinho mais próximo</vt:lpstr>
      <vt:lpstr>Interpolação Linear</vt:lpstr>
      <vt:lpstr>Interpolação Suave ?</vt:lpstr>
      <vt:lpstr>Interpolação Cúbica de Hermite</vt:lpstr>
      <vt:lpstr>Interpolação Cúbica de Hermite</vt:lpstr>
      <vt:lpstr>Curvas de Hermite</vt:lpstr>
      <vt:lpstr>Curvas de Hermite</vt:lpstr>
      <vt:lpstr>Interpolação Polinomial Cúbica</vt:lpstr>
      <vt:lpstr>Interpolação Polinomial Cúbica</vt:lpstr>
      <vt:lpstr>Resolvendo os coeficientes polinomiais</vt:lpstr>
      <vt:lpstr>Resolvendo os coeficientes polinomiais</vt:lpstr>
      <vt:lpstr>Forma Matricial para Função de Hermite</vt:lpstr>
      <vt:lpstr>Interpretação 1</vt:lpstr>
      <vt:lpstr>Interpretação 2</vt:lpstr>
      <vt:lpstr>Base da Função de Hermite</vt:lpstr>
      <vt:lpstr>Recapitulando: Interpolação Cúbica de Hermite</vt:lpstr>
      <vt:lpstr>Funções Interpoladoras de Hermite</vt:lpstr>
      <vt:lpstr>Funções Simples</vt:lpstr>
      <vt:lpstr>Interpolação Spline de Hermite</vt:lpstr>
      <vt:lpstr>Interpolação Catmull-Rom</vt:lpstr>
      <vt:lpstr>Interpolação Catmull-Rom</vt:lpstr>
      <vt:lpstr>Interpolação Catmull-Rom</vt:lpstr>
      <vt:lpstr>Interpolação Catmull-Rom</vt:lpstr>
      <vt:lpstr>Spline de Catmull-Rom</vt:lpstr>
      <vt:lpstr>Interpolando Pontos e Vetores</vt:lpstr>
      <vt:lpstr>É possível interpolar pontos tão fácil quanto valores ?</vt:lpstr>
      <vt:lpstr>É possível interpolar pontos tão fácil quanto valores ?</vt:lpstr>
      <vt:lpstr>É possível interpolar pontos tão fácil quanto valores ?</vt:lpstr>
      <vt:lpstr>Curvas Paramétricas</vt:lpstr>
      <vt:lpstr>Curvas Paramétricas</vt:lpstr>
      <vt:lpstr>Curvas Paramétricas</vt:lpstr>
      <vt:lpstr>Forma Matricial para o Espaço de Curva Catmull-Rom</vt:lpstr>
      <vt:lpstr>Forma Matricial para o Espaço de Curva Catmull-Rom</vt:lpstr>
      <vt:lpstr>Funções Interpoladoras Catmull-Rom</vt:lpstr>
      <vt:lpstr>Re-parametrização</vt:lpstr>
      <vt:lpstr>Double Buffering</vt:lpstr>
      <vt:lpstr>Double Buffering</vt:lpstr>
      <vt:lpstr>Novos Nós X3D : TimeSensor</vt:lpstr>
      <vt:lpstr>Novos Nós X3D : SplinePositionInterpolator</vt:lpstr>
      <vt:lpstr>Novos Nós X3D : OrientationInterpolator</vt:lpstr>
      <vt:lpstr>Declaração ROUTE</vt:lpstr>
      <vt:lpstr>Quinta (e última) parte do projeto 1</vt:lpstr>
      <vt:lpstr>PowerPoint Presentation</vt:lpstr>
      <vt:lpstr>FOG</vt:lpstr>
      <vt:lpstr>Talvez interesse</vt:lpstr>
      <vt:lpstr>Referências Adicionais</vt:lpstr>
      <vt:lpstr>Use funções de interpolação para criar curva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Pereira Soares</cp:lastModifiedBy>
  <cp:revision>27</cp:revision>
  <dcterms:modified xsi:type="dcterms:W3CDTF">2024-10-17T00:11:34Z</dcterms:modified>
</cp:coreProperties>
</file>