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11"/>
  </p:notesMasterIdLst>
  <p:sldIdLst>
    <p:sldId id="256" r:id="rId2"/>
    <p:sldId id="320" r:id="rId3"/>
    <p:sldId id="309" r:id="rId4"/>
    <p:sldId id="334" r:id="rId5"/>
    <p:sldId id="333" r:id="rId6"/>
    <p:sldId id="423" r:id="rId7"/>
    <p:sldId id="365" r:id="rId8"/>
    <p:sldId id="280" r:id="rId9"/>
    <p:sldId id="346" r:id="rId10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9C6B71-D78C-028C-4540-0FAC7D1DEA43}" v="1" dt="2025-10-06T12:44:29.881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36" d="100"/>
          <a:sy n="136" d="100"/>
        </p:scale>
        <p:origin x="200" y="2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Beltrao Braga" userId="S::gustavobb1@insper.edu.br::af0aa7ae-b103-44e9-9c36-8c21682b38a4" providerId="AD" clId="Web-{449C6B71-D78C-028C-4540-0FAC7D1DEA43}"/>
    <pc:docChg chg="delSld">
      <pc:chgData name="Gustavo Beltrao Braga" userId="S::gustavobb1@insper.edu.br::af0aa7ae-b103-44e9-9c36-8c21682b38a4" providerId="AD" clId="Web-{449C6B71-D78C-028C-4540-0FAC7D1DEA43}" dt="2025-10-06T12:44:29.881" v="0"/>
      <pc:docMkLst>
        <pc:docMk/>
      </pc:docMkLst>
      <pc:sldChg chg="del">
        <pc:chgData name="Gustavo Beltrao Braga" userId="S::gustavobb1@insper.edu.br::af0aa7ae-b103-44e9-9c36-8c21682b38a4" providerId="AD" clId="Web-{449C6B71-D78C-028C-4540-0FAC7D1DEA43}" dt="2025-10-06T12:44:29.881" v="0"/>
        <pc:sldMkLst>
          <pc:docMk/>
          <pc:sldMk cId="2654402062" sldId="335"/>
        </pc:sldMkLst>
      </pc:sldChg>
    </pc:docChg>
  </pc:docChgLst>
  <pc:docChgLst>
    <pc:chgData name="Gustavo Beltrao Braga" userId="S::gustavobb1@insper.edu.br::af0aa7ae-b103-44e9-9c36-8c21682b38a4" providerId="AD" clId="Web-{A2FFE97A-23CC-267A-AA7E-2731295143FC}"/>
    <pc:docChg chg="addSld delSld modSld">
      <pc:chgData name="Gustavo Beltrao Braga" userId="S::gustavobb1@insper.edu.br::af0aa7ae-b103-44e9-9c36-8c21682b38a4" providerId="AD" clId="Web-{A2FFE97A-23CC-267A-AA7E-2731295143FC}" dt="2025-09-29T17:36:01.754" v="59" actId="20577"/>
      <pc:docMkLst>
        <pc:docMk/>
      </pc:docMkLst>
      <pc:sldChg chg="add">
        <pc:chgData name="Gustavo Beltrao Braga" userId="S::gustavobb1@insper.edu.br::af0aa7ae-b103-44e9-9c36-8c21682b38a4" providerId="AD" clId="Web-{A2FFE97A-23CC-267A-AA7E-2731295143FC}" dt="2025-09-29T13:33:09.562" v="6"/>
        <pc:sldMkLst>
          <pc:docMk/>
          <pc:sldMk cId="3226231667" sldId="334"/>
        </pc:sldMkLst>
      </pc:sldChg>
      <pc:sldChg chg="modSp add">
        <pc:chgData name="Gustavo Beltrao Braga" userId="S::gustavobb1@insper.edu.br::af0aa7ae-b103-44e9-9c36-8c21682b38a4" providerId="AD" clId="Web-{A2FFE97A-23CC-267A-AA7E-2731295143FC}" dt="2025-09-29T17:36:01.754" v="59" actId="20577"/>
        <pc:sldMkLst>
          <pc:docMk/>
          <pc:sldMk cId="155719360" sldId="365"/>
        </pc:sldMkLst>
        <pc:spChg chg="mod">
          <ac:chgData name="Gustavo Beltrao Braga" userId="S::gustavobb1@insper.edu.br::af0aa7ae-b103-44e9-9c36-8c21682b38a4" providerId="AD" clId="Web-{A2FFE97A-23CC-267A-AA7E-2731295143FC}" dt="2025-09-29T17:36:01.754" v="59" actId="20577"/>
          <ac:spMkLst>
            <pc:docMk/>
            <pc:sldMk cId="155719360" sldId="365"/>
            <ac:spMk id="7" creationId="{62FC7030-BB95-563C-7B0A-2FD2E4579B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52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t="1" b="16530"/>
          <a:stretch/>
        </p:blipFill>
        <p:spPr>
          <a:xfrm>
            <a:off x="6094" y="-1"/>
            <a:ext cx="912342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5296958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7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video" Target="../media/media3.mov"/><Relationship Id="rId11" Type="http://schemas.openxmlformats.org/officeDocument/2006/relationships/image" Target="../media/image5.png"/><Relationship Id="rId5" Type="http://schemas.microsoft.com/office/2007/relationships/media" Target="../media/media3.mov"/><Relationship Id="rId10" Type="http://schemas.openxmlformats.org/officeDocument/2006/relationships/image" Target="../media/image4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view/lX2BRK" TargetMode="External"/><Relationship Id="rId2" Type="http://schemas.openxmlformats.org/officeDocument/2006/relationships/hyperlink" Target="https://www.shadertoy.com/view/wfXyW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adertoy.com/view/wcjBW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nathan.com/posts/49-shadertoy-tutorial-part-3" TargetMode="External"/><Relationship Id="rId2" Type="http://schemas.openxmlformats.org/officeDocument/2006/relationships/hyperlink" Target="https://www.shaderto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bookofshaders.com/" TargetMode="External"/><Relationship Id="rId4" Type="http://schemas.openxmlformats.org/officeDocument/2006/relationships/hyperlink" Target="https://iquilezles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pt-BR" sz="1650" err="1"/>
              <a:t>Shaders</a:t>
            </a:r>
            <a:endParaRPr lang="pt-BR"/>
          </a:p>
          <a:p>
            <a:pPr marL="0" indent="0">
              <a:spcBef>
                <a:spcPts val="0"/>
              </a:spcBef>
              <a:buSzPts val="1600"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50AE-2940-DFE5-01B2-52558112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Uniforms</a:t>
            </a:r>
            <a:r>
              <a:rPr lang="pt-BR" dirty="0"/>
              <a:t> padrões do </a:t>
            </a:r>
            <a:r>
              <a:rPr lang="pt-BR" dirty="0" err="1"/>
              <a:t>Shadertoy</a:t>
            </a:r>
            <a:r>
              <a:rPr lang="pt-BR" dirty="0"/>
              <a:t> (GLSL)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94075-3DA5-0907-6A15-DFDC25BAE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vec3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iResolution</a:t>
            </a:r>
            <a:r>
              <a:rPr lang="en-US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 //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Resolução</a:t>
            </a:r>
            <a:r>
              <a:rPr lang="en-US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da Janela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iTime</a:t>
            </a:r>
            <a:r>
              <a:rPr lang="en-US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 // Float dos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segundos</a:t>
            </a:r>
            <a:r>
              <a:rPr lang="en-US" b="1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passados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iTimeDelta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iFrame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iChannelTime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[4];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vec4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iMouse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vec4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iDate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float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iSampleRate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vec3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iChannelResolution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[4];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uniform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samplerXX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iChanneli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;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BD5B-FBBA-CB1B-D402-D88095185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270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757-2FBA-FD0F-D446-F2C8A83C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 com Vetores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7281D-B426-44AA-02B3-C6A850468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Um recurso interessante é o </a:t>
            </a:r>
            <a:r>
              <a:rPr lang="pt-BR" b="1" err="1"/>
              <a:t>swizzling</a:t>
            </a:r>
            <a:r>
              <a:rPr lang="pt-BR"/>
              <a:t>, onde você pode combinar e misturar os valores do vetor, por exemplo:</a:t>
            </a:r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/>
          </a:p>
          <a:p>
            <a:endParaRPr lang="pt-BR" sz="1400"/>
          </a:p>
          <a:p>
            <a:r>
              <a:rPr lang="pt-BR"/>
              <a:t>Na construção de vetores, várias formas de combinação também são viáveis, por exemplo: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4F33-34E4-DE21-4DAD-247E3FB60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7FABE-1D11-561A-D0F2-6081017F2E64}"/>
              </a:ext>
            </a:extLst>
          </p:cNvPr>
          <p:cNvSpPr txBox="1"/>
          <p:nvPr/>
        </p:nvSpPr>
        <p:spPr>
          <a:xfrm>
            <a:off x="4688586" y="5390585"/>
            <a:ext cx="3678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Referência: https://</a:t>
            </a:r>
            <a:r>
              <a:rPr lang="pt-BR" err="1"/>
              <a:t>learnopengl.com</a:t>
            </a:r>
            <a:r>
              <a:rPr lang="pt-BR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10D1E-22D5-5884-A668-A1ABCC9A8C36}"/>
              </a:ext>
            </a:extLst>
          </p:cNvPr>
          <p:cNvSpPr txBox="1"/>
          <p:nvPr/>
        </p:nvSpPr>
        <p:spPr>
          <a:xfrm>
            <a:off x="1418767" y="1759386"/>
            <a:ext cx="6539638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vec2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someVec;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differentVec = someVec.xyxx;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vec3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anotherVec = differentVec.zyw;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otherVec = someVec.xxxx + anotherVec.yxzy;</a:t>
            </a:r>
            <a:endParaRPr lang="en-US" sz="1600" noProof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404A8-EC22-C05E-7C9E-928136E43953}"/>
              </a:ext>
            </a:extLst>
          </p:cNvPr>
          <p:cNvSpPr txBox="1"/>
          <p:nvPr/>
        </p:nvSpPr>
        <p:spPr>
          <a:xfrm>
            <a:off x="1418767" y="4018298"/>
            <a:ext cx="6539638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vec2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vect =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vec2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0.5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0.7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result =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(vect,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0.0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0.0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otherResult =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(result.xyz, </a:t>
            </a:r>
            <a:r>
              <a:rPr lang="en-US" sz="1600" b="0" i="0" noProof="1">
                <a:solidFill>
                  <a:srgbClr val="FFCD22"/>
                </a:solidFill>
                <a:effectLst/>
                <a:latin typeface="Courier New" panose="02070309020205020404" pitchFamily="49" charset="0"/>
              </a:rPr>
              <a:t>1.0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);</a:t>
            </a:r>
            <a:endParaRPr lang="en-US" sz="16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6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noProof="0"/>
              <a:t>Live Coding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11" name="Picture 10" descr="mavimedia giphyupload code developer yazılım GIF">
            <a:extLst>
              <a:ext uri="{FF2B5EF4-FFF2-40B4-BE49-F238E27FC236}">
                <a16:creationId xmlns:a16="http://schemas.microsoft.com/office/drawing/2014/main" id="{5B2E7726-B82C-B2AD-6346-2B10835A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72" y="1011473"/>
            <a:ext cx="6948239" cy="38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Fragment</a:t>
            </a:r>
            <a:r>
              <a:rPr lang="pt-BR" sz="2650"/>
              <a:t> </a:t>
            </a:r>
            <a:r>
              <a:rPr lang="pt-BR" sz="2650" err="1"/>
              <a:t>Shader</a:t>
            </a:r>
            <a:r>
              <a:rPr lang="pt-BR" sz="2650"/>
              <a:t> - Atividade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5" name="capture">
            <a:hlinkClick r:id="" action="ppaction://media"/>
            <a:extLst>
              <a:ext uri="{FF2B5EF4-FFF2-40B4-BE49-F238E27FC236}">
                <a16:creationId xmlns:a16="http://schemas.microsoft.com/office/drawing/2014/main" id="{FA8D82F7-8243-0968-DA2A-327D84C7A4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001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err="1"/>
              <a:t>Fragment</a:t>
            </a:r>
            <a:r>
              <a:rPr lang="pt-BR" sz="2650"/>
              <a:t> </a:t>
            </a:r>
            <a:r>
              <a:rPr lang="pt-BR" sz="2650" err="1"/>
              <a:t>Shader</a:t>
            </a:r>
            <a:r>
              <a:rPr lang="pt-BR" sz="2650"/>
              <a:t> - </a:t>
            </a:r>
            <a:r>
              <a:rPr lang="pt-BR" sz="2700"/>
              <a:t>Atividade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5" name="capture">
            <a:hlinkClick r:id="" action="ppaction://media"/>
            <a:extLst>
              <a:ext uri="{FF2B5EF4-FFF2-40B4-BE49-F238E27FC236}">
                <a16:creationId xmlns:a16="http://schemas.microsoft.com/office/drawing/2014/main" id="{FA8D82F7-8243-0968-DA2A-327D84C7A4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870" y="846263"/>
            <a:ext cx="3304026" cy="1857422"/>
          </a:xfrm>
          <a:prstGeom prst="rect">
            <a:avLst/>
          </a:prstGeom>
        </p:spPr>
      </p:pic>
      <p:pic>
        <p:nvPicPr>
          <p:cNvPr id="3" name="Screen Recording 2024-10-23 at 18.36.21">
            <a:hlinkClick r:id="" action="ppaction://media"/>
            <a:extLst>
              <a:ext uri="{FF2B5EF4-FFF2-40B4-BE49-F238E27FC236}">
                <a16:creationId xmlns:a16="http://schemas.microsoft.com/office/drawing/2014/main" id="{0847B116-FD94-EBB7-DB38-71C7E2C651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0492" y="3561534"/>
            <a:ext cx="2943990" cy="1611004"/>
          </a:xfrm>
          <a:prstGeom prst="rect">
            <a:avLst/>
          </a:prstGeom>
        </p:spPr>
      </p:pic>
      <p:pic>
        <p:nvPicPr>
          <p:cNvPr id="7" name="Screen Recording 2024-10-23 at 18.57.58">
            <a:hlinkClick r:id="" action="ppaction://media"/>
            <a:extLst>
              <a:ext uri="{FF2B5EF4-FFF2-40B4-BE49-F238E27FC236}">
                <a16:creationId xmlns:a16="http://schemas.microsoft.com/office/drawing/2014/main" id="{2F9E6268-A0C4-E491-ED0B-C5B45F61D79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8768" y="3561533"/>
            <a:ext cx="2925528" cy="1611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B1465B-732C-4921-D4ED-DA05F8E35286}"/>
              </a:ext>
            </a:extLst>
          </p:cNvPr>
          <p:cNvSpPr txBox="1"/>
          <p:nvPr/>
        </p:nvSpPr>
        <p:spPr>
          <a:xfrm>
            <a:off x="235497" y="3094593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Desafios:</a:t>
            </a:r>
          </a:p>
        </p:txBody>
      </p:sp>
      <p:pic>
        <p:nvPicPr>
          <p:cNvPr id="11" name="Screen Recording 2024-10-23 at 19.18.11">
            <a:hlinkClick r:id="" action="ppaction://media"/>
            <a:extLst>
              <a:ext uri="{FF2B5EF4-FFF2-40B4-BE49-F238E27FC236}">
                <a16:creationId xmlns:a16="http://schemas.microsoft.com/office/drawing/2014/main" id="{0BE5D50B-FFD3-26EA-1EE7-F8C06D18546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45403" y="3561534"/>
            <a:ext cx="2920912" cy="16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41844-BF2D-00D6-86A1-837EFA842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18FD-07B1-674D-DE74-EED9EE3F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 err="1"/>
              <a:t>Projeto</a:t>
            </a:r>
            <a:r>
              <a:rPr lang="en-US" sz="2650" dirty="0"/>
              <a:t>: </a:t>
            </a:r>
            <a:r>
              <a:rPr lang="en-US" sz="2650" dirty="0" err="1"/>
              <a:t>Dicas</a:t>
            </a:r>
            <a:endParaRPr lang="en-US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B0C66-2FB0-BAA7-E743-147AE9664C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6FC00-C6F2-6F1E-21C7-ADF9805601E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C7030-BB95-563C-7B0A-2FD2E4579B54}"/>
              </a:ext>
            </a:extLst>
          </p:cNvPr>
          <p:cNvSpPr txBox="1"/>
          <p:nvPr/>
        </p:nvSpPr>
        <p:spPr>
          <a:xfrm>
            <a:off x="237145" y="716748"/>
            <a:ext cx="6322938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Links do </a:t>
            </a:r>
            <a:r>
              <a:rPr lang="en-US" sz="1800" b="1" dirty="0" err="1"/>
              <a:t>código</a:t>
            </a:r>
            <a:r>
              <a:rPr lang="en-US" sz="1800" b="1" dirty="0"/>
              <a:t> da aula e outros:</a:t>
            </a:r>
            <a:endParaRPr lang="en-US" dirty="0"/>
          </a:p>
          <a:p>
            <a:endParaRPr lang="en-US" sz="1800" b="1" dirty="0"/>
          </a:p>
          <a:p>
            <a:r>
              <a:rPr lang="en-US" sz="1800" dirty="0"/>
              <a:t>Aula:</a:t>
            </a:r>
            <a:r>
              <a:rPr lang="en-US" sz="1800" b="1" dirty="0"/>
              <a:t> </a:t>
            </a:r>
            <a:r>
              <a:rPr lang="en-US" sz="1800" dirty="0">
                <a:hlinkClick r:id="rId2"/>
              </a:rPr>
              <a:t>https://www.shadertoy.com/view/wfXyWX#</a:t>
            </a:r>
            <a:endParaRPr lang="en-US" sz="1800" b="1" dirty="0"/>
          </a:p>
          <a:p>
            <a:r>
              <a:rPr lang="en-US" sz="1800" err="1"/>
              <a:t>Funções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https://www.shadertoy.com/view/lX2BRK</a:t>
            </a:r>
            <a:endParaRPr lang="en-US" sz="1800" dirty="0"/>
          </a:p>
          <a:p>
            <a:r>
              <a:rPr lang="en-US" sz="1800" dirty="0"/>
              <a:t>FFT e </a:t>
            </a:r>
            <a:r>
              <a:rPr lang="en-US" sz="1800" dirty="0" err="1"/>
              <a:t>música</a:t>
            </a:r>
            <a:r>
              <a:rPr lang="en-US" sz="1800" dirty="0"/>
              <a:t>: </a:t>
            </a:r>
            <a:r>
              <a:rPr lang="en-US" sz="1800" dirty="0">
                <a:hlinkClick r:id="rId4"/>
              </a:rPr>
              <a:t>https://www.shadertoy.com/view/wcjBWt</a:t>
            </a:r>
          </a:p>
          <a:p>
            <a:pPr>
              <a:buChar char="•"/>
            </a:pPr>
            <a:endParaRPr lang="en-US" sz="1800" dirty="0"/>
          </a:p>
          <a:p>
            <a:endParaRPr lang="en-US" sz="1800" dirty="0"/>
          </a:p>
          <a:p>
            <a:pPr>
              <a:buChar char="•"/>
            </a:pPr>
            <a:endParaRPr lang="en-US" sz="1800" dirty="0"/>
          </a:p>
          <a:p>
            <a:pPr>
              <a:buChar char="•"/>
            </a:pPr>
            <a:endParaRPr lang="en-US" sz="1800" b="1" dirty="0"/>
          </a:p>
          <a:p>
            <a:pPr marL="285750" indent="-285750">
              <a:buChar char="•"/>
            </a:pPr>
            <a:endParaRPr lang="en-US" sz="1800" b="1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2F02-CFAA-2241-EB0D-302E5730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C5517-DEEA-D3D5-173B-95ED5A8B0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Baseado:</a:t>
            </a:r>
          </a:p>
          <a:p>
            <a:r>
              <a:rPr lang="pt-BR">
                <a:hlinkClick r:id="rId2"/>
              </a:rPr>
              <a:t>https://www.shadertoy.com/</a:t>
            </a:r>
            <a:endParaRPr lang="pt-BR"/>
          </a:p>
          <a:p>
            <a:endParaRPr lang="pt-BR"/>
          </a:p>
          <a:p>
            <a:r>
              <a:rPr lang="pt-BR"/>
              <a:t>Usando:</a:t>
            </a:r>
          </a:p>
          <a:p>
            <a:r>
              <a:rPr lang="pt-BR">
                <a:hlinkClick r:id="rId3"/>
              </a:rPr>
              <a:t>https://inspirnathan.com/posts/49-shadertoy-tutorial-part-3</a:t>
            </a:r>
            <a:endParaRPr lang="pt-BR"/>
          </a:p>
          <a:p>
            <a:endParaRPr lang="pt-BR"/>
          </a:p>
          <a:p>
            <a:r>
              <a:rPr lang="pt-BR"/>
              <a:t>Documentações:</a:t>
            </a:r>
          </a:p>
          <a:p>
            <a:r>
              <a:rPr lang="pt-BR">
                <a:hlinkClick r:id="rId4"/>
              </a:rPr>
              <a:t>https://iquilezles.org/</a:t>
            </a:r>
            <a:r>
              <a:rPr lang="pt-BR"/>
              <a:t> </a:t>
            </a:r>
          </a:p>
          <a:p>
            <a:r>
              <a:rPr lang="pt-BR">
                <a:hlinkClick r:id="rId5"/>
              </a:rPr>
              <a:t>https://thebookofshaders.com/</a:t>
            </a:r>
            <a:endParaRPr lang="pt-BR"/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0CFA4-E100-183E-9132-65E74F137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18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347</Words>
  <Application>Microsoft Macintosh PowerPoint</Application>
  <PresentationFormat>On-screen Show (16:10)</PresentationFormat>
  <Paragraphs>70</Paragraphs>
  <Slides>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Courier New</vt:lpstr>
      <vt:lpstr>Tahoma</vt:lpstr>
      <vt:lpstr>Verdana</vt:lpstr>
      <vt:lpstr>Personalizar design</vt:lpstr>
      <vt:lpstr>PowerPoint Presentation</vt:lpstr>
      <vt:lpstr>Uniforms padrões do Shadertoy (GLSL)</vt:lpstr>
      <vt:lpstr>Exemplo com Vetores</vt:lpstr>
      <vt:lpstr>Live Coding</vt:lpstr>
      <vt:lpstr>Fragment Shader - Atividade</vt:lpstr>
      <vt:lpstr>Fragment Shader - Atividade</vt:lpstr>
      <vt:lpstr>Projeto: Dicas</vt:lpstr>
      <vt:lpstr>Referências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35</cp:revision>
  <cp:lastPrinted>2023-05-03T11:33:42Z</cp:lastPrinted>
  <dcterms:modified xsi:type="dcterms:W3CDTF">2025-10-06T21:24:03Z</dcterms:modified>
</cp:coreProperties>
</file>