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8"/>
  </p:notesMasterIdLst>
  <p:sldIdLst>
    <p:sldId id="256" r:id="rId2"/>
    <p:sldId id="336" r:id="rId3"/>
    <p:sldId id="284" r:id="rId4"/>
    <p:sldId id="287" r:id="rId5"/>
    <p:sldId id="288" r:id="rId6"/>
    <p:sldId id="289" r:id="rId7"/>
    <p:sldId id="290" r:id="rId8"/>
    <p:sldId id="291" r:id="rId9"/>
    <p:sldId id="293" r:id="rId10"/>
    <p:sldId id="294" r:id="rId11"/>
    <p:sldId id="330" r:id="rId12"/>
    <p:sldId id="329" r:id="rId13"/>
    <p:sldId id="308" r:id="rId14"/>
    <p:sldId id="328" r:id="rId15"/>
    <p:sldId id="353" r:id="rId16"/>
    <p:sldId id="354" r:id="rId17"/>
    <p:sldId id="355" r:id="rId18"/>
    <p:sldId id="356" r:id="rId19"/>
    <p:sldId id="357" r:id="rId20"/>
    <p:sldId id="286" r:id="rId21"/>
    <p:sldId id="295" r:id="rId22"/>
    <p:sldId id="296" r:id="rId23"/>
    <p:sldId id="297" r:id="rId24"/>
    <p:sldId id="298" r:id="rId25"/>
    <p:sldId id="299" r:id="rId26"/>
    <p:sldId id="347" r:id="rId27"/>
    <p:sldId id="300" r:id="rId28"/>
    <p:sldId id="301" r:id="rId29"/>
    <p:sldId id="302" r:id="rId30"/>
    <p:sldId id="303" r:id="rId31"/>
    <p:sldId id="304" r:id="rId32"/>
    <p:sldId id="305" r:id="rId33"/>
    <p:sldId id="332" r:id="rId34"/>
    <p:sldId id="313" r:id="rId35"/>
    <p:sldId id="314" r:id="rId36"/>
    <p:sldId id="310" r:id="rId37"/>
    <p:sldId id="311" r:id="rId38"/>
    <p:sldId id="312" r:id="rId39"/>
    <p:sldId id="317" r:id="rId40"/>
    <p:sldId id="326" r:id="rId41"/>
    <p:sldId id="348" r:id="rId42"/>
    <p:sldId id="349" r:id="rId43"/>
    <p:sldId id="350" r:id="rId44"/>
    <p:sldId id="351" r:id="rId45"/>
    <p:sldId id="352" r:id="rId46"/>
    <p:sldId id="272" r:id="rId47"/>
    <p:sldId id="271" r:id="rId48"/>
    <p:sldId id="334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46" r:id="rId57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3E7BBD-4D48-F3EA-BD07-36955F6CB336}" v="77" dt="2025-10-05T12:32:0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39" d="100"/>
          <a:sy n="139" d="100"/>
        </p:scale>
        <p:origin x="1288" y="1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o Beltrao Braga" userId="S::gustavobb1@insper.edu.br::af0aa7ae-b103-44e9-9c36-8c21682b38a4" providerId="AD" clId="Web-{64E096CF-9285-E60A-3CA6-E411ECE8C628}"/>
    <pc:docChg chg="addSld delSld modSld sldOrd">
      <pc:chgData name="Gustavo Beltrao Braga" userId="S::gustavobb1@insper.edu.br::af0aa7ae-b103-44e9-9c36-8c21682b38a4" providerId="AD" clId="Web-{64E096CF-9285-E60A-3CA6-E411ECE8C628}" dt="2025-09-29T13:28:22.893" v="1984"/>
      <pc:docMkLst>
        <pc:docMk/>
      </pc:docMkLst>
      <pc:sldChg chg="mod ord modShow">
        <pc:chgData name="Gustavo Beltrao Braga" userId="S::gustavobb1@insper.edu.br::af0aa7ae-b103-44e9-9c36-8c21682b38a4" providerId="AD" clId="Web-{64E096CF-9285-E60A-3CA6-E411ECE8C628}" dt="2025-09-29T12:40:16.107" v="510"/>
        <pc:sldMkLst>
          <pc:docMk/>
          <pc:sldMk cId="0" sldId="287"/>
        </pc:sldMkLst>
      </pc:sldChg>
      <pc:sldChg chg="mod ord modShow">
        <pc:chgData name="Gustavo Beltrao Braga" userId="S::gustavobb1@insper.edu.br::af0aa7ae-b103-44e9-9c36-8c21682b38a4" providerId="AD" clId="Web-{64E096CF-9285-E60A-3CA6-E411ECE8C628}" dt="2025-09-29T12:40:14.294" v="506"/>
        <pc:sldMkLst>
          <pc:docMk/>
          <pc:sldMk cId="0" sldId="288"/>
        </pc:sldMkLst>
      </pc:sldChg>
      <pc:sldChg chg="mod ord modShow">
        <pc:chgData name="Gustavo Beltrao Braga" userId="S::gustavobb1@insper.edu.br::af0aa7ae-b103-44e9-9c36-8c21682b38a4" providerId="AD" clId="Web-{64E096CF-9285-E60A-3CA6-E411ECE8C628}" dt="2025-09-29T12:40:15.216" v="508"/>
        <pc:sldMkLst>
          <pc:docMk/>
          <pc:sldMk cId="0" sldId="289"/>
        </pc:sldMkLst>
      </pc:sldChg>
      <pc:sldChg chg="mod ord modShow">
        <pc:chgData name="Gustavo Beltrao Braga" userId="S::gustavobb1@insper.edu.br::af0aa7ae-b103-44e9-9c36-8c21682b38a4" providerId="AD" clId="Web-{64E096CF-9285-E60A-3CA6-E411ECE8C628}" dt="2025-09-29T12:40:14.763" v="507"/>
        <pc:sldMkLst>
          <pc:docMk/>
          <pc:sldMk cId="0" sldId="290"/>
        </pc:sldMkLst>
      </pc:sldChg>
      <pc:sldChg chg="mod ord modShow">
        <pc:chgData name="Gustavo Beltrao Braga" userId="S::gustavobb1@insper.edu.br::af0aa7ae-b103-44e9-9c36-8c21682b38a4" providerId="AD" clId="Web-{64E096CF-9285-E60A-3CA6-E411ECE8C628}" dt="2025-09-29T12:40:15.685" v="509"/>
        <pc:sldMkLst>
          <pc:docMk/>
          <pc:sldMk cId="0" sldId="291"/>
        </pc:sldMkLst>
      </pc:sldChg>
      <pc:sldChg chg="ord">
        <pc:chgData name="Gustavo Beltrao Braga" userId="S::gustavobb1@insper.edu.br::af0aa7ae-b103-44e9-9c36-8c21682b38a4" providerId="AD" clId="Web-{64E096CF-9285-E60A-3CA6-E411ECE8C628}" dt="2025-09-29T12:31:39.383" v="477"/>
        <pc:sldMkLst>
          <pc:docMk/>
          <pc:sldMk cId="0" sldId="293"/>
        </pc:sldMkLst>
      </pc:sldChg>
      <pc:sldChg chg="modSp">
        <pc:chgData name="Gustavo Beltrao Braga" userId="S::gustavobb1@insper.edu.br::af0aa7ae-b103-44e9-9c36-8c21682b38a4" providerId="AD" clId="Web-{64E096CF-9285-E60A-3CA6-E411ECE8C628}" dt="2025-09-29T12:06:40.952" v="95" actId="20577"/>
        <pc:sldMkLst>
          <pc:docMk/>
          <pc:sldMk cId="0" sldId="294"/>
        </pc:sldMkLst>
        <pc:spChg chg="mod">
          <ac:chgData name="Gustavo Beltrao Braga" userId="S::gustavobb1@insper.edu.br::af0aa7ae-b103-44e9-9c36-8c21682b38a4" providerId="AD" clId="Web-{64E096CF-9285-E60A-3CA6-E411ECE8C628}" dt="2025-09-29T12:06:40.952" v="95" actId="20577"/>
          <ac:spMkLst>
            <pc:docMk/>
            <pc:sldMk cId="0" sldId="294"/>
            <ac:spMk id="373" creationId="{00000000-0000-0000-0000-000000000000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04:13.790" v="81" actId="20577"/>
          <ac:spMkLst>
            <pc:docMk/>
            <pc:sldMk cId="0" sldId="294"/>
            <ac:spMk id="374" creationId="{00000000-0000-0000-0000-000000000000}"/>
          </ac:spMkLst>
        </pc:spChg>
        <pc:picChg chg="mod">
          <ac:chgData name="Gustavo Beltrao Braga" userId="S::gustavobb1@insper.edu.br::af0aa7ae-b103-44e9-9c36-8c21682b38a4" providerId="AD" clId="Web-{64E096CF-9285-E60A-3CA6-E411ECE8C628}" dt="2025-09-29T12:02:17.846" v="1" actId="1076"/>
          <ac:picMkLst>
            <pc:docMk/>
            <pc:sldMk cId="0" sldId="294"/>
            <ac:picMk id="2" creationId="{16283EBA-F75D-275D-361E-08DEBAB80D6F}"/>
          </ac:picMkLst>
        </pc:picChg>
        <pc:picChg chg="mod">
          <ac:chgData name="Gustavo Beltrao Braga" userId="S::gustavobb1@insper.edu.br::af0aa7ae-b103-44e9-9c36-8c21682b38a4" providerId="AD" clId="Web-{64E096CF-9285-E60A-3CA6-E411ECE8C628}" dt="2025-09-29T12:02:22.159" v="3" actId="1076"/>
          <ac:picMkLst>
            <pc:docMk/>
            <pc:sldMk cId="0" sldId="294"/>
            <ac:picMk id="6" creationId="{A7FE57D3-ABE4-FD68-950D-4CF587AE2F16}"/>
          </ac:picMkLst>
        </pc:picChg>
      </pc:sldChg>
      <pc:sldChg chg="modSp">
        <pc:chgData name="Gustavo Beltrao Braga" userId="S::gustavobb1@insper.edu.br::af0aa7ae-b103-44e9-9c36-8c21682b38a4" providerId="AD" clId="Web-{64E096CF-9285-E60A-3CA6-E411ECE8C628}" dt="2025-09-29T12:32:40.588" v="483" actId="20577"/>
        <pc:sldMkLst>
          <pc:docMk/>
          <pc:sldMk cId="1712022753" sldId="308"/>
        </pc:sldMkLst>
        <pc:spChg chg="mod">
          <ac:chgData name="Gustavo Beltrao Braga" userId="S::gustavobb1@insper.edu.br::af0aa7ae-b103-44e9-9c36-8c21682b38a4" providerId="AD" clId="Web-{64E096CF-9285-E60A-3CA6-E411ECE8C628}" dt="2025-09-29T12:10:08.755" v="146" actId="20577"/>
          <ac:spMkLst>
            <pc:docMk/>
            <pc:sldMk cId="1712022753" sldId="308"/>
            <ac:spMk id="2" creationId="{EF340883-219E-1108-F41E-DAE1E032AC87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32:40.588" v="483" actId="20577"/>
          <ac:spMkLst>
            <pc:docMk/>
            <pc:sldMk cId="1712022753" sldId="308"/>
            <ac:spMk id="3" creationId="{C94EBA4D-ADFE-F96F-E8BC-AB394E42260F}"/>
          </ac:spMkLst>
        </pc:spChg>
      </pc:sldChg>
      <pc:sldChg chg="mod modShow">
        <pc:chgData name="Gustavo Beltrao Braga" userId="S::gustavobb1@insper.edu.br::af0aa7ae-b103-44e9-9c36-8c21682b38a4" providerId="AD" clId="Web-{64E096CF-9285-E60A-3CA6-E411ECE8C628}" dt="2025-09-29T12:35:16.606" v="487"/>
        <pc:sldMkLst>
          <pc:docMk/>
          <pc:sldMk cId="4207393658" sldId="310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18.559" v="488"/>
        <pc:sldMkLst>
          <pc:docMk/>
          <pc:sldMk cId="3846495236" sldId="311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22.090" v="489"/>
        <pc:sldMkLst>
          <pc:docMk/>
          <pc:sldMk cId="2655282994" sldId="312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11.011" v="485"/>
        <pc:sldMkLst>
          <pc:docMk/>
          <pc:sldMk cId="2960019925" sldId="313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13.652" v="486"/>
        <pc:sldMkLst>
          <pc:docMk/>
          <pc:sldMk cId="1925560877" sldId="314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40.889" v="490"/>
        <pc:sldMkLst>
          <pc:docMk/>
          <pc:sldMk cId="3187671037" sldId="317"/>
        </pc:sldMkLst>
      </pc:sldChg>
      <pc:sldChg chg="mod modShow">
        <pc:chgData name="Gustavo Beltrao Braga" userId="S::gustavobb1@insper.edu.br::af0aa7ae-b103-44e9-9c36-8c21682b38a4" providerId="AD" clId="Web-{64E096CF-9285-E60A-3CA6-E411ECE8C628}" dt="2025-09-29T12:35:43.076" v="491"/>
        <pc:sldMkLst>
          <pc:docMk/>
          <pc:sldMk cId="2047917734" sldId="326"/>
        </pc:sldMkLst>
      </pc:sldChg>
      <pc:sldChg chg="modSp">
        <pc:chgData name="Gustavo Beltrao Braga" userId="S::gustavobb1@insper.edu.br::af0aa7ae-b103-44e9-9c36-8c21682b38a4" providerId="AD" clId="Web-{64E096CF-9285-E60A-3CA6-E411ECE8C628}" dt="2025-09-29T12:10:20.020" v="154" actId="20577"/>
        <pc:sldMkLst>
          <pc:docMk/>
          <pc:sldMk cId="3353827742" sldId="328"/>
        </pc:sldMkLst>
        <pc:spChg chg="mod">
          <ac:chgData name="Gustavo Beltrao Braga" userId="S::gustavobb1@insper.edu.br::af0aa7ae-b103-44e9-9c36-8c21682b38a4" providerId="AD" clId="Web-{64E096CF-9285-E60A-3CA6-E411ECE8C628}" dt="2025-09-29T12:10:20.020" v="154" actId="20577"/>
          <ac:spMkLst>
            <pc:docMk/>
            <pc:sldMk cId="3353827742" sldId="328"/>
            <ac:spMk id="2" creationId="{EF340883-219E-1108-F41E-DAE1E032AC87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09:44.660" v="143" actId="20577"/>
          <ac:spMkLst>
            <pc:docMk/>
            <pc:sldMk cId="3353827742" sldId="328"/>
            <ac:spMk id="3" creationId="{C94EBA4D-ADFE-F96F-E8BC-AB394E42260F}"/>
          </ac:spMkLst>
        </pc:spChg>
      </pc:sldChg>
      <pc:sldChg chg="addSp delSp modSp">
        <pc:chgData name="Gustavo Beltrao Braga" userId="S::gustavobb1@insper.edu.br::af0aa7ae-b103-44e9-9c36-8c21682b38a4" providerId="AD" clId="Web-{64E096CF-9285-E60A-3CA6-E411ECE8C628}" dt="2025-09-29T12:14:16.540" v="228"/>
        <pc:sldMkLst>
          <pc:docMk/>
          <pc:sldMk cId="1036294833" sldId="329"/>
        </pc:sldMkLst>
        <pc:spChg chg="mod">
          <ac:chgData name="Gustavo Beltrao Braga" userId="S::gustavobb1@insper.edu.br::af0aa7ae-b103-44e9-9c36-8c21682b38a4" providerId="AD" clId="Web-{64E096CF-9285-E60A-3CA6-E411ECE8C628}" dt="2025-09-29T12:06:45.249" v="97" actId="20577"/>
          <ac:spMkLst>
            <pc:docMk/>
            <pc:sldMk cId="1036294833" sldId="329"/>
            <ac:spMk id="2" creationId="{EF340883-219E-1108-F41E-DAE1E032AC87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13:29.070" v="226" actId="20577"/>
          <ac:spMkLst>
            <pc:docMk/>
            <pc:sldMk cId="1036294833" sldId="329"/>
            <ac:spMk id="6" creationId="{94EF707D-2822-12F8-E713-2388726E2F71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14:16.540" v="228"/>
          <ac:picMkLst>
            <pc:docMk/>
            <pc:sldMk cId="1036294833" sldId="329"/>
            <ac:picMk id="3" creationId="{329FA016-1312-D44F-016A-C85EA6B52DDA}"/>
          </ac:picMkLst>
        </pc:picChg>
      </pc:sldChg>
      <pc:sldChg chg="modSp">
        <pc:chgData name="Gustavo Beltrao Braga" userId="S::gustavobb1@insper.edu.br::af0aa7ae-b103-44e9-9c36-8c21682b38a4" providerId="AD" clId="Web-{64E096CF-9285-E60A-3CA6-E411ECE8C628}" dt="2025-09-29T12:06:51.265" v="99" actId="20577"/>
        <pc:sldMkLst>
          <pc:docMk/>
          <pc:sldMk cId="1981549800" sldId="330"/>
        </pc:sldMkLst>
        <pc:spChg chg="mod">
          <ac:chgData name="Gustavo Beltrao Braga" userId="S::gustavobb1@insper.edu.br::af0aa7ae-b103-44e9-9c36-8c21682b38a4" providerId="AD" clId="Web-{64E096CF-9285-E60A-3CA6-E411ECE8C628}" dt="2025-09-29T12:06:51.265" v="99" actId="20577"/>
          <ac:spMkLst>
            <pc:docMk/>
            <pc:sldMk cId="1981549800" sldId="330"/>
            <ac:spMk id="2" creationId="{EF340883-219E-1108-F41E-DAE1E032AC87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05:39.263" v="89" actId="20577"/>
          <ac:spMkLst>
            <pc:docMk/>
            <pc:sldMk cId="1981549800" sldId="330"/>
            <ac:spMk id="3" creationId="{C94EBA4D-ADFE-F96F-E8BC-AB394E42260F}"/>
          </ac:spMkLst>
        </pc:spChg>
      </pc:sldChg>
      <pc:sldChg chg="mod modShow">
        <pc:chgData name="Gustavo Beltrao Braga" userId="S::gustavobb1@insper.edu.br::af0aa7ae-b103-44e9-9c36-8c21682b38a4" providerId="AD" clId="Web-{64E096CF-9285-E60A-3CA6-E411ECE8C628}" dt="2025-09-29T12:35:08.277" v="484"/>
        <pc:sldMkLst>
          <pc:docMk/>
          <pc:sldMk cId="4108506128" sldId="332"/>
        </pc:sldMkLst>
      </pc:sldChg>
      <pc:sldChg chg="addSp modSp add replId">
        <pc:chgData name="Gustavo Beltrao Braga" userId="S::gustavobb1@insper.edu.br::af0aa7ae-b103-44e9-9c36-8c21682b38a4" providerId="AD" clId="Web-{64E096CF-9285-E60A-3CA6-E411ECE8C628}" dt="2025-09-29T12:11:23.740" v="190" actId="1076"/>
        <pc:sldMkLst>
          <pc:docMk/>
          <pc:sldMk cId="4098674592" sldId="353"/>
        </pc:sldMkLst>
        <pc:spChg chg="mod">
          <ac:chgData name="Gustavo Beltrao Braga" userId="S::gustavobb1@insper.edu.br::af0aa7ae-b103-44e9-9c36-8c21682b38a4" providerId="AD" clId="Web-{64E096CF-9285-E60A-3CA6-E411ECE8C628}" dt="2025-09-29T12:10:37.536" v="160" actId="20577"/>
          <ac:spMkLst>
            <pc:docMk/>
            <pc:sldMk cId="4098674592" sldId="353"/>
            <ac:spMk id="2" creationId="{AE504005-963B-C047-699E-7AA2B8387BDE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2:11:04.943" v="175" actId="20577"/>
          <ac:spMkLst>
            <pc:docMk/>
            <pc:sldMk cId="4098674592" sldId="353"/>
            <ac:spMk id="3" creationId="{48E424CD-473D-7B2D-75A9-51B39871171C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11:22.162" v="189" actId="1076"/>
          <ac:picMkLst>
            <pc:docMk/>
            <pc:sldMk cId="4098674592" sldId="353"/>
            <ac:picMk id="6" creationId="{7743427A-04CE-B3DB-FCB3-4832C98C50B4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2:11:23.740" v="190" actId="1076"/>
          <ac:picMkLst>
            <pc:docMk/>
            <pc:sldMk cId="4098674592" sldId="353"/>
            <ac:picMk id="8" creationId="{25FB6567-7FE8-E3FC-619E-2F1A90B457F1}"/>
          </ac:picMkLst>
        </pc:picChg>
      </pc:sldChg>
      <pc:sldChg chg="addSp delSp modSp add replId">
        <pc:chgData name="Gustavo Beltrao Braga" userId="S::gustavobb1@insper.edu.br::af0aa7ae-b103-44e9-9c36-8c21682b38a4" providerId="AD" clId="Web-{64E096CF-9285-E60A-3CA6-E411ECE8C628}" dt="2025-09-29T12:12:26.570" v="220" actId="1076"/>
        <pc:sldMkLst>
          <pc:docMk/>
          <pc:sldMk cId="2782869387" sldId="354"/>
        </pc:sldMkLst>
        <pc:spChg chg="mod">
          <ac:chgData name="Gustavo Beltrao Braga" userId="S::gustavobb1@insper.edu.br::af0aa7ae-b103-44e9-9c36-8c21682b38a4" providerId="AD" clId="Web-{64E096CF-9285-E60A-3CA6-E411ECE8C628}" dt="2025-09-29T12:11:48.210" v="200" actId="20577"/>
          <ac:spMkLst>
            <pc:docMk/>
            <pc:sldMk cId="2782869387" sldId="354"/>
            <ac:spMk id="3" creationId="{6DCD6D19-D6FD-DC9D-CB4B-611080ABE8F3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12:21.726" v="218" actId="1076"/>
          <ac:picMkLst>
            <pc:docMk/>
            <pc:sldMk cId="2782869387" sldId="354"/>
            <ac:picMk id="7" creationId="{8DAD9129-9DAA-CC64-4CDB-09AEA93340EB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2:12:26.570" v="220" actId="1076"/>
          <ac:picMkLst>
            <pc:docMk/>
            <pc:sldMk cId="2782869387" sldId="354"/>
            <ac:picMk id="10" creationId="{E16ACE19-713C-9A69-0936-4821EC161E82}"/>
          </ac:picMkLst>
        </pc:picChg>
      </pc:sldChg>
      <pc:sldChg chg="addSp delSp modSp add replId">
        <pc:chgData name="Gustavo Beltrao Braga" userId="S::gustavobb1@insper.edu.br::af0aa7ae-b103-44e9-9c36-8c21682b38a4" providerId="AD" clId="Web-{64E096CF-9285-E60A-3CA6-E411ECE8C628}" dt="2025-09-29T12:15:22.744" v="246" actId="1076"/>
        <pc:sldMkLst>
          <pc:docMk/>
          <pc:sldMk cId="2662623082" sldId="355"/>
        </pc:sldMkLst>
        <pc:spChg chg="mod">
          <ac:chgData name="Gustavo Beltrao Braga" userId="S::gustavobb1@insper.edu.br::af0aa7ae-b103-44e9-9c36-8c21682b38a4" providerId="AD" clId="Web-{64E096CF-9285-E60A-3CA6-E411ECE8C628}" dt="2025-09-29T12:15:10.744" v="236" actId="20577"/>
          <ac:spMkLst>
            <pc:docMk/>
            <pc:sldMk cId="2662623082" sldId="355"/>
            <ac:spMk id="3" creationId="{F25CD930-466D-544C-3243-69601ECDC810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15:21.447" v="245" actId="1076"/>
          <ac:picMkLst>
            <pc:docMk/>
            <pc:sldMk cId="2662623082" sldId="355"/>
            <ac:picMk id="6" creationId="{368AB7DE-EBC8-3D5D-B121-3EA2CE4E1836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2:15:22.744" v="246" actId="1076"/>
          <ac:picMkLst>
            <pc:docMk/>
            <pc:sldMk cId="2662623082" sldId="355"/>
            <ac:picMk id="9" creationId="{5D280A59-E713-DD09-9E71-722CEEE1F931}"/>
          </ac:picMkLst>
        </pc:picChg>
      </pc:sldChg>
      <pc:sldChg chg="addSp delSp modSp add replId">
        <pc:chgData name="Gustavo Beltrao Braga" userId="S::gustavobb1@insper.edu.br::af0aa7ae-b103-44e9-9c36-8c21682b38a4" providerId="AD" clId="Web-{64E096CF-9285-E60A-3CA6-E411ECE8C628}" dt="2025-09-29T12:23:29.123" v="421" actId="1076"/>
        <pc:sldMkLst>
          <pc:docMk/>
          <pc:sldMk cId="3016078545" sldId="356"/>
        </pc:sldMkLst>
        <pc:spChg chg="mod">
          <ac:chgData name="Gustavo Beltrao Braga" userId="S::gustavobb1@insper.edu.br::af0aa7ae-b103-44e9-9c36-8c21682b38a4" providerId="AD" clId="Web-{64E096CF-9285-E60A-3CA6-E411ECE8C628}" dt="2025-09-29T12:17:37.290" v="335" actId="20577"/>
          <ac:spMkLst>
            <pc:docMk/>
            <pc:sldMk cId="3016078545" sldId="356"/>
            <ac:spMk id="3" creationId="{5FBE687A-524C-B689-017D-8197E670784E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23:29.123" v="421" actId="1076"/>
          <ac:picMkLst>
            <pc:docMk/>
            <pc:sldMk cId="3016078545" sldId="356"/>
            <ac:picMk id="15" creationId="{D3696953-EB8D-6E48-8841-AA924D0127F7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2:23:27.217" v="420" actId="1076"/>
          <ac:picMkLst>
            <pc:docMk/>
            <pc:sldMk cId="3016078545" sldId="356"/>
            <ac:picMk id="16" creationId="{03C0BD7D-765C-187A-E5FC-A33B493B37AA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2:23:24.264" v="419" actId="1076"/>
          <ac:picMkLst>
            <pc:docMk/>
            <pc:sldMk cId="3016078545" sldId="356"/>
            <ac:picMk id="17" creationId="{12E00381-9537-0407-3CAB-ECD1BAF16109}"/>
          </ac:picMkLst>
        </pc:picChg>
      </pc:sldChg>
      <pc:sldChg chg="addSp delSp modSp add replId">
        <pc:chgData name="Gustavo Beltrao Braga" userId="S::gustavobb1@insper.edu.br::af0aa7ae-b103-44e9-9c36-8c21682b38a4" providerId="AD" clId="Web-{64E096CF-9285-E60A-3CA6-E411ECE8C628}" dt="2025-09-29T12:30:09.179" v="469" actId="1076"/>
        <pc:sldMkLst>
          <pc:docMk/>
          <pc:sldMk cId="3710081110" sldId="357"/>
        </pc:sldMkLst>
        <pc:spChg chg="mod">
          <ac:chgData name="Gustavo Beltrao Braga" userId="S::gustavobb1@insper.edu.br::af0aa7ae-b103-44e9-9c36-8c21682b38a4" providerId="AD" clId="Web-{64E096CF-9285-E60A-3CA6-E411ECE8C628}" dt="2025-09-29T12:24:40.407" v="464" actId="20577"/>
          <ac:spMkLst>
            <pc:docMk/>
            <pc:sldMk cId="3710081110" sldId="357"/>
            <ac:spMk id="3" creationId="{6916872A-E73F-C4B0-27EF-69241A513E05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2:30:09.179" v="469" actId="1076"/>
          <ac:picMkLst>
            <pc:docMk/>
            <pc:sldMk cId="3710081110" sldId="357"/>
            <ac:picMk id="5" creationId="{87356C1B-2A3A-AD96-932B-D90FB0427B1C}"/>
          </ac:picMkLst>
        </pc:picChg>
      </pc:sldChg>
      <pc:sldChg chg="addSp delSp modSp add replId addAnim">
        <pc:chgData name="Gustavo Beltrao Braga" userId="S::gustavobb1@insper.edu.br::af0aa7ae-b103-44e9-9c36-8c21682b38a4" providerId="AD" clId="Web-{64E096CF-9285-E60A-3CA6-E411ECE8C628}" dt="2025-09-29T13:20:59.506" v="1679" actId="1076"/>
        <pc:sldMkLst>
          <pc:docMk/>
          <pc:sldMk cId="3529728311" sldId="359"/>
        </pc:sldMkLst>
        <pc:spChg chg="mod">
          <ac:chgData name="Gustavo Beltrao Braga" userId="S::gustavobb1@insper.edu.br::af0aa7ae-b103-44e9-9c36-8c21682b38a4" providerId="AD" clId="Web-{64E096CF-9285-E60A-3CA6-E411ECE8C628}" dt="2025-09-29T12:40:44.014" v="515" actId="20577"/>
          <ac:spMkLst>
            <pc:docMk/>
            <pc:sldMk cId="3529728311" sldId="359"/>
            <ac:spMk id="2" creationId="{EDC1F27A-531E-4588-44DF-B8FA64BFB39C}"/>
          </ac:spMkLst>
        </pc:spChg>
        <pc:spChg chg="add mod">
          <ac:chgData name="Gustavo Beltrao Braga" userId="S::gustavobb1@insper.edu.br::af0aa7ae-b103-44e9-9c36-8c21682b38a4" providerId="AD" clId="Web-{64E096CF-9285-E60A-3CA6-E411ECE8C628}" dt="2025-09-29T13:20:59.506" v="1679" actId="1076"/>
          <ac:spMkLst>
            <pc:docMk/>
            <pc:sldMk cId="3529728311" sldId="359"/>
            <ac:spMk id="5" creationId="{55F86141-38B7-60D6-7C57-98E142B30DF8}"/>
          </ac:spMkLst>
        </pc:spChg>
        <pc:spChg chg="add mod">
          <ac:chgData name="Gustavo Beltrao Braga" userId="S::gustavobb1@insper.edu.br::af0aa7ae-b103-44e9-9c36-8c21682b38a4" providerId="AD" clId="Web-{64E096CF-9285-E60A-3CA6-E411ECE8C628}" dt="2025-09-29T13:20:55.459" v="1678" actId="20577"/>
          <ac:spMkLst>
            <pc:docMk/>
            <pc:sldMk cId="3529728311" sldId="359"/>
            <ac:spMk id="6" creationId="{E6338F9E-CE0A-9F8D-CF89-4538FC0D5223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3:20:43.990" v="1674" actId="1076"/>
          <ac:picMkLst>
            <pc:docMk/>
            <pc:sldMk cId="3529728311" sldId="359"/>
            <ac:picMk id="3" creationId="{E8F358B1-1833-366A-4EE9-6F90EE4CA2FC}"/>
          </ac:picMkLst>
        </pc:picChg>
      </pc:sldChg>
      <pc:sldChg chg="addSp delSp modSp add replId addAnim delAnim">
        <pc:chgData name="Gustavo Beltrao Braga" userId="S::gustavobb1@insper.edu.br::af0aa7ae-b103-44e9-9c36-8c21682b38a4" providerId="AD" clId="Web-{64E096CF-9285-E60A-3CA6-E411ECE8C628}" dt="2025-09-29T13:27:21.061" v="1967" actId="20577"/>
        <pc:sldMkLst>
          <pc:docMk/>
          <pc:sldMk cId="1754926415" sldId="360"/>
        </pc:sldMkLst>
        <pc:spChg chg="mod">
          <ac:chgData name="Gustavo Beltrao Braga" userId="S::gustavobb1@insper.edu.br::af0aa7ae-b103-44e9-9c36-8c21682b38a4" providerId="AD" clId="Web-{64E096CF-9285-E60A-3CA6-E411ECE8C628}" dt="2025-09-29T12:47:43.226" v="570" actId="20577"/>
          <ac:spMkLst>
            <pc:docMk/>
            <pc:sldMk cId="1754926415" sldId="360"/>
            <ac:spMk id="2" creationId="{5F2A432B-FB3F-CB7C-66CC-896895881E81}"/>
          </ac:spMkLst>
        </pc:spChg>
        <pc:spChg chg="add mod">
          <ac:chgData name="Gustavo Beltrao Braga" userId="S::gustavobb1@insper.edu.br::af0aa7ae-b103-44e9-9c36-8c21682b38a4" providerId="AD" clId="Web-{64E096CF-9285-E60A-3CA6-E411ECE8C628}" dt="2025-09-29T13:27:21.061" v="1967" actId="20577"/>
          <ac:spMkLst>
            <pc:docMk/>
            <pc:sldMk cId="1754926415" sldId="360"/>
            <ac:spMk id="7" creationId="{C0D4DB82-E8B3-D873-CDB3-125EE6475CF0}"/>
          </ac:spMkLst>
        </pc:spChg>
      </pc:sldChg>
      <pc:sldChg chg="addSp delSp modSp add replId addAnim delAnim">
        <pc:chgData name="Gustavo Beltrao Braga" userId="S::gustavobb1@insper.edu.br::af0aa7ae-b103-44e9-9c36-8c21682b38a4" providerId="AD" clId="Web-{64E096CF-9285-E60A-3CA6-E411ECE8C628}" dt="2025-09-29T13:21:14.506" v="1681" actId="1076"/>
        <pc:sldMkLst>
          <pc:docMk/>
          <pc:sldMk cId="527844127" sldId="361"/>
        </pc:sldMkLst>
        <pc:spChg chg="mod">
          <ac:chgData name="Gustavo Beltrao Braga" userId="S::gustavobb1@insper.edu.br::af0aa7ae-b103-44e9-9c36-8c21682b38a4" providerId="AD" clId="Web-{64E096CF-9285-E60A-3CA6-E411ECE8C628}" dt="2025-09-29T13:05:15.366" v="1252" actId="20577"/>
          <ac:spMkLst>
            <pc:docMk/>
            <pc:sldMk cId="527844127" sldId="361"/>
            <ac:spMk id="7" creationId="{19AA14FB-245B-EE1D-A86C-233D081D82E7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3:21:11.209" v="1680" actId="14100"/>
          <ac:picMkLst>
            <pc:docMk/>
            <pc:sldMk cId="527844127" sldId="361"/>
            <ac:picMk id="3" creationId="{EF89DE5B-19EE-852F-823E-7FF0936119F4}"/>
          </ac:picMkLst>
        </pc:picChg>
        <pc:picChg chg="add mod">
          <ac:chgData name="Gustavo Beltrao Braga" userId="S::gustavobb1@insper.edu.br::af0aa7ae-b103-44e9-9c36-8c21682b38a4" providerId="AD" clId="Web-{64E096CF-9285-E60A-3CA6-E411ECE8C628}" dt="2025-09-29T13:21:14.506" v="1681" actId="1076"/>
          <ac:picMkLst>
            <pc:docMk/>
            <pc:sldMk cId="527844127" sldId="361"/>
            <ac:picMk id="5" creationId="{3A80A34F-3FFF-D8AA-89D1-1022A0DE2770}"/>
          </ac:picMkLst>
        </pc:picChg>
        <pc:picChg chg="mod">
          <ac:chgData name="Gustavo Beltrao Braga" userId="S::gustavobb1@insper.edu.br::af0aa7ae-b103-44e9-9c36-8c21682b38a4" providerId="AD" clId="Web-{64E096CF-9285-E60A-3CA6-E411ECE8C628}" dt="2025-09-29T13:07:21.264" v="1276" actId="1076"/>
          <ac:picMkLst>
            <pc:docMk/>
            <pc:sldMk cId="527844127" sldId="361"/>
            <ac:picMk id="6" creationId="{BB84B54F-5ABE-2A72-F2C5-D41EEBE9FB90}"/>
          </ac:picMkLst>
        </pc:picChg>
      </pc:sldChg>
      <pc:sldChg chg="addSp delSp modSp add replId addAnim delAnim">
        <pc:chgData name="Gustavo Beltrao Braga" userId="S::gustavobb1@insper.edu.br::af0aa7ae-b103-44e9-9c36-8c21682b38a4" providerId="AD" clId="Web-{64E096CF-9285-E60A-3CA6-E411ECE8C628}" dt="2025-09-29T13:09:26.026" v="1283" actId="1076"/>
        <pc:sldMkLst>
          <pc:docMk/>
          <pc:sldMk cId="552613834" sldId="362"/>
        </pc:sldMkLst>
        <pc:spChg chg="mod">
          <ac:chgData name="Gustavo Beltrao Braga" userId="S::gustavobb1@insper.edu.br::af0aa7ae-b103-44e9-9c36-8c21682b38a4" providerId="AD" clId="Web-{64E096CF-9285-E60A-3CA6-E411ECE8C628}" dt="2025-09-29T13:04:59.132" v="1240" actId="20577"/>
          <ac:spMkLst>
            <pc:docMk/>
            <pc:sldMk cId="552613834" sldId="362"/>
            <ac:spMk id="7" creationId="{6384C431-CF77-E359-B464-C68BB792B6D6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3:09:26.026" v="1283" actId="1076"/>
          <ac:picMkLst>
            <pc:docMk/>
            <pc:sldMk cId="552613834" sldId="362"/>
            <ac:picMk id="3" creationId="{2F72A31E-7B6F-713C-713B-626749ACCA89}"/>
          </ac:picMkLst>
        </pc:picChg>
      </pc:sldChg>
      <pc:sldChg chg="addSp delSp modSp add replId addAnim delAnim">
        <pc:chgData name="Gustavo Beltrao Braga" userId="S::gustavobb1@insper.edu.br::af0aa7ae-b103-44e9-9c36-8c21682b38a4" providerId="AD" clId="Web-{64E096CF-9285-E60A-3CA6-E411ECE8C628}" dt="2025-09-29T13:09:50.575" v="1292" actId="1076"/>
        <pc:sldMkLst>
          <pc:docMk/>
          <pc:sldMk cId="3639317541" sldId="363"/>
        </pc:sldMkLst>
        <pc:spChg chg="mod">
          <ac:chgData name="Gustavo Beltrao Braga" userId="S::gustavobb1@insper.edu.br::af0aa7ae-b103-44e9-9c36-8c21682b38a4" providerId="AD" clId="Web-{64E096CF-9285-E60A-3CA6-E411ECE8C628}" dt="2025-09-29T13:09:36.465" v="1285" actId="20577"/>
          <ac:spMkLst>
            <pc:docMk/>
            <pc:sldMk cId="3639317541" sldId="363"/>
            <ac:spMk id="7" creationId="{3F3F2AB4-6358-A06E-60BB-F986E1ED7F24}"/>
          </ac:spMkLst>
        </pc:spChg>
        <pc:picChg chg="add mod">
          <ac:chgData name="Gustavo Beltrao Braga" userId="S::gustavobb1@insper.edu.br::af0aa7ae-b103-44e9-9c36-8c21682b38a4" providerId="AD" clId="Web-{64E096CF-9285-E60A-3CA6-E411ECE8C628}" dt="2025-09-29T13:09:50.575" v="1292" actId="1076"/>
          <ac:picMkLst>
            <pc:docMk/>
            <pc:sldMk cId="3639317541" sldId="363"/>
            <ac:picMk id="6" creationId="{C93ADC4A-370D-D5E2-6E85-2CCC8FF26FE8}"/>
          </ac:picMkLst>
        </pc:picChg>
      </pc:sldChg>
      <pc:sldChg chg="delSp modSp add replId delAnim">
        <pc:chgData name="Gustavo Beltrao Braga" userId="S::gustavobb1@insper.edu.br::af0aa7ae-b103-44e9-9c36-8c21682b38a4" providerId="AD" clId="Web-{64E096CF-9285-E60A-3CA6-E411ECE8C628}" dt="2025-09-29T13:24:37.702" v="1947" actId="20577"/>
        <pc:sldMkLst>
          <pc:docMk/>
          <pc:sldMk cId="1414493683" sldId="364"/>
        </pc:sldMkLst>
        <pc:spChg chg="mod">
          <ac:chgData name="Gustavo Beltrao Braga" userId="S::gustavobb1@insper.edu.br::af0aa7ae-b103-44e9-9c36-8c21682b38a4" providerId="AD" clId="Web-{64E096CF-9285-E60A-3CA6-E411ECE8C628}" dt="2025-09-29T13:11:59.068" v="1312" actId="20577"/>
          <ac:spMkLst>
            <pc:docMk/>
            <pc:sldMk cId="1414493683" sldId="364"/>
            <ac:spMk id="2" creationId="{B10C713F-6558-C567-05CD-39461F38802E}"/>
          </ac:spMkLst>
        </pc:spChg>
        <pc:spChg chg="mod">
          <ac:chgData name="Gustavo Beltrao Braga" userId="S::gustavobb1@insper.edu.br::af0aa7ae-b103-44e9-9c36-8c21682b38a4" providerId="AD" clId="Web-{64E096CF-9285-E60A-3CA6-E411ECE8C628}" dt="2025-09-29T13:24:37.702" v="1947" actId="20577"/>
          <ac:spMkLst>
            <pc:docMk/>
            <pc:sldMk cId="1414493683" sldId="364"/>
            <ac:spMk id="7" creationId="{6D251061-C1C5-D7F9-99E2-BD775FD7E916}"/>
          </ac:spMkLst>
        </pc:spChg>
      </pc:sldChg>
      <pc:sldChg chg="modSp add replId">
        <pc:chgData name="Gustavo Beltrao Braga" userId="S::gustavobb1@insper.edu.br::af0aa7ae-b103-44e9-9c36-8c21682b38a4" providerId="AD" clId="Web-{64E096CF-9285-E60A-3CA6-E411ECE8C628}" dt="2025-09-29T13:28:17.517" v="1983" actId="20577"/>
        <pc:sldMkLst>
          <pc:docMk/>
          <pc:sldMk cId="155719360" sldId="365"/>
        </pc:sldMkLst>
        <pc:spChg chg="mod">
          <ac:chgData name="Gustavo Beltrao Braga" userId="S::gustavobb1@insper.edu.br::af0aa7ae-b103-44e9-9c36-8c21682b38a4" providerId="AD" clId="Web-{64E096CF-9285-E60A-3CA6-E411ECE8C628}" dt="2025-09-29T13:28:17.517" v="1983" actId="20577"/>
          <ac:spMkLst>
            <pc:docMk/>
            <pc:sldMk cId="155719360" sldId="365"/>
            <ac:spMk id="7" creationId="{62FC7030-BB95-563C-7B0A-2FD2E4579B54}"/>
          </ac:spMkLst>
        </pc:spChg>
      </pc:sldChg>
    </pc:docChg>
  </pc:docChgLst>
  <pc:docChgLst>
    <pc:chgData name="Gustavo Beltrao Braga" userId="S::gustavobb1@insper.edu.br::af0aa7ae-b103-44e9-9c36-8c21682b38a4" providerId="AD" clId="Web-{473E7BBD-4D48-F3EA-BD07-36955F6CB336}"/>
    <pc:docChg chg="modSld">
      <pc:chgData name="Gustavo Beltrao Braga" userId="S::gustavobb1@insper.edu.br::af0aa7ae-b103-44e9-9c36-8c21682b38a4" providerId="AD" clId="Web-{473E7BBD-4D48-F3EA-BD07-36955F6CB336}" dt="2025-10-05T12:32:05.781" v="38" actId="14100"/>
      <pc:docMkLst>
        <pc:docMk/>
      </pc:docMkLst>
      <pc:sldChg chg="mod modShow">
        <pc:chgData name="Gustavo Beltrao Braga" userId="S::gustavobb1@insper.edu.br::af0aa7ae-b103-44e9-9c36-8c21682b38a4" providerId="AD" clId="Web-{473E7BBD-4D48-F3EA-BD07-36955F6CB336}" dt="2025-10-05T12:29:10.477" v="0"/>
        <pc:sldMkLst>
          <pc:docMk/>
          <pc:sldMk cId="0" sldId="301"/>
        </pc:sldMkLst>
      </pc:sldChg>
      <pc:sldChg chg="modSp">
        <pc:chgData name="Gustavo Beltrao Braga" userId="S::gustavobb1@insper.edu.br::af0aa7ae-b103-44e9-9c36-8c21682b38a4" providerId="AD" clId="Web-{473E7BBD-4D48-F3EA-BD07-36955F6CB336}" dt="2025-10-05T12:31:34.134" v="32" actId="20577"/>
        <pc:sldMkLst>
          <pc:docMk/>
          <pc:sldMk cId="1754926415" sldId="360"/>
        </pc:sldMkLst>
        <pc:spChg chg="mod">
          <ac:chgData name="Gustavo Beltrao Braga" userId="S::gustavobb1@insper.edu.br::af0aa7ae-b103-44e9-9c36-8c21682b38a4" providerId="AD" clId="Web-{473E7BBD-4D48-F3EA-BD07-36955F6CB336}" dt="2025-10-05T12:31:34.134" v="32" actId="20577"/>
          <ac:spMkLst>
            <pc:docMk/>
            <pc:sldMk cId="1754926415" sldId="360"/>
            <ac:spMk id="7" creationId="{C0D4DB82-E8B3-D873-CDB3-125EE6475CF0}"/>
          </ac:spMkLst>
        </pc:spChg>
      </pc:sldChg>
      <pc:sldChg chg="modSp">
        <pc:chgData name="Gustavo Beltrao Braga" userId="S::gustavobb1@insper.edu.br::af0aa7ae-b103-44e9-9c36-8c21682b38a4" providerId="AD" clId="Web-{473E7BBD-4D48-F3EA-BD07-36955F6CB336}" dt="2025-10-05T12:29:42.321" v="1" actId="1076"/>
        <pc:sldMkLst>
          <pc:docMk/>
          <pc:sldMk cId="3639317541" sldId="363"/>
        </pc:sldMkLst>
        <pc:picChg chg="mod">
          <ac:chgData name="Gustavo Beltrao Braga" userId="S::gustavobb1@insper.edu.br::af0aa7ae-b103-44e9-9c36-8c21682b38a4" providerId="AD" clId="Web-{473E7BBD-4D48-F3EA-BD07-36955F6CB336}" dt="2025-10-05T12:29:42.321" v="1" actId="1076"/>
          <ac:picMkLst>
            <pc:docMk/>
            <pc:sldMk cId="3639317541" sldId="363"/>
            <ac:picMk id="6" creationId="{C93ADC4A-370D-D5E2-6E85-2CCC8FF26FE8}"/>
          </ac:picMkLst>
        </pc:picChg>
      </pc:sldChg>
      <pc:sldChg chg="modSp">
        <pc:chgData name="Gustavo Beltrao Braga" userId="S::gustavobb1@insper.edu.br::af0aa7ae-b103-44e9-9c36-8c21682b38a4" providerId="AD" clId="Web-{473E7BBD-4D48-F3EA-BD07-36955F6CB336}" dt="2025-10-05T12:32:05.781" v="38" actId="14100"/>
        <pc:sldMkLst>
          <pc:docMk/>
          <pc:sldMk cId="1414493683" sldId="364"/>
        </pc:sldMkLst>
        <pc:spChg chg="mod">
          <ac:chgData name="Gustavo Beltrao Braga" userId="S::gustavobb1@insper.edu.br::af0aa7ae-b103-44e9-9c36-8c21682b38a4" providerId="AD" clId="Web-{473E7BBD-4D48-F3EA-BD07-36955F6CB336}" dt="2025-10-05T12:32:05.781" v="38" actId="14100"/>
          <ac:spMkLst>
            <pc:docMk/>
            <pc:sldMk cId="1414493683" sldId="364"/>
            <ac:spMk id="7" creationId="{6D251061-C1C5-D7F9-99E2-BD775FD7E91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3823b6950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3823b6950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https://eclass.aueb.gr/modules/document/file.php/INF143/%CE%94%CE%B9%CE%B1%CE%BB%CE%AD%CE%BE%CE%B5%CE%B9%CF%82%20%CE%BC%CE%B1%CE%B8%CE%AE%CE%BC%CE%B1%CF%84%CE%BF%CF%82%20%28slides%29/ComputerGraphics-The_GPU.pdf</a:t>
            </a:r>
            <a:endParaRPr/>
          </a:p>
        </p:txBody>
      </p:sp>
      <p:sp>
        <p:nvSpPr>
          <p:cNvPr id="301" name="Google Shape;301;gf3823b6950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6cf82862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f6cf82862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3823b695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f3823b695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f3823b6950_2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3823b6950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f3823b6950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f3823b6950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3823b6950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f3823b6950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f3823b6950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3823b695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3823b695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f3823b6950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3823b695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3823b695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f3823b6950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47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f3823b6950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f3823b6950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f3823b6950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f3823b6950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f3823b6950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f3823b6950_1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f3823b6950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f3823b6950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f3823b6950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6cf8286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f6cf82862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f6cf82862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f3823b6950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f3823b6950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f3823b6950_1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f3823b6950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f3823b6950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f3823b6950_1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f3823b6950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f3823b6950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f3823b6950_1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835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224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042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6cf82862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f6cf82862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6cf82862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f6cf82862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6cf82862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f6cf82862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6cf82862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f6cf82862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6cf82862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f6cf82862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6cf82862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f6cf82862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6cf828626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f6cf82862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e-g3xZ5bb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e-g3xZ5bb8?feature=oembed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hyperlink" Target="https://rocketleague.fandom.com/wiki/Decal/Black_mark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s://forums.unrealengine.com/t/vertex-shader-animated-polygon-flip/42797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hyperlink" Target="https://www.ronja-tutorials.com/post/015-wobble-displaceme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s://calummcmanus.wordpress.com/2019/05/28/vulkan-fur-geometry-shad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hyperlink" Target="https://gamedevbill.com/unity-vertex-shader-and-geometry-shader-tutoria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s://gubebra.itch.io/particle-collider-2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hyperlink" Target="https://gubebra.itch.io/physarum-exp-1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chromewebstore.google.com/detail/shadertoy-custom-texures/jgeibpcndpjboeebilehgbpkopkgkjda" TargetMode="Externa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iquilezles.org/articles/palettes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53.png"/><Relationship Id="rId4" Type="http://schemas.openxmlformats.org/officeDocument/2006/relationships/video" Target="../media/media3.mp4"/><Relationship Id="rId9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WcfcDf" TargetMode="External"/><Relationship Id="rId2" Type="http://schemas.openxmlformats.org/officeDocument/2006/relationships/hyperlink" Target="https://docs.gl/sl4/al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adertoy.com/view/Xds3Rr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vVNzsJyB0?feature=oembed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/>
              <a:t>Pipeline Gráfico &amp; </a:t>
            </a:r>
            <a:r>
              <a:rPr lang="pt-BR" sz="1650" err="1"/>
              <a:t>Shaders</a:t>
            </a:r>
            <a:r>
              <a:rPr lang="pt-BR" sz="1650"/>
              <a:t>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700" dirty="0"/>
              <a:t>Pipeline de </a:t>
            </a:r>
            <a:r>
              <a:rPr lang="pt-BR" sz="2700" dirty="0" err="1"/>
              <a:t>Rasterização</a:t>
            </a:r>
            <a:r>
              <a:rPr lang="pt-BR" sz="2700" dirty="0"/>
              <a:t>:</a:t>
            </a:r>
            <a:r>
              <a:rPr lang="pt-BR" sz="2650" dirty="0"/>
              <a:t> GPU</a:t>
            </a:r>
            <a:endParaRPr lang="en-US" sz="2650" dirty="0"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355547" y="716459"/>
            <a:ext cx="8428200" cy="1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0"/>
            <a:r>
              <a:rPr lang="pt-BR" dirty="0"/>
              <a:t>Para paralelizarmos as operações da pipeline gráfica, utilizamos a GPU ao invés da CPU, já que ela possui um número de processadores lógicos muito superior;</a:t>
            </a:r>
          </a:p>
        </p:txBody>
      </p:sp>
      <p:sp>
        <p:nvSpPr>
          <p:cNvPr id="375" name="Google Shape;375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A49A4-E3A1-5894-16B6-14B5D68E5E31}"/>
              </a:ext>
            </a:extLst>
          </p:cNvPr>
          <p:cNvSpPr txBox="1"/>
          <p:nvPr/>
        </p:nvSpPr>
        <p:spPr>
          <a:xfrm>
            <a:off x="4749194" y="4656333"/>
            <a:ext cx="40345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Open Sans"/>
                <a:ea typeface="Open Sans"/>
                <a:cs typeface="Open Sans"/>
              </a:rPr>
              <a:t>96 threads</a:t>
            </a:r>
          </a:p>
          <a:p>
            <a:pPr algn="ctr"/>
            <a:r>
              <a:rPr lang="en-US" noProof="1"/>
              <a:t>AMD Ryzen Threadripper PRO 9995WX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AD412-A19D-BFEB-5780-E7494F6043EE}"/>
              </a:ext>
            </a:extLst>
          </p:cNvPr>
          <p:cNvSpPr txBox="1"/>
          <p:nvPr/>
        </p:nvSpPr>
        <p:spPr>
          <a:xfrm>
            <a:off x="355547" y="4656333"/>
            <a:ext cx="40392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Verdana"/>
              </a:rPr>
              <a:t>21.760 CUDA cores</a:t>
            </a:r>
          </a:p>
          <a:p>
            <a:pPr algn="ctr"/>
            <a:r>
              <a:rPr lang="en-US" dirty="0"/>
              <a:t>NVIDIA GeForce RTX 5090</a:t>
            </a:r>
          </a:p>
        </p:txBody>
      </p:sp>
      <p:pic>
        <p:nvPicPr>
          <p:cNvPr id="1026" name="Picture 2" descr="Placa De Vídeo NVIDIA RTX 5090 Founders Edition 32GB - Peças para  Computadores e Workstation de Alta Performance | Performance Solutions">
            <a:extLst>
              <a:ext uri="{FF2B5EF4-FFF2-40B4-BE49-F238E27FC236}">
                <a16:creationId xmlns:a16="http://schemas.microsoft.com/office/drawing/2014/main" id="{46FB4324-C0AF-D7D4-099D-1CD40337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22" y="2023687"/>
            <a:ext cx="3080106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D Ryzen Threadripper PRO 5995WX, 64-core, 128-Thread Desktop Processor |  Amazon.com.br">
            <a:extLst>
              <a:ext uri="{FF2B5EF4-FFF2-40B4-BE49-F238E27FC236}">
                <a16:creationId xmlns:a16="http://schemas.microsoft.com/office/drawing/2014/main" id="{D64F1037-4FF4-9D39-E446-E4E3118A0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24320" r="8560" b="24800"/>
          <a:stretch>
            <a:fillRect/>
          </a:stretch>
        </p:blipFill>
        <p:spPr bwMode="auto">
          <a:xfrm>
            <a:off x="5495544" y="2715767"/>
            <a:ext cx="2290413" cy="142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/>
              <a:t>Pipeline de </a:t>
            </a:r>
            <a:r>
              <a:rPr lang="pt-BR" sz="2700" dirty="0" err="1"/>
              <a:t>Rasterização</a:t>
            </a:r>
            <a:r>
              <a:rPr lang="pt-BR" sz="2700" dirty="0"/>
              <a:t>: Papel da CPU</a:t>
            </a:r>
            <a:endParaRPr lang="en-US" sz="265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A </a:t>
            </a:r>
            <a:r>
              <a:rPr lang="pt-BR" b="1" dirty="0">
                <a:solidFill>
                  <a:srgbClr val="000000"/>
                </a:solidFill>
              </a:rPr>
              <a:t>CPU</a:t>
            </a:r>
            <a:r>
              <a:rPr lang="pt-BR" dirty="0">
                <a:solidFill>
                  <a:srgbClr val="000000"/>
                </a:solidFill>
              </a:rPr>
              <a:t> é responsável por: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Enviar dados para a GPU, além de gerenciar o pipeline gráfico e a memória (buffers).</a:t>
            </a:r>
            <a:endParaRPr lang="pt-B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Definir o que a GPU irá renderizar, controlando movimentos de objetos e jogadores em cena.</a:t>
            </a:r>
            <a:endParaRPr lang="pt-BR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Realizar, na maioria dos casos, a </a:t>
            </a:r>
            <a:r>
              <a:rPr lang="pt-BR" b="1" dirty="0">
                <a:solidFill>
                  <a:srgbClr val="000000"/>
                </a:solidFill>
              </a:rPr>
              <a:t>detecção de colisões</a:t>
            </a:r>
            <a:r>
              <a:rPr lang="pt-BR" dirty="0">
                <a:solidFill>
                  <a:srgbClr val="000000"/>
                </a:solidFill>
              </a:rPr>
              <a:t>.</a:t>
            </a:r>
            <a:endParaRPr lang="pt-BR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Executar técnicas como </a:t>
            </a:r>
            <a:r>
              <a:rPr lang="pt-BR" b="1" err="1">
                <a:solidFill>
                  <a:srgbClr val="000000"/>
                </a:solidFill>
              </a:rPr>
              <a:t>culling</a:t>
            </a:r>
            <a:r>
              <a:rPr lang="pt-BR" dirty="0">
                <a:solidFill>
                  <a:srgbClr val="000000"/>
                </a:solidFill>
              </a:rPr>
              <a:t> de objetos e seleção de </a:t>
            </a:r>
            <a:r>
              <a:rPr lang="pt-BR" b="1" dirty="0">
                <a:solidFill>
                  <a:srgbClr val="000000"/>
                </a:solidFill>
              </a:rPr>
              <a:t>nível de detalhe (LOD)</a:t>
            </a:r>
            <a:r>
              <a:rPr lang="pt-BR" dirty="0">
                <a:solidFill>
                  <a:srgbClr val="000000"/>
                </a:solidFill>
              </a:rPr>
              <a:t>.</a:t>
            </a:r>
            <a:endParaRPr lang="pt-BR"/>
          </a:p>
          <a:p>
            <a:pPr lvl="1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Outras funções mais intuitivas, como </a:t>
            </a:r>
            <a:r>
              <a:rPr lang="pt-BR" b="1" dirty="0">
                <a:solidFill>
                  <a:srgbClr val="000000"/>
                </a:solidFill>
              </a:rPr>
              <a:t>comunicação multiplayer</a:t>
            </a:r>
            <a:r>
              <a:rPr lang="pt-BR" dirty="0">
                <a:solidFill>
                  <a:srgbClr val="000000"/>
                </a:solidFill>
              </a:rPr>
              <a:t>, </a:t>
            </a:r>
            <a:r>
              <a:rPr lang="pt-BR" b="1" dirty="0">
                <a:solidFill>
                  <a:srgbClr val="000000"/>
                </a:solidFill>
              </a:rPr>
              <a:t>áudio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b="1" dirty="0">
                <a:solidFill>
                  <a:srgbClr val="000000"/>
                </a:solidFill>
              </a:rPr>
              <a:t>efeitos sonoros</a:t>
            </a:r>
            <a:r>
              <a:rPr lang="pt-BR" dirty="0">
                <a:solidFill>
                  <a:srgbClr val="000000"/>
                </a:solidFill>
              </a:rPr>
              <a:t>.</a:t>
            </a:r>
            <a:endParaRPr lang="pt-BR" dirty="0"/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dirty="0"/>
          </a:p>
          <a:p>
            <a:pPr marL="5715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54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/>
              <a:t>Pipeline de </a:t>
            </a:r>
            <a:r>
              <a:rPr lang="pt-BR" sz="2700" dirty="0" err="1"/>
              <a:t>Rasterização</a:t>
            </a:r>
            <a:r>
              <a:rPr lang="pt-BR" sz="2700" dirty="0"/>
              <a:t>: GPU</a:t>
            </a:r>
            <a:endParaRPr lang="pt-BR" sz="2700" dirty="0">
              <a:solidFill>
                <a:srgbClr val="000000"/>
              </a:solidFill>
            </a:endParaRPr>
          </a:p>
          <a:p>
            <a:endParaRPr lang="pt-BR" sz="2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F707D-2822-12F8-E713-2388726E2F71}"/>
              </a:ext>
            </a:extLst>
          </p:cNvPr>
          <p:cNvSpPr txBox="1"/>
          <p:nvPr/>
        </p:nvSpPr>
        <p:spPr>
          <a:xfrm>
            <a:off x="3200400" y="26289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https://youtu.be/Ge-g3xZ5bb8</a:t>
            </a:r>
            <a:endParaRPr lang="en-US"/>
          </a:p>
        </p:txBody>
      </p:sp>
      <p:pic>
        <p:nvPicPr>
          <p:cNvPr id="3" name="Online Media 2" title="Mythbusters Demo GPU versus CPU">
            <a:hlinkClick r:id="" action="ppaction://noaction"/>
            <a:extLst>
              <a:ext uri="{FF2B5EF4-FFF2-40B4-BE49-F238E27FC236}">
                <a16:creationId xmlns:a16="http://schemas.microsoft.com/office/drawing/2014/main" id="{329FA016-1312-D44F-016A-C85EA6B52D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14400" y="790575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noProof="0" dirty="0"/>
              <a:t>Shaders</a:t>
            </a:r>
            <a:r>
              <a:rPr lang="pt-BR" sz="2700" noProof="0" dirty="0"/>
              <a:t>: </a:t>
            </a:r>
            <a:r>
              <a:rPr lang="pt-BR" sz="2650" noProof="0" dirty="0"/>
              <a:t>O que são </a:t>
            </a:r>
            <a:r>
              <a:rPr lang="en-US" sz="2650" dirty="0"/>
              <a:t>shaders?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Códigos desenvolvidos </a:t>
            </a:r>
            <a:r>
              <a:rPr lang="pt-BR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para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execução em cada core da GPU, geralmente </a:t>
            </a:r>
            <a:r>
              <a:rPr lang="pt-BR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com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foco em processamento visual</a:t>
            </a:r>
            <a:r>
              <a:rPr lang="pt-BR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.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pt-BR" sz="2400" i="0" dirty="0">
              <a:solidFill>
                <a:srgbClr val="2D3748"/>
              </a:solidFill>
              <a:effectLst/>
              <a:latin typeface="system-ui"/>
            </a:endParaRPr>
          </a:p>
          <a:p>
            <a:pPr marL="571500" indent="-342900" algn="l">
              <a:buFont typeface="Arial" panose="020B0604020202020204" pitchFamily="34" charset="0"/>
              <a:buChar char="•"/>
            </a:pPr>
            <a:endParaRPr lang="pt-BR" sz="2400" i="0">
              <a:solidFill>
                <a:srgbClr val="2D3748"/>
              </a:solidFill>
              <a:effectLst/>
              <a:latin typeface="system-ui"/>
            </a:endParaRPr>
          </a:p>
          <a:p>
            <a:pPr marL="1028700" lvl="1" indent="-342900" algn="l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  <p:pic>
        <p:nvPicPr>
          <p:cNvPr id="7" name="Google Shape;82;p16">
            <a:hlinkClick r:id="rId2"/>
            <a:extLst>
              <a:ext uri="{FF2B5EF4-FFF2-40B4-BE49-F238E27FC236}">
                <a16:creationId xmlns:a16="http://schemas.microsoft.com/office/drawing/2014/main" id="{C04718D3-D146-F60C-4E89-E747D1E46D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301" y="2298964"/>
            <a:ext cx="2281103" cy="296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omputer screen shot of a cell&#10;&#10;Description automatically generated">
            <a:extLst>
              <a:ext uri="{FF2B5EF4-FFF2-40B4-BE49-F238E27FC236}">
                <a16:creationId xmlns:a16="http://schemas.microsoft.com/office/drawing/2014/main" id="{21AEAE67-BD3D-E967-AC98-B9904768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429" y="1820296"/>
            <a:ext cx="2354195" cy="1520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DF887-DDF5-8B3B-7F94-886F3340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09" y="1820522"/>
            <a:ext cx="2249436" cy="148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BD3DE-A95F-EC98-4A99-DD486B898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574" y="1818626"/>
            <a:ext cx="2054883" cy="1499266"/>
          </a:xfrm>
          <a:prstGeom prst="rect">
            <a:avLst/>
          </a:prstGeom>
        </p:spPr>
      </p:pic>
      <p:pic>
        <p:nvPicPr>
          <p:cNvPr id="11" name="Picture 10" descr="Shadertoy">
            <a:extLst>
              <a:ext uri="{FF2B5EF4-FFF2-40B4-BE49-F238E27FC236}">
                <a16:creationId xmlns:a16="http://schemas.microsoft.com/office/drawing/2014/main" id="{E69C5401-5753-3BD8-B146-F99164DE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68" y="3781523"/>
            <a:ext cx="2259312" cy="1273758"/>
          </a:xfrm>
          <a:prstGeom prst="rect">
            <a:avLst/>
          </a:prstGeom>
        </p:spPr>
      </p:pic>
      <p:pic>
        <p:nvPicPr>
          <p:cNvPr id="5" name="Picture 4" descr="Metaball effect with png images - Questions - three.js forum">
            <a:extLst>
              <a:ext uri="{FF2B5EF4-FFF2-40B4-BE49-F238E27FC236}">
                <a16:creationId xmlns:a16="http://schemas.microsoft.com/office/drawing/2014/main" id="{EF30062C-DE33-67BC-AAF9-563520357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906" y="3408529"/>
            <a:ext cx="1861573" cy="18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2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dirty="0">
                <a:solidFill>
                  <a:srgbClr val="000000"/>
                </a:solidFill>
              </a:rPr>
              <a:t>L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inguagens </a:t>
            </a:r>
            <a:r>
              <a:rPr lang="pt-BR" sz="18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para </a:t>
            </a:r>
            <a:r>
              <a:rPr lang="pt-BR" sz="1800" err="1">
                <a:solidFill>
                  <a:schemeClr val="tx1">
                    <a:lumMod val="95000"/>
                    <a:lumOff val="5000"/>
                  </a:schemeClr>
                </a:solidFill>
              </a:rPr>
              <a:t>shaders</a:t>
            </a:r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mais populares são:</a:t>
            </a:r>
            <a:endParaRPr lang="en-US" sz="18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GLSL (OpenGL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Shading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Language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usada com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OpenGL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Vulkan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(via SPIR-V).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HLSL (High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Level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Shading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Language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usada no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DirectX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MSL (Metal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Shading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Language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usada pela 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API Metal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(Apple).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Cg (C for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Graphics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linguagem da NVIDIA (obsoleta, mas influenciou bastante HLSL/GLSL).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SPIR-V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não é uma linguagem de alto nível, mas um formato intermediário usado em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Vulkan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 compiladores.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WGSL (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WebGPU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Shading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Language</a:t>
            </a:r>
            <a:r>
              <a:rPr lang="pt-BR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→ usada pelo </a:t>
            </a:r>
            <a:r>
              <a:rPr lang="pt-BR" sz="160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WebGPU</a:t>
            </a:r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mais recente.</a:t>
            </a:r>
          </a:p>
          <a:p>
            <a:pPr marL="571500" indent="-342900">
              <a:buFont typeface="Arial,Sans-Serif" panose="020B0604020202020204" pitchFamily="34" charset="0"/>
              <a:buChar char="•"/>
            </a:pPr>
            <a:endParaRPr lang="pt-BR" sz="1800" i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228600" indent="0"/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system-ui"/>
              </a:rPr>
              <a:t>No curso, vamos aprender GLSL e WGSL.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82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407A-9E3A-2DC9-F84E-FD6A9E83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4005-963B-C047-699E-7AA2B838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  <a:r>
              <a:rPr lang="pt-BR" sz="2700" dirty="0"/>
              <a:t>: Tipos de </a:t>
            </a:r>
            <a:r>
              <a:rPr lang="pt-BR" sz="2700" dirty="0" err="1"/>
              <a:t>shaders</a:t>
            </a:r>
            <a:endParaRPr lang="pt-BR" sz="2700" dirty="0" err="1">
              <a:solidFill>
                <a:srgbClr val="000000"/>
              </a:solidFill>
            </a:endParaRPr>
          </a:p>
          <a:p>
            <a:endParaRPr lang="pt-BR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424CD-473D-7B2D-75A9-51B398711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sz="1800" b="1" dirty="0" err="1">
                <a:solidFill>
                  <a:srgbClr val="000000"/>
                </a:solidFill>
              </a:rPr>
              <a:t>Vertex</a:t>
            </a:r>
            <a:r>
              <a:rPr lang="pt-BR" sz="1800" b="1" dirty="0">
                <a:solidFill>
                  <a:srgbClr val="000000"/>
                </a:solidFill>
              </a:rPr>
              <a:t> </a:t>
            </a:r>
            <a:r>
              <a:rPr lang="pt-BR" sz="1800" b="1" dirty="0" err="1">
                <a:solidFill>
                  <a:srgbClr val="000000"/>
                </a:solidFill>
              </a:rPr>
              <a:t>Shader</a:t>
            </a:r>
            <a:r>
              <a:rPr lang="pt-BR" sz="1800" b="1" dirty="0">
                <a:solidFill>
                  <a:srgbClr val="000000"/>
                </a:solidFill>
              </a:rPr>
              <a:t>:</a:t>
            </a:r>
            <a:r>
              <a:rPr lang="pt-BR" sz="1800" dirty="0">
                <a:solidFill>
                  <a:srgbClr val="000000"/>
                </a:solidFill>
              </a:rPr>
              <a:t> Manipula vértices dos objetos, gerando transformações e efeitos visuais.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6C75E-D654-2FFB-DE6D-97241F8B4E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pic>
        <p:nvPicPr>
          <p:cNvPr id="6" name="Google Shape;98;p18">
            <a:hlinkClick r:id="rId2"/>
            <a:extLst>
              <a:ext uri="{FF2B5EF4-FFF2-40B4-BE49-F238E27FC236}">
                <a16:creationId xmlns:a16="http://schemas.microsoft.com/office/drawing/2014/main" id="{7743427A-04CE-B3DB-FCB3-4832C98C50B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05" y="1599244"/>
            <a:ext cx="3648757" cy="353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0;p18" descr="A white mask with eyes closed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25FB6567-7FE8-E3FC-619E-2F1A90B457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890" y="1572998"/>
            <a:ext cx="3671459" cy="356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674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CA805-67C5-F8C7-BECD-19669AB6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2918-5ADB-7ADB-F77F-FF706E34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  <a:r>
              <a:rPr lang="pt-BR" sz="2700" dirty="0"/>
              <a:t>: Tipos de </a:t>
            </a:r>
            <a:r>
              <a:rPr lang="pt-BR" sz="2700" dirty="0" err="1"/>
              <a:t>shaders</a:t>
            </a:r>
            <a:endParaRPr lang="pt-BR" sz="2700" dirty="0" err="1">
              <a:solidFill>
                <a:srgbClr val="000000"/>
              </a:solidFill>
            </a:endParaRPr>
          </a:p>
          <a:p>
            <a:endParaRPr lang="pt-BR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D6D19-D6FD-DC9D-CB4B-611080ABE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sz="1800" b="1" err="1">
                <a:solidFill>
                  <a:srgbClr val="000000"/>
                </a:solidFill>
              </a:rPr>
              <a:t>Fragment</a:t>
            </a:r>
            <a:r>
              <a:rPr lang="pt-BR" sz="1800" b="1" dirty="0">
                <a:solidFill>
                  <a:srgbClr val="000000"/>
                </a:solidFill>
              </a:rPr>
              <a:t>/Pixel </a:t>
            </a:r>
            <a:r>
              <a:rPr lang="pt-BR" sz="1800" b="1" err="1">
                <a:solidFill>
                  <a:srgbClr val="000000"/>
                </a:solidFill>
              </a:rPr>
              <a:t>Shader</a:t>
            </a:r>
            <a:r>
              <a:rPr lang="pt-BR" sz="1800" dirty="0">
                <a:solidFill>
                  <a:srgbClr val="000000"/>
                </a:solidFill>
              </a:rPr>
              <a:t>: Retorna a cor de cada pixel na tela com base nas informações recebidas do </a:t>
            </a:r>
            <a:r>
              <a:rPr lang="pt-BR" sz="1800" err="1">
                <a:solidFill>
                  <a:srgbClr val="000000"/>
                </a:solidFill>
              </a:rPr>
              <a:t>vertex</a:t>
            </a:r>
            <a:r>
              <a:rPr lang="pt-BR" sz="1800" dirty="0">
                <a:solidFill>
                  <a:srgbClr val="000000"/>
                </a:solidFill>
              </a:rPr>
              <a:t> </a:t>
            </a:r>
            <a:r>
              <a:rPr lang="pt-BR" sz="1800" err="1">
                <a:solidFill>
                  <a:srgbClr val="000000"/>
                </a:solidFill>
              </a:rPr>
              <a:t>shader</a:t>
            </a:r>
            <a:r>
              <a:rPr lang="pt-BR" sz="1800" dirty="0">
                <a:solidFill>
                  <a:srgbClr val="000000"/>
                </a:solidFill>
              </a:rPr>
              <a:t> ou de variáveis personalizadas.</a:t>
            </a: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7D70C-BDFE-089E-FAC9-CF4AFA2BF7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7" name="Picture 6" descr="A computer screen shot of a cell&#10;&#10;Description automatically generated">
            <a:extLst>
              <a:ext uri="{FF2B5EF4-FFF2-40B4-BE49-F238E27FC236}">
                <a16:creationId xmlns:a16="http://schemas.microsoft.com/office/drawing/2014/main" id="{8DAD9129-9DAA-CC64-4CDB-09AEA9334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035" y="1971595"/>
            <a:ext cx="4340099" cy="27805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6ACE19-713C-9A69-0936-4821EC16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5" y="1969646"/>
            <a:ext cx="4237545" cy="2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68707-BA13-EC03-7AFD-3409045AD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4034-A49F-7765-4B43-CEAB1BDC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  <a:r>
              <a:rPr lang="pt-BR" sz="2700" dirty="0"/>
              <a:t>: Tipos de </a:t>
            </a:r>
            <a:r>
              <a:rPr lang="pt-BR" sz="2700" dirty="0" err="1"/>
              <a:t>shaders</a:t>
            </a:r>
            <a:endParaRPr lang="pt-BR" sz="2700" dirty="0" err="1">
              <a:solidFill>
                <a:srgbClr val="000000"/>
              </a:solidFill>
            </a:endParaRPr>
          </a:p>
          <a:p>
            <a:endParaRPr lang="pt-BR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CD930-466D-544C-3243-69601ECDC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sz="1800" b="1" dirty="0" err="1">
                <a:solidFill>
                  <a:srgbClr val="000000"/>
                </a:solidFill>
              </a:rPr>
              <a:t>Geometry</a:t>
            </a:r>
            <a:r>
              <a:rPr lang="pt-BR" sz="1800" b="1" dirty="0">
                <a:solidFill>
                  <a:srgbClr val="000000"/>
                </a:solidFill>
              </a:rPr>
              <a:t> </a:t>
            </a:r>
            <a:r>
              <a:rPr lang="pt-BR" sz="1800" b="1" dirty="0" err="1">
                <a:solidFill>
                  <a:srgbClr val="000000"/>
                </a:solidFill>
              </a:rPr>
              <a:t>Shader</a:t>
            </a:r>
            <a:r>
              <a:rPr lang="pt-BR" sz="1800" dirty="0">
                <a:solidFill>
                  <a:srgbClr val="000000"/>
                </a:solidFill>
              </a:rPr>
              <a:t> Opera sobre primitivas geométricas (pontos, linhas, triângulos) adicionando ou removendo vértices, gerando novas primitivas e realizando outras operações que modificam a geometria.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CFAAC-8684-4C10-081F-8EC07328CF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  <p:pic>
        <p:nvPicPr>
          <p:cNvPr id="6" name="Google Shape;108;p19" descr="A brown cat statue on a gray background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368AB7DE-EBC8-3D5D-B121-3EA2CE4E18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8601"/>
          <a:stretch/>
        </p:blipFill>
        <p:spPr>
          <a:xfrm>
            <a:off x="5031936" y="1766181"/>
            <a:ext cx="3367349" cy="336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7;p19">
            <a:hlinkClick r:id="rId4"/>
            <a:extLst>
              <a:ext uri="{FF2B5EF4-FFF2-40B4-BE49-F238E27FC236}">
                <a16:creationId xmlns:a16="http://schemas.microsoft.com/office/drawing/2014/main" id="{5D280A59-E713-DD09-9E71-722CEEE1F9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413" y="2309330"/>
            <a:ext cx="4085118" cy="25521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62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C2F21-1C4E-2603-25A1-4FBCBD448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1056-30F4-141C-8617-325B4FC9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  <a:r>
              <a:rPr lang="pt-BR" sz="2700" dirty="0"/>
              <a:t>: Tipos de </a:t>
            </a:r>
            <a:r>
              <a:rPr lang="pt-BR" sz="2700" dirty="0" err="1"/>
              <a:t>shaders</a:t>
            </a:r>
            <a:endParaRPr lang="pt-BR" sz="2700" dirty="0" err="1">
              <a:solidFill>
                <a:srgbClr val="000000"/>
              </a:solidFill>
            </a:endParaRPr>
          </a:p>
          <a:p>
            <a:endParaRPr lang="pt-BR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BE687A-524C-B689-017D-8197E6707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sz="1600" b="1" dirty="0">
                <a:solidFill>
                  <a:srgbClr val="000000"/>
                </a:solidFill>
              </a:rPr>
              <a:t>Compute </a:t>
            </a:r>
            <a:r>
              <a:rPr lang="pt-BR" sz="1600" b="1" dirty="0" err="1">
                <a:solidFill>
                  <a:srgbClr val="000000"/>
                </a:solidFill>
              </a:rPr>
              <a:t>Shader</a:t>
            </a:r>
            <a:r>
              <a:rPr lang="pt-BR" sz="1600" dirty="0">
                <a:solidFill>
                  <a:srgbClr val="000000"/>
                </a:solidFill>
              </a:rPr>
              <a:t>: São programas executados na GPU voltados para cálculos gerais em paralelo, que não estão diretamente ligados ao pipeline gráfico tradicional, nem necessariamente ligados a visual. Este </a:t>
            </a:r>
            <a:r>
              <a:rPr lang="pt-BR" sz="1600" dirty="0" err="1">
                <a:solidFill>
                  <a:srgbClr val="000000"/>
                </a:solidFill>
              </a:rPr>
              <a:t>shader</a:t>
            </a:r>
            <a:r>
              <a:rPr lang="pt-BR" sz="1600" dirty="0">
                <a:solidFill>
                  <a:srgbClr val="000000"/>
                </a:solidFill>
              </a:rPr>
              <a:t> é muito utilizado hoje em dia em jogos, por ser extremamente customizável, genérico e baixo nível.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4AC7C-8438-B5FB-F825-6B441651B3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  <p:pic>
        <p:nvPicPr>
          <p:cNvPr id="15" name="Google Shape;127;p21">
            <a:hlinkClick r:id="rId2"/>
            <a:extLst>
              <a:ext uri="{FF2B5EF4-FFF2-40B4-BE49-F238E27FC236}">
                <a16:creationId xmlns:a16="http://schemas.microsoft.com/office/drawing/2014/main" id="{D3696953-EB8D-6E48-8841-AA924D0127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223" y="2488165"/>
            <a:ext cx="2503991" cy="207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p21">
            <a:hlinkClick r:id="rId4"/>
            <a:extLst>
              <a:ext uri="{FF2B5EF4-FFF2-40B4-BE49-F238E27FC236}">
                <a16:creationId xmlns:a16="http://schemas.microsoft.com/office/drawing/2014/main" id="{03C0BD7D-765C-187A-E5FC-A33B493B37A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415" y="2486209"/>
            <a:ext cx="2589061" cy="208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E00381-9537-0407-3CAB-ECD1BAF16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42" y="2490514"/>
            <a:ext cx="2556893" cy="21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8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FFFC-2645-EF85-CD25-6A14BA4BC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C5F1-8170-0CEA-8AC1-51E7DE66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 err="1"/>
              <a:t>Shaders</a:t>
            </a:r>
            <a:r>
              <a:rPr lang="pt-BR" sz="2700" dirty="0"/>
              <a:t>: Tipos de </a:t>
            </a:r>
            <a:r>
              <a:rPr lang="pt-BR" sz="2700" dirty="0" err="1"/>
              <a:t>shaders</a:t>
            </a:r>
            <a:endParaRPr lang="pt-BR" sz="2700" dirty="0" err="1">
              <a:solidFill>
                <a:srgbClr val="000000"/>
              </a:solidFill>
            </a:endParaRPr>
          </a:p>
          <a:p>
            <a:endParaRPr lang="pt-BR" sz="2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872A-E73F-C4B0-27EF-69241A513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 sz="1600" dirty="0">
                <a:solidFill>
                  <a:srgbClr val="000000"/>
                </a:solidFill>
              </a:rPr>
              <a:t>No curso vamos utilizar Fragment/Pixel </a:t>
            </a:r>
            <a:r>
              <a:rPr lang="pt-BR" sz="1600" dirty="0" err="1">
                <a:solidFill>
                  <a:srgbClr val="000000"/>
                </a:solidFill>
              </a:rPr>
              <a:t>shaders</a:t>
            </a:r>
            <a:r>
              <a:rPr lang="pt-BR" sz="1600" dirty="0">
                <a:solidFill>
                  <a:srgbClr val="000000"/>
                </a:solidFill>
              </a:rPr>
              <a:t> e compute </a:t>
            </a:r>
            <a:r>
              <a:rPr lang="pt-BR" sz="1600" dirty="0" err="1">
                <a:solidFill>
                  <a:srgbClr val="000000"/>
                </a:solidFill>
              </a:rPr>
              <a:t>shaders</a:t>
            </a:r>
            <a:endParaRPr lang="pt-BR" sz="160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987C2-0588-66E7-F8B5-6228F4386F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7356C1B-2A3A-AD96-932B-D90FB042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324" y="1346118"/>
            <a:ext cx="3445594" cy="40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7618-56D9-E45E-022B-DC91A835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Pipeline de </a:t>
            </a:r>
            <a:r>
              <a:rPr lang="pt-BR" sz="2700" err="1"/>
              <a:t>Rasterização</a:t>
            </a:r>
            <a:endParaRPr lang="en-US" sz="2700" err="1">
              <a:solidFill>
                <a:srgbClr val="000000"/>
              </a:solidFill>
            </a:endParaRPr>
          </a:p>
          <a:p>
            <a:endParaRPr lang="en-US" sz="26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8E62-A3B0-AB45-DB65-D7086D2B8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 lang="pt-BR"/>
          </a:p>
        </p:txBody>
      </p:sp>
      <p:pic>
        <p:nvPicPr>
          <p:cNvPr id="5" name="Picture 4" descr="CDN media">
            <a:extLst>
              <a:ext uri="{FF2B5EF4-FFF2-40B4-BE49-F238E27FC236}">
                <a16:creationId xmlns:a16="http://schemas.microsoft.com/office/drawing/2014/main" id="{57CA538D-186D-99A2-5418-EF725E72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5" y="982376"/>
            <a:ext cx="7700207" cy="3934038"/>
          </a:xfrm>
          <a:prstGeom prst="rect">
            <a:avLst/>
          </a:prstGeom>
        </p:spPr>
      </p:pic>
      <p:pic>
        <p:nvPicPr>
          <p:cNvPr id="6" name="Graphic 5" descr="Ficheiro:Opengl-logo.svg – Wikipédia, a enciclopédia livre">
            <a:extLst>
              <a:ext uri="{FF2B5EF4-FFF2-40B4-BE49-F238E27FC236}">
                <a16:creationId xmlns:a16="http://schemas.microsoft.com/office/drawing/2014/main" id="{173E3557-2C23-4685-D93F-A4B459D4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6042" y="1065107"/>
            <a:ext cx="1242534" cy="5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/>
          <p:cNvPicPr preferRelativeResize="0"/>
          <p:nvPr/>
        </p:nvPicPr>
        <p:blipFill rotWithShape="1">
          <a:blip r:embed="rId3">
            <a:alphaModFix/>
          </a:blip>
          <a:srcRect r="69950" b="36448"/>
          <a:stretch/>
        </p:blipFill>
        <p:spPr>
          <a:xfrm>
            <a:off x="1270812" y="1180035"/>
            <a:ext cx="2574511" cy="231757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os </a:t>
            </a:r>
            <a:r>
              <a:rPr lang="pt-BR" err="1"/>
              <a:t>Shaders</a:t>
            </a:r>
            <a:r>
              <a:rPr lang="pt-BR"/>
              <a:t> são invocados</a:t>
            </a:r>
            <a:endParaRPr/>
          </a:p>
        </p:txBody>
      </p:sp>
      <p:sp>
        <p:nvSpPr>
          <p:cNvPr id="306" name="Google Shape;306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sp>
        <p:nvSpPr>
          <p:cNvPr id="307" name="Google Shape;307;p35"/>
          <p:cNvSpPr txBox="1"/>
          <p:nvPr/>
        </p:nvSpPr>
        <p:spPr>
          <a:xfrm>
            <a:off x="3025300" y="5335075"/>
            <a:ext cx="527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fonte: https://eclass.aueb.gr/modules/document/file.php/INF143</a:t>
            </a:r>
            <a:endParaRPr sz="1300"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4538831" y="3477519"/>
            <a:ext cx="2380800" cy="128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err="1"/>
              <a:t>Fragment</a:t>
            </a:r>
            <a:r>
              <a:rPr lang="pt-BR" sz="1800"/>
              <a:t> Shader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invocado 35 vezes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91"/>
              <a:t>(para os fragmentos ocultos também)</a:t>
            </a:r>
            <a:endParaRPr sz="1291"/>
          </a:p>
        </p:txBody>
      </p:sp>
      <p:sp>
        <p:nvSpPr>
          <p:cNvPr id="309" name="Google Shape;309;p35"/>
          <p:cNvSpPr txBox="1">
            <a:spLocks noGrp="1"/>
          </p:cNvSpPr>
          <p:nvPr>
            <p:ph type="body" idx="1"/>
          </p:nvPr>
        </p:nvSpPr>
        <p:spPr>
          <a:xfrm>
            <a:off x="1270812" y="3591344"/>
            <a:ext cx="2380800" cy="76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err="1"/>
              <a:t>Vertex</a:t>
            </a:r>
            <a:r>
              <a:rPr lang="pt-BR" sz="1800"/>
              <a:t> Shader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invocado 6 vezes</a:t>
            </a:r>
            <a:endParaRPr sz="1800"/>
          </a:p>
        </p:txBody>
      </p:sp>
      <p:pic>
        <p:nvPicPr>
          <p:cNvPr id="5" name="Google Shape;303;p35" descr="A diagram of a star with lines and dots&#10;&#10;Description automatically generated">
            <a:extLst>
              <a:ext uri="{FF2B5EF4-FFF2-40B4-BE49-F238E27FC236}">
                <a16:creationId xmlns:a16="http://schemas.microsoft.com/office/drawing/2014/main" id="{D5DF1C59-25CB-A395-A91C-30C2AC8BF3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906" r="55" b="36931"/>
          <a:stretch/>
        </p:blipFill>
        <p:spPr>
          <a:xfrm>
            <a:off x="4396277" y="1023525"/>
            <a:ext cx="2830541" cy="2299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Shaders Programáveis</a:t>
            </a:r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Estágios de processamento de vértice e fragmento do programa Descrever a operação para um único vértice (ou fragmento)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Exemplo de programa de </a:t>
            </a:r>
            <a:r>
              <a:rPr lang="pt-BR" err="1"/>
              <a:t>shader</a:t>
            </a:r>
            <a:r>
              <a:rPr lang="pt-BR"/>
              <a:t> em GLSL</a:t>
            </a:r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387" name="Google Shape;387;p44"/>
          <p:cNvSpPr/>
          <p:nvPr/>
        </p:nvSpPr>
        <p:spPr>
          <a:xfrm>
            <a:off x="5482247" y="2472832"/>
            <a:ext cx="35322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função é executada uma vez por fragmento.</a:t>
            </a:r>
            <a:endParaRPr sz="1200"/>
          </a:p>
          <a:p>
            <a:pPr marR="0" lvl="0" algn="l" rtl="0">
              <a:spcBef>
                <a:spcPts val="1000"/>
              </a:spcBef>
              <a:spcAft>
                <a:spcPts val="0"/>
              </a:spcAft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Exibe a cor da superfície na posição de amostra da tela do fragmento atual.</a:t>
            </a:r>
            <a:endParaRPr sz="1200"/>
          </a:p>
          <a:p>
            <a:pPr marR="0" lvl="0" algn="l" rtl="0">
              <a:spcBef>
                <a:spcPts val="1000"/>
              </a:spcBef>
              <a:spcAft>
                <a:spcPts val="1000"/>
              </a:spcAft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 </a:t>
            </a:r>
            <a:r>
              <a:rPr lang="pt-BR" sz="1600" i="1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shader</a:t>
            </a: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executa uma pesquisa de textura para obter a cor do material da superfície no ponto e, em seguida, executa um cálculo de iluminação difusa.</a:t>
            </a:r>
            <a:endParaRPr sz="1200"/>
          </a:p>
        </p:txBody>
      </p:sp>
      <p:sp>
        <p:nvSpPr>
          <p:cNvPr id="388" name="Google Shape;388;p44"/>
          <p:cNvSpPr/>
          <p:nvPr/>
        </p:nvSpPr>
        <p:spPr>
          <a:xfrm>
            <a:off x="475000" y="2472825"/>
            <a:ext cx="4886100" cy="2669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sampler2D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myTexture;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lightDir;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varying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vec2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uv;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varying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norm;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b="1" noProof="1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diffuseShader()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kd;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kd = texture(myTexture, uv);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kd *= </a:t>
            </a:r>
            <a:r>
              <a:rPr lang="en-US" sz="1300" b="1" noProof="1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clamp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1300" b="1" noProof="1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dot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(-lightDir, norm),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300" b="1" noProof="1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gl_FragColor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(kd,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lang="en-US" sz="1600" b="1" noProof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Compilação de um Shader</a:t>
            </a:r>
            <a:endParaRPr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396" name="Google Shape;396;p45"/>
          <p:cNvPicPr preferRelativeResize="0"/>
          <p:nvPr/>
        </p:nvPicPr>
        <p:blipFill rotWithShape="1">
          <a:blip r:embed="rId3">
            <a:alphaModFix/>
          </a:blip>
          <a:srcRect l="2852" r="5997"/>
          <a:stretch/>
        </p:blipFill>
        <p:spPr>
          <a:xfrm>
            <a:off x="701175" y="638700"/>
            <a:ext cx="7373725" cy="47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5"/>
          <p:cNvSpPr txBox="1"/>
          <p:nvPr/>
        </p:nvSpPr>
        <p:spPr>
          <a:xfrm>
            <a:off x="3025300" y="5335075"/>
            <a:ext cx="527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fonte: https://eclass.aueb.gr/modules/document/file.php/INF143</a:t>
            </a:r>
            <a:endParaRPr sz="1300"/>
          </a:p>
        </p:txBody>
      </p:sp>
      <p:sp>
        <p:nvSpPr>
          <p:cNvPr id="398" name="Google Shape;398;p45"/>
          <p:cNvSpPr txBox="1">
            <a:spLocks noGrp="1"/>
          </p:cNvSpPr>
          <p:nvPr>
            <p:ph type="body" idx="1"/>
          </p:nvPr>
        </p:nvSpPr>
        <p:spPr>
          <a:xfrm>
            <a:off x="1991430" y="779440"/>
            <a:ext cx="4613700" cy="397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1 fragmento de entrada não processado</a:t>
            </a:r>
            <a:endParaRPr sz="1700"/>
          </a:p>
        </p:txBody>
      </p:sp>
      <p:sp>
        <p:nvSpPr>
          <p:cNvPr id="399" name="Google Shape;399;p45"/>
          <p:cNvSpPr txBox="1">
            <a:spLocks noGrp="1"/>
          </p:cNvSpPr>
          <p:nvPr>
            <p:ph type="body" idx="1"/>
          </p:nvPr>
        </p:nvSpPr>
        <p:spPr>
          <a:xfrm>
            <a:off x="1991430" y="4837340"/>
            <a:ext cx="4613700" cy="397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1 fragmento de saída processado</a:t>
            </a:r>
            <a:endParaRPr sz="1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Mapeamento do Shader no HW</a:t>
            </a:r>
            <a:endParaRPr/>
          </a:p>
        </p:txBody>
      </p:sp>
      <p:sp>
        <p:nvSpPr>
          <p:cNvPr id="406" name="Google Shape;406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75297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Execute o Shader em um único core:</a:t>
            </a:r>
            <a:endParaRPr/>
          </a:p>
        </p:txBody>
      </p:sp>
      <p:sp>
        <p:nvSpPr>
          <p:cNvPr id="407" name="Google Shape;407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408" name="Google Shape;408;p46"/>
          <p:cNvPicPr preferRelativeResize="0"/>
          <p:nvPr/>
        </p:nvPicPr>
        <p:blipFill rotWithShape="1">
          <a:blip r:embed="rId3">
            <a:alphaModFix/>
          </a:blip>
          <a:srcRect l="58922"/>
          <a:stretch/>
        </p:blipFill>
        <p:spPr>
          <a:xfrm>
            <a:off x="5043975" y="1183200"/>
            <a:ext cx="2842425" cy="44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047" y="1591963"/>
            <a:ext cx="2769375" cy="36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Mapeamento do Shader no Hardware</a:t>
            </a:r>
            <a:endParaRPr dirty="0"/>
          </a:p>
        </p:txBody>
      </p:sp>
      <p:sp>
        <p:nvSpPr>
          <p:cNvPr id="416" name="Google Shape;416;p4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59024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 </a:t>
            </a:r>
            <a:r>
              <a:rPr lang="pt-BR" i="1"/>
              <a:t>core</a:t>
            </a:r>
            <a:r>
              <a:rPr lang="pt-BR"/>
              <a:t> de CPU</a:t>
            </a:r>
            <a:endParaRPr/>
          </a:p>
        </p:txBody>
      </p:sp>
      <p:sp>
        <p:nvSpPr>
          <p:cNvPr id="417" name="Google Shape;417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418" name="Google Shape;418;p47"/>
          <p:cNvSpPr txBox="1"/>
          <p:nvPr/>
        </p:nvSpPr>
        <p:spPr>
          <a:xfrm>
            <a:off x="5263563" y="1708525"/>
            <a:ext cx="3248812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Otimizado para acesso de baixa latência aos dados em cache</a:t>
            </a:r>
            <a:endParaRPr sz="2000"/>
          </a:p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Lógica de controle para execução fora de ordem e especulativa</a:t>
            </a:r>
            <a:endParaRPr sz="2000"/>
          </a:p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Grande cache L2</a:t>
            </a:r>
            <a:endParaRPr sz="2000"/>
          </a:p>
        </p:txBody>
      </p:sp>
      <p:pic>
        <p:nvPicPr>
          <p:cNvPr id="419" name="Google Shape;4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08525"/>
            <a:ext cx="4695825" cy="26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Reduzindo os Cores</a:t>
            </a:r>
            <a:endParaRPr/>
          </a:p>
        </p:txBody>
      </p:sp>
      <p:sp>
        <p:nvSpPr>
          <p:cNvPr id="426" name="Google Shape;426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 </a:t>
            </a:r>
            <a:r>
              <a:rPr lang="pt-BR" i="1"/>
              <a:t>core</a:t>
            </a:r>
            <a:r>
              <a:rPr lang="pt-BR"/>
              <a:t> de GPU</a:t>
            </a:r>
            <a:endParaRPr/>
          </a:p>
        </p:txBody>
      </p:sp>
      <p:sp>
        <p:nvSpPr>
          <p:cNvPr id="427" name="Google Shape;42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428" name="Google Shape;428;p48"/>
          <p:cNvSpPr txBox="1"/>
          <p:nvPr/>
        </p:nvSpPr>
        <p:spPr>
          <a:xfrm>
            <a:off x="5255053" y="1708525"/>
            <a:ext cx="3719898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Otimizado para computação paralela de dados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Arquitetura tolerante à latência de memória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Mais cálculos por mais transistores em </a:t>
            </a:r>
            <a:r>
              <a:rPr lang="pt-BR" sz="2000" err="1"/>
              <a:t>ALUs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Redução dos circuitos principais de controle</a:t>
            </a:r>
            <a:endParaRPr sz="2000"/>
          </a:p>
        </p:txBody>
      </p:sp>
      <p:pic>
        <p:nvPicPr>
          <p:cNvPr id="429" name="Google Shape;4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08525"/>
            <a:ext cx="4695825" cy="26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8"/>
          <p:cNvSpPr/>
          <p:nvPr/>
        </p:nvSpPr>
        <p:spPr>
          <a:xfrm>
            <a:off x="2488075" y="1864375"/>
            <a:ext cx="2216700" cy="2284500"/>
          </a:xfrm>
          <a:prstGeom prst="flowChartSummingJunction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/>
              <a:t>GPU </a:t>
            </a:r>
            <a:r>
              <a:rPr lang="pt-BR" sz="2650" err="1"/>
              <a:t>architecture</a:t>
            </a:r>
            <a:endParaRPr lang="en-US" err="1"/>
          </a:p>
        </p:txBody>
      </p:sp>
      <p:sp>
        <p:nvSpPr>
          <p:cNvPr id="427" name="Google Shape;42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4" name="Picture 3" descr="Understanding the architecture of a GPU | by Vitality Learning | CodeX |  Medium">
            <a:extLst>
              <a:ext uri="{FF2B5EF4-FFF2-40B4-BE49-F238E27FC236}">
                <a16:creationId xmlns:a16="http://schemas.microsoft.com/office/drawing/2014/main" id="{1AB90D08-1EAF-FDB0-6C6E-05B4D2C6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3" y="1296433"/>
            <a:ext cx="8263754" cy="31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69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Múltiplas Threads</a:t>
            </a:r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pic>
        <p:nvPicPr>
          <p:cNvPr id="438" name="Google Shape;4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125" y="838963"/>
            <a:ext cx="694372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GPUs com muitos </a:t>
            </a:r>
            <a:r>
              <a:rPr lang="pt-BR" i="1"/>
              <a:t>Cores</a:t>
            </a:r>
            <a:endParaRPr i="1"/>
          </a:p>
        </p:txBody>
      </p:sp>
      <p:sp>
        <p:nvSpPr>
          <p:cNvPr id="445" name="Google Shape;445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446" name="Google Shape;4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525" y="676575"/>
            <a:ext cx="6891499" cy="4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0"/>
          <p:cNvSpPr txBox="1"/>
          <p:nvPr/>
        </p:nvSpPr>
        <p:spPr>
          <a:xfrm>
            <a:off x="4124150" y="5300325"/>
            <a:ext cx="40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16 cores = 16 fluxos de instruções simultâneos</a:t>
            </a:r>
            <a:endParaRPr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Múltiplos dados (SIMD)</a:t>
            </a:r>
            <a:endParaRPr/>
          </a:p>
        </p:txBody>
      </p:sp>
      <p:sp>
        <p:nvSpPr>
          <p:cNvPr id="454" name="Google Shape;454;p5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Shaders são inerentemente executados muitas vezes, repetidas vezes em vários registros de seus fluxos de dados de entrada.</a:t>
            </a:r>
            <a:endParaRPr/>
          </a:p>
        </p:txBody>
      </p:sp>
      <p:sp>
        <p:nvSpPr>
          <p:cNvPr id="455" name="Google Shape;455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456" name="Google Shape;45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38225"/>
            <a:ext cx="5553075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1"/>
          <p:cNvSpPr txBox="1"/>
          <p:nvPr/>
        </p:nvSpPr>
        <p:spPr>
          <a:xfrm>
            <a:off x="6262497" y="1997975"/>
            <a:ext cx="2727821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Amortize o custo / complexidade do gerenciamento de instruções para várias </a:t>
            </a:r>
            <a:r>
              <a:rPr lang="pt-BR" sz="2100" err="1"/>
              <a:t>ALUs.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Compartilhe a unidade de instrução.</a:t>
            </a:r>
            <a:endParaRPr sz="2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Pipeline de Rasterização</a:t>
            </a:r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pic>
        <p:nvPicPr>
          <p:cNvPr id="2" name="Picture 1" descr="A diagram of different types of light and color processing&#10;&#10;Description automatically generated">
            <a:extLst>
              <a:ext uri="{FF2B5EF4-FFF2-40B4-BE49-F238E27FC236}">
                <a16:creationId xmlns:a16="http://schemas.microsoft.com/office/drawing/2014/main" id="{C56C5C0A-5D1A-DCAE-E9C6-1FC3F991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08" y="847967"/>
            <a:ext cx="6467984" cy="44098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SIMD Cores: Vectorized Instruction Set</a:t>
            </a:r>
            <a:endParaRPr/>
          </a:p>
        </p:txBody>
      </p:sp>
      <p:sp>
        <p:nvSpPr>
          <p:cNvPr id="464" name="Google Shape;464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465" name="Google Shape;4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723" y="732348"/>
            <a:ext cx="7176549" cy="47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Adicionando tudo: vários núcleos SIMD</a:t>
            </a:r>
            <a:endParaRPr/>
          </a:p>
        </p:txBody>
      </p:sp>
      <p:sp>
        <p:nvSpPr>
          <p:cNvPr id="472" name="Google Shape;472;p5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Neste exemplo: 128 dados processados simultaneamente</a:t>
            </a:r>
            <a:endParaRPr sz="1800"/>
          </a:p>
        </p:txBody>
      </p:sp>
      <p:sp>
        <p:nvSpPr>
          <p:cNvPr id="473" name="Google Shape;473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50" y="1251050"/>
            <a:ext cx="6653549" cy="40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3"/>
          <p:cNvSpPr txBox="1"/>
          <p:nvPr/>
        </p:nvSpPr>
        <p:spPr>
          <a:xfrm>
            <a:off x="3272175" y="5300325"/>
            <a:ext cx="48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16 cores = 128 ALUs = 16 fluxos de instruções simultâneos</a:t>
            </a:r>
            <a:endParaRPr sz="1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Condicionais / Branches</a:t>
            </a:r>
            <a:endParaRPr/>
          </a:p>
        </p:txBody>
      </p:sp>
      <p:sp>
        <p:nvSpPr>
          <p:cNvPr id="482" name="Google Shape;482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pic>
        <p:nvPicPr>
          <p:cNvPr id="483" name="Google Shape;4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0" y="799550"/>
            <a:ext cx="7566776" cy="464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757-2FBA-FD0F-D446-F2C8A83C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Introdução a </a:t>
            </a:r>
            <a:r>
              <a:rPr lang="pt-BR" err="1"/>
              <a:t>Shaders</a:t>
            </a:r>
            <a:r>
              <a:rPr lang="pt-BR"/>
              <a:t> (GLSL)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281D-B426-44AA-02B3-C6A85046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Um típico Shader tem a seguinte estrutura: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4F33-34E4-DE21-4DAD-247E3FB60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7FABE-1D11-561A-D0F2-6081017F2E64}"/>
              </a:ext>
            </a:extLst>
          </p:cNvPr>
          <p:cNvSpPr txBox="1"/>
          <p:nvPr/>
        </p:nvSpPr>
        <p:spPr>
          <a:xfrm>
            <a:off x="4688586" y="5390585"/>
            <a:ext cx="3678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Referência: https://</a:t>
            </a:r>
            <a:r>
              <a:rPr lang="pt-BR" err="1"/>
              <a:t>learnopengl.com</a:t>
            </a:r>
            <a:r>
              <a:rPr lang="pt-BR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C6421-D843-A087-8796-311838610085}"/>
              </a:ext>
            </a:extLst>
          </p:cNvPr>
          <p:cNvSpPr txBox="1"/>
          <p:nvPr/>
        </p:nvSpPr>
        <p:spPr>
          <a:xfrm>
            <a:off x="1152144" y="1640514"/>
            <a:ext cx="6806261" cy="32932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noProof="1">
                <a:solidFill>
                  <a:srgbClr val="8CBBAD"/>
                </a:solidFill>
                <a:effectLst/>
              </a:rPr>
              <a:t>#version numero_da_versão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in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nome_da_variável_de_entrada;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in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nome_da_variável_de_entrada;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out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nome_da_variável_de_saída;</a:t>
            </a:r>
          </a:p>
          <a:p>
            <a:endParaRPr lang="en-US" sz="1600" b="1" noProof="1">
              <a:solidFill>
                <a:srgbClr val="93C763"/>
              </a:solidFill>
              <a:effectLst/>
            </a:endParaRP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uniform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nome_do_uniform;</a:t>
            </a:r>
          </a:p>
          <a:p>
            <a:endParaRPr lang="en-US" sz="1600" b="1" noProof="1">
              <a:solidFill>
                <a:srgbClr val="93C763"/>
              </a:solidFill>
              <a:effectLst/>
            </a:endParaRP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void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main() { </a:t>
            </a:r>
            <a:r>
              <a:rPr lang="en-US" sz="1600" noProof="1">
                <a:solidFill>
                  <a:srgbClr val="818E96"/>
                </a:solidFill>
                <a:effectLst/>
              </a:rPr>
              <a:t>// processa as entrada(s) e faz algo gráfico</a:t>
            </a:r>
            <a:endParaRPr lang="en-US" sz="1600" noProof="1"/>
          </a:p>
          <a:p>
            <a:r>
              <a:rPr lang="en-US" sz="1600" noProof="1">
                <a:solidFill>
                  <a:schemeClr val="bg1"/>
                </a:solidFill>
              </a:rPr>
              <a:t>    ... </a:t>
            </a:r>
          </a:p>
          <a:p>
            <a:r>
              <a:rPr lang="en-US" sz="1600" noProof="1">
                <a:solidFill>
                  <a:srgbClr val="818E96"/>
                </a:solidFill>
                <a:effectLst/>
              </a:rPr>
              <a:t>    // pega as coisas processadas e coloca em variáveis de saída</a:t>
            </a:r>
            <a:endParaRPr lang="en-US" sz="1600" noProof="1"/>
          </a:p>
          <a:p>
            <a:r>
              <a:rPr lang="en-US" sz="1600" noProof="1">
                <a:solidFill>
                  <a:schemeClr val="bg1"/>
                </a:solidFill>
              </a:rPr>
              <a:t>    out_variable_name = weird_stuff_we_processed;</a:t>
            </a:r>
          </a:p>
          <a:p>
            <a:r>
              <a:rPr lang="en-US" sz="1600" noProof="1">
                <a:solidFill>
                  <a:schemeClr val="bg1"/>
                </a:solidFill>
              </a:rPr>
              <a:t>} </a:t>
            </a:r>
            <a:br>
              <a:rPr lang="en-US" sz="1600" noProof="1">
                <a:solidFill>
                  <a:schemeClr val="bg1"/>
                </a:solidFill>
              </a:rPr>
            </a:b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06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6F58-B541-01E9-AE00-BE399C9D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Uniforms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2487B-3F7D-317B-25C7-E0B651C1A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Uniforms</a:t>
            </a:r>
            <a:r>
              <a:rPr lang="pt-BR"/>
              <a:t> são valores globais que podem ser acessados em qualquer </a:t>
            </a:r>
            <a:r>
              <a:rPr lang="pt-BR" err="1"/>
              <a:t>shader</a:t>
            </a:r>
            <a:r>
              <a:rPr lang="pt-BR"/>
              <a:t> do pipeline gráfico. Contudo você tem de declarar ele antes de usar.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0A02C-0FB9-A7C7-3FAC-8D5E76CED2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7A3A2-C729-82BB-0550-A1C19F845B67}"/>
              </a:ext>
            </a:extLst>
          </p:cNvPr>
          <p:cNvSpPr txBox="1"/>
          <p:nvPr/>
        </p:nvSpPr>
        <p:spPr>
          <a:xfrm>
            <a:off x="515135" y="1998304"/>
            <a:ext cx="7824193" cy="34932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300" b="1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1) </a:t>
            </a: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normal;</a:t>
            </a:r>
          </a:p>
          <a:p>
            <a:endParaRPr lang="en-US" sz="1300" b="1" noProof="1">
              <a:solidFill>
                <a:srgbClr val="93C763"/>
              </a:solidFill>
              <a:latin typeface="Courier New" panose="02070309020205020404" pitchFamily="49" charset="0"/>
            </a:endParaRP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bNormal;</a:t>
            </a:r>
          </a:p>
          <a:p>
            <a:endParaRPr lang="en-US" sz="1300" b="1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model;</a:t>
            </a: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view;</a:t>
            </a: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projection;</a:t>
            </a:r>
          </a:p>
          <a:p>
            <a:b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</a:b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// Invertendo a transformação para normal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bNormal =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mat3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(transpose(inverse(model))) * normal;</a:t>
            </a:r>
          </a:p>
          <a:p>
            <a:b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</a:b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    // Aplicando transformações em cada vértice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projection * view * model * vec4(position, 1.0);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60019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Uniforms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539259" y="3236149"/>
            <a:ext cx="4252196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uniform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vec3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vec4(color,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539258" y="778740"/>
            <a:ext cx="7431245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...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# Código OpenGL</a:t>
            </a:r>
          </a:p>
          <a:p>
            <a:r>
              <a:rPr lang="en-US" sz="1600" b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glUniform3fv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uniforms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b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600" b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b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],</a:t>
            </a:r>
            <a:r>
              <a:rPr lang="en-US" sz="1600" b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[1.0, 1.0, 0.0]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600" b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6B2392B3-8E1B-F0CA-350C-D9A4DBD9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40" y="3236150"/>
            <a:ext cx="293246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79716" cy="4496159"/>
          </a:xfrm>
        </p:spPr>
        <p:txBody>
          <a:bodyPr/>
          <a:lstStyle/>
          <a:p>
            <a:r>
              <a:rPr lang="pt-BR"/>
              <a:t>Podemos especificar se as variáveis são para a entrada de dados, ou saída de dados. Isso é importante para, por exemplo, passar o valor de um </a:t>
            </a:r>
            <a:r>
              <a:rPr lang="pt-BR" err="1"/>
              <a:t>shader</a:t>
            </a:r>
            <a:r>
              <a:rPr lang="pt-BR"/>
              <a:t> no pipeline para outro.</a:t>
            </a:r>
          </a:p>
          <a:p>
            <a:r>
              <a:rPr lang="pt-BR"/>
              <a:t>Pode ser usado para receber os dados dos vértices (</a:t>
            </a:r>
            <a:r>
              <a:rPr lang="pt-BR" err="1"/>
              <a:t>vertex</a:t>
            </a:r>
            <a:r>
              <a:rPr lang="pt-BR"/>
              <a:t> </a:t>
            </a:r>
            <a:r>
              <a:rPr lang="pt-BR" err="1"/>
              <a:t>shader</a:t>
            </a:r>
            <a:r>
              <a:rPr lang="pt-BR"/>
              <a:t>) ou para definir o valor da cor final do pixel (fragmente </a:t>
            </a:r>
            <a:r>
              <a:rPr lang="pt-BR" err="1"/>
              <a:t>shader</a:t>
            </a:r>
            <a:r>
              <a:rPr lang="pt-BR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1694890" y="3231914"/>
            <a:ext cx="5971032" cy="19389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20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vertexColor;</a:t>
            </a: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20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vertexColor;</a:t>
            </a:r>
          </a:p>
          <a:p>
            <a:r>
              <a:rPr lang="en-US" sz="20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3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639723" y="3236149"/>
            <a:ext cx="3850099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bColor;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639723" y="778740"/>
            <a:ext cx="7330780" cy="23083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vec4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(position,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( 1.0, 1.0,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6B2392B3-8E1B-F0CA-350C-D9A4DBD9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40" y="3236150"/>
            <a:ext cx="293246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639723" y="3236149"/>
            <a:ext cx="3850099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b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b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Color;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639723" y="778740"/>
            <a:ext cx="7330780" cy="23083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vec4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(position,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0)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(1.0, 0.0,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1)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(0.0, 1.0,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2)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(0.0, 0.0,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0A4523-E108-4C18-AF8A-C580C8DD4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3" t="21327" r="21993" b="23781"/>
          <a:stretch/>
        </p:blipFill>
        <p:spPr>
          <a:xfrm>
            <a:off x="5084064" y="3236149"/>
            <a:ext cx="2886439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7EC5-4FD5-8AA7-72AC-385881FB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Algumas das principais funções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03FB-C5AD-1BA6-F435-F9974BF1CA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890C8C-186B-7482-91DA-009B9306C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733254"/>
              </p:ext>
            </p:extLst>
          </p:nvPr>
        </p:nvGraphicFramePr>
        <p:xfrm>
          <a:off x="329184" y="697866"/>
          <a:ext cx="8247888" cy="4414809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123944">
                  <a:extLst>
                    <a:ext uri="{9D8B030D-6E8A-4147-A177-3AD203B41FA5}">
                      <a16:colId xmlns:a16="http://schemas.microsoft.com/office/drawing/2014/main" val="1609615702"/>
                    </a:ext>
                  </a:extLst>
                </a:gridCol>
                <a:gridCol w="4123944">
                  <a:extLst>
                    <a:ext uri="{9D8B030D-6E8A-4147-A177-3AD203B41FA5}">
                      <a16:colId xmlns:a16="http://schemas.microsoft.com/office/drawing/2014/main" val="243688613"/>
                    </a:ext>
                  </a:extLst>
                </a:gridCol>
              </a:tblGrid>
              <a:tr h="396947"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Função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Descrição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1302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abs(genType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valor absoluto de α, ou seja, α ou -α se α &lt; 0;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941242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sign(genType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-1 para α &lt; 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0 para α </a:t>
                      </a:r>
                      <a:r>
                        <a:rPr lang="pt-BR" sz="1000" noProof="0">
                          <a:solidFill>
                            <a:srgbClr val="A52A2A"/>
                          </a:solidFill>
                          <a:effectLst/>
                        </a:rPr>
                        <a:t>= </a:t>
                      </a:r>
                      <a:r>
                        <a:rPr lang="pt-BR" sz="1000" noProof="0">
                          <a:effectLst/>
                        </a:rPr>
                        <a:t>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1 para α &gt; 0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140005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floor(genType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um inteiro menor ou igual a α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417043"/>
                  </a:ext>
                </a:extLst>
              </a:tr>
              <a:tr h="226715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ceil(genType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um inteiro maior ou igual a α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8995522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mod(genType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mod(genType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o resto da divisão α por β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5692028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α quando α &lt;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β quando β &lt; α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8812137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max(genType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max(genType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α quando α &gt;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β quando β &gt; α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4353638"/>
                  </a:ext>
                </a:extLst>
              </a:tr>
              <a:tr h="453430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clamp(genType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n-US" sz="1000" noProof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clamp(genType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α quando β &lt; α &lt;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endParaRPr lang="pt-BR" sz="1000" noProof="0">
                        <a:effectLst/>
                      </a:endParaRP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β quando α &gt;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err="1">
                          <a:effectLst/>
                        </a:rPr>
                        <a:t>δ</a:t>
                      </a:r>
                      <a:r>
                        <a:rPr lang="pt-BR" sz="1000" noProof="0">
                          <a:effectLst/>
                        </a:rPr>
                        <a:t> quando α &gt;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27676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n-US" sz="1000" noProof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a interpolação linear de α e β, ou seja, α +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r>
                        <a:rPr lang="pt-BR" sz="1000" noProof="0">
                          <a:effectLst/>
                        </a:rPr>
                        <a:t>(β - α)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809918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step(float limit, 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step(genType limit, 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0 quando α &lt; </a:t>
                      </a:r>
                      <a:r>
                        <a:rPr lang="pt-BR" sz="1000" noProof="0" err="1">
                          <a:effectLst/>
                        </a:rPr>
                        <a:t>limit</a:t>
                      </a:r>
                      <a:endParaRPr lang="pt-BR" sz="1000" noProof="0">
                        <a:effectLst/>
                      </a:endParaRP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1 quando α &gt;= </a:t>
                      </a:r>
                      <a:r>
                        <a:rPr lang="pt-BR" sz="1000" noProof="0" err="1">
                          <a:effectLst/>
                        </a:rPr>
                        <a:t>limit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6147876"/>
                  </a:ext>
                </a:extLst>
              </a:tr>
              <a:tr h="56678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smoothstep(float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α0,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α1,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smoothstep(genType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α0,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α1,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0 quando β &lt; α0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1 quando β &gt; α1;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a interpolação de </a:t>
                      </a:r>
                      <a:r>
                        <a:rPr lang="pt-BR" sz="1000" noProof="0" dirty="0" err="1">
                          <a:effectLst/>
                        </a:rPr>
                        <a:t>Hermite</a:t>
                      </a:r>
                      <a:r>
                        <a:rPr lang="pt-BR" sz="1000" noProof="0" dirty="0">
                          <a:effectLst/>
                        </a:rPr>
                        <a:t> quando α0 &lt; β &lt; α1</a:t>
                      </a:r>
                      <a:endParaRPr lang="pt-BR" sz="1000" i="0" noProof="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29402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B0E48C9-E9C3-7193-4DF6-38AD18B1B3F6}"/>
              </a:ext>
            </a:extLst>
          </p:cNvPr>
          <p:cNvSpPr txBox="1"/>
          <p:nvPr/>
        </p:nvSpPr>
        <p:spPr>
          <a:xfrm>
            <a:off x="1460754" y="5447448"/>
            <a:ext cx="68785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/>
              <a:t>https://</a:t>
            </a:r>
            <a:r>
              <a:rPr lang="pt-BR" sz="900" err="1"/>
              <a:t>relativity.net.au</a:t>
            </a:r>
            <a:r>
              <a:rPr lang="pt-BR" sz="900"/>
              <a:t>/</a:t>
            </a:r>
            <a:r>
              <a:rPr lang="pt-BR" sz="900" err="1"/>
              <a:t>gaming</a:t>
            </a:r>
            <a:r>
              <a:rPr lang="pt-BR" sz="900"/>
              <a:t>/</a:t>
            </a:r>
            <a:r>
              <a:rPr lang="pt-BR" sz="900" err="1"/>
              <a:t>glsl</a:t>
            </a:r>
            <a:r>
              <a:rPr lang="pt-BR" sz="900"/>
              <a:t>/</a:t>
            </a:r>
            <a:r>
              <a:rPr lang="pt-BR" sz="900" err="1"/>
              <a:t>Built-inCommonFunctions.html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8767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Geométricas e Visualização</a:t>
            </a:r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316" name="Google Shape;316;p36"/>
          <p:cNvPicPr preferRelativeResize="0"/>
          <p:nvPr/>
        </p:nvPicPr>
        <p:blipFill rotWithShape="1">
          <a:blip r:embed="rId3">
            <a:alphaModFix/>
          </a:blip>
          <a:srcRect l="1" r="58392"/>
          <a:stretch/>
        </p:blipFill>
        <p:spPr>
          <a:xfrm>
            <a:off x="237506" y="888723"/>
            <a:ext cx="2918444" cy="426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 rotWithShape="1">
          <a:blip r:embed="rId3">
            <a:alphaModFix/>
          </a:blip>
          <a:srcRect l="42132" t="25331" b="15384"/>
          <a:stretch/>
        </p:blipFill>
        <p:spPr>
          <a:xfrm>
            <a:off x="3391358" y="1397000"/>
            <a:ext cx="5180687" cy="32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7EC5-4FD5-8AA7-72AC-385881FB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Algumas das principais funções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03FB-C5AD-1BA6-F435-F9974BF1CA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890C8C-186B-7482-91DA-009B9306C680}"/>
              </a:ext>
            </a:extLst>
          </p:cNvPr>
          <p:cNvGraphicFramePr>
            <a:graphicFrameLocks noGrp="1"/>
          </p:cNvGraphicFramePr>
          <p:nvPr/>
        </p:nvGraphicFramePr>
        <p:xfrm>
          <a:off x="329184" y="697866"/>
          <a:ext cx="8247888" cy="1346619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123944">
                  <a:extLst>
                    <a:ext uri="{9D8B030D-6E8A-4147-A177-3AD203B41FA5}">
                      <a16:colId xmlns:a16="http://schemas.microsoft.com/office/drawing/2014/main" val="1609615702"/>
                    </a:ext>
                  </a:extLst>
                </a:gridCol>
                <a:gridCol w="4123944">
                  <a:extLst>
                    <a:ext uri="{9D8B030D-6E8A-4147-A177-3AD203B41FA5}">
                      <a16:colId xmlns:a16="http://schemas.microsoft.com/office/drawing/2014/main" val="243688613"/>
                    </a:ext>
                  </a:extLst>
                </a:gridCol>
              </a:tblGrid>
              <a:tr h="396947"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Função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Descrição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1302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pow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(genType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valor de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elevado a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941242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dot(genType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o produto escalar dos vetores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140005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vec3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cross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vec3 x, vec3 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o produto vetorial dos vetores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41704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float length(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Retorna o comprimento (magnitude) do vetor </a:t>
                      </a:r>
                      <a:r>
                        <a:rPr lang="pt-BR" sz="1000" noProof="0" err="1"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90249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genType normalize(genType v);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Retorna o vetor </a:t>
                      </a:r>
                      <a:r>
                        <a:rPr lang="pt-BR" sz="1000" noProof="0" err="1">
                          <a:effectLst/>
                          <a:latin typeface="Arial" panose="020B0604020202020204" pitchFamily="34" charset="0"/>
                        </a:rPr>
                        <a:t>v</a:t>
                      </a:r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 normalizado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57565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78BA0A-14AE-8513-FC86-EFB4918FCF35}"/>
              </a:ext>
            </a:extLst>
          </p:cNvPr>
          <p:cNvSpPr txBox="1"/>
          <p:nvPr/>
        </p:nvSpPr>
        <p:spPr>
          <a:xfrm>
            <a:off x="728233" y="2857500"/>
            <a:ext cx="7567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0" dirty="0"/>
              <a:t> </a:t>
            </a:r>
            <a:r>
              <a:rPr lang="pt-BR" noProof="0" dirty="0" err="1"/>
              <a:t>Obs</a:t>
            </a:r>
            <a:r>
              <a:rPr lang="pt-BR" noProof="0" dirty="0"/>
              <a:t>: </a:t>
            </a:r>
            <a:r>
              <a:rPr lang="pt-BR" b="1" noProof="0" dirty="0" err="1"/>
              <a:t>genType</a:t>
            </a:r>
            <a:r>
              <a:rPr lang="pt-BR" noProof="0" dirty="0"/>
              <a:t> indica que o dado pode ser do tipo: </a:t>
            </a:r>
            <a:r>
              <a:rPr lang="pt-BR" b="1" noProof="0" dirty="0" err="1"/>
              <a:t>float</a:t>
            </a:r>
            <a:r>
              <a:rPr lang="pt-BR" b="1" noProof="0" dirty="0"/>
              <a:t>, vec2, vec3 </a:t>
            </a:r>
            <a:r>
              <a:rPr lang="pt-BR" noProof="0" dirty="0"/>
              <a:t>ou</a:t>
            </a:r>
            <a:r>
              <a:rPr lang="pt-BR" b="1" noProof="0" dirty="0"/>
              <a:t> vec4</a:t>
            </a:r>
            <a:r>
              <a:rPr lang="pt-BR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7917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A223-3AF8-B9A4-812D-D894B247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Trigonométricas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DB5EA-20BB-23DD-E264-3AF686079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F89241-1597-15A0-1A7B-4778A89F0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78355"/>
              </p:ext>
            </p:extLst>
          </p:nvPr>
        </p:nvGraphicFramePr>
        <p:xfrm>
          <a:off x="401470" y="1043940"/>
          <a:ext cx="7886700" cy="362712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120244563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803837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35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radians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d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converts degrees to radians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92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degrees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converts radians to degrees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339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sin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sine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923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cos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cosine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14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tangent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53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asin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sine function. Returns a value between -π/2 to π/2. The returned value is undefined if |x| &gt;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acos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cosine function. Returns a value between 0 to π/2. The returned value is undefined if |x| &gt;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1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atan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 x, genType 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tangent function of y/x. Returns a value between -π to π. The returned value is undefined if x and y are both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91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yx)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trigonometric arc tangent function of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yx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. Returns a value between -π/2 to π/2.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345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975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94282C-9595-173F-F506-03791C1F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5858-9E4E-5D8D-19AF-85B29193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Exponenciais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96EA2-F1E2-629E-3912-51D90BB2E9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8011A2-95A4-7807-9AF1-041073AE3C96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947704"/>
          <a:ext cx="7886700" cy="277368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270205605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02259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92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pow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α,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r>
                        <a:rPr lang="el-G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α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. Results are undefined if α &lt; 0 or α </a:t>
                      </a:r>
                      <a:r>
                        <a:rPr lang="en-US">
                          <a:solidFill>
                            <a:srgbClr val="A52A2A"/>
                          </a:solidFill>
                          <a:effectLst/>
                          <a:latin typeface="Arial" panose="020B0604020202020204" pitchFamily="34" charset="0"/>
                        </a:rPr>
                        <a:t>= 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0 and &amp;beta &lt;=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61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exp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natural exponential of a, i.e., e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55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log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natural logarithm of α. If the value returned is β then α = e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4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exp2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2</a:t>
                      </a:r>
                      <a:r>
                        <a:rPr lang="el-GR" baseline="300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endParaRPr lang="el-GR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3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log2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base 2 logarithm of α. If the value returned is β then α = 2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635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sqrt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square root of α i.e., √α. Returned value is undefined if α &lt;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16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inversesqrt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returns the inverse of the square root of α i.e., 1/√α. Returned value is undefined if α &lt;=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169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88D7880-2E33-2411-2C4B-FF000D9B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ACF1-95EB-1DBF-D082-7A927E3E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de Geometria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993A5-1D91-E5AD-1009-2793DBC41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399DA2-7FE3-A89E-4279-AD5827693469}"/>
              </a:ext>
            </a:extLst>
          </p:cNvPr>
          <p:cNvGraphicFramePr>
            <a:graphicFrameLocks noGrp="1"/>
          </p:cNvGraphicFramePr>
          <p:nvPr/>
        </p:nvGraphicFramePr>
        <p:xfrm>
          <a:off x="847398" y="1520825"/>
          <a:ext cx="7449204" cy="3627437"/>
        </p:xfrm>
        <a:graphic>
          <a:graphicData uri="http://schemas.openxmlformats.org/drawingml/2006/table">
            <a:tbl>
              <a:tblPr/>
              <a:tblGrid>
                <a:gridCol w="3724602">
                  <a:extLst>
                    <a:ext uri="{9D8B030D-6E8A-4147-A177-3AD203B41FA5}">
                      <a16:colId xmlns:a16="http://schemas.microsoft.com/office/drawing/2014/main" val="3962758045"/>
                    </a:ext>
                  </a:extLst>
                </a:gridCol>
                <a:gridCol w="3724602">
                  <a:extLst>
                    <a:ext uri="{9D8B030D-6E8A-4147-A177-3AD203B41FA5}">
                      <a16:colId xmlns:a16="http://schemas.microsoft.com/office/drawing/2014/main" val="2779987849"/>
                    </a:ext>
                  </a:extLst>
                </a:gridCol>
              </a:tblGrid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33770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length</a:t>
                      </a:r>
                      <a:r>
                        <a:rPr lang="en-US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r>
                        <a:rPr lang="el-G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 sz="13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length of a vector 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095501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distance between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81225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dot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dot product of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04027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cross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cross product of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71086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normalize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nomalized vector of α. i.e. α with a length of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296828"/>
                  </a:ext>
                </a:extLst>
              </a:tr>
              <a:tr h="141067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ftransform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only accessiable to vertex shader this function transforms the incoming vertex just as the OpenGL fixed-functionality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 transform 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ftransform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). This function can be used to assign a value to </a:t>
                      </a:r>
                      <a:r>
                        <a:rPr lang="en-US" sz="1300">
                          <a:solidFill>
                            <a:srgbClr val="905020"/>
                          </a:solidFill>
                          <a:effectLst/>
                          <a:latin typeface="Arial" panose="020B0604020202020204" pitchFamily="34" charset="0"/>
                        </a:rPr>
                        <a:t>gl_Position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when no vertex manipulation is intended for the vertex shader.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713094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normalize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nomalized vector of α. i.e. α with a length of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575012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faceforward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 N, genType I, genType Nref)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If</a:t>
                      </a:r>
                      <a:r>
                        <a:rPr lang="en-US" sz="1300" i="1" dirty="0">
                          <a:effectLst/>
                          <a:latin typeface="Arial" panose="020B0604020202020204" pitchFamily="34" charset="0"/>
                        </a:rPr>
                        <a:t> dot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 dirty="0" err="1">
                          <a:effectLst/>
                          <a:latin typeface="Arial" panose="020B0604020202020204" pitchFamily="34" charset="0"/>
                        </a:rPr>
                        <a:t>Nref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, I) &lt; 0 return N; otherwise return -N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1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265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8A01-E55F-8181-2FEE-B5020E90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de Relacionamento Vetorial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BF9B8-26D2-5586-75D3-9119A6CDC1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1E861B-6335-91B2-C70B-F5A56C14D5AB}"/>
              </a:ext>
            </a:extLst>
          </p:cNvPr>
          <p:cNvGraphicFramePr>
            <a:graphicFrameLocks noGrp="1"/>
          </p:cNvGraphicFramePr>
          <p:nvPr/>
        </p:nvGraphicFramePr>
        <p:xfrm>
          <a:off x="1043430" y="1452404"/>
          <a:ext cx="7057140" cy="3764280"/>
        </p:xfrm>
        <a:graphic>
          <a:graphicData uri="http://schemas.openxmlformats.org/drawingml/2006/table">
            <a:tbl>
              <a:tblPr/>
              <a:tblGrid>
                <a:gridCol w="3528570">
                  <a:extLst>
                    <a:ext uri="{9D8B030D-6E8A-4147-A177-3AD203B41FA5}">
                      <a16:colId xmlns:a16="http://schemas.microsoft.com/office/drawing/2014/main" val="1791171088"/>
                    </a:ext>
                  </a:extLst>
                </a:gridCol>
                <a:gridCol w="3528570">
                  <a:extLst>
                    <a:ext uri="{9D8B030D-6E8A-4147-A177-3AD203B41FA5}">
                      <a16:colId xmlns:a16="http://schemas.microsoft.com/office/drawing/2014/main" val="3927323002"/>
                    </a:ext>
                  </a:extLst>
                </a:gridCol>
              </a:tblGrid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48391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lessThan</a:t>
                      </a:r>
                      <a:r>
                        <a:rPr lang="fr-F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</a:t>
                      </a:r>
                      <a:r>
                        <a:rPr lang="fr-F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fr-FR" sz="13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04745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lessThan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7081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lessThanEqual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</a:t>
                      </a:r>
                      <a:r>
                        <a:rPr lang="en-US" sz="1300">
                          <a:solidFill>
                            <a:srgbClr val="A52A2A"/>
                          </a:solidFill>
                          <a:effectLst/>
                          <a:latin typeface="Arial" panose="020B0604020202020204" pitchFamily="34" charset="0"/>
                        </a:rPr>
                        <a:t>= 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8963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lessThanEqual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99584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79655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29675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73413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44653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7281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317101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5590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26856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7381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36315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bool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any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 </a:t>
                      </a:r>
                      <a:r>
                        <a:rPr lang="en-US" sz="13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true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if any components are true.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289432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bool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all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true if all components are true.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000879"/>
                  </a:ext>
                </a:extLst>
              </a:tr>
              <a:tr h="381836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returns the component-wise inverse of each component of 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0671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59B0FCC6-DB87-57C8-B142-6F9BC841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45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11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2414-07E3-AF30-13FA-20519B80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Funções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D2D17-02F3-27CA-48B2-A402042FF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46ECD-682C-39CC-4FA5-1D33E35FD1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520705-2B37-F98F-0D45-3789E8D63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63303"/>
              </p:ext>
            </p:extLst>
          </p:nvPr>
        </p:nvGraphicFramePr>
        <p:xfrm>
          <a:off x="475013" y="932647"/>
          <a:ext cx="7886700" cy="60960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264402186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531667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85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i="1">
                          <a:effectLst/>
                          <a:latin typeface="Arial" panose="020B0604020202020204" pitchFamily="34" charset="0"/>
                        </a:rPr>
                        <a:t>MatrixCompMult</a:t>
                      </a:r>
                      <a:r>
                        <a:rPr lang="fr-F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x, </a:t>
                      </a:r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y</a:t>
                      </a:r>
                      <a:r>
                        <a:rPr lang="fr-F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fr-FR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component-wise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mulitplicaiton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matricies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014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455317-EE4D-D6D1-35D3-4B5B02D89835}"/>
              </a:ext>
            </a:extLst>
          </p:cNvPr>
          <p:cNvSpPr txBox="1"/>
          <p:nvPr/>
        </p:nvSpPr>
        <p:spPr>
          <a:xfrm>
            <a:off x="2265467" y="2704296"/>
            <a:ext cx="4585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Principais: cos, </a:t>
            </a:r>
            <a:r>
              <a:rPr lang="pt-BR" dirty="0" err="1"/>
              <a:t>sin</a:t>
            </a:r>
            <a:r>
              <a:rPr lang="pt-BR" dirty="0"/>
              <a:t>, </a:t>
            </a:r>
            <a:r>
              <a:rPr lang="pt-BR" dirty="0" err="1"/>
              <a:t>fract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4480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374E-D8C8-FF80-3020-FD1B9EAE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Shadertoy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9191-3931-FAD1-1DE9-10A1C4E88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</a:t>
            </a:r>
            <a:r>
              <a:rPr lang="pt-BR" err="1"/>
              <a:t>Shadertoy</a:t>
            </a:r>
            <a:r>
              <a:rPr lang="pt-BR"/>
              <a:t> é uma ferramenta da internet que permite escrever </a:t>
            </a:r>
            <a:r>
              <a:rPr lang="pt-BR" err="1"/>
              <a:t>Fragment</a:t>
            </a:r>
            <a:r>
              <a:rPr lang="pt-BR"/>
              <a:t> </a:t>
            </a:r>
            <a:r>
              <a:rPr lang="pt-BR" err="1"/>
              <a:t>Shaders</a:t>
            </a:r>
            <a:r>
              <a:rPr lang="pt-BR"/>
              <a:t> direto no navegador.</a:t>
            </a:r>
          </a:p>
          <a:p>
            <a:r>
              <a:rPr lang="pt-BR"/>
              <a:t>Alguns </a:t>
            </a:r>
            <a:r>
              <a:rPr lang="pt-BR" err="1"/>
              <a:t>Uniforms</a:t>
            </a:r>
            <a:r>
              <a:rPr lang="pt-BR"/>
              <a:t> já são automaticamente fornecidos, e todo o processo de compilação é basicamente instantâneo.</a:t>
            </a:r>
          </a:p>
          <a:p>
            <a:r>
              <a:rPr lang="pt-BR"/>
              <a:t>O </a:t>
            </a:r>
            <a:r>
              <a:rPr lang="pt-BR" err="1"/>
              <a:t>Shadertoy</a:t>
            </a:r>
            <a:r>
              <a:rPr lang="pt-BR"/>
              <a:t> usa alguns padrões para passar os dados, como no caso a chamada do </a:t>
            </a:r>
            <a:r>
              <a:rPr lang="pt-BR" err="1"/>
              <a:t>main</a:t>
            </a:r>
            <a:r>
              <a:rPr lang="pt-BR"/>
              <a:t>(), que é </a:t>
            </a:r>
            <a:r>
              <a:rPr lang="pt-BR" err="1"/>
              <a:t>mainImage</a:t>
            </a:r>
            <a:r>
              <a:rPr lang="pt-BR"/>
              <a:t>().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B3FE5-14AF-42E0-4173-002CFA58EB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46</a:t>
            </a:fld>
            <a:endParaRPr lang="pt-B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A009B-734C-9A68-3C53-4544B8E1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12" y="3076882"/>
            <a:ext cx="4837176" cy="25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8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Fragment</a:t>
            </a:r>
            <a:r>
              <a:rPr lang="pt-BR"/>
              <a:t> Shader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5274-F07A-93DC-5E2B-E1B5B13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2761488"/>
            <a:ext cx="8428232" cy="2573656"/>
          </a:xfrm>
        </p:spPr>
        <p:txBody>
          <a:bodyPr>
            <a:normAutofit/>
          </a:bodyPr>
          <a:lstStyle/>
          <a:p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O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Shadertoy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não permite que você escreva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vertex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shaders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e apenas permite que você escreva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fragment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shaders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. Essencialmente, ele fornece um ambiente para experimentar e desenvolver no fragmento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, tirando todo o proveito do paralelismo de pixels na tela.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47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7149C-EEB0-88E6-F46F-5F8A9075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4" y="763400"/>
            <a:ext cx="7531100" cy="1765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922BAA-4C79-FFF0-1963-BB280CDBD9BF}"/>
              </a:ext>
            </a:extLst>
          </p:cNvPr>
          <p:cNvSpPr/>
          <p:nvPr/>
        </p:nvSpPr>
        <p:spPr>
          <a:xfrm>
            <a:off x="4946904" y="763400"/>
            <a:ext cx="1179576" cy="1687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</p:spTree>
    <p:extLst>
      <p:ext uri="{BB962C8B-B14F-4D97-AF65-F5344CB8AC3E}">
        <p14:creationId xmlns:p14="http://schemas.microsoft.com/office/powerpoint/2010/main" val="397781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noProof="0"/>
              <a:t>Live Coding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48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11" name="Picture 10" descr="mavimedia giphyupload code developer yazılım GIF">
            <a:extLst>
              <a:ext uri="{FF2B5EF4-FFF2-40B4-BE49-F238E27FC236}">
                <a16:creationId xmlns:a16="http://schemas.microsoft.com/office/drawing/2014/main" id="{5B2E7726-B82C-B2AD-6346-2B10835A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72" y="1011473"/>
            <a:ext cx="6948239" cy="38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16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647AA-7BCA-A018-67CB-0948E136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1F27A-531E-4588-44DF-B8FA64BF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/>
              <a:t>Projeto</a:t>
            </a:r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CDB18-06FC-B133-FAC3-356CDCF71F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49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080B8-D7CF-7D6D-69E9-FECCFA70FAE2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3" name="Screen Recording 2025-09-29 at 09.41.11">
            <a:hlinkClick r:id="" action="ppaction://media"/>
            <a:extLst>
              <a:ext uri="{FF2B5EF4-FFF2-40B4-BE49-F238E27FC236}">
                <a16:creationId xmlns:a16="http://schemas.microsoft.com/office/drawing/2014/main" id="{E8F358B1-1833-366A-4EE9-6F90EE4CA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654" y="1200817"/>
            <a:ext cx="6298342" cy="3511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86141-38B7-60D6-7C57-98E142B30DF8}"/>
              </a:ext>
            </a:extLst>
          </p:cNvPr>
          <p:cNvSpPr txBox="1"/>
          <p:nvPr/>
        </p:nvSpPr>
        <p:spPr>
          <a:xfrm>
            <a:off x="1404554" y="4787703"/>
            <a:ext cx="77377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noProof="0" dirty="0"/>
              <a:t>Recomendação para testar com sua musica favorita: </a:t>
            </a:r>
            <a:r>
              <a:rPr lang="pt-BR" noProof="0" dirty="0">
                <a:hlinkClick r:id="rId5"/>
              </a:rPr>
              <a:t>Chrome extension</a:t>
            </a:r>
            <a:endParaRPr lang="pt-BR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38F9E-CE0A-9F8D-CF89-4538FC0D5223}"/>
              </a:ext>
            </a:extLst>
          </p:cNvPr>
          <p:cNvSpPr txBox="1"/>
          <p:nvPr/>
        </p:nvSpPr>
        <p:spPr>
          <a:xfrm>
            <a:off x="997958" y="766198"/>
            <a:ext cx="77377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 dirty="0"/>
              <a:t>Ainda precisamos das duas próximas aulas</a:t>
            </a:r>
          </a:p>
        </p:txBody>
      </p:sp>
    </p:spTree>
    <p:extLst>
      <p:ext uri="{BB962C8B-B14F-4D97-AF65-F5344CB8AC3E}">
        <p14:creationId xmlns:p14="http://schemas.microsoft.com/office/powerpoint/2010/main" val="352972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Amostrando os Triângulo</a:t>
            </a:r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 r="54771"/>
          <a:stretch/>
        </p:blipFill>
        <p:spPr>
          <a:xfrm>
            <a:off x="237506" y="888999"/>
            <a:ext cx="3051795" cy="428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 rotWithShape="1">
          <a:blip r:embed="rId3">
            <a:alphaModFix/>
          </a:blip>
          <a:srcRect l="47487" t="25484"/>
          <a:stretch/>
        </p:blipFill>
        <p:spPr>
          <a:xfrm>
            <a:off x="4083052" y="1562100"/>
            <a:ext cx="3543301" cy="319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FB17B-4BED-004E-7EFF-12B81374B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A432B-FB3F-CB7C-66CC-89689588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/>
              <a:t>Projeto: Rubrica</a:t>
            </a:r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61BA2-7702-5B9D-93B2-7889146BF6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50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7A5C9D-2414-4EA4-BEA2-57252A348D87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4DB82-E8B3-D873-CDB3-125EE6475CF0}"/>
              </a:ext>
            </a:extLst>
          </p:cNvPr>
          <p:cNvSpPr txBox="1"/>
          <p:nvPr/>
        </p:nvSpPr>
        <p:spPr>
          <a:xfrm>
            <a:off x="237145" y="716748"/>
            <a:ext cx="8790505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 noProof="0" dirty="0"/>
              <a:t>C</a:t>
            </a:r>
          </a:p>
          <a:p>
            <a:pPr marL="285750" indent="-149225">
              <a:buChar char="•"/>
            </a:pPr>
            <a:r>
              <a:rPr lang="pt-BR" noProof="0" dirty="0"/>
              <a:t>Circunferência reagindo a música </a:t>
            </a:r>
            <a:r>
              <a:rPr lang="pt-BR" b="1" noProof="0" dirty="0">
                <a:solidFill>
                  <a:srgbClr val="FF0000"/>
                </a:solidFill>
              </a:rPr>
              <a:t>(FFT ou amplitude global)</a:t>
            </a:r>
            <a:r>
              <a:rPr lang="pt-BR" noProof="0" dirty="0"/>
              <a:t>;</a:t>
            </a:r>
          </a:p>
          <a:p>
            <a:pPr marL="285750" indent="-149225">
              <a:buChar char="•"/>
            </a:pPr>
            <a:r>
              <a:rPr lang="pt-BR" noProof="0" dirty="0"/>
              <a:t>Retângulos em volta, reagindo a musica (devem ser posicionados seguindo a curva da circunferência </a:t>
            </a:r>
            <a:r>
              <a:rPr lang="pt-BR" b="1" noProof="0" dirty="0">
                <a:solidFill>
                  <a:srgbClr val="FF0000"/>
                </a:solidFill>
              </a:rPr>
              <a:t>(Obrigatório reagir ao FFT)</a:t>
            </a:r>
            <a:r>
              <a:rPr lang="pt-BR" noProof="0" dirty="0"/>
              <a:t>. Cada retângulo deve reagir à um canal do áudio;</a:t>
            </a:r>
          </a:p>
          <a:p>
            <a:pPr marL="285750" indent="-285750">
              <a:buChar char="•"/>
            </a:pPr>
            <a:endParaRPr lang="pt-BR" noProof="0" dirty="0"/>
          </a:p>
          <a:p>
            <a:r>
              <a:rPr lang="pt-BR" b="1" noProof="0" dirty="0"/>
              <a:t>C+</a:t>
            </a:r>
          </a:p>
          <a:p>
            <a:pPr marL="285750" indent="-149225">
              <a:buFont typeface="Arial"/>
              <a:buChar char="•"/>
            </a:pPr>
            <a:r>
              <a:rPr lang="pt-BR" noProof="0" dirty="0"/>
              <a:t>Qualquer tipo de aleatoriedade:</a:t>
            </a:r>
          </a:p>
          <a:p>
            <a:pPr marL="742950" lvl="1" indent="-285750">
              <a:buFont typeface="Courier New,monospace"/>
              <a:buChar char="o"/>
            </a:pPr>
            <a:r>
              <a:rPr lang="pt-BR" noProof="0" dirty="0"/>
              <a:t>Grossura dos retângulos;</a:t>
            </a:r>
          </a:p>
          <a:p>
            <a:pPr marL="742950" lvl="1" indent="-285750">
              <a:buFont typeface="Courier New"/>
              <a:buChar char="o"/>
            </a:pPr>
            <a:r>
              <a:rPr lang="pt-BR" noProof="0" dirty="0"/>
              <a:t>Cores;</a:t>
            </a:r>
          </a:p>
          <a:p>
            <a:pPr marL="742950" lvl="1" indent="-285750">
              <a:buFont typeface="Courier New"/>
              <a:buChar char="o"/>
            </a:pPr>
            <a:r>
              <a:rPr lang="pt-BR" noProof="0" dirty="0"/>
              <a:t>Alterar resposta da frequência da musica;</a:t>
            </a:r>
          </a:p>
          <a:p>
            <a:pPr marL="742950" lvl="1" indent="-285750">
              <a:buFont typeface="Courier New"/>
              <a:buChar char="o"/>
            </a:pPr>
            <a:r>
              <a:rPr lang="pt-BR" noProof="0" dirty="0"/>
              <a:t>Efeito de background;</a:t>
            </a:r>
          </a:p>
          <a:p>
            <a:pPr marL="285750" indent="-149225">
              <a:buFont typeface="Arial"/>
              <a:buChar char="•"/>
            </a:pPr>
            <a:r>
              <a:rPr lang="pt-BR" noProof="0" dirty="0" err="1"/>
              <a:t>Glow</a:t>
            </a:r>
            <a:r>
              <a:rPr lang="pt-BR" noProof="0" dirty="0"/>
              <a:t>/Neon (necessário utilizar uma SDF 2D de retângulo);</a:t>
            </a:r>
          </a:p>
          <a:p>
            <a:pPr marL="285750" indent="-149225">
              <a:buFont typeface="Arial"/>
              <a:buChar char="•"/>
            </a:pPr>
            <a:r>
              <a:rPr lang="pt-BR" noProof="0" dirty="0"/>
              <a:t>Controle de cores;</a:t>
            </a:r>
          </a:p>
          <a:p>
            <a:r>
              <a:rPr lang="pt-BR" noProof="0" dirty="0"/>
              <a:t> </a:t>
            </a:r>
          </a:p>
          <a:p>
            <a:r>
              <a:rPr lang="pt-BR" b="1" noProof="0" dirty="0"/>
              <a:t>Adiciona meio conceito</a:t>
            </a:r>
          </a:p>
          <a:p>
            <a:pPr marL="285750" indent="-149225">
              <a:buChar char="•"/>
            </a:pPr>
            <a:r>
              <a:rPr lang="pt-BR" noProof="0" dirty="0"/>
              <a:t>Adicionar outro efeito como </a:t>
            </a:r>
            <a:r>
              <a:rPr lang="pt-BR" noProof="0" dirty="0" err="1"/>
              <a:t>starfield</a:t>
            </a:r>
            <a:r>
              <a:rPr lang="pt-BR" noProof="0" dirty="0"/>
              <a:t> / </a:t>
            </a:r>
            <a:r>
              <a:rPr lang="pt-BR" noProof="0" dirty="0" err="1"/>
              <a:t>Warp</a:t>
            </a:r>
            <a:r>
              <a:rPr lang="pt-BR" noProof="0" dirty="0"/>
              <a:t> drive </a:t>
            </a:r>
            <a:r>
              <a:rPr lang="pt-BR" noProof="0" dirty="0" err="1"/>
              <a:t>effect</a:t>
            </a:r>
            <a:r>
              <a:rPr lang="pt-BR" noProof="0" dirty="0"/>
              <a:t>;</a:t>
            </a:r>
          </a:p>
          <a:p>
            <a:pPr marL="285750" indent="-149225">
              <a:buChar char="•"/>
            </a:pPr>
            <a:r>
              <a:rPr lang="pt-BR" noProof="0" dirty="0"/>
              <a:t>Efeito de câmera shake ou qualquer tipo de UV </a:t>
            </a:r>
            <a:r>
              <a:rPr lang="pt-BR" noProof="0" dirty="0" err="1"/>
              <a:t>displacement</a:t>
            </a:r>
            <a:r>
              <a:rPr lang="pt-BR" noProof="0" dirty="0"/>
              <a:t>;</a:t>
            </a:r>
          </a:p>
          <a:p>
            <a:pPr marL="285750" indent="-149225">
              <a:buChar char="•"/>
            </a:pPr>
            <a:r>
              <a:rPr lang="pt-BR" noProof="0" dirty="0"/>
              <a:t>Adicionar outra forma geométrica que reage a música;</a:t>
            </a:r>
          </a:p>
          <a:p>
            <a:pPr marL="285750" indent="-149225">
              <a:buChar char="•"/>
            </a:pPr>
            <a:r>
              <a:rPr lang="pt-BR" noProof="0" dirty="0"/>
              <a:t>Tratar a entrada de áudio: Suavizar a entrada, aplicar algum filtro de </a:t>
            </a:r>
            <a:r>
              <a:rPr lang="pt-BR" noProof="0" dirty="0" err="1"/>
              <a:t>audio</a:t>
            </a:r>
            <a:r>
              <a:rPr lang="pt-BR" noProof="0" dirty="0"/>
              <a:t>;</a:t>
            </a:r>
          </a:p>
          <a:p>
            <a:pPr marL="285750" indent="-149225">
              <a:buChar char="•"/>
            </a:pPr>
            <a:r>
              <a:rPr lang="pt-BR" noProof="0" dirty="0"/>
              <a:t>Criação de paletas diferentes </a:t>
            </a:r>
            <a:r>
              <a:rPr lang="pt-BR" noProof="0" dirty="0" err="1"/>
              <a:t>proceduralmente</a:t>
            </a:r>
            <a:r>
              <a:rPr lang="pt-BR" noProof="0" dirty="0"/>
              <a:t>: </a:t>
            </a:r>
            <a:r>
              <a:rPr lang="pt-BR" noProof="0" dirty="0">
                <a:hlinkClick r:id="rId2"/>
              </a:rPr>
              <a:t>https://iquilezles.org/articles/palettes/</a:t>
            </a:r>
            <a:r>
              <a:rPr lang="pt-BR" noProof="0" dirty="0"/>
              <a:t>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C8FEA-46EB-C29C-E7B8-392446332407}"/>
              </a:ext>
            </a:extLst>
          </p:cNvPr>
          <p:cNvSpPr txBox="1"/>
          <p:nvPr/>
        </p:nvSpPr>
        <p:spPr>
          <a:xfrm>
            <a:off x="1818301" y="5364562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chemeClr val="tx1"/>
                </a:solidFill>
              </a:rPr>
              <a:t>FFT (Fast Fourier </a:t>
            </a: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b="1" noProof="0" dirty="0" err="1">
                <a:solidFill>
                  <a:schemeClr val="tx1"/>
                </a:solidFill>
              </a:rPr>
              <a:t>ransform</a:t>
            </a:r>
            <a:r>
              <a:rPr lang="en-US" b="1" noProof="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49264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1B118-6AE6-C4D6-F3CD-837E761B8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B159-8A67-D0F1-DAF6-084A9BE57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 err="1"/>
              <a:t>Projeto</a:t>
            </a:r>
            <a:r>
              <a:rPr lang="en-US" sz="2650" dirty="0"/>
              <a:t>: </a:t>
            </a:r>
            <a:r>
              <a:rPr lang="en-US" sz="2650" dirty="0" err="1"/>
              <a:t>Rubrica</a:t>
            </a:r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A167B-91A5-7807-EBBE-9DEEF7CC70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51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11540-5FD7-E34D-FE6F-90C36EF3E240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6" name="Screen Recording 2025-09-29 at 09.45.24">
            <a:hlinkClick r:id="" action="ppaction://media"/>
            <a:extLst>
              <a:ext uri="{FF2B5EF4-FFF2-40B4-BE49-F238E27FC236}">
                <a16:creationId xmlns:a16="http://schemas.microsoft.com/office/drawing/2014/main" id="{BB84B54F-5ABE-2A72-F2C5-D41EEBE9F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015" y="1275658"/>
            <a:ext cx="3659342" cy="2058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AA14FB-245B-EE1D-A86C-233D081D82E7}"/>
              </a:ext>
            </a:extLst>
          </p:cNvPr>
          <p:cNvSpPr txBox="1"/>
          <p:nvPr/>
        </p:nvSpPr>
        <p:spPr>
          <a:xfrm>
            <a:off x="237145" y="716748"/>
            <a:ext cx="632293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err="1"/>
              <a:t>Exemplos</a:t>
            </a:r>
            <a:r>
              <a:rPr lang="en-US" sz="2000" b="1" dirty="0"/>
              <a:t> C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  <p:pic>
        <p:nvPicPr>
          <p:cNvPr id="3" name="Screen Recording 2025-09-29 at 10.05.49">
            <a:hlinkClick r:id="" action="ppaction://media"/>
            <a:extLst>
              <a:ext uri="{FF2B5EF4-FFF2-40B4-BE49-F238E27FC236}">
                <a16:creationId xmlns:a16="http://schemas.microsoft.com/office/drawing/2014/main" id="{EF89DE5B-19EE-852F-823E-7FF0936119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9383" y="3409716"/>
            <a:ext cx="3662219" cy="2042861"/>
          </a:xfrm>
          <a:prstGeom prst="rect">
            <a:avLst/>
          </a:prstGeom>
        </p:spPr>
      </p:pic>
      <p:pic>
        <p:nvPicPr>
          <p:cNvPr id="5" name="Screen Recording 2025-09-29 at 10.06.20">
            <a:hlinkClick r:id="" action="ppaction://media"/>
            <a:extLst>
              <a:ext uri="{FF2B5EF4-FFF2-40B4-BE49-F238E27FC236}">
                <a16:creationId xmlns:a16="http://schemas.microsoft.com/office/drawing/2014/main" id="{3A80A34F-3FFF-D8AA-89D1-1022A0DE277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4987" y="2306396"/>
            <a:ext cx="4226366" cy="23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4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9C036-96F2-D033-AA35-A72509A5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3D0B-0D11-1DCD-7A79-BE2AC5AF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 err="1"/>
              <a:t>Projeto</a:t>
            </a:r>
            <a:r>
              <a:rPr lang="en-US" sz="2650" dirty="0"/>
              <a:t>: </a:t>
            </a:r>
            <a:r>
              <a:rPr lang="en-US" sz="2650" dirty="0" err="1"/>
              <a:t>Rubrica</a:t>
            </a:r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5698C-66FE-8145-A425-3DD0DDD3B3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52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C7126F-F440-AEFB-551C-BF8E457A813E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4C431-CF77-E359-B464-C68BB792B6D6}"/>
              </a:ext>
            </a:extLst>
          </p:cNvPr>
          <p:cNvSpPr txBox="1"/>
          <p:nvPr/>
        </p:nvSpPr>
        <p:spPr>
          <a:xfrm>
            <a:off x="237145" y="716748"/>
            <a:ext cx="632293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err="1"/>
              <a:t>Exemplo</a:t>
            </a:r>
            <a:r>
              <a:rPr lang="en-US" sz="1800" b="1" dirty="0"/>
              <a:t> C+</a:t>
            </a:r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</p:txBody>
      </p:sp>
      <p:pic>
        <p:nvPicPr>
          <p:cNvPr id="3" name="Screen Recording 2025-09-29 at 10.09.05">
            <a:hlinkClick r:id="" action="ppaction://media"/>
            <a:extLst>
              <a:ext uri="{FF2B5EF4-FFF2-40B4-BE49-F238E27FC236}">
                <a16:creationId xmlns:a16="http://schemas.microsoft.com/office/drawing/2014/main" id="{2F72A31E-7B6F-713C-713B-626749ACC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18191"/>
            <a:ext cx="7315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286F0-2100-5255-A265-39B807943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B44E-CE5C-3744-A161-261A7613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dirty="0" err="1"/>
              <a:t>Projeto</a:t>
            </a:r>
            <a:r>
              <a:rPr lang="en-US" sz="2650" dirty="0"/>
              <a:t>: </a:t>
            </a:r>
            <a:r>
              <a:rPr lang="en-US" sz="2650" dirty="0" err="1"/>
              <a:t>Rubrica</a:t>
            </a:r>
            <a:endParaRPr lang="en-US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B462A-45F4-4082-2670-39BF52E7D9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53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829EC-8855-C7CE-A6CD-7057B1BADB2E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F2AB4-6358-A06E-60BB-F986E1ED7F24}"/>
              </a:ext>
            </a:extLst>
          </p:cNvPr>
          <p:cNvSpPr txBox="1"/>
          <p:nvPr/>
        </p:nvSpPr>
        <p:spPr>
          <a:xfrm>
            <a:off x="237145" y="716748"/>
            <a:ext cx="6322938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Exemplo A+</a:t>
            </a:r>
            <a:endParaRPr lang="en-US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</p:txBody>
      </p:sp>
      <p:pic>
        <p:nvPicPr>
          <p:cNvPr id="6" name="Screen Recording 2025-09-29 at 09.41.11">
            <a:hlinkClick r:id="" action="ppaction://media"/>
            <a:extLst>
              <a:ext uri="{FF2B5EF4-FFF2-40B4-BE49-F238E27FC236}">
                <a16:creationId xmlns:a16="http://schemas.microsoft.com/office/drawing/2014/main" id="{C93ADC4A-370D-D5E2-6E85-2CCC8FF26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411" y="1117674"/>
            <a:ext cx="7077818" cy="39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1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00F1A-B46D-CB88-4F45-643C7EE2B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713F-6558-C567-05CD-39461F38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/>
              <a:t>Projeto: Dicas</a:t>
            </a:r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748E4-CF31-91DB-AE98-BD5D50B54D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54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C325AB-D738-2456-04EB-1349CDA9119C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51061-C1C5-D7F9-99E2-BD775FD7E916}"/>
              </a:ext>
            </a:extLst>
          </p:cNvPr>
          <p:cNvSpPr txBox="1"/>
          <p:nvPr/>
        </p:nvSpPr>
        <p:spPr>
          <a:xfrm>
            <a:off x="237145" y="716748"/>
            <a:ext cx="880121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noProof="0" dirty="0"/>
              <a:t>Passo a passo sugerido</a:t>
            </a:r>
          </a:p>
          <a:p>
            <a:endParaRPr lang="pt-BR" sz="1800" b="1" noProof="0" dirty="0"/>
          </a:p>
          <a:p>
            <a:r>
              <a:rPr lang="pt-BR" sz="1800" b="1" noProof="0" dirty="0"/>
              <a:t>C</a:t>
            </a:r>
          </a:p>
          <a:p>
            <a:pPr marL="285750" indent="-149225">
              <a:buChar char="•"/>
            </a:pPr>
            <a:r>
              <a:rPr lang="pt-BR" sz="1800" noProof="0" dirty="0"/>
              <a:t>Desenhar a circunferência;</a:t>
            </a:r>
            <a:endParaRPr lang="pt-BR" noProof="0" dirty="0"/>
          </a:p>
          <a:p>
            <a:pPr marL="285750" indent="-149225">
              <a:buChar char="•"/>
            </a:pPr>
            <a:r>
              <a:rPr lang="pt-BR" sz="1800" noProof="0" dirty="0"/>
              <a:t>Distribuir retângulos ao longo da circunferência;</a:t>
            </a:r>
          </a:p>
          <a:p>
            <a:pPr marL="285750" indent="-149225">
              <a:buChar char="•"/>
            </a:pPr>
            <a:r>
              <a:rPr lang="pt-BR" sz="1800" noProof="0" dirty="0"/>
              <a:t>Capturar espectro (FFT) ou amplitude global;</a:t>
            </a:r>
            <a:endParaRPr lang="pt-BR" noProof="0" dirty="0"/>
          </a:p>
          <a:p>
            <a:pPr marL="285750" indent="-149225">
              <a:buChar char="•"/>
            </a:pPr>
            <a:r>
              <a:rPr lang="pt-BR" sz="1800" noProof="0" dirty="0"/>
              <a:t>Utilizar os canais capturados para alterar as formas geométricas</a:t>
            </a:r>
          </a:p>
          <a:p>
            <a:endParaRPr lang="pt-BR" sz="1800" noProof="0" dirty="0"/>
          </a:p>
          <a:p>
            <a:r>
              <a:rPr lang="pt-BR" sz="1800" b="1" noProof="0" dirty="0"/>
              <a:t>C+</a:t>
            </a:r>
            <a:endParaRPr lang="pt-BR" sz="1800" noProof="0" dirty="0"/>
          </a:p>
          <a:p>
            <a:pPr marL="285750" indent="-195263">
              <a:buChar char="•"/>
            </a:pPr>
            <a:r>
              <a:rPr lang="pt-BR" sz="1800" noProof="0" dirty="0"/>
              <a:t>Dividir o output por um numero baixo (</a:t>
            </a:r>
            <a:r>
              <a:rPr lang="pt-BR" sz="1800" noProof="0" dirty="0" err="1"/>
              <a:t>glow</a:t>
            </a:r>
            <a:r>
              <a:rPr lang="pt-BR" sz="1800" noProof="0" dirty="0"/>
              <a:t>)</a:t>
            </a:r>
          </a:p>
          <a:p>
            <a:pPr marL="285750" indent="-195263">
              <a:buChar char="•"/>
            </a:pPr>
            <a:r>
              <a:rPr lang="pt-BR" sz="1800" noProof="0" dirty="0"/>
              <a:t>Utilizar um valor aleatório (0-1) para controlar alguma etapa do código</a:t>
            </a:r>
          </a:p>
          <a:p>
            <a:pPr marL="285750" indent="-195263">
              <a:buChar char="•"/>
            </a:pPr>
            <a:r>
              <a:rPr lang="pt-BR" sz="1800" noProof="0" dirty="0"/>
              <a:t>Multiplicar a máscara gerada com as figuras por uma paleta de cores ou uma cor</a:t>
            </a:r>
          </a:p>
        </p:txBody>
      </p:sp>
    </p:spTree>
    <p:extLst>
      <p:ext uri="{BB962C8B-B14F-4D97-AF65-F5344CB8AC3E}">
        <p14:creationId xmlns:p14="http://schemas.microsoft.com/office/powerpoint/2010/main" val="14144936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41844-BF2D-00D6-86A1-837EFA842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818FD-07B1-674D-DE74-EED9EE3F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/>
              <a:t>Projeto: Dicas</a:t>
            </a:r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B0C66-2FB0-BAA7-E743-147AE9664C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55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6FC00-C6F2-6F1E-21C7-ADF9805601E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C7030-BB95-563C-7B0A-2FD2E4579B54}"/>
              </a:ext>
            </a:extLst>
          </p:cNvPr>
          <p:cNvSpPr txBox="1"/>
          <p:nvPr/>
        </p:nvSpPr>
        <p:spPr>
          <a:xfrm>
            <a:off x="237144" y="716748"/>
            <a:ext cx="7626695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 noProof="0" dirty="0"/>
              <a:t>Links do código da aula e outros:</a:t>
            </a:r>
            <a:endParaRPr lang="pt-BR" sz="1600" noProof="0" dirty="0"/>
          </a:p>
          <a:p>
            <a:endParaRPr lang="en-US" sz="2000" b="1" dirty="0"/>
          </a:p>
          <a:p>
            <a:r>
              <a:rPr lang="pt-BR" sz="2000" dirty="0">
                <a:solidFill>
                  <a:schemeClr val="tx1"/>
                </a:solidFill>
              </a:rPr>
              <a:t>Documentação GLSL:</a:t>
            </a:r>
            <a:r>
              <a:rPr lang="pt-BR" sz="2400" dirty="0">
                <a:solidFill>
                  <a:srgbClr val="2D3748"/>
                </a:solidFill>
              </a:rPr>
              <a:t> </a:t>
            </a:r>
            <a:r>
              <a:rPr lang="pt-BR" sz="2400" dirty="0">
                <a:latin typeface="Verdana"/>
                <a:ea typeface="Verdana"/>
                <a:hlinkClick r:id="rId2"/>
              </a:rPr>
              <a:t>https://docs.gl/sl4/all</a:t>
            </a:r>
            <a:r>
              <a:rPr lang="pt-BR" sz="2400" dirty="0">
                <a:solidFill>
                  <a:srgbClr val="2D3748"/>
                </a:solidFill>
              </a:rPr>
              <a:t> </a:t>
            </a:r>
            <a:endParaRPr lang="en-US" sz="2400" dirty="0"/>
          </a:p>
          <a:p>
            <a:r>
              <a:rPr lang="en-US" sz="2000" dirty="0"/>
              <a:t>Aula:</a:t>
            </a:r>
            <a:r>
              <a:rPr lang="en-US" sz="2000" b="1" dirty="0"/>
              <a:t> </a:t>
            </a:r>
            <a:r>
              <a:rPr lang="en-US" sz="2000" dirty="0">
                <a:hlinkClick r:id="rId3"/>
              </a:rPr>
              <a:t>https://www.shadertoy.com/view/WcfcDf</a:t>
            </a:r>
            <a:endParaRPr lang="en-US" sz="2000" b="1" dirty="0"/>
          </a:p>
          <a:p>
            <a:r>
              <a:rPr lang="pt-BR" sz="2000" noProof="0" dirty="0"/>
              <a:t>Áudio</a:t>
            </a:r>
            <a:r>
              <a:rPr lang="en-US" sz="2000" dirty="0"/>
              <a:t>: </a:t>
            </a:r>
            <a:r>
              <a:rPr lang="en-US" sz="2000" dirty="0">
                <a:hlinkClick r:id="rId4"/>
              </a:rPr>
              <a:t>https://www.shadertoy.com/view/Xds3Rr</a:t>
            </a:r>
            <a:endParaRPr lang="en-US" sz="1600" dirty="0"/>
          </a:p>
          <a:p>
            <a:pPr marL="285750" indent="-285750">
              <a:buChar char="•"/>
            </a:pPr>
            <a:endParaRPr lang="en-US" sz="2000" dirty="0"/>
          </a:p>
          <a:p>
            <a:pPr>
              <a:buChar char="•"/>
            </a:pPr>
            <a:endParaRPr lang="en-US" sz="2000" dirty="0"/>
          </a:p>
          <a:p>
            <a:pPr marL="285750" indent="-285750">
              <a:buChar char="•"/>
            </a:pPr>
            <a:endParaRPr lang="en-US" sz="2000" dirty="0"/>
          </a:p>
          <a:p>
            <a:pPr>
              <a:buChar char="•"/>
            </a:pPr>
            <a:endParaRPr lang="en-US" sz="2000" dirty="0"/>
          </a:p>
          <a:p>
            <a:pPr>
              <a:buChar char="•"/>
            </a:pPr>
            <a:endParaRPr lang="en-US" sz="2000" b="1" dirty="0"/>
          </a:p>
          <a:p>
            <a:pPr marL="285750" indent="-285750">
              <a:buChar char="•"/>
            </a:pPr>
            <a:endParaRPr lang="en-US" sz="2000" b="1" dirty="0"/>
          </a:p>
          <a:p>
            <a:pPr marL="285750" indent="-285750"/>
            <a:endParaRPr lang="en-US" sz="1600" dirty="0"/>
          </a:p>
          <a:p>
            <a:pPr marL="285750" indent="-28575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7193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Avaliando a Função de Shading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332" name="Google Shape;332;p38" descr="page40image73160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6800" y="880933"/>
            <a:ext cx="4804004" cy="223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 descr="page40image73099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4900" y="3100448"/>
            <a:ext cx="4789402" cy="223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 rotWithShape="1">
          <a:blip r:embed="rId5">
            <a:alphaModFix/>
          </a:blip>
          <a:srcRect r="55207"/>
          <a:stretch/>
        </p:blipFill>
        <p:spPr>
          <a:xfrm>
            <a:off x="203202" y="959529"/>
            <a:ext cx="3047998" cy="428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Mapeamento de Texturas</a:t>
            </a:r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341" name="Google Shape;341;p39" descr="page41image7069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1360" y="959529"/>
            <a:ext cx="4881044" cy="405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r="55207"/>
          <a:stretch/>
        </p:blipFill>
        <p:spPr>
          <a:xfrm>
            <a:off x="203202" y="959529"/>
            <a:ext cx="3047998" cy="428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Teste de Visibilidade do Z-Buffer</a:t>
            </a:r>
            <a:endParaRPr/>
          </a:p>
        </p:txBody>
      </p:sp>
      <p:sp>
        <p:nvSpPr>
          <p:cNvPr id="348" name="Google Shape;348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349" name="Google Shape;349;p40" descr="page42image231879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2320" y="883329"/>
            <a:ext cx="4901100" cy="42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 rotWithShape="1">
          <a:blip r:embed="rId4">
            <a:alphaModFix/>
          </a:blip>
          <a:srcRect r="53987"/>
          <a:stretch/>
        </p:blipFill>
        <p:spPr>
          <a:xfrm>
            <a:off x="203201" y="883329"/>
            <a:ext cx="3134359" cy="438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Objetivo: Cenas 3D complexas em tempo real</a:t>
            </a:r>
            <a:endParaRPr/>
          </a:p>
        </p:txBody>
      </p:sp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Centenas de milhares a milhões de triângulos em uma cena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Cálculos complexos de vértices e fragmentos nos shaders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Alta resolução (2-4 megapixels + supersampling)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30-60 quadros por segundo (ainda mais alto para VR)</a:t>
            </a:r>
            <a:endParaRPr/>
          </a:p>
        </p:txBody>
      </p:sp>
      <p:sp>
        <p:nvSpPr>
          <p:cNvPr id="366" name="Google Shape;366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367" name="Google Shape;367;p42"/>
          <p:cNvSpPr/>
          <p:nvPr/>
        </p:nvSpPr>
        <p:spPr>
          <a:xfrm>
            <a:off x="2459736" y="5408210"/>
            <a:ext cx="5870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Unrecord</a:t>
            </a: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1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Official</a:t>
            </a: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Early Gameplay Trailer</a:t>
            </a:r>
          </a:p>
        </p:txBody>
      </p:sp>
      <p:pic>
        <p:nvPicPr>
          <p:cNvPr id="2" name="Online Media 1" descr="Unrecord - Official Early Gameplay Trailer">
            <a:hlinkClick r:id="" action="ppaction://media"/>
            <a:extLst>
              <a:ext uri="{FF2B5EF4-FFF2-40B4-BE49-F238E27FC236}">
                <a16:creationId xmlns:a16="http://schemas.microsoft.com/office/drawing/2014/main" id="{8379F9B9-FAFB-7C45-2633-B7283908DA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6080" y="2423414"/>
            <a:ext cx="5229352" cy="2954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3468</Words>
  <Application>Microsoft Macintosh PowerPoint</Application>
  <PresentationFormat>On-screen Show (16:10)</PresentationFormat>
  <Paragraphs>494</Paragraphs>
  <Slides>56</Slides>
  <Notes>26</Notes>
  <HiddenSlides>15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Arial,Sans-Serif</vt:lpstr>
      <vt:lpstr>Courier New</vt:lpstr>
      <vt:lpstr>Courier New,monospace</vt:lpstr>
      <vt:lpstr>Open Sans</vt:lpstr>
      <vt:lpstr>system-ui</vt:lpstr>
      <vt:lpstr>Verdana</vt:lpstr>
      <vt:lpstr>Personalizar design</vt:lpstr>
      <vt:lpstr>PowerPoint Presentation</vt:lpstr>
      <vt:lpstr>Pipeline de Rasterização </vt:lpstr>
      <vt:lpstr>Pipeline de Rasterização</vt:lpstr>
      <vt:lpstr>Transformações Geométricas e Visualização</vt:lpstr>
      <vt:lpstr>Amostrando os Triângulo</vt:lpstr>
      <vt:lpstr>Avaliando a Função de Shading</vt:lpstr>
      <vt:lpstr>Mapeamento de Texturas</vt:lpstr>
      <vt:lpstr>Teste de Visibilidade do Z-Buffer</vt:lpstr>
      <vt:lpstr>Objetivo: Cenas 3D complexas em tempo real</vt:lpstr>
      <vt:lpstr>Pipeline de Rasterização: GPU</vt:lpstr>
      <vt:lpstr>Pipeline de Rasterização: Papel da CPU</vt:lpstr>
      <vt:lpstr>Pipeline de Rasterização: GPU </vt:lpstr>
      <vt:lpstr>Shaders: O que são shaders?</vt:lpstr>
      <vt:lpstr>Shaders</vt:lpstr>
      <vt:lpstr>Shaders: Tipos de shaders </vt:lpstr>
      <vt:lpstr>Shaders: Tipos de shaders </vt:lpstr>
      <vt:lpstr>Shaders: Tipos de shaders </vt:lpstr>
      <vt:lpstr>Shaders: Tipos de shaders </vt:lpstr>
      <vt:lpstr>Shaders: Tipos de shaders </vt:lpstr>
      <vt:lpstr>Como os Shaders são invocados</vt:lpstr>
      <vt:lpstr>Shaders Programáveis</vt:lpstr>
      <vt:lpstr>Compilação de um Shader</vt:lpstr>
      <vt:lpstr>Mapeamento do Shader no HW</vt:lpstr>
      <vt:lpstr>Mapeamento do Shader no Hardware</vt:lpstr>
      <vt:lpstr>Reduzindo os Cores</vt:lpstr>
      <vt:lpstr>GPU architecture</vt:lpstr>
      <vt:lpstr>Múltiplas Threads</vt:lpstr>
      <vt:lpstr>GPUs com muitos Cores</vt:lpstr>
      <vt:lpstr>Múltiplos dados (SIMD)</vt:lpstr>
      <vt:lpstr>SIMD Cores: Vectorized Instruction Set</vt:lpstr>
      <vt:lpstr>Adicionando tudo: vários núcleos SIMD</vt:lpstr>
      <vt:lpstr>Condicionais / Branches</vt:lpstr>
      <vt:lpstr>Introdução a Shaders (GLSL)</vt:lpstr>
      <vt:lpstr>Uniforms</vt:lpstr>
      <vt:lpstr>Uniforms</vt:lpstr>
      <vt:lpstr>In e Outs</vt:lpstr>
      <vt:lpstr>In e Outs</vt:lpstr>
      <vt:lpstr>In e Outs</vt:lpstr>
      <vt:lpstr>Algumas das principais funções</vt:lpstr>
      <vt:lpstr>Algumas das principais funções</vt:lpstr>
      <vt:lpstr>Funções Trigonométricas</vt:lpstr>
      <vt:lpstr>Funções Exponenciais</vt:lpstr>
      <vt:lpstr>Funções de Geometria</vt:lpstr>
      <vt:lpstr>Funções de Relacionamento Vetorial</vt:lpstr>
      <vt:lpstr>Outras Funções</vt:lpstr>
      <vt:lpstr>Shadertoy</vt:lpstr>
      <vt:lpstr>Fragment Shader</vt:lpstr>
      <vt:lpstr>Live Coding</vt:lpstr>
      <vt:lpstr>Projeto</vt:lpstr>
      <vt:lpstr>Projeto: Rubrica</vt:lpstr>
      <vt:lpstr>Projeto: Rubrica</vt:lpstr>
      <vt:lpstr>Projeto: Rubrica</vt:lpstr>
      <vt:lpstr>Projeto: Rubrica</vt:lpstr>
      <vt:lpstr>Projeto: Dicas</vt:lpstr>
      <vt:lpstr>Projeto: Dicas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403</cp:revision>
  <cp:lastPrinted>2023-04-25T14:43:47Z</cp:lastPrinted>
  <dcterms:modified xsi:type="dcterms:W3CDTF">2025-10-05T20:54:29Z</dcterms:modified>
</cp:coreProperties>
</file>