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1" r:id="rId1"/>
  </p:sldMasterIdLst>
  <p:notesMasterIdLst>
    <p:notesMasterId r:id="rId75"/>
  </p:notesMasterIdLst>
  <p:sldIdLst>
    <p:sldId id="256" r:id="rId2"/>
    <p:sldId id="259" r:id="rId3"/>
    <p:sldId id="260" r:id="rId4"/>
    <p:sldId id="258" r:id="rId5"/>
    <p:sldId id="263" r:id="rId6"/>
    <p:sldId id="264" r:id="rId7"/>
    <p:sldId id="359" r:id="rId8"/>
    <p:sldId id="349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352" r:id="rId31"/>
    <p:sldId id="353" r:id="rId32"/>
    <p:sldId id="261" r:id="rId33"/>
    <p:sldId id="354" r:id="rId34"/>
    <p:sldId id="355" r:id="rId35"/>
    <p:sldId id="356" r:id="rId36"/>
    <p:sldId id="357" r:id="rId37"/>
    <p:sldId id="347" r:id="rId38"/>
    <p:sldId id="279" r:id="rId39"/>
    <p:sldId id="287" r:id="rId40"/>
    <p:sldId id="262" r:id="rId41"/>
    <p:sldId id="288" r:id="rId42"/>
    <p:sldId id="315" r:id="rId43"/>
    <p:sldId id="289" r:id="rId44"/>
    <p:sldId id="290" r:id="rId45"/>
    <p:sldId id="348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301" r:id="rId57"/>
    <p:sldId id="302" r:id="rId58"/>
    <p:sldId id="303" r:id="rId59"/>
    <p:sldId id="304" r:id="rId60"/>
    <p:sldId id="305" r:id="rId61"/>
    <p:sldId id="306" r:id="rId62"/>
    <p:sldId id="346" r:id="rId63"/>
    <p:sldId id="339" r:id="rId64"/>
    <p:sldId id="340" r:id="rId65"/>
    <p:sldId id="319" r:id="rId66"/>
    <p:sldId id="323" r:id="rId67"/>
    <p:sldId id="308" r:id="rId68"/>
    <p:sldId id="358" r:id="rId69"/>
    <p:sldId id="350" r:id="rId70"/>
    <p:sldId id="351" r:id="rId71"/>
    <p:sldId id="316" r:id="rId72"/>
    <p:sldId id="317" r:id="rId73"/>
    <p:sldId id="318" r:id="rId74"/>
  </p:sldIdLst>
  <p:sldSz cx="9144000" cy="5715000" type="screen16x10"/>
  <p:notesSz cx="6858000" cy="9144000"/>
  <p:embeddedFontLst>
    <p:embeddedFont>
      <p:font typeface="Consolas" panose="020B0609020204030204" pitchFamily="49" charset="0"/>
      <p:regular r:id="rId76"/>
      <p:bold r:id="rId77"/>
      <p:italic r:id="rId78"/>
      <p:boldItalic r:id="rId79"/>
    </p:embeddedFont>
    <p:embeddedFont>
      <p:font typeface="Roboto" panose="02000000000000000000" pitchFamily="2" charset="0"/>
      <p:regular r:id="rId80"/>
      <p:bold r:id="rId81"/>
      <p:italic r:id="rId82"/>
      <p:boldItalic r:id="rId83"/>
    </p:embeddedFont>
    <p:embeddedFont>
      <p:font typeface="Verdana" panose="020B0604030504040204" pitchFamily="34" charset="0"/>
      <p:regular r:id="rId84"/>
      <p:bold r:id="rId85"/>
      <p:italic r:id="rId86"/>
      <p:boldItalic r:id="rId8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B7E10E-A6E2-4B2D-B73B-A93A2596CDE1}" v="11" dt="2024-10-09T21:11:00.3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95"/>
  </p:normalViewPr>
  <p:slideViewPr>
    <p:cSldViewPr snapToGrid="0">
      <p:cViewPr varScale="1">
        <p:scale>
          <a:sx n="136" d="100"/>
          <a:sy n="136" d="100"/>
        </p:scale>
        <p:origin x="200" y="2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9.fntdata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4.fntdata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5.fntdata"/><Relationship Id="rId85" Type="http://schemas.openxmlformats.org/officeDocument/2006/relationships/font" Target="fonts/font10.fntdata"/><Relationship Id="rId93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83" Type="http://schemas.openxmlformats.org/officeDocument/2006/relationships/font" Target="fonts/font8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3.fntdata"/><Relationship Id="rId81" Type="http://schemas.openxmlformats.org/officeDocument/2006/relationships/font" Target="fonts/font6.fntdata"/><Relationship Id="rId86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microsoft.com/office/2016/11/relationships/changesInfo" Target="changesInfos/changesInfo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12.fntdata"/><Relationship Id="rId61" Type="http://schemas.openxmlformats.org/officeDocument/2006/relationships/slide" Target="slides/slide60.xml"/><Relationship Id="rId82" Type="http://schemas.openxmlformats.org/officeDocument/2006/relationships/font" Target="fonts/font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font" Target="fonts/font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iano Pereira Soares" userId="16c53e34-c952-423e-8700-c0525d23304f" providerId="ADAL" clId="{90B7E10E-A6E2-4B2D-B73B-A93A2596CDE1}"/>
    <pc:docChg chg="custSel addSld modSld">
      <pc:chgData name="Luciano Pereira Soares" userId="16c53e34-c952-423e-8700-c0525d23304f" providerId="ADAL" clId="{90B7E10E-A6E2-4B2D-B73B-A93A2596CDE1}" dt="2024-10-09T21:12:46.752" v="159" actId="404"/>
      <pc:docMkLst>
        <pc:docMk/>
      </pc:docMkLst>
      <pc:sldChg chg="modSp mod">
        <pc:chgData name="Luciano Pereira Soares" userId="16c53e34-c952-423e-8700-c0525d23304f" providerId="ADAL" clId="{90B7E10E-A6E2-4B2D-B73B-A93A2596CDE1}" dt="2024-10-09T19:54:14.938" v="0" actId="14100"/>
        <pc:sldMkLst>
          <pc:docMk/>
          <pc:sldMk cId="0" sldId="258"/>
        </pc:sldMkLst>
        <pc:spChg chg="mod">
          <ac:chgData name="Luciano Pereira Soares" userId="16c53e34-c952-423e-8700-c0525d23304f" providerId="ADAL" clId="{90B7E10E-A6E2-4B2D-B73B-A93A2596CDE1}" dt="2024-10-09T19:54:14.938" v="0" actId="14100"/>
          <ac:spMkLst>
            <pc:docMk/>
            <pc:sldMk cId="0" sldId="258"/>
            <ac:spMk id="150" creationId="{00000000-0000-0000-0000-000000000000}"/>
          </ac:spMkLst>
        </pc:spChg>
      </pc:sldChg>
      <pc:sldChg chg="mod modShow">
        <pc:chgData name="Luciano Pereira Soares" userId="16c53e34-c952-423e-8700-c0525d23304f" providerId="ADAL" clId="{90B7E10E-A6E2-4B2D-B73B-A93A2596CDE1}" dt="2024-10-09T20:19:07.690" v="2" actId="729"/>
        <pc:sldMkLst>
          <pc:docMk/>
          <pc:sldMk cId="0" sldId="266"/>
        </pc:sldMkLst>
      </pc:sldChg>
      <pc:sldChg chg="mod modShow">
        <pc:chgData name="Luciano Pereira Soares" userId="16c53e34-c952-423e-8700-c0525d23304f" providerId="ADAL" clId="{90B7E10E-A6E2-4B2D-B73B-A93A2596CDE1}" dt="2024-10-09T20:19:07.690" v="2" actId="729"/>
        <pc:sldMkLst>
          <pc:docMk/>
          <pc:sldMk cId="0" sldId="267"/>
        </pc:sldMkLst>
      </pc:sldChg>
      <pc:sldChg chg="mod modShow">
        <pc:chgData name="Luciano Pereira Soares" userId="16c53e34-c952-423e-8700-c0525d23304f" providerId="ADAL" clId="{90B7E10E-A6E2-4B2D-B73B-A93A2596CDE1}" dt="2024-10-09T20:19:07.690" v="2" actId="729"/>
        <pc:sldMkLst>
          <pc:docMk/>
          <pc:sldMk cId="0" sldId="268"/>
        </pc:sldMkLst>
      </pc:sldChg>
      <pc:sldChg chg="mod modShow">
        <pc:chgData name="Luciano Pereira Soares" userId="16c53e34-c952-423e-8700-c0525d23304f" providerId="ADAL" clId="{90B7E10E-A6E2-4B2D-B73B-A93A2596CDE1}" dt="2024-10-09T20:19:07.690" v="2" actId="729"/>
        <pc:sldMkLst>
          <pc:docMk/>
          <pc:sldMk cId="0" sldId="269"/>
        </pc:sldMkLst>
      </pc:sldChg>
      <pc:sldChg chg="mod modShow">
        <pc:chgData name="Luciano Pereira Soares" userId="16c53e34-c952-423e-8700-c0525d23304f" providerId="ADAL" clId="{90B7E10E-A6E2-4B2D-B73B-A93A2596CDE1}" dt="2024-10-09T20:19:07.690" v="2" actId="729"/>
        <pc:sldMkLst>
          <pc:docMk/>
          <pc:sldMk cId="0" sldId="270"/>
        </pc:sldMkLst>
      </pc:sldChg>
      <pc:sldChg chg="mod modShow">
        <pc:chgData name="Luciano Pereira Soares" userId="16c53e34-c952-423e-8700-c0525d23304f" providerId="ADAL" clId="{90B7E10E-A6E2-4B2D-B73B-A93A2596CDE1}" dt="2024-10-09T20:19:07.690" v="2" actId="729"/>
        <pc:sldMkLst>
          <pc:docMk/>
          <pc:sldMk cId="0" sldId="271"/>
        </pc:sldMkLst>
      </pc:sldChg>
      <pc:sldChg chg="mod modShow">
        <pc:chgData name="Luciano Pereira Soares" userId="16c53e34-c952-423e-8700-c0525d23304f" providerId="ADAL" clId="{90B7E10E-A6E2-4B2D-B73B-A93A2596CDE1}" dt="2024-10-09T20:19:07.690" v="2" actId="729"/>
        <pc:sldMkLst>
          <pc:docMk/>
          <pc:sldMk cId="0" sldId="272"/>
        </pc:sldMkLst>
      </pc:sldChg>
      <pc:sldChg chg="mod modShow">
        <pc:chgData name="Luciano Pereira Soares" userId="16c53e34-c952-423e-8700-c0525d23304f" providerId="ADAL" clId="{90B7E10E-A6E2-4B2D-B73B-A93A2596CDE1}" dt="2024-10-09T20:19:07.690" v="2" actId="729"/>
        <pc:sldMkLst>
          <pc:docMk/>
          <pc:sldMk cId="0" sldId="273"/>
        </pc:sldMkLst>
      </pc:sldChg>
      <pc:sldChg chg="mod modShow">
        <pc:chgData name="Luciano Pereira Soares" userId="16c53e34-c952-423e-8700-c0525d23304f" providerId="ADAL" clId="{90B7E10E-A6E2-4B2D-B73B-A93A2596CDE1}" dt="2024-10-09T20:19:07.690" v="2" actId="729"/>
        <pc:sldMkLst>
          <pc:docMk/>
          <pc:sldMk cId="0" sldId="274"/>
        </pc:sldMkLst>
      </pc:sldChg>
      <pc:sldChg chg="mod modShow">
        <pc:chgData name="Luciano Pereira Soares" userId="16c53e34-c952-423e-8700-c0525d23304f" providerId="ADAL" clId="{90B7E10E-A6E2-4B2D-B73B-A93A2596CDE1}" dt="2024-10-09T20:19:07.690" v="2" actId="729"/>
        <pc:sldMkLst>
          <pc:docMk/>
          <pc:sldMk cId="0" sldId="275"/>
        </pc:sldMkLst>
      </pc:sldChg>
      <pc:sldChg chg="mod modShow">
        <pc:chgData name="Luciano Pereira Soares" userId="16c53e34-c952-423e-8700-c0525d23304f" providerId="ADAL" clId="{90B7E10E-A6E2-4B2D-B73B-A93A2596CDE1}" dt="2024-10-09T20:19:07.690" v="2" actId="729"/>
        <pc:sldMkLst>
          <pc:docMk/>
          <pc:sldMk cId="0" sldId="276"/>
        </pc:sldMkLst>
      </pc:sldChg>
      <pc:sldChg chg="modSp mod modShow">
        <pc:chgData name="Luciano Pereira Soares" userId="16c53e34-c952-423e-8700-c0525d23304f" providerId="ADAL" clId="{90B7E10E-A6E2-4B2D-B73B-A93A2596CDE1}" dt="2024-10-09T20:22:06.780" v="9" actId="20577"/>
        <pc:sldMkLst>
          <pc:docMk/>
          <pc:sldMk cId="0" sldId="277"/>
        </pc:sldMkLst>
        <pc:spChg chg="mod">
          <ac:chgData name="Luciano Pereira Soares" userId="16c53e34-c952-423e-8700-c0525d23304f" providerId="ADAL" clId="{90B7E10E-A6E2-4B2D-B73B-A93A2596CDE1}" dt="2024-10-09T20:22:06.780" v="9" actId="20577"/>
          <ac:spMkLst>
            <pc:docMk/>
            <pc:sldMk cId="0" sldId="277"/>
            <ac:spMk id="267" creationId="{00000000-0000-0000-0000-000000000000}"/>
          </ac:spMkLst>
        </pc:spChg>
      </pc:sldChg>
      <pc:sldChg chg="modSp mod">
        <pc:chgData name="Luciano Pereira Soares" userId="16c53e34-c952-423e-8700-c0525d23304f" providerId="ADAL" clId="{90B7E10E-A6E2-4B2D-B73B-A93A2596CDE1}" dt="2024-10-09T20:31:53.681" v="47" actId="20577"/>
        <pc:sldMkLst>
          <pc:docMk/>
          <pc:sldMk cId="3086391226" sldId="315"/>
        </pc:sldMkLst>
        <pc:spChg chg="mod">
          <ac:chgData name="Luciano Pereira Soares" userId="16c53e34-c952-423e-8700-c0525d23304f" providerId="ADAL" clId="{90B7E10E-A6E2-4B2D-B73B-A93A2596CDE1}" dt="2024-10-09T20:31:40.906" v="29" actId="6549"/>
          <ac:spMkLst>
            <pc:docMk/>
            <pc:sldMk cId="3086391226" sldId="315"/>
            <ac:spMk id="750" creationId="{00000000-0000-0000-0000-000000000000}"/>
          </ac:spMkLst>
        </pc:spChg>
        <pc:spChg chg="mod">
          <ac:chgData name="Luciano Pereira Soares" userId="16c53e34-c952-423e-8700-c0525d23304f" providerId="ADAL" clId="{90B7E10E-A6E2-4B2D-B73B-A93A2596CDE1}" dt="2024-10-09T20:31:53.681" v="47" actId="20577"/>
          <ac:spMkLst>
            <pc:docMk/>
            <pc:sldMk cId="3086391226" sldId="315"/>
            <ac:spMk id="751" creationId="{00000000-0000-0000-0000-000000000000}"/>
          </ac:spMkLst>
        </pc:spChg>
      </pc:sldChg>
      <pc:sldChg chg="delSp modSp add mod">
        <pc:chgData name="Luciano Pereira Soares" userId="16c53e34-c952-423e-8700-c0525d23304f" providerId="ADAL" clId="{90B7E10E-A6E2-4B2D-B73B-A93A2596CDE1}" dt="2024-10-09T21:07:38.962" v="130" actId="20577"/>
        <pc:sldMkLst>
          <pc:docMk/>
          <pc:sldMk cId="0" sldId="323"/>
        </pc:sldMkLst>
        <pc:spChg chg="del">
          <ac:chgData name="Luciano Pereira Soares" userId="16c53e34-c952-423e-8700-c0525d23304f" providerId="ADAL" clId="{90B7E10E-A6E2-4B2D-B73B-A93A2596CDE1}" dt="2024-10-09T21:06:45.106" v="106" actId="478"/>
          <ac:spMkLst>
            <pc:docMk/>
            <pc:sldMk cId="0" sldId="323"/>
            <ac:spMk id="2" creationId="{89100981-2626-FB6D-F6EB-BF66AD56F810}"/>
          </ac:spMkLst>
        </pc:spChg>
        <pc:spChg chg="del">
          <ac:chgData name="Luciano Pereira Soares" userId="16c53e34-c952-423e-8700-c0525d23304f" providerId="ADAL" clId="{90B7E10E-A6E2-4B2D-B73B-A93A2596CDE1}" dt="2024-10-09T21:06:47.670" v="107" actId="478"/>
          <ac:spMkLst>
            <pc:docMk/>
            <pc:sldMk cId="0" sldId="323"/>
            <ac:spMk id="12" creationId="{3BDE00E7-03A8-C9A6-08A1-8A0AE5482B18}"/>
          </ac:spMkLst>
        </pc:spChg>
        <pc:spChg chg="mod">
          <ac:chgData name="Luciano Pereira Soares" userId="16c53e34-c952-423e-8700-c0525d23304f" providerId="ADAL" clId="{90B7E10E-A6E2-4B2D-B73B-A93A2596CDE1}" dt="2024-10-09T21:07:38.962" v="130" actId="20577"/>
          <ac:spMkLst>
            <pc:docMk/>
            <pc:sldMk cId="0" sldId="323"/>
            <ac:spMk id="756" creationId="{00000000-0000-0000-0000-000000000000}"/>
          </ac:spMkLst>
        </pc:spChg>
        <pc:spChg chg="mod">
          <ac:chgData name="Luciano Pereira Soares" userId="16c53e34-c952-423e-8700-c0525d23304f" providerId="ADAL" clId="{90B7E10E-A6E2-4B2D-B73B-A93A2596CDE1}" dt="2024-10-09T21:07:11.536" v="114" actId="20577"/>
          <ac:spMkLst>
            <pc:docMk/>
            <pc:sldMk cId="0" sldId="323"/>
            <ac:spMk id="762" creationId="{00000000-0000-0000-0000-000000000000}"/>
          </ac:spMkLst>
        </pc:spChg>
        <pc:spChg chg="mod">
          <ac:chgData name="Luciano Pereira Soares" userId="16c53e34-c952-423e-8700-c0525d23304f" providerId="ADAL" clId="{90B7E10E-A6E2-4B2D-B73B-A93A2596CDE1}" dt="2024-10-09T21:07:18.062" v="120" actId="20577"/>
          <ac:spMkLst>
            <pc:docMk/>
            <pc:sldMk cId="0" sldId="323"/>
            <ac:spMk id="769" creationId="{00000000-0000-0000-0000-000000000000}"/>
          </ac:spMkLst>
        </pc:spChg>
        <pc:picChg chg="del">
          <ac:chgData name="Luciano Pereira Soares" userId="16c53e34-c952-423e-8700-c0525d23304f" providerId="ADAL" clId="{90B7E10E-A6E2-4B2D-B73B-A93A2596CDE1}" dt="2024-10-09T21:06:45.106" v="106" actId="478"/>
          <ac:picMkLst>
            <pc:docMk/>
            <pc:sldMk cId="0" sldId="323"/>
            <ac:picMk id="9" creationId="{CC104B40-F420-FA6A-F6E5-251C155CE4A0}"/>
          </ac:picMkLst>
        </pc:picChg>
        <pc:picChg chg="del">
          <ac:chgData name="Luciano Pereira Soares" userId="16c53e34-c952-423e-8700-c0525d23304f" providerId="ADAL" clId="{90B7E10E-A6E2-4B2D-B73B-A93A2596CDE1}" dt="2024-10-09T21:06:47.670" v="107" actId="478"/>
          <ac:picMkLst>
            <pc:docMk/>
            <pc:sldMk cId="0" sldId="323"/>
            <ac:picMk id="11" creationId="{8BB55332-6F50-CBF1-8B81-0E556B213739}"/>
          </ac:picMkLst>
        </pc:picChg>
      </pc:sldChg>
      <pc:sldChg chg="modSp mod">
        <pc:chgData name="Luciano Pereira Soares" userId="16c53e34-c952-423e-8700-c0525d23304f" providerId="ADAL" clId="{90B7E10E-A6E2-4B2D-B73B-A93A2596CDE1}" dt="2024-10-09T21:12:30.562" v="156" actId="14100"/>
        <pc:sldMkLst>
          <pc:docMk/>
          <pc:sldMk cId="0" sldId="339"/>
        </pc:sldMkLst>
        <pc:spChg chg="mod">
          <ac:chgData name="Luciano Pereira Soares" userId="16c53e34-c952-423e-8700-c0525d23304f" providerId="ADAL" clId="{90B7E10E-A6E2-4B2D-B73B-A93A2596CDE1}" dt="2024-10-09T21:12:30.562" v="156" actId="14100"/>
          <ac:spMkLst>
            <pc:docMk/>
            <pc:sldMk cId="0" sldId="339"/>
            <ac:spMk id="216" creationId="{00000000-0000-0000-0000-000000000000}"/>
          </ac:spMkLst>
        </pc:spChg>
        <pc:spChg chg="mod">
          <ac:chgData name="Luciano Pereira Soares" userId="16c53e34-c952-423e-8700-c0525d23304f" providerId="ADAL" clId="{90B7E10E-A6E2-4B2D-B73B-A93A2596CDE1}" dt="2024-10-09T21:12:16.291" v="149" actId="1076"/>
          <ac:spMkLst>
            <pc:docMk/>
            <pc:sldMk cId="0" sldId="339"/>
            <ac:spMk id="218" creationId="{00000000-0000-0000-0000-000000000000}"/>
          </ac:spMkLst>
        </pc:spChg>
      </pc:sldChg>
      <pc:sldChg chg="modSp mod">
        <pc:chgData name="Luciano Pereira Soares" userId="16c53e34-c952-423e-8700-c0525d23304f" providerId="ADAL" clId="{90B7E10E-A6E2-4B2D-B73B-A93A2596CDE1}" dt="2024-10-09T21:12:09.081" v="148" actId="1076"/>
        <pc:sldMkLst>
          <pc:docMk/>
          <pc:sldMk cId="0" sldId="340"/>
        </pc:sldMkLst>
        <pc:spChg chg="mod">
          <ac:chgData name="Luciano Pereira Soares" userId="16c53e34-c952-423e-8700-c0525d23304f" providerId="ADAL" clId="{90B7E10E-A6E2-4B2D-B73B-A93A2596CDE1}" dt="2024-10-09T21:12:04.859" v="147" actId="27636"/>
          <ac:spMkLst>
            <pc:docMk/>
            <pc:sldMk cId="0" sldId="340"/>
            <ac:spMk id="225" creationId="{00000000-0000-0000-0000-000000000000}"/>
          </ac:spMkLst>
        </pc:spChg>
        <pc:spChg chg="mod">
          <ac:chgData name="Luciano Pereira Soares" userId="16c53e34-c952-423e-8700-c0525d23304f" providerId="ADAL" clId="{90B7E10E-A6E2-4B2D-B73B-A93A2596CDE1}" dt="2024-10-09T21:12:09.081" v="148" actId="1076"/>
          <ac:spMkLst>
            <pc:docMk/>
            <pc:sldMk cId="0" sldId="340"/>
            <ac:spMk id="227" creationId="{00000000-0000-0000-0000-000000000000}"/>
          </ac:spMkLst>
        </pc:spChg>
      </pc:sldChg>
      <pc:sldChg chg="modSp mod">
        <pc:chgData name="Luciano Pereira Soares" userId="16c53e34-c952-423e-8700-c0525d23304f" providerId="ADAL" clId="{90B7E10E-A6E2-4B2D-B73B-A93A2596CDE1}" dt="2024-10-09T21:12:46.752" v="159" actId="404"/>
        <pc:sldMkLst>
          <pc:docMk/>
          <pc:sldMk cId="881906710" sldId="346"/>
        </pc:sldMkLst>
        <pc:spChg chg="mod">
          <ac:chgData name="Luciano Pereira Soares" userId="16c53e34-c952-423e-8700-c0525d23304f" providerId="ADAL" clId="{90B7E10E-A6E2-4B2D-B73B-A93A2596CDE1}" dt="2024-10-09T21:11:20.807" v="139" actId="20577"/>
          <ac:spMkLst>
            <pc:docMk/>
            <pc:sldMk cId="881906710" sldId="346"/>
            <ac:spMk id="899" creationId="{00000000-0000-0000-0000-000000000000}"/>
          </ac:spMkLst>
        </pc:spChg>
        <pc:spChg chg="mod">
          <ac:chgData name="Luciano Pereira Soares" userId="16c53e34-c952-423e-8700-c0525d23304f" providerId="ADAL" clId="{90B7E10E-A6E2-4B2D-B73B-A93A2596CDE1}" dt="2024-10-09T21:12:40.733" v="157" actId="404"/>
          <ac:spMkLst>
            <pc:docMk/>
            <pc:sldMk cId="881906710" sldId="346"/>
            <ac:spMk id="900" creationId="{00000000-0000-0000-0000-000000000000}"/>
          </ac:spMkLst>
        </pc:spChg>
        <pc:spChg chg="mod">
          <ac:chgData name="Luciano Pereira Soares" userId="16c53e34-c952-423e-8700-c0525d23304f" providerId="ADAL" clId="{90B7E10E-A6E2-4B2D-B73B-A93A2596CDE1}" dt="2024-10-09T21:12:46.752" v="159" actId="404"/>
          <ac:spMkLst>
            <pc:docMk/>
            <pc:sldMk cId="881906710" sldId="346"/>
            <ac:spMk id="902" creationId="{00000000-0000-0000-0000-000000000000}"/>
          </ac:spMkLst>
        </pc:spChg>
      </pc:sldChg>
      <pc:sldChg chg="modSp mod">
        <pc:chgData name="Luciano Pereira Soares" userId="16c53e34-c952-423e-8700-c0525d23304f" providerId="ADAL" clId="{90B7E10E-A6E2-4B2D-B73B-A93A2596CDE1}" dt="2024-10-09T19:55:15.759" v="1" actId="1076"/>
        <pc:sldMkLst>
          <pc:docMk/>
          <pc:sldMk cId="0" sldId="349"/>
        </pc:sldMkLst>
        <pc:picChg chg="mod">
          <ac:chgData name="Luciano Pereira Soares" userId="16c53e34-c952-423e-8700-c0525d23304f" providerId="ADAL" clId="{90B7E10E-A6E2-4B2D-B73B-A93A2596CDE1}" dt="2024-10-09T19:55:15.759" v="1" actId="1076"/>
          <ac:picMkLst>
            <pc:docMk/>
            <pc:sldMk cId="0" sldId="349"/>
            <ac:picMk id="241" creationId="{00000000-0000-0000-0000-000000000000}"/>
          </ac:picMkLst>
        </pc:picChg>
      </pc:sldChg>
      <pc:sldChg chg="addSp delSp modSp new mod delAnim modAnim">
        <pc:chgData name="Luciano Pereira Soares" userId="16c53e34-c952-423e-8700-c0525d23304f" providerId="ADAL" clId="{90B7E10E-A6E2-4B2D-B73B-A93A2596CDE1}" dt="2024-10-09T21:05:05.238" v="104"/>
        <pc:sldMkLst>
          <pc:docMk/>
          <pc:sldMk cId="203536115" sldId="359"/>
        </pc:sldMkLst>
        <pc:spChg chg="mod">
          <ac:chgData name="Luciano Pereira Soares" userId="16c53e34-c952-423e-8700-c0525d23304f" providerId="ADAL" clId="{90B7E10E-A6E2-4B2D-B73B-A93A2596CDE1}" dt="2024-10-09T20:58:49.419" v="72" actId="20577"/>
          <ac:spMkLst>
            <pc:docMk/>
            <pc:sldMk cId="203536115" sldId="359"/>
            <ac:spMk id="2" creationId="{2FBF8886-2A73-793A-472D-7AB7D1551396}"/>
          </ac:spMkLst>
        </pc:spChg>
        <pc:spChg chg="del">
          <ac:chgData name="Luciano Pereira Soares" userId="16c53e34-c952-423e-8700-c0525d23304f" providerId="ADAL" clId="{90B7E10E-A6E2-4B2D-B73B-A93A2596CDE1}" dt="2024-10-09T20:58:54.368" v="73" actId="478"/>
          <ac:spMkLst>
            <pc:docMk/>
            <pc:sldMk cId="203536115" sldId="359"/>
            <ac:spMk id="3" creationId="{EEEC87B5-E440-239E-1BAA-59E3E9266A01}"/>
          </ac:spMkLst>
        </pc:spChg>
        <pc:spChg chg="add mod">
          <ac:chgData name="Luciano Pereira Soares" userId="16c53e34-c952-423e-8700-c0525d23304f" providerId="ADAL" clId="{90B7E10E-A6E2-4B2D-B73B-A93A2596CDE1}" dt="2024-10-09T21:04:39.952" v="102" actId="1076"/>
          <ac:spMkLst>
            <pc:docMk/>
            <pc:sldMk cId="203536115" sldId="359"/>
            <ac:spMk id="8" creationId="{9B34974D-24C0-AAE4-4276-38B129367BD1}"/>
          </ac:spMkLst>
        </pc:spChg>
        <pc:picChg chg="add del mod">
          <ac:chgData name="Luciano Pereira Soares" userId="16c53e34-c952-423e-8700-c0525d23304f" providerId="ADAL" clId="{90B7E10E-A6E2-4B2D-B73B-A93A2596CDE1}" dt="2024-10-09T21:00:35.770" v="81" actId="478"/>
          <ac:picMkLst>
            <pc:docMk/>
            <pc:sldMk cId="203536115" sldId="359"/>
            <ac:picMk id="5" creationId="{3F1687DF-AF8C-5CA9-3F4D-F127E8952FAA}"/>
          </ac:picMkLst>
        </pc:picChg>
        <pc:picChg chg="add mod">
          <ac:chgData name="Luciano Pereira Soares" userId="16c53e34-c952-423e-8700-c0525d23304f" providerId="ADAL" clId="{90B7E10E-A6E2-4B2D-B73B-A93A2596CDE1}" dt="2024-10-09T21:03:44.716" v="88" actId="1076"/>
          <ac:picMkLst>
            <pc:docMk/>
            <pc:sldMk cId="203536115" sldId="359"/>
            <ac:picMk id="6" creationId="{D25D8CF7-9592-8046-6072-611693C72A0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ma.ufg.ac.at/app/link/Grundlagen%3A3D-Grafik/module/9728?step=all" TargetMode="External"/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hist3d.fr/le-futur-a-un-passe/henri-gouraud/" TargetMode="Externa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f11234605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aseline="-25000"/>
          </a:p>
        </p:txBody>
      </p:sp>
      <p:sp>
        <p:nvSpPr>
          <p:cNvPr id="132" name="Google Shape;132;gf11234605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efc21268c8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aseline="-25000"/>
          </a:p>
        </p:txBody>
      </p:sp>
      <p:sp>
        <p:nvSpPr>
          <p:cNvPr id="138" name="Google Shape;138;gefc21268c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efcf41d182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aseline="-25000"/>
          </a:p>
        </p:txBody>
      </p:sp>
      <p:sp>
        <p:nvSpPr>
          <p:cNvPr id="177" name="Google Shape;177;gefcf41d182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efcf41d182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aseline="-25000"/>
          </a:p>
        </p:txBody>
      </p:sp>
      <p:sp>
        <p:nvSpPr>
          <p:cNvPr id="187" name="Google Shape;187;gefcf41d182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efcf41d182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aseline="-25000"/>
          </a:p>
        </p:txBody>
      </p:sp>
      <p:sp>
        <p:nvSpPr>
          <p:cNvPr id="195" name="Google Shape;195;gefcf41d182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efcf41d182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aseline="-25000"/>
          </a:p>
        </p:txBody>
      </p:sp>
      <p:sp>
        <p:nvSpPr>
          <p:cNvPr id="204" name="Google Shape;204;gefcf41d182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efcf41d182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aseline="-25000"/>
          </a:p>
        </p:txBody>
      </p:sp>
      <p:sp>
        <p:nvSpPr>
          <p:cNvPr id="213" name="Google Shape;213;gefcf41d182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efcf41d182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aseline="-25000"/>
          </a:p>
        </p:txBody>
      </p:sp>
      <p:sp>
        <p:nvSpPr>
          <p:cNvPr id="222" name="Google Shape;222;gefcf41d182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efcf41d182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aseline="-25000"/>
          </a:p>
        </p:txBody>
      </p:sp>
      <p:sp>
        <p:nvSpPr>
          <p:cNvPr id="231" name="Google Shape;231;gefcf41d182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efcf41d182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aseline="-25000"/>
          </a:p>
        </p:txBody>
      </p:sp>
      <p:sp>
        <p:nvSpPr>
          <p:cNvPr id="241" name="Google Shape;241;gefcf41d182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efcf41d182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aseline="-25000"/>
          </a:p>
        </p:txBody>
      </p:sp>
      <p:sp>
        <p:nvSpPr>
          <p:cNvPr id="250" name="Google Shape;250;gefcf41d182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f4a0f3b2a8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f4a0f3b2a8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gf4a0f3b2a8_0_2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efcf41d182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aseline="-25000"/>
          </a:p>
        </p:txBody>
      </p:sp>
      <p:sp>
        <p:nvSpPr>
          <p:cNvPr id="270" name="Google Shape;270;gefcf41d182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ee0e4c76e4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ee0e4c76e4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ee0e4c76e4_0_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f4a0f3b2a8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gf4a0f3b2a8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gf4a0f3b2a8_0_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f9ce157f3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f9ce157f3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gf9ce157f36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f4a0f3b2a8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2" name="Google Shape;342;gf4a0f3b2a8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gf4a0f3b2a8_0_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f4a0f3b2a8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gf4a0f3b2a8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gf4a0f3b2a8_0_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f4a0f3b2a8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0" name="Google Shape;360;gf4a0f3b2a8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gf4a0f3b2a8_0_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" name="Google Shape;5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https://</a:t>
            </a:r>
            <a:r>
              <a:rPr lang="pt-BR" dirty="0" err="1"/>
              <a:t>br.pinterest.com</a:t>
            </a:r>
            <a:r>
              <a:rPr lang="pt-BR" dirty="0"/>
              <a:t>/pin/420171840237209300/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37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23158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efc21268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aseline="-25000"/>
          </a:p>
        </p:txBody>
      </p:sp>
      <p:sp>
        <p:nvSpPr>
          <p:cNvPr id="276" name="Google Shape;276;gefc21268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36937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72a052ed8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g72a052ed80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http://</a:t>
            </a:r>
            <a:r>
              <a:rPr lang="en" dirty="0" err="1"/>
              <a:t>www.pauldahuach.com.ar</a:t>
            </a:r>
            <a:r>
              <a:rPr lang="en" dirty="0"/>
              <a:t>/program_en.htm#vbNewton1</a:t>
            </a:r>
            <a:endParaRPr dirty="0"/>
          </a:p>
        </p:txBody>
      </p:sp>
      <p:sp>
        <p:nvSpPr>
          <p:cNvPr id="147" name="Google Shape;147;g72a052ed80_0_1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77ca10e2e1_0_3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40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4" name="Google Shape;174;g77ca10e2e1_0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692150"/>
            <a:ext cx="5530850" cy="3455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5" name="Google Shape;175;g77ca10e2e1_0_3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f4a0f3b2a8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f4a0f3b2a8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https://www.scratchapixel.com/lessons/3d-basic-rendering/introduction-to-shading/shading-normals</a:t>
            </a:r>
            <a:endParaRPr/>
          </a:p>
        </p:txBody>
      </p:sp>
      <p:sp>
        <p:nvSpPr>
          <p:cNvPr id="748" name="Google Shape;748;gf4a0f3b2a8_0_2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99493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3" name="Google Shape;393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77ca10e2e1_0_3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45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4" name="Google Shape;194;g77ca10e2e1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692150"/>
            <a:ext cx="5530850" cy="3455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5" name="Google Shape;195;g77ca10e2e1_0_3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47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6" name="Google Shape;456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5" name="Google Shape;465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6" name="Google Shape;496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3"/>
              </a:rPr>
              <a:t>http://www.dma.ufg.ac.at/app/link/Grundlagen%3A3D-Grafik/module/9728?step=all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4"/>
              </a:rPr>
              <a:t>http://hist3d.fr/le-futur-a-un-passe/henri-gouraud/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53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7" name="Google Shape;507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54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f4a0f3b2a8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f4a0f3b2a8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gf4a0f3b2a8_0_2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55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f4a0f3b2a8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f4a0f3b2a8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gf4a0f3b2a8_0_2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56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f4a0f3b2a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f4a0f3b2a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gf4a0f3b2a8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59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f4a0f3b2a8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f4a0f3b2a8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gf4a0f3b2a8_0_2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60</a:t>
            </a:fld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f9ce157f3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f9ce157f3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gf9ce157f36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61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e7c9edb44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6" name="Google Shape;896;ge7c9edb44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7" name="Google Shape;897;ge7c9edb446_0_3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24008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f3823b6950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f3823b6950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f3823b6950_0_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63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f3823b6950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f3823b6950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gf3823b6950_0_10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64</a:t>
            </a:fld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f9b8c33c7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f9b8c33c7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gf9b8c33c70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65</a:t>
            </a:fld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e97e8df838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3" name="Google Shape;753;ge97e8df838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4" name="Google Shape;754;ge97e8df838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66</a:t>
            </a:fld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ef444b581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gef444b581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77ca10e2e1_0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77ca10e2e1_0_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206824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72a052ed8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g72a052ed8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http://design.osu.edu/carlson/history/tree/images/box.jpg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http://fuzzyworld.files.wordpress.com/2009/08/computer-ray-tracing.jpg</a:t>
            </a:r>
            <a:endParaRPr/>
          </a:p>
        </p:txBody>
      </p:sp>
      <p:sp>
        <p:nvSpPr>
          <p:cNvPr id="251" name="Google Shape;251;g72a052ed80_0_1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70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9fba06984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9fba069840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https://</a:t>
            </a:r>
            <a:r>
              <a:rPr lang="en" dirty="0" err="1">
                <a:solidFill>
                  <a:schemeClr val="dk1"/>
                </a:solidFill>
              </a:rPr>
              <a:t>colinbarrebrisebois.com</a:t>
            </a:r>
            <a:r>
              <a:rPr lang="en" dirty="0">
                <a:solidFill>
                  <a:schemeClr val="dk1"/>
                </a:solidFill>
              </a:rPr>
              <a:t>/2015/11/06/finding-next-gen-part-i-the-need-for-robust-and-fast-global-illumination-in-games/</a:t>
            </a:r>
            <a:endParaRPr sz="1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>
  <p:cSld name="Título e conteúd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4" y="-1"/>
            <a:ext cx="9123426" cy="684684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None/>
              <a:defRPr sz="1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3"/>
          </p:nvPr>
        </p:nvSpPr>
        <p:spPr>
          <a:xfrm>
            <a:off x="900112" y="5296958"/>
            <a:ext cx="7343775" cy="198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233"/>
              </a:spcBef>
              <a:spcAft>
                <a:spcPts val="0"/>
              </a:spcAft>
              <a:buClr>
                <a:schemeClr val="lt1"/>
              </a:buClr>
              <a:buSzPts val="1167"/>
              <a:buFont typeface="Arial"/>
              <a:buNone/>
              <a:defRPr sz="11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914400" y="1206500"/>
            <a:ext cx="77724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–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–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»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fundo_ppt1_ok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0" y="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_9Tsbduk9E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w7tFQGSZjUI" TargetMode="Externa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MgjVJogIbc?feature=oembed" TargetMode="External"/><Relationship Id="rId4" Type="http://schemas.openxmlformats.org/officeDocument/2006/relationships/image" Target="../media/image8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paroj.github.io/gltut/Illumination/Tut10%20Fragment%20Lighting.html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hyperlink" Target="https://www.tomdalling.com/blog/modern-opengl/06-diffuse-point-lighting/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3d.org/documents/specifications/19775-1/V3.3/Part01/components/shape.html#Material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3d.org/documents/specifications/19775-1/V3.3/Part01/components/navigation.html#NavigationInfo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3d.org/documents/specifications/19775-1/V3.3/Part01/components/lighting.html#DirectionalLight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3d.org/documents/specifications/19775-1/V3.3/Part01/components/lighting.html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hyperlink" Target="https://lpsoares.github.io/Renderizador/" TargetMode="External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gif"/><Relationship Id="rId5" Type="http://schemas.openxmlformats.org/officeDocument/2006/relationships/image" Target="../media/image86.gif"/><Relationship Id="rId10" Type="http://schemas.openxmlformats.org/officeDocument/2006/relationships/image" Target="../media/image91.gif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google.github.io/filament/Filament.md.html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youtube.com/watch?v=frdj1zb9sMY" TargetMode="Externa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en.wikipedia.org/wiki/Cornell_box" TargetMode="External"/><Relationship Id="rId4" Type="http://schemas.openxmlformats.org/officeDocument/2006/relationships/image" Target="../media/image9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pt-BR" noProof="0" dirty="0"/>
              <a:t>Computação Gráfica</a:t>
            </a:r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Verdana"/>
              <a:buNone/>
            </a:pPr>
            <a:r>
              <a:rPr lang="pt-BR" noProof="0" dirty="0"/>
              <a:t>Aula 11: Materiais e Iluminação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5"/>
          <p:cNvSpPr txBox="1">
            <a:spLocks noGrp="1"/>
          </p:cNvSpPr>
          <p:nvPr>
            <p:ph type="title"/>
          </p:nvPr>
        </p:nvSpPr>
        <p:spPr>
          <a:xfrm>
            <a:off x="357900" y="2401201"/>
            <a:ext cx="8428200" cy="9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4800" noProof="0" dirty="0"/>
              <a:t>Revisão: Vetor Normal</a:t>
            </a:r>
          </a:p>
        </p:txBody>
      </p:sp>
      <p:sp>
        <p:nvSpPr>
          <p:cNvPr id="135" name="Google Shape;135;p1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10</a:t>
            </a:fld>
            <a:endParaRPr lang="pt-BR" noProof="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6"/>
          <p:cNvSpPr txBox="1">
            <a:spLocks noGrp="1"/>
          </p:cNvSpPr>
          <p:nvPr>
            <p:ph type="title"/>
          </p:nvPr>
        </p:nvSpPr>
        <p:spPr>
          <a:xfrm>
            <a:off x="357900" y="362101"/>
            <a:ext cx="8428200" cy="9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400" noProof="0" dirty="0">
                <a:solidFill>
                  <a:schemeClr val="dk1"/>
                </a:solidFill>
              </a:rPr>
              <a:t>Da geometria: quando uma reta é perpendicular a um plano?</a:t>
            </a:r>
          </a:p>
        </p:txBody>
      </p:sp>
      <p:sp>
        <p:nvSpPr>
          <p:cNvPr id="141" name="Google Shape;141;p1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11</a:t>
            </a:fld>
            <a:endParaRPr lang="pt-BR" noProof="0" dirty="0"/>
          </a:p>
        </p:txBody>
      </p:sp>
      <p:grpSp>
        <p:nvGrpSpPr>
          <p:cNvPr id="142" name="Google Shape;142;p16"/>
          <p:cNvGrpSpPr/>
          <p:nvPr/>
        </p:nvGrpSpPr>
        <p:grpSpPr>
          <a:xfrm>
            <a:off x="2670168" y="1158343"/>
            <a:ext cx="3551100" cy="4486307"/>
            <a:chOff x="2670168" y="1158343"/>
            <a:chExt cx="3551100" cy="4486307"/>
          </a:xfrm>
        </p:grpSpPr>
        <p:sp>
          <p:nvSpPr>
            <p:cNvPr id="143" name="Google Shape;143;p16"/>
            <p:cNvSpPr/>
            <p:nvPr/>
          </p:nvSpPr>
          <p:spPr>
            <a:xfrm>
              <a:off x="2670168" y="2816246"/>
              <a:ext cx="3551100" cy="1365900"/>
            </a:xfrm>
            <a:prstGeom prst="parallelogram">
              <a:avLst>
                <a:gd name="adj" fmla="val 4859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pt-BR" noProof="0" dirty="0"/>
            </a:p>
          </p:txBody>
        </p:sp>
        <p:cxnSp>
          <p:nvCxnSpPr>
            <p:cNvPr id="144" name="Google Shape;144;p16"/>
            <p:cNvCxnSpPr/>
            <p:nvPr/>
          </p:nvCxnSpPr>
          <p:spPr>
            <a:xfrm rot="10800000" flipH="1">
              <a:off x="4438825" y="1324200"/>
              <a:ext cx="3600" cy="2205600"/>
            </a:xfrm>
            <a:prstGeom prst="straightConnector1">
              <a:avLst/>
            </a:prstGeom>
            <a:noFill/>
            <a:ln w="2857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5" name="Google Shape;145;p16"/>
            <p:cNvSpPr txBox="1"/>
            <p:nvPr/>
          </p:nvSpPr>
          <p:spPr>
            <a:xfrm>
              <a:off x="4466568" y="1158343"/>
              <a:ext cx="6798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noProof="0" dirty="0" err="1">
                  <a:solidFill>
                    <a:srgbClr val="0000FF"/>
                  </a:solidFill>
                </a:rPr>
                <a:t>r</a:t>
              </a:r>
              <a:endParaRPr lang="pt-BR" sz="1800" noProof="0" dirty="0">
                <a:solidFill>
                  <a:srgbClr val="0000FF"/>
                </a:solidFill>
              </a:endParaRPr>
            </a:p>
          </p:txBody>
        </p:sp>
        <p:sp>
          <p:nvSpPr>
            <p:cNvPr id="146" name="Google Shape;146;p16"/>
            <p:cNvSpPr txBox="1"/>
            <p:nvPr/>
          </p:nvSpPr>
          <p:spPr>
            <a:xfrm>
              <a:off x="2753361" y="3837089"/>
              <a:ext cx="998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noProof="0" dirty="0"/>
                <a:t>𝛂</a:t>
              </a:r>
            </a:p>
          </p:txBody>
        </p:sp>
        <p:sp>
          <p:nvSpPr>
            <p:cNvPr id="147" name="Google Shape;147;p16"/>
            <p:cNvSpPr/>
            <p:nvPr/>
          </p:nvSpPr>
          <p:spPr>
            <a:xfrm>
              <a:off x="4395775" y="3443350"/>
              <a:ext cx="89700" cy="89700"/>
            </a:xfrm>
            <a:prstGeom prst="ellipse">
              <a:avLst/>
            </a:prstGeom>
            <a:solidFill>
              <a:srgbClr val="0000FF"/>
            </a:solidFill>
            <a:ln w="952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pt-BR" noProof="0" dirty="0"/>
            </a:p>
          </p:txBody>
        </p:sp>
        <p:sp>
          <p:nvSpPr>
            <p:cNvPr id="148" name="Google Shape;148;p16"/>
            <p:cNvSpPr txBox="1"/>
            <p:nvPr/>
          </p:nvSpPr>
          <p:spPr>
            <a:xfrm>
              <a:off x="4397265" y="3489510"/>
              <a:ext cx="818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noProof="0" dirty="0" err="1">
                  <a:solidFill>
                    <a:srgbClr val="0000FF"/>
                  </a:solidFill>
                </a:rPr>
                <a:t>P</a:t>
              </a:r>
              <a:endParaRPr lang="pt-BR" noProof="0" dirty="0">
                <a:solidFill>
                  <a:srgbClr val="0000FF"/>
                </a:solidFill>
              </a:endParaRPr>
            </a:p>
          </p:txBody>
        </p:sp>
        <p:cxnSp>
          <p:nvCxnSpPr>
            <p:cNvPr id="149" name="Google Shape;149;p16"/>
            <p:cNvCxnSpPr>
              <a:stCxn id="143" idx="4"/>
            </p:cNvCxnSpPr>
            <p:nvPr/>
          </p:nvCxnSpPr>
          <p:spPr>
            <a:xfrm rot="10800000">
              <a:off x="4442418" y="3523046"/>
              <a:ext cx="3300" cy="659100"/>
            </a:xfrm>
            <a:prstGeom prst="straightConnector1">
              <a:avLst/>
            </a:prstGeom>
            <a:noFill/>
            <a:ln w="28575" cap="flat" cmpd="sng">
              <a:solidFill>
                <a:srgbClr val="0000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6"/>
            <p:cNvCxnSpPr/>
            <p:nvPr/>
          </p:nvCxnSpPr>
          <p:spPr>
            <a:xfrm rot="10800000" flipH="1">
              <a:off x="4412654" y="4182150"/>
              <a:ext cx="28200" cy="1462500"/>
            </a:xfrm>
            <a:prstGeom prst="straightConnector1">
              <a:avLst/>
            </a:prstGeom>
            <a:noFill/>
            <a:ln w="2857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1" name="Google Shape;151;p16"/>
          <p:cNvGrpSpPr/>
          <p:nvPr/>
        </p:nvGrpSpPr>
        <p:grpSpPr>
          <a:xfrm>
            <a:off x="3393300" y="2829757"/>
            <a:ext cx="3006825" cy="999163"/>
            <a:chOff x="3393300" y="2829757"/>
            <a:chExt cx="3006825" cy="999163"/>
          </a:xfrm>
        </p:grpSpPr>
        <p:grpSp>
          <p:nvGrpSpPr>
            <p:cNvPr id="152" name="Google Shape;152;p16"/>
            <p:cNvGrpSpPr/>
            <p:nvPr/>
          </p:nvGrpSpPr>
          <p:grpSpPr>
            <a:xfrm>
              <a:off x="3393300" y="2829757"/>
              <a:ext cx="3006825" cy="999163"/>
              <a:chOff x="3393300" y="2829757"/>
              <a:chExt cx="3006825" cy="999163"/>
            </a:xfrm>
          </p:grpSpPr>
          <p:cxnSp>
            <p:nvCxnSpPr>
              <p:cNvPr id="153" name="Google Shape;153;p16"/>
              <p:cNvCxnSpPr/>
              <p:nvPr/>
            </p:nvCxnSpPr>
            <p:spPr>
              <a:xfrm flipH="1">
                <a:off x="3393300" y="3063020"/>
                <a:ext cx="2357400" cy="76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54" name="Google Shape;154;p16"/>
              <p:cNvSpPr txBox="1"/>
              <p:nvPr/>
            </p:nvSpPr>
            <p:spPr>
              <a:xfrm>
                <a:off x="5706525" y="2829757"/>
                <a:ext cx="6936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noProof="0" dirty="0">
                    <a:solidFill>
                      <a:srgbClr val="FF0000"/>
                    </a:solidFill>
                  </a:rPr>
                  <a:t>a</a:t>
                </a:r>
              </a:p>
            </p:txBody>
          </p:sp>
        </p:grpSp>
        <p:grpSp>
          <p:nvGrpSpPr>
            <p:cNvPr id="155" name="Google Shape;155;p16"/>
            <p:cNvGrpSpPr/>
            <p:nvPr/>
          </p:nvGrpSpPr>
          <p:grpSpPr>
            <a:xfrm>
              <a:off x="4456100" y="3208500"/>
              <a:ext cx="225300" cy="196350"/>
              <a:chOff x="1331900" y="2827500"/>
              <a:chExt cx="225300" cy="196350"/>
            </a:xfrm>
          </p:grpSpPr>
          <p:cxnSp>
            <p:nvCxnSpPr>
              <p:cNvPr id="156" name="Google Shape;156;p16"/>
              <p:cNvCxnSpPr/>
              <p:nvPr/>
            </p:nvCxnSpPr>
            <p:spPr>
              <a:xfrm>
                <a:off x="1553600" y="2829750"/>
                <a:ext cx="3600" cy="194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16"/>
              <p:cNvCxnSpPr/>
              <p:nvPr/>
            </p:nvCxnSpPr>
            <p:spPr>
              <a:xfrm rot="10800000" flipH="1">
                <a:off x="1331900" y="2827500"/>
                <a:ext cx="225300" cy="60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58" name="Google Shape;158;p16"/>
            <p:cNvSpPr/>
            <p:nvPr/>
          </p:nvSpPr>
          <p:spPr>
            <a:xfrm>
              <a:off x="4538750" y="3321719"/>
              <a:ext cx="36000" cy="360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pt-BR" noProof="0" dirty="0"/>
            </a:p>
          </p:txBody>
        </p:sp>
      </p:grpSp>
      <p:grpSp>
        <p:nvGrpSpPr>
          <p:cNvPr id="159" name="Google Shape;159;p16"/>
          <p:cNvGrpSpPr/>
          <p:nvPr/>
        </p:nvGrpSpPr>
        <p:grpSpPr>
          <a:xfrm>
            <a:off x="3134904" y="2965925"/>
            <a:ext cx="2474521" cy="727744"/>
            <a:chOff x="3134904" y="2965925"/>
            <a:chExt cx="2474521" cy="727744"/>
          </a:xfrm>
        </p:grpSpPr>
        <p:grpSp>
          <p:nvGrpSpPr>
            <p:cNvPr id="160" name="Google Shape;160;p16"/>
            <p:cNvGrpSpPr/>
            <p:nvPr/>
          </p:nvGrpSpPr>
          <p:grpSpPr>
            <a:xfrm>
              <a:off x="3134904" y="2965925"/>
              <a:ext cx="2474521" cy="727744"/>
              <a:chOff x="3134904" y="2965925"/>
              <a:chExt cx="2474521" cy="727744"/>
            </a:xfrm>
          </p:grpSpPr>
          <p:cxnSp>
            <p:nvCxnSpPr>
              <p:cNvPr id="161" name="Google Shape;161;p16"/>
              <p:cNvCxnSpPr/>
              <p:nvPr/>
            </p:nvCxnSpPr>
            <p:spPr>
              <a:xfrm>
                <a:off x="3282025" y="3288369"/>
                <a:ext cx="2327400" cy="405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8761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62" name="Google Shape;162;p16"/>
              <p:cNvSpPr txBox="1"/>
              <p:nvPr/>
            </p:nvSpPr>
            <p:spPr>
              <a:xfrm>
                <a:off x="3134904" y="2965925"/>
                <a:ext cx="10821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noProof="0" dirty="0" err="1">
                    <a:solidFill>
                      <a:srgbClr val="38761D"/>
                    </a:solidFill>
                  </a:rPr>
                  <a:t>b</a:t>
                </a:r>
                <a:endParaRPr lang="pt-BR" noProof="0" dirty="0">
                  <a:solidFill>
                    <a:srgbClr val="38761D"/>
                  </a:solidFill>
                </a:endParaRPr>
              </a:p>
            </p:txBody>
          </p:sp>
        </p:grpSp>
        <p:grpSp>
          <p:nvGrpSpPr>
            <p:cNvPr id="163" name="Google Shape;163;p16"/>
            <p:cNvGrpSpPr/>
            <p:nvPr/>
          </p:nvGrpSpPr>
          <p:grpSpPr>
            <a:xfrm>
              <a:off x="4174090" y="3172135"/>
              <a:ext cx="255320" cy="285300"/>
              <a:chOff x="645625" y="2372325"/>
              <a:chExt cx="255320" cy="285300"/>
            </a:xfrm>
          </p:grpSpPr>
          <p:cxnSp>
            <p:nvCxnSpPr>
              <p:cNvPr id="164" name="Google Shape;164;p16"/>
              <p:cNvCxnSpPr/>
              <p:nvPr/>
            </p:nvCxnSpPr>
            <p:spPr>
              <a:xfrm>
                <a:off x="645625" y="2372325"/>
                <a:ext cx="0" cy="285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8761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16"/>
              <p:cNvCxnSpPr/>
              <p:nvPr/>
            </p:nvCxnSpPr>
            <p:spPr>
              <a:xfrm>
                <a:off x="645645" y="2387360"/>
                <a:ext cx="255300" cy="75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66" name="Google Shape;166;p16"/>
              <p:cNvSpPr/>
              <p:nvPr/>
            </p:nvSpPr>
            <p:spPr>
              <a:xfrm>
                <a:off x="755300" y="2557034"/>
                <a:ext cx="36000" cy="36000"/>
              </a:xfrm>
              <a:prstGeom prst="ellipse">
                <a:avLst/>
              </a:prstGeom>
              <a:solidFill>
                <a:srgbClr val="38761D"/>
              </a:solidFill>
              <a:ln w="9525" cap="flat" cmpd="sng">
                <a:solidFill>
                  <a:srgbClr val="38761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pt-BR" noProof="0" dirty="0"/>
              </a:p>
            </p:txBody>
          </p:sp>
        </p:grpSp>
      </p:grpSp>
      <p:sp>
        <p:nvSpPr>
          <p:cNvPr id="167" name="Google Shape;167;p16"/>
          <p:cNvSpPr txBox="1">
            <a:spLocks noGrp="1"/>
          </p:cNvSpPr>
          <p:nvPr>
            <p:ph type="title"/>
          </p:nvPr>
        </p:nvSpPr>
        <p:spPr>
          <a:xfrm>
            <a:off x="357900" y="1473638"/>
            <a:ext cx="3399873" cy="9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1800" noProof="0" dirty="0">
                <a:solidFill>
                  <a:schemeClr val="dk1"/>
                </a:solidFill>
              </a:rPr>
              <a:t>Quando ela é perpendicular a duas retas concorrentes desse plano!</a:t>
            </a:r>
          </a:p>
        </p:txBody>
      </p:sp>
      <p:sp>
        <p:nvSpPr>
          <p:cNvPr id="168" name="Google Shape;168;p16"/>
          <p:cNvSpPr txBox="1">
            <a:spLocks noGrp="1"/>
          </p:cNvSpPr>
          <p:nvPr>
            <p:ph type="title"/>
          </p:nvPr>
        </p:nvSpPr>
        <p:spPr>
          <a:xfrm>
            <a:off x="5308167" y="1286124"/>
            <a:ext cx="3519493" cy="9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1800" noProof="0" dirty="0">
                <a:solidFill>
                  <a:schemeClr val="dk1"/>
                </a:solidFill>
              </a:rPr>
              <a:t>Consequência: ela será perpendicular a </a:t>
            </a:r>
            <a:r>
              <a:rPr lang="pt-BR" sz="1800" b="1" noProof="0" dirty="0">
                <a:solidFill>
                  <a:schemeClr val="dk1"/>
                </a:solidFill>
              </a:rPr>
              <a:t>todas</a:t>
            </a:r>
            <a:r>
              <a:rPr lang="pt-BR" sz="1800" noProof="0" dirty="0">
                <a:solidFill>
                  <a:schemeClr val="dk1"/>
                </a:solidFill>
              </a:rPr>
              <a:t> as retas desse plano que passarem por P.</a:t>
            </a:r>
          </a:p>
        </p:txBody>
      </p:sp>
      <p:grpSp>
        <p:nvGrpSpPr>
          <p:cNvPr id="169" name="Google Shape;169;p16"/>
          <p:cNvGrpSpPr/>
          <p:nvPr/>
        </p:nvGrpSpPr>
        <p:grpSpPr>
          <a:xfrm>
            <a:off x="3289525" y="3196983"/>
            <a:ext cx="2312400" cy="406542"/>
            <a:chOff x="3289525" y="3196983"/>
            <a:chExt cx="2312400" cy="406542"/>
          </a:xfrm>
        </p:grpSpPr>
        <p:cxnSp>
          <p:nvCxnSpPr>
            <p:cNvPr id="170" name="Google Shape;170;p16"/>
            <p:cNvCxnSpPr/>
            <p:nvPr/>
          </p:nvCxnSpPr>
          <p:spPr>
            <a:xfrm rot="10800000" flipH="1">
              <a:off x="3289525" y="3378225"/>
              <a:ext cx="2312400" cy="225300"/>
            </a:xfrm>
            <a:prstGeom prst="straightConnector1">
              <a:avLst/>
            </a:prstGeom>
            <a:noFill/>
            <a:ln w="9525" cap="flat" cmpd="sng">
              <a:solidFill>
                <a:srgbClr val="99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71" name="Google Shape;171;p16"/>
            <p:cNvGrpSpPr/>
            <p:nvPr/>
          </p:nvGrpSpPr>
          <p:grpSpPr>
            <a:xfrm>
              <a:off x="4416330" y="3196983"/>
              <a:ext cx="308463" cy="270300"/>
              <a:chOff x="615600" y="3370740"/>
              <a:chExt cx="308463" cy="270300"/>
            </a:xfrm>
          </p:grpSpPr>
          <p:cxnSp>
            <p:nvCxnSpPr>
              <p:cNvPr id="172" name="Google Shape;172;p16"/>
              <p:cNvCxnSpPr/>
              <p:nvPr/>
            </p:nvCxnSpPr>
            <p:spPr>
              <a:xfrm rot="10800000" flipH="1">
                <a:off x="615600" y="3378375"/>
                <a:ext cx="300300" cy="60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99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16"/>
              <p:cNvCxnSpPr/>
              <p:nvPr/>
            </p:nvCxnSpPr>
            <p:spPr>
              <a:xfrm>
                <a:off x="924063" y="3370740"/>
                <a:ext cx="0" cy="270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99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74" name="Google Shape;174;p16"/>
              <p:cNvSpPr/>
              <p:nvPr/>
            </p:nvSpPr>
            <p:spPr>
              <a:xfrm>
                <a:off x="763493" y="3517514"/>
                <a:ext cx="60000" cy="60000"/>
              </a:xfrm>
              <a:prstGeom prst="ellipse">
                <a:avLst/>
              </a:prstGeom>
              <a:solidFill>
                <a:srgbClr val="9900FF"/>
              </a:solidFill>
              <a:ln w="9525" cap="flat" cmpd="sng">
                <a:solidFill>
                  <a:srgbClr val="99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pt-BR" noProof="0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7"/>
          <p:cNvSpPr txBox="1">
            <a:spLocks noGrp="1"/>
          </p:cNvSpPr>
          <p:nvPr>
            <p:ph type="title"/>
          </p:nvPr>
        </p:nvSpPr>
        <p:spPr>
          <a:xfrm>
            <a:off x="357900" y="362101"/>
            <a:ext cx="8428200" cy="9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400" noProof="0" dirty="0">
                <a:solidFill>
                  <a:schemeClr val="dk1"/>
                </a:solidFill>
              </a:rPr>
              <a:t>Da geometria: quando uma reta é perpendicular a um plano?</a:t>
            </a:r>
          </a:p>
        </p:txBody>
      </p:sp>
      <p:sp>
        <p:nvSpPr>
          <p:cNvPr id="180" name="Google Shape;180;p1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12</a:t>
            </a:fld>
            <a:endParaRPr lang="pt-BR" noProof="0" dirty="0"/>
          </a:p>
        </p:txBody>
      </p:sp>
      <p:pic>
        <p:nvPicPr>
          <p:cNvPr id="181" name="Google Shape;18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900" y="1581350"/>
            <a:ext cx="2305582" cy="2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7"/>
          <p:cNvSpPr txBox="1">
            <a:spLocks noGrp="1"/>
          </p:cNvSpPr>
          <p:nvPr>
            <p:ph type="title"/>
          </p:nvPr>
        </p:nvSpPr>
        <p:spPr>
          <a:xfrm>
            <a:off x="2940725" y="1457750"/>
            <a:ext cx="59625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400" noProof="0" dirty="0">
                <a:solidFill>
                  <a:schemeClr val="dk1"/>
                </a:solidFill>
              </a:rPr>
              <a:t>Dessa forma, </a:t>
            </a:r>
            <a:r>
              <a:rPr lang="pt-BR" sz="2400" noProof="0" dirty="0" err="1">
                <a:solidFill>
                  <a:schemeClr val="dk1"/>
                </a:solidFill>
              </a:rPr>
              <a:t>r</a:t>
            </a:r>
            <a:r>
              <a:rPr lang="pt-BR" sz="2400" noProof="0" dirty="0">
                <a:solidFill>
                  <a:schemeClr val="dk1"/>
                </a:solidFill>
              </a:rPr>
              <a:t> define uma direção que é perpendicular a todas as direções "contidas" no plano 𝛼. </a:t>
            </a:r>
          </a:p>
        </p:txBody>
      </p:sp>
      <p:sp>
        <p:nvSpPr>
          <p:cNvPr id="183" name="Google Shape;183;p17"/>
          <p:cNvSpPr txBox="1">
            <a:spLocks noGrp="1"/>
          </p:cNvSpPr>
          <p:nvPr>
            <p:ph type="title"/>
          </p:nvPr>
        </p:nvSpPr>
        <p:spPr>
          <a:xfrm>
            <a:off x="2940725" y="2900800"/>
            <a:ext cx="5962500" cy="15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400" noProof="0" dirty="0">
                <a:solidFill>
                  <a:schemeClr val="dk1"/>
                </a:solidFill>
              </a:rPr>
              <a:t>E essa direção é única! De fato, se </a:t>
            </a:r>
            <a:r>
              <a:rPr lang="pt-BR" sz="2400" noProof="0" dirty="0" err="1">
                <a:solidFill>
                  <a:schemeClr val="dk1"/>
                </a:solidFill>
              </a:rPr>
              <a:t>r</a:t>
            </a:r>
            <a:r>
              <a:rPr lang="pt-BR" sz="2400" noProof="0" dirty="0">
                <a:solidFill>
                  <a:schemeClr val="dk1"/>
                </a:solidFill>
              </a:rPr>
              <a:t> e </a:t>
            </a:r>
            <a:r>
              <a:rPr lang="pt-BR" sz="2400" noProof="0" dirty="0" err="1">
                <a:solidFill>
                  <a:schemeClr val="dk1"/>
                </a:solidFill>
              </a:rPr>
              <a:t>s</a:t>
            </a:r>
            <a:r>
              <a:rPr lang="pt-BR" sz="2400" noProof="0" dirty="0">
                <a:solidFill>
                  <a:schemeClr val="dk1"/>
                </a:solidFill>
              </a:rPr>
              <a:t> são retas perpendiculares a um mesmo plano, então elas são paralelas entre si. </a:t>
            </a:r>
          </a:p>
        </p:txBody>
      </p:sp>
      <p:sp>
        <p:nvSpPr>
          <p:cNvPr id="184" name="Google Shape;184;p17"/>
          <p:cNvSpPr txBox="1">
            <a:spLocks noGrp="1"/>
          </p:cNvSpPr>
          <p:nvPr>
            <p:ph type="title"/>
          </p:nvPr>
        </p:nvSpPr>
        <p:spPr>
          <a:xfrm>
            <a:off x="681000" y="4650875"/>
            <a:ext cx="7477200" cy="9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400" noProof="0" dirty="0">
                <a:solidFill>
                  <a:schemeClr val="dk1"/>
                </a:solidFill>
              </a:rPr>
              <a:t>Conclusão: a direção perpendicular a um plano caracteriza esse plano.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8"/>
          <p:cNvSpPr txBox="1">
            <a:spLocks noGrp="1"/>
          </p:cNvSpPr>
          <p:nvPr>
            <p:ph type="title"/>
          </p:nvPr>
        </p:nvSpPr>
        <p:spPr>
          <a:xfrm>
            <a:off x="357900" y="362101"/>
            <a:ext cx="8428200" cy="9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400" noProof="0" dirty="0">
                <a:solidFill>
                  <a:schemeClr val="dk1"/>
                </a:solidFill>
              </a:rPr>
              <a:t>Qual a diferença entre os termos </a:t>
            </a:r>
            <a:r>
              <a:rPr lang="pt-BR" sz="2400" b="1" noProof="0" dirty="0">
                <a:solidFill>
                  <a:srgbClr val="FF9900"/>
                </a:solidFill>
              </a:rPr>
              <a:t>perpendicular</a:t>
            </a:r>
            <a:r>
              <a:rPr lang="pt-BR" sz="2400" noProof="0" dirty="0">
                <a:solidFill>
                  <a:schemeClr val="dk1"/>
                </a:solidFill>
              </a:rPr>
              <a:t>, </a:t>
            </a:r>
            <a:r>
              <a:rPr lang="pt-BR" sz="2400" b="1" noProof="0" dirty="0">
                <a:solidFill>
                  <a:srgbClr val="FF9900"/>
                </a:solidFill>
              </a:rPr>
              <a:t>normal</a:t>
            </a:r>
            <a:r>
              <a:rPr lang="pt-BR" sz="2400" noProof="0" dirty="0">
                <a:solidFill>
                  <a:schemeClr val="dk1"/>
                </a:solidFill>
              </a:rPr>
              <a:t> e </a:t>
            </a:r>
            <a:r>
              <a:rPr lang="pt-BR" sz="2400" b="1" noProof="0" dirty="0">
                <a:solidFill>
                  <a:srgbClr val="FF9900"/>
                </a:solidFill>
              </a:rPr>
              <a:t>ortogonal</a:t>
            </a:r>
            <a:r>
              <a:rPr lang="pt-BR" sz="2400" noProof="0" dirty="0">
                <a:solidFill>
                  <a:schemeClr val="dk1"/>
                </a:solidFill>
              </a:rPr>
              <a:t>?</a:t>
            </a:r>
          </a:p>
        </p:txBody>
      </p:sp>
      <p:sp>
        <p:nvSpPr>
          <p:cNvPr id="190" name="Google Shape;190;p1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13</a:t>
            </a:fld>
            <a:endParaRPr lang="pt-BR" noProof="0" dirty="0"/>
          </a:p>
        </p:txBody>
      </p:sp>
      <p:sp>
        <p:nvSpPr>
          <p:cNvPr id="191" name="Google Shape;191;p18"/>
          <p:cNvSpPr txBox="1">
            <a:spLocks noGrp="1"/>
          </p:cNvSpPr>
          <p:nvPr>
            <p:ph type="title"/>
          </p:nvPr>
        </p:nvSpPr>
        <p:spPr>
          <a:xfrm>
            <a:off x="357900" y="1755988"/>
            <a:ext cx="85452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400" noProof="0" dirty="0">
                <a:solidFill>
                  <a:schemeClr val="dk1"/>
                </a:solidFill>
              </a:rPr>
              <a:t>Existem pequenas diferenças entre seus significados geométricos, mas todos eles remetem à ideia de </a:t>
            </a:r>
            <a:r>
              <a:rPr lang="pt-BR" sz="2400" b="1" noProof="0" dirty="0">
                <a:solidFill>
                  <a:srgbClr val="C62305"/>
                </a:solidFill>
              </a:rPr>
              <a:t>perpendicularidade</a:t>
            </a:r>
            <a:r>
              <a:rPr lang="pt-BR" sz="2400" noProof="0" dirty="0">
                <a:solidFill>
                  <a:schemeClr val="dk1"/>
                </a:solidFill>
              </a:rPr>
              <a:t>. </a:t>
            </a:r>
          </a:p>
        </p:txBody>
      </p:sp>
      <p:sp>
        <p:nvSpPr>
          <p:cNvPr id="192" name="Google Shape;192;p18"/>
          <p:cNvSpPr txBox="1">
            <a:spLocks noGrp="1"/>
          </p:cNvSpPr>
          <p:nvPr>
            <p:ph type="title"/>
          </p:nvPr>
        </p:nvSpPr>
        <p:spPr>
          <a:xfrm>
            <a:off x="357900" y="3497275"/>
            <a:ext cx="8428200" cy="15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400" noProof="0" dirty="0">
                <a:solidFill>
                  <a:schemeClr val="dk1"/>
                </a:solidFill>
              </a:rPr>
              <a:t>Se um vetor </a:t>
            </a:r>
            <a:r>
              <a:rPr lang="pt-BR" sz="2400" noProof="0" dirty="0" err="1">
                <a:solidFill>
                  <a:schemeClr val="dk1"/>
                </a:solidFill>
              </a:rPr>
              <a:t>n</a:t>
            </a:r>
            <a:r>
              <a:rPr lang="pt-BR" sz="2400" noProof="0" dirty="0">
                <a:solidFill>
                  <a:schemeClr val="dk1"/>
                </a:solidFill>
              </a:rPr>
              <a:t> tem a direção de uma reta </a:t>
            </a:r>
            <a:r>
              <a:rPr lang="pt-BR" sz="2400" noProof="0" dirty="0" err="1">
                <a:solidFill>
                  <a:schemeClr val="dk1"/>
                </a:solidFill>
              </a:rPr>
              <a:t>r</a:t>
            </a:r>
            <a:r>
              <a:rPr lang="pt-BR" sz="2400" noProof="0" dirty="0">
                <a:solidFill>
                  <a:schemeClr val="dk1"/>
                </a:solidFill>
              </a:rPr>
              <a:t>, perpendicular a um plano 𝛂, então dizemos que </a:t>
            </a:r>
            <a:r>
              <a:rPr lang="pt-BR" sz="2400" noProof="0" dirty="0" err="1">
                <a:solidFill>
                  <a:schemeClr val="dk1"/>
                </a:solidFill>
              </a:rPr>
              <a:t>n</a:t>
            </a:r>
            <a:r>
              <a:rPr lang="pt-BR" sz="2400" noProof="0" dirty="0">
                <a:solidFill>
                  <a:schemeClr val="dk1"/>
                </a:solidFill>
              </a:rPr>
              <a:t> é um </a:t>
            </a:r>
            <a:r>
              <a:rPr lang="pt-BR" sz="2400" b="1" noProof="0" dirty="0">
                <a:solidFill>
                  <a:srgbClr val="38761D"/>
                </a:solidFill>
              </a:rPr>
              <a:t>vetor normal</a:t>
            </a:r>
            <a:r>
              <a:rPr lang="pt-BR" sz="2400" noProof="0" dirty="0">
                <a:solidFill>
                  <a:schemeClr val="dk1"/>
                </a:solidFill>
              </a:rPr>
              <a:t> ao plano 𝛂.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9"/>
          <p:cNvSpPr txBox="1">
            <a:spLocks noGrp="1"/>
          </p:cNvSpPr>
          <p:nvPr>
            <p:ph type="title"/>
          </p:nvPr>
        </p:nvSpPr>
        <p:spPr>
          <a:xfrm>
            <a:off x="357900" y="362101"/>
            <a:ext cx="8428200" cy="9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400" noProof="0" dirty="0">
                <a:solidFill>
                  <a:schemeClr val="dk1"/>
                </a:solidFill>
              </a:rPr>
              <a:t>Podemos usar as ideias desenvolvidas até aqui para escrever a equação de um plano!</a:t>
            </a:r>
          </a:p>
        </p:txBody>
      </p:sp>
      <p:sp>
        <p:nvSpPr>
          <p:cNvPr id="198" name="Google Shape;198;p1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14</a:t>
            </a:fld>
            <a:endParaRPr lang="pt-BR" noProof="0" dirty="0"/>
          </a:p>
        </p:txBody>
      </p:sp>
      <p:sp>
        <p:nvSpPr>
          <p:cNvPr id="199" name="Google Shape;199;p19"/>
          <p:cNvSpPr txBox="1">
            <a:spLocks noGrp="1"/>
          </p:cNvSpPr>
          <p:nvPr>
            <p:ph type="title"/>
          </p:nvPr>
        </p:nvSpPr>
        <p:spPr>
          <a:xfrm>
            <a:off x="357900" y="1755996"/>
            <a:ext cx="8545200" cy="9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400" noProof="0" dirty="0">
                <a:solidFill>
                  <a:schemeClr val="dk1"/>
                </a:solidFill>
              </a:rPr>
              <a:t>Sabendo que </a:t>
            </a:r>
            <a:r>
              <a:rPr lang="pt-BR" sz="2400" noProof="0" dirty="0" err="1">
                <a:solidFill>
                  <a:schemeClr val="dk1"/>
                </a:solidFill>
              </a:rPr>
              <a:t>n</a:t>
            </a:r>
            <a:r>
              <a:rPr lang="pt-BR" sz="2400" noProof="0" dirty="0">
                <a:solidFill>
                  <a:schemeClr val="dk1"/>
                </a:solidFill>
              </a:rPr>
              <a:t> = (</a:t>
            </a:r>
            <a:r>
              <a:rPr lang="pt-BR" sz="2400" noProof="0" dirty="0" err="1">
                <a:solidFill>
                  <a:schemeClr val="dk1"/>
                </a:solidFill>
              </a:rPr>
              <a:t>a,b,c</a:t>
            </a:r>
            <a:r>
              <a:rPr lang="pt-BR" sz="2400" noProof="0" dirty="0">
                <a:solidFill>
                  <a:schemeClr val="dk1"/>
                </a:solidFill>
              </a:rPr>
              <a:t>) é um vetor normal a um plano 𝛂, esse plano fica determinado? </a:t>
            </a:r>
          </a:p>
        </p:txBody>
      </p:sp>
      <p:sp>
        <p:nvSpPr>
          <p:cNvPr id="200" name="Google Shape;200;p19"/>
          <p:cNvSpPr txBox="1">
            <a:spLocks noGrp="1"/>
          </p:cNvSpPr>
          <p:nvPr>
            <p:ph type="title"/>
          </p:nvPr>
        </p:nvSpPr>
        <p:spPr>
          <a:xfrm>
            <a:off x="357900" y="3149900"/>
            <a:ext cx="8428200" cy="9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400" b="1" noProof="0" dirty="0">
                <a:solidFill>
                  <a:srgbClr val="38761D"/>
                </a:solidFill>
              </a:rPr>
              <a:t>NÃO!</a:t>
            </a:r>
            <a:r>
              <a:rPr lang="pt-BR" sz="2400" noProof="0" dirty="0">
                <a:solidFill>
                  <a:schemeClr val="dk1"/>
                </a:solidFill>
              </a:rPr>
              <a:t> É preciso conhecer também um ponto do plano 𝛂. Seja (</a:t>
            </a:r>
            <a:r>
              <a:rPr lang="pt-BR" sz="2400" noProof="0" dirty="0" err="1">
                <a:solidFill>
                  <a:schemeClr val="dk1"/>
                </a:solidFill>
              </a:rPr>
              <a:t>x</a:t>
            </a:r>
            <a:r>
              <a:rPr lang="pt-BR" sz="2400" baseline="-25000" noProof="0" dirty="0" err="1">
                <a:solidFill>
                  <a:schemeClr val="dk1"/>
                </a:solidFill>
              </a:rPr>
              <a:t>o</a:t>
            </a:r>
            <a:r>
              <a:rPr lang="pt-BR" sz="2400" noProof="0" dirty="0">
                <a:solidFill>
                  <a:schemeClr val="dk1"/>
                </a:solidFill>
              </a:rPr>
              <a:t>, </a:t>
            </a:r>
            <a:r>
              <a:rPr lang="pt-BR" sz="2400" noProof="0" dirty="0" err="1">
                <a:solidFill>
                  <a:schemeClr val="dk1"/>
                </a:solidFill>
              </a:rPr>
              <a:t>y</a:t>
            </a:r>
            <a:r>
              <a:rPr lang="pt-BR" sz="2400" baseline="-25000" noProof="0" dirty="0" err="1">
                <a:solidFill>
                  <a:schemeClr val="dk1"/>
                </a:solidFill>
              </a:rPr>
              <a:t>o</a:t>
            </a:r>
            <a:r>
              <a:rPr lang="pt-BR" sz="2400" noProof="0" dirty="0">
                <a:solidFill>
                  <a:schemeClr val="dk1"/>
                </a:solidFill>
              </a:rPr>
              <a:t>, </a:t>
            </a:r>
            <a:r>
              <a:rPr lang="pt-BR" sz="2400" noProof="0" dirty="0" err="1">
                <a:solidFill>
                  <a:schemeClr val="dk1"/>
                </a:solidFill>
              </a:rPr>
              <a:t>z</a:t>
            </a:r>
            <a:r>
              <a:rPr lang="pt-BR" sz="2400" baseline="-25000" noProof="0" dirty="0" err="1">
                <a:solidFill>
                  <a:schemeClr val="dk1"/>
                </a:solidFill>
              </a:rPr>
              <a:t>o</a:t>
            </a:r>
            <a:r>
              <a:rPr lang="pt-BR" sz="2400" noProof="0" dirty="0">
                <a:solidFill>
                  <a:schemeClr val="dk1"/>
                </a:solidFill>
              </a:rPr>
              <a:t>) um ponto desse plano. </a:t>
            </a:r>
          </a:p>
        </p:txBody>
      </p:sp>
      <p:sp>
        <p:nvSpPr>
          <p:cNvPr id="201" name="Google Shape;201;p19"/>
          <p:cNvSpPr txBox="1">
            <a:spLocks noGrp="1"/>
          </p:cNvSpPr>
          <p:nvPr>
            <p:ph type="title"/>
          </p:nvPr>
        </p:nvSpPr>
        <p:spPr>
          <a:xfrm>
            <a:off x="416400" y="4413225"/>
            <a:ext cx="8428200" cy="9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400" noProof="0" dirty="0">
                <a:solidFill>
                  <a:schemeClr val="dk1"/>
                </a:solidFill>
              </a:rPr>
              <a:t>Qual é a condição para que um ponto genérico (</a:t>
            </a:r>
            <a:r>
              <a:rPr lang="pt-BR" sz="2400" noProof="0" dirty="0" err="1">
                <a:solidFill>
                  <a:schemeClr val="dk1"/>
                </a:solidFill>
              </a:rPr>
              <a:t>x,y,z</a:t>
            </a:r>
            <a:r>
              <a:rPr lang="pt-BR" sz="2400" noProof="0" dirty="0">
                <a:solidFill>
                  <a:schemeClr val="dk1"/>
                </a:solidFill>
              </a:rPr>
              <a:t>) pertença ao plano 𝛂?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15</a:t>
            </a:fld>
            <a:endParaRPr lang="pt-BR" noProof="0" dirty="0"/>
          </a:p>
        </p:txBody>
      </p:sp>
      <p:sp>
        <p:nvSpPr>
          <p:cNvPr id="207" name="Google Shape;207;p20"/>
          <p:cNvSpPr txBox="1">
            <a:spLocks noGrp="1"/>
          </p:cNvSpPr>
          <p:nvPr>
            <p:ph type="title"/>
          </p:nvPr>
        </p:nvSpPr>
        <p:spPr>
          <a:xfrm>
            <a:off x="357900" y="314200"/>
            <a:ext cx="8428200" cy="9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400" noProof="0" dirty="0">
                <a:solidFill>
                  <a:schemeClr val="dk1"/>
                </a:solidFill>
              </a:rPr>
              <a:t>Qual é a condição para que um ponto genérico (</a:t>
            </a:r>
            <a:r>
              <a:rPr lang="pt-BR" sz="2400" noProof="0" dirty="0" err="1">
                <a:solidFill>
                  <a:schemeClr val="dk1"/>
                </a:solidFill>
              </a:rPr>
              <a:t>x,y,z</a:t>
            </a:r>
            <a:r>
              <a:rPr lang="pt-BR" sz="2400" noProof="0" dirty="0">
                <a:solidFill>
                  <a:schemeClr val="dk1"/>
                </a:solidFill>
              </a:rPr>
              <a:t>) pertença ao plano 𝛂?  </a:t>
            </a:r>
          </a:p>
        </p:txBody>
      </p:sp>
      <p:pic>
        <p:nvPicPr>
          <p:cNvPr id="208" name="Google Shape;20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4958" y="1159302"/>
            <a:ext cx="5356516" cy="240082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0"/>
          <p:cNvSpPr txBox="1">
            <a:spLocks noGrp="1"/>
          </p:cNvSpPr>
          <p:nvPr>
            <p:ph type="title"/>
          </p:nvPr>
        </p:nvSpPr>
        <p:spPr>
          <a:xfrm>
            <a:off x="449113" y="3483925"/>
            <a:ext cx="8428200" cy="9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400" noProof="0" dirty="0">
                <a:solidFill>
                  <a:schemeClr val="dk1"/>
                </a:solidFill>
              </a:rPr>
              <a:t>Os vetores </a:t>
            </a:r>
            <a:r>
              <a:rPr lang="pt-BR" sz="2400" noProof="0" dirty="0" err="1">
                <a:solidFill>
                  <a:schemeClr val="dk1"/>
                </a:solidFill>
              </a:rPr>
              <a:t>n</a:t>
            </a:r>
            <a:r>
              <a:rPr lang="pt-BR" sz="2400" noProof="0" dirty="0">
                <a:solidFill>
                  <a:schemeClr val="dk1"/>
                </a:solidFill>
              </a:rPr>
              <a:t> e (</a:t>
            </a:r>
            <a:r>
              <a:rPr lang="pt-BR" sz="2400" noProof="0" dirty="0" err="1">
                <a:solidFill>
                  <a:schemeClr val="dk1"/>
                </a:solidFill>
              </a:rPr>
              <a:t>x</a:t>
            </a:r>
            <a:r>
              <a:rPr lang="pt-BR" sz="2400" noProof="0" dirty="0">
                <a:solidFill>
                  <a:schemeClr val="dk1"/>
                </a:solidFill>
              </a:rPr>
              <a:t> - </a:t>
            </a:r>
            <a:r>
              <a:rPr lang="pt-BR" sz="2400" noProof="0" dirty="0" err="1">
                <a:solidFill>
                  <a:schemeClr val="dk1"/>
                </a:solidFill>
              </a:rPr>
              <a:t>x</a:t>
            </a:r>
            <a:r>
              <a:rPr lang="pt-BR" sz="2400" baseline="-25000" noProof="0" dirty="0" err="1">
                <a:solidFill>
                  <a:schemeClr val="dk1"/>
                </a:solidFill>
              </a:rPr>
              <a:t>o</a:t>
            </a:r>
            <a:r>
              <a:rPr lang="pt-BR" sz="2400" noProof="0" dirty="0">
                <a:solidFill>
                  <a:schemeClr val="dk1"/>
                </a:solidFill>
              </a:rPr>
              <a:t>, </a:t>
            </a:r>
            <a:r>
              <a:rPr lang="pt-BR" sz="2400" noProof="0" dirty="0" err="1">
                <a:solidFill>
                  <a:schemeClr val="dk1"/>
                </a:solidFill>
              </a:rPr>
              <a:t>y</a:t>
            </a:r>
            <a:r>
              <a:rPr lang="pt-BR" sz="2400" noProof="0" dirty="0">
                <a:solidFill>
                  <a:schemeClr val="dk1"/>
                </a:solidFill>
              </a:rPr>
              <a:t> - </a:t>
            </a:r>
            <a:r>
              <a:rPr lang="pt-BR" sz="2400" noProof="0" dirty="0" err="1">
                <a:solidFill>
                  <a:schemeClr val="dk1"/>
                </a:solidFill>
              </a:rPr>
              <a:t>y</a:t>
            </a:r>
            <a:r>
              <a:rPr lang="pt-BR" sz="2400" baseline="-25000" noProof="0" dirty="0" err="1">
                <a:solidFill>
                  <a:schemeClr val="dk1"/>
                </a:solidFill>
              </a:rPr>
              <a:t>o</a:t>
            </a:r>
            <a:r>
              <a:rPr lang="pt-BR" sz="2400" noProof="0" dirty="0">
                <a:solidFill>
                  <a:schemeClr val="dk1"/>
                </a:solidFill>
              </a:rPr>
              <a:t>, </a:t>
            </a:r>
            <a:r>
              <a:rPr lang="pt-BR" sz="2400" noProof="0" dirty="0" err="1">
                <a:solidFill>
                  <a:schemeClr val="dk1"/>
                </a:solidFill>
              </a:rPr>
              <a:t>z</a:t>
            </a:r>
            <a:r>
              <a:rPr lang="pt-BR" sz="2400" noProof="0" dirty="0">
                <a:solidFill>
                  <a:schemeClr val="dk1"/>
                </a:solidFill>
              </a:rPr>
              <a:t> - </a:t>
            </a:r>
            <a:r>
              <a:rPr lang="pt-BR" sz="2400" noProof="0" dirty="0" err="1">
                <a:solidFill>
                  <a:schemeClr val="dk1"/>
                </a:solidFill>
              </a:rPr>
              <a:t>z</a:t>
            </a:r>
            <a:r>
              <a:rPr lang="pt-BR" sz="2400" baseline="-25000" noProof="0" dirty="0" err="1">
                <a:solidFill>
                  <a:schemeClr val="dk1"/>
                </a:solidFill>
              </a:rPr>
              <a:t>o</a:t>
            </a:r>
            <a:r>
              <a:rPr lang="pt-BR" sz="2400" noProof="0" dirty="0">
                <a:solidFill>
                  <a:schemeClr val="dk1"/>
                </a:solidFill>
              </a:rPr>
              <a:t>) devem ser perpendiculares entre si. Dessa forma,  </a:t>
            </a:r>
          </a:p>
        </p:txBody>
      </p:sp>
      <p:pic>
        <p:nvPicPr>
          <p:cNvPr id="210" name="Google Shape;21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1514" y="4549047"/>
            <a:ext cx="5440974" cy="743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16</a:t>
            </a:fld>
            <a:endParaRPr lang="pt-BR" noProof="0" dirty="0"/>
          </a:p>
        </p:txBody>
      </p:sp>
      <p:pic>
        <p:nvPicPr>
          <p:cNvPr id="216" name="Google Shape;21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1289" y="314872"/>
            <a:ext cx="5440974" cy="743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5221" y="1494850"/>
            <a:ext cx="5753142" cy="74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3924" y="2751163"/>
            <a:ext cx="5975764" cy="77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5750" y="3867750"/>
            <a:ext cx="6931350" cy="89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2"/>
          <p:cNvSpPr txBox="1">
            <a:spLocks noGrp="1"/>
          </p:cNvSpPr>
          <p:nvPr>
            <p:ph type="title"/>
          </p:nvPr>
        </p:nvSpPr>
        <p:spPr>
          <a:xfrm>
            <a:off x="357900" y="362101"/>
            <a:ext cx="8428200" cy="9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400" noProof="0" dirty="0">
                <a:solidFill>
                  <a:schemeClr val="dk1"/>
                </a:solidFill>
              </a:rPr>
              <a:t>Como obter o vetor normal a um plano a partir de dois vetores desse plano?</a:t>
            </a:r>
          </a:p>
        </p:txBody>
      </p:sp>
      <p:sp>
        <p:nvSpPr>
          <p:cNvPr id="225" name="Google Shape;225;p2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17</a:t>
            </a:fld>
            <a:endParaRPr lang="pt-BR" noProof="0" dirty="0"/>
          </a:p>
        </p:txBody>
      </p:sp>
      <p:sp>
        <p:nvSpPr>
          <p:cNvPr id="226" name="Google Shape;226;p22"/>
          <p:cNvSpPr txBox="1">
            <a:spLocks noGrp="1"/>
          </p:cNvSpPr>
          <p:nvPr>
            <p:ph type="title"/>
          </p:nvPr>
        </p:nvSpPr>
        <p:spPr>
          <a:xfrm>
            <a:off x="299400" y="1557498"/>
            <a:ext cx="8545200" cy="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3000" b="1" noProof="0" dirty="0">
                <a:solidFill>
                  <a:srgbClr val="FF0000"/>
                </a:solidFill>
              </a:rPr>
              <a:t>PRODUTO VETORIAL!</a:t>
            </a:r>
          </a:p>
        </p:txBody>
      </p:sp>
      <p:sp>
        <p:nvSpPr>
          <p:cNvPr id="227" name="Google Shape;227;p22"/>
          <p:cNvSpPr txBox="1">
            <a:spLocks noGrp="1"/>
          </p:cNvSpPr>
          <p:nvPr>
            <p:ph type="title"/>
          </p:nvPr>
        </p:nvSpPr>
        <p:spPr>
          <a:xfrm>
            <a:off x="357900" y="2373100"/>
            <a:ext cx="8428200" cy="12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400" b="1" noProof="0" dirty="0">
                <a:solidFill>
                  <a:srgbClr val="38761D"/>
                </a:solidFill>
              </a:rPr>
              <a:t>EXEMPLO:</a:t>
            </a:r>
            <a:r>
              <a:rPr lang="pt-BR" sz="2400" noProof="0" dirty="0">
                <a:solidFill>
                  <a:schemeClr val="dk1"/>
                </a:solidFill>
              </a:rPr>
              <a:t> Encontre um vetor normal ao plano determinado pelos pontos </a:t>
            </a:r>
            <a:r>
              <a:rPr lang="pt-BR" sz="2400" noProof="0" dirty="0" err="1">
                <a:solidFill>
                  <a:schemeClr val="dk1"/>
                </a:solidFill>
              </a:rPr>
              <a:t>P</a:t>
            </a:r>
            <a:r>
              <a:rPr lang="pt-BR" sz="2400" baseline="-25000" noProof="0" dirty="0" err="1">
                <a:solidFill>
                  <a:schemeClr val="dk1"/>
                </a:solidFill>
              </a:rPr>
              <a:t>o</a:t>
            </a:r>
            <a:r>
              <a:rPr lang="pt-BR" sz="2400" noProof="0" dirty="0">
                <a:solidFill>
                  <a:schemeClr val="dk1"/>
                </a:solidFill>
              </a:rPr>
              <a:t> = (1,2,3), P</a:t>
            </a:r>
            <a:r>
              <a:rPr lang="pt-BR" sz="2400" baseline="-25000" noProof="0" dirty="0">
                <a:solidFill>
                  <a:schemeClr val="dk1"/>
                </a:solidFill>
              </a:rPr>
              <a:t>1</a:t>
            </a:r>
            <a:r>
              <a:rPr lang="pt-BR" sz="2400" noProof="0" dirty="0">
                <a:solidFill>
                  <a:schemeClr val="dk1"/>
                </a:solidFill>
              </a:rPr>
              <a:t> = (0,1,1) e P</a:t>
            </a:r>
            <a:r>
              <a:rPr lang="pt-BR" sz="2400" baseline="-25000" noProof="0" dirty="0">
                <a:solidFill>
                  <a:schemeClr val="dk1"/>
                </a:solidFill>
              </a:rPr>
              <a:t>2</a:t>
            </a:r>
            <a:r>
              <a:rPr lang="pt-BR" sz="2400" noProof="0" dirty="0">
                <a:solidFill>
                  <a:schemeClr val="dk1"/>
                </a:solidFill>
              </a:rPr>
              <a:t> = (-1,0,-2). </a:t>
            </a:r>
          </a:p>
        </p:txBody>
      </p:sp>
      <p:pic>
        <p:nvPicPr>
          <p:cNvPr id="228" name="Google Shape;22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6589" y="3919200"/>
            <a:ext cx="4510825" cy="153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18</a:t>
            </a:fld>
            <a:endParaRPr lang="pt-BR" noProof="0" dirty="0"/>
          </a:p>
        </p:txBody>
      </p:sp>
      <p:sp>
        <p:nvSpPr>
          <p:cNvPr id="234" name="Google Shape;234;p23"/>
          <p:cNvSpPr txBox="1">
            <a:spLocks noGrp="1"/>
          </p:cNvSpPr>
          <p:nvPr>
            <p:ph type="title"/>
          </p:nvPr>
        </p:nvSpPr>
        <p:spPr>
          <a:xfrm>
            <a:off x="357900" y="406150"/>
            <a:ext cx="8428200" cy="12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400" b="1" noProof="0" dirty="0">
                <a:solidFill>
                  <a:srgbClr val="38761D"/>
                </a:solidFill>
              </a:rPr>
              <a:t>EXEMPLO:</a:t>
            </a:r>
            <a:r>
              <a:rPr lang="pt-BR" sz="2400" noProof="0" dirty="0">
                <a:solidFill>
                  <a:schemeClr val="dk1"/>
                </a:solidFill>
              </a:rPr>
              <a:t> Encontre um vetor normal ao plano determinado pelos pontos </a:t>
            </a:r>
            <a:r>
              <a:rPr lang="pt-BR" sz="2400" noProof="0" dirty="0" err="1">
                <a:solidFill>
                  <a:schemeClr val="dk1"/>
                </a:solidFill>
              </a:rPr>
              <a:t>P</a:t>
            </a:r>
            <a:r>
              <a:rPr lang="pt-BR" sz="2400" baseline="-25000" noProof="0" dirty="0" err="1">
                <a:solidFill>
                  <a:schemeClr val="dk1"/>
                </a:solidFill>
              </a:rPr>
              <a:t>o</a:t>
            </a:r>
            <a:r>
              <a:rPr lang="pt-BR" sz="2400" noProof="0" dirty="0">
                <a:solidFill>
                  <a:schemeClr val="dk1"/>
                </a:solidFill>
              </a:rPr>
              <a:t> = (1,2,3), P</a:t>
            </a:r>
            <a:r>
              <a:rPr lang="pt-BR" sz="2400" baseline="-25000" noProof="0" dirty="0">
                <a:solidFill>
                  <a:schemeClr val="dk1"/>
                </a:solidFill>
              </a:rPr>
              <a:t>1</a:t>
            </a:r>
            <a:r>
              <a:rPr lang="pt-BR" sz="2400" noProof="0" dirty="0">
                <a:solidFill>
                  <a:schemeClr val="dk1"/>
                </a:solidFill>
              </a:rPr>
              <a:t> = (0,1,1) e P</a:t>
            </a:r>
            <a:r>
              <a:rPr lang="pt-BR" sz="2400" baseline="-25000" noProof="0" dirty="0">
                <a:solidFill>
                  <a:schemeClr val="dk1"/>
                </a:solidFill>
              </a:rPr>
              <a:t>2</a:t>
            </a:r>
            <a:r>
              <a:rPr lang="pt-BR" sz="2400" noProof="0" dirty="0">
                <a:solidFill>
                  <a:schemeClr val="dk1"/>
                </a:solidFill>
              </a:rPr>
              <a:t> = (-1,0,-2). </a:t>
            </a:r>
          </a:p>
        </p:txBody>
      </p:sp>
      <p:pic>
        <p:nvPicPr>
          <p:cNvPr id="235" name="Google Shape;23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6589" y="1952250"/>
            <a:ext cx="4510825" cy="153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900" y="4036150"/>
            <a:ext cx="2339450" cy="58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24425" y="3772500"/>
            <a:ext cx="2947700" cy="126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85725" y="4056387"/>
            <a:ext cx="2590875" cy="695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19</a:t>
            </a:fld>
            <a:endParaRPr lang="pt-BR" noProof="0" dirty="0"/>
          </a:p>
        </p:txBody>
      </p:sp>
      <p:sp>
        <p:nvSpPr>
          <p:cNvPr id="244" name="Google Shape;244;p24"/>
          <p:cNvSpPr txBox="1">
            <a:spLocks noGrp="1"/>
          </p:cNvSpPr>
          <p:nvPr>
            <p:ph type="title"/>
          </p:nvPr>
        </p:nvSpPr>
        <p:spPr>
          <a:xfrm>
            <a:off x="177725" y="406150"/>
            <a:ext cx="8428200" cy="5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400" noProof="0" dirty="0">
                <a:solidFill>
                  <a:schemeClr val="dk1"/>
                </a:solidFill>
              </a:rPr>
              <a:t>E como determinar o vetor normal a uma superfície? </a:t>
            </a:r>
          </a:p>
        </p:txBody>
      </p:sp>
      <p:pic>
        <p:nvPicPr>
          <p:cNvPr id="245" name="Google Shape;24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6675" y="1146850"/>
            <a:ext cx="6980493" cy="441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4235" y="1146125"/>
            <a:ext cx="6980399" cy="441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4"/>
          <p:cNvSpPr txBox="1">
            <a:spLocks noGrp="1"/>
          </p:cNvSpPr>
          <p:nvPr>
            <p:ph type="title"/>
          </p:nvPr>
        </p:nvSpPr>
        <p:spPr>
          <a:xfrm>
            <a:off x="330150" y="1590725"/>
            <a:ext cx="1969500" cy="9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400" noProof="0" dirty="0">
                <a:solidFill>
                  <a:srgbClr val="4A86E8"/>
                </a:solidFill>
              </a:rPr>
              <a:t>Plano tangente!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Computação Gráfica</a:t>
            </a:r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rPr lang="pt-BR" sz="2400" noProof="0" dirty="0"/>
              <a:t>Cálculo de Iluminação</a:t>
            </a:r>
            <a:endParaRPr lang="pt-BR" noProof="0" dirty="0"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2</a:t>
            </a:fld>
            <a:endParaRPr lang="pt-BR" noProof="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20</a:t>
            </a:fld>
            <a:endParaRPr lang="pt-BR" noProof="0" dirty="0"/>
          </a:p>
        </p:txBody>
      </p:sp>
      <p:sp>
        <p:nvSpPr>
          <p:cNvPr id="253" name="Google Shape;253;p25"/>
          <p:cNvSpPr txBox="1">
            <a:spLocks noGrp="1"/>
          </p:cNvSpPr>
          <p:nvPr>
            <p:ph type="title"/>
          </p:nvPr>
        </p:nvSpPr>
        <p:spPr>
          <a:xfrm>
            <a:off x="177725" y="406150"/>
            <a:ext cx="8428200" cy="5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400" noProof="0" dirty="0">
                <a:solidFill>
                  <a:schemeClr val="dk1"/>
                </a:solidFill>
              </a:rPr>
              <a:t>E como determinar o vetor normal a uma superfície? </a:t>
            </a:r>
          </a:p>
        </p:txBody>
      </p:sp>
      <p:pic>
        <p:nvPicPr>
          <p:cNvPr id="254" name="Google Shape;25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1615" y="1146125"/>
            <a:ext cx="6980399" cy="441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1615" y="1124672"/>
            <a:ext cx="6980399" cy="441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5"/>
          <p:cNvSpPr txBox="1">
            <a:spLocks noGrp="1"/>
          </p:cNvSpPr>
          <p:nvPr>
            <p:ph type="title"/>
          </p:nvPr>
        </p:nvSpPr>
        <p:spPr>
          <a:xfrm>
            <a:off x="330150" y="1590725"/>
            <a:ext cx="1969500" cy="9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400" noProof="0" dirty="0">
                <a:solidFill>
                  <a:srgbClr val="4A86E8"/>
                </a:solidFill>
              </a:rPr>
              <a:t>Plano tangente!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noProof="0" dirty="0"/>
              <a:t>Break</a:t>
            </a:r>
          </a:p>
        </p:txBody>
      </p:sp>
      <p:sp>
        <p:nvSpPr>
          <p:cNvPr id="263" name="Google Shape;263;p2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 noProof="0" smtClean="0"/>
              <a:t>21</a:t>
            </a:fld>
            <a:endParaRPr lang="pt-BR" noProof="0" dirty="0"/>
          </a:p>
        </p:txBody>
      </p:sp>
      <p:sp>
        <p:nvSpPr>
          <p:cNvPr id="265" name="Google Shape;265;p26"/>
          <p:cNvSpPr txBox="1"/>
          <p:nvPr/>
        </p:nvSpPr>
        <p:spPr>
          <a:xfrm>
            <a:off x="337300" y="4353550"/>
            <a:ext cx="3991200" cy="64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noProof="0" dirty="0">
                <a:solidFill>
                  <a:schemeClr val="dk1"/>
                </a:solidFill>
                <a:highlight>
                  <a:srgbClr val="F9F9F9"/>
                </a:highlight>
                <a:latin typeface="Roboto"/>
                <a:ea typeface="Roboto"/>
                <a:cs typeface="Roboto"/>
                <a:sym typeface="Roboto"/>
              </a:rPr>
              <a:t>The Adventures of André and Wally B. 1984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highlight>
                  <a:srgbClr val="F9F9F9"/>
                </a:highlight>
                <a:latin typeface="Roboto"/>
                <a:ea typeface="Roboto"/>
                <a:cs typeface="Roboto"/>
                <a:sym typeface="Roboto"/>
              </a:rPr>
              <a:t>1:25 </a:t>
            </a:r>
            <a:r>
              <a:rPr lang="pt-BR" sz="1100" noProof="0" dirty="0">
                <a:solidFill>
                  <a:schemeClr val="dk1"/>
                </a:solidFill>
                <a:highlight>
                  <a:srgbClr val="F9F9F9"/>
                </a:highlight>
                <a:latin typeface="Roboto"/>
                <a:ea typeface="Roboto"/>
                <a:cs typeface="Roboto"/>
                <a:sym typeface="Roboto"/>
              </a:rPr>
              <a:t>minutos</a:t>
            </a:r>
            <a:endParaRPr lang="en-US" sz="1100" noProof="0" dirty="0">
              <a:solidFill>
                <a:schemeClr val="dk1"/>
              </a:solidFill>
              <a:highlight>
                <a:srgbClr val="F9F9F9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7" name="Google Shape;267;p26"/>
          <p:cNvSpPr txBox="1"/>
          <p:nvPr/>
        </p:nvSpPr>
        <p:spPr>
          <a:xfrm>
            <a:off x="4848063" y="4353550"/>
            <a:ext cx="3991200" cy="64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noProof="0" dirty="0">
                <a:solidFill>
                  <a:schemeClr val="dk1"/>
                </a:solidFill>
                <a:highlight>
                  <a:srgbClr val="F9F9F9"/>
                </a:highlight>
                <a:latin typeface="Roboto"/>
                <a:ea typeface="Roboto"/>
                <a:cs typeface="Roboto"/>
                <a:sym typeface="Roboto"/>
              </a:rPr>
              <a:t>Luxo Jr. (1986)</a:t>
            </a:r>
          </a:p>
          <a:p>
            <a:pPr algn="ctr">
              <a:lnSpc>
                <a:spcPct val="115000"/>
              </a:lnSpc>
            </a:pPr>
            <a:r>
              <a:rPr lang="en-US" sz="1100" dirty="0">
                <a:solidFill>
                  <a:schemeClr val="dk1"/>
                </a:solidFill>
                <a:highlight>
                  <a:srgbClr val="F9F9F9"/>
                </a:highlight>
                <a:latin typeface="Roboto"/>
                <a:ea typeface="Roboto"/>
                <a:cs typeface="Roboto"/>
                <a:sym typeface="Roboto"/>
              </a:rPr>
              <a:t>1:45 </a:t>
            </a:r>
            <a:r>
              <a:rPr lang="pt-BR" sz="1100" dirty="0">
                <a:solidFill>
                  <a:schemeClr val="dk1"/>
                </a:solidFill>
                <a:highlight>
                  <a:srgbClr val="F9F9F9"/>
                </a:highlight>
                <a:latin typeface="Roboto"/>
                <a:ea typeface="Roboto"/>
                <a:cs typeface="Roboto"/>
                <a:sym typeface="Roboto"/>
              </a:rPr>
              <a:t>minutos</a:t>
            </a:r>
            <a:endParaRPr lang="en-US" sz="1100" dirty="0">
              <a:solidFill>
                <a:schemeClr val="dk1"/>
              </a:solidFill>
              <a:highlight>
                <a:srgbClr val="F9F9F9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8680BA-A8C1-5BBC-3F40-F1E09B3F9C7C}"/>
              </a:ext>
            </a:extLst>
          </p:cNvPr>
          <p:cNvSpPr txBox="1"/>
          <p:nvPr/>
        </p:nvSpPr>
        <p:spPr>
          <a:xfrm>
            <a:off x="337300" y="4962915"/>
            <a:ext cx="39586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https://www.youtube.com/watch?v=a_9Tsbduk9E</a:t>
            </a:r>
            <a:r>
              <a:rPr lang="en-US" sz="1200" dirty="0"/>
              <a:t> </a:t>
            </a:r>
          </a:p>
        </p:txBody>
      </p:sp>
      <p:pic>
        <p:nvPicPr>
          <p:cNvPr id="1026" name="Picture 2" descr="Poster for The Adventures of André &amp; Wally B.">
            <a:extLst>
              <a:ext uri="{FF2B5EF4-FFF2-40B4-BE49-F238E27FC236}">
                <a16:creationId xmlns:a16="http://schemas.microsoft.com/office/drawing/2014/main" id="{1B5B1B0E-C1C5-F773-58CB-AF116B03A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810" y="1007154"/>
            <a:ext cx="2150179" cy="322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DC7C1AF-62D2-94EB-C242-A34584E08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013" y="1007154"/>
            <a:ext cx="2173362" cy="322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DBF071-1B59-7F92-8BBE-74A734437AE1}"/>
              </a:ext>
            </a:extLst>
          </p:cNvPr>
          <p:cNvSpPr txBox="1"/>
          <p:nvPr/>
        </p:nvSpPr>
        <p:spPr>
          <a:xfrm>
            <a:off x="4815501" y="4962915"/>
            <a:ext cx="38210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6"/>
              </a:rPr>
              <a:t>https://www.youtube.com/watch?v=w7tFQGSZjUI</a:t>
            </a:r>
            <a:r>
              <a:rPr lang="en-US" sz="1200" dirty="0"/>
              <a:t>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7"/>
          <p:cNvSpPr txBox="1">
            <a:spLocks noGrp="1"/>
          </p:cNvSpPr>
          <p:nvPr>
            <p:ph type="title"/>
          </p:nvPr>
        </p:nvSpPr>
        <p:spPr>
          <a:xfrm>
            <a:off x="357900" y="2085899"/>
            <a:ext cx="8428200" cy="16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4800" noProof="0" dirty="0"/>
              <a:t>Aplicação ao cálculo de iluminação</a:t>
            </a:r>
          </a:p>
        </p:txBody>
      </p:sp>
      <p:sp>
        <p:nvSpPr>
          <p:cNvPr id="273" name="Google Shape;273;p2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22</a:t>
            </a:fld>
            <a:endParaRPr lang="pt-BR" noProof="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noProof="0" dirty="0"/>
              <a:t>Fontes de Luz</a:t>
            </a:r>
          </a:p>
        </p:txBody>
      </p:sp>
      <p:sp>
        <p:nvSpPr>
          <p:cNvPr id="299" name="Google Shape;299;p29"/>
          <p:cNvSpPr txBox="1">
            <a:spLocks noGrp="1"/>
          </p:cNvSpPr>
          <p:nvPr>
            <p:ph type="body" idx="1"/>
          </p:nvPr>
        </p:nvSpPr>
        <p:spPr>
          <a:xfrm>
            <a:off x="390550" y="838975"/>
            <a:ext cx="8428200" cy="4735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68300" algn="l" rtl="0">
              <a:spcBef>
                <a:spcPts val="600"/>
              </a:spcBef>
              <a:spcAft>
                <a:spcPts val="600"/>
              </a:spcAft>
              <a:buSzPts val="2200"/>
              <a:buChar char="-"/>
            </a:pPr>
            <a:r>
              <a:rPr lang="pt-BR" sz="2200" noProof="0" dirty="0"/>
              <a:t>Pontual: </a:t>
            </a:r>
            <a:r>
              <a:rPr lang="pt-BR" sz="2000" i="1" noProof="0" dirty="0"/>
              <a:t>ponto único que emana em todas as direções</a:t>
            </a:r>
            <a:endParaRPr lang="pt-BR" sz="2200" noProof="0" dirty="0"/>
          </a:p>
          <a:p>
            <a:pPr marL="457200" lvl="0" indent="-368300" algn="l" rtl="0">
              <a:spcBef>
                <a:spcPts val="600"/>
              </a:spcBef>
              <a:spcAft>
                <a:spcPts val="600"/>
              </a:spcAft>
              <a:buSzPts val="2200"/>
              <a:buChar char="-"/>
            </a:pPr>
            <a:r>
              <a:rPr lang="pt-BR" sz="2200" noProof="0" dirty="0"/>
              <a:t>Direcional:</a:t>
            </a:r>
            <a:r>
              <a:rPr lang="pt-BR" sz="2000" i="1" noProof="0" dirty="0"/>
              <a:t> usadas para luz do sol ou luar. (Frequentemente como luz principal)</a:t>
            </a:r>
            <a:endParaRPr lang="pt-BR" sz="2200" noProof="0" dirty="0"/>
          </a:p>
          <a:p>
            <a:pPr marL="457200" lvl="0" indent="-368300" algn="l" rtl="0">
              <a:spcBef>
                <a:spcPts val="600"/>
              </a:spcBef>
              <a:spcAft>
                <a:spcPts val="600"/>
              </a:spcAft>
              <a:buSzPts val="2200"/>
              <a:buChar char="-"/>
            </a:pPr>
            <a:r>
              <a:rPr lang="pt-BR" sz="2200" noProof="0" dirty="0"/>
              <a:t>Spot: </a:t>
            </a:r>
            <a:r>
              <a:rPr lang="pt-BR" sz="2000" i="1" noProof="0" dirty="0"/>
              <a:t>foco em um único local</a:t>
            </a:r>
            <a:endParaRPr lang="pt-BR" sz="2200" noProof="0" dirty="0"/>
          </a:p>
          <a:p>
            <a:pPr marL="457200" lvl="0" indent="-368300" algn="l" rtl="0">
              <a:spcBef>
                <a:spcPts val="600"/>
              </a:spcBef>
              <a:spcAft>
                <a:spcPts val="600"/>
              </a:spcAft>
              <a:buSzPts val="2200"/>
              <a:buChar char="-"/>
            </a:pPr>
            <a:r>
              <a:rPr lang="pt-BR" sz="2200" noProof="0" dirty="0"/>
              <a:t>Ambiente:</a:t>
            </a:r>
            <a:r>
              <a:rPr lang="pt-BR" sz="2000" i="1" noProof="0" dirty="0"/>
              <a:t> se espalham por toda parte, igualmente</a:t>
            </a:r>
            <a:endParaRPr lang="pt-BR" sz="2200" i="1" noProof="0" dirty="0"/>
          </a:p>
          <a:p>
            <a:pPr marL="457200" lvl="0" indent="-368300" algn="l" rtl="0">
              <a:spcBef>
                <a:spcPts val="600"/>
              </a:spcBef>
              <a:spcAft>
                <a:spcPts val="600"/>
              </a:spcAft>
              <a:buSzPts val="2200"/>
              <a:buChar char="-"/>
            </a:pPr>
            <a:r>
              <a:rPr lang="pt-BR" sz="2200" noProof="0" dirty="0"/>
              <a:t>Área</a:t>
            </a:r>
            <a:r>
              <a:rPr lang="pt-BR" i="1" noProof="0" dirty="0"/>
              <a:t>:</a:t>
            </a:r>
            <a:r>
              <a:rPr lang="pt-BR" sz="2000" i="1" noProof="0" dirty="0"/>
              <a:t> emanam de uma área toda.</a:t>
            </a:r>
          </a:p>
        </p:txBody>
      </p:sp>
      <p:sp>
        <p:nvSpPr>
          <p:cNvPr id="300" name="Google Shape;300;p2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 noProof="0" smtClean="0"/>
              <a:t>23</a:t>
            </a:fld>
            <a:endParaRPr lang="pt-BR" noProof="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Luz Pontual</a:t>
            </a:r>
          </a:p>
        </p:txBody>
      </p:sp>
      <p:sp>
        <p:nvSpPr>
          <p:cNvPr id="307" name="Google Shape;307;p3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 noProof="0" smtClean="0"/>
              <a:t>24</a:t>
            </a:fld>
            <a:endParaRPr lang="pt-BR" noProof="0" dirty="0"/>
          </a:p>
        </p:txBody>
      </p:sp>
      <p:sp>
        <p:nvSpPr>
          <p:cNvPr id="308" name="Google Shape;308;p30"/>
          <p:cNvSpPr txBox="1">
            <a:spLocks noGrp="1"/>
          </p:cNvSpPr>
          <p:nvPr>
            <p:ph type="body" idx="1"/>
          </p:nvPr>
        </p:nvSpPr>
        <p:spPr>
          <a:xfrm>
            <a:off x="390550" y="838981"/>
            <a:ext cx="8428200" cy="190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●"/>
            </a:pPr>
            <a:r>
              <a:rPr lang="pt-BR" noProof="0" dirty="0"/>
              <a:t>Emite luz para todas as direções</a:t>
            </a: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pt-BR" noProof="0" dirty="0"/>
              <a:t>Definida por uma posição no espaço</a:t>
            </a: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pt-BR" noProof="0" dirty="0"/>
              <a:t>Não possui uma direção que caracterize ela</a:t>
            </a:r>
          </a:p>
          <a:p>
            <a:pPr marL="457200" lvl="0" indent="-355600" algn="l" rtl="0">
              <a:spcBef>
                <a:spcPts val="1000"/>
              </a:spcBef>
              <a:spcAft>
                <a:spcPts val="1000"/>
              </a:spcAft>
              <a:buSzPts val="2000"/>
              <a:buChar char="●"/>
            </a:pPr>
            <a:r>
              <a:rPr lang="pt-BR" noProof="0" dirty="0"/>
              <a:t>Intensidade cai com o quadrado da distância</a:t>
            </a:r>
          </a:p>
        </p:txBody>
      </p:sp>
      <p:pic>
        <p:nvPicPr>
          <p:cNvPr id="309" name="Google Shape;30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0050" y="2857500"/>
            <a:ext cx="2386300" cy="238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Decaimento da Luz Pontual</a:t>
            </a:r>
          </a:p>
        </p:txBody>
      </p:sp>
      <p:sp>
        <p:nvSpPr>
          <p:cNvPr id="316" name="Google Shape;316;p3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25</a:t>
            </a:fld>
            <a:endParaRPr lang="pt-BR" noProof="0" dirty="0"/>
          </a:p>
        </p:txBody>
      </p:sp>
      <p:sp>
        <p:nvSpPr>
          <p:cNvPr id="317" name="Google Shape;317;p31"/>
          <p:cNvSpPr/>
          <p:nvPr/>
        </p:nvSpPr>
        <p:spPr>
          <a:xfrm>
            <a:off x="1913861" y="853126"/>
            <a:ext cx="4508204" cy="4508204"/>
          </a:xfrm>
          <a:prstGeom prst="ellipse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1800" noProof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31"/>
          <p:cNvSpPr/>
          <p:nvPr/>
        </p:nvSpPr>
        <p:spPr>
          <a:xfrm>
            <a:off x="1913862" y="2943521"/>
            <a:ext cx="450820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💡</a:t>
            </a:r>
            <a:endParaRPr lang="pt-BR" noProof="0" dirty="0"/>
          </a:p>
        </p:txBody>
      </p:sp>
      <p:sp>
        <p:nvSpPr>
          <p:cNvPr id="319" name="Google Shape;319;p31"/>
          <p:cNvSpPr/>
          <p:nvPr/>
        </p:nvSpPr>
        <p:spPr>
          <a:xfrm>
            <a:off x="2472454" y="1411719"/>
            <a:ext cx="3391018" cy="3391018"/>
          </a:xfrm>
          <a:prstGeom prst="ellipse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1800" noProof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31"/>
          <p:cNvSpPr/>
          <p:nvPr/>
        </p:nvSpPr>
        <p:spPr>
          <a:xfrm>
            <a:off x="3070215" y="1998482"/>
            <a:ext cx="2217492" cy="2217492"/>
          </a:xfrm>
          <a:prstGeom prst="ellipse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1800" noProof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31"/>
          <p:cNvSpPr/>
          <p:nvPr/>
        </p:nvSpPr>
        <p:spPr>
          <a:xfrm>
            <a:off x="3549411" y="2488676"/>
            <a:ext cx="1237104" cy="1237104"/>
          </a:xfrm>
          <a:prstGeom prst="ellipse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1800" noProof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2" name="Google Shape;322;p31"/>
          <p:cNvCxnSpPr>
            <a:stCxn id="321" idx="2"/>
          </p:cNvCxnSpPr>
          <p:nvPr/>
        </p:nvCxnSpPr>
        <p:spPr>
          <a:xfrm rot="10800000" flipH="1">
            <a:off x="3549411" y="3101528"/>
            <a:ext cx="626700" cy="570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oval" w="med" len="med"/>
            <a:tailEnd type="none" w="sm" len="sm"/>
          </a:ln>
        </p:spPr>
      </p:cxnSp>
      <p:sp>
        <p:nvSpPr>
          <p:cNvPr id="323" name="Google Shape;323;p31"/>
          <p:cNvSpPr/>
          <p:nvPr/>
        </p:nvSpPr>
        <p:spPr>
          <a:xfrm>
            <a:off x="3734341" y="3049959"/>
            <a:ext cx="25680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lang="pt-BR" noProof="0" dirty="0"/>
          </a:p>
        </p:txBody>
      </p:sp>
      <p:cxnSp>
        <p:nvCxnSpPr>
          <p:cNvPr id="324" name="Google Shape;324;p31"/>
          <p:cNvCxnSpPr>
            <a:endCxn id="317" idx="7"/>
          </p:cNvCxnSpPr>
          <p:nvPr/>
        </p:nvCxnSpPr>
        <p:spPr>
          <a:xfrm rot="10800000" flipH="1">
            <a:off x="4167954" y="1513337"/>
            <a:ext cx="1593900" cy="158220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325" name="Google Shape;325;p31"/>
          <p:cNvSpPr/>
          <p:nvPr/>
        </p:nvSpPr>
        <p:spPr>
          <a:xfrm>
            <a:off x="5081714" y="2060549"/>
            <a:ext cx="23436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noProof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endParaRPr lang="pt-BR" sz="1100" noProof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31"/>
          <p:cNvSpPr/>
          <p:nvPr/>
        </p:nvSpPr>
        <p:spPr>
          <a:xfrm>
            <a:off x="286500" y="4105350"/>
            <a:ext cx="1747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intensidade = </a:t>
            </a:r>
            <a:r>
              <a:rPr lang="pt-BR" sz="1800" noProof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 lang="pt-BR" noProof="0" dirty="0"/>
          </a:p>
        </p:txBody>
      </p:sp>
      <p:cxnSp>
        <p:nvCxnSpPr>
          <p:cNvPr id="327" name="Google Shape;327;p31"/>
          <p:cNvCxnSpPr/>
          <p:nvPr/>
        </p:nvCxnSpPr>
        <p:spPr>
          <a:xfrm rot="10800000" flipH="1">
            <a:off x="1393456" y="3121258"/>
            <a:ext cx="2142600" cy="1028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28" name="Google Shape;328;p31"/>
          <p:cNvSpPr/>
          <p:nvPr/>
        </p:nvSpPr>
        <p:spPr>
          <a:xfrm>
            <a:off x="5761849" y="629650"/>
            <a:ext cx="2069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intensidade = </a:t>
            </a:r>
            <a:r>
              <a:rPr lang="pt-BR" sz="1800" noProof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pt-BR" sz="18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/ r</a:t>
            </a:r>
            <a:r>
              <a:rPr lang="pt-BR" sz="1800" baseline="300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lang="pt-BR" noProof="0" dirty="0"/>
          </a:p>
        </p:txBody>
      </p:sp>
      <p:cxnSp>
        <p:nvCxnSpPr>
          <p:cNvPr id="329" name="Google Shape;329;p31"/>
          <p:cNvCxnSpPr>
            <a:stCxn id="328" idx="2"/>
            <a:endCxn id="330" idx="7"/>
          </p:cNvCxnSpPr>
          <p:nvPr/>
        </p:nvCxnSpPr>
        <p:spPr>
          <a:xfrm flipH="1">
            <a:off x="5761849" y="998950"/>
            <a:ext cx="1034700" cy="514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30" name="Google Shape;330;p31"/>
          <p:cNvSpPr/>
          <p:nvPr/>
        </p:nvSpPr>
        <p:spPr>
          <a:xfrm>
            <a:off x="1913860" y="853126"/>
            <a:ext cx="4508204" cy="4508204"/>
          </a:xfrm>
          <a:prstGeom prst="ellipse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1800" noProof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noProof="0" dirty="0"/>
              <a:t>Atenuação no X3D para luzes pontuais</a:t>
            </a:r>
          </a:p>
        </p:txBody>
      </p:sp>
      <p:sp>
        <p:nvSpPr>
          <p:cNvPr id="337" name="Google Shape;337;p3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 noProof="0" smtClean="0"/>
              <a:t>26</a:t>
            </a:fld>
            <a:endParaRPr lang="pt-BR" noProof="0" dirty="0"/>
          </a:p>
        </p:txBody>
      </p:sp>
      <p:pic>
        <p:nvPicPr>
          <p:cNvPr id="338" name="Google Shape;338;p32" descr="{&quot;aid&quot;:null,&quot;font&quot;:{&quot;family&quot;:&quot;Arial&quot;,&quot;color&quot;:&quot;#000000&quot;,&quot;size&quot;:12},&quot;code&quot;:&quot;$$\\frac{1}{\\max\\left(\\text{atenuacao}\\left[0\\right]\\,+\\,\\text{atenuacao}\\left[1\\right]\\cdot r\\,+\\,\\text{atenuacao}\\left[0\\right]\\,\\cdot r^{2}\\,,\\,1\\right)}$$&quot;,&quot;id&quot;:&quot;1&quot;,&quot;backgroundColorModified&quot;:null,&quot;type&quot;:&quot;$$&quot;,&quot;backgroundColor&quot;:&quot;#FFFFFF&quot;,&quot;ts&quot;:1634752150178,&quot;cs&quot;:&quot;U/ap6FzeXwq3IcPzbtFetA==&quot;,&quot;size&quot;:{&quot;width&quot;:497,&quot;height&quot;:43.5}}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325" y="1801975"/>
            <a:ext cx="7666650" cy="671025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2"/>
          <p:cNvSpPr txBox="1"/>
          <p:nvPr/>
        </p:nvSpPr>
        <p:spPr>
          <a:xfrm>
            <a:off x="636325" y="2985650"/>
            <a:ext cx="34728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 i="1" noProof="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lang="pt-BR" sz="19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distância do ponto de luz.</a:t>
            </a:r>
            <a:endParaRPr lang="pt-BR" sz="2100" noProof="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Luz Direcional</a:t>
            </a:r>
          </a:p>
        </p:txBody>
      </p:sp>
      <p:sp>
        <p:nvSpPr>
          <p:cNvPr id="346" name="Google Shape;346;p3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27</a:t>
            </a:fld>
            <a:endParaRPr lang="pt-BR" noProof="0" dirty="0"/>
          </a:p>
        </p:txBody>
      </p:sp>
      <p:sp>
        <p:nvSpPr>
          <p:cNvPr id="347" name="Google Shape;347;p33"/>
          <p:cNvSpPr txBox="1">
            <a:spLocks noGrp="1"/>
          </p:cNvSpPr>
          <p:nvPr>
            <p:ph type="body" idx="1"/>
          </p:nvPr>
        </p:nvSpPr>
        <p:spPr>
          <a:xfrm>
            <a:off x="390550" y="838981"/>
            <a:ext cx="8428200" cy="190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●"/>
            </a:pPr>
            <a:r>
              <a:rPr lang="pt-BR" noProof="0" dirty="0"/>
              <a:t>Todos os raios de luz paralelos</a:t>
            </a: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pt-BR" noProof="0" dirty="0"/>
              <a:t>Posição da fonte de luz é irrelevante</a:t>
            </a: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pt-BR" noProof="0" dirty="0"/>
              <a:t>Os raios de luz apontam para uma direção específica</a:t>
            </a:r>
          </a:p>
          <a:p>
            <a:pPr marL="457200" lvl="0" indent="-355600" algn="l" rtl="0">
              <a:spcBef>
                <a:spcPts val="1000"/>
              </a:spcBef>
              <a:spcAft>
                <a:spcPts val="1000"/>
              </a:spcAft>
              <a:buSzPts val="2000"/>
              <a:buChar char="●"/>
            </a:pPr>
            <a:r>
              <a:rPr lang="pt-BR" noProof="0" dirty="0"/>
              <a:t>Intensidade constante, independente da distância</a:t>
            </a:r>
          </a:p>
        </p:txBody>
      </p:sp>
      <p:pic>
        <p:nvPicPr>
          <p:cNvPr id="348" name="Google Shape;34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8888" y="2700006"/>
            <a:ext cx="2666218" cy="2666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Luz Spot</a:t>
            </a:r>
          </a:p>
        </p:txBody>
      </p:sp>
      <p:sp>
        <p:nvSpPr>
          <p:cNvPr id="355" name="Google Shape;355;p3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28</a:t>
            </a:fld>
            <a:endParaRPr lang="pt-BR" noProof="0" dirty="0"/>
          </a:p>
        </p:txBody>
      </p:sp>
      <p:sp>
        <p:nvSpPr>
          <p:cNvPr id="356" name="Google Shape;356;p34"/>
          <p:cNvSpPr txBox="1">
            <a:spLocks noGrp="1"/>
          </p:cNvSpPr>
          <p:nvPr>
            <p:ph type="body" idx="1"/>
          </p:nvPr>
        </p:nvSpPr>
        <p:spPr>
          <a:xfrm>
            <a:off x="390550" y="838981"/>
            <a:ext cx="8428200" cy="190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●"/>
            </a:pPr>
            <a:r>
              <a:rPr lang="pt-BR" noProof="0" dirty="0"/>
              <a:t>Todos os raios partem de um ponto no espaço</a:t>
            </a: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pt-BR" noProof="0" dirty="0"/>
              <a:t>Luz dispersa em um formato de cone em uma certa direção</a:t>
            </a: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pt-BR" noProof="0" dirty="0"/>
              <a:t>Pode ter efeitos de penumbra</a:t>
            </a:r>
          </a:p>
          <a:p>
            <a:pPr marL="457200" lvl="0" indent="-355600" algn="l" rtl="0">
              <a:spcBef>
                <a:spcPts val="1000"/>
              </a:spcBef>
              <a:spcAft>
                <a:spcPts val="1000"/>
              </a:spcAft>
              <a:buSzPts val="2000"/>
              <a:buChar char="●"/>
            </a:pPr>
            <a:r>
              <a:rPr lang="pt-BR" noProof="0" dirty="0"/>
              <a:t>Intensidade depende da distância</a:t>
            </a:r>
          </a:p>
        </p:txBody>
      </p:sp>
      <p:pic>
        <p:nvPicPr>
          <p:cNvPr id="357" name="Google Shape;35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1538" y="2817831"/>
            <a:ext cx="2666219" cy="2666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Luz Ambiente</a:t>
            </a:r>
          </a:p>
        </p:txBody>
      </p:sp>
      <p:sp>
        <p:nvSpPr>
          <p:cNvPr id="364" name="Google Shape;364;p3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29</a:t>
            </a:fld>
            <a:endParaRPr lang="pt-BR" noProof="0" dirty="0"/>
          </a:p>
        </p:txBody>
      </p:sp>
      <p:sp>
        <p:nvSpPr>
          <p:cNvPr id="365" name="Google Shape;365;p35"/>
          <p:cNvSpPr txBox="1">
            <a:spLocks noGrp="1"/>
          </p:cNvSpPr>
          <p:nvPr>
            <p:ph type="body" idx="1"/>
          </p:nvPr>
        </p:nvSpPr>
        <p:spPr>
          <a:xfrm>
            <a:off x="390550" y="838981"/>
            <a:ext cx="8428200" cy="190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●"/>
            </a:pPr>
            <a:r>
              <a:rPr lang="pt-BR" noProof="0" dirty="0"/>
              <a:t>Na prática é um truque de iluminação</a:t>
            </a:r>
          </a:p>
          <a:p>
            <a:pPr marL="457200" lvl="0" indent="-355600" algn="l" rtl="0">
              <a:spcBef>
                <a:spcPts val="1000"/>
              </a:spcBef>
              <a:spcAft>
                <a:spcPts val="1000"/>
              </a:spcAft>
              <a:buSzPts val="2000"/>
              <a:buChar char="●"/>
            </a:pPr>
            <a:r>
              <a:rPr lang="pt-BR" noProof="0" dirty="0"/>
              <a:t>As superfícies recebem essa luz de forma uniforme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O que vimos até agora</a:t>
            </a:r>
          </a:p>
        </p:txBody>
      </p:sp>
      <p:sp>
        <p:nvSpPr>
          <p:cNvPr id="66" name="Google Shape;66;p9"/>
          <p:cNvSpPr txBox="1">
            <a:spLocks noGrp="1"/>
          </p:cNvSpPr>
          <p:nvPr>
            <p:ph type="body" idx="1"/>
          </p:nvPr>
        </p:nvSpPr>
        <p:spPr>
          <a:xfrm>
            <a:off x="541251" y="2285380"/>
            <a:ext cx="2333798" cy="652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pt-BR" sz="1600" noProof="0" dirty="0">
                <a:latin typeface="Arial"/>
                <a:ea typeface="Arial"/>
                <a:cs typeface="Arial"/>
                <a:sym typeface="Arial"/>
              </a:rPr>
              <a:t>Posicionando câmeras e objetos no mundo</a:t>
            </a:r>
            <a:endParaRPr lang="pt-BR" noProof="0" dirty="0"/>
          </a:p>
        </p:txBody>
      </p:sp>
      <p:sp>
        <p:nvSpPr>
          <p:cNvPr id="67" name="Google Shape;67;p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3</a:t>
            </a:fld>
            <a:endParaRPr lang="pt-BR" noProof="0" dirty="0"/>
          </a:p>
        </p:txBody>
      </p:sp>
      <p:pic>
        <p:nvPicPr>
          <p:cNvPr id="68" name="Google Shape;68;p9" descr="page2image238310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17500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9" descr="page2image93137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70000" cy="12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9" descr="page2image93180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3416300" cy="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9" descr="page2image2384376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317500" cy="73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9" descr="page2image72067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8323" y="3246740"/>
            <a:ext cx="1961148" cy="1729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9" descr="page2image719403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45203" y="3246646"/>
            <a:ext cx="2211774" cy="1716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9" descr="page2image719715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632709" y="3246646"/>
            <a:ext cx="1879695" cy="1560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29731" y="824964"/>
            <a:ext cx="2211996" cy="1501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202015" y="764693"/>
            <a:ext cx="2565400" cy="156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051504" y="707511"/>
            <a:ext cx="2625748" cy="1572396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9"/>
          <p:cNvSpPr txBox="1"/>
          <p:nvPr/>
        </p:nvSpPr>
        <p:spPr>
          <a:xfrm>
            <a:off x="3086100" y="2285380"/>
            <a:ext cx="3041604" cy="652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pt-BR" sz="1600" b="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Calculando a posição dos objetos em relação a câmera</a:t>
            </a:r>
            <a:endParaRPr lang="pt-BR" noProof="0" dirty="0"/>
          </a:p>
        </p:txBody>
      </p:sp>
      <p:sp>
        <p:nvSpPr>
          <p:cNvPr id="79" name="Google Shape;79;p9"/>
          <p:cNvSpPr txBox="1"/>
          <p:nvPr/>
        </p:nvSpPr>
        <p:spPr>
          <a:xfrm>
            <a:off x="6411792" y="2285380"/>
            <a:ext cx="1928100" cy="6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pt-BR" sz="1600" b="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Projetando os objetos na tela</a:t>
            </a:r>
            <a:endParaRPr lang="pt-BR" noProof="0" dirty="0"/>
          </a:p>
        </p:txBody>
      </p:sp>
      <p:sp>
        <p:nvSpPr>
          <p:cNvPr id="80" name="Google Shape;80;p9"/>
          <p:cNvSpPr txBox="1"/>
          <p:nvPr/>
        </p:nvSpPr>
        <p:spPr>
          <a:xfrm>
            <a:off x="541251" y="4946505"/>
            <a:ext cx="2422278" cy="652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pt-BR" sz="1600" b="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Amostrando a cobertura dos triângulos</a:t>
            </a:r>
            <a:endParaRPr lang="pt-BR" noProof="0" dirty="0"/>
          </a:p>
        </p:txBody>
      </p:sp>
      <p:sp>
        <p:nvSpPr>
          <p:cNvPr id="81" name="Google Shape;81;p9"/>
          <p:cNvSpPr txBox="1"/>
          <p:nvPr/>
        </p:nvSpPr>
        <p:spPr>
          <a:xfrm>
            <a:off x="3174580" y="4946505"/>
            <a:ext cx="3041604" cy="652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pt-BR" sz="1600" b="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Interpolando os atributos do triângulo</a:t>
            </a:r>
            <a:endParaRPr lang="pt-BR" noProof="0" dirty="0"/>
          </a:p>
        </p:txBody>
      </p:sp>
      <p:sp>
        <p:nvSpPr>
          <p:cNvPr id="82" name="Google Shape;82;p9"/>
          <p:cNvSpPr txBox="1"/>
          <p:nvPr/>
        </p:nvSpPr>
        <p:spPr>
          <a:xfrm>
            <a:off x="6576472" y="4946505"/>
            <a:ext cx="2176980" cy="652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pt-BR" sz="1600" b="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Amostrando texturas mapeada</a:t>
            </a:r>
            <a:endParaRPr lang="pt-BR" noProof="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O que são Materiais em Computação Gráfica</a:t>
            </a:r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30</a:t>
            </a:fld>
            <a:endParaRPr lang="pt-BR" noProof="0" dirty="0"/>
          </a:p>
        </p:txBody>
      </p:sp>
      <p:sp>
        <p:nvSpPr>
          <p:cNvPr id="55" name="Google Shape;55;p8"/>
          <p:cNvSpPr/>
          <p:nvPr/>
        </p:nvSpPr>
        <p:spPr>
          <a:xfrm>
            <a:off x="6827431" y="5427901"/>
            <a:ext cx="1533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i="0" u="none" strike="noStrike" cap="none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[criado por 3dror] </a:t>
            </a:r>
            <a:endParaRPr lang="pt-BR" sz="1200" noProof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" name="Google Shape;56;p8" descr="page3image33211408"/>
          <p:cNvPicPr preferRelativeResize="0"/>
          <p:nvPr/>
        </p:nvPicPr>
        <p:blipFill rotWithShape="1">
          <a:blip r:embed="rId3">
            <a:alphaModFix/>
          </a:blip>
          <a:srcRect t="3595"/>
          <a:stretch/>
        </p:blipFill>
        <p:spPr>
          <a:xfrm>
            <a:off x="3192750" y="1744150"/>
            <a:ext cx="2758501" cy="265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8" descr="page3image33212032"/>
          <p:cNvPicPr preferRelativeResize="0"/>
          <p:nvPr/>
        </p:nvPicPr>
        <p:blipFill rotWithShape="1">
          <a:blip r:embed="rId4">
            <a:alphaModFix/>
          </a:blip>
          <a:srcRect t="3595"/>
          <a:stretch/>
        </p:blipFill>
        <p:spPr>
          <a:xfrm>
            <a:off x="6213600" y="1744150"/>
            <a:ext cx="2746800" cy="2659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8" descr="page3image33212448"/>
          <p:cNvPicPr preferRelativeResize="0"/>
          <p:nvPr/>
        </p:nvPicPr>
        <p:blipFill rotWithShape="1">
          <a:blip r:embed="rId5">
            <a:alphaModFix/>
          </a:blip>
          <a:srcRect t="3670"/>
          <a:stretch/>
        </p:blipFill>
        <p:spPr>
          <a:xfrm>
            <a:off x="183600" y="1744150"/>
            <a:ext cx="2758475" cy="264592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8"/>
          <p:cNvSpPr/>
          <p:nvPr/>
        </p:nvSpPr>
        <p:spPr>
          <a:xfrm>
            <a:off x="183600" y="4403325"/>
            <a:ext cx="275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Modelo da xícara</a:t>
            </a:r>
            <a:endParaRPr lang="pt-BR" noProof="0" dirty="0"/>
          </a:p>
        </p:txBody>
      </p:sp>
      <p:sp>
        <p:nvSpPr>
          <p:cNvPr id="60" name="Google Shape;60;p8"/>
          <p:cNvSpPr/>
          <p:nvPr/>
        </p:nvSpPr>
        <p:spPr>
          <a:xfrm>
            <a:off x="3204399" y="4403325"/>
            <a:ext cx="2746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Renderizada</a:t>
            </a:r>
          </a:p>
        </p:txBody>
      </p:sp>
      <p:sp>
        <p:nvSpPr>
          <p:cNvPr id="61" name="Google Shape;61;p8"/>
          <p:cNvSpPr/>
          <p:nvPr/>
        </p:nvSpPr>
        <p:spPr>
          <a:xfrm>
            <a:off x="6213499" y="4403325"/>
            <a:ext cx="2746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Renderizada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Material: difuso</a:t>
            </a:r>
          </a:p>
        </p:txBody>
      </p:sp>
      <p:sp>
        <p:nvSpPr>
          <p:cNvPr id="67" name="Google Shape;67;p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31</a:t>
            </a:fld>
            <a:endParaRPr lang="pt-BR" noProof="0" dirty="0"/>
          </a:p>
        </p:txBody>
      </p:sp>
      <p:pic>
        <p:nvPicPr>
          <p:cNvPr id="68" name="Google Shape;68;p9" descr="page9image124189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4561" y="838986"/>
            <a:ext cx="5994878" cy="4496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Material: plástico</a:t>
            </a:r>
          </a:p>
        </p:txBody>
      </p:sp>
      <p:sp>
        <p:nvSpPr>
          <p:cNvPr id="74" name="Google Shape;74;p1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32</a:t>
            </a:fld>
            <a:endParaRPr lang="pt-BR" noProof="0" dirty="0"/>
          </a:p>
        </p:txBody>
      </p:sp>
      <p:pic>
        <p:nvPicPr>
          <p:cNvPr id="75" name="Google Shape;75;p10" descr="page10image115780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8455" y="844826"/>
            <a:ext cx="5987090" cy="4490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Material: pintura </a:t>
            </a:r>
            <a:r>
              <a:rPr lang="pt-BR" noProof="0" dirty="0" err="1"/>
              <a:t>semi-gloss</a:t>
            </a:r>
            <a:r>
              <a:rPr lang="pt-BR" noProof="0" dirty="0"/>
              <a:t> vermelha</a:t>
            </a:r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33</a:t>
            </a:fld>
            <a:endParaRPr lang="pt-BR" noProof="0" dirty="0"/>
          </a:p>
        </p:txBody>
      </p:sp>
      <p:pic>
        <p:nvPicPr>
          <p:cNvPr id="82" name="Google Shape;82;p11" descr="page11image116578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4560" y="838984"/>
            <a:ext cx="5994879" cy="4496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Material: Tinta laca mística Ford</a:t>
            </a:r>
          </a:p>
        </p:txBody>
      </p:sp>
      <p:sp>
        <p:nvSpPr>
          <p:cNvPr id="88" name="Google Shape;88;p1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34</a:t>
            </a:fld>
            <a:endParaRPr lang="pt-BR" noProof="0" dirty="0"/>
          </a:p>
        </p:txBody>
      </p:sp>
      <p:pic>
        <p:nvPicPr>
          <p:cNvPr id="89" name="Google Shape;89;p12" descr="page12image122260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4561" y="838985"/>
            <a:ext cx="5994878" cy="4496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Material: espelhado</a:t>
            </a:r>
          </a:p>
        </p:txBody>
      </p:sp>
      <p:sp>
        <p:nvSpPr>
          <p:cNvPr id="95" name="Google Shape;95;p1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35</a:t>
            </a:fld>
            <a:endParaRPr lang="pt-BR" noProof="0" dirty="0"/>
          </a:p>
        </p:txBody>
      </p:sp>
      <p:pic>
        <p:nvPicPr>
          <p:cNvPr id="96" name="Google Shape;96;p13" descr="page13image116318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8657" y="845130"/>
            <a:ext cx="5986685" cy="44900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Material: dourado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36</a:t>
            </a:fld>
            <a:endParaRPr lang="pt-BR" noProof="0" dirty="0"/>
          </a:p>
        </p:txBody>
      </p:sp>
      <p:pic>
        <p:nvPicPr>
          <p:cNvPr id="103" name="Google Shape;103;p14" descr="page14image116528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4560" y="838985"/>
            <a:ext cx="5994879" cy="4496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958E6-12C7-5780-8518-E92D8A814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/>
              <a:t>Propriedade dos Materiais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47835-A3EB-B509-5180-7B3FFF43F7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938" indent="0"/>
            <a:r>
              <a:rPr lang="pt-BR" noProof="0" dirty="0"/>
              <a:t>Principais propriedades:</a:t>
            </a:r>
          </a:p>
          <a:p>
            <a:r>
              <a:rPr lang="pt-BR" noProof="0" dirty="0"/>
              <a:t>Cor Difusa</a:t>
            </a:r>
          </a:p>
          <a:p>
            <a:r>
              <a:rPr lang="pt-BR" noProof="0" dirty="0"/>
              <a:t>Cor Especular</a:t>
            </a:r>
          </a:p>
          <a:p>
            <a:r>
              <a:rPr lang="pt-BR" noProof="0" dirty="0"/>
              <a:t>Brilho</a:t>
            </a:r>
          </a:p>
          <a:p>
            <a:r>
              <a:rPr lang="pt-BR" noProof="0" dirty="0"/>
              <a:t>“Cor Ambiente”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7B3DAF-FE21-2F1E-C53E-1DE49FA85E0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37</a:t>
            </a:fld>
            <a:endParaRPr lang="pt-BR" noProof="0" dirty="0"/>
          </a:p>
        </p:txBody>
      </p:sp>
      <p:pic>
        <p:nvPicPr>
          <p:cNvPr id="1026" name="Picture 2" descr="Download dozens of PBR materials for free - Ejezeta | Material textures,  Free textures, Texture download">
            <a:extLst>
              <a:ext uri="{FF2B5EF4-FFF2-40B4-BE49-F238E27FC236}">
                <a16:creationId xmlns:a16="http://schemas.microsoft.com/office/drawing/2014/main" id="{4E3649B2-09CB-90E5-D919-3AC8039FB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516" y="838984"/>
            <a:ext cx="4496159" cy="449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5580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Definindo Vetores Normais por Face</a:t>
            </a:r>
          </a:p>
        </p:txBody>
      </p:sp>
      <p:sp>
        <p:nvSpPr>
          <p:cNvPr id="279" name="Google Shape;279;p2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38</a:t>
            </a:fld>
            <a:endParaRPr lang="pt-BR" noProof="0" dirty="0"/>
          </a:p>
        </p:txBody>
      </p:sp>
      <p:sp>
        <p:nvSpPr>
          <p:cNvPr id="280" name="Google Shape;280;p28"/>
          <p:cNvSpPr/>
          <p:nvPr/>
        </p:nvSpPr>
        <p:spPr>
          <a:xfrm>
            <a:off x="3888675" y="2708950"/>
            <a:ext cx="3565200" cy="1885500"/>
          </a:xfrm>
          <a:prstGeom prst="triangle">
            <a:avLst>
              <a:gd name="adj" fmla="val 80395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noProof="0" dirty="0"/>
          </a:p>
        </p:txBody>
      </p:sp>
      <p:cxnSp>
        <p:nvCxnSpPr>
          <p:cNvPr id="281" name="Google Shape;281;p28"/>
          <p:cNvCxnSpPr/>
          <p:nvPr/>
        </p:nvCxnSpPr>
        <p:spPr>
          <a:xfrm rot="10800000" flipH="1">
            <a:off x="3547850" y="2315775"/>
            <a:ext cx="2944800" cy="203400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2" name="Google Shape;282;p28"/>
          <p:cNvCxnSpPr/>
          <p:nvPr/>
        </p:nvCxnSpPr>
        <p:spPr>
          <a:xfrm>
            <a:off x="3840075" y="4886675"/>
            <a:ext cx="3613800" cy="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3" name="Google Shape;283;p28"/>
          <p:cNvCxnSpPr/>
          <p:nvPr/>
        </p:nvCxnSpPr>
        <p:spPr>
          <a:xfrm rot="10800000" flipH="1">
            <a:off x="6325625" y="3180850"/>
            <a:ext cx="44700" cy="705600"/>
          </a:xfrm>
          <a:prstGeom prst="straightConnector1">
            <a:avLst/>
          </a:pr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84" name="Google Shape;284;p28"/>
          <p:cNvSpPr txBox="1"/>
          <p:nvPr/>
        </p:nvSpPr>
        <p:spPr>
          <a:xfrm>
            <a:off x="3555778" y="4374852"/>
            <a:ext cx="474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noProof="0" dirty="0">
                <a:solidFill>
                  <a:schemeClr val="dk1"/>
                </a:solidFill>
              </a:rPr>
              <a:t>P</a:t>
            </a:r>
            <a:r>
              <a:rPr lang="pt-BR" sz="1700" baseline="-25000" noProof="0" dirty="0">
                <a:solidFill>
                  <a:schemeClr val="dk1"/>
                </a:solidFill>
              </a:rPr>
              <a:t>0</a:t>
            </a:r>
            <a:endParaRPr lang="pt-BR" sz="1900" noProof="0" dirty="0"/>
          </a:p>
        </p:txBody>
      </p:sp>
      <p:sp>
        <p:nvSpPr>
          <p:cNvPr id="285" name="Google Shape;285;p28"/>
          <p:cNvSpPr txBox="1"/>
          <p:nvPr/>
        </p:nvSpPr>
        <p:spPr>
          <a:xfrm>
            <a:off x="7405393" y="4349777"/>
            <a:ext cx="474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noProof="0" dirty="0">
                <a:solidFill>
                  <a:schemeClr val="dk1"/>
                </a:solidFill>
              </a:rPr>
              <a:t>P</a:t>
            </a:r>
            <a:r>
              <a:rPr lang="pt-BR" sz="1700" baseline="-25000" noProof="0" dirty="0">
                <a:solidFill>
                  <a:schemeClr val="dk1"/>
                </a:solidFill>
              </a:rPr>
              <a:t>1</a:t>
            </a:r>
            <a:endParaRPr lang="pt-BR" sz="1900" noProof="0" dirty="0"/>
          </a:p>
        </p:txBody>
      </p:sp>
      <p:sp>
        <p:nvSpPr>
          <p:cNvPr id="286" name="Google Shape;286;p28"/>
          <p:cNvSpPr txBox="1"/>
          <p:nvPr/>
        </p:nvSpPr>
        <p:spPr>
          <a:xfrm>
            <a:off x="6771318" y="2372677"/>
            <a:ext cx="474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noProof="0" dirty="0">
                <a:solidFill>
                  <a:schemeClr val="dk1"/>
                </a:solidFill>
              </a:rPr>
              <a:t>P</a:t>
            </a:r>
            <a:r>
              <a:rPr lang="pt-BR" sz="1700" baseline="-25000" noProof="0" dirty="0">
                <a:solidFill>
                  <a:schemeClr val="dk1"/>
                </a:solidFill>
              </a:rPr>
              <a:t>2</a:t>
            </a:r>
            <a:endParaRPr lang="pt-BR" sz="1900" noProof="0" dirty="0"/>
          </a:p>
        </p:txBody>
      </p:sp>
      <p:sp>
        <p:nvSpPr>
          <p:cNvPr id="287" name="Google Shape;287;p28"/>
          <p:cNvSpPr txBox="1"/>
          <p:nvPr/>
        </p:nvSpPr>
        <p:spPr>
          <a:xfrm>
            <a:off x="5369316" y="4886677"/>
            <a:ext cx="474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 noProof="0" dirty="0">
                <a:solidFill>
                  <a:srgbClr val="073763"/>
                </a:solidFill>
              </a:rPr>
              <a:t>V</a:t>
            </a:r>
            <a:r>
              <a:rPr lang="pt-BR" sz="1700" b="1" baseline="-25000" noProof="0" dirty="0">
                <a:solidFill>
                  <a:srgbClr val="073763"/>
                </a:solidFill>
              </a:rPr>
              <a:t>0</a:t>
            </a:r>
            <a:endParaRPr lang="pt-BR" sz="1900" b="1" noProof="0" dirty="0">
              <a:solidFill>
                <a:srgbClr val="073763"/>
              </a:solidFill>
            </a:endParaRPr>
          </a:p>
        </p:txBody>
      </p:sp>
      <p:sp>
        <p:nvSpPr>
          <p:cNvPr id="288" name="Google Shape;288;p28"/>
          <p:cNvSpPr txBox="1"/>
          <p:nvPr/>
        </p:nvSpPr>
        <p:spPr>
          <a:xfrm>
            <a:off x="4674066" y="2819077"/>
            <a:ext cx="474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 noProof="0" dirty="0">
                <a:solidFill>
                  <a:srgbClr val="073763"/>
                </a:solidFill>
              </a:rPr>
              <a:t>V</a:t>
            </a:r>
            <a:r>
              <a:rPr lang="pt-BR" sz="1700" b="1" baseline="-25000" noProof="0" dirty="0">
                <a:solidFill>
                  <a:srgbClr val="073763"/>
                </a:solidFill>
              </a:rPr>
              <a:t>1</a:t>
            </a:r>
            <a:endParaRPr lang="pt-BR" sz="1900" b="1" noProof="0" dirty="0">
              <a:solidFill>
                <a:srgbClr val="073763"/>
              </a:solidFill>
            </a:endParaRPr>
          </a:p>
        </p:txBody>
      </p:sp>
      <p:sp>
        <p:nvSpPr>
          <p:cNvPr id="289" name="Google Shape;289;p28"/>
          <p:cNvSpPr txBox="1"/>
          <p:nvPr/>
        </p:nvSpPr>
        <p:spPr>
          <a:xfrm>
            <a:off x="6325616" y="3440052"/>
            <a:ext cx="474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 noProof="0" dirty="0">
                <a:solidFill>
                  <a:srgbClr val="660000"/>
                </a:solidFill>
              </a:rPr>
              <a:t>N</a:t>
            </a:r>
            <a:endParaRPr lang="pt-BR" sz="1900" b="1" noProof="0" dirty="0">
              <a:solidFill>
                <a:srgbClr val="660000"/>
              </a:solidFill>
            </a:endParaRPr>
          </a:p>
        </p:txBody>
      </p:sp>
      <p:pic>
        <p:nvPicPr>
          <p:cNvPr id="290" name="Google Shape;290;p28" descr="{&quot;aid&quot;:null,&quot;type&quot;:&quot;lalign*&quot;,&quot;backgroundColorModified&quot;:false,&quot;font&quot;:{&quot;size&quot;:22.5,&quot;color&quot;:&quot;#000000&quot;,&quot;family&quot;:&quot;Arial&quot;},&quot;code&quot;:&quot;\\begin{lalign*}\n&amp;{\\vec{V_{0}}=P_{1}-P_{0}}\\\\\n&amp;{\\vec{V_{1}}=P_{2}-P_{0}}\t\n\\end{lalign*}&quot;,&quot;id&quot;:&quot;1&quot;,&quot;backgroundColor&quot;:&quot;#FFFFFF&quot;,&quot;ts&quot;:1632849325527,&quot;cs&quot;:&quot;2cgO0445gHohdvevXd7m5A==&quot;,&quot;size&quot;:{&quot;width&quot;:193.83333333333334,&quot;height&quot;:95.00000000000001}}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890" y="1078762"/>
            <a:ext cx="1846263" cy="90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8" descr="{&quot;type&quot;:&quot;lalign*&quot;,&quot;aid&quot;:null,&quot;backgroundColor&quot;:&quot;#FFFFFF&quot;,&quot;id&quot;:&quot;1&quot;,&quot;backgroundColorModified&quot;:false,&quot;font&quot;:{&quot;size&quot;:22.5,&quot;color&quot;:&quot;#000000&quot;,&quot;family&quot;:&quot;Arial&quot;},&quot;code&quot;:&quot;\\begin{lalign*}\n&amp;{\\vec{N}=\\vec{V_{0}}\\times \\vec{V_{1}}}\\\\\n\\end{lalign*}&quot;,&quot;ts&quot;:1632849370403,&quot;cs&quot;:&quot;gPowG93dC7cW09ytAZ2FUw==&quot;,&quot;size&quot;:{&quot;width&quot;:186.16666666666666,&quot;height&quot;:39}}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904" y="2637156"/>
            <a:ext cx="1773238" cy="37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8" descr="{&quot;aid&quot;:null,&quot;font&quot;:{&quot;size&quot;:22.5,&quot;color&quot;:&quot;#000000&quot;,&quot;family&quot;:&quot;Arial&quot;},&quot;backgroundColorModified&quot;:false,&quot;type&quot;:&quot;lalign*&quot;,&quot;code&quot;:&quot;\\begin{lalign*}\n&amp;{\\hat{N}=\\frac{\\vec{V_{0}}\\times \\vec{V_{1}}}{\\left\\|\\vec{V_{0}}\\times \\vec{V_{1}}\\right\\|}}\\\\\n\\end{lalign*}&quot;,&quot;backgroundColor&quot;:&quot;#FFFFFF&quot;,&quot;id&quot;:&quot;1&quot;,&quot;ts&quot;:1632849399264,&quot;cs&quot;:&quot;mym44t90lgkHHtyThKDWlg==&quot;,&quot;size&quot;:{&quot;width&quot;:240.20000000000002,&quot;height&quot;:111.39999999999998}}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912" y="3662160"/>
            <a:ext cx="2287905" cy="10610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C5E8BF2-E663-0CAC-CD10-10E61F04ECEC}"/>
              </a:ext>
            </a:extLst>
          </p:cNvPr>
          <p:cNvGrpSpPr/>
          <p:nvPr/>
        </p:nvGrpSpPr>
        <p:grpSpPr>
          <a:xfrm rot="276566">
            <a:off x="6128829" y="3662160"/>
            <a:ext cx="196787" cy="196787"/>
            <a:chOff x="4224528" y="1490472"/>
            <a:chExt cx="1078992" cy="1078992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7EEF45CB-5AFB-0B01-B1AF-126F346C09EF}"/>
                </a:ext>
              </a:extLst>
            </p:cNvPr>
            <p:cNvCxnSpPr/>
            <p:nvPr/>
          </p:nvCxnSpPr>
          <p:spPr>
            <a:xfrm>
              <a:off x="4224528" y="1490472"/>
              <a:ext cx="0" cy="107899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2147BE3-8B6B-9FCB-3665-3A5E0CFD0A31}"/>
                </a:ext>
              </a:extLst>
            </p:cNvPr>
            <p:cNvCxnSpPr/>
            <p:nvPr/>
          </p:nvCxnSpPr>
          <p:spPr>
            <a:xfrm>
              <a:off x="4224528" y="1490472"/>
              <a:ext cx="107899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FCEB37E-C7A9-5E28-2D4A-0F0090025277}"/>
                </a:ext>
              </a:extLst>
            </p:cNvPr>
            <p:cNvSpPr/>
            <p:nvPr/>
          </p:nvSpPr>
          <p:spPr>
            <a:xfrm>
              <a:off x="4683210" y="1974493"/>
              <a:ext cx="146915" cy="14691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0891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Cálculo Local</a:t>
            </a:r>
          </a:p>
        </p:txBody>
      </p:sp>
      <p:sp>
        <p:nvSpPr>
          <p:cNvPr id="371" name="Google Shape;371;p3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39</a:t>
            </a:fld>
            <a:endParaRPr lang="pt-BR" noProof="0" dirty="0"/>
          </a:p>
        </p:txBody>
      </p:sp>
      <p:pic>
        <p:nvPicPr>
          <p:cNvPr id="372" name="Google Shape;372;p36"/>
          <p:cNvPicPr preferRelativeResize="0"/>
          <p:nvPr/>
        </p:nvPicPr>
        <p:blipFill rotWithShape="1">
          <a:blip r:embed="rId3">
            <a:alphaModFix/>
          </a:blip>
          <a:srcRect l="4012" r="-9"/>
          <a:stretch/>
        </p:blipFill>
        <p:spPr>
          <a:xfrm>
            <a:off x="5632075" y="1575775"/>
            <a:ext cx="3263425" cy="33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6"/>
          <p:cNvSpPr txBox="1">
            <a:spLocks noGrp="1"/>
          </p:cNvSpPr>
          <p:nvPr>
            <p:ph type="body" idx="1"/>
          </p:nvPr>
        </p:nvSpPr>
        <p:spPr>
          <a:xfrm>
            <a:off x="390550" y="838975"/>
            <a:ext cx="5866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noProof="0" dirty="0"/>
              <a:t>Calcular a luz refletida em direção à câmera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lang="pt-BR" noProof="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noProof="0" dirty="0"/>
              <a:t>Parâmetros:</a:t>
            </a: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 noProof="0" dirty="0"/>
              <a:t>Direção para o visualizador (</a:t>
            </a:r>
            <a:r>
              <a:rPr lang="pt-BR" sz="1800" noProof="0" dirty="0" err="1"/>
              <a:t>v</a:t>
            </a:r>
            <a:r>
              <a:rPr lang="pt-BR" sz="1800" noProof="0" dirty="0"/>
              <a:t>)</a:t>
            </a:r>
            <a:endParaRPr lang="pt-BR" noProof="0"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 noProof="0" dirty="0"/>
              <a:t>Normal da superfície (</a:t>
            </a:r>
            <a:r>
              <a:rPr lang="pt-BR" sz="1800" noProof="0" dirty="0" err="1"/>
              <a:t>n</a:t>
            </a:r>
            <a:r>
              <a:rPr lang="pt-BR" sz="1800" noProof="0" dirty="0"/>
              <a:t>)</a:t>
            </a:r>
            <a:endParaRPr lang="pt-BR" noProof="0"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 noProof="0" dirty="0"/>
              <a:t>Direção da luz (l)</a:t>
            </a:r>
            <a:br>
              <a:rPr lang="pt-BR" sz="1800" noProof="0" dirty="0"/>
            </a:br>
            <a:r>
              <a:rPr lang="pt-BR" sz="1600" noProof="0" dirty="0"/>
              <a:t>para cada uma das luzes existentes</a:t>
            </a:r>
            <a:endParaRPr lang="pt-BR" noProof="0"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 noProof="0" dirty="0"/>
              <a:t>Parâmetros da superfície (cor, brilho, ...)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lang="pt-BR" sz="1800" noProof="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pt-BR" sz="1800" noProof="0" dirty="0">
                <a:solidFill>
                  <a:srgbClr val="FF0000"/>
                </a:solidFill>
              </a:rPr>
              <a:t>Cuidado para sempre trabalhar com todos os vetores normalizados.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4400"/>
            </a:pPr>
            <a:r>
              <a:rPr lang="pt-BR" noProof="0" dirty="0"/>
              <a:t>Iluminação</a:t>
            </a:r>
          </a:p>
        </p:txBody>
      </p:sp>
      <p:sp>
        <p:nvSpPr>
          <p:cNvPr id="150" name="Google Shape;150;p28"/>
          <p:cNvSpPr txBox="1">
            <a:spLocks noGrp="1"/>
          </p:cNvSpPr>
          <p:nvPr>
            <p:ph type="body" idx="1"/>
          </p:nvPr>
        </p:nvSpPr>
        <p:spPr>
          <a:xfrm>
            <a:off x="390547" y="838985"/>
            <a:ext cx="8698273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pt-BR" sz="2000" noProof="0" dirty="0"/>
              <a:t>Iluminação permite perceber a característica de 3D de um objeto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59588D-8971-89FA-9B1F-6B163610E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897" y="1738179"/>
            <a:ext cx="3359218" cy="33592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270EBB-0737-362E-367B-E3419349A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256" y="1738179"/>
            <a:ext cx="3359218" cy="33592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2"/>
          <p:cNvSpPr/>
          <p:nvPr/>
        </p:nvSpPr>
        <p:spPr>
          <a:xfrm>
            <a:off x="2800350" y="3806428"/>
            <a:ext cx="3314700" cy="822722"/>
          </a:xfrm>
          <a:custGeom>
            <a:avLst/>
            <a:gdLst/>
            <a:ahLst/>
            <a:cxnLst/>
            <a:rect l="l" t="t" r="r" b="b"/>
            <a:pathLst>
              <a:path w="2784" h="691" extrusionOk="0">
                <a:moveTo>
                  <a:pt x="0" y="0"/>
                </a:moveTo>
                <a:lnTo>
                  <a:pt x="2784" y="0"/>
                </a:lnTo>
                <a:lnTo>
                  <a:pt x="2784" y="288"/>
                </a:lnTo>
                <a:lnTo>
                  <a:pt x="2592" y="480"/>
                </a:lnTo>
                <a:lnTo>
                  <a:pt x="2352" y="336"/>
                </a:lnTo>
                <a:lnTo>
                  <a:pt x="2064" y="576"/>
                </a:lnTo>
                <a:lnTo>
                  <a:pt x="1728" y="480"/>
                </a:lnTo>
                <a:lnTo>
                  <a:pt x="1542" y="443"/>
                </a:lnTo>
                <a:lnTo>
                  <a:pt x="1316" y="691"/>
                </a:lnTo>
                <a:lnTo>
                  <a:pt x="1019" y="537"/>
                </a:lnTo>
                <a:lnTo>
                  <a:pt x="849" y="520"/>
                </a:lnTo>
                <a:lnTo>
                  <a:pt x="672" y="624"/>
                </a:lnTo>
                <a:lnTo>
                  <a:pt x="384" y="336"/>
                </a:lnTo>
                <a:lnTo>
                  <a:pt x="48" y="432"/>
                </a:lnTo>
                <a:lnTo>
                  <a:pt x="0" y="14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endParaRPr lang="pt-BR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3300"/>
            </a:pPr>
            <a:r>
              <a:rPr lang="pt-BR" noProof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Reflexão Difusa</a:t>
            </a:r>
            <a:endParaRPr lang="pt-BR" noProof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9" name="Google Shape;179;p3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indent="-171450">
              <a:lnSpc>
                <a:spcPct val="90000"/>
              </a:lnSpc>
              <a:spcBef>
                <a:spcPts val="0"/>
              </a:spcBef>
              <a:buSzPts val="2100"/>
            </a:pPr>
            <a:r>
              <a:rPr lang="pt-BR" noProof="0" dirty="0">
                <a:latin typeface="+mn-lt"/>
                <a:ea typeface="Arial"/>
                <a:cs typeface="Arial"/>
                <a:sym typeface="Arial"/>
              </a:rPr>
              <a:t>A superfície reflete igualmente em todas as direções</a:t>
            </a:r>
            <a:endParaRPr lang="pt-BR" noProof="0" dirty="0">
              <a:latin typeface="+mn-lt"/>
            </a:endParaRPr>
          </a:p>
          <a:p>
            <a:pPr marL="520700" lvl="1" indent="-177800">
              <a:lnSpc>
                <a:spcPct val="90000"/>
              </a:lnSpc>
              <a:spcBef>
                <a:spcPts val="400"/>
              </a:spcBef>
              <a:buSzPts val="1800"/>
              <a:buChar char="•"/>
            </a:pPr>
            <a:r>
              <a:rPr lang="pt-BR" noProof="0" dirty="0">
                <a:latin typeface="+mn-lt"/>
                <a:ea typeface="Arial"/>
                <a:cs typeface="Arial"/>
                <a:sym typeface="Arial"/>
              </a:rPr>
              <a:t>Exemplos: carvão, argila</a:t>
            </a:r>
            <a:endParaRPr lang="pt-BR" noProof="0" dirty="0">
              <a:latin typeface="+mn-lt"/>
            </a:endParaRPr>
          </a:p>
        </p:txBody>
      </p:sp>
      <p:cxnSp>
        <p:nvCxnSpPr>
          <p:cNvPr id="180" name="Google Shape;180;p32"/>
          <p:cNvCxnSpPr/>
          <p:nvPr/>
        </p:nvCxnSpPr>
        <p:spPr>
          <a:xfrm>
            <a:off x="2800350" y="3806428"/>
            <a:ext cx="33147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1" name="Google Shape;181;p32"/>
          <p:cNvSpPr txBox="1"/>
          <p:nvPr/>
        </p:nvSpPr>
        <p:spPr>
          <a:xfrm>
            <a:off x="3771901" y="3806428"/>
            <a:ext cx="11787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pt-BR" sz="1800" noProof="0" dirty="0">
                <a:solidFill>
                  <a:srgbClr val="F8F8F8"/>
                </a:solidFill>
                <a:latin typeface="+mn-lt"/>
                <a:ea typeface="Helvetica Neue"/>
                <a:cs typeface="Helvetica Neue"/>
                <a:sym typeface="Helvetica Neue"/>
              </a:rPr>
              <a:t>Superfície</a:t>
            </a:r>
            <a:endParaRPr lang="pt-BR" sz="1100" noProof="0" dirty="0">
              <a:latin typeface="+mn-lt"/>
            </a:endParaRPr>
          </a:p>
        </p:txBody>
      </p:sp>
      <p:cxnSp>
        <p:nvCxnSpPr>
          <p:cNvPr id="182" name="Google Shape;182;p32"/>
          <p:cNvCxnSpPr/>
          <p:nvPr/>
        </p:nvCxnSpPr>
        <p:spPr>
          <a:xfrm rot="10800000" flipH="1">
            <a:off x="4229100" y="3406228"/>
            <a:ext cx="457200" cy="4002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3" name="Google Shape;183;p32"/>
          <p:cNvCxnSpPr/>
          <p:nvPr/>
        </p:nvCxnSpPr>
        <p:spPr>
          <a:xfrm rot="10800000" flipH="1">
            <a:off x="4229100" y="3577828"/>
            <a:ext cx="571500" cy="2286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4" name="Google Shape;184;p32"/>
          <p:cNvCxnSpPr/>
          <p:nvPr/>
        </p:nvCxnSpPr>
        <p:spPr>
          <a:xfrm rot="10800000">
            <a:off x="3943200" y="3234928"/>
            <a:ext cx="285900" cy="571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5" name="Google Shape;185;p32"/>
          <p:cNvCxnSpPr/>
          <p:nvPr/>
        </p:nvCxnSpPr>
        <p:spPr>
          <a:xfrm rot="10800000">
            <a:off x="3771900" y="3406228"/>
            <a:ext cx="457200" cy="4002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6" name="Google Shape;186;p32"/>
          <p:cNvCxnSpPr/>
          <p:nvPr/>
        </p:nvCxnSpPr>
        <p:spPr>
          <a:xfrm rot="10800000">
            <a:off x="3657600" y="3577828"/>
            <a:ext cx="571500" cy="2286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7" name="Google Shape;187;p32"/>
          <p:cNvCxnSpPr/>
          <p:nvPr/>
        </p:nvCxnSpPr>
        <p:spPr>
          <a:xfrm rot="10800000" flipH="1">
            <a:off x="4229100" y="3234928"/>
            <a:ext cx="285900" cy="571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8" name="Google Shape;188;p32"/>
          <p:cNvCxnSpPr/>
          <p:nvPr/>
        </p:nvCxnSpPr>
        <p:spPr>
          <a:xfrm rot="10800000">
            <a:off x="4229100" y="3177928"/>
            <a:ext cx="0" cy="628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89" name="Google Shape;18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18498" y="2099073"/>
            <a:ext cx="389333" cy="7024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0" name="Google Shape;190;p32"/>
          <p:cNvCxnSpPr/>
          <p:nvPr/>
        </p:nvCxnSpPr>
        <p:spPr>
          <a:xfrm rot="10800000" flipH="1">
            <a:off x="4229100" y="2394479"/>
            <a:ext cx="1028700" cy="13548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stealth" w="med" len="med"/>
            <a:tailEnd type="none" w="med" len="med"/>
          </a:ln>
        </p:spPr>
      </p:cxnSp>
      <p:sp>
        <p:nvSpPr>
          <p:cNvPr id="191" name="Google Shape;191;p32"/>
          <p:cNvSpPr/>
          <p:nvPr/>
        </p:nvSpPr>
        <p:spPr>
          <a:xfrm>
            <a:off x="7772400" y="5181310"/>
            <a:ext cx="12792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pt-BR" sz="800" noProof="0" dirty="0">
                <a:solidFill>
                  <a:schemeClr val="dk1"/>
                </a:solidFill>
              </a:rPr>
              <a:t>Fonte: Adam Finkelstein</a:t>
            </a:r>
            <a:endParaRPr lang="pt-BR" sz="1100" noProof="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Reflexão Difusa</a:t>
            </a:r>
          </a:p>
        </p:txBody>
      </p:sp>
      <p:sp>
        <p:nvSpPr>
          <p:cNvPr id="380" name="Google Shape;380;p37"/>
          <p:cNvSpPr txBox="1">
            <a:spLocks noGrp="1"/>
          </p:cNvSpPr>
          <p:nvPr>
            <p:ph type="body" idx="1"/>
          </p:nvPr>
        </p:nvSpPr>
        <p:spPr>
          <a:xfrm>
            <a:off x="362267" y="631594"/>
            <a:ext cx="842823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</a:pPr>
            <a:r>
              <a:rPr lang="pt-BR" noProof="0" dirty="0"/>
              <a:t>Na reflexão difusa a luz é espalhada uniformemente em todas as direções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</a:pPr>
            <a:r>
              <a:rPr lang="pt-BR" noProof="0" dirty="0"/>
              <a:t>A cor da superfície é a mesma olhando de qualquer direção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</a:pPr>
            <a:endParaRPr lang="pt-BR" noProof="0" dirty="0"/>
          </a:p>
        </p:txBody>
      </p:sp>
      <p:sp>
        <p:nvSpPr>
          <p:cNvPr id="381" name="Google Shape;381;p3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41</a:t>
            </a:fld>
            <a:endParaRPr lang="pt-BR" noProof="0" dirty="0"/>
          </a:p>
        </p:txBody>
      </p:sp>
      <p:sp>
        <p:nvSpPr>
          <p:cNvPr id="382" name="Google Shape;382;p37"/>
          <p:cNvSpPr/>
          <p:nvPr/>
        </p:nvSpPr>
        <p:spPr>
          <a:xfrm>
            <a:off x="2436829" y="5371731"/>
            <a:ext cx="596245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</a:t>
            </a:r>
            <a:r>
              <a:rPr lang="pt-BR" sz="1400" noProof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pt.wikipedia.org</a:t>
            </a:r>
            <a:r>
              <a:rPr lang="pt-BR" sz="14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/wiki/</a:t>
            </a:r>
            <a:r>
              <a:rPr lang="pt-BR" sz="1400" noProof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Lei_do_Cosseno_de_Lambert</a:t>
            </a:r>
            <a:endParaRPr lang="pt-BR" sz="1400" noProof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37"/>
          <p:cNvSpPr/>
          <p:nvPr/>
        </p:nvSpPr>
        <p:spPr>
          <a:xfrm>
            <a:off x="271425" y="4513500"/>
            <a:ext cx="8589900" cy="831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"Em óptica, a lei do cosseno de Lambert afirma que a intensidade luminosa observada em uma superfície com reflexão difusa ideal é diretamente proporcional ao cosseno do ângulo </a:t>
            </a:r>
            <a:r>
              <a:rPr lang="pt-BR" sz="1600" noProof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θ</a:t>
            </a:r>
            <a:r>
              <a:rPr lang="pt-BR" sz="16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entre a direção de incidência da luz e a normal da superfície, reta perpendicular a esta."</a:t>
            </a:r>
            <a:endParaRPr lang="pt-BR" noProof="0" dirty="0"/>
          </a:p>
        </p:txBody>
      </p:sp>
      <p:pic>
        <p:nvPicPr>
          <p:cNvPr id="384" name="Google Shape;38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2442" y="1527339"/>
            <a:ext cx="910931" cy="2214813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37"/>
          <p:cNvSpPr/>
          <p:nvPr/>
        </p:nvSpPr>
        <p:spPr>
          <a:xfrm>
            <a:off x="319825" y="3748400"/>
            <a:ext cx="2471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 topo do cubo recebe uma certa quantidade de luz</a:t>
            </a:r>
            <a:endParaRPr lang="pt-BR" noProof="0" dirty="0"/>
          </a:p>
        </p:txBody>
      </p:sp>
      <p:pic>
        <p:nvPicPr>
          <p:cNvPr id="386" name="Google Shape;386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25625" y="1528974"/>
            <a:ext cx="1691000" cy="2219437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37"/>
          <p:cNvSpPr/>
          <p:nvPr/>
        </p:nvSpPr>
        <p:spPr>
          <a:xfrm>
            <a:off x="3289299" y="3740513"/>
            <a:ext cx="237620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 topo do cubo a 60° recebe metade da quantidade de luz</a:t>
            </a:r>
            <a:endParaRPr lang="pt-BR" noProof="0" dirty="0"/>
          </a:p>
        </p:txBody>
      </p:sp>
      <p:sp>
        <p:nvSpPr>
          <p:cNvPr id="388" name="Google Shape;388;p37"/>
          <p:cNvSpPr/>
          <p:nvPr/>
        </p:nvSpPr>
        <p:spPr>
          <a:xfrm>
            <a:off x="6076900" y="3743375"/>
            <a:ext cx="271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 geral, a luz por quantidade de área </a:t>
            </a:r>
            <a:r>
              <a:rPr lang="pt-BR" noProof="0" dirty="0">
                <a:solidFill>
                  <a:schemeClr val="dk1"/>
                </a:solidFill>
              </a:rPr>
              <a:t>é</a:t>
            </a:r>
            <a:r>
              <a:rPr lang="pt-BR" sz="14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proporcional a:</a:t>
            </a:r>
            <a:endParaRPr lang="pt-BR" noProof="0" dirty="0"/>
          </a:p>
        </p:txBody>
      </p:sp>
      <p:pic>
        <p:nvPicPr>
          <p:cNvPr id="389" name="Google Shape;389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79115" y="1339849"/>
            <a:ext cx="1256779" cy="2464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12204" y="4243490"/>
            <a:ext cx="990600" cy="17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" grpId="0"/>
      <p:bldP spid="383" grpId="0" animBg="1"/>
      <p:bldP spid="385" grpId="0"/>
      <p:bldP spid="387" grpId="0"/>
      <p:bldP spid="38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6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noProof="0" dirty="0"/>
              <a:t>Superfície Perpendicular </a:t>
            </a:r>
          </a:p>
        </p:txBody>
      </p:sp>
      <p:sp>
        <p:nvSpPr>
          <p:cNvPr id="751" name="Google Shape;751;p64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noProof="0" dirty="0"/>
              <a:t>Podemos usar o produto escalar de dois vetores para descobrir o quanto uma superfície está </a:t>
            </a:r>
            <a:r>
              <a:rPr lang="pt-BR"/>
              <a:t>perpendicular a</a:t>
            </a:r>
            <a:r>
              <a:rPr lang="pt-BR" noProof="0"/>
              <a:t> </a:t>
            </a:r>
            <a:r>
              <a:rPr lang="pt-BR" noProof="0" dirty="0"/>
              <a:t>algo (luz, ponto de vista)</a:t>
            </a:r>
          </a:p>
        </p:txBody>
      </p:sp>
      <p:sp>
        <p:nvSpPr>
          <p:cNvPr id="752" name="Google Shape;752;p6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42</a:t>
            </a:fld>
            <a:endParaRPr lang="pt-BR" noProof="0" dirty="0"/>
          </a:p>
        </p:txBody>
      </p:sp>
      <p:pic>
        <p:nvPicPr>
          <p:cNvPr id="753" name="Google Shape;753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2225" y="2974788"/>
            <a:ext cx="6381750" cy="1552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63912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Propriedades </a:t>
            </a:r>
            <a:r>
              <a:rPr lang="pt-BR" noProof="0" dirty="0" err="1"/>
              <a:t>Lambertianas</a:t>
            </a:r>
            <a:r>
              <a:rPr lang="pt-BR" noProof="0" dirty="0"/>
              <a:t> (Difusas)</a:t>
            </a:r>
          </a:p>
        </p:txBody>
      </p:sp>
      <p:sp>
        <p:nvSpPr>
          <p:cNvPr id="397" name="Google Shape;397;p38"/>
          <p:cNvSpPr txBox="1">
            <a:spLocks noGrp="1"/>
          </p:cNvSpPr>
          <p:nvPr>
            <p:ph type="body" idx="1"/>
          </p:nvPr>
        </p:nvSpPr>
        <p:spPr>
          <a:xfrm>
            <a:off x="390547" y="838985"/>
            <a:ext cx="8624243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noProof="0" dirty="0"/>
              <a:t>aparência da cor e brilho independente da direção de visualização</a:t>
            </a:r>
          </a:p>
        </p:txBody>
      </p:sp>
      <p:sp>
        <p:nvSpPr>
          <p:cNvPr id="398" name="Google Shape;398;p3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43</a:t>
            </a:fld>
            <a:endParaRPr lang="pt-BR" noProof="0" dirty="0"/>
          </a:p>
        </p:txBody>
      </p:sp>
      <p:pic>
        <p:nvPicPr>
          <p:cNvPr id="399" name="Google Shape;399;p38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5014" y="1884759"/>
            <a:ext cx="2766115" cy="285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1497" y="2857500"/>
            <a:ext cx="5055991" cy="581439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38"/>
          <p:cNvSpPr/>
          <p:nvPr/>
        </p:nvSpPr>
        <p:spPr>
          <a:xfrm>
            <a:off x="4581939" y="1739908"/>
            <a:ext cx="19487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intensidade da iluminação</a:t>
            </a:r>
            <a:endParaRPr lang="pt-BR" noProof="0" dirty="0"/>
          </a:p>
        </p:txBody>
      </p:sp>
      <p:cxnSp>
        <p:nvCxnSpPr>
          <p:cNvPr id="402" name="Google Shape;402;p38"/>
          <p:cNvCxnSpPr/>
          <p:nvPr/>
        </p:nvCxnSpPr>
        <p:spPr>
          <a:xfrm>
            <a:off x="5556309" y="2346483"/>
            <a:ext cx="9604" cy="466292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03" name="Google Shape;403;p38"/>
          <p:cNvSpPr/>
          <p:nvPr/>
        </p:nvSpPr>
        <p:spPr>
          <a:xfrm>
            <a:off x="4996911" y="4343285"/>
            <a:ext cx="19487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coeficiente de difusão</a:t>
            </a:r>
            <a:endParaRPr lang="pt-BR" noProof="0" dirty="0"/>
          </a:p>
        </p:txBody>
      </p:sp>
      <p:cxnSp>
        <p:nvCxnSpPr>
          <p:cNvPr id="404" name="Google Shape;404;p38"/>
          <p:cNvCxnSpPr>
            <a:stCxn id="403" idx="0"/>
          </p:cNvCxnSpPr>
          <p:nvPr/>
        </p:nvCxnSpPr>
        <p:spPr>
          <a:xfrm rot="10800000">
            <a:off x="4760781" y="3439085"/>
            <a:ext cx="1210500" cy="9042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05" name="Google Shape;405;p38"/>
          <p:cNvSpPr/>
          <p:nvPr/>
        </p:nvSpPr>
        <p:spPr>
          <a:xfrm>
            <a:off x="2739130" y="4493942"/>
            <a:ext cx="149494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luz difusamente refletida</a:t>
            </a:r>
            <a:endParaRPr lang="pt-BR" noProof="0" dirty="0"/>
          </a:p>
        </p:txBody>
      </p:sp>
      <p:cxnSp>
        <p:nvCxnSpPr>
          <p:cNvPr id="406" name="Google Shape;406;p38"/>
          <p:cNvCxnSpPr>
            <a:stCxn id="405" idx="0"/>
          </p:cNvCxnSpPr>
          <p:nvPr/>
        </p:nvCxnSpPr>
        <p:spPr>
          <a:xfrm rot="10800000" flipH="1">
            <a:off x="3486600" y="3438842"/>
            <a:ext cx="226800" cy="10551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1" grpId="0"/>
      <p:bldP spid="403" grpId="0"/>
      <p:bldP spid="40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Propriedades </a:t>
            </a:r>
            <a:r>
              <a:rPr lang="pt-BR" noProof="0" dirty="0" err="1"/>
              <a:t>Lambertianas</a:t>
            </a:r>
            <a:r>
              <a:rPr lang="pt-BR" noProof="0" dirty="0"/>
              <a:t> (Difusas)</a:t>
            </a:r>
          </a:p>
        </p:txBody>
      </p:sp>
      <p:sp>
        <p:nvSpPr>
          <p:cNvPr id="413" name="Google Shape;413;p39"/>
          <p:cNvSpPr txBox="1">
            <a:spLocks noGrp="1"/>
          </p:cNvSpPr>
          <p:nvPr>
            <p:ph type="body" idx="1"/>
          </p:nvPr>
        </p:nvSpPr>
        <p:spPr>
          <a:xfrm>
            <a:off x="390550" y="838984"/>
            <a:ext cx="86244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noProof="0" dirty="0"/>
              <a:t>Leva a uma aparência fosca</a:t>
            </a:r>
          </a:p>
        </p:txBody>
      </p:sp>
      <p:sp>
        <p:nvSpPr>
          <p:cNvPr id="414" name="Google Shape;414;p3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44</a:t>
            </a:fld>
            <a:endParaRPr lang="pt-BR" noProof="0" dirty="0"/>
          </a:p>
        </p:txBody>
      </p:sp>
      <p:pic>
        <p:nvPicPr>
          <p:cNvPr id="415" name="Google Shape;415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6651" y="1932070"/>
            <a:ext cx="7891670" cy="1249514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39"/>
          <p:cNvSpPr/>
          <p:nvPr/>
        </p:nvSpPr>
        <p:spPr>
          <a:xfrm>
            <a:off x="3353650" y="3257175"/>
            <a:ext cx="2557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noProof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Kd</a:t>
            </a:r>
            <a:r>
              <a:rPr lang="pt-BR" sz="18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variando de 0 até 1</a:t>
            </a:r>
            <a:endParaRPr lang="pt-BR" noProof="0" dirty="0"/>
          </a:p>
        </p:txBody>
      </p:sp>
      <p:sp>
        <p:nvSpPr>
          <p:cNvPr id="417" name="Google Shape;417;p39"/>
          <p:cNvSpPr/>
          <p:nvPr/>
        </p:nvSpPr>
        <p:spPr>
          <a:xfrm>
            <a:off x="3409123" y="5414656"/>
            <a:ext cx="4990249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</a:t>
            </a:r>
            <a:r>
              <a:rPr lang="pt-BR" sz="1100" noProof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docs.arnoldrenderer.com</a:t>
            </a:r>
            <a:r>
              <a:rPr lang="pt-BR" sz="11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/display/A5AFMUG/</a:t>
            </a:r>
            <a:r>
              <a:rPr lang="pt-BR" sz="1100" noProof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Diffuse</a:t>
            </a:r>
            <a:endParaRPr lang="pt-BR" noProof="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3300"/>
            </a:pPr>
            <a:r>
              <a:rPr lang="pt-BR" noProof="0" dirty="0">
                <a:latin typeface="Arial"/>
                <a:ea typeface="Arial"/>
                <a:cs typeface="Arial"/>
                <a:sym typeface="Arial"/>
              </a:rPr>
              <a:t>Reflexão Especular</a:t>
            </a:r>
            <a:endParaRPr lang="pt-BR" noProof="0" dirty="0"/>
          </a:p>
        </p:txBody>
      </p:sp>
      <p:sp>
        <p:nvSpPr>
          <p:cNvPr id="198" name="Google Shape;198;p3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pt-BR" noProof="0" dirty="0">
                <a:latin typeface="+mj-lt"/>
                <a:ea typeface="Arial"/>
                <a:cs typeface="Arial"/>
                <a:sym typeface="Arial"/>
              </a:rPr>
              <a:t>Reflexão é mais intensa no ângulo que espelha o raio</a:t>
            </a:r>
            <a:endParaRPr lang="pt-BR" noProof="0" dirty="0">
              <a:latin typeface="+mj-lt"/>
            </a:endParaRPr>
          </a:p>
          <a:p>
            <a:pPr marL="52070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pt-BR" noProof="0" dirty="0">
                <a:latin typeface="+mj-lt"/>
                <a:ea typeface="Arial"/>
                <a:cs typeface="Arial"/>
                <a:sym typeface="Arial"/>
              </a:rPr>
              <a:t>Exemplos: espelhos, metais</a:t>
            </a:r>
            <a:endParaRPr lang="pt-BR" noProof="0" dirty="0">
              <a:latin typeface="+mj-lt"/>
            </a:endParaRPr>
          </a:p>
        </p:txBody>
      </p:sp>
      <p:sp>
        <p:nvSpPr>
          <p:cNvPr id="199" name="Google Shape;199;p33"/>
          <p:cNvSpPr/>
          <p:nvPr/>
        </p:nvSpPr>
        <p:spPr>
          <a:xfrm>
            <a:off x="5711332" y="2850122"/>
            <a:ext cx="2443163" cy="1326118"/>
          </a:xfrm>
          <a:custGeom>
            <a:avLst/>
            <a:gdLst/>
            <a:ahLst/>
            <a:cxnLst/>
            <a:rect l="l" t="t" r="r" b="b"/>
            <a:pathLst>
              <a:path w="43200" h="22276" fill="none" extrusionOk="0">
                <a:moveTo>
                  <a:pt x="6" y="22112"/>
                </a:moveTo>
                <a:cubicBezTo>
                  <a:pt x="2" y="21942"/>
                  <a:pt x="0" y="2177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199" y="21825"/>
                  <a:pt x="43196" y="22050"/>
                  <a:pt x="43189" y="22276"/>
                </a:cubicBezTo>
              </a:path>
              <a:path w="43200" h="22276" extrusionOk="0">
                <a:moveTo>
                  <a:pt x="6" y="22112"/>
                </a:moveTo>
                <a:cubicBezTo>
                  <a:pt x="2" y="21942"/>
                  <a:pt x="0" y="2177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199" y="21825"/>
                  <a:pt x="43196" y="22050"/>
                  <a:pt x="43189" y="22276"/>
                </a:cubicBezTo>
                <a:lnTo>
                  <a:pt x="21600" y="21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endParaRPr lang="pt-BR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33"/>
          <p:cNvSpPr/>
          <p:nvPr/>
        </p:nvSpPr>
        <p:spPr>
          <a:xfrm>
            <a:off x="5767292" y="2919179"/>
            <a:ext cx="2314575" cy="1240527"/>
          </a:xfrm>
          <a:custGeom>
            <a:avLst/>
            <a:gdLst/>
            <a:ahLst/>
            <a:cxnLst/>
            <a:rect l="l" t="t" r="r" b="b"/>
            <a:pathLst>
              <a:path w="43200" h="21935" fill="none" extrusionOk="0">
                <a:moveTo>
                  <a:pt x="0" y="21766"/>
                </a:moveTo>
                <a:cubicBezTo>
                  <a:pt x="0" y="21710"/>
                  <a:pt x="0" y="2165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199" y="21711"/>
                  <a:pt x="43199" y="21823"/>
                  <a:pt x="43197" y="21935"/>
                </a:cubicBezTo>
              </a:path>
              <a:path w="43200" h="21935" extrusionOk="0">
                <a:moveTo>
                  <a:pt x="0" y="21766"/>
                </a:moveTo>
                <a:cubicBezTo>
                  <a:pt x="0" y="21710"/>
                  <a:pt x="0" y="2165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199" y="21711"/>
                  <a:pt x="43199" y="21823"/>
                  <a:pt x="43197" y="21935"/>
                </a:cubicBezTo>
                <a:lnTo>
                  <a:pt x="21600" y="21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endParaRPr lang="pt-BR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33"/>
          <p:cNvSpPr/>
          <p:nvPr/>
        </p:nvSpPr>
        <p:spPr>
          <a:xfrm>
            <a:off x="5308900" y="4176478"/>
            <a:ext cx="3314700" cy="822722"/>
          </a:xfrm>
          <a:custGeom>
            <a:avLst/>
            <a:gdLst/>
            <a:ahLst/>
            <a:cxnLst/>
            <a:rect l="l" t="t" r="r" b="b"/>
            <a:pathLst>
              <a:path w="2784" h="691" extrusionOk="0">
                <a:moveTo>
                  <a:pt x="0" y="0"/>
                </a:moveTo>
                <a:lnTo>
                  <a:pt x="2784" y="0"/>
                </a:lnTo>
                <a:lnTo>
                  <a:pt x="2784" y="288"/>
                </a:lnTo>
                <a:lnTo>
                  <a:pt x="2592" y="480"/>
                </a:lnTo>
                <a:lnTo>
                  <a:pt x="2352" y="336"/>
                </a:lnTo>
                <a:lnTo>
                  <a:pt x="2064" y="576"/>
                </a:lnTo>
                <a:lnTo>
                  <a:pt x="1728" y="480"/>
                </a:lnTo>
                <a:lnTo>
                  <a:pt x="1542" y="443"/>
                </a:lnTo>
                <a:lnTo>
                  <a:pt x="1316" y="691"/>
                </a:lnTo>
                <a:lnTo>
                  <a:pt x="1019" y="537"/>
                </a:lnTo>
                <a:lnTo>
                  <a:pt x="849" y="520"/>
                </a:lnTo>
                <a:lnTo>
                  <a:pt x="672" y="624"/>
                </a:lnTo>
                <a:lnTo>
                  <a:pt x="384" y="336"/>
                </a:lnTo>
                <a:lnTo>
                  <a:pt x="48" y="432"/>
                </a:lnTo>
                <a:lnTo>
                  <a:pt x="0" y="14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endParaRPr lang="pt-BR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2" name="Google Shape;202;p33"/>
          <p:cNvCxnSpPr/>
          <p:nvPr/>
        </p:nvCxnSpPr>
        <p:spPr>
          <a:xfrm>
            <a:off x="5308900" y="4176478"/>
            <a:ext cx="3214688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3" name="Google Shape;203;p33"/>
          <p:cNvSpPr/>
          <p:nvPr/>
        </p:nvSpPr>
        <p:spPr>
          <a:xfrm>
            <a:off x="5888734" y="3048957"/>
            <a:ext cx="2057400" cy="1101394"/>
          </a:xfrm>
          <a:custGeom>
            <a:avLst/>
            <a:gdLst/>
            <a:ahLst/>
            <a:cxnLst/>
            <a:rect l="l" t="t" r="r" b="b"/>
            <a:pathLst>
              <a:path w="43200" h="21766" fill="none" extrusionOk="0">
                <a:moveTo>
                  <a:pt x="0" y="21766"/>
                </a:moveTo>
                <a:cubicBezTo>
                  <a:pt x="0" y="21710"/>
                  <a:pt x="0" y="2165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199" y="9670"/>
                  <a:pt x="43199" y="21599"/>
                </a:cubicBezTo>
              </a:path>
              <a:path w="43200" h="21766" extrusionOk="0">
                <a:moveTo>
                  <a:pt x="0" y="21766"/>
                </a:moveTo>
                <a:cubicBezTo>
                  <a:pt x="0" y="21710"/>
                  <a:pt x="0" y="2165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199" y="9670"/>
                  <a:pt x="43199" y="21599"/>
                </a:cubicBezTo>
                <a:lnTo>
                  <a:pt x="21600" y="21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endParaRPr lang="pt-BR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33"/>
          <p:cNvSpPr/>
          <p:nvPr/>
        </p:nvSpPr>
        <p:spPr>
          <a:xfrm>
            <a:off x="5456538" y="2281005"/>
            <a:ext cx="1394222" cy="1869281"/>
          </a:xfrm>
          <a:custGeom>
            <a:avLst/>
            <a:gdLst/>
            <a:ahLst/>
            <a:cxnLst/>
            <a:rect l="l" t="t" r="r" b="b"/>
            <a:pathLst>
              <a:path w="1171" h="1570" extrusionOk="0">
                <a:moveTo>
                  <a:pt x="1171" y="1506"/>
                </a:moveTo>
                <a:cubicBezTo>
                  <a:pt x="1083" y="1570"/>
                  <a:pt x="689" y="1267"/>
                  <a:pt x="500" y="1072"/>
                </a:cubicBezTo>
                <a:cubicBezTo>
                  <a:pt x="311" y="877"/>
                  <a:pt x="70" y="499"/>
                  <a:pt x="35" y="333"/>
                </a:cubicBezTo>
                <a:cubicBezTo>
                  <a:pt x="0" y="167"/>
                  <a:pt x="140" y="0"/>
                  <a:pt x="292" y="74"/>
                </a:cubicBezTo>
                <a:cubicBezTo>
                  <a:pt x="444" y="148"/>
                  <a:pt x="800" y="536"/>
                  <a:pt x="946" y="775"/>
                </a:cubicBezTo>
                <a:cubicBezTo>
                  <a:pt x="1092" y="1014"/>
                  <a:pt x="1124" y="1354"/>
                  <a:pt x="1171" y="1506"/>
                </a:cubicBez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endParaRPr lang="pt-BR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33"/>
          <p:cNvSpPr txBox="1"/>
          <p:nvPr/>
        </p:nvSpPr>
        <p:spPr>
          <a:xfrm>
            <a:off x="6280450" y="4176476"/>
            <a:ext cx="142875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pt-BR" sz="1800" noProof="0" dirty="0">
                <a:solidFill>
                  <a:srgbClr val="F8F8F8"/>
                </a:solidFill>
                <a:latin typeface="+mn-lt"/>
                <a:ea typeface="Helvetica Neue"/>
                <a:cs typeface="Helvetica Neue"/>
                <a:sym typeface="Helvetica Neue"/>
              </a:rPr>
              <a:t>Superfície</a:t>
            </a:r>
            <a:endParaRPr lang="pt-BR" sz="1100" noProof="0" dirty="0">
              <a:latin typeface="+mn-lt"/>
            </a:endParaRPr>
          </a:p>
        </p:txBody>
      </p:sp>
      <p:cxnSp>
        <p:nvCxnSpPr>
          <p:cNvPr id="206" name="Google Shape;206;p33"/>
          <p:cNvCxnSpPr/>
          <p:nvPr/>
        </p:nvCxnSpPr>
        <p:spPr>
          <a:xfrm rot="10800000">
            <a:off x="5616897" y="2442478"/>
            <a:ext cx="1191000" cy="1619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7" name="Google Shape;207;p33"/>
          <p:cNvCxnSpPr/>
          <p:nvPr/>
        </p:nvCxnSpPr>
        <p:spPr>
          <a:xfrm rot="10800000">
            <a:off x="5830122" y="3746935"/>
            <a:ext cx="949200" cy="346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8" name="Google Shape;208;p33"/>
          <p:cNvCxnSpPr/>
          <p:nvPr/>
        </p:nvCxnSpPr>
        <p:spPr>
          <a:xfrm rot="10800000" flipH="1">
            <a:off x="6922197" y="3480816"/>
            <a:ext cx="984300" cy="614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9" name="Google Shape;209;p33"/>
          <p:cNvCxnSpPr/>
          <p:nvPr/>
        </p:nvCxnSpPr>
        <p:spPr>
          <a:xfrm rot="10800000" flipH="1">
            <a:off x="6894814" y="2647716"/>
            <a:ext cx="714375" cy="142875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stealth" w="med" len="med"/>
            <a:tailEnd type="none" w="med" len="med"/>
          </a:ln>
        </p:spPr>
      </p:cxnSp>
      <p:cxnSp>
        <p:nvCxnSpPr>
          <p:cNvPr id="210" name="Google Shape;210;p33"/>
          <p:cNvCxnSpPr/>
          <p:nvPr/>
        </p:nvCxnSpPr>
        <p:spPr>
          <a:xfrm rot="10800000">
            <a:off x="6503097" y="2983472"/>
            <a:ext cx="357188" cy="107156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11" name="Google Shape;211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2051" y="2004779"/>
            <a:ext cx="389763" cy="704088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3"/>
          <p:cNvSpPr/>
          <p:nvPr/>
        </p:nvSpPr>
        <p:spPr>
          <a:xfrm>
            <a:off x="7772400" y="5181310"/>
            <a:ext cx="12792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pt-BR" sz="800" noProof="0" dirty="0">
                <a:solidFill>
                  <a:schemeClr val="dk1"/>
                </a:solidFill>
              </a:rPr>
              <a:t>Fonte: Adam Finkelstein</a:t>
            </a:r>
            <a:endParaRPr lang="pt-BR" sz="1100" noProof="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6F8D3FD-B7AF-A300-C2A8-9F5A5440767F}"/>
              </a:ext>
            </a:extLst>
          </p:cNvPr>
          <p:cNvSpPr/>
          <p:nvPr/>
        </p:nvSpPr>
        <p:spPr>
          <a:xfrm rot="19315474">
            <a:off x="5705568" y="1998635"/>
            <a:ext cx="902834" cy="233041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Reflexão Especular (</a:t>
            </a:r>
            <a:r>
              <a:rPr lang="pt-BR" noProof="0" dirty="0" err="1"/>
              <a:t>Blinn</a:t>
            </a:r>
            <a:r>
              <a:rPr lang="pt-BR" noProof="0" dirty="0"/>
              <a:t> / Phong)</a:t>
            </a:r>
          </a:p>
        </p:txBody>
      </p:sp>
      <p:sp>
        <p:nvSpPr>
          <p:cNvPr id="423" name="Google Shape;423;p40"/>
          <p:cNvSpPr txBox="1">
            <a:spLocks noGrp="1"/>
          </p:cNvSpPr>
          <p:nvPr>
            <p:ph type="body" idx="1"/>
          </p:nvPr>
        </p:nvSpPr>
        <p:spPr>
          <a:xfrm>
            <a:off x="218661" y="838985"/>
            <a:ext cx="877625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noProof="0" dirty="0"/>
              <a:t>Intensidade depende da direção de visualização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noProof="0" dirty="0"/>
              <a:t>Maior intensidade de brilho quando o ângulo de reflexão é o mesmo do ângulo de incidência em relação a normal da superfície.</a:t>
            </a:r>
          </a:p>
        </p:txBody>
      </p:sp>
      <p:sp>
        <p:nvSpPr>
          <p:cNvPr id="424" name="Google Shape;424;p4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46</a:t>
            </a:fld>
            <a:endParaRPr lang="pt-BR" noProof="0" dirty="0"/>
          </a:p>
        </p:txBody>
      </p:sp>
      <p:pic>
        <p:nvPicPr>
          <p:cNvPr id="425" name="Google Shape;425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012" y="1977886"/>
            <a:ext cx="3340301" cy="33572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Reflexão Especular (</a:t>
            </a:r>
            <a:r>
              <a:rPr lang="pt-BR" noProof="0" dirty="0" err="1"/>
              <a:t>Blinn</a:t>
            </a:r>
            <a:r>
              <a:rPr lang="pt-BR" noProof="0" dirty="0"/>
              <a:t> / Phong)</a:t>
            </a:r>
          </a:p>
        </p:txBody>
      </p:sp>
      <p:sp>
        <p:nvSpPr>
          <p:cNvPr id="432" name="Google Shape;432;p41"/>
          <p:cNvSpPr txBox="1">
            <a:spLocks noGrp="1"/>
          </p:cNvSpPr>
          <p:nvPr>
            <p:ph type="body" idx="1"/>
          </p:nvPr>
        </p:nvSpPr>
        <p:spPr>
          <a:xfrm>
            <a:off x="218660" y="838985"/>
            <a:ext cx="8854689" cy="861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noProof="0" dirty="0"/>
              <a:t>Quando próximo ao ângulo de incidência, maior brilho.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noProof="0" dirty="0"/>
              <a:t>O quão "próximo" é medido pelo produto escalar dos vetores unitários.</a:t>
            </a:r>
          </a:p>
        </p:txBody>
      </p:sp>
      <p:sp>
        <p:nvSpPr>
          <p:cNvPr id="433" name="Google Shape;433;p4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47</a:t>
            </a:fld>
            <a:endParaRPr lang="pt-BR" noProof="0" dirty="0"/>
          </a:p>
        </p:txBody>
      </p:sp>
      <p:pic>
        <p:nvPicPr>
          <p:cNvPr id="434" name="Google Shape;434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013" y="1794641"/>
            <a:ext cx="3540396" cy="3522147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41"/>
          <p:cNvSpPr/>
          <p:nvPr/>
        </p:nvSpPr>
        <p:spPr>
          <a:xfrm>
            <a:off x="4497950" y="1910030"/>
            <a:ext cx="3540395" cy="308930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noProof="0" dirty="0">
                <a:latin typeface="Arial"/>
                <a:ea typeface="Arial"/>
                <a:cs typeface="Arial"/>
                <a:sym typeface="Arial"/>
              </a:rPr>
              <a:t> </a:t>
            </a:r>
            <a:endParaRPr lang="pt-BR" noProof="0" dirty="0"/>
          </a:p>
        </p:txBody>
      </p:sp>
      <p:sp>
        <p:nvSpPr>
          <p:cNvPr id="436" name="Google Shape;436;p41"/>
          <p:cNvSpPr/>
          <p:nvPr/>
        </p:nvSpPr>
        <p:spPr>
          <a:xfrm>
            <a:off x="4856313" y="4999337"/>
            <a:ext cx="19487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coeficiente de </a:t>
            </a:r>
            <a:r>
              <a:rPr lang="pt-BR" sz="1800" noProof="0" dirty="0" err="1">
                <a:solidFill>
                  <a:schemeClr val="dk1"/>
                </a:solidFill>
              </a:rPr>
              <a:t>especularidade</a:t>
            </a:r>
            <a:endParaRPr lang="pt-BR" sz="1800" noProof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7" name="Google Shape;437;p41"/>
          <p:cNvCxnSpPr>
            <a:stCxn id="436" idx="0"/>
          </p:cNvCxnSpPr>
          <p:nvPr/>
        </p:nvCxnSpPr>
        <p:spPr>
          <a:xfrm rot="10800000">
            <a:off x="5585883" y="4582037"/>
            <a:ext cx="244800" cy="4173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38" name="Google Shape;438;p41"/>
          <p:cNvSpPr/>
          <p:nvPr/>
        </p:nvSpPr>
        <p:spPr>
          <a:xfrm>
            <a:off x="3240475" y="4285325"/>
            <a:ext cx="1848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luz especularmente refletida</a:t>
            </a:r>
            <a:endParaRPr lang="pt-BR" noProof="0" dirty="0"/>
          </a:p>
        </p:txBody>
      </p:sp>
      <p:cxnSp>
        <p:nvCxnSpPr>
          <p:cNvPr id="439" name="Google Shape;439;p41"/>
          <p:cNvCxnSpPr>
            <a:stCxn id="438" idx="0"/>
          </p:cNvCxnSpPr>
          <p:nvPr/>
        </p:nvCxnSpPr>
        <p:spPr>
          <a:xfrm rot="10800000" flipH="1">
            <a:off x="4164925" y="3718925"/>
            <a:ext cx="654600" cy="5664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40" name="Google Shape;440;p41"/>
          <p:cNvSpPr txBox="1"/>
          <p:nvPr/>
        </p:nvSpPr>
        <p:spPr>
          <a:xfrm>
            <a:off x="6988050" y="4755847"/>
            <a:ext cx="2085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noProof="0" dirty="0"/>
              <a:t>expoente de reflexão especular</a:t>
            </a:r>
          </a:p>
        </p:txBody>
      </p:sp>
      <p:cxnSp>
        <p:nvCxnSpPr>
          <p:cNvPr id="441" name="Google Shape;441;p41"/>
          <p:cNvCxnSpPr/>
          <p:nvPr/>
        </p:nvCxnSpPr>
        <p:spPr>
          <a:xfrm rot="10800000">
            <a:off x="7688599" y="4438432"/>
            <a:ext cx="268200" cy="4089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" grpId="0"/>
      <p:bldP spid="438" grpId="0"/>
      <p:bldP spid="44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Reflexão Especular (</a:t>
            </a:r>
            <a:r>
              <a:rPr lang="pt-BR" noProof="0" dirty="0" err="1"/>
              <a:t>Blinn</a:t>
            </a:r>
            <a:r>
              <a:rPr lang="pt-BR" noProof="0" dirty="0"/>
              <a:t> / Phong)</a:t>
            </a:r>
          </a:p>
        </p:txBody>
      </p:sp>
      <p:sp>
        <p:nvSpPr>
          <p:cNvPr id="447" name="Google Shape;447;p42"/>
          <p:cNvSpPr txBox="1">
            <a:spLocks noGrp="1"/>
          </p:cNvSpPr>
          <p:nvPr>
            <p:ph type="body" idx="1"/>
          </p:nvPr>
        </p:nvSpPr>
        <p:spPr>
          <a:xfrm>
            <a:off x="1073150" y="5040650"/>
            <a:ext cx="7745630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pt-BR" sz="1800" noProof="0" dirty="0"/>
              <a:t>maior </a:t>
            </a:r>
            <a:r>
              <a:rPr lang="pt-BR" sz="1800" noProof="0" dirty="0" err="1"/>
              <a:t>p</a:t>
            </a:r>
            <a:r>
              <a:rPr lang="pt-BR" sz="1800" noProof="0" dirty="0"/>
              <a:t>, brilho mais concentrado  </a:t>
            </a:r>
            <a:endParaRPr lang="pt-BR" noProof="0" dirty="0"/>
          </a:p>
        </p:txBody>
      </p:sp>
      <p:sp>
        <p:nvSpPr>
          <p:cNvPr id="448" name="Google Shape;448;p4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48</a:t>
            </a:fld>
            <a:endParaRPr lang="pt-BR" noProof="0" dirty="0"/>
          </a:p>
        </p:txBody>
      </p:sp>
      <p:pic>
        <p:nvPicPr>
          <p:cNvPr id="449" name="Google Shape;449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3150" y="1429023"/>
            <a:ext cx="6997700" cy="363220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42"/>
          <p:cNvSpPr txBox="1"/>
          <p:nvPr/>
        </p:nvSpPr>
        <p:spPr>
          <a:xfrm rot="-5400000">
            <a:off x="-835590" y="3050307"/>
            <a:ext cx="3505895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pt-BR" sz="1800" b="0" noProof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maior </a:t>
            </a:r>
            <a:r>
              <a:rPr lang="pt-BR" sz="1800" b="0" noProof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</a:t>
            </a:r>
            <a:r>
              <a:rPr lang="pt-BR" sz="1800" b="0" baseline="-25000" noProof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</a:t>
            </a:r>
            <a:r>
              <a:rPr lang="pt-BR" sz="1800" b="0" noProof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mais brilho</a:t>
            </a:r>
            <a:endParaRPr lang="pt-BR" noProof="0" dirty="0"/>
          </a:p>
        </p:txBody>
      </p:sp>
      <p:cxnSp>
        <p:nvCxnSpPr>
          <p:cNvPr id="451" name="Google Shape;451;p42"/>
          <p:cNvCxnSpPr/>
          <p:nvPr/>
        </p:nvCxnSpPr>
        <p:spPr>
          <a:xfrm>
            <a:off x="5290531" y="5227980"/>
            <a:ext cx="1666860" cy="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52" name="Google Shape;452;p42"/>
          <p:cNvCxnSpPr/>
          <p:nvPr/>
        </p:nvCxnSpPr>
        <p:spPr>
          <a:xfrm rot="10800000">
            <a:off x="874643" y="1590259"/>
            <a:ext cx="0" cy="725557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53" name="Google Shape;453;p42"/>
          <p:cNvSpPr/>
          <p:nvPr/>
        </p:nvSpPr>
        <p:spPr>
          <a:xfrm>
            <a:off x="2012288" y="673052"/>
            <a:ext cx="4572000" cy="67499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noProof="0" dirty="0">
                <a:latin typeface="Arial"/>
                <a:ea typeface="Arial"/>
                <a:cs typeface="Arial"/>
                <a:sym typeface="Arial"/>
              </a:rPr>
              <a:t> </a:t>
            </a:r>
            <a:endParaRPr lang="pt-BR" noProof="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Região Saturada de Brilho</a:t>
            </a:r>
          </a:p>
        </p:txBody>
      </p:sp>
      <p:sp>
        <p:nvSpPr>
          <p:cNvPr id="460" name="Google Shape;460;p43"/>
          <p:cNvSpPr txBox="1">
            <a:spLocks noGrp="1"/>
          </p:cNvSpPr>
          <p:nvPr>
            <p:ph type="body" idx="1"/>
          </p:nvPr>
        </p:nvSpPr>
        <p:spPr>
          <a:xfrm>
            <a:off x="237506" y="1097402"/>
            <a:ext cx="8776252" cy="861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noProof="0" dirty="0"/>
              <a:t>Aumentar o expoente </a:t>
            </a:r>
            <a:r>
              <a:rPr lang="pt-BR" noProof="0" dirty="0" err="1"/>
              <a:t>p</a:t>
            </a:r>
            <a:r>
              <a:rPr lang="pt-BR" noProof="0" dirty="0"/>
              <a:t> irá estreitar a região saturada de brilho</a:t>
            </a:r>
          </a:p>
        </p:txBody>
      </p:sp>
      <p:sp>
        <p:nvSpPr>
          <p:cNvPr id="461" name="Google Shape;461;p4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49</a:t>
            </a:fld>
            <a:endParaRPr lang="pt-BR" noProof="0" dirty="0"/>
          </a:p>
        </p:txBody>
      </p:sp>
      <p:pic>
        <p:nvPicPr>
          <p:cNvPr id="462" name="Google Shape;462;p43" descr="page27image70737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4551" y="1766152"/>
            <a:ext cx="8274898" cy="2573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Quais outros efeitos existem?</a:t>
            </a:r>
          </a:p>
        </p:txBody>
      </p:sp>
      <p:pic>
        <p:nvPicPr>
          <p:cNvPr id="106" name="Google Shape;106;p12" descr="page5image23725824"/>
          <p:cNvPicPr preferRelativeResize="0"/>
          <p:nvPr/>
        </p:nvPicPr>
        <p:blipFill rotWithShape="1">
          <a:blip r:embed="rId3">
            <a:alphaModFix/>
          </a:blip>
          <a:srcRect t="21824" r="2" b="7047"/>
          <a:stretch/>
        </p:blipFill>
        <p:spPr>
          <a:xfrm>
            <a:off x="390548" y="838985"/>
            <a:ext cx="8428232" cy="4496159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07" name="Google Shape;107;p1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5</a:t>
            </a:fld>
            <a:endParaRPr lang="pt-BR" noProof="0" dirty="0"/>
          </a:p>
        </p:txBody>
      </p:sp>
      <p:sp>
        <p:nvSpPr>
          <p:cNvPr id="108" name="Google Shape;108;p12"/>
          <p:cNvSpPr/>
          <p:nvPr/>
        </p:nvSpPr>
        <p:spPr>
          <a:xfrm>
            <a:off x="2286000" y="4500424"/>
            <a:ext cx="653278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Créditos: Bertrand Benoit. “Sweet </a:t>
            </a:r>
            <a:r>
              <a:rPr lang="pt-BR" sz="1400" b="1" noProof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Feast</a:t>
            </a:r>
            <a:r>
              <a:rPr lang="pt-BR" sz="1400" b="1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,” 2009. [Blender /</a:t>
            </a:r>
            <a:r>
              <a:rPr lang="pt-BR" sz="1400" b="1" noProof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VRay</a:t>
            </a:r>
            <a:r>
              <a:rPr lang="pt-BR" sz="1400" b="1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</a:t>
            </a:r>
            <a:endParaRPr lang="pt-BR" sz="1400" noProof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Reflexão/Iluminação Ambiente</a:t>
            </a:r>
          </a:p>
        </p:txBody>
      </p:sp>
      <p:sp>
        <p:nvSpPr>
          <p:cNvPr id="468" name="Google Shape;468;p44"/>
          <p:cNvSpPr txBox="1">
            <a:spLocks noGrp="1"/>
          </p:cNvSpPr>
          <p:nvPr>
            <p:ph type="body" idx="1"/>
          </p:nvPr>
        </p:nvSpPr>
        <p:spPr>
          <a:xfrm>
            <a:off x="390550" y="838982"/>
            <a:ext cx="8428200" cy="13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noProof="0" dirty="0"/>
              <a:t>Reflexão/Iluminação que não depende de nada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noProof="0" dirty="0"/>
              <a:t>Adiciona uma cor constante a superfície para compensar qualquer falta de iluminação, preenchendo regiões escurecidas</a:t>
            </a:r>
          </a:p>
        </p:txBody>
      </p:sp>
      <p:sp>
        <p:nvSpPr>
          <p:cNvPr id="469" name="Google Shape;469;p4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50</a:t>
            </a:fld>
            <a:endParaRPr lang="pt-BR" noProof="0" dirty="0"/>
          </a:p>
        </p:txBody>
      </p:sp>
      <p:pic>
        <p:nvPicPr>
          <p:cNvPr id="470" name="Google Shape;470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551" y="2097009"/>
            <a:ext cx="2711450" cy="3238135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44"/>
          <p:cNvSpPr/>
          <p:nvPr/>
        </p:nvSpPr>
        <p:spPr>
          <a:xfrm>
            <a:off x="4697437" y="2376409"/>
            <a:ext cx="1777474" cy="52322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noProof="0" dirty="0">
                <a:latin typeface="Arial"/>
                <a:ea typeface="Arial"/>
                <a:cs typeface="Arial"/>
                <a:sym typeface="Arial"/>
              </a:rPr>
              <a:t> </a:t>
            </a:r>
            <a:endParaRPr lang="pt-BR" noProof="0" dirty="0"/>
          </a:p>
        </p:txBody>
      </p:sp>
      <p:sp>
        <p:nvSpPr>
          <p:cNvPr id="472" name="Google Shape;472;p44"/>
          <p:cNvSpPr/>
          <p:nvPr/>
        </p:nvSpPr>
        <p:spPr>
          <a:xfrm>
            <a:off x="5332539" y="3647592"/>
            <a:ext cx="19487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coeficiente ambiente</a:t>
            </a:r>
            <a:endParaRPr lang="pt-BR" noProof="0" dirty="0"/>
          </a:p>
        </p:txBody>
      </p:sp>
      <p:cxnSp>
        <p:nvCxnSpPr>
          <p:cNvPr id="473" name="Google Shape;473;p44"/>
          <p:cNvCxnSpPr>
            <a:stCxn id="472" idx="0"/>
          </p:cNvCxnSpPr>
          <p:nvPr/>
        </p:nvCxnSpPr>
        <p:spPr>
          <a:xfrm rot="10800000">
            <a:off x="5833509" y="2899692"/>
            <a:ext cx="473400" cy="7479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74" name="Google Shape;474;p44"/>
          <p:cNvSpPr/>
          <p:nvPr/>
        </p:nvSpPr>
        <p:spPr>
          <a:xfrm>
            <a:off x="3429001" y="3445473"/>
            <a:ext cx="17752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luz ambiente refletida</a:t>
            </a:r>
            <a:endParaRPr lang="pt-BR" noProof="0" dirty="0"/>
          </a:p>
        </p:txBody>
      </p:sp>
      <p:cxnSp>
        <p:nvCxnSpPr>
          <p:cNvPr id="475" name="Google Shape;475;p44"/>
          <p:cNvCxnSpPr>
            <a:stCxn id="474" idx="0"/>
          </p:cNvCxnSpPr>
          <p:nvPr/>
        </p:nvCxnSpPr>
        <p:spPr>
          <a:xfrm rot="10800000" flipH="1">
            <a:off x="4316621" y="2861073"/>
            <a:ext cx="529800" cy="5844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B695565-15C3-85E9-ADC6-8B5994C2CFD8}"/>
              </a:ext>
            </a:extLst>
          </p:cNvPr>
          <p:cNvSpPr txBox="1"/>
          <p:nvPr/>
        </p:nvSpPr>
        <p:spPr>
          <a:xfrm>
            <a:off x="3293316" y="4857988"/>
            <a:ext cx="4585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noProof="0" dirty="0" err="1"/>
              <a:t>Obs</a:t>
            </a:r>
            <a:r>
              <a:rPr lang="pt-BR" noProof="0" dirty="0"/>
              <a:t>: A intensidade luminosa para iluminação ambiente é em geral um parâmetro específico para a luz.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" grpId="0"/>
      <p:bldP spid="47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Modelo de Reflexão </a:t>
            </a:r>
            <a:r>
              <a:rPr lang="pt-BR" noProof="0" dirty="0" err="1"/>
              <a:t>Blinn</a:t>
            </a:r>
            <a:r>
              <a:rPr lang="pt-BR" noProof="0" dirty="0"/>
              <a:t>-Phong</a:t>
            </a:r>
          </a:p>
        </p:txBody>
      </p:sp>
      <p:sp>
        <p:nvSpPr>
          <p:cNvPr id="481" name="Google Shape;481;p45"/>
          <p:cNvSpPr txBox="1">
            <a:spLocks noGrp="1"/>
          </p:cNvSpPr>
          <p:nvPr>
            <p:ph type="body" idx="1"/>
          </p:nvPr>
        </p:nvSpPr>
        <p:spPr>
          <a:xfrm>
            <a:off x="360731" y="3200400"/>
            <a:ext cx="8554669" cy="417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noProof="0" dirty="0"/>
              <a:t>   Ambiente    +      Difusa      +   Especular    = Reflexão Phong</a:t>
            </a:r>
          </a:p>
        </p:txBody>
      </p:sp>
      <p:sp>
        <p:nvSpPr>
          <p:cNvPr id="482" name="Google Shape;482;p4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51</a:t>
            </a:fld>
            <a:endParaRPr lang="pt-BR" noProof="0" dirty="0"/>
          </a:p>
        </p:txBody>
      </p:sp>
      <p:pic>
        <p:nvPicPr>
          <p:cNvPr id="483" name="Google Shape;483;p45" descr="page30image70565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419" y="1221770"/>
            <a:ext cx="8318500" cy="19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5725" y="3974281"/>
            <a:ext cx="8084679" cy="1037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i="1" noProof="0" dirty="0" err="1"/>
              <a:t>Shading</a:t>
            </a:r>
            <a:r>
              <a:rPr lang="pt-BR" noProof="0" dirty="0"/>
              <a:t> em Malhas de Triângulos</a:t>
            </a:r>
          </a:p>
        </p:txBody>
      </p:sp>
      <p:sp>
        <p:nvSpPr>
          <p:cNvPr id="490" name="Google Shape;490;p4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52</a:t>
            </a:fld>
            <a:endParaRPr lang="pt-BR" noProof="0" dirty="0"/>
          </a:p>
        </p:txBody>
      </p:sp>
      <p:sp>
        <p:nvSpPr>
          <p:cNvPr id="491" name="Google Shape;491;p46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noProof="0" dirty="0"/>
              <a:t>Infelizmente não conheço nenhuma tradução adequada.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noProof="0" dirty="0"/>
              <a:t>A tradução usada é "sombreamento", mas fica estranha.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noProof="0" dirty="0"/>
              <a:t>Prefiro "</a:t>
            </a:r>
            <a:r>
              <a:rPr lang="pt-BR" noProof="0" dirty="0" err="1"/>
              <a:t>tonalização</a:t>
            </a:r>
            <a:r>
              <a:rPr lang="pt-BR" noProof="0" dirty="0"/>
              <a:t>" mas não é muito usado</a:t>
            </a:r>
          </a:p>
        </p:txBody>
      </p:sp>
      <p:pic>
        <p:nvPicPr>
          <p:cNvPr id="492" name="Google Shape;492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4622" y="2441542"/>
            <a:ext cx="7918441" cy="2434472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46"/>
          <p:cNvSpPr txBox="1"/>
          <p:nvPr/>
        </p:nvSpPr>
        <p:spPr>
          <a:xfrm>
            <a:off x="3174151" y="5325300"/>
            <a:ext cx="5169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</a:t>
            </a:r>
            <a:r>
              <a:rPr lang="pt-BR" sz="1200" noProof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www.oxfordlearnersdictionaries.com</a:t>
            </a:r>
            <a:r>
              <a:rPr lang="pt-BR" sz="12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pt-BR" sz="1200" noProof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</a:t>
            </a:r>
            <a:r>
              <a:rPr lang="pt-BR" sz="12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pt-BR" sz="1200" noProof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definition</a:t>
            </a:r>
            <a:r>
              <a:rPr lang="pt-BR" sz="12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pt-BR" sz="1200" noProof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english</a:t>
            </a:r>
            <a:r>
              <a:rPr lang="pt-BR" sz="12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pt-BR" sz="1200" noProof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shading</a:t>
            </a:r>
            <a:endParaRPr lang="pt-BR" sz="1200" noProof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 err="1"/>
              <a:t>Shading</a:t>
            </a:r>
            <a:r>
              <a:rPr lang="pt-BR" noProof="0" dirty="0"/>
              <a:t> em Triângulos, Vértices e Pixels</a:t>
            </a:r>
          </a:p>
        </p:txBody>
      </p:sp>
      <p:sp>
        <p:nvSpPr>
          <p:cNvPr id="500" name="Google Shape;500;p47"/>
          <p:cNvSpPr txBox="1">
            <a:spLocks noGrp="1"/>
          </p:cNvSpPr>
          <p:nvPr>
            <p:ph type="body" idx="1"/>
          </p:nvPr>
        </p:nvSpPr>
        <p:spPr>
          <a:xfrm>
            <a:off x="237506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pt-BR" sz="2200" b="1" noProof="0" dirty="0" err="1">
                <a:latin typeface="Arial"/>
                <a:ea typeface="Arial"/>
                <a:cs typeface="Arial"/>
                <a:sym typeface="Arial"/>
              </a:rPr>
              <a:t>Shading</a:t>
            </a:r>
            <a:r>
              <a:rPr lang="pt-BR" sz="2200" b="1" noProof="0" dirty="0">
                <a:latin typeface="Arial"/>
                <a:ea typeface="Arial"/>
                <a:cs typeface="Arial"/>
                <a:sym typeface="Arial"/>
              </a:rPr>
              <a:t> por triângulo (flat </a:t>
            </a:r>
            <a:r>
              <a:rPr lang="pt-BR" sz="2200" b="1" noProof="0" dirty="0" err="1">
                <a:latin typeface="Arial"/>
                <a:ea typeface="Arial"/>
                <a:cs typeface="Arial"/>
                <a:sym typeface="Arial"/>
              </a:rPr>
              <a:t>shading</a:t>
            </a:r>
            <a:r>
              <a:rPr lang="pt-BR" sz="2200" b="1" noProof="0" dirty="0">
                <a:latin typeface="Arial"/>
                <a:ea typeface="Arial"/>
                <a:cs typeface="Arial"/>
                <a:sym typeface="Arial"/>
              </a:rPr>
              <a:t>)</a:t>
            </a:r>
            <a:endParaRPr lang="pt-BR" noProof="0" dirty="0"/>
          </a:p>
          <a:p>
            <a:pPr marL="342900" lvl="0" indent="-3429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pt-BR" sz="2200" noProof="0" dirty="0">
                <a:latin typeface="Arial"/>
                <a:ea typeface="Arial"/>
                <a:cs typeface="Arial"/>
                <a:sym typeface="Arial"/>
              </a:rPr>
              <a:t>A face do triângulo é plana (um vetor normal)</a:t>
            </a:r>
            <a:endParaRPr lang="pt-BR" noProof="0" dirty="0"/>
          </a:p>
          <a:p>
            <a:pPr marL="342900" lvl="0" indent="-3429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pt-BR" sz="2200" noProof="0" dirty="0">
                <a:latin typeface="Arial"/>
                <a:ea typeface="Arial"/>
                <a:cs typeface="Arial"/>
                <a:sym typeface="Arial"/>
              </a:rPr>
              <a:t>Nada bom para superfícies suaves</a:t>
            </a:r>
            <a:endParaRPr lang="pt-BR" noProof="0" dirty="0"/>
          </a:p>
          <a:p>
            <a:pPr marL="0" lvl="0" indent="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erdana"/>
              <a:buNone/>
            </a:pPr>
            <a:endParaRPr lang="pt-BR" sz="2200" noProof="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pt-BR" sz="2200" b="1" noProof="0" dirty="0" err="1">
                <a:latin typeface="Arial"/>
                <a:ea typeface="Arial"/>
                <a:cs typeface="Arial"/>
                <a:sym typeface="Arial"/>
              </a:rPr>
              <a:t>Shading</a:t>
            </a:r>
            <a:r>
              <a:rPr lang="pt-BR" sz="2200" b="1" noProof="0" dirty="0">
                <a:latin typeface="Arial"/>
                <a:ea typeface="Arial"/>
                <a:cs typeface="Arial"/>
                <a:sym typeface="Arial"/>
              </a:rPr>
              <a:t> por vértice ("</a:t>
            </a:r>
            <a:r>
              <a:rPr lang="pt-BR" sz="2200" b="1" noProof="0" dirty="0" err="1">
                <a:latin typeface="Arial"/>
                <a:ea typeface="Arial"/>
                <a:cs typeface="Arial"/>
                <a:sym typeface="Arial"/>
              </a:rPr>
              <a:t>Gouraud</a:t>
            </a:r>
            <a:r>
              <a:rPr lang="pt-BR" sz="2200" b="1" noProof="0" dirty="0">
                <a:latin typeface="Arial"/>
                <a:ea typeface="Arial"/>
                <a:cs typeface="Arial"/>
                <a:sym typeface="Arial"/>
              </a:rPr>
              <a:t>" </a:t>
            </a:r>
            <a:r>
              <a:rPr lang="pt-BR" sz="2200" b="1" noProof="0" dirty="0" err="1">
                <a:latin typeface="Arial"/>
                <a:ea typeface="Arial"/>
                <a:cs typeface="Arial"/>
                <a:sym typeface="Arial"/>
              </a:rPr>
              <a:t>shading</a:t>
            </a:r>
            <a:r>
              <a:rPr lang="pt-BR" sz="2200" b="1" noProof="0" dirty="0">
                <a:latin typeface="Arial"/>
                <a:ea typeface="Arial"/>
                <a:cs typeface="Arial"/>
                <a:sym typeface="Arial"/>
              </a:rPr>
              <a:t>)</a:t>
            </a:r>
            <a:endParaRPr lang="pt-BR" noProof="0" dirty="0"/>
          </a:p>
          <a:p>
            <a:pPr marL="342900" lvl="0" indent="-3429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pt-BR" sz="2200" noProof="0" dirty="0">
                <a:latin typeface="Arial"/>
                <a:ea typeface="Arial"/>
                <a:cs typeface="Arial"/>
                <a:sym typeface="Arial"/>
              </a:rPr>
              <a:t>Interpolando as cores através do triângulo</a:t>
            </a:r>
            <a:endParaRPr lang="pt-BR" noProof="0" dirty="0"/>
          </a:p>
          <a:p>
            <a:pPr marL="342900" lvl="0" indent="-3429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pt-BR" sz="2200" noProof="0" dirty="0">
                <a:latin typeface="Arial"/>
                <a:ea typeface="Arial"/>
                <a:cs typeface="Arial"/>
                <a:sym typeface="Arial"/>
              </a:rPr>
              <a:t>Cada vértice possui um vetor normal</a:t>
            </a:r>
            <a:endParaRPr lang="pt-BR" noProof="0" dirty="0"/>
          </a:p>
          <a:p>
            <a:pPr marL="342900" lvl="0" indent="-2032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lang="pt-BR" sz="2200" noProof="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pt-BR" sz="2200" b="1" noProof="0" dirty="0" err="1">
                <a:latin typeface="Arial"/>
                <a:ea typeface="Arial"/>
                <a:cs typeface="Arial"/>
                <a:sym typeface="Arial"/>
              </a:rPr>
              <a:t>Shading</a:t>
            </a:r>
            <a:r>
              <a:rPr lang="pt-BR" sz="2200" b="1" noProof="0" dirty="0">
                <a:latin typeface="Arial"/>
                <a:ea typeface="Arial"/>
                <a:cs typeface="Arial"/>
                <a:sym typeface="Arial"/>
              </a:rPr>
              <a:t> por pixel ("Phong" </a:t>
            </a:r>
            <a:r>
              <a:rPr lang="pt-BR" sz="2200" b="1" noProof="0" dirty="0" err="1">
                <a:latin typeface="Arial"/>
                <a:ea typeface="Arial"/>
                <a:cs typeface="Arial"/>
                <a:sym typeface="Arial"/>
              </a:rPr>
              <a:t>shading</a:t>
            </a:r>
            <a:r>
              <a:rPr lang="pt-BR" sz="2200" b="1" noProof="0" dirty="0">
                <a:latin typeface="Arial"/>
                <a:ea typeface="Arial"/>
                <a:cs typeface="Arial"/>
                <a:sym typeface="Arial"/>
              </a:rPr>
              <a:t>)</a:t>
            </a:r>
            <a:endParaRPr lang="pt-BR" noProof="0" dirty="0"/>
          </a:p>
          <a:p>
            <a:pPr marL="342900" lvl="0" indent="-3429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pt-BR" sz="2200" noProof="0" dirty="0">
                <a:latin typeface="Arial"/>
                <a:ea typeface="Arial"/>
                <a:cs typeface="Arial"/>
                <a:sym typeface="Arial"/>
              </a:rPr>
              <a:t>Interpolando a normal através do triângulo</a:t>
            </a:r>
            <a:endParaRPr lang="pt-BR" noProof="0" dirty="0"/>
          </a:p>
          <a:p>
            <a:pPr marL="342900" lvl="0" indent="-3429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pt-BR" sz="2200" noProof="0" dirty="0">
                <a:latin typeface="Arial"/>
                <a:ea typeface="Arial"/>
                <a:cs typeface="Arial"/>
                <a:sym typeface="Arial"/>
              </a:rPr>
              <a:t>Calcula em cada pixel qual seria a cor</a:t>
            </a:r>
            <a:endParaRPr lang="pt-BR" noProof="0" dirty="0"/>
          </a:p>
        </p:txBody>
      </p:sp>
      <p:sp>
        <p:nvSpPr>
          <p:cNvPr id="501" name="Google Shape;501;p4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53</a:t>
            </a:fld>
            <a:endParaRPr lang="pt-BR" noProof="0" dirty="0"/>
          </a:p>
        </p:txBody>
      </p:sp>
      <p:pic>
        <p:nvPicPr>
          <p:cNvPr id="502" name="Google Shape;502;p47"/>
          <p:cNvPicPr preferRelativeResize="0"/>
          <p:nvPr/>
        </p:nvPicPr>
        <p:blipFill rotWithShape="1">
          <a:blip r:embed="rId3">
            <a:alphaModFix/>
          </a:blip>
          <a:srcRect l="26521" t="4699" r="52991" b="19608"/>
          <a:stretch/>
        </p:blipFill>
        <p:spPr>
          <a:xfrm>
            <a:off x="6826019" y="755428"/>
            <a:ext cx="1392366" cy="1451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47"/>
          <p:cNvPicPr preferRelativeResize="0"/>
          <p:nvPr/>
        </p:nvPicPr>
        <p:blipFill rotWithShape="1">
          <a:blip r:embed="rId3">
            <a:alphaModFix/>
          </a:blip>
          <a:srcRect l="52601" t="3972" r="25749" b="17097"/>
          <a:stretch/>
        </p:blipFill>
        <p:spPr>
          <a:xfrm>
            <a:off x="6786590" y="2361715"/>
            <a:ext cx="1471225" cy="1513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47"/>
          <p:cNvPicPr preferRelativeResize="0"/>
          <p:nvPr/>
        </p:nvPicPr>
        <p:blipFill rotWithShape="1">
          <a:blip r:embed="rId3">
            <a:alphaModFix/>
          </a:blip>
          <a:srcRect l="77241" t="5307" b="18319"/>
          <a:stretch/>
        </p:blipFill>
        <p:spPr>
          <a:xfrm>
            <a:off x="6786590" y="4044905"/>
            <a:ext cx="1546624" cy="1464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 err="1"/>
              <a:t>Shading</a:t>
            </a:r>
            <a:r>
              <a:rPr lang="pt-BR" noProof="0" dirty="0"/>
              <a:t> em Triângulos, Vértices e Pixels</a:t>
            </a:r>
          </a:p>
        </p:txBody>
      </p:sp>
      <p:sp>
        <p:nvSpPr>
          <p:cNvPr id="511" name="Google Shape;511;p4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54</a:t>
            </a:fld>
            <a:endParaRPr lang="pt-BR" noProof="0" dirty="0"/>
          </a:p>
        </p:txBody>
      </p:sp>
      <p:sp>
        <p:nvSpPr>
          <p:cNvPr id="512" name="Google Shape;512;p48"/>
          <p:cNvSpPr txBox="1">
            <a:spLocks noGrp="1"/>
          </p:cNvSpPr>
          <p:nvPr>
            <p:ph type="body" idx="1"/>
          </p:nvPr>
        </p:nvSpPr>
        <p:spPr>
          <a:xfrm>
            <a:off x="390548" y="4983225"/>
            <a:ext cx="8428232" cy="560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noProof="0" dirty="0"/>
              <a:t>Tipo de </a:t>
            </a:r>
            <a:r>
              <a:rPr lang="pt-BR" noProof="0" dirty="0" err="1"/>
              <a:t>Shading</a:t>
            </a:r>
            <a:r>
              <a:rPr lang="pt-BR" noProof="0" dirty="0"/>
              <a:t>:          Flat           </a:t>
            </a:r>
            <a:r>
              <a:rPr lang="pt-BR" noProof="0" dirty="0" err="1"/>
              <a:t>Gouraud</a:t>
            </a:r>
            <a:r>
              <a:rPr lang="pt-BR" noProof="0" dirty="0"/>
              <a:t>         Phong</a:t>
            </a:r>
          </a:p>
        </p:txBody>
      </p:sp>
      <p:pic>
        <p:nvPicPr>
          <p:cNvPr id="513" name="Google Shape;513;p48" descr="page33image69507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43515" y="764376"/>
            <a:ext cx="4682517" cy="128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48" descr="page33image69597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43515" y="2194523"/>
            <a:ext cx="4682517" cy="128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48" descr="page33image69592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52170" y="3624670"/>
            <a:ext cx="4673862" cy="1280984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48"/>
          <p:cNvSpPr/>
          <p:nvPr/>
        </p:nvSpPr>
        <p:spPr>
          <a:xfrm>
            <a:off x="1863090" y="5453390"/>
            <a:ext cx="653278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noProof="0" dirty="0">
                <a:solidFill>
                  <a:srgbClr val="51565E"/>
                </a:solidFill>
                <a:latin typeface="Arial"/>
                <a:ea typeface="Arial"/>
                <a:cs typeface="Arial"/>
                <a:sym typeface="Arial"/>
              </a:rPr>
              <a:t>créditos: </a:t>
            </a:r>
            <a:r>
              <a:rPr lang="pt-BR" sz="1100" noProof="0" dirty="0" err="1">
                <a:solidFill>
                  <a:srgbClr val="51565E"/>
                </a:solidFill>
                <a:latin typeface="Arial"/>
                <a:ea typeface="Arial"/>
                <a:cs typeface="Arial"/>
                <a:sym typeface="Arial"/>
              </a:rPr>
              <a:t>Happyman</a:t>
            </a:r>
            <a:r>
              <a:rPr lang="pt-BR" sz="1100" noProof="0" dirty="0">
                <a:solidFill>
                  <a:srgbClr val="51565E"/>
                </a:solidFill>
                <a:latin typeface="Arial"/>
                <a:ea typeface="Arial"/>
                <a:cs typeface="Arial"/>
                <a:sym typeface="Arial"/>
              </a:rPr>
              <a:t>, http://cg2010studio.com/ </a:t>
            </a:r>
            <a:endParaRPr lang="pt-BR" sz="1100" noProof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7" name="Google Shape;517;p48"/>
          <p:cNvCxnSpPr/>
          <p:nvPr/>
        </p:nvCxnSpPr>
        <p:spPr>
          <a:xfrm>
            <a:off x="2697480" y="1429517"/>
            <a:ext cx="0" cy="2855966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18" name="Google Shape;518;p48"/>
          <p:cNvSpPr/>
          <p:nvPr/>
        </p:nvSpPr>
        <p:spPr>
          <a:xfrm rot="-5400000">
            <a:off x="1077300" y="2389198"/>
            <a:ext cx="287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Quantidade de vértices</a:t>
            </a:r>
            <a:endParaRPr lang="pt-BR" noProof="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0945" y="2470930"/>
            <a:ext cx="3066570" cy="1609949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4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noProof="0" dirty="0"/>
              <a:t>Normais por Face</a:t>
            </a:r>
          </a:p>
        </p:txBody>
      </p:sp>
      <p:sp>
        <p:nvSpPr>
          <p:cNvPr id="526" name="Google Shape;526;p4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55</a:t>
            </a:fld>
            <a:endParaRPr lang="pt-BR" noProof="0" dirty="0"/>
          </a:p>
        </p:txBody>
      </p:sp>
      <p:sp>
        <p:nvSpPr>
          <p:cNvPr id="527" name="Google Shape;527;p49"/>
          <p:cNvSpPr/>
          <p:nvPr/>
        </p:nvSpPr>
        <p:spPr>
          <a:xfrm>
            <a:off x="926300" y="2752950"/>
            <a:ext cx="3565200" cy="1885500"/>
          </a:xfrm>
          <a:prstGeom prst="triangle">
            <a:avLst>
              <a:gd name="adj" fmla="val 8039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noProof="0" dirty="0"/>
          </a:p>
        </p:txBody>
      </p:sp>
      <p:cxnSp>
        <p:nvCxnSpPr>
          <p:cNvPr id="528" name="Google Shape;528;p49"/>
          <p:cNvCxnSpPr/>
          <p:nvPr/>
        </p:nvCxnSpPr>
        <p:spPr>
          <a:xfrm rot="10800000">
            <a:off x="3363250" y="2315126"/>
            <a:ext cx="0" cy="1519200"/>
          </a:xfrm>
          <a:prstGeom prst="straightConnector1">
            <a:avLst/>
          </a:pr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9" name="Google Shape;529;p49"/>
          <p:cNvCxnSpPr/>
          <p:nvPr/>
        </p:nvCxnSpPr>
        <p:spPr>
          <a:xfrm rot="10800000" flipH="1">
            <a:off x="7115917" y="2559421"/>
            <a:ext cx="949800" cy="720300"/>
          </a:xfrm>
          <a:prstGeom prst="straightConnector1">
            <a:avLst/>
          </a:pr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0" name="Google Shape;530;p49"/>
          <p:cNvCxnSpPr/>
          <p:nvPr/>
        </p:nvCxnSpPr>
        <p:spPr>
          <a:xfrm rot="10800000">
            <a:off x="5627675" y="2638051"/>
            <a:ext cx="976500" cy="648000"/>
          </a:xfrm>
          <a:prstGeom prst="straightConnector1">
            <a:avLst/>
          </a:pr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5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noProof="0" dirty="0"/>
              <a:t>Normais por Vértice</a:t>
            </a:r>
          </a:p>
        </p:txBody>
      </p:sp>
      <p:sp>
        <p:nvSpPr>
          <p:cNvPr id="537" name="Google Shape;537;p5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 noProof="0" smtClean="0"/>
              <a:t>56</a:t>
            </a:fld>
            <a:endParaRPr lang="pt-BR" noProof="0" dirty="0"/>
          </a:p>
        </p:txBody>
      </p:sp>
      <p:pic>
        <p:nvPicPr>
          <p:cNvPr id="538" name="Google Shape;53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0945" y="2470930"/>
            <a:ext cx="3066570" cy="1609949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50"/>
          <p:cNvSpPr/>
          <p:nvPr/>
        </p:nvSpPr>
        <p:spPr>
          <a:xfrm>
            <a:off x="926300" y="2676750"/>
            <a:ext cx="3565200" cy="1885500"/>
          </a:xfrm>
          <a:prstGeom prst="triangle">
            <a:avLst>
              <a:gd name="adj" fmla="val 8039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noProof="0" dirty="0"/>
          </a:p>
        </p:txBody>
      </p:sp>
      <p:cxnSp>
        <p:nvCxnSpPr>
          <p:cNvPr id="540" name="Google Shape;540;p50"/>
          <p:cNvCxnSpPr/>
          <p:nvPr/>
        </p:nvCxnSpPr>
        <p:spPr>
          <a:xfrm rot="10800000">
            <a:off x="926300" y="3016626"/>
            <a:ext cx="0" cy="1519200"/>
          </a:xfrm>
          <a:prstGeom prst="straightConnector1">
            <a:avLst/>
          </a:pr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41" name="Google Shape;541;p50"/>
          <p:cNvCxnSpPr/>
          <p:nvPr/>
        </p:nvCxnSpPr>
        <p:spPr>
          <a:xfrm rot="10800000" flipH="1">
            <a:off x="6875067" y="1695421"/>
            <a:ext cx="911100" cy="775500"/>
          </a:xfrm>
          <a:prstGeom prst="straightConnector1">
            <a:avLst/>
          </a:pr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42" name="Google Shape;542;p50"/>
          <p:cNvCxnSpPr/>
          <p:nvPr/>
        </p:nvCxnSpPr>
        <p:spPr>
          <a:xfrm rot="10800000">
            <a:off x="5942075" y="1738926"/>
            <a:ext cx="933000" cy="732000"/>
          </a:xfrm>
          <a:prstGeom prst="straightConnector1">
            <a:avLst/>
          </a:pr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43" name="Google Shape;543;p50"/>
          <p:cNvCxnSpPr/>
          <p:nvPr/>
        </p:nvCxnSpPr>
        <p:spPr>
          <a:xfrm rot="10800000">
            <a:off x="3777800" y="1157551"/>
            <a:ext cx="0" cy="1519200"/>
          </a:xfrm>
          <a:prstGeom prst="straightConnector1">
            <a:avLst/>
          </a:pr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44" name="Google Shape;544;p50"/>
          <p:cNvCxnSpPr/>
          <p:nvPr/>
        </p:nvCxnSpPr>
        <p:spPr>
          <a:xfrm rot="10800000">
            <a:off x="4491500" y="3016626"/>
            <a:ext cx="0" cy="1519200"/>
          </a:xfrm>
          <a:prstGeom prst="straightConnector1">
            <a:avLst/>
          </a:pr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45" name="Google Shape;545;p50"/>
          <p:cNvCxnSpPr/>
          <p:nvPr/>
        </p:nvCxnSpPr>
        <p:spPr>
          <a:xfrm rot="10800000">
            <a:off x="5050866" y="2778940"/>
            <a:ext cx="971700" cy="735300"/>
          </a:xfrm>
          <a:prstGeom prst="straightConnector1">
            <a:avLst/>
          </a:pr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46" name="Google Shape;546;p50"/>
          <p:cNvCxnSpPr/>
          <p:nvPr/>
        </p:nvCxnSpPr>
        <p:spPr>
          <a:xfrm rot="10800000">
            <a:off x="5933375" y="3285551"/>
            <a:ext cx="941700" cy="739800"/>
          </a:xfrm>
          <a:prstGeom prst="straightConnector1">
            <a:avLst/>
          </a:pr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47" name="Google Shape;547;p50"/>
          <p:cNvCxnSpPr/>
          <p:nvPr/>
        </p:nvCxnSpPr>
        <p:spPr>
          <a:xfrm rot="10800000" flipH="1">
            <a:off x="7735292" y="2750096"/>
            <a:ext cx="911100" cy="775500"/>
          </a:xfrm>
          <a:prstGeom prst="straightConnector1">
            <a:avLst/>
          </a:pr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48" name="Google Shape;548;p50"/>
          <p:cNvCxnSpPr/>
          <p:nvPr/>
        </p:nvCxnSpPr>
        <p:spPr>
          <a:xfrm rot="10800000" flipH="1">
            <a:off x="6875067" y="3267696"/>
            <a:ext cx="911100" cy="775500"/>
          </a:xfrm>
          <a:prstGeom prst="straightConnector1">
            <a:avLst/>
          </a:pr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49" name="Google Shape;549;p50"/>
          <p:cNvCxnSpPr/>
          <p:nvPr/>
        </p:nvCxnSpPr>
        <p:spPr>
          <a:xfrm rot="10800000">
            <a:off x="6875067" y="1450471"/>
            <a:ext cx="0" cy="1042200"/>
          </a:xfrm>
          <a:prstGeom prst="straightConnector1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50" name="Google Shape;550;p50"/>
          <p:cNvCxnSpPr/>
          <p:nvPr/>
        </p:nvCxnSpPr>
        <p:spPr>
          <a:xfrm rot="10800000">
            <a:off x="6711068" y="2866248"/>
            <a:ext cx="171900" cy="1162200"/>
          </a:xfrm>
          <a:prstGeom prst="straightConnector1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5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Definindo Vetores Normais por Vértice</a:t>
            </a:r>
          </a:p>
        </p:txBody>
      </p:sp>
      <p:sp>
        <p:nvSpPr>
          <p:cNvPr id="556" name="Google Shape;556;p51"/>
          <p:cNvSpPr txBox="1">
            <a:spLocks noGrp="1"/>
          </p:cNvSpPr>
          <p:nvPr>
            <p:ph type="body" idx="1"/>
          </p:nvPr>
        </p:nvSpPr>
        <p:spPr>
          <a:xfrm>
            <a:off x="390550" y="838975"/>
            <a:ext cx="4773900" cy="17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sz="1900" noProof="0" dirty="0"/>
              <a:t>Melhor obter normais da geometria desejada, por exemplo: uma esfera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lang="pt-BR" sz="1900" noProof="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sz="1900" noProof="0" dirty="0"/>
              <a:t>Senão inferir as normais das faces dos triângulos</a:t>
            </a:r>
          </a:p>
        </p:txBody>
      </p:sp>
      <p:sp>
        <p:nvSpPr>
          <p:cNvPr id="557" name="Google Shape;557;p5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57</a:t>
            </a:fld>
            <a:endParaRPr lang="pt-BR" noProof="0" dirty="0"/>
          </a:p>
        </p:txBody>
      </p:sp>
      <p:pic>
        <p:nvPicPr>
          <p:cNvPr id="558" name="Google Shape;558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78780" y="568947"/>
            <a:ext cx="2727960" cy="2518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51" descr="{&quot;id&quot;:&quot;2&quot;,&quot;code&quot;:&quot;$$N_{v}=\\frac{\\sum_{i}^{}N_{i}}{\\left\\|\\sum_{i}^{}N_{i}\\right\\|}$$&quot;,&quot;aid&quot;:null,&quot;font&quot;:{&quot;size&quot;:12,&quot;family&quot;:&quot;Arial&quot;,&quot;color&quot;:&quot;#000000&quot;},&quot;type&quot;:&quot;$$&quot;,&quot;backgroundColor&quot;:&quot;#FFFFFF&quot;,&quot;backgroundColorModified&quot;:null,&quot;ts&quot;:1632849566666,&quot;cs&quot;:&quot;DNbQ7+VYEXgLSqxG7caqWw==&quot;,&quot;size&quot;:{&quot;width&quot;:120.83333333333333,&quot;height&quot;:47.166666666666664}}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7125" y="4474125"/>
            <a:ext cx="2727976" cy="1064869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51"/>
          <p:cNvSpPr txBox="1">
            <a:spLocks noGrp="1"/>
          </p:cNvSpPr>
          <p:nvPr>
            <p:ph type="body" idx="1"/>
          </p:nvPr>
        </p:nvSpPr>
        <p:spPr>
          <a:xfrm>
            <a:off x="390550" y="3502125"/>
            <a:ext cx="4773900" cy="12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sz="1900" noProof="0" dirty="0"/>
              <a:t>Proposta mais simples: Médias das normais das faces ao redor</a:t>
            </a:r>
          </a:p>
        </p:txBody>
      </p:sp>
      <p:pic>
        <p:nvPicPr>
          <p:cNvPr id="561" name="Google Shape;561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3125" y="3502114"/>
            <a:ext cx="1581150" cy="20383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2" name="Google Shape;562;p51"/>
          <p:cNvGrpSpPr/>
          <p:nvPr/>
        </p:nvGrpSpPr>
        <p:grpSpPr>
          <a:xfrm>
            <a:off x="6033629" y="3383708"/>
            <a:ext cx="1984850" cy="1442084"/>
            <a:chOff x="6033629" y="3383708"/>
            <a:chExt cx="1984850" cy="1442084"/>
          </a:xfrm>
        </p:grpSpPr>
        <p:cxnSp>
          <p:nvCxnSpPr>
            <p:cNvPr id="563" name="Google Shape;563;p51"/>
            <p:cNvCxnSpPr/>
            <p:nvPr/>
          </p:nvCxnSpPr>
          <p:spPr>
            <a:xfrm rot="10800000">
              <a:off x="6588950" y="3600200"/>
              <a:ext cx="157200" cy="3234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64" name="Google Shape;564;p51"/>
            <p:cNvCxnSpPr/>
            <p:nvPr/>
          </p:nvCxnSpPr>
          <p:spPr>
            <a:xfrm rot="10800000" flipH="1">
              <a:off x="7143204" y="3532807"/>
              <a:ext cx="83700" cy="370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565" name="Google Shape;565;p51"/>
            <p:cNvSpPr txBox="1"/>
            <p:nvPr/>
          </p:nvSpPr>
          <p:spPr>
            <a:xfrm>
              <a:off x="6314304" y="3486693"/>
              <a:ext cx="390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noProof="0" dirty="0">
                  <a:solidFill>
                    <a:schemeClr val="dk1"/>
                  </a:solidFill>
                </a:rPr>
                <a:t>N</a:t>
              </a:r>
              <a:r>
                <a:rPr lang="pt-BR" sz="1200" baseline="-25000" noProof="0" dirty="0">
                  <a:solidFill>
                    <a:schemeClr val="dk1"/>
                  </a:solidFill>
                </a:rPr>
                <a:t>0</a:t>
              </a:r>
              <a:endParaRPr lang="pt-BR" baseline="-25000" noProof="0" dirty="0"/>
            </a:p>
          </p:txBody>
        </p:sp>
        <p:sp>
          <p:nvSpPr>
            <p:cNvPr id="566" name="Google Shape;566;p51"/>
            <p:cNvSpPr txBox="1"/>
            <p:nvPr/>
          </p:nvSpPr>
          <p:spPr>
            <a:xfrm>
              <a:off x="7195639" y="3383708"/>
              <a:ext cx="390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noProof="0" dirty="0">
                  <a:solidFill>
                    <a:schemeClr val="dk1"/>
                  </a:solidFill>
                </a:rPr>
                <a:t>N</a:t>
              </a:r>
              <a:r>
                <a:rPr lang="pt-BR" sz="1200" baseline="-25000" noProof="0" dirty="0">
                  <a:solidFill>
                    <a:schemeClr val="dk1"/>
                  </a:solidFill>
                </a:rPr>
                <a:t>1</a:t>
              </a:r>
              <a:endParaRPr lang="pt-BR" baseline="-25000" noProof="0" dirty="0"/>
            </a:p>
          </p:txBody>
        </p:sp>
        <p:sp>
          <p:nvSpPr>
            <p:cNvPr id="567" name="Google Shape;567;p51"/>
            <p:cNvSpPr txBox="1"/>
            <p:nvPr/>
          </p:nvSpPr>
          <p:spPr>
            <a:xfrm>
              <a:off x="6033629" y="3918518"/>
              <a:ext cx="390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noProof="0" dirty="0">
                  <a:solidFill>
                    <a:schemeClr val="dk1"/>
                  </a:solidFill>
                </a:rPr>
                <a:t>N</a:t>
              </a:r>
              <a:r>
                <a:rPr lang="pt-BR" sz="1200" baseline="-25000" noProof="0" dirty="0">
                  <a:solidFill>
                    <a:schemeClr val="dk1"/>
                  </a:solidFill>
                </a:rPr>
                <a:t>2</a:t>
              </a:r>
              <a:endParaRPr lang="pt-BR" baseline="-25000" noProof="0" dirty="0"/>
            </a:p>
          </p:txBody>
        </p:sp>
        <p:cxnSp>
          <p:nvCxnSpPr>
            <p:cNvPr id="568" name="Google Shape;568;p51"/>
            <p:cNvCxnSpPr/>
            <p:nvPr/>
          </p:nvCxnSpPr>
          <p:spPr>
            <a:xfrm rot="10800000" flipH="1">
              <a:off x="7410275" y="3958600"/>
              <a:ext cx="253500" cy="279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69" name="Google Shape;569;p51"/>
            <p:cNvCxnSpPr/>
            <p:nvPr/>
          </p:nvCxnSpPr>
          <p:spPr>
            <a:xfrm rot="10800000" flipH="1">
              <a:off x="7160675" y="4247025"/>
              <a:ext cx="135900" cy="3204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70" name="Google Shape;570;p51"/>
            <p:cNvCxnSpPr/>
            <p:nvPr/>
          </p:nvCxnSpPr>
          <p:spPr>
            <a:xfrm rot="10800000">
              <a:off x="6661225" y="4349100"/>
              <a:ext cx="122400" cy="3444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71" name="Google Shape;571;p51"/>
            <p:cNvCxnSpPr/>
            <p:nvPr/>
          </p:nvCxnSpPr>
          <p:spPr>
            <a:xfrm rot="10800000">
              <a:off x="6325658" y="4033259"/>
              <a:ext cx="179700" cy="2460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572" name="Google Shape;572;p51"/>
            <p:cNvSpPr txBox="1"/>
            <p:nvPr/>
          </p:nvSpPr>
          <p:spPr>
            <a:xfrm>
              <a:off x="7627879" y="3913743"/>
              <a:ext cx="390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noProof="0" dirty="0">
                  <a:solidFill>
                    <a:schemeClr val="dk1"/>
                  </a:solidFill>
                </a:rPr>
                <a:t>N</a:t>
              </a:r>
              <a:r>
                <a:rPr lang="pt-BR" sz="1200" baseline="-25000" noProof="0" dirty="0">
                  <a:solidFill>
                    <a:schemeClr val="dk1"/>
                  </a:solidFill>
                </a:rPr>
                <a:t>3</a:t>
              </a:r>
              <a:endParaRPr lang="pt-BR" baseline="-25000" noProof="0" dirty="0"/>
            </a:p>
          </p:txBody>
        </p:sp>
        <p:sp>
          <p:nvSpPr>
            <p:cNvPr id="573" name="Google Shape;573;p51"/>
            <p:cNvSpPr txBox="1"/>
            <p:nvPr/>
          </p:nvSpPr>
          <p:spPr>
            <a:xfrm>
              <a:off x="6472254" y="4456493"/>
              <a:ext cx="390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noProof="0" dirty="0">
                  <a:solidFill>
                    <a:schemeClr val="dk1"/>
                  </a:solidFill>
                </a:rPr>
                <a:t>N</a:t>
              </a:r>
              <a:r>
                <a:rPr lang="pt-BR" sz="1200" baseline="-25000" noProof="0" dirty="0">
                  <a:solidFill>
                    <a:schemeClr val="dk1"/>
                  </a:solidFill>
                </a:rPr>
                <a:t>4</a:t>
              </a:r>
              <a:endParaRPr lang="pt-BR" baseline="-25000" noProof="0" dirty="0"/>
            </a:p>
          </p:txBody>
        </p:sp>
        <p:sp>
          <p:nvSpPr>
            <p:cNvPr id="574" name="Google Shape;574;p51"/>
            <p:cNvSpPr txBox="1"/>
            <p:nvPr/>
          </p:nvSpPr>
          <p:spPr>
            <a:xfrm>
              <a:off x="7146930" y="4338923"/>
              <a:ext cx="390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noProof="0" dirty="0">
                  <a:solidFill>
                    <a:schemeClr val="dk1"/>
                  </a:solidFill>
                </a:rPr>
                <a:t>N</a:t>
              </a:r>
              <a:r>
                <a:rPr lang="pt-BR" sz="1200" baseline="-25000" noProof="0" dirty="0">
                  <a:solidFill>
                    <a:schemeClr val="dk1"/>
                  </a:solidFill>
                </a:rPr>
                <a:t>5</a:t>
              </a:r>
              <a:endParaRPr lang="pt-BR" baseline="-25000" noProof="0" dirty="0"/>
            </a:p>
          </p:txBody>
        </p:sp>
      </p:grpSp>
      <p:grpSp>
        <p:nvGrpSpPr>
          <p:cNvPr id="575" name="Google Shape;575;p51"/>
          <p:cNvGrpSpPr/>
          <p:nvPr/>
        </p:nvGrpSpPr>
        <p:grpSpPr>
          <a:xfrm>
            <a:off x="6927399" y="3801397"/>
            <a:ext cx="390600" cy="491700"/>
            <a:chOff x="6927399" y="3801397"/>
            <a:chExt cx="390600" cy="491700"/>
          </a:xfrm>
        </p:grpSpPr>
        <p:cxnSp>
          <p:nvCxnSpPr>
            <p:cNvPr id="576" name="Google Shape;576;p51"/>
            <p:cNvCxnSpPr/>
            <p:nvPr/>
          </p:nvCxnSpPr>
          <p:spPr>
            <a:xfrm rot="10800000" flipH="1">
              <a:off x="6954479" y="3801397"/>
              <a:ext cx="71400" cy="49170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577" name="Google Shape;577;p51"/>
            <p:cNvSpPr txBox="1"/>
            <p:nvPr/>
          </p:nvSpPr>
          <p:spPr>
            <a:xfrm>
              <a:off x="6927399" y="3824098"/>
              <a:ext cx="390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 noProof="0" dirty="0" err="1">
                  <a:solidFill>
                    <a:schemeClr val="dk1"/>
                  </a:solidFill>
                </a:rPr>
                <a:t>N</a:t>
              </a:r>
              <a:r>
                <a:rPr lang="pt-BR" sz="1200" b="1" baseline="-25000" noProof="0" dirty="0" err="1">
                  <a:solidFill>
                    <a:schemeClr val="dk1"/>
                  </a:solidFill>
                </a:rPr>
                <a:t>v</a:t>
              </a:r>
              <a:endParaRPr lang="pt-BR" b="1" baseline="-25000" noProof="0" dirty="0"/>
            </a:p>
          </p:txBody>
        </p:sp>
      </p:grpSp>
      <p:sp>
        <p:nvSpPr>
          <p:cNvPr id="578" name="Google Shape;578;p51"/>
          <p:cNvSpPr/>
          <p:nvPr/>
        </p:nvSpPr>
        <p:spPr>
          <a:xfrm>
            <a:off x="6933861" y="4255661"/>
            <a:ext cx="43800" cy="43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noProof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5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Definindo Vetores Normais por Vértice</a:t>
            </a:r>
          </a:p>
        </p:txBody>
      </p:sp>
      <p:sp>
        <p:nvSpPr>
          <p:cNvPr id="584" name="Google Shape;584;p52"/>
          <p:cNvSpPr txBox="1">
            <a:spLocks noGrp="1"/>
          </p:cNvSpPr>
          <p:nvPr>
            <p:ph type="body" idx="1"/>
          </p:nvPr>
        </p:nvSpPr>
        <p:spPr>
          <a:xfrm>
            <a:off x="390550" y="838984"/>
            <a:ext cx="81219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noProof="0" dirty="0"/>
              <a:t>Interpolação </a:t>
            </a:r>
            <a:r>
              <a:rPr lang="pt-BR" noProof="0" dirty="0" err="1"/>
              <a:t>baricêntrica</a:t>
            </a:r>
            <a:r>
              <a:rPr lang="pt-BR" noProof="0" dirty="0"/>
              <a:t> das normais</a:t>
            </a:r>
          </a:p>
        </p:txBody>
      </p:sp>
      <p:sp>
        <p:nvSpPr>
          <p:cNvPr id="585" name="Google Shape;585;p5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58</a:t>
            </a:fld>
            <a:endParaRPr lang="pt-BR" noProof="0" dirty="0"/>
          </a:p>
        </p:txBody>
      </p:sp>
      <p:sp>
        <p:nvSpPr>
          <p:cNvPr id="586" name="Google Shape;586;p52"/>
          <p:cNvSpPr/>
          <p:nvPr/>
        </p:nvSpPr>
        <p:spPr>
          <a:xfrm>
            <a:off x="1767525" y="3147624"/>
            <a:ext cx="5675725" cy="1882750"/>
          </a:xfrm>
          <a:custGeom>
            <a:avLst/>
            <a:gdLst/>
            <a:ahLst/>
            <a:cxnLst/>
            <a:rect l="l" t="t" r="r" b="b"/>
            <a:pathLst>
              <a:path w="227029" h="75310" extrusionOk="0">
                <a:moveTo>
                  <a:pt x="0" y="75310"/>
                </a:moveTo>
                <a:cubicBezTo>
                  <a:pt x="9296" y="64181"/>
                  <a:pt x="27298" y="19731"/>
                  <a:pt x="55775" y="8537"/>
                </a:cubicBezTo>
                <a:cubicBezTo>
                  <a:pt x="84252" y="-2657"/>
                  <a:pt x="142319" y="-2854"/>
                  <a:pt x="170861" y="8144"/>
                </a:cubicBezTo>
                <a:cubicBezTo>
                  <a:pt x="199403" y="19142"/>
                  <a:pt x="217668" y="63462"/>
                  <a:pt x="227029" y="74525"/>
                </a:cubicBezTo>
              </a:path>
            </a:pathLst>
          </a:custGeom>
          <a:noFill/>
          <a:ln w="19050" cap="flat" cmpd="sng">
            <a:solidFill>
              <a:srgbClr val="20124D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pt-BR" noProof="0" dirty="0"/>
          </a:p>
        </p:txBody>
      </p:sp>
      <p:cxnSp>
        <p:nvCxnSpPr>
          <p:cNvPr id="587" name="Google Shape;587;p52"/>
          <p:cNvCxnSpPr/>
          <p:nvPr/>
        </p:nvCxnSpPr>
        <p:spPr>
          <a:xfrm rot="10800000" flipH="1">
            <a:off x="6313995" y="2209375"/>
            <a:ext cx="549900" cy="8838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88" name="Google Shape;588;p52"/>
          <p:cNvCxnSpPr/>
          <p:nvPr/>
        </p:nvCxnSpPr>
        <p:spPr>
          <a:xfrm rot="10800000">
            <a:off x="2287895" y="2238786"/>
            <a:ext cx="564900" cy="8892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89" name="Google Shape;589;p52"/>
          <p:cNvCxnSpPr/>
          <p:nvPr/>
        </p:nvCxnSpPr>
        <p:spPr>
          <a:xfrm rot="10800000">
            <a:off x="2729814" y="2032675"/>
            <a:ext cx="378300" cy="1092600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0" name="Google Shape;590;p52"/>
          <p:cNvCxnSpPr/>
          <p:nvPr/>
        </p:nvCxnSpPr>
        <p:spPr>
          <a:xfrm rot="10800000">
            <a:off x="3181689" y="1924675"/>
            <a:ext cx="216300" cy="1200600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1" name="Google Shape;591;p52"/>
          <p:cNvCxnSpPr/>
          <p:nvPr/>
        </p:nvCxnSpPr>
        <p:spPr>
          <a:xfrm rot="10800000">
            <a:off x="3564564" y="1865875"/>
            <a:ext cx="123300" cy="1259400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2" name="Google Shape;592;p52"/>
          <p:cNvCxnSpPr/>
          <p:nvPr/>
        </p:nvCxnSpPr>
        <p:spPr>
          <a:xfrm rot="10800000">
            <a:off x="3908139" y="1826575"/>
            <a:ext cx="69600" cy="1298700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3" name="Google Shape;593;p52"/>
          <p:cNvCxnSpPr/>
          <p:nvPr/>
        </p:nvCxnSpPr>
        <p:spPr>
          <a:xfrm rot="10800000">
            <a:off x="4232214" y="1806775"/>
            <a:ext cx="35400" cy="1318500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4" name="Google Shape;594;p52"/>
          <p:cNvCxnSpPr/>
          <p:nvPr/>
        </p:nvCxnSpPr>
        <p:spPr>
          <a:xfrm rot="10800000" flipH="1">
            <a:off x="4557489" y="1787275"/>
            <a:ext cx="8700" cy="1338000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5" name="Google Shape;595;p52"/>
          <p:cNvCxnSpPr/>
          <p:nvPr/>
        </p:nvCxnSpPr>
        <p:spPr>
          <a:xfrm rot="10800000" flipH="1">
            <a:off x="4847364" y="1777375"/>
            <a:ext cx="23100" cy="1347900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6" name="Google Shape;596;p52"/>
          <p:cNvCxnSpPr/>
          <p:nvPr/>
        </p:nvCxnSpPr>
        <p:spPr>
          <a:xfrm rot="10800000" flipH="1">
            <a:off x="5137239" y="1796875"/>
            <a:ext cx="77100" cy="1296300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7" name="Google Shape;597;p52"/>
          <p:cNvCxnSpPr/>
          <p:nvPr/>
        </p:nvCxnSpPr>
        <p:spPr>
          <a:xfrm rot="10800000" flipH="1">
            <a:off x="5427114" y="1836175"/>
            <a:ext cx="101400" cy="1257000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8" name="Google Shape;598;p52"/>
          <p:cNvCxnSpPr/>
          <p:nvPr/>
        </p:nvCxnSpPr>
        <p:spPr>
          <a:xfrm rot="10800000" flipH="1">
            <a:off x="5716989" y="1885375"/>
            <a:ext cx="194400" cy="1207800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9" name="Google Shape;599;p52"/>
          <p:cNvCxnSpPr/>
          <p:nvPr/>
        </p:nvCxnSpPr>
        <p:spPr>
          <a:xfrm rot="10800000" flipH="1">
            <a:off x="6006864" y="1993375"/>
            <a:ext cx="336600" cy="1099800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00" name="Google Shape;600;p52"/>
          <p:cNvSpPr/>
          <p:nvPr/>
        </p:nvSpPr>
        <p:spPr>
          <a:xfrm>
            <a:off x="1738064" y="3093175"/>
            <a:ext cx="5724536" cy="1934468"/>
          </a:xfrm>
          <a:custGeom>
            <a:avLst/>
            <a:gdLst/>
            <a:ahLst/>
            <a:cxnLst/>
            <a:rect l="l" t="t" r="r" b="b"/>
            <a:pathLst>
              <a:path w="227029" h="71094" extrusionOk="0">
                <a:moveTo>
                  <a:pt x="0" y="71094"/>
                </a:moveTo>
                <a:lnTo>
                  <a:pt x="44385" y="1179"/>
                </a:lnTo>
                <a:lnTo>
                  <a:pt x="181466" y="0"/>
                </a:lnTo>
                <a:lnTo>
                  <a:pt x="227029" y="69523"/>
                </a:ln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pt-BR" noProof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5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noProof="0" dirty="0"/>
              <a:t>Suavizando</a:t>
            </a:r>
          </a:p>
        </p:txBody>
      </p:sp>
      <p:sp>
        <p:nvSpPr>
          <p:cNvPr id="607" name="Google Shape;607;p5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noProof="0" dirty="0"/>
              <a:t>Com essa técnica podemos produzir superfícies que parecem suaves, quando não são.</a:t>
            </a:r>
          </a:p>
        </p:txBody>
      </p:sp>
      <p:sp>
        <p:nvSpPr>
          <p:cNvPr id="608" name="Google Shape;608;p5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 noProof="0" smtClean="0"/>
              <a:t>59</a:t>
            </a:fld>
            <a:endParaRPr lang="pt-BR" noProof="0" dirty="0"/>
          </a:p>
        </p:txBody>
      </p:sp>
      <p:pic>
        <p:nvPicPr>
          <p:cNvPr id="609" name="Google Shape;60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6700" y="1767550"/>
            <a:ext cx="6990601" cy="317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Quais outros efeitos existem?</a:t>
            </a:r>
          </a:p>
        </p:txBody>
      </p:sp>
      <p:pic>
        <p:nvPicPr>
          <p:cNvPr id="114" name="Google Shape;114;p13" descr="page6image232568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7225" y="575746"/>
            <a:ext cx="5994878" cy="4496159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15" name="Google Shape;115;p1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6</a:t>
            </a:fld>
            <a:endParaRPr lang="pt-BR" noProof="0" dirty="0"/>
          </a:p>
        </p:txBody>
      </p:sp>
      <p:sp>
        <p:nvSpPr>
          <p:cNvPr id="116" name="Google Shape;116;p13"/>
          <p:cNvSpPr/>
          <p:nvPr/>
        </p:nvSpPr>
        <p:spPr>
          <a:xfrm>
            <a:off x="2286000" y="4794906"/>
            <a:ext cx="531610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Créditos: Giuseppe Albergo. “Colibri” [Blender] </a:t>
            </a:r>
            <a:endParaRPr lang="pt-BR" sz="1200" noProof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5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noProof="0" dirty="0" err="1"/>
              <a:t>Smooth</a:t>
            </a:r>
            <a:r>
              <a:rPr lang="pt-BR" noProof="0" dirty="0"/>
              <a:t> </a:t>
            </a:r>
            <a:r>
              <a:rPr lang="pt-BR" noProof="0" dirty="0" err="1"/>
              <a:t>Shading</a:t>
            </a:r>
            <a:endParaRPr lang="pt-BR" noProof="0" dirty="0"/>
          </a:p>
        </p:txBody>
      </p:sp>
      <p:sp>
        <p:nvSpPr>
          <p:cNvPr id="616" name="Google Shape;616;p5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 noProof="0" smtClean="0"/>
              <a:t>60</a:t>
            </a:fld>
            <a:endParaRPr lang="pt-BR" noProof="0" dirty="0"/>
          </a:p>
        </p:txBody>
      </p:sp>
      <p:sp>
        <p:nvSpPr>
          <p:cNvPr id="618" name="Google Shape;618;p54"/>
          <p:cNvSpPr txBox="1"/>
          <p:nvPr/>
        </p:nvSpPr>
        <p:spPr>
          <a:xfrm>
            <a:off x="1403025" y="5314725"/>
            <a:ext cx="457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noProof="0" dirty="0"/>
              <a:t>https://</a:t>
            </a:r>
            <a:r>
              <a:rPr lang="pt-BR" noProof="0" dirty="0" err="1"/>
              <a:t>www.youtube.com</a:t>
            </a:r>
            <a:r>
              <a:rPr lang="pt-BR" noProof="0" dirty="0"/>
              <a:t>/</a:t>
            </a:r>
            <a:r>
              <a:rPr lang="pt-BR" noProof="0" dirty="0" err="1"/>
              <a:t>watch?v</a:t>
            </a:r>
            <a:r>
              <a:rPr lang="pt-BR" noProof="0" dirty="0"/>
              <a:t>=</a:t>
            </a:r>
            <a:r>
              <a:rPr lang="pt-BR" noProof="0" dirty="0" err="1"/>
              <a:t>PMgjVJogIbc</a:t>
            </a:r>
            <a:endParaRPr lang="pt-BR" noProof="0" dirty="0"/>
          </a:p>
        </p:txBody>
      </p:sp>
      <p:pic>
        <p:nvPicPr>
          <p:cNvPr id="2" name="Online Media 1" descr="Smooth Shading">
            <a:hlinkClick r:id="" action="ppaction://media"/>
            <a:extLst>
              <a:ext uri="{FF2B5EF4-FFF2-40B4-BE49-F238E27FC236}">
                <a16:creationId xmlns:a16="http://schemas.microsoft.com/office/drawing/2014/main" id="{8C4A2C8F-EB8B-43AC-4169-DA58EE186B9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90726" y="709267"/>
            <a:ext cx="6162548" cy="4621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5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noProof="0" dirty="0" err="1"/>
              <a:t>Fragment</a:t>
            </a:r>
            <a:r>
              <a:rPr lang="pt-BR" noProof="0" dirty="0"/>
              <a:t> </a:t>
            </a:r>
            <a:r>
              <a:rPr lang="pt-BR" noProof="0" dirty="0" err="1"/>
              <a:t>Lighting</a:t>
            </a:r>
            <a:endParaRPr lang="pt-BR" noProof="0" dirty="0"/>
          </a:p>
        </p:txBody>
      </p:sp>
      <p:sp>
        <p:nvSpPr>
          <p:cNvPr id="625" name="Google Shape;625;p55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607148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noProof="0" dirty="0"/>
              <a:t>Um outro ponto no cálculo da cor na superfície é que para luzes pontuais é necessário descobrir a coordenada 3D da posição do pixel sobre o objeto. Porém como já estamos em coordenadas da tela (2D) será necessário interpolar para encontrar essa posição.</a:t>
            </a:r>
          </a:p>
        </p:txBody>
      </p:sp>
      <p:sp>
        <p:nvSpPr>
          <p:cNvPr id="626" name="Google Shape;626;p5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 noProof="0" smtClean="0"/>
              <a:t>61</a:t>
            </a:fld>
            <a:endParaRPr lang="pt-BR" noProof="0" dirty="0"/>
          </a:p>
        </p:txBody>
      </p:sp>
      <p:sp>
        <p:nvSpPr>
          <p:cNvPr id="627" name="Google Shape;627;p55"/>
          <p:cNvSpPr txBox="1"/>
          <p:nvPr/>
        </p:nvSpPr>
        <p:spPr>
          <a:xfrm>
            <a:off x="315750" y="5025825"/>
            <a:ext cx="8512500" cy="6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300" noProof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Referência: </a:t>
            </a:r>
            <a:r>
              <a:rPr lang="pt-BR" sz="1300" u="sng" noProof="0" dirty="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https://paroj.github.io/gltut/Illumination/Tut10%20Fragment%20Lighting.html</a:t>
            </a:r>
            <a:endParaRPr lang="pt-BR" sz="700" noProof="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300" u="sng" noProof="0" dirty="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https://www.tomdalling.com/blog/modern-opengl/06-diffuse-point-lighting/</a:t>
            </a:r>
            <a:r>
              <a:rPr lang="pt-BR" sz="1300" noProof="0" dirty="0"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pic>
        <p:nvPicPr>
          <p:cNvPr id="628" name="Google Shape;628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1100" y="2359900"/>
            <a:ext cx="2533650" cy="2533650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55"/>
          <p:cNvSpPr txBox="1"/>
          <p:nvPr/>
        </p:nvSpPr>
        <p:spPr>
          <a:xfrm>
            <a:off x="1079375" y="2359900"/>
            <a:ext cx="45225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 err="1">
                <a:solidFill>
                  <a:srgbClr val="859900"/>
                </a:solidFill>
                <a:latin typeface="Courier New"/>
                <a:ea typeface="Courier New"/>
                <a:cs typeface="Courier New"/>
                <a:sym typeface="Courier New"/>
              </a:rPr>
              <a:t>uniform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>
                <a:solidFill>
                  <a:srgbClr val="DC322F"/>
                </a:solidFill>
                <a:latin typeface="Courier New"/>
                <a:ea typeface="Courier New"/>
                <a:cs typeface="Courier New"/>
                <a:sym typeface="Courier New"/>
              </a:rPr>
              <a:t>mat4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model;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 err="1">
                <a:solidFill>
                  <a:srgbClr val="859900"/>
                </a:solidFill>
                <a:latin typeface="Courier New"/>
                <a:ea typeface="Courier New"/>
                <a:cs typeface="Courier New"/>
                <a:sym typeface="Courier New"/>
              </a:rPr>
              <a:t>uniform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>
                <a:solidFill>
                  <a:srgbClr val="DC322F"/>
                </a:solidFill>
                <a:latin typeface="Courier New"/>
                <a:ea typeface="Courier New"/>
                <a:cs typeface="Courier New"/>
                <a:sym typeface="Courier New"/>
              </a:rPr>
              <a:t>sampler2D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tex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450" b="1" noProof="0" dirty="0">
              <a:solidFill>
                <a:srgbClr val="93A1A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 err="1">
                <a:solidFill>
                  <a:srgbClr val="859900"/>
                </a:solidFill>
                <a:latin typeface="Courier New"/>
                <a:ea typeface="Courier New"/>
                <a:cs typeface="Courier New"/>
                <a:sym typeface="Courier New"/>
              </a:rPr>
              <a:t>uniform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859900"/>
                </a:solidFill>
                <a:latin typeface="Courier New"/>
                <a:ea typeface="Courier New"/>
                <a:cs typeface="Courier New"/>
                <a:sym typeface="Courier New"/>
              </a:rPr>
              <a:t>struct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Light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pt-BR" sz="450" b="1" noProof="0" dirty="0">
                <a:solidFill>
                  <a:srgbClr val="DC322F"/>
                </a:solidFill>
                <a:latin typeface="Courier New"/>
                <a:ea typeface="Courier New"/>
                <a:cs typeface="Courier New"/>
                <a:sym typeface="Courier New"/>
              </a:rPr>
              <a:t>vec3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position;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pt-BR" sz="450" b="1" noProof="0" dirty="0">
                <a:solidFill>
                  <a:srgbClr val="DC322F"/>
                </a:solidFill>
                <a:latin typeface="Courier New"/>
                <a:ea typeface="Courier New"/>
                <a:cs typeface="Courier New"/>
                <a:sym typeface="Courier New"/>
              </a:rPr>
              <a:t>vec3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intensities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; 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//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a.k.a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the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color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of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the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light</a:t>
            </a:r>
            <a:endParaRPr lang="pt-BR" sz="450" b="1" noProof="0" dirty="0">
              <a:solidFill>
                <a:srgbClr val="93A1A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} light;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450" b="1" noProof="0" dirty="0">
              <a:solidFill>
                <a:srgbClr val="93A1A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859900"/>
                </a:solidFill>
                <a:latin typeface="Courier New"/>
                <a:ea typeface="Courier New"/>
                <a:cs typeface="Courier New"/>
                <a:sym typeface="Courier New"/>
              </a:rPr>
              <a:t>in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>
                <a:solidFill>
                  <a:srgbClr val="DC322F"/>
                </a:solidFill>
                <a:latin typeface="Courier New"/>
                <a:ea typeface="Courier New"/>
                <a:cs typeface="Courier New"/>
                <a:sym typeface="Courier New"/>
              </a:rPr>
              <a:t>vec2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fragTexCoord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859900"/>
                </a:solidFill>
                <a:latin typeface="Courier New"/>
                <a:ea typeface="Courier New"/>
                <a:cs typeface="Courier New"/>
                <a:sym typeface="Courier New"/>
              </a:rPr>
              <a:t>in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>
                <a:solidFill>
                  <a:srgbClr val="DC322F"/>
                </a:solidFill>
                <a:latin typeface="Courier New"/>
                <a:ea typeface="Courier New"/>
                <a:cs typeface="Courier New"/>
                <a:sym typeface="Courier New"/>
              </a:rPr>
              <a:t>vec3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fragNormal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859900"/>
                </a:solidFill>
                <a:latin typeface="Courier New"/>
                <a:ea typeface="Courier New"/>
                <a:cs typeface="Courier New"/>
                <a:sym typeface="Courier New"/>
              </a:rPr>
              <a:t>in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>
                <a:solidFill>
                  <a:srgbClr val="DC322F"/>
                </a:solidFill>
                <a:latin typeface="Courier New"/>
                <a:ea typeface="Courier New"/>
                <a:cs typeface="Courier New"/>
                <a:sym typeface="Courier New"/>
              </a:rPr>
              <a:t>vec3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fragVert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450" b="1" noProof="0" dirty="0">
              <a:solidFill>
                <a:srgbClr val="93A1A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859900"/>
                </a:solidFill>
                <a:latin typeface="Courier New"/>
                <a:ea typeface="Courier New"/>
                <a:cs typeface="Courier New"/>
                <a:sym typeface="Courier New"/>
              </a:rPr>
              <a:t>out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>
                <a:solidFill>
                  <a:srgbClr val="DC322F"/>
                </a:solidFill>
                <a:latin typeface="Courier New"/>
                <a:ea typeface="Courier New"/>
                <a:cs typeface="Courier New"/>
                <a:sym typeface="Courier New"/>
              </a:rPr>
              <a:t>vec4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finalColor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450" b="1" noProof="0" dirty="0">
              <a:solidFill>
                <a:srgbClr val="93A1A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 err="1">
                <a:solidFill>
                  <a:srgbClr val="DC322F"/>
                </a:solidFill>
                <a:latin typeface="Courier New"/>
                <a:ea typeface="Courier New"/>
                <a:cs typeface="Courier New"/>
                <a:sym typeface="Courier New"/>
              </a:rPr>
              <a:t>void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268BD2"/>
                </a:solidFill>
                <a:latin typeface="Courier New"/>
                <a:ea typeface="Courier New"/>
                <a:cs typeface="Courier New"/>
                <a:sym typeface="Courier New"/>
              </a:rPr>
              <a:t>main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()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//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calculate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normal in world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coordinates</a:t>
            </a:r>
            <a:endParaRPr lang="pt-BR" sz="450" b="1" noProof="0" dirty="0">
              <a:solidFill>
                <a:srgbClr val="93A1A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pt-BR" sz="450" b="1" noProof="0" dirty="0">
                <a:solidFill>
                  <a:srgbClr val="DC322F"/>
                </a:solidFill>
                <a:latin typeface="Courier New"/>
                <a:ea typeface="Courier New"/>
                <a:cs typeface="Courier New"/>
                <a:sym typeface="Courier New"/>
              </a:rPr>
              <a:t>mat3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normalMatrix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>
                <a:solidFill>
                  <a:srgbClr val="859900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transpose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inverse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pt-BR" sz="450" b="1" noProof="0" dirty="0">
                <a:solidFill>
                  <a:srgbClr val="DC322F"/>
                </a:solidFill>
                <a:latin typeface="Courier New"/>
                <a:ea typeface="Courier New"/>
                <a:cs typeface="Courier New"/>
                <a:sym typeface="Courier New"/>
              </a:rPr>
              <a:t>mat3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(model)));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pt-BR" sz="450" b="1" noProof="0" dirty="0">
                <a:solidFill>
                  <a:srgbClr val="DC322F"/>
                </a:solidFill>
                <a:latin typeface="Courier New"/>
                <a:ea typeface="Courier New"/>
                <a:cs typeface="Courier New"/>
                <a:sym typeface="Courier New"/>
              </a:rPr>
              <a:t>vec3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normal </a:t>
            </a:r>
            <a:r>
              <a:rPr lang="pt-BR" sz="450" b="1" noProof="0" dirty="0">
                <a:solidFill>
                  <a:srgbClr val="859900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normalize(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normalMatrix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>
                <a:solidFill>
                  <a:srgbClr val="859900"/>
                </a:solidFill>
                <a:latin typeface="Courier New"/>
                <a:ea typeface="Courier New"/>
                <a:cs typeface="Courier New"/>
                <a:sym typeface="Courier New"/>
              </a:rPr>
              <a:t>*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fragNormal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//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calculate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the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location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of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this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fragment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(pixel) in world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coordinates</a:t>
            </a:r>
            <a:endParaRPr lang="pt-BR" sz="450" b="1" noProof="0" dirty="0">
              <a:solidFill>
                <a:srgbClr val="93A1A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pt-BR" sz="450" b="1" noProof="0" dirty="0">
                <a:solidFill>
                  <a:srgbClr val="DC322F"/>
                </a:solidFill>
                <a:latin typeface="Courier New"/>
                <a:ea typeface="Courier New"/>
                <a:cs typeface="Courier New"/>
                <a:sym typeface="Courier New"/>
              </a:rPr>
              <a:t>vec3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fragPosition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>
                <a:solidFill>
                  <a:srgbClr val="859900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>
                <a:solidFill>
                  <a:srgbClr val="DC322F"/>
                </a:solidFill>
                <a:latin typeface="Courier New"/>
                <a:ea typeface="Courier New"/>
                <a:cs typeface="Courier New"/>
                <a:sym typeface="Courier New"/>
              </a:rPr>
              <a:t>vec3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(model </a:t>
            </a:r>
            <a:r>
              <a:rPr lang="pt-BR" sz="450" b="1" noProof="0" dirty="0">
                <a:solidFill>
                  <a:srgbClr val="859900"/>
                </a:solidFill>
                <a:latin typeface="Courier New"/>
                <a:ea typeface="Courier New"/>
                <a:cs typeface="Courier New"/>
                <a:sym typeface="Courier New"/>
              </a:rPr>
              <a:t>*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>
                <a:solidFill>
                  <a:srgbClr val="DC322F"/>
                </a:solidFill>
                <a:latin typeface="Courier New"/>
                <a:ea typeface="Courier New"/>
                <a:cs typeface="Courier New"/>
                <a:sym typeface="Courier New"/>
              </a:rPr>
              <a:t>vec4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fragVert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pt-BR" sz="450" b="1" noProof="0" dirty="0">
                <a:solidFill>
                  <a:srgbClr val="2AA198"/>
                </a:solidFill>
                <a:latin typeface="Courier New"/>
                <a:ea typeface="Courier New"/>
                <a:cs typeface="Courier New"/>
                <a:sym typeface="Courier New"/>
              </a:rPr>
              <a:t>1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));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//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calculate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the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vector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from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this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pixels surface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to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the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light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source</a:t>
            </a:r>
            <a:endParaRPr lang="pt-BR" sz="450" b="1" noProof="0" dirty="0">
              <a:solidFill>
                <a:srgbClr val="93A1A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pt-BR" sz="450" b="1" noProof="0" dirty="0">
                <a:solidFill>
                  <a:srgbClr val="DC322F"/>
                </a:solidFill>
                <a:latin typeface="Courier New"/>
                <a:ea typeface="Courier New"/>
                <a:cs typeface="Courier New"/>
                <a:sym typeface="Courier New"/>
              </a:rPr>
              <a:t>vec3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surfaceToLight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>
                <a:solidFill>
                  <a:srgbClr val="859900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light.position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>
                <a:solidFill>
                  <a:srgbClr val="859900"/>
                </a:solidFill>
                <a:latin typeface="Courier New"/>
                <a:ea typeface="Courier New"/>
                <a:cs typeface="Courier New"/>
                <a:sym typeface="Courier New"/>
              </a:rPr>
              <a:t>-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fragPosition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450" b="1" noProof="0" dirty="0">
              <a:solidFill>
                <a:srgbClr val="93A1A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//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calculate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the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cosine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of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the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angle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of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incidence</a:t>
            </a:r>
            <a:endParaRPr lang="pt-BR" sz="450" b="1" noProof="0" dirty="0">
              <a:solidFill>
                <a:srgbClr val="93A1A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pt-BR" sz="450" b="1" noProof="0" dirty="0" err="1">
                <a:solidFill>
                  <a:srgbClr val="DC322F"/>
                </a:solidFill>
                <a:latin typeface="Courier New"/>
                <a:ea typeface="Courier New"/>
                <a:cs typeface="Courier New"/>
                <a:sym typeface="Courier New"/>
              </a:rPr>
              <a:t>float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brightness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>
                <a:solidFill>
                  <a:srgbClr val="859900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dot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(normal,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surfaceToLight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) </a:t>
            </a:r>
            <a:r>
              <a:rPr lang="pt-BR" sz="450" b="1" noProof="0" dirty="0">
                <a:solidFill>
                  <a:srgbClr val="859900"/>
                </a:solidFill>
                <a:latin typeface="Courier New"/>
                <a:ea typeface="Courier New"/>
                <a:cs typeface="Courier New"/>
                <a:sym typeface="Courier New"/>
              </a:rPr>
              <a:t>/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(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length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surfaceToLight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) </a:t>
            </a:r>
            <a:r>
              <a:rPr lang="pt-BR" sz="450" b="1" noProof="0" dirty="0">
                <a:solidFill>
                  <a:srgbClr val="859900"/>
                </a:solidFill>
                <a:latin typeface="Courier New"/>
                <a:ea typeface="Courier New"/>
                <a:cs typeface="Courier New"/>
                <a:sym typeface="Courier New"/>
              </a:rPr>
              <a:t>*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length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(normal));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brightness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>
                <a:solidFill>
                  <a:srgbClr val="859900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clamp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brightness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pt-BR" sz="450" b="1" noProof="0" dirty="0">
                <a:solidFill>
                  <a:srgbClr val="2AA198"/>
                </a:solidFill>
                <a:latin typeface="Courier New"/>
                <a:ea typeface="Courier New"/>
                <a:cs typeface="Courier New"/>
                <a:sym typeface="Courier New"/>
              </a:rPr>
              <a:t>0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pt-BR" sz="450" b="1" noProof="0" dirty="0">
                <a:solidFill>
                  <a:srgbClr val="2AA198"/>
                </a:solidFill>
                <a:latin typeface="Courier New"/>
                <a:ea typeface="Courier New"/>
                <a:cs typeface="Courier New"/>
                <a:sym typeface="Courier New"/>
              </a:rPr>
              <a:t>1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450" b="1" noProof="0" dirty="0">
              <a:solidFill>
                <a:srgbClr val="93A1A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//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calculate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final color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of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the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pixel,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based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on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:</a:t>
            </a:r>
            <a:endParaRPr lang="pt-BR" sz="450" b="1" noProof="0" dirty="0">
              <a:solidFill>
                <a:srgbClr val="93A1A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// 1. The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angle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of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incidence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: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brightness</a:t>
            </a:r>
            <a:endParaRPr lang="pt-BR" sz="450" b="1" noProof="0" dirty="0">
              <a:solidFill>
                <a:srgbClr val="93A1A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// 2. The color/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intensities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of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the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light: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light.intensities</a:t>
            </a:r>
            <a:endParaRPr lang="pt-BR" sz="450" b="1" noProof="0" dirty="0">
              <a:solidFill>
                <a:srgbClr val="93A1A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// 3. The texture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and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texture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coord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: texture(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tex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fragTexCoord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lang="pt-BR" sz="450" b="1" noProof="0" dirty="0">
              <a:solidFill>
                <a:srgbClr val="93A1A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pt-BR" sz="450" b="1" noProof="0" dirty="0">
                <a:solidFill>
                  <a:srgbClr val="DC322F"/>
                </a:solidFill>
                <a:latin typeface="Courier New"/>
                <a:ea typeface="Courier New"/>
                <a:cs typeface="Courier New"/>
                <a:sym typeface="Courier New"/>
              </a:rPr>
              <a:t>vec4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surfaceColor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>
                <a:solidFill>
                  <a:srgbClr val="859900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texture(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tex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fragTexCoord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finalColor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>
                <a:solidFill>
                  <a:srgbClr val="859900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>
                <a:solidFill>
                  <a:srgbClr val="DC322F"/>
                </a:solidFill>
                <a:latin typeface="Courier New"/>
                <a:ea typeface="Courier New"/>
                <a:cs typeface="Courier New"/>
                <a:sym typeface="Courier New"/>
              </a:rPr>
              <a:t>vec4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brightness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>
                <a:solidFill>
                  <a:srgbClr val="859900"/>
                </a:solidFill>
                <a:latin typeface="Courier New"/>
                <a:ea typeface="Courier New"/>
                <a:cs typeface="Courier New"/>
                <a:sym typeface="Courier New"/>
              </a:rPr>
              <a:t>*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light.intensities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>
                <a:solidFill>
                  <a:srgbClr val="859900"/>
                </a:solidFill>
                <a:latin typeface="Courier New"/>
                <a:ea typeface="Courier New"/>
                <a:cs typeface="Courier New"/>
                <a:sym typeface="Courier New"/>
              </a:rPr>
              <a:t>*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surfaceColor.rgb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surfaceColor.a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);</a:t>
            </a:r>
          </a:p>
          <a:p>
            <a:pPr marL="101600" marR="10160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8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X3D : Material</a:t>
            </a:r>
          </a:p>
        </p:txBody>
      </p:sp>
      <p:sp>
        <p:nvSpPr>
          <p:cNvPr id="900" name="Google Shape;900;p81"/>
          <p:cNvSpPr txBox="1">
            <a:spLocks noGrp="1"/>
          </p:cNvSpPr>
          <p:nvPr>
            <p:ph type="body" idx="1"/>
          </p:nvPr>
        </p:nvSpPr>
        <p:spPr>
          <a:xfrm>
            <a:off x="390550" y="698299"/>
            <a:ext cx="8428200" cy="1008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sz="1800" noProof="0" dirty="0"/>
              <a:t>O nó </a:t>
            </a:r>
            <a:r>
              <a:rPr lang="pt-BR" sz="1800" b="1" noProof="0" dirty="0"/>
              <a:t>Material</a:t>
            </a:r>
            <a:r>
              <a:rPr lang="pt-BR" sz="1800" noProof="0" dirty="0"/>
              <a:t> especifica propriedades de material de superfície para nós de geometria associados e é usado pelas equações de iluminação X3D durante a renderização.</a:t>
            </a:r>
          </a:p>
        </p:txBody>
      </p:sp>
      <p:sp>
        <p:nvSpPr>
          <p:cNvPr id="901" name="Google Shape;901;p8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 noProof="0" smtClean="0"/>
              <a:t>62</a:t>
            </a:fld>
            <a:endParaRPr lang="pt-BR" noProof="0" dirty="0"/>
          </a:p>
        </p:txBody>
      </p:sp>
      <p:sp>
        <p:nvSpPr>
          <p:cNvPr id="902" name="Google Shape;902;p81"/>
          <p:cNvSpPr/>
          <p:nvPr/>
        </p:nvSpPr>
        <p:spPr>
          <a:xfrm>
            <a:off x="475072" y="1804574"/>
            <a:ext cx="8343678" cy="252885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398463" algn="l"/>
                <a:tab pos="1460500" algn="l"/>
                <a:tab pos="2393950" algn="l"/>
                <a:tab pos="4217988" algn="l"/>
                <a:tab pos="5461000" algn="l"/>
              </a:tabLst>
            </a:pPr>
            <a:r>
              <a:rPr lang="pt-BR" noProof="1"/>
              <a:t>Material : X3DMaterialNode {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398463" algn="l"/>
                <a:tab pos="1460500" algn="l"/>
                <a:tab pos="2393950" algn="l"/>
                <a:tab pos="4352925" algn="l"/>
                <a:tab pos="5595938" algn="l"/>
              </a:tabLst>
            </a:pPr>
            <a:r>
              <a:rPr lang="pt-BR" noProof="1">
                <a:solidFill>
                  <a:schemeClr val="tx1"/>
                </a:solidFill>
              </a:rPr>
              <a:t>	SFFloat	[in,out]	ambientIntensity 	0.2 	[0,1]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398463" algn="l"/>
                <a:tab pos="1460500" algn="l"/>
                <a:tab pos="2393950" algn="l"/>
                <a:tab pos="4352925" algn="l"/>
                <a:tab pos="5595938" algn="l"/>
              </a:tabLst>
            </a:pPr>
            <a:r>
              <a:rPr lang="pt-BR" b="1" noProof="1">
                <a:solidFill>
                  <a:schemeClr val="tx1"/>
                </a:solidFill>
              </a:rPr>
              <a:t>	SFColor	[in,out]	diffuseColor 	0.8 0.8 0.8 	[0,1]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398463" algn="l"/>
                <a:tab pos="1460500" algn="l"/>
                <a:tab pos="2393950" algn="l"/>
                <a:tab pos="4352925" algn="l"/>
                <a:tab pos="5595938" algn="l"/>
              </a:tabLst>
            </a:pPr>
            <a:r>
              <a:rPr lang="pt-BR" b="1" noProof="1"/>
              <a:t>	SFColor	[in,out]	emissiveColor 	0 0 0 	[0,1]</a:t>
            </a:r>
            <a:r>
              <a:rPr lang="pt-BR" noProof="1"/>
              <a:t>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398463" algn="l"/>
                <a:tab pos="1460500" algn="l"/>
                <a:tab pos="2393950" algn="l"/>
                <a:tab pos="4352925" algn="l"/>
                <a:tab pos="5595938" algn="l"/>
              </a:tabLst>
            </a:pPr>
            <a:r>
              <a:rPr lang="pt-BR" noProof="1"/>
              <a:t>	SFNode	[in,out]	metadata 	NULL 	[X3DMetadataObject]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398463" algn="l"/>
                <a:tab pos="1460500" algn="l"/>
                <a:tab pos="2393950" algn="l"/>
                <a:tab pos="4352925" algn="l"/>
                <a:tab pos="5595938" algn="l"/>
              </a:tabLst>
            </a:pPr>
            <a:r>
              <a:rPr lang="pt-BR" b="1" noProof="1"/>
              <a:t>	SFFloat	[in,out]	shininess 	0.2 	[0,1]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398463" algn="l"/>
                <a:tab pos="1460500" algn="l"/>
                <a:tab pos="2393950" algn="l"/>
                <a:tab pos="4352925" algn="l"/>
                <a:tab pos="5595938" algn="l"/>
              </a:tabLst>
            </a:pPr>
            <a:r>
              <a:rPr lang="pt-BR" b="1" noProof="1"/>
              <a:t>	SFColor	[in,out]	specularColor 	0 0 0 	[0,1]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398463" algn="l"/>
                <a:tab pos="1460500" algn="l"/>
                <a:tab pos="2393950" algn="l"/>
                <a:tab pos="4352925" algn="l"/>
                <a:tab pos="5595938" algn="l"/>
              </a:tabLst>
            </a:pPr>
            <a:r>
              <a:rPr lang="pt-BR" b="1" noProof="1"/>
              <a:t>	SFFloat	[in,out]	transparency 	0 	[0,1]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398463" algn="l"/>
                <a:tab pos="1460500" algn="l"/>
                <a:tab pos="2393950" algn="l"/>
                <a:tab pos="4217988" algn="l"/>
                <a:tab pos="5461000" algn="l"/>
              </a:tabLst>
            </a:pPr>
            <a:r>
              <a:rPr lang="pt-BR" noProof="1"/>
              <a:t>}</a:t>
            </a:r>
            <a:endParaRPr lang="pt-BR" sz="1100" noProof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415051-3FA6-5C0E-1005-F5C46E273174}"/>
              </a:ext>
            </a:extLst>
          </p:cNvPr>
          <p:cNvSpPr txBox="1"/>
          <p:nvPr/>
        </p:nvSpPr>
        <p:spPr>
          <a:xfrm>
            <a:off x="691966" y="5324284"/>
            <a:ext cx="74637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200" noProof="0" dirty="0">
                <a:hlinkClick r:id="rId3"/>
              </a:rPr>
              <a:t>https://www.web3d.org/documents/specifications/19775-1/V3.3/Part01/components/shape.html#Material</a:t>
            </a:r>
            <a:r>
              <a:rPr lang="pt-BR" sz="1200" noProof="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A8FA7A-B711-05DC-5ED0-E0111637B672}"/>
              </a:ext>
            </a:extLst>
          </p:cNvPr>
          <p:cNvSpPr txBox="1"/>
          <p:nvPr/>
        </p:nvSpPr>
        <p:spPr>
          <a:xfrm>
            <a:off x="916757" y="4674968"/>
            <a:ext cx="58422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highlight>
                  <a:srgbClr val="FFFF00"/>
                </a:highlight>
              </a:rPr>
              <a:t>Você não precisa implementar no projeto o </a:t>
            </a:r>
            <a:r>
              <a:rPr lang="pt-BR" dirty="0" err="1">
                <a:highlight>
                  <a:srgbClr val="FFFF00"/>
                </a:highlight>
              </a:rPr>
              <a:t>ambientIntensity</a:t>
            </a:r>
            <a:endParaRPr lang="pt-BR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819067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noProof="0" dirty="0"/>
              <a:t>Novos Nós X3D : NavigationInfo</a:t>
            </a:r>
          </a:p>
        </p:txBody>
      </p:sp>
      <p:sp>
        <p:nvSpPr>
          <p:cNvPr id="216" name="Google Shape;216;p25"/>
          <p:cNvSpPr txBox="1">
            <a:spLocks noGrp="1"/>
          </p:cNvSpPr>
          <p:nvPr>
            <p:ph type="body" idx="1"/>
          </p:nvPr>
        </p:nvSpPr>
        <p:spPr>
          <a:xfrm>
            <a:off x="390550" y="838981"/>
            <a:ext cx="8428200" cy="180238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800" noProof="0" dirty="0"/>
              <a:t>O campo do </a:t>
            </a:r>
            <a:r>
              <a:rPr lang="pt-BR" sz="1800" b="1" noProof="0" dirty="0"/>
              <a:t>headlight</a:t>
            </a:r>
            <a:r>
              <a:rPr lang="pt-BR" sz="1800" noProof="0" dirty="0"/>
              <a:t> especifica se um navegador deve acender uma luz direcional que sempre aponta na direção que o usuário está olhando. Definir este campo como TRUE faz com que o visualizador forneça sempre uma luz do ponto de vista do usuário. A luz headlight deve ser direcional, ter intensidade = 1, cor = (1, 1, 1), ambientIntensity = 0.0 e direção = (0, 0, −1).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lang="pt-BR" sz="1800" noProof="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lang="pt-BR" sz="1800" noProof="0" dirty="0"/>
          </a:p>
        </p:txBody>
      </p:sp>
      <p:sp>
        <p:nvSpPr>
          <p:cNvPr id="217" name="Google Shape;217;p2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 noProof="0" smtClean="0"/>
              <a:t>63</a:t>
            </a:fld>
            <a:endParaRPr lang="pt-BR" noProof="0" dirty="0"/>
          </a:p>
        </p:txBody>
      </p:sp>
      <p:sp>
        <p:nvSpPr>
          <p:cNvPr id="218" name="Google Shape;218;p25"/>
          <p:cNvSpPr txBox="1"/>
          <p:nvPr/>
        </p:nvSpPr>
        <p:spPr>
          <a:xfrm>
            <a:off x="422081" y="2641362"/>
            <a:ext cx="8188200" cy="2639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noProof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NavigationInfo : X3DBindableNode {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noProof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SFBool   [in]     set_bind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noProof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MFFloat  [in,out] avatarSize      [0.25 1.6 0.75]   [0,∞)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 noProof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SFBool   [in,out] headlight       TRUE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noProof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SFNode   [in,out] metadata        NULL              [X3DMetadataObject]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noProof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SFFloat  [in,out] speed           1.0               [0,∞)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noProof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SFTime   [in,out] transitionTime  1.0               [0, ∞)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noProof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MFString [in,out] transitionType  ["LINEAR"]        ["TELEPORT","LINEAR", "ANIMATE",...]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noProof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MFString [in,out] type            ["EXAMINE" "ANY"] ["ANY","WALK","EXAMINE","FLY","LOOKAT","NONE","EXPLORE",...]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noProof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SFFloat  [in,out] visibilityLimit 0.0               [0,∞)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noProof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SFTime   [out]    bindTime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noProof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SFBool   [out]    isBound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noProof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SFBool   [out]    transitionComplete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noProof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8D95C1-4A18-F03C-3862-F042E2CF3B8D}"/>
              </a:ext>
            </a:extLst>
          </p:cNvPr>
          <p:cNvSpPr txBox="1"/>
          <p:nvPr/>
        </p:nvSpPr>
        <p:spPr>
          <a:xfrm>
            <a:off x="390550" y="5324284"/>
            <a:ext cx="79487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200" noProof="0" dirty="0">
                <a:hlinkClick r:id="rId3"/>
              </a:rPr>
              <a:t>https://www.web3d.org/documents/specifications/19775-1/V3.3/Part01/components/navigation.html#NavigationInfo</a:t>
            </a:r>
            <a:r>
              <a:rPr lang="pt-BR" sz="1200" noProof="0" dirty="0"/>
              <a:t> 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noProof="0" dirty="0"/>
              <a:t>Novos Nós X3D : </a:t>
            </a:r>
            <a:r>
              <a:rPr lang="pt-BR" noProof="1"/>
              <a:t>DirectionalLight</a:t>
            </a:r>
            <a:endParaRPr lang="pt-BR" noProof="0" dirty="0"/>
          </a:p>
        </p:txBody>
      </p:sp>
      <p:sp>
        <p:nvSpPr>
          <p:cNvPr id="225" name="Google Shape;225;p26"/>
          <p:cNvSpPr txBox="1">
            <a:spLocks noGrp="1"/>
          </p:cNvSpPr>
          <p:nvPr>
            <p:ph type="body" idx="1"/>
          </p:nvPr>
        </p:nvSpPr>
        <p:spPr>
          <a:xfrm>
            <a:off x="390550" y="838977"/>
            <a:ext cx="8428200" cy="196448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800" noProof="0" dirty="0"/>
              <a:t>Define uma fonte de luz direcional que ilumina ao longo de raios paralelos em um determinado vetor tridimensional. Possui os campos básicos </a:t>
            </a:r>
            <a:r>
              <a:rPr lang="pt-BR" sz="1800" b="1" noProof="0" dirty="0"/>
              <a:t>ambientIntensity, color, </a:t>
            </a:r>
            <a:r>
              <a:rPr lang="pt-BR" sz="1800" b="1" noProof="0" dirty="0" err="1"/>
              <a:t>intensity</a:t>
            </a:r>
            <a:r>
              <a:rPr lang="pt-BR" sz="1800" noProof="0" dirty="0"/>
              <a:t>. O campo de </a:t>
            </a:r>
            <a:r>
              <a:rPr lang="pt-BR" sz="1800" b="1" noProof="0" dirty="0" err="1"/>
              <a:t>direction</a:t>
            </a:r>
            <a:r>
              <a:rPr lang="pt-BR" sz="1800" noProof="0" dirty="0"/>
              <a:t> especifica o vetor de direção da iluminação que emana da fonte de luz no sistema de coordenadas local. A luz é emitida ao longo de raios paralelos de uma distância infinita.</a:t>
            </a:r>
          </a:p>
        </p:txBody>
      </p:sp>
      <p:sp>
        <p:nvSpPr>
          <p:cNvPr id="226" name="Google Shape;226;p2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 noProof="0" smtClean="0"/>
              <a:t>64</a:t>
            </a:fld>
            <a:endParaRPr lang="pt-BR" noProof="0" dirty="0"/>
          </a:p>
        </p:txBody>
      </p:sp>
      <p:sp>
        <p:nvSpPr>
          <p:cNvPr id="227" name="Google Shape;227;p26"/>
          <p:cNvSpPr txBox="1"/>
          <p:nvPr/>
        </p:nvSpPr>
        <p:spPr>
          <a:xfrm>
            <a:off x="390550" y="2760710"/>
            <a:ext cx="8188200" cy="241447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noProof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DirectionalLight : X3DLightNode {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noProof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SFFloat [in,out] ambientIntensity 0      [0,1]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noProof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SFColor [in,out] color            1 1 1  [0,1]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noProof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SFVec3f [in,out] direction        0 0 -1 (-∞,∞)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noProof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SFBool  [in,out] global           FALSE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noProof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SFFloat [in,out] intensity        1      [0,1]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noProof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SFNode  [in,out] metadata         NULL   [X3DMetadataObject]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noProof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SFBool  [in,out] on               TRUE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noProof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155004-C3F6-6CA0-718A-BC48E71F1A49}"/>
              </a:ext>
            </a:extLst>
          </p:cNvPr>
          <p:cNvSpPr txBox="1"/>
          <p:nvPr/>
        </p:nvSpPr>
        <p:spPr>
          <a:xfrm>
            <a:off x="573786" y="5279924"/>
            <a:ext cx="76923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100" noProof="0" dirty="0">
                <a:hlinkClick r:id="rId3"/>
              </a:rPr>
              <a:t>https://www.web3d.org/documents/specifications/19775-1/V3.3/Part01/components/lighting.html#DirectionalLight</a:t>
            </a:r>
            <a:r>
              <a:rPr lang="pt-BR" sz="1100" noProof="0" dirty="0"/>
              <a:t> 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4"/>
          <p:cNvSpPr txBox="1">
            <a:spLocks noGrp="1"/>
          </p:cNvSpPr>
          <p:nvPr>
            <p:ph type="body" idx="1"/>
          </p:nvPr>
        </p:nvSpPr>
        <p:spPr>
          <a:xfrm>
            <a:off x="390550" y="838974"/>
            <a:ext cx="8428200" cy="474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200" b="1" noProof="1">
                <a:highlight>
                  <a:srgbClr val="FFFFFF"/>
                </a:highlight>
              </a:rPr>
              <a:t>I</a:t>
            </a:r>
            <a:r>
              <a:rPr lang="pt-BR" sz="1700" b="1" baseline="-25000" noProof="1">
                <a:highlight>
                  <a:srgbClr val="FFFFFF"/>
                </a:highlight>
              </a:rPr>
              <a:t>rgb</a:t>
            </a:r>
            <a:r>
              <a:rPr lang="pt-BR" sz="1200" noProof="1">
                <a:highlight>
                  <a:srgbClr val="FFFFFF"/>
                </a:highlight>
              </a:rPr>
              <a:t> = O</a:t>
            </a:r>
            <a:r>
              <a:rPr lang="pt-BR" sz="1800" baseline="-25000" noProof="1">
                <a:highlight>
                  <a:srgbClr val="FFFFFF"/>
                </a:highlight>
              </a:rPr>
              <a:t>E</a:t>
            </a:r>
            <a:r>
              <a:rPr lang="pt-BR" sz="1100" baseline="-25000" noProof="1">
                <a:highlight>
                  <a:srgbClr val="FFFFFF"/>
                </a:highlight>
              </a:rPr>
              <a:t> </a:t>
            </a:r>
            <a:r>
              <a:rPr lang="pt-BR" sz="1700" baseline="-25000" noProof="1">
                <a:highlight>
                  <a:srgbClr val="FFFFFF"/>
                </a:highlight>
              </a:rPr>
              <a:t>rgb</a:t>
            </a:r>
            <a:r>
              <a:rPr lang="pt-BR" sz="1200" noProof="1">
                <a:highlight>
                  <a:srgbClr val="FFFFFF"/>
                </a:highlight>
              </a:rPr>
              <a:t> + SUM( I</a:t>
            </a:r>
            <a:r>
              <a:rPr lang="pt-BR" sz="1800" baseline="-25000" noProof="1">
                <a:highlight>
                  <a:srgbClr val="FFFFFF"/>
                </a:highlight>
              </a:rPr>
              <a:t>L</a:t>
            </a:r>
            <a:r>
              <a:rPr lang="pt-BR" sz="1700" baseline="-25000" noProof="1">
                <a:highlight>
                  <a:srgbClr val="FFFFFF"/>
                </a:highlight>
              </a:rPr>
              <a:t>rgb </a:t>
            </a:r>
            <a:r>
              <a:rPr lang="pt-BR" sz="1200" noProof="1">
                <a:highlight>
                  <a:srgbClr val="FFFFFF"/>
                </a:highlight>
              </a:rPr>
              <a:t>× (ambient</a:t>
            </a:r>
            <a:r>
              <a:rPr lang="pt-BR" sz="1800" baseline="-25000" noProof="1">
                <a:highlight>
                  <a:srgbClr val="FFFFFF"/>
                </a:highlight>
              </a:rPr>
              <a:t>i</a:t>
            </a:r>
            <a:r>
              <a:rPr lang="pt-BR" sz="1200" noProof="1">
                <a:highlight>
                  <a:srgbClr val="FFFFFF"/>
                </a:highlight>
              </a:rPr>
              <a:t> + diffuse</a:t>
            </a:r>
            <a:r>
              <a:rPr lang="pt-BR" sz="1800" baseline="-25000" noProof="1">
                <a:highlight>
                  <a:srgbClr val="FFFFFF"/>
                </a:highlight>
              </a:rPr>
              <a:t>i</a:t>
            </a:r>
            <a:r>
              <a:rPr lang="pt-BR" sz="1200" noProof="1">
                <a:highlight>
                  <a:srgbClr val="FFFFFF"/>
                </a:highlight>
              </a:rPr>
              <a:t> + specular</a:t>
            </a:r>
            <a:r>
              <a:rPr lang="pt-BR" sz="1100" baseline="-25000" noProof="1">
                <a:highlight>
                  <a:srgbClr val="FFFFFF"/>
                </a:highlight>
              </a:rPr>
              <a:t> </a:t>
            </a:r>
            <a:r>
              <a:rPr lang="pt-BR" sz="1800" baseline="-25000" noProof="1">
                <a:highlight>
                  <a:srgbClr val="FFFFFF"/>
                </a:highlight>
              </a:rPr>
              <a:t>i</a:t>
            </a:r>
            <a:r>
              <a:rPr lang="pt-BR" sz="1200" noProof="1">
                <a:highlight>
                  <a:srgbClr val="FFFFFF"/>
                </a:highlight>
              </a:rPr>
              <a:t>))</a:t>
            </a: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t-BR" sz="1200" noProof="1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 b="1" noProof="1">
                <a:highlight>
                  <a:srgbClr val="FFFFFF"/>
                </a:highlight>
              </a:rPr>
              <a:t>ambient</a:t>
            </a:r>
            <a:r>
              <a:rPr lang="pt-BR" sz="1800" b="1" baseline="-25000" noProof="1">
                <a:highlight>
                  <a:srgbClr val="FFFFFF"/>
                </a:highlight>
              </a:rPr>
              <a:t>i</a:t>
            </a:r>
            <a:r>
              <a:rPr lang="pt-BR" sz="1200" noProof="1">
                <a:highlight>
                  <a:srgbClr val="FFFFFF"/>
                </a:highlight>
              </a:rPr>
              <a:t> = I</a:t>
            </a:r>
            <a:r>
              <a:rPr lang="pt-BR" sz="1800" baseline="-25000" noProof="1">
                <a:highlight>
                  <a:srgbClr val="FFFFFF"/>
                </a:highlight>
              </a:rPr>
              <a:t>ia</a:t>
            </a:r>
            <a:r>
              <a:rPr lang="pt-BR" sz="1200" noProof="1">
                <a:highlight>
                  <a:srgbClr val="FFFFFF"/>
                </a:highlight>
              </a:rPr>
              <a:t> × O</a:t>
            </a:r>
            <a:r>
              <a:rPr lang="pt-BR" sz="1800" baseline="-25000" noProof="1">
                <a:highlight>
                  <a:srgbClr val="FFFFFF"/>
                </a:highlight>
              </a:rPr>
              <a:t>D</a:t>
            </a:r>
            <a:r>
              <a:rPr lang="pt-BR" sz="1700" baseline="-25000" noProof="1">
                <a:highlight>
                  <a:srgbClr val="FFFFFF"/>
                </a:highlight>
              </a:rPr>
              <a:t>rgb</a:t>
            </a:r>
            <a:r>
              <a:rPr lang="pt-BR" sz="1200" noProof="1">
                <a:highlight>
                  <a:srgbClr val="FFFFFF"/>
                </a:highlight>
              </a:rPr>
              <a:t> × O</a:t>
            </a:r>
            <a:r>
              <a:rPr lang="pt-BR" sz="1800" baseline="-25000" noProof="1">
                <a:highlight>
                  <a:srgbClr val="FFFFFF"/>
                </a:highlight>
              </a:rPr>
              <a:t>a</a:t>
            </a: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t-BR" sz="1100" noProof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 b="1" noProof="1">
                <a:highlight>
                  <a:srgbClr val="FFFFFF"/>
                </a:highlight>
              </a:rPr>
              <a:t>diffuse</a:t>
            </a:r>
            <a:r>
              <a:rPr lang="pt-BR" sz="1800" b="1" baseline="-25000" noProof="1">
                <a:highlight>
                  <a:srgbClr val="FFFFFF"/>
                </a:highlight>
              </a:rPr>
              <a:t>i</a:t>
            </a:r>
            <a:r>
              <a:rPr lang="pt-BR" sz="1200" noProof="1">
                <a:highlight>
                  <a:srgbClr val="FFFFFF"/>
                </a:highlight>
              </a:rPr>
              <a:t> = I</a:t>
            </a:r>
            <a:r>
              <a:rPr lang="pt-BR" sz="1800" baseline="-25000" noProof="1">
                <a:highlight>
                  <a:srgbClr val="FFFFFF"/>
                </a:highlight>
              </a:rPr>
              <a:t>i</a:t>
            </a:r>
            <a:r>
              <a:rPr lang="pt-BR" sz="1200" noProof="1">
                <a:highlight>
                  <a:srgbClr val="FFFFFF"/>
                </a:highlight>
              </a:rPr>
              <a:t> × O</a:t>
            </a:r>
            <a:r>
              <a:rPr lang="pt-BR" sz="1800" baseline="-25000" noProof="1">
                <a:highlight>
                  <a:srgbClr val="FFFFFF"/>
                </a:highlight>
              </a:rPr>
              <a:t>D</a:t>
            </a:r>
            <a:r>
              <a:rPr lang="pt-BR" sz="1700" baseline="-25000" noProof="1">
                <a:highlight>
                  <a:srgbClr val="FFFFFF"/>
                </a:highlight>
              </a:rPr>
              <a:t>rgb</a:t>
            </a:r>
            <a:r>
              <a:rPr lang="pt-BR" sz="1200" noProof="1">
                <a:highlight>
                  <a:srgbClr val="FFFFFF"/>
                </a:highlight>
              </a:rPr>
              <a:t> × ( </a:t>
            </a:r>
            <a:r>
              <a:rPr lang="pt-BR" sz="1400" b="1" noProof="1">
                <a:highlight>
                  <a:srgbClr val="FFFFFF"/>
                </a:highlight>
              </a:rPr>
              <a:t>N</a:t>
            </a:r>
            <a:r>
              <a:rPr lang="pt-BR" sz="1200" noProof="1">
                <a:highlight>
                  <a:srgbClr val="FFFFFF"/>
                </a:highlight>
              </a:rPr>
              <a:t> · </a:t>
            </a:r>
            <a:r>
              <a:rPr lang="pt-BR" sz="1400" b="1" noProof="1">
                <a:highlight>
                  <a:srgbClr val="FFFFFF"/>
                </a:highlight>
              </a:rPr>
              <a:t>L</a:t>
            </a:r>
            <a:r>
              <a:rPr lang="pt-BR" sz="1200" noProof="1">
                <a:highlight>
                  <a:srgbClr val="FFFFFF"/>
                </a:highlight>
              </a:rPr>
              <a:t> )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lang="pt-BR" sz="1200" noProof="1"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 b="1" noProof="1">
                <a:highlight>
                  <a:srgbClr val="FFFFFF"/>
                </a:highlight>
              </a:rPr>
              <a:t>specular</a:t>
            </a:r>
            <a:r>
              <a:rPr lang="pt-BR" sz="1100" b="1" baseline="-25000" noProof="1">
                <a:highlight>
                  <a:srgbClr val="FFFFFF"/>
                </a:highlight>
              </a:rPr>
              <a:t> </a:t>
            </a:r>
            <a:r>
              <a:rPr lang="pt-BR" sz="1800" b="1" baseline="-25000" noProof="1">
                <a:highlight>
                  <a:srgbClr val="FFFFFF"/>
                </a:highlight>
              </a:rPr>
              <a:t>i</a:t>
            </a:r>
            <a:r>
              <a:rPr lang="pt-BR" sz="1200" noProof="1">
                <a:highlight>
                  <a:srgbClr val="FFFFFF"/>
                </a:highlight>
              </a:rPr>
              <a:t> = I</a:t>
            </a:r>
            <a:r>
              <a:rPr lang="pt-BR" sz="1800" baseline="-25000" noProof="1">
                <a:highlight>
                  <a:srgbClr val="FFFFFF"/>
                </a:highlight>
              </a:rPr>
              <a:t>i</a:t>
            </a:r>
            <a:r>
              <a:rPr lang="pt-BR" sz="1200" noProof="1">
                <a:highlight>
                  <a:srgbClr val="FFFFFF"/>
                </a:highlight>
              </a:rPr>
              <a:t> × O</a:t>
            </a:r>
            <a:r>
              <a:rPr lang="pt-BR" sz="1800" baseline="-25000" noProof="1">
                <a:highlight>
                  <a:srgbClr val="FFFFFF"/>
                </a:highlight>
              </a:rPr>
              <a:t>S</a:t>
            </a:r>
            <a:r>
              <a:rPr lang="pt-BR" sz="1700" baseline="-25000" noProof="1">
                <a:highlight>
                  <a:srgbClr val="FFFFFF"/>
                </a:highlight>
              </a:rPr>
              <a:t>rgb</a:t>
            </a:r>
            <a:r>
              <a:rPr lang="pt-BR" sz="1200" noProof="1">
                <a:highlight>
                  <a:srgbClr val="FFFFFF"/>
                </a:highlight>
              </a:rPr>
              <a:t> × ( </a:t>
            </a:r>
            <a:r>
              <a:rPr lang="pt-BR" sz="1400" b="1" noProof="1">
                <a:highlight>
                  <a:srgbClr val="FFFFFF"/>
                </a:highlight>
              </a:rPr>
              <a:t>N</a:t>
            </a:r>
            <a:r>
              <a:rPr lang="pt-BR" sz="1200" noProof="1">
                <a:highlight>
                  <a:srgbClr val="FFFFFF"/>
                </a:highlight>
              </a:rPr>
              <a:t> · ((</a:t>
            </a:r>
            <a:r>
              <a:rPr lang="pt-BR" sz="1400" b="1" noProof="1">
                <a:highlight>
                  <a:srgbClr val="FFFFFF"/>
                </a:highlight>
              </a:rPr>
              <a:t>L</a:t>
            </a:r>
            <a:r>
              <a:rPr lang="pt-BR" sz="1200" noProof="1">
                <a:highlight>
                  <a:srgbClr val="FFFFFF"/>
                </a:highlight>
              </a:rPr>
              <a:t> + </a:t>
            </a:r>
            <a:r>
              <a:rPr lang="pt-BR" sz="1000" b="1" noProof="1">
                <a:highlight>
                  <a:srgbClr val="FFFFFF"/>
                </a:highlight>
              </a:rPr>
              <a:t>V</a:t>
            </a:r>
            <a:r>
              <a:rPr lang="pt-BR" sz="1200" noProof="1">
                <a:highlight>
                  <a:srgbClr val="FFFFFF"/>
                </a:highlight>
              </a:rPr>
              <a:t>) / |</a:t>
            </a:r>
            <a:r>
              <a:rPr lang="pt-BR" sz="1400" b="1" noProof="1">
                <a:highlight>
                  <a:srgbClr val="FFFFFF"/>
                </a:highlight>
              </a:rPr>
              <a:t>L</a:t>
            </a:r>
            <a:r>
              <a:rPr lang="pt-BR" sz="1200" noProof="1">
                <a:highlight>
                  <a:srgbClr val="FFFFFF"/>
                </a:highlight>
              </a:rPr>
              <a:t> + </a:t>
            </a:r>
            <a:r>
              <a:rPr lang="pt-BR" sz="1000" b="1" noProof="1">
                <a:highlight>
                  <a:srgbClr val="FFFFFF"/>
                </a:highlight>
              </a:rPr>
              <a:t>V</a:t>
            </a:r>
            <a:r>
              <a:rPr lang="pt-BR" sz="1200" noProof="1">
                <a:highlight>
                  <a:srgbClr val="FFFFFF"/>
                </a:highlight>
              </a:rPr>
              <a:t>|))</a:t>
            </a:r>
            <a:r>
              <a:rPr lang="pt-BR" sz="1100" baseline="30000" noProof="1">
                <a:highlight>
                  <a:srgbClr val="FFFFFF"/>
                </a:highlight>
              </a:rPr>
              <a:t>shininess × 128</a:t>
            </a:r>
            <a:endParaRPr lang="pt-BR" sz="1200" noProof="1"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lang="pt-BR" sz="1200" noProof="1"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 b="1" noProof="1">
                <a:highlight>
                  <a:srgbClr val="FFFFFF"/>
                </a:highlight>
              </a:rPr>
              <a:t>I</a:t>
            </a:r>
            <a:r>
              <a:rPr lang="pt-BR" sz="1100" b="1" baseline="-25000" noProof="1">
                <a:highlight>
                  <a:srgbClr val="FFFFFF"/>
                </a:highlight>
              </a:rPr>
              <a:t> </a:t>
            </a:r>
            <a:r>
              <a:rPr lang="pt-BR" sz="1800" b="1" baseline="-25000" noProof="1">
                <a:highlight>
                  <a:srgbClr val="FFFFFF"/>
                </a:highlight>
              </a:rPr>
              <a:t>L</a:t>
            </a:r>
            <a:r>
              <a:rPr lang="pt-BR" sz="1700" b="1" baseline="-25000" noProof="1">
                <a:highlight>
                  <a:srgbClr val="FFFFFF"/>
                </a:highlight>
              </a:rPr>
              <a:t>rgb</a:t>
            </a:r>
            <a:r>
              <a:rPr lang="pt-BR" sz="1200" noProof="1">
                <a:highlight>
                  <a:srgbClr val="FFFFFF"/>
                </a:highlight>
              </a:rPr>
              <a:t> = light </a:t>
            </a:r>
            <a:r>
              <a:rPr lang="pt-BR" sz="1200" i="1" noProof="1">
                <a:highlight>
                  <a:srgbClr val="FFFFFF"/>
                </a:highlight>
              </a:rPr>
              <a:t>color      </a:t>
            </a:r>
            <a:r>
              <a:rPr lang="pt-BR" sz="1200" b="1" i="1" noProof="1">
                <a:highlight>
                  <a:srgbClr val="FFFFFF"/>
                </a:highlight>
              </a:rPr>
              <a:t> </a:t>
            </a:r>
            <a:r>
              <a:rPr lang="pt-BR" sz="1200" b="1" noProof="1">
                <a:highlight>
                  <a:srgbClr val="FFFFFF"/>
                </a:highlight>
              </a:rPr>
              <a:t>I</a:t>
            </a:r>
            <a:r>
              <a:rPr lang="pt-BR" sz="1800" b="1" baseline="-25000" noProof="1">
                <a:highlight>
                  <a:srgbClr val="FFFFFF"/>
                </a:highlight>
              </a:rPr>
              <a:t>i</a:t>
            </a:r>
            <a:r>
              <a:rPr lang="pt-BR" sz="1200" noProof="1">
                <a:highlight>
                  <a:srgbClr val="FFFFFF"/>
                </a:highlight>
              </a:rPr>
              <a:t> = light </a:t>
            </a:r>
            <a:r>
              <a:rPr lang="pt-BR" sz="1200" i="1" noProof="1">
                <a:highlight>
                  <a:srgbClr val="FFFFFF"/>
                </a:highlight>
              </a:rPr>
              <a:t>intensity      </a:t>
            </a:r>
            <a:r>
              <a:rPr lang="pt-BR" sz="1200" b="1" i="1" noProof="1">
                <a:highlight>
                  <a:srgbClr val="FFFFFF"/>
                </a:highlight>
              </a:rPr>
              <a:t>  </a:t>
            </a:r>
            <a:r>
              <a:rPr lang="pt-BR" sz="1200" b="1" noProof="1">
                <a:highlight>
                  <a:srgbClr val="FFFFFF"/>
                </a:highlight>
              </a:rPr>
              <a:t>I</a:t>
            </a:r>
            <a:r>
              <a:rPr lang="pt-BR" sz="1800" b="1" baseline="-25000" noProof="1">
                <a:highlight>
                  <a:srgbClr val="FFFFFF"/>
                </a:highlight>
              </a:rPr>
              <a:t>ia</a:t>
            </a:r>
            <a:r>
              <a:rPr lang="pt-BR" sz="1200" noProof="1">
                <a:highlight>
                  <a:srgbClr val="FFFFFF"/>
                </a:highlight>
              </a:rPr>
              <a:t> = light </a:t>
            </a:r>
            <a:r>
              <a:rPr lang="pt-BR" sz="1200" i="1" noProof="1">
                <a:highlight>
                  <a:srgbClr val="FFFFFF"/>
                </a:highlight>
              </a:rPr>
              <a:t>ambientIntensity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 b="1" noProof="1">
                <a:highlight>
                  <a:srgbClr val="FFFFFF"/>
                </a:highlight>
              </a:rPr>
              <a:t>O</a:t>
            </a:r>
            <a:r>
              <a:rPr lang="pt-BR" sz="1800" b="1" baseline="-25000" noProof="1">
                <a:highlight>
                  <a:srgbClr val="FFFFFF"/>
                </a:highlight>
              </a:rPr>
              <a:t>E</a:t>
            </a:r>
            <a:r>
              <a:rPr lang="pt-BR" sz="1700" b="1" baseline="-25000" noProof="1">
                <a:highlight>
                  <a:srgbClr val="FFFFFF"/>
                </a:highlight>
              </a:rPr>
              <a:t>rgb</a:t>
            </a:r>
            <a:r>
              <a:rPr lang="pt-BR" sz="1200" noProof="1">
                <a:highlight>
                  <a:srgbClr val="FFFFFF"/>
                </a:highlight>
              </a:rPr>
              <a:t> = material </a:t>
            </a:r>
            <a:r>
              <a:rPr lang="pt-BR" sz="1200" i="1" noProof="1">
                <a:highlight>
                  <a:srgbClr val="FFFFFF"/>
                </a:highlight>
              </a:rPr>
              <a:t>emissiveColor        </a:t>
            </a:r>
            <a:r>
              <a:rPr lang="pt-BR" sz="1200" b="1" noProof="1">
                <a:highlight>
                  <a:srgbClr val="FFFFFF"/>
                </a:highlight>
              </a:rPr>
              <a:t>O</a:t>
            </a:r>
            <a:r>
              <a:rPr lang="pt-BR" sz="1800" b="1" baseline="-25000" noProof="1">
                <a:highlight>
                  <a:srgbClr val="FFFFFF"/>
                </a:highlight>
              </a:rPr>
              <a:t>D</a:t>
            </a:r>
            <a:r>
              <a:rPr lang="pt-BR" sz="1700" b="1" baseline="-25000" noProof="1">
                <a:highlight>
                  <a:srgbClr val="FFFFFF"/>
                </a:highlight>
              </a:rPr>
              <a:t>rgb</a:t>
            </a:r>
            <a:r>
              <a:rPr lang="pt-BR" sz="1200" noProof="1">
                <a:highlight>
                  <a:srgbClr val="FFFFFF"/>
                </a:highlight>
              </a:rPr>
              <a:t> = material diffuse colour       </a:t>
            </a:r>
            <a:r>
              <a:rPr lang="pt-BR" sz="1200" b="1" noProof="1">
                <a:highlight>
                  <a:srgbClr val="FFFFFF"/>
                </a:highlight>
              </a:rPr>
              <a:t>O</a:t>
            </a:r>
            <a:r>
              <a:rPr lang="pt-BR" sz="1800" b="1" baseline="-25000" noProof="1">
                <a:highlight>
                  <a:srgbClr val="FFFFFF"/>
                </a:highlight>
              </a:rPr>
              <a:t>S</a:t>
            </a:r>
            <a:r>
              <a:rPr lang="pt-BR" sz="1700" b="1" baseline="-25000" noProof="1">
                <a:highlight>
                  <a:srgbClr val="FFFFFF"/>
                </a:highlight>
              </a:rPr>
              <a:t>rgb</a:t>
            </a:r>
            <a:r>
              <a:rPr lang="pt-BR" sz="1200" noProof="1">
                <a:highlight>
                  <a:srgbClr val="FFFFFF"/>
                </a:highlight>
              </a:rPr>
              <a:t> = material </a:t>
            </a:r>
            <a:r>
              <a:rPr lang="pt-BR" sz="1200" i="1" noProof="1">
                <a:highlight>
                  <a:srgbClr val="FFFFFF"/>
                </a:highlight>
              </a:rPr>
              <a:t>specularColor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 b="1" noProof="1">
                <a:highlight>
                  <a:srgbClr val="FFFFFF"/>
                </a:highlight>
              </a:rPr>
              <a:t>O</a:t>
            </a:r>
            <a:r>
              <a:rPr lang="pt-BR" sz="1800" b="1" baseline="-25000" noProof="1">
                <a:highlight>
                  <a:srgbClr val="FFFFFF"/>
                </a:highlight>
              </a:rPr>
              <a:t>a</a:t>
            </a:r>
            <a:r>
              <a:rPr lang="pt-BR" sz="1200" noProof="1">
                <a:highlight>
                  <a:srgbClr val="FFFFFF"/>
                </a:highlight>
              </a:rPr>
              <a:t> = material </a:t>
            </a:r>
            <a:r>
              <a:rPr lang="pt-BR" sz="1200" i="1" noProof="1">
                <a:highlight>
                  <a:srgbClr val="FFFFFF"/>
                </a:highlight>
              </a:rPr>
              <a:t>ambientIntensity</a:t>
            </a: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400" b="1" noProof="1">
                <a:highlight>
                  <a:srgbClr val="FFFFFF"/>
                </a:highlight>
              </a:rPr>
              <a:t>L</a:t>
            </a:r>
            <a:r>
              <a:rPr lang="pt-BR" sz="1200" noProof="1">
                <a:highlight>
                  <a:srgbClr val="FFFFFF"/>
                </a:highlight>
              </a:rPr>
              <a:t> = direction of light source</a:t>
            </a: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400" b="1" noProof="1">
                <a:highlight>
                  <a:srgbClr val="FFFFFF"/>
                </a:highlight>
              </a:rPr>
              <a:t>N</a:t>
            </a:r>
            <a:r>
              <a:rPr lang="pt-BR" sz="1200" noProof="1">
                <a:highlight>
                  <a:srgbClr val="FFFFFF"/>
                </a:highlight>
              </a:rPr>
              <a:t> = normalized normal vector at this point on geometry</a:t>
            </a:r>
            <a:endParaRPr lang="pt-BR" sz="1000" b="1" noProof="1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000" b="1" noProof="1"/>
              <a:t>V</a:t>
            </a:r>
            <a:r>
              <a:rPr lang="pt-BR" sz="1200" noProof="1"/>
              <a:t> = normalized vector from point on geometry to viewer's position</a:t>
            </a:r>
            <a:endParaRPr lang="pt-BR" sz="1200" i="1" noProof="1">
              <a:highlight>
                <a:srgbClr val="FFFFFF"/>
              </a:highlight>
            </a:endParaRPr>
          </a:p>
        </p:txBody>
      </p:sp>
      <p:sp>
        <p:nvSpPr>
          <p:cNvPr id="430" name="Google Shape;430;p5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noProof="0" dirty="0"/>
              <a:t>Equação de Cores (padrão X3D simplificado)</a:t>
            </a:r>
          </a:p>
        </p:txBody>
      </p:sp>
      <p:sp>
        <p:nvSpPr>
          <p:cNvPr id="431" name="Google Shape;431;p5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 noProof="0" smtClean="0"/>
              <a:t>65</a:t>
            </a:fld>
            <a:endParaRPr lang="pt-BR" noProof="0" dirty="0"/>
          </a:p>
        </p:txBody>
      </p:sp>
      <p:sp>
        <p:nvSpPr>
          <p:cNvPr id="432" name="Google Shape;432;p54"/>
          <p:cNvSpPr txBox="1"/>
          <p:nvPr/>
        </p:nvSpPr>
        <p:spPr>
          <a:xfrm>
            <a:off x="806950" y="5408925"/>
            <a:ext cx="7595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u="sng" noProof="0" dirty="0">
                <a:solidFill>
                  <a:schemeClr val="hlink"/>
                </a:solidFill>
                <a:hlinkClick r:id="rId3"/>
              </a:rPr>
              <a:t>https://www.web3d.org/documents/specifications/19775-1/V3.3/Part01/components/lighting.html</a:t>
            </a:r>
            <a:r>
              <a:rPr lang="pt-BR" sz="800" noProof="0" dirty="0"/>
              <a:t> 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7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Quinta (e última) parte do projeto 1</a:t>
            </a:r>
            <a:endParaRPr dirty="0"/>
          </a:p>
        </p:txBody>
      </p:sp>
      <p:sp>
        <p:nvSpPr>
          <p:cNvPr id="757" name="Google Shape;757;p7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66</a:t>
            </a:fld>
            <a:endParaRPr/>
          </a:p>
        </p:txBody>
      </p:sp>
      <p:sp>
        <p:nvSpPr>
          <p:cNvPr id="763" name="Google Shape;763;p74"/>
          <p:cNvSpPr/>
          <p:nvPr/>
        </p:nvSpPr>
        <p:spPr>
          <a:xfrm>
            <a:off x="2565712" y="5115192"/>
            <a:ext cx="406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https://lpsoares.github.io/Renderizador/</a:t>
            </a:r>
            <a:r>
              <a:rPr lang="pt-BR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30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D11BFD2-8F1A-0EBB-955A-077BF0BF906D}"/>
              </a:ext>
            </a:extLst>
          </p:cNvPr>
          <p:cNvGrpSpPr/>
          <p:nvPr/>
        </p:nvGrpSpPr>
        <p:grpSpPr>
          <a:xfrm>
            <a:off x="237449" y="890514"/>
            <a:ext cx="2107079" cy="1708128"/>
            <a:chOff x="237450" y="861533"/>
            <a:chExt cx="2353335" cy="1907759"/>
          </a:xfrm>
        </p:grpSpPr>
        <p:sp>
          <p:nvSpPr>
            <p:cNvPr id="762" name="Google Shape;762;p74"/>
            <p:cNvSpPr/>
            <p:nvPr/>
          </p:nvSpPr>
          <p:spPr>
            <a:xfrm>
              <a:off x="285667" y="2399992"/>
              <a:ext cx="2305118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>
                  <a:solidFill>
                    <a:schemeClr val="dk1"/>
                  </a:solidFill>
                </a:rPr>
                <a:t>difusos</a:t>
              </a:r>
              <a:r>
                <a:rPr lang="pt-BR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.x3d</a:t>
              </a:r>
              <a:endParaRPr sz="1100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749F18C-B8F4-E3AD-52A1-432FB8B7A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7450" y="861533"/>
              <a:ext cx="2305117" cy="15384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24D82B3-39A9-A27C-1AD0-57B574EA9A11}"/>
              </a:ext>
            </a:extLst>
          </p:cNvPr>
          <p:cNvGrpSpPr/>
          <p:nvPr/>
        </p:nvGrpSpPr>
        <p:grpSpPr>
          <a:xfrm>
            <a:off x="350571" y="3022234"/>
            <a:ext cx="2323388" cy="1907759"/>
            <a:chOff x="237450" y="3237382"/>
            <a:chExt cx="2323388" cy="1907759"/>
          </a:xfrm>
        </p:grpSpPr>
        <p:sp>
          <p:nvSpPr>
            <p:cNvPr id="2" name="Google Shape;762;p74">
              <a:extLst>
                <a:ext uri="{FF2B5EF4-FFF2-40B4-BE49-F238E27FC236}">
                  <a16:creationId xmlns:a16="http://schemas.microsoft.com/office/drawing/2014/main" id="{62C83F6C-68C9-2972-2D5F-C59582C989FE}"/>
                </a:ext>
              </a:extLst>
            </p:cNvPr>
            <p:cNvSpPr/>
            <p:nvPr/>
          </p:nvSpPr>
          <p:spPr>
            <a:xfrm>
              <a:off x="237450" y="4832062"/>
              <a:ext cx="2323385" cy="3130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 dirty="0">
                  <a:solidFill>
                    <a:schemeClr val="dk1"/>
                  </a:solidFill>
                </a:rPr>
                <a:t>onda</a:t>
              </a:r>
              <a:r>
                <a:rPr lang="pt-BR" sz="16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.x3d</a:t>
              </a:r>
              <a:endParaRPr sz="1200" dirty="0"/>
            </a:p>
          </p:txBody>
        </p:sp>
        <p:pic>
          <p:nvPicPr>
            <p:cNvPr id="4" name="Picture 3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41BB2734-CC9D-CC34-9E3D-0309B1F59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7450" y="3237382"/>
              <a:ext cx="2323388" cy="153846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3AD39A-7E33-F0AA-6FA7-950976B063A4}"/>
              </a:ext>
            </a:extLst>
          </p:cNvPr>
          <p:cNvGrpSpPr/>
          <p:nvPr/>
        </p:nvGrpSpPr>
        <p:grpSpPr>
          <a:xfrm>
            <a:off x="3322627" y="3022234"/>
            <a:ext cx="2408700" cy="1907759"/>
            <a:chOff x="3575481" y="3237382"/>
            <a:chExt cx="2408700" cy="1907759"/>
          </a:xfrm>
        </p:grpSpPr>
        <p:pic>
          <p:nvPicPr>
            <p:cNvPr id="8" name="Picture 7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54C4C492-AA9B-E5F3-8307-29BD2C1F8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75481" y="3237382"/>
              <a:ext cx="2408700" cy="1538460"/>
            </a:xfrm>
            <a:prstGeom prst="rect">
              <a:avLst/>
            </a:prstGeom>
          </p:spPr>
        </p:pic>
        <p:sp>
          <p:nvSpPr>
            <p:cNvPr id="9" name="Google Shape;762;p74">
              <a:extLst>
                <a:ext uri="{FF2B5EF4-FFF2-40B4-BE49-F238E27FC236}">
                  <a16:creationId xmlns:a16="http://schemas.microsoft.com/office/drawing/2014/main" id="{C27A0ED5-F06C-E0DF-96BA-3BF0319099FB}"/>
                </a:ext>
              </a:extLst>
            </p:cNvPr>
            <p:cNvSpPr/>
            <p:nvPr/>
          </p:nvSpPr>
          <p:spPr>
            <a:xfrm>
              <a:off x="3575481" y="4832062"/>
              <a:ext cx="2408697" cy="3130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 dirty="0">
                  <a:solidFill>
                    <a:schemeClr val="dk1"/>
                  </a:solidFill>
                </a:rPr>
                <a:t>piramide</a:t>
              </a:r>
              <a:r>
                <a:rPr lang="pt-BR" sz="16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.x3d</a:t>
              </a:r>
              <a:endParaRPr sz="120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3FDE2D0-63A9-B073-7DAE-CBC86A4EEBC7}"/>
              </a:ext>
            </a:extLst>
          </p:cNvPr>
          <p:cNvGrpSpPr/>
          <p:nvPr/>
        </p:nvGrpSpPr>
        <p:grpSpPr>
          <a:xfrm>
            <a:off x="2437289" y="889325"/>
            <a:ext cx="2089689" cy="1709445"/>
            <a:chOff x="2774228" y="861533"/>
            <a:chExt cx="2333914" cy="190923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3B4E82F-2DF3-158F-B285-8B8F1B232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74229" y="861533"/>
              <a:ext cx="2333913" cy="1538460"/>
            </a:xfrm>
            <a:prstGeom prst="rect">
              <a:avLst/>
            </a:prstGeom>
          </p:spPr>
        </p:pic>
        <p:sp>
          <p:nvSpPr>
            <p:cNvPr id="11" name="Google Shape;762;p74">
              <a:extLst>
                <a:ext uri="{FF2B5EF4-FFF2-40B4-BE49-F238E27FC236}">
                  <a16:creationId xmlns:a16="http://schemas.microsoft.com/office/drawing/2014/main" id="{FA2F8C9C-FC1D-F41B-E1EE-B164EC65AB63}"/>
                </a:ext>
              </a:extLst>
            </p:cNvPr>
            <p:cNvSpPr/>
            <p:nvPr/>
          </p:nvSpPr>
          <p:spPr>
            <a:xfrm>
              <a:off x="2774228" y="2401464"/>
              <a:ext cx="2333913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>
                  <a:solidFill>
                    <a:schemeClr val="dk1"/>
                  </a:solidFill>
                </a:rPr>
                <a:t>mineiro</a:t>
              </a:r>
              <a:r>
                <a:rPr lang="pt-BR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.x3d</a:t>
              </a:r>
              <a:endParaRPr sz="1100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5E22936-C55B-4CF8-F8F5-CC2AAFA3F39C}"/>
              </a:ext>
            </a:extLst>
          </p:cNvPr>
          <p:cNvGrpSpPr/>
          <p:nvPr/>
        </p:nvGrpSpPr>
        <p:grpSpPr>
          <a:xfrm>
            <a:off x="4663025" y="889325"/>
            <a:ext cx="2089689" cy="1750180"/>
            <a:chOff x="5275128" y="861533"/>
            <a:chExt cx="2333914" cy="195472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C581D2C-0BCB-687D-EC41-E31E8BED8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75129" y="861533"/>
              <a:ext cx="2333913" cy="1542903"/>
            </a:xfrm>
            <a:prstGeom prst="rect">
              <a:avLst/>
            </a:prstGeom>
          </p:spPr>
        </p:pic>
        <p:sp>
          <p:nvSpPr>
            <p:cNvPr id="15" name="Google Shape;762;p74">
              <a:extLst>
                <a:ext uri="{FF2B5EF4-FFF2-40B4-BE49-F238E27FC236}">
                  <a16:creationId xmlns:a16="http://schemas.microsoft.com/office/drawing/2014/main" id="{BECD8D52-7BA3-D049-DE38-C6FBE9C1873A}"/>
                </a:ext>
              </a:extLst>
            </p:cNvPr>
            <p:cNvSpPr/>
            <p:nvPr/>
          </p:nvSpPr>
          <p:spPr>
            <a:xfrm>
              <a:off x="5275128" y="2446958"/>
              <a:ext cx="2333913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r>
                <a:rPr lang="pt-BR" dirty="0">
                  <a:solidFill>
                    <a:schemeClr val="dk1"/>
                  </a:solidFill>
                </a:rPr>
                <a:t>senoide_difusa.x3d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9B3EC76-4006-1E9A-ECE0-C280750E559A}"/>
              </a:ext>
            </a:extLst>
          </p:cNvPr>
          <p:cNvGrpSpPr/>
          <p:nvPr/>
        </p:nvGrpSpPr>
        <p:grpSpPr>
          <a:xfrm>
            <a:off x="6888647" y="889325"/>
            <a:ext cx="2089688" cy="1750180"/>
            <a:chOff x="7792484" y="861533"/>
            <a:chExt cx="2333913" cy="1954725"/>
          </a:xfrm>
        </p:grpSpPr>
        <p:sp>
          <p:nvSpPr>
            <p:cNvPr id="16" name="Google Shape;762;p74">
              <a:extLst>
                <a:ext uri="{FF2B5EF4-FFF2-40B4-BE49-F238E27FC236}">
                  <a16:creationId xmlns:a16="http://schemas.microsoft.com/office/drawing/2014/main" id="{4B1AA45B-57C7-9F11-6A07-DFEC86505647}"/>
                </a:ext>
              </a:extLst>
            </p:cNvPr>
            <p:cNvSpPr/>
            <p:nvPr/>
          </p:nvSpPr>
          <p:spPr>
            <a:xfrm>
              <a:off x="7792484" y="2446958"/>
              <a:ext cx="2333913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r>
                <a:rPr lang="pt-BR" dirty="0">
                  <a:solidFill>
                    <a:schemeClr val="dk1"/>
                  </a:solidFill>
                </a:rPr>
                <a:t>senoide_difusa.x3d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9199FD1-B46F-966B-D90E-FFE6E863F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92484" y="861533"/>
              <a:ext cx="2333913" cy="1554499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D7DCD6A-4D73-EE8A-F203-2DD9F1DFCA33}"/>
              </a:ext>
            </a:extLst>
          </p:cNvPr>
          <p:cNvGrpSpPr/>
          <p:nvPr/>
        </p:nvGrpSpPr>
        <p:grpSpPr>
          <a:xfrm>
            <a:off x="6382275" y="3022234"/>
            <a:ext cx="2411154" cy="1921189"/>
            <a:chOff x="6382275" y="3022234"/>
            <a:chExt cx="2411154" cy="1921189"/>
          </a:xfrm>
        </p:grpSpPr>
        <p:sp>
          <p:nvSpPr>
            <p:cNvPr id="17" name="Google Shape;762;p74">
              <a:extLst>
                <a:ext uri="{FF2B5EF4-FFF2-40B4-BE49-F238E27FC236}">
                  <a16:creationId xmlns:a16="http://schemas.microsoft.com/office/drawing/2014/main" id="{0A48BB27-1617-EC90-17D5-FC2FB48DB252}"/>
                </a:ext>
              </a:extLst>
            </p:cNvPr>
            <p:cNvSpPr/>
            <p:nvPr/>
          </p:nvSpPr>
          <p:spPr>
            <a:xfrm>
              <a:off x="6382275" y="4574123"/>
              <a:ext cx="2408697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 dirty="0">
                  <a:solidFill>
                    <a:schemeClr val="dk1"/>
                  </a:solidFill>
                </a:rPr>
                <a:t>avatar_animado</a:t>
              </a:r>
              <a:r>
                <a:rPr lang="pt-BR" sz="16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.x3d</a:t>
              </a:r>
              <a:endParaRPr sz="1200" dirty="0"/>
            </a:p>
          </p:txBody>
        </p:sp>
        <p:pic>
          <p:nvPicPr>
            <p:cNvPr id="30" name="Picture 29" descr="A colorful triangles on a black background&#10;&#10;AI-generated content may be incorrect.">
              <a:extLst>
                <a:ext uri="{FF2B5EF4-FFF2-40B4-BE49-F238E27FC236}">
                  <a16:creationId xmlns:a16="http://schemas.microsoft.com/office/drawing/2014/main" id="{3B5CCADD-2DC4-E884-6311-B787838E4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82275" y="3022234"/>
              <a:ext cx="2411154" cy="1538460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8F9FEA70-A0B3-1A5C-7D2C-FAE99FF7003E}"/>
              </a:ext>
            </a:extLst>
          </p:cNvPr>
          <p:cNvSpPr/>
          <p:nvPr/>
        </p:nvSpPr>
        <p:spPr>
          <a:xfrm>
            <a:off x="160256" y="2743200"/>
            <a:ext cx="8818079" cy="22812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39524D-8500-3C1D-8620-D7C0F590FA70}"/>
              </a:ext>
            </a:extLst>
          </p:cNvPr>
          <p:cNvSpPr txBox="1"/>
          <p:nvPr/>
        </p:nvSpPr>
        <p:spPr>
          <a:xfrm>
            <a:off x="474899" y="2592102"/>
            <a:ext cx="139160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rgbClr val="FF0000"/>
                </a:solidFill>
              </a:rPr>
              <a:t>Próxima Aula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66"/>
          <p:cNvSpPr txBox="1">
            <a:spLocks noGrp="1"/>
          </p:cNvSpPr>
          <p:nvPr>
            <p:ph type="body" idx="1"/>
          </p:nvPr>
        </p:nvSpPr>
        <p:spPr>
          <a:xfrm>
            <a:off x="955687" y="1402663"/>
            <a:ext cx="7343700" cy="5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en-BR"/>
              <a:t>Computação Gráfica</a:t>
            </a:r>
            <a:endParaRPr/>
          </a:p>
        </p:txBody>
      </p:sp>
      <p:sp>
        <p:nvSpPr>
          <p:cNvPr id="4" name="Google Shape;926;p84">
            <a:extLst>
              <a:ext uri="{FF2B5EF4-FFF2-40B4-BE49-F238E27FC236}">
                <a16:creationId xmlns:a16="http://schemas.microsoft.com/office/drawing/2014/main" id="{84ADE440-70D3-7993-9C1F-B5C671CFA3B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None/>
              <a:defRPr sz="1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pt-BR" sz="2333" dirty="0"/>
              <a:t>Luciano Soares</a:t>
            </a:r>
            <a:endParaRPr dirty="0"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pt-BR" sz="2333" dirty="0"/>
              <a:t>&lt;</a:t>
            </a:r>
            <a:r>
              <a:rPr lang="pt-BR" sz="2333" dirty="0" err="1"/>
              <a:t>lpsoares@insper.edu.br</a:t>
            </a:r>
            <a:r>
              <a:rPr lang="pt-BR" sz="2333" dirty="0"/>
              <a:t>&gt;</a:t>
            </a:r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endParaRPr lang="pt-BR" sz="2333" dirty="0"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en-BR" sz="2333" dirty="0"/>
              <a:t>Fabio Orfali</a:t>
            </a:r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en-BR" sz="2333" dirty="0"/>
              <a:t>&lt;fabioO1@insper.edu.br&gt;</a:t>
            </a:r>
            <a:endParaRPr sz="2333" dirty="0"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endParaRPr sz="2333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6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Referências adicionais</a:t>
            </a:r>
          </a:p>
        </p:txBody>
      </p:sp>
      <p:sp>
        <p:nvSpPr>
          <p:cNvPr id="546" name="Google Shape;546;p6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u="sng" noProof="0" dirty="0">
                <a:solidFill>
                  <a:schemeClr val="hlink"/>
                </a:solidFill>
                <a:hlinkClick r:id="rId3"/>
              </a:rPr>
              <a:t>https://google.github.io/filament/Filament.md.html</a:t>
            </a:r>
            <a:endParaRPr lang="pt-BR" noProof="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lang="pt-BR" noProof="0" dirty="0"/>
          </a:p>
        </p:txBody>
      </p:sp>
      <p:sp>
        <p:nvSpPr>
          <p:cNvPr id="547" name="Google Shape;547;p6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68</a:t>
            </a:fld>
            <a:endParaRPr lang="pt-BR" noProof="0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6"/>
          <p:cNvSpPr txBox="1">
            <a:spLocks noGrp="1"/>
          </p:cNvSpPr>
          <p:nvPr>
            <p:ph type="title"/>
          </p:nvPr>
        </p:nvSpPr>
        <p:spPr>
          <a:xfrm>
            <a:off x="457200" y="49172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pt-BR" noProof="0" dirty="0"/>
              <a:t>Iluminação Global</a:t>
            </a:r>
          </a:p>
        </p:txBody>
      </p:sp>
      <p:pic>
        <p:nvPicPr>
          <p:cNvPr id="247" name="Google Shape;24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1" y="1501529"/>
            <a:ext cx="8839199" cy="3633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F8886-2A73-793A-472D-7AB7D1551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Iluminação no Espaço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3BDAA-E636-5C56-E25B-887263947A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7</a:t>
            </a:fld>
            <a:endParaRPr lang="pt-BR"/>
          </a:p>
        </p:txBody>
      </p:sp>
      <p:pic>
        <p:nvPicPr>
          <p:cNvPr id="6" name="Untitled video - Made with Clipchamp (1)">
            <a:hlinkClick r:id="" action="ppaction://media"/>
            <a:extLst>
              <a:ext uri="{FF2B5EF4-FFF2-40B4-BE49-F238E27FC236}">
                <a16:creationId xmlns:a16="http://schemas.microsoft.com/office/drawing/2014/main" id="{D25D8CF7-9592-8046-6072-611693C72A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837" y="1087259"/>
            <a:ext cx="8784326" cy="37653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34974D-24C0-AAE4-4276-38B129367BD1}"/>
              </a:ext>
            </a:extLst>
          </p:cNvPr>
          <p:cNvSpPr txBox="1"/>
          <p:nvPr/>
        </p:nvSpPr>
        <p:spPr>
          <a:xfrm>
            <a:off x="5724143" y="4897383"/>
            <a:ext cx="32400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Rogue One: A Star Wars Story Trailer (Official)</a:t>
            </a:r>
          </a:p>
          <a:p>
            <a:pPr algn="r"/>
            <a:r>
              <a:rPr lang="en-US" sz="1000" b="1" i="0" dirty="0">
                <a:solidFill>
                  <a:schemeClr val="tx1"/>
                </a:solidFill>
                <a:effectLst/>
                <a:latin typeface="Roboto" panose="02000000000000000000" pitchFamily="2" charset="0"/>
                <a:hlinkClick r:id="rId6"/>
              </a:rPr>
              <a:t>https://www.youtube.com/watch?v=frdj1zb9sMY</a:t>
            </a:r>
            <a:r>
              <a:rPr lang="en-US" sz="1000" b="1" dirty="0">
                <a:solidFill>
                  <a:schemeClr val="tx1"/>
                </a:solidFill>
                <a:latin typeface="Roboto" panose="02000000000000000000" pitchFamily="2" charset="0"/>
              </a:rPr>
              <a:t> </a:t>
            </a:r>
            <a:endParaRPr lang="en-US" sz="1000" b="1" i="0" dirty="0">
              <a:solidFill>
                <a:schemeClr val="tx1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8DE4DB-2FCD-7B1A-BF03-7ED6DFC7E524}"/>
              </a:ext>
            </a:extLst>
          </p:cNvPr>
          <p:cNvSpPr txBox="1"/>
          <p:nvPr/>
        </p:nvSpPr>
        <p:spPr>
          <a:xfrm>
            <a:off x="557917" y="5143604"/>
            <a:ext cx="45857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noProof="0">
                <a:solidFill>
                  <a:srgbClr val="FF0000"/>
                </a:solidFill>
              </a:rPr>
              <a:t>Sem a luz ambiente as coisas parecem estranhas.</a:t>
            </a:r>
          </a:p>
        </p:txBody>
      </p:sp>
    </p:spTree>
    <p:extLst>
      <p:ext uri="{BB962C8B-B14F-4D97-AF65-F5344CB8AC3E}">
        <p14:creationId xmlns:p14="http://schemas.microsoft.com/office/powerpoint/2010/main" val="20353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7"/>
          <p:cNvSpPr txBox="1">
            <a:spLocks noGrp="1"/>
          </p:cNvSpPr>
          <p:nvPr>
            <p:ph type="title"/>
          </p:nvPr>
        </p:nvSpPr>
        <p:spPr>
          <a:xfrm>
            <a:off x="457200" y="49172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dk1"/>
              </a:buClr>
              <a:buSzPts val="4400"/>
            </a:pPr>
            <a:r>
              <a:rPr lang="pt-BR" noProof="0" dirty="0"/>
              <a:t>Iluminação</a:t>
            </a:r>
          </a:p>
        </p:txBody>
      </p:sp>
      <p:sp>
        <p:nvSpPr>
          <p:cNvPr id="254" name="Google Shape;254;p37"/>
          <p:cNvSpPr txBox="1">
            <a:spLocks noGrp="1"/>
          </p:cNvSpPr>
          <p:nvPr>
            <p:ph type="body" idx="1"/>
          </p:nvPr>
        </p:nvSpPr>
        <p:spPr>
          <a:xfrm>
            <a:off x="457200" y="148590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2100" noProof="0" dirty="0"/>
              <a:t>Iluminação global e </a:t>
            </a:r>
            <a:r>
              <a:rPr lang="pt-BR" sz="2100" noProof="0" dirty="0" err="1"/>
              <a:t>ray</a:t>
            </a:r>
            <a:r>
              <a:rPr lang="pt-BR" sz="2100" noProof="0" dirty="0"/>
              <a:t> </a:t>
            </a:r>
            <a:r>
              <a:rPr lang="pt-BR" sz="2100" noProof="0" dirty="0" err="1"/>
              <a:t>tracing</a:t>
            </a:r>
            <a:endParaRPr lang="pt-BR" sz="2100" noProof="0" dirty="0"/>
          </a:p>
        </p:txBody>
      </p:sp>
      <p:pic>
        <p:nvPicPr>
          <p:cNvPr id="255" name="Google Shape;255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0776" y="2343275"/>
            <a:ext cx="2553148" cy="2553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40101" y="2343176"/>
            <a:ext cx="3404467" cy="2553351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7"/>
          <p:cNvSpPr txBox="1"/>
          <p:nvPr/>
        </p:nvSpPr>
        <p:spPr>
          <a:xfrm>
            <a:off x="773100" y="4947875"/>
            <a:ext cx="27285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sz="1100" u="sng" noProof="0" dirty="0">
                <a:solidFill>
                  <a:schemeClr val="hlink"/>
                </a:solidFill>
                <a:hlinkClick r:id="rId5"/>
              </a:rPr>
              <a:t>https://en.wikipedia.org/wiki/Cornell_box</a:t>
            </a:r>
            <a:endParaRPr lang="pt-BR" noProof="0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A6969-6CA3-7262-512F-AF01A7E91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37FC20-7C50-4B0A-B709-B47DC48F26F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71</a:t>
            </a:fld>
            <a:endParaRPr lang="pt-BR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9E3810-4A92-1F24-1D8B-A96418535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72" y="113717"/>
            <a:ext cx="4030886" cy="29038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AF9086-B52D-F539-69EB-4061860F9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06199"/>
            <a:ext cx="3753866" cy="29188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F45E0D-5A73-ACB2-312C-474B636DE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33" y="3025036"/>
            <a:ext cx="3317160" cy="2537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802C90-415A-8E52-6D00-1C9FFB68B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779" y="2752344"/>
            <a:ext cx="3710747" cy="282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982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10240-94A8-AA05-FAED-DF1C21752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B87FC9-EA1B-97BB-D609-4C1922306B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F2C76-BC7E-ED15-7968-9C51A17507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72</a:t>
            </a:fld>
            <a:endParaRPr lang="pt-BR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8B8781-2D3B-34D3-639A-14B029D8E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72" y="113717"/>
            <a:ext cx="3390548" cy="27039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DB6D37-5335-F71F-DF5D-B3798863E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248" y="113717"/>
            <a:ext cx="3008174" cy="2664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8CEBDC-EE57-9495-09FC-E71CB893D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398" y="2892349"/>
            <a:ext cx="5405882" cy="270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0240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1930C-FF53-4BF1-B82D-1A34C78EA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23515D-E6A6-3A6C-B548-C273F0CAA8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73</a:t>
            </a:fld>
            <a:endParaRPr lang="pt-BR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600D7B-5129-2CEC-3FA3-2426DCBDC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660400"/>
            <a:ext cx="62865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45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pt-BR" noProof="0" dirty="0"/>
              <a:t>Iluminação Local vs. Global</a:t>
            </a:r>
          </a:p>
        </p:txBody>
      </p:sp>
      <p:pic>
        <p:nvPicPr>
          <p:cNvPr id="241" name="Google Shape;24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447905"/>
            <a:ext cx="8229600" cy="3077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4" descr="page19image23913888"/>
          <p:cNvPicPr preferRelativeResize="0"/>
          <p:nvPr/>
        </p:nvPicPr>
        <p:blipFill rotWithShape="1">
          <a:blip r:embed="rId3">
            <a:alphaModFix/>
          </a:blip>
          <a:srcRect l="5293" t="15630" r="5493" b="4439"/>
          <a:stretch/>
        </p:blipFill>
        <p:spPr>
          <a:xfrm>
            <a:off x="1226485" y="838985"/>
            <a:ext cx="6691029" cy="4496159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22" name="Google Shape;122;p14"/>
          <p:cNvSpPr txBox="1">
            <a:spLocks noGrp="1"/>
          </p:cNvSpPr>
          <p:nvPr>
            <p:ph type="title"/>
          </p:nvPr>
        </p:nvSpPr>
        <p:spPr>
          <a:xfrm>
            <a:off x="46072" y="1391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Percepções das Observações das Renderizações</a:t>
            </a:r>
          </a:p>
        </p:txBody>
      </p:sp>
      <p:sp>
        <p:nvSpPr>
          <p:cNvPr id="123" name="Google Shape;123;p14"/>
          <p:cNvSpPr txBox="1">
            <a:spLocks noGrp="1"/>
          </p:cNvSpPr>
          <p:nvPr>
            <p:ph type="body" idx="1"/>
          </p:nvPr>
        </p:nvSpPr>
        <p:spPr>
          <a:xfrm>
            <a:off x="1371478" y="1319752"/>
            <a:ext cx="2418097" cy="426288"/>
          </a:xfrm>
          <a:prstGeom prst="rect">
            <a:avLst/>
          </a:prstGeom>
          <a:solidFill>
            <a:srgbClr val="7F7F7F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noProof="0" dirty="0">
                <a:latin typeface="Arial"/>
                <a:ea typeface="Arial"/>
                <a:cs typeface="Arial"/>
                <a:sym typeface="Arial"/>
              </a:rPr>
              <a:t>brilhos especulares</a:t>
            </a:r>
            <a:endParaRPr lang="pt-BR" noProof="0" dirty="0"/>
          </a:p>
        </p:txBody>
      </p:sp>
      <p:sp>
        <p:nvSpPr>
          <p:cNvPr id="124" name="Google Shape;124;p1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9</a:t>
            </a:fld>
            <a:endParaRPr lang="pt-BR" noProof="0" dirty="0"/>
          </a:p>
        </p:txBody>
      </p:sp>
      <p:sp>
        <p:nvSpPr>
          <p:cNvPr id="125" name="Google Shape;125;p14"/>
          <p:cNvSpPr txBox="1"/>
          <p:nvPr/>
        </p:nvSpPr>
        <p:spPr>
          <a:xfrm>
            <a:off x="1371478" y="2153221"/>
            <a:ext cx="2418097" cy="426288"/>
          </a:xfrm>
          <a:prstGeom prst="rect">
            <a:avLst/>
          </a:prstGeom>
          <a:solidFill>
            <a:srgbClr val="7F7F7F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t-BR" sz="2000" b="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reflexão difusa</a:t>
            </a:r>
            <a:endParaRPr lang="pt-BR" noProof="0" dirty="0"/>
          </a:p>
        </p:txBody>
      </p:sp>
      <p:sp>
        <p:nvSpPr>
          <p:cNvPr id="126" name="Google Shape;126;p14"/>
          <p:cNvSpPr txBox="1"/>
          <p:nvPr/>
        </p:nvSpPr>
        <p:spPr>
          <a:xfrm>
            <a:off x="1371478" y="2959108"/>
            <a:ext cx="2418097" cy="426288"/>
          </a:xfrm>
          <a:prstGeom prst="rect">
            <a:avLst/>
          </a:prstGeom>
          <a:solidFill>
            <a:srgbClr val="7F7F7F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2000" b="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iluminação ambiente</a:t>
            </a:r>
            <a:endParaRPr lang="pt-BR" noProof="0" dirty="0"/>
          </a:p>
        </p:txBody>
      </p:sp>
      <p:cxnSp>
        <p:nvCxnSpPr>
          <p:cNvPr id="127" name="Google Shape;127;p14"/>
          <p:cNvCxnSpPr/>
          <p:nvPr/>
        </p:nvCxnSpPr>
        <p:spPr>
          <a:xfrm>
            <a:off x="3893270" y="1532896"/>
            <a:ext cx="2017336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8" name="Google Shape;128;p14"/>
          <p:cNvCxnSpPr/>
          <p:nvPr/>
        </p:nvCxnSpPr>
        <p:spPr>
          <a:xfrm>
            <a:off x="3893270" y="2366365"/>
            <a:ext cx="2243579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9" name="Google Shape;129;p14"/>
          <p:cNvCxnSpPr/>
          <p:nvPr/>
        </p:nvCxnSpPr>
        <p:spPr>
          <a:xfrm>
            <a:off x="3893269" y="3160723"/>
            <a:ext cx="1527143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Personalizar design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1921</TotalTime>
  <Words>3057</Words>
  <Application>Microsoft Macintosh PowerPoint</Application>
  <PresentationFormat>On-screen Show (16:10)</PresentationFormat>
  <Paragraphs>451</Paragraphs>
  <Slides>73</Slides>
  <Notes>70</Notes>
  <HiddenSlides>8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1" baseType="lpstr">
      <vt:lpstr>Arial</vt:lpstr>
      <vt:lpstr>Consolas</vt:lpstr>
      <vt:lpstr>Roboto</vt:lpstr>
      <vt:lpstr>Times New Roman</vt:lpstr>
      <vt:lpstr>Calibri</vt:lpstr>
      <vt:lpstr>Verdana</vt:lpstr>
      <vt:lpstr>Courier New</vt:lpstr>
      <vt:lpstr>Personalizar design</vt:lpstr>
      <vt:lpstr>PowerPoint Presentation</vt:lpstr>
      <vt:lpstr>Computação Gráfica</vt:lpstr>
      <vt:lpstr>O que vimos até agora</vt:lpstr>
      <vt:lpstr>Iluminação</vt:lpstr>
      <vt:lpstr>Quais outros efeitos existem?</vt:lpstr>
      <vt:lpstr>Quais outros efeitos existem?</vt:lpstr>
      <vt:lpstr>Iluminação no Espaço</vt:lpstr>
      <vt:lpstr>Iluminação Local vs. Global</vt:lpstr>
      <vt:lpstr>Percepções das Observações das Renderizações</vt:lpstr>
      <vt:lpstr>Revisão: Vetor Normal</vt:lpstr>
      <vt:lpstr>Da geometria: quando uma reta é perpendicular a um plano?</vt:lpstr>
      <vt:lpstr>Da geometria: quando uma reta é perpendicular a um plano?</vt:lpstr>
      <vt:lpstr>Qual a diferença entre os termos perpendicular, normal e ortogonal?</vt:lpstr>
      <vt:lpstr>Podemos usar as ideias desenvolvidas até aqui para escrever a equação de um plano!</vt:lpstr>
      <vt:lpstr>Qual é a condição para que um ponto genérico (x,y,z) pertença ao plano 𝛂?  </vt:lpstr>
      <vt:lpstr>PowerPoint Presentation</vt:lpstr>
      <vt:lpstr>Como obter o vetor normal a um plano a partir de dois vetores desse plano?</vt:lpstr>
      <vt:lpstr>EXEMPLO: Encontre um vetor normal ao plano determinado pelos pontos Po = (1,2,3), P1 = (0,1,1) e P2 = (-1,0,-2). </vt:lpstr>
      <vt:lpstr>E como determinar o vetor normal a uma superfície? </vt:lpstr>
      <vt:lpstr>E como determinar o vetor normal a uma superfície? </vt:lpstr>
      <vt:lpstr>Break</vt:lpstr>
      <vt:lpstr>Aplicação ao cálculo de iluminação</vt:lpstr>
      <vt:lpstr>Fontes de Luz</vt:lpstr>
      <vt:lpstr>Luz Pontual</vt:lpstr>
      <vt:lpstr>Decaimento da Luz Pontual</vt:lpstr>
      <vt:lpstr>Atenuação no X3D para luzes pontuais</vt:lpstr>
      <vt:lpstr>Luz Direcional</vt:lpstr>
      <vt:lpstr>Luz Spot</vt:lpstr>
      <vt:lpstr>Luz Ambiente</vt:lpstr>
      <vt:lpstr>O que são Materiais em Computação Gráfica</vt:lpstr>
      <vt:lpstr>Material: difuso</vt:lpstr>
      <vt:lpstr>Material: plástico</vt:lpstr>
      <vt:lpstr>Material: pintura semi-gloss vermelha</vt:lpstr>
      <vt:lpstr>Material: Tinta laca mística Ford</vt:lpstr>
      <vt:lpstr>Material: espelhado</vt:lpstr>
      <vt:lpstr>Material: dourado</vt:lpstr>
      <vt:lpstr>Propriedade dos Materiais</vt:lpstr>
      <vt:lpstr>Definindo Vetores Normais por Face</vt:lpstr>
      <vt:lpstr>Cálculo Local</vt:lpstr>
      <vt:lpstr>Reflexão Difusa</vt:lpstr>
      <vt:lpstr>Reflexão Difusa</vt:lpstr>
      <vt:lpstr>Superfície Perpendicular </vt:lpstr>
      <vt:lpstr>Propriedades Lambertianas (Difusas)</vt:lpstr>
      <vt:lpstr>Propriedades Lambertianas (Difusas)</vt:lpstr>
      <vt:lpstr>Reflexão Especular</vt:lpstr>
      <vt:lpstr>Reflexão Especular (Blinn / Phong)</vt:lpstr>
      <vt:lpstr>Reflexão Especular (Blinn / Phong)</vt:lpstr>
      <vt:lpstr>Reflexão Especular (Blinn / Phong)</vt:lpstr>
      <vt:lpstr>Região Saturada de Brilho</vt:lpstr>
      <vt:lpstr>Reflexão/Iluminação Ambiente</vt:lpstr>
      <vt:lpstr>Modelo de Reflexão Blinn-Phong</vt:lpstr>
      <vt:lpstr>Shading em Malhas de Triângulos</vt:lpstr>
      <vt:lpstr>Shading em Triângulos, Vértices e Pixels</vt:lpstr>
      <vt:lpstr>Shading em Triângulos, Vértices e Pixels</vt:lpstr>
      <vt:lpstr>Normais por Face</vt:lpstr>
      <vt:lpstr>Normais por Vértice</vt:lpstr>
      <vt:lpstr>Definindo Vetores Normais por Vértice</vt:lpstr>
      <vt:lpstr>Definindo Vetores Normais por Vértice</vt:lpstr>
      <vt:lpstr>Suavizando</vt:lpstr>
      <vt:lpstr>Smooth Shading</vt:lpstr>
      <vt:lpstr>Fragment Lighting</vt:lpstr>
      <vt:lpstr>X3D : Material</vt:lpstr>
      <vt:lpstr>Novos Nós X3D : NavigationInfo</vt:lpstr>
      <vt:lpstr>Novos Nós X3D : DirectionalLight</vt:lpstr>
      <vt:lpstr>Equação de Cores (padrão X3D simplificado)</vt:lpstr>
      <vt:lpstr>Quinta (e última) parte do projeto 1</vt:lpstr>
      <vt:lpstr>PowerPoint Presentation</vt:lpstr>
      <vt:lpstr>Referências adicionais</vt:lpstr>
      <vt:lpstr>Iluminação Global</vt:lpstr>
      <vt:lpstr>Iluminação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Luciano Pereira Soares</cp:lastModifiedBy>
  <cp:revision>34</cp:revision>
  <dcterms:modified xsi:type="dcterms:W3CDTF">2025-09-14T23:51:21Z</dcterms:modified>
</cp:coreProperties>
</file>