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31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29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84" r:id="rId39"/>
    <p:sldId id="285" r:id="rId40"/>
    <p:sldId id="293" r:id="rId41"/>
    <p:sldId id="294" r:id="rId42"/>
    <p:sldId id="295" r:id="rId43"/>
    <p:sldId id="330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27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21" r:id="rId61"/>
    <p:sldId id="322" r:id="rId62"/>
    <p:sldId id="328" r:id="rId63"/>
    <p:sldId id="324" r:id="rId6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4"/>
    <a:srgbClr val="E02617"/>
    <a:srgbClr val="7870BB"/>
    <a:srgbClr val="A9A7BB"/>
    <a:srgbClr val="B2B1BB"/>
    <a:srgbClr val="8B82D8"/>
    <a:srgbClr val="9E9CAB"/>
    <a:srgbClr val="C7C5D8"/>
    <a:srgbClr val="FFFFFF"/>
    <a:srgbClr val="9BC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7CE95-D45C-4E60-9BD2-43E4D66223A2}" v="29" dt="2024-09-11T20:53:29.845"/>
    <p1510:client id="{B0CA0DCC-3D9D-7826-17FB-16860971B09B}" v="3" dt="2024-09-12T10:29:08.812"/>
  </p1510:revLst>
</p1510:revInfo>
</file>

<file path=ppt/tableStyles.xml><?xml version="1.0" encoding="utf-8"?>
<a:tblStyleLst xmlns:a="http://schemas.openxmlformats.org/drawingml/2006/main" def="{AFDD3BAA-47F2-47F6-B2CF-AEE30BD844A3}">
  <a:tblStyle styleId="{AFDD3BAA-47F2-47F6-B2CF-AEE30BD844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23" d="100"/>
          <a:sy n="123" d="100"/>
        </p:scale>
        <p:origin x="560" y="48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S::lucianops@insper.edu.br::16c53e34-c952-423e-8700-c0525d23304f" providerId="AD" clId="Web-{B0CA0DCC-3D9D-7826-17FB-16860971B09B}"/>
    <pc:docChg chg="modSld">
      <pc:chgData name="Luciano Pereira Soares" userId="S::lucianops@insper.edu.br::16c53e34-c952-423e-8700-c0525d23304f" providerId="AD" clId="Web-{B0CA0DCC-3D9D-7826-17FB-16860971B09B}" dt="2024-09-12T10:29:07.234" v="1" actId="20577"/>
      <pc:docMkLst>
        <pc:docMk/>
      </pc:docMkLst>
      <pc:sldChg chg="modSp">
        <pc:chgData name="Luciano Pereira Soares" userId="S::lucianops@insper.edu.br::16c53e34-c952-423e-8700-c0525d23304f" providerId="AD" clId="Web-{B0CA0DCC-3D9D-7826-17FB-16860971B09B}" dt="2024-09-12T10:29:07.234" v="1" actId="20577"/>
        <pc:sldMkLst>
          <pc:docMk/>
          <pc:sldMk cId="0" sldId="258"/>
        </pc:sldMkLst>
        <pc:spChg chg="mod">
          <ac:chgData name="Luciano Pereira Soares" userId="S::lucianops@insper.edu.br::16c53e34-c952-423e-8700-c0525d23304f" providerId="AD" clId="Web-{B0CA0DCC-3D9D-7826-17FB-16860971B09B}" dt="2024-09-12T10:29:07.234" v="1" actId="20577"/>
          <ac:spMkLst>
            <pc:docMk/>
            <pc:sldMk cId="0" sldId="258"/>
            <ac:spMk id="57" creationId="{00000000-0000-0000-0000-000000000000}"/>
          </ac:spMkLst>
        </pc:spChg>
      </pc:sldChg>
    </pc:docChg>
  </pc:docChgLst>
  <pc:docChgLst>
    <pc:chgData name="Luciano Pereira Soares" userId="16c53e34-c952-423e-8700-c0525d23304f" providerId="ADAL" clId="{15D7CE95-D45C-4E60-9BD2-43E4D66223A2}"/>
    <pc:docChg chg="modSld">
      <pc:chgData name="Luciano Pereira Soares" userId="16c53e34-c952-423e-8700-c0525d23304f" providerId="ADAL" clId="{15D7CE95-D45C-4E60-9BD2-43E4D66223A2}" dt="2024-09-11T20:53:29.845" v="28" actId="1036"/>
      <pc:docMkLst>
        <pc:docMk/>
      </pc:docMkLst>
      <pc:sldChg chg="modSp mod">
        <pc:chgData name="Luciano Pereira Soares" userId="16c53e34-c952-423e-8700-c0525d23304f" providerId="ADAL" clId="{15D7CE95-D45C-4E60-9BD2-43E4D66223A2}" dt="2024-09-11T20:53:29.845" v="28" actId="1036"/>
        <pc:sldMkLst>
          <pc:docMk/>
          <pc:sldMk cId="0" sldId="268"/>
        </pc:sldMkLst>
        <pc:picChg chg="mod">
          <ac:chgData name="Luciano Pereira Soares" userId="16c53e34-c952-423e-8700-c0525d23304f" providerId="ADAL" clId="{15D7CE95-D45C-4E60-9BD2-43E4D66223A2}" dt="2024-09-11T20:53:29.845" v="28" actId="1036"/>
          <ac:picMkLst>
            <pc:docMk/>
            <pc:sldMk cId="0" sldId="268"/>
            <ac:picMk id="157" creationId="{00000000-0000-0000-0000-000000000000}"/>
          </ac:picMkLst>
        </pc:picChg>
        <pc:picChg chg="mod">
          <ac:chgData name="Luciano Pereira Soares" userId="16c53e34-c952-423e-8700-c0525d23304f" providerId="ADAL" clId="{15D7CE95-D45C-4E60-9BD2-43E4D66223A2}" dt="2024-09-11T20:53:20.609" v="10" actId="1036"/>
          <ac:picMkLst>
            <pc:docMk/>
            <pc:sldMk cId="0" sldId="268"/>
            <ac:picMk id="15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wwii-plane-japan-kawasaki-ki61-v1--150484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b27a6e77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b27a6e77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cb27a6e774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b27a6e77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b27a6e77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cb27a6e774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b27a6e77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b27a6e774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cb27a6e774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b27a6e77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b27a6e77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cb27a6e774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b27a6e77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b27a6e77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cb27a6e77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b27a6e77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b27a6e77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cb27a6e774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b27a6e77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b27a6e774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cb27a6e774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b27a6e77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cb27a6e774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cb27a6e774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b27a6e7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b27a6e7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cb27a6e77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ded44e5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ded44e5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https://free3d.com/3d-model/wwii-plane-japan-kawasaki-ki61-v1--150484.html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eded44e5f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cb27a6e77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cb27a6e77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cb27a6e774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ded44e5f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ded44e5f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geded44e5f9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411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ded44e5f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ded44e5f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eded44e5f9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NB: texture sampling pattern not rectilinear or isotropic </a:t>
            </a:r>
            <a:endParaRPr/>
          </a:p>
        </p:txBody>
      </p:sp>
      <p:sp>
        <p:nvSpPr>
          <p:cNvPr id="320" name="Google Shape;3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ded44e5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eded44e5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geded44e5f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5273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cb1f0fa91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800" b="1"/>
              <a:t>Generally don’t want this situation — it means we have insufficient texture resolution)</a:t>
            </a:r>
            <a:endParaRPr sz="8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800" b="1"/>
              <a:t>This is image interpolation (below: three different kernel functions)</a:t>
            </a:r>
            <a:endParaRPr sz="800"/>
          </a:p>
        </p:txBody>
      </p:sp>
      <p:sp>
        <p:nvSpPr>
          <p:cNvPr id="424" name="Google Shape;424;gcb1f0fa91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cb1f0fa91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cb1f0fa91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cb1f0fa911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4890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446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b27a6e77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b27a6e77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cb27a6e774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eded44e5f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eded44e5f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ded44e5f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eded44e5f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5995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b27a6e77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b27a6e77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cb27a6e774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ded44e5f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eded44e5f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db2c660a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edb2c660a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BR" dirty="0"/>
          </a:p>
        </p:txBody>
      </p:sp>
      <p:sp>
        <p:nvSpPr>
          <p:cNvPr id="507" name="Google Shape;507;gedb2c660aa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b1f0fa91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b1f0fa91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cb1f0fa911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b27a6e77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b27a6e77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cb27a6e774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e97e8df83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e97e8df83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e97e8df83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e97e8df83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9616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e97e8df83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e97e8df83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b27a6e77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b27a6e77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cb27a6e774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b27a6e77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b27a6e77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cb27a6e774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b27a6e77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b27a6e77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cb27a6e774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rendering.html#Color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texturing.html#ImageTexture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10: Mapeamento de Texturas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357900" y="790701"/>
            <a:ext cx="8428200" cy="151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Observe que, ao definir uma superfície, estamos associando cada ponto </a:t>
            </a:r>
            <a:r>
              <a:rPr lang="pt-BR" sz="2200" i="1"/>
              <a:t>(u,v)</a:t>
            </a:r>
            <a:r>
              <a:rPr lang="pt-BR" sz="2200"/>
              <a:t> de um plano a um ponto </a:t>
            </a:r>
            <a:r>
              <a:rPr lang="pt-BR" sz="2200" i="1"/>
              <a:t>(x,y,z)</a:t>
            </a:r>
            <a:r>
              <a:rPr lang="pt-BR" sz="2200"/>
              <a:t> do espaço. </a:t>
            </a:r>
            <a:endParaRPr sz="2200"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357900" y="2529670"/>
            <a:ext cx="8428200" cy="151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Suponha que o plano seja decomposto em um quadriculado (qualquer semelhança com os </a:t>
            </a:r>
            <a:r>
              <a:rPr lang="pt-BR" sz="2200" i="1"/>
              <a:t>pixels</a:t>
            </a:r>
            <a:r>
              <a:rPr lang="pt-BR" sz="2200"/>
              <a:t> de uma tela NÃO é mera coincidência). </a:t>
            </a:r>
            <a:endParaRPr sz="2200"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1"/>
          </p:nvPr>
        </p:nvSpPr>
        <p:spPr>
          <a:xfrm>
            <a:off x="357900" y="4268647"/>
            <a:ext cx="8428200" cy="60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Como esse quadriculado seria visto na superfície? 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3">
            <a:alphaModFix/>
          </a:blip>
          <a:srcRect t="3016"/>
          <a:stretch/>
        </p:blipFill>
        <p:spPr>
          <a:xfrm>
            <a:off x="152400" y="995176"/>
            <a:ext cx="8839200" cy="28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357900" y="4377677"/>
            <a:ext cx="8428200" cy="103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Vamos chamar esses "quadrados" que aparecem sobre a superfície de </a:t>
            </a:r>
            <a:r>
              <a:rPr lang="pt-BR" sz="2200" b="1">
                <a:solidFill>
                  <a:srgbClr val="0000FF"/>
                </a:solidFill>
              </a:rPr>
              <a:t>retalhos</a:t>
            </a:r>
            <a:r>
              <a:rPr lang="pt-BR" sz="2200"/>
              <a:t>. 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 t="3016"/>
          <a:stretch/>
        </p:blipFill>
        <p:spPr>
          <a:xfrm>
            <a:off x="4880025" y="0"/>
            <a:ext cx="4263973" cy="137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288550" y="1631152"/>
            <a:ext cx="8428200" cy="103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Precisaremos determinar algumas características geométricas dos retalhos a partir dos parâmetros </a:t>
            </a:r>
            <a:r>
              <a:rPr lang="pt-BR" sz="2200" i="1"/>
              <a:t>u</a:t>
            </a:r>
            <a:r>
              <a:rPr lang="pt-BR" sz="2200"/>
              <a:t> e </a:t>
            </a:r>
            <a:r>
              <a:rPr lang="pt-BR" sz="2200" i="1"/>
              <a:t>v</a:t>
            </a:r>
            <a:r>
              <a:rPr lang="pt-BR" sz="2200"/>
              <a:t>. </a:t>
            </a:r>
            <a:endParaRPr sz="2200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357900" y="2873823"/>
            <a:ext cx="8428200" cy="206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Apesar dos retalhos serem superfícies curvas, podemos aproximá-los por paralelogramos (quanto menores forem os quadrados da nossa malha, melhor será essa aproximação). 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 t="3016"/>
          <a:stretch/>
        </p:blipFill>
        <p:spPr>
          <a:xfrm>
            <a:off x="4880025" y="0"/>
            <a:ext cx="4263973" cy="137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" y="1473538"/>
            <a:ext cx="2706150" cy="16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3324" y="1265025"/>
            <a:ext cx="2422775" cy="176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9"/>
          <p:cNvCxnSpPr/>
          <p:nvPr/>
        </p:nvCxnSpPr>
        <p:spPr>
          <a:xfrm>
            <a:off x="2627725" y="2302850"/>
            <a:ext cx="525600" cy="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6" name="Google Shape;156;p19"/>
          <p:cNvSpPr txBox="1">
            <a:spLocks noGrp="1"/>
          </p:cNvSpPr>
          <p:nvPr>
            <p:ph type="body" idx="1"/>
          </p:nvPr>
        </p:nvSpPr>
        <p:spPr>
          <a:xfrm>
            <a:off x="273550" y="3387901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Área do retalho: </a:t>
            </a:r>
            <a:endParaRPr sz="2200"/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9140" y="3394719"/>
            <a:ext cx="2226925" cy="7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273550" y="4264751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Comprimento dos lados do retalho: </a:t>
            </a:r>
            <a:endParaRPr sz="2200"/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8411" y="4310199"/>
            <a:ext cx="2694260" cy="7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 t="3016"/>
          <a:stretch/>
        </p:blipFill>
        <p:spPr>
          <a:xfrm>
            <a:off x="4880025" y="0"/>
            <a:ext cx="4263973" cy="137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273550" y="1640099"/>
            <a:ext cx="8428200" cy="107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E como determinar os vetores u e v que formam o paralelogramo representativo de cada retalho? </a:t>
            </a:r>
            <a:endParaRPr sz="2200"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xfrm>
            <a:off x="357900" y="2857499"/>
            <a:ext cx="84282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Lembrando das propriedades das derivadas, temos que, para 𝞓</a:t>
            </a:r>
            <a:r>
              <a:rPr lang="pt-BR" sz="2200" i="1"/>
              <a:t>x</a:t>
            </a:r>
            <a:r>
              <a:rPr lang="pt-BR" sz="2200"/>
              <a:t> e 𝞓</a:t>
            </a:r>
            <a:r>
              <a:rPr lang="pt-BR" sz="2200" i="1"/>
              <a:t>y</a:t>
            </a:r>
            <a:r>
              <a:rPr lang="pt-BR" sz="2200"/>
              <a:t> pequenos, podemos usar as aproximações:  </a:t>
            </a:r>
            <a:endParaRPr sz="2200"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675" y="4201175"/>
            <a:ext cx="2504912" cy="11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750" y="4228925"/>
            <a:ext cx="2382338" cy="10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t="3016"/>
          <a:stretch/>
        </p:blipFill>
        <p:spPr>
          <a:xfrm>
            <a:off x="4880025" y="0"/>
            <a:ext cx="4263973" cy="137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1"/>
          <p:cNvSpPr txBox="1">
            <a:spLocks noGrp="1"/>
          </p:cNvSpPr>
          <p:nvPr>
            <p:ph type="body" idx="1"/>
          </p:nvPr>
        </p:nvSpPr>
        <p:spPr>
          <a:xfrm>
            <a:off x="273550" y="1640101"/>
            <a:ext cx="8428200" cy="163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Dessa forma, para construir nosso paralelogramo "aproximador" dos retalhos, tomamos dois vetores tangentes à superfície no ponto </a:t>
            </a:r>
            <a:r>
              <a:rPr lang="pt-BR" sz="2200" i="1"/>
              <a:t>P</a:t>
            </a:r>
            <a:r>
              <a:rPr lang="pt-BR" sz="2200" i="1" baseline="-25000"/>
              <a:t>ij</a:t>
            </a:r>
            <a:r>
              <a:rPr lang="pt-BR" sz="2200"/>
              <a:t>, dados por: </a:t>
            </a:r>
            <a:endParaRPr sz="2200"/>
          </a:p>
        </p:txBody>
      </p:sp>
      <p:pic>
        <p:nvPicPr>
          <p:cNvPr id="181" name="Google Shape;1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625" y="3276000"/>
            <a:ext cx="2946225" cy="11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2597" y="3276000"/>
            <a:ext cx="2946254" cy="11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t="3016"/>
          <a:stretch/>
        </p:blipFill>
        <p:spPr>
          <a:xfrm>
            <a:off x="4880025" y="0"/>
            <a:ext cx="4263973" cy="137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273550" y="1640101"/>
            <a:ext cx="8428200" cy="163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Multiplicando esses vetores por 𝞓</a:t>
            </a:r>
            <a:r>
              <a:rPr lang="pt-BR" sz="2200" i="1"/>
              <a:t>u</a:t>
            </a:r>
            <a:r>
              <a:rPr lang="pt-BR" sz="2200"/>
              <a:t> e 𝞓</a:t>
            </a:r>
            <a:r>
              <a:rPr lang="pt-BR" sz="2200" i="1"/>
              <a:t>v</a:t>
            </a:r>
            <a:r>
              <a:rPr lang="pt-BR" sz="2200"/>
              <a:t>, respectivamente, temos o paralelogramo que aproxima o retalho.  </a:t>
            </a:r>
            <a:endParaRPr sz="2200"/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025" y="2857500"/>
            <a:ext cx="2258900" cy="8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025" y="4069018"/>
            <a:ext cx="2258900" cy="87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7462" y="2752400"/>
            <a:ext cx="3944087" cy="24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>
            <a:spLocks noGrp="1"/>
          </p:cNvSpPr>
          <p:nvPr>
            <p:ph type="title"/>
          </p:nvPr>
        </p:nvSpPr>
        <p:spPr>
          <a:xfrm>
            <a:off x="357900" y="1391167"/>
            <a:ext cx="8428200" cy="32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Aplicando a teoria: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O mapeamento de texturas</a:t>
            </a:r>
            <a:endParaRPr sz="4000"/>
          </a:p>
        </p:txBody>
      </p:sp>
      <p:sp>
        <p:nvSpPr>
          <p:cNvPr id="201" name="Google Shape;201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Texel</a:t>
            </a:r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 </a:t>
            </a:r>
            <a:r>
              <a:rPr lang="pt-BR" b="1" err="1"/>
              <a:t>texel</a:t>
            </a:r>
            <a:r>
              <a:rPr lang="pt-BR"/>
              <a:t> (texture </a:t>
            </a:r>
            <a:r>
              <a:rPr lang="pt-BR" err="1"/>
              <a:t>element</a:t>
            </a:r>
            <a:r>
              <a:rPr lang="pt-BR"/>
              <a:t>) é a unidade fundamental de uma textura.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No processo de renderização existe um mapeamento do </a:t>
            </a:r>
            <a:r>
              <a:rPr lang="pt-BR" b="1" err="1"/>
              <a:t>texel</a:t>
            </a:r>
            <a:r>
              <a:rPr lang="pt-BR"/>
              <a:t> para o pixel apropriado na imagem final.</a:t>
            </a: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5"/>
          <p:cNvGrpSpPr/>
          <p:nvPr/>
        </p:nvGrpSpPr>
        <p:grpSpPr>
          <a:xfrm>
            <a:off x="3803836" y="530420"/>
            <a:ext cx="3119407" cy="2187546"/>
            <a:chOff x="3964320" y="556095"/>
            <a:chExt cx="3119407" cy="2187546"/>
          </a:xfrm>
        </p:grpSpPr>
        <p:sp>
          <p:nvSpPr>
            <p:cNvPr id="216" name="Google Shape;216;p25"/>
            <p:cNvSpPr/>
            <p:nvPr/>
          </p:nvSpPr>
          <p:spPr>
            <a:xfrm>
              <a:off x="3964320" y="556141"/>
              <a:ext cx="3119407" cy="2187432"/>
            </a:xfrm>
            <a:prstGeom prst="rect">
              <a:avLst/>
            </a:prstGeom>
            <a:solidFill>
              <a:srgbClr val="BCBEC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7" name="Google Shape;217;p25"/>
            <p:cNvPicPr preferRelativeResize="0"/>
            <p:nvPr/>
          </p:nvPicPr>
          <p:blipFill rotWithShape="1">
            <a:blip r:embed="rId3">
              <a:alphaModFix/>
            </a:blip>
            <a:srcRect t="29051" b="29051"/>
            <a:stretch/>
          </p:blipFill>
          <p:spPr>
            <a:xfrm>
              <a:off x="3971362" y="556095"/>
              <a:ext cx="3105344" cy="21875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25"/>
          <p:cNvGrpSpPr/>
          <p:nvPr/>
        </p:nvGrpSpPr>
        <p:grpSpPr>
          <a:xfrm>
            <a:off x="4722557" y="3223300"/>
            <a:ext cx="3119471" cy="2187434"/>
            <a:chOff x="3302413" y="3072000"/>
            <a:chExt cx="3588074" cy="2394301"/>
          </a:xfrm>
        </p:grpSpPr>
        <p:sp>
          <p:nvSpPr>
            <p:cNvPr id="219" name="Google Shape;219;p25"/>
            <p:cNvSpPr/>
            <p:nvPr/>
          </p:nvSpPr>
          <p:spPr>
            <a:xfrm>
              <a:off x="3302438" y="3072000"/>
              <a:ext cx="3588000" cy="23943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0" name="Google Shape;220;p25"/>
            <p:cNvPicPr preferRelativeResize="0"/>
            <p:nvPr/>
          </p:nvPicPr>
          <p:blipFill rotWithShape="1">
            <a:blip r:embed="rId4">
              <a:alphaModFix/>
            </a:blip>
            <a:srcRect t="28922" b="29372"/>
            <a:stretch/>
          </p:blipFill>
          <p:spPr>
            <a:xfrm>
              <a:off x="3302413" y="3072000"/>
              <a:ext cx="3588074" cy="2394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que é texturizar</a:t>
            </a: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771550" y="838975"/>
            <a:ext cx="2432700" cy="5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/>
              <a:t>Textura (originária por exemplo de um JPG ou PNG)</a:t>
            </a:r>
            <a:endParaRPr sz="1300"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687" y="1292950"/>
            <a:ext cx="2394424" cy="239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>
            <a:spLocks noGrp="1"/>
          </p:cNvSpPr>
          <p:nvPr>
            <p:ph type="body" idx="1"/>
          </p:nvPr>
        </p:nvSpPr>
        <p:spPr>
          <a:xfrm>
            <a:off x="3803841" y="246250"/>
            <a:ext cx="3119400" cy="5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00"/>
              <a:t>Geometria (composta por triângulos)</a:t>
            </a:r>
            <a:endParaRPr sz="1200"/>
          </a:p>
        </p:txBody>
      </p:sp>
      <p:sp>
        <p:nvSpPr>
          <p:cNvPr id="226" name="Google Shape;226;p25"/>
          <p:cNvSpPr txBox="1"/>
          <p:nvPr/>
        </p:nvSpPr>
        <p:spPr>
          <a:xfrm>
            <a:off x="7013448" y="1404175"/>
            <a:ext cx="2053527" cy="1261854"/>
          </a:xfrm>
          <a:prstGeom prst="rect">
            <a:avLst/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vértices possuem suas coordenadas no espaço, mas também coordenadas de mapeamento de textura</a:t>
            </a:r>
            <a:endParaRPr sz="1600"/>
          </a:p>
        </p:txBody>
      </p:sp>
      <p:cxnSp>
        <p:nvCxnSpPr>
          <p:cNvPr id="227" name="Google Shape;227;p25"/>
          <p:cNvCxnSpPr>
            <a:cxnSpLocks/>
            <a:stCxn id="226" idx="0"/>
          </p:cNvCxnSpPr>
          <p:nvPr/>
        </p:nvCxnSpPr>
        <p:spPr>
          <a:xfrm rot="16200000" flipH="1" flipV="1">
            <a:off x="7104204" y="746491"/>
            <a:ext cx="278324" cy="1593692"/>
          </a:xfrm>
          <a:prstGeom prst="curvedConnector4">
            <a:avLst>
              <a:gd name="adj1" fmla="val -82134"/>
              <a:gd name="adj2" fmla="val 82213"/>
            </a:avLst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28" name="Google Shape;228;p25"/>
          <p:cNvSpPr txBox="1"/>
          <p:nvPr/>
        </p:nvSpPr>
        <p:spPr>
          <a:xfrm>
            <a:off x="1691640" y="4148875"/>
            <a:ext cx="2286710" cy="1261854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Na renderização, para definir a cor do pixel de um objeto texturizado é necessário identificar e calcular a cor pela textura</a:t>
            </a:r>
            <a:endParaRPr sz="1600"/>
          </a:p>
        </p:txBody>
      </p:sp>
      <p:cxnSp>
        <p:nvCxnSpPr>
          <p:cNvPr id="229" name="Google Shape;229;p25"/>
          <p:cNvCxnSpPr>
            <a:cxnSpLocks/>
            <a:stCxn id="228" idx="3"/>
          </p:cNvCxnSpPr>
          <p:nvPr/>
        </p:nvCxnSpPr>
        <p:spPr>
          <a:xfrm flipV="1">
            <a:off x="3978350" y="4474375"/>
            <a:ext cx="1146300" cy="305427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30" name="Google Shape;230;p25"/>
          <p:cNvSpPr/>
          <p:nvPr/>
        </p:nvSpPr>
        <p:spPr>
          <a:xfrm>
            <a:off x="5441230" y="4397470"/>
            <a:ext cx="188100" cy="136200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2744705" y="3163895"/>
            <a:ext cx="188100" cy="136200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2" name="Google Shape;232;p25"/>
          <p:cNvCxnSpPr>
            <a:stCxn id="231" idx="3"/>
            <a:endCxn id="230" idx="1"/>
          </p:cNvCxnSpPr>
          <p:nvPr/>
        </p:nvCxnSpPr>
        <p:spPr>
          <a:xfrm>
            <a:off x="2932805" y="3231995"/>
            <a:ext cx="2508300" cy="1233600"/>
          </a:xfrm>
          <a:prstGeom prst="straightConnector1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357900" y="1391167"/>
            <a:ext cx="8428200" cy="32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Introdução teórica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Superfícies parametrizadas</a:t>
            </a:r>
            <a:endParaRPr sz="4000"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>
          <a:blip r:embed="rId3">
            <a:alphaModFix/>
          </a:blip>
          <a:srcRect r="2950"/>
          <a:stretch/>
        </p:blipFill>
        <p:spPr>
          <a:xfrm>
            <a:off x="833606" y="1866893"/>
            <a:ext cx="3904442" cy="299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4D853D-DA30-7FE9-386F-46D33B8FB217}"/>
              </a:ext>
            </a:extLst>
          </p:cNvPr>
          <p:cNvGrpSpPr/>
          <p:nvPr/>
        </p:nvGrpSpPr>
        <p:grpSpPr>
          <a:xfrm>
            <a:off x="287790" y="1484535"/>
            <a:ext cx="6112351" cy="3717958"/>
            <a:chOff x="93335" y="2060810"/>
            <a:chExt cx="4899948" cy="333782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FDE67A0-1B06-4906-FB74-9B6175BAA5EB}"/>
                </a:ext>
              </a:extLst>
            </p:cNvPr>
            <p:cNvCxnSpPr>
              <a:cxnSpLocks/>
            </p:cNvCxnSpPr>
            <p:nvPr/>
          </p:nvCxnSpPr>
          <p:spPr>
            <a:xfrm>
              <a:off x="459427" y="5147160"/>
              <a:ext cx="3442245" cy="0"/>
            </a:xfrm>
            <a:prstGeom prst="straightConnector1">
              <a:avLst/>
            </a:prstGeom>
            <a:ln w="57150">
              <a:solidFill>
                <a:srgbClr val="7870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2451B2C-5EBA-84A2-FCBF-3AA0A698D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427" y="2060810"/>
              <a:ext cx="0" cy="3110575"/>
            </a:xfrm>
            <a:prstGeom prst="straightConnector1">
              <a:avLst/>
            </a:prstGeom>
            <a:ln w="57150">
              <a:solidFill>
                <a:srgbClr val="7870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DA7EE0-52B6-E813-82C0-A16D25A19C2B}"/>
                </a:ext>
              </a:extLst>
            </p:cNvPr>
            <p:cNvSpPr txBox="1"/>
            <p:nvPr/>
          </p:nvSpPr>
          <p:spPr>
            <a:xfrm>
              <a:off x="459427" y="5136143"/>
              <a:ext cx="4533856" cy="26249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0 1 2 3 4 5 6 7 8 9</a:t>
              </a: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10 11 12 13 14 15 16 17 18 19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DB0B7E-8285-8987-FF07-2CDA06D02450}"/>
                </a:ext>
              </a:extLst>
            </p:cNvPr>
            <p:cNvSpPr txBox="1"/>
            <p:nvPr/>
          </p:nvSpPr>
          <p:spPr>
            <a:xfrm>
              <a:off x="93335" y="2355567"/>
              <a:ext cx="409938" cy="2832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14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13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12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10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9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8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7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6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Identificando o </a:t>
            </a:r>
            <a:r>
              <a:rPr lang="pt-BR" dirty="0" err="1"/>
              <a:t>Texel</a:t>
            </a:r>
            <a:r>
              <a:rPr lang="pt-BR" dirty="0"/>
              <a:t> Correspondente</a:t>
            </a:r>
            <a:endParaRPr dirty="0"/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"/>
          </p:nvPr>
        </p:nvSpPr>
        <p:spPr>
          <a:xfrm>
            <a:off x="237449" y="873008"/>
            <a:ext cx="8360109" cy="6115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500" dirty="0"/>
              <a:t>Usualmente temos as coordenadas de Textura normalizadas (variando de 0 a 1).</a:t>
            </a: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500" dirty="0"/>
              <a:t>Para encontrar a coordenada real no bitmap temos de multiplicar pela resolução.</a:t>
            </a:r>
            <a:endParaRPr sz="1500" dirty="0"/>
          </a:p>
        </p:txBody>
      </p:sp>
      <p:sp>
        <p:nvSpPr>
          <p:cNvPr id="241" name="Google Shape;241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785D5-F0E7-9E42-F253-E2ADDC37F3B2}"/>
              </a:ext>
            </a:extLst>
          </p:cNvPr>
          <p:cNvGrpSpPr/>
          <p:nvPr/>
        </p:nvGrpSpPr>
        <p:grpSpPr>
          <a:xfrm>
            <a:off x="769481" y="1560317"/>
            <a:ext cx="4340764" cy="3346955"/>
            <a:chOff x="4662751" y="1604911"/>
            <a:chExt cx="4340764" cy="334695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8700E7B-792C-790D-621E-43A536233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204" y="1604911"/>
              <a:ext cx="0" cy="3313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2EE278-35F5-B579-1807-26449B2D1423}"/>
                </a:ext>
              </a:extLst>
            </p:cNvPr>
            <p:cNvCxnSpPr>
              <a:cxnSpLocks/>
            </p:cNvCxnSpPr>
            <p:nvPr/>
          </p:nvCxnSpPr>
          <p:spPr>
            <a:xfrm>
              <a:off x="4698350" y="4904312"/>
              <a:ext cx="41574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39C755-E15F-971F-56E1-86382FFAADA2}"/>
                </a:ext>
              </a:extLst>
            </p:cNvPr>
            <p:cNvSpPr txBox="1"/>
            <p:nvPr/>
          </p:nvSpPr>
          <p:spPr>
            <a:xfrm>
              <a:off x="4662751" y="4644089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/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AA95A-0297-74B6-2267-5C87D261958F}"/>
                </a:ext>
              </a:extLst>
            </p:cNvPr>
            <p:cNvSpPr txBox="1"/>
            <p:nvPr/>
          </p:nvSpPr>
          <p:spPr>
            <a:xfrm>
              <a:off x="4681551" y="1665766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051279-5B0F-EDB9-9B9E-6E32C35B4A44}"/>
                </a:ext>
              </a:extLst>
            </p:cNvPr>
            <p:cNvSpPr txBox="1"/>
            <p:nvPr/>
          </p:nvSpPr>
          <p:spPr>
            <a:xfrm>
              <a:off x="8705790" y="4582090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/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395BCFB-3506-0AE2-FC55-6C1E517B51F9}"/>
              </a:ext>
            </a:extLst>
          </p:cNvPr>
          <p:cNvSpPr txBox="1"/>
          <p:nvPr/>
        </p:nvSpPr>
        <p:spPr>
          <a:xfrm>
            <a:off x="5160077" y="1775060"/>
            <a:ext cx="37144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U</a:t>
            </a:r>
            <a:r>
              <a:rPr lang="pt-BR" baseline="-25000" dirty="0" err="1"/>
              <a:t>real</a:t>
            </a:r>
            <a:r>
              <a:rPr lang="pt-BR" dirty="0"/>
              <a:t> = </a:t>
            </a:r>
            <a:r>
              <a:rPr lang="pt-BR" dirty="0" err="1"/>
              <a:t>U</a:t>
            </a:r>
            <a:r>
              <a:rPr lang="pt-BR" baseline="-25000" dirty="0" err="1"/>
              <a:t>norm</a:t>
            </a:r>
            <a:r>
              <a:rPr lang="pt-BR" dirty="0"/>
              <a:t> </a:t>
            </a:r>
            <a:r>
              <a:rPr lang="pt-BR" dirty="0" err="1"/>
              <a:t>x</a:t>
            </a:r>
            <a:r>
              <a:rPr lang="pt-BR" dirty="0"/>
              <a:t> </a:t>
            </a:r>
            <a:r>
              <a:rPr lang="pt-BR" dirty="0" err="1"/>
              <a:t>LarguraImage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r>
              <a:rPr lang="pt-BR" dirty="0" err="1"/>
              <a:t>V</a:t>
            </a:r>
            <a:r>
              <a:rPr lang="pt-BR" baseline="-25000" dirty="0" err="1"/>
              <a:t>real</a:t>
            </a:r>
            <a:r>
              <a:rPr lang="pt-BR" dirty="0"/>
              <a:t> = </a:t>
            </a:r>
            <a:r>
              <a:rPr lang="pt-BR" dirty="0" err="1"/>
              <a:t>V</a:t>
            </a:r>
            <a:r>
              <a:rPr lang="pt-BR" baseline="-25000" dirty="0" err="1"/>
              <a:t>norm</a:t>
            </a:r>
            <a:r>
              <a:rPr lang="pt-BR" dirty="0"/>
              <a:t> </a:t>
            </a:r>
            <a:r>
              <a:rPr lang="pt-BR" dirty="0" err="1"/>
              <a:t>x</a:t>
            </a:r>
            <a:r>
              <a:rPr lang="pt-BR" dirty="0"/>
              <a:t> </a:t>
            </a:r>
            <a:r>
              <a:rPr lang="pt-BR" dirty="0" err="1"/>
              <a:t>AlturaImage</a:t>
            </a:r>
            <a:endParaRPr lang="pt-B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1CF3A2-B9C2-9E73-940F-FCCEA8FDAB4A}"/>
              </a:ext>
            </a:extLst>
          </p:cNvPr>
          <p:cNvSpPr txBox="1"/>
          <p:nvPr/>
        </p:nvSpPr>
        <p:spPr>
          <a:xfrm>
            <a:off x="5160076" y="2961240"/>
            <a:ext cx="3714421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Exemplo: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Coord</a:t>
            </a:r>
            <a:r>
              <a:rPr lang="pt-BR" baseline="-25000" dirty="0" err="1"/>
              <a:t>norm</a:t>
            </a:r>
            <a:r>
              <a:rPr lang="pt-BR" dirty="0"/>
              <a:t> = (0.34; 0.71)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4D43CE-D0B6-4199-BE02-266E17678B23}"/>
              </a:ext>
            </a:extLst>
          </p:cNvPr>
          <p:cNvSpPr txBox="1"/>
          <p:nvPr/>
        </p:nvSpPr>
        <p:spPr>
          <a:xfrm>
            <a:off x="5160076" y="3729223"/>
            <a:ext cx="37144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U</a:t>
            </a:r>
            <a:r>
              <a:rPr lang="pt-BR" baseline="-25000" dirty="0" err="1"/>
              <a:t>real</a:t>
            </a:r>
            <a:r>
              <a:rPr lang="pt-BR" dirty="0"/>
              <a:t> = 0.34 </a:t>
            </a:r>
            <a:r>
              <a:rPr lang="pt-BR" dirty="0" err="1"/>
              <a:t>x</a:t>
            </a:r>
            <a:r>
              <a:rPr lang="pt-BR" dirty="0"/>
              <a:t> 20 = 6,8</a:t>
            </a:r>
          </a:p>
          <a:p>
            <a:r>
              <a:rPr lang="pt-BR" dirty="0" err="1"/>
              <a:t>V</a:t>
            </a:r>
            <a:r>
              <a:rPr lang="pt-BR" baseline="-25000" dirty="0" err="1"/>
              <a:t>real</a:t>
            </a:r>
            <a:r>
              <a:rPr lang="pt-BR" dirty="0"/>
              <a:t> = 0.72 </a:t>
            </a:r>
            <a:r>
              <a:rPr lang="pt-BR" dirty="0" err="1"/>
              <a:t>x</a:t>
            </a:r>
            <a:r>
              <a:rPr lang="pt-BR" dirty="0"/>
              <a:t> 15 = 10,8</a:t>
            </a:r>
          </a:p>
          <a:p>
            <a:endParaRPr lang="pt-BR" dirty="0"/>
          </a:p>
          <a:p>
            <a:r>
              <a:rPr lang="pt-BR" dirty="0"/>
              <a:t>Arredondando (</a:t>
            </a:r>
            <a:r>
              <a:rPr lang="en-US" i="1" dirty="0"/>
              <a:t>floor</a:t>
            </a:r>
            <a:r>
              <a:rPr lang="pt-BR" dirty="0"/>
              <a:t>) = (6; 10)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F0BC8B-5388-4761-6A83-A7F9CBCECD8D}"/>
              </a:ext>
            </a:extLst>
          </p:cNvPr>
          <p:cNvSpPr/>
          <p:nvPr/>
        </p:nvSpPr>
        <p:spPr>
          <a:xfrm>
            <a:off x="1953328" y="2679817"/>
            <a:ext cx="215198" cy="187208"/>
          </a:xfrm>
          <a:prstGeom prst="rect">
            <a:avLst/>
          </a:prstGeom>
          <a:solidFill>
            <a:srgbClr val="FF0004">
              <a:alpha val="3451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79DC29-6811-4782-1A48-9632DE8EADA8}"/>
              </a:ext>
            </a:extLst>
          </p:cNvPr>
          <p:cNvSpPr/>
          <p:nvPr/>
        </p:nvSpPr>
        <p:spPr>
          <a:xfrm>
            <a:off x="2047950" y="2695067"/>
            <a:ext cx="76216" cy="762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5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876" y="1911487"/>
            <a:ext cx="4023150" cy="29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Amostrando Texturas (pontuais)</a:t>
            </a:r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"/>
          </p:nvPr>
        </p:nvSpPr>
        <p:spPr>
          <a:xfrm>
            <a:off x="265176" y="1063122"/>
            <a:ext cx="3904488" cy="6115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500"/>
              <a:t>Na </a:t>
            </a:r>
            <a:r>
              <a:rPr lang="pt-BR" sz="1500" err="1"/>
              <a:t>rasterização</a:t>
            </a:r>
            <a:r>
              <a:rPr lang="pt-BR" sz="1500"/>
              <a:t> amostramos o pixel</a:t>
            </a:r>
            <a:endParaRPr sz="1500"/>
          </a:p>
        </p:txBody>
      </p:sp>
      <p:sp>
        <p:nvSpPr>
          <p:cNvPr id="241" name="Google Shape;241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242" name="Google Shape;2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899" y="1484788"/>
            <a:ext cx="3456657" cy="316708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>
            <a:spLocks noGrp="1"/>
          </p:cNvSpPr>
          <p:nvPr>
            <p:ph type="body" idx="1"/>
          </p:nvPr>
        </p:nvSpPr>
        <p:spPr>
          <a:xfrm>
            <a:off x="4861100" y="1109875"/>
            <a:ext cx="3605100" cy="81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/>
              <a:t>Podemos então descobrir as coordenadas de textura (u, v), selecionar a cor e aplicar no pixel</a:t>
            </a:r>
            <a:endParaRPr sz="1600"/>
          </a:p>
        </p:txBody>
      </p:sp>
      <p:cxnSp>
        <p:nvCxnSpPr>
          <p:cNvPr id="244" name="Google Shape;244;p26"/>
          <p:cNvCxnSpPr>
            <a:cxnSpLocks/>
          </p:cNvCxnSpPr>
          <p:nvPr/>
        </p:nvCxnSpPr>
        <p:spPr>
          <a:xfrm flipV="1">
            <a:off x="3022570" y="2808756"/>
            <a:ext cx="3255684" cy="114027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rgbClr val="00B0F0"/>
            </a:solidFill>
            <a:prstDash val="solid"/>
            <a:bevel/>
            <a:headEnd type="oval" w="med" len="med"/>
            <a:tailEnd type="triangle" w="med" len="med"/>
          </a:ln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785D5-F0E7-9E42-F253-E2ADDC37F3B2}"/>
              </a:ext>
            </a:extLst>
          </p:cNvPr>
          <p:cNvGrpSpPr/>
          <p:nvPr/>
        </p:nvGrpSpPr>
        <p:grpSpPr>
          <a:xfrm>
            <a:off x="4457117" y="1772420"/>
            <a:ext cx="4438167" cy="3438180"/>
            <a:chOff x="4457117" y="1772420"/>
            <a:chExt cx="4438167" cy="343818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8700E7B-792C-790D-621E-43A536233689}"/>
                </a:ext>
              </a:extLst>
            </p:cNvPr>
            <p:cNvCxnSpPr/>
            <p:nvPr/>
          </p:nvCxnSpPr>
          <p:spPr>
            <a:xfrm flipV="1">
              <a:off x="4712204" y="1819656"/>
              <a:ext cx="14672" cy="30846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2EE278-35F5-B579-1807-26449B2D1423}"/>
                </a:ext>
              </a:extLst>
            </p:cNvPr>
            <p:cNvCxnSpPr>
              <a:cxnSpLocks/>
            </p:cNvCxnSpPr>
            <p:nvPr/>
          </p:nvCxnSpPr>
          <p:spPr>
            <a:xfrm>
              <a:off x="4712204" y="4904312"/>
              <a:ext cx="41574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55D2A-9039-118D-0C50-6B77ECD7FF1C}"/>
                </a:ext>
              </a:extLst>
            </p:cNvPr>
            <p:cNvSpPr txBox="1"/>
            <p:nvPr/>
          </p:nvSpPr>
          <p:spPr>
            <a:xfrm>
              <a:off x="4458359" y="4750423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39C755-E15F-971F-56E1-86382FFAADA2}"/>
                </a:ext>
              </a:extLst>
            </p:cNvPr>
            <p:cNvSpPr txBox="1"/>
            <p:nvPr/>
          </p:nvSpPr>
          <p:spPr>
            <a:xfrm>
              <a:off x="4610759" y="4902823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AA95A-0297-74B6-2267-5C87D261958F}"/>
                </a:ext>
              </a:extLst>
            </p:cNvPr>
            <p:cNvSpPr txBox="1"/>
            <p:nvPr/>
          </p:nvSpPr>
          <p:spPr>
            <a:xfrm>
              <a:off x="4457117" y="1772420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051279-5B0F-EDB9-9B9E-6E32C35B4A44}"/>
                </a:ext>
              </a:extLst>
            </p:cNvPr>
            <p:cNvSpPr txBox="1"/>
            <p:nvPr/>
          </p:nvSpPr>
          <p:spPr>
            <a:xfrm>
              <a:off x="8597559" y="4902823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2A506C-60C4-FE97-37F4-57F74705A0C6}"/>
              </a:ext>
            </a:extLst>
          </p:cNvPr>
          <p:cNvGrpSpPr/>
          <p:nvPr/>
        </p:nvGrpSpPr>
        <p:grpSpPr>
          <a:xfrm>
            <a:off x="988031" y="1396997"/>
            <a:ext cx="3525892" cy="3480417"/>
            <a:chOff x="988031" y="1396997"/>
            <a:chExt cx="3525892" cy="34804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7D2111-A52F-2C21-E4D2-B7A99EB40DAB}"/>
                </a:ext>
              </a:extLst>
            </p:cNvPr>
            <p:cNvSpPr txBox="1"/>
            <p:nvPr/>
          </p:nvSpPr>
          <p:spPr>
            <a:xfrm>
              <a:off x="2457041" y="1396997"/>
              <a:ext cx="926625" cy="307777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/>
                <a:t>(0.1, 0.8)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76D16B-3C25-83AC-0FDF-3E478A7AA8BD}"/>
                </a:ext>
              </a:extLst>
            </p:cNvPr>
            <p:cNvSpPr txBox="1"/>
            <p:nvPr/>
          </p:nvSpPr>
          <p:spPr>
            <a:xfrm>
              <a:off x="3587298" y="3981512"/>
              <a:ext cx="926625" cy="307777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/>
                <a:t>(0.7, 0.9)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CD789A-5B24-079F-A18A-FE02EE281646}"/>
                </a:ext>
              </a:extLst>
            </p:cNvPr>
            <p:cNvSpPr txBox="1"/>
            <p:nvPr/>
          </p:nvSpPr>
          <p:spPr>
            <a:xfrm>
              <a:off x="988031" y="4569637"/>
              <a:ext cx="926625" cy="307777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/>
                <a:t>(0.1, 0.2)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2A91B0-1D3D-6005-5252-C43D066CAB02}"/>
              </a:ext>
            </a:extLst>
          </p:cNvPr>
          <p:cNvGrpSpPr/>
          <p:nvPr/>
        </p:nvGrpSpPr>
        <p:grpSpPr>
          <a:xfrm>
            <a:off x="20212" y="4877415"/>
            <a:ext cx="2081965" cy="611544"/>
            <a:chOff x="20212" y="4877415"/>
            <a:chExt cx="2081965" cy="6115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95AE65-72DC-133E-3E38-85C0C13E8290}"/>
                </a:ext>
              </a:extLst>
            </p:cNvPr>
            <p:cNvSpPr txBox="1"/>
            <p:nvPr/>
          </p:nvSpPr>
          <p:spPr>
            <a:xfrm>
              <a:off x="20212" y="5027294"/>
              <a:ext cx="20819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/>
                <a:t>Cada vértice possui uma coordenada de textura (</a:t>
              </a:r>
              <a:r>
                <a:rPr lang="pt-BR" sz="1200" err="1"/>
                <a:t>u,v</a:t>
              </a:r>
              <a:r>
                <a:rPr lang="pt-BR" sz="1200"/>
                <a:t>)</a:t>
              </a:r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04DEBA1D-B969-501A-A481-1D1CDB6942D3}"/>
                </a:ext>
              </a:extLst>
            </p:cNvPr>
            <p:cNvCxnSpPr>
              <a:cxnSpLocks/>
              <a:stCxn id="22" idx="0"/>
              <a:endCxn id="19" idx="2"/>
            </p:cNvCxnSpPr>
            <p:nvPr/>
          </p:nvCxnSpPr>
          <p:spPr>
            <a:xfrm rot="5400000" flipH="1" flipV="1">
              <a:off x="1181329" y="4757280"/>
              <a:ext cx="149880" cy="390149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92ABD3-366A-7738-C5D2-B2809E98565F}"/>
              </a:ext>
            </a:extLst>
          </p:cNvPr>
          <p:cNvSpPr txBox="1"/>
          <p:nvPr/>
        </p:nvSpPr>
        <p:spPr>
          <a:xfrm>
            <a:off x="2290607" y="3128924"/>
            <a:ext cx="999348" cy="3077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(0.4, 0.85)</a:t>
            </a: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D7B0C3F4-7BA9-9E28-658C-2F068516A6B6}"/>
              </a:ext>
            </a:extLst>
          </p:cNvPr>
          <p:cNvSpPr/>
          <p:nvPr/>
        </p:nvSpPr>
        <p:spPr>
          <a:xfrm>
            <a:off x="2765776" y="2677965"/>
            <a:ext cx="489637" cy="489637"/>
          </a:xfrm>
          <a:prstGeom prst="donut">
            <a:avLst>
              <a:gd name="adj" fmla="val 8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684A90-E3E4-5D92-840A-3A02FF1E09A8}"/>
              </a:ext>
            </a:extLst>
          </p:cNvPr>
          <p:cNvGrpSpPr/>
          <p:nvPr/>
        </p:nvGrpSpPr>
        <p:grpSpPr>
          <a:xfrm>
            <a:off x="2369058" y="3436701"/>
            <a:ext cx="2081965" cy="1891441"/>
            <a:chOff x="2369058" y="3436701"/>
            <a:chExt cx="2081965" cy="189144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620EF0-9C06-FC76-7DF1-9597C591950D}"/>
                </a:ext>
              </a:extLst>
            </p:cNvPr>
            <p:cNvSpPr txBox="1"/>
            <p:nvPr/>
          </p:nvSpPr>
          <p:spPr>
            <a:xfrm>
              <a:off x="2369058" y="4681811"/>
              <a:ext cx="20819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/>
                <a:t>Quando amostramos o pixel descobrimos suas coordenadas </a:t>
              </a:r>
              <a:r>
                <a:rPr lang="pt-BR" sz="1200" err="1"/>
                <a:t>baricêntricas</a:t>
              </a:r>
              <a:endParaRPr lang="pt-BR" sz="1200"/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73E3243F-97FD-2B1A-16C6-BE9ABD11A3E2}"/>
                </a:ext>
              </a:extLst>
            </p:cNvPr>
            <p:cNvCxnSpPr>
              <a:cxnSpLocks/>
              <a:stCxn id="29" idx="0"/>
              <a:endCxn id="27" idx="2"/>
            </p:cNvCxnSpPr>
            <p:nvPr/>
          </p:nvCxnSpPr>
          <p:spPr>
            <a:xfrm rot="16200000" flipV="1">
              <a:off x="2477606" y="3749376"/>
              <a:ext cx="1245110" cy="61976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 descr="page33image7264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548" y="924312"/>
            <a:ext cx="3629320" cy="362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Amostrando Texturas (pontuais)</a:t>
            </a:r>
            <a:endParaRPr/>
          </a:p>
        </p:txBody>
      </p:sp>
      <p:sp>
        <p:nvSpPr>
          <p:cNvPr id="252" name="Google Shape;252;p27"/>
          <p:cNvSpPr txBox="1">
            <a:spLocks noGrp="1"/>
          </p:cNvSpPr>
          <p:nvPr>
            <p:ph type="body" idx="1"/>
          </p:nvPr>
        </p:nvSpPr>
        <p:spPr>
          <a:xfrm>
            <a:off x="762294" y="4588225"/>
            <a:ext cx="3687158" cy="8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Referência em Alta-resolução</a:t>
            </a:r>
            <a:endParaRPr/>
          </a:p>
          <a:p>
            <a:pPr marL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pt-BR" sz="1200"/>
              <a:t>imagem original em 1280x1280 pixels</a:t>
            </a:r>
            <a:endParaRPr/>
          </a:p>
        </p:txBody>
      </p:sp>
      <p:sp>
        <p:nvSpPr>
          <p:cNvPr id="253" name="Google Shape;253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254" name="Google Shape;254;p27"/>
          <p:cNvSpPr txBox="1"/>
          <p:nvPr/>
        </p:nvSpPr>
        <p:spPr>
          <a:xfrm>
            <a:off x="4720729" y="4589369"/>
            <a:ext cx="3687158" cy="8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 amostragem (pontuais)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256x256 pixels</a:t>
            </a: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6161470" y="1579324"/>
            <a:ext cx="662361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Moiré</a:t>
            </a: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6028744" y="3702292"/>
            <a:ext cx="107112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Serrilhado</a:t>
            </a:r>
            <a:endParaRPr/>
          </a:p>
        </p:txBody>
      </p:sp>
      <p:pic>
        <p:nvPicPr>
          <p:cNvPr id="257" name="Google Shape;257;p27" descr="page44image7163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132" y="924312"/>
            <a:ext cx="3629320" cy="362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Taxa de Amostras na Tela x na Textura</a:t>
            </a:r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r="50843"/>
          <a:stretch/>
        </p:blipFill>
        <p:spPr>
          <a:xfrm>
            <a:off x="456520" y="629650"/>
            <a:ext cx="3960100" cy="42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/>
          <p:nvPr/>
        </p:nvSpPr>
        <p:spPr>
          <a:xfrm>
            <a:off x="475013" y="4885941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 (x,y)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4572000" y="4900679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 (u,v)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8"/>
          <p:cNvSpPr/>
          <p:nvPr/>
        </p:nvSpPr>
        <p:spPr>
          <a:xfrm>
            <a:off x="2627201" y="5231951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Mapeamento 1:1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526988" y="710700"/>
            <a:ext cx="3807000" cy="25332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 rot="10800000">
            <a:off x="525825" y="710700"/>
            <a:ext cx="3807000" cy="25332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28"/>
          <p:cNvPicPr preferRelativeResize="0"/>
          <p:nvPr/>
        </p:nvPicPr>
        <p:blipFill rotWithShape="1">
          <a:blip r:embed="rId3">
            <a:alphaModFix/>
          </a:blip>
          <a:srcRect l="50843"/>
          <a:stretch/>
        </p:blipFill>
        <p:spPr>
          <a:xfrm>
            <a:off x="4614227" y="644375"/>
            <a:ext cx="3960100" cy="42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/>
          <p:nvPr/>
        </p:nvSpPr>
        <p:spPr>
          <a:xfrm>
            <a:off x="1372206" y="1553150"/>
            <a:ext cx="264000" cy="2337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5528125" y="1553150"/>
            <a:ext cx="264000" cy="2337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3" name="Google Shape;273;p28"/>
          <p:cNvCxnSpPr>
            <a:stCxn id="272" idx="1"/>
            <a:endCxn id="271" idx="3"/>
          </p:cNvCxnSpPr>
          <p:nvPr/>
        </p:nvCxnSpPr>
        <p:spPr>
          <a:xfrm flipH="1">
            <a:off x="1636225" y="1670000"/>
            <a:ext cx="38919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74" name="Google Shape;274;p28"/>
          <p:cNvSpPr txBox="1"/>
          <p:nvPr/>
        </p:nvSpPr>
        <p:spPr>
          <a:xfrm>
            <a:off x="309100" y="5231950"/>
            <a:ext cx="320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Pontos vermelhos = amostras necessárias para renderizar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Pontos brancos = amostras existentes no mapa de textura</a:t>
            </a:r>
            <a:endParaRPr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Taxa de Amostras na Tela x na Textura</a:t>
            </a:r>
            <a:endParaRPr/>
          </a:p>
        </p:txBody>
      </p:sp>
      <p:sp>
        <p:nvSpPr>
          <p:cNvPr id="280" name="Google Shape;280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643917"/>
            <a:ext cx="7994584" cy="4242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/>
          <p:nvPr/>
        </p:nvSpPr>
        <p:spPr>
          <a:xfrm>
            <a:off x="475013" y="4885941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 (x,y)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4572000" y="4900679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 (u,v)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2627201" y="5231951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Ampliado (magnified)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1431721" y="976848"/>
            <a:ext cx="582900" cy="5160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5474544" y="1553150"/>
            <a:ext cx="264000" cy="2337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29"/>
          <p:cNvCxnSpPr>
            <a:stCxn id="286" idx="1"/>
            <a:endCxn id="285" idx="3"/>
          </p:cNvCxnSpPr>
          <p:nvPr/>
        </p:nvCxnSpPr>
        <p:spPr>
          <a:xfrm rot="10800000">
            <a:off x="2014644" y="1234700"/>
            <a:ext cx="3459900" cy="4353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88" name="Google Shape;288;p29"/>
          <p:cNvSpPr txBox="1"/>
          <p:nvPr/>
        </p:nvSpPr>
        <p:spPr>
          <a:xfrm>
            <a:off x="309100" y="5231950"/>
            <a:ext cx="320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Pontos vermelhos = amostras necessárias para renderizar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Pontos brancos = amostras existentes no mapa de textura</a:t>
            </a:r>
            <a:endParaRPr sz="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Taxa de Amostras na Tela x na Textura</a:t>
            </a:r>
            <a:endParaRPr/>
          </a:p>
        </p:txBody>
      </p:sp>
      <p:sp>
        <p:nvSpPr>
          <p:cNvPr id="294" name="Google Shape;294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sp>
        <p:nvSpPr>
          <p:cNvPr id="295" name="Google Shape;295;p30"/>
          <p:cNvSpPr/>
          <p:nvPr/>
        </p:nvSpPr>
        <p:spPr>
          <a:xfrm>
            <a:off x="475013" y="4885941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 (x,y)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4572000" y="4900679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 (u,v)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0"/>
          <p:cNvSpPr/>
          <p:nvPr/>
        </p:nvSpPr>
        <p:spPr>
          <a:xfrm>
            <a:off x="2627201" y="5231951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Reduzido (minified)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439" y="647303"/>
            <a:ext cx="7994585" cy="417029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/>
          <p:nvPr/>
        </p:nvSpPr>
        <p:spPr>
          <a:xfrm>
            <a:off x="1899975" y="1726550"/>
            <a:ext cx="162000" cy="1434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0"/>
          <p:cNvSpPr/>
          <p:nvPr/>
        </p:nvSpPr>
        <p:spPr>
          <a:xfrm>
            <a:off x="5475348" y="1553150"/>
            <a:ext cx="264000" cy="2337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1" name="Google Shape;301;p30"/>
          <p:cNvCxnSpPr>
            <a:stCxn id="300" idx="1"/>
            <a:endCxn id="299" idx="3"/>
          </p:cNvCxnSpPr>
          <p:nvPr/>
        </p:nvCxnSpPr>
        <p:spPr>
          <a:xfrm flipH="1">
            <a:off x="2061948" y="1670000"/>
            <a:ext cx="3413400" cy="128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02" name="Google Shape;302;p30"/>
          <p:cNvSpPr txBox="1"/>
          <p:nvPr/>
        </p:nvSpPr>
        <p:spPr>
          <a:xfrm>
            <a:off x="309100" y="5231950"/>
            <a:ext cx="320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Pontos vermelhos = amostras necessárias para renderizar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Pontos brancos = amostras existentes no mapa de textura</a:t>
            </a:r>
            <a:endParaRPr sz="9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Taxa de Amostragem das Texturas</a:t>
            </a:r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4606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A frequência de amostragem no espaço da tela se traduz em uma frequência de amostragem no espaço de textura, determinado pela função de mapeamento.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Em geral, essa frequência varia ao longo da cena dependendo das transformações geométricas, das transformações de visualização e da função de coordenada de textura.</a:t>
            </a:r>
            <a:endParaRPr/>
          </a:p>
        </p:txBody>
      </p:sp>
      <p:sp>
        <p:nvSpPr>
          <p:cNvPr id="309" name="Google Shape;309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Área do Pixel na Tela x Área do Texel</a:t>
            </a:r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Tamanho de visualização ideal: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Mapeamento 1:1 entre taxa de amostragem do pixel e taxa de amostragem do texel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Quando ampliado (magnification)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O mesmo texel vai influenciar vários pixels na tela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Quando menor (minificação)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Possibilidades de amostras de texels para cada pixel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</p:txBody>
      </p:sp>
      <p:sp>
        <p:nvSpPr>
          <p:cNvPr id="316" name="Google Shape;316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Região (footprint) do Pixel na Textura</a:t>
            </a: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987624"/>
            <a:ext cx="8428232" cy="356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325" name="Google Shape;325;p33"/>
          <p:cNvSpPr/>
          <p:nvPr/>
        </p:nvSpPr>
        <p:spPr>
          <a:xfrm>
            <a:off x="475013" y="4822144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3"/>
          <p:cNvSpPr/>
          <p:nvPr/>
        </p:nvSpPr>
        <p:spPr>
          <a:xfrm>
            <a:off x="4572000" y="4836882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3733886" y="4753316"/>
            <a:ext cx="591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B45F06"/>
                </a:solidFill>
              </a:rPr>
              <a:t>pixel</a:t>
            </a:r>
            <a:endParaRPr>
              <a:solidFill>
                <a:srgbClr val="B45F06"/>
              </a:solidFill>
            </a:endParaRPr>
          </a:p>
        </p:txBody>
      </p:sp>
      <p:cxnSp>
        <p:nvCxnSpPr>
          <p:cNvPr id="328" name="Google Shape;328;p33"/>
          <p:cNvCxnSpPr>
            <a:stCxn id="327" idx="0"/>
          </p:cNvCxnSpPr>
          <p:nvPr/>
        </p:nvCxnSpPr>
        <p:spPr>
          <a:xfrm rot="5400000" flipH="1">
            <a:off x="3323336" y="4047116"/>
            <a:ext cx="709500" cy="702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Região (footprint) do Pixel na Textura</a:t>
            </a:r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335" name="Google Shape;33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2" y="850151"/>
            <a:ext cx="7820611" cy="4560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74FD8CA-14A4-8314-93FA-BB4F3C2BCF5C}"/>
              </a:ext>
            </a:extLst>
          </p:cNvPr>
          <p:cNvGrpSpPr/>
          <p:nvPr/>
        </p:nvGrpSpPr>
        <p:grpSpPr>
          <a:xfrm>
            <a:off x="1189356" y="608789"/>
            <a:ext cx="7313621" cy="2060565"/>
            <a:chOff x="1189356" y="608789"/>
            <a:chExt cx="7313621" cy="2060565"/>
          </a:xfrm>
        </p:grpSpPr>
        <p:sp>
          <p:nvSpPr>
            <p:cNvPr id="2" name="Google Shape;327;p33">
              <a:extLst>
                <a:ext uri="{FF2B5EF4-FFF2-40B4-BE49-F238E27FC236}">
                  <a16:creationId xmlns:a16="http://schemas.microsoft.com/office/drawing/2014/main" id="{44A9CFCE-4D45-35F6-31A0-C18232447BE1}"/>
                </a:ext>
              </a:extLst>
            </p:cNvPr>
            <p:cNvSpPr txBox="1"/>
            <p:nvPr/>
          </p:nvSpPr>
          <p:spPr>
            <a:xfrm>
              <a:off x="7874352" y="608789"/>
              <a:ext cx="6286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dirty="0">
                  <a:solidFill>
                    <a:srgbClr val="B45F06"/>
                  </a:solidFill>
                </a:rPr>
                <a:t>pixels</a:t>
              </a:r>
              <a:endParaRPr dirty="0">
                <a:solidFill>
                  <a:srgbClr val="B45F06"/>
                </a:solidFill>
              </a:endParaRPr>
            </a:p>
          </p:txBody>
        </p:sp>
        <p:cxnSp>
          <p:nvCxnSpPr>
            <p:cNvPr id="3" name="Google Shape;328;p33">
              <a:extLst>
                <a:ext uri="{FF2B5EF4-FFF2-40B4-BE49-F238E27FC236}">
                  <a16:creationId xmlns:a16="http://schemas.microsoft.com/office/drawing/2014/main" id="{B5E52D99-C49F-7693-2A9A-81560426180F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rot="10800000" flipV="1">
              <a:off x="6938352" y="701121"/>
              <a:ext cx="936000" cy="976849"/>
            </a:xfrm>
            <a:prstGeom prst="curvedConnector2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" name="Google Shape;328;p33">
              <a:extLst>
                <a:ext uri="{FF2B5EF4-FFF2-40B4-BE49-F238E27FC236}">
                  <a16:creationId xmlns:a16="http://schemas.microsoft.com/office/drawing/2014/main" id="{9244A7F0-524E-73E4-AFD3-41B86F95AE52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rot="10800000" flipV="1">
              <a:off x="4958357" y="701121"/>
              <a:ext cx="2916000" cy="1259653"/>
            </a:xfrm>
            <a:prstGeom prst="curvedConnector2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328;p33">
              <a:extLst>
                <a:ext uri="{FF2B5EF4-FFF2-40B4-BE49-F238E27FC236}">
                  <a16:creationId xmlns:a16="http://schemas.microsoft.com/office/drawing/2014/main" id="{3D2AFAAC-34D2-C00E-A7B5-1B5C4686E61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338360" y="697288"/>
              <a:ext cx="4536000" cy="1584000"/>
            </a:xfrm>
            <a:prstGeom prst="curvedConnector2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Google Shape;328;p33">
              <a:extLst>
                <a:ext uri="{FF2B5EF4-FFF2-40B4-BE49-F238E27FC236}">
                  <a16:creationId xmlns:a16="http://schemas.microsoft.com/office/drawing/2014/main" id="{9BE489B2-C2BA-4113-0822-7EC75328D71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114360" y="689527"/>
              <a:ext cx="5760000" cy="1818000"/>
            </a:xfrm>
            <a:prstGeom prst="curvedConnector2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" name="Google Shape;328;p33">
              <a:extLst>
                <a:ext uri="{FF2B5EF4-FFF2-40B4-BE49-F238E27FC236}">
                  <a16:creationId xmlns:a16="http://schemas.microsoft.com/office/drawing/2014/main" id="{754CA8BC-5E53-E741-75CA-BC5FC04ADF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89356" y="689354"/>
              <a:ext cx="6696000" cy="1980000"/>
            </a:xfrm>
            <a:prstGeom prst="curvedConnector2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7B698C-BEC2-6662-5A06-913B50D1BF5E}"/>
              </a:ext>
            </a:extLst>
          </p:cNvPr>
          <p:cNvGrpSpPr/>
          <p:nvPr/>
        </p:nvGrpSpPr>
        <p:grpSpPr>
          <a:xfrm>
            <a:off x="8012785" y="3551619"/>
            <a:ext cx="1065151" cy="1001522"/>
            <a:chOff x="8012785" y="3551619"/>
            <a:chExt cx="1065151" cy="1001522"/>
          </a:xfrm>
        </p:grpSpPr>
        <p:sp>
          <p:nvSpPr>
            <p:cNvPr id="33" name="Google Shape;327;p33">
              <a:extLst>
                <a:ext uri="{FF2B5EF4-FFF2-40B4-BE49-F238E27FC236}">
                  <a16:creationId xmlns:a16="http://schemas.microsoft.com/office/drawing/2014/main" id="{556B389C-2D85-68AB-4FB2-9E083E1E1778}"/>
                </a:ext>
              </a:extLst>
            </p:cNvPr>
            <p:cNvSpPr txBox="1"/>
            <p:nvPr/>
          </p:nvSpPr>
          <p:spPr>
            <a:xfrm>
              <a:off x="8449311" y="3944698"/>
              <a:ext cx="6286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noProof="1">
                  <a:solidFill>
                    <a:srgbClr val="FF0000"/>
                  </a:solidFill>
                </a:rPr>
                <a:t>texels</a:t>
              </a:r>
              <a:endParaRPr lang="pt-BR" noProof="1">
                <a:solidFill>
                  <a:srgbClr val="FF0000"/>
                </a:solidFill>
              </a:endParaRPr>
            </a:p>
          </p:txBody>
        </p:sp>
        <p:cxnSp>
          <p:nvCxnSpPr>
            <p:cNvPr id="34" name="Google Shape;328;p33">
              <a:extLst>
                <a:ext uri="{FF2B5EF4-FFF2-40B4-BE49-F238E27FC236}">
                  <a16:creationId xmlns:a16="http://schemas.microsoft.com/office/drawing/2014/main" id="{8EFE64EC-ED2D-DE6D-8CD9-3591E605E046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>
              <a:off x="8012785" y="3551619"/>
              <a:ext cx="436527" cy="485413"/>
            </a:xfrm>
            <a:prstGeom prst="curvedConnector2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" name="Google Shape;328;p33">
              <a:extLst>
                <a:ext uri="{FF2B5EF4-FFF2-40B4-BE49-F238E27FC236}">
                  <a16:creationId xmlns:a16="http://schemas.microsoft.com/office/drawing/2014/main" id="{C83DD424-287A-E4B4-6629-9709A46B83D8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8077365" y="4037030"/>
              <a:ext cx="371947" cy="1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" name="Google Shape;328;p33">
              <a:extLst>
                <a:ext uri="{FF2B5EF4-FFF2-40B4-BE49-F238E27FC236}">
                  <a16:creationId xmlns:a16="http://schemas.microsoft.com/office/drawing/2014/main" id="{CB49100D-C34B-83EE-1429-2BAD18904D82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8012789" y="4037030"/>
              <a:ext cx="436523" cy="516111"/>
            </a:xfrm>
            <a:prstGeom prst="curvedConnector2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Superfícies parametrizadas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57900" y="956076"/>
            <a:ext cx="8428200" cy="412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dirty="0"/>
              <a:t>Na espetacular disciplina de </a:t>
            </a:r>
            <a:r>
              <a:rPr lang="pt-BR" sz="2200" b="1" dirty="0">
                <a:solidFill>
                  <a:srgbClr val="0000FF"/>
                </a:solidFill>
              </a:rPr>
              <a:t>Matemática Multivariada</a:t>
            </a:r>
            <a:r>
              <a:rPr lang="pt-BR" sz="2200" dirty="0"/>
              <a:t>, vocês estudaram as curvas e superfícies parametrizadas. Vamos relembrar um pouco desse assunto, que servirá como base teórica para o estudo do mapeamento de texturas.</a:t>
            </a:r>
            <a:endParaRPr sz="2200"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 dirty="0"/>
              <a:t>Upscaling (Magnification)</a:t>
            </a:r>
          </a:p>
        </p:txBody>
      </p:sp>
      <p:sp>
        <p:nvSpPr>
          <p:cNvPr id="440" name="Google Shape;440;p4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12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Desafiador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 pixels fica entre vários </a:t>
            </a:r>
            <a:r>
              <a:rPr lang="pt-BR" dirty="0" err="1"/>
              <a:t>texels</a:t>
            </a:r>
            <a:endParaRPr dirty="0"/>
          </a:p>
        </p:txBody>
      </p:sp>
      <p:sp>
        <p:nvSpPr>
          <p:cNvPr id="441" name="Google Shape;441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6A26E-8FFD-3F83-B49E-9956E401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3" r="953"/>
          <a:stretch/>
        </p:blipFill>
        <p:spPr>
          <a:xfrm>
            <a:off x="2962978" y="2587392"/>
            <a:ext cx="3004203" cy="18399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B6D279-D0EF-DFDA-0D05-1CBED9425094}"/>
              </a:ext>
            </a:extLst>
          </p:cNvPr>
          <p:cNvGrpSpPr/>
          <p:nvPr/>
        </p:nvGrpSpPr>
        <p:grpSpPr>
          <a:xfrm>
            <a:off x="5666478" y="3002163"/>
            <a:ext cx="1065151" cy="1001522"/>
            <a:chOff x="8012785" y="3551619"/>
            <a:chExt cx="1065151" cy="1001522"/>
          </a:xfrm>
        </p:grpSpPr>
        <p:sp>
          <p:nvSpPr>
            <p:cNvPr id="4" name="Google Shape;327;p33">
              <a:extLst>
                <a:ext uri="{FF2B5EF4-FFF2-40B4-BE49-F238E27FC236}">
                  <a16:creationId xmlns:a16="http://schemas.microsoft.com/office/drawing/2014/main" id="{B824177C-697D-039C-D5F9-2484048856BF}"/>
                </a:ext>
              </a:extLst>
            </p:cNvPr>
            <p:cNvSpPr txBox="1"/>
            <p:nvPr/>
          </p:nvSpPr>
          <p:spPr>
            <a:xfrm>
              <a:off x="8449311" y="3944698"/>
              <a:ext cx="6286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noProof="1">
                  <a:solidFill>
                    <a:srgbClr val="FF0000"/>
                  </a:solidFill>
                </a:rPr>
                <a:t>texels</a:t>
              </a:r>
              <a:endParaRPr lang="pt-BR" noProof="1">
                <a:solidFill>
                  <a:srgbClr val="FF0000"/>
                </a:solidFill>
              </a:endParaRPr>
            </a:p>
          </p:txBody>
        </p:sp>
        <p:cxnSp>
          <p:nvCxnSpPr>
            <p:cNvPr id="5" name="Google Shape;328;p33">
              <a:extLst>
                <a:ext uri="{FF2B5EF4-FFF2-40B4-BE49-F238E27FC236}">
                  <a16:creationId xmlns:a16="http://schemas.microsoft.com/office/drawing/2014/main" id="{08102766-ECCC-EDC6-3112-DAB0E1520D38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>
              <a:off x="8012785" y="3551619"/>
              <a:ext cx="436527" cy="485413"/>
            </a:xfrm>
            <a:prstGeom prst="curvedConnector2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" name="Google Shape;328;p33">
              <a:extLst>
                <a:ext uri="{FF2B5EF4-FFF2-40B4-BE49-F238E27FC236}">
                  <a16:creationId xmlns:a16="http://schemas.microsoft.com/office/drawing/2014/main" id="{3B659AF8-3CCF-026B-FA88-32B8EFCF458C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8077365" y="4037030"/>
              <a:ext cx="371947" cy="1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" name="Google Shape;328;p33">
              <a:extLst>
                <a:ext uri="{FF2B5EF4-FFF2-40B4-BE49-F238E27FC236}">
                  <a16:creationId xmlns:a16="http://schemas.microsoft.com/office/drawing/2014/main" id="{E65A5181-4D1B-617E-0EB1-5861516D58A8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8012789" y="4037030"/>
              <a:ext cx="436523" cy="516111"/>
            </a:xfrm>
            <a:prstGeom prst="curvedConnector2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C7CE7880-17A0-C349-17D5-EFABBADED4DE}"/>
              </a:ext>
            </a:extLst>
          </p:cNvPr>
          <p:cNvSpPr/>
          <p:nvPr/>
        </p:nvSpPr>
        <p:spPr>
          <a:xfrm rot="758902">
            <a:off x="3540768" y="3008784"/>
            <a:ext cx="302697" cy="241794"/>
          </a:xfrm>
          <a:prstGeom prst="parallelogram">
            <a:avLst/>
          </a:prstGeom>
          <a:solidFill>
            <a:srgbClr val="7870BB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oogle Shape;328;p33">
            <a:extLst>
              <a:ext uri="{FF2B5EF4-FFF2-40B4-BE49-F238E27FC236}">
                <a16:creationId xmlns:a16="http://schemas.microsoft.com/office/drawing/2014/main" id="{77193C18-D8AF-6159-6988-9019CA4BF91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92117" y="1975320"/>
            <a:ext cx="936000" cy="976849"/>
          </a:xfrm>
          <a:prstGeom prst="curvedConnector2">
            <a:avLst/>
          </a:prstGeom>
          <a:noFill/>
          <a:ln w="28575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327;p33">
            <a:extLst>
              <a:ext uri="{FF2B5EF4-FFF2-40B4-BE49-F238E27FC236}">
                <a16:creationId xmlns:a16="http://schemas.microsoft.com/office/drawing/2014/main" id="{B34C0A33-7A65-88F5-C21C-70116BA282C9}"/>
              </a:ext>
            </a:extLst>
          </p:cNvPr>
          <p:cNvSpPr txBox="1"/>
          <p:nvPr/>
        </p:nvSpPr>
        <p:spPr>
          <a:xfrm>
            <a:off x="4556633" y="1854672"/>
            <a:ext cx="62862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rgbClr val="B45F06"/>
                </a:solidFill>
              </a:rPr>
              <a:t>pixels</a:t>
            </a:r>
            <a:endParaRPr dirty="0">
              <a:solidFill>
                <a:srgbClr val="B45F06"/>
              </a:solidFill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D1E6A61-E6F0-6B14-45F7-6B707FFC1FA7}"/>
              </a:ext>
            </a:extLst>
          </p:cNvPr>
          <p:cNvSpPr/>
          <p:nvPr/>
        </p:nvSpPr>
        <p:spPr>
          <a:xfrm rot="758902">
            <a:off x="3779528" y="3064753"/>
            <a:ext cx="302697" cy="241794"/>
          </a:xfrm>
          <a:prstGeom prst="parallelogram">
            <a:avLst/>
          </a:prstGeom>
          <a:solidFill>
            <a:srgbClr val="7870BB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47D60FC-2DFA-BD4E-6D57-DC0ED596EED2}"/>
              </a:ext>
            </a:extLst>
          </p:cNvPr>
          <p:cNvSpPr/>
          <p:nvPr/>
        </p:nvSpPr>
        <p:spPr>
          <a:xfrm rot="758902">
            <a:off x="3429088" y="3233806"/>
            <a:ext cx="302697" cy="241794"/>
          </a:xfrm>
          <a:prstGeom prst="parallelogram">
            <a:avLst/>
          </a:prstGeom>
          <a:solidFill>
            <a:srgbClr val="7870BB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4FF8F98-2025-B979-AA63-8BC832D12C83}"/>
              </a:ext>
            </a:extLst>
          </p:cNvPr>
          <p:cNvSpPr/>
          <p:nvPr/>
        </p:nvSpPr>
        <p:spPr>
          <a:xfrm rot="758902">
            <a:off x="3667848" y="3289775"/>
            <a:ext cx="302697" cy="241794"/>
          </a:xfrm>
          <a:prstGeom prst="parallelogram">
            <a:avLst/>
          </a:prstGeom>
          <a:solidFill>
            <a:srgbClr val="7870BB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4151CF6-A219-EB5E-BE3A-8CFD969CB978}"/>
              </a:ext>
            </a:extLst>
          </p:cNvPr>
          <p:cNvSpPr/>
          <p:nvPr/>
        </p:nvSpPr>
        <p:spPr>
          <a:xfrm rot="758902">
            <a:off x="3304485" y="2956315"/>
            <a:ext cx="302697" cy="241794"/>
          </a:xfrm>
          <a:prstGeom prst="parallelogram">
            <a:avLst/>
          </a:prstGeom>
          <a:solidFill>
            <a:srgbClr val="7870BB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0EF2FC-E705-C5C9-ED2F-EB8FD8F86144}"/>
              </a:ext>
            </a:extLst>
          </p:cNvPr>
          <p:cNvSpPr/>
          <p:nvPr/>
        </p:nvSpPr>
        <p:spPr>
          <a:xfrm rot="758902">
            <a:off x="3192805" y="3181337"/>
            <a:ext cx="302697" cy="241794"/>
          </a:xfrm>
          <a:prstGeom prst="parallelogram">
            <a:avLst/>
          </a:prstGeom>
          <a:solidFill>
            <a:srgbClr val="7870BB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Filtro Bilinear</a:t>
            </a:r>
            <a:endParaRPr/>
          </a:p>
        </p:txBody>
      </p:sp>
      <p:sp>
        <p:nvSpPr>
          <p:cNvPr id="363" name="Google Shape;363;p37"/>
          <p:cNvSpPr txBox="1">
            <a:spLocks noGrp="1"/>
          </p:cNvSpPr>
          <p:nvPr>
            <p:ph type="body" idx="1"/>
          </p:nvPr>
        </p:nvSpPr>
        <p:spPr>
          <a:xfrm>
            <a:off x="5034337" y="2363056"/>
            <a:ext cx="3872158" cy="297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pt-BR" sz="2200"/>
              <a:t>Se deseja obter uma amostra do valor de textura f(x, y) no ponto vermelho</a:t>
            </a: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sz="220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sz="220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pt-BR" sz="1700"/>
              <a:t>Pontos pretos indicam locais de amostra de textura</a:t>
            </a:r>
            <a:endParaRPr sz="1500"/>
          </a:p>
        </p:txBody>
      </p:sp>
      <p:sp>
        <p:nvSpPr>
          <p:cNvPr id="364" name="Google Shape;364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05" y="856386"/>
            <a:ext cx="4796831" cy="44867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C13AF9-EE75-1BE8-DA61-DBC7FB16DEA3}"/>
              </a:ext>
            </a:extLst>
          </p:cNvPr>
          <p:cNvSpPr txBox="1"/>
          <p:nvPr/>
        </p:nvSpPr>
        <p:spPr>
          <a:xfrm>
            <a:off x="2635920" y="5335144"/>
            <a:ext cx="629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err="1"/>
              <a:t>texel</a:t>
            </a:r>
            <a:endParaRPr lang="pt-BR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BF86E3DD-DFFE-FD00-64A6-67B607CB84D2}"/>
              </a:ext>
            </a:extLst>
          </p:cNvPr>
          <p:cNvSpPr/>
          <p:nvPr/>
        </p:nvSpPr>
        <p:spPr>
          <a:xfrm rot="16200000">
            <a:off x="2832354" y="4800087"/>
            <a:ext cx="185586" cy="103569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34EDD-F9D0-7B0B-D9EE-56160954EDCB}"/>
              </a:ext>
            </a:extLst>
          </p:cNvPr>
          <p:cNvSpPr txBox="1"/>
          <p:nvPr/>
        </p:nvSpPr>
        <p:spPr>
          <a:xfrm>
            <a:off x="4049486" y="544907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Filtro Bilinear</a:t>
            </a:r>
            <a:endParaRPr/>
          </a:p>
        </p:txBody>
      </p:sp>
      <p:sp>
        <p:nvSpPr>
          <p:cNvPr id="371" name="Google Shape;371;p38"/>
          <p:cNvSpPr txBox="1">
            <a:spLocks noGrp="1"/>
          </p:cNvSpPr>
          <p:nvPr>
            <p:ph type="body" idx="1"/>
          </p:nvPr>
        </p:nvSpPr>
        <p:spPr>
          <a:xfrm>
            <a:off x="5034337" y="2363056"/>
            <a:ext cx="3872158" cy="297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pt-BR" sz="2200"/>
              <a:t>Pegue os 4 locais de amostra mais próximos, com valores de textura conforme rotulados.</a:t>
            </a:r>
            <a:endParaRPr/>
          </a:p>
        </p:txBody>
      </p:sp>
      <p:sp>
        <p:nvSpPr>
          <p:cNvPr id="372" name="Google Shape;372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pic>
        <p:nvPicPr>
          <p:cNvPr id="373" name="Google Shape;37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31" y="967916"/>
            <a:ext cx="4236480" cy="42728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C18E4-D32D-82CB-8FA6-EB179567FB1D}"/>
              </a:ext>
            </a:extLst>
          </p:cNvPr>
          <p:cNvSpPr txBox="1"/>
          <p:nvPr/>
        </p:nvSpPr>
        <p:spPr>
          <a:xfrm>
            <a:off x="2635920" y="5335144"/>
            <a:ext cx="629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err="1"/>
              <a:t>texel</a:t>
            </a:r>
            <a:endParaRPr lang="pt-BR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28CE23ED-5C8F-DEBA-8C1A-BFE3536FBED8}"/>
              </a:ext>
            </a:extLst>
          </p:cNvPr>
          <p:cNvSpPr/>
          <p:nvPr/>
        </p:nvSpPr>
        <p:spPr>
          <a:xfrm rot="16200000">
            <a:off x="2832354" y="4800087"/>
            <a:ext cx="185586" cy="103569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Filtro Bilinear</a:t>
            </a:r>
            <a:endParaRPr/>
          </a:p>
        </p:txBody>
      </p:sp>
      <p:sp>
        <p:nvSpPr>
          <p:cNvPr id="379" name="Google Shape;379;p39"/>
          <p:cNvSpPr txBox="1">
            <a:spLocks noGrp="1"/>
          </p:cNvSpPr>
          <p:nvPr>
            <p:ph type="body" idx="1"/>
          </p:nvPr>
        </p:nvSpPr>
        <p:spPr>
          <a:xfrm>
            <a:off x="5034337" y="2363056"/>
            <a:ext cx="3872158" cy="297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pt-BR" sz="2200"/>
              <a:t>pegue os deslocamentos fracionários (s,t)</a:t>
            </a:r>
            <a:endParaRPr/>
          </a:p>
        </p:txBody>
      </p:sp>
      <p:sp>
        <p:nvSpPr>
          <p:cNvPr id="380" name="Google Shape;380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pic>
        <p:nvPicPr>
          <p:cNvPr id="381" name="Google Shape;38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2" y="965660"/>
            <a:ext cx="4430908" cy="428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Filtro Bilinear</a:t>
            </a:r>
            <a:endParaRPr/>
          </a:p>
        </p:txBody>
      </p:sp>
      <p:sp>
        <p:nvSpPr>
          <p:cNvPr id="388" name="Google Shape;388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pic>
        <p:nvPicPr>
          <p:cNvPr id="389" name="Google Shape;38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2" y="965660"/>
            <a:ext cx="4430908" cy="428443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0"/>
          <p:cNvSpPr txBox="1">
            <a:spLocks noGrp="1"/>
          </p:cNvSpPr>
          <p:nvPr>
            <p:ph type="body" idx="1"/>
          </p:nvPr>
        </p:nvSpPr>
        <p:spPr>
          <a:xfrm>
            <a:off x="4609526" y="842372"/>
            <a:ext cx="4431732" cy="449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Exemplo: Interpolação Linear (1D)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</p:txBody>
      </p:sp>
      <p:pic>
        <p:nvPicPr>
          <p:cNvPr id="391" name="Google Shape;39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3499" y="1261293"/>
            <a:ext cx="3824498" cy="341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40"/>
          <p:cNvCxnSpPr/>
          <p:nvPr/>
        </p:nvCxnSpPr>
        <p:spPr>
          <a:xfrm>
            <a:off x="5047844" y="2275840"/>
            <a:ext cx="346456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3" name="Google Shape;393;p40"/>
          <p:cNvCxnSpPr/>
          <p:nvPr/>
        </p:nvCxnSpPr>
        <p:spPr>
          <a:xfrm>
            <a:off x="5354320" y="2194560"/>
            <a:ext cx="0" cy="16256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p40"/>
          <p:cNvCxnSpPr/>
          <p:nvPr/>
        </p:nvCxnSpPr>
        <p:spPr>
          <a:xfrm>
            <a:off x="8219440" y="2194560"/>
            <a:ext cx="0" cy="16256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5" name="Google Shape;395;p40"/>
          <p:cNvSpPr/>
          <p:nvPr/>
        </p:nvSpPr>
        <p:spPr>
          <a:xfrm>
            <a:off x="5151380" y="229616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pt-BR" sz="18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396" name="Google Shape;396;p40"/>
          <p:cNvSpPr/>
          <p:nvPr/>
        </p:nvSpPr>
        <p:spPr>
          <a:xfrm>
            <a:off x="7995436" y="2270104"/>
            <a:ext cx="3962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pt-BR" sz="18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97" name="Google Shape;397;p40"/>
          <p:cNvSpPr/>
          <p:nvPr/>
        </p:nvSpPr>
        <p:spPr>
          <a:xfrm>
            <a:off x="7068108" y="2296160"/>
            <a:ext cx="3113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800" i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40"/>
          <p:cNvCxnSpPr/>
          <p:nvPr/>
        </p:nvCxnSpPr>
        <p:spPr>
          <a:xfrm>
            <a:off x="7223760" y="2198984"/>
            <a:ext cx="0" cy="16256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9" name="Google Shape;399;p40"/>
          <p:cNvCxnSpPr/>
          <p:nvPr/>
        </p:nvCxnSpPr>
        <p:spPr>
          <a:xfrm>
            <a:off x="5604690" y="2707918"/>
            <a:ext cx="157401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400" name="Google Shape;400;p40"/>
          <p:cNvSpPr/>
          <p:nvPr/>
        </p:nvSpPr>
        <p:spPr>
          <a:xfrm>
            <a:off x="6235339" y="2975400"/>
            <a:ext cx="17600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varia de 0 a 1</a:t>
            </a:r>
            <a:endParaRPr sz="1800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Filtro Bilinear</a:t>
            </a:r>
            <a:endParaRPr/>
          </a:p>
        </p:txBody>
      </p:sp>
      <p:sp>
        <p:nvSpPr>
          <p:cNvPr id="406" name="Google Shape;406;p41"/>
          <p:cNvSpPr txBox="1">
            <a:spLocks noGrp="1"/>
          </p:cNvSpPr>
          <p:nvPr>
            <p:ph type="body" idx="1"/>
          </p:nvPr>
        </p:nvSpPr>
        <p:spPr>
          <a:xfrm>
            <a:off x="4609526" y="842372"/>
            <a:ext cx="4431732" cy="449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Interpolação Linear (1D)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Interpolações Intermediárias (horizontal)</a:t>
            </a:r>
            <a:endParaRPr/>
          </a:p>
        </p:txBody>
      </p:sp>
      <p:sp>
        <p:nvSpPr>
          <p:cNvPr id="407" name="Google Shape;407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pic>
        <p:nvPicPr>
          <p:cNvPr id="408" name="Google Shape;40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499" y="1261293"/>
            <a:ext cx="3824498" cy="34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1"/>
          <p:cNvPicPr preferRelativeResize="0"/>
          <p:nvPr/>
        </p:nvPicPr>
        <p:blipFill rotWithShape="1">
          <a:blip r:embed="rId4">
            <a:alphaModFix/>
          </a:blip>
          <a:srcRect l="2704" t="1967" b="2072"/>
          <a:stretch/>
        </p:blipFill>
        <p:spPr>
          <a:xfrm>
            <a:off x="150550" y="580550"/>
            <a:ext cx="4431725" cy="50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3499" y="2543923"/>
            <a:ext cx="2973887" cy="908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Filtro Bilinear</a:t>
            </a:r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body" idx="1"/>
          </p:nvPr>
        </p:nvSpPr>
        <p:spPr>
          <a:xfrm>
            <a:off x="4609526" y="842372"/>
            <a:ext cx="4431732" cy="449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Interpolação Linear (1D)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Interpolações Intermediárias (horizontal)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Interpolação Final (vertical)</a:t>
            </a:r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  <p:pic>
        <p:nvPicPr>
          <p:cNvPr id="418" name="Google Shape;41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499" y="1261293"/>
            <a:ext cx="3824498" cy="34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3499" y="2543923"/>
            <a:ext cx="2973887" cy="90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89" y="588558"/>
            <a:ext cx="4388009" cy="508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3499" y="4233738"/>
            <a:ext cx="3214000" cy="4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Ampliando Texturas – Caso mais simples</a:t>
            </a:r>
            <a:br>
              <a:rPr lang="pt-BR"/>
            </a:br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Usando interpolação das imagens</a:t>
            </a:r>
            <a:endParaRPr/>
          </a:p>
        </p:txBody>
      </p:sp>
      <p:sp>
        <p:nvSpPr>
          <p:cNvPr id="428" name="Google Shape;428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pic>
        <p:nvPicPr>
          <p:cNvPr id="429" name="Google Shape;429;p43" descr="page48image7229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128" y="1901397"/>
            <a:ext cx="2237590" cy="223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3" descr="page48image72297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5869" y="1905406"/>
            <a:ext cx="2237590" cy="223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3" descr="page48image72305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4814" y="1901397"/>
            <a:ext cx="2237590" cy="223759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3"/>
          <p:cNvSpPr/>
          <p:nvPr/>
        </p:nvSpPr>
        <p:spPr>
          <a:xfrm>
            <a:off x="631598" y="4298137"/>
            <a:ext cx="222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Nearest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3"/>
          <p:cNvSpPr/>
          <p:nvPr/>
        </p:nvSpPr>
        <p:spPr>
          <a:xfrm>
            <a:off x="3485869" y="4298137"/>
            <a:ext cx="223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Bilinear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 4 texels (2×2)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4" name="Google Shape;434;p43"/>
          <p:cNvSpPr/>
          <p:nvPr/>
        </p:nvSpPr>
        <p:spPr>
          <a:xfrm>
            <a:off x="6351611" y="4298137"/>
            <a:ext cx="216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Bicubic</a:t>
            </a:r>
            <a:endParaRPr sz="18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16 texels (4×4)</a:t>
            </a: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Casos podem ficar complicados</a:t>
            </a:r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body" idx="1"/>
          </p:nvPr>
        </p:nvSpPr>
        <p:spPr>
          <a:xfrm>
            <a:off x="313775" y="838975"/>
            <a:ext cx="5764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/>
              <a:t>Desafio: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/>
              <a:t>- Muitos </a:t>
            </a:r>
            <a:r>
              <a:rPr lang="pt-BR" sz="1600" err="1"/>
              <a:t>texels</a:t>
            </a:r>
            <a:r>
              <a:rPr lang="pt-BR" sz="1600"/>
              <a:t> podem contribuir para o pixel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/>
              <a:t>- Apenas a amostragem de um deles pode resultar em </a:t>
            </a:r>
            <a:r>
              <a:rPr lang="pt-BR" sz="1600" err="1"/>
              <a:t>aliasing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/>
              <a:t>- A forma da "pegada" do pixel pode ser complexa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/>
              <a:t>Uma solução: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/>
              <a:t>- Fazendo a média de muitas amostras de textura por pixel.</a:t>
            </a:r>
            <a:endParaRPr sz="1600"/>
          </a:p>
        </p:txBody>
      </p:sp>
      <p:sp>
        <p:nvSpPr>
          <p:cNvPr id="343" name="Google Shape;343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344" name="Google Shape;3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300" y="671025"/>
            <a:ext cx="2217450" cy="34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 txBox="1"/>
          <p:nvPr/>
        </p:nvSpPr>
        <p:spPr>
          <a:xfrm>
            <a:off x="6068597" y="4340350"/>
            <a:ext cx="306597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Linhas vermelhas = limites dos pixels da tela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Pontos vermelhos = ponto de amostragem do pixel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Pontos cinza = centro o </a:t>
            </a:r>
            <a:r>
              <a:rPr lang="pt-BR" sz="1000" err="1"/>
              <a:t>textel</a:t>
            </a:r>
            <a:endParaRPr sz="1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D158D-841F-7EB2-85C8-25F73AB3E209}"/>
              </a:ext>
            </a:extLst>
          </p:cNvPr>
          <p:cNvGrpSpPr/>
          <p:nvPr/>
        </p:nvGrpSpPr>
        <p:grpSpPr>
          <a:xfrm>
            <a:off x="6889034" y="1518035"/>
            <a:ext cx="1363588" cy="1445037"/>
            <a:chOff x="6889034" y="1518035"/>
            <a:chExt cx="1363588" cy="144503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2F8BD92-1F09-71A9-0533-4BA06F619180}"/>
                </a:ext>
              </a:extLst>
            </p:cNvPr>
            <p:cNvSpPr/>
            <p:nvPr/>
          </p:nvSpPr>
          <p:spPr>
            <a:xfrm>
              <a:off x="6889034" y="2628185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3456AE9-6214-27B7-D27D-05F303D37903}"/>
                </a:ext>
              </a:extLst>
            </p:cNvPr>
            <p:cNvSpPr/>
            <p:nvPr/>
          </p:nvSpPr>
          <p:spPr>
            <a:xfrm>
              <a:off x="7235743" y="2717607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5FC56D-E676-546A-D04A-FC44A82BEF7D}"/>
                </a:ext>
              </a:extLst>
            </p:cNvPr>
            <p:cNvSpPr/>
            <p:nvPr/>
          </p:nvSpPr>
          <p:spPr>
            <a:xfrm>
              <a:off x="7571317" y="2803607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3F481F-D33D-C0D6-ABE6-B4D8BCD7F5EF}"/>
                </a:ext>
              </a:extLst>
            </p:cNvPr>
            <p:cNvSpPr/>
            <p:nvPr/>
          </p:nvSpPr>
          <p:spPr>
            <a:xfrm>
              <a:off x="7025071" y="2322245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3BAB12-1054-7198-48C8-11BA64B20CF0}"/>
                </a:ext>
              </a:extLst>
            </p:cNvPr>
            <p:cNvSpPr/>
            <p:nvPr/>
          </p:nvSpPr>
          <p:spPr>
            <a:xfrm>
              <a:off x="7371780" y="2411667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C1A666-6127-D15C-8439-EE31BA0E917D}"/>
                </a:ext>
              </a:extLst>
            </p:cNvPr>
            <p:cNvSpPr/>
            <p:nvPr/>
          </p:nvSpPr>
          <p:spPr>
            <a:xfrm>
              <a:off x="7707354" y="2497667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62521E-D71E-297C-2C07-A3171C54798A}"/>
                </a:ext>
              </a:extLst>
            </p:cNvPr>
            <p:cNvSpPr/>
            <p:nvPr/>
          </p:nvSpPr>
          <p:spPr>
            <a:xfrm>
              <a:off x="7284087" y="1780460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37A5DA-5B43-B4F6-8D93-3E858208D2E7}"/>
                </a:ext>
              </a:extLst>
            </p:cNvPr>
            <p:cNvSpPr/>
            <p:nvPr/>
          </p:nvSpPr>
          <p:spPr>
            <a:xfrm>
              <a:off x="7630796" y="1869882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6F9483-5D7E-CFC3-240F-E83D40C6655F}"/>
                </a:ext>
              </a:extLst>
            </p:cNvPr>
            <p:cNvSpPr/>
            <p:nvPr/>
          </p:nvSpPr>
          <p:spPr>
            <a:xfrm>
              <a:off x="7966370" y="1955882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C0AA5C-9019-34F8-0A8B-131C57235368}"/>
                </a:ext>
              </a:extLst>
            </p:cNvPr>
            <p:cNvSpPr/>
            <p:nvPr/>
          </p:nvSpPr>
          <p:spPr>
            <a:xfrm>
              <a:off x="7410874" y="1518035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133111-B39B-B2AD-5DDE-7D5A349472FC}"/>
                </a:ext>
              </a:extLst>
            </p:cNvPr>
            <p:cNvSpPr/>
            <p:nvPr/>
          </p:nvSpPr>
          <p:spPr>
            <a:xfrm>
              <a:off x="7757583" y="1607457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B6FA87-6535-4EF8-25A6-5B3954FAF372}"/>
                </a:ext>
              </a:extLst>
            </p:cNvPr>
            <p:cNvSpPr/>
            <p:nvPr/>
          </p:nvSpPr>
          <p:spPr>
            <a:xfrm>
              <a:off x="8093157" y="1693457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C5A13D-9E18-B67D-E751-BBF1B2C8651C}"/>
                </a:ext>
              </a:extLst>
            </p:cNvPr>
            <p:cNvSpPr/>
            <p:nvPr/>
          </p:nvSpPr>
          <p:spPr>
            <a:xfrm>
              <a:off x="7161710" y="2041739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2914128-D8D7-3B82-00BB-B540FC02C0F0}"/>
                </a:ext>
              </a:extLst>
            </p:cNvPr>
            <p:cNvSpPr/>
            <p:nvPr/>
          </p:nvSpPr>
          <p:spPr>
            <a:xfrm>
              <a:off x="7843993" y="2217161"/>
              <a:ext cx="159465" cy="159465"/>
            </a:xfrm>
            <a:prstGeom prst="ellipse">
              <a:avLst/>
            </a:prstGeom>
            <a:solidFill>
              <a:srgbClr val="E026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19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6" descr="page44image7162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7404" y="943166"/>
            <a:ext cx="3629320" cy="362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Superamostragem removerá os artefatos?</a:t>
            </a:r>
            <a:endParaRPr/>
          </a:p>
        </p:txBody>
      </p:sp>
      <p:sp>
        <p:nvSpPr>
          <p:cNvPr id="353" name="Google Shape;353;p36"/>
          <p:cNvSpPr txBox="1">
            <a:spLocks noGrp="1"/>
          </p:cNvSpPr>
          <p:nvPr>
            <p:ph type="body" idx="1"/>
          </p:nvPr>
        </p:nvSpPr>
        <p:spPr>
          <a:xfrm>
            <a:off x="762294" y="4588225"/>
            <a:ext cx="3687158" cy="8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Referência em Alta-resolução</a:t>
            </a:r>
            <a:endParaRPr/>
          </a:p>
        </p:txBody>
      </p:sp>
      <p:sp>
        <p:nvSpPr>
          <p:cNvPr id="354" name="Google Shape;354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sp>
        <p:nvSpPr>
          <p:cNvPr id="355" name="Google Shape;355;p36"/>
          <p:cNvSpPr txBox="1"/>
          <p:nvPr/>
        </p:nvSpPr>
        <p:spPr>
          <a:xfrm>
            <a:off x="4720729" y="4589369"/>
            <a:ext cx="3687158" cy="8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Superamostragem</a:t>
            </a:r>
            <a:r>
              <a:rPr lang="pt-BR" sz="18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512x</a:t>
            </a:r>
            <a:endParaRPr/>
          </a:p>
        </p:txBody>
      </p:sp>
      <p:pic>
        <p:nvPicPr>
          <p:cNvPr id="356" name="Google Shape;356;p36" descr="page44image7163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132" y="943166"/>
            <a:ext cx="3629320" cy="362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/>
          <p:nvPr/>
        </p:nvSpPr>
        <p:spPr>
          <a:xfrm>
            <a:off x="5483561" y="3119401"/>
            <a:ext cx="2598788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Alta qualidade, mas custoso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60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Curva parametrizada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357900" y="956076"/>
            <a:ext cx="8428200" cy="412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Relacionando cada número real </a:t>
            </a:r>
            <a:r>
              <a:rPr lang="pt-BR" sz="2200" i="1" err="1"/>
              <a:t>t</a:t>
            </a:r>
            <a:r>
              <a:rPr lang="pt-BR" sz="2200"/>
              <a:t> a um ponto do espaço definido pela terna ordenada </a:t>
            </a:r>
            <a:r>
              <a:rPr lang="pt-BR" sz="2200" i="1"/>
              <a:t>(f(t), g(t), h(t))</a:t>
            </a:r>
            <a:r>
              <a:rPr lang="pt-BR" sz="2200"/>
              <a:t>, podemos definir uma curva parametrizada. Nesse caso, a variável </a:t>
            </a:r>
            <a:r>
              <a:rPr lang="pt-BR" sz="2200" i="1"/>
              <a:t>t</a:t>
            </a:r>
            <a:r>
              <a:rPr lang="pt-BR" sz="2200"/>
              <a:t> é chamada de </a:t>
            </a:r>
            <a:r>
              <a:rPr lang="pt-BR" sz="2200" b="1"/>
              <a:t>parâmetro</a:t>
            </a:r>
            <a:r>
              <a:rPr lang="pt-BR" sz="2200"/>
              <a:t>.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Vamos ver um exemplo simples para relembrar.   </a:t>
            </a:r>
            <a:endParaRPr sz="2200"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Redução de texturas em vários níveis</a:t>
            </a:r>
            <a:endParaRPr/>
          </a:p>
        </p:txBody>
      </p:sp>
      <p:sp>
        <p:nvSpPr>
          <p:cNvPr id="440" name="Google Shape;440;p4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Mais Desafiador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Muitos </a:t>
            </a:r>
            <a:r>
              <a:rPr lang="pt-BR" dirty="0" err="1"/>
              <a:t>texels</a:t>
            </a:r>
            <a:r>
              <a:rPr lang="pt-BR" dirty="0"/>
              <a:t> podem contribuir para a área de um pixels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A forma da área do pixel pode ser complexa.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Ideia: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Filtro passa-baixa e </a:t>
            </a:r>
            <a:r>
              <a:rPr lang="pt-BR" dirty="0" err="1"/>
              <a:t>sub-amostrar</a:t>
            </a:r>
            <a:r>
              <a:rPr lang="pt-BR" dirty="0"/>
              <a:t> a textura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Usar uma resolução que corresponda a resolução da tela</a:t>
            </a:r>
            <a:endParaRPr dirty="0"/>
          </a:p>
        </p:txBody>
      </p:sp>
      <p:sp>
        <p:nvSpPr>
          <p:cNvPr id="441" name="Google Shape;441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Mipmap (L. Williams 83)</a:t>
            </a:r>
            <a:endParaRPr/>
          </a:p>
        </p:txBody>
      </p:sp>
      <p:sp>
        <p:nvSpPr>
          <p:cNvPr id="447" name="Google Shape;447;p45"/>
          <p:cNvSpPr txBox="1">
            <a:spLocks noGrp="1"/>
          </p:cNvSpPr>
          <p:nvPr>
            <p:ph type="body" idx="1"/>
          </p:nvPr>
        </p:nvSpPr>
        <p:spPr>
          <a:xfrm>
            <a:off x="174661" y="4952144"/>
            <a:ext cx="8805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None/>
            </a:pPr>
            <a:r>
              <a:rPr lang="pt-BR" sz="1450"/>
              <a:t>“Mip” vem do latim “multum in parvo", que significa uma multidão em um pequeno espaço</a:t>
            </a:r>
            <a:endParaRPr/>
          </a:p>
        </p:txBody>
      </p:sp>
      <p:sp>
        <p:nvSpPr>
          <p:cNvPr id="448" name="Google Shape;448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sp>
        <p:nvSpPr>
          <p:cNvPr id="449" name="Google Shape;449;p45"/>
          <p:cNvSpPr txBox="1"/>
          <p:nvPr/>
        </p:nvSpPr>
        <p:spPr>
          <a:xfrm>
            <a:off x="382545" y="2433807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0 = 128x128</a:t>
            </a:r>
            <a:endParaRPr/>
          </a:p>
        </p:txBody>
      </p:sp>
      <p:sp>
        <p:nvSpPr>
          <p:cNvPr id="450" name="Google Shape;450;p45"/>
          <p:cNvSpPr txBox="1"/>
          <p:nvPr/>
        </p:nvSpPr>
        <p:spPr>
          <a:xfrm>
            <a:off x="2605591" y="2433807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1 = 64x64</a:t>
            </a:r>
            <a:endParaRPr/>
          </a:p>
        </p:txBody>
      </p:sp>
      <p:sp>
        <p:nvSpPr>
          <p:cNvPr id="451" name="Google Shape;451;p45"/>
          <p:cNvSpPr txBox="1"/>
          <p:nvPr/>
        </p:nvSpPr>
        <p:spPr>
          <a:xfrm>
            <a:off x="4833793" y="2433807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2 = 32x32</a:t>
            </a:r>
            <a:endParaRPr/>
          </a:p>
        </p:txBody>
      </p:sp>
      <p:sp>
        <p:nvSpPr>
          <p:cNvPr id="452" name="Google Shape;452;p45"/>
          <p:cNvSpPr txBox="1"/>
          <p:nvPr/>
        </p:nvSpPr>
        <p:spPr>
          <a:xfrm>
            <a:off x="7056838" y="2433807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3 = 16x16</a:t>
            </a:r>
            <a:endParaRPr/>
          </a:p>
        </p:txBody>
      </p:sp>
      <p:sp>
        <p:nvSpPr>
          <p:cNvPr id="453" name="Google Shape;453;p45"/>
          <p:cNvSpPr txBox="1"/>
          <p:nvPr/>
        </p:nvSpPr>
        <p:spPr>
          <a:xfrm>
            <a:off x="382545" y="4429459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4 = 8x8</a:t>
            </a:r>
            <a:endParaRPr/>
          </a:p>
        </p:txBody>
      </p:sp>
      <p:sp>
        <p:nvSpPr>
          <p:cNvPr id="454" name="Google Shape;454;p45"/>
          <p:cNvSpPr txBox="1"/>
          <p:nvPr/>
        </p:nvSpPr>
        <p:spPr>
          <a:xfrm>
            <a:off x="2605591" y="4429459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5 = 4x4</a:t>
            </a:r>
            <a:endParaRPr/>
          </a:p>
        </p:txBody>
      </p:sp>
      <p:sp>
        <p:nvSpPr>
          <p:cNvPr id="455" name="Google Shape;455;p45"/>
          <p:cNvSpPr txBox="1"/>
          <p:nvPr/>
        </p:nvSpPr>
        <p:spPr>
          <a:xfrm>
            <a:off x="4833793" y="4429459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6 = 2x2</a:t>
            </a:r>
            <a:endParaRPr/>
          </a:p>
        </p:txBody>
      </p:sp>
      <p:sp>
        <p:nvSpPr>
          <p:cNvPr id="456" name="Google Shape;456;p45"/>
          <p:cNvSpPr txBox="1"/>
          <p:nvPr/>
        </p:nvSpPr>
        <p:spPr>
          <a:xfrm>
            <a:off x="7056838" y="4429459"/>
            <a:ext cx="1443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7 = 1x1</a:t>
            </a:r>
            <a:endParaRPr/>
          </a:p>
        </p:txBody>
      </p:sp>
      <p:pic>
        <p:nvPicPr>
          <p:cNvPr id="457" name="Google Shape;4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00" y="807537"/>
            <a:ext cx="1711176" cy="16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258" y="807550"/>
            <a:ext cx="1711176" cy="163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016" y="824375"/>
            <a:ext cx="1711176" cy="16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799" y="807525"/>
            <a:ext cx="1711176" cy="16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500" y="2828093"/>
            <a:ext cx="1711176" cy="16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2271" y="2828093"/>
            <a:ext cx="1711176" cy="16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2016" y="2827556"/>
            <a:ext cx="1711176" cy="16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1774" y="2827556"/>
            <a:ext cx="1711176" cy="163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Mipmap (L. Williams 83)</a:t>
            </a:r>
            <a:endParaRPr/>
          </a:p>
        </p:txBody>
      </p:sp>
      <p:sp>
        <p:nvSpPr>
          <p:cNvPr id="470" name="Google Shape;470;p46"/>
          <p:cNvSpPr txBox="1">
            <a:spLocks noGrp="1"/>
          </p:cNvSpPr>
          <p:nvPr>
            <p:ph type="body" idx="1"/>
          </p:nvPr>
        </p:nvSpPr>
        <p:spPr>
          <a:xfrm>
            <a:off x="357877" y="4557412"/>
            <a:ext cx="29667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None/>
            </a:pPr>
            <a:r>
              <a:rPr lang="pt-BR" sz="1450"/>
              <a:t>Layout original do L. Williams para os </a:t>
            </a:r>
            <a:r>
              <a:rPr lang="pt-BR" sz="1450" err="1"/>
              <a:t>Mipmaps</a:t>
            </a:r>
            <a:endParaRPr sz="1450"/>
          </a:p>
        </p:txBody>
      </p:sp>
      <p:sp>
        <p:nvSpPr>
          <p:cNvPr id="471" name="Google Shape;471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sp>
        <p:nvSpPr>
          <p:cNvPr id="472" name="Google Shape;472;p46"/>
          <p:cNvSpPr txBox="1"/>
          <p:nvPr/>
        </p:nvSpPr>
        <p:spPr>
          <a:xfrm>
            <a:off x="5860714" y="4583252"/>
            <a:ext cx="29667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None/>
            </a:pPr>
            <a:r>
              <a:rPr lang="pt-BR" sz="145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Hierarquia dos </a:t>
            </a:r>
            <a:r>
              <a:rPr lang="pt-BR" sz="1450" b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Mipmaps</a:t>
            </a:r>
            <a:endParaRPr sz="145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29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Verdana"/>
              <a:buNone/>
            </a:pPr>
            <a:r>
              <a:rPr lang="pt-BR" sz="1450" b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pt-BR" sz="145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= nível</a:t>
            </a:r>
            <a:endParaRPr/>
          </a:p>
        </p:txBody>
      </p:sp>
      <p:pic>
        <p:nvPicPr>
          <p:cNvPr id="473" name="Google Shape;4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501" y="1898878"/>
            <a:ext cx="2611183" cy="265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130" y="1502378"/>
            <a:ext cx="2859507" cy="305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6BEDE9-9577-BCB7-A0D9-BD73CCC20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266" y="2395440"/>
            <a:ext cx="2082011" cy="206603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Buscando o Melhor Nível do </a:t>
            </a:r>
            <a:r>
              <a:rPr lang="pt-BR" dirty="0" err="1"/>
              <a:t>MipMap</a:t>
            </a:r>
            <a:endParaRPr dirty="0"/>
          </a:p>
        </p:txBody>
      </p:sp>
      <p:sp>
        <p:nvSpPr>
          <p:cNvPr id="334" name="Google Shape;334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pic>
        <p:nvPicPr>
          <p:cNvPr id="335" name="Google Shape;335;p34"/>
          <p:cNvPicPr preferRelativeResize="0"/>
          <p:nvPr/>
        </p:nvPicPr>
        <p:blipFill rotWithShape="1">
          <a:blip r:embed="rId3">
            <a:alphaModFix/>
          </a:blip>
          <a:srcRect b="34642"/>
          <a:stretch/>
        </p:blipFill>
        <p:spPr>
          <a:xfrm>
            <a:off x="442727" y="2430025"/>
            <a:ext cx="7820611" cy="29807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328;p33">
            <a:extLst>
              <a:ext uri="{FF2B5EF4-FFF2-40B4-BE49-F238E27FC236}">
                <a16:creationId xmlns:a16="http://schemas.microsoft.com/office/drawing/2014/main" id="{3D2AFAAC-34D2-C00E-A7B5-1B5C4686E612}"/>
              </a:ext>
            </a:extLst>
          </p:cNvPr>
          <p:cNvCxnSpPr>
            <a:cxnSpLocks/>
            <a:endCxn id="5" idx="2"/>
          </p:cNvCxnSpPr>
          <p:nvPr/>
        </p:nvCxnSpPr>
        <p:spPr>
          <a:xfrm rot="16200000" flipV="1">
            <a:off x="3118397" y="2615975"/>
            <a:ext cx="1926280" cy="144293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328;p33">
            <a:extLst>
              <a:ext uri="{FF2B5EF4-FFF2-40B4-BE49-F238E27FC236}">
                <a16:creationId xmlns:a16="http://schemas.microsoft.com/office/drawing/2014/main" id="{754CA8BC-5E53-E741-75CA-BC5FC04ADFBF}"/>
              </a:ext>
            </a:extLst>
          </p:cNvPr>
          <p:cNvCxnSpPr>
            <a:cxnSpLocks/>
            <a:endCxn id="4" idx="2"/>
          </p:cNvCxnSpPr>
          <p:nvPr/>
        </p:nvCxnSpPr>
        <p:spPr>
          <a:xfrm rot="16200000" flipV="1">
            <a:off x="649960" y="2861366"/>
            <a:ext cx="1916162" cy="942035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7B698C-BEC2-6662-5A06-913B50D1BF5E}"/>
              </a:ext>
            </a:extLst>
          </p:cNvPr>
          <p:cNvGrpSpPr/>
          <p:nvPr/>
        </p:nvGrpSpPr>
        <p:grpSpPr>
          <a:xfrm>
            <a:off x="8012785" y="4273614"/>
            <a:ext cx="1065151" cy="780039"/>
            <a:chOff x="8012785" y="4177262"/>
            <a:chExt cx="1065151" cy="1001522"/>
          </a:xfrm>
        </p:grpSpPr>
        <p:sp>
          <p:nvSpPr>
            <p:cNvPr id="33" name="Google Shape;327;p33">
              <a:extLst>
                <a:ext uri="{FF2B5EF4-FFF2-40B4-BE49-F238E27FC236}">
                  <a16:creationId xmlns:a16="http://schemas.microsoft.com/office/drawing/2014/main" id="{556B389C-2D85-68AB-4FB2-9E083E1E1778}"/>
                </a:ext>
              </a:extLst>
            </p:cNvPr>
            <p:cNvSpPr txBox="1"/>
            <p:nvPr/>
          </p:nvSpPr>
          <p:spPr>
            <a:xfrm>
              <a:off x="8449311" y="4570341"/>
              <a:ext cx="6286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noProof="1">
                  <a:solidFill>
                    <a:srgbClr val="FF0000"/>
                  </a:solidFill>
                </a:rPr>
                <a:t>texels</a:t>
              </a:r>
              <a:endParaRPr lang="pt-BR" noProof="1">
                <a:solidFill>
                  <a:srgbClr val="FF0000"/>
                </a:solidFill>
              </a:endParaRPr>
            </a:p>
          </p:txBody>
        </p:sp>
        <p:cxnSp>
          <p:nvCxnSpPr>
            <p:cNvPr id="34" name="Google Shape;328;p33">
              <a:extLst>
                <a:ext uri="{FF2B5EF4-FFF2-40B4-BE49-F238E27FC236}">
                  <a16:creationId xmlns:a16="http://schemas.microsoft.com/office/drawing/2014/main" id="{8EFE64EC-ED2D-DE6D-8CD9-3591E605E046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>
              <a:off x="8012785" y="4177262"/>
              <a:ext cx="436527" cy="485413"/>
            </a:xfrm>
            <a:prstGeom prst="curvedConnector2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" name="Google Shape;328;p33">
              <a:extLst>
                <a:ext uri="{FF2B5EF4-FFF2-40B4-BE49-F238E27FC236}">
                  <a16:creationId xmlns:a16="http://schemas.microsoft.com/office/drawing/2014/main" id="{C83DD424-287A-E4B4-6629-9709A46B83D8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8077365" y="4662673"/>
              <a:ext cx="371947" cy="1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" name="Google Shape;328;p33">
              <a:extLst>
                <a:ext uri="{FF2B5EF4-FFF2-40B4-BE49-F238E27FC236}">
                  <a16:creationId xmlns:a16="http://schemas.microsoft.com/office/drawing/2014/main" id="{CB49100D-C34B-83EE-1429-2BAD18904D82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8012789" y="4662673"/>
              <a:ext cx="436523" cy="516111"/>
            </a:xfrm>
            <a:prstGeom prst="curvedConnector2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" name="Google Shape;449;p45">
            <a:extLst>
              <a:ext uri="{FF2B5EF4-FFF2-40B4-BE49-F238E27FC236}">
                <a16:creationId xmlns:a16="http://schemas.microsoft.com/office/drawing/2014/main" id="{C7D1F205-C4AA-7937-DBBD-0B856BF9B123}"/>
              </a:ext>
            </a:extLst>
          </p:cNvPr>
          <p:cNvSpPr txBox="1"/>
          <p:nvPr/>
        </p:nvSpPr>
        <p:spPr>
          <a:xfrm>
            <a:off x="540927" y="2057987"/>
            <a:ext cx="1192192" cy="31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0</a:t>
            </a:r>
            <a:endParaRPr dirty="0"/>
          </a:p>
        </p:txBody>
      </p:sp>
      <p:sp>
        <p:nvSpPr>
          <p:cNvPr id="5" name="Google Shape;450;p45">
            <a:extLst>
              <a:ext uri="{FF2B5EF4-FFF2-40B4-BE49-F238E27FC236}">
                <a16:creationId xmlns:a16="http://schemas.microsoft.com/office/drawing/2014/main" id="{379FB221-1856-C644-467F-431F8D8D84DB}"/>
              </a:ext>
            </a:extLst>
          </p:cNvPr>
          <p:cNvSpPr txBox="1"/>
          <p:nvPr/>
        </p:nvSpPr>
        <p:spPr>
          <a:xfrm>
            <a:off x="2763973" y="2057987"/>
            <a:ext cx="1192192" cy="31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1</a:t>
            </a:r>
            <a:endParaRPr dirty="0"/>
          </a:p>
        </p:txBody>
      </p:sp>
      <p:sp>
        <p:nvSpPr>
          <p:cNvPr id="6" name="Google Shape;451;p45">
            <a:extLst>
              <a:ext uri="{FF2B5EF4-FFF2-40B4-BE49-F238E27FC236}">
                <a16:creationId xmlns:a16="http://schemas.microsoft.com/office/drawing/2014/main" id="{C85C6404-8AA3-CA7E-6864-AD7EE21FD79B}"/>
              </a:ext>
            </a:extLst>
          </p:cNvPr>
          <p:cNvSpPr txBox="1"/>
          <p:nvPr/>
        </p:nvSpPr>
        <p:spPr>
          <a:xfrm>
            <a:off x="4992175" y="2057987"/>
            <a:ext cx="1192192" cy="31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2</a:t>
            </a:r>
            <a:endParaRPr dirty="0"/>
          </a:p>
        </p:txBody>
      </p:sp>
      <p:sp>
        <p:nvSpPr>
          <p:cNvPr id="7" name="Google Shape;452;p45">
            <a:extLst>
              <a:ext uri="{FF2B5EF4-FFF2-40B4-BE49-F238E27FC236}">
                <a16:creationId xmlns:a16="http://schemas.microsoft.com/office/drawing/2014/main" id="{EAFB32A6-B560-B2EC-E149-194FADB0E6CF}"/>
              </a:ext>
            </a:extLst>
          </p:cNvPr>
          <p:cNvSpPr txBox="1"/>
          <p:nvPr/>
        </p:nvSpPr>
        <p:spPr>
          <a:xfrm>
            <a:off x="7215220" y="2057987"/>
            <a:ext cx="1192192" cy="31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Nível 3</a:t>
            </a:r>
            <a:endParaRPr dirty="0"/>
          </a:p>
        </p:txBody>
      </p:sp>
      <p:pic>
        <p:nvPicPr>
          <p:cNvPr id="9" name="Google Shape;457;p45">
            <a:extLst>
              <a:ext uri="{FF2B5EF4-FFF2-40B4-BE49-F238E27FC236}">
                <a16:creationId xmlns:a16="http://schemas.microsoft.com/office/drawing/2014/main" id="{6D167B42-BB60-9C46-CE1B-8F354432516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82" y="650691"/>
            <a:ext cx="1412876" cy="135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8;p45">
            <a:extLst>
              <a:ext uri="{FF2B5EF4-FFF2-40B4-BE49-F238E27FC236}">
                <a16:creationId xmlns:a16="http://schemas.microsoft.com/office/drawing/2014/main" id="{6A3302ED-CA29-0C72-32F2-C1C388DCC7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0640" y="650704"/>
            <a:ext cx="1412876" cy="13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9;p45">
            <a:extLst>
              <a:ext uri="{FF2B5EF4-FFF2-40B4-BE49-F238E27FC236}">
                <a16:creationId xmlns:a16="http://schemas.microsoft.com/office/drawing/2014/main" id="{36C5ACE7-7CB7-381D-4AD3-3E8BB8CB217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0398" y="667529"/>
            <a:ext cx="1412876" cy="135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60;p45">
            <a:extLst>
              <a:ext uri="{FF2B5EF4-FFF2-40B4-BE49-F238E27FC236}">
                <a16:creationId xmlns:a16="http://schemas.microsoft.com/office/drawing/2014/main" id="{57676D9D-23C8-BBBE-1BBC-D863C2C645F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0181" y="650679"/>
            <a:ext cx="1412876" cy="1353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16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Modelo do Palácio de Sponza</a:t>
            </a:r>
            <a:endParaRPr/>
          </a:p>
        </p:txBody>
      </p:sp>
      <p:sp>
        <p:nvSpPr>
          <p:cNvPr id="480" name="Google Shape;480;p47"/>
          <p:cNvSpPr txBox="1">
            <a:spLocks noGrp="1"/>
          </p:cNvSpPr>
          <p:nvPr>
            <p:ph type="body" idx="1"/>
          </p:nvPr>
        </p:nvSpPr>
        <p:spPr>
          <a:xfrm>
            <a:off x="1242808" y="5152760"/>
            <a:ext cx="6361126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Texturas Aplicadas nas Superfícies</a:t>
            </a:r>
            <a:endParaRPr/>
          </a:p>
        </p:txBody>
      </p:sp>
      <p:sp>
        <p:nvSpPr>
          <p:cNvPr id="481" name="Google Shape;481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pic>
        <p:nvPicPr>
          <p:cNvPr id="482" name="Google Shape;4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996" y="659421"/>
            <a:ext cx="5878008" cy="4396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Modelo do Palácio de Sponza</a:t>
            </a:r>
            <a:endParaRPr/>
          </a:p>
        </p:txBody>
      </p:sp>
      <p:sp>
        <p:nvSpPr>
          <p:cNvPr id="488" name="Google Shape;488;p48"/>
          <p:cNvSpPr txBox="1">
            <a:spLocks noGrp="1"/>
          </p:cNvSpPr>
          <p:nvPr>
            <p:ph type="body" idx="1"/>
          </p:nvPr>
        </p:nvSpPr>
        <p:spPr>
          <a:xfrm>
            <a:off x="1242808" y="5152760"/>
            <a:ext cx="6361126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Visualização das Coordenadas de Texturas</a:t>
            </a:r>
            <a:endParaRPr/>
          </a:p>
        </p:txBody>
      </p:sp>
      <p:sp>
        <p:nvSpPr>
          <p:cNvPr id="489" name="Google Shape;489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pic>
        <p:nvPicPr>
          <p:cNvPr id="490" name="Google Shape;49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996" y="659420"/>
            <a:ext cx="5878008" cy="4396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Modelo do Palácio de Sponza</a:t>
            </a:r>
            <a:endParaRPr/>
          </a:p>
        </p:txBody>
      </p:sp>
      <p:sp>
        <p:nvSpPr>
          <p:cNvPr id="496" name="Google Shape;496;p49"/>
          <p:cNvSpPr txBox="1">
            <a:spLocks noGrp="1"/>
          </p:cNvSpPr>
          <p:nvPr>
            <p:ph type="body" idx="1"/>
          </p:nvPr>
        </p:nvSpPr>
        <p:spPr>
          <a:xfrm>
            <a:off x="1242808" y="5152760"/>
            <a:ext cx="6361126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Exemplo de Texturas Usadas</a:t>
            </a:r>
            <a:endParaRPr/>
          </a:p>
        </p:txBody>
      </p:sp>
      <p:sp>
        <p:nvSpPr>
          <p:cNvPr id="497" name="Google Shape;497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498" name="Google Shape;49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9851" y="686427"/>
            <a:ext cx="5667039" cy="440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Mipmap nível 0 – Resolução Máxima das Texturas</a:t>
            </a:r>
            <a:endParaRPr/>
          </a:p>
        </p:txBody>
      </p:sp>
      <p:pic>
        <p:nvPicPr>
          <p:cNvPr id="505" name="Google Shape;5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224" y="838985"/>
            <a:ext cx="5994879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sp>
        <p:nvSpPr>
          <p:cNvPr id="507" name="Google Shape;507;p50"/>
          <p:cNvSpPr/>
          <p:nvPr/>
        </p:nvSpPr>
        <p:spPr>
          <a:xfrm>
            <a:off x="2647893" y="2229529"/>
            <a:ext cx="97013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Artefatos</a:t>
            </a:r>
            <a:endParaRPr/>
          </a:p>
        </p:txBody>
      </p:sp>
      <p:sp>
        <p:nvSpPr>
          <p:cNvPr id="508" name="Google Shape;508;p50"/>
          <p:cNvSpPr/>
          <p:nvPr/>
        </p:nvSpPr>
        <p:spPr>
          <a:xfrm>
            <a:off x="6642828" y="4578512"/>
            <a:ext cx="45397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Mipmap nível 2 – Sub-amostragem 4x4</a:t>
            </a:r>
            <a:endParaRPr/>
          </a:p>
        </p:txBody>
      </p:sp>
      <p:pic>
        <p:nvPicPr>
          <p:cNvPr id="514" name="Google Shape;51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224" y="838985"/>
            <a:ext cx="5994879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516" name="Google Shape;516;p51"/>
          <p:cNvSpPr/>
          <p:nvPr/>
        </p:nvSpPr>
        <p:spPr>
          <a:xfrm>
            <a:off x="2647893" y="2229529"/>
            <a:ext cx="97013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Artefatos</a:t>
            </a:r>
            <a:endParaRPr/>
          </a:p>
        </p:txBody>
      </p:sp>
      <p:sp>
        <p:nvSpPr>
          <p:cNvPr id="517" name="Google Shape;517;p51"/>
          <p:cNvSpPr/>
          <p:nvPr/>
        </p:nvSpPr>
        <p:spPr>
          <a:xfrm>
            <a:off x="6642828" y="4578512"/>
            <a:ext cx="88197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Borrado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Mipmap nível 4 – Sub-amostragem 16x16</a:t>
            </a:r>
            <a:endParaRPr/>
          </a:p>
        </p:txBody>
      </p:sp>
      <p:pic>
        <p:nvPicPr>
          <p:cNvPr id="523" name="Google Shape;52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7200" y="838985"/>
            <a:ext cx="6014928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sp>
        <p:nvSpPr>
          <p:cNvPr id="525" name="Google Shape;525;p52"/>
          <p:cNvSpPr/>
          <p:nvPr/>
        </p:nvSpPr>
        <p:spPr>
          <a:xfrm>
            <a:off x="3151327" y="2208981"/>
            <a:ext cx="45397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</a:t>
            </a:r>
            <a:endParaRPr/>
          </a:p>
        </p:txBody>
      </p:sp>
      <p:sp>
        <p:nvSpPr>
          <p:cNvPr id="526" name="Google Shape;526;p52"/>
          <p:cNvSpPr/>
          <p:nvPr/>
        </p:nvSpPr>
        <p:spPr>
          <a:xfrm>
            <a:off x="6642828" y="4578512"/>
            <a:ext cx="88197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Borrado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Curva parametrizada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357900" y="956076"/>
            <a:ext cx="8428200" cy="6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Considere a curva </a:t>
            </a:r>
            <a:r>
              <a:rPr lang="pt-BR" sz="2200" i="1"/>
              <a:t>𝝲</a:t>
            </a:r>
            <a:r>
              <a:rPr lang="pt-BR" sz="2200"/>
              <a:t> definida pela equação: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  </a:t>
            </a:r>
            <a:endParaRPr sz="2200"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375" y="1650576"/>
            <a:ext cx="7541253" cy="1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357900" y="2996226"/>
            <a:ext cx="8428200" cy="6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Você consegue imaginar o formato dessa curva?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  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Estimativa da Área do Pixel com Jacobiano</a:t>
            </a:r>
            <a:endParaRPr/>
          </a:p>
        </p:txBody>
      </p:sp>
      <p:sp>
        <p:nvSpPr>
          <p:cNvPr id="532" name="Google Shape;532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pic>
        <p:nvPicPr>
          <p:cNvPr id="533" name="Google Shape;53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05" y="629655"/>
            <a:ext cx="8804933" cy="442081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3"/>
          <p:cNvSpPr/>
          <p:nvPr/>
        </p:nvSpPr>
        <p:spPr>
          <a:xfrm>
            <a:off x="475013" y="4991828"/>
            <a:ext cx="388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53"/>
          <p:cNvSpPr/>
          <p:nvPr/>
        </p:nvSpPr>
        <p:spPr>
          <a:xfrm>
            <a:off x="4835951" y="4997139"/>
            <a:ext cx="388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Algumas dificuldades</a:t>
            </a:r>
            <a:endParaRPr/>
          </a:p>
        </p:txBody>
      </p:sp>
      <p:sp>
        <p:nvSpPr>
          <p:cNvPr id="510" name="Google Shape;510;p50"/>
          <p:cNvSpPr txBox="1">
            <a:spLocks noGrp="1"/>
          </p:cNvSpPr>
          <p:nvPr>
            <p:ph type="body" idx="1"/>
          </p:nvPr>
        </p:nvSpPr>
        <p:spPr>
          <a:xfrm>
            <a:off x="790150" y="886450"/>
            <a:ext cx="3296400" cy="35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400"/>
              <a:t>Amostras no espaço da tela (x, y)</a:t>
            </a:r>
            <a:endParaRPr sz="1400"/>
          </a:p>
        </p:txBody>
      </p:sp>
      <p:sp>
        <p:nvSpPr>
          <p:cNvPr id="511" name="Google Shape;511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51</a:t>
            </a:fld>
            <a:endParaRPr/>
          </a:p>
        </p:txBody>
      </p:sp>
      <p:pic>
        <p:nvPicPr>
          <p:cNvPr id="512" name="Google Shape;5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446" y="1191796"/>
            <a:ext cx="3371289" cy="310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314" y="1174901"/>
            <a:ext cx="3141582" cy="314159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0"/>
          <p:cNvSpPr txBox="1">
            <a:spLocks noGrp="1"/>
          </p:cNvSpPr>
          <p:nvPr>
            <p:ph type="body" idx="1"/>
          </p:nvPr>
        </p:nvSpPr>
        <p:spPr>
          <a:xfrm>
            <a:off x="4983770" y="350814"/>
            <a:ext cx="3404783" cy="88783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400" dirty="0"/>
              <a:t>Amostras no espaço da textura (u, v)</a:t>
            </a:r>
          </a:p>
          <a:p>
            <a:pPr marL="625475" lvl="0" indent="-177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</a:t>
            </a:r>
            <a:r>
              <a:rPr lang="en-BR" sz="1400" dirty="0"/>
              <a:t>ormalizado</a:t>
            </a:r>
          </a:p>
          <a:p>
            <a:pPr marL="625475" lvl="0" indent="-177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</a:t>
            </a:r>
            <a:r>
              <a:rPr lang="en-BR" sz="1400" dirty="0"/>
              <a:t>eal</a:t>
            </a:r>
            <a:endParaRPr sz="1400" dirty="0"/>
          </a:p>
        </p:txBody>
      </p:sp>
      <p:sp>
        <p:nvSpPr>
          <p:cNvPr id="515" name="Google Shape;515;p50"/>
          <p:cNvSpPr txBox="1"/>
          <p:nvPr/>
        </p:nvSpPr>
        <p:spPr>
          <a:xfrm>
            <a:off x="790150" y="4225400"/>
            <a:ext cx="3296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As posições de amostra são distribuídas uniformemente no espaço da tela (rasterizador mostra a aparência do triângulo nesses locais)</a:t>
            </a:r>
            <a:endParaRPr/>
          </a:p>
        </p:txBody>
      </p:sp>
      <p:sp>
        <p:nvSpPr>
          <p:cNvPr id="516" name="Google Shape;516;p50"/>
          <p:cNvSpPr txBox="1"/>
          <p:nvPr/>
        </p:nvSpPr>
        <p:spPr>
          <a:xfrm>
            <a:off x="5131971" y="4532886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Posições de amostra de textura no espaço de textura (a função de textura é amostrada nesses locais)</a:t>
            </a:r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9EC26B-DC9B-8B48-18A9-1602FEEDFC8E}"/>
              </a:ext>
            </a:extLst>
          </p:cNvPr>
          <p:cNvCxnSpPr>
            <a:cxnSpLocks/>
          </p:cNvCxnSpPr>
          <p:nvPr/>
        </p:nvCxnSpPr>
        <p:spPr>
          <a:xfrm>
            <a:off x="5125621" y="4243688"/>
            <a:ext cx="3000000" cy="0"/>
          </a:xfrm>
          <a:prstGeom prst="straightConnector1">
            <a:avLst/>
          </a:prstGeom>
          <a:ln w="57150">
            <a:solidFill>
              <a:srgbClr val="7870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8A77C7-89D8-D662-14B2-6E656ED37D56}"/>
              </a:ext>
            </a:extLst>
          </p:cNvPr>
          <p:cNvCxnSpPr>
            <a:cxnSpLocks/>
          </p:cNvCxnSpPr>
          <p:nvPr/>
        </p:nvCxnSpPr>
        <p:spPr>
          <a:xfrm flipV="1">
            <a:off x="5131971" y="1248175"/>
            <a:ext cx="0" cy="3023884"/>
          </a:xfrm>
          <a:prstGeom prst="straightConnector1">
            <a:avLst/>
          </a:prstGeom>
          <a:ln w="57150">
            <a:solidFill>
              <a:srgbClr val="7870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AC4336-17C4-4623-7A8A-36CF3ABFEA9E}"/>
              </a:ext>
            </a:extLst>
          </p:cNvPr>
          <p:cNvSpPr txBox="1"/>
          <p:nvPr/>
        </p:nvSpPr>
        <p:spPr>
          <a:xfrm>
            <a:off x="5155766" y="4262534"/>
            <a:ext cx="319808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0  1  2  3  4  5  6  7  8  9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F571C-77E9-D8FE-906B-4547C6F81229}"/>
              </a:ext>
            </a:extLst>
          </p:cNvPr>
          <p:cNvSpPr txBox="1"/>
          <p:nvPr/>
        </p:nvSpPr>
        <p:spPr>
          <a:xfrm>
            <a:off x="4832193" y="1270122"/>
            <a:ext cx="288282" cy="3095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BE83D-1CC8-FE2E-8F02-B88E1814F2EA}"/>
              </a:ext>
            </a:extLst>
          </p:cNvPr>
          <p:cNvSpPr txBox="1"/>
          <p:nvPr/>
        </p:nvSpPr>
        <p:spPr>
          <a:xfrm>
            <a:off x="4822766" y="4214241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1A6A2-D7F5-EDCA-DB5C-063AEF0F4CB1}"/>
              </a:ext>
            </a:extLst>
          </p:cNvPr>
          <p:cNvSpPr txBox="1"/>
          <p:nvPr/>
        </p:nvSpPr>
        <p:spPr>
          <a:xfrm>
            <a:off x="7836680" y="3690235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8E473-B027-E051-C923-B844F297231D}"/>
              </a:ext>
            </a:extLst>
          </p:cNvPr>
          <p:cNvSpPr txBox="1"/>
          <p:nvPr/>
        </p:nvSpPr>
        <p:spPr>
          <a:xfrm>
            <a:off x="5341596" y="1198448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Calculando os níveis de Mipmaps</a:t>
            </a:r>
            <a:endParaRPr/>
          </a:p>
        </p:txBody>
      </p:sp>
      <p:pic>
        <p:nvPicPr>
          <p:cNvPr id="542" name="Google Shape;54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400" y="847175"/>
            <a:ext cx="7843401" cy="35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544" name="Google Shape;544;p54"/>
          <p:cNvSpPr/>
          <p:nvPr/>
        </p:nvSpPr>
        <p:spPr>
          <a:xfrm>
            <a:off x="475013" y="4481124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 (</a:t>
            </a:r>
            <a:r>
              <a:rPr lang="pt-BR" sz="1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x,y</a:t>
            </a: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4"/>
          <p:cNvSpPr/>
          <p:nvPr/>
        </p:nvSpPr>
        <p:spPr>
          <a:xfrm>
            <a:off x="4572000" y="4495862"/>
            <a:ext cx="3889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 (</a:t>
            </a:r>
            <a:r>
              <a:rPr lang="pt-BR" sz="1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u,v</a:t>
            </a: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4"/>
          <p:cNvSpPr/>
          <p:nvPr/>
        </p:nvSpPr>
        <p:spPr>
          <a:xfrm>
            <a:off x="475025" y="4892950"/>
            <a:ext cx="842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Vamos estimar a área da textura usando as coordenadas das amostras vizinhas.</a:t>
            </a:r>
            <a:endParaRPr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EE09802-73B0-AFC1-1671-41763449C2C2}"/>
              </a:ext>
            </a:extLst>
          </p:cNvPr>
          <p:cNvCxnSpPr>
            <a:cxnSpLocks/>
          </p:cNvCxnSpPr>
          <p:nvPr/>
        </p:nvCxnSpPr>
        <p:spPr>
          <a:xfrm>
            <a:off x="4817511" y="4290627"/>
            <a:ext cx="3389864" cy="0"/>
          </a:xfrm>
          <a:prstGeom prst="straightConnector1">
            <a:avLst/>
          </a:prstGeom>
          <a:ln w="57150">
            <a:solidFill>
              <a:srgbClr val="7870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4BC50E-763E-7085-B60D-09C459C5CAB9}"/>
              </a:ext>
            </a:extLst>
          </p:cNvPr>
          <p:cNvCxnSpPr>
            <a:cxnSpLocks/>
          </p:cNvCxnSpPr>
          <p:nvPr/>
        </p:nvCxnSpPr>
        <p:spPr>
          <a:xfrm flipV="1">
            <a:off x="4842911" y="911904"/>
            <a:ext cx="0" cy="3404123"/>
          </a:xfrm>
          <a:prstGeom prst="straightConnector1">
            <a:avLst/>
          </a:prstGeom>
          <a:ln w="57150">
            <a:solidFill>
              <a:srgbClr val="7870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18C5FF-BA05-51E3-2CB8-F6EED8BEC3B6}"/>
              </a:ext>
            </a:extLst>
          </p:cNvPr>
          <p:cNvSpPr txBox="1"/>
          <p:nvPr/>
        </p:nvSpPr>
        <p:spPr>
          <a:xfrm>
            <a:off x="4863531" y="4328523"/>
            <a:ext cx="38895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0  1  2  3  4  5  6  7  8  9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7BE05-196A-78E5-A7DF-950E190586FA}"/>
              </a:ext>
            </a:extLst>
          </p:cNvPr>
          <p:cNvSpPr txBox="1"/>
          <p:nvPr/>
        </p:nvSpPr>
        <p:spPr>
          <a:xfrm>
            <a:off x="4539958" y="911904"/>
            <a:ext cx="288282" cy="337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F5913-3016-40E9-582B-BADABA47B2F8}"/>
              </a:ext>
            </a:extLst>
          </p:cNvPr>
          <p:cNvSpPr txBox="1"/>
          <p:nvPr/>
        </p:nvSpPr>
        <p:spPr>
          <a:xfrm>
            <a:off x="4530531" y="4280230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804AA-F2C5-B796-DCAA-EAEDE46CDFA4}"/>
              </a:ext>
            </a:extLst>
          </p:cNvPr>
          <p:cNvSpPr txBox="1"/>
          <p:nvPr/>
        </p:nvSpPr>
        <p:spPr>
          <a:xfrm>
            <a:off x="7917115" y="3723391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85652-FF3B-1675-83C6-374A3426C5F9}"/>
              </a:ext>
            </a:extLst>
          </p:cNvPr>
          <p:cNvSpPr txBox="1"/>
          <p:nvPr/>
        </p:nvSpPr>
        <p:spPr>
          <a:xfrm>
            <a:off x="5049361" y="871382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Calculando os níveis de Mipmaps</a:t>
            </a:r>
            <a:endParaRPr/>
          </a:p>
        </p:txBody>
      </p:sp>
      <p:sp>
        <p:nvSpPr>
          <p:cNvPr id="553" name="Google Shape;553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pic>
        <p:nvPicPr>
          <p:cNvPr id="554" name="Google Shape;554;p55"/>
          <p:cNvPicPr preferRelativeResize="0"/>
          <p:nvPr/>
        </p:nvPicPr>
        <p:blipFill rotWithShape="1">
          <a:blip r:embed="rId3">
            <a:alphaModFix/>
          </a:blip>
          <a:srcRect l="53047"/>
          <a:stretch/>
        </p:blipFill>
        <p:spPr>
          <a:xfrm>
            <a:off x="4636853" y="857450"/>
            <a:ext cx="3680500" cy="35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25" y="908918"/>
            <a:ext cx="3690225" cy="33864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82EB23F-33B8-0743-3FDD-5E64BBE2F8BE}"/>
              </a:ext>
            </a:extLst>
          </p:cNvPr>
          <p:cNvCxnSpPr>
            <a:cxnSpLocks/>
          </p:cNvCxnSpPr>
          <p:nvPr/>
        </p:nvCxnSpPr>
        <p:spPr>
          <a:xfrm>
            <a:off x="4820490" y="4303327"/>
            <a:ext cx="3389864" cy="0"/>
          </a:xfrm>
          <a:prstGeom prst="straightConnector1">
            <a:avLst/>
          </a:prstGeom>
          <a:ln w="57150">
            <a:solidFill>
              <a:srgbClr val="7870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5AF77F9-44C5-BDEA-D2DD-9AA86E164504}"/>
              </a:ext>
            </a:extLst>
          </p:cNvPr>
          <p:cNvSpPr txBox="1"/>
          <p:nvPr/>
        </p:nvSpPr>
        <p:spPr>
          <a:xfrm>
            <a:off x="4882385" y="4328523"/>
            <a:ext cx="38895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0  1  2  3  4  5  6  7  8  9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16D45-8D6A-5BBE-AAFE-5BE2AB576910}"/>
              </a:ext>
            </a:extLst>
          </p:cNvPr>
          <p:cNvSpPr txBox="1"/>
          <p:nvPr/>
        </p:nvSpPr>
        <p:spPr>
          <a:xfrm>
            <a:off x="4558812" y="911904"/>
            <a:ext cx="288282" cy="337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7870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4B73E-CE60-8EDC-8FE8-E623540631BC}"/>
              </a:ext>
            </a:extLst>
          </p:cNvPr>
          <p:cNvSpPr txBox="1"/>
          <p:nvPr/>
        </p:nvSpPr>
        <p:spPr>
          <a:xfrm>
            <a:off x="4549385" y="4280230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F8A1D-FE43-A689-FC37-CE3E3B71E404}"/>
              </a:ext>
            </a:extLst>
          </p:cNvPr>
          <p:cNvSpPr txBox="1"/>
          <p:nvPr/>
        </p:nvSpPr>
        <p:spPr>
          <a:xfrm>
            <a:off x="7935969" y="3723391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7F5FC-8CCD-6669-75AA-3E2F1ED4DD85}"/>
              </a:ext>
            </a:extLst>
          </p:cNvPr>
          <p:cNvSpPr txBox="1"/>
          <p:nvPr/>
        </p:nvSpPr>
        <p:spPr>
          <a:xfrm>
            <a:off x="5068215" y="871382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Google Shape;570;p56" descr="{&quot;backgroundColor&quot;:&quot;#FFFFFF&quot;,&quot;code&quot;:&quot;\\begin{lalign*}\n&amp;{\\frac{∂u}{∂x}=\\frac{\\text{u}_{10}-\\text{u}_{00}}{1}}\\\\\n&amp;{}\\\\\n&amp;{\\frac{∂u}{∂y}=\\frac{\\text{u}_{01}-\\text{u}_{00}}{1}}\t\n\\end{lalign*}&quot;,&quot;aid&quot;:null,&quot;backgroundColorModified&quot;:null,&quot;font&quot;:{&quot;color&quot;:&quot;#000000&quot;,&quot;family&quot;:&quot;Arial&quot;,&quot;size&quot;:12},&quot;id&quot;:&quot;1&quot;,&quot;type&quot;:&quot;lalign*&quot;,&quot;ts&quot;:1632701200109,&quot;cs&quot;:&quot;Tot4mAX+bMdIwfaMUrKx5Q==&quot;,&quot;size&quot;:{&quot;width&quot;:130.83333333333334,&quot;height&quot;:112.33333333333333}}">
            <a:extLst>
              <a:ext uri="{FF2B5EF4-FFF2-40B4-BE49-F238E27FC236}">
                <a16:creationId xmlns:a16="http://schemas.microsoft.com/office/drawing/2014/main" id="{9B230618-15CD-6E52-C256-12F2EEBC81C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852" y="4346082"/>
            <a:ext cx="1246188" cy="10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1;p56" descr="{&quot;id&quot;:&quot;1&quot;,&quot;code&quot;:&quot;\\begin{lalign*}\n&amp;{\\frac{∂v}{∂x}=\\frac{\\text{v}_{10}-\\text{v}_{00}}{1}}\\\\\n&amp;{}\\\\\n&amp;{\\frac{∂v}{∂y}=\\frac{\\text{v}_{01}-\\text{v}_{00}}{1}}\t\n\\end{lalign*}&quot;,&quot;backgroundColor&quot;:&quot;#FFFFFF&quot;,&quot;backgroundColorModified&quot;:false,&quot;aid&quot;:null,&quot;font&quot;:{&quot;size&quot;:12,&quot;color&quot;:&quot;#000000&quot;,&quot;family&quot;:&quot;Arial&quot;},&quot;type&quot;:&quot;lalign*&quot;,&quot;ts&quot;:1632701277160,&quot;cs&quot;:&quot;2EKu5Bol8ko4bqkAQO3YNw==&quot;,&quot;size&quot;:{&quot;width&quot;:129.66666666666666,&quot;height&quot;:112.33333333333333}}">
            <a:extLst>
              <a:ext uri="{FF2B5EF4-FFF2-40B4-BE49-F238E27FC236}">
                <a16:creationId xmlns:a16="http://schemas.microsoft.com/office/drawing/2014/main" id="{68C76D2F-3E08-53A1-137D-486FB1A222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1134" y="4319390"/>
            <a:ext cx="1235075" cy="106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72;p56">
            <a:extLst>
              <a:ext uri="{FF2B5EF4-FFF2-40B4-BE49-F238E27FC236}">
                <a16:creationId xmlns:a16="http://schemas.microsoft.com/office/drawing/2014/main" id="{BCE2D62C-0C0F-3FDE-0EDC-BEEA72C11AEF}"/>
              </a:ext>
            </a:extLst>
          </p:cNvPr>
          <p:cNvSpPr txBox="1"/>
          <p:nvPr/>
        </p:nvSpPr>
        <p:spPr>
          <a:xfrm>
            <a:off x="624235" y="5436500"/>
            <a:ext cx="387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dirty="0">
                <a:solidFill>
                  <a:srgbClr val="FF0000"/>
                </a:solidFill>
              </a:rPr>
              <a:t>Cuidado: </a:t>
            </a:r>
            <a:r>
              <a:rPr lang="pt-BR" sz="1000" b="1" dirty="0" err="1">
                <a:solidFill>
                  <a:srgbClr val="FF0000"/>
                </a:solidFill>
              </a:rPr>
              <a:t>du</a:t>
            </a:r>
            <a:r>
              <a:rPr lang="pt-BR" sz="1000" b="1" dirty="0">
                <a:solidFill>
                  <a:srgbClr val="FF0000"/>
                </a:solidFill>
              </a:rPr>
              <a:t> e </a:t>
            </a:r>
            <a:r>
              <a:rPr lang="pt-BR" sz="1000" b="1" dirty="0" err="1">
                <a:solidFill>
                  <a:srgbClr val="FF0000"/>
                </a:solidFill>
              </a:rPr>
              <a:t>dv</a:t>
            </a:r>
            <a:r>
              <a:rPr lang="pt-BR" sz="1000" b="1" dirty="0">
                <a:solidFill>
                  <a:srgbClr val="FF0000"/>
                </a:solidFill>
              </a:rPr>
              <a:t> são definidos pela quantidade de </a:t>
            </a:r>
            <a:r>
              <a:rPr lang="pt-BR" sz="1000" b="1" dirty="0" err="1">
                <a:solidFill>
                  <a:srgbClr val="FF0000"/>
                </a:solidFill>
              </a:rPr>
              <a:t>texels</a:t>
            </a:r>
            <a:r>
              <a:rPr lang="pt-BR" sz="1000" b="1" dirty="0">
                <a:solidFill>
                  <a:srgbClr val="FF0000"/>
                </a:solidFill>
              </a:rPr>
              <a:t>.</a:t>
            </a:r>
            <a:endParaRPr sz="1200" b="1" dirty="0">
              <a:solidFill>
                <a:srgbClr val="FF0000"/>
              </a:solidFill>
            </a:endParaRPr>
          </a:p>
        </p:txBody>
      </p:sp>
      <p:pic>
        <p:nvPicPr>
          <p:cNvPr id="13" name="Google Shape;569;p56">
            <a:extLst>
              <a:ext uri="{FF2B5EF4-FFF2-40B4-BE49-F238E27FC236}">
                <a16:creationId xmlns:a16="http://schemas.microsoft.com/office/drawing/2014/main" id="{DE23C625-BC24-2B60-8273-D4AE465D547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9635" y="4682671"/>
            <a:ext cx="3875550" cy="917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0E6E49-2DA6-312B-8AF3-1FABF5DFE4FF}"/>
              </a:ext>
            </a:extLst>
          </p:cNvPr>
          <p:cNvCxnSpPr>
            <a:cxnSpLocks/>
          </p:cNvCxnSpPr>
          <p:nvPr/>
        </p:nvCxnSpPr>
        <p:spPr>
          <a:xfrm flipV="1">
            <a:off x="4846086" y="924604"/>
            <a:ext cx="0" cy="3404123"/>
          </a:xfrm>
          <a:prstGeom prst="straightConnector1">
            <a:avLst/>
          </a:prstGeom>
          <a:ln w="57150">
            <a:solidFill>
              <a:srgbClr val="7870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Calculando os níveis de Mipmaps</a:t>
            </a:r>
            <a:endParaRPr/>
          </a:p>
        </p:txBody>
      </p:sp>
      <p:sp>
        <p:nvSpPr>
          <p:cNvPr id="566" name="Google Shape;566;p5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pic>
        <p:nvPicPr>
          <p:cNvPr id="567" name="Google Shape;567;p56"/>
          <p:cNvPicPr preferRelativeResize="0"/>
          <p:nvPr/>
        </p:nvPicPr>
        <p:blipFill rotWithShape="1">
          <a:blip r:embed="rId3">
            <a:alphaModFix/>
          </a:blip>
          <a:srcRect l="54155"/>
          <a:stretch/>
        </p:blipFill>
        <p:spPr>
          <a:xfrm>
            <a:off x="4720156" y="857450"/>
            <a:ext cx="3593500" cy="35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25" y="908918"/>
            <a:ext cx="3690225" cy="338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9635" y="4682671"/>
            <a:ext cx="3875550" cy="9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6" descr="{&quot;backgroundColor&quot;:&quot;#FFFFFF&quot;,&quot;code&quot;:&quot;\\begin{lalign*}\n&amp;{\\frac{∂u}{∂x}=\\frac{\\text{u}_{10}-\\text{u}_{00}}{1}}\\\\\n&amp;{}\\\\\n&amp;{\\frac{∂u}{∂y}=\\frac{\\text{u}_{01}-\\text{u}_{00}}{1}}\t\n\\end{lalign*}&quot;,&quot;aid&quot;:null,&quot;backgroundColorModified&quot;:null,&quot;font&quot;:{&quot;color&quot;:&quot;#000000&quot;,&quot;family&quot;:&quot;Arial&quot;,&quot;size&quot;:12},&quot;id&quot;:&quot;1&quot;,&quot;type&quot;:&quot;lalign*&quot;,&quot;ts&quot;:1632701200109,&quot;cs&quot;:&quot;Tot4mAX+bMdIwfaMUrKx5Q==&quot;,&quot;size&quot;:{&quot;width&quot;:130.83333333333334,&quot;height&quot;:112.33333333333333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852" y="4346082"/>
            <a:ext cx="1246188" cy="10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6" descr="{&quot;id&quot;:&quot;1&quot;,&quot;code&quot;:&quot;\\begin{lalign*}\n&amp;{\\frac{∂v}{∂x}=\\frac{\\text{v}_{10}-\\text{v}_{00}}{1}}\\\\\n&amp;{}\\\\\n&amp;{\\frac{∂v}{∂y}=\\frac{\\text{v}_{01}-\\text{v}_{00}}{1}}\t\n\\end{lalign*}&quot;,&quot;backgroundColor&quot;:&quot;#FFFFFF&quot;,&quot;backgroundColorModified&quot;:false,&quot;aid&quot;:null,&quot;font&quot;:{&quot;size&quot;:12,&quot;color&quot;:&quot;#000000&quot;,&quot;family&quot;:&quot;Arial&quot;},&quot;type&quot;:&quot;lalign*&quot;,&quot;ts&quot;:1632701277160,&quot;cs&quot;:&quot;2EKu5Bol8ko4bqkAQO3YNw==&quot;,&quot;size&quot;:{&quot;width&quot;:129.66666666666666,&quot;height&quot;:112.33333333333333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1134" y="4319390"/>
            <a:ext cx="1235075" cy="1069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6B20143-3141-FE04-B809-3C4816D198BA}"/>
              </a:ext>
            </a:extLst>
          </p:cNvPr>
          <p:cNvCxnSpPr>
            <a:cxnSpLocks/>
          </p:cNvCxnSpPr>
          <p:nvPr/>
        </p:nvCxnSpPr>
        <p:spPr>
          <a:xfrm>
            <a:off x="4833190" y="4300250"/>
            <a:ext cx="3389864" cy="0"/>
          </a:xfrm>
          <a:prstGeom prst="straightConnector1">
            <a:avLst/>
          </a:prstGeom>
          <a:ln w="57150">
            <a:solidFill>
              <a:srgbClr val="A9A7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0F6B42-A510-9978-4D2A-DDB3857A8899}"/>
              </a:ext>
            </a:extLst>
          </p:cNvPr>
          <p:cNvCxnSpPr>
            <a:cxnSpLocks/>
          </p:cNvCxnSpPr>
          <p:nvPr/>
        </p:nvCxnSpPr>
        <p:spPr>
          <a:xfrm flipH="1" flipV="1">
            <a:off x="4847094" y="863148"/>
            <a:ext cx="11496" cy="3462502"/>
          </a:xfrm>
          <a:prstGeom prst="straightConnector1">
            <a:avLst/>
          </a:prstGeom>
          <a:ln w="57150">
            <a:solidFill>
              <a:srgbClr val="A9A7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1FF95D-D687-8906-4517-A4441DC0E1F1}"/>
              </a:ext>
            </a:extLst>
          </p:cNvPr>
          <p:cNvSpPr txBox="1"/>
          <p:nvPr/>
        </p:nvSpPr>
        <p:spPr>
          <a:xfrm>
            <a:off x="4882385" y="4319096"/>
            <a:ext cx="38895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0  1  2  3  4  5  6  7  8  9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A202E-2CAA-BD7F-994B-EF11DCB578ED}"/>
              </a:ext>
            </a:extLst>
          </p:cNvPr>
          <p:cNvSpPr txBox="1"/>
          <p:nvPr/>
        </p:nvSpPr>
        <p:spPr>
          <a:xfrm>
            <a:off x="4558812" y="902477"/>
            <a:ext cx="288282" cy="337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300" b="1" dirty="0">
                <a:solidFill>
                  <a:srgbClr val="A9A7B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E7D52-E5BB-D557-5FF7-95BADDA259D9}"/>
              </a:ext>
            </a:extLst>
          </p:cNvPr>
          <p:cNvSpPr txBox="1"/>
          <p:nvPr/>
        </p:nvSpPr>
        <p:spPr>
          <a:xfrm>
            <a:off x="4549385" y="4270803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B6D69-4560-93B3-5D52-A1919E15F883}"/>
              </a:ext>
            </a:extLst>
          </p:cNvPr>
          <p:cNvSpPr txBox="1"/>
          <p:nvPr/>
        </p:nvSpPr>
        <p:spPr>
          <a:xfrm>
            <a:off x="7935969" y="3713964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1A278-8DD7-0402-2412-FA7E6E14DA91}"/>
              </a:ext>
            </a:extLst>
          </p:cNvPr>
          <p:cNvSpPr txBox="1"/>
          <p:nvPr/>
        </p:nvSpPr>
        <p:spPr>
          <a:xfrm>
            <a:off x="5068215" y="861955"/>
            <a:ext cx="33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Google Shape;572;p56">
            <a:extLst>
              <a:ext uri="{FF2B5EF4-FFF2-40B4-BE49-F238E27FC236}">
                <a16:creationId xmlns:a16="http://schemas.microsoft.com/office/drawing/2014/main" id="{667BB429-0DA2-AAC2-4130-224D29AD4B2C}"/>
              </a:ext>
            </a:extLst>
          </p:cNvPr>
          <p:cNvSpPr txBox="1"/>
          <p:nvPr/>
        </p:nvSpPr>
        <p:spPr>
          <a:xfrm>
            <a:off x="624235" y="5436500"/>
            <a:ext cx="387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dirty="0">
                <a:solidFill>
                  <a:srgbClr val="FF0000"/>
                </a:solidFill>
              </a:rPr>
              <a:t>Cuidado: </a:t>
            </a:r>
            <a:r>
              <a:rPr lang="pt-BR" sz="1000" b="1" dirty="0" err="1">
                <a:solidFill>
                  <a:srgbClr val="FF0000"/>
                </a:solidFill>
              </a:rPr>
              <a:t>du</a:t>
            </a:r>
            <a:r>
              <a:rPr lang="pt-BR" sz="1000" b="1" dirty="0">
                <a:solidFill>
                  <a:srgbClr val="FF0000"/>
                </a:solidFill>
              </a:rPr>
              <a:t> e </a:t>
            </a:r>
            <a:r>
              <a:rPr lang="pt-BR" sz="1000" b="1" dirty="0" err="1">
                <a:solidFill>
                  <a:srgbClr val="FF0000"/>
                </a:solidFill>
              </a:rPr>
              <a:t>dv</a:t>
            </a:r>
            <a:r>
              <a:rPr lang="pt-BR" sz="1000" b="1" dirty="0">
                <a:solidFill>
                  <a:srgbClr val="FF0000"/>
                </a:solidFill>
              </a:rPr>
              <a:t> são definidos pela quantidade de </a:t>
            </a:r>
            <a:r>
              <a:rPr lang="pt-BR" sz="1000" b="1" dirty="0" err="1">
                <a:solidFill>
                  <a:srgbClr val="FF0000"/>
                </a:solidFill>
              </a:rPr>
              <a:t>texels</a:t>
            </a:r>
            <a:r>
              <a:rPr lang="pt-BR" sz="1000" b="1" dirty="0">
                <a:solidFill>
                  <a:srgbClr val="FF0000"/>
                </a:solidFill>
              </a:rPr>
              <a:t>.</a:t>
            </a:r>
            <a:endParaRPr sz="12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9EE57D-C0D8-9592-4BE6-E4748478D8DA}"/>
              </a:ext>
            </a:extLst>
          </p:cNvPr>
          <p:cNvSpPr/>
          <p:nvPr/>
        </p:nvSpPr>
        <p:spPr>
          <a:xfrm>
            <a:off x="4471354" y="4651688"/>
            <a:ext cx="3817718" cy="9495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Visualizando com os níveis de Mipmap</a:t>
            </a:r>
            <a:endParaRPr/>
          </a:p>
        </p:txBody>
      </p:sp>
      <p:sp>
        <p:nvSpPr>
          <p:cNvPr id="578" name="Google Shape;578;p57"/>
          <p:cNvSpPr txBox="1">
            <a:spLocks noGrp="1"/>
          </p:cNvSpPr>
          <p:nvPr>
            <p:ph type="body" idx="1"/>
          </p:nvPr>
        </p:nvSpPr>
        <p:spPr>
          <a:xfrm>
            <a:off x="390548" y="481920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D sendo cortado no nível mais próximo encontrado</a:t>
            </a:r>
            <a:endParaRPr/>
          </a:p>
        </p:txBody>
      </p:sp>
      <p:sp>
        <p:nvSpPr>
          <p:cNvPr id="579" name="Google Shape;579;p5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  <p:pic>
        <p:nvPicPr>
          <p:cNvPr id="580" name="Google Shape;58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2043" y="893567"/>
            <a:ext cx="5152489" cy="3850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Filtragem Trilinear</a:t>
            </a:r>
            <a:endParaRPr/>
          </a:p>
        </p:txBody>
      </p:sp>
      <p:sp>
        <p:nvSpPr>
          <p:cNvPr id="587" name="Google Shape;587;p58"/>
          <p:cNvSpPr txBox="1">
            <a:spLocks noGrp="1"/>
          </p:cNvSpPr>
          <p:nvPr>
            <p:ph type="body" idx="1"/>
          </p:nvPr>
        </p:nvSpPr>
        <p:spPr>
          <a:xfrm>
            <a:off x="390548" y="4654193"/>
            <a:ext cx="8428232" cy="68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Interpolação Linear baseada em um valor de D contínuo.</a:t>
            </a:r>
            <a:endParaRPr/>
          </a:p>
        </p:txBody>
      </p:sp>
      <p:sp>
        <p:nvSpPr>
          <p:cNvPr id="588" name="Google Shape;588;p5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pic>
        <p:nvPicPr>
          <p:cNvPr id="589" name="Google Shape;58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844" y="1090877"/>
            <a:ext cx="2389027" cy="240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129" y="1107941"/>
            <a:ext cx="2389027" cy="238902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8"/>
          <p:cNvSpPr/>
          <p:nvPr/>
        </p:nvSpPr>
        <p:spPr>
          <a:xfrm>
            <a:off x="1420844" y="3538065"/>
            <a:ext cx="23890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Mipmap nível 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8"/>
          <p:cNvSpPr/>
          <p:nvPr/>
        </p:nvSpPr>
        <p:spPr>
          <a:xfrm>
            <a:off x="5334129" y="3538065"/>
            <a:ext cx="23890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Mipmap nível D+1</a:t>
            </a:r>
            <a:endParaRPr/>
          </a:p>
        </p:txBody>
      </p:sp>
      <p:pic>
        <p:nvPicPr>
          <p:cNvPr id="593" name="Google Shape;59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9200" y="3907396"/>
            <a:ext cx="4165600" cy="77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Filtro Trilinear</a:t>
            </a:r>
            <a:endParaRPr/>
          </a:p>
        </p:txBody>
      </p:sp>
      <p:sp>
        <p:nvSpPr>
          <p:cNvPr id="600" name="Google Shape;600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pic>
        <p:nvPicPr>
          <p:cNvPr id="601" name="Google Shape;60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375" y="892499"/>
            <a:ext cx="4238750" cy="41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3525" y="576526"/>
            <a:ext cx="2012200" cy="20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837" y="3079426"/>
            <a:ext cx="1999584" cy="20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9"/>
          <p:cNvSpPr txBox="1"/>
          <p:nvPr/>
        </p:nvSpPr>
        <p:spPr>
          <a:xfrm>
            <a:off x="6226583" y="2310772"/>
            <a:ext cx="2631300" cy="82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300" b="1" err="1">
                <a:solidFill>
                  <a:schemeClr val="dk1"/>
                </a:solidFill>
              </a:rPr>
              <a:t>mip-map</a:t>
            </a:r>
            <a:r>
              <a:rPr lang="pt-BR" sz="1300" b="1">
                <a:solidFill>
                  <a:schemeClr val="dk1"/>
                </a:solidFill>
              </a:rPr>
              <a:t> </a:t>
            </a:r>
            <a:r>
              <a:rPr lang="pt-BR" sz="1300" b="1" err="1">
                <a:solidFill>
                  <a:schemeClr val="dk1"/>
                </a:solidFill>
              </a:rPr>
              <a:t>texels</a:t>
            </a:r>
            <a:r>
              <a:rPr lang="pt-BR" sz="1300" b="1">
                <a:solidFill>
                  <a:schemeClr val="dk1"/>
                </a:solidFill>
              </a:rPr>
              <a:t>: nível d+1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605" name="Google Shape;605;p59"/>
          <p:cNvSpPr txBox="1"/>
          <p:nvPr/>
        </p:nvSpPr>
        <p:spPr>
          <a:xfrm>
            <a:off x="6203983" y="4794095"/>
            <a:ext cx="26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300" b="1" err="1">
                <a:solidFill>
                  <a:schemeClr val="dk1"/>
                </a:solidFill>
              </a:rPr>
              <a:t>mip-map</a:t>
            </a:r>
            <a:r>
              <a:rPr lang="pt-BR" sz="1300" b="1">
                <a:solidFill>
                  <a:schemeClr val="dk1"/>
                </a:solidFill>
              </a:rPr>
              <a:t> </a:t>
            </a:r>
            <a:r>
              <a:rPr lang="pt-BR" sz="1300" b="1" err="1">
                <a:solidFill>
                  <a:schemeClr val="dk1"/>
                </a:solidFill>
              </a:rPr>
              <a:t>texels</a:t>
            </a:r>
            <a:r>
              <a:rPr lang="pt-BR" sz="1300" b="1">
                <a:solidFill>
                  <a:schemeClr val="dk1"/>
                </a:solidFill>
              </a:rPr>
              <a:t>: nível </a:t>
            </a:r>
            <a:r>
              <a:rPr lang="pt-BR" sz="1300" b="1" err="1">
                <a:solidFill>
                  <a:schemeClr val="dk1"/>
                </a:solidFill>
              </a:rPr>
              <a:t>d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Visualizando níveis de Mipmap contínuos</a:t>
            </a:r>
            <a:endParaRPr/>
          </a:p>
        </p:txBody>
      </p:sp>
      <p:sp>
        <p:nvSpPr>
          <p:cNvPr id="611" name="Google Shape;611;p60"/>
          <p:cNvSpPr txBox="1">
            <a:spLocks noGrp="1"/>
          </p:cNvSpPr>
          <p:nvPr>
            <p:ph type="body" idx="1"/>
          </p:nvPr>
        </p:nvSpPr>
        <p:spPr>
          <a:xfrm>
            <a:off x="390548" y="481920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Filtragem Trilinear: visualizando D de forma contínua</a:t>
            </a:r>
            <a:endParaRPr/>
          </a:p>
        </p:txBody>
      </p:sp>
      <p:sp>
        <p:nvSpPr>
          <p:cNvPr id="612" name="Google Shape;612;p6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pic>
        <p:nvPicPr>
          <p:cNvPr id="613" name="Google Shape;61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8390" y="1150634"/>
            <a:ext cx="4572000" cy="3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Custo da Filtragem Bilinear x Trilinear</a:t>
            </a:r>
            <a:endParaRPr/>
          </a:p>
        </p:txBody>
      </p:sp>
      <p:sp>
        <p:nvSpPr>
          <p:cNvPr id="619" name="Google Shape;619;p6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/>
              <a:t>Amostragem Bilinear</a:t>
            </a:r>
            <a:endParaRPr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pt-BR" sz="2100"/>
              <a:t>4 leituras de texels</a:t>
            </a:r>
            <a:endParaRPr sz="2100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pt-BR" sz="2100"/>
              <a:t>3 interpolações lineares ( 3 multiplicações + 6 somas)</a:t>
            </a:r>
            <a:endParaRPr/>
          </a:p>
          <a:p>
            <a:pPr marL="342900" lvl="0" indent="-2095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/>
              <a:t>Amostragem Trilinear</a:t>
            </a:r>
            <a:endParaRPr sz="2100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pt-BR" sz="2100"/>
              <a:t>8 leituras de texels</a:t>
            </a:r>
            <a:endParaRPr sz="2100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pt-BR" sz="2100"/>
              <a:t>7 interpolações lineares ( 7 multiplicações + 14 somas)</a:t>
            </a:r>
            <a:endParaRPr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endParaRPr sz="2100"/>
          </a:p>
        </p:txBody>
      </p:sp>
      <p:sp>
        <p:nvSpPr>
          <p:cNvPr id="620" name="Google Shape;620;p6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Curva parametrizada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525" y="832151"/>
            <a:ext cx="7541253" cy="10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525" y="2416900"/>
            <a:ext cx="3839275" cy="12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50" y="4205925"/>
            <a:ext cx="5101575" cy="9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3102" y="1905125"/>
            <a:ext cx="3839276" cy="242283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/>
          <p:nvPr/>
        </p:nvSpPr>
        <p:spPr>
          <a:xfrm>
            <a:off x="1576550" y="3063025"/>
            <a:ext cx="5255175" cy="938400"/>
          </a:xfrm>
          <a:custGeom>
            <a:avLst/>
            <a:gdLst/>
            <a:ahLst/>
            <a:cxnLst/>
            <a:rect l="l" t="t" r="r" b="b"/>
            <a:pathLst>
              <a:path w="210207" h="37536" extrusionOk="0">
                <a:moveTo>
                  <a:pt x="0" y="14414"/>
                </a:moveTo>
                <a:cubicBezTo>
                  <a:pt x="8609" y="18218"/>
                  <a:pt x="24524" y="36035"/>
                  <a:pt x="51651" y="37236"/>
                </a:cubicBezTo>
                <a:cubicBezTo>
                  <a:pt x="78778" y="38437"/>
                  <a:pt x="136334" y="27827"/>
                  <a:pt x="162760" y="21621"/>
                </a:cubicBezTo>
                <a:cubicBezTo>
                  <a:pt x="189186" y="15415"/>
                  <a:pt x="202299" y="3604"/>
                  <a:pt x="210207" y="0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Color e TextureCoordinate</a:t>
            </a:r>
            <a:br>
              <a:rPr lang="pt-BR"/>
            </a:br>
            <a:endParaRPr/>
          </a:p>
        </p:txBody>
      </p:sp>
      <p:sp>
        <p:nvSpPr>
          <p:cNvPr id="737" name="Google Shape;737;p7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Os nós </a:t>
            </a:r>
            <a:r>
              <a:rPr lang="pt-BR" sz="1700" b="1"/>
              <a:t>Color</a:t>
            </a:r>
            <a:r>
              <a:rPr lang="pt-BR" sz="1700"/>
              <a:t> e </a:t>
            </a:r>
            <a:r>
              <a:rPr lang="pt-BR" sz="1700" b="1"/>
              <a:t>TextureCoordinate</a:t>
            </a:r>
            <a:r>
              <a:rPr lang="pt-BR" sz="1700"/>
              <a:t> define um conjunto de pontos que podem ser usados para armazenar cores e coordenadas de textura respectivamente.</a:t>
            </a:r>
            <a:endParaRPr/>
          </a:p>
        </p:txBody>
      </p:sp>
      <p:sp>
        <p:nvSpPr>
          <p:cNvPr id="738" name="Google Shape;738;p7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  <p:sp>
        <p:nvSpPr>
          <p:cNvPr id="739" name="Google Shape;739;p72"/>
          <p:cNvSpPr/>
          <p:nvPr/>
        </p:nvSpPr>
        <p:spPr>
          <a:xfrm>
            <a:off x="900024" y="5405974"/>
            <a:ext cx="744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https://www.web3d.org/documents/specifications/19775-1/V3.3/Part01/components/rendering.html#Color</a:t>
            </a: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40" name="Google Shape;740;p72"/>
          <p:cNvSpPr/>
          <p:nvPr/>
        </p:nvSpPr>
        <p:spPr>
          <a:xfrm>
            <a:off x="1963427" y="2104939"/>
            <a:ext cx="6131100" cy="107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: X3DColorNode {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MFColor [in,out] color    [NULL] [0,1]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[in,out] metadata NULL   [X3DMetadataObject]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  <p:sp>
        <p:nvSpPr>
          <p:cNvPr id="741" name="Google Shape;741;p72"/>
          <p:cNvSpPr/>
          <p:nvPr/>
        </p:nvSpPr>
        <p:spPr>
          <a:xfrm>
            <a:off x="1963427" y="3391487"/>
            <a:ext cx="6131100" cy="107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TextureCoordinate : X3DTextureCoordinateNode {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[in,out] metadata NULL [X3DMetadataObject]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MFVec2f [in,out] point    []   (-∞,∞)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ImageTexture</a:t>
            </a:r>
            <a:endParaRPr/>
          </a:p>
        </p:txBody>
      </p:sp>
      <p:sp>
        <p:nvSpPr>
          <p:cNvPr id="747" name="Google Shape;747;p7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O nó </a:t>
            </a:r>
            <a:r>
              <a:rPr lang="pt-BR" sz="1700" b="1"/>
              <a:t>ImageTexture</a:t>
            </a:r>
            <a:r>
              <a:rPr lang="pt-BR" sz="1700"/>
              <a:t> serve para ler uma imagem, o atributo </a:t>
            </a:r>
            <a:r>
              <a:rPr lang="pt-BR" sz="1700" b="1"/>
              <a:t>url</a:t>
            </a:r>
            <a:r>
              <a:rPr lang="pt-BR" sz="1700"/>
              <a:t> é usado para ter uma lista de pontos de acesso da imagem.</a:t>
            </a:r>
            <a:endParaRPr/>
          </a:p>
        </p:txBody>
      </p:sp>
      <p:sp>
        <p:nvSpPr>
          <p:cNvPr id="748" name="Google Shape;748;p7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sp>
        <p:nvSpPr>
          <p:cNvPr id="749" name="Google Shape;749;p73"/>
          <p:cNvSpPr/>
          <p:nvPr/>
        </p:nvSpPr>
        <p:spPr>
          <a:xfrm>
            <a:off x="900024" y="5405974"/>
            <a:ext cx="744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https://www.web3d.org/documents/specifications/19775-1/V3.3/Part01/components/texturing.html#ImageTexture</a:t>
            </a: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50" name="Google Shape;750;p73"/>
          <p:cNvSpPr/>
          <p:nvPr/>
        </p:nvSpPr>
        <p:spPr>
          <a:xfrm>
            <a:off x="1963427" y="2104939"/>
            <a:ext cx="6131100" cy="1815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ImageTexture : X3DTexture2DNode, X3DUrlObject {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 [in,out] metadata          NULL [X3DMetadataObject]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MFString [in,out] url               []   [URI]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   []       repeatS           TRUE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   []       repeatT           TRUE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 []       textureProperties NULL [TextureProperties]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9B43-29D0-3005-499C-00751747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Atenção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672E6-D254-11E4-F647-663E20583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3623668" cy="1090399"/>
          </a:xfrm>
        </p:spPr>
        <p:txBody>
          <a:bodyPr/>
          <a:lstStyle/>
          <a:p>
            <a:r>
              <a:rPr lang="pt-BR"/>
              <a:t>Como as imagens são organizadas em PNG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076F0-6457-69E1-807F-52E26B0B0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62</a:t>
            </a:fld>
            <a:endParaRPr lang="pt-BR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3594C5-1781-3178-4D18-DD7A3585AAB6}"/>
              </a:ext>
            </a:extLst>
          </p:cNvPr>
          <p:cNvSpPr txBox="1">
            <a:spLocks/>
          </p:cNvSpPr>
          <p:nvPr/>
        </p:nvSpPr>
        <p:spPr>
          <a:xfrm>
            <a:off x="4888736" y="838985"/>
            <a:ext cx="3623668" cy="109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Como as texturas são mapeadas</a:t>
            </a:r>
          </a:p>
        </p:txBody>
      </p:sp>
      <p:pic>
        <p:nvPicPr>
          <p:cNvPr id="1026" name="Picture 2" descr="Texture map coord system">
            <a:extLst>
              <a:ext uri="{FF2B5EF4-FFF2-40B4-BE49-F238E27FC236}">
                <a16:creationId xmlns:a16="http://schemas.microsoft.com/office/drawing/2014/main" id="{0378DEF9-9522-EA4C-D347-A26349F3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4" y="1766316"/>
            <a:ext cx="4314190" cy="23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D11CBE-A13B-9A28-488F-CF91037E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89" y="2043558"/>
            <a:ext cx="2104442" cy="21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19F31-5FD6-0B95-8B91-E369178B3099}"/>
              </a:ext>
            </a:extLst>
          </p:cNvPr>
          <p:cNvSpPr txBox="1"/>
          <p:nvPr/>
        </p:nvSpPr>
        <p:spPr>
          <a:xfrm>
            <a:off x="390548" y="487601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http://</a:t>
            </a:r>
            <a:r>
              <a:rPr lang="pt-BR" err="1"/>
              <a:t>www.libpng.org</a:t>
            </a:r>
            <a:r>
              <a:rPr lang="pt-BR"/>
              <a:t>/pub/png/png-</a:t>
            </a:r>
            <a:r>
              <a:rPr lang="pt-BR" err="1"/>
              <a:t>textures.html</a:t>
            </a:r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978208-FE62-229F-70CC-A3FDA2F452C5}"/>
              </a:ext>
            </a:extLst>
          </p:cNvPr>
          <p:cNvSpPr txBox="1"/>
          <p:nvPr/>
        </p:nvSpPr>
        <p:spPr>
          <a:xfrm>
            <a:off x="4869688" y="4820773"/>
            <a:ext cx="4162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https://www.web3d.org/</a:t>
            </a:r>
            <a:r>
              <a:rPr lang="pt-BR" err="1"/>
              <a:t>documents</a:t>
            </a:r>
            <a:r>
              <a:rPr lang="pt-BR"/>
              <a:t>/</a:t>
            </a:r>
            <a:r>
              <a:rPr lang="pt-BR" err="1"/>
              <a:t>specifications</a:t>
            </a:r>
            <a:r>
              <a:rPr lang="pt-BR"/>
              <a:t>/19775-1/V3.3/Part01/</a:t>
            </a:r>
            <a:r>
              <a:rPr lang="pt-BR" err="1"/>
              <a:t>components</a:t>
            </a:r>
            <a:r>
              <a:rPr lang="pt-BR"/>
              <a:t>/</a:t>
            </a:r>
            <a:r>
              <a:rPr lang="pt-BR" err="1"/>
              <a:t>texturing.html</a:t>
            </a:r>
            <a:endParaRPr lang="pt-BR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5C0B86-5E44-5459-DF88-67CCFBBDE2E4}"/>
              </a:ext>
            </a:extLst>
          </p:cNvPr>
          <p:cNvCxnSpPr/>
          <p:nvPr/>
        </p:nvCxnSpPr>
        <p:spPr>
          <a:xfrm>
            <a:off x="1027225" y="2006982"/>
            <a:ext cx="2557223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A85DA5-6173-73EC-2E2C-3F6594C5A211}"/>
              </a:ext>
            </a:extLst>
          </p:cNvPr>
          <p:cNvCxnSpPr>
            <a:cxnSpLocks/>
          </p:cNvCxnSpPr>
          <p:nvPr/>
        </p:nvCxnSpPr>
        <p:spPr>
          <a:xfrm>
            <a:off x="1045562" y="1997838"/>
            <a:ext cx="0" cy="242785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AD73E2-AF95-D437-F431-B213EC51BE20}"/>
              </a:ext>
            </a:extLst>
          </p:cNvPr>
          <p:cNvSpPr txBox="1"/>
          <p:nvPr/>
        </p:nvSpPr>
        <p:spPr>
          <a:xfrm>
            <a:off x="3236142" y="1699991"/>
            <a:ext cx="276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err="1"/>
              <a:t>x</a:t>
            </a:r>
            <a:endParaRPr lang="pt-B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5537C-5C8C-C260-4D32-C818B935C9E6}"/>
              </a:ext>
            </a:extLst>
          </p:cNvPr>
          <p:cNvSpPr txBox="1"/>
          <p:nvPr/>
        </p:nvSpPr>
        <p:spPr>
          <a:xfrm>
            <a:off x="805357" y="4030686"/>
            <a:ext cx="276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2AC7D-7E5F-BF3B-61DF-376274A092C4}"/>
              </a:ext>
            </a:extLst>
          </p:cNvPr>
          <p:cNvSpPr txBox="1"/>
          <p:nvPr/>
        </p:nvSpPr>
        <p:spPr>
          <a:xfrm>
            <a:off x="5701998" y="4164086"/>
            <a:ext cx="2636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Em geral chamamos de </a:t>
            </a:r>
            <a:r>
              <a:rPr lang="pt-BR" i="1" err="1"/>
              <a:t>u</a:t>
            </a:r>
            <a:r>
              <a:rPr lang="pt-BR"/>
              <a:t> e </a:t>
            </a:r>
            <a:r>
              <a:rPr lang="pt-BR" i="1" err="1"/>
              <a:t>v</a:t>
            </a:r>
            <a:r>
              <a:rPr lang="pt-BR"/>
              <a:t>, mas no X3D temos </a:t>
            </a:r>
            <a:r>
              <a:rPr lang="pt-BR" i="1" err="1"/>
              <a:t>t</a:t>
            </a:r>
            <a:r>
              <a:rPr lang="pt-BR"/>
              <a:t> e </a:t>
            </a:r>
            <a:r>
              <a:rPr lang="pt-BR" i="1"/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3182540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5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  <p:sp>
        <p:nvSpPr>
          <p:cNvPr id="776" name="Google Shape;776;p75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777" name="Google Shape;777;p75"/>
          <p:cNvSpPr txBox="1">
            <a:spLocks noGrp="1"/>
          </p:cNvSpPr>
          <p:nvPr>
            <p:ph type="body" idx="2"/>
          </p:nvPr>
        </p:nvSpPr>
        <p:spPr>
          <a:xfrm>
            <a:off x="1567650" y="2857499"/>
            <a:ext cx="6119700" cy="22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Luciano Soares</a:t>
            </a:r>
            <a:endParaRPr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&lt;</a:t>
            </a:r>
            <a:r>
              <a:rPr lang="pt-BR" sz="2333" err="1"/>
              <a:t>lpsoares@insper.edu.br</a:t>
            </a:r>
            <a:r>
              <a:rPr lang="pt-BR" sz="2333"/>
              <a:t>&gt;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Fabio </a:t>
            </a:r>
            <a:r>
              <a:rPr lang="pt-BR" sz="2333" err="1"/>
              <a:t>Orfali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&lt;fabioo1@insper.edu.br&gt;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Curva parametrizada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96" name="Google Shape;9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525" y="832151"/>
            <a:ext cx="7541253" cy="10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913" y="1912001"/>
            <a:ext cx="5722165" cy="35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357900" y="956076"/>
            <a:ext cx="8428200" cy="412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Analogamente ao que fizemos para curvas, vamos relacionar cada par ordenado de números reais </a:t>
            </a:r>
            <a:r>
              <a:rPr lang="pt-BR" sz="2200" i="1"/>
              <a:t>(u,v)</a:t>
            </a:r>
            <a:r>
              <a:rPr lang="pt-BR" sz="2200"/>
              <a:t> a um ponto do espaço definido pela terna ordenada </a:t>
            </a:r>
            <a:r>
              <a:rPr lang="pt-BR" sz="2200" i="1"/>
              <a:t>(f(u,v), g(u,v), h(u,v))</a:t>
            </a:r>
            <a:r>
              <a:rPr lang="pt-BR" sz="2200"/>
              <a:t>. Com isso, estamos definindo uma </a:t>
            </a:r>
            <a:r>
              <a:rPr lang="pt-BR" sz="2200" b="1"/>
              <a:t>superfície parametrizada</a:t>
            </a:r>
            <a:r>
              <a:rPr lang="pt-BR" sz="2200"/>
              <a:t>, sendo </a:t>
            </a:r>
            <a:r>
              <a:rPr lang="pt-BR" sz="2200" i="1"/>
              <a:t>u </a:t>
            </a:r>
            <a:r>
              <a:rPr lang="pt-BR" sz="2200"/>
              <a:t>e</a:t>
            </a:r>
            <a:r>
              <a:rPr lang="pt-BR" sz="2200" i="1"/>
              <a:t> v</a:t>
            </a:r>
            <a:r>
              <a:rPr lang="pt-BR" sz="2200"/>
              <a:t> os parâmetros.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Vamos ver um exemplo.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Superfície parametrizada</a:t>
            </a:r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357900" y="1789426"/>
            <a:ext cx="8428200" cy="6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Tente imaginar como seria essa superfície.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/>
              <a:t>  </a:t>
            </a:r>
            <a:endParaRPr sz="2200"/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00" y="751522"/>
            <a:ext cx="8428202" cy="91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5901" y="2605700"/>
            <a:ext cx="6304274" cy="307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2223</Words>
  <Application>Microsoft Macintosh PowerPoint</Application>
  <PresentationFormat>On-screen Show (16:10)</PresentationFormat>
  <Paragraphs>476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Courier New</vt:lpstr>
      <vt:lpstr>Verdana</vt:lpstr>
      <vt:lpstr>Personalizar design</vt:lpstr>
      <vt:lpstr>PowerPoint Presentation</vt:lpstr>
      <vt:lpstr>Introdução teórica  Superfícies parametrizadas</vt:lpstr>
      <vt:lpstr>Superfícies parametrizadas</vt:lpstr>
      <vt:lpstr>Curva parametrizada</vt:lpstr>
      <vt:lpstr>Curva parametrizada</vt:lpstr>
      <vt:lpstr>Curva parametrizada</vt:lpstr>
      <vt:lpstr>Curva parametrizada</vt:lpstr>
      <vt:lpstr>Superfície parametrizada</vt:lpstr>
      <vt:lpstr>Superfície parametrizada</vt:lpstr>
      <vt:lpstr>Superfície parametrizada</vt:lpstr>
      <vt:lpstr>Superfície parametrizada</vt:lpstr>
      <vt:lpstr>Superfície parametrizada</vt:lpstr>
      <vt:lpstr>Superfície parametrizada</vt:lpstr>
      <vt:lpstr>Superfície parametrizada</vt:lpstr>
      <vt:lpstr>Superfície parametrizada</vt:lpstr>
      <vt:lpstr>Superfície parametrizada</vt:lpstr>
      <vt:lpstr>Aplicando a teoria:  O mapeamento de texturas</vt:lpstr>
      <vt:lpstr>Texel</vt:lpstr>
      <vt:lpstr>O que é texturizar</vt:lpstr>
      <vt:lpstr>Identificando o Texel Correspondente</vt:lpstr>
      <vt:lpstr>Amostrando Texturas (pontuais)</vt:lpstr>
      <vt:lpstr>Amostrando Texturas (pontuais)</vt:lpstr>
      <vt:lpstr>Taxa de Amostras na Tela x na Textura</vt:lpstr>
      <vt:lpstr>Taxa de Amostras na Tela x na Textura</vt:lpstr>
      <vt:lpstr>Taxa de Amostras na Tela x na Textura</vt:lpstr>
      <vt:lpstr>Taxa de Amostragem das Texturas</vt:lpstr>
      <vt:lpstr>Área do Pixel na Tela x Área do Texel</vt:lpstr>
      <vt:lpstr>Região (footprint) do Pixel na Textura</vt:lpstr>
      <vt:lpstr>Região (footprint) do Pixel na Textura</vt:lpstr>
      <vt:lpstr>Upscaling (Magnification)</vt:lpstr>
      <vt:lpstr>Filtro Bilinear</vt:lpstr>
      <vt:lpstr>Filtro Bilinear</vt:lpstr>
      <vt:lpstr>Filtro Bilinear</vt:lpstr>
      <vt:lpstr>Filtro Bilinear</vt:lpstr>
      <vt:lpstr>Filtro Bilinear</vt:lpstr>
      <vt:lpstr>Filtro Bilinear</vt:lpstr>
      <vt:lpstr>Ampliando Texturas – Caso mais simples </vt:lpstr>
      <vt:lpstr>Casos podem ficar complicados</vt:lpstr>
      <vt:lpstr>Superamostragem removerá os artefatos?</vt:lpstr>
      <vt:lpstr>Redução de texturas em vários níveis</vt:lpstr>
      <vt:lpstr>Mipmap (L. Williams 83)</vt:lpstr>
      <vt:lpstr>Mipmap (L. Williams 83)</vt:lpstr>
      <vt:lpstr>Buscando o Melhor Nível do MipMap</vt:lpstr>
      <vt:lpstr>Modelo do Palácio de Sponza</vt:lpstr>
      <vt:lpstr>Modelo do Palácio de Sponza</vt:lpstr>
      <vt:lpstr>Modelo do Palácio de Sponza</vt:lpstr>
      <vt:lpstr>Mipmap nível 0 – Resolução Máxima das Texturas</vt:lpstr>
      <vt:lpstr>Mipmap nível 2 – Sub-amostragem 4x4</vt:lpstr>
      <vt:lpstr>Mipmap nível 4 – Sub-amostragem 16x16</vt:lpstr>
      <vt:lpstr>Estimativa da Área do Pixel com Jacobiano</vt:lpstr>
      <vt:lpstr>Algumas dificuldades</vt:lpstr>
      <vt:lpstr>Calculando os níveis de Mipmaps</vt:lpstr>
      <vt:lpstr>Calculando os níveis de Mipmaps</vt:lpstr>
      <vt:lpstr>Calculando os níveis de Mipmaps</vt:lpstr>
      <vt:lpstr>Visualizando com os níveis de Mipmap</vt:lpstr>
      <vt:lpstr>Filtragem Trilinear</vt:lpstr>
      <vt:lpstr>Filtro Trilinear</vt:lpstr>
      <vt:lpstr>Visualizando níveis de Mipmap contínuos</vt:lpstr>
      <vt:lpstr>Custo da Filtragem Bilinear x Trilinear</vt:lpstr>
      <vt:lpstr>Color e TextureCoordinate </vt:lpstr>
      <vt:lpstr>ImageTexture</vt:lpstr>
      <vt:lpstr>Atenção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12</cp:revision>
  <dcterms:modified xsi:type="dcterms:W3CDTF">2024-09-14T19:17:11Z</dcterms:modified>
</cp:coreProperties>
</file>