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45"/>
  </p:notesMasterIdLst>
  <p:sldIdLst>
    <p:sldId id="256" r:id="rId2"/>
    <p:sldId id="332" r:id="rId3"/>
    <p:sldId id="333" r:id="rId4"/>
    <p:sldId id="273" r:id="rId5"/>
    <p:sldId id="274" r:id="rId6"/>
    <p:sldId id="331" r:id="rId7"/>
    <p:sldId id="275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5" r:id="rId16"/>
    <p:sldId id="346" r:id="rId17"/>
    <p:sldId id="347" r:id="rId18"/>
    <p:sldId id="348" r:id="rId19"/>
    <p:sldId id="349" r:id="rId20"/>
    <p:sldId id="357" r:id="rId21"/>
    <p:sldId id="353" r:id="rId22"/>
    <p:sldId id="354" r:id="rId23"/>
    <p:sldId id="355" r:id="rId24"/>
    <p:sldId id="358" r:id="rId25"/>
    <p:sldId id="361" r:id="rId26"/>
    <p:sldId id="362" r:id="rId27"/>
    <p:sldId id="363" r:id="rId28"/>
    <p:sldId id="364" r:id="rId29"/>
    <p:sldId id="365" r:id="rId30"/>
    <p:sldId id="350" r:id="rId31"/>
    <p:sldId id="359" r:id="rId32"/>
    <p:sldId id="366" r:id="rId33"/>
    <p:sldId id="367" r:id="rId34"/>
    <p:sldId id="368" r:id="rId35"/>
    <p:sldId id="356" r:id="rId36"/>
    <p:sldId id="369" r:id="rId37"/>
    <p:sldId id="370" r:id="rId38"/>
    <p:sldId id="371" r:id="rId39"/>
    <p:sldId id="276" r:id="rId40"/>
    <p:sldId id="321" r:id="rId41"/>
    <p:sldId id="322" r:id="rId42"/>
    <p:sldId id="328" r:id="rId43"/>
    <p:sldId id="324" r:id="rId4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9898"/>
    <a:srgbClr val="FF0004"/>
    <a:srgbClr val="E02617"/>
    <a:srgbClr val="7870BB"/>
    <a:srgbClr val="A9A7BB"/>
    <a:srgbClr val="B2B1BB"/>
    <a:srgbClr val="8B82D8"/>
    <a:srgbClr val="9E9CAB"/>
    <a:srgbClr val="C7C5D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F1362E-F02F-436A-A5E5-0D87AF3EAE2C}" v="121" dt="2025-09-08T20:20:34.860"/>
  </p1510:revLst>
</p1510:revInfo>
</file>

<file path=ppt/tableStyles.xml><?xml version="1.0" encoding="utf-8"?>
<a:tblStyleLst xmlns:a="http://schemas.openxmlformats.org/drawingml/2006/main" def="{AFDD3BAA-47F2-47F6-B2CF-AEE30BD844A3}">
  <a:tblStyle styleId="{AFDD3BAA-47F2-47F6-B2CF-AEE30BD844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95"/>
  </p:normalViewPr>
  <p:slideViewPr>
    <p:cSldViewPr snapToGrid="0">
      <p:cViewPr>
        <p:scale>
          <a:sx n="100" d="100"/>
          <a:sy n="100" d="100"/>
        </p:scale>
        <p:origin x="1044" y="34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15D7CE95-D45C-4E60-9BD2-43E4D66223A2}"/>
    <pc:docChg chg="modSld">
      <pc:chgData name="Luciano Pereira Soares" userId="16c53e34-c952-423e-8700-c0525d23304f" providerId="ADAL" clId="{15D7CE95-D45C-4E60-9BD2-43E4D66223A2}" dt="2024-09-11T20:53:29.845" v="28" actId="1036"/>
      <pc:docMkLst>
        <pc:docMk/>
      </pc:docMkLst>
      <pc:sldChg chg="modSp mod">
        <pc:chgData name="Luciano Pereira Soares" userId="16c53e34-c952-423e-8700-c0525d23304f" providerId="ADAL" clId="{15D7CE95-D45C-4E60-9BD2-43E4D66223A2}" dt="2024-09-11T20:53:29.845" v="28" actId="1036"/>
        <pc:sldMkLst>
          <pc:docMk/>
          <pc:sldMk cId="0" sldId="268"/>
        </pc:sldMkLst>
      </pc:sldChg>
    </pc:docChg>
  </pc:docChgLst>
  <pc:docChgLst>
    <pc:chgData name="Luciano Pereira Soares" userId="S::lucianops@insper.edu.br::16c53e34-c952-423e-8700-c0525d23304f" providerId="AD" clId="Web-{B0CA0DCC-3D9D-7826-17FB-16860971B09B}"/>
    <pc:docChg chg="modSld">
      <pc:chgData name="Luciano Pereira Soares" userId="S::lucianops@insper.edu.br::16c53e34-c952-423e-8700-c0525d23304f" providerId="AD" clId="Web-{B0CA0DCC-3D9D-7826-17FB-16860971B09B}" dt="2024-09-12T10:29:07.234" v="1" actId="20577"/>
      <pc:docMkLst>
        <pc:docMk/>
      </pc:docMkLst>
      <pc:sldChg chg="modSp">
        <pc:chgData name="Luciano Pereira Soares" userId="S::lucianops@insper.edu.br::16c53e34-c952-423e-8700-c0525d23304f" providerId="AD" clId="Web-{B0CA0DCC-3D9D-7826-17FB-16860971B09B}" dt="2024-09-12T10:29:07.234" v="1" actId="20577"/>
        <pc:sldMkLst>
          <pc:docMk/>
          <pc:sldMk cId="0" sldId="258"/>
        </pc:sldMkLst>
      </pc:sldChg>
    </pc:docChg>
  </pc:docChgLst>
  <pc:docChgLst>
    <pc:chgData name="Luciano Pereira Soares" userId="16c53e34-c952-423e-8700-c0525d23304f" providerId="ADAL" clId="{1D55A5D4-1FC1-4934-A025-59DDC391468D}"/>
    <pc:docChg chg="undo custSel addSld delSld modSld">
      <pc:chgData name="Luciano Pereira Soares" userId="16c53e34-c952-423e-8700-c0525d23304f" providerId="ADAL" clId="{1D55A5D4-1FC1-4934-A025-59DDC391468D}" dt="2025-09-08T20:20:45.696" v="503" actId="14100"/>
      <pc:docMkLst>
        <pc:docMk/>
      </pc:docMkLst>
      <pc:sldChg chg="addSp delSp modSp mod addAnim delAnim modAnim modNotesTx">
        <pc:chgData name="Luciano Pereira Soares" userId="16c53e34-c952-423e-8700-c0525d23304f" providerId="ADAL" clId="{1D55A5D4-1FC1-4934-A025-59DDC391468D}" dt="2025-09-08T20:01:44.085" v="354"/>
        <pc:sldMkLst>
          <pc:docMk/>
          <pc:sldMk cId="1638795848" sldId="275"/>
        </pc:sldMkLst>
        <pc:spChg chg="mod">
          <ac:chgData name="Luciano Pereira Soares" userId="16c53e34-c952-423e-8700-c0525d23304f" providerId="ADAL" clId="{1D55A5D4-1FC1-4934-A025-59DDC391468D}" dt="2025-09-08T19:35:16.575" v="15"/>
          <ac:spMkLst>
            <pc:docMk/>
            <pc:sldMk cId="1638795848" sldId="275"/>
            <ac:spMk id="3" creationId="{CBDD7576-45F4-7CEA-7C9E-9769F86B44F3}"/>
          </ac:spMkLst>
        </pc:spChg>
        <pc:spChg chg="mod">
          <ac:chgData name="Luciano Pereira Soares" userId="16c53e34-c952-423e-8700-c0525d23304f" providerId="ADAL" clId="{1D55A5D4-1FC1-4934-A025-59DDC391468D}" dt="2025-09-08T19:35:16.575" v="15"/>
          <ac:spMkLst>
            <pc:docMk/>
            <pc:sldMk cId="1638795848" sldId="275"/>
            <ac:spMk id="4" creationId="{9A531FB5-2F6C-CFD8-A67F-AFEE81F6A81B}"/>
          </ac:spMkLst>
        </pc:spChg>
        <pc:spChg chg="mod">
          <ac:chgData name="Luciano Pereira Soares" userId="16c53e34-c952-423e-8700-c0525d23304f" providerId="ADAL" clId="{1D55A5D4-1FC1-4934-A025-59DDC391468D}" dt="2025-09-08T19:35:16.575" v="15"/>
          <ac:spMkLst>
            <pc:docMk/>
            <pc:sldMk cId="1638795848" sldId="275"/>
            <ac:spMk id="5" creationId="{DB6B25FF-FEBC-C6B8-3624-6DC7698883CB}"/>
          </ac:spMkLst>
        </pc:spChg>
        <pc:spChg chg="mod">
          <ac:chgData name="Luciano Pereira Soares" userId="16c53e34-c952-423e-8700-c0525d23304f" providerId="ADAL" clId="{1D55A5D4-1FC1-4934-A025-59DDC391468D}" dt="2025-09-08T19:44:39.467" v="149" actId="1076"/>
          <ac:spMkLst>
            <pc:docMk/>
            <pc:sldMk cId="1638795848" sldId="275"/>
            <ac:spMk id="9" creationId="{0B97BC26-929E-FA70-92BF-2595FA0FA379}"/>
          </ac:spMkLst>
        </pc:spChg>
        <pc:spChg chg="mod">
          <ac:chgData name="Luciano Pereira Soares" userId="16c53e34-c952-423e-8700-c0525d23304f" providerId="ADAL" clId="{1D55A5D4-1FC1-4934-A025-59DDC391468D}" dt="2025-09-08T19:47:42.487" v="233" actId="1036"/>
          <ac:spMkLst>
            <pc:docMk/>
            <pc:sldMk cId="1638795848" sldId="275"/>
            <ac:spMk id="10" creationId="{1645BB42-0988-3B94-8C0C-74D3D8149616}"/>
          </ac:spMkLst>
        </pc:spChg>
        <pc:spChg chg="mod">
          <ac:chgData name="Luciano Pereira Soares" userId="16c53e34-c952-423e-8700-c0525d23304f" providerId="ADAL" clId="{1D55A5D4-1FC1-4934-A025-59DDC391468D}" dt="2025-09-08T19:47:35.085" v="232" actId="1038"/>
          <ac:spMkLst>
            <pc:docMk/>
            <pc:sldMk cId="1638795848" sldId="275"/>
            <ac:spMk id="16" creationId="{5D2E8ECE-C1EE-1648-454C-4B7400C60939}"/>
          </ac:spMkLst>
        </pc:spChg>
        <pc:spChg chg="mod">
          <ac:chgData name="Luciano Pereira Soares" userId="16c53e34-c952-423e-8700-c0525d23304f" providerId="ADAL" clId="{1D55A5D4-1FC1-4934-A025-59DDC391468D}" dt="2025-09-08T19:44:43.949" v="150" actId="1076"/>
          <ac:spMkLst>
            <pc:docMk/>
            <pc:sldMk cId="1638795848" sldId="275"/>
            <ac:spMk id="17" creationId="{7B7D2111-A52F-2C21-E4D2-B7A99EB40DAB}"/>
          </ac:spMkLst>
        </pc:spChg>
        <pc:spChg chg="mod">
          <ac:chgData name="Luciano Pereira Soares" userId="16c53e34-c952-423e-8700-c0525d23304f" providerId="ADAL" clId="{1D55A5D4-1FC1-4934-A025-59DDC391468D}" dt="2025-09-08T19:46:54.019" v="200" actId="1076"/>
          <ac:spMkLst>
            <pc:docMk/>
            <pc:sldMk cId="1638795848" sldId="275"/>
            <ac:spMk id="18" creationId="{BD76D16B-3C25-83AC-0FDF-3E478A7AA8BD}"/>
          </ac:spMkLst>
        </pc:spChg>
        <pc:spChg chg="mod">
          <ac:chgData name="Luciano Pereira Soares" userId="16c53e34-c952-423e-8700-c0525d23304f" providerId="ADAL" clId="{1D55A5D4-1FC1-4934-A025-59DDC391468D}" dt="2025-09-08T19:47:21.267" v="213" actId="1038"/>
          <ac:spMkLst>
            <pc:docMk/>
            <pc:sldMk cId="1638795848" sldId="275"/>
            <ac:spMk id="19" creationId="{FECD789A-5B24-079F-A18A-FE02EE281646}"/>
          </ac:spMkLst>
        </pc:spChg>
        <pc:spChg chg="mod">
          <ac:chgData name="Luciano Pereira Soares" userId="16c53e34-c952-423e-8700-c0525d23304f" providerId="ADAL" clId="{1D55A5D4-1FC1-4934-A025-59DDC391468D}" dt="2025-09-08T19:47:08.532" v="203" actId="1076"/>
          <ac:spMkLst>
            <pc:docMk/>
            <pc:sldMk cId="1638795848" sldId="275"/>
            <ac:spMk id="27" creationId="{3992ABD3-366A-7738-C5D2-B2809E98565F}"/>
          </ac:spMkLst>
        </pc:spChg>
        <pc:spChg chg="ord">
          <ac:chgData name="Luciano Pereira Soares" userId="16c53e34-c952-423e-8700-c0525d23304f" providerId="ADAL" clId="{1D55A5D4-1FC1-4934-A025-59DDC391468D}" dt="2025-09-08T19:56:03.299" v="321" actId="166"/>
          <ac:spMkLst>
            <pc:docMk/>
            <pc:sldMk cId="1638795848" sldId="275"/>
            <ac:spMk id="28" creationId="{D7B0C3F4-7BA9-9E28-658C-2F068516A6B6}"/>
          </ac:spMkLst>
        </pc:spChg>
        <pc:spChg chg="mod">
          <ac:chgData name="Luciano Pereira Soares" userId="16c53e34-c952-423e-8700-c0525d23304f" providerId="ADAL" clId="{1D55A5D4-1FC1-4934-A025-59DDC391468D}" dt="2025-09-08T19:44:53.519" v="151" actId="20577"/>
          <ac:spMkLst>
            <pc:docMk/>
            <pc:sldMk cId="1638795848" sldId="275"/>
            <ac:spMk id="29" creationId="{4A620EF0-9C06-FC76-7DF1-9597C591950D}"/>
          </ac:spMkLst>
        </pc:spChg>
        <pc:spChg chg="add del mod">
          <ac:chgData name="Luciano Pereira Soares" userId="16c53e34-c952-423e-8700-c0525d23304f" providerId="ADAL" clId="{1D55A5D4-1FC1-4934-A025-59DDC391468D}" dt="2025-09-08T19:48:49.670" v="251" actId="478"/>
          <ac:spMkLst>
            <pc:docMk/>
            <pc:sldMk cId="1638795848" sldId="275"/>
            <ac:spMk id="42" creationId="{993F0FFE-C143-E207-ABB6-8D04AE0C61A1}"/>
          </ac:spMkLst>
        </pc:spChg>
        <pc:spChg chg="mod">
          <ac:chgData name="Luciano Pereira Soares" userId="16c53e34-c952-423e-8700-c0525d23304f" providerId="ADAL" clId="{1D55A5D4-1FC1-4934-A025-59DDC391468D}" dt="2025-09-08T19:49:02.112" v="253"/>
          <ac:spMkLst>
            <pc:docMk/>
            <pc:sldMk cId="1638795848" sldId="275"/>
            <ac:spMk id="44" creationId="{BF95AE65-72DC-133E-3E38-85C0C13E8290}"/>
          </ac:spMkLst>
        </pc:spChg>
        <pc:spChg chg="mod">
          <ac:chgData name="Luciano Pereira Soares" userId="16c53e34-c952-423e-8700-c0525d23304f" providerId="ADAL" clId="{1D55A5D4-1FC1-4934-A025-59DDC391468D}" dt="2025-09-08T19:51:14.656" v="302" actId="14100"/>
          <ac:spMkLst>
            <pc:docMk/>
            <pc:sldMk cId="1638795848" sldId="275"/>
            <ac:spMk id="47" creationId="{79A4D46C-2055-C8A0-42B0-32F4D3FFA7EF}"/>
          </ac:spMkLst>
        </pc:spChg>
        <pc:spChg chg="add mod">
          <ac:chgData name="Luciano Pereira Soares" userId="16c53e34-c952-423e-8700-c0525d23304f" providerId="ADAL" clId="{1D55A5D4-1FC1-4934-A025-59DDC391468D}" dt="2025-09-08T19:55:55.694" v="320" actId="1035"/>
          <ac:spMkLst>
            <pc:docMk/>
            <pc:sldMk cId="1638795848" sldId="275"/>
            <ac:spMk id="53" creationId="{60880055-1180-0B4D-B7E9-FCF4D56C5BEC}"/>
          </ac:spMkLst>
        </pc:spChg>
        <pc:spChg chg="add mod">
          <ac:chgData name="Luciano Pereira Soares" userId="16c53e34-c952-423e-8700-c0525d23304f" providerId="ADAL" clId="{1D55A5D4-1FC1-4934-A025-59DDC391468D}" dt="2025-09-08T20:01:28.364" v="351" actId="164"/>
          <ac:spMkLst>
            <pc:docMk/>
            <pc:sldMk cId="1638795848" sldId="275"/>
            <ac:spMk id="55" creationId="{88488B62-8A2B-60B3-D3EA-A18632738DED}"/>
          </ac:spMkLst>
        </pc:spChg>
        <pc:spChg chg="add mod">
          <ac:chgData name="Luciano Pereira Soares" userId="16c53e34-c952-423e-8700-c0525d23304f" providerId="ADAL" clId="{1D55A5D4-1FC1-4934-A025-59DDC391468D}" dt="2025-09-08T20:01:28.364" v="351" actId="164"/>
          <ac:spMkLst>
            <pc:docMk/>
            <pc:sldMk cId="1638795848" sldId="275"/>
            <ac:spMk id="56" creationId="{BACD50CE-618D-261F-E560-DB17FBCEEB0C}"/>
          </ac:spMkLst>
        </pc:spChg>
        <pc:spChg chg="mod">
          <ac:chgData name="Luciano Pereira Soares" userId="16c53e34-c952-423e-8700-c0525d23304f" providerId="ADAL" clId="{1D55A5D4-1FC1-4934-A025-59DDC391468D}" dt="2025-09-08T19:48:32.543" v="249" actId="20577"/>
          <ac:spMkLst>
            <pc:docMk/>
            <pc:sldMk cId="1638795848" sldId="275"/>
            <ac:spMk id="239" creationId="{00000000-0000-0000-0000-000000000000}"/>
          </ac:spMkLst>
        </pc:spChg>
        <pc:spChg chg="del">
          <ac:chgData name="Luciano Pereira Soares" userId="16c53e34-c952-423e-8700-c0525d23304f" providerId="ADAL" clId="{1D55A5D4-1FC1-4934-A025-59DDC391468D}" dt="2025-09-08T19:48:41.192" v="250" actId="478"/>
          <ac:spMkLst>
            <pc:docMk/>
            <pc:sldMk cId="1638795848" sldId="275"/>
            <ac:spMk id="240" creationId="{00000000-0000-0000-0000-000000000000}"/>
          </ac:spMkLst>
        </pc:spChg>
        <pc:grpChg chg="add del mod">
          <ac:chgData name="Luciano Pereira Soares" userId="16c53e34-c952-423e-8700-c0525d23304f" providerId="ADAL" clId="{1D55A5D4-1FC1-4934-A025-59DDC391468D}" dt="2025-09-08T19:35:37.882" v="18" actId="478"/>
          <ac:grpSpMkLst>
            <pc:docMk/>
            <pc:sldMk cId="1638795848" sldId="275"/>
            <ac:grpSpMk id="2" creationId="{8C7F8BEE-EE74-BAD2-45DA-8DFC9D05A0AA}"/>
          </ac:grpSpMkLst>
        </pc:grpChg>
        <pc:grpChg chg="add mod">
          <ac:chgData name="Luciano Pereira Soares" userId="16c53e34-c952-423e-8700-c0525d23304f" providerId="ADAL" clId="{1D55A5D4-1FC1-4934-A025-59DDC391468D}" dt="2025-09-08T19:42:17.404" v="93" actId="207"/>
          <ac:grpSpMkLst>
            <pc:docMk/>
            <pc:sldMk cId="1638795848" sldId="275"/>
            <ac:grpSpMk id="8" creationId="{9DBFBAC2-6C9A-8229-51AD-4D67EF41A5B0}"/>
          </ac:grpSpMkLst>
        </pc:grpChg>
        <pc:grpChg chg="mod">
          <ac:chgData name="Luciano Pereira Soares" userId="16c53e34-c952-423e-8700-c0525d23304f" providerId="ADAL" clId="{1D55A5D4-1FC1-4934-A025-59DDC391468D}" dt="2025-09-08T20:01:28.364" v="351" actId="164"/>
          <ac:grpSpMkLst>
            <pc:docMk/>
            <pc:sldMk cId="1638795848" sldId="275"/>
            <ac:grpSpMk id="15" creationId="{236785D5-F0E7-9E42-F253-E2ADDC37F3B2}"/>
          </ac:grpSpMkLst>
        </pc:grpChg>
        <pc:grpChg chg="mod">
          <ac:chgData name="Luciano Pereira Soares" userId="16c53e34-c952-423e-8700-c0525d23304f" providerId="ADAL" clId="{1D55A5D4-1FC1-4934-A025-59DDC391468D}" dt="2025-09-08T19:42:17.404" v="93" actId="207"/>
          <ac:grpSpMkLst>
            <pc:docMk/>
            <pc:sldMk cId="1638795848" sldId="275"/>
            <ac:grpSpMk id="20" creationId="{872A506C-60C4-FE97-37F4-57F74705A0C6}"/>
          </ac:grpSpMkLst>
        </pc:grpChg>
        <pc:grpChg chg="add del">
          <ac:chgData name="Luciano Pereira Soares" userId="16c53e34-c952-423e-8700-c0525d23304f" providerId="ADAL" clId="{1D55A5D4-1FC1-4934-A025-59DDC391468D}" dt="2025-09-08T19:49:04.153" v="255" actId="21"/>
          <ac:grpSpMkLst>
            <pc:docMk/>
            <pc:sldMk cId="1638795848" sldId="275"/>
            <ac:grpSpMk id="36" creationId="{9B2A91B0-1D3D-6005-5252-C43D066CAB02}"/>
          </ac:grpSpMkLst>
        </pc:grpChg>
        <pc:grpChg chg="mod">
          <ac:chgData name="Luciano Pereira Soares" userId="16c53e34-c952-423e-8700-c0525d23304f" providerId="ADAL" clId="{1D55A5D4-1FC1-4934-A025-59DDC391468D}" dt="2025-09-08T19:44:53.519" v="151" actId="20577"/>
          <ac:grpSpMkLst>
            <pc:docMk/>
            <pc:sldMk cId="1638795848" sldId="275"/>
            <ac:grpSpMk id="37" creationId="{C1684A90-E3E4-5D92-840A-3A02FF1E09A8}"/>
          </ac:grpSpMkLst>
        </pc:grpChg>
        <pc:grpChg chg="add mod">
          <ac:chgData name="Luciano Pereira Soares" userId="16c53e34-c952-423e-8700-c0525d23304f" providerId="ADAL" clId="{1D55A5D4-1FC1-4934-A025-59DDC391468D}" dt="2025-09-08T19:49:02.112" v="253"/>
          <ac:grpSpMkLst>
            <pc:docMk/>
            <pc:sldMk cId="1638795848" sldId="275"/>
            <ac:grpSpMk id="43" creationId="{9B2A91B0-1D3D-6005-5252-C43D066CAB02}"/>
          </ac:grpSpMkLst>
        </pc:grpChg>
        <pc:grpChg chg="add mod">
          <ac:chgData name="Luciano Pereira Soares" userId="16c53e34-c952-423e-8700-c0525d23304f" providerId="ADAL" clId="{1D55A5D4-1FC1-4934-A025-59DDC391468D}" dt="2025-09-08T19:49:26.734" v="260" actId="1076"/>
          <ac:grpSpMkLst>
            <pc:docMk/>
            <pc:sldMk cId="1638795848" sldId="275"/>
            <ac:grpSpMk id="46" creationId="{136A7D2F-2ACF-3696-DAD5-C4E24E6496E0}"/>
          </ac:grpSpMkLst>
        </pc:grpChg>
        <pc:grpChg chg="add mod">
          <ac:chgData name="Luciano Pereira Soares" userId="16c53e34-c952-423e-8700-c0525d23304f" providerId="ADAL" clId="{1D55A5D4-1FC1-4934-A025-59DDC391468D}" dt="2025-09-08T20:01:28.364" v="351" actId="164"/>
          <ac:grpSpMkLst>
            <pc:docMk/>
            <pc:sldMk cId="1638795848" sldId="275"/>
            <ac:grpSpMk id="57" creationId="{DC713840-A053-B2FF-4544-163BC8FBAF7D}"/>
          </ac:grpSpMkLst>
        </pc:grpChg>
        <pc:picChg chg="mod ord">
          <ac:chgData name="Luciano Pereira Soares" userId="16c53e34-c952-423e-8700-c0525d23304f" providerId="ADAL" clId="{1D55A5D4-1FC1-4934-A025-59DDC391468D}" dt="2025-09-08T19:45:35.081" v="164" actId="167"/>
          <ac:picMkLst>
            <pc:docMk/>
            <pc:sldMk cId="1638795848" sldId="275"/>
            <ac:picMk id="242" creationId="{00000000-0000-0000-0000-000000000000}"/>
          </ac:picMkLst>
        </pc:picChg>
        <pc:cxnChg chg="mod">
          <ac:chgData name="Luciano Pereira Soares" userId="16c53e34-c952-423e-8700-c0525d23304f" providerId="ADAL" clId="{1D55A5D4-1FC1-4934-A025-59DDC391468D}" dt="2025-09-08T19:49:04.153" v="255" actId="21"/>
          <ac:cxnSpMkLst>
            <pc:docMk/>
            <pc:sldMk cId="1638795848" sldId="275"/>
            <ac:cxnSpMk id="24" creationId="{04DEBA1D-B969-501A-A481-1D1CDB6942D3}"/>
          </ac:cxnSpMkLst>
        </pc:cxnChg>
        <pc:cxnChg chg="mod">
          <ac:chgData name="Luciano Pereira Soares" userId="16c53e34-c952-423e-8700-c0525d23304f" providerId="ADAL" clId="{1D55A5D4-1FC1-4934-A025-59DDC391468D}" dt="2025-09-08T19:47:08.532" v="203" actId="1076"/>
          <ac:cxnSpMkLst>
            <pc:docMk/>
            <pc:sldMk cId="1638795848" sldId="275"/>
            <ac:cxnSpMk id="30" creationId="{73E3243F-97FD-2B1A-16C6-BE9ABD11A3E2}"/>
          </ac:cxnSpMkLst>
        </pc:cxnChg>
        <pc:cxnChg chg="mod">
          <ac:chgData name="Luciano Pereira Soares" userId="16c53e34-c952-423e-8700-c0525d23304f" providerId="ADAL" clId="{1D55A5D4-1FC1-4934-A025-59DDC391468D}" dt="2025-09-08T19:49:02.112" v="253"/>
          <ac:cxnSpMkLst>
            <pc:docMk/>
            <pc:sldMk cId="1638795848" sldId="275"/>
            <ac:cxnSpMk id="45" creationId="{04DEBA1D-B969-501A-A481-1D1CDB6942D3}"/>
          </ac:cxnSpMkLst>
        </pc:cxnChg>
        <pc:cxnChg chg="mod">
          <ac:chgData name="Luciano Pereira Soares" userId="16c53e34-c952-423e-8700-c0525d23304f" providerId="ADAL" clId="{1D55A5D4-1FC1-4934-A025-59DDC391468D}" dt="2025-09-08T19:51:14.656" v="302" actId="14100"/>
          <ac:cxnSpMkLst>
            <pc:docMk/>
            <pc:sldMk cId="1638795848" sldId="275"/>
            <ac:cxnSpMk id="48" creationId="{9B8EF771-C385-516D-3643-D4F6AD540B9B}"/>
          </ac:cxnSpMkLst>
        </pc:cxnChg>
      </pc:sldChg>
      <pc:sldChg chg="addSp delSp modSp mod">
        <pc:chgData name="Luciano Pereira Soares" userId="16c53e34-c952-423e-8700-c0525d23304f" providerId="ADAL" clId="{1D55A5D4-1FC1-4934-A025-59DDC391468D}" dt="2025-09-08T20:02:57.381" v="358" actId="20577"/>
        <pc:sldMkLst>
          <pc:docMk/>
          <pc:sldMk cId="791452742" sldId="331"/>
        </pc:sldMkLst>
        <pc:spChg chg="add del mod">
          <ac:chgData name="Luciano Pereira Soares" userId="16c53e34-c952-423e-8700-c0525d23304f" providerId="ADAL" clId="{1D55A5D4-1FC1-4934-A025-59DDC391468D}" dt="2025-09-08T20:01:18.446" v="350" actId="478"/>
          <ac:spMkLst>
            <pc:docMk/>
            <pc:sldMk cId="791452742" sldId="331"/>
            <ac:spMk id="2" creationId="{A41625F2-398F-CA1D-3CC4-227287AFF0C6}"/>
          </ac:spMkLst>
        </pc:spChg>
        <pc:spChg chg="add del mod">
          <ac:chgData name="Luciano Pereira Soares" userId="16c53e34-c952-423e-8700-c0525d23304f" providerId="ADAL" clId="{1D55A5D4-1FC1-4934-A025-59DDC391468D}" dt="2025-09-08T20:01:18.446" v="350" actId="478"/>
          <ac:spMkLst>
            <pc:docMk/>
            <pc:sldMk cId="791452742" sldId="331"/>
            <ac:spMk id="3" creationId="{F85F0693-C2D7-4A4A-AF30-E67C4E2ECEE2}"/>
          </ac:spMkLst>
        </pc:spChg>
        <pc:spChg chg="mod">
          <ac:chgData name="Luciano Pereira Soares" userId="16c53e34-c952-423e-8700-c0525d23304f" providerId="ADAL" clId="{1D55A5D4-1FC1-4934-A025-59DDC391468D}" dt="2025-09-08T20:02:57.381" v="358" actId="20577"/>
          <ac:spMkLst>
            <pc:docMk/>
            <pc:sldMk cId="791452742" sldId="331"/>
            <ac:spMk id="31" creationId="{A94D43CE-D0B6-4199-BE02-266E17678B23}"/>
          </ac:spMkLst>
        </pc:spChg>
      </pc:sldChg>
      <pc:sldChg chg="addSp delSp modSp mod">
        <pc:chgData name="Luciano Pereira Soares" userId="16c53e34-c952-423e-8700-c0525d23304f" providerId="ADAL" clId="{1D55A5D4-1FC1-4934-A025-59DDC391468D}" dt="2025-09-08T19:14:41.443" v="14" actId="404"/>
        <pc:sldMkLst>
          <pc:docMk/>
          <pc:sldMk cId="643417735" sldId="333"/>
        </pc:sldMkLst>
        <pc:spChg chg="add del">
          <ac:chgData name="Luciano Pereira Soares" userId="16c53e34-c952-423e-8700-c0525d23304f" providerId="ADAL" clId="{1D55A5D4-1FC1-4934-A025-59DDC391468D}" dt="2025-09-08T19:13:31.507" v="2" actId="478"/>
          <ac:spMkLst>
            <pc:docMk/>
            <pc:sldMk cId="643417735" sldId="333"/>
            <ac:spMk id="2" creationId="{9A95848F-A7E5-6FB3-C1CC-2EFE72160EA7}"/>
          </ac:spMkLst>
        </pc:spChg>
        <pc:spChg chg="add mod">
          <ac:chgData name="Luciano Pereira Soares" userId="16c53e34-c952-423e-8700-c0525d23304f" providerId="ADAL" clId="{1D55A5D4-1FC1-4934-A025-59DDC391468D}" dt="2025-09-08T19:14:41.443" v="14" actId="404"/>
          <ac:spMkLst>
            <pc:docMk/>
            <pc:sldMk cId="643417735" sldId="333"/>
            <ac:spMk id="7" creationId="{EBEEBEAA-000B-DDA5-5EA5-B37DAC228DFD}"/>
          </ac:spMkLst>
        </pc:spChg>
        <pc:picChg chg="add mod">
          <ac:chgData name="Luciano Pereira Soares" userId="16c53e34-c952-423e-8700-c0525d23304f" providerId="ADAL" clId="{1D55A5D4-1FC1-4934-A025-59DDC391468D}" dt="2025-09-08T19:14:20.449" v="5" actId="1076"/>
          <ac:picMkLst>
            <pc:docMk/>
            <pc:sldMk cId="643417735" sldId="333"/>
            <ac:picMk id="5" creationId="{B9E0426B-B824-AD41-49CF-AE8E1732E0E7}"/>
          </ac:picMkLst>
        </pc:picChg>
        <pc:picChg chg="del">
          <ac:chgData name="Luciano Pereira Soares" userId="16c53e34-c952-423e-8700-c0525d23304f" providerId="ADAL" clId="{1D55A5D4-1FC1-4934-A025-59DDC391468D}" dt="2025-09-08T19:13:21.663" v="0" actId="478"/>
          <ac:picMkLst>
            <pc:docMk/>
            <pc:sldMk cId="643417735" sldId="333"/>
            <ac:picMk id="367" creationId="{00000000-0000-0000-0000-000000000000}"/>
          </ac:picMkLst>
        </pc:picChg>
      </pc:sldChg>
      <pc:sldChg chg="addSp delSp modSp mod">
        <pc:chgData name="Luciano Pereira Soares" userId="16c53e34-c952-423e-8700-c0525d23304f" providerId="ADAL" clId="{1D55A5D4-1FC1-4934-A025-59DDC391468D}" dt="2025-09-08T20:20:45.696" v="503" actId="14100"/>
        <pc:sldMkLst>
          <pc:docMk/>
          <pc:sldMk cId="3884089695" sldId="349"/>
        </pc:sldMkLst>
        <pc:spChg chg="mod">
          <ac:chgData name="Luciano Pereira Soares" userId="16c53e34-c952-423e-8700-c0525d23304f" providerId="ADAL" clId="{1D55A5D4-1FC1-4934-A025-59DDC391468D}" dt="2025-09-08T20:20:34.859" v="499" actId="403"/>
          <ac:spMkLst>
            <pc:docMk/>
            <pc:sldMk cId="3884089695" sldId="349"/>
            <ac:spMk id="3" creationId="{7140FC6D-DAF5-8934-EB96-D82F62920CE4}"/>
          </ac:spMkLst>
        </pc:spChg>
        <pc:spChg chg="mod">
          <ac:chgData name="Luciano Pereira Soares" userId="16c53e34-c952-423e-8700-c0525d23304f" providerId="ADAL" clId="{1D55A5D4-1FC1-4934-A025-59DDC391468D}" dt="2025-09-08T20:16:41.963" v="427" actId="1076"/>
          <ac:spMkLst>
            <pc:docMk/>
            <pc:sldMk cId="3884089695" sldId="349"/>
            <ac:spMk id="5" creationId="{4D175ADA-C495-747D-DA23-826F5759FEDA}"/>
          </ac:spMkLst>
        </pc:spChg>
        <pc:spChg chg="add del">
          <ac:chgData name="Luciano Pereira Soares" userId="16c53e34-c952-423e-8700-c0525d23304f" providerId="ADAL" clId="{1D55A5D4-1FC1-4934-A025-59DDC391468D}" dt="2025-09-08T20:16:28.131" v="423" actId="478"/>
          <ac:spMkLst>
            <pc:docMk/>
            <pc:sldMk cId="3884089695" sldId="349"/>
            <ac:spMk id="7" creationId="{3DB6D5FB-5851-B23C-DACA-462F87B124E5}"/>
          </ac:spMkLst>
        </pc:spChg>
        <pc:spChg chg="add mod">
          <ac:chgData name="Luciano Pereira Soares" userId="16c53e34-c952-423e-8700-c0525d23304f" providerId="ADAL" clId="{1D55A5D4-1FC1-4934-A025-59DDC391468D}" dt="2025-09-08T20:20:45.696" v="503" actId="14100"/>
          <ac:spMkLst>
            <pc:docMk/>
            <pc:sldMk cId="3884089695" sldId="349"/>
            <ac:spMk id="9" creationId="{D80928BC-89A4-F326-961E-0B03E2A0858F}"/>
          </ac:spMkLst>
        </pc:spChg>
        <pc:picChg chg="mod">
          <ac:chgData name="Luciano Pereira Soares" userId="16c53e34-c952-423e-8700-c0525d23304f" providerId="ADAL" clId="{1D55A5D4-1FC1-4934-A025-59DDC391468D}" dt="2025-09-08T20:20:37.512" v="500" actId="1076"/>
          <ac:picMkLst>
            <pc:docMk/>
            <pc:sldMk cId="3884089695" sldId="349"/>
            <ac:picMk id="8" creationId="{279B2325-96DF-5990-8D92-B22249EB4241}"/>
          </ac:picMkLst>
        </pc:picChg>
      </pc:sldChg>
      <pc:sldChg chg="addSp delSp modSp add del mod delAnim modAnim">
        <pc:chgData name="Luciano Pereira Soares" userId="16c53e34-c952-423e-8700-c0525d23304f" providerId="ADAL" clId="{1D55A5D4-1FC1-4934-A025-59DDC391468D}" dt="2025-09-08T19:48:17.980" v="234" actId="47"/>
        <pc:sldMkLst>
          <pc:docMk/>
          <pc:sldMk cId="828598513" sldId="372"/>
        </pc:sldMkLst>
        <pc:spChg chg="mod">
          <ac:chgData name="Luciano Pereira Soares" userId="16c53e34-c952-423e-8700-c0525d23304f" providerId="ADAL" clId="{1D55A5D4-1FC1-4934-A025-59DDC391468D}" dt="2025-09-08T19:39:55.874" v="60"/>
          <ac:spMkLst>
            <pc:docMk/>
            <pc:sldMk cId="828598513" sldId="372"/>
            <ac:spMk id="3" creationId="{D0ACE61B-583C-DBA3-9D97-6A301EBD0BC9}"/>
          </ac:spMkLst>
        </pc:spChg>
        <pc:spChg chg="mod">
          <ac:chgData name="Luciano Pereira Soares" userId="16c53e34-c952-423e-8700-c0525d23304f" providerId="ADAL" clId="{1D55A5D4-1FC1-4934-A025-59DDC391468D}" dt="2025-09-08T19:40:10.802" v="68" actId="14100"/>
          <ac:spMkLst>
            <pc:docMk/>
            <pc:sldMk cId="828598513" sldId="372"/>
            <ac:spMk id="4" creationId="{F4BCDBF3-108C-2A21-B728-F1C24F23B7D9}"/>
          </ac:spMkLst>
        </pc:spChg>
        <pc:spChg chg="mod">
          <ac:chgData name="Luciano Pereira Soares" userId="16c53e34-c952-423e-8700-c0525d23304f" providerId="ADAL" clId="{1D55A5D4-1FC1-4934-A025-59DDC391468D}" dt="2025-09-08T19:39:55.874" v="60"/>
          <ac:spMkLst>
            <pc:docMk/>
            <pc:sldMk cId="828598513" sldId="372"/>
            <ac:spMk id="5" creationId="{87459812-B124-8F9D-DB05-DC6D3AB4A4FD}"/>
          </ac:spMkLst>
        </pc:spChg>
        <pc:spChg chg="mod">
          <ac:chgData name="Luciano Pereira Soares" userId="16c53e34-c952-423e-8700-c0525d23304f" providerId="ADAL" clId="{1D55A5D4-1FC1-4934-A025-59DDC391468D}" dt="2025-09-08T19:40:20.203" v="70"/>
          <ac:spMkLst>
            <pc:docMk/>
            <pc:sldMk cId="828598513" sldId="372"/>
            <ac:spMk id="9" creationId="{D0ACE61B-583C-DBA3-9D97-6A301EBD0BC9}"/>
          </ac:spMkLst>
        </pc:spChg>
        <pc:spChg chg="mod">
          <ac:chgData name="Luciano Pereira Soares" userId="16c53e34-c952-423e-8700-c0525d23304f" providerId="ADAL" clId="{1D55A5D4-1FC1-4934-A025-59DDC391468D}" dt="2025-09-08T19:40:20.203" v="70"/>
          <ac:spMkLst>
            <pc:docMk/>
            <pc:sldMk cId="828598513" sldId="372"/>
            <ac:spMk id="10" creationId="{F4BCDBF3-108C-2A21-B728-F1C24F23B7D9}"/>
          </ac:spMkLst>
        </pc:spChg>
        <pc:spChg chg="mod">
          <ac:chgData name="Luciano Pereira Soares" userId="16c53e34-c952-423e-8700-c0525d23304f" providerId="ADAL" clId="{1D55A5D4-1FC1-4934-A025-59DDC391468D}" dt="2025-09-08T19:40:20.203" v="70"/>
          <ac:spMkLst>
            <pc:docMk/>
            <pc:sldMk cId="828598513" sldId="372"/>
            <ac:spMk id="16" creationId="{87459812-B124-8F9D-DB05-DC6D3AB4A4FD}"/>
          </ac:spMkLst>
        </pc:spChg>
        <pc:grpChg chg="del mod">
          <ac:chgData name="Luciano Pereira Soares" userId="16c53e34-c952-423e-8700-c0525d23304f" providerId="ADAL" clId="{1D55A5D4-1FC1-4934-A025-59DDC391468D}" dt="2025-09-08T19:40:18.424" v="69" actId="21"/>
          <ac:grpSpMkLst>
            <pc:docMk/>
            <pc:sldMk cId="828598513" sldId="372"/>
            <ac:grpSpMk id="2" creationId="{64BB2A2B-FB89-B290-830D-DE7C30B52918}"/>
          </ac:grpSpMkLst>
        </pc:grpChg>
        <pc:grpChg chg="add mod">
          <ac:chgData name="Luciano Pereira Soares" userId="16c53e34-c952-423e-8700-c0525d23304f" providerId="ADAL" clId="{1D55A5D4-1FC1-4934-A025-59DDC391468D}" dt="2025-09-08T19:40:20.203" v="70"/>
          <ac:grpSpMkLst>
            <pc:docMk/>
            <pc:sldMk cId="828598513" sldId="372"/>
            <ac:grpSpMk id="8" creationId="{64BB2A2B-FB89-B290-830D-DE7C30B52918}"/>
          </ac:grpSpMkLst>
        </pc:grpChg>
        <pc:grpChg chg="del">
          <ac:chgData name="Luciano Pereira Soares" userId="16c53e34-c952-423e-8700-c0525d23304f" providerId="ADAL" clId="{1D55A5D4-1FC1-4934-A025-59DDC391468D}" dt="2025-09-08T19:35:44.213" v="19" actId="478"/>
          <ac:grpSpMkLst>
            <pc:docMk/>
            <pc:sldMk cId="828598513" sldId="372"/>
            <ac:grpSpMk id="20" creationId="{EFA1C647-7A31-C10C-98CF-0C42D72BDFDE}"/>
          </ac:grpSpMkLst>
        </pc:grpChg>
        <pc:cxnChg chg="mod">
          <ac:chgData name="Luciano Pereira Soares" userId="16c53e34-c952-423e-8700-c0525d23304f" providerId="ADAL" clId="{1D55A5D4-1FC1-4934-A025-59DDC391468D}" dt="2025-09-08T19:35:44.213" v="19" actId="478"/>
          <ac:cxnSpMkLst>
            <pc:docMk/>
            <pc:sldMk cId="828598513" sldId="372"/>
            <ac:cxnSpMk id="24" creationId="{2A7445CE-D3A2-BE14-5510-FB6387A5B8E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atchapixel.com/lessons/3d-basic-rendering/introduction-polygon-mesh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s.autodesk.com/t5/3ds-max-modeling/combine-two-model-textures-in-one-and-export-as-jpg/td-p/695240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mages/search/texture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3d.com/3d-model/wwii-plane-japan-kawasaki-ki61-v1--150484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70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57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7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11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db2c660a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edb2c660aa_0_14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https://www.scratchapixel.com/lessons/3d-basic-rendering/introduction-polygon-mesh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edb2c660aa_0_14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277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f1163d24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f1163d248b_0_0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https://forums.autodesk.com/t5/3ds-max-modeling/combine-two-model-textures-in-one-and-export-as-jpg/td-p/6952403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f1163d248b_0_0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524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https://pixabay.com/images/search/texture/</a:t>
            </a:r>
            <a:r>
              <a:rPr lang="en-BR"/>
              <a:t> </a:t>
            </a:r>
            <a:endParaRPr/>
          </a:p>
        </p:txBody>
      </p:sp>
      <p:sp>
        <p:nvSpPr>
          <p:cNvPr id="443" name="Google Shape;44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91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en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099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0a0f75e2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f0a0f75e28_0_97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f0a0f75e28_0_97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>
          <a:extLst>
            <a:ext uri="{FF2B5EF4-FFF2-40B4-BE49-F238E27FC236}">
              <a16:creationId xmlns:a16="http://schemas.microsoft.com/office/drawing/2014/main" id="{5967AE85-161B-3FF9-723F-EABBDC9D6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0a0f75e28_0_97:notes">
            <a:extLst>
              <a:ext uri="{FF2B5EF4-FFF2-40B4-BE49-F238E27FC236}">
                <a16:creationId xmlns:a16="http://schemas.microsoft.com/office/drawing/2014/main" id="{B955293F-B013-D9E4-17F2-6CC2B5B334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f0a0f75e28_0_97:notes">
            <a:extLst>
              <a:ext uri="{FF2B5EF4-FFF2-40B4-BE49-F238E27FC236}">
                <a16:creationId xmlns:a16="http://schemas.microsoft.com/office/drawing/2014/main" id="{49369313-DF08-E846-0777-E20C64C2CB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2" name="Google Shape;262;gf0a0f75e28_0_97:notes">
            <a:extLst>
              <a:ext uri="{FF2B5EF4-FFF2-40B4-BE49-F238E27FC236}">
                <a16:creationId xmlns:a16="http://schemas.microsoft.com/office/drawing/2014/main" id="{194A83D8-86B7-F4A2-6191-6AF5844D3B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459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1636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15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5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109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248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1163d248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f1163d248b_0_21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https://www.ngemu.com/threads/pcsxr-pgxp.186369/</a:t>
            </a:r>
            <a:endParaRPr/>
          </a:p>
        </p:txBody>
      </p:sp>
      <p:sp>
        <p:nvSpPr>
          <p:cNvPr id="490" name="Google Shape;490;gf1163d248b_0_21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515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2456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294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0a0f75e28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f0a0f75e28_0_25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3" name="Google Shape;293;gf0a0f75e28_0_25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en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33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124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0a0f75e28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0a0f75e28_0_30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0" name="Google Shape;330;gf0a0f75e28_0_30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0a0f75e28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f0a0f75e28_0_34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Interpolação Baricêntrica 2D</a:t>
            </a:r>
            <a:endParaRPr/>
          </a:p>
        </p:txBody>
      </p:sp>
      <p:sp>
        <p:nvSpPr>
          <p:cNvPr id="342" name="Google Shape;342;gf0a0f75e28_0_34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37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54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4" name="Google Shape;364;p54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79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e97e8df83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e97e8df83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e97e8df83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ge97e8df83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9616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e97e8df83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e97e8df83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b27a6e7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b27a6e77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gcb27a6e77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42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ded44e5f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ded44e5f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u="sng">
                <a:solidFill>
                  <a:schemeClr val="hlink"/>
                </a:solidFill>
                <a:hlinkClick r:id="rId3"/>
              </a:rPr>
              <a:t>https://free3d.com/3d-model/wwii-plane-japan-kawasaki-ki61-v1--150484.html</a:t>
            </a:r>
            <a:r>
              <a:rPr lang="pt-BR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geded44e5f9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798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ded44e5f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ded44e5f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geded44e5f9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21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ded44e5f9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eded44e5f9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6" name="Google Shape;236;geded44e5f9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476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5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84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db2c660a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db2c660aa_0_8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edb2c660aa_0_8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22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wand.com/en/Texture_mappi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ratchapixel.com/lessons/3d-basic-rendering/rasterization-practical-implementation/visibility-problem-depth-buffer-depth-interpolation.html" TargetMode="External"/><Relationship Id="rId5" Type="http://schemas.openxmlformats.org/officeDocument/2006/relationships/hyperlink" Target="https://www.scratchapixel.com/lessons/3d-basic-rendering/rasterization-practical-implementation/perspective-correct-interpolation-vertex-attributes" TargetMode="Externa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rendering.html#Color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3d.org/documents/specifications/19775-1/V3.3/Part01/components/texturing.html#ImageTexture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pt-BR" dirty="0"/>
              <a:t>Aula 09: Mapeamento de Texturas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Mapeamento das coordenadas de textura.</a:t>
            </a:r>
            <a:endParaRPr/>
          </a:p>
        </p:txBody>
      </p:sp>
      <p:pic>
        <p:nvPicPr>
          <p:cNvPr id="403" name="Google Shape;403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76248" y="705449"/>
            <a:ext cx="4629485" cy="462948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2955302" y="5410729"/>
            <a:ext cx="53968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https://www.wikiwand.com/en/Texture_mapping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69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Textura Aplicada na Superfície</a:t>
            </a:r>
            <a:endParaRPr/>
          </a:p>
        </p:txBody>
      </p:sp>
      <p:pic>
        <p:nvPicPr>
          <p:cNvPr id="412" name="Google Shape;412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2187" y="838985"/>
            <a:ext cx="7524953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  <p:sp>
        <p:nvSpPr>
          <p:cNvPr id="414" name="Google Shape;414;p41"/>
          <p:cNvSpPr/>
          <p:nvPr/>
        </p:nvSpPr>
        <p:spPr>
          <a:xfrm>
            <a:off x="903400" y="615651"/>
            <a:ext cx="197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Renderização sem textura</a:t>
            </a:r>
            <a:endParaRPr/>
          </a:p>
        </p:txBody>
      </p:sp>
      <p:sp>
        <p:nvSpPr>
          <p:cNvPr id="415" name="Google Shape;415;p41"/>
          <p:cNvSpPr/>
          <p:nvPr/>
        </p:nvSpPr>
        <p:spPr>
          <a:xfrm>
            <a:off x="3598544" y="615650"/>
            <a:ext cx="198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Renderização com textura</a:t>
            </a:r>
            <a:endParaRPr/>
          </a:p>
        </p:txBody>
      </p:sp>
      <p:sp>
        <p:nvSpPr>
          <p:cNvPr id="416" name="Google Shape;416;p41"/>
          <p:cNvSpPr/>
          <p:nvPr/>
        </p:nvSpPr>
        <p:spPr>
          <a:xfrm>
            <a:off x="5973207" y="615650"/>
            <a:ext cx="2486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Textura</a:t>
            </a:r>
            <a:endParaRPr/>
          </a:p>
        </p:txBody>
      </p:sp>
      <p:sp>
        <p:nvSpPr>
          <p:cNvPr id="417" name="Google Shape;417;p41"/>
          <p:cNvSpPr/>
          <p:nvPr/>
        </p:nvSpPr>
        <p:spPr>
          <a:xfrm>
            <a:off x="1800650" y="5372775"/>
            <a:ext cx="56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 triângulo "copia" um pedaço da textura para a superfície.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3389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UV Layout</a:t>
            </a:r>
            <a:endParaRPr/>
          </a:p>
        </p:txBody>
      </p:sp>
      <p:sp>
        <p:nvSpPr>
          <p:cNvPr id="424" name="Google Shape;424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O processo pelo qual as faces são dispostas na superfície da textura é chamado de layout UV.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  <p:pic>
        <p:nvPicPr>
          <p:cNvPr id="426" name="Google Shape;4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00" y="2136350"/>
            <a:ext cx="4348950" cy="18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467" y="1709758"/>
            <a:ext cx="3465650" cy="33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42"/>
          <p:cNvCxnSpPr/>
          <p:nvPr/>
        </p:nvCxnSpPr>
        <p:spPr>
          <a:xfrm>
            <a:off x="5126904" y="5157075"/>
            <a:ext cx="3732000" cy="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9" name="Google Shape;429;p42"/>
          <p:cNvCxnSpPr/>
          <p:nvPr/>
        </p:nvCxnSpPr>
        <p:spPr>
          <a:xfrm rot="10800000">
            <a:off x="5134454" y="1538175"/>
            <a:ext cx="0" cy="36189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0" name="Google Shape;430;p42"/>
          <p:cNvSpPr/>
          <p:nvPr/>
        </p:nvSpPr>
        <p:spPr>
          <a:xfrm>
            <a:off x="7014293" y="5103766"/>
            <a:ext cx="37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800"/>
          </a:p>
        </p:txBody>
      </p:sp>
      <p:sp>
        <p:nvSpPr>
          <p:cNvPr id="431" name="Google Shape;431;p42"/>
          <p:cNvSpPr/>
          <p:nvPr/>
        </p:nvSpPr>
        <p:spPr>
          <a:xfrm>
            <a:off x="4833106" y="2939238"/>
            <a:ext cx="34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800"/>
          </a:p>
        </p:txBody>
      </p:sp>
    </p:spTree>
    <p:extLst>
      <p:ext uri="{BB962C8B-B14F-4D97-AF65-F5344CB8AC3E}">
        <p14:creationId xmlns:p14="http://schemas.microsoft.com/office/powerpoint/2010/main" val="165242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Mapeamento de Texturas</a:t>
            </a:r>
            <a:endParaRPr/>
          </a:p>
        </p:txBody>
      </p:sp>
      <p:sp>
        <p:nvSpPr>
          <p:cNvPr id="438" name="Google Shape;438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  <p:pic>
        <p:nvPicPr>
          <p:cNvPr id="439" name="Google Shape;4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750" y="838975"/>
            <a:ext cx="7352506" cy="43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3"/>
          <p:cNvSpPr txBox="1"/>
          <p:nvPr/>
        </p:nvSpPr>
        <p:spPr>
          <a:xfrm>
            <a:off x="6634850" y="5188150"/>
            <a:ext cx="1613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Autodesk Student Amassdor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Guest &amp; Visiting Lecturer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Ali Sajjad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2610347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Operação de Mapeamento de Textura</a:t>
            </a:r>
            <a:endParaRPr/>
          </a:p>
        </p:txBody>
      </p:sp>
      <p:sp>
        <p:nvSpPr>
          <p:cNvPr id="446" name="Google Shape;446;p4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/>
              <a:t>Ao rasterizar a tela no ponto(x, y) identificar o peso das coordenadas:</a:t>
            </a:r>
            <a:endParaRPr sz="18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/>
          </a:p>
        </p:txBody>
      </p:sp>
      <p:sp>
        <p:nvSpPr>
          <p:cNvPr id="447" name="Google Shape;447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14</a:t>
            </a:fld>
            <a:endParaRPr/>
          </a:p>
        </p:txBody>
      </p:sp>
      <p:pic>
        <p:nvPicPr>
          <p:cNvPr id="448" name="Google Shape;448;p44"/>
          <p:cNvPicPr preferRelativeResize="0"/>
          <p:nvPr/>
        </p:nvPicPr>
        <p:blipFill rotWithShape="1">
          <a:blip r:embed="rId3">
            <a:alphaModFix/>
          </a:blip>
          <a:srcRect l="21616" r="11810" b="49428"/>
          <a:stretch/>
        </p:blipFill>
        <p:spPr>
          <a:xfrm>
            <a:off x="475025" y="1252175"/>
            <a:ext cx="4357874" cy="228792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4"/>
          <p:cNvSpPr txBox="1"/>
          <p:nvPr/>
        </p:nvSpPr>
        <p:spPr>
          <a:xfrm>
            <a:off x="5277700" y="1426575"/>
            <a:ext cx="3679200" cy="20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 dirty="0">
                <a:solidFill>
                  <a:schemeClr val="dk1"/>
                </a:solidFill>
              </a:rPr>
              <a:t>Os valores das coordenadas de textura são dois (u, v) que são definidos em cada vértice do triângulo.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 dirty="0">
                <a:solidFill>
                  <a:schemeClr val="dk1"/>
                </a:solidFill>
              </a:rPr>
              <a:t>Use as mesmas interpolações para </a:t>
            </a:r>
            <a:r>
              <a:rPr lang="en-BR" sz="1600">
                <a:solidFill>
                  <a:schemeClr val="dk1"/>
                </a:solidFill>
              </a:rPr>
              <a:t>identificar o valor da </a:t>
            </a:r>
            <a:r>
              <a:rPr lang="en-BR" sz="1600" dirty="0" err="1">
                <a:solidFill>
                  <a:schemeClr val="dk1"/>
                </a:solidFill>
              </a:rPr>
              <a:t>coordenada</a:t>
            </a:r>
            <a:r>
              <a:rPr lang="en-BR" sz="1600" dirty="0">
                <a:solidFill>
                  <a:schemeClr val="dk1"/>
                </a:solidFill>
              </a:rPr>
              <a:t> de </a:t>
            </a:r>
            <a:r>
              <a:rPr lang="en-BR" sz="1600" dirty="0" err="1">
                <a:solidFill>
                  <a:schemeClr val="dk1"/>
                </a:solidFill>
              </a:rPr>
              <a:t>textura</a:t>
            </a:r>
            <a:r>
              <a:rPr lang="en-BR" sz="1600" dirty="0">
                <a:solidFill>
                  <a:schemeClr val="dk1"/>
                </a:solidFill>
              </a:rPr>
              <a:t> </a:t>
            </a:r>
            <a:r>
              <a:rPr lang="en-BR" sz="1600" dirty="0" err="1">
                <a:solidFill>
                  <a:schemeClr val="dk1"/>
                </a:solidFill>
              </a:rPr>
              <a:t>em</a:t>
            </a:r>
            <a:r>
              <a:rPr lang="en-BR" sz="1600" dirty="0">
                <a:solidFill>
                  <a:schemeClr val="dk1"/>
                </a:solidFill>
              </a:rPr>
              <a:t> (x, y) para valores (u, v)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0" name="Google Shape;450;p44"/>
          <p:cNvSpPr txBox="1"/>
          <p:nvPr/>
        </p:nvSpPr>
        <p:spPr>
          <a:xfrm>
            <a:off x="1003200" y="4241275"/>
            <a:ext cx="3301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</a:rPr>
              <a:t>Avaliar o valor da cor na textura nas coordenadas (u, v) da textura.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1" name="Google Shape;4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988" y="3715900"/>
            <a:ext cx="2428875" cy="1619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44"/>
          <p:cNvCxnSpPr/>
          <p:nvPr/>
        </p:nvCxnSpPr>
        <p:spPr>
          <a:xfrm rot="10800000" flipH="1">
            <a:off x="5662225" y="3581225"/>
            <a:ext cx="15000" cy="1869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3" name="Google Shape;453;p44"/>
          <p:cNvCxnSpPr/>
          <p:nvPr/>
        </p:nvCxnSpPr>
        <p:spPr>
          <a:xfrm>
            <a:off x="5669775" y="5436025"/>
            <a:ext cx="2669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4" name="Google Shape;454;p44"/>
          <p:cNvSpPr txBox="1"/>
          <p:nvPr/>
        </p:nvSpPr>
        <p:spPr>
          <a:xfrm>
            <a:off x="5488802" y="4456675"/>
            <a:ext cx="241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i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u</a:t>
            </a:r>
            <a:endParaRPr sz="1800" i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55" name="Google Shape;455;p44"/>
          <p:cNvSpPr txBox="1"/>
          <p:nvPr/>
        </p:nvSpPr>
        <p:spPr>
          <a:xfrm>
            <a:off x="6830840" y="5410725"/>
            <a:ext cx="241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i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v</a:t>
            </a:r>
            <a:endParaRPr sz="1800" i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456" name="Google Shape;456;p44"/>
          <p:cNvCxnSpPr/>
          <p:nvPr/>
        </p:nvCxnSpPr>
        <p:spPr>
          <a:xfrm>
            <a:off x="1967827" y="2548385"/>
            <a:ext cx="5194800" cy="1507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57" name="Google Shape;457;p44"/>
          <p:cNvSpPr/>
          <p:nvPr/>
        </p:nvSpPr>
        <p:spPr>
          <a:xfrm>
            <a:off x="1809500" y="2457900"/>
            <a:ext cx="165900" cy="173400"/>
          </a:xfrm>
          <a:prstGeom prst="rect">
            <a:avLst/>
          </a:prstGeom>
          <a:solidFill>
            <a:srgbClr val="A61C00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3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D63B-F96A-99D1-3A3C-E15DC589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61" y="2550417"/>
            <a:ext cx="5467041" cy="26308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A8CA1D3-6480-F631-C4B6-BF3DDBA0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0B9AE-057C-7EE7-6EB2-24A70574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6238852" cy="4496159"/>
          </a:xfrm>
        </p:spPr>
        <p:txBody>
          <a:bodyPr/>
          <a:lstStyle/>
          <a:p>
            <a:r>
              <a:rPr lang="pt-BR" dirty="0"/>
              <a:t>Prof. Luciano e Fabio </a:t>
            </a:r>
            <a:r>
              <a:rPr lang="pt-BR" dirty="0" err="1"/>
              <a:t>Orfali</a:t>
            </a:r>
            <a:r>
              <a:rPr lang="pt-BR" dirty="0"/>
              <a:t> foram até </a:t>
            </a:r>
            <a:r>
              <a:rPr lang="pt-BR" dirty="0" err="1"/>
              <a:t>Itú</a:t>
            </a:r>
            <a:r>
              <a:rPr lang="pt-BR" dirty="0"/>
              <a:t> ver o grande orelhão da cidade. A distância é de ~100 km, assim eles dividiram ½ a ½ a condução para a ida.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B2999-12BC-388E-808F-47697109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63" y="796528"/>
            <a:ext cx="2009075" cy="44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D63B-F96A-99D1-3A3C-E15DC589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61" y="2550417"/>
            <a:ext cx="5467041" cy="26308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A8CA1D3-6480-F631-C4B6-BF3DDBA0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0B9AE-057C-7EE7-6EB2-24A70574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6275428" cy="4496159"/>
          </a:xfrm>
        </p:spPr>
        <p:txBody>
          <a:bodyPr/>
          <a:lstStyle/>
          <a:p>
            <a:r>
              <a:rPr lang="pt-BR" dirty="0"/>
              <a:t>O prof. Luciano dirigiu a 100 km/</a:t>
            </a:r>
            <a:r>
              <a:rPr lang="pt-BR" dirty="0" err="1"/>
              <a:t>h</a:t>
            </a:r>
            <a:r>
              <a:rPr lang="pt-BR" dirty="0"/>
              <a:t> até Araçariguama que fica a 50 km de São Paulo, já o prof. Fabio dirigiu o restante a 125 km/h.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B2999-12BC-388E-808F-47697109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63" y="796528"/>
            <a:ext cx="2009075" cy="44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8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C754-466F-0BA8-E642-8C5FF1FA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Fazendo as contas: </a:t>
            </a:r>
            <a:r>
              <a:rPr lang="en-US" dirty="0"/>
              <a:t>São Paulo -&gt; </a:t>
            </a:r>
            <a:r>
              <a:rPr lang="en-US" dirty="0" err="1"/>
              <a:t>Itú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8ED8-513B-0E15-A5CA-EF6B39A3E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3504415"/>
          </a:xfrm>
        </p:spPr>
        <p:txBody>
          <a:bodyPr>
            <a:normAutofit/>
          </a:bodyPr>
          <a:lstStyle/>
          <a:p>
            <a:r>
              <a:rPr lang="pt-BR" dirty="0"/>
              <a:t>São Paulo até Araçariguama</a:t>
            </a:r>
          </a:p>
          <a:p>
            <a:pPr lvl="1"/>
            <a:r>
              <a:rPr lang="pt-BR" dirty="0"/>
              <a:t>50 km de São Paulo</a:t>
            </a:r>
          </a:p>
          <a:p>
            <a:pPr lvl="1"/>
            <a:r>
              <a:rPr lang="pt-BR" dirty="0"/>
              <a:t>100 km/</a:t>
            </a:r>
            <a:r>
              <a:rPr lang="pt-BR" dirty="0" err="1"/>
              <a:t>h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Qual foi a velocidade média desse percurso?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C3A3A-FEE5-7D78-0506-063C6C8B5D9D}"/>
              </a:ext>
            </a:extLst>
          </p:cNvPr>
          <p:cNvSpPr txBox="1"/>
          <p:nvPr/>
        </p:nvSpPr>
        <p:spPr>
          <a:xfrm>
            <a:off x="4348265" y="3739101"/>
            <a:ext cx="2772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dirty="0"/>
              <a:t>= 112.5 km/</a:t>
            </a:r>
            <a:r>
              <a:rPr lang="pt-BR" sz="2800" dirty="0" err="1"/>
              <a:t>h</a:t>
            </a:r>
            <a:r>
              <a:rPr lang="pt-BR" sz="2800" dirty="0"/>
              <a:t>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8D5B81-E56A-3E58-B142-93381D9A9C32}"/>
              </a:ext>
            </a:extLst>
          </p:cNvPr>
          <p:cNvCxnSpPr/>
          <p:nvPr/>
        </p:nvCxnSpPr>
        <p:spPr>
          <a:xfrm flipV="1">
            <a:off x="4572000" y="3468096"/>
            <a:ext cx="2363821" cy="10846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952E56-8063-7A8C-8C97-18691B18D569}"/>
              </a:ext>
            </a:extLst>
          </p:cNvPr>
          <p:cNvSpPr txBox="1">
            <a:spLocks/>
          </p:cNvSpPr>
          <p:nvPr/>
        </p:nvSpPr>
        <p:spPr>
          <a:xfrm>
            <a:off x="5278731" y="838985"/>
            <a:ext cx="3474721" cy="165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Araçariguama até </a:t>
            </a:r>
            <a:r>
              <a:rPr lang="pt-BR" dirty="0" err="1"/>
              <a:t>Itú</a:t>
            </a:r>
            <a:endParaRPr lang="pt-BR" dirty="0"/>
          </a:p>
          <a:p>
            <a:pPr lvl="1"/>
            <a:r>
              <a:rPr lang="pt-BR" dirty="0"/>
              <a:t>50 km</a:t>
            </a:r>
          </a:p>
          <a:p>
            <a:pPr lvl="1"/>
            <a:r>
              <a:rPr lang="pt-BR" dirty="0"/>
              <a:t>125 km/</a:t>
            </a:r>
            <a:r>
              <a:rPr lang="pt-BR" dirty="0" err="1"/>
              <a:t>h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37053C-BE0C-CC83-916D-E18134940385}"/>
                  </a:ext>
                </a:extLst>
              </p:cNvPr>
              <p:cNvSpPr txBox="1"/>
              <p:nvPr/>
            </p:nvSpPr>
            <p:spPr>
              <a:xfrm>
                <a:off x="1804483" y="3546561"/>
                <a:ext cx="2471126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100+125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37053C-BE0C-CC83-916D-E18134940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483" y="3546561"/>
                <a:ext cx="2471126" cy="815416"/>
              </a:xfrm>
              <a:prstGeom prst="rect">
                <a:avLst/>
              </a:prstGeom>
              <a:blipFill>
                <a:blip r:embed="rId2"/>
                <a:stretch>
                  <a:fillRect l="-1026" t="-1538" r="-2564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4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CE1C-6F85-8A85-849A-538342FD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Refazendo as contas: São Paulo -&gt; </a:t>
            </a:r>
            <a:r>
              <a:rPr lang="pt-BR" dirty="0" err="1"/>
              <a:t>Itú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954A2-E6B1-1355-4C8B-B34C988E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2775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Foram:</a:t>
            </a:r>
          </a:p>
          <a:p>
            <a:pPr lvl="1"/>
            <a:r>
              <a:rPr lang="pt-BR" dirty="0"/>
              <a:t>50 km a 100 km/</a:t>
            </a:r>
            <a:r>
              <a:rPr lang="pt-BR" dirty="0" err="1"/>
              <a:t>h</a:t>
            </a:r>
            <a:r>
              <a:rPr lang="pt-BR" dirty="0"/>
              <a:t> = 0.5h</a:t>
            </a:r>
          </a:p>
          <a:p>
            <a:pPr lvl="1"/>
            <a:r>
              <a:rPr lang="pt-BR" dirty="0"/>
              <a:t>50 km a 125 km/</a:t>
            </a:r>
            <a:r>
              <a:rPr lang="pt-BR" dirty="0" err="1"/>
              <a:t>h</a:t>
            </a:r>
            <a:r>
              <a:rPr lang="pt-BR" dirty="0"/>
              <a:t> = 0.4h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Tempo total = 0.9h</a:t>
            </a:r>
          </a:p>
          <a:p>
            <a:endParaRPr lang="pt-BR" dirty="0"/>
          </a:p>
          <a:p>
            <a:r>
              <a:rPr lang="pt-BR" dirty="0"/>
              <a:t>Usando a fórmula de velocidade: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AE6824-287C-A6EF-A4B6-9513050C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93" y="1553767"/>
            <a:ext cx="2393018" cy="20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327F4-0F5A-852E-DA0D-EFE6D3A37DF9}"/>
              </a:ext>
            </a:extLst>
          </p:cNvPr>
          <p:cNvSpPr txBox="1"/>
          <p:nvPr/>
        </p:nvSpPr>
        <p:spPr>
          <a:xfrm>
            <a:off x="574920" y="3913258"/>
            <a:ext cx="766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/ 0.9 ≈ 111,1 km/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27D0DF-997C-00B3-3DB1-6F878C6EDC3E}"/>
              </a:ext>
            </a:extLst>
          </p:cNvPr>
          <p:cNvSpPr/>
          <p:nvPr/>
        </p:nvSpPr>
        <p:spPr>
          <a:xfrm>
            <a:off x="2185416" y="3840480"/>
            <a:ext cx="1645920" cy="55778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57CC8-35AC-D9D5-DFDD-F550652FFEAC}"/>
              </a:ext>
            </a:extLst>
          </p:cNvPr>
          <p:cNvSpPr txBox="1"/>
          <p:nvPr/>
        </p:nvSpPr>
        <p:spPr>
          <a:xfrm>
            <a:off x="390548" y="4556436"/>
            <a:ext cx="7936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Problema: Como a distância está fixa, o que realmente influenciou a velocidade média é o tempo gasto em cada parte do trajeto, que está no denominador, não a distância. </a:t>
            </a:r>
          </a:p>
        </p:txBody>
      </p:sp>
    </p:spTree>
    <p:extLst>
      <p:ext uri="{BB962C8B-B14F-4D97-AF65-F5344CB8AC3E}">
        <p14:creationId xmlns:p14="http://schemas.microsoft.com/office/powerpoint/2010/main" val="3523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F9A7-43EC-7CCC-1C68-2B7BB007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FC6D-DAF5-8934-EB96-D82F62920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1398377"/>
          </a:xfrm>
        </p:spPr>
        <p:txBody>
          <a:bodyPr>
            <a:normAutofit/>
          </a:bodyPr>
          <a:lstStyle/>
          <a:p>
            <a:r>
              <a:rPr lang="pt-BR" sz="2400" dirty="0"/>
              <a:t>Necessária quando lidamos com taxas ou razões.</a:t>
            </a:r>
          </a:p>
        </p:txBody>
      </p:sp>
      <p:sp>
        <p:nvSpPr>
          <p:cNvPr id="6" name="AutoShape 6" descr="{\displaystyle {\bar {h}}={\frac {n}{{\frac {1}{x_{1}}}+{\frac {1}{x_{2}}}+\cdots +{\frac {1}{x_{n}}}}}={\frac {n}{\sum _{i=1}^{n}{\frac {1}{x_{i}}}}}={\frac {n\cdot \prod _{j=1}^{n}x_{j}}{\sum _{i=1}^{n}{\frac {\prod _{j=1}^{n}x_{j}}{x_{i}}}}}.}">
            <a:extLst>
              <a:ext uri="{FF2B5EF4-FFF2-40B4-BE49-F238E27FC236}">
                <a16:creationId xmlns:a16="http://schemas.microsoft.com/office/drawing/2014/main" id="{4DA7541D-5615-25E5-0806-8B7F34E33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743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8" name="Picture 7" descr="A mathematical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279B2325-96DF-5990-8D92-B22249EB4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86" r="31499" b="10610"/>
          <a:stretch/>
        </p:blipFill>
        <p:spPr>
          <a:xfrm>
            <a:off x="1651764" y="1649612"/>
            <a:ext cx="5611871" cy="10012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175ADA-C495-747D-DA23-826F5759FEDA}"/>
              </a:ext>
            </a:extLst>
          </p:cNvPr>
          <p:cNvSpPr txBox="1">
            <a:spLocks/>
          </p:cNvSpPr>
          <p:nvPr/>
        </p:nvSpPr>
        <p:spPr>
          <a:xfrm>
            <a:off x="357884" y="3795701"/>
            <a:ext cx="8428232" cy="179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Restrições: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pt-BR" sz="1600" b="1" dirty="0"/>
              <a:t>Valores Não Nulos</a:t>
            </a:r>
            <a:r>
              <a:rPr lang="pt-BR" sz="1600" dirty="0"/>
              <a:t>: A média harmônica não pode ser calculada se um dos valores da amostra for zero;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pt-BR" sz="1600" b="1" dirty="0"/>
              <a:t>Valores Positivos</a:t>
            </a:r>
            <a:r>
              <a:rPr lang="pt-BR" sz="1600" dirty="0"/>
              <a:t>: Embora a média harmônica possa tecnicamente ser calculada com valores negativos, seu uso faz mais sentido com valores positivos, e certas combinações podem levar a um denominador zero.</a:t>
            </a:r>
          </a:p>
          <a:p>
            <a:endParaRPr lang="pt-BR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0928BC-89A4-F326-961E-0B03E2A0858F}"/>
              </a:ext>
            </a:extLst>
          </p:cNvPr>
          <p:cNvSpPr txBox="1">
            <a:spLocks/>
          </p:cNvSpPr>
          <p:nvPr/>
        </p:nvSpPr>
        <p:spPr>
          <a:xfrm>
            <a:off x="84173" y="3102770"/>
            <a:ext cx="8993152" cy="139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/>
              <a:t>* Você também pode pensar nela como o inverso da média dos inversos.</a:t>
            </a:r>
          </a:p>
        </p:txBody>
      </p:sp>
    </p:spTree>
    <p:extLst>
      <p:ext uri="{BB962C8B-B14F-4D97-AF65-F5344CB8AC3E}">
        <p14:creationId xmlns:p14="http://schemas.microsoft.com/office/powerpoint/2010/main" val="38840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Mapeamento de Texturas</a:t>
            </a:r>
            <a:endParaRPr/>
          </a:p>
        </p:txBody>
      </p:sp>
      <p:pic>
        <p:nvPicPr>
          <p:cNvPr id="357" name="Google Shape;35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727" y="838985"/>
            <a:ext cx="6943874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</a:t>
            </a:fld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2509725" y="5239675"/>
            <a:ext cx="171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padrão na bola</a:t>
            </a:r>
            <a:endParaRPr dirty="0"/>
          </a:p>
        </p:txBody>
      </p:sp>
      <p:sp>
        <p:nvSpPr>
          <p:cNvPr id="360" name="Google Shape;360;p36"/>
          <p:cNvSpPr/>
          <p:nvPr/>
        </p:nvSpPr>
        <p:spPr>
          <a:xfrm>
            <a:off x="5825324" y="5267463"/>
            <a:ext cx="211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padrão </a:t>
            </a:r>
            <a:r>
              <a:rPr lang="en-BR" sz="1800" dirty="0">
                <a:solidFill>
                  <a:schemeClr val="dk1"/>
                </a:solidFill>
              </a:rPr>
              <a:t>na</a:t>
            </a: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madeira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89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C754-466F-0BA8-E642-8C5FF1FA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Conferindo as contas: </a:t>
            </a:r>
            <a:r>
              <a:rPr lang="en-US" dirty="0"/>
              <a:t>São Paulo -&gt; </a:t>
            </a:r>
            <a:r>
              <a:rPr lang="en-US" dirty="0" err="1"/>
              <a:t>Itú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8ED8-513B-0E15-A5CA-EF6B39A3E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2018515"/>
          </a:xfrm>
        </p:spPr>
        <p:txBody>
          <a:bodyPr>
            <a:normAutofit/>
          </a:bodyPr>
          <a:lstStyle/>
          <a:p>
            <a:r>
              <a:rPr lang="pt-BR" dirty="0"/>
              <a:t>São Paulo até Araçariguama</a:t>
            </a:r>
          </a:p>
          <a:p>
            <a:pPr lvl="1"/>
            <a:r>
              <a:rPr lang="pt-BR" dirty="0"/>
              <a:t>50 km de São Paulo</a:t>
            </a:r>
          </a:p>
          <a:p>
            <a:pPr lvl="1"/>
            <a:r>
              <a:rPr lang="pt-BR" dirty="0"/>
              <a:t>100 km/</a:t>
            </a:r>
            <a:r>
              <a:rPr lang="pt-BR" dirty="0" err="1"/>
              <a:t>h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Qual foi a velocidade média desse percurso?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952E56-8063-7A8C-8C97-18691B18D569}"/>
              </a:ext>
            </a:extLst>
          </p:cNvPr>
          <p:cNvSpPr txBox="1">
            <a:spLocks/>
          </p:cNvSpPr>
          <p:nvPr/>
        </p:nvSpPr>
        <p:spPr>
          <a:xfrm>
            <a:off x="5278731" y="838985"/>
            <a:ext cx="3474721" cy="165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Araçariguama até </a:t>
            </a:r>
            <a:r>
              <a:rPr lang="pt-BR" dirty="0" err="1"/>
              <a:t>Itú</a:t>
            </a:r>
            <a:endParaRPr lang="pt-BR" dirty="0"/>
          </a:p>
          <a:p>
            <a:pPr lvl="1"/>
            <a:r>
              <a:rPr lang="pt-BR" dirty="0"/>
              <a:t>50 km</a:t>
            </a:r>
          </a:p>
          <a:p>
            <a:pPr lvl="1"/>
            <a:r>
              <a:rPr lang="pt-BR" dirty="0"/>
              <a:t>125 km/</a:t>
            </a:r>
            <a:r>
              <a:rPr lang="pt-BR" dirty="0" err="1"/>
              <a:t>h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DB80BB-26EC-400A-5DF8-EE3324D50AA5}"/>
                  </a:ext>
                </a:extLst>
              </p:cNvPr>
              <p:cNvSpPr txBox="1"/>
              <p:nvPr/>
            </p:nvSpPr>
            <p:spPr>
              <a:xfrm>
                <a:off x="1009968" y="3406140"/>
                <a:ext cx="2113784" cy="994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DB80BB-26EC-400A-5DF8-EE3324D50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68" y="3406140"/>
                <a:ext cx="2113784" cy="994183"/>
              </a:xfrm>
              <a:prstGeom prst="rect">
                <a:avLst/>
              </a:prstGeom>
              <a:blipFill>
                <a:blip r:embed="rId2"/>
                <a:stretch>
                  <a:fillRect l="-1198" t="-1266" r="-299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03EDB-21B2-7E47-DEA1-85F38B704A0C}"/>
                  </a:ext>
                </a:extLst>
              </p:cNvPr>
              <p:cNvSpPr txBox="1"/>
              <p:nvPr/>
            </p:nvSpPr>
            <p:spPr>
              <a:xfrm>
                <a:off x="3231506" y="3401568"/>
                <a:ext cx="2147511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0.01+0.008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03EDB-21B2-7E47-DEA1-85F38B704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506" y="3401568"/>
                <a:ext cx="2147511" cy="700063"/>
              </a:xfrm>
              <a:prstGeom prst="rect">
                <a:avLst/>
              </a:prstGeom>
              <a:blipFill>
                <a:blip r:embed="rId3"/>
                <a:stretch>
                  <a:fillRect l="-588" r="-235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FAC6C4-C177-50F5-8CCE-C122E5BEC48C}"/>
                  </a:ext>
                </a:extLst>
              </p:cNvPr>
              <p:cNvSpPr txBox="1"/>
              <p:nvPr/>
            </p:nvSpPr>
            <p:spPr>
              <a:xfrm>
                <a:off x="5486771" y="3401568"/>
                <a:ext cx="120917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0.018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FAC6C4-C177-50F5-8CCE-C122E5BEC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771" y="3401568"/>
                <a:ext cx="1209177" cy="693844"/>
              </a:xfrm>
              <a:prstGeom prst="rect">
                <a:avLst/>
              </a:prstGeom>
              <a:blipFill>
                <a:blip r:embed="rId4"/>
                <a:stretch>
                  <a:fillRect l="-2083" r="-416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660F-85A3-57D7-00CC-2776F7660546}"/>
                  </a:ext>
                </a:extLst>
              </p:cNvPr>
              <p:cNvSpPr txBox="1"/>
              <p:nvPr/>
            </p:nvSpPr>
            <p:spPr>
              <a:xfrm>
                <a:off x="6785414" y="3591256"/>
                <a:ext cx="11418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111.1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660F-85A3-57D7-00CC-2776F7660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414" y="3591256"/>
                <a:ext cx="1141851" cy="369332"/>
              </a:xfrm>
              <a:prstGeom prst="rect">
                <a:avLst/>
              </a:prstGeom>
              <a:blipFill>
                <a:blip r:embed="rId5"/>
                <a:stretch>
                  <a:fillRect l="-2222" r="-55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8D86622-85BB-D6C0-5A48-D4B8096B37FF}"/>
              </a:ext>
            </a:extLst>
          </p:cNvPr>
          <p:cNvSpPr/>
          <p:nvPr/>
        </p:nvSpPr>
        <p:spPr>
          <a:xfrm>
            <a:off x="4909168" y="4892508"/>
            <a:ext cx="1598633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836E6F-67FD-920F-9923-CF31DFCFAD33}"/>
              </a:ext>
            </a:extLst>
          </p:cNvPr>
          <p:cNvSpPr txBox="1">
            <a:spLocks/>
          </p:cNvSpPr>
          <p:nvPr/>
        </p:nvSpPr>
        <p:spPr>
          <a:xfrm>
            <a:off x="390548" y="481920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 velocidade média da ida foi de 111.1 km/</a:t>
            </a:r>
            <a:r>
              <a:rPr lang="pt-BR" dirty="0" err="1"/>
              <a:t>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28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 animBg="1"/>
      <p:bldP spid="1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8CA1D3-6480-F631-C4B6-BF3DDBA0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0B9AE-057C-7EE7-6EB2-24A70574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121856" cy="4496159"/>
          </a:xfrm>
        </p:spPr>
        <p:txBody>
          <a:bodyPr/>
          <a:lstStyle/>
          <a:p>
            <a:r>
              <a:rPr lang="pt-BR" dirty="0"/>
              <a:t>Na volta o prof. Luciano dirigiu novamente a 100 km/</a:t>
            </a:r>
            <a:r>
              <a:rPr lang="pt-BR" dirty="0" err="1"/>
              <a:t>h</a:t>
            </a:r>
            <a:r>
              <a:rPr lang="pt-BR" dirty="0"/>
              <a:t> até Osasco (80 km) e o prof. Fabio dirigiu o restante (20km) a 125 km/h. Qual foi a velocidade média nesse caso?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2CEBC-4FAA-3CE9-9332-EE9D7534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55" y="2492052"/>
            <a:ext cx="5467041" cy="26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8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F9A7-43EC-7CCC-1C68-2B7BB007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 Ponderada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FC6D-DAF5-8934-EB96-D82F62920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Com um conjunto de pesos </a:t>
            </a:r>
            <a:r>
              <a:rPr lang="pt-BR" dirty="0" err="1"/>
              <a:t>w</a:t>
            </a:r>
            <a:r>
              <a:rPr lang="pt-BR" baseline="-25000" dirty="0" err="1"/>
              <a:t>i</a:t>
            </a:r>
            <a:r>
              <a:rPr lang="pt-BR" dirty="0"/>
              <a:t> associados ao conjunto de valores x</a:t>
            </a:r>
            <a:r>
              <a:rPr lang="pt-BR" baseline="-25000" dirty="0"/>
              <a:t>i</a:t>
            </a:r>
            <a:r>
              <a:rPr lang="pt-BR" dirty="0"/>
              <a:t> a média harmônica ponderada é definida por:</a:t>
            </a:r>
          </a:p>
        </p:txBody>
      </p:sp>
      <p:sp>
        <p:nvSpPr>
          <p:cNvPr id="6" name="AutoShape 6" descr="{\displaystyle {\bar {h}}={\frac {n}{{\frac {1}{x_{1}}}+{\frac {1}{x_{2}}}+\cdots +{\frac {1}{x_{n}}}}}={\frac {n}{\sum _{i=1}^{n}{\frac {1}{x_{i}}}}}={\frac {n\cdot \prod _{j=1}^{n}x_{j}}{\sum _{i=1}^{n}{\frac {\prod _{j=1}^{n}x_{j}}{x_{i}}}}}.}">
            <a:extLst>
              <a:ext uri="{FF2B5EF4-FFF2-40B4-BE49-F238E27FC236}">
                <a16:creationId xmlns:a16="http://schemas.microsoft.com/office/drawing/2014/main" id="{4DA7541D-5615-25E5-0806-8B7F34E33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743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8D321-342E-F260-99BF-4DF70493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19" y="1745334"/>
            <a:ext cx="1713738" cy="15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91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F528-36AE-795A-CA25-36A59777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Fazendo as contas: </a:t>
            </a:r>
            <a:r>
              <a:rPr lang="pt-BR" dirty="0" err="1"/>
              <a:t>Itú</a:t>
            </a:r>
            <a:r>
              <a:rPr lang="pt-BR" dirty="0"/>
              <a:t> -&gt; </a:t>
            </a:r>
            <a:r>
              <a:rPr lang="en-US" dirty="0"/>
              <a:t>São Paulo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B33E9-B0FF-E2FE-6051-2413C1C1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42" y="4224305"/>
            <a:ext cx="8428232" cy="515938"/>
          </a:xfrm>
        </p:spPr>
        <p:txBody>
          <a:bodyPr/>
          <a:lstStyle/>
          <a:p>
            <a:r>
              <a:rPr lang="pt-BR" dirty="0"/>
              <a:t>A velocidade média da volta foi de 104.167 km/</a:t>
            </a:r>
            <a:r>
              <a:rPr lang="pt-BR" dirty="0" err="1"/>
              <a:t>h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C6E3E-6D1A-95FE-7C59-0A3F2B3762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23</a:t>
            </a:fld>
            <a:endParaRPr lang="en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9D0F99-8202-C999-3D4E-4431A223A76C}"/>
                  </a:ext>
                </a:extLst>
              </p:cNvPr>
              <p:cNvSpPr txBox="1"/>
              <p:nvPr/>
            </p:nvSpPr>
            <p:spPr>
              <a:xfrm>
                <a:off x="4763997" y="1199034"/>
                <a:ext cx="2405288" cy="994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9D0F99-8202-C999-3D4E-4431A223A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97" y="1199034"/>
                <a:ext cx="2405288" cy="994183"/>
              </a:xfrm>
              <a:prstGeom prst="rect">
                <a:avLst/>
              </a:prstGeom>
              <a:blipFill>
                <a:blip r:embed="rId3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10D95A-0F09-3F11-D24B-762FF2D7C09C}"/>
                  </a:ext>
                </a:extLst>
              </p:cNvPr>
              <p:cNvSpPr txBox="1"/>
              <p:nvPr/>
            </p:nvSpPr>
            <p:spPr>
              <a:xfrm>
                <a:off x="658927" y="2799854"/>
                <a:ext cx="4049262" cy="7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0.008+0.0016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10D95A-0F09-3F11-D24B-762FF2D7C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27" y="2799854"/>
                <a:ext cx="4049262" cy="700063"/>
              </a:xfrm>
              <a:prstGeom prst="rect">
                <a:avLst/>
              </a:prstGeom>
              <a:blipFill>
                <a:blip r:embed="rId4"/>
                <a:stretch>
                  <a:fillRect t="-178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8F8D77-53A9-51D3-2C62-35A5AF4BC214}"/>
                  </a:ext>
                </a:extLst>
              </p:cNvPr>
              <p:cNvSpPr txBox="1"/>
              <p:nvPr/>
            </p:nvSpPr>
            <p:spPr>
              <a:xfrm>
                <a:off x="2857378" y="2799396"/>
                <a:ext cx="4049262" cy="7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0.0096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8F8D77-53A9-51D3-2C62-35A5AF4BC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378" y="2799396"/>
                <a:ext cx="4049262" cy="700063"/>
              </a:xfrm>
              <a:prstGeom prst="rect">
                <a:avLst/>
              </a:prstGeom>
              <a:blipFill>
                <a:blip r:embed="rId5"/>
                <a:stretch>
                  <a:fillRect t="-17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9083B-8935-4ED8-940D-29F350D2F80D}"/>
                  </a:ext>
                </a:extLst>
              </p:cNvPr>
              <p:cNvSpPr txBox="1"/>
              <p:nvPr/>
            </p:nvSpPr>
            <p:spPr>
              <a:xfrm>
                <a:off x="4384621" y="2982739"/>
                <a:ext cx="404926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104.167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9083B-8935-4ED8-940D-29F350D2F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621" y="2982739"/>
                <a:ext cx="4049262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C1CAC63-2AAA-DE1D-03BA-15DDBBF98692}"/>
              </a:ext>
            </a:extLst>
          </p:cNvPr>
          <p:cNvSpPr/>
          <p:nvPr/>
        </p:nvSpPr>
        <p:spPr>
          <a:xfrm>
            <a:off x="5200991" y="4182459"/>
            <a:ext cx="1968294" cy="557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CF7721-670C-E454-D091-CB803AD98B8E}"/>
                  </a:ext>
                </a:extLst>
              </p:cNvPr>
              <p:cNvSpPr txBox="1"/>
              <p:nvPr/>
            </p:nvSpPr>
            <p:spPr>
              <a:xfrm>
                <a:off x="1411952" y="1199035"/>
                <a:ext cx="2405288" cy="994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80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CF7721-670C-E454-D091-CB803AD98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952" y="1199035"/>
                <a:ext cx="2405288" cy="994183"/>
              </a:xfrm>
              <a:prstGeom prst="rect">
                <a:avLst/>
              </a:prstGeom>
              <a:blipFill>
                <a:blip r:embed="rId7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47468AD-A069-9E1F-72C1-4357A682146C}"/>
              </a:ext>
            </a:extLst>
          </p:cNvPr>
          <p:cNvSpPr txBox="1"/>
          <p:nvPr/>
        </p:nvSpPr>
        <p:spPr>
          <a:xfrm>
            <a:off x="495452" y="5126077"/>
            <a:ext cx="77783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noProof="0">
                <a:highlight>
                  <a:srgbClr val="FFFF00"/>
                </a:highlight>
              </a:rPr>
              <a:t>Já vamos usar essas fórmulas para resolver um problema em Computação Gráfica</a:t>
            </a:r>
          </a:p>
        </p:txBody>
      </p:sp>
    </p:spTree>
    <p:extLst>
      <p:ext uri="{BB962C8B-B14F-4D97-AF65-F5344CB8AC3E}">
        <p14:creationId xmlns:p14="http://schemas.microsoft.com/office/powerpoint/2010/main" val="17133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 animBg="1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Projeções Perspectivas Cria Não Linearidades</a:t>
            </a:r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"/>
          </p:nvPr>
        </p:nvSpPr>
        <p:spPr>
          <a:xfrm>
            <a:off x="322119" y="838975"/>
            <a:ext cx="8645236" cy="759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dirty="0"/>
              <a:t>Uma interpolação no espaço da tela (2D) não é a mesma de no espaço da câmera (3D).</a:t>
            </a:r>
            <a:endParaRPr sz="1800" dirty="0"/>
          </a:p>
        </p:txBody>
      </p:sp>
      <p:sp>
        <p:nvSpPr>
          <p:cNvPr id="267" name="Google Shape;267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126" y="1853103"/>
            <a:ext cx="4191786" cy="268972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>
            <a:off x="322711" y="4152709"/>
            <a:ext cx="22620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 de Imagem</a:t>
            </a:r>
            <a:endParaRPr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94BD23-C58A-A962-A048-5FD71CE436B9}"/>
              </a:ext>
            </a:extLst>
          </p:cNvPr>
          <p:cNvGrpSpPr/>
          <p:nvPr/>
        </p:nvGrpSpPr>
        <p:grpSpPr>
          <a:xfrm>
            <a:off x="5232931" y="1431596"/>
            <a:ext cx="3879898" cy="2866500"/>
            <a:chOff x="5232931" y="1431596"/>
            <a:chExt cx="3879898" cy="2866500"/>
          </a:xfrm>
        </p:grpSpPr>
        <p:sp>
          <p:nvSpPr>
            <p:cNvPr id="264" name="Google Shape;264;p30"/>
            <p:cNvSpPr/>
            <p:nvPr/>
          </p:nvSpPr>
          <p:spPr>
            <a:xfrm>
              <a:off x="6084450" y="1900496"/>
              <a:ext cx="2427900" cy="23976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 txBox="1"/>
            <p:nvPr/>
          </p:nvSpPr>
          <p:spPr>
            <a:xfrm>
              <a:off x="5232931" y="1431596"/>
              <a:ext cx="3879898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1200" dirty="0">
                  <a:solidFill>
                    <a:schemeClr val="dk1"/>
                  </a:solidFill>
                </a:rPr>
                <a:t>Porém se não tratarmos corretamente a imagem fica:</a:t>
              </a:r>
              <a:endParaRPr dirty="0"/>
            </a:p>
          </p:txBody>
        </p:sp>
        <p:graphicFrame>
          <p:nvGraphicFramePr>
            <p:cNvPr id="272" name="Google Shape;272;p30"/>
            <p:cNvGraphicFramePr/>
            <p:nvPr/>
          </p:nvGraphicFramePr>
          <p:xfrm>
            <a:off x="6306625" y="2099696"/>
            <a:ext cx="1995225" cy="198105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1995225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218816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a:txBody>
                    <a:tcPr marL="91425" marR="91425" marT="91425" marB="91425">
                      <a:solidFill>
                        <a:srgbClr val="F9954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18816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a:txBody>
                    <a:tcPr marL="91425" marR="91425" marT="91425" marB="91425">
                      <a:solidFill>
                        <a:srgbClr val="32323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18816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a:txBody>
                    <a:tcPr marL="91425" marR="91425" marT="91425" marB="91425">
                      <a:solidFill>
                        <a:srgbClr val="F9954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18816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a:txBody>
                    <a:tcPr marL="91425" marR="91425" marT="91425" marB="91425">
                      <a:solidFill>
                        <a:srgbClr val="323232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18816">
                  <a:tc>
                    <a:txBody>
                      <a:bodyPr/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/>
                      </a:p>
                    </a:txBody>
                    <a:tcPr marL="91425" marR="91425" marT="91425" marB="91425">
                      <a:solidFill>
                        <a:srgbClr val="F9954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</p:grpSp>
      <p:sp>
        <p:nvSpPr>
          <p:cNvPr id="2" name="Google Shape;269;p30">
            <a:extLst>
              <a:ext uri="{FF2B5EF4-FFF2-40B4-BE49-F238E27FC236}">
                <a16:creationId xmlns:a16="http://schemas.microsoft.com/office/drawing/2014/main" id="{C9873AA5-0139-3BA8-0656-8B6CB6BC8F04}"/>
              </a:ext>
            </a:extLst>
          </p:cNvPr>
          <p:cNvSpPr/>
          <p:nvPr/>
        </p:nvSpPr>
        <p:spPr>
          <a:xfrm>
            <a:off x="3360487" y="1942148"/>
            <a:ext cx="1137397" cy="547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Objeto 3D com textura</a:t>
            </a:r>
            <a:endParaRPr sz="1050" dirty="0"/>
          </a:p>
        </p:txBody>
      </p:sp>
      <p:cxnSp>
        <p:nvCxnSpPr>
          <p:cNvPr id="4" name="Curved Connector 3">
            <a:extLst>
              <a:ext uri="{FF2B5EF4-FFF2-40B4-BE49-F238E27FC236}">
                <a16:creationId xmlns:a16="http://schemas.microsoft.com/office/drawing/2014/main" id="{51BCEAB8-CA32-3F66-B82D-D7DDBCE0582F}"/>
              </a:ext>
            </a:extLst>
          </p:cNvPr>
          <p:cNvCxnSpPr/>
          <p:nvPr/>
        </p:nvCxnSpPr>
        <p:spPr>
          <a:xfrm rot="5400000">
            <a:off x="3518623" y="2475830"/>
            <a:ext cx="505652" cy="36813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urved Connector 4">
            <a:extLst>
              <a:ext uri="{FF2B5EF4-FFF2-40B4-BE49-F238E27FC236}">
                <a16:creationId xmlns:a16="http://schemas.microsoft.com/office/drawing/2014/main" id="{96E82877-CE7E-42B5-9FD0-FDDC7B8DE60B}"/>
              </a:ext>
            </a:extLst>
          </p:cNvPr>
          <p:cNvCxnSpPr>
            <a:cxnSpLocks/>
          </p:cNvCxnSpPr>
          <p:nvPr/>
        </p:nvCxnSpPr>
        <p:spPr>
          <a:xfrm flipV="1">
            <a:off x="1453711" y="3599474"/>
            <a:ext cx="554251" cy="553237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266;p30">
            <a:extLst>
              <a:ext uri="{FF2B5EF4-FFF2-40B4-BE49-F238E27FC236}">
                <a16:creationId xmlns:a16="http://schemas.microsoft.com/office/drawing/2014/main" id="{EF74906D-5B3C-FA6B-2C11-3ED355507511}"/>
              </a:ext>
            </a:extLst>
          </p:cNvPr>
          <p:cNvSpPr txBox="1">
            <a:spLocks/>
          </p:cNvSpPr>
          <p:nvPr/>
        </p:nvSpPr>
        <p:spPr>
          <a:xfrm>
            <a:off x="368087" y="4687396"/>
            <a:ext cx="8645236" cy="842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1000"/>
              </a:spcAft>
              <a:buFont typeface="Verdana"/>
              <a:buNone/>
            </a:pPr>
            <a:r>
              <a:rPr lang="pt-BR" sz="1800" noProof="0" dirty="0"/>
              <a:t>Uma interpolação linear nas coordenadas do mundo precisa de uma interpolação não linear quando transferida para as coordenadas da tela!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316C6A-6D08-6C09-4357-4B3DF27C9BE0}"/>
              </a:ext>
            </a:extLst>
          </p:cNvPr>
          <p:cNvGrpSpPr/>
          <p:nvPr/>
        </p:nvGrpSpPr>
        <p:grpSpPr>
          <a:xfrm>
            <a:off x="176645" y="1524751"/>
            <a:ext cx="1760491" cy="1331938"/>
            <a:chOff x="176645" y="1524751"/>
            <a:chExt cx="1760491" cy="1331938"/>
          </a:xfrm>
        </p:grpSpPr>
        <p:sp>
          <p:nvSpPr>
            <p:cNvPr id="270" name="Google Shape;270;p30"/>
            <p:cNvSpPr txBox="1"/>
            <p:nvPr/>
          </p:nvSpPr>
          <p:spPr>
            <a:xfrm>
              <a:off x="176645" y="1524751"/>
              <a:ext cx="1760491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1200" dirty="0">
                  <a:solidFill>
                    <a:schemeClr val="dk1"/>
                  </a:solidFill>
                </a:rPr>
                <a:t>A imagem deveria ser:</a:t>
              </a:r>
              <a:endParaRPr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364CC81-8AD9-65D5-7EDA-744193997382}"/>
                </a:ext>
              </a:extLst>
            </p:cNvPr>
            <p:cNvGrpSpPr/>
            <p:nvPr/>
          </p:nvGrpSpPr>
          <p:grpSpPr>
            <a:xfrm>
              <a:off x="514656" y="1852841"/>
              <a:ext cx="974191" cy="1003848"/>
              <a:chOff x="6882432" y="794117"/>
              <a:chExt cx="1073694" cy="1106379"/>
            </a:xfrm>
          </p:grpSpPr>
          <p:sp>
            <p:nvSpPr>
              <p:cNvPr id="10" name="Google Shape;264;p30">
                <a:extLst>
                  <a:ext uri="{FF2B5EF4-FFF2-40B4-BE49-F238E27FC236}">
                    <a16:creationId xmlns:a16="http://schemas.microsoft.com/office/drawing/2014/main" id="{1F1BE165-EC0F-A2E0-84E0-AA012C19397D}"/>
                  </a:ext>
                </a:extLst>
              </p:cNvPr>
              <p:cNvSpPr/>
              <p:nvPr/>
            </p:nvSpPr>
            <p:spPr>
              <a:xfrm>
                <a:off x="6882432" y="794117"/>
                <a:ext cx="1073694" cy="1106379"/>
              </a:xfrm>
              <a:prstGeom prst="rect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4AB64C0-B631-5270-B4D4-38FC9A0701D8}"/>
                  </a:ext>
                </a:extLst>
              </p:cNvPr>
              <p:cNvGrpSpPr/>
              <p:nvPr/>
            </p:nvGrpSpPr>
            <p:grpSpPr>
              <a:xfrm>
                <a:off x="6927218" y="854123"/>
                <a:ext cx="990556" cy="989245"/>
                <a:chOff x="1850267" y="2395011"/>
                <a:chExt cx="445180" cy="989245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61693C3-0C17-B174-3C52-30A1870EBF53}"/>
                    </a:ext>
                  </a:extLst>
                </p:cNvPr>
                <p:cNvSpPr/>
                <p:nvPr/>
              </p:nvSpPr>
              <p:spPr>
                <a:xfrm>
                  <a:off x="1850267" y="2395011"/>
                  <a:ext cx="445180" cy="393745"/>
                </a:xfrm>
                <a:prstGeom prst="rect">
                  <a:avLst/>
                </a:prstGeom>
                <a:solidFill>
                  <a:srgbClr val="EC962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302D010-8E61-3232-A7B8-6296E2DD9F6F}"/>
                    </a:ext>
                  </a:extLst>
                </p:cNvPr>
                <p:cNvSpPr/>
                <p:nvPr/>
              </p:nvSpPr>
              <p:spPr>
                <a:xfrm>
                  <a:off x="1850267" y="2784311"/>
                  <a:ext cx="445180" cy="241995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6C90C7-98F1-95D7-47EC-0816B34EEE8E}"/>
                    </a:ext>
                  </a:extLst>
                </p:cNvPr>
                <p:cNvSpPr/>
                <p:nvPr/>
              </p:nvSpPr>
              <p:spPr>
                <a:xfrm>
                  <a:off x="1850267" y="3021805"/>
                  <a:ext cx="445180" cy="160697"/>
                </a:xfrm>
                <a:prstGeom prst="rect">
                  <a:avLst/>
                </a:prstGeom>
                <a:solidFill>
                  <a:srgbClr val="EC962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045D3E9-5A65-C45F-D344-EA7000922A87}"/>
                    </a:ext>
                  </a:extLst>
                </p:cNvPr>
                <p:cNvSpPr/>
                <p:nvPr/>
              </p:nvSpPr>
              <p:spPr>
                <a:xfrm>
                  <a:off x="1850267" y="3178056"/>
                  <a:ext cx="445180" cy="118340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06BC066-5F15-B8D0-5729-6C115A29EA00}"/>
                    </a:ext>
                  </a:extLst>
                </p:cNvPr>
                <p:cNvSpPr/>
                <p:nvPr/>
              </p:nvSpPr>
              <p:spPr>
                <a:xfrm>
                  <a:off x="1850267" y="3287178"/>
                  <a:ext cx="445180" cy="97078"/>
                </a:xfrm>
                <a:prstGeom prst="rect">
                  <a:avLst/>
                </a:prstGeom>
                <a:solidFill>
                  <a:srgbClr val="EC962E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>
          <a:extLst>
            <a:ext uri="{FF2B5EF4-FFF2-40B4-BE49-F238E27FC236}">
              <a16:creationId xmlns:a16="http://schemas.microsoft.com/office/drawing/2014/main" id="{A12EC205-043C-BE6D-157D-B34758AA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>
            <a:extLst>
              <a:ext uri="{FF2B5EF4-FFF2-40B4-BE49-F238E27FC236}">
                <a16:creationId xmlns:a16="http://schemas.microsoft.com/office/drawing/2014/main" id="{2FAF67EE-DB5F-B1CD-5DB5-6540DEDFF9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Projeções Perspectivas Cria Não Linearidades</a:t>
            </a:r>
            <a:endParaRPr/>
          </a:p>
        </p:txBody>
      </p:sp>
      <p:sp>
        <p:nvSpPr>
          <p:cNvPr id="266" name="Google Shape;266;p30">
            <a:extLst>
              <a:ext uri="{FF2B5EF4-FFF2-40B4-BE49-F238E27FC236}">
                <a16:creationId xmlns:a16="http://schemas.microsoft.com/office/drawing/2014/main" id="{0FCFD73F-3FEE-875C-D80D-C4C5179836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2119" y="838974"/>
            <a:ext cx="8645236" cy="3017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</a:pPr>
            <a:r>
              <a:rPr lang="pt-BR" sz="1800" noProof="0" dirty="0"/>
              <a:t>O problema está na simplificação que podemos ter com a projeção, onde projetamos e tratamos o triângulo da tela como se fosse paralelo ao plano da imagem.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en-BR" sz="1800" dirty="0"/>
          </a:p>
        </p:txBody>
      </p:sp>
      <p:sp>
        <p:nvSpPr>
          <p:cNvPr id="267" name="Google Shape;267;p30">
            <a:extLst>
              <a:ext uri="{FF2B5EF4-FFF2-40B4-BE49-F238E27FC236}">
                <a16:creationId xmlns:a16="http://schemas.microsoft.com/office/drawing/2014/main" id="{E9E9B0C8-793E-A1F0-5FDE-CFB4E24640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  <p:sp>
        <p:nvSpPr>
          <p:cNvPr id="8" name="Google Shape;266;p30">
            <a:extLst>
              <a:ext uri="{FF2B5EF4-FFF2-40B4-BE49-F238E27FC236}">
                <a16:creationId xmlns:a16="http://schemas.microsoft.com/office/drawing/2014/main" id="{5B12BD4F-13FB-E4EA-1293-79058BF61A47}"/>
              </a:ext>
            </a:extLst>
          </p:cNvPr>
          <p:cNvSpPr txBox="1">
            <a:spLocks/>
          </p:cNvSpPr>
          <p:nvPr/>
        </p:nvSpPr>
        <p:spPr>
          <a:xfrm>
            <a:off x="223441" y="4687397"/>
            <a:ext cx="8882646" cy="71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1000"/>
              </a:spcAft>
              <a:buFont typeface="Verdana"/>
              <a:buNone/>
            </a:pPr>
            <a:r>
              <a:rPr lang="pt-BR" sz="1800" noProof="0" dirty="0"/>
              <a:t>ou seja, precisamos usar o X, </a:t>
            </a:r>
            <a:r>
              <a:rPr lang="pt-BR" sz="1800" noProof="0" dirty="0" err="1"/>
              <a:t>Y</a:t>
            </a:r>
            <a:r>
              <a:rPr lang="pt-BR" sz="1800" noProof="0" dirty="0"/>
              <a:t> e Z para fazer as contas de interpolação, mesmo em 2D.</a:t>
            </a:r>
          </a:p>
        </p:txBody>
      </p:sp>
      <p:pic>
        <p:nvPicPr>
          <p:cNvPr id="3" name="Google Shape;268;p30">
            <a:extLst>
              <a:ext uri="{FF2B5EF4-FFF2-40B4-BE49-F238E27FC236}">
                <a16:creationId xmlns:a16="http://schemas.microsoft.com/office/drawing/2014/main" id="{DAC0A6D5-0CAD-4402-51C2-870EEB4CBF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655" y="2292626"/>
            <a:ext cx="2853727" cy="18922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E4D775-4736-8409-04D3-CB7C40F2682A}"/>
              </a:ext>
            </a:extLst>
          </p:cNvPr>
          <p:cNvSpPr/>
          <p:nvPr/>
        </p:nvSpPr>
        <p:spPr>
          <a:xfrm>
            <a:off x="1789043" y="2743199"/>
            <a:ext cx="132522" cy="834887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A2546F-A4B3-421C-9628-98837FC87829}"/>
              </a:ext>
            </a:extLst>
          </p:cNvPr>
          <p:cNvSpPr txBox="1"/>
          <p:nvPr/>
        </p:nvSpPr>
        <p:spPr>
          <a:xfrm>
            <a:off x="1196008" y="4020547"/>
            <a:ext cx="2107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Projeção da geometria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77215D-F429-72C2-CE4D-BB9286128470}"/>
              </a:ext>
            </a:extLst>
          </p:cNvPr>
          <p:cNvSpPr txBox="1"/>
          <p:nvPr/>
        </p:nvSpPr>
        <p:spPr>
          <a:xfrm>
            <a:off x="5840895" y="4190044"/>
            <a:ext cx="18784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Calcular textura pela geometria projetada</a:t>
            </a:r>
          </a:p>
        </p:txBody>
      </p:sp>
      <p:graphicFrame>
        <p:nvGraphicFramePr>
          <p:cNvPr id="21" name="Google Shape;272;p30">
            <a:extLst>
              <a:ext uri="{FF2B5EF4-FFF2-40B4-BE49-F238E27FC236}">
                <a16:creationId xmlns:a16="http://schemas.microsoft.com/office/drawing/2014/main" id="{94066E33-3F0A-95C6-BA52-CB10294F878E}"/>
              </a:ext>
            </a:extLst>
          </p:cNvPr>
          <p:cNvGraphicFramePr/>
          <p:nvPr/>
        </p:nvGraphicFramePr>
        <p:xfrm>
          <a:off x="7151204" y="2211528"/>
          <a:ext cx="270013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0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84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F9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323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9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323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45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solidFill>
                      <a:srgbClr val="F9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53747254-DF2D-FCC7-511D-A59E412CA02E}"/>
              </a:ext>
            </a:extLst>
          </p:cNvPr>
          <p:cNvSpPr/>
          <p:nvPr/>
        </p:nvSpPr>
        <p:spPr>
          <a:xfrm>
            <a:off x="6111505" y="2211529"/>
            <a:ext cx="270013" cy="198105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C8331CC-F615-57CC-2F33-20A27BE7A006}"/>
              </a:ext>
            </a:extLst>
          </p:cNvPr>
          <p:cNvSpPr/>
          <p:nvPr/>
        </p:nvSpPr>
        <p:spPr>
          <a:xfrm>
            <a:off x="6559826" y="3202053"/>
            <a:ext cx="410817" cy="1639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266;p30">
            <a:extLst>
              <a:ext uri="{FF2B5EF4-FFF2-40B4-BE49-F238E27FC236}">
                <a16:creationId xmlns:a16="http://schemas.microsoft.com/office/drawing/2014/main" id="{48CC6929-CCFD-EB71-3F8C-46B3F2396073}"/>
              </a:ext>
            </a:extLst>
          </p:cNvPr>
          <p:cNvSpPr txBox="1">
            <a:spLocks/>
          </p:cNvSpPr>
          <p:nvPr/>
        </p:nvSpPr>
        <p:spPr>
          <a:xfrm>
            <a:off x="368087" y="5056728"/>
            <a:ext cx="8645236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1000"/>
              </a:spcBef>
              <a:spcAft>
                <a:spcPts val="1000"/>
              </a:spcAft>
              <a:buFont typeface="Verdana"/>
              <a:buNone/>
            </a:pPr>
            <a:r>
              <a:rPr lang="pt-BR" sz="1800" noProof="0" dirty="0">
                <a:highlight>
                  <a:srgbClr val="FF0000"/>
                </a:highlight>
              </a:rPr>
              <a:t>Mas mesmo assim outros problemas podem acontecer!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A8AE4-1337-E6E4-8C4D-3CF8921BD98F}"/>
              </a:ext>
            </a:extLst>
          </p:cNvPr>
          <p:cNvSpPr txBox="1"/>
          <p:nvPr/>
        </p:nvSpPr>
        <p:spPr>
          <a:xfrm>
            <a:off x="884430" y="1865579"/>
            <a:ext cx="2853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0070C0"/>
                </a:solidFill>
              </a:rPr>
              <a:t>1ª fase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224A9E-BA8F-D327-7C7F-6CFBDB3257DB}"/>
              </a:ext>
            </a:extLst>
          </p:cNvPr>
          <p:cNvSpPr txBox="1"/>
          <p:nvPr/>
        </p:nvSpPr>
        <p:spPr>
          <a:xfrm>
            <a:off x="5353279" y="1855879"/>
            <a:ext cx="2853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rgbClr val="0070C0"/>
                </a:solidFill>
              </a:rPr>
              <a:t>2ª fase</a:t>
            </a:r>
          </a:p>
        </p:txBody>
      </p:sp>
    </p:spTree>
    <p:extLst>
      <p:ext uri="{BB962C8B-B14F-4D97-AF65-F5344CB8AC3E}">
        <p14:creationId xmlns:p14="http://schemas.microsoft.com/office/powerpoint/2010/main" val="149257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Projeção Perspectiva e Interpolação</a:t>
            </a:r>
            <a:endParaRPr/>
          </a:p>
        </p:txBody>
      </p:sp>
      <p:sp>
        <p:nvSpPr>
          <p:cNvPr id="463" name="Google Shape;463;p45"/>
          <p:cNvSpPr txBox="1">
            <a:spLocks noGrp="1"/>
          </p:cNvSpPr>
          <p:nvPr>
            <p:ph type="body" idx="1"/>
          </p:nvPr>
        </p:nvSpPr>
        <p:spPr>
          <a:xfrm>
            <a:off x="390548" y="3683516"/>
            <a:ext cx="2554671" cy="165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BR"/>
              <a:t>Textura</a:t>
            </a:r>
            <a:endParaRPr/>
          </a:p>
        </p:txBody>
      </p:sp>
      <p:sp>
        <p:nvSpPr>
          <p:cNvPr id="464" name="Google Shape;464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  <p:pic>
        <p:nvPicPr>
          <p:cNvPr id="465" name="Google Shape;465;p45"/>
          <p:cNvPicPr preferRelativeResize="0"/>
          <p:nvPr/>
        </p:nvPicPr>
        <p:blipFill rotWithShape="1">
          <a:blip r:embed="rId3">
            <a:alphaModFix/>
          </a:blip>
          <a:srcRect r="69688"/>
          <a:stretch/>
        </p:blipFill>
        <p:spPr>
          <a:xfrm>
            <a:off x="390547" y="900121"/>
            <a:ext cx="2554671" cy="251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5"/>
          <p:cNvSpPr txBox="1"/>
          <p:nvPr/>
        </p:nvSpPr>
        <p:spPr>
          <a:xfrm>
            <a:off x="3327199" y="3683516"/>
            <a:ext cx="2554671" cy="11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Plano inclinado com uma projeção perspectiva</a:t>
            </a:r>
            <a:endParaRPr/>
          </a:p>
        </p:txBody>
      </p:sp>
      <p:sp>
        <p:nvSpPr>
          <p:cNvPr id="467" name="Google Shape;467;p45"/>
          <p:cNvSpPr txBox="1"/>
          <p:nvPr/>
        </p:nvSpPr>
        <p:spPr>
          <a:xfrm>
            <a:off x="3294664" y="4722829"/>
            <a:ext cx="2554671" cy="70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Verdana"/>
              <a:buNone/>
            </a:pPr>
            <a:r>
              <a:rPr lang="en-BR" sz="2000" b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O que está errado?</a:t>
            </a:r>
            <a:endParaRPr/>
          </a:p>
        </p:txBody>
      </p:sp>
      <p:sp>
        <p:nvSpPr>
          <p:cNvPr id="468" name="Google Shape;468;p45"/>
          <p:cNvSpPr txBox="1"/>
          <p:nvPr/>
        </p:nvSpPr>
        <p:spPr>
          <a:xfrm>
            <a:off x="6373628" y="3683515"/>
            <a:ext cx="2554671" cy="11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Imagem correta</a:t>
            </a:r>
            <a:endParaRPr dirty="0"/>
          </a:p>
        </p:txBody>
      </p:sp>
      <p:pic>
        <p:nvPicPr>
          <p:cNvPr id="2" name="Google Shape;465;p45">
            <a:extLst>
              <a:ext uri="{FF2B5EF4-FFF2-40B4-BE49-F238E27FC236}">
                <a16:creationId xmlns:a16="http://schemas.microsoft.com/office/drawing/2014/main" id="{3E3A52B1-EBD7-B29C-1AB1-B018FE0068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9688"/>
          <a:stretch/>
        </p:blipFill>
        <p:spPr>
          <a:xfrm>
            <a:off x="6263851" y="900001"/>
            <a:ext cx="2554673" cy="251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65;p45">
            <a:extLst>
              <a:ext uri="{FF2B5EF4-FFF2-40B4-BE49-F238E27FC236}">
                <a16:creationId xmlns:a16="http://schemas.microsoft.com/office/drawing/2014/main" id="{201AD0FC-721D-A4DA-77EA-27D47E4761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844" r="34844"/>
          <a:stretch/>
        </p:blipFill>
        <p:spPr>
          <a:xfrm>
            <a:off x="3327199" y="900002"/>
            <a:ext cx="2554671" cy="2512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2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Projeção Perspectiva e Interpolação</a:t>
            </a:r>
            <a:endParaRPr/>
          </a:p>
        </p:txBody>
      </p:sp>
      <p:sp>
        <p:nvSpPr>
          <p:cNvPr id="474" name="Google Shape;474;p46"/>
          <p:cNvSpPr txBox="1">
            <a:spLocks noGrp="1"/>
          </p:cNvSpPr>
          <p:nvPr>
            <p:ph type="body" idx="1"/>
          </p:nvPr>
        </p:nvSpPr>
        <p:spPr>
          <a:xfrm>
            <a:off x="390548" y="3683516"/>
            <a:ext cx="2554671" cy="165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BR"/>
              <a:t>Textura</a:t>
            </a:r>
            <a:endParaRPr/>
          </a:p>
        </p:txBody>
      </p:sp>
      <p:sp>
        <p:nvSpPr>
          <p:cNvPr id="475" name="Google Shape;47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  <p:pic>
        <p:nvPicPr>
          <p:cNvPr id="476" name="Google Shape;47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7" y="900121"/>
            <a:ext cx="8427977" cy="251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6"/>
          <p:cNvSpPr txBox="1"/>
          <p:nvPr/>
        </p:nvSpPr>
        <p:spPr>
          <a:xfrm>
            <a:off x="2945218" y="3683516"/>
            <a:ext cx="3428410" cy="191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Interpolação baricêntrica de coordenadas de textura diretamente no espaço da tela (2D) sem a coordenada Z ajustada</a:t>
            </a:r>
            <a:endParaRPr sz="1200" b="1" dirty="0">
              <a:solidFill>
                <a:srgbClr val="FF0000"/>
              </a:solidFill>
            </a:endParaRPr>
          </a:p>
        </p:txBody>
      </p:sp>
      <p:sp>
        <p:nvSpPr>
          <p:cNvPr id="478" name="Google Shape;478;p46"/>
          <p:cNvSpPr txBox="1"/>
          <p:nvPr/>
        </p:nvSpPr>
        <p:spPr>
          <a:xfrm>
            <a:off x="6373628" y="3683515"/>
            <a:ext cx="2554671" cy="11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Imagem correta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7504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 dirty="0"/>
              <a:t>Mapeamento de texturas Afim</a:t>
            </a:r>
            <a:endParaRPr dirty="0"/>
          </a:p>
        </p:txBody>
      </p:sp>
      <p:sp>
        <p:nvSpPr>
          <p:cNvPr id="484" name="Google Shape;484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  <p:sp>
        <p:nvSpPr>
          <p:cNvPr id="485" name="Google Shape;485;p47"/>
          <p:cNvSpPr/>
          <p:nvPr/>
        </p:nvSpPr>
        <p:spPr>
          <a:xfrm>
            <a:off x="390548" y="5335144"/>
            <a:ext cx="7937890" cy="27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https://www.reddit.com/r/GraphicsProgramming/comments/fhvrhl/learning_3d_graphics_implemented_affine_texture/</a:t>
            </a:r>
            <a:endParaRPr sz="1300"/>
          </a:p>
        </p:txBody>
      </p:sp>
      <p:pic>
        <p:nvPicPr>
          <p:cNvPr id="486" name="Google Shape;48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116" y="718555"/>
            <a:ext cx="8343767" cy="4502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612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PlayStation 1</a:t>
            </a:r>
            <a:endParaRPr/>
          </a:p>
        </p:txBody>
      </p:sp>
      <p:sp>
        <p:nvSpPr>
          <p:cNvPr id="493" name="Google Shape;493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 dirty="0"/>
              <a:t>O PS1 não tinha texturas corrigidas pela perspectiva. Hoje o PGXP (Parallel / Precision Geometry Transform Pipeline) é um aprimoramento para a emulação do PlayStation que produz texturas em geometrias 3D com a correção necessária.</a:t>
            </a:r>
            <a:endParaRPr sz="1900" dirty="0"/>
          </a:p>
        </p:txBody>
      </p:sp>
      <p:sp>
        <p:nvSpPr>
          <p:cNvPr id="494" name="Google Shape;494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  <p:pic>
        <p:nvPicPr>
          <p:cNvPr id="495" name="Google Shape;49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50" y="2174500"/>
            <a:ext cx="8428201" cy="316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851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Realismos das Superfícies</a:t>
            </a:r>
            <a:endParaRPr/>
          </a:p>
        </p:txBody>
      </p:sp>
      <p:sp>
        <p:nvSpPr>
          <p:cNvPr id="368" name="Google Shape;368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</a:t>
            </a:fld>
            <a:endParaRPr/>
          </a:p>
        </p:txBody>
      </p:sp>
      <p:sp>
        <p:nvSpPr>
          <p:cNvPr id="369" name="Google Shape;369;p37"/>
          <p:cNvSpPr/>
          <p:nvPr/>
        </p:nvSpPr>
        <p:spPr>
          <a:xfrm>
            <a:off x="384525" y="4500750"/>
            <a:ext cx="8376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B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Adiciona detalhes sem aumentar a complexidade geométrica</a:t>
            </a:r>
            <a:endParaRPr sz="1300"/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B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aplica uma imagem na geometria ou se pinta proceduralmente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613DE-8F75-BDCC-C9B0-5ECF937F8877}"/>
              </a:ext>
            </a:extLst>
          </p:cNvPr>
          <p:cNvSpPr txBox="1"/>
          <p:nvPr/>
        </p:nvSpPr>
        <p:spPr>
          <a:xfrm>
            <a:off x="2279142" y="5255087"/>
            <a:ext cx="4585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highlight>
                  <a:srgbClr val="FF0000"/>
                </a:highlight>
              </a:rPr>
              <a:t>Texturas são só um dos efeitos possíveis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0426B-B824-AD41-49CF-AE8E1732E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855313"/>
            <a:ext cx="7132320" cy="3568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EBEAA-000B-DDA5-5EA5-B37DAC228DFD}"/>
              </a:ext>
            </a:extLst>
          </p:cNvPr>
          <p:cNvSpPr txBox="1"/>
          <p:nvPr/>
        </p:nvSpPr>
        <p:spPr>
          <a:xfrm rot="16200000">
            <a:off x="5967652" y="2099408"/>
            <a:ext cx="45872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/>
              <a:t>https://rocketbrush.com/blog/texturing-3d-models-in-game-art-core-principles</a:t>
            </a:r>
          </a:p>
        </p:txBody>
      </p:sp>
    </p:spTree>
    <p:extLst>
      <p:ext uri="{BB962C8B-B14F-4D97-AF65-F5344CB8AC3E}">
        <p14:creationId xmlns:p14="http://schemas.microsoft.com/office/powerpoint/2010/main" val="643417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Matriz de Transformação Perspectiva (Z)</a:t>
            </a:r>
            <a:endParaRPr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ABA08-4CE1-01F5-351E-142C0FDF8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noProof="0" dirty="0"/>
              <a:t>Vamos entender o que acontece com o um ponto Z (3D) quando ele é projetado no espaço 2D.</a:t>
            </a:r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532" y="1700849"/>
            <a:ext cx="5246525" cy="1442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BC306-0062-42EA-49CF-650094CD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6" y="3244410"/>
            <a:ext cx="3898252" cy="89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0A7CA-BA1D-5B92-6680-56A2FFD48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31" y="4175181"/>
            <a:ext cx="1158337" cy="37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FF4BF-E823-813E-A630-FDE136E34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153" y="4622855"/>
            <a:ext cx="4544248" cy="696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3717E-6A68-5A34-F51B-546918FA05E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38"/>
          <a:stretch>
            <a:fillRect/>
          </a:stretch>
        </p:blipFill>
        <p:spPr>
          <a:xfrm>
            <a:off x="4748715" y="4586143"/>
            <a:ext cx="3916163" cy="7702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DA202D-268F-1D59-950F-5D2D33440E2C}"/>
              </a:ext>
            </a:extLst>
          </p:cNvPr>
          <p:cNvGrpSpPr/>
          <p:nvPr/>
        </p:nvGrpSpPr>
        <p:grpSpPr>
          <a:xfrm>
            <a:off x="6206247" y="2711957"/>
            <a:ext cx="2212535" cy="1229805"/>
            <a:chOff x="6225703" y="1780161"/>
            <a:chExt cx="2212535" cy="243191"/>
          </a:xfrm>
        </p:grpSpPr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963CE464-316F-1AC7-64A5-5C4D4BAC196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225703" y="1780161"/>
              <a:ext cx="369651" cy="243191"/>
            </a:xfrm>
            <a:prstGeom prst="curvedConnector3">
              <a:avLst>
                <a:gd name="adj1" fmla="val -24473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35413E-E177-6EE3-C16A-8A40ACE9115E}"/>
                </a:ext>
              </a:extLst>
            </p:cNvPr>
            <p:cNvSpPr txBox="1"/>
            <p:nvPr/>
          </p:nvSpPr>
          <p:spPr>
            <a:xfrm>
              <a:off x="6796697" y="1850023"/>
              <a:ext cx="1641541" cy="1034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troquei </a:t>
              </a:r>
              <a:r>
                <a:rPr lang="pt-BR" dirty="0" err="1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near</a:t>
              </a:r>
              <a:r>
                <a:rPr lang="pt-B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 e </a:t>
              </a:r>
              <a:r>
                <a:rPr lang="pt-BR" dirty="0" err="1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far</a:t>
              </a:r>
              <a:br>
                <a:rPr lang="pt-B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</a:br>
              <a:r>
                <a:rPr lang="pt-B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para inverter sinal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FD70E-63AC-EC87-143E-2DC51D49CA44}"/>
                  </a:ext>
                </a:extLst>
              </p:cNvPr>
              <p:cNvSpPr txBox="1"/>
              <p:nvPr/>
            </p:nvSpPr>
            <p:spPr>
              <a:xfrm>
                <a:off x="6773057" y="1751863"/>
                <a:ext cx="661078" cy="1303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3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FD70E-63AC-EC87-143E-2DC51D49C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057" y="1751863"/>
                <a:ext cx="661078" cy="1303947"/>
              </a:xfrm>
              <a:prstGeom prst="rect">
                <a:avLst/>
              </a:prstGeom>
              <a:blipFill>
                <a:blip r:embed="rId8"/>
                <a:stretch>
                  <a:fillRect l="-1887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1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8D5B681-5DA3-31C7-E0A2-D9354CC2571E}"/>
              </a:ext>
            </a:extLst>
          </p:cNvPr>
          <p:cNvGrpSpPr/>
          <p:nvPr/>
        </p:nvGrpSpPr>
        <p:grpSpPr>
          <a:xfrm>
            <a:off x="1183399" y="2675101"/>
            <a:ext cx="7021881" cy="2677249"/>
            <a:chOff x="1183399" y="2502825"/>
            <a:chExt cx="7021881" cy="26772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AC6188-7C61-9788-059C-119F7497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0658" y="2656714"/>
              <a:ext cx="6600217" cy="25233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F5D32E-BC2B-FB8D-ED77-8F0CBE26E2E6}"/>
                </a:ext>
              </a:extLst>
            </p:cNvPr>
            <p:cNvSpPr txBox="1"/>
            <p:nvPr/>
          </p:nvSpPr>
          <p:spPr>
            <a:xfrm>
              <a:off x="1183399" y="4338535"/>
              <a:ext cx="41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Z</a:t>
              </a:r>
              <a:endParaRPr lang="en-US" baseline="-25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B18168-AB0E-731F-7B00-C9BF53CC7745}"/>
                </a:ext>
              </a:extLst>
            </p:cNvPr>
            <p:cNvSpPr txBox="1"/>
            <p:nvPr/>
          </p:nvSpPr>
          <p:spPr>
            <a:xfrm>
              <a:off x="7793342" y="2502825"/>
              <a:ext cx="41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Z</a:t>
              </a:r>
              <a:r>
                <a:rPr lang="pt-BR" baseline="-25000" dirty="0"/>
                <a:t>n</a:t>
              </a:r>
              <a:endParaRPr lang="en-US" baseline="-25000" dirty="0"/>
            </a:p>
          </p:txBody>
        </p:sp>
      </p:grpSp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Matriz de Transformação Perspectiva (Z)</a:t>
            </a:r>
            <a:endParaRPr dirty="0"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3717E-6A68-5A34-F51B-546918FA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594" y="710495"/>
            <a:ext cx="5155387" cy="770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04452-CDBD-5374-AB9F-0679CAF85E18}"/>
              </a:ext>
            </a:extLst>
          </p:cNvPr>
          <p:cNvSpPr txBox="1"/>
          <p:nvPr/>
        </p:nvSpPr>
        <p:spPr>
          <a:xfrm>
            <a:off x="594332" y="1668181"/>
            <a:ext cx="4056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Por exemplo: Se, </a:t>
            </a:r>
            <a:r>
              <a:rPr lang="pt-BR" i="1" noProof="1"/>
              <a:t>near</a:t>
            </a:r>
            <a:r>
              <a:rPr lang="pt-BR" dirty="0"/>
              <a:t> = 1 (-1) e </a:t>
            </a:r>
            <a:r>
              <a:rPr lang="pt-BR" i="1" noProof="1"/>
              <a:t>far</a:t>
            </a:r>
            <a:r>
              <a:rPr lang="pt-BR" dirty="0"/>
              <a:t> = 10 (-10)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C72B0-BA38-7823-7E94-20A07EF25C29}"/>
                  </a:ext>
                </a:extLst>
              </p:cNvPr>
              <p:cNvSpPr txBox="1"/>
              <p:nvPr/>
            </p:nvSpPr>
            <p:spPr>
              <a:xfrm>
                <a:off x="4536478" y="1541877"/>
                <a:ext cx="2339503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C72B0-BA38-7823-7E94-20A07EF25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478" y="1541877"/>
                <a:ext cx="2339503" cy="520399"/>
              </a:xfrm>
              <a:prstGeom prst="rect">
                <a:avLst/>
              </a:prstGeom>
              <a:blipFill>
                <a:blip r:embed="rId5"/>
                <a:stretch>
                  <a:fillRect t="-4762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BC59F84-41CF-0EAA-1BA7-48C494E7287C}"/>
              </a:ext>
            </a:extLst>
          </p:cNvPr>
          <p:cNvSpPr/>
          <p:nvPr/>
        </p:nvSpPr>
        <p:spPr>
          <a:xfrm>
            <a:off x="2957208" y="4004974"/>
            <a:ext cx="4513634" cy="11186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851AC1-2BD5-6FB5-E251-9FC5F4C7C432}"/>
              </a:ext>
            </a:extLst>
          </p:cNvPr>
          <p:cNvSpPr txBox="1"/>
          <p:nvPr/>
        </p:nvSpPr>
        <p:spPr>
          <a:xfrm>
            <a:off x="1984443" y="5376108"/>
            <a:ext cx="5068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Isso é uma função racional que gera uma hipérbole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949C78-BD75-AD96-C259-B757E58B2C8B}"/>
              </a:ext>
            </a:extLst>
          </p:cNvPr>
          <p:cNvSpPr txBox="1"/>
          <p:nvPr/>
        </p:nvSpPr>
        <p:spPr>
          <a:xfrm>
            <a:off x="1603447" y="2201832"/>
            <a:ext cx="5442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0" dirty="0">
                <a:solidFill>
                  <a:srgbClr val="FF0000"/>
                </a:solidFill>
              </a:rPr>
              <a:t>Ou seja, embora a função de projeção preserve a ordenação da coordenada de profundidade (Z), essa transformação não é linear.</a:t>
            </a:r>
          </a:p>
        </p:txBody>
      </p:sp>
    </p:spTree>
    <p:extLst>
      <p:ext uri="{BB962C8B-B14F-4D97-AF65-F5344CB8AC3E}">
        <p14:creationId xmlns:p14="http://schemas.microsoft.com/office/powerpoint/2010/main" val="148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2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6BCD-E281-CD58-DD60-D7572197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 Ponderada para Profundidade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DD1CB-6838-54AB-74AA-FA96E987B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Assim, em vez de calcular a média de Z diretamente, utiliza-se 1/Z, que é linear no espaço de projeção, e no final, inverte-se o valor para obter a profundidade correta.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B878D-2504-A4C8-8440-10F0C788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64" y="2857500"/>
            <a:ext cx="5077447" cy="9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85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Calculando o Z no interior do triângulo</a:t>
            </a:r>
            <a:endParaRPr dirty="0"/>
          </a:p>
        </p:txBody>
      </p:sp>
      <p:sp>
        <p:nvSpPr>
          <p:cNvPr id="297" name="Google Shape;297;p33"/>
          <p:cNvSpPr txBox="1">
            <a:spLocks noGrp="1"/>
          </p:cNvSpPr>
          <p:nvPr>
            <p:ph type="body" idx="1"/>
          </p:nvPr>
        </p:nvSpPr>
        <p:spPr>
          <a:xfrm>
            <a:off x="390549" y="752813"/>
            <a:ext cx="8647433" cy="21473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pt-BR" sz="1800" dirty="0"/>
              <a:t>Assim, utilizamos o valor 𝑍 dos vértices no espaço da câmera para calcular o 𝑍 projetado* do ponto amostrado, por meio da média harmônica ponderada das coordenadas </a:t>
            </a:r>
            <a:r>
              <a:rPr lang="pt-BR" sz="1800" dirty="0" err="1"/>
              <a:t>baricêntricas</a:t>
            </a:r>
            <a:r>
              <a:rPr lang="pt-BR" sz="1800" dirty="0"/>
              <a:t> com pesos 𝛼, 𝛽 e 𝛾.</a:t>
            </a:r>
          </a:p>
          <a:p>
            <a:pPr marL="0" indent="0"/>
            <a:endParaRPr lang="pt-BR" sz="700" dirty="0"/>
          </a:p>
          <a:p>
            <a:pPr marL="0" indent="0"/>
            <a:r>
              <a:rPr lang="pt-BR" sz="1400" dirty="0"/>
              <a:t>*Embora a projeção envolva apenas X e 𝑌, o 𝑍 permanece como uma dimensão válida.</a:t>
            </a:r>
          </a:p>
        </p:txBody>
      </p:sp>
      <p:sp>
        <p:nvSpPr>
          <p:cNvPr id="298" name="Google Shape;298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  <p:grpSp>
        <p:nvGrpSpPr>
          <p:cNvPr id="299" name="Google Shape;299;p33"/>
          <p:cNvGrpSpPr/>
          <p:nvPr/>
        </p:nvGrpSpPr>
        <p:grpSpPr>
          <a:xfrm>
            <a:off x="5580038" y="2703916"/>
            <a:ext cx="2751354" cy="2552023"/>
            <a:chOff x="4436120" y="672977"/>
            <a:chExt cx="3547845" cy="2552023"/>
          </a:xfrm>
        </p:grpSpPr>
        <p:cxnSp>
          <p:nvCxnSpPr>
            <p:cNvPr id="300" name="Google Shape;300;p33"/>
            <p:cNvCxnSpPr/>
            <p:nvPr/>
          </p:nvCxnSpPr>
          <p:spPr>
            <a:xfrm flipH="1">
              <a:off x="5387950" y="672977"/>
              <a:ext cx="128700" cy="193770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01" name="Google Shape;301;p33"/>
            <p:cNvCxnSpPr/>
            <p:nvPr/>
          </p:nvCxnSpPr>
          <p:spPr>
            <a:xfrm rot="10800000" flipH="1">
              <a:off x="4436120" y="2610600"/>
              <a:ext cx="951600" cy="61440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02" name="Google Shape;302;p33"/>
            <p:cNvCxnSpPr/>
            <p:nvPr/>
          </p:nvCxnSpPr>
          <p:spPr>
            <a:xfrm>
              <a:off x="5415665" y="2637231"/>
              <a:ext cx="2568300" cy="16080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303" name="Google Shape;303;p33"/>
          <p:cNvSpPr/>
          <p:nvPr/>
        </p:nvSpPr>
        <p:spPr>
          <a:xfrm rot="-1167515">
            <a:off x="6234469" y="3541795"/>
            <a:ext cx="1747089" cy="1306069"/>
          </a:xfrm>
          <a:prstGeom prst="triangle">
            <a:avLst>
              <a:gd name="adj" fmla="val 35281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488203" y="4980920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0</a:t>
            </a:r>
            <a:endParaRPr sz="1800" b="1" baseline="-25000"/>
          </a:p>
        </p:txBody>
      </p:sp>
      <p:sp>
        <p:nvSpPr>
          <p:cNvPr id="305" name="Google Shape;305;p33"/>
          <p:cNvSpPr/>
          <p:nvPr/>
        </p:nvSpPr>
        <p:spPr>
          <a:xfrm>
            <a:off x="6457688" y="5078948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8008014" y="4138817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 dirty="0">
                <a:solidFill>
                  <a:schemeClr val="dk1"/>
                </a:solidFill>
              </a:rPr>
              <a:t>P</a:t>
            </a:r>
            <a:r>
              <a:rPr lang="en-BR" sz="1600" b="1" baseline="-25000" dirty="0">
                <a:solidFill>
                  <a:schemeClr val="dk1"/>
                </a:solidFill>
              </a:rPr>
              <a:t>1</a:t>
            </a:r>
            <a:endParaRPr sz="1800" b="1" baseline="-25000" dirty="0"/>
          </a:p>
        </p:txBody>
      </p:sp>
      <p:sp>
        <p:nvSpPr>
          <p:cNvPr id="307" name="Google Shape;307;p33"/>
          <p:cNvSpPr/>
          <p:nvPr/>
        </p:nvSpPr>
        <p:spPr>
          <a:xfrm>
            <a:off x="8126348" y="4484940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3"/>
          <p:cNvSpPr txBox="1"/>
          <p:nvPr/>
        </p:nvSpPr>
        <p:spPr>
          <a:xfrm>
            <a:off x="6620382" y="3346447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2</a:t>
            </a:r>
            <a:endParaRPr sz="1800" b="1" baseline="-25000"/>
          </a:p>
        </p:txBody>
      </p:sp>
      <p:sp>
        <p:nvSpPr>
          <p:cNvPr id="309" name="Google Shape;309;p33"/>
          <p:cNvSpPr/>
          <p:nvPr/>
        </p:nvSpPr>
        <p:spPr>
          <a:xfrm>
            <a:off x="6612500" y="3617884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3"/>
          <p:cNvSpPr/>
          <p:nvPr/>
        </p:nvSpPr>
        <p:spPr>
          <a:xfrm>
            <a:off x="2060125" y="3650320"/>
            <a:ext cx="3083700" cy="176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"/>
          <p:cNvSpPr/>
          <p:nvPr/>
        </p:nvSpPr>
        <p:spPr>
          <a:xfrm rot="20092138">
            <a:off x="2649143" y="3852412"/>
            <a:ext cx="1700213" cy="991799"/>
          </a:xfrm>
          <a:prstGeom prst="triangle">
            <a:avLst>
              <a:gd name="adj" fmla="val 25209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 txBox="1"/>
          <p:nvPr/>
        </p:nvSpPr>
        <p:spPr>
          <a:xfrm>
            <a:off x="2907914" y="4996797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0</a:t>
            </a:r>
            <a:endParaRPr sz="1800" b="1" baseline="-25000"/>
          </a:p>
        </p:txBody>
      </p:sp>
      <p:sp>
        <p:nvSpPr>
          <p:cNvPr id="313" name="Google Shape;313;p33"/>
          <p:cNvSpPr txBox="1"/>
          <p:nvPr/>
        </p:nvSpPr>
        <p:spPr>
          <a:xfrm>
            <a:off x="4276654" y="4060867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 dirty="0">
                <a:solidFill>
                  <a:schemeClr val="dk1"/>
                </a:solidFill>
              </a:rPr>
              <a:t>P</a:t>
            </a:r>
            <a:r>
              <a:rPr lang="en-BR" sz="1600" b="1" baseline="-25000" dirty="0">
                <a:solidFill>
                  <a:schemeClr val="dk1"/>
                </a:solidFill>
              </a:rPr>
              <a:t>1</a:t>
            </a:r>
            <a:endParaRPr sz="1800" b="1" baseline="-25000" dirty="0"/>
          </a:p>
        </p:txBody>
      </p:sp>
      <p:sp>
        <p:nvSpPr>
          <p:cNvPr id="314" name="Google Shape;314;p33"/>
          <p:cNvSpPr txBox="1"/>
          <p:nvPr/>
        </p:nvSpPr>
        <p:spPr>
          <a:xfrm>
            <a:off x="2862681" y="3730235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2</a:t>
            </a:r>
            <a:endParaRPr sz="1800" b="1" baseline="-25000"/>
          </a:p>
        </p:txBody>
      </p:sp>
      <p:sp>
        <p:nvSpPr>
          <p:cNvPr id="315" name="Google Shape;315;p33"/>
          <p:cNvSpPr/>
          <p:nvPr/>
        </p:nvSpPr>
        <p:spPr>
          <a:xfrm>
            <a:off x="4407828" y="4408228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2868748" y="4034767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3"/>
          <p:cNvSpPr/>
          <p:nvPr/>
        </p:nvSpPr>
        <p:spPr>
          <a:xfrm>
            <a:off x="2883828" y="5109107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3"/>
          <p:cNvSpPr/>
          <p:nvPr/>
        </p:nvSpPr>
        <p:spPr>
          <a:xfrm>
            <a:off x="3554548" y="4491967"/>
            <a:ext cx="70800" cy="70800"/>
          </a:xfrm>
          <a:prstGeom prst="ellipse">
            <a:avLst/>
          </a:prstGeom>
          <a:solidFill>
            <a:srgbClr val="C00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3"/>
          <p:cNvSpPr txBox="1"/>
          <p:nvPr/>
        </p:nvSpPr>
        <p:spPr>
          <a:xfrm>
            <a:off x="4087452" y="2596164"/>
            <a:ext cx="7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b="1">
                <a:solidFill>
                  <a:schemeClr val="dk1"/>
                </a:solidFill>
              </a:rPr>
              <a:t>Z ?</a:t>
            </a:r>
            <a:endParaRPr sz="2000" b="1"/>
          </a:p>
        </p:txBody>
      </p:sp>
      <p:cxnSp>
        <p:nvCxnSpPr>
          <p:cNvPr id="320" name="Google Shape;320;p33"/>
          <p:cNvCxnSpPr/>
          <p:nvPr/>
        </p:nvCxnSpPr>
        <p:spPr>
          <a:xfrm rot="5400000">
            <a:off x="3241198" y="3304717"/>
            <a:ext cx="1459800" cy="762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21" name="Google Shape;321;p33"/>
          <p:cNvCxnSpPr/>
          <p:nvPr/>
        </p:nvCxnSpPr>
        <p:spPr>
          <a:xfrm rot="10800000" flipH="1">
            <a:off x="7450346" y="3974668"/>
            <a:ext cx="191100" cy="148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33"/>
          <p:cNvSpPr/>
          <p:nvPr/>
        </p:nvSpPr>
        <p:spPr>
          <a:xfrm>
            <a:off x="7204609" y="4285986"/>
            <a:ext cx="70800" cy="70800"/>
          </a:xfrm>
          <a:prstGeom prst="ellipse">
            <a:avLst/>
          </a:prstGeom>
          <a:solidFill>
            <a:srgbClr val="C00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3" name="Google Shape;323;p33"/>
          <p:cNvCxnSpPr/>
          <p:nvPr/>
        </p:nvCxnSpPr>
        <p:spPr>
          <a:xfrm rot="10800000" flipH="1">
            <a:off x="6810588" y="4321327"/>
            <a:ext cx="433800" cy="365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324;p33"/>
          <p:cNvCxnSpPr/>
          <p:nvPr/>
        </p:nvCxnSpPr>
        <p:spPr>
          <a:xfrm>
            <a:off x="4605252" y="2827014"/>
            <a:ext cx="2466900" cy="1501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25" name="Google Shape;325;p33" descr="{&quot;font&quot;:{&quot;color&quot;:&quot;#000000&quot;,&quot;family&quot;:&quot;Arial&quot;,&quot;size&quot;:12},&quot;type&quot;:&quot;$$&quot;,&quot;code&quot;:&quot;$$Z=\\frac{1}{\\alpha\\frac{1}{Z_{0}}+\\beta\\frac{1}{Z_{1}}+\\gamma\\frac{1}{Z_{2}}}$$&quot;,&quot;backgroundColorModified&quot;:null,&quot;backgroundColor&quot;:&quot;#FFFFFF&quot;,&quot;aid&quot;:null,&quot;id&quot;:&quot;2&quot;,&quot;ts&quot;:1631907053691,&quot;cs&quot;:&quot;ekxqzyKm6k/I1kL/YwQfBA==&quot;,&quot;size&quot;:{&quot;width&quot;:190.5,&quot;height&quot;:49.333333333333336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50" y="2485570"/>
            <a:ext cx="3287691" cy="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/>
          <p:nvPr/>
        </p:nvSpPr>
        <p:spPr>
          <a:xfrm rot="228391">
            <a:off x="5661804" y="2737082"/>
            <a:ext cx="2720401" cy="2672607"/>
          </a:xfrm>
          <a:prstGeom prst="cube">
            <a:avLst>
              <a:gd name="adj" fmla="val 25000"/>
            </a:avLst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A4E8A7-31E9-AC93-A6CA-4332343DE111}"/>
              </a:ext>
            </a:extLst>
          </p:cNvPr>
          <p:cNvSpPr/>
          <p:nvPr/>
        </p:nvSpPr>
        <p:spPr>
          <a:xfrm>
            <a:off x="226830" y="2398645"/>
            <a:ext cx="3544186" cy="1077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04A3-0950-489F-29A8-1921C1A128C4}"/>
              </a:ext>
            </a:extLst>
          </p:cNvPr>
          <p:cNvSpPr txBox="1"/>
          <p:nvPr/>
        </p:nvSpPr>
        <p:spPr>
          <a:xfrm>
            <a:off x="1983136" y="5394329"/>
            <a:ext cx="515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2D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BF552-BA6D-E522-DA9E-1B2D690195B3}"/>
              </a:ext>
            </a:extLst>
          </p:cNvPr>
          <p:cNvSpPr txBox="1"/>
          <p:nvPr/>
        </p:nvSpPr>
        <p:spPr>
          <a:xfrm>
            <a:off x="5581152" y="5343153"/>
            <a:ext cx="515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3D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CA0C-1556-C18E-41C0-4BC155E8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 Ponderada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7A809-F5D6-4CEB-7148-E7AA58DA4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5798" y="838985"/>
            <a:ext cx="8512404" cy="1868015"/>
          </a:xfrm>
        </p:spPr>
        <p:txBody>
          <a:bodyPr>
            <a:normAutofit/>
          </a:bodyPr>
          <a:lstStyle/>
          <a:p>
            <a:pPr marL="365125" indent="-274638"/>
            <a:r>
              <a:rPr lang="pt-BR" sz="1800" dirty="0"/>
              <a:t>Faça os cálculos com os valores de </a:t>
            </a:r>
            <a:r>
              <a:rPr lang="pt-BR" sz="1800" b="1" dirty="0"/>
              <a:t>Z no espaço da câmera (</a:t>
            </a:r>
            <a:r>
              <a:rPr lang="pt-BR" sz="1800" b="1" dirty="0" err="1"/>
              <a:t>view</a:t>
            </a:r>
            <a:r>
              <a:rPr lang="pt-BR" sz="1800" b="1" dirty="0"/>
              <a:t>)</a:t>
            </a:r>
          </a:p>
          <a:p>
            <a:pPr marL="365125" indent="-274638"/>
            <a:r>
              <a:rPr lang="pt-BR" sz="1600" dirty="0">
                <a:solidFill>
                  <a:srgbClr val="FF0000"/>
                </a:solidFill>
              </a:rPr>
              <a:t>	não use NDC</a:t>
            </a:r>
          </a:p>
          <a:p>
            <a:pPr marL="365125" indent="-274638"/>
            <a:r>
              <a:rPr lang="pt-BR" sz="1800" dirty="0"/>
              <a:t>Use os valores positivos (inverta o sinal da coordenada Z)</a:t>
            </a:r>
          </a:p>
          <a:p>
            <a:pPr marL="365125" indent="-274638"/>
            <a:r>
              <a:rPr lang="pt-BR" sz="1800" dirty="0"/>
              <a:t>Por causa do </a:t>
            </a:r>
            <a:r>
              <a:rPr lang="pt-BR" sz="1800" i="1" dirty="0"/>
              <a:t>Near</a:t>
            </a:r>
            <a:r>
              <a:rPr lang="pt-BR" sz="1800" dirty="0"/>
              <a:t> os valores serão sempre maiores que zero</a:t>
            </a:r>
          </a:p>
          <a:p>
            <a:pPr marL="365125" indent="-274638"/>
            <a:r>
              <a:rPr lang="pt-BR" sz="1600" dirty="0">
                <a:solidFill>
                  <a:srgbClr val="FF0000"/>
                </a:solidFill>
              </a:rPr>
              <a:t>	podemos usar tranquilamente média harmônica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20897-826A-B4BB-F5F0-69E50015BD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34</a:t>
            </a:fld>
            <a:endParaRPr lang="en-BR"/>
          </a:p>
        </p:txBody>
      </p:sp>
      <p:pic>
        <p:nvPicPr>
          <p:cNvPr id="6" name="Google Shape;161;p19" descr="Video camera">
            <a:extLst>
              <a:ext uri="{FF2B5EF4-FFF2-40B4-BE49-F238E27FC236}">
                <a16:creationId xmlns:a16="http://schemas.microsoft.com/office/drawing/2014/main" id="{7A60D6A4-3276-BB0B-6AD5-19097FAF2F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661" y="4031752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767156-FB55-C458-218B-61A85539D8AD}"/>
              </a:ext>
            </a:extLst>
          </p:cNvPr>
          <p:cNvCxnSpPr/>
          <p:nvPr/>
        </p:nvCxnSpPr>
        <p:spPr>
          <a:xfrm flipH="1">
            <a:off x="1151669" y="4599432"/>
            <a:ext cx="6419563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35DECA-EC81-5B6F-A5A5-76168D3A801D}"/>
              </a:ext>
            </a:extLst>
          </p:cNvPr>
          <p:cNvSpPr txBox="1"/>
          <p:nvPr/>
        </p:nvSpPr>
        <p:spPr>
          <a:xfrm>
            <a:off x="1232154" y="4568238"/>
            <a:ext cx="340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1"/>
              <a:t>z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2AF6FF-4BAB-B476-C430-AE24433228C2}"/>
              </a:ext>
            </a:extLst>
          </p:cNvPr>
          <p:cNvCxnSpPr>
            <a:cxnSpLocks/>
          </p:cNvCxnSpPr>
          <p:nvPr/>
        </p:nvCxnSpPr>
        <p:spPr>
          <a:xfrm flipV="1">
            <a:off x="2587752" y="2797312"/>
            <a:ext cx="0" cy="24688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B7574D-2ABC-0EC3-B4B2-6C8B3299E776}"/>
              </a:ext>
            </a:extLst>
          </p:cNvPr>
          <p:cNvCxnSpPr>
            <a:cxnSpLocks/>
          </p:cNvCxnSpPr>
          <p:nvPr/>
        </p:nvCxnSpPr>
        <p:spPr>
          <a:xfrm flipV="1">
            <a:off x="3233928" y="2724884"/>
            <a:ext cx="0" cy="234014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CF8325-5F5E-962E-0417-CD9CAD1C8E9D}"/>
              </a:ext>
            </a:extLst>
          </p:cNvPr>
          <p:cNvCxnSpPr>
            <a:cxnSpLocks/>
          </p:cNvCxnSpPr>
          <p:nvPr/>
        </p:nvCxnSpPr>
        <p:spPr>
          <a:xfrm flipV="1">
            <a:off x="6797040" y="2660514"/>
            <a:ext cx="0" cy="234014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0DE3BE-3034-8194-14DF-9617AA45E336}"/>
              </a:ext>
            </a:extLst>
          </p:cNvPr>
          <p:cNvSpPr txBox="1"/>
          <p:nvPr/>
        </p:nvSpPr>
        <p:spPr>
          <a:xfrm>
            <a:off x="2942338" y="5049427"/>
            <a:ext cx="571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Near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D5D4F-962D-8B9F-0426-DC04D1F53C15}"/>
              </a:ext>
            </a:extLst>
          </p:cNvPr>
          <p:cNvSpPr txBox="1"/>
          <p:nvPr/>
        </p:nvSpPr>
        <p:spPr>
          <a:xfrm>
            <a:off x="6565396" y="4994071"/>
            <a:ext cx="571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E1C64A-2889-3DB3-3AA6-4D2658190053}"/>
              </a:ext>
            </a:extLst>
          </p:cNvPr>
          <p:cNvSpPr txBox="1"/>
          <p:nvPr/>
        </p:nvSpPr>
        <p:spPr>
          <a:xfrm>
            <a:off x="1923369" y="4764319"/>
            <a:ext cx="761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(0,0,0)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A04A7F-E210-C64F-06F4-6C5592C1F592}"/>
              </a:ext>
            </a:extLst>
          </p:cNvPr>
          <p:cNvSpPr txBox="1"/>
          <p:nvPr/>
        </p:nvSpPr>
        <p:spPr>
          <a:xfrm>
            <a:off x="3039249" y="5284480"/>
            <a:ext cx="475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0,1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258E46-8B83-1FAC-849D-EAFB4E2F6F4F}"/>
              </a:ext>
            </a:extLst>
          </p:cNvPr>
          <p:cNvSpPr txBox="1"/>
          <p:nvPr/>
        </p:nvSpPr>
        <p:spPr>
          <a:xfrm>
            <a:off x="6511077" y="5266192"/>
            <a:ext cx="62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1000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0F3CC833-572D-F0DB-106C-48755CD417F1}"/>
              </a:ext>
            </a:extLst>
          </p:cNvPr>
          <p:cNvSpPr/>
          <p:nvPr/>
        </p:nvSpPr>
        <p:spPr>
          <a:xfrm>
            <a:off x="4572000" y="3373760"/>
            <a:ext cx="1115568" cy="913648"/>
          </a:xfrm>
          <a:prstGeom prst="triangle">
            <a:avLst>
              <a:gd name="adj" fmla="val 68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 dirty="0"/>
              <a:t>Interpolação </a:t>
            </a:r>
            <a:r>
              <a:rPr lang="en-BR" u="sng" dirty="0"/>
              <a:t>não linear</a:t>
            </a:r>
            <a:r>
              <a:rPr lang="en-BR" dirty="0"/>
              <a:t> em Z pelo Triângulo</a:t>
            </a:r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35</a:t>
            </a:fld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5875506" y="2515939"/>
            <a:ext cx="1371600" cy="43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= ?</a:t>
            </a:r>
            <a:endParaRPr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B3D14C-5B7A-0064-F9CD-5700DF0309E2}"/>
              </a:ext>
            </a:extLst>
          </p:cNvPr>
          <p:cNvGrpSpPr/>
          <p:nvPr/>
        </p:nvGrpSpPr>
        <p:grpSpPr>
          <a:xfrm>
            <a:off x="1201738" y="1294083"/>
            <a:ext cx="4343139" cy="3983020"/>
            <a:chOff x="1201738" y="1294083"/>
            <a:chExt cx="4343139" cy="3983020"/>
          </a:xfrm>
        </p:grpSpPr>
        <p:pic>
          <p:nvPicPr>
            <p:cNvPr id="144" name="Google Shape;144;p18"/>
            <p:cNvPicPr preferRelativeResize="0"/>
            <p:nvPr/>
          </p:nvPicPr>
          <p:blipFill rotWithShape="1">
            <a:blip r:embed="rId3">
              <a:alphaModFix/>
            </a:blip>
            <a:srcRect l="6951" t="10375" r="45461" b="2878"/>
            <a:stretch/>
          </p:blipFill>
          <p:spPr>
            <a:xfrm>
              <a:off x="1634246" y="1731523"/>
              <a:ext cx="3382729" cy="3326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Google Shape;145;p18">
              <a:extLst>
                <a:ext uri="{FF2B5EF4-FFF2-40B4-BE49-F238E27FC236}">
                  <a16:creationId xmlns:a16="http://schemas.microsoft.com/office/drawing/2014/main" id="{70228641-1804-364F-C5D4-ADCD92D63856}"/>
                </a:ext>
              </a:extLst>
            </p:cNvPr>
            <p:cNvSpPr/>
            <p:nvPr/>
          </p:nvSpPr>
          <p:spPr>
            <a:xfrm>
              <a:off x="3471525" y="129408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2400" dirty="0">
                  <a:solidFill>
                    <a:schemeClr val="dk1"/>
                  </a:solidFill>
                </a:rPr>
                <a:t>V</a:t>
              </a:r>
              <a:r>
                <a:rPr lang="en-BR" sz="2400" baseline="-25000" dirty="0">
                  <a:solidFill>
                    <a:schemeClr val="dk1"/>
                  </a:solidFill>
                </a:rPr>
                <a:t>2</a:t>
              </a:r>
              <a:endParaRPr sz="1600" baseline="-25000" dirty="0"/>
            </a:p>
          </p:txBody>
        </p:sp>
        <p:sp>
          <p:nvSpPr>
            <p:cNvPr id="3" name="Google Shape;145;p18">
              <a:extLst>
                <a:ext uri="{FF2B5EF4-FFF2-40B4-BE49-F238E27FC236}">
                  <a16:creationId xmlns:a16="http://schemas.microsoft.com/office/drawing/2014/main" id="{CF2BD9C1-9667-2809-9967-ADBD5033D410}"/>
                </a:ext>
              </a:extLst>
            </p:cNvPr>
            <p:cNvSpPr/>
            <p:nvPr/>
          </p:nvSpPr>
          <p:spPr>
            <a:xfrm>
              <a:off x="4948880" y="4034040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2400" dirty="0">
                  <a:solidFill>
                    <a:schemeClr val="dk1"/>
                  </a:solidFill>
                </a:rPr>
                <a:t>V</a:t>
              </a:r>
              <a:r>
                <a:rPr lang="en-BR" sz="2400" baseline="-25000" dirty="0">
                  <a:solidFill>
                    <a:schemeClr val="dk1"/>
                  </a:solidFill>
                </a:rPr>
                <a:t>1</a:t>
              </a:r>
              <a:endParaRPr sz="1600" baseline="-25000" dirty="0"/>
            </a:p>
          </p:txBody>
        </p:sp>
        <p:sp>
          <p:nvSpPr>
            <p:cNvPr id="4" name="Google Shape;145;p18">
              <a:extLst>
                <a:ext uri="{FF2B5EF4-FFF2-40B4-BE49-F238E27FC236}">
                  <a16:creationId xmlns:a16="http://schemas.microsoft.com/office/drawing/2014/main" id="{199AF241-3879-CF54-76C1-AFBC49980811}"/>
                </a:ext>
              </a:extLst>
            </p:cNvPr>
            <p:cNvSpPr/>
            <p:nvPr/>
          </p:nvSpPr>
          <p:spPr>
            <a:xfrm>
              <a:off x="1201738" y="483966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2400" dirty="0">
                  <a:solidFill>
                    <a:schemeClr val="dk1"/>
                  </a:solidFill>
                </a:rPr>
                <a:t>V</a:t>
              </a:r>
              <a:r>
                <a:rPr lang="en-BR" sz="2400" baseline="-25000" dirty="0">
                  <a:solidFill>
                    <a:schemeClr val="dk1"/>
                  </a:solidFill>
                </a:rPr>
                <a:t>0</a:t>
              </a:r>
              <a:endParaRPr sz="16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63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noProof="0"/>
              <a:t>Representação Conceitual da Interpolação</a:t>
            </a:r>
          </a:p>
          <a:p>
            <a:endParaRPr lang="pt-BR" noProof="0" dirty="0"/>
          </a:p>
        </p:txBody>
      </p:sp>
      <p:sp>
        <p:nvSpPr>
          <p:cNvPr id="333" name="Google Shape;333;p34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Usar agora o Z dividindo o parâmetro que se deseja interpolar.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E depois multiplica o Z do ponto sendo amostrado.</a:t>
            </a:r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36</a:t>
            </a:fld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body" idx="1"/>
          </p:nvPr>
        </p:nvSpPr>
        <p:spPr>
          <a:xfrm>
            <a:off x="502237" y="4024873"/>
            <a:ext cx="84282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dirty="0"/>
              <a:t>As coordenadas baricêntricas projetadas no espaço da tela não são transformações afim. Já se forem interpoladas com a divisão do valor de Z são transformações afim.</a:t>
            </a:r>
            <a:endParaRPr dirty="0"/>
          </a:p>
        </p:txBody>
      </p:sp>
      <p:sp>
        <p:nvSpPr>
          <p:cNvPr id="337" name="Google Shape;337;p34"/>
          <p:cNvSpPr/>
          <p:nvPr/>
        </p:nvSpPr>
        <p:spPr>
          <a:xfrm>
            <a:off x="4195119" y="2505640"/>
            <a:ext cx="3791935" cy="90756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472124" y="5292775"/>
            <a:ext cx="804024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b="1" dirty="0">
                <a:solidFill>
                  <a:srgbClr val="FF0000"/>
                </a:solidFill>
              </a:rPr>
              <a:t>Cuidado: o Z a ser usado é do espaço da câmera, não use o Z do NDC!</a:t>
            </a:r>
            <a:endParaRPr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88BDD5-733C-43F4-0291-4623C040B1F4}"/>
                  </a:ext>
                </a:extLst>
              </p:cNvPr>
              <p:cNvSpPr txBox="1"/>
              <p:nvPr/>
            </p:nvSpPr>
            <p:spPr>
              <a:xfrm>
                <a:off x="4195119" y="2610390"/>
                <a:ext cx="3791935" cy="754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88BDD5-733C-43F4-0291-4623C040B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119" y="2610390"/>
                <a:ext cx="3791935" cy="754181"/>
              </a:xfrm>
              <a:prstGeom prst="rect">
                <a:avLst/>
              </a:prstGeom>
              <a:blipFill>
                <a:blip r:embed="rId3"/>
                <a:stretch>
                  <a:fillRect l="-1338" t="-1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BB6C4C7-75AC-EBAB-168A-66FDDDFD81C1}"/>
              </a:ext>
            </a:extLst>
          </p:cNvPr>
          <p:cNvGrpSpPr/>
          <p:nvPr/>
        </p:nvGrpSpPr>
        <p:grpSpPr>
          <a:xfrm>
            <a:off x="1143373" y="1935805"/>
            <a:ext cx="2173759" cy="1993518"/>
            <a:chOff x="1201738" y="1294083"/>
            <a:chExt cx="4343139" cy="3983020"/>
          </a:xfrm>
        </p:grpSpPr>
        <p:pic>
          <p:nvPicPr>
            <p:cNvPr id="6" name="Google Shape;144;p18">
              <a:extLst>
                <a:ext uri="{FF2B5EF4-FFF2-40B4-BE49-F238E27FC236}">
                  <a16:creationId xmlns:a16="http://schemas.microsoft.com/office/drawing/2014/main" id="{794775EC-C8E6-CF06-85FC-804B8478622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951" t="10375" r="45461" b="2878"/>
            <a:stretch/>
          </p:blipFill>
          <p:spPr>
            <a:xfrm>
              <a:off x="1634246" y="1731523"/>
              <a:ext cx="3382729" cy="3326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45;p18">
              <a:extLst>
                <a:ext uri="{FF2B5EF4-FFF2-40B4-BE49-F238E27FC236}">
                  <a16:creationId xmlns:a16="http://schemas.microsoft.com/office/drawing/2014/main" id="{DDCC28F6-D48B-E1B6-BB8A-C9C2C478A056}"/>
                </a:ext>
              </a:extLst>
            </p:cNvPr>
            <p:cNvSpPr/>
            <p:nvPr/>
          </p:nvSpPr>
          <p:spPr>
            <a:xfrm>
              <a:off x="3471525" y="129408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800" dirty="0">
                  <a:solidFill>
                    <a:schemeClr val="dk1"/>
                  </a:solidFill>
                </a:rPr>
                <a:t>V</a:t>
              </a:r>
              <a:r>
                <a:rPr lang="en-BR" sz="800" baseline="-25000" dirty="0">
                  <a:solidFill>
                    <a:schemeClr val="dk1"/>
                  </a:solidFill>
                </a:rPr>
                <a:t>2</a:t>
              </a:r>
              <a:endParaRPr sz="500" baseline="-25000" dirty="0"/>
            </a:p>
          </p:txBody>
        </p:sp>
        <p:sp>
          <p:nvSpPr>
            <p:cNvPr id="8" name="Google Shape;145;p18">
              <a:extLst>
                <a:ext uri="{FF2B5EF4-FFF2-40B4-BE49-F238E27FC236}">
                  <a16:creationId xmlns:a16="http://schemas.microsoft.com/office/drawing/2014/main" id="{EB407983-ECE4-DE99-8D3D-258D03017402}"/>
                </a:ext>
              </a:extLst>
            </p:cNvPr>
            <p:cNvSpPr/>
            <p:nvPr/>
          </p:nvSpPr>
          <p:spPr>
            <a:xfrm>
              <a:off x="4948880" y="4034040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800" dirty="0">
                  <a:solidFill>
                    <a:schemeClr val="dk1"/>
                  </a:solidFill>
                </a:rPr>
                <a:t>V</a:t>
              </a:r>
              <a:r>
                <a:rPr lang="en-BR" sz="800" baseline="-25000" dirty="0">
                  <a:solidFill>
                    <a:schemeClr val="dk1"/>
                  </a:solidFill>
                </a:rPr>
                <a:t>1</a:t>
              </a:r>
              <a:endParaRPr sz="500" baseline="-25000" dirty="0"/>
            </a:p>
          </p:txBody>
        </p:sp>
        <p:sp>
          <p:nvSpPr>
            <p:cNvPr id="9" name="Google Shape;145;p18">
              <a:extLst>
                <a:ext uri="{FF2B5EF4-FFF2-40B4-BE49-F238E27FC236}">
                  <a16:creationId xmlns:a16="http://schemas.microsoft.com/office/drawing/2014/main" id="{A915D54B-7F71-46D1-BBFE-C28DF3FFF837}"/>
                </a:ext>
              </a:extLst>
            </p:cNvPr>
            <p:cNvSpPr/>
            <p:nvPr/>
          </p:nvSpPr>
          <p:spPr>
            <a:xfrm>
              <a:off x="1201738" y="483966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800" dirty="0">
                  <a:solidFill>
                    <a:schemeClr val="dk1"/>
                  </a:solidFill>
                </a:rPr>
                <a:t>V</a:t>
              </a:r>
              <a:r>
                <a:rPr lang="en-BR" sz="800" baseline="-25000" dirty="0">
                  <a:solidFill>
                    <a:schemeClr val="dk1"/>
                  </a:solidFill>
                </a:rPr>
                <a:t>0</a:t>
              </a:r>
              <a:endParaRPr sz="500" baseline="-25000" dirty="0"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Diferença no resultado quando usada o Z</a:t>
            </a:r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37</a:t>
            </a:fld>
            <a:endParaRPr/>
          </a:p>
        </p:txBody>
      </p:sp>
      <p:pic>
        <p:nvPicPr>
          <p:cNvPr id="346" name="Google Shape;3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1289275"/>
            <a:ext cx="3373300" cy="33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000" y="1289275"/>
            <a:ext cx="3373300" cy="33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725000" y="867198"/>
            <a:ext cx="337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</a:rPr>
              <a:t>Interpolação Baricêntrica 2D</a:t>
            </a:r>
            <a:endParaRPr sz="2000"/>
          </a:p>
        </p:txBody>
      </p:sp>
      <p:sp>
        <p:nvSpPr>
          <p:cNvPr id="349" name="Google Shape;349;p35"/>
          <p:cNvSpPr txBox="1"/>
          <p:nvPr/>
        </p:nvSpPr>
        <p:spPr>
          <a:xfrm>
            <a:off x="4800650" y="867198"/>
            <a:ext cx="337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</a:rPr>
              <a:t>Interpolação Baricêntrica 3D</a:t>
            </a:r>
            <a:endParaRPr sz="2000"/>
          </a:p>
        </p:txBody>
      </p:sp>
      <p:sp>
        <p:nvSpPr>
          <p:cNvPr id="350" name="Google Shape;350;p35"/>
          <p:cNvSpPr txBox="1"/>
          <p:nvPr/>
        </p:nvSpPr>
        <p:spPr>
          <a:xfrm>
            <a:off x="2254350" y="5416575"/>
            <a:ext cx="611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 u="sng">
                <a:solidFill>
                  <a:schemeClr val="hlink"/>
                </a:solidFill>
                <a:hlinkClick r:id="rId5"/>
              </a:rPr>
              <a:t>https://www.scratchapixel.com/lessons/3d-basic-rendering/rasterization-practical-implementation/perspective-correct-interpolation-vertex-attributes</a:t>
            </a:r>
            <a:r>
              <a:rPr lang="en-BR" sz="700"/>
              <a:t> </a:t>
            </a:r>
            <a:endParaRPr sz="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52F9F-B39E-C9AC-A690-922ED1430AEA}"/>
              </a:ext>
            </a:extLst>
          </p:cNvPr>
          <p:cNvSpPr txBox="1"/>
          <p:nvPr/>
        </p:nvSpPr>
        <p:spPr>
          <a:xfrm>
            <a:off x="586500" y="4887509"/>
            <a:ext cx="8428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Mais informações em: </a:t>
            </a:r>
            <a:r>
              <a:rPr lang="pt-BR" dirty="0">
                <a:hlinkClick r:id="rId6"/>
              </a:rPr>
              <a:t>https://www.scratchapixel.com/lessons/3d-basic-rendering/rasterization-practical-implementation/visibility-problem-depth-buffer-depth-interpolation.html</a:t>
            </a:r>
            <a:r>
              <a:rPr lang="pt-BR" dirty="0"/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BCE3-75C6-66E2-ACDB-C0F677E0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Coordenadas </a:t>
            </a:r>
            <a:r>
              <a:rPr lang="pt-BR" noProof="0" dirty="0" err="1"/>
              <a:t>Baricêntricas</a:t>
            </a:r>
            <a:r>
              <a:rPr lang="pt-BR" noProof="0" dirty="0"/>
              <a:t> para (</a:t>
            </a:r>
            <a:r>
              <a:rPr lang="pt-BR" noProof="0" dirty="0" err="1"/>
              <a:t>u</a:t>
            </a:r>
            <a:r>
              <a:rPr lang="pt-BR" noProof="0" dirty="0"/>
              <a:t>, </a:t>
            </a:r>
            <a:r>
              <a:rPr lang="pt-BR" noProof="0" dirty="0" err="1"/>
              <a:t>v</a:t>
            </a:r>
            <a:r>
              <a:rPr lang="pt-BR" noProof="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D896E81-65AE-85E4-11D1-31A29EFB944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4172" y="838986"/>
                <a:ext cx="8876948" cy="1851206"/>
              </a:xfrm>
            </p:spPr>
            <p:txBody>
              <a:bodyPr>
                <a:normAutofit/>
              </a:bodyPr>
              <a:lstStyle/>
              <a:p>
                <a:r>
                  <a:rPr lang="pt-BR" sz="1800" noProof="0" dirty="0"/>
                  <a:t>Mapear as texturas para os triângulos é a mesma proposta, só que </a:t>
                </a:r>
                <a:r>
                  <a:rPr lang="pt-BR" sz="1800" dirty="0"/>
                  <a:t>ao invés de interpolar </a:t>
                </a:r>
                <a:r>
                  <a:rPr lang="pt-BR" sz="1800" noProof="1"/>
                  <a:t>(r, g, b) </a:t>
                </a:r>
                <a:r>
                  <a:rPr lang="pt-BR" sz="1800" noProof="0" dirty="0"/>
                  <a:t>usaremos as coordenadas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BR" sz="18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1800" b="0" i="1" noProof="0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pt-BR" sz="1800" b="0" i="1" noProof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pt-BR" sz="1800" b="0" i="1" noProof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pt-BR" sz="18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1800" noProof="0" dirty="0"/>
                  <a:t>de textura.</a:t>
                </a:r>
              </a:p>
              <a:p>
                <a:endParaRPr lang="pt-BR" sz="1050" noProof="0" dirty="0"/>
              </a:p>
              <a:p>
                <a:r>
                  <a:rPr lang="pt-BR" sz="1800" noProof="0" dirty="0"/>
                  <a:t>Uma equação mais simples (que pode ser optimizada) é: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D896E81-65AE-85E4-11D1-31A29EFB94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4172" y="838986"/>
                <a:ext cx="8876948" cy="185120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602A1-8DFA-234D-6F96-34AC4FEF30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38</a:t>
            </a:fld>
            <a:endParaRPr lang="en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DC1A8-E05C-916A-3BEA-2A7312390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009" y="2292595"/>
            <a:ext cx="3003274" cy="2229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D19F6C-7252-3066-20F4-2D2F81F80D84}"/>
              </a:ext>
            </a:extLst>
          </p:cNvPr>
          <p:cNvSpPr txBox="1"/>
          <p:nvPr/>
        </p:nvSpPr>
        <p:spPr>
          <a:xfrm>
            <a:off x="618391" y="4764398"/>
            <a:ext cx="79072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noProof="0" dirty="0"/>
              <a:t>Equação que a maioria das placas de vídeo e APIs gráficas (como OpenGL e DirectX) resolvem o problema para renderizar texturas de forma realista.</a:t>
            </a:r>
          </a:p>
        </p:txBody>
      </p:sp>
    </p:spTree>
    <p:extLst>
      <p:ext uri="{BB962C8B-B14F-4D97-AF65-F5344CB8AC3E}">
        <p14:creationId xmlns:p14="http://schemas.microsoft.com/office/powerpoint/2010/main" val="964784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 descr="page33image7264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9452" y="1055856"/>
            <a:ext cx="2777980" cy="277798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Mais problemas, amostrando texturas</a:t>
            </a:r>
            <a:endParaRPr dirty="0"/>
          </a:p>
        </p:txBody>
      </p:sp>
      <p:sp>
        <p:nvSpPr>
          <p:cNvPr id="252" name="Google Shape;252;p27"/>
          <p:cNvSpPr txBox="1">
            <a:spLocks noGrp="1"/>
          </p:cNvSpPr>
          <p:nvPr>
            <p:ph type="body" idx="1"/>
          </p:nvPr>
        </p:nvSpPr>
        <p:spPr>
          <a:xfrm>
            <a:off x="689142" y="3920713"/>
            <a:ext cx="3687158" cy="59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pt-BR" sz="1800" dirty="0"/>
              <a:t>Referência em Alta-resolução</a:t>
            </a:r>
            <a:endParaRPr dirty="0"/>
          </a:p>
          <a:p>
            <a:pPr marL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pt-BR" sz="1200" dirty="0"/>
              <a:t>imagem original em 1280x1280 pixels</a:t>
            </a:r>
            <a:endParaRPr dirty="0"/>
          </a:p>
        </p:txBody>
      </p:sp>
      <p:sp>
        <p:nvSpPr>
          <p:cNvPr id="253" name="Google Shape;253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/>
          </a:p>
        </p:txBody>
      </p:sp>
      <p:sp>
        <p:nvSpPr>
          <p:cNvPr id="254" name="Google Shape;254;p27"/>
          <p:cNvSpPr txBox="1"/>
          <p:nvPr/>
        </p:nvSpPr>
        <p:spPr>
          <a:xfrm>
            <a:off x="4647577" y="3921857"/>
            <a:ext cx="3687158" cy="59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Por amostragem (pontuais)</a:t>
            </a:r>
            <a:endParaRPr dirty="0"/>
          </a:p>
          <a:p>
            <a:pPr marL="0" marR="0" lvl="0" indent="0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None/>
            </a:pPr>
            <a:r>
              <a:rPr lang="pt-BR" sz="12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256x256 pixels</a:t>
            </a:r>
            <a:endParaRPr dirty="0"/>
          </a:p>
        </p:txBody>
      </p:sp>
      <p:sp>
        <p:nvSpPr>
          <p:cNvPr id="255" name="Google Shape;255;p27"/>
          <p:cNvSpPr/>
          <p:nvPr/>
        </p:nvSpPr>
        <p:spPr>
          <a:xfrm>
            <a:off x="6437510" y="1208955"/>
            <a:ext cx="662361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Moiré</a:t>
            </a:r>
            <a:endParaRPr dirty="0"/>
          </a:p>
        </p:txBody>
      </p:sp>
      <p:sp>
        <p:nvSpPr>
          <p:cNvPr id="256" name="Google Shape;256;p27"/>
          <p:cNvSpPr/>
          <p:nvPr/>
        </p:nvSpPr>
        <p:spPr>
          <a:xfrm>
            <a:off x="5493181" y="3245092"/>
            <a:ext cx="1071127" cy="3077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Serrilhado</a:t>
            </a:r>
            <a:endParaRPr/>
          </a:p>
        </p:txBody>
      </p:sp>
      <p:pic>
        <p:nvPicPr>
          <p:cNvPr id="257" name="Google Shape;257;p27" descr="page44image71631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5036" y="1055856"/>
            <a:ext cx="2777980" cy="2777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FC141D-DFED-D72E-F080-5D21542652EF}"/>
              </a:ext>
            </a:extLst>
          </p:cNvPr>
          <p:cNvSpPr txBox="1"/>
          <p:nvPr/>
        </p:nvSpPr>
        <p:spPr>
          <a:xfrm>
            <a:off x="1195036" y="4807790"/>
            <a:ext cx="6741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highlight>
                  <a:srgbClr val="FF0000"/>
                </a:highlight>
              </a:rPr>
              <a:t>Para resolver esse problema temos de usar alguma técnica como </a:t>
            </a:r>
            <a:r>
              <a:rPr lang="pt-BR" sz="1800" dirty="0" err="1">
                <a:highlight>
                  <a:srgbClr val="FF0000"/>
                </a:highlight>
              </a:rPr>
              <a:t>Mipmap</a:t>
            </a:r>
            <a:r>
              <a:rPr lang="pt-BR" sz="1800" dirty="0">
                <a:highlight>
                  <a:srgbClr val="FF0000"/>
                </a:highlight>
              </a:rPr>
              <a:t>, que está como atividade extra não obrigatória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56E890-1A1E-E582-3AEE-6A6CD231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12" y="2944584"/>
            <a:ext cx="1456380" cy="2442662"/>
          </a:xfrm>
          <a:prstGeom prst="rect">
            <a:avLst/>
          </a:prstGeom>
        </p:spPr>
      </p:pic>
      <p:sp>
        <p:nvSpPr>
          <p:cNvPr id="207" name="Google Shape;207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Texel</a:t>
            </a:r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19299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Um </a:t>
            </a:r>
            <a:r>
              <a:rPr lang="pt-BR" b="1" noProof="1"/>
              <a:t>texel</a:t>
            </a:r>
            <a:r>
              <a:rPr lang="pt-BR" dirty="0"/>
              <a:t> (</a:t>
            </a:r>
            <a:r>
              <a:rPr lang="en-US" noProof="0" dirty="0"/>
              <a:t>texture element</a:t>
            </a:r>
            <a:r>
              <a:rPr lang="pt-BR" dirty="0"/>
              <a:t>) é a unidade fundamental de uma textura.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100"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No processo de renderização existe um mapeamento do </a:t>
            </a:r>
            <a:r>
              <a:rPr lang="pt-BR" b="1" noProof="1"/>
              <a:t>texel</a:t>
            </a:r>
            <a:r>
              <a:rPr lang="pt-BR" dirty="0"/>
              <a:t> para o pixel apropriado na imagem final.</a:t>
            </a:r>
            <a:endParaRPr dirty="0"/>
          </a:p>
        </p:txBody>
      </p:sp>
      <p:sp>
        <p:nvSpPr>
          <p:cNvPr id="209" name="Google Shape;209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0F0C32-B935-6FFE-A8B8-A47455572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329" y="2983230"/>
            <a:ext cx="3635232" cy="23541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743462-FFD3-6769-D94C-81B3305F43D3}"/>
              </a:ext>
            </a:extLst>
          </p:cNvPr>
          <p:cNvSpPr/>
          <p:nvPr/>
        </p:nvSpPr>
        <p:spPr>
          <a:xfrm>
            <a:off x="6375076" y="2999321"/>
            <a:ext cx="57474" cy="60744"/>
          </a:xfrm>
          <a:prstGeom prst="rect">
            <a:avLst/>
          </a:prstGeom>
          <a:noFill/>
          <a:ln>
            <a:solidFill>
              <a:srgbClr val="FF00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00B2D-EBC9-89F4-CA84-9D2BB0DB60C2}"/>
              </a:ext>
            </a:extLst>
          </p:cNvPr>
          <p:cNvSpPr txBox="1"/>
          <p:nvPr/>
        </p:nvSpPr>
        <p:spPr>
          <a:xfrm>
            <a:off x="6827492" y="2491646"/>
            <a:ext cx="9609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>
                <a:solidFill>
                  <a:srgbClr val="FF0000"/>
                </a:solidFill>
              </a:rPr>
              <a:t>Texel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6BC9D8-FF95-40E2-45D0-918744D42C51}"/>
              </a:ext>
            </a:extLst>
          </p:cNvPr>
          <p:cNvCxnSpPr>
            <a:cxnSpLocks/>
          </p:cNvCxnSpPr>
          <p:nvPr/>
        </p:nvCxnSpPr>
        <p:spPr>
          <a:xfrm flipH="1">
            <a:off x="6476711" y="2654679"/>
            <a:ext cx="396501" cy="267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5C152C-4B69-1BE5-0E14-CA2BF9253C81}"/>
              </a:ext>
            </a:extLst>
          </p:cNvPr>
          <p:cNvSpPr txBox="1"/>
          <p:nvPr/>
        </p:nvSpPr>
        <p:spPr>
          <a:xfrm>
            <a:off x="1163329" y="5387246"/>
            <a:ext cx="4589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000" b="0" i="0" dirty="0">
                <a:solidFill>
                  <a:srgbClr val="000000"/>
                </a:solidFill>
                <a:effectLst/>
                <a:latin typeface="Linux Libertine"/>
              </a:rPr>
              <a:t>Fonte: Ultima Underworld: The Stygian Abyss</a:t>
            </a:r>
          </a:p>
        </p:txBody>
      </p:sp>
    </p:spTree>
    <p:extLst>
      <p:ext uri="{BB962C8B-B14F-4D97-AF65-F5344CB8AC3E}">
        <p14:creationId xmlns:p14="http://schemas.microsoft.com/office/powerpoint/2010/main" val="3248177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Color e TextureCoordinate</a:t>
            </a:r>
            <a:br>
              <a:rPr lang="pt-BR"/>
            </a:br>
            <a:endParaRPr/>
          </a:p>
        </p:txBody>
      </p:sp>
      <p:sp>
        <p:nvSpPr>
          <p:cNvPr id="737" name="Google Shape;737;p7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Os nós </a:t>
            </a:r>
            <a:r>
              <a:rPr lang="pt-BR" sz="1700" b="1"/>
              <a:t>Color</a:t>
            </a:r>
            <a:r>
              <a:rPr lang="pt-BR" sz="1700"/>
              <a:t> e </a:t>
            </a:r>
            <a:r>
              <a:rPr lang="pt-BR" sz="1700" b="1"/>
              <a:t>TextureCoordinate</a:t>
            </a:r>
            <a:r>
              <a:rPr lang="pt-BR" sz="1700"/>
              <a:t> define um conjunto de pontos que podem ser usados para armazenar cores e coordenadas de textura respectivamente.</a:t>
            </a:r>
            <a:endParaRPr/>
          </a:p>
        </p:txBody>
      </p:sp>
      <p:sp>
        <p:nvSpPr>
          <p:cNvPr id="738" name="Google Shape;738;p7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sp>
        <p:nvSpPr>
          <p:cNvPr id="739" name="Google Shape;739;p72"/>
          <p:cNvSpPr/>
          <p:nvPr/>
        </p:nvSpPr>
        <p:spPr>
          <a:xfrm>
            <a:off x="900024" y="5405974"/>
            <a:ext cx="744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https://www.web3d.org/documents/specifications/19775-1/V3.3/Part01/components/rendering.html#Color</a:t>
            </a: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40" name="Google Shape;740;p72"/>
          <p:cNvSpPr/>
          <p:nvPr/>
        </p:nvSpPr>
        <p:spPr>
          <a:xfrm>
            <a:off x="1963427" y="2104939"/>
            <a:ext cx="6131100" cy="107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Color : X3DColorNode {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MFColor [in,out] color    [NULL] [0,1]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[in,out] metadata NULL   [X3DMetadataObject]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  <p:sp>
        <p:nvSpPr>
          <p:cNvPr id="741" name="Google Shape;741;p72"/>
          <p:cNvSpPr/>
          <p:nvPr/>
        </p:nvSpPr>
        <p:spPr>
          <a:xfrm>
            <a:off x="1963427" y="3391487"/>
            <a:ext cx="6131100" cy="1077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TextureCoordinate : X3DTextureCoordinateNode {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[in,out] metadata NULL [X3DMetadataObject]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MFVec2f [in,out] point    []   (-∞,∞)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/>
              <a:t>ImageTexture</a:t>
            </a:r>
            <a:endParaRPr/>
          </a:p>
        </p:txBody>
      </p:sp>
      <p:sp>
        <p:nvSpPr>
          <p:cNvPr id="747" name="Google Shape;747;p7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Verdana"/>
              <a:buNone/>
            </a:pPr>
            <a:r>
              <a:rPr lang="pt-BR" sz="1700"/>
              <a:t>O nó </a:t>
            </a:r>
            <a:r>
              <a:rPr lang="pt-BR" sz="1700" b="1"/>
              <a:t>ImageTexture</a:t>
            </a:r>
            <a:r>
              <a:rPr lang="pt-BR" sz="1700"/>
              <a:t> serve para ler uma imagem, o atributo </a:t>
            </a:r>
            <a:r>
              <a:rPr lang="pt-BR" sz="1700" b="1"/>
              <a:t>url</a:t>
            </a:r>
            <a:r>
              <a:rPr lang="pt-BR" sz="1700"/>
              <a:t> é usado para ter uma lista de pontos de acesso da imagem.</a:t>
            </a:r>
            <a:endParaRPr/>
          </a:p>
        </p:txBody>
      </p:sp>
      <p:sp>
        <p:nvSpPr>
          <p:cNvPr id="748" name="Google Shape;748;p7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41</a:t>
            </a:fld>
            <a:endParaRPr/>
          </a:p>
        </p:txBody>
      </p:sp>
      <p:sp>
        <p:nvSpPr>
          <p:cNvPr id="749" name="Google Shape;749;p73"/>
          <p:cNvSpPr/>
          <p:nvPr/>
        </p:nvSpPr>
        <p:spPr>
          <a:xfrm>
            <a:off x="900024" y="5405974"/>
            <a:ext cx="744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https://www.web3d.org/documents/specifications/19775-1/V3.3/Part01/components/texturing.html#ImageTexture</a:t>
            </a:r>
            <a:r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750" name="Google Shape;750;p73"/>
          <p:cNvSpPr/>
          <p:nvPr/>
        </p:nvSpPr>
        <p:spPr>
          <a:xfrm>
            <a:off x="1963427" y="2104939"/>
            <a:ext cx="6131100" cy="1815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ImageTexture : X3DTexture2DNode, X3DUrlObject {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 [in,out] metadata          NULL [X3DMetadataObject]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MFString [in,out] url               []   [URI]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   []       repeatS           TRUE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SFBool   []       repeatT           TRUE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SFNode   []       textureProperties NULL [TextureProperties]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69B43-29D0-3005-499C-00751747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Atenção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672E6-D254-11E4-F647-663E20583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3623668" cy="1090399"/>
          </a:xfrm>
        </p:spPr>
        <p:txBody>
          <a:bodyPr/>
          <a:lstStyle/>
          <a:p>
            <a:r>
              <a:rPr lang="pt-BR"/>
              <a:t>Como as imagens são organizadas em PNG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076F0-6457-69E1-807F-52E26B0B0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3594C5-1781-3178-4D18-DD7A3585AAB6}"/>
              </a:ext>
            </a:extLst>
          </p:cNvPr>
          <p:cNvSpPr txBox="1">
            <a:spLocks/>
          </p:cNvSpPr>
          <p:nvPr/>
        </p:nvSpPr>
        <p:spPr>
          <a:xfrm>
            <a:off x="4888736" y="838985"/>
            <a:ext cx="3623668" cy="109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/>
              <a:t>Como as texturas são mapeadas</a:t>
            </a:r>
          </a:p>
        </p:txBody>
      </p:sp>
      <p:pic>
        <p:nvPicPr>
          <p:cNvPr id="1026" name="Picture 2" descr="Texture map coord system">
            <a:extLst>
              <a:ext uri="{FF2B5EF4-FFF2-40B4-BE49-F238E27FC236}">
                <a16:creationId xmlns:a16="http://schemas.microsoft.com/office/drawing/2014/main" id="{0378DEF9-9522-EA4C-D347-A26349F3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04" y="1766316"/>
            <a:ext cx="4314190" cy="23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D11CBE-A13B-9A28-488F-CF91037E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89" y="2043558"/>
            <a:ext cx="2104442" cy="21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19F31-5FD6-0B95-8B91-E369178B3099}"/>
              </a:ext>
            </a:extLst>
          </p:cNvPr>
          <p:cNvSpPr txBox="1"/>
          <p:nvPr/>
        </p:nvSpPr>
        <p:spPr>
          <a:xfrm>
            <a:off x="390548" y="487601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http://</a:t>
            </a:r>
            <a:r>
              <a:rPr lang="pt-BR" err="1"/>
              <a:t>www.libpng.org</a:t>
            </a:r>
            <a:r>
              <a:rPr lang="pt-BR"/>
              <a:t>/pub/png/png-</a:t>
            </a:r>
            <a:r>
              <a:rPr lang="pt-BR" err="1"/>
              <a:t>textures.html</a:t>
            </a:r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978208-FE62-229F-70CC-A3FDA2F452C5}"/>
              </a:ext>
            </a:extLst>
          </p:cNvPr>
          <p:cNvSpPr txBox="1"/>
          <p:nvPr/>
        </p:nvSpPr>
        <p:spPr>
          <a:xfrm>
            <a:off x="4869688" y="4820773"/>
            <a:ext cx="4162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https://www.web3d.org/</a:t>
            </a:r>
            <a:r>
              <a:rPr lang="pt-BR" err="1"/>
              <a:t>documents</a:t>
            </a:r>
            <a:r>
              <a:rPr lang="pt-BR"/>
              <a:t>/</a:t>
            </a:r>
            <a:r>
              <a:rPr lang="pt-BR" err="1"/>
              <a:t>specifications</a:t>
            </a:r>
            <a:r>
              <a:rPr lang="pt-BR"/>
              <a:t>/19775-1/V3.3/Part01/</a:t>
            </a:r>
            <a:r>
              <a:rPr lang="pt-BR" err="1"/>
              <a:t>components</a:t>
            </a:r>
            <a:r>
              <a:rPr lang="pt-BR"/>
              <a:t>/</a:t>
            </a:r>
            <a:r>
              <a:rPr lang="pt-BR" err="1"/>
              <a:t>texturing.html</a:t>
            </a:r>
            <a:endParaRPr lang="pt-BR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5C0B86-5E44-5459-DF88-67CCFBBDE2E4}"/>
              </a:ext>
            </a:extLst>
          </p:cNvPr>
          <p:cNvCxnSpPr/>
          <p:nvPr/>
        </p:nvCxnSpPr>
        <p:spPr>
          <a:xfrm>
            <a:off x="1027225" y="2006982"/>
            <a:ext cx="2557223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A85DA5-6173-73EC-2E2C-3F6594C5A211}"/>
              </a:ext>
            </a:extLst>
          </p:cNvPr>
          <p:cNvCxnSpPr>
            <a:cxnSpLocks/>
          </p:cNvCxnSpPr>
          <p:nvPr/>
        </p:nvCxnSpPr>
        <p:spPr>
          <a:xfrm>
            <a:off x="1045562" y="1997838"/>
            <a:ext cx="0" cy="242785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2AD73E2-AF95-D437-F431-B213EC51BE20}"/>
              </a:ext>
            </a:extLst>
          </p:cNvPr>
          <p:cNvSpPr txBox="1"/>
          <p:nvPr/>
        </p:nvSpPr>
        <p:spPr>
          <a:xfrm>
            <a:off x="3236142" y="1699991"/>
            <a:ext cx="276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err="1"/>
              <a:t>x</a:t>
            </a:r>
            <a:endParaRPr lang="pt-B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5537C-5C8C-C260-4D32-C818B935C9E6}"/>
              </a:ext>
            </a:extLst>
          </p:cNvPr>
          <p:cNvSpPr txBox="1"/>
          <p:nvPr/>
        </p:nvSpPr>
        <p:spPr>
          <a:xfrm>
            <a:off x="805357" y="4030686"/>
            <a:ext cx="276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B2AC7D-7E5F-BF3B-61DF-376274A092C4}"/>
              </a:ext>
            </a:extLst>
          </p:cNvPr>
          <p:cNvSpPr txBox="1"/>
          <p:nvPr/>
        </p:nvSpPr>
        <p:spPr>
          <a:xfrm>
            <a:off x="5701998" y="4164086"/>
            <a:ext cx="2636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Em geral chamamos de </a:t>
            </a:r>
            <a:r>
              <a:rPr lang="pt-BR" i="1" err="1"/>
              <a:t>u</a:t>
            </a:r>
            <a:r>
              <a:rPr lang="pt-BR"/>
              <a:t> e </a:t>
            </a:r>
            <a:r>
              <a:rPr lang="pt-BR" i="1" err="1"/>
              <a:t>v</a:t>
            </a:r>
            <a:r>
              <a:rPr lang="pt-BR"/>
              <a:t>, mas no X3D temos </a:t>
            </a:r>
            <a:r>
              <a:rPr lang="pt-BR" i="1" err="1"/>
              <a:t>t</a:t>
            </a:r>
            <a:r>
              <a:rPr lang="pt-BR"/>
              <a:t> e </a:t>
            </a:r>
            <a:r>
              <a:rPr lang="pt-BR" i="1"/>
              <a:t>s.</a:t>
            </a:r>
          </a:p>
        </p:txBody>
      </p:sp>
    </p:spTree>
    <p:extLst>
      <p:ext uri="{BB962C8B-B14F-4D97-AF65-F5344CB8AC3E}">
        <p14:creationId xmlns:p14="http://schemas.microsoft.com/office/powerpoint/2010/main" val="31825400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75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43</a:t>
            </a:fld>
            <a:endParaRPr/>
          </a:p>
        </p:txBody>
      </p:sp>
      <p:sp>
        <p:nvSpPr>
          <p:cNvPr id="776" name="Google Shape;776;p75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/>
              <a:t>Computação Gráfica</a:t>
            </a:r>
            <a:endParaRPr/>
          </a:p>
        </p:txBody>
      </p:sp>
      <p:sp>
        <p:nvSpPr>
          <p:cNvPr id="777" name="Google Shape;777;p75"/>
          <p:cNvSpPr txBox="1">
            <a:spLocks noGrp="1"/>
          </p:cNvSpPr>
          <p:nvPr>
            <p:ph type="body" idx="2"/>
          </p:nvPr>
        </p:nvSpPr>
        <p:spPr>
          <a:xfrm>
            <a:off x="1567650" y="2857499"/>
            <a:ext cx="6119700" cy="22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Luciano Soares</a:t>
            </a:r>
            <a:endParaRPr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&lt;</a:t>
            </a:r>
            <a:r>
              <a:rPr lang="pt-BR" sz="2333" err="1"/>
              <a:t>lpsoares@insper.edu.br</a:t>
            </a:r>
            <a:r>
              <a:rPr lang="pt-BR" sz="2333"/>
              <a:t>&gt;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Fabio </a:t>
            </a:r>
            <a:r>
              <a:rPr lang="pt-BR" sz="2333" err="1"/>
              <a:t>Orfali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/>
              <a:t>&lt;fabioo1@insper.edu.br&gt;</a:t>
            </a:r>
            <a:endParaRPr sz="2333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oogle Shape;215;p25"/>
          <p:cNvGrpSpPr/>
          <p:nvPr/>
        </p:nvGrpSpPr>
        <p:grpSpPr>
          <a:xfrm>
            <a:off x="3803836" y="530420"/>
            <a:ext cx="3119407" cy="2187546"/>
            <a:chOff x="3964320" y="556095"/>
            <a:chExt cx="3119407" cy="2187546"/>
          </a:xfrm>
        </p:grpSpPr>
        <p:sp>
          <p:nvSpPr>
            <p:cNvPr id="216" name="Google Shape;216;p25"/>
            <p:cNvSpPr/>
            <p:nvPr/>
          </p:nvSpPr>
          <p:spPr>
            <a:xfrm>
              <a:off x="3964320" y="556141"/>
              <a:ext cx="3119407" cy="2187432"/>
            </a:xfrm>
            <a:prstGeom prst="rect">
              <a:avLst/>
            </a:prstGeom>
            <a:solidFill>
              <a:srgbClr val="BCBEC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7" name="Google Shape;217;p25"/>
            <p:cNvPicPr preferRelativeResize="0"/>
            <p:nvPr/>
          </p:nvPicPr>
          <p:blipFill rotWithShape="1">
            <a:blip r:embed="rId3">
              <a:alphaModFix/>
            </a:blip>
            <a:srcRect t="29051" b="29051"/>
            <a:stretch/>
          </p:blipFill>
          <p:spPr>
            <a:xfrm>
              <a:off x="3971362" y="556095"/>
              <a:ext cx="3105344" cy="21875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25"/>
          <p:cNvGrpSpPr/>
          <p:nvPr/>
        </p:nvGrpSpPr>
        <p:grpSpPr>
          <a:xfrm>
            <a:off x="4722557" y="3223300"/>
            <a:ext cx="3119471" cy="2187434"/>
            <a:chOff x="3302413" y="3072000"/>
            <a:chExt cx="3588074" cy="2394301"/>
          </a:xfrm>
        </p:grpSpPr>
        <p:sp>
          <p:nvSpPr>
            <p:cNvPr id="219" name="Google Shape;219;p25"/>
            <p:cNvSpPr/>
            <p:nvPr/>
          </p:nvSpPr>
          <p:spPr>
            <a:xfrm>
              <a:off x="3302438" y="3072000"/>
              <a:ext cx="3588000" cy="23943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0" name="Google Shape;220;p25"/>
            <p:cNvPicPr preferRelativeResize="0"/>
            <p:nvPr/>
          </p:nvPicPr>
          <p:blipFill rotWithShape="1">
            <a:blip r:embed="rId4">
              <a:alphaModFix/>
            </a:blip>
            <a:srcRect t="28922" b="29372"/>
            <a:stretch/>
          </p:blipFill>
          <p:spPr>
            <a:xfrm>
              <a:off x="3302413" y="3072000"/>
              <a:ext cx="3588074" cy="2394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1" name="Google Shape;221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que é texturizar</a:t>
            </a:r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771550" y="827545"/>
            <a:ext cx="2432700" cy="5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300" dirty="0"/>
              <a:t>Textura (originária por exemplo de um JPG ou PNG)</a:t>
            </a:r>
            <a:endParaRPr sz="1300" dirty="0"/>
          </a:p>
        </p:txBody>
      </p:sp>
      <p:sp>
        <p:nvSpPr>
          <p:cNvPr id="223" name="Google Shape;223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0687" y="1292950"/>
            <a:ext cx="2394424" cy="239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5"/>
          <p:cNvSpPr txBox="1">
            <a:spLocks noGrp="1"/>
          </p:cNvSpPr>
          <p:nvPr>
            <p:ph type="body" idx="1"/>
          </p:nvPr>
        </p:nvSpPr>
        <p:spPr>
          <a:xfrm>
            <a:off x="3803841" y="246250"/>
            <a:ext cx="3119400" cy="56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00"/>
              <a:t>Geometria (composta por triângulos)</a:t>
            </a:r>
            <a:endParaRPr sz="1200"/>
          </a:p>
        </p:txBody>
      </p:sp>
      <p:sp>
        <p:nvSpPr>
          <p:cNvPr id="226" name="Google Shape;226;p25"/>
          <p:cNvSpPr txBox="1"/>
          <p:nvPr/>
        </p:nvSpPr>
        <p:spPr>
          <a:xfrm>
            <a:off x="7013448" y="1404175"/>
            <a:ext cx="2053527" cy="1261854"/>
          </a:xfrm>
          <a:prstGeom prst="rect">
            <a:avLst/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vértices possuem suas coordenadas no espaço, mas também coordenadas de mapeamento de textura</a:t>
            </a:r>
            <a:endParaRPr sz="1600"/>
          </a:p>
        </p:txBody>
      </p:sp>
      <p:cxnSp>
        <p:nvCxnSpPr>
          <p:cNvPr id="227" name="Google Shape;227;p25"/>
          <p:cNvCxnSpPr>
            <a:cxnSpLocks/>
            <a:stCxn id="226" idx="0"/>
          </p:cNvCxnSpPr>
          <p:nvPr/>
        </p:nvCxnSpPr>
        <p:spPr>
          <a:xfrm rot="16200000" flipH="1" flipV="1">
            <a:off x="7104204" y="746491"/>
            <a:ext cx="278324" cy="1593692"/>
          </a:xfrm>
          <a:prstGeom prst="curvedConnector4">
            <a:avLst>
              <a:gd name="adj1" fmla="val -82134"/>
              <a:gd name="adj2" fmla="val 82213"/>
            </a:avLst>
          </a:prstGeom>
          <a:noFill/>
          <a:ln w="19050" cap="flat" cmpd="sng">
            <a:solidFill>
              <a:srgbClr val="76A5A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28" name="Google Shape;228;p25"/>
          <p:cNvSpPr txBox="1"/>
          <p:nvPr/>
        </p:nvSpPr>
        <p:spPr>
          <a:xfrm>
            <a:off x="1691640" y="4148875"/>
            <a:ext cx="2286710" cy="1261854"/>
          </a:xfrm>
          <a:prstGeom prst="rect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Na renderização, para definir a cor do pixel de um objeto texturizado é necessário identificar e calcular a cor pela textura</a:t>
            </a:r>
            <a:endParaRPr sz="1600"/>
          </a:p>
        </p:txBody>
      </p:sp>
      <p:cxnSp>
        <p:nvCxnSpPr>
          <p:cNvPr id="229" name="Google Shape;229;p25"/>
          <p:cNvCxnSpPr>
            <a:cxnSpLocks/>
            <a:stCxn id="228" idx="3"/>
          </p:cNvCxnSpPr>
          <p:nvPr/>
        </p:nvCxnSpPr>
        <p:spPr>
          <a:xfrm flipV="1">
            <a:off x="3978350" y="4474375"/>
            <a:ext cx="1146300" cy="305427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30" name="Google Shape;230;p25"/>
          <p:cNvSpPr/>
          <p:nvPr/>
        </p:nvSpPr>
        <p:spPr>
          <a:xfrm>
            <a:off x="5441230" y="4397470"/>
            <a:ext cx="188100" cy="136200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5"/>
          <p:cNvSpPr/>
          <p:nvPr/>
        </p:nvSpPr>
        <p:spPr>
          <a:xfrm>
            <a:off x="2744705" y="3163895"/>
            <a:ext cx="188100" cy="136200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2" name="Google Shape;232;p25"/>
          <p:cNvCxnSpPr>
            <a:stCxn id="231" idx="3"/>
            <a:endCxn id="230" idx="1"/>
          </p:cNvCxnSpPr>
          <p:nvPr/>
        </p:nvCxnSpPr>
        <p:spPr>
          <a:xfrm>
            <a:off x="2932805" y="3231995"/>
            <a:ext cx="2508300" cy="1233600"/>
          </a:xfrm>
          <a:prstGeom prst="straightConnector1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0132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build="p"/>
      <p:bldP spid="228" grpId="0" animBg="1"/>
      <p:bldP spid="230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6"/>
          <p:cNvPicPr preferRelativeResize="0"/>
          <p:nvPr/>
        </p:nvPicPr>
        <p:blipFill>
          <a:blip r:embed="rId3">
            <a:alphaModFix/>
          </a:blip>
          <a:srcRect r="2950"/>
          <a:stretch/>
        </p:blipFill>
        <p:spPr>
          <a:xfrm>
            <a:off x="833606" y="1866893"/>
            <a:ext cx="3904442" cy="299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44D853D-DA30-7FE9-386F-46D33B8FB217}"/>
              </a:ext>
            </a:extLst>
          </p:cNvPr>
          <p:cNvGrpSpPr/>
          <p:nvPr/>
        </p:nvGrpSpPr>
        <p:grpSpPr>
          <a:xfrm>
            <a:off x="287790" y="1484535"/>
            <a:ext cx="6112351" cy="3717958"/>
            <a:chOff x="93335" y="2060810"/>
            <a:chExt cx="4899948" cy="3337827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FDE67A0-1B06-4906-FB74-9B6175BAA5EB}"/>
                </a:ext>
              </a:extLst>
            </p:cNvPr>
            <p:cNvCxnSpPr>
              <a:cxnSpLocks/>
            </p:cNvCxnSpPr>
            <p:nvPr/>
          </p:nvCxnSpPr>
          <p:spPr>
            <a:xfrm>
              <a:off x="459427" y="5147160"/>
              <a:ext cx="3442245" cy="0"/>
            </a:xfrm>
            <a:prstGeom prst="straightConnector1">
              <a:avLst/>
            </a:prstGeom>
            <a:ln w="57150">
              <a:solidFill>
                <a:srgbClr val="7870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D2451B2C-5EBA-84A2-FCBF-3AA0A698DE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427" y="2060810"/>
              <a:ext cx="0" cy="3110575"/>
            </a:xfrm>
            <a:prstGeom prst="straightConnector1">
              <a:avLst/>
            </a:prstGeom>
            <a:ln w="57150">
              <a:solidFill>
                <a:srgbClr val="7870B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DA7EE0-52B6-E813-82C0-A16D25A19C2B}"/>
                </a:ext>
              </a:extLst>
            </p:cNvPr>
            <p:cNvSpPr txBox="1"/>
            <p:nvPr/>
          </p:nvSpPr>
          <p:spPr>
            <a:xfrm>
              <a:off x="459427" y="5136143"/>
              <a:ext cx="4533856" cy="26249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0 1 2 3 4 5 6 7 8 9</a:t>
              </a: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10 11 12 13 14 15 16 17 18 19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DB0B7E-8285-8987-FF07-2CDA06D02450}"/>
                </a:ext>
              </a:extLst>
            </p:cNvPr>
            <p:cNvSpPr txBox="1"/>
            <p:nvPr/>
          </p:nvSpPr>
          <p:spPr>
            <a:xfrm>
              <a:off x="93335" y="2355567"/>
              <a:ext cx="409938" cy="2832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14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13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12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11</a:t>
              </a:r>
            </a:p>
            <a:p>
              <a:pPr marL="0" lvl="0" indent="0" algn="r" rtl="0">
                <a:spcBef>
                  <a:spcPts val="0"/>
                </a:spcBef>
                <a:spcAft>
                  <a:spcPts val="400"/>
                </a:spcAft>
                <a:buNone/>
              </a:pPr>
              <a:r>
                <a:rPr lang="pt-BR" sz="88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10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9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8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7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6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5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4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3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2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1</a:t>
              </a:r>
            </a:p>
            <a:p>
              <a:pPr marL="0" lvl="0" indent="0" algn="r" rtl="0">
                <a:spcBef>
                  <a:spcPts val="0"/>
                </a:spcBef>
                <a:buNone/>
              </a:pPr>
              <a:r>
                <a:rPr lang="pt-BR" sz="1300" b="1" dirty="0">
                  <a:solidFill>
                    <a:srgbClr val="7870BB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0</a:t>
              </a:r>
            </a:p>
          </p:txBody>
        </p:sp>
      </p:grpSp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Identificando o </a:t>
            </a:r>
            <a:r>
              <a:rPr lang="pt-BR" noProof="1"/>
              <a:t>Texel</a:t>
            </a:r>
            <a:r>
              <a:rPr lang="pt-BR" dirty="0"/>
              <a:t> Correspondente</a:t>
            </a:r>
            <a:endParaRPr dirty="0"/>
          </a:p>
        </p:txBody>
      </p:sp>
      <p:sp>
        <p:nvSpPr>
          <p:cNvPr id="240" name="Google Shape;240;p26"/>
          <p:cNvSpPr txBox="1">
            <a:spLocks noGrp="1"/>
          </p:cNvSpPr>
          <p:nvPr>
            <p:ph type="body" idx="1"/>
          </p:nvPr>
        </p:nvSpPr>
        <p:spPr>
          <a:xfrm>
            <a:off x="237449" y="873008"/>
            <a:ext cx="8360109" cy="61152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500" dirty="0"/>
              <a:t>Usualmente temos as coordenadas de Textura normalizadas (variando de 0 a 1).</a:t>
            </a:r>
          </a:p>
          <a:p>
            <a:pPr marL="0" lvl="0" indent="0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500" dirty="0"/>
              <a:t>Para encontrar a coordenada real no bitmap temos de multiplicar pela resolução.</a:t>
            </a:r>
            <a:endParaRPr sz="1500" dirty="0"/>
          </a:p>
        </p:txBody>
      </p:sp>
      <p:sp>
        <p:nvSpPr>
          <p:cNvPr id="241" name="Google Shape;241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6785D5-F0E7-9E42-F253-E2ADDC37F3B2}"/>
              </a:ext>
            </a:extLst>
          </p:cNvPr>
          <p:cNvGrpSpPr/>
          <p:nvPr/>
        </p:nvGrpSpPr>
        <p:grpSpPr>
          <a:xfrm>
            <a:off x="769481" y="1560317"/>
            <a:ext cx="4340764" cy="3346955"/>
            <a:chOff x="4662751" y="1604911"/>
            <a:chExt cx="4340764" cy="334695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8700E7B-792C-790D-621E-43A5362336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2204" y="1604911"/>
              <a:ext cx="0" cy="33132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2EE278-35F5-B579-1807-26449B2D1423}"/>
                </a:ext>
              </a:extLst>
            </p:cNvPr>
            <p:cNvCxnSpPr>
              <a:cxnSpLocks/>
            </p:cNvCxnSpPr>
            <p:nvPr/>
          </p:nvCxnSpPr>
          <p:spPr>
            <a:xfrm>
              <a:off x="4698350" y="4904312"/>
              <a:ext cx="415747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39C755-E15F-971F-56E1-86382FFAADA2}"/>
                </a:ext>
              </a:extLst>
            </p:cNvPr>
            <p:cNvSpPr txBox="1"/>
            <p:nvPr/>
          </p:nvSpPr>
          <p:spPr>
            <a:xfrm>
              <a:off x="4662751" y="4644089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/>
                <a:t>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2AA95A-0297-74B6-2267-5C87D261958F}"/>
                </a:ext>
              </a:extLst>
            </p:cNvPr>
            <p:cNvSpPr txBox="1"/>
            <p:nvPr/>
          </p:nvSpPr>
          <p:spPr>
            <a:xfrm>
              <a:off x="4681551" y="1665766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/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051279-5B0F-EDB9-9B9E-6E32C35B4A44}"/>
                </a:ext>
              </a:extLst>
            </p:cNvPr>
            <p:cNvSpPr txBox="1"/>
            <p:nvPr/>
          </p:nvSpPr>
          <p:spPr>
            <a:xfrm>
              <a:off x="8705790" y="4582090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/>
                <a:t>1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395BCFB-3506-0AE2-FC55-6C1E517B51F9}"/>
              </a:ext>
            </a:extLst>
          </p:cNvPr>
          <p:cNvSpPr txBox="1"/>
          <p:nvPr/>
        </p:nvSpPr>
        <p:spPr>
          <a:xfrm>
            <a:off x="5160077" y="1775060"/>
            <a:ext cx="371442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/>
              <a:t>U</a:t>
            </a:r>
            <a:r>
              <a:rPr lang="pt-BR" baseline="-25000" noProof="1"/>
              <a:t>real</a:t>
            </a:r>
            <a:r>
              <a:rPr lang="pt-BR" noProof="1"/>
              <a:t> = U</a:t>
            </a:r>
            <a:r>
              <a:rPr lang="pt-BR" baseline="-25000" noProof="1"/>
              <a:t>norm</a:t>
            </a:r>
            <a:r>
              <a:rPr lang="pt-BR" noProof="1"/>
              <a:t> x LarguraImage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noProof="1"/>
          </a:p>
          <a:p>
            <a:r>
              <a:rPr lang="pt-BR" noProof="1"/>
              <a:t>V</a:t>
            </a:r>
            <a:r>
              <a:rPr lang="pt-BR" baseline="-25000" noProof="1"/>
              <a:t>real</a:t>
            </a:r>
            <a:r>
              <a:rPr lang="pt-BR" noProof="1"/>
              <a:t> = V</a:t>
            </a:r>
            <a:r>
              <a:rPr lang="pt-BR" baseline="-25000" noProof="1"/>
              <a:t>norm</a:t>
            </a:r>
            <a:r>
              <a:rPr lang="pt-BR" noProof="1"/>
              <a:t> x AlturaImage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1CF3A2-B9C2-9E73-940F-FCCEA8FDAB4A}"/>
              </a:ext>
            </a:extLst>
          </p:cNvPr>
          <p:cNvSpPr txBox="1"/>
          <p:nvPr/>
        </p:nvSpPr>
        <p:spPr>
          <a:xfrm>
            <a:off x="5160076" y="2961240"/>
            <a:ext cx="3714421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Exemplo: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/>
              <a:t>Coord</a:t>
            </a:r>
            <a:r>
              <a:rPr lang="pt-BR" baseline="-25000" noProof="1"/>
              <a:t>norm</a:t>
            </a:r>
            <a:r>
              <a:rPr lang="pt-BR" noProof="1"/>
              <a:t> = (0.34; 0.71)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4D43CE-D0B6-4199-BE02-266E17678B23}"/>
              </a:ext>
            </a:extLst>
          </p:cNvPr>
          <p:cNvSpPr txBox="1"/>
          <p:nvPr/>
        </p:nvSpPr>
        <p:spPr>
          <a:xfrm>
            <a:off x="5160076" y="3729223"/>
            <a:ext cx="371442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noProof="1"/>
              <a:t>U</a:t>
            </a:r>
            <a:r>
              <a:rPr lang="pt-BR" baseline="-25000" noProof="1"/>
              <a:t>real</a:t>
            </a:r>
            <a:r>
              <a:rPr lang="pt-BR" noProof="1"/>
              <a:t> = 0.34 x 20 = 6.8</a:t>
            </a:r>
          </a:p>
          <a:p>
            <a:r>
              <a:rPr lang="pt-BR" noProof="1"/>
              <a:t>V</a:t>
            </a:r>
            <a:r>
              <a:rPr lang="pt-BR" baseline="-25000" noProof="1"/>
              <a:t>real</a:t>
            </a:r>
            <a:r>
              <a:rPr lang="pt-BR" noProof="1"/>
              <a:t> = 0.72 x 15 = 10.8</a:t>
            </a:r>
          </a:p>
          <a:p>
            <a:endParaRPr lang="pt-BR" dirty="0"/>
          </a:p>
          <a:p>
            <a:r>
              <a:rPr lang="pt-BR" dirty="0"/>
              <a:t>Arredondando (</a:t>
            </a:r>
            <a:r>
              <a:rPr lang="en-US" i="1" dirty="0"/>
              <a:t>floor</a:t>
            </a:r>
            <a:r>
              <a:rPr lang="pt-BR" dirty="0"/>
              <a:t>) = (6; 10)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F0BC8B-5388-4761-6A83-A7F9CBCECD8D}"/>
              </a:ext>
            </a:extLst>
          </p:cNvPr>
          <p:cNvSpPr/>
          <p:nvPr/>
        </p:nvSpPr>
        <p:spPr>
          <a:xfrm>
            <a:off x="1953328" y="2679817"/>
            <a:ext cx="215198" cy="187208"/>
          </a:xfrm>
          <a:prstGeom prst="rect">
            <a:avLst/>
          </a:prstGeom>
          <a:solidFill>
            <a:srgbClr val="FF0004">
              <a:alpha val="3451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779DC29-6811-4782-1A48-9632DE8EADA8}"/>
              </a:ext>
            </a:extLst>
          </p:cNvPr>
          <p:cNvSpPr/>
          <p:nvPr/>
        </p:nvSpPr>
        <p:spPr>
          <a:xfrm>
            <a:off x="2047950" y="2695067"/>
            <a:ext cx="76216" cy="762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5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5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899" y="1484788"/>
            <a:ext cx="3456657" cy="3167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6876" y="1911487"/>
            <a:ext cx="4023150" cy="29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Amostrando Texturas na Renderização</a:t>
            </a:r>
            <a:endParaRPr dirty="0"/>
          </a:p>
        </p:txBody>
      </p:sp>
      <p:sp>
        <p:nvSpPr>
          <p:cNvPr id="241" name="Google Shape;241;p2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body" idx="1"/>
          </p:nvPr>
        </p:nvSpPr>
        <p:spPr>
          <a:xfrm>
            <a:off x="4861100" y="1109875"/>
            <a:ext cx="3605100" cy="81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600"/>
              <a:t>Podemos então descobrir as coordenadas de textura (u, v), selecionar a cor e aplicar no pixel</a:t>
            </a:r>
            <a:endParaRPr sz="1600"/>
          </a:p>
        </p:txBody>
      </p:sp>
      <p:cxnSp>
        <p:nvCxnSpPr>
          <p:cNvPr id="244" name="Google Shape;244;p26"/>
          <p:cNvCxnSpPr>
            <a:cxnSpLocks/>
          </p:cNvCxnSpPr>
          <p:nvPr/>
        </p:nvCxnSpPr>
        <p:spPr>
          <a:xfrm flipV="1">
            <a:off x="3022570" y="2808756"/>
            <a:ext cx="3255684" cy="114027"/>
          </a:xfrm>
          <a:prstGeom prst="curvedConnector3">
            <a:avLst>
              <a:gd name="adj1" fmla="val 50000"/>
            </a:avLst>
          </a:prstGeom>
          <a:noFill/>
          <a:ln w="28575" cap="rnd" cmpd="sng">
            <a:solidFill>
              <a:srgbClr val="00B0F0"/>
            </a:solidFill>
            <a:prstDash val="solid"/>
            <a:bevel/>
            <a:headEnd type="oval" w="med" len="med"/>
            <a:tailEnd type="triangle" w="med" len="med"/>
          </a:ln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2A506C-60C4-FE97-37F4-57F74705A0C6}"/>
              </a:ext>
            </a:extLst>
          </p:cNvPr>
          <p:cNvGrpSpPr/>
          <p:nvPr/>
        </p:nvGrpSpPr>
        <p:grpSpPr>
          <a:xfrm>
            <a:off x="56434" y="1691030"/>
            <a:ext cx="4515614" cy="2717565"/>
            <a:chOff x="56434" y="1691030"/>
            <a:chExt cx="4515614" cy="27175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7D2111-A52F-2C21-E4D2-B7A99EB40DAB}"/>
                </a:ext>
              </a:extLst>
            </p:cNvPr>
            <p:cNvSpPr txBox="1"/>
            <p:nvPr/>
          </p:nvSpPr>
          <p:spPr>
            <a:xfrm>
              <a:off x="1688393" y="1691030"/>
              <a:ext cx="925595" cy="20005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 noProof="1"/>
                <a:t>texel</a:t>
              </a:r>
              <a:r>
                <a:rPr lang="pt-BR" sz="1300" b="1" dirty="0"/>
                <a:t>(0.1, 0.8)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76D16B-3C25-83AC-0FDF-3E478A7AA8BD}"/>
                </a:ext>
              </a:extLst>
            </p:cNvPr>
            <p:cNvSpPr txBox="1"/>
            <p:nvPr/>
          </p:nvSpPr>
          <p:spPr>
            <a:xfrm>
              <a:off x="3645423" y="4144570"/>
              <a:ext cx="926625" cy="20005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 noProof="1"/>
                <a:t>texel</a:t>
              </a:r>
              <a:r>
                <a:rPr lang="pt-BR" sz="1300" b="1" dirty="0"/>
                <a:t>(0.7, 0.9)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CD789A-5B24-079F-A18A-FE02EE281646}"/>
                </a:ext>
              </a:extLst>
            </p:cNvPr>
            <p:cNvSpPr txBox="1"/>
            <p:nvPr/>
          </p:nvSpPr>
          <p:spPr>
            <a:xfrm>
              <a:off x="56434" y="4208540"/>
              <a:ext cx="924641" cy="20005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 noProof="1"/>
                <a:t>texel</a:t>
              </a:r>
              <a:r>
                <a:rPr lang="pt-BR" sz="1300" b="1" dirty="0"/>
                <a:t>(0.1, 0.2)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2A91B0-1D3D-6005-5252-C43D066CAB02}"/>
              </a:ext>
            </a:extLst>
          </p:cNvPr>
          <p:cNvGrpSpPr/>
          <p:nvPr/>
        </p:nvGrpSpPr>
        <p:grpSpPr>
          <a:xfrm>
            <a:off x="20212" y="4408595"/>
            <a:ext cx="2081965" cy="1080364"/>
            <a:chOff x="20212" y="4408595"/>
            <a:chExt cx="2081965" cy="10803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95AE65-72DC-133E-3E38-85C0C13E8290}"/>
                </a:ext>
              </a:extLst>
            </p:cNvPr>
            <p:cNvSpPr txBox="1"/>
            <p:nvPr/>
          </p:nvSpPr>
          <p:spPr>
            <a:xfrm>
              <a:off x="20212" y="5027294"/>
              <a:ext cx="208196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/>
                <a:t>Cada vértice possui uma coordenada de textura (</a:t>
              </a:r>
              <a:r>
                <a:rPr lang="pt-BR" sz="1200" dirty="0" err="1"/>
                <a:t>u,v</a:t>
              </a:r>
              <a:r>
                <a:rPr lang="pt-BR" sz="1200" dirty="0"/>
                <a:t>)</a:t>
              </a:r>
            </a:p>
          </p:txBody>
        </p:sp>
        <p:cxnSp>
          <p:nvCxnSpPr>
            <p:cNvPr id="24" name="Curved Connector 23">
              <a:extLst>
                <a:ext uri="{FF2B5EF4-FFF2-40B4-BE49-F238E27FC236}">
                  <a16:creationId xmlns:a16="http://schemas.microsoft.com/office/drawing/2014/main" id="{04DEBA1D-B969-501A-A481-1D1CDB6942D3}"/>
                </a:ext>
              </a:extLst>
            </p:cNvPr>
            <p:cNvCxnSpPr>
              <a:cxnSpLocks/>
              <a:stCxn id="22" idx="0"/>
              <a:endCxn id="19" idx="2"/>
            </p:cNvCxnSpPr>
            <p:nvPr/>
          </p:nvCxnSpPr>
          <p:spPr>
            <a:xfrm rot="16200000" flipV="1">
              <a:off x="480626" y="4446725"/>
              <a:ext cx="618699" cy="542440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992ABD3-366A-7738-C5D2-B2809E98565F}"/>
              </a:ext>
            </a:extLst>
          </p:cNvPr>
          <p:cNvSpPr txBox="1"/>
          <p:nvPr/>
        </p:nvSpPr>
        <p:spPr>
          <a:xfrm>
            <a:off x="2077708" y="3222976"/>
            <a:ext cx="1332332" cy="307777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 noProof="1"/>
              <a:t>texel</a:t>
            </a:r>
            <a:r>
              <a:rPr lang="pt-BR" b="1" dirty="0"/>
              <a:t>(0.4, 0.85)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1684A90-E3E4-5D92-840A-3A02FF1E09A8}"/>
              </a:ext>
            </a:extLst>
          </p:cNvPr>
          <p:cNvGrpSpPr/>
          <p:nvPr/>
        </p:nvGrpSpPr>
        <p:grpSpPr>
          <a:xfrm>
            <a:off x="2369058" y="3530753"/>
            <a:ext cx="2081965" cy="1797389"/>
            <a:chOff x="2369058" y="3530753"/>
            <a:chExt cx="2081965" cy="179738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620EF0-9C06-FC76-7DF1-9597C591950D}"/>
                </a:ext>
              </a:extLst>
            </p:cNvPr>
            <p:cNvSpPr txBox="1"/>
            <p:nvPr/>
          </p:nvSpPr>
          <p:spPr>
            <a:xfrm>
              <a:off x="2369058" y="4681811"/>
              <a:ext cx="20819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/>
                <a:t>Quando amostramos o pixel descobrimos suas coordenadas </a:t>
              </a:r>
              <a:r>
                <a:rPr lang="pt-BR" sz="1200" err="1"/>
                <a:t>baricêntricas</a:t>
              </a:r>
              <a:endParaRPr lang="pt-BR" sz="1200"/>
            </a:p>
          </p:txBody>
        </p: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73E3243F-97FD-2B1A-16C6-BE9ABD11A3E2}"/>
                </a:ext>
              </a:extLst>
            </p:cNvPr>
            <p:cNvCxnSpPr>
              <a:cxnSpLocks/>
              <a:stCxn id="29" idx="0"/>
              <a:endCxn id="27" idx="2"/>
            </p:cNvCxnSpPr>
            <p:nvPr/>
          </p:nvCxnSpPr>
          <p:spPr>
            <a:xfrm rot="16200000" flipV="1">
              <a:off x="2501429" y="3773198"/>
              <a:ext cx="1151058" cy="666167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DBFBAC2-6C9A-8229-51AD-4D67EF41A5B0}"/>
              </a:ext>
            </a:extLst>
          </p:cNvPr>
          <p:cNvGrpSpPr/>
          <p:nvPr/>
        </p:nvGrpSpPr>
        <p:grpSpPr>
          <a:xfrm>
            <a:off x="58313" y="1519181"/>
            <a:ext cx="4508633" cy="2727432"/>
            <a:chOff x="929632" y="2017362"/>
            <a:chExt cx="4508633" cy="27274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97BC26-929E-FA70-92BF-2595FA0FA379}"/>
                </a:ext>
              </a:extLst>
            </p:cNvPr>
            <p:cNvSpPr txBox="1"/>
            <p:nvPr/>
          </p:nvSpPr>
          <p:spPr>
            <a:xfrm>
              <a:off x="2559712" y="2017362"/>
              <a:ext cx="926625" cy="20005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900" b="1" dirty="0"/>
                <a:t>pixel</a:t>
              </a:r>
              <a:r>
                <a:rPr lang="pt-BR" sz="1300" b="1" dirty="0"/>
                <a:t>(6.6, 0.8)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45BB42-0988-3B94-8C0C-74D3D8149616}"/>
                </a:ext>
              </a:extLst>
            </p:cNvPr>
            <p:cNvSpPr txBox="1"/>
            <p:nvPr/>
          </p:nvSpPr>
          <p:spPr>
            <a:xfrm>
              <a:off x="4511640" y="4464568"/>
              <a:ext cx="926625" cy="20005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pt-BR" sz="900" b="1" dirty="0"/>
                <a:t>pixel</a:t>
              </a:r>
              <a:r>
                <a:rPr lang="pt-BR" sz="1300" b="1" dirty="0"/>
                <a:t>(9.7, 7.6)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2E8ECE-C1EE-1648-454C-4B7400C60939}"/>
                </a:ext>
              </a:extLst>
            </p:cNvPr>
            <p:cNvSpPr txBox="1"/>
            <p:nvPr/>
          </p:nvSpPr>
          <p:spPr>
            <a:xfrm>
              <a:off x="929632" y="4544739"/>
              <a:ext cx="924642" cy="200055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</p:spPr>
          <p:txBody>
            <a:bodyPr wrap="square" lIns="0" tIns="0" rIns="0" bIns="0">
              <a:spAutoFit/>
            </a:bodyPr>
            <a:lstStyle/>
            <a:p>
              <a:pPr lvl="0"/>
              <a:r>
                <a:rPr lang="pt-BR" sz="900" b="1" dirty="0"/>
                <a:t>pixel</a:t>
              </a:r>
              <a:r>
                <a:rPr lang="pt-BR" sz="1300" b="1" dirty="0"/>
                <a:t>(1.5, 9.5)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6A7D2F-2ACF-3696-DAD5-C4E24E6496E0}"/>
              </a:ext>
            </a:extLst>
          </p:cNvPr>
          <p:cNvGrpSpPr/>
          <p:nvPr/>
        </p:nvGrpSpPr>
        <p:grpSpPr>
          <a:xfrm>
            <a:off x="287093" y="778852"/>
            <a:ext cx="2456781" cy="740329"/>
            <a:chOff x="20212" y="5027294"/>
            <a:chExt cx="2456781" cy="74032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A4D46C-2055-C8A0-42B0-32F4D3FFA7EF}"/>
                </a:ext>
              </a:extLst>
            </p:cNvPr>
            <p:cNvSpPr txBox="1"/>
            <p:nvPr/>
          </p:nvSpPr>
          <p:spPr>
            <a:xfrm>
              <a:off x="20212" y="5027294"/>
              <a:ext cx="24567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dirty="0"/>
                <a:t>Cada vértice possui suas coordenadas de tela (projetado)</a:t>
              </a:r>
            </a:p>
          </p:txBody>
        </p:sp>
        <p:cxnSp>
          <p:nvCxnSpPr>
            <p:cNvPr id="48" name="Curved Connector 23">
              <a:extLst>
                <a:ext uri="{FF2B5EF4-FFF2-40B4-BE49-F238E27FC236}">
                  <a16:creationId xmlns:a16="http://schemas.microsoft.com/office/drawing/2014/main" id="{9B8EF771-C385-516D-3643-D4F6AD540B9B}"/>
                </a:ext>
              </a:extLst>
            </p:cNvPr>
            <p:cNvCxnSpPr>
              <a:cxnSpLocks/>
              <a:stCxn id="47" idx="2"/>
              <a:endCxn id="9" idx="0"/>
            </p:cNvCxnSpPr>
            <p:nvPr/>
          </p:nvCxnSpPr>
          <p:spPr>
            <a:xfrm rot="16200000" flipH="1">
              <a:off x="1427382" y="5310180"/>
              <a:ext cx="278664" cy="63622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60880055-1180-0B4D-B7E9-FCF4D56C5BEC}"/>
              </a:ext>
            </a:extLst>
          </p:cNvPr>
          <p:cNvSpPr/>
          <p:nvPr/>
        </p:nvSpPr>
        <p:spPr>
          <a:xfrm>
            <a:off x="2846923" y="2764870"/>
            <a:ext cx="327341" cy="302516"/>
          </a:xfrm>
          <a:prstGeom prst="rect">
            <a:avLst/>
          </a:prstGeom>
          <a:solidFill>
            <a:srgbClr val="9898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D7B0C3F4-7BA9-9E28-658C-2F068516A6B6}"/>
              </a:ext>
            </a:extLst>
          </p:cNvPr>
          <p:cNvSpPr/>
          <p:nvPr/>
        </p:nvSpPr>
        <p:spPr>
          <a:xfrm>
            <a:off x="2765776" y="2677965"/>
            <a:ext cx="489637" cy="489637"/>
          </a:xfrm>
          <a:prstGeom prst="donut">
            <a:avLst>
              <a:gd name="adj" fmla="val 8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C713840-A053-B2FF-4544-163BC8FBAF7D}"/>
              </a:ext>
            </a:extLst>
          </p:cNvPr>
          <p:cNvGrpSpPr/>
          <p:nvPr/>
        </p:nvGrpSpPr>
        <p:grpSpPr>
          <a:xfrm>
            <a:off x="4407143" y="1772420"/>
            <a:ext cx="4488141" cy="3438180"/>
            <a:chOff x="4407143" y="1772420"/>
            <a:chExt cx="4488141" cy="34381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6785D5-F0E7-9E42-F253-E2ADDC37F3B2}"/>
                </a:ext>
              </a:extLst>
            </p:cNvPr>
            <p:cNvGrpSpPr/>
            <p:nvPr/>
          </p:nvGrpSpPr>
          <p:grpSpPr>
            <a:xfrm>
              <a:off x="4457117" y="1772420"/>
              <a:ext cx="4438167" cy="3438180"/>
              <a:chOff x="4457117" y="1772420"/>
              <a:chExt cx="4438167" cy="3438180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B8700E7B-792C-790D-621E-43A536233689}"/>
                  </a:ext>
                </a:extLst>
              </p:cNvPr>
              <p:cNvCxnSpPr/>
              <p:nvPr/>
            </p:nvCxnSpPr>
            <p:spPr>
              <a:xfrm flipV="1">
                <a:off x="4712204" y="1819656"/>
                <a:ext cx="14672" cy="308465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D52EE278-35F5-B579-1807-26449B2D1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2204" y="4904312"/>
                <a:ext cx="4157476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655D2A-9039-118D-0C50-6B77ECD7FF1C}"/>
                  </a:ext>
                </a:extLst>
              </p:cNvPr>
              <p:cNvSpPr txBox="1"/>
              <p:nvPr/>
            </p:nvSpPr>
            <p:spPr>
              <a:xfrm>
                <a:off x="4458359" y="4750423"/>
                <a:ext cx="2977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/>
                  <a:t>0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939C755-E15F-971F-56E1-86382FFAADA2}"/>
                  </a:ext>
                </a:extLst>
              </p:cNvPr>
              <p:cNvSpPr txBox="1"/>
              <p:nvPr/>
            </p:nvSpPr>
            <p:spPr>
              <a:xfrm>
                <a:off x="4610759" y="4902823"/>
                <a:ext cx="2977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/>
                  <a:t>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2AA95A-0297-74B6-2267-5C87D261958F}"/>
                  </a:ext>
                </a:extLst>
              </p:cNvPr>
              <p:cNvSpPr txBox="1"/>
              <p:nvPr/>
            </p:nvSpPr>
            <p:spPr>
              <a:xfrm>
                <a:off x="4457117" y="1772420"/>
                <a:ext cx="2977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/>
                  <a:t>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051279-5B0F-EDB9-9B9E-6E32C35B4A44}"/>
                  </a:ext>
                </a:extLst>
              </p:cNvPr>
              <p:cNvSpPr txBox="1"/>
              <p:nvPr/>
            </p:nvSpPr>
            <p:spPr>
              <a:xfrm>
                <a:off x="8597559" y="4902823"/>
                <a:ext cx="29772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dirty="0"/>
                  <a:t>1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488B62-8A2B-60B3-D3EA-A18632738DED}"/>
                </a:ext>
              </a:extLst>
            </p:cNvPr>
            <p:cNvSpPr txBox="1"/>
            <p:nvPr/>
          </p:nvSpPr>
          <p:spPr>
            <a:xfrm>
              <a:off x="6540228" y="4882591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CD50CE-618D-261F-E560-DB17FBCEEB0C}"/>
                </a:ext>
              </a:extLst>
            </p:cNvPr>
            <p:cNvSpPr txBox="1"/>
            <p:nvPr/>
          </p:nvSpPr>
          <p:spPr>
            <a:xfrm>
              <a:off x="4407143" y="3075183"/>
              <a:ext cx="297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7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3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Três Espaços</a:t>
            </a: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1131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As superfícies habitam o espaço 3D do mundo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Cada ponto das superfícies 3D também tem uma posição onde fica na tela 2D e na textura 2D.</a:t>
            </a:r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941" y="2161858"/>
            <a:ext cx="8291445" cy="238693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/>
          <p:nvPr/>
        </p:nvSpPr>
        <p:spPr>
          <a:xfrm>
            <a:off x="764906" y="4536947"/>
            <a:ext cx="187897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</a:t>
            </a:r>
            <a:endParaRPr/>
          </a:p>
        </p:txBody>
      </p:sp>
      <p:sp>
        <p:nvSpPr>
          <p:cNvPr id="380" name="Google Shape;380;p38"/>
          <p:cNvSpPr/>
          <p:nvPr/>
        </p:nvSpPr>
        <p:spPr>
          <a:xfrm>
            <a:off x="3207002" y="4548789"/>
            <a:ext cx="227684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do Mundo</a:t>
            </a:r>
            <a:endParaRPr/>
          </a:p>
        </p:txBody>
      </p:sp>
      <p:sp>
        <p:nvSpPr>
          <p:cNvPr id="381" name="Google Shape;381;p38"/>
          <p:cNvSpPr/>
          <p:nvPr/>
        </p:nvSpPr>
        <p:spPr>
          <a:xfrm>
            <a:off x="6015595" y="4548789"/>
            <a:ext cx="227870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897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Coordenadas de Textura</a:t>
            </a:r>
            <a:endParaRPr/>
          </a:p>
        </p:txBody>
      </p:sp>
      <p:sp>
        <p:nvSpPr>
          <p:cNvPr id="388" name="Google Shape;388;p39"/>
          <p:cNvSpPr txBox="1">
            <a:spLocks noGrp="1"/>
          </p:cNvSpPr>
          <p:nvPr>
            <p:ph type="body" idx="1"/>
          </p:nvPr>
        </p:nvSpPr>
        <p:spPr>
          <a:xfrm>
            <a:off x="241275" y="719873"/>
            <a:ext cx="8663100" cy="16655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700"/>
              </a:spcBef>
              <a:spcAft>
                <a:spcPts val="2300"/>
              </a:spcAft>
              <a:buSzPts val="935"/>
              <a:buNone/>
            </a:pPr>
            <a:r>
              <a:rPr lang="en-BR" sz="2400" dirty="0">
                <a:latin typeface="Arial"/>
                <a:ea typeface="Arial"/>
                <a:cs typeface="Arial"/>
                <a:sym typeface="Arial"/>
              </a:rPr>
              <a:t>As coordenadas de Textura definem um mapeamento das coordenadas nas superfícies (pontos 3D no triângulo) para coordenadas de textura (pontos 2D na imagem).</a:t>
            </a:r>
            <a:endParaRPr sz="900" dirty="0"/>
          </a:p>
        </p:txBody>
      </p:sp>
      <p:sp>
        <p:nvSpPr>
          <p:cNvPr id="389" name="Google Shape;389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  <p:pic>
        <p:nvPicPr>
          <p:cNvPr id="390" name="Google Shape;3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45" y="2385396"/>
            <a:ext cx="2453175" cy="19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762" y="2639077"/>
            <a:ext cx="14382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8850" y="2601214"/>
            <a:ext cx="143827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9"/>
          <p:cNvSpPr txBox="1"/>
          <p:nvPr/>
        </p:nvSpPr>
        <p:spPr>
          <a:xfrm>
            <a:off x="311350" y="4294602"/>
            <a:ext cx="287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 dirty="0"/>
              <a:t>Oito triângulos (uma face de um cubo) com parâmetros de superfície fornecida como coordenadas de textura por vértice.</a:t>
            </a:r>
            <a:endParaRPr sz="1300" dirty="0"/>
          </a:p>
        </p:txBody>
      </p:sp>
      <p:sp>
        <p:nvSpPr>
          <p:cNvPr id="394" name="Google Shape;394;p39"/>
          <p:cNvSpPr txBox="1"/>
          <p:nvPr/>
        </p:nvSpPr>
        <p:spPr>
          <a:xfrm>
            <a:off x="3355950" y="4173527"/>
            <a:ext cx="2763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/>
              <a:t>As coordenadas de textura são definidas num espaço normalizado [0,1]</a:t>
            </a:r>
            <a:r>
              <a:rPr lang="en-BR" sz="1300" baseline="30000"/>
              <a:t>2</a:t>
            </a:r>
            <a:r>
              <a:rPr lang="en-BR" sz="1300"/>
              <a:t>. Localização do triângulo destacado no espaço de textura mostrado em vermelho.</a:t>
            </a:r>
            <a:endParaRPr sz="1300"/>
          </a:p>
        </p:txBody>
      </p:sp>
      <p:sp>
        <p:nvSpPr>
          <p:cNvPr id="395" name="Google Shape;395;p39"/>
          <p:cNvSpPr txBox="1"/>
          <p:nvPr/>
        </p:nvSpPr>
        <p:spPr>
          <a:xfrm>
            <a:off x="6471975" y="4140439"/>
            <a:ext cx="2292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/>
              <a:t>Resultado final renderizado (cubo inteiro mostrado).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/>
              <a:t>Localização do triângulo após a projeção na tela mostrada em vermelho.</a:t>
            </a:r>
            <a:endParaRPr sz="1300"/>
          </a:p>
        </p:txBody>
      </p:sp>
      <p:sp>
        <p:nvSpPr>
          <p:cNvPr id="396" name="Google Shape;396;p39"/>
          <p:cNvSpPr/>
          <p:nvPr/>
        </p:nvSpPr>
        <p:spPr>
          <a:xfrm rot="5400000">
            <a:off x="4729134" y="3349549"/>
            <a:ext cx="708600" cy="708600"/>
          </a:xfrm>
          <a:prstGeom prst="rtTriangl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9"/>
          <p:cNvSpPr/>
          <p:nvPr/>
        </p:nvSpPr>
        <p:spPr>
          <a:xfrm rot="3770826">
            <a:off x="7825458" y="3296841"/>
            <a:ext cx="365215" cy="393812"/>
          </a:xfrm>
          <a:prstGeom prst="rtTriangl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6008204-66F2-994A-26BC-ED3E1D74ED8E}"/>
              </a:ext>
            </a:extLst>
          </p:cNvPr>
          <p:cNvSpPr/>
          <p:nvPr/>
        </p:nvSpPr>
        <p:spPr>
          <a:xfrm>
            <a:off x="2100429" y="2754515"/>
            <a:ext cx="2763901" cy="991576"/>
          </a:xfrm>
          <a:prstGeom prst="arc">
            <a:avLst>
              <a:gd name="adj1" fmla="val 10774565"/>
              <a:gd name="adj2" fmla="val 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C8440D3-7AD8-A975-E969-110E21E37543}"/>
              </a:ext>
            </a:extLst>
          </p:cNvPr>
          <p:cNvSpPr/>
          <p:nvPr/>
        </p:nvSpPr>
        <p:spPr>
          <a:xfrm>
            <a:off x="5062438" y="2727050"/>
            <a:ext cx="2763901" cy="991576"/>
          </a:xfrm>
          <a:prstGeom prst="arc">
            <a:avLst>
              <a:gd name="adj1" fmla="val 10774565"/>
              <a:gd name="adj2" fmla="val 0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/>
      <p:bldP spid="397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2348</Words>
  <Application>Microsoft Office PowerPoint</Application>
  <PresentationFormat>On-screen Show (16:10)</PresentationFormat>
  <Paragraphs>359</Paragraphs>
  <Slides>43</Slides>
  <Notes>33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Cambria Math</vt:lpstr>
      <vt:lpstr>Courier New</vt:lpstr>
      <vt:lpstr>Linux Libertine</vt:lpstr>
      <vt:lpstr>Times New Roman</vt:lpstr>
      <vt:lpstr>Verdana</vt:lpstr>
      <vt:lpstr>Personalizar design</vt:lpstr>
      <vt:lpstr>PowerPoint Presentation</vt:lpstr>
      <vt:lpstr>Mapeamento de Texturas</vt:lpstr>
      <vt:lpstr>Realismos das Superfícies</vt:lpstr>
      <vt:lpstr>Texel</vt:lpstr>
      <vt:lpstr>O que é texturizar</vt:lpstr>
      <vt:lpstr>Identificando o Texel Correspondente</vt:lpstr>
      <vt:lpstr>Amostrando Texturas na Renderização</vt:lpstr>
      <vt:lpstr>Três Espaços</vt:lpstr>
      <vt:lpstr>Coordenadas de Textura</vt:lpstr>
      <vt:lpstr>Mapeamento das coordenadas de textura.</vt:lpstr>
      <vt:lpstr>Textura Aplicada na Superfície</vt:lpstr>
      <vt:lpstr>UV Layout</vt:lpstr>
      <vt:lpstr>Mapeamento de Texturas</vt:lpstr>
      <vt:lpstr>Operação de Mapeamento de Textura</vt:lpstr>
      <vt:lpstr>Médias</vt:lpstr>
      <vt:lpstr>Médias</vt:lpstr>
      <vt:lpstr>Fazendo as contas: São Paulo -&gt; Itú</vt:lpstr>
      <vt:lpstr>Refazendo as contas: São Paulo -&gt; Itú</vt:lpstr>
      <vt:lpstr>Média Harmônica</vt:lpstr>
      <vt:lpstr>Conferindo as contas: São Paulo -&gt; Itú</vt:lpstr>
      <vt:lpstr>Médias</vt:lpstr>
      <vt:lpstr>Média Harmônica Ponderada</vt:lpstr>
      <vt:lpstr>Fazendo as contas: Itú -&gt; São Paulo</vt:lpstr>
      <vt:lpstr>Projeções Perspectivas Cria Não Linearidades</vt:lpstr>
      <vt:lpstr>Projeções Perspectivas Cria Não Linearidades</vt:lpstr>
      <vt:lpstr>Projeção Perspectiva e Interpolação</vt:lpstr>
      <vt:lpstr>Projeção Perspectiva e Interpolação</vt:lpstr>
      <vt:lpstr>Mapeamento de texturas Afim</vt:lpstr>
      <vt:lpstr>PlayStation 1</vt:lpstr>
      <vt:lpstr>Matriz de Transformação Perspectiva (Z)</vt:lpstr>
      <vt:lpstr>Matriz de Transformação Perspectiva (Z)</vt:lpstr>
      <vt:lpstr>Média Harmônica Ponderada para Profundidade</vt:lpstr>
      <vt:lpstr>Calculando o Z no interior do triângulo</vt:lpstr>
      <vt:lpstr>Média Harmônica Ponderada </vt:lpstr>
      <vt:lpstr>Interpolação não linear em Z pelo Triângulo</vt:lpstr>
      <vt:lpstr>Representação Conceitual da Interpolação </vt:lpstr>
      <vt:lpstr>Diferença no resultado quando usada o Z</vt:lpstr>
      <vt:lpstr>Coordenadas Baricêntricas para (u, v)</vt:lpstr>
      <vt:lpstr>Mais problemas, amostrando texturas</vt:lpstr>
      <vt:lpstr>Color e TextureCoordinate </vt:lpstr>
      <vt:lpstr>ImageTexture</vt:lpstr>
      <vt:lpstr>Atenção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Soares</cp:lastModifiedBy>
  <cp:revision>20</cp:revision>
  <dcterms:modified xsi:type="dcterms:W3CDTF">2025-09-08T20:20:51Z</dcterms:modified>
</cp:coreProperties>
</file>