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4" r:id="rId1"/>
  </p:sldMasterIdLst>
  <p:notesMasterIdLst>
    <p:notesMasterId r:id="rId60"/>
  </p:notesMasterIdLst>
  <p:sldIdLst>
    <p:sldId id="256" r:id="rId2"/>
    <p:sldId id="310" r:id="rId3"/>
    <p:sldId id="309" r:id="rId4"/>
    <p:sldId id="311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306" r:id="rId15"/>
    <p:sldId id="267" r:id="rId16"/>
    <p:sldId id="275" r:id="rId17"/>
    <p:sldId id="268" r:id="rId18"/>
    <p:sldId id="269" r:id="rId19"/>
    <p:sldId id="270" r:id="rId20"/>
    <p:sldId id="271" r:id="rId21"/>
    <p:sldId id="272" r:id="rId22"/>
    <p:sldId id="307" r:id="rId23"/>
    <p:sldId id="273" r:id="rId24"/>
    <p:sldId id="277" r:id="rId25"/>
    <p:sldId id="284" r:id="rId26"/>
    <p:sldId id="285" r:id="rId27"/>
    <p:sldId id="286" r:id="rId28"/>
    <p:sldId id="287" r:id="rId29"/>
    <p:sldId id="288" r:id="rId30"/>
    <p:sldId id="289" r:id="rId31"/>
    <p:sldId id="290" r:id="rId32"/>
    <p:sldId id="291" r:id="rId33"/>
    <p:sldId id="292" r:id="rId34"/>
    <p:sldId id="345" r:id="rId35"/>
    <p:sldId id="346" r:id="rId36"/>
    <p:sldId id="257" r:id="rId37"/>
    <p:sldId id="347" r:id="rId38"/>
    <p:sldId id="348" r:id="rId39"/>
    <p:sldId id="357" r:id="rId40"/>
    <p:sldId id="353" r:id="rId41"/>
    <p:sldId id="354" r:id="rId42"/>
    <p:sldId id="355" r:id="rId43"/>
    <p:sldId id="278" r:id="rId44"/>
    <p:sldId id="293" r:id="rId45"/>
    <p:sldId id="294" r:id="rId46"/>
    <p:sldId id="295" r:id="rId47"/>
    <p:sldId id="296" r:id="rId48"/>
    <p:sldId id="350" r:id="rId49"/>
    <p:sldId id="358" r:id="rId50"/>
    <p:sldId id="359" r:id="rId51"/>
    <p:sldId id="349" r:id="rId52"/>
    <p:sldId id="281" r:id="rId53"/>
    <p:sldId id="308" r:id="rId54"/>
    <p:sldId id="356" r:id="rId55"/>
    <p:sldId id="282" r:id="rId56"/>
    <p:sldId id="283" r:id="rId57"/>
    <p:sldId id="343" r:id="rId58"/>
    <p:sldId id="305" r:id="rId59"/>
  </p:sldIdLst>
  <p:sldSz cx="9144000" cy="5715000" type="screen16x10"/>
  <p:notesSz cx="9601200" cy="7315200"/>
  <p:embeddedFontLst>
    <p:embeddedFont>
      <p:font typeface="Cambria Math" panose="02040503050406030204" pitchFamily="18" charset="0"/>
      <p:regular r:id="rId61"/>
    </p:embeddedFont>
    <p:embeddedFont>
      <p:font typeface="Verdana" panose="020B0604030504040204" pitchFamily="34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80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304" userDrawn="1">
          <p15:clr>
            <a:srgbClr val="A4A3A4"/>
          </p15:clr>
        </p15:guide>
        <p15:guide id="2" pos="302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5888B3-5436-49A2-AC4E-050CACAB4FFB}" v="9" dt="2024-09-23T19:14:47.431"/>
  </p1510:revLst>
</p1510:revInfo>
</file>

<file path=ppt/tableStyles.xml><?xml version="1.0" encoding="utf-8"?>
<a:tblStyleLst xmlns:a="http://schemas.openxmlformats.org/drawingml/2006/main" def="{F4867C94-ED72-482D-90EB-B3E5E6752B99}">
  <a:tblStyle styleId="{F4867C94-ED72-482D-90EB-B3E5E6752B99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66"/>
    <p:restoredTop sz="94795"/>
  </p:normalViewPr>
  <p:slideViewPr>
    <p:cSldViewPr snapToGrid="0">
      <p:cViewPr varScale="1">
        <p:scale>
          <a:sx n="131" d="100"/>
          <a:sy n="131" d="100"/>
        </p:scale>
        <p:origin x="200" y="320"/>
      </p:cViewPr>
      <p:guideLst>
        <p:guide orient="horz" pos="180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00" d="100"/>
          <a:sy n="100" d="100"/>
        </p:scale>
        <p:origin x="0" y="0"/>
      </p:cViewPr>
      <p:guideLst>
        <p:guide orient="horz" pos="2304"/>
        <p:guide pos="3024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3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uciano Pereira Soares" userId="16c53e34-c952-423e-8700-c0525d23304f" providerId="ADAL" clId="{145888B3-5436-49A2-AC4E-050CACAB4FFB}"/>
    <pc:docChg chg="custSel addSld delSld modSld sldOrd modNotesMaster">
      <pc:chgData name="Luciano Pereira Soares" userId="16c53e34-c952-423e-8700-c0525d23304f" providerId="ADAL" clId="{145888B3-5436-49A2-AC4E-050CACAB4FFB}" dt="2024-09-23T19:14:47.431" v="163"/>
      <pc:docMkLst>
        <pc:docMk/>
      </pc:docMkLst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56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58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59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60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61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62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63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64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65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66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67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68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69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70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71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72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73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75"/>
        </pc:sldMkLst>
      </pc:sldChg>
      <pc:sldChg chg="modSp mod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77"/>
        </pc:sldMkLst>
        <pc:spChg chg="mod">
          <ac:chgData name="Luciano Pereira Soares" userId="16c53e34-c952-423e-8700-c0525d23304f" providerId="ADAL" clId="{145888B3-5436-49A2-AC4E-050CACAB4FFB}" dt="2024-09-11T21:30:04.029" v="93" actId="790"/>
          <ac:spMkLst>
            <pc:docMk/>
            <pc:sldMk cId="0" sldId="277"/>
            <ac:spMk id="256" creationId="{00000000-0000-0000-0000-000000000000}"/>
          </ac:spMkLst>
        </pc:spChg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78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81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82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283"/>
        </pc:sldMkLst>
      </pc:sldChg>
      <pc:sldChg chg="del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984897195" sldId="284"/>
        </pc:sldMkLst>
      </pc:sldChg>
      <pc:sldChg chg="add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643417735" sldId="285"/>
        </pc:sldMkLst>
      </pc:sldChg>
      <pc:sldChg chg="del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648978300" sldId="286"/>
        </pc:sldMkLst>
      </pc:sldChg>
      <pc:sldChg chg="add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1079675538" sldId="287"/>
        </pc:sldMkLst>
      </pc:sldChg>
      <pc:sldChg chg="del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4179694168" sldId="288"/>
        </pc:sldMkLst>
      </pc:sldChg>
      <pc:sldChg chg="del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3033389759" sldId="289"/>
        </pc:sldMkLst>
      </pc:sldChg>
      <pc:sldChg chg="add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1652425179" sldId="290"/>
        </pc:sldMkLst>
      </pc:sldChg>
      <pc:sldChg chg="del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2610347603" sldId="291"/>
        </pc:sldMkLst>
      </pc:sldChg>
      <pc:sldChg chg="del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733350773" sldId="292"/>
        </pc:sldMkLst>
      </pc:sldChg>
      <pc:sldChg chg="del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3496230918" sldId="293"/>
        </pc:sldMkLst>
      </pc:sldChg>
      <pc:sldChg chg="add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3947504199" sldId="294"/>
        </pc:sldMkLst>
      </pc:sldChg>
      <pc:sldChg chg="add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1331612838" sldId="295"/>
        </pc:sldMkLst>
      </pc:sldChg>
      <pc:sldChg chg="del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867851167" sldId="296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0" sldId="305"/>
        </pc:sldMkLst>
      </pc:sldChg>
      <pc:sldChg chg="modSp mod">
        <pc:chgData name="Luciano Pereira Soares" userId="16c53e34-c952-423e-8700-c0525d23304f" providerId="ADAL" clId="{145888B3-5436-49A2-AC4E-050CACAB4FFB}" dt="2024-09-11T21:34:04.766" v="160" actId="20577"/>
        <pc:sldMkLst>
          <pc:docMk/>
          <pc:sldMk cId="169353415" sldId="308"/>
        </pc:sldMkLst>
        <pc:spChg chg="mod">
          <ac:chgData name="Luciano Pereira Soares" userId="16c53e34-c952-423e-8700-c0525d23304f" providerId="ADAL" clId="{145888B3-5436-49A2-AC4E-050CACAB4FFB}" dt="2024-09-11T21:34:04.766" v="160" actId="20577"/>
          <ac:spMkLst>
            <pc:docMk/>
            <pc:sldMk cId="169353415" sldId="308"/>
            <ac:spMk id="3" creationId="{5677A809-F5D6-4CEB-7148-E7AA58DA432B}"/>
          </ac:spMkLst>
        </pc:spChg>
      </pc:sldChg>
      <pc:sldChg chg="add">
        <pc:chgData name="Luciano Pereira Soares" userId="16c53e34-c952-423e-8700-c0525d23304f" providerId="ADAL" clId="{145888B3-5436-49A2-AC4E-050CACAB4FFB}" dt="2024-09-11T21:26:24.760" v="65"/>
        <pc:sldMkLst>
          <pc:docMk/>
          <pc:sldMk cId="280752430" sldId="309"/>
        </pc:sldMkLst>
      </pc:sldChg>
      <pc:sldChg chg="del">
        <pc:chgData name="Luciano Pereira Soares" userId="16c53e34-c952-423e-8700-c0525d23304f" providerId="ADAL" clId="{145888B3-5436-49A2-AC4E-050CACAB4FFB}" dt="2024-09-11T21:26:22.454" v="64" actId="2696"/>
        <pc:sldMkLst>
          <pc:docMk/>
          <pc:sldMk cId="1366920594" sldId="309"/>
        </pc:sldMkLst>
      </pc:sldChg>
      <pc:sldChg chg="modSp new mod ord modShow">
        <pc:chgData name="Luciano Pereira Soares" userId="16c53e34-c952-423e-8700-c0525d23304f" providerId="ADAL" clId="{145888B3-5436-49A2-AC4E-050CACAB4FFB}" dt="2024-09-11T21:21:56.222" v="63" actId="20577"/>
        <pc:sldMkLst>
          <pc:docMk/>
          <pc:sldMk cId="397668908" sldId="310"/>
        </pc:sldMkLst>
        <pc:spChg chg="mod">
          <ac:chgData name="Luciano Pereira Soares" userId="16c53e34-c952-423e-8700-c0525d23304f" providerId="ADAL" clId="{145888B3-5436-49A2-AC4E-050CACAB4FFB}" dt="2024-09-11T21:21:56.222" v="63" actId="20577"/>
          <ac:spMkLst>
            <pc:docMk/>
            <pc:sldMk cId="397668908" sldId="310"/>
            <ac:spMk id="3" creationId="{98FE0BFB-7B8B-D10A-F75C-80273935A41C}"/>
          </ac:spMkLst>
        </pc:spChg>
      </pc:sldChg>
      <pc:sldChg chg="addSp modSp new mod modShow">
        <pc:chgData name="Luciano Pereira Soares" userId="16c53e34-c952-423e-8700-c0525d23304f" providerId="ADAL" clId="{145888B3-5436-49A2-AC4E-050CACAB4FFB}" dt="2024-09-11T21:28:20.166" v="90" actId="1076"/>
        <pc:sldMkLst>
          <pc:docMk/>
          <pc:sldMk cId="1304997808" sldId="311"/>
        </pc:sldMkLst>
        <pc:picChg chg="add mod modCrop">
          <ac:chgData name="Luciano Pereira Soares" userId="16c53e34-c952-423e-8700-c0525d23304f" providerId="ADAL" clId="{145888B3-5436-49A2-AC4E-050CACAB4FFB}" dt="2024-09-11T21:28:20.166" v="90" actId="1076"/>
          <ac:picMkLst>
            <pc:docMk/>
            <pc:sldMk cId="1304997808" sldId="311"/>
            <ac:picMk id="6" creationId="{DA159D61-12E4-7A9F-38EB-D975C93D4578}"/>
          </ac:picMkLst>
        </pc:picChg>
        <pc:picChg chg="add mod modCrop">
          <ac:chgData name="Luciano Pereira Soares" userId="16c53e34-c952-423e-8700-c0525d23304f" providerId="ADAL" clId="{145888B3-5436-49A2-AC4E-050CACAB4FFB}" dt="2024-09-11T21:28:18.717" v="89" actId="1076"/>
          <ac:picMkLst>
            <pc:docMk/>
            <pc:sldMk cId="1304997808" sldId="311"/>
            <ac:picMk id="8" creationId="{AD01EB1A-1FD1-DE3F-D6E6-801F07DE5542}"/>
          </ac:picMkLst>
        </pc:picChg>
      </pc:sldChg>
      <pc:sldChg chg="add modNotes">
        <pc:chgData name="Luciano Pereira Soares" userId="16c53e34-c952-423e-8700-c0525d23304f" providerId="ADAL" clId="{145888B3-5436-49A2-AC4E-050CACAB4FFB}" dt="2024-09-23T19:14:47.431" v="163"/>
        <pc:sldMkLst>
          <pc:docMk/>
          <pc:sldMk cId="2271211113" sldId="343"/>
        </pc:sldMkLst>
      </pc:sldChg>
      <pc:sldChg chg="modSp new mod">
        <pc:chgData name="Luciano Pereira Soares" userId="16c53e34-c952-423e-8700-c0525d23304f" providerId="ADAL" clId="{145888B3-5436-49A2-AC4E-050CACAB4FFB}" dt="2024-09-11T21:33:08.233" v="114" actId="20577"/>
        <pc:sldMkLst>
          <pc:docMk/>
          <pc:sldMk cId="3765569255" sldId="344"/>
        </pc:sldMkLst>
        <pc:spChg chg="mod">
          <ac:chgData name="Luciano Pereira Soares" userId="16c53e34-c952-423e-8700-c0525d23304f" providerId="ADAL" clId="{145888B3-5436-49A2-AC4E-050CACAB4FFB}" dt="2024-09-11T21:33:08.233" v="114" actId="20577"/>
          <ac:spMkLst>
            <pc:docMk/>
            <pc:sldMk cId="3765569255" sldId="344"/>
            <ac:spMk id="2" creationId="{F87EA1C1-E39D-583C-1B86-E6FEBC65D466}"/>
          </ac:spMkLst>
        </pc:spChg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1887164639" sldId="350"/>
        </pc:sldMkLst>
      </pc:sldChg>
      <pc:sldChg chg="modNotes">
        <pc:chgData name="Luciano Pereira Soares" userId="16c53e34-c952-423e-8700-c0525d23304f" providerId="ADAL" clId="{145888B3-5436-49A2-AC4E-050CACAB4FFB}" dt="2024-09-23T19:14:47.431" v="163"/>
        <pc:sldMkLst>
          <pc:docMk/>
          <pc:sldMk cId="1616348067" sldId="356"/>
        </pc:sldMkLst>
      </pc:sldChg>
    </pc:docChg>
  </pc:docChgLst>
  <pc:docChgLst>
    <pc:chgData name="Fabio Orfali" userId="S::fabioo1@insper.edu.br::3730b7a9-9dee-4645-b6eb-7377d594d9d3" providerId="AD" clId="Web-{5CA281D5-A114-F56B-EC14-92B96A69298F}"/>
    <pc:docChg chg="modSld">
      <pc:chgData name="Fabio Orfali" userId="S::fabioo1@insper.edu.br::3730b7a9-9dee-4645-b6eb-7377d594d9d3" providerId="AD" clId="Web-{5CA281D5-A114-F56B-EC14-92B96A69298F}" dt="2024-09-10T01:02:27.622" v="5" actId="20577"/>
      <pc:docMkLst>
        <pc:docMk/>
      </pc:docMkLst>
      <pc:sldChg chg="modSp">
        <pc:chgData name="Fabio Orfali" userId="S::fabioo1@insper.edu.br::3730b7a9-9dee-4645-b6eb-7377d594d9d3" providerId="AD" clId="Web-{5CA281D5-A114-F56B-EC14-92B96A69298F}" dt="2024-09-10T00:59:52.867" v="3" actId="20577"/>
        <pc:sldMkLst>
          <pc:docMk/>
          <pc:sldMk cId="0" sldId="269"/>
        </pc:sldMkLst>
        <pc:spChg chg="mod">
          <ac:chgData name="Fabio Orfali" userId="S::fabioo1@insper.edu.br::3730b7a9-9dee-4645-b6eb-7377d594d9d3" providerId="AD" clId="Web-{5CA281D5-A114-F56B-EC14-92B96A69298F}" dt="2024-09-10T00:59:52.867" v="3" actId="20577"/>
          <ac:spMkLst>
            <pc:docMk/>
            <pc:sldMk cId="0" sldId="269"/>
            <ac:spMk id="176" creationId="{00000000-0000-0000-0000-000000000000}"/>
          </ac:spMkLst>
        </pc:spChg>
      </pc:sldChg>
      <pc:sldChg chg="modSp">
        <pc:chgData name="Fabio Orfali" userId="S::fabioo1@insper.edu.br::3730b7a9-9dee-4645-b6eb-7377d594d9d3" providerId="AD" clId="Web-{5CA281D5-A114-F56B-EC14-92B96A69298F}" dt="2024-09-10T01:02:27.622" v="5" actId="20577"/>
        <pc:sldMkLst>
          <pc:docMk/>
          <pc:sldMk cId="0" sldId="277"/>
        </pc:sldMkLst>
        <pc:spChg chg="mod">
          <ac:chgData name="Fabio Orfali" userId="S::fabioo1@insper.edu.br::3730b7a9-9dee-4645-b6eb-7377d594d9d3" providerId="AD" clId="Web-{5CA281D5-A114-F56B-EC14-92B96A69298F}" dt="2024-09-10T01:02:27.622" v="5" actId="20577"/>
          <ac:spMkLst>
            <pc:docMk/>
            <pc:sldMk cId="0" sldId="277"/>
            <ac:spMk id="256" creationId="{00000000-0000-0000-0000-000000000000}"/>
          </ac:spMkLst>
        </pc:spChg>
      </pc:sldChg>
    </pc:docChg>
  </pc:docChgLst>
  <pc:docChgLst>
    <pc:chgData name="Luciano Pereira Soares" userId="S::lucianops@insper.edu.br::16c53e34-c952-423e-8700-c0525d23304f" providerId="AD" clId="Web-{2EC723E1-398B-E381-4FC5-8B48CCEDC0B1}"/>
    <pc:docChg chg="modSld">
      <pc:chgData name="Luciano Pereira Soares" userId="S::lucianops@insper.edu.br::16c53e34-c952-423e-8700-c0525d23304f" providerId="AD" clId="Web-{2EC723E1-398B-E381-4FC5-8B48CCEDC0B1}" dt="2024-09-10T11:59:39.979" v="1"/>
      <pc:docMkLst>
        <pc:docMk/>
      </pc:docMkLst>
      <pc:sldChg chg="delSp">
        <pc:chgData name="Luciano Pereira Soares" userId="S::lucianops@insper.edu.br::16c53e34-c952-423e-8700-c0525d23304f" providerId="AD" clId="Web-{2EC723E1-398B-E381-4FC5-8B48CCEDC0B1}" dt="2024-09-10T11:59:39.979" v="1"/>
        <pc:sldMkLst>
          <pc:docMk/>
          <pc:sldMk cId="0" sldId="281"/>
        </pc:sldMkLst>
        <pc:spChg chg="del">
          <ac:chgData name="Luciano Pereira Soares" userId="S::lucianops@insper.edu.br::16c53e34-c952-423e-8700-c0525d23304f" providerId="AD" clId="Web-{2EC723E1-398B-E381-4FC5-8B48CCEDC0B1}" dt="2024-09-10T11:59:39.979" v="1"/>
          <ac:spMkLst>
            <pc:docMk/>
            <pc:sldMk cId="0" sldId="281"/>
            <ac:spMk id="326" creationId="{00000000-0000-0000-0000-000000000000}"/>
          </ac:spMkLst>
        </pc:spChg>
      </pc:sldChg>
      <pc:sldChg chg="mod modShow">
        <pc:chgData name="Luciano Pereira Soares" userId="S::lucianops@insper.edu.br::16c53e34-c952-423e-8700-c0525d23304f" providerId="AD" clId="Web-{2EC723E1-398B-E381-4FC5-8B48CCEDC0B1}" dt="2024-09-10T10:30:20.037" v="0"/>
        <pc:sldMkLst>
          <pc:docMk/>
          <pc:sldMk cId="1366920594" sldId="309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1" y="0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5438459" y="0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1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ratchapixel.com/lessons/3d-basic-rendering/introduction-polygon-mesh" TargetMode="External"/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3" Type="http://schemas.openxmlformats.org/officeDocument/2006/relationships/hyperlink" Target="https://forums.autodesk.com/t5/3ds-max-modeling/combine-two-model-textures-in-one-and-export-as-jpg/td-p/6952403" TargetMode="External"/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images/search/texture/" TargetMode="External"/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4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42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2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13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p43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9" name="Google Shape;149;p43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15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51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gf0a0f75e28_0_1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gf0a0f75e28_0_146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gf0a0f75e28_0_146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17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44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9" name="Google Shape;179;p45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45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19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46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46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20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f0a0f75e28_0_1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f0a0f75e28_0_190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f0a0f75e28_0_190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21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22</a:t>
            </a:fld>
            <a:endParaRPr lang="en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4857846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17" name="Google Shape;217;p47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Truque: </a:t>
            </a:r>
            <a:endParaRPr/>
          </a:p>
        </p:txBody>
      </p:sp>
      <p:sp>
        <p:nvSpPr>
          <p:cNvPr id="218" name="Google Shape;218;p47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23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35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f0a0f75e28_0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f0a0f75e28_0_239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gf0a0f75e28_0_239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24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" name="Google Shape;352;p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3" name="Google Shape;353;p52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52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0910939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63" name="Google Shape;363;p54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4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0807928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72" name="Google Shape;372;p55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55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5884804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gedb2c660aa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4" name="Google Shape;384;gedb2c660aa_0_83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5" name="Google Shape;385;gedb2c660aa_0_83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28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222006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56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p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867079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8" name="Google Shape;408;p57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9" name="Google Shape;409;p57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1163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gedb2c660aa_0_1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Google Shape;420;gedb2c660aa_0_143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u="sng">
                <a:solidFill>
                  <a:schemeClr val="hlink"/>
                </a:solidFill>
                <a:hlinkClick r:id="rId3"/>
              </a:rPr>
              <a:t>https://www.scratchapixel.com/lessons/3d-basic-rendering/introduction-polygon-mesh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1" name="Google Shape;421;gedb2c660aa_0_143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532776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f1163d24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f1163d248b_0_0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u="sng">
                <a:solidFill>
                  <a:schemeClr val="hlink"/>
                </a:solidFill>
                <a:hlinkClick r:id="rId3"/>
              </a:rPr>
              <a:t>https://forums.autodesk.com/t5/3ds-max-modeling/combine-two-model-textures-in-one-and-export-as-jpg/td-p/6952403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5" name="Google Shape;435;gf1163d248b_0_0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85244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p60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u="sng">
                <a:solidFill>
                  <a:schemeClr val="hlink"/>
                </a:solidFill>
                <a:hlinkClick r:id="rId3"/>
              </a:rPr>
              <a:t>https://pixabay.com/images/search/texture/</a:t>
            </a:r>
            <a:r>
              <a:rPr lang="en-BR"/>
              <a:t> </a:t>
            </a:r>
            <a:endParaRPr/>
          </a:p>
        </p:txBody>
      </p:sp>
      <p:sp>
        <p:nvSpPr>
          <p:cNvPr id="443" name="Google Shape;443;p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4091544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f0a0f75e28_0_8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f0a0f75e28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f0a0f75e28_0_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1" name="Google Shape;261;gf0a0f75e28_0_97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gf0a0f75e28_0_97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43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62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2163666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63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1" name="Google Shape;471;p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5615773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64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1" name="Google Shape;481;p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942482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f1163d248b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Google Shape;489;gf1163d248b_0_21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https://www.ngemu.com/threads/pcsxr-pgxp.186369/</a:t>
            </a:r>
            <a:endParaRPr/>
          </a:p>
        </p:txBody>
      </p:sp>
      <p:sp>
        <p:nvSpPr>
          <p:cNvPr id="490" name="Google Shape;490;gf1163d248b_0_21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051544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5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6245684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5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4787474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55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73" name="Google Shape;273;p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9729466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f0a0f75e28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f0a0f75e28_0_252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gf0a0f75e28_0_252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52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z="1200" b="0" i="0" u="none" strike="noStrike" cap="none" smtClean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53</a:t>
            </a:fld>
            <a:endParaRPr lang="en-BR"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350330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7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42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42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54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512468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f0a0f75e28_0_3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9" name="Google Shape;329;gf0a0f75e28_0_302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0" name="Google Shape;330;gf0a0f75e28_0_302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55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gf0a0f75e28_0_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1" name="Google Shape;341;gf0a0f75e28_0_342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Interpolação Baricêntrica 2D</a:t>
            </a:r>
            <a:endParaRPr/>
          </a:p>
        </p:txBody>
      </p:sp>
      <p:sp>
        <p:nvSpPr>
          <p:cNvPr id="342" name="Google Shape;342;gf0a0f75e28_0_342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56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ge98ab1d25f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7" name="Google Shape;347;ge98ab1d25f_0_23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Levamos 40 minutos com a turma (2021.2)</a:t>
            </a:r>
            <a:endParaRPr/>
          </a:p>
        </p:txBody>
      </p:sp>
      <p:sp>
        <p:nvSpPr>
          <p:cNvPr id="348" name="Google Shape;348;ge98ab1d25f_0_23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257899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e9788ee6dc_0_83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9" name="Google Shape;579;ge9788ee6dc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f0a0f75e28_0_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f0a0f75e28_0_73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gf0a0f75e28_0_73:notes"/>
          <p:cNvSpPr txBox="1">
            <a:spLocks noGrp="1"/>
          </p:cNvSpPr>
          <p:nvPr>
            <p:ph type="sldNum" idx="12"/>
          </p:nvPr>
        </p:nvSpPr>
        <p:spPr>
          <a:xfrm>
            <a:off x="5438459" y="6948171"/>
            <a:ext cx="4160520" cy="36576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8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38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39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16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40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41:notes"/>
          <p:cNvSpPr txBox="1">
            <a:spLocks noGrp="1"/>
          </p:cNvSpPr>
          <p:nvPr>
            <p:ph type="body" idx="1"/>
          </p:nvPr>
        </p:nvSpPr>
        <p:spPr>
          <a:xfrm>
            <a:off x="960120" y="3474721"/>
            <a:ext cx="7680960" cy="329184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2605088" y="547688"/>
            <a:ext cx="4391025" cy="27447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5296959"/>
            <a:ext cx="2895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5296959"/>
            <a:ext cx="2133600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rgbClr val="BCBEC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  <p:pic>
        <p:nvPicPr>
          <p:cNvPr id="15" name="Google Shape;15;p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94" y="-1"/>
            <a:ext cx="9123426" cy="6846849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16;p2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Arial"/>
              <a:buNone/>
              <a:defRPr sz="3000" b="1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body" idx="3"/>
          </p:nvPr>
        </p:nvSpPr>
        <p:spPr>
          <a:xfrm>
            <a:off x="900112" y="5296958"/>
            <a:ext cx="7343775" cy="198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ctr" rtl="0">
              <a:spcBef>
                <a:spcPts val="233"/>
              </a:spcBef>
              <a:spcAft>
                <a:spcPts val="0"/>
              </a:spcAft>
              <a:buClr>
                <a:schemeClr val="lt1"/>
              </a:buClr>
              <a:buSzPts val="1167"/>
              <a:buFont typeface="Arial"/>
              <a:buNone/>
              <a:defRPr sz="11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0" marR="0" lvl="1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0" marR="0" lvl="2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0" marR="0" lvl="3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0" marR="0" lvl="4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0" marR="0" lvl="5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6pPr>
            <a:lvl7pPr marL="0" marR="0" lvl="6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7pPr>
            <a:lvl8pPr marL="0" marR="0" lvl="7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8pPr>
            <a:lvl9pPr marL="0" marR="0" lvl="8" indent="0" algn="ctr" rtl="0">
              <a:spcBef>
                <a:spcPts val="0"/>
              </a:spcBef>
              <a:buNone/>
              <a:defRPr sz="833" b="0" i="0" u="none" strike="noStrike" cap="none">
                <a:solidFill>
                  <a:srgbClr val="888888"/>
                </a:solidFill>
                <a:latin typeface="Verdana"/>
                <a:ea typeface="Verdana"/>
                <a:cs typeface="Verdana"/>
                <a:sym typeface="Verdana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>
            <a:spLocks noGrp="1"/>
          </p:cNvSpPr>
          <p:nvPr>
            <p:ph type="ctrTitle"/>
          </p:nvPr>
        </p:nvSpPr>
        <p:spPr>
          <a:xfrm>
            <a:off x="1143000" y="935302"/>
            <a:ext cx="6858000" cy="19896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4500"/>
              <a:buFont typeface="Verdana"/>
              <a:buNone/>
              <a:defRPr sz="4500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ubTitle" idx="1"/>
          </p:nvPr>
        </p:nvSpPr>
        <p:spPr>
          <a:xfrm>
            <a:off x="1143000" y="3001698"/>
            <a:ext cx="6858000" cy="13798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R="0" lvl="1" algn="ctr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R="0" lvl="2" algn="ctr" rtl="0">
              <a:spcBef>
                <a:spcPts val="27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R="0" lvl="3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R="0" lvl="4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R="0" lvl="5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  <a:defRPr sz="2667" b="0" i="0" u="none" strike="noStrike" cap="none">
                <a:solidFill>
                  <a:srgbClr val="C00026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4" name="Google Shape;34;p6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323850" algn="l" rtl="0"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–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»"/>
              <a:defRPr sz="1667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l" rtl="0">
              <a:spcBef>
                <a:spcPts val="0"/>
              </a:spcBef>
              <a:buNone/>
              <a:defRPr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1" descr="fundo_ppt1_ok.jpg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24000" y="0"/>
            <a:ext cx="7620000" cy="5715000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wikiwand.com/en/Texture_mappin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0.png"/><Relationship Id="rId3" Type="http://schemas.openxmlformats.org/officeDocument/2006/relationships/image" Target="../media/image57.png"/><Relationship Id="rId7" Type="http://schemas.openxmlformats.org/officeDocument/2006/relationships/image" Target="../media/image6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1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scratchapixel.com/lessons/3d-basic-rendering/rasterization-practical-implementation/visibility-problem-depth-buffer-depth-interpolation.html" TargetMode="External"/><Relationship Id="rId5" Type="http://schemas.openxmlformats.org/officeDocument/2006/relationships/hyperlink" Target="https://www.scratchapixel.com/lessons/3d-basic-rendering/rasterization-practical-implementation/perspective-correct-interpolation-vertex-attributes" TargetMode="External"/><Relationship Id="rId4" Type="http://schemas.openxmlformats.org/officeDocument/2006/relationships/image" Target="../media/image68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body" idx="1"/>
          </p:nvPr>
        </p:nvSpPr>
        <p:spPr>
          <a:xfrm>
            <a:off x="966787" y="2262188"/>
            <a:ext cx="7343775" cy="595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body" idx="2"/>
          </p:nvPr>
        </p:nvSpPr>
        <p:spPr>
          <a:xfrm>
            <a:off x="966787" y="2857501"/>
            <a:ext cx="7343775" cy="39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Verdana"/>
              <a:buNone/>
            </a:pPr>
            <a:r>
              <a:rPr lang="en-BR" dirty="0"/>
              <a:t>Aula 9: Interpolação em Triângulos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1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Coordenadas Baricêntricas</a:t>
            </a:r>
            <a:endParaRPr/>
          </a:p>
        </p:txBody>
      </p:sp>
      <p:sp>
        <p:nvSpPr>
          <p:cNvPr id="119" name="Google Shape;119;p15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Um sistema de coordenadas para triângulos</a:t>
            </a:r>
            <a:endParaRPr/>
          </a:p>
        </p:txBody>
      </p:sp>
      <p:sp>
        <p:nvSpPr>
          <p:cNvPr id="120" name="Google Shape;120;p1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10</a:t>
            </a:fld>
            <a:endParaRPr/>
          </a:p>
        </p:txBody>
      </p:sp>
      <p:pic>
        <p:nvPicPr>
          <p:cNvPr id="121" name="Google Shape;12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0654" y="1392477"/>
            <a:ext cx="6582691" cy="377341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05484" y="838985"/>
            <a:ext cx="1155187" cy="45124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1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Coordenadas Baricêntricas - Exemplo</a:t>
            </a:r>
            <a:endParaRPr/>
          </a:p>
        </p:txBody>
      </p:sp>
      <p:sp>
        <p:nvSpPr>
          <p:cNvPr id="128" name="Google Shape;128;p1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11</a:t>
            </a:fld>
            <a:endParaRPr/>
          </a:p>
        </p:txBody>
      </p:sp>
      <p:pic>
        <p:nvPicPr>
          <p:cNvPr id="129" name="Google Shape;129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06631" y="1353044"/>
            <a:ext cx="7390616" cy="416138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1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Coordenadas Baricêntricas - Exemplo</a:t>
            </a:r>
            <a:endParaRPr/>
          </a:p>
        </p:txBody>
      </p:sp>
      <p:sp>
        <p:nvSpPr>
          <p:cNvPr id="135" name="Google Shape;135;p1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12</a:t>
            </a:fld>
            <a:endParaRPr/>
          </a:p>
        </p:txBody>
      </p:sp>
      <p:pic>
        <p:nvPicPr>
          <p:cNvPr id="136" name="Google Shape;13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72156" y="1367935"/>
            <a:ext cx="7277956" cy="378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Interpolação Linear Pelo Triângulo</a:t>
            </a:r>
            <a:endParaRPr/>
          </a:p>
        </p:txBody>
      </p:sp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13</a:t>
            </a:fld>
            <a:endParaRPr/>
          </a:p>
        </p:txBody>
      </p:sp>
      <p:pic>
        <p:nvPicPr>
          <p:cNvPr id="144" name="Google Shape;144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0177" y="1333606"/>
            <a:ext cx="7108276" cy="3835163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18"/>
          <p:cNvSpPr/>
          <p:nvPr/>
        </p:nvSpPr>
        <p:spPr>
          <a:xfrm>
            <a:off x="5872897" y="3385530"/>
            <a:ext cx="2938593" cy="16312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r>
              <a:rPr lang="en-BR" sz="20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</a:t>
            </a:r>
            <a:r>
              <a:rPr lang="en-B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</a:t>
            </a:r>
            <a:r>
              <a:rPr lang="en-BR" sz="20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</a:t>
            </a:r>
            <a:r>
              <a:rPr lang="en-B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V</a:t>
            </a:r>
            <a:r>
              <a:rPr lang="en-BR" sz="2000" baseline="-25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r>
              <a:rPr lang="en-BR" sz="20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podem ser posições, coordenadas de textura, cores, vetores normais, atributos de materiais ...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DFA70F-C852-33A2-681F-9DE40930FB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Propostas de cálculos das coordenadas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80CF2-3BB0-0866-A711-A17D951F25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Clr>
                <a:schemeClr val="dk1"/>
              </a:buClr>
              <a:buSzPts val="2000"/>
            </a:pPr>
            <a:r>
              <a:rPr lang="pt-BR" sz="2800" dirty="0"/>
              <a:t>Ponto de vista geométrico de: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distâncias proporcionais</a:t>
            </a:r>
          </a:p>
          <a:p>
            <a:pPr marL="800100" lvl="1" indent="-342900"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800" dirty="0"/>
              <a:t>áreas proporcionais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E81986-6C5E-BDF0-73AE-7D683DA1406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14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17440909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1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Coordenadas Baricêntricas</a:t>
            </a:r>
            <a:endParaRPr/>
          </a:p>
        </p:txBody>
      </p:sp>
      <p:sp>
        <p:nvSpPr>
          <p:cNvPr id="152" name="Google Shape;152;p1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15</a:t>
            </a:fld>
            <a:endParaRPr/>
          </a:p>
        </p:txBody>
      </p:sp>
      <p:sp>
        <p:nvSpPr>
          <p:cNvPr id="154" name="Google Shape;154;p19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32" cy="93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dirty="0"/>
              <a:t>Ponto de vista geométrico de distâncias proporcionais</a:t>
            </a:r>
            <a:endParaRPr dirty="0"/>
          </a:p>
        </p:txBody>
      </p:sp>
      <p:pic>
        <p:nvPicPr>
          <p:cNvPr id="155" name="Google Shape;155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73042" y="1408451"/>
            <a:ext cx="4063244" cy="37801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16</a:t>
            </a:fld>
            <a:endParaRPr/>
          </a:p>
        </p:txBody>
      </p:sp>
      <p:pic>
        <p:nvPicPr>
          <p:cNvPr id="238" name="Google Shape;238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847747" y="898118"/>
            <a:ext cx="5872698" cy="4301460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</a:pPr>
            <a:r>
              <a:rPr lang="en-BR" dirty="0"/>
              <a:t>Coordenadas Baricêntricas como Distâncias</a:t>
            </a:r>
            <a:endParaRPr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Lembrando: Equação da Reta</a:t>
            </a:r>
            <a:endParaRPr/>
          </a:p>
        </p:txBody>
      </p:sp>
      <p:sp>
        <p:nvSpPr>
          <p:cNvPr id="162" name="Google Shape;162;p2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17</a:t>
            </a:fld>
            <a:endParaRPr/>
          </a:p>
        </p:txBody>
      </p:sp>
      <p:pic>
        <p:nvPicPr>
          <p:cNvPr id="163" name="Google Shape;16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9375" y="3639547"/>
            <a:ext cx="3964633" cy="2075375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p20"/>
          <p:cNvSpPr/>
          <p:nvPr/>
        </p:nvSpPr>
        <p:spPr>
          <a:xfrm>
            <a:off x="250838" y="796920"/>
            <a:ext cx="8653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L(x, y) = </a:t>
            </a:r>
            <a:r>
              <a:rPr lang="en-BR" sz="2300" i="1">
                <a:solidFill>
                  <a:schemeClr val="dk1"/>
                </a:solidFill>
              </a:rPr>
              <a:t>p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• </a:t>
            </a:r>
            <a:r>
              <a:rPr lang="en-BR" sz="2300" i="1">
                <a:solidFill>
                  <a:schemeClr val="dk1"/>
                </a:solidFill>
              </a:rPr>
              <a:t>n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= (</a:t>
            </a:r>
            <a:r>
              <a:rPr lang="en-BR" sz="2300" i="1">
                <a:solidFill>
                  <a:schemeClr val="dk1"/>
                </a:solidFill>
              </a:rPr>
              <a:t>x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BR" sz="2300" i="1">
                <a:solidFill>
                  <a:schemeClr val="dk1"/>
                </a:solidFill>
              </a:rPr>
              <a:t>x</a:t>
            </a:r>
            <a:r>
              <a:rPr lang="en-BR" sz="2300" i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 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-BR" sz="2300" i="1">
                <a:solidFill>
                  <a:schemeClr val="dk1"/>
                </a:solidFill>
              </a:rPr>
              <a:t>y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BR" sz="2300" i="1">
                <a:solidFill>
                  <a:schemeClr val="dk1"/>
                </a:solidFill>
              </a:rPr>
              <a:t>y</a:t>
            </a:r>
            <a:r>
              <a:rPr lang="en-BR" sz="2300" i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en-BR" sz="2300" i="1">
                <a:solidFill>
                  <a:schemeClr val="dk1"/>
                </a:solidFill>
              </a:rPr>
              <a:t>•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en-BR" sz="2300" i="1">
                <a:solidFill>
                  <a:schemeClr val="dk1"/>
                </a:solidFill>
              </a:rPr>
              <a:t>y</a:t>
            </a:r>
            <a:r>
              <a:rPr lang="en-BR" sz="2300" i="1" baseline="-25000">
                <a:solidFill>
                  <a:schemeClr val="dk1"/>
                </a:solidFill>
              </a:rPr>
              <a:t>1</a:t>
            </a:r>
            <a:r>
              <a:rPr lang="en-BR" sz="2300" i="1">
                <a:solidFill>
                  <a:schemeClr val="dk1"/>
                </a:solidFill>
              </a:rPr>
              <a:t> – y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 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; </a:t>
            </a:r>
            <a:r>
              <a:rPr lang="en-BR" sz="2300" i="1">
                <a:solidFill>
                  <a:schemeClr val="dk1"/>
                </a:solidFill>
              </a:rPr>
              <a:t>–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BR" sz="2300" i="1">
                <a:solidFill>
                  <a:schemeClr val="dk1"/>
                </a:solidFill>
              </a:rPr>
              <a:t>x</a:t>
            </a:r>
            <a:r>
              <a:rPr lang="en-BR" sz="2300" i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– </a:t>
            </a:r>
            <a:r>
              <a:rPr lang="en-BR" sz="2300" i="1">
                <a:solidFill>
                  <a:schemeClr val="dk1"/>
                </a:solidFill>
              </a:rPr>
              <a:t>x</a:t>
            </a:r>
            <a:r>
              <a:rPr lang="en-BR" sz="2300" i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0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))</a:t>
            </a:r>
            <a:endParaRPr/>
          </a:p>
        </p:txBody>
      </p:sp>
      <p:sp>
        <p:nvSpPr>
          <p:cNvPr id="165" name="Google Shape;165;p20"/>
          <p:cNvSpPr/>
          <p:nvPr/>
        </p:nvSpPr>
        <p:spPr>
          <a:xfrm>
            <a:off x="239663" y="1386720"/>
            <a:ext cx="8653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300" i="1">
                <a:solidFill>
                  <a:schemeClr val="dk1"/>
                </a:solidFill>
              </a:rPr>
              <a:t>                      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-BR" sz="2300" i="1">
                <a:solidFill>
                  <a:schemeClr val="dk1"/>
                </a:solidFill>
              </a:rPr>
              <a:t>(x – x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)(y</a:t>
            </a:r>
            <a:r>
              <a:rPr lang="en-BR" sz="2300" i="1" baseline="-25000">
                <a:solidFill>
                  <a:schemeClr val="dk1"/>
                </a:solidFill>
              </a:rPr>
              <a:t>1</a:t>
            </a:r>
            <a:r>
              <a:rPr lang="en-BR" sz="2300" i="1">
                <a:solidFill>
                  <a:schemeClr val="dk1"/>
                </a:solidFill>
              </a:rPr>
              <a:t> – y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)</a:t>
            </a:r>
            <a:r>
              <a:rPr lang="en-BR">
                <a:solidFill>
                  <a:schemeClr val="dk1"/>
                </a:solidFill>
              </a:rPr>
              <a:t> </a:t>
            </a:r>
            <a:r>
              <a:rPr lang="en-BR" sz="2300" i="1">
                <a:solidFill>
                  <a:schemeClr val="dk1"/>
                </a:solidFill>
              </a:rPr>
              <a:t>– (y – y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)(x</a:t>
            </a:r>
            <a:r>
              <a:rPr lang="en-BR" sz="2300" i="1" baseline="-25000">
                <a:solidFill>
                  <a:schemeClr val="dk1"/>
                </a:solidFill>
              </a:rPr>
              <a:t>1</a:t>
            </a:r>
            <a:r>
              <a:rPr lang="en-BR" sz="2300" i="1">
                <a:solidFill>
                  <a:schemeClr val="dk1"/>
                </a:solidFill>
              </a:rPr>
              <a:t> – x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)</a:t>
            </a:r>
            <a:endParaRPr/>
          </a:p>
        </p:txBody>
      </p:sp>
      <p:sp>
        <p:nvSpPr>
          <p:cNvPr id="166" name="Google Shape;166;p20"/>
          <p:cNvSpPr/>
          <p:nvPr/>
        </p:nvSpPr>
        <p:spPr>
          <a:xfrm>
            <a:off x="250838" y="2032145"/>
            <a:ext cx="8653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300" i="1">
                <a:solidFill>
                  <a:schemeClr val="dk1"/>
                </a:solidFill>
              </a:rPr>
              <a:t>                      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= </a:t>
            </a:r>
            <a:r>
              <a:rPr lang="en-BR" sz="2300" i="1">
                <a:solidFill>
                  <a:schemeClr val="dk1"/>
                </a:solidFill>
              </a:rPr>
              <a:t>(y</a:t>
            </a:r>
            <a:r>
              <a:rPr lang="en-BR" sz="2300" i="1" baseline="-25000">
                <a:solidFill>
                  <a:schemeClr val="dk1"/>
                </a:solidFill>
              </a:rPr>
              <a:t>1</a:t>
            </a:r>
            <a:r>
              <a:rPr lang="en-BR" sz="2300" i="1">
                <a:solidFill>
                  <a:schemeClr val="dk1"/>
                </a:solidFill>
              </a:rPr>
              <a:t> – y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)x – (x</a:t>
            </a:r>
            <a:r>
              <a:rPr lang="en-BR" sz="2300" i="1" baseline="-25000">
                <a:solidFill>
                  <a:schemeClr val="dk1"/>
                </a:solidFill>
              </a:rPr>
              <a:t>1</a:t>
            </a:r>
            <a:r>
              <a:rPr lang="en-BR" sz="2300" i="1">
                <a:solidFill>
                  <a:schemeClr val="dk1"/>
                </a:solidFill>
              </a:rPr>
              <a:t> – x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)y + y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(x</a:t>
            </a:r>
            <a:r>
              <a:rPr lang="en-BR" sz="2300" i="1" baseline="-25000">
                <a:solidFill>
                  <a:schemeClr val="dk1"/>
                </a:solidFill>
              </a:rPr>
              <a:t>1</a:t>
            </a:r>
            <a:r>
              <a:rPr lang="en-BR" sz="2300" i="1">
                <a:solidFill>
                  <a:schemeClr val="dk1"/>
                </a:solidFill>
              </a:rPr>
              <a:t> – x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) – x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(y</a:t>
            </a:r>
            <a:r>
              <a:rPr lang="en-BR" sz="2300" i="1" baseline="-25000">
                <a:solidFill>
                  <a:schemeClr val="dk1"/>
                </a:solidFill>
              </a:rPr>
              <a:t>1</a:t>
            </a:r>
            <a:r>
              <a:rPr lang="en-BR" sz="2300" i="1">
                <a:solidFill>
                  <a:schemeClr val="dk1"/>
                </a:solidFill>
              </a:rPr>
              <a:t> – y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Calculando as Coordenadas Baricêntricas</a:t>
            </a:r>
            <a:endParaRPr/>
          </a:p>
        </p:txBody>
      </p:sp>
      <p:sp>
        <p:nvSpPr>
          <p:cNvPr id="172" name="Google Shape;172;p21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2300" i="1"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BR" sz="2300" i="1" baseline="-25000">
                <a:latin typeface="Arial"/>
                <a:ea typeface="Arial"/>
                <a:cs typeface="Arial"/>
                <a:sym typeface="Arial"/>
              </a:rPr>
              <a:t>PQ</a:t>
            </a:r>
            <a:r>
              <a:rPr lang="en-BR" sz="2300" i="1">
                <a:latin typeface="Arial"/>
                <a:ea typeface="Arial"/>
                <a:cs typeface="Arial"/>
                <a:sym typeface="Arial"/>
              </a:rPr>
              <a:t>(x, y)</a:t>
            </a:r>
            <a:r>
              <a:rPr lang="en-BR"/>
              <a:t> é a distância do ponto (x,y) até a linha PQ.</a:t>
            </a:r>
            <a:endParaRPr/>
          </a:p>
        </p:txBody>
      </p:sp>
      <p:sp>
        <p:nvSpPr>
          <p:cNvPr id="173" name="Google Shape;173;p2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18</a:t>
            </a:fld>
            <a:endParaRPr/>
          </a:p>
        </p:txBody>
      </p:sp>
      <p:pic>
        <p:nvPicPr>
          <p:cNvPr id="174" name="Google Shape;174;p21"/>
          <p:cNvPicPr preferRelativeResize="0"/>
          <p:nvPr/>
        </p:nvPicPr>
        <p:blipFill rotWithShape="1">
          <a:blip r:embed="rId3">
            <a:alphaModFix/>
          </a:blip>
          <a:srcRect t="26242"/>
          <a:stretch/>
        </p:blipFill>
        <p:spPr>
          <a:xfrm>
            <a:off x="564163" y="2329750"/>
            <a:ext cx="8306274" cy="2500275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21"/>
          <p:cNvSpPr/>
          <p:nvPr/>
        </p:nvSpPr>
        <p:spPr>
          <a:xfrm>
            <a:off x="390538" y="1490595"/>
            <a:ext cx="8653500" cy="66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en-BR" sz="2300" i="1" baseline="-25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PQ</a:t>
            </a:r>
            <a:r>
              <a:rPr lang="en-BR" sz="2300" i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(x, y) </a:t>
            </a:r>
            <a:r>
              <a:rPr lang="en-BR" sz="2300" i="1">
                <a:solidFill>
                  <a:schemeClr val="dk1"/>
                </a:solidFill>
              </a:rPr>
              <a:t>= (y</a:t>
            </a:r>
            <a:r>
              <a:rPr lang="en-BR" sz="2300" i="1" baseline="-25000">
                <a:solidFill>
                  <a:schemeClr val="dk1"/>
                </a:solidFill>
              </a:rPr>
              <a:t>1</a:t>
            </a:r>
            <a:r>
              <a:rPr lang="en-BR" sz="2300" i="1">
                <a:solidFill>
                  <a:schemeClr val="dk1"/>
                </a:solidFill>
              </a:rPr>
              <a:t> – y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)x – (x</a:t>
            </a:r>
            <a:r>
              <a:rPr lang="en-BR" sz="2300" i="1" baseline="-25000">
                <a:solidFill>
                  <a:schemeClr val="dk1"/>
                </a:solidFill>
              </a:rPr>
              <a:t>1</a:t>
            </a:r>
            <a:r>
              <a:rPr lang="en-BR" sz="2300" i="1">
                <a:solidFill>
                  <a:schemeClr val="dk1"/>
                </a:solidFill>
              </a:rPr>
              <a:t> – x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)y + y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(x</a:t>
            </a:r>
            <a:r>
              <a:rPr lang="en-BR" sz="2300" i="1" baseline="-25000">
                <a:solidFill>
                  <a:schemeClr val="dk1"/>
                </a:solidFill>
              </a:rPr>
              <a:t>1</a:t>
            </a:r>
            <a:r>
              <a:rPr lang="en-BR" sz="2300" i="1">
                <a:solidFill>
                  <a:schemeClr val="dk1"/>
                </a:solidFill>
              </a:rPr>
              <a:t> – x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) – x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(y</a:t>
            </a:r>
            <a:r>
              <a:rPr lang="en-BR" sz="2300" i="1" baseline="-25000">
                <a:solidFill>
                  <a:schemeClr val="dk1"/>
                </a:solidFill>
              </a:rPr>
              <a:t>1</a:t>
            </a:r>
            <a:r>
              <a:rPr lang="en-BR" sz="2300" i="1">
                <a:solidFill>
                  <a:schemeClr val="dk1"/>
                </a:solidFill>
              </a:rPr>
              <a:t> – y</a:t>
            </a:r>
            <a:r>
              <a:rPr lang="en-BR" sz="2300" i="1" baseline="-25000">
                <a:solidFill>
                  <a:schemeClr val="dk1"/>
                </a:solidFill>
              </a:rPr>
              <a:t>0</a:t>
            </a:r>
            <a:r>
              <a:rPr lang="en-BR" sz="2300" i="1">
                <a:solidFill>
                  <a:schemeClr val="dk1"/>
                </a:solidFill>
              </a:rPr>
              <a:t>)</a:t>
            </a:r>
            <a:endParaRPr/>
          </a:p>
        </p:txBody>
      </p:sp>
      <p:sp>
        <p:nvSpPr>
          <p:cNvPr id="176" name="Google Shape;176;p21"/>
          <p:cNvSpPr txBox="1"/>
          <p:nvPr/>
        </p:nvSpPr>
        <p:spPr>
          <a:xfrm>
            <a:off x="617550" y="5003175"/>
            <a:ext cx="79089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en-BR" sz="1500" dirty="0">
                <a:solidFill>
                  <a:srgbClr val="C00026"/>
                </a:solidFill>
              </a:rPr>
              <a:t>Obs: Cuidado com os sinais, lembre-se de que nas coordenadas da tela o Y </a:t>
            </a:r>
            <a:r>
              <a:rPr lang="en-BR" sz="1500" dirty="0" err="1">
                <a:solidFill>
                  <a:srgbClr val="C00026"/>
                </a:solidFill>
              </a:rPr>
              <a:t>aponta</a:t>
            </a:r>
            <a:r>
              <a:rPr lang="en-BR" sz="1500" dirty="0">
                <a:solidFill>
                  <a:srgbClr val="C00026"/>
                </a:solidFill>
              </a:rPr>
              <a:t> para </a:t>
            </a:r>
            <a:r>
              <a:rPr lang="en-BR" sz="1500" dirty="0" err="1">
                <a:solidFill>
                  <a:srgbClr val="C00026"/>
                </a:solidFill>
              </a:rPr>
              <a:t>baixo</a:t>
            </a:r>
            <a:r>
              <a:rPr lang="en-BR" sz="1500" dirty="0">
                <a:solidFill>
                  <a:srgbClr val="C00026"/>
                </a:solidFill>
              </a:rPr>
              <a:t> </a:t>
            </a:r>
            <a:r>
              <a:rPr lang="en-BR" sz="1500" dirty="0" err="1">
                <a:solidFill>
                  <a:srgbClr val="C00026"/>
                </a:solidFill>
              </a:rPr>
              <a:t>então</a:t>
            </a:r>
            <a:r>
              <a:rPr lang="en-BR" sz="1500" dirty="0">
                <a:solidFill>
                  <a:srgbClr val="C00026"/>
                </a:solidFill>
              </a:rPr>
              <a:t> </a:t>
            </a:r>
            <a:r>
              <a:rPr lang="en-BR" sz="1500" dirty="0" err="1">
                <a:solidFill>
                  <a:srgbClr val="C00026"/>
                </a:solidFill>
              </a:rPr>
              <a:t>seus</a:t>
            </a:r>
            <a:r>
              <a:rPr lang="en-BR" sz="1500" dirty="0">
                <a:solidFill>
                  <a:srgbClr val="C00026"/>
                </a:solidFill>
              </a:rPr>
              <a:t> </a:t>
            </a:r>
            <a:r>
              <a:rPr lang="en-BR" sz="1500" dirty="0" err="1">
                <a:solidFill>
                  <a:srgbClr val="C00026"/>
                </a:solidFill>
              </a:rPr>
              <a:t>cálculos</a:t>
            </a:r>
            <a:r>
              <a:rPr lang="en-BR" sz="1500" dirty="0">
                <a:solidFill>
                  <a:srgbClr val="C00026"/>
                </a:solidFill>
              </a:rPr>
              <a:t> </a:t>
            </a:r>
            <a:r>
              <a:rPr lang="en-BR" sz="1500" dirty="0" err="1">
                <a:solidFill>
                  <a:srgbClr val="C00026"/>
                </a:solidFill>
              </a:rPr>
              <a:t>podem</a:t>
            </a:r>
            <a:r>
              <a:rPr lang="en-BR" sz="1500" dirty="0">
                <a:solidFill>
                  <a:srgbClr val="C00026"/>
                </a:solidFill>
              </a:rPr>
              <a:t> </a:t>
            </a:r>
            <a:r>
              <a:rPr lang="en-BR" sz="1500" dirty="0" err="1">
                <a:solidFill>
                  <a:srgbClr val="C00026"/>
                </a:solidFill>
              </a:rPr>
              <a:t>ficar</a:t>
            </a:r>
            <a:r>
              <a:rPr lang="en-BR" sz="1500">
                <a:solidFill>
                  <a:srgbClr val="C00026"/>
                </a:solidFill>
              </a:rPr>
              <a:t> com </a:t>
            </a:r>
            <a:r>
              <a:rPr lang="en-BR" sz="1500" dirty="0" err="1">
                <a:solidFill>
                  <a:srgbClr val="C00026"/>
                </a:solidFill>
              </a:rPr>
              <a:t>valores</a:t>
            </a:r>
            <a:r>
              <a:rPr lang="en-BR" sz="1500" dirty="0">
                <a:solidFill>
                  <a:srgbClr val="C00026"/>
                </a:solidFill>
              </a:rPr>
              <a:t> </a:t>
            </a:r>
            <a:r>
              <a:rPr lang="en-BR" sz="1500" dirty="0" err="1">
                <a:solidFill>
                  <a:srgbClr val="C00026"/>
                </a:solidFill>
              </a:rPr>
              <a:t>invertidos</a:t>
            </a:r>
            <a:r>
              <a:rPr lang="en-BR" sz="1500" dirty="0">
                <a:solidFill>
                  <a:srgbClr val="C00026"/>
                </a:solidFill>
              </a:rPr>
              <a:t>.</a:t>
            </a:r>
            <a:endParaRPr sz="1700" dirty="0">
              <a:solidFill>
                <a:srgbClr val="C00026"/>
              </a:solidFill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Coordenadas Baricêntricas</a:t>
            </a:r>
            <a:endParaRPr/>
          </a:p>
        </p:txBody>
      </p:sp>
      <p:sp>
        <p:nvSpPr>
          <p:cNvPr id="183" name="Google Shape;183;p2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19</a:t>
            </a:fld>
            <a:endParaRPr/>
          </a:p>
        </p:txBody>
      </p:sp>
      <p:sp>
        <p:nvSpPr>
          <p:cNvPr id="184" name="Google Shape;184;p22"/>
          <p:cNvSpPr/>
          <p:nvPr/>
        </p:nvSpPr>
        <p:spPr>
          <a:xfrm>
            <a:off x="5872897" y="3385530"/>
            <a:ext cx="3026005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Construções similares para as outras coordenadas</a:t>
            </a:r>
            <a:endParaRPr/>
          </a:p>
        </p:txBody>
      </p:sp>
      <p:sp>
        <p:nvSpPr>
          <p:cNvPr id="185" name="Google Shape;185;p22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32" cy="93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Ponto de vista geométrico – distâncias proporcionais</a:t>
            </a:r>
            <a:endParaRPr/>
          </a:p>
        </p:txBody>
      </p:sp>
      <p:pic>
        <p:nvPicPr>
          <p:cNvPr id="186" name="Google Shape;186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84328" y="1366887"/>
            <a:ext cx="4063244" cy="3780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004874" y="2171665"/>
            <a:ext cx="2375450" cy="10043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F4DD6-A36B-1BDB-75DD-6BBF2B9626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FE0BFB-7B8B-D10A-F75C-80273935A4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 err="1"/>
              <a:t>Obs</a:t>
            </a:r>
            <a:r>
              <a:rPr lang="pt-BR" dirty="0"/>
              <a:t>: Estudar dividir essa aula em duas.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DE365E-39D8-DBBC-E820-44C126FE0EF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2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3976689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Fórmulas das Coordenadas Baricêntricas</a:t>
            </a:r>
            <a:endParaRPr/>
          </a:p>
        </p:txBody>
      </p:sp>
      <p:sp>
        <p:nvSpPr>
          <p:cNvPr id="194" name="Google Shape;194;p2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20</a:t>
            </a:fld>
            <a:endParaRPr/>
          </a:p>
        </p:txBody>
      </p:sp>
      <p:pic>
        <p:nvPicPr>
          <p:cNvPr id="195" name="Google Shape;195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8968" y="758071"/>
            <a:ext cx="6546063" cy="45242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Área de um triângulo</a:t>
            </a:r>
            <a:endParaRPr/>
          </a:p>
        </p:txBody>
      </p:sp>
      <p:sp>
        <p:nvSpPr>
          <p:cNvPr id="202" name="Google Shape;202;p2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21</a:t>
            </a:fld>
            <a:endParaRPr/>
          </a:p>
        </p:txBody>
      </p:sp>
      <p:sp>
        <p:nvSpPr>
          <p:cNvPr id="203" name="Google Shape;203;p24"/>
          <p:cNvSpPr/>
          <p:nvPr/>
        </p:nvSpPr>
        <p:spPr>
          <a:xfrm>
            <a:off x="474900" y="1070175"/>
            <a:ext cx="3121500" cy="2766900"/>
          </a:xfrm>
          <a:prstGeom prst="triangle">
            <a:avLst>
              <a:gd name="adj" fmla="val 7077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4" name="Google Shape;204;p24"/>
          <p:cNvCxnSpPr>
            <a:stCxn id="203" idx="0"/>
          </p:cNvCxnSpPr>
          <p:nvPr/>
        </p:nvCxnSpPr>
        <p:spPr>
          <a:xfrm>
            <a:off x="2683986" y="1070175"/>
            <a:ext cx="0" cy="2766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cxnSp>
        <p:nvCxnSpPr>
          <p:cNvPr id="205" name="Google Shape;205;p24"/>
          <p:cNvCxnSpPr/>
          <p:nvPr/>
        </p:nvCxnSpPr>
        <p:spPr>
          <a:xfrm rot="10800000">
            <a:off x="474900" y="3913275"/>
            <a:ext cx="312150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206" name="Google Shape;206;p24"/>
          <p:cNvSpPr txBox="1"/>
          <p:nvPr/>
        </p:nvSpPr>
        <p:spPr>
          <a:xfrm>
            <a:off x="1768050" y="3837075"/>
            <a:ext cx="5352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>
                <a:solidFill>
                  <a:schemeClr val="dk1"/>
                </a:solidFill>
              </a:rPr>
              <a:t>base</a:t>
            </a:r>
            <a:endParaRPr/>
          </a:p>
        </p:txBody>
      </p:sp>
      <p:sp>
        <p:nvSpPr>
          <p:cNvPr id="207" name="Google Shape;207;p24"/>
          <p:cNvSpPr txBox="1"/>
          <p:nvPr/>
        </p:nvSpPr>
        <p:spPr>
          <a:xfrm>
            <a:off x="2141960" y="2835925"/>
            <a:ext cx="751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>
                <a:solidFill>
                  <a:schemeClr val="dk1"/>
                </a:solidFill>
              </a:rPr>
              <a:t>altura</a:t>
            </a:r>
            <a:endParaRPr/>
          </a:p>
        </p:txBody>
      </p:sp>
      <p:pic>
        <p:nvPicPr>
          <p:cNvPr id="208" name="Google Shape;208;p24" descr="{&quot;backgroundColorModified&quot;:null,&quot;font&quot;:{&quot;family&quot;:&quot;Arial&quot;,&quot;size&quot;:12,&quot;color&quot;:&quot;#000000&quot;},&quot;aid&quot;:null,&quot;backgroundColor&quot;:&quot;#FFFFFF&quot;,&quot;id&quot;:&quot;1&quot;,&quot;type&quot;:&quot;$$&quot;,&quot;code&quot;:&quot;$$\\text{area}=\\frac{\\text{base}\\cdot\\text{altura}}{2}$$&quot;,&quot;ts&quot;:1631889579675,&quot;cs&quot;:&quot;/131QBtQsUZlDL2njvZJTg==&quot;,&quot;size&quot;:{&quot;width&quot;:163.16666666666666,&quot;height&quot;:38.666666666666664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70513" y="4419625"/>
            <a:ext cx="2323625" cy="550650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24"/>
          <p:cNvSpPr/>
          <p:nvPr/>
        </p:nvSpPr>
        <p:spPr>
          <a:xfrm>
            <a:off x="4985175" y="1070525"/>
            <a:ext cx="3121500" cy="2766900"/>
          </a:xfrm>
          <a:prstGeom prst="triangle">
            <a:avLst>
              <a:gd name="adj" fmla="val 7077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10" name="Google Shape;210;p24"/>
          <p:cNvCxnSpPr>
            <a:stCxn id="209" idx="0"/>
            <a:endCxn id="209" idx="2"/>
          </p:cNvCxnSpPr>
          <p:nvPr/>
        </p:nvCxnSpPr>
        <p:spPr>
          <a:xfrm flipH="1">
            <a:off x="4985061" y="1070525"/>
            <a:ext cx="2209200" cy="27669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cxnSp>
        <p:nvCxnSpPr>
          <p:cNvPr id="211" name="Google Shape;211;p24"/>
          <p:cNvCxnSpPr/>
          <p:nvPr/>
        </p:nvCxnSpPr>
        <p:spPr>
          <a:xfrm rot="10800000">
            <a:off x="4985175" y="3837425"/>
            <a:ext cx="3121500" cy="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triangle" w="med" len="med"/>
            <a:tailEnd type="none" w="med" len="med"/>
          </a:ln>
        </p:spPr>
      </p:cxnSp>
      <p:pic>
        <p:nvPicPr>
          <p:cNvPr id="212" name="Google Shape;212;p24" descr="{&quot;backgroundColorModified&quot;:false,&quot;type&quot;:&quot;$$&quot;,&quot;aid&quot;:null,&quot;code&quot;:&quot;$$\\text{area}=\\frac{\\left\\|v_{0}\\times v_{1}\\right\\|}{2}$$&quot;,&quot;id&quot;:&quot;1&quot;,&quot;backgroundColor&quot;:&quot;#FFFFFF&quot;,&quot;font&quot;:{&quot;color&quot;:&quot;#000000&quot;,&quot;size&quot;:17.5,&quot;family&quot;:&quot;Arial&quot;},&quot;ts&quot;:1631891557411,&quot;cs&quot;:&quot;LLUxvdycnLTTO/hobqB2VA==&quot;,&quot;size&quot;:{&quot;width&quot;:204.33333333333326,&quot;height&quot;:58.833333333333336}}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86371" y="4419975"/>
            <a:ext cx="1946275" cy="56038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32763" y="3911697"/>
            <a:ext cx="226325" cy="22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31725" y="2356185"/>
            <a:ext cx="226300" cy="19486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C1E17-C77E-0A85-EB00-D3737A09B7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Área do Triângulo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06C273C-DE6B-0BDD-F4E9-7802C2FBC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72" y="856895"/>
            <a:ext cx="7002428" cy="3163824"/>
          </a:xfrm>
        </p:spPr>
        <p:txBody>
          <a:bodyPr/>
          <a:lstStyle/>
          <a:p>
            <a:r>
              <a:rPr lang="pt-BR" b="1" dirty="0">
                <a:latin typeface="Calibri" panose="020F0502020204030204" pitchFamily="34" charset="0"/>
                <a:cs typeface="Calibri" panose="020F0502020204030204" pitchFamily="34" charset="0"/>
              </a:rPr>
              <a:t>Area </a:t>
            </a:r>
            <a:r>
              <a:rPr lang="pt-BR" b="1" dirty="0"/>
              <a:t>= |x</a:t>
            </a:r>
            <a:r>
              <a:rPr lang="pt-BR" b="1" baseline="-25000" dirty="0"/>
              <a:t>0</a:t>
            </a:r>
            <a:r>
              <a:rPr lang="pt-BR" b="1" dirty="0"/>
              <a:t>(y</a:t>
            </a:r>
            <a:r>
              <a:rPr lang="pt-BR" b="1" baseline="-25000" dirty="0"/>
              <a:t>1</a:t>
            </a:r>
            <a:r>
              <a:rPr lang="pt-BR" b="1" dirty="0"/>
              <a:t>–y</a:t>
            </a:r>
            <a:r>
              <a:rPr lang="pt-BR" b="1" baseline="-25000" dirty="0"/>
              <a:t>2</a:t>
            </a:r>
            <a:r>
              <a:rPr lang="pt-BR" b="1" dirty="0"/>
              <a:t>) + x</a:t>
            </a:r>
            <a:r>
              <a:rPr lang="pt-BR" b="1" baseline="-25000" dirty="0"/>
              <a:t>1</a:t>
            </a:r>
            <a:r>
              <a:rPr lang="pt-BR" b="1" dirty="0"/>
              <a:t>(y</a:t>
            </a:r>
            <a:r>
              <a:rPr lang="pt-BR" b="1" baseline="-25000" dirty="0"/>
              <a:t>2</a:t>
            </a:r>
            <a:r>
              <a:rPr lang="pt-BR" b="1" dirty="0"/>
              <a:t>–y</a:t>
            </a:r>
            <a:r>
              <a:rPr lang="pt-BR" b="1" baseline="-25000" dirty="0"/>
              <a:t>0</a:t>
            </a:r>
            <a:r>
              <a:rPr lang="pt-BR" b="1" dirty="0"/>
              <a:t>) + x</a:t>
            </a:r>
            <a:r>
              <a:rPr lang="pt-BR" b="1" baseline="-25000" dirty="0"/>
              <a:t>2</a:t>
            </a:r>
            <a:r>
              <a:rPr lang="pt-BR" b="1" dirty="0"/>
              <a:t>(y</a:t>
            </a:r>
            <a:r>
              <a:rPr lang="pt-BR" b="1" baseline="-25000" dirty="0"/>
              <a:t>0</a:t>
            </a:r>
            <a:r>
              <a:rPr lang="pt-BR" b="1" dirty="0"/>
              <a:t>–y</a:t>
            </a:r>
            <a:r>
              <a:rPr lang="pt-BR" b="1" baseline="-25000" dirty="0"/>
              <a:t>1</a:t>
            </a:r>
            <a:r>
              <a:rPr lang="pt-BR" b="1" dirty="0"/>
              <a:t>)| / 2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4700C9-C863-9086-7768-51DDB7DDBDD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22</a:t>
            </a:fld>
            <a:endParaRPr lang="en-BR"/>
          </a:p>
        </p:txBody>
      </p:sp>
      <p:sp>
        <p:nvSpPr>
          <p:cNvPr id="5" name="Google Shape;209;p24">
            <a:extLst>
              <a:ext uri="{FF2B5EF4-FFF2-40B4-BE49-F238E27FC236}">
                <a16:creationId xmlns:a16="http://schemas.microsoft.com/office/drawing/2014/main" id="{52F1D4E8-F4DF-9A03-666F-BF4D2490665A}"/>
              </a:ext>
            </a:extLst>
          </p:cNvPr>
          <p:cNvSpPr/>
          <p:nvPr/>
        </p:nvSpPr>
        <p:spPr>
          <a:xfrm>
            <a:off x="5268639" y="1703614"/>
            <a:ext cx="3121500" cy="2766900"/>
          </a:xfrm>
          <a:prstGeom prst="triangle">
            <a:avLst>
              <a:gd name="adj" fmla="val 7077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40406C-2DB8-19CE-DC7E-CB15EF2DD202}"/>
              </a:ext>
            </a:extLst>
          </p:cNvPr>
          <p:cNvSpPr txBox="1"/>
          <p:nvPr/>
        </p:nvSpPr>
        <p:spPr>
          <a:xfrm>
            <a:off x="4869732" y="4595051"/>
            <a:ext cx="7978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(x</a:t>
            </a:r>
            <a:r>
              <a:rPr lang="pt-BR" sz="1600" baseline="-25000" dirty="0"/>
              <a:t>0</a:t>
            </a:r>
            <a:r>
              <a:rPr lang="pt-BR" sz="1600" dirty="0"/>
              <a:t>, y</a:t>
            </a:r>
            <a:r>
              <a:rPr lang="pt-BR" sz="1600" baseline="-25000" dirty="0"/>
              <a:t>0</a:t>
            </a:r>
            <a:r>
              <a:rPr lang="pt-BR" sz="1600" dirty="0"/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838845-398B-981A-7D6F-BA145EEB3368}"/>
              </a:ext>
            </a:extLst>
          </p:cNvPr>
          <p:cNvSpPr txBox="1"/>
          <p:nvPr/>
        </p:nvSpPr>
        <p:spPr>
          <a:xfrm>
            <a:off x="7955638" y="4564275"/>
            <a:ext cx="7978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(x</a:t>
            </a:r>
            <a:r>
              <a:rPr lang="pt-BR" sz="1600" baseline="-25000" dirty="0"/>
              <a:t>1</a:t>
            </a:r>
            <a:r>
              <a:rPr lang="pt-BR" sz="1600" dirty="0"/>
              <a:t>, y</a:t>
            </a:r>
            <a:r>
              <a:rPr lang="pt-BR" sz="1600" baseline="-25000" dirty="0"/>
              <a:t>1</a:t>
            </a:r>
            <a:r>
              <a:rPr lang="pt-BR" sz="1600" dirty="0"/>
              <a:t>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F70796-0800-B69C-FB1F-D2D1795F49F7}"/>
              </a:ext>
            </a:extLst>
          </p:cNvPr>
          <p:cNvSpPr txBox="1"/>
          <p:nvPr/>
        </p:nvSpPr>
        <p:spPr>
          <a:xfrm>
            <a:off x="7206188" y="1268878"/>
            <a:ext cx="79781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600" dirty="0"/>
              <a:t>(x</a:t>
            </a:r>
            <a:r>
              <a:rPr lang="pt-BR" sz="1600" baseline="-25000" dirty="0"/>
              <a:t>2</a:t>
            </a:r>
            <a:r>
              <a:rPr lang="pt-BR" sz="1600" dirty="0"/>
              <a:t>, y</a:t>
            </a:r>
            <a:r>
              <a:rPr lang="pt-BR" sz="1600" baseline="-25000" dirty="0"/>
              <a:t>2</a:t>
            </a:r>
            <a:r>
              <a:rPr lang="pt-BR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13690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2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Coordenadas Baricêntricas</a:t>
            </a:r>
            <a:endParaRPr/>
          </a:p>
        </p:txBody>
      </p:sp>
      <p:sp>
        <p:nvSpPr>
          <p:cNvPr id="221" name="Google Shape;221;p2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23</a:t>
            </a:fld>
            <a:endParaRPr/>
          </a:p>
        </p:txBody>
      </p:sp>
      <p:sp>
        <p:nvSpPr>
          <p:cNvPr id="222" name="Google Shape;222;p25"/>
          <p:cNvSpPr txBox="1">
            <a:spLocks noGrp="1"/>
          </p:cNvSpPr>
          <p:nvPr>
            <p:ph type="body" idx="1"/>
          </p:nvPr>
        </p:nvSpPr>
        <p:spPr>
          <a:xfrm>
            <a:off x="390548" y="838986"/>
            <a:ext cx="8428232" cy="9332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dirty="0"/>
              <a:t>Ponto de vista geométrico de áreas proporcionais</a:t>
            </a:r>
            <a:endParaRPr dirty="0"/>
          </a:p>
        </p:txBody>
      </p:sp>
      <p:pic>
        <p:nvPicPr>
          <p:cNvPr id="223" name="Google Shape;22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62616" y="1981572"/>
            <a:ext cx="2590474" cy="232647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81551" y="1342413"/>
            <a:ext cx="3826125" cy="36048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176;p21">
            <a:extLst>
              <a:ext uri="{FF2B5EF4-FFF2-40B4-BE49-F238E27FC236}">
                <a16:creationId xmlns:a16="http://schemas.microsoft.com/office/drawing/2014/main" id="{EBF386DA-662A-714A-8F4C-0654AF30B227}"/>
              </a:ext>
            </a:extLst>
          </p:cNvPr>
          <p:cNvSpPr txBox="1"/>
          <p:nvPr/>
        </p:nvSpPr>
        <p:spPr>
          <a:xfrm>
            <a:off x="617550" y="5003175"/>
            <a:ext cx="7908900" cy="6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500" dirty="0">
                <a:solidFill>
                  <a:srgbClr val="C00026"/>
                </a:solidFill>
              </a:rPr>
              <a:t>Obs: Essa abordagem tem vantagens se você estiver usando produtos vetoriais nos seus cálculos.</a:t>
            </a:r>
            <a:endParaRPr sz="1700" dirty="0">
              <a:solidFill>
                <a:srgbClr val="C00026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2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Processo de Rasterização</a:t>
            </a:r>
            <a:endParaRPr/>
          </a:p>
        </p:txBody>
      </p:sp>
      <p:sp>
        <p:nvSpPr>
          <p:cNvPr id="256" name="Google Shape;256;p29"/>
          <p:cNvSpPr txBox="1">
            <a:spLocks noGrp="1"/>
          </p:cNvSpPr>
          <p:nvPr>
            <p:ph type="body" idx="1"/>
          </p:nvPr>
        </p:nvSpPr>
        <p:spPr>
          <a:xfrm>
            <a:off x="390549" y="838975"/>
            <a:ext cx="58899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-355600" algn="l" rtl="0">
              <a:spcBef>
                <a:spcPts val="400"/>
              </a:spcBef>
              <a:spcAft>
                <a:spcPts val="0"/>
              </a:spcAft>
              <a:buSzPts val="2000"/>
              <a:buChar char="●"/>
            </a:pPr>
            <a:r>
              <a:rPr lang="pt-BR" dirty="0"/>
              <a:t>O triângulo é projetado na tela, ou seja, os vértices do triângulo são convertidos do espaço da câmera (3D) para o espaço da tela (2D).</a:t>
            </a:r>
          </a:p>
          <a:p>
            <a:pPr marL="457200" lvl="0" indent="-355600" algn="l" rtl="0">
              <a:spcBef>
                <a:spcPts val="1000"/>
              </a:spcBef>
              <a:spcAft>
                <a:spcPts val="0"/>
              </a:spcAft>
              <a:buSzPts val="2000"/>
              <a:buChar char="●"/>
            </a:pPr>
            <a:r>
              <a:rPr lang="pt-BR" dirty="0"/>
              <a:t>Se um pixel se encontra dentro do triângulo, as coordenadas </a:t>
            </a:r>
            <a:r>
              <a:rPr lang="pt-BR" dirty="0" err="1"/>
              <a:t>baricêntricas</a:t>
            </a:r>
            <a:r>
              <a:rPr lang="pt-BR" dirty="0"/>
              <a:t> desse pixel são calculadas para interpolar os valores dos vértices e identificar o valor do pixel.</a:t>
            </a: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pt-BR" dirty="0"/>
          </a:p>
          <a:p>
            <a:pPr marL="0" lvl="0" indent="0" algn="l" rtl="0">
              <a:spcBef>
                <a:spcPts val="1000"/>
              </a:spcBef>
              <a:spcAft>
                <a:spcPts val="1000"/>
              </a:spcAft>
              <a:buNone/>
            </a:pPr>
            <a:endParaRPr dirty="0"/>
          </a:p>
        </p:txBody>
      </p:sp>
      <p:sp>
        <p:nvSpPr>
          <p:cNvPr id="257" name="Google Shape;257;p2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24</a:t>
            </a:fld>
            <a:endParaRPr/>
          </a:p>
        </p:txBody>
      </p:sp>
      <p:pic>
        <p:nvPicPr>
          <p:cNvPr id="258" name="Google Shape;258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65370" y="949596"/>
            <a:ext cx="2558750" cy="402576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3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Mapeamento de Texturas</a:t>
            </a:r>
            <a:endParaRPr/>
          </a:p>
        </p:txBody>
      </p:sp>
      <p:pic>
        <p:nvPicPr>
          <p:cNvPr id="357" name="Google Shape;357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2727" y="838985"/>
            <a:ext cx="6943874" cy="4496159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Google Shape;358;p3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25</a:t>
            </a:fld>
            <a:endParaRPr/>
          </a:p>
        </p:txBody>
      </p:sp>
      <p:sp>
        <p:nvSpPr>
          <p:cNvPr id="359" name="Google Shape;359;p36"/>
          <p:cNvSpPr/>
          <p:nvPr/>
        </p:nvSpPr>
        <p:spPr>
          <a:xfrm>
            <a:off x="2509725" y="5239675"/>
            <a:ext cx="171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padrão na bola</a:t>
            </a:r>
            <a:endParaRPr dirty="0"/>
          </a:p>
        </p:txBody>
      </p:sp>
      <p:sp>
        <p:nvSpPr>
          <p:cNvPr id="360" name="Google Shape;360;p36"/>
          <p:cNvSpPr/>
          <p:nvPr/>
        </p:nvSpPr>
        <p:spPr>
          <a:xfrm>
            <a:off x="5825324" y="5267463"/>
            <a:ext cx="2113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padrão </a:t>
            </a:r>
            <a:r>
              <a:rPr lang="en-BR" sz="1800" dirty="0">
                <a:solidFill>
                  <a:schemeClr val="dk1"/>
                </a:solidFill>
              </a:rPr>
              <a:t>na</a:t>
            </a:r>
            <a:r>
              <a:rPr lang="en-BR" sz="1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madeira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489719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3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Realismos das Superfícies</a:t>
            </a:r>
            <a:endParaRPr/>
          </a:p>
        </p:txBody>
      </p:sp>
      <p:pic>
        <p:nvPicPr>
          <p:cNvPr id="367" name="Google Shape;367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5013" y="939830"/>
            <a:ext cx="8428232" cy="3560926"/>
          </a:xfrm>
          <a:prstGeom prst="rect">
            <a:avLst/>
          </a:prstGeom>
          <a:noFill/>
          <a:ln>
            <a:noFill/>
          </a:ln>
        </p:spPr>
      </p:pic>
      <p:sp>
        <p:nvSpPr>
          <p:cNvPr id="368" name="Google Shape;368;p3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26</a:t>
            </a:fld>
            <a:endParaRPr/>
          </a:p>
        </p:txBody>
      </p:sp>
      <p:sp>
        <p:nvSpPr>
          <p:cNvPr id="369" name="Google Shape;369;p37"/>
          <p:cNvSpPr/>
          <p:nvPr/>
        </p:nvSpPr>
        <p:spPr>
          <a:xfrm>
            <a:off x="384525" y="4500750"/>
            <a:ext cx="83766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BR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Adiciona detalhes sem aumentar a complexidade geométrica</a:t>
            </a:r>
            <a:endParaRPr sz="1300"/>
          </a:p>
          <a:p>
            <a:pPr marL="285750" marR="0" lvl="0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</a:pPr>
            <a:r>
              <a:rPr lang="en-BR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 aplica uma imagem na geometria ou se pinta proceduralmente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341773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Três Espaços</a:t>
            </a:r>
            <a:endParaRPr/>
          </a:p>
        </p:txBody>
      </p:sp>
      <p:sp>
        <p:nvSpPr>
          <p:cNvPr id="376" name="Google Shape;376;p3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11312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As superfícies habitam o espaço 3D do mundo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Cada ponto das superfícies 3D também tem uma posição onde fica na tela 2D e na textura 2D.</a:t>
            </a:r>
            <a:endParaRPr/>
          </a:p>
        </p:txBody>
      </p:sp>
      <p:sp>
        <p:nvSpPr>
          <p:cNvPr id="377" name="Google Shape;377;p3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27</a:t>
            </a:fld>
            <a:endParaRPr/>
          </a:p>
        </p:txBody>
      </p:sp>
      <p:pic>
        <p:nvPicPr>
          <p:cNvPr id="378" name="Google Shape;37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8941" y="2161858"/>
            <a:ext cx="8291445" cy="2386931"/>
          </a:xfrm>
          <a:prstGeom prst="rect">
            <a:avLst/>
          </a:prstGeom>
          <a:noFill/>
          <a:ln>
            <a:noFill/>
          </a:ln>
        </p:spPr>
      </p:pic>
      <p:sp>
        <p:nvSpPr>
          <p:cNvPr id="379" name="Google Shape;379;p38"/>
          <p:cNvSpPr/>
          <p:nvPr/>
        </p:nvSpPr>
        <p:spPr>
          <a:xfrm>
            <a:off x="764906" y="4536947"/>
            <a:ext cx="1878976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Tela</a:t>
            </a:r>
            <a:endParaRPr/>
          </a:p>
        </p:txBody>
      </p:sp>
      <p:sp>
        <p:nvSpPr>
          <p:cNvPr id="380" name="Google Shape;380;p38"/>
          <p:cNvSpPr/>
          <p:nvPr/>
        </p:nvSpPr>
        <p:spPr>
          <a:xfrm>
            <a:off x="3207002" y="4548789"/>
            <a:ext cx="2276842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do Mundo</a:t>
            </a:r>
            <a:endParaRPr/>
          </a:p>
        </p:txBody>
      </p:sp>
      <p:sp>
        <p:nvSpPr>
          <p:cNvPr id="381" name="Google Shape;381;p38"/>
          <p:cNvSpPr/>
          <p:nvPr/>
        </p:nvSpPr>
        <p:spPr>
          <a:xfrm>
            <a:off x="6015595" y="4548789"/>
            <a:ext cx="2278701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2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Espaço da Textura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64897830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Coordenadas de Textura</a:t>
            </a:r>
            <a:endParaRPr/>
          </a:p>
        </p:txBody>
      </p:sp>
      <p:sp>
        <p:nvSpPr>
          <p:cNvPr id="388" name="Google Shape;388;p39"/>
          <p:cNvSpPr txBox="1">
            <a:spLocks noGrp="1"/>
          </p:cNvSpPr>
          <p:nvPr>
            <p:ph type="body" idx="1"/>
          </p:nvPr>
        </p:nvSpPr>
        <p:spPr>
          <a:xfrm>
            <a:off x="241275" y="719873"/>
            <a:ext cx="8663100" cy="1665523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5000"/>
              </a:lnSpc>
              <a:spcBef>
                <a:spcPts val="1700"/>
              </a:spcBef>
              <a:spcAft>
                <a:spcPts val="2300"/>
              </a:spcAft>
              <a:buSzPts val="935"/>
              <a:buNone/>
            </a:pPr>
            <a:r>
              <a:rPr lang="en-BR" sz="2400" dirty="0">
                <a:latin typeface="Arial"/>
                <a:ea typeface="Arial"/>
                <a:cs typeface="Arial"/>
                <a:sym typeface="Arial"/>
              </a:rPr>
              <a:t>As coordenadas de Textura definem um mapeamento das coordenadas nas superfícies (pontos 3D no triângulo) para coordenadas de textura (pontos 2D na imagem).</a:t>
            </a:r>
            <a:endParaRPr sz="900" dirty="0"/>
          </a:p>
        </p:txBody>
      </p:sp>
      <p:sp>
        <p:nvSpPr>
          <p:cNvPr id="389" name="Google Shape;389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28</a:t>
            </a:fld>
            <a:endParaRPr/>
          </a:p>
        </p:txBody>
      </p:sp>
      <p:pic>
        <p:nvPicPr>
          <p:cNvPr id="390" name="Google Shape;39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21345" y="2385396"/>
            <a:ext cx="2453175" cy="194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18762" y="2639077"/>
            <a:ext cx="1438275" cy="1438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92" name="Google Shape;392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98850" y="2601214"/>
            <a:ext cx="1438275" cy="1447800"/>
          </a:xfrm>
          <a:prstGeom prst="rect">
            <a:avLst/>
          </a:prstGeom>
          <a:noFill/>
          <a:ln>
            <a:noFill/>
          </a:ln>
        </p:spPr>
      </p:pic>
      <p:sp>
        <p:nvSpPr>
          <p:cNvPr id="393" name="Google Shape;393;p39"/>
          <p:cNvSpPr txBox="1"/>
          <p:nvPr/>
        </p:nvSpPr>
        <p:spPr>
          <a:xfrm>
            <a:off x="311350" y="4294602"/>
            <a:ext cx="2870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300" dirty="0"/>
              <a:t>Oito triângulos (uma face de um cubo) com parâmetros de superfície fornecida como coordenadas de textura por vértice.</a:t>
            </a:r>
            <a:endParaRPr sz="1300" dirty="0"/>
          </a:p>
        </p:txBody>
      </p:sp>
      <p:sp>
        <p:nvSpPr>
          <p:cNvPr id="394" name="Google Shape;394;p39"/>
          <p:cNvSpPr txBox="1"/>
          <p:nvPr/>
        </p:nvSpPr>
        <p:spPr>
          <a:xfrm>
            <a:off x="3355950" y="4173527"/>
            <a:ext cx="27639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300"/>
              <a:t>As coordenadas de textura são definidas num espaço normalizado [0,1]</a:t>
            </a:r>
            <a:r>
              <a:rPr lang="en-BR" sz="1300" baseline="30000"/>
              <a:t>2</a:t>
            </a:r>
            <a:r>
              <a:rPr lang="en-BR" sz="1300"/>
              <a:t>. Localização do triângulo destacado no espaço de textura mostrado em vermelho.</a:t>
            </a:r>
            <a:endParaRPr sz="1300"/>
          </a:p>
        </p:txBody>
      </p:sp>
      <p:sp>
        <p:nvSpPr>
          <p:cNvPr id="395" name="Google Shape;395;p39"/>
          <p:cNvSpPr txBox="1"/>
          <p:nvPr/>
        </p:nvSpPr>
        <p:spPr>
          <a:xfrm>
            <a:off x="6471975" y="4140439"/>
            <a:ext cx="2292000" cy="118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300"/>
              <a:t>Resultado final renderizado (cubo inteiro mostrado).</a:t>
            </a:r>
            <a:endParaRPr sz="13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300"/>
              <a:t>Localização do triângulo após a projeção na tela mostrada em vermelho.</a:t>
            </a:r>
            <a:endParaRPr sz="1300"/>
          </a:p>
        </p:txBody>
      </p:sp>
      <p:sp>
        <p:nvSpPr>
          <p:cNvPr id="396" name="Google Shape;396;p39"/>
          <p:cNvSpPr/>
          <p:nvPr/>
        </p:nvSpPr>
        <p:spPr>
          <a:xfrm rot="5400000">
            <a:off x="4729134" y="3349549"/>
            <a:ext cx="708600" cy="708600"/>
          </a:xfrm>
          <a:prstGeom prst="rtTriangl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7" name="Google Shape;397;p39"/>
          <p:cNvSpPr/>
          <p:nvPr/>
        </p:nvSpPr>
        <p:spPr>
          <a:xfrm rot="3770826">
            <a:off x="7825458" y="3296841"/>
            <a:ext cx="365215" cy="393812"/>
          </a:xfrm>
          <a:prstGeom prst="rtTriangle">
            <a:avLst/>
          </a:prstGeom>
          <a:noFill/>
          <a:ln w="9525" cap="flat" cmpd="sng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967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6" grpId="0" animBg="1"/>
      <p:bldP spid="39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p4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Mapeamento das coordenadas de textura.</a:t>
            </a:r>
            <a:endParaRPr/>
          </a:p>
        </p:txBody>
      </p:sp>
      <p:pic>
        <p:nvPicPr>
          <p:cNvPr id="403" name="Google Shape;403;p4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76248" y="705449"/>
            <a:ext cx="4629485" cy="462948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4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29</a:t>
            </a:fld>
            <a:endParaRPr/>
          </a:p>
        </p:txBody>
      </p:sp>
      <p:sp>
        <p:nvSpPr>
          <p:cNvPr id="405" name="Google Shape;405;p40"/>
          <p:cNvSpPr/>
          <p:nvPr/>
        </p:nvSpPr>
        <p:spPr>
          <a:xfrm>
            <a:off x="2955302" y="5410729"/>
            <a:ext cx="5396845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https://www.wikiwand.com/en/Texture_mapping</a:t>
            </a:r>
            <a:endParaRPr sz="12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796941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1F8F-1EF2-3825-5D4D-2373A0554B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LERP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A52B00-41CC-0B22-2550-C1500B85D3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learn.microsoft.com</a:t>
            </a:r>
            <a:r>
              <a:rPr lang="en-US" dirty="0"/>
              <a:t>/</a:t>
            </a:r>
            <a:r>
              <a:rPr lang="en-US" dirty="0" err="1"/>
              <a:t>en</a:t>
            </a:r>
            <a:r>
              <a:rPr lang="en-US" dirty="0"/>
              <a:t>-us/windows/win32/direct3dhlsl/dx-graphics-</a:t>
            </a:r>
            <a:r>
              <a:rPr lang="en-US" dirty="0" err="1"/>
              <a:t>hlsl</a:t>
            </a:r>
            <a:r>
              <a:rPr lang="en-US"/>
              <a:t>-lerp</a:t>
            </a:r>
            <a:endParaRPr lang="en-US" dirty="0"/>
          </a:p>
          <a:p>
            <a:endParaRPr lang="en-US" dirty="0"/>
          </a:p>
          <a:p>
            <a:r>
              <a:rPr lang="en-US" dirty="0"/>
              <a:t>https://</a:t>
            </a:r>
            <a:r>
              <a:rPr lang="en-US" dirty="0" err="1"/>
              <a:t>registry.khronos.org</a:t>
            </a:r>
            <a:r>
              <a:rPr lang="en-US" dirty="0"/>
              <a:t>/OpenGL-</a:t>
            </a:r>
            <a:r>
              <a:rPr lang="en-US" dirty="0" err="1"/>
              <a:t>Refpages</a:t>
            </a:r>
            <a:r>
              <a:rPr lang="en-US" dirty="0"/>
              <a:t>/gl4/html/</a:t>
            </a:r>
            <a:r>
              <a:rPr lang="en-US" dirty="0" err="1"/>
              <a:t>mix.xhtml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3FFD1E-9BAA-3D8A-0910-BD4B338F8AB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3</a:t>
            </a:fld>
            <a:endParaRPr lang="en-BR"/>
          </a:p>
        </p:txBody>
      </p:sp>
    </p:spTree>
    <p:extLst>
      <p:ext uri="{BB962C8B-B14F-4D97-AF65-F5344CB8AC3E}">
        <p14:creationId xmlns:p14="http://schemas.microsoft.com/office/powerpoint/2010/main" val="28075243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4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Textura Aplicada na Superfície</a:t>
            </a:r>
            <a:endParaRPr/>
          </a:p>
        </p:txBody>
      </p:sp>
      <p:pic>
        <p:nvPicPr>
          <p:cNvPr id="412" name="Google Shape;412;p41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842187" y="838985"/>
            <a:ext cx="7524953" cy="4496159"/>
          </a:xfrm>
          <a:prstGeom prst="rect">
            <a:avLst/>
          </a:prstGeom>
          <a:noFill/>
          <a:ln>
            <a:noFill/>
          </a:ln>
        </p:spPr>
      </p:pic>
      <p:sp>
        <p:nvSpPr>
          <p:cNvPr id="413" name="Google Shape;413;p4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30</a:t>
            </a:fld>
            <a:endParaRPr/>
          </a:p>
        </p:txBody>
      </p:sp>
      <p:sp>
        <p:nvSpPr>
          <p:cNvPr id="414" name="Google Shape;414;p41"/>
          <p:cNvSpPr/>
          <p:nvPr/>
        </p:nvSpPr>
        <p:spPr>
          <a:xfrm>
            <a:off x="903400" y="615651"/>
            <a:ext cx="1971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Renderização sem textura</a:t>
            </a:r>
            <a:endParaRPr/>
          </a:p>
        </p:txBody>
      </p:sp>
      <p:sp>
        <p:nvSpPr>
          <p:cNvPr id="415" name="Google Shape;415;p41"/>
          <p:cNvSpPr/>
          <p:nvPr/>
        </p:nvSpPr>
        <p:spPr>
          <a:xfrm>
            <a:off x="3598544" y="615650"/>
            <a:ext cx="19800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Renderização com textura</a:t>
            </a:r>
            <a:endParaRPr/>
          </a:p>
        </p:txBody>
      </p:sp>
      <p:sp>
        <p:nvSpPr>
          <p:cNvPr id="416" name="Google Shape;416;p41"/>
          <p:cNvSpPr/>
          <p:nvPr/>
        </p:nvSpPr>
        <p:spPr>
          <a:xfrm>
            <a:off x="5973207" y="615650"/>
            <a:ext cx="2486100" cy="27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Textura</a:t>
            </a:r>
            <a:endParaRPr/>
          </a:p>
        </p:txBody>
      </p:sp>
      <p:sp>
        <p:nvSpPr>
          <p:cNvPr id="417" name="Google Shape;417;p41"/>
          <p:cNvSpPr/>
          <p:nvPr/>
        </p:nvSpPr>
        <p:spPr>
          <a:xfrm>
            <a:off x="1800650" y="5372775"/>
            <a:ext cx="56787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Cada triângulo "copia" um pedaço da textura para a superfície.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0333897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4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UV Layout</a:t>
            </a:r>
            <a:endParaRPr/>
          </a:p>
        </p:txBody>
      </p:sp>
      <p:sp>
        <p:nvSpPr>
          <p:cNvPr id="424" name="Google Shape;424;p4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O processo pelo qual as faces são dispostas na superfície da textura é chamado de layout UV.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4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31</a:t>
            </a:fld>
            <a:endParaRPr/>
          </a:p>
        </p:txBody>
      </p:sp>
      <p:pic>
        <p:nvPicPr>
          <p:cNvPr id="426" name="Google Shape;426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7900" y="2136350"/>
            <a:ext cx="4348950" cy="1830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p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32467" y="1709758"/>
            <a:ext cx="3465650" cy="3303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28" name="Google Shape;428;p42"/>
          <p:cNvCxnSpPr/>
          <p:nvPr/>
        </p:nvCxnSpPr>
        <p:spPr>
          <a:xfrm>
            <a:off x="5126904" y="5157075"/>
            <a:ext cx="3732000" cy="0"/>
          </a:xfrm>
          <a:prstGeom prst="straightConnector1">
            <a:avLst/>
          </a:prstGeom>
          <a:noFill/>
          <a:ln w="19050" cap="flat" cmpd="sng">
            <a:solidFill>
              <a:srgbClr val="98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29" name="Google Shape;429;p42"/>
          <p:cNvCxnSpPr/>
          <p:nvPr/>
        </p:nvCxnSpPr>
        <p:spPr>
          <a:xfrm rot="10800000">
            <a:off x="5134454" y="1538175"/>
            <a:ext cx="0" cy="3618900"/>
          </a:xfrm>
          <a:prstGeom prst="straightConnector1">
            <a:avLst/>
          </a:prstGeom>
          <a:noFill/>
          <a:ln w="19050" cap="flat" cmpd="sng">
            <a:solidFill>
              <a:srgbClr val="38761D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30" name="Google Shape;430;p42"/>
          <p:cNvSpPr/>
          <p:nvPr/>
        </p:nvSpPr>
        <p:spPr>
          <a:xfrm>
            <a:off x="7014293" y="5103766"/>
            <a:ext cx="372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u</a:t>
            </a:r>
            <a:endParaRPr sz="800"/>
          </a:p>
        </p:txBody>
      </p:sp>
      <p:sp>
        <p:nvSpPr>
          <p:cNvPr id="431" name="Google Shape;431;p42"/>
          <p:cNvSpPr/>
          <p:nvPr/>
        </p:nvSpPr>
        <p:spPr>
          <a:xfrm>
            <a:off x="4833106" y="2939238"/>
            <a:ext cx="349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</a:t>
            </a:r>
            <a:endParaRPr sz="800"/>
          </a:p>
        </p:txBody>
      </p:sp>
    </p:spTree>
    <p:extLst>
      <p:ext uri="{BB962C8B-B14F-4D97-AF65-F5344CB8AC3E}">
        <p14:creationId xmlns:p14="http://schemas.microsoft.com/office/powerpoint/2010/main" val="165242517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4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Mapeamento de Texturas</a:t>
            </a:r>
            <a:endParaRPr/>
          </a:p>
        </p:txBody>
      </p:sp>
      <p:sp>
        <p:nvSpPr>
          <p:cNvPr id="438" name="Google Shape;438;p4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32</a:t>
            </a:fld>
            <a:endParaRPr/>
          </a:p>
        </p:txBody>
      </p:sp>
      <p:pic>
        <p:nvPicPr>
          <p:cNvPr id="439" name="Google Shape;439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95750" y="838975"/>
            <a:ext cx="7352506" cy="4349175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43"/>
          <p:cNvSpPr txBox="1"/>
          <p:nvPr/>
        </p:nvSpPr>
        <p:spPr>
          <a:xfrm>
            <a:off x="6634850" y="5188150"/>
            <a:ext cx="16134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Autodesk Student Amassdor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Guest &amp; Visiting Lecturer</a:t>
            </a:r>
            <a:endParaRPr sz="7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/>
              <a:t>Ali Sajjad</a:t>
            </a:r>
            <a:endParaRPr sz="700"/>
          </a:p>
        </p:txBody>
      </p:sp>
    </p:spTree>
    <p:extLst>
      <p:ext uri="{BB962C8B-B14F-4D97-AF65-F5344CB8AC3E}">
        <p14:creationId xmlns:p14="http://schemas.microsoft.com/office/powerpoint/2010/main" val="26103476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4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Operação de Mapeamento de Textura</a:t>
            </a:r>
            <a:endParaRPr/>
          </a:p>
        </p:txBody>
      </p:sp>
      <p:sp>
        <p:nvSpPr>
          <p:cNvPr id="446" name="Google Shape;446;p4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1800"/>
              <a:t>Ao rasterizar a tela no ponto(x, y) identificar o peso das coordenadas:</a:t>
            </a:r>
            <a:endParaRPr sz="180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800"/>
          </a:p>
        </p:txBody>
      </p:sp>
      <p:sp>
        <p:nvSpPr>
          <p:cNvPr id="447" name="Google Shape;447;p4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33</a:t>
            </a:fld>
            <a:endParaRPr/>
          </a:p>
        </p:txBody>
      </p:sp>
      <p:pic>
        <p:nvPicPr>
          <p:cNvPr id="448" name="Google Shape;448;p44"/>
          <p:cNvPicPr preferRelativeResize="0"/>
          <p:nvPr/>
        </p:nvPicPr>
        <p:blipFill rotWithShape="1">
          <a:blip r:embed="rId3">
            <a:alphaModFix/>
          </a:blip>
          <a:srcRect l="21616" r="11810" b="49428"/>
          <a:stretch/>
        </p:blipFill>
        <p:spPr>
          <a:xfrm>
            <a:off x="475025" y="1252175"/>
            <a:ext cx="4357874" cy="2287926"/>
          </a:xfrm>
          <a:prstGeom prst="rect">
            <a:avLst/>
          </a:prstGeom>
          <a:noFill/>
          <a:ln>
            <a:noFill/>
          </a:ln>
        </p:spPr>
      </p:pic>
      <p:sp>
        <p:nvSpPr>
          <p:cNvPr id="449" name="Google Shape;449;p44"/>
          <p:cNvSpPr txBox="1"/>
          <p:nvPr/>
        </p:nvSpPr>
        <p:spPr>
          <a:xfrm>
            <a:off x="5277700" y="1426575"/>
            <a:ext cx="3679200" cy="201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600">
                <a:solidFill>
                  <a:schemeClr val="dk1"/>
                </a:solidFill>
              </a:rPr>
              <a:t>Os valores das coordenadas de textura são dois (u, v) que são definidos em cada vértice.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600">
                <a:solidFill>
                  <a:schemeClr val="dk1"/>
                </a:solidFill>
              </a:rPr>
              <a:t>Use as mesmas interpolações para identifica o valor da coordenada de textura em (x, y) para valores (u, v)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sp>
        <p:nvSpPr>
          <p:cNvPr id="450" name="Google Shape;450;p44"/>
          <p:cNvSpPr txBox="1"/>
          <p:nvPr/>
        </p:nvSpPr>
        <p:spPr>
          <a:xfrm>
            <a:off x="1003200" y="4241275"/>
            <a:ext cx="3301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600">
                <a:solidFill>
                  <a:schemeClr val="dk1"/>
                </a:solidFill>
              </a:rPr>
              <a:t>Avaliar o valor da cor na textura nas coordenadas (u, v) da textura.</a:t>
            </a:r>
            <a:endParaRPr sz="1600">
              <a:solidFill>
                <a:schemeClr val="dk1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  <p:pic>
        <p:nvPicPr>
          <p:cNvPr id="451" name="Google Shape;451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6988" y="3715900"/>
            <a:ext cx="2428875" cy="16192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52" name="Google Shape;452;p44"/>
          <p:cNvCxnSpPr/>
          <p:nvPr/>
        </p:nvCxnSpPr>
        <p:spPr>
          <a:xfrm rot="10800000" flipH="1">
            <a:off x="5662225" y="3581225"/>
            <a:ext cx="15000" cy="1869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453" name="Google Shape;453;p44"/>
          <p:cNvCxnSpPr/>
          <p:nvPr/>
        </p:nvCxnSpPr>
        <p:spPr>
          <a:xfrm>
            <a:off x="5669775" y="5436025"/>
            <a:ext cx="26691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54" name="Google Shape;454;p44"/>
          <p:cNvSpPr txBox="1"/>
          <p:nvPr/>
        </p:nvSpPr>
        <p:spPr>
          <a:xfrm>
            <a:off x="5488802" y="4456675"/>
            <a:ext cx="241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i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u</a:t>
            </a:r>
            <a:endParaRPr sz="1800" i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sp>
        <p:nvSpPr>
          <p:cNvPr id="455" name="Google Shape;455;p44"/>
          <p:cNvSpPr txBox="1"/>
          <p:nvPr/>
        </p:nvSpPr>
        <p:spPr>
          <a:xfrm>
            <a:off x="6830840" y="5410725"/>
            <a:ext cx="241200" cy="24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i="1">
                <a:solidFill>
                  <a:schemeClr val="dk1"/>
                </a:solidFill>
                <a:latin typeface="Cambria Math"/>
                <a:ea typeface="Cambria Math"/>
                <a:cs typeface="Cambria Math"/>
                <a:sym typeface="Cambria Math"/>
              </a:rPr>
              <a:t>v</a:t>
            </a:r>
            <a:endParaRPr sz="1800" i="1">
              <a:latin typeface="Cambria Math"/>
              <a:ea typeface="Cambria Math"/>
              <a:cs typeface="Cambria Math"/>
              <a:sym typeface="Cambria Math"/>
            </a:endParaRPr>
          </a:p>
        </p:txBody>
      </p:sp>
      <p:cxnSp>
        <p:nvCxnSpPr>
          <p:cNvPr id="456" name="Google Shape;456;p44"/>
          <p:cNvCxnSpPr/>
          <p:nvPr/>
        </p:nvCxnSpPr>
        <p:spPr>
          <a:xfrm>
            <a:off x="1967827" y="2548385"/>
            <a:ext cx="5194800" cy="1507800"/>
          </a:xfrm>
          <a:prstGeom prst="curvedConnector3">
            <a:avLst>
              <a:gd name="adj1" fmla="val 50000"/>
            </a:avLst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457" name="Google Shape;457;p44"/>
          <p:cNvSpPr/>
          <p:nvPr/>
        </p:nvSpPr>
        <p:spPr>
          <a:xfrm>
            <a:off x="1809500" y="2457900"/>
            <a:ext cx="165900" cy="173400"/>
          </a:xfrm>
          <a:prstGeom prst="rect">
            <a:avLst/>
          </a:prstGeom>
          <a:solidFill>
            <a:srgbClr val="A61C00"/>
          </a:solidFill>
          <a:ln w="952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335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71D63B-F96A-99D1-3A3C-E15DC589A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61" y="2550417"/>
            <a:ext cx="5467041" cy="26308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A8CA1D3-6480-F631-C4B6-BF3DDBA0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A0B9AE-057C-7EE7-6EB2-24A70574D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6238852" cy="4496159"/>
          </a:xfrm>
        </p:spPr>
        <p:txBody>
          <a:bodyPr/>
          <a:lstStyle/>
          <a:p>
            <a:r>
              <a:rPr lang="pt-BR" dirty="0"/>
              <a:t>Prof. Luciano e Fabio </a:t>
            </a:r>
            <a:r>
              <a:rPr lang="pt-BR" dirty="0" err="1"/>
              <a:t>Orfali</a:t>
            </a:r>
            <a:r>
              <a:rPr lang="pt-BR" dirty="0"/>
              <a:t> foram até </a:t>
            </a:r>
            <a:r>
              <a:rPr lang="pt-BR" dirty="0" err="1"/>
              <a:t>Itú</a:t>
            </a:r>
            <a:r>
              <a:rPr lang="pt-BR" dirty="0"/>
              <a:t> ver o grande orelhão da cidade. A distância é de ~100 km, assim eles dividiram ½ a ½ a condução para a ida.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B2999-12BC-388E-808F-47697109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463" y="796528"/>
            <a:ext cx="2009075" cy="44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3744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871D63B-F96A-99D1-3A3C-E15DC589A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61" y="2550417"/>
            <a:ext cx="5467041" cy="2630825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1A8CA1D3-6480-F631-C4B6-BF3DDBA0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A0B9AE-057C-7EE7-6EB2-24A70574D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6275428" cy="4496159"/>
          </a:xfrm>
        </p:spPr>
        <p:txBody>
          <a:bodyPr/>
          <a:lstStyle/>
          <a:p>
            <a:r>
              <a:rPr lang="pt-BR" dirty="0"/>
              <a:t>O prof. Luciano dirigiu a 100 km/</a:t>
            </a:r>
            <a:r>
              <a:rPr lang="pt-BR" dirty="0" err="1"/>
              <a:t>h</a:t>
            </a:r>
            <a:r>
              <a:rPr lang="pt-BR" dirty="0"/>
              <a:t> até Araçariguama que fica a 50 km de São Paulo, já o prof. Fabio dirigiu o restante a 125 km/h.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AB2999-12BC-388E-808F-476971093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6463" y="796528"/>
            <a:ext cx="2009075" cy="441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28846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C754-466F-0BA8-E642-8C5FF1FAB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Fazendo as contas: </a:t>
            </a:r>
            <a:r>
              <a:rPr lang="en-US" dirty="0"/>
              <a:t>São Paulo -&gt; </a:t>
            </a:r>
            <a:r>
              <a:rPr lang="en-US" dirty="0" err="1"/>
              <a:t>Itú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38ED8-513B-0E15-A5CA-EF6B39A3E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3504415"/>
          </a:xfrm>
        </p:spPr>
        <p:txBody>
          <a:bodyPr>
            <a:normAutofit/>
          </a:bodyPr>
          <a:lstStyle/>
          <a:p>
            <a:r>
              <a:rPr lang="pt-BR" dirty="0"/>
              <a:t>São Paulo até Araçariguama</a:t>
            </a:r>
          </a:p>
          <a:p>
            <a:pPr lvl="1"/>
            <a:r>
              <a:rPr lang="pt-BR" dirty="0"/>
              <a:t>50 km de São Paulo</a:t>
            </a:r>
          </a:p>
          <a:p>
            <a:pPr lvl="1"/>
            <a:r>
              <a:rPr lang="pt-BR" dirty="0"/>
              <a:t>100 km/</a:t>
            </a:r>
            <a:r>
              <a:rPr lang="pt-BR" dirty="0" err="1"/>
              <a:t>h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Qual foi a velocidade média desse percurso?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BC3A3A-FEE5-7D78-0506-063C6C8B5D9D}"/>
              </a:ext>
            </a:extLst>
          </p:cNvPr>
          <p:cNvSpPr txBox="1"/>
          <p:nvPr/>
        </p:nvSpPr>
        <p:spPr>
          <a:xfrm>
            <a:off x="4348265" y="3739101"/>
            <a:ext cx="27728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pt-BR" sz="2800" dirty="0"/>
              <a:t>= 112.5 km/</a:t>
            </a:r>
            <a:r>
              <a:rPr lang="pt-BR" sz="2800" dirty="0" err="1"/>
              <a:t>h</a:t>
            </a:r>
            <a:r>
              <a:rPr lang="pt-BR" sz="2800" dirty="0"/>
              <a:t> ?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48D5B81-E56A-3E58-B142-93381D9A9C32}"/>
              </a:ext>
            </a:extLst>
          </p:cNvPr>
          <p:cNvCxnSpPr/>
          <p:nvPr/>
        </p:nvCxnSpPr>
        <p:spPr>
          <a:xfrm flipV="1">
            <a:off x="4572000" y="3468096"/>
            <a:ext cx="2363821" cy="108463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952E56-8063-7A8C-8C97-18691B18D569}"/>
              </a:ext>
            </a:extLst>
          </p:cNvPr>
          <p:cNvSpPr txBox="1">
            <a:spLocks/>
          </p:cNvSpPr>
          <p:nvPr/>
        </p:nvSpPr>
        <p:spPr>
          <a:xfrm>
            <a:off x="5278731" y="838985"/>
            <a:ext cx="3474721" cy="165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/>
              <a:t>Araçariguama até </a:t>
            </a:r>
            <a:r>
              <a:rPr lang="pt-BR" dirty="0" err="1"/>
              <a:t>Itú</a:t>
            </a:r>
            <a:endParaRPr lang="pt-BR" dirty="0"/>
          </a:p>
          <a:p>
            <a:pPr lvl="1"/>
            <a:r>
              <a:rPr lang="pt-BR" dirty="0"/>
              <a:t>50 km</a:t>
            </a:r>
          </a:p>
          <a:p>
            <a:pPr lvl="1"/>
            <a:r>
              <a:rPr lang="pt-BR" dirty="0"/>
              <a:t>125 km/</a:t>
            </a:r>
            <a:r>
              <a:rPr lang="pt-BR" dirty="0" err="1"/>
              <a:t>h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37053C-BE0C-CC83-916D-E18134940385}"/>
                  </a:ext>
                </a:extLst>
              </p:cNvPr>
              <p:cNvSpPr txBox="1"/>
              <p:nvPr/>
            </p:nvSpPr>
            <p:spPr>
              <a:xfrm>
                <a:off x="1804483" y="3546561"/>
                <a:ext cx="2471126" cy="81541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8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100+125</m:t>
                          </m:r>
                        </m:num>
                        <m:den>
                          <m:r>
                            <a:rPr lang="pt-BR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837053C-BE0C-CC83-916D-E18134940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4483" y="3546561"/>
                <a:ext cx="2471126" cy="815416"/>
              </a:xfrm>
              <a:prstGeom prst="rect">
                <a:avLst/>
              </a:prstGeom>
              <a:blipFill>
                <a:blip r:embed="rId2"/>
                <a:stretch>
                  <a:fillRect l="-1026" t="-1538" r="-2564" b="-1384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645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CACE1C-6F85-8A85-849A-538342FD2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Refazendo as contas: São Paulo -&gt; </a:t>
            </a:r>
            <a:r>
              <a:rPr lang="pt-BR" dirty="0" err="1"/>
              <a:t>Itú</a:t>
            </a:r>
            <a:endParaRPr lang="pt-B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A954A2-E6B1-1355-4C8B-B34C988EB8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6"/>
            <a:ext cx="8428232" cy="277575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pt-BR" dirty="0"/>
              <a:t>Foram:</a:t>
            </a:r>
          </a:p>
          <a:p>
            <a:pPr lvl="1"/>
            <a:r>
              <a:rPr lang="pt-BR" dirty="0"/>
              <a:t>50 km a 100 km/</a:t>
            </a:r>
            <a:r>
              <a:rPr lang="pt-BR" dirty="0" err="1"/>
              <a:t>h</a:t>
            </a:r>
            <a:r>
              <a:rPr lang="pt-BR" dirty="0"/>
              <a:t> = 0.5h</a:t>
            </a:r>
          </a:p>
          <a:p>
            <a:pPr lvl="1"/>
            <a:r>
              <a:rPr lang="pt-BR" dirty="0"/>
              <a:t>50 km a 125 km/</a:t>
            </a:r>
            <a:r>
              <a:rPr lang="pt-BR" dirty="0" err="1"/>
              <a:t>h</a:t>
            </a:r>
            <a:r>
              <a:rPr lang="pt-BR" dirty="0"/>
              <a:t> = 0.4h</a:t>
            </a:r>
          </a:p>
          <a:p>
            <a:pPr marL="0" indent="0">
              <a:buNone/>
            </a:pPr>
            <a:endParaRPr lang="pt-BR" dirty="0"/>
          </a:p>
          <a:p>
            <a:r>
              <a:rPr lang="pt-BR" dirty="0"/>
              <a:t>Tempo total = 0.9h</a:t>
            </a:r>
          </a:p>
          <a:p>
            <a:endParaRPr lang="pt-BR" dirty="0"/>
          </a:p>
          <a:p>
            <a:r>
              <a:rPr lang="pt-BR" dirty="0"/>
              <a:t>Usando a fórmula de velocidade: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BAE6824-287C-A6EF-A4B6-9513050C1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693" y="1553767"/>
            <a:ext cx="2393018" cy="2060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D4327F4-0F5A-852E-DA0D-EFE6D3A37DF9}"/>
              </a:ext>
            </a:extLst>
          </p:cNvPr>
          <p:cNvSpPr txBox="1"/>
          <p:nvPr/>
        </p:nvSpPr>
        <p:spPr>
          <a:xfrm>
            <a:off x="574920" y="3913258"/>
            <a:ext cx="766382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100 / 0.9 ≈ 111,1 km/</a:t>
            </a:r>
            <a:r>
              <a:rPr lang="pt-BR" sz="2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</a:t>
            </a:r>
            <a:endParaRPr lang="pt-BR" sz="20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27D0DF-997C-00B3-3DB1-6F878C6EDC3E}"/>
              </a:ext>
            </a:extLst>
          </p:cNvPr>
          <p:cNvSpPr/>
          <p:nvPr/>
        </p:nvSpPr>
        <p:spPr>
          <a:xfrm>
            <a:off x="2185416" y="3840480"/>
            <a:ext cx="1645920" cy="557784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AD57CC8-35AC-D9D5-DFDD-F550652FFEAC}"/>
              </a:ext>
            </a:extLst>
          </p:cNvPr>
          <p:cNvSpPr txBox="1"/>
          <p:nvPr/>
        </p:nvSpPr>
        <p:spPr>
          <a:xfrm>
            <a:off x="390548" y="4556436"/>
            <a:ext cx="793632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Problema: Como a distância está fixa, o que realmente influenciou a velocidade média é o tempo gasto em cada parte do trajeto, que está no denominador, não a distância. </a:t>
            </a:r>
          </a:p>
        </p:txBody>
      </p:sp>
    </p:spTree>
    <p:extLst>
      <p:ext uri="{BB962C8B-B14F-4D97-AF65-F5344CB8AC3E}">
        <p14:creationId xmlns:p14="http://schemas.microsoft.com/office/powerpoint/2010/main" val="352371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1F9A7-43EC-7CCC-1C68-2B7BB007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 Harmônica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0FC6D-DAF5-8934-EB96-D82F62920C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1398377"/>
          </a:xfrm>
        </p:spPr>
        <p:txBody>
          <a:bodyPr/>
          <a:lstStyle/>
          <a:p>
            <a:r>
              <a:rPr lang="pt-BR" dirty="0"/>
              <a:t>Pode ser necessária quando lidamos com taxas ou razões.</a:t>
            </a:r>
          </a:p>
        </p:txBody>
      </p:sp>
      <p:sp>
        <p:nvSpPr>
          <p:cNvPr id="6" name="AutoShape 6" descr="{\displaystyle {\bar {h}}={\frac {n}{{\frac {1}{x_{1}}}+{\frac {1}{x_{2}}}+\cdots +{\frac {1}{x_{n}}}}}={\frac {n}{\sum _{i=1}^{n}{\frac {1}{x_{i}}}}}={\frac {n\cdot \prod _{j=1}^{n}x_{j}}{\sum _{i=1}^{n}{\frac {\prod _{j=1}^{n}x_{j}}{x_{i}}}}}.}">
            <a:extLst>
              <a:ext uri="{FF2B5EF4-FFF2-40B4-BE49-F238E27FC236}">
                <a16:creationId xmlns:a16="http://schemas.microsoft.com/office/drawing/2014/main" id="{4DA7541D-5615-25E5-0806-8B7F34E333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7432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8" name="Picture 7" descr="A mathematical equations with numbers&#10;&#10;Description automatically generated with medium confidence">
            <a:extLst>
              <a:ext uri="{FF2B5EF4-FFF2-40B4-BE49-F238E27FC236}">
                <a16:creationId xmlns:a16="http://schemas.microsoft.com/office/drawing/2014/main" id="{279B2325-96DF-5990-8D92-B22249EB424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386" r="31499" b="10610"/>
          <a:stretch/>
        </p:blipFill>
        <p:spPr>
          <a:xfrm>
            <a:off x="1492352" y="1685202"/>
            <a:ext cx="5611871" cy="100126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4D175ADA-C495-747D-DA23-826F5759FEDA}"/>
              </a:ext>
            </a:extLst>
          </p:cNvPr>
          <p:cNvSpPr txBox="1">
            <a:spLocks/>
          </p:cNvSpPr>
          <p:nvPr/>
        </p:nvSpPr>
        <p:spPr>
          <a:xfrm>
            <a:off x="472184" y="3296841"/>
            <a:ext cx="8428232" cy="216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/>
              <a:t>Restrições: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pt-BR" sz="1600" b="1" dirty="0"/>
              <a:t>Valores Não Nulos</a:t>
            </a:r>
            <a:r>
              <a:rPr lang="pt-BR" sz="1600" dirty="0"/>
              <a:t>: A média harmônica não pode ser calculada se um dos valores da amostra for zero;</a:t>
            </a:r>
          </a:p>
          <a:p>
            <a:pPr marL="571500" indent="-342900">
              <a:buFont typeface="Arial" panose="020B0604020202020204" pitchFamily="34" charset="0"/>
              <a:buChar char="•"/>
            </a:pPr>
            <a:r>
              <a:rPr lang="pt-BR" sz="1600" b="1" dirty="0"/>
              <a:t>Valores Positivos</a:t>
            </a:r>
            <a:r>
              <a:rPr lang="pt-BR" sz="1600" dirty="0"/>
              <a:t>: Embora a média harmônica possa tecnicamente ser calculada com valores negativos, seu uso faz mais sentido com valores positivos.</a:t>
            </a:r>
          </a:p>
          <a:p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84089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DC754-466F-0BA8-E642-8C5FF1FABC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Conferindo as contas: </a:t>
            </a:r>
            <a:r>
              <a:rPr lang="en-US" dirty="0"/>
              <a:t>São Paulo -&gt; </a:t>
            </a:r>
            <a:r>
              <a:rPr lang="en-US" dirty="0" err="1"/>
              <a:t>Itú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438ED8-513B-0E15-A5CA-EF6B39A3EB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428232" cy="2018515"/>
          </a:xfrm>
        </p:spPr>
        <p:txBody>
          <a:bodyPr>
            <a:normAutofit/>
          </a:bodyPr>
          <a:lstStyle/>
          <a:p>
            <a:r>
              <a:rPr lang="pt-BR" dirty="0"/>
              <a:t>São Paulo até Araçariguama</a:t>
            </a:r>
          </a:p>
          <a:p>
            <a:pPr lvl="1"/>
            <a:r>
              <a:rPr lang="pt-BR" dirty="0"/>
              <a:t>50 km de São Paulo</a:t>
            </a:r>
          </a:p>
          <a:p>
            <a:pPr lvl="1"/>
            <a:r>
              <a:rPr lang="pt-BR" dirty="0"/>
              <a:t>100 km/</a:t>
            </a:r>
            <a:r>
              <a:rPr lang="pt-BR" dirty="0" err="1"/>
              <a:t>h</a:t>
            </a:r>
            <a:endParaRPr lang="pt-BR" dirty="0"/>
          </a:p>
          <a:p>
            <a:pPr marL="0" indent="0">
              <a:buNone/>
            </a:pPr>
            <a:endParaRPr lang="pt-BR" dirty="0"/>
          </a:p>
          <a:p>
            <a:pPr marL="0" indent="0">
              <a:buNone/>
            </a:pPr>
            <a:r>
              <a:rPr lang="pt-BR" dirty="0"/>
              <a:t>Qual foi a velocidade média desse percurso?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53952E56-8063-7A8C-8C97-18691B18D569}"/>
              </a:ext>
            </a:extLst>
          </p:cNvPr>
          <p:cNvSpPr txBox="1">
            <a:spLocks/>
          </p:cNvSpPr>
          <p:nvPr/>
        </p:nvSpPr>
        <p:spPr>
          <a:xfrm>
            <a:off x="5278731" y="838985"/>
            <a:ext cx="3474721" cy="165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/>
              <a:t>Araçariguama até </a:t>
            </a:r>
            <a:r>
              <a:rPr lang="pt-BR" dirty="0" err="1"/>
              <a:t>Itú</a:t>
            </a:r>
            <a:endParaRPr lang="pt-BR" dirty="0"/>
          </a:p>
          <a:p>
            <a:pPr lvl="1"/>
            <a:r>
              <a:rPr lang="pt-BR" dirty="0"/>
              <a:t>50 km</a:t>
            </a:r>
          </a:p>
          <a:p>
            <a:pPr lvl="1"/>
            <a:r>
              <a:rPr lang="pt-BR" dirty="0"/>
              <a:t>125 km/</a:t>
            </a:r>
            <a:r>
              <a:rPr lang="pt-BR" dirty="0" err="1"/>
              <a:t>h</a:t>
            </a:r>
            <a:endParaRPr lang="pt-BR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DB80BB-26EC-400A-5DF8-EE3324D50AA5}"/>
                  </a:ext>
                </a:extLst>
              </p:cNvPr>
              <p:cNvSpPr txBox="1"/>
              <p:nvPr/>
            </p:nvSpPr>
            <p:spPr>
              <a:xfrm>
                <a:off x="1009968" y="3406140"/>
                <a:ext cx="2113784" cy="9941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den>
                          </m:f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125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C1DB80BB-26EC-400A-5DF8-EE3324D50A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9968" y="3406140"/>
                <a:ext cx="2113784" cy="994183"/>
              </a:xfrm>
              <a:prstGeom prst="rect">
                <a:avLst/>
              </a:prstGeom>
              <a:blipFill>
                <a:blip r:embed="rId2"/>
                <a:stretch>
                  <a:fillRect l="-1198" t="-1266" r="-2994"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703EDB-21B2-7E47-DEA1-85F38B704A0C}"/>
                  </a:ext>
                </a:extLst>
              </p:cNvPr>
              <p:cNvSpPr txBox="1"/>
              <p:nvPr/>
            </p:nvSpPr>
            <p:spPr>
              <a:xfrm>
                <a:off x="3231506" y="3401568"/>
                <a:ext cx="2147511" cy="70006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0.01+0.008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20703EDB-21B2-7E47-DEA1-85F38B704A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31506" y="3401568"/>
                <a:ext cx="2147511" cy="700063"/>
              </a:xfrm>
              <a:prstGeom prst="rect">
                <a:avLst/>
              </a:prstGeom>
              <a:blipFill>
                <a:blip r:embed="rId3"/>
                <a:stretch>
                  <a:fillRect l="-588" r="-2353" b="-122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FAC6C4-C177-50F5-8CCE-C122E5BEC48C}"/>
                  </a:ext>
                </a:extLst>
              </p:cNvPr>
              <p:cNvSpPr txBox="1"/>
              <p:nvPr/>
            </p:nvSpPr>
            <p:spPr>
              <a:xfrm>
                <a:off x="5486771" y="3401568"/>
                <a:ext cx="1209177" cy="6938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0.018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1FAC6C4-C177-50F5-8CCE-C122E5BEC4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86771" y="3401568"/>
                <a:ext cx="1209177" cy="693844"/>
              </a:xfrm>
              <a:prstGeom prst="rect">
                <a:avLst/>
              </a:prstGeom>
              <a:blipFill>
                <a:blip r:embed="rId4"/>
                <a:stretch>
                  <a:fillRect l="-2083" r="-416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81660F-85A3-57D7-00CC-2776F7660546}"/>
                  </a:ext>
                </a:extLst>
              </p:cNvPr>
              <p:cNvSpPr txBox="1"/>
              <p:nvPr/>
            </p:nvSpPr>
            <p:spPr>
              <a:xfrm>
                <a:off x="6785414" y="3591256"/>
                <a:ext cx="1141851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111.1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BC81660F-85A3-57D7-00CC-2776F76605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85414" y="3591256"/>
                <a:ext cx="1141851" cy="369332"/>
              </a:xfrm>
              <a:prstGeom prst="rect">
                <a:avLst/>
              </a:prstGeom>
              <a:blipFill>
                <a:blip r:embed="rId5"/>
                <a:stretch>
                  <a:fillRect l="-2222" r="-5556"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Rectangle 10">
            <a:extLst>
              <a:ext uri="{FF2B5EF4-FFF2-40B4-BE49-F238E27FC236}">
                <a16:creationId xmlns:a16="http://schemas.microsoft.com/office/drawing/2014/main" id="{58D86622-85BB-D6C0-5A48-D4B8096B37FF}"/>
              </a:ext>
            </a:extLst>
          </p:cNvPr>
          <p:cNvSpPr/>
          <p:nvPr/>
        </p:nvSpPr>
        <p:spPr>
          <a:xfrm>
            <a:off x="4909168" y="4892508"/>
            <a:ext cx="1598633" cy="36933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8836E6F-67FD-920F-9923-CF31DFCFAD33}"/>
              </a:ext>
            </a:extLst>
          </p:cNvPr>
          <p:cNvSpPr txBox="1">
            <a:spLocks/>
          </p:cNvSpPr>
          <p:nvPr/>
        </p:nvSpPr>
        <p:spPr>
          <a:xfrm>
            <a:off x="390548" y="4819206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dirty="0"/>
              <a:t>A velocidade média da ida foi de 111.1 km/</a:t>
            </a:r>
            <a:r>
              <a:rPr lang="pt-BR" dirty="0" err="1"/>
              <a:t>h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5286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  <p:bldP spid="10" grpId="0"/>
      <p:bldP spid="11" grpId="1" animBg="1"/>
      <p:bldP spid="1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425EE-384E-4CDA-8AF1-D2304D5E4E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C835D2-F92C-E8DD-F7C3-79A81DBFF3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300DABF-B247-49BD-4890-356A896ACB6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4</a:t>
            </a:fld>
            <a:endParaRPr lang="en-BR"/>
          </a:p>
        </p:txBody>
      </p:sp>
      <p:pic>
        <p:nvPicPr>
          <p:cNvPr id="6" name="Picture 5" descr="A white board with math symbols on it&#10;&#10;Description automatically generated">
            <a:extLst>
              <a:ext uri="{FF2B5EF4-FFF2-40B4-BE49-F238E27FC236}">
                <a16:creationId xmlns:a16="http://schemas.microsoft.com/office/drawing/2014/main" id="{DA159D61-12E4-7A9F-38EB-D975C93D457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509" t="15353" r="14291" b="21424"/>
          <a:stretch/>
        </p:blipFill>
        <p:spPr>
          <a:xfrm>
            <a:off x="4070987" y="1514716"/>
            <a:ext cx="4490061" cy="2689217"/>
          </a:xfrm>
          <a:prstGeom prst="rect">
            <a:avLst/>
          </a:prstGeom>
        </p:spPr>
      </p:pic>
      <p:pic>
        <p:nvPicPr>
          <p:cNvPr id="8" name="Picture 7" descr="A white board with writing on it&#10;&#10;Description automatically generated">
            <a:extLst>
              <a:ext uri="{FF2B5EF4-FFF2-40B4-BE49-F238E27FC236}">
                <a16:creationId xmlns:a16="http://schemas.microsoft.com/office/drawing/2014/main" id="{AD01EB1A-1FD1-DE3F-D6E6-801F07DE55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173" t="5581" r="18080" b="13000"/>
          <a:stretch/>
        </p:blipFill>
        <p:spPr>
          <a:xfrm>
            <a:off x="650606" y="1511067"/>
            <a:ext cx="3162650" cy="269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978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1A8CA1D3-6480-F631-C4B6-BF3DDBA07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A0B9AE-057C-7EE7-6EB2-24A70574D6F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838985"/>
            <a:ext cx="8121856" cy="4496159"/>
          </a:xfrm>
        </p:spPr>
        <p:txBody>
          <a:bodyPr/>
          <a:lstStyle/>
          <a:p>
            <a:r>
              <a:rPr lang="pt-BR" dirty="0"/>
              <a:t>Na volta o prof. Luciano dirigiu novamente a 100 km/</a:t>
            </a:r>
            <a:r>
              <a:rPr lang="pt-BR" dirty="0" err="1"/>
              <a:t>h</a:t>
            </a:r>
            <a:r>
              <a:rPr lang="pt-BR" dirty="0"/>
              <a:t> até Osasco (80 km) e o prof. Fabio dirigiu o restante (20km) a 125 km/h. Qual foi a velocidade média nesse caso?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CE2CEBC-4FAA-3CE9-9332-EE9D753499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7955" y="2492052"/>
            <a:ext cx="5467041" cy="263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98877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1F9A7-43EC-7CCC-1C68-2B7BB00713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 Harmônica Ponderada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40FC6D-DAF5-8934-EB96-D82F62920CE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pt-BR" dirty="0"/>
              <a:t>Com um conjunto de pesos </a:t>
            </a:r>
            <a:r>
              <a:rPr lang="pt-BR" dirty="0" err="1"/>
              <a:t>w</a:t>
            </a:r>
            <a:r>
              <a:rPr lang="pt-BR" baseline="-25000" dirty="0" err="1"/>
              <a:t>i</a:t>
            </a:r>
            <a:r>
              <a:rPr lang="pt-BR" dirty="0"/>
              <a:t> associados ao conjunto de valores x</a:t>
            </a:r>
            <a:r>
              <a:rPr lang="pt-BR" baseline="-25000" dirty="0"/>
              <a:t>i</a:t>
            </a:r>
            <a:r>
              <a:rPr lang="pt-BR" dirty="0"/>
              <a:t> a média harmônica ponderada é definida por:</a:t>
            </a:r>
          </a:p>
        </p:txBody>
      </p:sp>
      <p:sp>
        <p:nvSpPr>
          <p:cNvPr id="6" name="AutoShape 6" descr="{\displaystyle {\bar {h}}={\frac {n}{{\frac {1}{x_{1}}}+{\frac {1}{x_{2}}}+\cdots +{\frac {1}{x_{n}}}}}={\frac {n}{\sum _{i=1}^{n}{\frac {1}{x_{i}}}}}={\frac {n\cdot \prod _{j=1}^{n}x_{j}}{\sum _{i=1}^{n}{\frac {\prod _{j=1}^{n}x_{j}}{x_{i}}}}}.}">
            <a:extLst>
              <a:ext uri="{FF2B5EF4-FFF2-40B4-BE49-F238E27FC236}">
                <a16:creationId xmlns:a16="http://schemas.microsoft.com/office/drawing/2014/main" id="{4DA7541D-5615-25E5-0806-8B7F34E333B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57700" y="2743200"/>
            <a:ext cx="228600" cy="22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05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A8D321-342E-F260-99BF-4DF704930D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1419" y="1745334"/>
            <a:ext cx="1713738" cy="1529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9122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5F528-36AE-795A-CA25-36A59777C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Fazendo as contas: </a:t>
            </a:r>
            <a:r>
              <a:rPr lang="pt-BR" dirty="0" err="1"/>
              <a:t>Itú</a:t>
            </a:r>
            <a:r>
              <a:rPr lang="pt-BR" dirty="0"/>
              <a:t> -&gt; </a:t>
            </a:r>
            <a:r>
              <a:rPr lang="en-US" dirty="0"/>
              <a:t>São Paulo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B33E9-B0FF-E2FE-6051-2413C1C1DF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90548" y="4819206"/>
            <a:ext cx="8428232" cy="515938"/>
          </a:xfrm>
        </p:spPr>
        <p:txBody>
          <a:bodyPr/>
          <a:lstStyle/>
          <a:p>
            <a:r>
              <a:rPr lang="pt-BR" dirty="0"/>
              <a:t>A velocidade média da volta foi de 104.167 km/</a:t>
            </a:r>
            <a:r>
              <a:rPr lang="pt-BR" dirty="0" err="1"/>
              <a:t>h</a:t>
            </a:r>
            <a:endParaRPr lang="pt-BR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4C6E3E-6D1A-95FE-7C59-0A3F2B3762E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42</a:t>
            </a:fld>
            <a:endParaRPr lang="en-BR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9D0F99-8202-C999-3D4E-4431A223A76C}"/>
                  </a:ext>
                </a:extLst>
              </p:cNvPr>
              <p:cNvSpPr txBox="1"/>
              <p:nvPr/>
            </p:nvSpPr>
            <p:spPr>
              <a:xfrm>
                <a:off x="4763997" y="1199034"/>
                <a:ext cx="2405288" cy="994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0.8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den>
                          </m:f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0.2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125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369D0F99-8202-C999-3D4E-4431A223A7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3997" y="1199034"/>
                <a:ext cx="2405288" cy="994183"/>
              </a:xfrm>
              <a:prstGeom prst="rect">
                <a:avLst/>
              </a:prstGeom>
              <a:blipFill>
                <a:blip r:embed="rId2"/>
                <a:stretch>
                  <a:fillRect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10D95A-0F09-3F11-D24B-762FF2D7C09C}"/>
                  </a:ext>
                </a:extLst>
              </p:cNvPr>
              <p:cNvSpPr txBox="1"/>
              <p:nvPr/>
            </p:nvSpPr>
            <p:spPr>
              <a:xfrm>
                <a:off x="658927" y="3025485"/>
                <a:ext cx="4049262" cy="7000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0.008+0.0016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110D95A-0F09-3F11-D24B-762FF2D7C0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8927" y="3025485"/>
                <a:ext cx="4049262" cy="700063"/>
              </a:xfrm>
              <a:prstGeom prst="rect">
                <a:avLst/>
              </a:prstGeom>
              <a:blipFill>
                <a:blip r:embed="rId3"/>
                <a:stretch>
                  <a:fillRect t="-178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8F8D77-53A9-51D3-2C62-35A5AF4BC214}"/>
                  </a:ext>
                </a:extLst>
              </p:cNvPr>
              <p:cNvSpPr txBox="1"/>
              <p:nvPr/>
            </p:nvSpPr>
            <p:spPr>
              <a:xfrm>
                <a:off x="2857378" y="3025027"/>
                <a:ext cx="4049262" cy="70006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0.0096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A8F8D77-53A9-51D3-2C62-35A5AF4BC2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7378" y="3025027"/>
                <a:ext cx="4049262" cy="700063"/>
              </a:xfrm>
              <a:prstGeom prst="rect">
                <a:avLst/>
              </a:prstGeom>
              <a:blipFill>
                <a:blip r:embed="rId4"/>
                <a:stretch>
                  <a:fillRect t="-1786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C9083B-8935-4ED8-940D-29F350D2F80D}"/>
                  </a:ext>
                </a:extLst>
              </p:cNvPr>
              <p:cNvSpPr txBox="1"/>
              <p:nvPr/>
            </p:nvSpPr>
            <p:spPr>
              <a:xfrm>
                <a:off x="4384621" y="3208370"/>
                <a:ext cx="4049262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104.167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6C9083B-8935-4ED8-940D-29F350D2F80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621" y="3208370"/>
                <a:ext cx="4049262" cy="369332"/>
              </a:xfrm>
              <a:prstGeom prst="rect">
                <a:avLst/>
              </a:prstGeom>
              <a:blipFill>
                <a:blip r:embed="rId5"/>
                <a:stretch>
                  <a:fillRect b="-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Rectangle 8">
            <a:extLst>
              <a:ext uri="{FF2B5EF4-FFF2-40B4-BE49-F238E27FC236}">
                <a16:creationId xmlns:a16="http://schemas.microsoft.com/office/drawing/2014/main" id="{5C1CAC63-2AAA-DE1D-03BA-15DDBBF98692}"/>
              </a:ext>
            </a:extLst>
          </p:cNvPr>
          <p:cNvSpPr/>
          <p:nvPr/>
        </p:nvSpPr>
        <p:spPr>
          <a:xfrm>
            <a:off x="5132897" y="4777360"/>
            <a:ext cx="1968294" cy="5577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CF7721-670C-E454-D091-CB803AD98B8E}"/>
                  </a:ext>
                </a:extLst>
              </p:cNvPr>
              <p:cNvSpPr txBox="1"/>
              <p:nvPr/>
            </p:nvSpPr>
            <p:spPr>
              <a:xfrm>
                <a:off x="1411952" y="1199035"/>
                <a:ext cx="2405288" cy="99418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pt-BR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00</m:t>
                          </m:r>
                        </m:num>
                        <m:den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8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100</m:t>
                              </m:r>
                            </m:den>
                          </m:f>
                          <m:r>
                            <a:rPr lang="pt-BR" sz="24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num>
                            <m:den>
                              <m:r>
                                <a:rPr lang="pt-BR" sz="2400" b="0" i="1" smtClean="0">
                                  <a:latin typeface="Cambria Math" panose="02040503050406030204" pitchFamily="18" charset="0"/>
                                </a:rPr>
                                <m:t>125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2400" dirty="0"/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5BCF7721-670C-E454-D091-CB803AD98B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1952" y="1199035"/>
                <a:ext cx="2405288" cy="994183"/>
              </a:xfrm>
              <a:prstGeom prst="rect">
                <a:avLst/>
              </a:prstGeom>
              <a:blipFill>
                <a:blip r:embed="rId6"/>
                <a:stretch>
                  <a:fillRect b="-101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13335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1" presetClass="entr" presetSubtype="1" fill="hold" grpId="1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/>
      <p:bldP spid="9" grpId="1" animBg="1"/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/>
          <p:nvPr/>
        </p:nvSpPr>
        <p:spPr>
          <a:xfrm>
            <a:off x="6084450" y="1900496"/>
            <a:ext cx="2427900" cy="2397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Projeções Perspectivas Cria Não Linearidades</a:t>
            </a:r>
            <a:endParaRPr/>
          </a:p>
        </p:txBody>
      </p:sp>
      <p:sp>
        <p:nvSpPr>
          <p:cNvPr id="266" name="Google Shape;266;p30"/>
          <p:cNvSpPr txBox="1">
            <a:spLocks noGrp="1"/>
          </p:cNvSpPr>
          <p:nvPr>
            <p:ph type="body" idx="1"/>
          </p:nvPr>
        </p:nvSpPr>
        <p:spPr>
          <a:xfrm>
            <a:off x="322119" y="838975"/>
            <a:ext cx="8645236" cy="4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1800" dirty="0"/>
              <a:t>Uma interpolação no espaço da tela (2D) não é a mesma de no espaço da câmera (3D).</a:t>
            </a: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en-BR" sz="1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7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800" dirty="0"/>
          </a:p>
          <a:p>
            <a:pPr marL="0" lvl="0" indent="0" algn="l" rtl="0">
              <a:lnSpc>
                <a:spcPct val="10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1800" dirty="0"/>
              <a:t>Uma interpolação linear nas coordenadas do mundo produz uma interpolação não linear nas coordenadas da tela!</a:t>
            </a:r>
            <a:endParaRPr sz="1800" dirty="0"/>
          </a:p>
        </p:txBody>
      </p:sp>
      <p:sp>
        <p:nvSpPr>
          <p:cNvPr id="267" name="Google Shape;267;p3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43</a:t>
            </a:fld>
            <a:endParaRPr/>
          </a:p>
        </p:txBody>
      </p:sp>
      <p:pic>
        <p:nvPicPr>
          <p:cNvPr id="268" name="Google Shape;268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587" y="1707331"/>
            <a:ext cx="4191786" cy="2689729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30"/>
          <p:cNvSpPr/>
          <p:nvPr/>
        </p:nvSpPr>
        <p:spPr>
          <a:xfrm>
            <a:off x="738900" y="3915646"/>
            <a:ext cx="2262000" cy="43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Plano de Imagem</a:t>
            </a:r>
            <a:endParaRPr sz="1200"/>
          </a:p>
        </p:txBody>
      </p:sp>
      <p:sp>
        <p:nvSpPr>
          <p:cNvPr id="270" name="Google Shape;270;p30"/>
          <p:cNvSpPr txBox="1"/>
          <p:nvPr/>
        </p:nvSpPr>
        <p:spPr>
          <a:xfrm>
            <a:off x="474900" y="1885421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>
                <a:solidFill>
                  <a:schemeClr val="dk1"/>
                </a:solidFill>
              </a:rPr>
              <a:t>Deveria ser:</a:t>
            </a:r>
            <a:endParaRPr/>
          </a:p>
        </p:txBody>
      </p:sp>
      <p:sp>
        <p:nvSpPr>
          <p:cNvPr id="271" name="Google Shape;271;p30"/>
          <p:cNvSpPr txBox="1"/>
          <p:nvPr/>
        </p:nvSpPr>
        <p:spPr>
          <a:xfrm>
            <a:off x="5113350" y="1885421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200">
                <a:solidFill>
                  <a:schemeClr val="dk1"/>
                </a:solidFill>
              </a:rPr>
              <a:t>Porém fica:</a:t>
            </a:r>
            <a:endParaRPr/>
          </a:p>
        </p:txBody>
      </p:sp>
      <p:graphicFrame>
        <p:nvGraphicFramePr>
          <p:cNvPr id="272" name="Google Shape;272;p30"/>
          <p:cNvGraphicFramePr/>
          <p:nvPr>
            <p:extLst>
              <p:ext uri="{D42A27DB-BD31-4B8C-83A1-F6EECF244321}">
                <p14:modId xmlns:p14="http://schemas.microsoft.com/office/powerpoint/2010/main" val="2859509222"/>
              </p:ext>
            </p:extLst>
          </p:nvPr>
        </p:nvGraphicFramePr>
        <p:xfrm>
          <a:off x="6306625" y="2099696"/>
          <a:ext cx="1995225" cy="1981050"/>
        </p:xfrm>
        <a:graphic>
          <a:graphicData uri="http://schemas.openxmlformats.org/drawingml/2006/table">
            <a:tbl>
              <a:tblPr>
                <a:noFill/>
                <a:tableStyleId>{F4867C94-ED72-482D-90EB-B3E5E6752B99}</a:tableStyleId>
              </a:tblPr>
              <a:tblGrid>
                <a:gridCol w="19952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9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323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9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32323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1000">
                <a:tc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solidFill>
                      <a:srgbClr val="F9954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4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Projeção Perspectiva e Interpolação</a:t>
            </a:r>
            <a:endParaRPr/>
          </a:p>
        </p:txBody>
      </p:sp>
      <p:sp>
        <p:nvSpPr>
          <p:cNvPr id="463" name="Google Shape;463;p45"/>
          <p:cNvSpPr txBox="1">
            <a:spLocks noGrp="1"/>
          </p:cNvSpPr>
          <p:nvPr>
            <p:ph type="body" idx="1"/>
          </p:nvPr>
        </p:nvSpPr>
        <p:spPr>
          <a:xfrm>
            <a:off x="390548" y="3683516"/>
            <a:ext cx="2554671" cy="1651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BR"/>
              <a:t>Textura</a:t>
            </a:r>
            <a:endParaRPr/>
          </a:p>
        </p:txBody>
      </p:sp>
      <p:sp>
        <p:nvSpPr>
          <p:cNvPr id="464" name="Google Shape;464;p4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44</a:t>
            </a:fld>
            <a:endParaRPr/>
          </a:p>
        </p:txBody>
      </p:sp>
      <p:pic>
        <p:nvPicPr>
          <p:cNvPr id="465" name="Google Shape;465;p45"/>
          <p:cNvPicPr preferRelativeResize="0"/>
          <p:nvPr/>
        </p:nvPicPr>
        <p:blipFill rotWithShape="1">
          <a:blip r:embed="rId3">
            <a:alphaModFix/>
          </a:blip>
          <a:srcRect r="69688"/>
          <a:stretch/>
        </p:blipFill>
        <p:spPr>
          <a:xfrm>
            <a:off x="390547" y="900121"/>
            <a:ext cx="2554671" cy="2512929"/>
          </a:xfrm>
          <a:prstGeom prst="rect">
            <a:avLst/>
          </a:prstGeom>
          <a:noFill/>
          <a:ln>
            <a:noFill/>
          </a:ln>
        </p:spPr>
      </p:pic>
      <p:sp>
        <p:nvSpPr>
          <p:cNvPr id="466" name="Google Shape;466;p45"/>
          <p:cNvSpPr txBox="1"/>
          <p:nvPr/>
        </p:nvSpPr>
        <p:spPr>
          <a:xfrm>
            <a:off x="3327199" y="3683516"/>
            <a:ext cx="2554671" cy="113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Plano inclinado com uma projeção perspectiva</a:t>
            </a:r>
            <a:endParaRPr/>
          </a:p>
        </p:txBody>
      </p:sp>
      <p:sp>
        <p:nvSpPr>
          <p:cNvPr id="467" name="Google Shape;467;p45"/>
          <p:cNvSpPr txBox="1"/>
          <p:nvPr/>
        </p:nvSpPr>
        <p:spPr>
          <a:xfrm>
            <a:off x="3294664" y="4722829"/>
            <a:ext cx="2554671" cy="705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000"/>
              <a:buFont typeface="Verdana"/>
              <a:buNone/>
            </a:pPr>
            <a:r>
              <a:rPr lang="en-BR" sz="2000" b="0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O que está errado?</a:t>
            </a:r>
            <a:endParaRPr/>
          </a:p>
        </p:txBody>
      </p:sp>
      <p:sp>
        <p:nvSpPr>
          <p:cNvPr id="468" name="Google Shape;468;p45"/>
          <p:cNvSpPr txBox="1"/>
          <p:nvPr/>
        </p:nvSpPr>
        <p:spPr>
          <a:xfrm>
            <a:off x="6373628" y="3683515"/>
            <a:ext cx="2554671" cy="113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2000" b="0" dirty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Imagem correta</a:t>
            </a:r>
            <a:endParaRPr dirty="0"/>
          </a:p>
        </p:txBody>
      </p:sp>
      <p:pic>
        <p:nvPicPr>
          <p:cNvPr id="2" name="Google Shape;465;p45">
            <a:extLst>
              <a:ext uri="{FF2B5EF4-FFF2-40B4-BE49-F238E27FC236}">
                <a16:creationId xmlns:a16="http://schemas.microsoft.com/office/drawing/2014/main" id="{3E3A52B1-EBD7-B29C-1AB1-B018FE0068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9688"/>
          <a:stretch/>
        </p:blipFill>
        <p:spPr>
          <a:xfrm>
            <a:off x="6263851" y="900001"/>
            <a:ext cx="2554673" cy="2512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Google Shape;465;p45">
            <a:extLst>
              <a:ext uri="{FF2B5EF4-FFF2-40B4-BE49-F238E27FC236}">
                <a16:creationId xmlns:a16="http://schemas.microsoft.com/office/drawing/2014/main" id="{201AD0FC-721D-A4DA-77EA-27D47E4761D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34844" r="34844"/>
          <a:stretch/>
        </p:blipFill>
        <p:spPr>
          <a:xfrm>
            <a:off x="3327199" y="900002"/>
            <a:ext cx="2554671" cy="251292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623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p46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Projeção Perspectiva e Interpolação</a:t>
            </a:r>
            <a:endParaRPr/>
          </a:p>
        </p:txBody>
      </p:sp>
      <p:sp>
        <p:nvSpPr>
          <p:cNvPr id="474" name="Google Shape;474;p46"/>
          <p:cNvSpPr txBox="1">
            <a:spLocks noGrp="1"/>
          </p:cNvSpPr>
          <p:nvPr>
            <p:ph type="body" idx="1"/>
          </p:nvPr>
        </p:nvSpPr>
        <p:spPr>
          <a:xfrm>
            <a:off x="390548" y="3683516"/>
            <a:ext cx="2554671" cy="16516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BR"/>
              <a:t>Textura</a:t>
            </a:r>
            <a:endParaRPr/>
          </a:p>
        </p:txBody>
      </p:sp>
      <p:sp>
        <p:nvSpPr>
          <p:cNvPr id="475" name="Google Shape;475;p46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45</a:t>
            </a:fld>
            <a:endParaRPr/>
          </a:p>
        </p:txBody>
      </p:sp>
      <p:pic>
        <p:nvPicPr>
          <p:cNvPr id="476" name="Google Shape;47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90547" y="900121"/>
            <a:ext cx="8427977" cy="2512929"/>
          </a:xfrm>
          <a:prstGeom prst="rect">
            <a:avLst/>
          </a:prstGeom>
          <a:noFill/>
          <a:ln>
            <a:noFill/>
          </a:ln>
        </p:spPr>
      </p:pic>
      <p:sp>
        <p:nvSpPr>
          <p:cNvPr id="477" name="Google Shape;477;p46"/>
          <p:cNvSpPr txBox="1"/>
          <p:nvPr/>
        </p:nvSpPr>
        <p:spPr>
          <a:xfrm>
            <a:off x="3327199" y="3683516"/>
            <a:ext cx="2554671" cy="1917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1800" b="1">
                <a:solidFill>
                  <a:srgbClr val="FF0000"/>
                </a:solidFill>
                <a:latin typeface="Verdana"/>
                <a:ea typeface="Verdana"/>
                <a:cs typeface="Verdana"/>
                <a:sym typeface="Verdana"/>
              </a:rPr>
              <a:t>Interpolação baricêntrica de coordenadas de textura no espaço da tela (2D)</a:t>
            </a:r>
            <a:endParaRPr sz="1200" b="1">
              <a:solidFill>
                <a:srgbClr val="FF0000"/>
              </a:solidFill>
            </a:endParaRPr>
          </a:p>
        </p:txBody>
      </p:sp>
      <p:sp>
        <p:nvSpPr>
          <p:cNvPr id="478" name="Google Shape;478;p46"/>
          <p:cNvSpPr txBox="1"/>
          <p:nvPr/>
        </p:nvSpPr>
        <p:spPr>
          <a:xfrm>
            <a:off x="6373628" y="3683515"/>
            <a:ext cx="2554671" cy="1131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2000" b="0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rPr>
              <a:t>Imagem correta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4750419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p47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Mapeamento de texturas Afim</a:t>
            </a:r>
            <a:endParaRPr/>
          </a:p>
        </p:txBody>
      </p:sp>
      <p:sp>
        <p:nvSpPr>
          <p:cNvPr id="484" name="Google Shape;484;p47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46</a:t>
            </a:fld>
            <a:endParaRPr/>
          </a:p>
        </p:txBody>
      </p:sp>
      <p:sp>
        <p:nvSpPr>
          <p:cNvPr id="485" name="Google Shape;485;p47"/>
          <p:cNvSpPr/>
          <p:nvPr/>
        </p:nvSpPr>
        <p:spPr>
          <a:xfrm>
            <a:off x="390548" y="5335144"/>
            <a:ext cx="7937890" cy="2781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https://www.reddit.com/r/GraphicsProgramming/comments/fhvrhl/learning_3d_graphics_implemented_affine_texture/</a:t>
            </a:r>
            <a:endParaRPr sz="1300"/>
          </a:p>
        </p:txBody>
      </p:sp>
      <p:pic>
        <p:nvPicPr>
          <p:cNvPr id="486" name="Google Shape;48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0116" y="718555"/>
            <a:ext cx="8343767" cy="450220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161283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4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PlayStation 1</a:t>
            </a:r>
            <a:endParaRPr/>
          </a:p>
        </p:txBody>
      </p:sp>
      <p:sp>
        <p:nvSpPr>
          <p:cNvPr id="493" name="Google Shape;493;p48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1900"/>
              <a:t>O PS1 não tinha texturas corrigidas pela perspectiva. Hoje o PGXP (Parallel / Precision Geometry Transform Pipeline) é um aprimoramento para a emulação do PlayStation que produz geometrias 3D de alta precisão.</a:t>
            </a:r>
            <a:endParaRPr sz="1900"/>
          </a:p>
        </p:txBody>
      </p:sp>
      <p:sp>
        <p:nvSpPr>
          <p:cNvPr id="494" name="Google Shape;494;p4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47</a:t>
            </a:fld>
            <a:endParaRPr/>
          </a:p>
        </p:txBody>
      </p:sp>
      <p:pic>
        <p:nvPicPr>
          <p:cNvPr id="495" name="Google Shape;495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0550" y="2174500"/>
            <a:ext cx="8428201" cy="31605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785116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Matriz de Transformação Perspectiva (Z)</a:t>
            </a:r>
            <a:endParaRPr dirty="0"/>
          </a:p>
        </p:txBody>
      </p:sp>
      <p:pic>
        <p:nvPicPr>
          <p:cNvPr id="276" name="Google Shape;27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6532" y="786450"/>
            <a:ext cx="5246525" cy="144279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48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ABC306-0062-42EA-49CF-650094CD2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6" y="2330014"/>
            <a:ext cx="3898252" cy="898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70A7CA-BA1D-5B92-6680-56A2FFD48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831" y="3260785"/>
            <a:ext cx="1158337" cy="371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6FF4BF-E823-813E-A630-FDE136E34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876" y="3733908"/>
            <a:ext cx="4544248" cy="696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3717E-6A68-5A34-F51B-546918FA0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4306" y="4640472"/>
            <a:ext cx="5155387" cy="7702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1DA202D-268F-1D59-950F-5D2D33440E2C}"/>
              </a:ext>
            </a:extLst>
          </p:cNvPr>
          <p:cNvGrpSpPr/>
          <p:nvPr/>
        </p:nvGrpSpPr>
        <p:grpSpPr>
          <a:xfrm>
            <a:off x="6206247" y="1797558"/>
            <a:ext cx="2212535" cy="1229805"/>
            <a:chOff x="6225703" y="1780161"/>
            <a:chExt cx="2212535" cy="243191"/>
          </a:xfrm>
        </p:grpSpPr>
        <p:cxnSp>
          <p:nvCxnSpPr>
            <p:cNvPr id="7" name="Curved Connector 6">
              <a:extLst>
                <a:ext uri="{FF2B5EF4-FFF2-40B4-BE49-F238E27FC236}">
                  <a16:creationId xmlns:a16="http://schemas.microsoft.com/office/drawing/2014/main" id="{963CE464-316F-1AC7-64A5-5C4D4BAC196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225703" y="1780161"/>
              <a:ext cx="369651" cy="243191"/>
            </a:xfrm>
            <a:prstGeom prst="curvedConnector3">
              <a:avLst>
                <a:gd name="adj1" fmla="val -244737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35413E-E177-6EE3-C16A-8A40ACE9115E}"/>
                </a:ext>
              </a:extLst>
            </p:cNvPr>
            <p:cNvSpPr txBox="1"/>
            <p:nvPr/>
          </p:nvSpPr>
          <p:spPr>
            <a:xfrm>
              <a:off x="6796697" y="1871324"/>
              <a:ext cx="1641541" cy="608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para inverter sinal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FD70E-63AC-EC87-143E-2DC51D49CA44}"/>
                  </a:ext>
                </a:extLst>
              </p:cNvPr>
              <p:cNvSpPr txBox="1"/>
              <p:nvPr/>
            </p:nvSpPr>
            <p:spPr>
              <a:xfrm>
                <a:off x="6773057" y="837464"/>
                <a:ext cx="661078" cy="1303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3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3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23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23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23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23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FD70E-63AC-EC87-143E-2DC51D49C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057" y="837464"/>
                <a:ext cx="661078" cy="1303947"/>
              </a:xfrm>
              <a:prstGeom prst="rect">
                <a:avLst/>
              </a:prstGeom>
              <a:blipFill>
                <a:blip r:embed="rId8"/>
                <a:stretch>
                  <a:fillRect l="-1887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716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Matriz de Transformação Perspectiva (Z)</a:t>
            </a:r>
            <a:endParaRPr dirty="0"/>
          </a:p>
        </p:txBody>
      </p:sp>
      <p:pic>
        <p:nvPicPr>
          <p:cNvPr id="276" name="Google Shape;276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6532" y="786450"/>
            <a:ext cx="5246525" cy="1442793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49</a:t>
            </a:fld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BABC306-0062-42EA-49CF-650094CD2A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1556" y="2330014"/>
            <a:ext cx="3898252" cy="8984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970A7CA-BA1D-5B92-6680-56A2FFD484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2831" y="3260785"/>
            <a:ext cx="1158337" cy="3712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76FF4BF-E823-813E-A630-FDE136E345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99876" y="3733908"/>
            <a:ext cx="4544248" cy="696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C63717E-6A68-5A34-F51B-546918FA05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4306" y="4640472"/>
            <a:ext cx="5155387" cy="7702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A1DA202D-268F-1D59-950F-5D2D33440E2C}"/>
              </a:ext>
            </a:extLst>
          </p:cNvPr>
          <p:cNvGrpSpPr/>
          <p:nvPr/>
        </p:nvGrpSpPr>
        <p:grpSpPr>
          <a:xfrm>
            <a:off x="6206247" y="1797558"/>
            <a:ext cx="2212535" cy="1229805"/>
            <a:chOff x="6225703" y="1780161"/>
            <a:chExt cx="2212535" cy="243191"/>
          </a:xfrm>
        </p:grpSpPr>
        <p:cxnSp>
          <p:nvCxnSpPr>
            <p:cNvPr id="7" name="Curved Connector 6">
              <a:extLst>
                <a:ext uri="{FF2B5EF4-FFF2-40B4-BE49-F238E27FC236}">
                  <a16:creationId xmlns:a16="http://schemas.microsoft.com/office/drawing/2014/main" id="{963CE464-316F-1AC7-64A5-5C4D4BAC1969}"/>
                </a:ext>
              </a:extLst>
            </p:cNvPr>
            <p:cNvCxnSpPr>
              <a:cxnSpLocks/>
            </p:cNvCxnSpPr>
            <p:nvPr/>
          </p:nvCxnSpPr>
          <p:spPr>
            <a:xfrm rot="10800000" flipV="1">
              <a:off x="6225703" y="1780161"/>
              <a:ext cx="369651" cy="243191"/>
            </a:xfrm>
            <a:prstGeom prst="curvedConnector3">
              <a:avLst>
                <a:gd name="adj1" fmla="val -244737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335413E-E177-6EE3-C16A-8A40ACE9115E}"/>
                </a:ext>
              </a:extLst>
            </p:cNvPr>
            <p:cNvSpPr txBox="1"/>
            <p:nvPr/>
          </p:nvSpPr>
          <p:spPr>
            <a:xfrm>
              <a:off x="6796697" y="1871324"/>
              <a:ext cx="1641541" cy="608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anchor="ctr">
              <a:sp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dirty="0">
                  <a:solidFill>
                    <a:schemeClr val="bg2">
                      <a:lumMod val="60000"/>
                      <a:lumOff val="40000"/>
                    </a:schemeClr>
                  </a:solidFill>
                </a:rPr>
                <a:t>para inverter sinal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FD70E-63AC-EC87-143E-2DC51D49CA44}"/>
                  </a:ext>
                </a:extLst>
              </p:cNvPr>
              <p:cNvSpPr txBox="1"/>
              <p:nvPr/>
            </p:nvSpPr>
            <p:spPr>
              <a:xfrm>
                <a:off x="6773057" y="837464"/>
                <a:ext cx="661078" cy="130394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3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23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30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pt-BR" sz="23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23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2300" b="0" i="1" smtClean="0">
                                    <a:latin typeface="Cambria Math" panose="02040503050406030204" pitchFamily="18" charset="0"/>
                                  </a:rPr>
                                  <m:t>𝑍</m:t>
                                </m:r>
                              </m:e>
                            </m:mr>
                            <m:mr>
                              <m:e>
                                <m:r>
                                  <a:rPr lang="pt-BR" sz="23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3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486FD70E-63AC-EC87-143E-2DC51D49CA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057" y="837464"/>
                <a:ext cx="661078" cy="1303947"/>
              </a:xfrm>
              <a:prstGeom prst="rect">
                <a:avLst/>
              </a:prstGeom>
              <a:blipFill>
                <a:blip r:embed="rId8"/>
                <a:stretch>
                  <a:fillRect l="-1887" b="-576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21399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</a:pPr>
            <a:r>
              <a:rPr lang="en-BR"/>
              <a:t>Desenhando Triângulos Coloridos</a:t>
            </a:r>
            <a:endParaRPr/>
          </a:p>
        </p:txBody>
      </p:sp>
      <p:sp>
        <p:nvSpPr>
          <p:cNvPr id="60" name="Google Shape;60;p10"/>
          <p:cNvSpPr txBox="1">
            <a:spLocks noGrp="1"/>
          </p:cNvSpPr>
          <p:nvPr>
            <p:ph type="body" idx="1"/>
          </p:nvPr>
        </p:nvSpPr>
        <p:spPr>
          <a:xfrm>
            <a:off x="250645" y="838975"/>
            <a:ext cx="4453707" cy="449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1800" dirty="0"/>
              <a:t>Vamos definir que cada vértice do triângulo possui um valor de cor.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lang="en-BR"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1800" dirty="0"/>
              <a:t>Esses valores são usados para definir um degradê dentro do triângulo.</a:t>
            </a: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sz="180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sz="1800" dirty="0"/>
              <a:t>Se os vértices tiverem todos o mesmo valor de cor, o cálculo é simples.</a:t>
            </a:r>
            <a:endParaRPr sz="1800" dirty="0"/>
          </a:p>
        </p:txBody>
      </p:sp>
      <p:sp>
        <p:nvSpPr>
          <p:cNvPr id="61" name="Google Shape;61;p10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5</a:t>
            </a:fld>
            <a:endParaRPr/>
          </a:p>
        </p:txBody>
      </p:sp>
      <p:sp>
        <p:nvSpPr>
          <p:cNvPr id="62" name="Google Shape;62;p10"/>
          <p:cNvSpPr/>
          <p:nvPr/>
        </p:nvSpPr>
        <p:spPr>
          <a:xfrm rot="-1199873">
            <a:off x="3637682" y="1463522"/>
            <a:ext cx="3478218" cy="3089682"/>
          </a:xfrm>
          <a:prstGeom prst="triangle">
            <a:avLst>
              <a:gd name="adj" fmla="val 50117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0"/>
          <p:cNvSpPr txBox="1"/>
          <p:nvPr/>
        </p:nvSpPr>
        <p:spPr>
          <a:xfrm>
            <a:off x="4273375" y="4968575"/>
            <a:ext cx="2549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0</a:t>
            </a:r>
            <a:r>
              <a:rPr lang="en-BR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(R:0, G:0, B:1)</a:t>
            </a:r>
            <a:endParaRPr sz="1800" b="1" baseline="-25000"/>
          </a:p>
        </p:txBody>
      </p:sp>
      <p:sp>
        <p:nvSpPr>
          <p:cNvPr id="64" name="Google Shape;64;p10"/>
          <p:cNvSpPr/>
          <p:nvPr/>
        </p:nvSpPr>
        <p:spPr>
          <a:xfrm>
            <a:off x="4208831" y="4968575"/>
            <a:ext cx="128100" cy="1281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0"/>
          <p:cNvSpPr txBox="1"/>
          <p:nvPr/>
        </p:nvSpPr>
        <p:spPr>
          <a:xfrm>
            <a:off x="7239550" y="3892025"/>
            <a:ext cx="1904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1</a:t>
            </a:r>
            <a:r>
              <a:rPr lang="en-BR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(R:0, G:0, B:1)</a:t>
            </a:r>
            <a:endParaRPr sz="1800" b="1" baseline="-25000"/>
          </a:p>
        </p:txBody>
      </p:sp>
      <p:sp>
        <p:nvSpPr>
          <p:cNvPr id="66" name="Google Shape;66;p10"/>
          <p:cNvSpPr/>
          <p:nvPr/>
        </p:nvSpPr>
        <p:spPr>
          <a:xfrm>
            <a:off x="7460008" y="3794191"/>
            <a:ext cx="128100" cy="1281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0"/>
          <p:cNvSpPr txBox="1"/>
          <p:nvPr/>
        </p:nvSpPr>
        <p:spPr>
          <a:xfrm>
            <a:off x="4753107" y="1144122"/>
            <a:ext cx="1965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2 </a:t>
            </a:r>
            <a:r>
              <a:rPr lang="en-BR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(R:0, G:0, B:1)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68" name="Google Shape;68;p10"/>
          <p:cNvSpPr/>
          <p:nvPr/>
        </p:nvSpPr>
        <p:spPr>
          <a:xfrm>
            <a:off x="4799894" y="1484816"/>
            <a:ext cx="128100" cy="1281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9" name="Google Shape;69;p10"/>
          <p:cNvCxnSpPr>
            <a:cxnSpLocks/>
            <a:stCxn id="71" idx="3"/>
          </p:cNvCxnSpPr>
          <p:nvPr/>
        </p:nvCxnSpPr>
        <p:spPr>
          <a:xfrm flipV="1">
            <a:off x="2528028" y="3277225"/>
            <a:ext cx="2918097" cy="1148471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70" name="Google Shape;70;p10"/>
          <p:cNvSpPr/>
          <p:nvPr/>
        </p:nvSpPr>
        <p:spPr>
          <a:xfrm>
            <a:off x="5454275" y="3248615"/>
            <a:ext cx="69300" cy="6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0"/>
          <p:cNvSpPr txBox="1"/>
          <p:nvPr/>
        </p:nvSpPr>
        <p:spPr>
          <a:xfrm>
            <a:off x="840228" y="4233246"/>
            <a:ext cx="1687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300" dirty="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(R:0, G:0, B:1)</a:t>
            </a:r>
            <a:endParaRPr sz="1500" dirty="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28D5B681-5DA3-31C7-E0A2-D9354CC2571E}"/>
              </a:ext>
            </a:extLst>
          </p:cNvPr>
          <p:cNvGrpSpPr/>
          <p:nvPr/>
        </p:nvGrpSpPr>
        <p:grpSpPr>
          <a:xfrm>
            <a:off x="1183399" y="2502825"/>
            <a:ext cx="7021881" cy="2677249"/>
            <a:chOff x="1183399" y="2502825"/>
            <a:chExt cx="7021881" cy="2677249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E2AC6188-7C61-9788-059C-119F74970E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50658" y="2656714"/>
              <a:ext cx="6600217" cy="2523360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F5D32E-BC2B-FB8D-ED77-8F0CBE26E2E6}"/>
                </a:ext>
              </a:extLst>
            </p:cNvPr>
            <p:cNvSpPr txBox="1"/>
            <p:nvPr/>
          </p:nvSpPr>
          <p:spPr>
            <a:xfrm>
              <a:off x="1183399" y="4338535"/>
              <a:ext cx="4119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/>
                <a:t>Z</a:t>
              </a:r>
              <a:endParaRPr lang="en-US" baseline="-25000" dirty="0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21B18168-AB0E-731F-7B00-C9BF53CC7745}"/>
                </a:ext>
              </a:extLst>
            </p:cNvPr>
            <p:cNvSpPr txBox="1"/>
            <p:nvPr/>
          </p:nvSpPr>
          <p:spPr>
            <a:xfrm>
              <a:off x="7793342" y="2502825"/>
              <a:ext cx="411938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pt-BR" dirty="0"/>
                <a:t>Z</a:t>
              </a:r>
              <a:r>
                <a:rPr lang="pt-BR" baseline="-25000" dirty="0"/>
                <a:t>n</a:t>
              </a:r>
              <a:endParaRPr lang="en-US" baseline="-25000" dirty="0"/>
            </a:p>
          </p:txBody>
        </p:sp>
      </p:grpSp>
      <p:sp>
        <p:nvSpPr>
          <p:cNvPr id="275" name="Google Shape;275;p3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pt-BR" dirty="0"/>
              <a:t>Matriz de Transformação Perspectiva (Z)</a:t>
            </a:r>
            <a:endParaRPr dirty="0"/>
          </a:p>
        </p:txBody>
      </p:sp>
      <p:sp>
        <p:nvSpPr>
          <p:cNvPr id="277" name="Google Shape;277;p3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50</a:t>
            </a:fld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C63717E-6A68-5A34-F51B-546918FA05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0594" y="710495"/>
            <a:ext cx="5155387" cy="7702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604452-CDBD-5374-AB9F-0679CAF85E18}"/>
              </a:ext>
            </a:extLst>
          </p:cNvPr>
          <p:cNvSpPr txBox="1"/>
          <p:nvPr/>
        </p:nvSpPr>
        <p:spPr>
          <a:xfrm>
            <a:off x="594332" y="1760945"/>
            <a:ext cx="405643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Por exemplo: Se, </a:t>
            </a:r>
            <a:r>
              <a:rPr lang="pt-BR" dirty="0" err="1"/>
              <a:t>near</a:t>
            </a:r>
            <a:r>
              <a:rPr lang="pt-BR" dirty="0"/>
              <a:t> = 1 (-1) e </a:t>
            </a:r>
            <a:r>
              <a:rPr lang="pt-BR" dirty="0" err="1"/>
              <a:t>far</a:t>
            </a:r>
            <a:r>
              <a:rPr lang="pt-BR" dirty="0"/>
              <a:t> = 10 (-10)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AC72B0-BA38-7823-7E94-20A07EF25C29}"/>
                  </a:ext>
                </a:extLst>
              </p:cNvPr>
              <p:cNvSpPr txBox="1"/>
              <p:nvPr/>
            </p:nvSpPr>
            <p:spPr>
              <a:xfrm>
                <a:off x="4536478" y="1634641"/>
                <a:ext cx="2339503" cy="5203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e>
                        <m:sub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11</m:t>
                          </m:r>
                        </m:num>
                        <m:den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</m:den>
                      </m:f>
                      <m:r>
                        <a:rPr lang="pt-BR" sz="1800" b="0" i="1" smtClean="0">
                          <a:latin typeface="Cambria Math" panose="02040503050406030204" pitchFamily="18" charset="0"/>
                        </a:rPr>
                        <m:t>−</m:t>
                      </m:r>
                      <m:f>
                        <m:fPr>
                          <m:ctrlPr>
                            <a:rPr lang="pt-BR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9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∙</m:t>
                          </m:r>
                          <m:r>
                            <a:rPr lang="pt-BR" sz="1800" b="0" i="1" smtClean="0">
                              <a:latin typeface="Cambria Math" panose="02040503050406030204" pitchFamily="18" charset="0"/>
                            </a:rPr>
                            <m:t>𝑍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5DAC72B0-BA38-7823-7E94-20A07EF25C2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6478" y="1634641"/>
                <a:ext cx="2339503" cy="520399"/>
              </a:xfrm>
              <a:prstGeom prst="rect">
                <a:avLst/>
              </a:prstGeom>
              <a:blipFill>
                <a:blip r:embed="rId5"/>
                <a:stretch>
                  <a:fillRect t="-4762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Rectangle 15">
            <a:extLst>
              <a:ext uri="{FF2B5EF4-FFF2-40B4-BE49-F238E27FC236}">
                <a16:creationId xmlns:a16="http://schemas.microsoft.com/office/drawing/2014/main" id="{DBC59F84-41CF-0EAA-1BA7-48C494E7287C}"/>
              </a:ext>
            </a:extLst>
          </p:cNvPr>
          <p:cNvSpPr/>
          <p:nvPr/>
        </p:nvSpPr>
        <p:spPr>
          <a:xfrm>
            <a:off x="2957208" y="3832698"/>
            <a:ext cx="4513634" cy="1118681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A851AC1-2BD5-6FB5-E251-9FC5F4C7C432}"/>
              </a:ext>
            </a:extLst>
          </p:cNvPr>
          <p:cNvSpPr txBox="1"/>
          <p:nvPr/>
        </p:nvSpPr>
        <p:spPr>
          <a:xfrm>
            <a:off x="1984443" y="5256840"/>
            <a:ext cx="506811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Isso é uma função racional que gera uma hipérbole</a:t>
            </a:r>
          </a:p>
        </p:txBody>
      </p:sp>
    </p:spTree>
    <p:extLst>
      <p:ext uri="{BB962C8B-B14F-4D97-AF65-F5344CB8AC3E}">
        <p14:creationId xmlns:p14="http://schemas.microsoft.com/office/powerpoint/2010/main" val="1486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6" grpId="0" animBg="1"/>
      <p:bldP spid="2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E6BCD-E281-CD58-DD60-D75721977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 Harmônica Ponderada para Profundidade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DD1CB-6838-54AB-74AA-FA96E987B5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Assim, em vez de calcular a média de Z diretamente, utiliza-se 1/Z, que é linear no espaço de projeção, e no final, inverte-se o valor para obter a profundidade correta.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2B878D-2504-A4C8-8440-10F0C788F4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9564" y="2857500"/>
            <a:ext cx="5077447" cy="96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8853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dirty="0"/>
              <a:t>Calculando o Z no interior do triângulo</a:t>
            </a:r>
            <a:endParaRPr dirty="0"/>
          </a:p>
        </p:txBody>
      </p:sp>
      <p:sp>
        <p:nvSpPr>
          <p:cNvPr id="297" name="Google Shape;297;p33"/>
          <p:cNvSpPr txBox="1">
            <a:spLocks noGrp="1"/>
          </p:cNvSpPr>
          <p:nvPr>
            <p:ph type="body" idx="1"/>
          </p:nvPr>
        </p:nvSpPr>
        <p:spPr>
          <a:xfrm>
            <a:off x="390550" y="838982"/>
            <a:ext cx="8428200" cy="121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/>
            <a:r>
              <a:rPr lang="pt-BR" dirty="0"/>
              <a:t>Assim, usamos o Z dos vértices no espaço da câmera, para calcular o Z de onde estamos amostrando, através da</a:t>
            </a:r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média harmônica ponderada, com os pesos alfa, beta e gama.</a:t>
            </a:r>
          </a:p>
        </p:txBody>
      </p:sp>
      <p:sp>
        <p:nvSpPr>
          <p:cNvPr id="298" name="Google Shape;298;p3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52</a:t>
            </a:fld>
            <a:endParaRPr/>
          </a:p>
        </p:txBody>
      </p:sp>
      <p:grpSp>
        <p:nvGrpSpPr>
          <p:cNvPr id="299" name="Google Shape;299;p33"/>
          <p:cNvGrpSpPr/>
          <p:nvPr/>
        </p:nvGrpSpPr>
        <p:grpSpPr>
          <a:xfrm>
            <a:off x="5580038" y="2438871"/>
            <a:ext cx="2751354" cy="2552023"/>
            <a:chOff x="4436120" y="672977"/>
            <a:chExt cx="3547845" cy="2552023"/>
          </a:xfrm>
        </p:grpSpPr>
        <p:cxnSp>
          <p:nvCxnSpPr>
            <p:cNvPr id="300" name="Google Shape;300;p33"/>
            <p:cNvCxnSpPr/>
            <p:nvPr/>
          </p:nvCxnSpPr>
          <p:spPr>
            <a:xfrm flipH="1">
              <a:off x="5387950" y="672977"/>
              <a:ext cx="128700" cy="193770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01" name="Google Shape;301;p33"/>
            <p:cNvCxnSpPr/>
            <p:nvPr/>
          </p:nvCxnSpPr>
          <p:spPr>
            <a:xfrm rot="10800000" flipH="1">
              <a:off x="4436120" y="2610600"/>
              <a:ext cx="951600" cy="61440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dot"/>
              <a:round/>
              <a:headEnd type="none" w="sm" len="sm"/>
              <a:tailEnd type="none" w="sm" len="sm"/>
            </a:ln>
          </p:spPr>
        </p:cxnSp>
        <p:cxnSp>
          <p:nvCxnSpPr>
            <p:cNvPr id="302" name="Google Shape;302;p33"/>
            <p:cNvCxnSpPr/>
            <p:nvPr/>
          </p:nvCxnSpPr>
          <p:spPr>
            <a:xfrm>
              <a:off x="5415665" y="2637231"/>
              <a:ext cx="2568300" cy="160800"/>
            </a:xfrm>
            <a:prstGeom prst="straightConnector1">
              <a:avLst/>
            </a:prstGeom>
            <a:noFill/>
            <a:ln w="28575" cap="flat" cmpd="sng">
              <a:solidFill>
                <a:srgbClr val="7F7F7F"/>
              </a:solidFill>
              <a:prstDash val="dot"/>
              <a:round/>
              <a:headEnd type="none" w="sm" len="sm"/>
              <a:tailEnd type="none" w="sm" len="sm"/>
            </a:ln>
          </p:spPr>
        </p:cxnSp>
      </p:grpSp>
      <p:sp>
        <p:nvSpPr>
          <p:cNvPr id="303" name="Google Shape;303;p33"/>
          <p:cNvSpPr/>
          <p:nvPr/>
        </p:nvSpPr>
        <p:spPr>
          <a:xfrm rot="-1167515">
            <a:off x="6234469" y="3276750"/>
            <a:ext cx="1747089" cy="1306069"/>
          </a:xfrm>
          <a:prstGeom prst="triangle">
            <a:avLst>
              <a:gd name="adj" fmla="val 35281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3"/>
          <p:cNvSpPr txBox="1"/>
          <p:nvPr/>
        </p:nvSpPr>
        <p:spPr>
          <a:xfrm>
            <a:off x="6488203" y="4715875"/>
            <a:ext cx="51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0</a:t>
            </a:r>
            <a:endParaRPr sz="1800" b="1" baseline="-25000"/>
          </a:p>
        </p:txBody>
      </p:sp>
      <p:sp>
        <p:nvSpPr>
          <p:cNvPr id="305" name="Google Shape;305;p33"/>
          <p:cNvSpPr/>
          <p:nvPr/>
        </p:nvSpPr>
        <p:spPr>
          <a:xfrm>
            <a:off x="6457688" y="4813903"/>
            <a:ext cx="70800" cy="70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p33"/>
          <p:cNvSpPr txBox="1"/>
          <p:nvPr/>
        </p:nvSpPr>
        <p:spPr>
          <a:xfrm>
            <a:off x="8008014" y="3873772"/>
            <a:ext cx="51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 dirty="0">
                <a:solidFill>
                  <a:schemeClr val="dk1"/>
                </a:solidFill>
              </a:rPr>
              <a:t>P</a:t>
            </a:r>
            <a:r>
              <a:rPr lang="en-BR" sz="1600" b="1" baseline="-25000" dirty="0">
                <a:solidFill>
                  <a:schemeClr val="dk1"/>
                </a:solidFill>
              </a:rPr>
              <a:t>1</a:t>
            </a:r>
            <a:endParaRPr sz="1800" b="1" baseline="-25000" dirty="0"/>
          </a:p>
        </p:txBody>
      </p:sp>
      <p:sp>
        <p:nvSpPr>
          <p:cNvPr id="307" name="Google Shape;307;p33"/>
          <p:cNvSpPr/>
          <p:nvPr/>
        </p:nvSpPr>
        <p:spPr>
          <a:xfrm>
            <a:off x="8126348" y="4219895"/>
            <a:ext cx="70800" cy="70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8" name="Google Shape;308;p33"/>
          <p:cNvSpPr txBox="1"/>
          <p:nvPr/>
        </p:nvSpPr>
        <p:spPr>
          <a:xfrm>
            <a:off x="6620382" y="3081402"/>
            <a:ext cx="51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2</a:t>
            </a:r>
            <a:endParaRPr sz="1800" b="1" baseline="-25000"/>
          </a:p>
        </p:txBody>
      </p:sp>
      <p:sp>
        <p:nvSpPr>
          <p:cNvPr id="309" name="Google Shape;309;p33"/>
          <p:cNvSpPr/>
          <p:nvPr/>
        </p:nvSpPr>
        <p:spPr>
          <a:xfrm>
            <a:off x="6612500" y="3352839"/>
            <a:ext cx="70800" cy="70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0" name="Google Shape;310;p33"/>
          <p:cNvSpPr/>
          <p:nvPr/>
        </p:nvSpPr>
        <p:spPr>
          <a:xfrm>
            <a:off x="2060125" y="3385275"/>
            <a:ext cx="3083700" cy="17616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3"/>
          <p:cNvSpPr/>
          <p:nvPr/>
        </p:nvSpPr>
        <p:spPr>
          <a:xfrm rot="20092138">
            <a:off x="2649143" y="3587367"/>
            <a:ext cx="1700213" cy="991799"/>
          </a:xfrm>
          <a:prstGeom prst="triangle">
            <a:avLst>
              <a:gd name="adj" fmla="val 25209"/>
            </a:avLst>
          </a:prstGeom>
          <a:solidFill>
            <a:srgbClr val="0000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2" name="Google Shape;312;p33"/>
          <p:cNvSpPr txBox="1"/>
          <p:nvPr/>
        </p:nvSpPr>
        <p:spPr>
          <a:xfrm>
            <a:off x="2907914" y="4731752"/>
            <a:ext cx="51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0</a:t>
            </a:r>
            <a:endParaRPr sz="1800" b="1" baseline="-25000"/>
          </a:p>
        </p:txBody>
      </p:sp>
      <p:sp>
        <p:nvSpPr>
          <p:cNvPr id="313" name="Google Shape;313;p33"/>
          <p:cNvSpPr txBox="1"/>
          <p:nvPr/>
        </p:nvSpPr>
        <p:spPr>
          <a:xfrm>
            <a:off x="4276654" y="3795822"/>
            <a:ext cx="51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 dirty="0">
                <a:solidFill>
                  <a:schemeClr val="dk1"/>
                </a:solidFill>
              </a:rPr>
              <a:t>P</a:t>
            </a:r>
            <a:r>
              <a:rPr lang="en-BR" sz="1600" b="1" baseline="-25000" dirty="0">
                <a:solidFill>
                  <a:schemeClr val="dk1"/>
                </a:solidFill>
              </a:rPr>
              <a:t>1</a:t>
            </a:r>
            <a:endParaRPr sz="1800" b="1" baseline="-25000" dirty="0"/>
          </a:p>
        </p:txBody>
      </p:sp>
      <p:sp>
        <p:nvSpPr>
          <p:cNvPr id="314" name="Google Shape;314;p33"/>
          <p:cNvSpPr txBox="1"/>
          <p:nvPr/>
        </p:nvSpPr>
        <p:spPr>
          <a:xfrm>
            <a:off x="2862681" y="3465190"/>
            <a:ext cx="515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2</a:t>
            </a:r>
            <a:endParaRPr sz="1800" b="1" baseline="-25000"/>
          </a:p>
        </p:txBody>
      </p:sp>
      <p:sp>
        <p:nvSpPr>
          <p:cNvPr id="315" name="Google Shape;315;p33"/>
          <p:cNvSpPr/>
          <p:nvPr/>
        </p:nvSpPr>
        <p:spPr>
          <a:xfrm>
            <a:off x="4407828" y="4143183"/>
            <a:ext cx="70800" cy="70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6" name="Google Shape;316;p33"/>
          <p:cNvSpPr/>
          <p:nvPr/>
        </p:nvSpPr>
        <p:spPr>
          <a:xfrm>
            <a:off x="2868748" y="3769722"/>
            <a:ext cx="70800" cy="70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7" name="Google Shape;317;p33"/>
          <p:cNvSpPr/>
          <p:nvPr/>
        </p:nvSpPr>
        <p:spPr>
          <a:xfrm>
            <a:off x="2883828" y="4844062"/>
            <a:ext cx="70800" cy="70800"/>
          </a:xfrm>
          <a:prstGeom prst="ellipse">
            <a:avLst/>
          </a:prstGeom>
          <a:solidFill>
            <a:schemeClr val="dk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3"/>
          <p:cNvSpPr/>
          <p:nvPr/>
        </p:nvSpPr>
        <p:spPr>
          <a:xfrm>
            <a:off x="3554548" y="4226922"/>
            <a:ext cx="70800" cy="70800"/>
          </a:xfrm>
          <a:prstGeom prst="ellipse">
            <a:avLst/>
          </a:prstGeom>
          <a:solidFill>
            <a:srgbClr val="C00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33"/>
          <p:cNvSpPr txBox="1"/>
          <p:nvPr/>
        </p:nvSpPr>
        <p:spPr>
          <a:xfrm>
            <a:off x="4087452" y="2331119"/>
            <a:ext cx="746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 b="1">
                <a:solidFill>
                  <a:schemeClr val="dk1"/>
                </a:solidFill>
              </a:rPr>
              <a:t>Z ?</a:t>
            </a:r>
            <a:endParaRPr sz="2000" b="1"/>
          </a:p>
        </p:txBody>
      </p:sp>
      <p:cxnSp>
        <p:nvCxnSpPr>
          <p:cNvPr id="320" name="Google Shape;320;p33"/>
          <p:cNvCxnSpPr/>
          <p:nvPr/>
        </p:nvCxnSpPr>
        <p:spPr>
          <a:xfrm rot="5400000">
            <a:off x="3241198" y="3039672"/>
            <a:ext cx="1459800" cy="7623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cxnSp>
        <p:nvCxnSpPr>
          <p:cNvPr id="321" name="Google Shape;321;p33"/>
          <p:cNvCxnSpPr/>
          <p:nvPr/>
        </p:nvCxnSpPr>
        <p:spPr>
          <a:xfrm rot="10800000" flipH="1">
            <a:off x="7450346" y="3709623"/>
            <a:ext cx="191100" cy="148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2" name="Google Shape;322;p33"/>
          <p:cNvSpPr/>
          <p:nvPr/>
        </p:nvSpPr>
        <p:spPr>
          <a:xfrm>
            <a:off x="7204609" y="4020941"/>
            <a:ext cx="70800" cy="70800"/>
          </a:xfrm>
          <a:prstGeom prst="ellipse">
            <a:avLst/>
          </a:prstGeom>
          <a:solidFill>
            <a:srgbClr val="C0002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23" name="Google Shape;323;p33"/>
          <p:cNvCxnSpPr/>
          <p:nvPr/>
        </p:nvCxnSpPr>
        <p:spPr>
          <a:xfrm rot="10800000" flipH="1">
            <a:off x="6810588" y="4056282"/>
            <a:ext cx="433800" cy="3651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4" name="Google Shape;324;p33"/>
          <p:cNvCxnSpPr/>
          <p:nvPr/>
        </p:nvCxnSpPr>
        <p:spPr>
          <a:xfrm>
            <a:off x="4605252" y="2561969"/>
            <a:ext cx="2466900" cy="15018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pic>
        <p:nvPicPr>
          <p:cNvPr id="325" name="Google Shape;325;p33" descr="{&quot;font&quot;:{&quot;color&quot;:&quot;#000000&quot;,&quot;family&quot;:&quot;Arial&quot;,&quot;size&quot;:12},&quot;type&quot;:&quot;$$&quot;,&quot;code&quot;:&quot;$$Z=\\frac{1}{\\alpha\\frac{1}{Z_{0}}+\\beta\\frac{1}{Z_{1}}+\\gamma\\frac{1}{Z_{2}}}$$&quot;,&quot;backgroundColorModified&quot;:null,&quot;backgroundColor&quot;:&quot;#FFFFFF&quot;,&quot;aid&quot;:null,&quot;id&quot;:&quot;2&quot;,&quot;ts&quot;:1631907053691,&quot;cs&quot;:&quot;ekxqzyKm6k/I1kL/YwQfBA==&quot;,&quot;size&quot;:{&quot;width&quot;:190.5,&quot;height&quot;:49.333333333333336}}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4350" y="2220525"/>
            <a:ext cx="3287691" cy="85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95" name="Google Shape;295;p33"/>
          <p:cNvSpPr/>
          <p:nvPr/>
        </p:nvSpPr>
        <p:spPr>
          <a:xfrm rot="228391">
            <a:off x="5661804" y="2472037"/>
            <a:ext cx="2720401" cy="2672607"/>
          </a:xfrm>
          <a:prstGeom prst="cube">
            <a:avLst>
              <a:gd name="adj" fmla="val 25000"/>
            </a:avLst>
          </a:prstGeom>
          <a:noFill/>
          <a:ln w="25400" cap="flat" cmpd="sng">
            <a:solidFill>
              <a:srgbClr val="7F7F7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A4E8A7-31E9-AC93-A6CA-4332343DE111}"/>
              </a:ext>
            </a:extLst>
          </p:cNvPr>
          <p:cNvSpPr/>
          <p:nvPr/>
        </p:nvSpPr>
        <p:spPr>
          <a:xfrm>
            <a:off x="226830" y="2133600"/>
            <a:ext cx="3544186" cy="107743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4CA0C-1556-C18E-41C0-4BC155E8C0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Média Harmônica Ponderada 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77A809-F5D6-4CEB-7148-E7AA58DA43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01168" y="838985"/>
            <a:ext cx="8833104" cy="1868015"/>
          </a:xfrm>
        </p:spPr>
        <p:txBody>
          <a:bodyPr>
            <a:normAutofit/>
          </a:bodyPr>
          <a:lstStyle/>
          <a:p>
            <a:r>
              <a:rPr lang="pt-BR" dirty="0"/>
              <a:t>Faça os cálculos com os valores de Z no espaço da câmera (</a:t>
            </a:r>
            <a:r>
              <a:rPr lang="pt-BR" dirty="0" err="1"/>
              <a:t>view</a:t>
            </a:r>
            <a:r>
              <a:rPr lang="pt-BR" dirty="0"/>
              <a:t>)</a:t>
            </a:r>
          </a:p>
          <a:p>
            <a:r>
              <a:rPr lang="pt-BR" sz="1700" dirty="0">
                <a:solidFill>
                  <a:srgbClr val="FF0000"/>
                </a:solidFill>
              </a:rPr>
              <a:t>	não use NDC</a:t>
            </a:r>
          </a:p>
          <a:p>
            <a:r>
              <a:rPr lang="pt-BR" dirty="0"/>
              <a:t>Use os valores positivos (inverta o sinal da coordenada Z)</a:t>
            </a:r>
          </a:p>
          <a:p>
            <a:r>
              <a:rPr lang="pt-BR" dirty="0"/>
              <a:t>Isso garante que não terá maiores deformações.</a:t>
            </a:r>
          </a:p>
          <a:p>
            <a:r>
              <a:rPr lang="pt-BR" dirty="0"/>
              <a:t>E que sempre os valores serão maiores que zero.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A20897-826A-B4BB-F5F0-69E50015BD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 smtClean="0"/>
              <a:t>53</a:t>
            </a:fld>
            <a:endParaRPr lang="en-BR"/>
          </a:p>
        </p:txBody>
      </p:sp>
      <p:pic>
        <p:nvPicPr>
          <p:cNvPr id="6" name="Google Shape;161;p19" descr="Video camera">
            <a:extLst>
              <a:ext uri="{FF2B5EF4-FFF2-40B4-BE49-F238E27FC236}">
                <a16:creationId xmlns:a16="http://schemas.microsoft.com/office/drawing/2014/main" id="{7A60D6A4-3276-BB0B-6AD5-19097FAF2F3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90661" y="4031752"/>
            <a:ext cx="914400" cy="914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767156-FB55-C458-218B-61A85539D8AD}"/>
              </a:ext>
            </a:extLst>
          </p:cNvPr>
          <p:cNvCxnSpPr/>
          <p:nvPr/>
        </p:nvCxnSpPr>
        <p:spPr>
          <a:xfrm flipH="1">
            <a:off x="1151669" y="4599432"/>
            <a:ext cx="6419563" cy="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35DECA-EC81-5B6F-A5A5-76168D3A801D}"/>
              </a:ext>
            </a:extLst>
          </p:cNvPr>
          <p:cNvSpPr txBox="1"/>
          <p:nvPr/>
        </p:nvSpPr>
        <p:spPr>
          <a:xfrm>
            <a:off x="1232154" y="4568238"/>
            <a:ext cx="340614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 err="1"/>
              <a:t>z</a:t>
            </a:r>
            <a:endParaRPr lang="pt-BR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F92AF6FF-4BAB-B476-C430-AE24433228C2}"/>
              </a:ext>
            </a:extLst>
          </p:cNvPr>
          <p:cNvCxnSpPr>
            <a:cxnSpLocks/>
          </p:cNvCxnSpPr>
          <p:nvPr/>
        </p:nvCxnSpPr>
        <p:spPr>
          <a:xfrm flipV="1">
            <a:off x="2587752" y="2797312"/>
            <a:ext cx="0" cy="246888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D8B7574D-2ABC-0EC3-B4B2-6C8B3299E776}"/>
              </a:ext>
            </a:extLst>
          </p:cNvPr>
          <p:cNvCxnSpPr>
            <a:cxnSpLocks/>
          </p:cNvCxnSpPr>
          <p:nvPr/>
        </p:nvCxnSpPr>
        <p:spPr>
          <a:xfrm flipV="1">
            <a:off x="3233928" y="2724884"/>
            <a:ext cx="0" cy="234014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3ACF8325-5F5E-962E-0417-CD9CAD1C8E9D}"/>
              </a:ext>
            </a:extLst>
          </p:cNvPr>
          <p:cNvCxnSpPr>
            <a:cxnSpLocks/>
          </p:cNvCxnSpPr>
          <p:nvPr/>
        </p:nvCxnSpPr>
        <p:spPr>
          <a:xfrm flipV="1">
            <a:off x="6797040" y="2660514"/>
            <a:ext cx="0" cy="2340140"/>
          </a:xfrm>
          <a:prstGeom prst="straightConnector1">
            <a:avLst/>
          </a:prstGeom>
          <a:ln w="28575">
            <a:solidFill>
              <a:schemeClr val="tx1">
                <a:lumMod val="95000"/>
                <a:lumOff val="5000"/>
              </a:schemeClr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9F0DE3BE-3034-8194-14DF-9617AA45E336}"/>
              </a:ext>
            </a:extLst>
          </p:cNvPr>
          <p:cNvSpPr txBox="1"/>
          <p:nvPr/>
        </p:nvSpPr>
        <p:spPr>
          <a:xfrm>
            <a:off x="2942338" y="5049427"/>
            <a:ext cx="5719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Near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AD5D4F-962D-8B9F-0426-DC04D1F53C15}"/>
              </a:ext>
            </a:extLst>
          </p:cNvPr>
          <p:cNvSpPr txBox="1"/>
          <p:nvPr/>
        </p:nvSpPr>
        <p:spPr>
          <a:xfrm>
            <a:off x="6565396" y="4994071"/>
            <a:ext cx="57192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Far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E1C64A-2889-3DB3-3AA6-4D2658190053}"/>
              </a:ext>
            </a:extLst>
          </p:cNvPr>
          <p:cNvSpPr txBox="1"/>
          <p:nvPr/>
        </p:nvSpPr>
        <p:spPr>
          <a:xfrm>
            <a:off x="1923369" y="4764319"/>
            <a:ext cx="7612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(0,0,0)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9A04A7F-E210-C64F-06F4-6C5592C1F592}"/>
              </a:ext>
            </a:extLst>
          </p:cNvPr>
          <p:cNvSpPr txBox="1"/>
          <p:nvPr/>
        </p:nvSpPr>
        <p:spPr>
          <a:xfrm>
            <a:off x="3039249" y="5284480"/>
            <a:ext cx="4750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0,1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8258E46-8B83-1FAC-849D-EAFB4E2F6F4F}"/>
              </a:ext>
            </a:extLst>
          </p:cNvPr>
          <p:cNvSpPr txBox="1"/>
          <p:nvPr/>
        </p:nvSpPr>
        <p:spPr>
          <a:xfrm>
            <a:off x="6511077" y="5266192"/>
            <a:ext cx="62623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1000</a:t>
            </a:r>
          </a:p>
        </p:txBody>
      </p:sp>
      <p:sp>
        <p:nvSpPr>
          <p:cNvPr id="25" name="Triangle 24">
            <a:extLst>
              <a:ext uri="{FF2B5EF4-FFF2-40B4-BE49-F238E27FC236}">
                <a16:creationId xmlns:a16="http://schemas.microsoft.com/office/drawing/2014/main" id="{0F3CC833-572D-F0DB-106C-48755CD417F1}"/>
              </a:ext>
            </a:extLst>
          </p:cNvPr>
          <p:cNvSpPr/>
          <p:nvPr/>
        </p:nvSpPr>
        <p:spPr>
          <a:xfrm>
            <a:off x="4572000" y="3373760"/>
            <a:ext cx="1115568" cy="913648"/>
          </a:xfrm>
          <a:prstGeom prst="triangle">
            <a:avLst>
              <a:gd name="adj" fmla="val 6885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353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18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 dirty="0"/>
              <a:t>Interpolação </a:t>
            </a:r>
            <a:r>
              <a:rPr lang="en-BR" u="sng" dirty="0"/>
              <a:t>não linear</a:t>
            </a:r>
            <a:r>
              <a:rPr lang="en-BR" dirty="0"/>
              <a:t> em Z pelo Triângulo</a:t>
            </a:r>
            <a:endParaRPr dirty="0"/>
          </a:p>
        </p:txBody>
      </p:sp>
      <p:sp>
        <p:nvSpPr>
          <p:cNvPr id="143" name="Google Shape;143;p18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54</a:t>
            </a:fld>
            <a:endParaRPr/>
          </a:p>
        </p:txBody>
      </p:sp>
      <p:sp>
        <p:nvSpPr>
          <p:cNvPr id="145" name="Google Shape;145;p18"/>
          <p:cNvSpPr/>
          <p:nvPr/>
        </p:nvSpPr>
        <p:spPr>
          <a:xfrm>
            <a:off x="5875506" y="2515939"/>
            <a:ext cx="1371600" cy="43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28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 = ?</a:t>
            </a:r>
            <a:endParaRPr sz="1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9B3D14C-5B7A-0064-F9CD-5700DF0309E2}"/>
              </a:ext>
            </a:extLst>
          </p:cNvPr>
          <p:cNvGrpSpPr/>
          <p:nvPr/>
        </p:nvGrpSpPr>
        <p:grpSpPr>
          <a:xfrm>
            <a:off x="1201738" y="1294083"/>
            <a:ext cx="4343139" cy="3983020"/>
            <a:chOff x="1201738" y="1294083"/>
            <a:chExt cx="4343139" cy="3983020"/>
          </a:xfrm>
        </p:grpSpPr>
        <p:pic>
          <p:nvPicPr>
            <p:cNvPr id="144" name="Google Shape;144;p18"/>
            <p:cNvPicPr preferRelativeResize="0"/>
            <p:nvPr/>
          </p:nvPicPr>
          <p:blipFill rotWithShape="1">
            <a:blip r:embed="rId3">
              <a:alphaModFix/>
            </a:blip>
            <a:srcRect l="6951" t="10375" r="45461" b="2878"/>
            <a:stretch/>
          </p:blipFill>
          <p:spPr>
            <a:xfrm>
              <a:off x="1634246" y="1731523"/>
              <a:ext cx="3382729" cy="33268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" name="Google Shape;145;p18">
              <a:extLst>
                <a:ext uri="{FF2B5EF4-FFF2-40B4-BE49-F238E27FC236}">
                  <a16:creationId xmlns:a16="http://schemas.microsoft.com/office/drawing/2014/main" id="{70228641-1804-364F-C5D4-ADCD92D63856}"/>
                </a:ext>
              </a:extLst>
            </p:cNvPr>
            <p:cNvSpPr/>
            <p:nvPr/>
          </p:nvSpPr>
          <p:spPr>
            <a:xfrm>
              <a:off x="3471525" y="1294083"/>
              <a:ext cx="595997" cy="43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2400" dirty="0">
                  <a:solidFill>
                    <a:schemeClr val="dk1"/>
                  </a:solidFill>
                </a:rPr>
                <a:t>V</a:t>
              </a:r>
              <a:r>
                <a:rPr lang="en-BR" sz="2400" baseline="-25000" dirty="0">
                  <a:solidFill>
                    <a:schemeClr val="dk1"/>
                  </a:solidFill>
                </a:rPr>
                <a:t>2</a:t>
              </a:r>
              <a:endParaRPr sz="1600" baseline="-25000" dirty="0"/>
            </a:p>
          </p:txBody>
        </p:sp>
        <p:sp>
          <p:nvSpPr>
            <p:cNvPr id="3" name="Google Shape;145;p18">
              <a:extLst>
                <a:ext uri="{FF2B5EF4-FFF2-40B4-BE49-F238E27FC236}">
                  <a16:creationId xmlns:a16="http://schemas.microsoft.com/office/drawing/2014/main" id="{CF2BD9C1-9667-2809-9967-ADBD5033D410}"/>
                </a:ext>
              </a:extLst>
            </p:cNvPr>
            <p:cNvSpPr/>
            <p:nvPr/>
          </p:nvSpPr>
          <p:spPr>
            <a:xfrm>
              <a:off x="4948880" y="4034040"/>
              <a:ext cx="595997" cy="43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2400" dirty="0">
                  <a:solidFill>
                    <a:schemeClr val="dk1"/>
                  </a:solidFill>
                </a:rPr>
                <a:t>V</a:t>
              </a:r>
              <a:r>
                <a:rPr lang="en-BR" sz="2400" baseline="-25000" dirty="0">
                  <a:solidFill>
                    <a:schemeClr val="dk1"/>
                  </a:solidFill>
                </a:rPr>
                <a:t>1</a:t>
              </a:r>
              <a:endParaRPr sz="1600" baseline="-25000" dirty="0"/>
            </a:p>
          </p:txBody>
        </p:sp>
        <p:sp>
          <p:nvSpPr>
            <p:cNvPr id="4" name="Google Shape;145;p18">
              <a:extLst>
                <a:ext uri="{FF2B5EF4-FFF2-40B4-BE49-F238E27FC236}">
                  <a16:creationId xmlns:a16="http://schemas.microsoft.com/office/drawing/2014/main" id="{199AF241-3879-CF54-76C1-AFBC49980811}"/>
                </a:ext>
              </a:extLst>
            </p:cNvPr>
            <p:cNvSpPr/>
            <p:nvPr/>
          </p:nvSpPr>
          <p:spPr>
            <a:xfrm>
              <a:off x="1201738" y="4839663"/>
              <a:ext cx="595997" cy="43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2400" dirty="0">
                  <a:solidFill>
                    <a:schemeClr val="dk1"/>
                  </a:solidFill>
                </a:rPr>
                <a:t>V</a:t>
              </a:r>
              <a:r>
                <a:rPr lang="en-BR" sz="2400" baseline="-25000" dirty="0">
                  <a:solidFill>
                    <a:schemeClr val="dk1"/>
                  </a:solidFill>
                </a:rPr>
                <a:t>0</a:t>
              </a:r>
              <a:endParaRPr sz="1600" baseline="-25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16348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Estratégia, usar o Z para calcular os valores</a:t>
            </a:r>
            <a:endParaRPr/>
          </a:p>
        </p:txBody>
      </p:sp>
      <p:sp>
        <p:nvSpPr>
          <p:cNvPr id="333" name="Google Shape;333;p34"/>
          <p:cNvSpPr txBox="1">
            <a:spLocks noGrp="1"/>
          </p:cNvSpPr>
          <p:nvPr>
            <p:ph type="body" idx="1"/>
          </p:nvPr>
        </p:nvSpPr>
        <p:spPr>
          <a:xfrm>
            <a:off x="390550" y="838982"/>
            <a:ext cx="8428200" cy="121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Usar agora o Z dividindo o parâmetro que se deseja interpolar.</a:t>
            </a:r>
            <a:endParaRPr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/>
              <a:t>E depois multiplica o Z do ponto sendo amostrado.</a:t>
            </a:r>
            <a:endParaRPr/>
          </a:p>
        </p:txBody>
      </p:sp>
      <p:sp>
        <p:nvSpPr>
          <p:cNvPr id="334" name="Google Shape;334;p3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55</a:t>
            </a:fld>
            <a:endParaRPr/>
          </a:p>
        </p:txBody>
      </p:sp>
      <p:sp>
        <p:nvSpPr>
          <p:cNvPr id="336" name="Google Shape;336;p34"/>
          <p:cNvSpPr txBox="1">
            <a:spLocks noGrp="1"/>
          </p:cNvSpPr>
          <p:nvPr>
            <p:ph type="body" idx="1"/>
          </p:nvPr>
        </p:nvSpPr>
        <p:spPr>
          <a:xfrm>
            <a:off x="502237" y="4024873"/>
            <a:ext cx="8428200" cy="1219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dirty="0"/>
              <a:t>As coordenadas baricêntricas no espaço da tela não são transformações afim. Já se forem interpoladas com a divisão do valor de Z são transformações afim.</a:t>
            </a:r>
            <a:endParaRPr dirty="0"/>
          </a:p>
        </p:txBody>
      </p:sp>
      <p:sp>
        <p:nvSpPr>
          <p:cNvPr id="337" name="Google Shape;337;p34"/>
          <p:cNvSpPr/>
          <p:nvPr/>
        </p:nvSpPr>
        <p:spPr>
          <a:xfrm>
            <a:off x="4195119" y="2505640"/>
            <a:ext cx="3791935" cy="907569"/>
          </a:xfrm>
          <a:prstGeom prst="rect">
            <a:avLst/>
          </a:prstGeom>
          <a:noFill/>
          <a:ln w="28575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34"/>
          <p:cNvSpPr txBox="1"/>
          <p:nvPr/>
        </p:nvSpPr>
        <p:spPr>
          <a:xfrm>
            <a:off x="472124" y="5292775"/>
            <a:ext cx="6210777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b="1" dirty="0">
                <a:solidFill>
                  <a:srgbClr val="FF0000"/>
                </a:solidFill>
              </a:rPr>
              <a:t>Cuidado: o Z a ser usado é do espaço da câmera, não use o Z do NDC!</a:t>
            </a:r>
            <a:endParaRPr sz="16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188BDD5-733C-43F4-0291-4623C040B1F4}"/>
                  </a:ext>
                </a:extLst>
              </p:cNvPr>
              <p:cNvSpPr txBox="1"/>
              <p:nvPr/>
            </p:nvSpPr>
            <p:spPr>
              <a:xfrm>
                <a:off x="4195119" y="2610390"/>
                <a:ext cx="3791935" cy="7541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𝑉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pt-BR" sz="24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f>
                            <m:fPr>
                              <m:ctrlPr>
                                <a:rPr lang="pt-BR" sz="24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pt-BR" sz="24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4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  <m:f>
                            <m:f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</m:den>
                          </m:f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a:rPr lang="pt-BR" sz="2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𝛾</m:t>
                          </m:r>
                          <m:f>
                            <m:fPr>
                              <m:ctrlPr>
                                <a:rPr lang="pt-BR" sz="24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pt-BR" sz="24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𝑍</m:t>
                                  </m:r>
                                </m:e>
                                <m:sub>
                                  <m:r>
                                    <a:rPr lang="pt-BR" sz="24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7188BDD5-733C-43F4-0291-4623C040B1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95119" y="2610390"/>
                <a:ext cx="3791935" cy="754181"/>
              </a:xfrm>
              <a:prstGeom prst="rect">
                <a:avLst/>
              </a:prstGeom>
              <a:blipFill>
                <a:blip r:embed="rId3"/>
                <a:stretch>
                  <a:fillRect l="-1338" t="-1667"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5BB6C4C7-75AC-EBAB-168A-66FDDDFD81C1}"/>
              </a:ext>
            </a:extLst>
          </p:cNvPr>
          <p:cNvGrpSpPr/>
          <p:nvPr/>
        </p:nvGrpSpPr>
        <p:grpSpPr>
          <a:xfrm>
            <a:off x="1143373" y="1935805"/>
            <a:ext cx="2173759" cy="1993518"/>
            <a:chOff x="1201738" y="1294083"/>
            <a:chExt cx="4343139" cy="3983020"/>
          </a:xfrm>
        </p:grpSpPr>
        <p:pic>
          <p:nvPicPr>
            <p:cNvPr id="6" name="Google Shape;144;p18">
              <a:extLst>
                <a:ext uri="{FF2B5EF4-FFF2-40B4-BE49-F238E27FC236}">
                  <a16:creationId xmlns:a16="http://schemas.microsoft.com/office/drawing/2014/main" id="{794775EC-C8E6-CF06-85FC-804B8478622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6951" t="10375" r="45461" b="2878"/>
            <a:stretch/>
          </p:blipFill>
          <p:spPr>
            <a:xfrm>
              <a:off x="1634246" y="1731523"/>
              <a:ext cx="3382729" cy="332686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" name="Google Shape;145;p18">
              <a:extLst>
                <a:ext uri="{FF2B5EF4-FFF2-40B4-BE49-F238E27FC236}">
                  <a16:creationId xmlns:a16="http://schemas.microsoft.com/office/drawing/2014/main" id="{DDCC28F6-D48B-E1B6-BB8A-C9C2C478A056}"/>
                </a:ext>
              </a:extLst>
            </p:cNvPr>
            <p:cNvSpPr/>
            <p:nvPr/>
          </p:nvSpPr>
          <p:spPr>
            <a:xfrm>
              <a:off x="3471525" y="1294083"/>
              <a:ext cx="595997" cy="43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800" dirty="0">
                  <a:solidFill>
                    <a:schemeClr val="dk1"/>
                  </a:solidFill>
                </a:rPr>
                <a:t>V</a:t>
              </a:r>
              <a:r>
                <a:rPr lang="en-BR" sz="800" baseline="-25000" dirty="0">
                  <a:solidFill>
                    <a:schemeClr val="dk1"/>
                  </a:solidFill>
                </a:rPr>
                <a:t>2</a:t>
              </a:r>
              <a:endParaRPr sz="500" baseline="-25000" dirty="0"/>
            </a:p>
          </p:txBody>
        </p:sp>
        <p:sp>
          <p:nvSpPr>
            <p:cNvPr id="8" name="Google Shape;145;p18">
              <a:extLst>
                <a:ext uri="{FF2B5EF4-FFF2-40B4-BE49-F238E27FC236}">
                  <a16:creationId xmlns:a16="http://schemas.microsoft.com/office/drawing/2014/main" id="{EB407983-ECE4-DE99-8D3D-258D03017402}"/>
                </a:ext>
              </a:extLst>
            </p:cNvPr>
            <p:cNvSpPr/>
            <p:nvPr/>
          </p:nvSpPr>
          <p:spPr>
            <a:xfrm>
              <a:off x="4948880" y="4034040"/>
              <a:ext cx="595997" cy="43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800" dirty="0">
                  <a:solidFill>
                    <a:schemeClr val="dk1"/>
                  </a:solidFill>
                </a:rPr>
                <a:t>V</a:t>
              </a:r>
              <a:r>
                <a:rPr lang="en-BR" sz="800" baseline="-25000" dirty="0">
                  <a:solidFill>
                    <a:schemeClr val="dk1"/>
                  </a:solidFill>
                </a:rPr>
                <a:t>1</a:t>
              </a:r>
              <a:endParaRPr sz="500" baseline="-25000" dirty="0"/>
            </a:p>
          </p:txBody>
        </p:sp>
        <p:sp>
          <p:nvSpPr>
            <p:cNvPr id="9" name="Google Shape;145;p18">
              <a:extLst>
                <a:ext uri="{FF2B5EF4-FFF2-40B4-BE49-F238E27FC236}">
                  <a16:creationId xmlns:a16="http://schemas.microsoft.com/office/drawing/2014/main" id="{A915D54B-7F71-46D1-BBFE-C28DF3FFF837}"/>
                </a:ext>
              </a:extLst>
            </p:cNvPr>
            <p:cNvSpPr/>
            <p:nvPr/>
          </p:nvSpPr>
          <p:spPr>
            <a:xfrm>
              <a:off x="1201738" y="4839663"/>
              <a:ext cx="595997" cy="43744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BR" sz="800" dirty="0">
                  <a:solidFill>
                    <a:schemeClr val="dk1"/>
                  </a:solidFill>
                </a:rPr>
                <a:t>V</a:t>
              </a:r>
              <a:r>
                <a:rPr lang="en-BR" sz="800" baseline="-25000" dirty="0">
                  <a:solidFill>
                    <a:schemeClr val="dk1"/>
                  </a:solidFill>
                </a:rPr>
                <a:t>0</a:t>
              </a:r>
              <a:endParaRPr sz="500" baseline="-25000" dirty="0"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35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/>
              <a:t>Diferença no resultado quando usada o Z</a:t>
            </a:r>
            <a:endParaRPr/>
          </a:p>
        </p:txBody>
      </p:sp>
      <p:sp>
        <p:nvSpPr>
          <p:cNvPr id="345" name="Google Shape;345;p35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56</a:t>
            </a:fld>
            <a:endParaRPr/>
          </a:p>
        </p:txBody>
      </p:sp>
      <p:pic>
        <p:nvPicPr>
          <p:cNvPr id="346" name="Google Shape;346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800600" y="1289275"/>
            <a:ext cx="3373300" cy="3373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5000" y="1289275"/>
            <a:ext cx="3373300" cy="33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348" name="Google Shape;348;p35"/>
          <p:cNvSpPr txBox="1"/>
          <p:nvPr/>
        </p:nvSpPr>
        <p:spPr>
          <a:xfrm>
            <a:off x="725000" y="867198"/>
            <a:ext cx="337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</a:rPr>
              <a:t>Interpolação Baricêntrica 2D</a:t>
            </a:r>
            <a:endParaRPr sz="2000"/>
          </a:p>
        </p:txBody>
      </p:sp>
      <p:sp>
        <p:nvSpPr>
          <p:cNvPr id="349" name="Google Shape;349;p35"/>
          <p:cNvSpPr txBox="1"/>
          <p:nvPr/>
        </p:nvSpPr>
        <p:spPr>
          <a:xfrm>
            <a:off x="4800650" y="867198"/>
            <a:ext cx="33732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800">
                <a:solidFill>
                  <a:schemeClr val="dk1"/>
                </a:solidFill>
              </a:rPr>
              <a:t>Interpolação Baricêntrica 3D</a:t>
            </a:r>
            <a:endParaRPr sz="2000"/>
          </a:p>
        </p:txBody>
      </p:sp>
      <p:sp>
        <p:nvSpPr>
          <p:cNvPr id="350" name="Google Shape;350;p35"/>
          <p:cNvSpPr txBox="1"/>
          <p:nvPr/>
        </p:nvSpPr>
        <p:spPr>
          <a:xfrm>
            <a:off x="2254350" y="5416575"/>
            <a:ext cx="61146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700" u="sng">
                <a:solidFill>
                  <a:schemeClr val="hlink"/>
                </a:solidFill>
                <a:hlinkClick r:id="rId5"/>
              </a:rPr>
              <a:t>https://www.scratchapixel.com/lessons/3d-basic-rendering/rasterization-practical-implementation/perspective-correct-interpolation-vertex-attributes</a:t>
            </a:r>
            <a:r>
              <a:rPr lang="en-BR" sz="700"/>
              <a:t> </a:t>
            </a:r>
            <a:endParaRPr sz="7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A52F9F-B39E-C9AC-A690-922ED1430AEA}"/>
              </a:ext>
            </a:extLst>
          </p:cNvPr>
          <p:cNvSpPr txBox="1"/>
          <p:nvPr/>
        </p:nvSpPr>
        <p:spPr>
          <a:xfrm>
            <a:off x="586500" y="4887509"/>
            <a:ext cx="84281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Mais informações em: </a:t>
            </a:r>
            <a:r>
              <a:rPr lang="pt-BR" dirty="0">
                <a:hlinkClick r:id="rId6"/>
              </a:rPr>
              <a:t>https://www.scratchapixel.com/lessons/3d-basic-rendering/rasterization-practical-implementation/visibility-problem-depth-buffer-depth-interpolation.html</a:t>
            </a:r>
            <a:r>
              <a:rPr lang="pt-BR" dirty="0"/>
              <a:t> 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9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dirty="0"/>
              <a:t>ATIVIDADE:</a:t>
            </a:r>
            <a:endParaRPr dirty="0"/>
          </a:p>
        </p:txBody>
      </p:sp>
      <p:sp>
        <p:nvSpPr>
          <p:cNvPr id="351" name="Google Shape;351;p39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Acesse o notebook no site da disciplina.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Crie uma cópia para você e realize todos os exercícios.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pt-BR" dirty="0"/>
              <a:t>Voltamos em 30 minutos? </a:t>
            </a:r>
            <a:endParaRPr dirty="0"/>
          </a:p>
        </p:txBody>
      </p:sp>
      <p:sp>
        <p:nvSpPr>
          <p:cNvPr id="352" name="Google Shape;352;p39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3816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57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121111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57"/>
          <p:cNvSpPr txBox="1">
            <a:spLocks noGrp="1"/>
          </p:cNvSpPr>
          <p:nvPr>
            <p:ph type="body" idx="1"/>
          </p:nvPr>
        </p:nvSpPr>
        <p:spPr>
          <a:xfrm>
            <a:off x="955687" y="1402663"/>
            <a:ext cx="7343700" cy="59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Verdana"/>
              <a:buNone/>
            </a:pPr>
            <a:r>
              <a:rPr lang="en-BR"/>
              <a:t>Computação Gráfica</a:t>
            </a:r>
            <a:endParaRPr/>
          </a:p>
        </p:txBody>
      </p:sp>
      <p:sp>
        <p:nvSpPr>
          <p:cNvPr id="5" name="Google Shape;926;p84">
            <a:extLst>
              <a:ext uri="{FF2B5EF4-FFF2-40B4-BE49-F238E27FC236}">
                <a16:creationId xmlns:a16="http://schemas.microsoft.com/office/drawing/2014/main" id="{3FFD110B-7F8B-2C3F-1BD2-F213BBE3E1E9}"/>
              </a:ext>
            </a:extLst>
          </p:cNvPr>
          <p:cNvSpPr txBox="1">
            <a:spLocks noGrp="1"/>
          </p:cNvSpPr>
          <p:nvPr>
            <p:ph type="body" idx="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ctr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lt1"/>
              </a:buClr>
              <a:buSzPts val="1667"/>
              <a:buFont typeface="Arial"/>
              <a:buNone/>
              <a:defRPr sz="1667" b="0" i="0" u="none" strike="noStrike" cap="none">
                <a:solidFill>
                  <a:schemeClr val="lt1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marL="914400" marR="0" lvl="1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2pPr>
            <a:lvl3pPr marL="1371600" marR="0" lvl="2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3pPr>
            <a:lvl4pPr marL="1828800" marR="0" lvl="3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–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4pPr>
            <a:lvl5pPr marL="2286000" marR="0" lvl="4" indent="-32385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»"/>
              <a:defRPr sz="1500" b="0" i="0" u="none" strike="noStrike" cap="none">
                <a:solidFill>
                  <a:schemeClr val="dk1"/>
                </a:solidFill>
                <a:latin typeface="Verdana"/>
                <a:ea typeface="Verdana"/>
                <a:cs typeface="Verdana"/>
                <a:sym typeface="Verdana"/>
              </a:defRPr>
            </a:lvl5pPr>
            <a:lvl6pPr marL="2743200" marR="0" lvl="5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4454" algn="l" rtl="0">
              <a:lnSpc>
                <a:spcPct val="100000"/>
              </a:lnSpc>
              <a:spcBef>
                <a:spcPts val="333"/>
              </a:spcBef>
              <a:spcAft>
                <a:spcPts val="0"/>
              </a:spcAft>
              <a:buClr>
                <a:schemeClr val="dk1"/>
              </a:buClr>
              <a:buSzPts val="1667"/>
              <a:buFont typeface="Arial"/>
              <a:buChar char="•"/>
              <a:defRPr sz="1667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Luciano Soares</a:t>
            </a:r>
            <a:endParaRPr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pt-BR" sz="2333" dirty="0"/>
              <a:t>&lt;</a:t>
            </a:r>
            <a:r>
              <a:rPr lang="pt-BR" sz="2333" dirty="0" err="1"/>
              <a:t>lpsoares@insper.edu.br</a:t>
            </a:r>
            <a:r>
              <a:rPr lang="pt-BR" sz="2333" dirty="0"/>
              <a:t>&gt;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lang="pt-BR"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Fabio Orfali</a:t>
            </a:r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r>
              <a:rPr lang="en-BR" sz="2333" dirty="0"/>
              <a:t>&lt;fabioO1@insper.edu.br&gt;</a:t>
            </a:r>
            <a:endParaRPr sz="2333" dirty="0"/>
          </a:p>
          <a:p>
            <a:pPr marL="0" lvl="0" indent="0" algn="ctr" rtl="0">
              <a:spcBef>
                <a:spcPts val="467"/>
              </a:spcBef>
              <a:spcAft>
                <a:spcPts val="0"/>
              </a:spcAft>
              <a:buClr>
                <a:schemeClr val="lt1"/>
              </a:buClr>
              <a:buSzPts val="2333"/>
              <a:buFont typeface="Verdana"/>
              <a:buNone/>
            </a:pPr>
            <a:endParaRPr sz="2333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99462">
            <a:off x="3632579" y="1479950"/>
            <a:ext cx="3532722" cy="306112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1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</a:pPr>
            <a:r>
              <a:rPr lang="en-BR"/>
              <a:t>Desenhando Triângulos Coloridos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67"/>
              <a:buFont typeface="Verdana"/>
              <a:buNone/>
            </a:pPr>
            <a:endParaRPr/>
          </a:p>
        </p:txBody>
      </p:sp>
      <p:sp>
        <p:nvSpPr>
          <p:cNvPr id="78" name="Google Shape;78;p11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6</a:t>
            </a:fld>
            <a:endParaRPr/>
          </a:p>
        </p:txBody>
      </p:sp>
      <p:sp>
        <p:nvSpPr>
          <p:cNvPr id="79" name="Google Shape;79;p11"/>
          <p:cNvSpPr txBox="1">
            <a:spLocks noGrp="1"/>
          </p:cNvSpPr>
          <p:nvPr>
            <p:ph type="body" idx="1"/>
          </p:nvPr>
        </p:nvSpPr>
        <p:spPr>
          <a:xfrm>
            <a:off x="390550" y="838975"/>
            <a:ext cx="4366500" cy="266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Mas e se cada vértice tiver uma cor diferente?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Qual a cor de um ponto qualquer dentro do triângulo?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/>
              <a:t>Como podemos interpolar os valores de cor no interior do triângulo?</a:t>
            </a:r>
            <a:endParaRPr/>
          </a:p>
        </p:txBody>
      </p:sp>
      <p:sp>
        <p:nvSpPr>
          <p:cNvPr id="80" name="Google Shape;80;p11"/>
          <p:cNvSpPr txBox="1"/>
          <p:nvPr/>
        </p:nvSpPr>
        <p:spPr>
          <a:xfrm>
            <a:off x="4273375" y="4968575"/>
            <a:ext cx="25491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0</a:t>
            </a:r>
            <a:r>
              <a:rPr lang="en-BR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(R:0, G:1, B:0)</a:t>
            </a:r>
            <a:endParaRPr sz="1800" b="1" baseline="-25000"/>
          </a:p>
        </p:txBody>
      </p:sp>
      <p:sp>
        <p:nvSpPr>
          <p:cNvPr id="81" name="Google Shape;81;p11"/>
          <p:cNvSpPr/>
          <p:nvPr/>
        </p:nvSpPr>
        <p:spPr>
          <a:xfrm>
            <a:off x="4208831" y="4968575"/>
            <a:ext cx="128100" cy="128100"/>
          </a:xfrm>
          <a:prstGeom prst="ellipse">
            <a:avLst/>
          </a:prstGeom>
          <a:solidFill>
            <a:srgbClr val="00FF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1"/>
          <p:cNvSpPr txBox="1"/>
          <p:nvPr/>
        </p:nvSpPr>
        <p:spPr>
          <a:xfrm>
            <a:off x="7228571" y="3867567"/>
            <a:ext cx="19044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1</a:t>
            </a:r>
            <a:r>
              <a:rPr lang="en-BR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(R:0, G:0, B:1)</a:t>
            </a:r>
            <a:endParaRPr sz="1800" b="1" baseline="-25000"/>
          </a:p>
        </p:txBody>
      </p:sp>
      <p:sp>
        <p:nvSpPr>
          <p:cNvPr id="83" name="Google Shape;83;p11"/>
          <p:cNvSpPr/>
          <p:nvPr/>
        </p:nvSpPr>
        <p:spPr>
          <a:xfrm>
            <a:off x="7484466" y="3769733"/>
            <a:ext cx="128100" cy="128100"/>
          </a:xfrm>
          <a:prstGeom prst="ellipse">
            <a:avLst/>
          </a:prstGeom>
          <a:solidFill>
            <a:srgbClr val="0000FF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1"/>
          <p:cNvSpPr txBox="1"/>
          <p:nvPr/>
        </p:nvSpPr>
        <p:spPr>
          <a:xfrm>
            <a:off x="4753107" y="1144122"/>
            <a:ext cx="19656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600" b="1">
                <a:solidFill>
                  <a:schemeClr val="dk1"/>
                </a:solidFill>
              </a:rPr>
              <a:t>P</a:t>
            </a:r>
            <a:r>
              <a:rPr lang="en-BR" sz="1600" b="1" baseline="-25000">
                <a:solidFill>
                  <a:schemeClr val="dk1"/>
                </a:solidFill>
              </a:rPr>
              <a:t>2 </a:t>
            </a:r>
            <a:r>
              <a:rPr lang="en-BR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(R:1, G:0, B:0)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</p:txBody>
      </p:sp>
      <p:sp>
        <p:nvSpPr>
          <p:cNvPr id="85" name="Google Shape;85;p11"/>
          <p:cNvSpPr/>
          <p:nvPr/>
        </p:nvSpPr>
        <p:spPr>
          <a:xfrm>
            <a:off x="4799894" y="1484816"/>
            <a:ext cx="128100" cy="128100"/>
          </a:xfrm>
          <a:prstGeom prst="ellipse">
            <a:avLst/>
          </a:prstGeom>
          <a:solidFill>
            <a:srgbClr val="FF0000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6" name="Google Shape;86;p11"/>
          <p:cNvCxnSpPr/>
          <p:nvPr/>
        </p:nvCxnSpPr>
        <p:spPr>
          <a:xfrm rot="10800000" flipH="1">
            <a:off x="2266425" y="3277225"/>
            <a:ext cx="3179700" cy="6279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med" len="med"/>
            <a:tailEnd type="stealth" w="med" len="med"/>
          </a:ln>
        </p:spPr>
      </p:cxnSp>
      <p:sp>
        <p:nvSpPr>
          <p:cNvPr id="87" name="Google Shape;87;p11"/>
          <p:cNvSpPr/>
          <p:nvPr/>
        </p:nvSpPr>
        <p:spPr>
          <a:xfrm>
            <a:off x="5454275" y="3248615"/>
            <a:ext cx="69300" cy="693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p11"/>
          <p:cNvSpPr txBox="1"/>
          <p:nvPr/>
        </p:nvSpPr>
        <p:spPr>
          <a:xfrm>
            <a:off x="668525" y="3677100"/>
            <a:ext cx="1687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300">
                <a:solidFill>
                  <a:schemeClr val="dk1"/>
                </a:solidFill>
                <a:latin typeface="Courier New"/>
                <a:ea typeface="Courier New"/>
                <a:cs typeface="Courier New"/>
                <a:sym typeface="Courier New"/>
              </a:rPr>
              <a:t>(R:?, G:?, B:?)</a:t>
            </a:r>
            <a:endParaRPr sz="1500">
              <a:latin typeface="Courier New"/>
              <a:ea typeface="Courier New"/>
              <a:cs typeface="Courier New"/>
              <a:sym typeface="Courier New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12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 dirty="0"/>
              <a:t>Interpolação no interior de Triângulos</a:t>
            </a:r>
            <a:endParaRPr dirty="0"/>
          </a:p>
        </p:txBody>
      </p:sp>
      <p:sp>
        <p:nvSpPr>
          <p:cNvPr id="94" name="Google Shape;94;p12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 dirty="0"/>
              <a:t>Por que queremos interpolar?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dirty="0"/>
              <a:t>Definir valores pelos vértices e obter valores que variam suavemente pela superfície. Um belo degrade </a:t>
            </a:r>
            <a:r>
              <a:rPr lang="en-BR" dirty="0">
                <a:sym typeface="Wingdings" pitchFamily="2" charset="2"/>
              </a:rPr>
              <a:t>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 dirty="0"/>
              <a:t>O que queremos interpolar?</a:t>
            </a:r>
            <a:endParaRPr dirty="0"/>
          </a:p>
          <a:p>
            <a:pPr marL="0" lvl="0" indent="0"/>
            <a:r>
              <a:rPr lang="en-BR" dirty="0"/>
              <a:t>Cores, Coordenadas de textura, Vetores normais, ...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b="1" dirty="0"/>
              <a:t>Como podemos fazer a interpolação?</a:t>
            </a:r>
            <a:endParaRPr dirty="0"/>
          </a:p>
          <a:p>
            <a:pPr marL="0" lvl="0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Verdana"/>
              <a:buNone/>
            </a:pPr>
            <a:r>
              <a:rPr lang="en-BR" dirty="0"/>
              <a:t>Coordenadas baricêntricas</a:t>
            </a:r>
            <a:endParaRPr dirty="0"/>
          </a:p>
        </p:txBody>
      </p:sp>
      <p:sp>
        <p:nvSpPr>
          <p:cNvPr id="95" name="Google Shape;95;p12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7</a:t>
            </a:fld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3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00" cy="5160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>
              <a:spcBef>
                <a:spcPts val="400"/>
              </a:spcBef>
              <a:buClr>
                <a:schemeClr val="dk1"/>
              </a:buClr>
              <a:buSzPts val="1100"/>
            </a:pPr>
            <a:r>
              <a:rPr lang="pt-BR" dirty="0"/>
              <a:t>Coordenadas </a:t>
            </a:r>
            <a:r>
              <a:rPr lang="pt-BR" dirty="0" err="1"/>
              <a:t>Baricêntricas</a:t>
            </a:r>
            <a:endParaRPr lang="pt-BR" dirty="0"/>
          </a:p>
        </p:txBody>
      </p:sp>
      <p:sp>
        <p:nvSpPr>
          <p:cNvPr id="102" name="Google Shape;102;p13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00" cy="449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-BR" sz="2400" dirty="0"/>
              <a:t>Usando coordenadas baricêntricas para interpolar dados ou atributos de vértices.</a:t>
            </a:r>
            <a:endParaRPr sz="2400" dirty="0"/>
          </a:p>
        </p:txBody>
      </p:sp>
      <p:sp>
        <p:nvSpPr>
          <p:cNvPr id="103" name="Google Shape;103;p13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4900" cy="3042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BR"/>
              <a:t>8</a:t>
            </a:fld>
            <a:endParaRPr/>
          </a:p>
        </p:txBody>
      </p:sp>
      <p:pic>
        <p:nvPicPr>
          <p:cNvPr id="104" name="Google Shape;10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4660" y="1810211"/>
            <a:ext cx="4734688" cy="329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4"/>
          <p:cNvSpPr txBox="1">
            <a:spLocks noGrp="1"/>
          </p:cNvSpPr>
          <p:nvPr>
            <p:ph type="title"/>
          </p:nvPr>
        </p:nvSpPr>
        <p:spPr>
          <a:xfrm>
            <a:off x="84172" y="113717"/>
            <a:ext cx="8428232" cy="5159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C00026"/>
              </a:buClr>
              <a:buSzPts val="2600"/>
              <a:buFont typeface="Verdana"/>
              <a:buNone/>
            </a:pPr>
            <a:r>
              <a:rPr lang="en-BR"/>
              <a:t>Definição de Baricentro</a:t>
            </a:r>
            <a:endParaRPr/>
          </a:p>
        </p:txBody>
      </p:sp>
      <p:sp>
        <p:nvSpPr>
          <p:cNvPr id="110" name="Google Shape;110;p14"/>
          <p:cNvSpPr txBox="1">
            <a:spLocks noGrp="1"/>
          </p:cNvSpPr>
          <p:nvPr>
            <p:ph type="body" idx="1"/>
          </p:nvPr>
        </p:nvSpPr>
        <p:spPr>
          <a:xfrm>
            <a:off x="390548" y="838985"/>
            <a:ext cx="8428232" cy="4496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Verdana"/>
              <a:buNone/>
            </a:pPr>
            <a:r>
              <a:rPr lang="en-BR" sz="2400"/>
              <a:t>O baricentro é determinado pelo encontro das medianas de um triângulo.</a:t>
            </a:r>
            <a:endParaRPr/>
          </a:p>
        </p:txBody>
      </p:sp>
      <p:sp>
        <p:nvSpPr>
          <p:cNvPr id="111" name="Google Shape;111;p14"/>
          <p:cNvSpPr txBox="1">
            <a:spLocks noGrp="1"/>
          </p:cNvSpPr>
          <p:nvPr>
            <p:ph type="sldNum" idx="12"/>
          </p:nvPr>
        </p:nvSpPr>
        <p:spPr>
          <a:xfrm>
            <a:off x="0" y="5410729"/>
            <a:ext cx="475013" cy="3042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BR"/>
              <a:t>9</a:t>
            </a:fld>
            <a:endParaRPr/>
          </a:p>
        </p:txBody>
      </p:sp>
      <p:pic>
        <p:nvPicPr>
          <p:cNvPr id="112" name="Google Shape;112;p14" descr="Baricentr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11300" y="1686024"/>
            <a:ext cx="6604000" cy="3342391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14"/>
          <p:cNvSpPr/>
          <p:nvPr/>
        </p:nvSpPr>
        <p:spPr>
          <a:xfrm>
            <a:off x="1511300" y="5293506"/>
            <a:ext cx="67691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BR"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https://mundoeducacao.uol.com.br/matematica/baricentro-triangulo.htm</a:t>
            </a:r>
            <a:endParaRPr sz="1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Personalizar design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2558</TotalTime>
  <Words>2187</Words>
  <Application>Microsoft Macintosh PowerPoint</Application>
  <PresentationFormat>On-screen Show (16:10)</PresentationFormat>
  <Paragraphs>351</Paragraphs>
  <Slides>58</Slides>
  <Notes>44</Notes>
  <HiddenSlides>3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65" baseType="lpstr">
      <vt:lpstr>Calibri</vt:lpstr>
      <vt:lpstr>Cambria Math</vt:lpstr>
      <vt:lpstr>Wingdings</vt:lpstr>
      <vt:lpstr>Verdana</vt:lpstr>
      <vt:lpstr>Courier New</vt:lpstr>
      <vt:lpstr>Arial</vt:lpstr>
      <vt:lpstr>Personalizar design</vt:lpstr>
      <vt:lpstr>PowerPoint Presentation</vt:lpstr>
      <vt:lpstr>PowerPoint Presentation</vt:lpstr>
      <vt:lpstr>LERP</vt:lpstr>
      <vt:lpstr>PowerPoint Presentation</vt:lpstr>
      <vt:lpstr>Desenhando Triângulos Coloridos</vt:lpstr>
      <vt:lpstr>Desenhando Triângulos Coloridos </vt:lpstr>
      <vt:lpstr>Interpolação no interior de Triângulos</vt:lpstr>
      <vt:lpstr>Coordenadas Baricêntricas</vt:lpstr>
      <vt:lpstr>Definição de Baricentro</vt:lpstr>
      <vt:lpstr>Coordenadas Baricêntricas</vt:lpstr>
      <vt:lpstr>Coordenadas Baricêntricas - Exemplo</vt:lpstr>
      <vt:lpstr>Coordenadas Baricêntricas - Exemplo</vt:lpstr>
      <vt:lpstr>Interpolação Linear Pelo Triângulo</vt:lpstr>
      <vt:lpstr>Propostas de cálculos das coordenadas</vt:lpstr>
      <vt:lpstr>Coordenadas Baricêntricas</vt:lpstr>
      <vt:lpstr>Coordenadas Baricêntricas como Distâncias</vt:lpstr>
      <vt:lpstr>Lembrando: Equação da Reta</vt:lpstr>
      <vt:lpstr>Calculando as Coordenadas Baricêntricas</vt:lpstr>
      <vt:lpstr>Coordenadas Baricêntricas</vt:lpstr>
      <vt:lpstr>Fórmulas das Coordenadas Baricêntricas</vt:lpstr>
      <vt:lpstr>Área de um triângulo</vt:lpstr>
      <vt:lpstr>Área do Triângulo</vt:lpstr>
      <vt:lpstr>Coordenadas Baricêntricas</vt:lpstr>
      <vt:lpstr>Processo de Rasterização</vt:lpstr>
      <vt:lpstr>Mapeamento de Texturas</vt:lpstr>
      <vt:lpstr>Realismos das Superfícies</vt:lpstr>
      <vt:lpstr>Três Espaços</vt:lpstr>
      <vt:lpstr>Coordenadas de Textura</vt:lpstr>
      <vt:lpstr>Mapeamento das coordenadas de textura.</vt:lpstr>
      <vt:lpstr>Textura Aplicada na Superfície</vt:lpstr>
      <vt:lpstr>UV Layout</vt:lpstr>
      <vt:lpstr>Mapeamento de Texturas</vt:lpstr>
      <vt:lpstr>Operação de Mapeamento de Textura</vt:lpstr>
      <vt:lpstr>Médias</vt:lpstr>
      <vt:lpstr>Médias</vt:lpstr>
      <vt:lpstr>Fazendo as contas: São Paulo -&gt; Itú</vt:lpstr>
      <vt:lpstr>Refazendo as contas: São Paulo -&gt; Itú</vt:lpstr>
      <vt:lpstr>Média Harmônica</vt:lpstr>
      <vt:lpstr>Conferindo as contas: São Paulo -&gt; Itú</vt:lpstr>
      <vt:lpstr>Médias</vt:lpstr>
      <vt:lpstr>Média Harmônica Ponderada</vt:lpstr>
      <vt:lpstr>Fazendo as contas: Itú -&gt; São Paulo</vt:lpstr>
      <vt:lpstr>Projeções Perspectivas Cria Não Linearidades</vt:lpstr>
      <vt:lpstr>Projeção Perspectiva e Interpolação</vt:lpstr>
      <vt:lpstr>Projeção Perspectiva e Interpolação</vt:lpstr>
      <vt:lpstr>Mapeamento de texturas Afim</vt:lpstr>
      <vt:lpstr>PlayStation 1</vt:lpstr>
      <vt:lpstr>Matriz de Transformação Perspectiva (Z)</vt:lpstr>
      <vt:lpstr>Matriz de Transformação Perspectiva (Z)</vt:lpstr>
      <vt:lpstr>Matriz de Transformação Perspectiva (Z)</vt:lpstr>
      <vt:lpstr>Média Harmônica Ponderada para Profundidade</vt:lpstr>
      <vt:lpstr>Calculando o Z no interior do triângulo</vt:lpstr>
      <vt:lpstr>Média Harmônica Ponderada </vt:lpstr>
      <vt:lpstr>Interpolação não linear em Z pelo Triângulo</vt:lpstr>
      <vt:lpstr>Estratégia, usar o Z para calcular os valores</vt:lpstr>
      <vt:lpstr>Diferença no resultado quando usada o Z</vt:lpstr>
      <vt:lpstr>ATIVIDADE: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Luciano Pereira Soares</cp:lastModifiedBy>
  <cp:revision>32</cp:revision>
  <cp:lastPrinted>2024-09-23T19:14:12Z</cp:lastPrinted>
  <dcterms:modified xsi:type="dcterms:W3CDTF">2024-09-24T00:43:29Z</dcterms:modified>
</cp:coreProperties>
</file>