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309" r:id="rId3"/>
    <p:sldId id="311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306" r:id="rId14"/>
    <p:sldId id="267" r:id="rId15"/>
    <p:sldId id="268" r:id="rId16"/>
    <p:sldId id="269" r:id="rId17"/>
    <p:sldId id="270" r:id="rId18"/>
    <p:sldId id="271" r:id="rId19"/>
    <p:sldId id="272" r:id="rId20"/>
    <p:sldId id="307" r:id="rId21"/>
    <p:sldId id="273" r:id="rId22"/>
    <p:sldId id="277" r:id="rId23"/>
    <p:sldId id="343" r:id="rId24"/>
    <p:sldId id="305" r:id="rId25"/>
  </p:sldIdLst>
  <p:sldSz cx="9144000" cy="5715000" type="screen16x10"/>
  <p:notesSz cx="9601200" cy="7315200"/>
  <p:embeddedFontLs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0C3FD-573C-32EC-A6D9-8601E143E40C}" v="4" dt="2025-09-03T15:51:34.167"/>
  </p1510:revLst>
</p1510:revInfo>
</file>

<file path=ppt/tableStyles.xml><?xml version="1.0" encoding="utf-8"?>
<a:tblStyleLst xmlns:a="http://schemas.openxmlformats.org/drawingml/2006/main" def="{F4867C94-ED72-482D-90EB-B3E5E6752B99}">
  <a:tblStyle styleId="{F4867C94-ED72-482D-90EB-B3E5E6752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94795"/>
  </p:normalViewPr>
  <p:slideViewPr>
    <p:cSldViewPr snapToGrid="0">
      <p:cViewPr varScale="1">
        <p:scale>
          <a:sx n="139" d="100"/>
          <a:sy n="139" d="100"/>
        </p:scale>
        <p:origin x="1160" y="17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Pereira Soares" userId="16c53e34-c952-423e-8700-c0525d23304f" providerId="ADAL" clId="{145888B3-5436-49A2-AC4E-050CACAB4FFB}"/>
    <pc:docChg chg="custSel addSld delSld modSld sldOrd modNotesMaster">
      <pc:chgData name="Luciano Pereira Soares" userId="16c53e34-c952-423e-8700-c0525d23304f" providerId="ADAL" clId="{145888B3-5436-49A2-AC4E-050CACAB4FFB}" dt="2024-09-23T19:14:47.431" v="163"/>
      <pc:docMkLst>
        <pc:docMk/>
      </pc:docMkLst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56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58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59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0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1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2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3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4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5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6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7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8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69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0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1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2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3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5"/>
        </pc:sldMkLst>
      </pc:sldChg>
      <pc:sldChg chg="modSp mo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7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78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81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82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283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984897195" sldId="284"/>
        </pc:sldMkLst>
      </pc:sldChg>
      <pc:sldChg chg="ad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643417735" sldId="285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648978300" sldId="286"/>
        </pc:sldMkLst>
      </pc:sldChg>
      <pc:sldChg chg="ad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1079675538" sldId="287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4179694168" sldId="288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3033389759" sldId="289"/>
        </pc:sldMkLst>
      </pc:sldChg>
      <pc:sldChg chg="ad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1652425179" sldId="290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2610347603" sldId="291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733350773" sldId="292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3496230918" sldId="293"/>
        </pc:sldMkLst>
      </pc:sldChg>
      <pc:sldChg chg="ad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3947504199" sldId="294"/>
        </pc:sldMkLst>
      </pc:sldChg>
      <pc:sldChg chg="ad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1331612838" sldId="295"/>
        </pc:sldMkLst>
      </pc:sldChg>
      <pc:sldChg chg="del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867851167" sldId="296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0" sldId="305"/>
        </pc:sldMkLst>
      </pc:sldChg>
      <pc:sldChg chg="modSp mod">
        <pc:chgData name="Luciano Pereira Soares" userId="16c53e34-c952-423e-8700-c0525d23304f" providerId="ADAL" clId="{145888B3-5436-49A2-AC4E-050CACAB4FFB}" dt="2024-09-11T21:34:04.766" v="160" actId="20577"/>
        <pc:sldMkLst>
          <pc:docMk/>
          <pc:sldMk cId="169353415" sldId="308"/>
        </pc:sldMkLst>
      </pc:sldChg>
      <pc:sldChg chg="add">
        <pc:chgData name="Luciano Pereira Soares" userId="16c53e34-c952-423e-8700-c0525d23304f" providerId="ADAL" clId="{145888B3-5436-49A2-AC4E-050CACAB4FFB}" dt="2024-09-11T21:26:24.760" v="65"/>
        <pc:sldMkLst>
          <pc:docMk/>
          <pc:sldMk cId="280752430" sldId="309"/>
        </pc:sldMkLst>
      </pc:sldChg>
      <pc:sldChg chg="del">
        <pc:chgData name="Luciano Pereira Soares" userId="16c53e34-c952-423e-8700-c0525d23304f" providerId="ADAL" clId="{145888B3-5436-49A2-AC4E-050CACAB4FFB}" dt="2024-09-11T21:26:22.454" v="64" actId="2696"/>
        <pc:sldMkLst>
          <pc:docMk/>
          <pc:sldMk cId="1366920594" sldId="309"/>
        </pc:sldMkLst>
      </pc:sldChg>
      <pc:sldChg chg="modSp new mod ord modShow">
        <pc:chgData name="Luciano Pereira Soares" userId="16c53e34-c952-423e-8700-c0525d23304f" providerId="ADAL" clId="{145888B3-5436-49A2-AC4E-050CACAB4FFB}" dt="2024-09-11T21:21:56.222" v="63" actId="20577"/>
        <pc:sldMkLst>
          <pc:docMk/>
          <pc:sldMk cId="397668908" sldId="310"/>
        </pc:sldMkLst>
      </pc:sldChg>
      <pc:sldChg chg="addSp modSp new mod modShow">
        <pc:chgData name="Luciano Pereira Soares" userId="16c53e34-c952-423e-8700-c0525d23304f" providerId="ADAL" clId="{145888B3-5436-49A2-AC4E-050CACAB4FFB}" dt="2024-09-11T21:28:20.166" v="90" actId="1076"/>
        <pc:sldMkLst>
          <pc:docMk/>
          <pc:sldMk cId="1304997808" sldId="311"/>
        </pc:sldMkLst>
      </pc:sldChg>
      <pc:sldChg chg="add modNotes">
        <pc:chgData name="Luciano Pereira Soares" userId="16c53e34-c952-423e-8700-c0525d23304f" providerId="ADAL" clId="{145888B3-5436-49A2-AC4E-050CACAB4FFB}" dt="2024-09-23T19:14:47.431" v="163"/>
        <pc:sldMkLst>
          <pc:docMk/>
          <pc:sldMk cId="2271211113" sldId="343"/>
        </pc:sldMkLst>
      </pc:sldChg>
      <pc:sldChg chg="modSp new mod">
        <pc:chgData name="Luciano Pereira Soares" userId="16c53e34-c952-423e-8700-c0525d23304f" providerId="ADAL" clId="{145888B3-5436-49A2-AC4E-050CACAB4FFB}" dt="2024-09-11T21:33:08.233" v="114" actId="20577"/>
        <pc:sldMkLst>
          <pc:docMk/>
          <pc:sldMk cId="3765569255" sldId="344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1887164639" sldId="350"/>
        </pc:sldMkLst>
      </pc:sldChg>
      <pc:sldChg chg="modNotes">
        <pc:chgData name="Luciano Pereira Soares" userId="16c53e34-c952-423e-8700-c0525d23304f" providerId="ADAL" clId="{145888B3-5436-49A2-AC4E-050CACAB4FFB}" dt="2024-09-23T19:14:47.431" v="163"/>
        <pc:sldMkLst>
          <pc:docMk/>
          <pc:sldMk cId="1616348067" sldId="356"/>
        </pc:sldMkLst>
      </pc:sldChg>
    </pc:docChg>
  </pc:docChgLst>
  <pc:docChgLst>
    <pc:chgData name="Fabio Orfali" userId="S::fabioo1@insper.edu.br::3730b7a9-9dee-4645-b6eb-7377d594d9d3" providerId="AD" clId="Web-{5CA281D5-A114-F56B-EC14-92B96A69298F}"/>
    <pc:docChg chg="modSld">
      <pc:chgData name="Fabio Orfali" userId="S::fabioo1@insper.edu.br::3730b7a9-9dee-4645-b6eb-7377d594d9d3" providerId="AD" clId="Web-{5CA281D5-A114-F56B-EC14-92B96A69298F}" dt="2024-09-10T01:02:27.622" v="5" actId="20577"/>
      <pc:docMkLst>
        <pc:docMk/>
      </pc:docMkLst>
      <pc:sldChg chg="modSp">
        <pc:chgData name="Fabio Orfali" userId="S::fabioo1@insper.edu.br::3730b7a9-9dee-4645-b6eb-7377d594d9d3" providerId="AD" clId="Web-{5CA281D5-A114-F56B-EC14-92B96A69298F}" dt="2024-09-10T00:59:52.867" v="3" actId="20577"/>
        <pc:sldMkLst>
          <pc:docMk/>
          <pc:sldMk cId="0" sldId="269"/>
        </pc:sldMkLst>
      </pc:sldChg>
      <pc:sldChg chg="modSp">
        <pc:chgData name="Fabio Orfali" userId="S::fabioo1@insper.edu.br::3730b7a9-9dee-4645-b6eb-7377d594d9d3" providerId="AD" clId="Web-{5CA281D5-A114-F56B-EC14-92B96A69298F}" dt="2024-09-10T01:02:27.622" v="5" actId="20577"/>
        <pc:sldMkLst>
          <pc:docMk/>
          <pc:sldMk cId="0" sldId="277"/>
        </pc:sldMkLst>
      </pc:sldChg>
    </pc:docChg>
  </pc:docChgLst>
  <pc:docChgLst>
    <pc:chgData name="Luciano Pereira Soares" userId="S::lucianops@insper.edu.br::16c53e34-c952-423e-8700-c0525d23304f" providerId="AD" clId="Web-{2EC723E1-398B-E381-4FC5-8B48CCEDC0B1}"/>
    <pc:docChg chg="modSld">
      <pc:chgData name="Luciano Pereira Soares" userId="S::lucianops@insper.edu.br::16c53e34-c952-423e-8700-c0525d23304f" providerId="AD" clId="Web-{2EC723E1-398B-E381-4FC5-8B48CCEDC0B1}" dt="2024-09-10T11:59:39.979" v="1"/>
      <pc:docMkLst>
        <pc:docMk/>
      </pc:docMkLst>
      <pc:sldChg chg="delSp">
        <pc:chgData name="Luciano Pereira Soares" userId="S::lucianops@insper.edu.br::16c53e34-c952-423e-8700-c0525d23304f" providerId="AD" clId="Web-{2EC723E1-398B-E381-4FC5-8B48CCEDC0B1}" dt="2024-09-10T11:59:39.979" v="1"/>
        <pc:sldMkLst>
          <pc:docMk/>
          <pc:sldMk cId="0" sldId="281"/>
        </pc:sldMkLst>
      </pc:sldChg>
      <pc:sldChg chg="mod modShow">
        <pc:chgData name="Luciano Pereira Soares" userId="S::lucianops@insper.edu.br::16c53e34-c952-423e-8700-c0525d23304f" providerId="AD" clId="Web-{2EC723E1-398B-E381-4FC5-8B48CCEDC0B1}" dt="2024-09-10T10:30:20.037" v="0"/>
        <pc:sldMkLst>
          <pc:docMk/>
          <pc:sldMk cId="1366920594" sldId="309"/>
        </pc:sldMkLst>
      </pc:sldChg>
    </pc:docChg>
  </pc:docChgLst>
  <pc:docChgLst>
    <pc:chgData name="Fabio Orfali" userId="S::fabioo1@insper.edu.br::3730b7a9-9dee-4645-b6eb-7377d594d9d3" providerId="AD" clId="Web-{A160C3FD-573C-32EC-A6D9-8601E143E40C}"/>
    <pc:docChg chg="modSld">
      <pc:chgData name="Fabio Orfali" userId="S::fabioo1@insper.edu.br::3730b7a9-9dee-4645-b6eb-7377d594d9d3" providerId="AD" clId="Web-{A160C3FD-573C-32EC-A6D9-8601E143E40C}" dt="2025-09-03T15:51:34.152" v="1" actId="20577"/>
      <pc:docMkLst>
        <pc:docMk/>
      </pc:docMkLst>
      <pc:sldChg chg="modSp">
        <pc:chgData name="Fabio Orfali" userId="S::fabioo1@insper.edu.br::3730b7a9-9dee-4645-b6eb-7377d594d9d3" providerId="AD" clId="Web-{A160C3FD-573C-32EC-A6D9-8601E143E40C}" dt="2025-09-03T15:51:34.152" v="1" actId="20577"/>
        <pc:sldMkLst>
          <pc:docMk/>
          <pc:sldMk cId="733350773" sldId="292"/>
        </pc:sldMkLst>
        <pc:spChg chg="mod">
          <ac:chgData name="Fabio Orfali" userId="S::fabioo1@insper.edu.br::3730b7a9-9dee-4645-b6eb-7377d594d9d3" providerId="AD" clId="Web-{A160C3FD-573C-32EC-A6D9-8601E143E40C}" dt="2025-09-03T15:51:34.152" v="1" actId="20577"/>
          <ac:spMkLst>
            <pc:docMk/>
            <pc:sldMk cId="733350773" sldId="292"/>
            <ac:spMk id="44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9" y="0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2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2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3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3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0a0f75e2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f0a0f75e28_0_146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f0a0f75e28_0_146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5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5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6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6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0a0f75e2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0a0f75e28_0_190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f0a0f75e28_0_190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578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47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Truque: </a:t>
            </a:r>
            <a:endParaRPr/>
          </a:p>
        </p:txBody>
      </p:sp>
      <p:sp>
        <p:nvSpPr>
          <p:cNvPr id="218" name="Google Shape;218;p47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0a0f75e28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0a0f75e28_0_239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f0a0f75e28_0_239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98ab1d25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98ab1d25f_0_23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Levamos 40 minutos com a turma (2021.2)</a:t>
            </a:r>
            <a:endParaRPr/>
          </a:p>
        </p:txBody>
      </p:sp>
      <p:sp>
        <p:nvSpPr>
          <p:cNvPr id="348" name="Google Shape;348;ge98ab1d25f_0_23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57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9788ee6dc_0_83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e9788ee6d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a0f75e28_0_8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f0a0f75e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a0f75e2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0a0f75e28_0_73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f0a0f75e28_0_73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47688"/>
            <a:ext cx="4391025" cy="2744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4500"/>
              <a:buFont typeface="Verdana"/>
              <a:buNone/>
              <a:defRPr sz="4500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BR" dirty="0"/>
              <a:t>Aula 8: Interpolação em Triângulos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Coordenadas Baricêntricas - Exemplo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631" y="1353044"/>
            <a:ext cx="7390616" cy="416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Coordenadas Baricêntricas - Exemplo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11</a:t>
            </a:fld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2156" y="1367935"/>
            <a:ext cx="7277956" cy="37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Interpolação Linear Pelo Triângulo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12</a:t>
            </a:fld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77" y="1333606"/>
            <a:ext cx="7108276" cy="383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5872897" y="3385530"/>
            <a:ext cx="293859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BR" sz="20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</a:t>
            </a:r>
            <a:r>
              <a:rPr lang="en-BR" sz="20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</a:t>
            </a:r>
            <a:r>
              <a:rPr lang="en-BR" sz="20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podem ser posições, coordenadas de textura, cores, vetores normais, atributos de materiais ...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A70F-C852-33A2-681F-9DE40930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 de cálculos das coordenadas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0CF2-3BB0-0866-A711-A17D951F2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pt-BR" sz="2800" dirty="0"/>
              <a:t>Ponto de vista geométrico de: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distâncias proporcionais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áreas proporcionais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81986-6C5E-BDF0-73AE-7D683DA14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440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8;p27">
            <a:extLst>
              <a:ext uri="{FF2B5EF4-FFF2-40B4-BE49-F238E27FC236}">
                <a16:creationId xmlns:a16="http://schemas.microsoft.com/office/drawing/2014/main" id="{891DC0F5-4CF7-3A26-0D5D-A920058C7A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6091" y="1507825"/>
            <a:ext cx="5328557" cy="3902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600"/>
            </a:pPr>
            <a:r>
              <a:rPr lang="en-BR" dirty="0"/>
              <a:t>Coordenadas Baricêntricas (1</a:t>
            </a:r>
            <a:r>
              <a:rPr lang="en-BR" baseline="30000" dirty="0"/>
              <a:t>a</a:t>
            </a:r>
            <a:r>
              <a:rPr lang="en-BR" dirty="0"/>
              <a:t> opção)</a:t>
            </a: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93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 dirty="0"/>
              <a:t>Ponto de vista geométrico de distâncias proporcionais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Lembrando: Equação da Reta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15</a:t>
            </a:fld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375" y="3639547"/>
            <a:ext cx="3964633" cy="20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250838" y="796920"/>
            <a:ext cx="8653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L(x, y) = </a:t>
            </a:r>
            <a:r>
              <a:rPr lang="en-BR" sz="2300" i="1">
                <a:solidFill>
                  <a:schemeClr val="dk1"/>
                </a:solidFill>
              </a:rPr>
              <a:t>p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BR" sz="2300" i="1">
                <a:solidFill>
                  <a:schemeClr val="dk1"/>
                </a:solidFill>
              </a:rPr>
              <a:t>n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(</a:t>
            </a:r>
            <a:r>
              <a:rPr lang="en-BR" sz="2300" i="1">
                <a:solidFill>
                  <a:schemeClr val="dk1"/>
                </a:solidFill>
              </a:rPr>
              <a:t>x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BR" sz="2300" i="1">
                <a:solidFill>
                  <a:schemeClr val="dk1"/>
                </a:solidFill>
              </a:rPr>
              <a:t>x</a:t>
            </a:r>
            <a:r>
              <a:rPr lang="en-BR" sz="23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BR" sz="2300" i="1">
                <a:solidFill>
                  <a:schemeClr val="dk1"/>
                </a:solidFill>
              </a:rPr>
              <a:t>y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BR" sz="2300" i="1">
                <a:solidFill>
                  <a:schemeClr val="dk1"/>
                </a:solidFill>
              </a:rPr>
              <a:t>y</a:t>
            </a:r>
            <a:r>
              <a:rPr lang="en-BR" sz="23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BR" sz="2300" i="1">
                <a:solidFill>
                  <a:schemeClr val="dk1"/>
                </a:solidFill>
              </a:rPr>
              <a:t>•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BR" sz="2300" i="1">
                <a:solidFill>
                  <a:schemeClr val="dk1"/>
                </a:solidFill>
              </a:rPr>
              <a:t>y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 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BR" sz="2300" i="1">
                <a:solidFill>
                  <a:schemeClr val="dk1"/>
                </a:solidFill>
              </a:rPr>
              <a:t>–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BR" sz="2300" i="1">
                <a:solidFill>
                  <a:schemeClr val="dk1"/>
                </a:solidFill>
              </a:rPr>
              <a:t>x</a:t>
            </a:r>
            <a:r>
              <a:rPr lang="en-BR" sz="23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BR" sz="2300" i="1">
                <a:solidFill>
                  <a:schemeClr val="dk1"/>
                </a:solidFill>
              </a:rPr>
              <a:t>x</a:t>
            </a:r>
            <a:r>
              <a:rPr lang="en-BR" sz="23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))</a:t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239663" y="1386720"/>
            <a:ext cx="8653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2300" i="1">
                <a:solidFill>
                  <a:schemeClr val="dk1"/>
                </a:solidFill>
              </a:rPr>
              <a:t>                      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BR" sz="2300" i="1">
                <a:solidFill>
                  <a:schemeClr val="dk1"/>
                </a:solidFill>
              </a:rPr>
              <a:t>(x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)(y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</a:t>
            </a:r>
            <a:r>
              <a:rPr lang="en-BR">
                <a:solidFill>
                  <a:schemeClr val="dk1"/>
                </a:solidFill>
              </a:rPr>
              <a:t> </a:t>
            </a:r>
            <a:r>
              <a:rPr lang="en-BR" sz="2300" i="1">
                <a:solidFill>
                  <a:schemeClr val="dk1"/>
                </a:solidFill>
              </a:rPr>
              <a:t>– (y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)(x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250838" y="2032145"/>
            <a:ext cx="8653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2300" i="1">
                <a:solidFill>
                  <a:schemeClr val="dk1"/>
                </a:solidFill>
              </a:rPr>
              <a:t>                      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BR" sz="2300" i="1">
                <a:solidFill>
                  <a:schemeClr val="dk1"/>
                </a:solidFill>
              </a:rPr>
              <a:t>(y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)x – (x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)y +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(x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(y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Calculando as Coordenadas Baricêntricas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 sz="2300" i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BR" sz="2300" i="1" baseline="-25000">
                <a:latin typeface="Arial"/>
                <a:ea typeface="Arial"/>
                <a:cs typeface="Arial"/>
                <a:sym typeface="Arial"/>
              </a:rPr>
              <a:t>PQ</a:t>
            </a:r>
            <a:r>
              <a:rPr lang="en-BR" sz="2300" i="1">
                <a:latin typeface="Arial"/>
                <a:ea typeface="Arial"/>
                <a:cs typeface="Arial"/>
                <a:sym typeface="Arial"/>
              </a:rPr>
              <a:t>(x, y)</a:t>
            </a:r>
            <a:r>
              <a:rPr lang="en-BR"/>
              <a:t> é a distância do ponto (x,y) até a linha PQ.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16</a:t>
            </a:fld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t="26242"/>
          <a:stretch/>
        </p:blipFill>
        <p:spPr>
          <a:xfrm>
            <a:off x="564163" y="2329750"/>
            <a:ext cx="8306274" cy="25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390538" y="1490595"/>
            <a:ext cx="8653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BR" sz="23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PQ</a:t>
            </a:r>
            <a:r>
              <a:rPr lang="en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(x, y) </a:t>
            </a:r>
            <a:r>
              <a:rPr lang="en-BR" sz="2300" i="1">
                <a:solidFill>
                  <a:schemeClr val="dk1"/>
                </a:solidFill>
              </a:rPr>
              <a:t>= (y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)x – (x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)y +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(x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 – x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(y</a:t>
            </a:r>
            <a:r>
              <a:rPr lang="en-BR" sz="2300" i="1" baseline="-25000">
                <a:solidFill>
                  <a:schemeClr val="dk1"/>
                </a:solidFill>
              </a:rPr>
              <a:t>1</a:t>
            </a:r>
            <a:r>
              <a:rPr lang="en-BR" sz="2300" i="1">
                <a:solidFill>
                  <a:schemeClr val="dk1"/>
                </a:solidFill>
              </a:rPr>
              <a:t> – y</a:t>
            </a:r>
            <a:r>
              <a:rPr lang="en-BR" sz="2300" i="1" baseline="-25000">
                <a:solidFill>
                  <a:schemeClr val="dk1"/>
                </a:solidFill>
              </a:rPr>
              <a:t>0</a:t>
            </a:r>
            <a:r>
              <a:rPr lang="en-BR" sz="2300" i="1">
                <a:solidFill>
                  <a:schemeClr val="dk1"/>
                </a:solidFill>
              </a:rPr>
              <a:t>)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617550" y="5003175"/>
            <a:ext cx="79089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BR" sz="1500" dirty="0">
                <a:solidFill>
                  <a:srgbClr val="C00026"/>
                </a:solidFill>
              </a:rPr>
              <a:t>Obs: Cuidado com os sinais, lembre-se de que nas coordenadas da tela o Y </a:t>
            </a:r>
            <a:r>
              <a:rPr lang="en-BR" sz="1500" dirty="0" err="1">
                <a:solidFill>
                  <a:srgbClr val="C00026"/>
                </a:solidFill>
              </a:rPr>
              <a:t>aponta</a:t>
            </a:r>
            <a:r>
              <a:rPr lang="en-BR" sz="1500" dirty="0">
                <a:solidFill>
                  <a:srgbClr val="C00026"/>
                </a:solidFill>
              </a:rPr>
              <a:t> para </a:t>
            </a:r>
            <a:r>
              <a:rPr lang="en-BR" sz="1500" dirty="0" err="1">
                <a:solidFill>
                  <a:srgbClr val="C00026"/>
                </a:solidFill>
              </a:rPr>
              <a:t>baixo</a:t>
            </a:r>
            <a:r>
              <a:rPr lang="en-BR" sz="1500" dirty="0">
                <a:solidFill>
                  <a:srgbClr val="C00026"/>
                </a:solidFill>
              </a:rPr>
              <a:t> </a:t>
            </a:r>
            <a:r>
              <a:rPr lang="en-BR" sz="1500" dirty="0" err="1">
                <a:solidFill>
                  <a:srgbClr val="C00026"/>
                </a:solidFill>
              </a:rPr>
              <a:t>então</a:t>
            </a:r>
            <a:r>
              <a:rPr lang="en-BR" sz="1500" dirty="0">
                <a:solidFill>
                  <a:srgbClr val="C00026"/>
                </a:solidFill>
              </a:rPr>
              <a:t> </a:t>
            </a:r>
            <a:r>
              <a:rPr lang="en-BR" sz="1500" dirty="0" err="1">
                <a:solidFill>
                  <a:srgbClr val="C00026"/>
                </a:solidFill>
              </a:rPr>
              <a:t>seus</a:t>
            </a:r>
            <a:r>
              <a:rPr lang="en-BR" sz="1500" dirty="0">
                <a:solidFill>
                  <a:srgbClr val="C00026"/>
                </a:solidFill>
              </a:rPr>
              <a:t> </a:t>
            </a:r>
            <a:r>
              <a:rPr lang="en-BR" sz="1500" dirty="0" err="1">
                <a:solidFill>
                  <a:srgbClr val="C00026"/>
                </a:solidFill>
              </a:rPr>
              <a:t>cálculos</a:t>
            </a:r>
            <a:r>
              <a:rPr lang="en-BR" sz="1500" dirty="0">
                <a:solidFill>
                  <a:srgbClr val="C00026"/>
                </a:solidFill>
              </a:rPr>
              <a:t> </a:t>
            </a:r>
            <a:r>
              <a:rPr lang="en-BR" sz="1500" dirty="0" err="1">
                <a:solidFill>
                  <a:srgbClr val="C00026"/>
                </a:solidFill>
              </a:rPr>
              <a:t>podem</a:t>
            </a:r>
            <a:r>
              <a:rPr lang="en-BR" sz="1500" dirty="0">
                <a:solidFill>
                  <a:srgbClr val="C00026"/>
                </a:solidFill>
              </a:rPr>
              <a:t> </a:t>
            </a:r>
            <a:r>
              <a:rPr lang="en-BR" sz="1500" dirty="0" err="1">
                <a:solidFill>
                  <a:srgbClr val="C00026"/>
                </a:solidFill>
              </a:rPr>
              <a:t>ficar</a:t>
            </a:r>
            <a:r>
              <a:rPr lang="en-BR" sz="1500">
                <a:solidFill>
                  <a:srgbClr val="C00026"/>
                </a:solidFill>
              </a:rPr>
              <a:t> com </a:t>
            </a:r>
            <a:r>
              <a:rPr lang="en-BR" sz="1500" dirty="0" err="1">
                <a:solidFill>
                  <a:srgbClr val="C00026"/>
                </a:solidFill>
              </a:rPr>
              <a:t>valores</a:t>
            </a:r>
            <a:r>
              <a:rPr lang="en-BR" sz="1500" dirty="0">
                <a:solidFill>
                  <a:srgbClr val="C00026"/>
                </a:solidFill>
              </a:rPr>
              <a:t> </a:t>
            </a:r>
            <a:r>
              <a:rPr lang="en-BR" sz="1500" dirty="0" err="1">
                <a:solidFill>
                  <a:srgbClr val="C00026"/>
                </a:solidFill>
              </a:rPr>
              <a:t>invertidos</a:t>
            </a:r>
            <a:r>
              <a:rPr lang="en-BR" sz="1500" dirty="0">
                <a:solidFill>
                  <a:srgbClr val="C00026"/>
                </a:solidFill>
              </a:rPr>
              <a:t>.</a:t>
            </a:r>
            <a:endParaRPr sz="1700" dirty="0">
              <a:solidFill>
                <a:srgbClr val="C0002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Coordenadas Baricêntricas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17</a:t>
            </a:fld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5872897" y="3385530"/>
            <a:ext cx="30260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Construções similares para as outras coordenadas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93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/>
              <a:t>Ponto de vista geométrico – distâncias proporcionais</a:t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328" y="1366887"/>
            <a:ext cx="4063244" cy="37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874" y="2171665"/>
            <a:ext cx="2375450" cy="100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7;p22">
            <a:extLst>
              <a:ext uri="{FF2B5EF4-FFF2-40B4-BE49-F238E27FC236}">
                <a16:creationId xmlns:a16="http://schemas.microsoft.com/office/drawing/2014/main" id="{9AA52DC3-841B-D8AC-A4C8-419CB2AEAB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761" t="15655" r="14413" b="53360"/>
          <a:stretch>
            <a:fillRect/>
          </a:stretch>
        </p:blipFill>
        <p:spPr>
          <a:xfrm>
            <a:off x="3164699" y="3256961"/>
            <a:ext cx="613458" cy="31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Fórmulas das Coordenadas Baricêntricas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18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8968" y="758071"/>
            <a:ext cx="6546063" cy="452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Relembrando Área de um triângulo</a:t>
            </a:r>
            <a:endParaRPr dirty="0"/>
          </a:p>
        </p:txBody>
      </p:sp>
      <p:sp>
        <p:nvSpPr>
          <p:cNvPr id="202" name="Google Shape;202;p2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474900" y="1070175"/>
            <a:ext cx="3121500" cy="2766900"/>
          </a:xfrm>
          <a:prstGeom prst="triangle">
            <a:avLst>
              <a:gd name="adj" fmla="val 707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4"/>
          <p:cNvCxnSpPr>
            <a:stCxn id="203" idx="0"/>
          </p:cNvCxnSpPr>
          <p:nvPr/>
        </p:nvCxnSpPr>
        <p:spPr>
          <a:xfrm>
            <a:off x="2683986" y="1070175"/>
            <a:ext cx="0" cy="27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4"/>
          <p:cNvCxnSpPr/>
          <p:nvPr/>
        </p:nvCxnSpPr>
        <p:spPr>
          <a:xfrm rot="10800000">
            <a:off x="474900" y="3913275"/>
            <a:ext cx="312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6" name="Google Shape;206;p24"/>
          <p:cNvSpPr txBox="1"/>
          <p:nvPr/>
        </p:nvSpPr>
        <p:spPr>
          <a:xfrm>
            <a:off x="1768050" y="3837075"/>
            <a:ext cx="5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</a:rPr>
              <a:t>base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2141960" y="2835925"/>
            <a:ext cx="75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</a:rPr>
              <a:t>altura</a:t>
            </a:r>
            <a:endParaRPr/>
          </a:p>
        </p:txBody>
      </p:sp>
      <p:pic>
        <p:nvPicPr>
          <p:cNvPr id="208" name="Google Shape;208;p24" descr="{&quot;backgroundColorModified&quot;:null,&quot;font&quot;:{&quot;family&quot;:&quot;Arial&quot;,&quot;size&quot;:12,&quot;color&quot;:&quot;#000000&quot;},&quot;aid&quot;:null,&quot;backgroundColor&quot;:&quot;#FFFFFF&quot;,&quot;id&quot;:&quot;1&quot;,&quot;type&quot;:&quot;$$&quot;,&quot;code&quot;:&quot;$$\\text{area}=\\frac{\\text{base}\\cdot\\text{altura}}{2}$$&quot;,&quot;ts&quot;:1631889579675,&quot;cs&quot;:&quot;/131QBtQsUZlDL2njvZJTg==&quot;,&quot;size&quot;:{&quot;width&quot;:163.16666666666666,&quot;height&quot;:38.666666666666664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513" y="4419625"/>
            <a:ext cx="2323625" cy="5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4985175" y="1070525"/>
            <a:ext cx="3121500" cy="2766900"/>
          </a:xfrm>
          <a:prstGeom prst="triangle">
            <a:avLst>
              <a:gd name="adj" fmla="val 707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Google Shape;210;p24"/>
          <p:cNvCxnSpPr>
            <a:stCxn id="209" idx="0"/>
            <a:endCxn id="209" idx="2"/>
          </p:cNvCxnSpPr>
          <p:nvPr/>
        </p:nvCxnSpPr>
        <p:spPr>
          <a:xfrm flipH="1">
            <a:off x="4985061" y="1070525"/>
            <a:ext cx="2209200" cy="2766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1" name="Google Shape;211;p24"/>
          <p:cNvCxnSpPr/>
          <p:nvPr/>
        </p:nvCxnSpPr>
        <p:spPr>
          <a:xfrm rot="10800000">
            <a:off x="4985175" y="3837425"/>
            <a:ext cx="3121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212" name="Google Shape;212;p24" descr="{&quot;backgroundColorModified&quot;:false,&quot;type&quot;:&quot;$$&quot;,&quot;aid&quot;:null,&quot;code&quot;:&quot;$$\\text{area}=\\frac{\\left\\|v_{0}\\times v_{1}\\right\\|}{2}$$&quot;,&quot;id&quot;:&quot;1&quot;,&quot;backgroundColor&quot;:&quot;#FFFFFF&quot;,&quot;font&quot;:{&quot;color&quot;:&quot;#000000&quot;,&quot;size&quot;:17.5,&quot;family&quot;:&quot;Arial&quot;},&quot;ts&quot;:1631891557411,&quot;cs&quot;:&quot;LLUxvdycnLTTO/hobqB2VA==&quot;,&quot;size&quot;:{&quot;width&quot;:204.33333333333326,&quot;height&quot;:58.833333333333336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371" y="4419975"/>
            <a:ext cx="1946275" cy="56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2763" y="3911697"/>
            <a:ext cx="226325" cy="2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1725" y="2356185"/>
            <a:ext cx="226300" cy="19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1F8F-1EF2-3825-5D4D-2373A055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52B00-41CC-0B22-2550-C1500B85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learn.microsoft.com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-us/windows/win32/direct3dhlsl/dx-graphics-</a:t>
            </a:r>
            <a:r>
              <a:rPr lang="en-US" dirty="0" err="1"/>
              <a:t>hlsl</a:t>
            </a:r>
            <a:r>
              <a:rPr lang="en-US"/>
              <a:t>-lerp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registry.khronos.org</a:t>
            </a:r>
            <a:r>
              <a:rPr lang="en-US" dirty="0"/>
              <a:t>/OpenGL-</a:t>
            </a:r>
            <a:r>
              <a:rPr lang="en-US" dirty="0" err="1"/>
              <a:t>Refpages</a:t>
            </a:r>
            <a:r>
              <a:rPr lang="en-US" dirty="0"/>
              <a:t>/gl4/html/</a:t>
            </a:r>
            <a:r>
              <a:rPr lang="en-US" dirty="0" err="1"/>
              <a:t>mix.xhtml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FD1E-9BAA-3D8A-0910-BD4B338F8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075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1E17-C77E-0A85-EB00-D3737A09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Relembrando </a:t>
            </a:r>
            <a:r>
              <a:rPr lang="pt-BR" dirty="0"/>
              <a:t>Área do Triângulo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273C-DE6B-0BDD-F4E9-7802C2FBC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72" y="856895"/>
            <a:ext cx="7002428" cy="3163824"/>
          </a:xfrm>
        </p:spPr>
        <p:txBody>
          <a:bodyPr/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pt-BR" b="1" dirty="0"/>
              <a:t>= |x</a:t>
            </a:r>
            <a:r>
              <a:rPr lang="pt-BR" b="1" baseline="-25000" dirty="0"/>
              <a:t>0</a:t>
            </a:r>
            <a:r>
              <a:rPr lang="pt-BR" b="1" dirty="0"/>
              <a:t>(y</a:t>
            </a:r>
            <a:r>
              <a:rPr lang="pt-BR" b="1" baseline="-25000" dirty="0"/>
              <a:t>1</a:t>
            </a:r>
            <a:r>
              <a:rPr lang="pt-BR" b="1" dirty="0"/>
              <a:t>–y</a:t>
            </a:r>
            <a:r>
              <a:rPr lang="pt-BR" b="1" baseline="-25000" dirty="0"/>
              <a:t>2</a:t>
            </a:r>
            <a:r>
              <a:rPr lang="pt-BR" b="1" dirty="0"/>
              <a:t>) + x</a:t>
            </a:r>
            <a:r>
              <a:rPr lang="pt-BR" b="1" baseline="-25000" dirty="0"/>
              <a:t>1</a:t>
            </a:r>
            <a:r>
              <a:rPr lang="pt-BR" b="1" dirty="0"/>
              <a:t>(y</a:t>
            </a:r>
            <a:r>
              <a:rPr lang="pt-BR" b="1" baseline="-25000" dirty="0"/>
              <a:t>2</a:t>
            </a:r>
            <a:r>
              <a:rPr lang="pt-BR" b="1" dirty="0"/>
              <a:t>–y</a:t>
            </a:r>
            <a:r>
              <a:rPr lang="pt-BR" b="1" baseline="-25000" dirty="0"/>
              <a:t>0</a:t>
            </a:r>
            <a:r>
              <a:rPr lang="pt-BR" b="1" dirty="0"/>
              <a:t>) + x</a:t>
            </a:r>
            <a:r>
              <a:rPr lang="pt-BR" b="1" baseline="-25000" dirty="0"/>
              <a:t>2</a:t>
            </a:r>
            <a:r>
              <a:rPr lang="pt-BR" b="1" dirty="0"/>
              <a:t>(y</a:t>
            </a:r>
            <a:r>
              <a:rPr lang="pt-BR" b="1" baseline="-25000" dirty="0"/>
              <a:t>0</a:t>
            </a:r>
            <a:r>
              <a:rPr lang="pt-BR" b="1" dirty="0"/>
              <a:t>–y</a:t>
            </a:r>
            <a:r>
              <a:rPr lang="pt-BR" b="1" baseline="-25000" dirty="0"/>
              <a:t>1</a:t>
            </a:r>
            <a:r>
              <a:rPr lang="pt-BR" b="1" dirty="0"/>
              <a:t>)| /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700C9-C863-9086-7768-51DDB7DDBD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20</a:t>
            </a:fld>
            <a:endParaRPr lang="en-BR"/>
          </a:p>
        </p:txBody>
      </p:sp>
      <p:sp>
        <p:nvSpPr>
          <p:cNvPr id="5" name="Google Shape;209;p24">
            <a:extLst>
              <a:ext uri="{FF2B5EF4-FFF2-40B4-BE49-F238E27FC236}">
                <a16:creationId xmlns:a16="http://schemas.microsoft.com/office/drawing/2014/main" id="{52F1D4E8-F4DF-9A03-666F-BF4D2490665A}"/>
              </a:ext>
            </a:extLst>
          </p:cNvPr>
          <p:cNvSpPr/>
          <p:nvPr/>
        </p:nvSpPr>
        <p:spPr>
          <a:xfrm>
            <a:off x="5268639" y="1703614"/>
            <a:ext cx="3121500" cy="2766900"/>
          </a:xfrm>
          <a:prstGeom prst="triangle">
            <a:avLst>
              <a:gd name="adj" fmla="val 707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0406C-2DB8-19CE-DC7E-CB15EF2DD202}"/>
              </a:ext>
            </a:extLst>
          </p:cNvPr>
          <p:cNvSpPr txBox="1"/>
          <p:nvPr/>
        </p:nvSpPr>
        <p:spPr>
          <a:xfrm>
            <a:off x="4869732" y="4595051"/>
            <a:ext cx="797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(x</a:t>
            </a:r>
            <a:r>
              <a:rPr lang="pt-BR" sz="1600" baseline="-25000" dirty="0"/>
              <a:t>0</a:t>
            </a:r>
            <a:r>
              <a:rPr lang="pt-BR" sz="1600" dirty="0"/>
              <a:t>, y</a:t>
            </a:r>
            <a:r>
              <a:rPr lang="pt-BR" sz="1600" baseline="-25000" dirty="0"/>
              <a:t>0</a:t>
            </a:r>
            <a:r>
              <a:rPr lang="pt-BR" sz="1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38845-398B-981A-7D6F-BA145EEB3368}"/>
              </a:ext>
            </a:extLst>
          </p:cNvPr>
          <p:cNvSpPr txBox="1"/>
          <p:nvPr/>
        </p:nvSpPr>
        <p:spPr>
          <a:xfrm>
            <a:off x="7955638" y="4564275"/>
            <a:ext cx="797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(x</a:t>
            </a:r>
            <a:r>
              <a:rPr lang="pt-BR" sz="1600" baseline="-25000" dirty="0"/>
              <a:t>1</a:t>
            </a:r>
            <a:r>
              <a:rPr lang="pt-BR" sz="1600" dirty="0"/>
              <a:t>, y</a:t>
            </a:r>
            <a:r>
              <a:rPr lang="pt-BR" sz="1600" baseline="-25000" dirty="0"/>
              <a:t>1</a:t>
            </a:r>
            <a:r>
              <a:rPr lang="pt-BR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70796-0800-B69C-FB1F-D2D1795F49F7}"/>
              </a:ext>
            </a:extLst>
          </p:cNvPr>
          <p:cNvSpPr txBox="1"/>
          <p:nvPr/>
        </p:nvSpPr>
        <p:spPr>
          <a:xfrm>
            <a:off x="7206188" y="1268878"/>
            <a:ext cx="797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(x</a:t>
            </a:r>
            <a:r>
              <a:rPr lang="pt-BR" sz="1600" baseline="-25000" dirty="0"/>
              <a:t>2</a:t>
            </a:r>
            <a:r>
              <a:rPr lang="pt-BR" sz="1600" dirty="0"/>
              <a:t>, y</a:t>
            </a:r>
            <a:r>
              <a:rPr lang="pt-BR" sz="1600" baseline="-25000" dirty="0"/>
              <a:t>2</a:t>
            </a:r>
            <a:r>
              <a:rPr lang="pt-B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69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Coordenadas Baricêntricas (2</a:t>
            </a:r>
            <a:r>
              <a:rPr lang="en-BR" baseline="30000" dirty="0"/>
              <a:t>a</a:t>
            </a:r>
            <a:r>
              <a:rPr lang="en-BR" dirty="0"/>
              <a:t> opção)</a:t>
            </a:r>
            <a:endParaRPr dirty="0"/>
          </a:p>
        </p:txBody>
      </p:sp>
      <p:sp>
        <p:nvSpPr>
          <p:cNvPr id="221" name="Google Shape;221;p2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93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 dirty="0"/>
              <a:t>Ponto de vista geométrico de áreas proporcionais</a:t>
            </a:r>
            <a:endParaRPr dirty="0"/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16" y="1981572"/>
            <a:ext cx="2590474" cy="232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1551" y="1342413"/>
            <a:ext cx="3826125" cy="36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6;p21">
            <a:extLst>
              <a:ext uri="{FF2B5EF4-FFF2-40B4-BE49-F238E27FC236}">
                <a16:creationId xmlns:a16="http://schemas.microsoft.com/office/drawing/2014/main" id="{EBF386DA-662A-714A-8F4C-0654AF30B227}"/>
              </a:ext>
            </a:extLst>
          </p:cNvPr>
          <p:cNvSpPr txBox="1"/>
          <p:nvPr/>
        </p:nvSpPr>
        <p:spPr>
          <a:xfrm>
            <a:off x="225631" y="5038800"/>
            <a:ext cx="87758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500" dirty="0">
                <a:solidFill>
                  <a:srgbClr val="C00026"/>
                </a:solidFill>
              </a:rPr>
              <a:t>Obs: Essa abordagem tem vantagens se você já estiver usando produtos vetoriais nos seus cálculos.</a:t>
            </a:r>
            <a:endParaRPr sz="1700" dirty="0">
              <a:solidFill>
                <a:srgbClr val="C0002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Processo de Rasterização</a:t>
            </a: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390549" y="838975"/>
            <a:ext cx="58899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O triângulo é projetado na tela, ou seja, os vértices do triângulo são convertidos do espaço da câmera (3D) para o espaço da tela (2D).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Se um pixel se encontra dentro do triângulo, as coordenadas </a:t>
            </a:r>
            <a:r>
              <a:rPr lang="pt-BR" dirty="0" err="1"/>
              <a:t>baricêntricas</a:t>
            </a:r>
            <a:r>
              <a:rPr lang="pt-BR" dirty="0"/>
              <a:t> desse pixel são calculadas para interpolar os valores dos vértices e identificar o valor do pixel.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57" name="Google Shape;257;p2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370" y="949596"/>
            <a:ext cx="2558750" cy="402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ATIVIDADE:</a:t>
            </a:r>
            <a:endParaRPr dirty="0"/>
          </a:p>
        </p:txBody>
      </p:sp>
      <p:sp>
        <p:nvSpPr>
          <p:cNvPr id="351" name="Google Shape;351;p39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Acesse o notebook no site da disciplina.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Crie uma cópia para você e realize todos os exercícios.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Voltamos em 30 minutos? </a:t>
            </a:r>
            <a:endParaRPr dirty="0"/>
          </a:p>
        </p:txBody>
      </p:sp>
      <p:sp>
        <p:nvSpPr>
          <p:cNvPr id="352" name="Google Shape;352;p3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3816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211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7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5" name="Google Shape;926;p84">
            <a:extLst>
              <a:ext uri="{FF2B5EF4-FFF2-40B4-BE49-F238E27FC236}">
                <a16:creationId xmlns:a16="http://schemas.microsoft.com/office/drawing/2014/main" id="{3FFD110B-7F8B-2C3F-1BD2-F213BBE3E1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25EE-384E-4CDA-8AF1-D2304D5E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835D2-F92C-E8DD-F7C3-79A81DBFF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0DABF-B247-49BD-4890-356A896ACB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3</a:t>
            </a:fld>
            <a:endParaRPr lang="en-BR"/>
          </a:p>
        </p:txBody>
      </p:sp>
      <p:pic>
        <p:nvPicPr>
          <p:cNvPr id="6" name="Picture 5" descr="A white board with math symbols on it&#10;&#10;Description automatically generated">
            <a:extLst>
              <a:ext uri="{FF2B5EF4-FFF2-40B4-BE49-F238E27FC236}">
                <a16:creationId xmlns:a16="http://schemas.microsoft.com/office/drawing/2014/main" id="{DA159D61-12E4-7A9F-38EB-D975C93D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9" t="15353" r="14291" b="21424"/>
          <a:stretch/>
        </p:blipFill>
        <p:spPr>
          <a:xfrm>
            <a:off x="4070987" y="1514716"/>
            <a:ext cx="4490061" cy="2689217"/>
          </a:xfrm>
          <a:prstGeom prst="rect">
            <a:avLst/>
          </a:prstGeom>
        </p:spPr>
      </p:pic>
      <p:pic>
        <p:nvPicPr>
          <p:cNvPr id="8" name="Picture 7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AD01EB1A-1FD1-DE3F-D6E6-801F07DE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73" t="5581" r="18080" b="13000"/>
          <a:stretch/>
        </p:blipFill>
        <p:spPr>
          <a:xfrm>
            <a:off x="650606" y="1511067"/>
            <a:ext cx="3162650" cy="26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</a:pPr>
            <a:r>
              <a:rPr lang="en-BR"/>
              <a:t>Desenhando Triângulos Coloridos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50645" y="838975"/>
            <a:ext cx="4453707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 sz="1800" dirty="0"/>
              <a:t>Vamos definir que cada vértice do triângulo possui um valor de cor.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lang="en-B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 sz="1800" dirty="0"/>
              <a:t>Esses valores são usados para definir um degradê dentro do triângulo.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 sz="1800" dirty="0"/>
              <a:t>Se os vértices tiverem todos o mesmo valor de cor, o cálculo é simples.</a:t>
            </a:r>
            <a:endParaRPr sz="1800"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  <p:sp>
        <p:nvSpPr>
          <p:cNvPr id="62" name="Google Shape;62;p10"/>
          <p:cNvSpPr/>
          <p:nvPr/>
        </p:nvSpPr>
        <p:spPr>
          <a:xfrm rot="-1199873">
            <a:off x="3637682" y="1463522"/>
            <a:ext cx="3478218" cy="3089682"/>
          </a:xfrm>
          <a:prstGeom prst="triangle">
            <a:avLst>
              <a:gd name="adj" fmla="val 50117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4273375" y="4968575"/>
            <a:ext cx="25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</a:rPr>
              <a:t>P</a:t>
            </a:r>
            <a:r>
              <a:rPr lang="en-BR" sz="1600" b="1" baseline="-25000">
                <a:solidFill>
                  <a:schemeClr val="dk1"/>
                </a:solidFill>
              </a:rPr>
              <a:t>0</a:t>
            </a: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(R:0, G:0, B:1)</a:t>
            </a:r>
            <a:endParaRPr sz="1800" b="1" baseline="-25000"/>
          </a:p>
        </p:txBody>
      </p:sp>
      <p:sp>
        <p:nvSpPr>
          <p:cNvPr id="64" name="Google Shape;64;p10"/>
          <p:cNvSpPr/>
          <p:nvPr/>
        </p:nvSpPr>
        <p:spPr>
          <a:xfrm>
            <a:off x="4208831" y="4968575"/>
            <a:ext cx="128100" cy="128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7239550" y="3892025"/>
            <a:ext cx="1904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</a:rPr>
              <a:t>P</a:t>
            </a:r>
            <a:r>
              <a:rPr lang="en-BR" sz="1600" b="1" baseline="-25000">
                <a:solidFill>
                  <a:schemeClr val="dk1"/>
                </a:solidFill>
              </a:rPr>
              <a:t>1</a:t>
            </a: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(R:0, G:0, B:1)</a:t>
            </a:r>
            <a:endParaRPr sz="1800" b="1" baseline="-25000"/>
          </a:p>
        </p:txBody>
      </p:sp>
      <p:sp>
        <p:nvSpPr>
          <p:cNvPr id="66" name="Google Shape;66;p10"/>
          <p:cNvSpPr/>
          <p:nvPr/>
        </p:nvSpPr>
        <p:spPr>
          <a:xfrm>
            <a:off x="7460008" y="3794191"/>
            <a:ext cx="128100" cy="128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753107" y="1144122"/>
            <a:ext cx="196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</a:rPr>
              <a:t>P</a:t>
            </a:r>
            <a:r>
              <a:rPr lang="en-BR" sz="1600" b="1" baseline="-25000">
                <a:solidFill>
                  <a:schemeClr val="dk1"/>
                </a:solidFill>
              </a:rPr>
              <a:t>2 </a:t>
            </a: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(R:0, G:0, B:1)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4799894" y="1484816"/>
            <a:ext cx="128100" cy="128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0"/>
          <p:cNvCxnSpPr>
            <a:cxnSpLocks/>
            <a:stCxn id="71" idx="3"/>
          </p:cNvCxnSpPr>
          <p:nvPr/>
        </p:nvCxnSpPr>
        <p:spPr>
          <a:xfrm flipV="1">
            <a:off x="2528028" y="3277225"/>
            <a:ext cx="2918097" cy="114847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0" name="Google Shape;70;p10"/>
          <p:cNvSpPr/>
          <p:nvPr/>
        </p:nvSpPr>
        <p:spPr>
          <a:xfrm>
            <a:off x="5454275" y="3248615"/>
            <a:ext cx="69300" cy="6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840228" y="4233246"/>
            <a:ext cx="168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(R:0, G:0, B:1)</a:t>
            </a: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99462">
            <a:off x="3632579" y="1479950"/>
            <a:ext cx="3532722" cy="30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</a:pPr>
            <a:r>
              <a:rPr lang="en-BR"/>
              <a:t>Desenhando Triângulos Coloridos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</a:pP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43665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/>
              <a:t>Mas e se cada vértice tiver uma cor diferente?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/>
              <a:t>Qual a cor de um ponto qualquer dentro do triângulo?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/>
              <a:t>Como podemos interpolar os valores de cor no interior do triângulo?</a:t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4273375" y="4968575"/>
            <a:ext cx="25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</a:rPr>
              <a:t>P</a:t>
            </a:r>
            <a:r>
              <a:rPr lang="en-BR" sz="1600" b="1" baseline="-25000">
                <a:solidFill>
                  <a:schemeClr val="dk1"/>
                </a:solidFill>
              </a:rPr>
              <a:t>0</a:t>
            </a: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(R:0, G:1, B:0)</a:t>
            </a:r>
            <a:endParaRPr sz="1800" b="1" baseline="-25000"/>
          </a:p>
        </p:txBody>
      </p:sp>
      <p:sp>
        <p:nvSpPr>
          <p:cNvPr id="81" name="Google Shape;81;p11"/>
          <p:cNvSpPr/>
          <p:nvPr/>
        </p:nvSpPr>
        <p:spPr>
          <a:xfrm>
            <a:off x="4208831" y="4968575"/>
            <a:ext cx="128100" cy="128100"/>
          </a:xfrm>
          <a:prstGeom prst="ellipse">
            <a:avLst/>
          </a:prstGeom>
          <a:solidFill>
            <a:srgbClr val="00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7228571" y="3867567"/>
            <a:ext cx="1904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</a:rPr>
              <a:t>P</a:t>
            </a:r>
            <a:r>
              <a:rPr lang="en-BR" sz="1600" b="1" baseline="-25000">
                <a:solidFill>
                  <a:schemeClr val="dk1"/>
                </a:solidFill>
              </a:rPr>
              <a:t>1</a:t>
            </a: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(R:0, G:0, B:1)</a:t>
            </a:r>
            <a:endParaRPr sz="1800" b="1" baseline="-25000"/>
          </a:p>
        </p:txBody>
      </p:sp>
      <p:sp>
        <p:nvSpPr>
          <p:cNvPr id="83" name="Google Shape;83;p11"/>
          <p:cNvSpPr/>
          <p:nvPr/>
        </p:nvSpPr>
        <p:spPr>
          <a:xfrm>
            <a:off x="7484466" y="3769733"/>
            <a:ext cx="128100" cy="128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4753107" y="1144122"/>
            <a:ext cx="196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</a:rPr>
              <a:t>P</a:t>
            </a:r>
            <a:r>
              <a:rPr lang="en-BR" sz="1600" b="1" baseline="-25000">
                <a:solidFill>
                  <a:schemeClr val="dk1"/>
                </a:solidFill>
              </a:rPr>
              <a:t>2 </a:t>
            </a: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(R:1, G:0, B:0)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4799894" y="1484816"/>
            <a:ext cx="128100" cy="128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11"/>
          <p:cNvCxnSpPr/>
          <p:nvPr/>
        </p:nvCxnSpPr>
        <p:spPr>
          <a:xfrm rot="10800000" flipH="1">
            <a:off x="2266425" y="3277225"/>
            <a:ext cx="3179700" cy="627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7" name="Google Shape;87;p11"/>
          <p:cNvSpPr/>
          <p:nvPr/>
        </p:nvSpPr>
        <p:spPr>
          <a:xfrm>
            <a:off x="5454275" y="3248615"/>
            <a:ext cx="69300" cy="6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668525" y="3677100"/>
            <a:ext cx="168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(R:?, G:?, B:?)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Interpolação no interior de Triângulos</a:t>
            </a:r>
            <a:endParaRPr dirty="0"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b="1" noProof="0" dirty="0"/>
              <a:t>Por que queremos interpolar?</a:t>
            </a:r>
            <a:endParaRPr lang="pt-BR" noProof="0" dirty="0"/>
          </a:p>
          <a:p>
            <a:pPr marL="0" lvl="0" indent="0"/>
            <a:r>
              <a:rPr lang="pt-BR" noProof="0" dirty="0"/>
              <a:t>Para encontrar valores dentro de um triângulo que variam suavemente a partir dos valores definidos nos vértices.</a:t>
            </a:r>
          </a:p>
          <a:p>
            <a:pPr marL="0" lvl="0" indent="0"/>
            <a:r>
              <a:rPr lang="pt-BR" noProof="0" dirty="0"/>
              <a:t>Um belo degrade </a:t>
            </a:r>
            <a:r>
              <a:rPr lang="pt-BR" noProof="0" dirty="0">
                <a:sym typeface="Wingdings" pitchFamily="2" charset="2"/>
              </a:rPr>
              <a:t></a:t>
            </a:r>
            <a:endParaRPr lang="pt-BR" noProof="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lang="pt-BR" noProof="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b="1" noProof="0" dirty="0"/>
              <a:t>O que queremos interpolar?</a:t>
            </a:r>
            <a:endParaRPr lang="pt-BR" noProof="0" dirty="0"/>
          </a:p>
          <a:p>
            <a:pPr marL="0" lvl="0" indent="0"/>
            <a:r>
              <a:rPr lang="pt-BR" noProof="0" dirty="0"/>
              <a:t>Cores, Coordenadas de textura, Vetores normais, ...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lang="pt-BR" noProof="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b="1" noProof="0" dirty="0"/>
              <a:t>Como podemos fazer a interpolação?</a:t>
            </a:r>
            <a:endParaRPr lang="pt-BR" noProof="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noProof="0" dirty="0"/>
              <a:t>Usando </a:t>
            </a:r>
            <a:r>
              <a:rPr lang="pt-BR" b="1" noProof="0" dirty="0">
                <a:solidFill>
                  <a:srgbClr val="FF0000"/>
                </a:solidFill>
              </a:rPr>
              <a:t>Coordenadas </a:t>
            </a:r>
            <a:r>
              <a:rPr lang="pt-BR" b="1" noProof="0" dirty="0" err="1">
                <a:solidFill>
                  <a:srgbClr val="FF0000"/>
                </a:solidFill>
              </a:rPr>
              <a:t>baricêntricas</a:t>
            </a:r>
            <a:endParaRPr lang="pt-BR" b="1" noProof="0" dirty="0">
              <a:solidFill>
                <a:srgbClr val="FF0000"/>
              </a:solidFill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Definição de Baricentro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86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BR" sz="2400" dirty="0"/>
              <a:t>O baricentro é determinado pelo encontro das medianas de um triângulo.</a:t>
            </a:r>
            <a:endParaRPr dirty="0"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7</a:t>
            </a:fld>
            <a:endParaRPr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3770CDB0-CBDE-6818-C6C2-5072095B2A56}"/>
              </a:ext>
            </a:extLst>
          </p:cNvPr>
          <p:cNvSpPr/>
          <p:nvPr/>
        </p:nvSpPr>
        <p:spPr>
          <a:xfrm>
            <a:off x="1088687" y="2144888"/>
            <a:ext cx="6877665" cy="2880047"/>
          </a:xfrm>
          <a:prstGeom prst="triangle">
            <a:avLst>
              <a:gd name="adj" fmla="val 4516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4D115-6E82-429C-816D-F42B43928622}"/>
              </a:ext>
            </a:extLst>
          </p:cNvPr>
          <p:cNvSpPr txBox="1"/>
          <p:nvPr/>
        </p:nvSpPr>
        <p:spPr>
          <a:xfrm>
            <a:off x="4131465" y="1683223"/>
            <a:ext cx="546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EBE66-0DFE-4109-4910-5A5DAC8AAF56}"/>
              </a:ext>
            </a:extLst>
          </p:cNvPr>
          <p:cNvSpPr txBox="1"/>
          <p:nvPr/>
        </p:nvSpPr>
        <p:spPr>
          <a:xfrm>
            <a:off x="542635" y="4831570"/>
            <a:ext cx="546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F61D2-4E1C-192C-51EF-305D89AF2993}"/>
              </a:ext>
            </a:extLst>
          </p:cNvPr>
          <p:cNvSpPr txBox="1"/>
          <p:nvPr/>
        </p:nvSpPr>
        <p:spPr>
          <a:xfrm>
            <a:off x="7966352" y="4831569"/>
            <a:ext cx="546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C37689-AD5F-13E0-8289-A02A09282030}"/>
              </a:ext>
            </a:extLst>
          </p:cNvPr>
          <p:cNvSpPr/>
          <p:nvPr/>
        </p:nvSpPr>
        <p:spPr>
          <a:xfrm>
            <a:off x="4112250" y="2061423"/>
            <a:ext cx="174316" cy="1743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0D6A1-1384-402F-6F2D-9DA432D6E03A}"/>
              </a:ext>
            </a:extLst>
          </p:cNvPr>
          <p:cNvSpPr/>
          <p:nvPr/>
        </p:nvSpPr>
        <p:spPr>
          <a:xfrm>
            <a:off x="1001529" y="4934084"/>
            <a:ext cx="174316" cy="1743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3FC0C-14B9-4725-55A8-1D50FA47FC4B}"/>
              </a:ext>
            </a:extLst>
          </p:cNvPr>
          <p:cNvSpPr/>
          <p:nvPr/>
        </p:nvSpPr>
        <p:spPr>
          <a:xfrm>
            <a:off x="7868702" y="4933925"/>
            <a:ext cx="174316" cy="1743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87F28D-AB24-FA2A-B62E-FFFEFB65E7FE}"/>
              </a:ext>
            </a:extLst>
          </p:cNvPr>
          <p:cNvCxnSpPr>
            <a:cxnSpLocks/>
            <a:stCxn id="3" idx="5"/>
            <a:endCxn id="3" idx="2"/>
          </p:cNvCxnSpPr>
          <p:nvPr/>
        </p:nvCxnSpPr>
        <p:spPr>
          <a:xfrm flipH="1">
            <a:off x="1088687" y="3584912"/>
            <a:ext cx="4992119" cy="144002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201FC9-3C18-525D-748B-BF6A2413AE58}"/>
              </a:ext>
            </a:extLst>
          </p:cNvPr>
          <p:cNvCxnSpPr>
            <a:cxnSpLocks/>
            <a:stCxn id="3" idx="4"/>
            <a:endCxn id="3" idx="1"/>
          </p:cNvCxnSpPr>
          <p:nvPr/>
        </p:nvCxnSpPr>
        <p:spPr>
          <a:xfrm flipH="1" flipV="1">
            <a:off x="2641973" y="3584912"/>
            <a:ext cx="5324379" cy="144002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E9028E-CFE5-DE99-7B6D-EAA3E7CAE5A1}"/>
              </a:ext>
            </a:extLst>
          </p:cNvPr>
          <p:cNvCxnSpPr>
            <a:cxnSpLocks/>
            <a:endCxn id="3" idx="0"/>
          </p:cNvCxnSpPr>
          <p:nvPr/>
        </p:nvCxnSpPr>
        <p:spPr>
          <a:xfrm flipH="1" flipV="1">
            <a:off x="4195260" y="2144888"/>
            <a:ext cx="339110" cy="287589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86CF6A-4907-52F6-4EC2-B4441776E82C}"/>
              </a:ext>
            </a:extLst>
          </p:cNvPr>
          <p:cNvGrpSpPr/>
          <p:nvPr/>
        </p:nvGrpSpPr>
        <p:grpSpPr>
          <a:xfrm>
            <a:off x="1828880" y="2829863"/>
            <a:ext cx="1611229" cy="1478956"/>
            <a:chOff x="1828880" y="2829863"/>
            <a:chExt cx="1611229" cy="147895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F8F262-FB32-A360-63A9-51CC55FAD08E}"/>
                </a:ext>
              </a:extLst>
            </p:cNvPr>
            <p:cNvCxnSpPr/>
            <p:nvPr/>
          </p:nvCxnSpPr>
          <p:spPr>
            <a:xfrm>
              <a:off x="3186721" y="2829863"/>
              <a:ext cx="253388" cy="231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0B8C19-A1FA-6DB0-56DC-9BC8D54E986C}"/>
                </a:ext>
              </a:extLst>
            </p:cNvPr>
            <p:cNvCxnSpPr/>
            <p:nvPr/>
          </p:nvCxnSpPr>
          <p:spPr>
            <a:xfrm>
              <a:off x="1828880" y="4077465"/>
              <a:ext cx="253388" cy="231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20CD45-127A-2988-1C98-99AD47EEF118}"/>
                </a:ext>
              </a:extLst>
            </p:cNvPr>
            <p:cNvSpPr/>
            <p:nvPr/>
          </p:nvSpPr>
          <p:spPr>
            <a:xfrm>
              <a:off x="2555573" y="3497753"/>
              <a:ext cx="174316" cy="1743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2C93C0-29D6-9BB6-D82A-A3B31C7259FE}"/>
                </a:ext>
              </a:extLst>
            </p:cNvPr>
            <p:cNvSpPr txBox="1"/>
            <p:nvPr/>
          </p:nvSpPr>
          <p:spPr>
            <a:xfrm>
              <a:off x="2154464" y="3049929"/>
              <a:ext cx="7063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</a:t>
              </a:r>
              <a:r>
                <a:rPr lang="en-US" sz="2400" baseline="-25000" dirty="0"/>
                <a:t>01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6ED797-6B82-B3E3-40BC-F4085AB117DE}"/>
              </a:ext>
            </a:extLst>
          </p:cNvPr>
          <p:cNvGrpSpPr/>
          <p:nvPr/>
        </p:nvGrpSpPr>
        <p:grpSpPr>
          <a:xfrm>
            <a:off x="5203260" y="2870376"/>
            <a:ext cx="1893580" cy="1516587"/>
            <a:chOff x="5203260" y="2870376"/>
            <a:chExt cx="1893580" cy="151658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DDC575-8CBF-9730-E7FC-B2EC96D02793}"/>
                </a:ext>
              </a:extLst>
            </p:cNvPr>
            <p:cNvSpPr/>
            <p:nvPr/>
          </p:nvSpPr>
          <p:spPr>
            <a:xfrm>
              <a:off x="6004455" y="3493629"/>
              <a:ext cx="174316" cy="1743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2CA516-57A2-59F0-2990-E31A56D9479A}"/>
                </a:ext>
              </a:extLst>
            </p:cNvPr>
            <p:cNvCxnSpPr/>
            <p:nvPr/>
          </p:nvCxnSpPr>
          <p:spPr>
            <a:xfrm rot="4902690">
              <a:off x="6794833" y="4098208"/>
              <a:ext cx="253388" cy="231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F962CC-58B1-0E0E-3277-9AB6072C2A42}"/>
                </a:ext>
              </a:extLst>
            </p:cNvPr>
            <p:cNvCxnSpPr/>
            <p:nvPr/>
          </p:nvCxnSpPr>
          <p:spPr>
            <a:xfrm rot="4902690">
              <a:off x="5192243" y="2881393"/>
              <a:ext cx="253388" cy="231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201043-DB6D-39A8-6D13-58BFFDF1AC3D}"/>
                </a:ext>
              </a:extLst>
            </p:cNvPr>
            <p:cNvCxnSpPr/>
            <p:nvPr/>
          </p:nvCxnSpPr>
          <p:spPr>
            <a:xfrm rot="4902690">
              <a:off x="6854469" y="4144592"/>
              <a:ext cx="253388" cy="231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BBB967-88C6-A127-5002-4765A55882A1}"/>
                </a:ext>
              </a:extLst>
            </p:cNvPr>
            <p:cNvCxnSpPr/>
            <p:nvPr/>
          </p:nvCxnSpPr>
          <p:spPr>
            <a:xfrm rot="4902690">
              <a:off x="5251879" y="2927777"/>
              <a:ext cx="253388" cy="231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242A44-D0EA-2439-52EE-D38FCC9306CD}"/>
                </a:ext>
              </a:extLst>
            </p:cNvPr>
            <p:cNvSpPr txBox="1"/>
            <p:nvPr/>
          </p:nvSpPr>
          <p:spPr>
            <a:xfrm>
              <a:off x="6088221" y="3139117"/>
              <a:ext cx="7063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</a:t>
              </a:r>
              <a:r>
                <a:rPr lang="en-US" sz="2400" baseline="-25000" dirty="0"/>
                <a:t>20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57BD07-F818-F91D-A93A-8E038CF5BD94}"/>
              </a:ext>
            </a:extLst>
          </p:cNvPr>
          <p:cNvGrpSpPr/>
          <p:nvPr/>
        </p:nvGrpSpPr>
        <p:grpSpPr>
          <a:xfrm>
            <a:off x="2577695" y="4859386"/>
            <a:ext cx="3513918" cy="685088"/>
            <a:chOff x="2577695" y="4859386"/>
            <a:chExt cx="3513918" cy="68508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E9216E-D000-D1F8-E62E-18AAEAE34C8A}"/>
                </a:ext>
              </a:extLst>
            </p:cNvPr>
            <p:cNvSpPr/>
            <p:nvPr/>
          </p:nvSpPr>
          <p:spPr>
            <a:xfrm>
              <a:off x="4444936" y="4933925"/>
              <a:ext cx="174316" cy="1743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D23526-4182-1712-7FCB-15C0BF870E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1022" y="4871325"/>
              <a:ext cx="18068" cy="306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2EAC11-82A5-F4A4-45F6-87E12B933B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9677" y="4869487"/>
              <a:ext cx="18068" cy="306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CE017D-4433-5BEA-5060-B934ADBE29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545" y="4867648"/>
              <a:ext cx="18068" cy="306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1CB970-AB5B-DCF5-BD08-A78D4916DE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7695" y="4863063"/>
              <a:ext cx="18068" cy="306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7B3152-92D3-7480-C7D2-782E3E0F2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6350" y="4861225"/>
              <a:ext cx="18068" cy="306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03BF65-A040-1717-199F-44D8B9FE55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0218" y="4859386"/>
              <a:ext cx="18068" cy="306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9DB5B2-6DF3-22FA-A3DB-A610DA479B23}"/>
                </a:ext>
              </a:extLst>
            </p:cNvPr>
            <p:cNvSpPr txBox="1"/>
            <p:nvPr/>
          </p:nvSpPr>
          <p:spPr>
            <a:xfrm>
              <a:off x="4267461" y="5082809"/>
              <a:ext cx="7063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</a:t>
              </a:r>
              <a:r>
                <a:rPr lang="en-US" sz="2400" baseline="-25000" dirty="0"/>
                <a:t>12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45DA99-F826-B69B-4A31-24EDCE3F069C}"/>
              </a:ext>
            </a:extLst>
          </p:cNvPr>
          <p:cNvGrpSpPr/>
          <p:nvPr/>
        </p:nvGrpSpPr>
        <p:grpSpPr>
          <a:xfrm>
            <a:off x="4334945" y="3544429"/>
            <a:ext cx="736210" cy="608217"/>
            <a:chOff x="4334945" y="3544429"/>
            <a:chExt cx="736210" cy="60821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E42733-6432-01D6-C051-DFF202C73C73}"/>
                </a:ext>
              </a:extLst>
            </p:cNvPr>
            <p:cNvSpPr/>
            <p:nvPr/>
          </p:nvSpPr>
          <p:spPr>
            <a:xfrm>
              <a:off x="4334945" y="3978330"/>
              <a:ext cx="174316" cy="17431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662535-F017-1914-98F3-9A3CDD68F12A}"/>
                </a:ext>
              </a:extLst>
            </p:cNvPr>
            <p:cNvSpPr txBox="1"/>
            <p:nvPr/>
          </p:nvSpPr>
          <p:spPr>
            <a:xfrm>
              <a:off x="4364815" y="3544429"/>
              <a:ext cx="7063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</a:t>
              </a:r>
              <a:endParaRPr lang="en-US" sz="24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pt-BR" dirty="0"/>
              <a:t>Coordenadas </a:t>
            </a:r>
            <a:r>
              <a:rPr lang="pt-BR" dirty="0" err="1"/>
              <a:t>Baricêntricas</a:t>
            </a:r>
            <a:endParaRPr lang="pt-BR" dirty="0"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320040" y="838985"/>
            <a:ext cx="8677656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2300" dirty="0"/>
              <a:t>Usando coordenadas baricêntricas para interpolar dados ou atributos dos vértices para o interior do triângulo.</a:t>
            </a:r>
            <a:endParaRPr sz="2300"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291" y="2353266"/>
            <a:ext cx="3628981" cy="252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Coordenadas Baricêntricas</a:t>
            </a: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BR"/>
              <a:t>Um sistema de coordenadas para triângulos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654" y="1392477"/>
            <a:ext cx="6582691" cy="377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5484" y="838985"/>
            <a:ext cx="1155187" cy="451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823</Words>
  <Application>Microsoft Macintosh PowerPoint</Application>
  <PresentationFormat>On-screen Show (16:10)</PresentationFormat>
  <Paragraphs>132</Paragraphs>
  <Slides>24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Verdana</vt:lpstr>
      <vt:lpstr>Courier New</vt:lpstr>
      <vt:lpstr>Personalizar design</vt:lpstr>
      <vt:lpstr>PowerPoint Presentation</vt:lpstr>
      <vt:lpstr>LERP</vt:lpstr>
      <vt:lpstr>PowerPoint Presentation</vt:lpstr>
      <vt:lpstr>Desenhando Triângulos Coloridos</vt:lpstr>
      <vt:lpstr>Desenhando Triângulos Coloridos </vt:lpstr>
      <vt:lpstr>Interpolação no interior de Triângulos</vt:lpstr>
      <vt:lpstr>Definição de Baricentro</vt:lpstr>
      <vt:lpstr>Coordenadas Baricêntricas</vt:lpstr>
      <vt:lpstr>Coordenadas Baricêntricas</vt:lpstr>
      <vt:lpstr>Coordenadas Baricêntricas - Exemplo</vt:lpstr>
      <vt:lpstr>Coordenadas Baricêntricas - Exemplo</vt:lpstr>
      <vt:lpstr>Interpolação Linear Pelo Triângulo</vt:lpstr>
      <vt:lpstr>Propostas de cálculos das coordenadas</vt:lpstr>
      <vt:lpstr>Coordenadas Baricêntricas (1a opção)</vt:lpstr>
      <vt:lpstr>Lembrando: Equação da Reta</vt:lpstr>
      <vt:lpstr>Calculando as Coordenadas Baricêntricas</vt:lpstr>
      <vt:lpstr>Coordenadas Baricêntricas</vt:lpstr>
      <vt:lpstr>Fórmulas das Coordenadas Baricêntricas</vt:lpstr>
      <vt:lpstr>Relembrando Área de um triângulo</vt:lpstr>
      <vt:lpstr>Relembrando Área do Triângulo</vt:lpstr>
      <vt:lpstr>Coordenadas Baricêntricas (2a opção)</vt:lpstr>
      <vt:lpstr>Processo de Rasterização</vt:lpstr>
      <vt:lpstr>ATIVIDADE: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Pereira Soares</cp:lastModifiedBy>
  <cp:revision>39</cp:revision>
  <cp:lastPrinted>2024-09-23T19:14:12Z</cp:lastPrinted>
  <dcterms:modified xsi:type="dcterms:W3CDTF">2025-09-07T14:38:17Z</dcterms:modified>
</cp:coreProperties>
</file>